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Override4.xml" ContentType="application/vnd.openxmlformats-officedocument.themeOverride+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66" r:id="rId3"/>
  </p:sldMasterIdLst>
  <p:notesMasterIdLst>
    <p:notesMasterId r:id="rId48"/>
  </p:notesMasterIdLst>
  <p:sldIdLst>
    <p:sldId id="519" r:id="rId4"/>
    <p:sldId id="367" r:id="rId5"/>
    <p:sldId id="368" r:id="rId6"/>
    <p:sldId id="269" r:id="rId7"/>
    <p:sldId id="273" r:id="rId8"/>
    <p:sldId id="274" r:id="rId9"/>
    <p:sldId id="276" r:id="rId10"/>
    <p:sldId id="562" r:id="rId11"/>
    <p:sldId id="352" r:id="rId12"/>
    <p:sldId id="372" r:id="rId13"/>
    <p:sldId id="329" r:id="rId14"/>
    <p:sldId id="451" r:id="rId15"/>
    <p:sldId id="331" r:id="rId16"/>
    <p:sldId id="373" r:id="rId17"/>
    <p:sldId id="364" r:id="rId18"/>
    <p:sldId id="332" r:id="rId19"/>
    <p:sldId id="453" r:id="rId20"/>
    <p:sldId id="452" r:id="rId21"/>
    <p:sldId id="454" r:id="rId22"/>
    <p:sldId id="563" r:id="rId23"/>
    <p:sldId id="335" r:id="rId24"/>
    <p:sldId id="455" r:id="rId25"/>
    <p:sldId id="456" r:id="rId26"/>
    <p:sldId id="457" r:id="rId27"/>
    <p:sldId id="458" r:id="rId28"/>
    <p:sldId id="564" r:id="rId29"/>
    <p:sldId id="357" r:id="rId30"/>
    <p:sldId id="460" r:id="rId31"/>
    <p:sldId id="461" r:id="rId32"/>
    <p:sldId id="462" r:id="rId33"/>
    <p:sldId id="463" r:id="rId34"/>
    <p:sldId id="464" r:id="rId35"/>
    <p:sldId id="465" r:id="rId36"/>
    <p:sldId id="466" r:id="rId37"/>
    <p:sldId id="467" r:id="rId38"/>
    <p:sldId id="468" r:id="rId39"/>
    <p:sldId id="469" r:id="rId40"/>
    <p:sldId id="472" r:id="rId41"/>
    <p:sldId id="471" r:id="rId42"/>
    <p:sldId id="473" r:id="rId43"/>
    <p:sldId id="474" r:id="rId44"/>
    <p:sldId id="475" r:id="rId45"/>
    <p:sldId id="597" r:id="rId46"/>
    <p:sldId id="598" r:id="rId47"/>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FEAFA"/>
    <a:srgbClr val="1F4E79"/>
    <a:srgbClr val="283A69"/>
    <a:srgbClr val="8FAADC"/>
    <a:srgbClr val="9DC3E6"/>
    <a:srgbClr val="2E75B6"/>
    <a:srgbClr val="2F5597"/>
    <a:srgbClr val="88331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6314" autoAdjust="0"/>
  </p:normalViewPr>
  <p:slideViewPr>
    <p:cSldViewPr snapToGrid="0">
      <p:cViewPr varScale="1">
        <p:scale>
          <a:sx n="108" d="100"/>
          <a:sy n="108" d="100"/>
        </p:scale>
        <p:origin x="73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19265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714391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59924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187710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5269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44</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65115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15E9813-7E17-4BDE-B6FA-E2F6586B5A35}" type="datetimeFigureOut">
              <a:rPr lang="zh-CN" altLang="en-US" smtClean="0"/>
              <a:t>2023/1/7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A5CEED-A1F6-41F8-B4F8-731FC1E68D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15E9813-7E17-4BDE-B6FA-E2F6586B5A35}" type="datetimeFigureOut">
              <a:rPr lang="zh-CN" altLang="en-US" smtClean="0"/>
              <a:t>2023/1/7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A5CEED-A1F6-41F8-B4F8-731FC1E68D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15E9813-7E17-4BDE-B6FA-E2F6586B5A35}" type="datetimeFigureOut">
              <a:rPr lang="zh-CN" altLang="en-US" smtClean="0"/>
              <a:t>2023/1/7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A5CEED-A1F6-41F8-B4F8-731FC1E68D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15E9813-7E17-4BDE-B6FA-E2F6586B5A35}" type="datetimeFigureOut">
              <a:rPr lang="zh-CN" altLang="en-US" smtClean="0"/>
              <a:t>2023/1/7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A5CEED-A1F6-41F8-B4F8-731FC1E68D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02167" y="381000"/>
            <a:ext cx="11387667" cy="1143000"/>
          </a:xfrm>
        </p:spPr>
        <p:txBody>
          <a:bodyPr/>
          <a:lstStyle/>
          <a:p>
            <a:r>
              <a:rPr lang="zh-CN" altLang="en-US"/>
              <a:t>单击此处编辑母版标题样式</a:t>
            </a:r>
          </a:p>
        </p:txBody>
      </p:sp>
      <p:sp>
        <p:nvSpPr>
          <p:cNvPr id="3" name="图表占位符 2"/>
          <p:cNvSpPr>
            <a:spLocks noGrp="1"/>
          </p:cNvSpPr>
          <p:nvPr>
            <p:ph type="chart" idx="1"/>
          </p:nvPr>
        </p:nvSpPr>
        <p:spPr>
          <a:xfrm>
            <a:off x="402167" y="1752601"/>
            <a:ext cx="11387667" cy="4270375"/>
          </a:xfrm>
        </p:spPr>
        <p:txBody>
          <a:bodyPr/>
          <a:lstStyle/>
          <a:p>
            <a:endParaRPr lang="zh-CN" altLang="en-US"/>
          </a:p>
        </p:txBody>
      </p:sp>
      <p:sp>
        <p:nvSpPr>
          <p:cNvPr id="4" name="日期占位符 3"/>
          <p:cNvSpPr>
            <a:spLocks noGrp="1"/>
          </p:cNvSpPr>
          <p:nvPr>
            <p:ph type="dt" sz="half" idx="10"/>
          </p:nvPr>
        </p:nvSpPr>
        <p:spPr>
          <a:xfrm>
            <a:off x="402167" y="6172200"/>
            <a:ext cx="3052233" cy="476250"/>
          </a:xfrm>
        </p:spPr>
        <p:txBody>
          <a:bodyPr/>
          <a:lstStyle>
            <a:lvl1pPr>
              <a:defRPr/>
            </a:lvl1pPr>
          </a:lstStyle>
          <a:p>
            <a:endParaRPr lang="zh-CN" altLang="zh-CN"/>
          </a:p>
        </p:txBody>
      </p:sp>
      <p:sp>
        <p:nvSpPr>
          <p:cNvPr id="5" name="页脚占位符 4"/>
          <p:cNvSpPr>
            <a:spLocks noGrp="1"/>
          </p:cNvSpPr>
          <p:nvPr>
            <p:ph type="ftr" sz="quarter" idx="11"/>
          </p:nvPr>
        </p:nvSpPr>
        <p:spPr>
          <a:xfrm>
            <a:off x="4165600" y="6172200"/>
            <a:ext cx="3860800" cy="476250"/>
          </a:xfrm>
        </p:spPr>
        <p:txBody>
          <a:bodyPr/>
          <a:lstStyle>
            <a:lvl1pPr>
              <a:defRPr/>
            </a:lvl1pPr>
          </a:lstStyle>
          <a:p>
            <a:endParaRPr lang="zh-CN" altLang="zh-CN"/>
          </a:p>
        </p:txBody>
      </p:sp>
      <p:sp>
        <p:nvSpPr>
          <p:cNvPr id="6" name="灯片编号占位符 5"/>
          <p:cNvSpPr>
            <a:spLocks noGrp="1"/>
          </p:cNvSpPr>
          <p:nvPr>
            <p:ph type="sldNum" sz="quarter" idx="12"/>
          </p:nvPr>
        </p:nvSpPr>
        <p:spPr>
          <a:xfrm>
            <a:off x="8737601" y="6172200"/>
            <a:ext cx="3052233" cy="476250"/>
          </a:xfrm>
        </p:spPr>
        <p:txBody>
          <a:bodyPr/>
          <a:lstStyle>
            <a:lvl1pPr>
              <a:defRPr/>
            </a:lvl1pPr>
          </a:lstStyle>
          <a:p>
            <a:fld id="{3AC592F7-88D7-433C-B8BC-D94DABAB2705}" type="slidenum">
              <a:rPr lang="zh-CN" altLang="zh-CN"/>
              <a:t>‹#›</a:t>
            </a:fld>
            <a:endParaRPr lang="zh-CN" altLang="zh-CN"/>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32014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49646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443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9513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0742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396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15E9813-7E17-4BDE-B6FA-E2F6586B5A35}" type="datetimeFigureOut">
              <a:rPr lang="zh-CN" altLang="en-US" smtClean="0"/>
              <a:t>2023/1/7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A5CEED-A1F6-41F8-B4F8-731FC1E68D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5761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9170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4786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36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2866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6673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1492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405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15E9813-7E17-4BDE-B6FA-E2F6586B5A35}" type="datetimeFigureOut">
              <a:rPr lang="zh-CN" altLang="en-US" smtClean="0"/>
              <a:t>2023/1/7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A5CEED-A1F6-41F8-B4F8-731FC1E68D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15E9813-7E17-4BDE-B6FA-E2F6586B5A35}" type="datetimeFigureOut">
              <a:rPr lang="zh-CN" altLang="en-US" smtClean="0"/>
              <a:t>2023/1/7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A5CEED-A1F6-41F8-B4F8-731FC1E68D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15E9813-7E17-4BDE-B6FA-E2F6586B5A35}" type="datetimeFigureOut">
              <a:rPr lang="zh-CN" altLang="en-US" smtClean="0"/>
              <a:t>2023/1/7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A5CEED-A1F6-41F8-B4F8-731FC1E68D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15E9813-7E17-4BDE-B6FA-E2F6586B5A35}" type="datetimeFigureOut">
              <a:rPr lang="zh-CN" altLang="en-US" smtClean="0"/>
              <a:t>2023/1/7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A5CEED-A1F6-41F8-B4F8-731FC1E68D7B}" type="slidenum">
              <a:rPr lang="zh-CN" altLang="en-US" smtClean="0"/>
              <a:t>‹#›</a:t>
            </a:fld>
            <a:endParaRPr lang="zh-CN" altLang="en-US"/>
          </a:p>
        </p:txBody>
      </p:sp>
      <p:sp>
        <p:nvSpPr>
          <p:cNvPr id="11" name="TextBox 10"/>
          <p:cNvSpPr txBox="1"/>
          <p:nvPr userDrawn="1"/>
        </p:nvSpPr>
        <p:spPr>
          <a:xfrm>
            <a:off x="1501304" y="6739570"/>
            <a:ext cx="1224136"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endParaRPr lang="en-US" altLang="zh-CN" sz="100" dirty="0" smtClean="0">
              <a:solidFill>
                <a:prstClr val="black"/>
              </a:solidFill>
              <a:latin typeface="微软雅黑" panose="020B0503020204020204" pitchFamily="34" charset="-122"/>
            </a:endParaRPr>
          </a:p>
        </p:txBody>
      </p:sp>
    </p:spTree>
    <p:extLst>
      <p:ext uri="{BB962C8B-B14F-4D97-AF65-F5344CB8AC3E}">
        <p14:creationId xmlns:p14="http://schemas.microsoft.com/office/powerpoint/2010/main" val="346697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15E9813-7E17-4BDE-B6FA-E2F6586B5A35}" type="datetimeFigureOut">
              <a:rPr lang="zh-CN" altLang="en-US" smtClean="0"/>
              <a:t>2023/1/7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A5CEED-A1F6-41F8-B4F8-731FC1E68D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5E9813-7E17-4BDE-B6FA-E2F6586B5A35}" type="datetimeFigureOut">
              <a:rPr lang="zh-CN" altLang="en-US" smtClean="0"/>
              <a:t>2023/1/7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A5CEED-A1F6-41F8-B4F8-731FC1E68D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15E9813-7E17-4BDE-B6FA-E2F6586B5A35}" type="datetimeFigureOut">
              <a:rPr lang="zh-CN" altLang="en-US" smtClean="0"/>
              <a:t>2023/1/7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A5CEED-A1F6-41F8-B4F8-731FC1E68D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E9813-7E17-4BDE-B6FA-E2F6586B5A35}" type="datetimeFigureOut">
              <a:rPr lang="zh-CN" altLang="en-US" smtClean="0"/>
              <a:t>2023/1/7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5CEED-A1F6-41F8-B4F8-731FC1E68D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83343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188880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svg"/><Relationship Id="rId5" Type="http://schemas.openxmlformats.org/officeDocument/2006/relationships/image" Target="../media/image17.pn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svg"/><Relationship Id="rId7" Type="http://schemas.openxmlformats.org/officeDocument/2006/relationships/image" Target="../media/image4.sv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7.svg"/><Relationship Id="rId4" Type="http://schemas.openxmlformats.org/officeDocument/2006/relationships/image" Target="../media/image20.png"/><Relationship Id="rId9" Type="http://schemas.openxmlformats.org/officeDocument/2006/relationships/image" Target="../media/image6.svg"/></Relationships>
</file>

<file path=ppt/slides/_rels/slide2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8.sv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image" Target="../media/image2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image" Target="../media/image23.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tags" Target="../tags/tag34.xml"/><Relationship Id="rId26" Type="http://schemas.openxmlformats.org/officeDocument/2006/relationships/tags" Target="../tags/tag42.xml"/><Relationship Id="rId3" Type="http://schemas.openxmlformats.org/officeDocument/2006/relationships/tags" Target="../tags/tag19.xml"/><Relationship Id="rId21" Type="http://schemas.openxmlformats.org/officeDocument/2006/relationships/tags" Target="../tags/tag37.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tags" Target="../tags/tag41.xml"/><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tags" Target="../tags/tag36.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24" Type="http://schemas.openxmlformats.org/officeDocument/2006/relationships/tags" Target="../tags/tag40.xml"/><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tags" Target="../tags/tag39.xml"/><Relationship Id="rId10" Type="http://schemas.openxmlformats.org/officeDocument/2006/relationships/tags" Target="../tags/tag26.xml"/><Relationship Id="rId19" Type="http://schemas.openxmlformats.org/officeDocument/2006/relationships/tags" Target="../tags/tag35.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tags" Target="../tags/tag38.xml"/><Relationship Id="rId27"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Layout" Target="../slideLayouts/slideLayout8.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2" Type="http://schemas.openxmlformats.org/officeDocument/2006/relationships/tags" Target="../tags/tag50.xml"/><Relationship Id="rId16" Type="http://schemas.openxmlformats.org/officeDocument/2006/relationships/slideLayout" Target="../slideLayouts/slideLayout8.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01800" y="2091690"/>
            <a:ext cx="8789035" cy="1496060"/>
          </a:xfrm>
        </p:spPr>
        <p:txBody>
          <a:bodyPr>
            <a:noAutofit/>
          </a:bodyPr>
          <a:lstStyle/>
          <a:p>
            <a:pPr algn="ctr"/>
            <a:r>
              <a:rPr lang="en-US" altLang="zh-CN" sz="8000" b="1" spc="500" dirty="0">
                <a:ln>
                  <a:noFill/>
                </a:ln>
                <a:solidFill>
                  <a:srgbClr val="283A69"/>
                </a:solidFill>
                <a:uFillTx/>
                <a:latin typeface="+mn-lt"/>
                <a:ea typeface="+mn-ea"/>
                <a:cs typeface="+mn-ea"/>
                <a:sym typeface="+mn-lt"/>
              </a:rPr>
              <a:t>团队合作和沟通</a:t>
            </a:r>
          </a:p>
        </p:txBody>
      </p:sp>
      <p:sp>
        <p:nvSpPr>
          <p:cNvPr id="5" name="文本框 4"/>
          <p:cNvSpPr txBox="1"/>
          <p:nvPr/>
        </p:nvSpPr>
        <p:spPr>
          <a:xfrm>
            <a:off x="2280920" y="1510665"/>
            <a:ext cx="7630160" cy="523220"/>
          </a:xfrm>
          <a:prstGeom prst="rect">
            <a:avLst/>
          </a:prstGeom>
          <a:noFill/>
        </p:spPr>
        <p:txBody>
          <a:bodyPr wrap="square" rtlCol="0">
            <a:spAutoFit/>
          </a:bodyPr>
          <a:lstStyle/>
          <a:p>
            <a:pPr algn="ctr"/>
            <a:r>
              <a:rPr lang="zh-CN" altLang="zh-CN" sz="2800">
                <a:solidFill>
                  <a:srgbClr val="283A69"/>
                </a:solidFill>
                <a:cs typeface="+mn-ea"/>
                <a:sym typeface="+mn-lt"/>
              </a:rPr>
              <a:t>企业培训</a:t>
            </a:r>
            <a:r>
              <a:rPr lang="en-US" altLang="zh-CN" sz="2800">
                <a:solidFill>
                  <a:srgbClr val="283A69"/>
                </a:solidFill>
                <a:cs typeface="+mn-ea"/>
                <a:sym typeface="+mn-lt"/>
              </a:rPr>
              <a:t>  /  </a:t>
            </a:r>
            <a:r>
              <a:rPr lang="zh-CN" altLang="en-US" sz="2800">
                <a:solidFill>
                  <a:srgbClr val="283A69"/>
                </a:solidFill>
                <a:cs typeface="+mn-ea"/>
                <a:sym typeface="+mn-lt"/>
              </a:rPr>
              <a:t>员工培训</a:t>
            </a:r>
            <a:r>
              <a:rPr lang="en-US" altLang="zh-CN" sz="2800">
                <a:solidFill>
                  <a:srgbClr val="283A69"/>
                </a:solidFill>
                <a:cs typeface="+mn-ea"/>
                <a:sym typeface="+mn-lt"/>
              </a:rPr>
              <a:t>  /  </a:t>
            </a:r>
            <a:r>
              <a:rPr lang="zh-CN" altLang="en-US" sz="2800">
                <a:solidFill>
                  <a:srgbClr val="283A69"/>
                </a:solidFill>
                <a:cs typeface="+mn-ea"/>
                <a:sym typeface="+mn-lt"/>
              </a:rPr>
              <a:t>团队培训</a:t>
            </a:r>
            <a:r>
              <a:rPr lang="en-US" altLang="zh-CN" sz="2800">
                <a:solidFill>
                  <a:srgbClr val="283A69"/>
                </a:solidFill>
                <a:cs typeface="+mn-ea"/>
                <a:sym typeface="+mn-lt"/>
              </a:rPr>
              <a:t>  /  </a:t>
            </a:r>
            <a:r>
              <a:rPr lang="zh-CN" altLang="en-US" sz="2800">
                <a:solidFill>
                  <a:srgbClr val="283A69"/>
                </a:solidFill>
                <a:cs typeface="+mn-ea"/>
                <a:sym typeface="+mn-lt"/>
              </a:rPr>
              <a:t>入职培训</a:t>
            </a:r>
          </a:p>
        </p:txBody>
      </p:sp>
      <p:cxnSp>
        <p:nvCxnSpPr>
          <p:cNvPr id="12" name="直接连接符 11"/>
          <p:cNvCxnSpPr/>
          <p:nvPr/>
        </p:nvCxnSpPr>
        <p:spPr>
          <a:xfrm flipH="1">
            <a:off x="5992495" y="4168775"/>
            <a:ext cx="3810" cy="421640"/>
          </a:xfrm>
          <a:prstGeom prst="line">
            <a:avLst/>
          </a:prstGeom>
          <a:ln w="28575" cmpd="sng">
            <a:solidFill>
              <a:srgbClr val="283A69"/>
            </a:solidFill>
            <a:prstDash val="solid"/>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11244851" y="899406"/>
            <a:ext cx="704329" cy="704329"/>
          </a:xfrm>
          <a:prstGeom prst="ellipse">
            <a:avLst/>
          </a:pr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1" name="椭圆 40"/>
          <p:cNvSpPr/>
          <p:nvPr/>
        </p:nvSpPr>
        <p:spPr>
          <a:xfrm>
            <a:off x="286035" y="5509555"/>
            <a:ext cx="1101045" cy="1101045"/>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38" name="矩形 5"/>
          <p:cNvSpPr/>
          <p:nvPr/>
        </p:nvSpPr>
        <p:spPr>
          <a:xfrm flipH="1" flipV="1">
            <a:off x="-90434" y="-70458"/>
            <a:ext cx="5545801" cy="2471981"/>
          </a:xfrm>
          <a:custGeom>
            <a:avLst/>
            <a:gdLst>
              <a:gd name="connsiteX0" fmla="*/ 0 w 5657850"/>
              <a:gd name="connsiteY0" fmla="*/ 0 h 4929550"/>
              <a:gd name="connsiteX1" fmla="*/ 5657850 w 5657850"/>
              <a:gd name="connsiteY1" fmla="*/ 0 h 4929550"/>
              <a:gd name="connsiteX2" fmla="*/ 5657850 w 5657850"/>
              <a:gd name="connsiteY2" fmla="*/ 4929550 h 4929550"/>
              <a:gd name="connsiteX3" fmla="*/ 0 w 5657850"/>
              <a:gd name="connsiteY3" fmla="*/ 4929550 h 4929550"/>
              <a:gd name="connsiteX4" fmla="*/ 0 w 5657850"/>
              <a:gd name="connsiteY4" fmla="*/ 0 h 4929550"/>
              <a:gd name="connsiteX0-1" fmla="*/ 0 w 5657850"/>
              <a:gd name="connsiteY0-2" fmla="*/ 1003300 h 5932850"/>
              <a:gd name="connsiteX1-3" fmla="*/ 5657850 w 5657850"/>
              <a:gd name="connsiteY1-4" fmla="*/ 1003300 h 5932850"/>
              <a:gd name="connsiteX2-5" fmla="*/ 5657850 w 5657850"/>
              <a:gd name="connsiteY2-6" fmla="*/ 5932850 h 5932850"/>
              <a:gd name="connsiteX3-7" fmla="*/ 0 w 5657850"/>
              <a:gd name="connsiteY3-8" fmla="*/ 5932850 h 5932850"/>
              <a:gd name="connsiteX4-9" fmla="*/ 0 w 5657850"/>
              <a:gd name="connsiteY4-10" fmla="*/ 1003300 h 5932850"/>
              <a:gd name="connsiteX0-11" fmla="*/ 660400 w 6318250"/>
              <a:gd name="connsiteY0-12" fmla="*/ 1003300 h 5932850"/>
              <a:gd name="connsiteX1-13" fmla="*/ 6318250 w 6318250"/>
              <a:gd name="connsiteY1-14" fmla="*/ 1003300 h 5932850"/>
              <a:gd name="connsiteX2-15" fmla="*/ 6318250 w 6318250"/>
              <a:gd name="connsiteY2-16" fmla="*/ 5932850 h 5932850"/>
              <a:gd name="connsiteX3-17" fmla="*/ 660400 w 6318250"/>
              <a:gd name="connsiteY3-18" fmla="*/ 5932850 h 5932850"/>
              <a:gd name="connsiteX4-19" fmla="*/ 660400 w 6318250"/>
              <a:gd name="connsiteY4-20" fmla="*/ 1003300 h 5932850"/>
              <a:gd name="connsiteX0-21" fmla="*/ 660400 w 6318250"/>
              <a:gd name="connsiteY0-22" fmla="*/ 965201 h 5894751"/>
              <a:gd name="connsiteX1-23" fmla="*/ 6318250 w 6318250"/>
              <a:gd name="connsiteY1-24" fmla="*/ 965201 h 5894751"/>
              <a:gd name="connsiteX2-25" fmla="*/ 6318250 w 6318250"/>
              <a:gd name="connsiteY2-26" fmla="*/ 5894751 h 5894751"/>
              <a:gd name="connsiteX3-27" fmla="*/ 660400 w 6318250"/>
              <a:gd name="connsiteY3-28" fmla="*/ 5894751 h 5894751"/>
              <a:gd name="connsiteX4-29" fmla="*/ 660400 w 6318250"/>
              <a:gd name="connsiteY4-30" fmla="*/ 965201 h 5894751"/>
              <a:gd name="connsiteX0-31" fmla="*/ 711200 w 6369050"/>
              <a:gd name="connsiteY0-32" fmla="*/ 965200 h 5894750"/>
              <a:gd name="connsiteX1-33" fmla="*/ 6369050 w 6369050"/>
              <a:gd name="connsiteY1-34" fmla="*/ 965200 h 5894750"/>
              <a:gd name="connsiteX2-35" fmla="*/ 6369050 w 6369050"/>
              <a:gd name="connsiteY2-36" fmla="*/ 5894750 h 5894750"/>
              <a:gd name="connsiteX3-37" fmla="*/ 711200 w 6369050"/>
              <a:gd name="connsiteY3-38" fmla="*/ 5894750 h 5894750"/>
              <a:gd name="connsiteX4-39" fmla="*/ 711200 w 6369050"/>
              <a:gd name="connsiteY4-40" fmla="*/ 965200 h 5894750"/>
              <a:gd name="connsiteX0-41" fmla="*/ 4371975 w 10029825"/>
              <a:gd name="connsiteY0-42" fmla="*/ 965200 h 5894750"/>
              <a:gd name="connsiteX1-43" fmla="*/ 10029825 w 10029825"/>
              <a:gd name="connsiteY1-44" fmla="*/ 965200 h 5894750"/>
              <a:gd name="connsiteX2-45" fmla="*/ 10029825 w 10029825"/>
              <a:gd name="connsiteY2-46" fmla="*/ 5894750 h 5894750"/>
              <a:gd name="connsiteX3-47" fmla="*/ 0 w 10029825"/>
              <a:gd name="connsiteY3-48" fmla="*/ 5894750 h 5894750"/>
              <a:gd name="connsiteX4-49" fmla="*/ 4371975 w 10029825"/>
              <a:gd name="connsiteY4-50" fmla="*/ 965200 h 5894750"/>
              <a:gd name="connsiteX0-51" fmla="*/ 4406541 w 10064391"/>
              <a:gd name="connsiteY0-52" fmla="*/ 965200 h 5894750"/>
              <a:gd name="connsiteX1-53" fmla="*/ 10064391 w 10064391"/>
              <a:gd name="connsiteY1-54" fmla="*/ 965200 h 5894750"/>
              <a:gd name="connsiteX2-55" fmla="*/ 10064391 w 10064391"/>
              <a:gd name="connsiteY2-56" fmla="*/ 5894750 h 5894750"/>
              <a:gd name="connsiteX3-57" fmla="*/ 34566 w 10064391"/>
              <a:gd name="connsiteY3-58" fmla="*/ 5894750 h 5894750"/>
              <a:gd name="connsiteX4-59" fmla="*/ 4406541 w 10064391"/>
              <a:gd name="connsiteY4-60" fmla="*/ 965200 h 5894750"/>
              <a:gd name="connsiteX0-61" fmla="*/ 4604702 w 10062527"/>
              <a:gd name="connsiteY0-62" fmla="*/ 1302342 h 5260342"/>
              <a:gd name="connsiteX1-63" fmla="*/ 10062527 w 10062527"/>
              <a:gd name="connsiteY1-64" fmla="*/ 330792 h 5260342"/>
              <a:gd name="connsiteX2-65" fmla="*/ 10062527 w 10062527"/>
              <a:gd name="connsiteY2-66" fmla="*/ 5260342 h 5260342"/>
              <a:gd name="connsiteX3-67" fmla="*/ 32702 w 10062527"/>
              <a:gd name="connsiteY3-68" fmla="*/ 5260342 h 5260342"/>
              <a:gd name="connsiteX4-69" fmla="*/ 4604702 w 10062527"/>
              <a:gd name="connsiteY4-70" fmla="*/ 1302342 h 5260342"/>
              <a:gd name="connsiteX0-71" fmla="*/ 4604702 w 10062527"/>
              <a:gd name="connsiteY0-72" fmla="*/ 1690387 h 5648387"/>
              <a:gd name="connsiteX1-73" fmla="*/ 10062527 w 10062527"/>
              <a:gd name="connsiteY1-74" fmla="*/ 718837 h 5648387"/>
              <a:gd name="connsiteX2-75" fmla="*/ 10062527 w 10062527"/>
              <a:gd name="connsiteY2-76" fmla="*/ 5648387 h 5648387"/>
              <a:gd name="connsiteX3-77" fmla="*/ 32702 w 10062527"/>
              <a:gd name="connsiteY3-78" fmla="*/ 5648387 h 5648387"/>
              <a:gd name="connsiteX4-79" fmla="*/ 4604702 w 10062527"/>
              <a:gd name="connsiteY4-80" fmla="*/ 1690387 h 5648387"/>
              <a:gd name="connsiteX0-81" fmla="*/ 4603976 w 10061801"/>
              <a:gd name="connsiteY0-82" fmla="*/ 1690387 h 5648387"/>
              <a:gd name="connsiteX1-83" fmla="*/ 10061801 w 10061801"/>
              <a:gd name="connsiteY1-84" fmla="*/ 718837 h 5648387"/>
              <a:gd name="connsiteX2-85" fmla="*/ 10061801 w 10061801"/>
              <a:gd name="connsiteY2-86" fmla="*/ 5648387 h 5648387"/>
              <a:gd name="connsiteX3-87" fmla="*/ 31976 w 10061801"/>
              <a:gd name="connsiteY3-88" fmla="*/ 5648387 h 5648387"/>
              <a:gd name="connsiteX4-89" fmla="*/ 4603976 w 10061801"/>
              <a:gd name="connsiteY4-90" fmla="*/ 1690387 h 5648387"/>
              <a:gd name="connsiteX0-91" fmla="*/ 4603976 w 10061801"/>
              <a:gd name="connsiteY0-92" fmla="*/ 1392426 h 5350426"/>
              <a:gd name="connsiteX1-93" fmla="*/ 10061801 w 10061801"/>
              <a:gd name="connsiteY1-94" fmla="*/ 420876 h 5350426"/>
              <a:gd name="connsiteX2-95" fmla="*/ 10061801 w 10061801"/>
              <a:gd name="connsiteY2-96" fmla="*/ 5350426 h 5350426"/>
              <a:gd name="connsiteX3-97" fmla="*/ 31976 w 10061801"/>
              <a:gd name="connsiteY3-98" fmla="*/ 5350426 h 5350426"/>
              <a:gd name="connsiteX4-99" fmla="*/ 4603976 w 10061801"/>
              <a:gd name="connsiteY4-100" fmla="*/ 1392426 h 5350426"/>
              <a:gd name="connsiteX0-101" fmla="*/ 4595548 w 10053373"/>
              <a:gd name="connsiteY0-102" fmla="*/ 1392426 h 5350426"/>
              <a:gd name="connsiteX1-103" fmla="*/ 10053373 w 10053373"/>
              <a:gd name="connsiteY1-104" fmla="*/ 420876 h 5350426"/>
              <a:gd name="connsiteX2-105" fmla="*/ 10053373 w 10053373"/>
              <a:gd name="connsiteY2-106" fmla="*/ 5350426 h 5350426"/>
              <a:gd name="connsiteX3-107" fmla="*/ 23548 w 10053373"/>
              <a:gd name="connsiteY3-108" fmla="*/ 5350426 h 5350426"/>
              <a:gd name="connsiteX4-109" fmla="*/ 4595548 w 10053373"/>
              <a:gd name="connsiteY4-110" fmla="*/ 1392426 h 5350426"/>
              <a:gd name="connsiteX0-111" fmla="*/ 4595548 w 10053373"/>
              <a:gd name="connsiteY0-112" fmla="*/ 1367261 h 5325261"/>
              <a:gd name="connsiteX1-113" fmla="*/ 10053373 w 10053373"/>
              <a:gd name="connsiteY1-114" fmla="*/ 395711 h 5325261"/>
              <a:gd name="connsiteX2-115" fmla="*/ 10053373 w 10053373"/>
              <a:gd name="connsiteY2-116" fmla="*/ 5325261 h 5325261"/>
              <a:gd name="connsiteX3-117" fmla="*/ 23548 w 10053373"/>
              <a:gd name="connsiteY3-118" fmla="*/ 5325261 h 5325261"/>
              <a:gd name="connsiteX4-119" fmla="*/ 4595548 w 10053373"/>
              <a:gd name="connsiteY4-120" fmla="*/ 1367261 h 5325261"/>
              <a:gd name="connsiteX0-121" fmla="*/ 9240363 w 14698188"/>
              <a:gd name="connsiteY0-122" fmla="*/ 1367261 h 5325261"/>
              <a:gd name="connsiteX1-123" fmla="*/ 14698188 w 14698188"/>
              <a:gd name="connsiteY1-124" fmla="*/ 395711 h 5325261"/>
              <a:gd name="connsiteX2-125" fmla="*/ 14698188 w 14698188"/>
              <a:gd name="connsiteY2-126" fmla="*/ 5325261 h 5325261"/>
              <a:gd name="connsiteX3-127" fmla="*/ 12308 w 14698188"/>
              <a:gd name="connsiteY3-128" fmla="*/ 5325261 h 5325261"/>
              <a:gd name="connsiteX4-129" fmla="*/ 9240363 w 14698188"/>
              <a:gd name="connsiteY4-130" fmla="*/ 1367261 h 5325261"/>
              <a:gd name="connsiteX0-131" fmla="*/ 9240363 w 14698188"/>
              <a:gd name="connsiteY0-132" fmla="*/ 1076000 h 5034000"/>
              <a:gd name="connsiteX1-133" fmla="*/ 14698188 w 14698188"/>
              <a:gd name="connsiteY1-134" fmla="*/ 104450 h 5034000"/>
              <a:gd name="connsiteX2-135" fmla="*/ 14698188 w 14698188"/>
              <a:gd name="connsiteY2-136" fmla="*/ 5034000 h 5034000"/>
              <a:gd name="connsiteX3-137" fmla="*/ 12308 w 14698188"/>
              <a:gd name="connsiteY3-138" fmla="*/ 5034000 h 5034000"/>
              <a:gd name="connsiteX4-139" fmla="*/ 9240363 w 14698188"/>
              <a:gd name="connsiteY4-140" fmla="*/ 1076000 h 5034000"/>
              <a:gd name="connsiteX0-141" fmla="*/ 9247695 w 14705520"/>
              <a:gd name="connsiteY0-142" fmla="*/ 1076000 h 5034000"/>
              <a:gd name="connsiteX1-143" fmla="*/ 14705520 w 14705520"/>
              <a:gd name="connsiteY1-144" fmla="*/ 104450 h 5034000"/>
              <a:gd name="connsiteX2-145" fmla="*/ 14705520 w 14705520"/>
              <a:gd name="connsiteY2-146" fmla="*/ 5034000 h 5034000"/>
              <a:gd name="connsiteX3-147" fmla="*/ 19640 w 14705520"/>
              <a:gd name="connsiteY3-148" fmla="*/ 5034000 h 5034000"/>
              <a:gd name="connsiteX4-149" fmla="*/ 9247695 w 14705520"/>
              <a:gd name="connsiteY4-150" fmla="*/ 1076000 h 5034000"/>
              <a:gd name="connsiteX0-151" fmla="*/ 9251946 w 14709771"/>
              <a:gd name="connsiteY0-152" fmla="*/ 1076000 h 5034000"/>
              <a:gd name="connsiteX1-153" fmla="*/ 14709771 w 14709771"/>
              <a:gd name="connsiteY1-154" fmla="*/ 104450 h 5034000"/>
              <a:gd name="connsiteX2-155" fmla="*/ 14709771 w 14709771"/>
              <a:gd name="connsiteY2-156" fmla="*/ 5034000 h 5034000"/>
              <a:gd name="connsiteX3-157" fmla="*/ 23891 w 14709771"/>
              <a:gd name="connsiteY3-158" fmla="*/ 5034000 h 5034000"/>
              <a:gd name="connsiteX4-159" fmla="*/ 9251946 w 14709771"/>
              <a:gd name="connsiteY4-160" fmla="*/ 1076000 h 5034000"/>
              <a:gd name="connsiteX0-161" fmla="*/ 9251946 w 14709771"/>
              <a:gd name="connsiteY0-162" fmla="*/ 1273721 h 5231721"/>
              <a:gd name="connsiteX1-163" fmla="*/ 14709771 w 14709771"/>
              <a:gd name="connsiteY1-164" fmla="*/ 302171 h 5231721"/>
              <a:gd name="connsiteX2-165" fmla="*/ 14709771 w 14709771"/>
              <a:gd name="connsiteY2-166" fmla="*/ 5231721 h 5231721"/>
              <a:gd name="connsiteX3-167" fmla="*/ 23891 w 14709771"/>
              <a:gd name="connsiteY3-168" fmla="*/ 5231721 h 5231721"/>
              <a:gd name="connsiteX4-169" fmla="*/ 9251946 w 14709771"/>
              <a:gd name="connsiteY4-170" fmla="*/ 1273721 h 5231721"/>
              <a:gd name="connsiteX0-171" fmla="*/ 10013250 w 14706648"/>
              <a:gd name="connsiteY0-172" fmla="*/ 2312727 h 4929550"/>
              <a:gd name="connsiteX1-173" fmla="*/ 14706648 w 14706648"/>
              <a:gd name="connsiteY1-174" fmla="*/ 0 h 4929550"/>
              <a:gd name="connsiteX2-175" fmla="*/ 14706648 w 14706648"/>
              <a:gd name="connsiteY2-176" fmla="*/ 4929550 h 4929550"/>
              <a:gd name="connsiteX3-177" fmla="*/ 20768 w 14706648"/>
              <a:gd name="connsiteY3-178" fmla="*/ 4929550 h 4929550"/>
              <a:gd name="connsiteX4-179" fmla="*/ 10013250 w 14706648"/>
              <a:gd name="connsiteY4-180" fmla="*/ 2312727 h 4929550"/>
              <a:gd name="connsiteX0-181" fmla="*/ 10011463 w 14704861"/>
              <a:gd name="connsiteY0-182" fmla="*/ 2312727 h 4929550"/>
              <a:gd name="connsiteX1-183" fmla="*/ 14704861 w 14704861"/>
              <a:gd name="connsiteY1-184" fmla="*/ 0 h 4929550"/>
              <a:gd name="connsiteX2-185" fmla="*/ 14704861 w 14704861"/>
              <a:gd name="connsiteY2-186" fmla="*/ 4929550 h 4929550"/>
              <a:gd name="connsiteX3-187" fmla="*/ 18981 w 14704861"/>
              <a:gd name="connsiteY3-188" fmla="*/ 4929550 h 4929550"/>
              <a:gd name="connsiteX4-189" fmla="*/ 10011463 w 14704861"/>
              <a:gd name="connsiteY4-190" fmla="*/ 2312727 h 4929550"/>
              <a:gd name="connsiteX0-191" fmla="*/ 10011463 w 14704861"/>
              <a:gd name="connsiteY0-192" fmla="*/ 2312727 h 4929550"/>
              <a:gd name="connsiteX1-193" fmla="*/ 14704861 w 14704861"/>
              <a:gd name="connsiteY1-194" fmla="*/ 0 h 4929550"/>
              <a:gd name="connsiteX2-195" fmla="*/ 14704861 w 14704861"/>
              <a:gd name="connsiteY2-196" fmla="*/ 4929550 h 4929550"/>
              <a:gd name="connsiteX3-197" fmla="*/ 18981 w 14704861"/>
              <a:gd name="connsiteY3-198" fmla="*/ 4929550 h 4929550"/>
              <a:gd name="connsiteX4-199" fmla="*/ 10011463 w 14704861"/>
              <a:gd name="connsiteY4-200" fmla="*/ 2312727 h 49295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04861" h="4929550">
                <a:moveTo>
                  <a:pt x="10011463" y="2312727"/>
                </a:moveTo>
                <a:cubicBezTo>
                  <a:pt x="13111336" y="451021"/>
                  <a:pt x="12818911" y="0"/>
                  <a:pt x="14704861" y="0"/>
                </a:cubicBezTo>
                <a:lnTo>
                  <a:pt x="14704861" y="4929550"/>
                </a:lnTo>
                <a:lnTo>
                  <a:pt x="18981" y="4929550"/>
                </a:lnTo>
                <a:cubicBezTo>
                  <a:pt x="-381069" y="2314817"/>
                  <a:pt x="5627810" y="4476055"/>
                  <a:pt x="10011463" y="2312727"/>
                </a:cubicBezTo>
                <a:close/>
              </a:path>
            </a:pathLst>
          </a:custGeom>
          <a:solidFill>
            <a:srgbClr val="283A69"/>
          </a:solidFill>
          <a:ln>
            <a:noFill/>
          </a:ln>
          <a:effectLst>
            <a:outerShdw blurRad="609600" dist="152400" dir="2154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dirty="0">
              <a:solidFill>
                <a:srgbClr val="FFFFFF"/>
              </a:solidFill>
              <a:cs typeface="+mn-ea"/>
              <a:sym typeface="+mn-lt"/>
            </a:endParaRPr>
          </a:p>
        </p:txBody>
      </p:sp>
      <p:sp>
        <p:nvSpPr>
          <p:cNvPr id="10" name="椭圆 9"/>
          <p:cNvSpPr/>
          <p:nvPr/>
        </p:nvSpPr>
        <p:spPr>
          <a:xfrm>
            <a:off x="8437261" y="735634"/>
            <a:ext cx="293263" cy="293263"/>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39" name="椭圆 38"/>
          <p:cNvSpPr/>
          <p:nvPr/>
        </p:nvSpPr>
        <p:spPr>
          <a:xfrm>
            <a:off x="5545800" y="6006688"/>
            <a:ext cx="378102" cy="378102"/>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37" name="矩形 5"/>
          <p:cNvSpPr/>
          <p:nvPr/>
        </p:nvSpPr>
        <p:spPr>
          <a:xfrm>
            <a:off x="9013190" y="4304665"/>
            <a:ext cx="3178810" cy="2562860"/>
          </a:xfrm>
          <a:custGeom>
            <a:avLst/>
            <a:gdLst>
              <a:gd name="connsiteX0" fmla="*/ 0 w 5657850"/>
              <a:gd name="connsiteY0" fmla="*/ 0 h 4929550"/>
              <a:gd name="connsiteX1" fmla="*/ 5657850 w 5657850"/>
              <a:gd name="connsiteY1" fmla="*/ 0 h 4929550"/>
              <a:gd name="connsiteX2" fmla="*/ 5657850 w 5657850"/>
              <a:gd name="connsiteY2" fmla="*/ 4929550 h 4929550"/>
              <a:gd name="connsiteX3" fmla="*/ 0 w 5657850"/>
              <a:gd name="connsiteY3" fmla="*/ 4929550 h 4929550"/>
              <a:gd name="connsiteX4" fmla="*/ 0 w 5657850"/>
              <a:gd name="connsiteY4" fmla="*/ 0 h 4929550"/>
              <a:gd name="connsiteX0-1" fmla="*/ 0 w 5657850"/>
              <a:gd name="connsiteY0-2" fmla="*/ 1003300 h 5932850"/>
              <a:gd name="connsiteX1-3" fmla="*/ 5657850 w 5657850"/>
              <a:gd name="connsiteY1-4" fmla="*/ 1003300 h 5932850"/>
              <a:gd name="connsiteX2-5" fmla="*/ 5657850 w 5657850"/>
              <a:gd name="connsiteY2-6" fmla="*/ 5932850 h 5932850"/>
              <a:gd name="connsiteX3-7" fmla="*/ 0 w 5657850"/>
              <a:gd name="connsiteY3-8" fmla="*/ 5932850 h 5932850"/>
              <a:gd name="connsiteX4-9" fmla="*/ 0 w 5657850"/>
              <a:gd name="connsiteY4-10" fmla="*/ 1003300 h 5932850"/>
              <a:gd name="connsiteX0-11" fmla="*/ 660400 w 6318250"/>
              <a:gd name="connsiteY0-12" fmla="*/ 1003300 h 5932850"/>
              <a:gd name="connsiteX1-13" fmla="*/ 6318250 w 6318250"/>
              <a:gd name="connsiteY1-14" fmla="*/ 1003300 h 5932850"/>
              <a:gd name="connsiteX2-15" fmla="*/ 6318250 w 6318250"/>
              <a:gd name="connsiteY2-16" fmla="*/ 5932850 h 5932850"/>
              <a:gd name="connsiteX3-17" fmla="*/ 660400 w 6318250"/>
              <a:gd name="connsiteY3-18" fmla="*/ 5932850 h 5932850"/>
              <a:gd name="connsiteX4-19" fmla="*/ 660400 w 6318250"/>
              <a:gd name="connsiteY4-20" fmla="*/ 1003300 h 5932850"/>
              <a:gd name="connsiteX0-21" fmla="*/ 660400 w 6318250"/>
              <a:gd name="connsiteY0-22" fmla="*/ 965201 h 5894751"/>
              <a:gd name="connsiteX1-23" fmla="*/ 6318250 w 6318250"/>
              <a:gd name="connsiteY1-24" fmla="*/ 965201 h 5894751"/>
              <a:gd name="connsiteX2-25" fmla="*/ 6318250 w 6318250"/>
              <a:gd name="connsiteY2-26" fmla="*/ 5894751 h 5894751"/>
              <a:gd name="connsiteX3-27" fmla="*/ 660400 w 6318250"/>
              <a:gd name="connsiteY3-28" fmla="*/ 5894751 h 5894751"/>
              <a:gd name="connsiteX4-29" fmla="*/ 660400 w 6318250"/>
              <a:gd name="connsiteY4-30" fmla="*/ 965201 h 5894751"/>
              <a:gd name="connsiteX0-31" fmla="*/ 711200 w 6369050"/>
              <a:gd name="connsiteY0-32" fmla="*/ 965200 h 5894750"/>
              <a:gd name="connsiteX1-33" fmla="*/ 6369050 w 6369050"/>
              <a:gd name="connsiteY1-34" fmla="*/ 965200 h 5894750"/>
              <a:gd name="connsiteX2-35" fmla="*/ 6369050 w 6369050"/>
              <a:gd name="connsiteY2-36" fmla="*/ 5894750 h 5894750"/>
              <a:gd name="connsiteX3-37" fmla="*/ 711200 w 6369050"/>
              <a:gd name="connsiteY3-38" fmla="*/ 5894750 h 5894750"/>
              <a:gd name="connsiteX4-39" fmla="*/ 711200 w 6369050"/>
              <a:gd name="connsiteY4-40" fmla="*/ 965200 h 5894750"/>
              <a:gd name="connsiteX0-41" fmla="*/ 4371975 w 10029825"/>
              <a:gd name="connsiteY0-42" fmla="*/ 965200 h 5894750"/>
              <a:gd name="connsiteX1-43" fmla="*/ 10029825 w 10029825"/>
              <a:gd name="connsiteY1-44" fmla="*/ 965200 h 5894750"/>
              <a:gd name="connsiteX2-45" fmla="*/ 10029825 w 10029825"/>
              <a:gd name="connsiteY2-46" fmla="*/ 5894750 h 5894750"/>
              <a:gd name="connsiteX3-47" fmla="*/ 0 w 10029825"/>
              <a:gd name="connsiteY3-48" fmla="*/ 5894750 h 5894750"/>
              <a:gd name="connsiteX4-49" fmla="*/ 4371975 w 10029825"/>
              <a:gd name="connsiteY4-50" fmla="*/ 965200 h 5894750"/>
              <a:gd name="connsiteX0-51" fmla="*/ 4406541 w 10064391"/>
              <a:gd name="connsiteY0-52" fmla="*/ 965200 h 5894750"/>
              <a:gd name="connsiteX1-53" fmla="*/ 10064391 w 10064391"/>
              <a:gd name="connsiteY1-54" fmla="*/ 965200 h 5894750"/>
              <a:gd name="connsiteX2-55" fmla="*/ 10064391 w 10064391"/>
              <a:gd name="connsiteY2-56" fmla="*/ 5894750 h 5894750"/>
              <a:gd name="connsiteX3-57" fmla="*/ 34566 w 10064391"/>
              <a:gd name="connsiteY3-58" fmla="*/ 5894750 h 5894750"/>
              <a:gd name="connsiteX4-59" fmla="*/ 4406541 w 10064391"/>
              <a:gd name="connsiteY4-60" fmla="*/ 965200 h 5894750"/>
              <a:gd name="connsiteX0-61" fmla="*/ 4604702 w 10062527"/>
              <a:gd name="connsiteY0-62" fmla="*/ 1302342 h 5260342"/>
              <a:gd name="connsiteX1-63" fmla="*/ 10062527 w 10062527"/>
              <a:gd name="connsiteY1-64" fmla="*/ 330792 h 5260342"/>
              <a:gd name="connsiteX2-65" fmla="*/ 10062527 w 10062527"/>
              <a:gd name="connsiteY2-66" fmla="*/ 5260342 h 5260342"/>
              <a:gd name="connsiteX3-67" fmla="*/ 32702 w 10062527"/>
              <a:gd name="connsiteY3-68" fmla="*/ 5260342 h 5260342"/>
              <a:gd name="connsiteX4-69" fmla="*/ 4604702 w 10062527"/>
              <a:gd name="connsiteY4-70" fmla="*/ 1302342 h 5260342"/>
              <a:gd name="connsiteX0-71" fmla="*/ 4604702 w 10062527"/>
              <a:gd name="connsiteY0-72" fmla="*/ 1690387 h 5648387"/>
              <a:gd name="connsiteX1-73" fmla="*/ 10062527 w 10062527"/>
              <a:gd name="connsiteY1-74" fmla="*/ 718837 h 5648387"/>
              <a:gd name="connsiteX2-75" fmla="*/ 10062527 w 10062527"/>
              <a:gd name="connsiteY2-76" fmla="*/ 5648387 h 5648387"/>
              <a:gd name="connsiteX3-77" fmla="*/ 32702 w 10062527"/>
              <a:gd name="connsiteY3-78" fmla="*/ 5648387 h 5648387"/>
              <a:gd name="connsiteX4-79" fmla="*/ 4604702 w 10062527"/>
              <a:gd name="connsiteY4-80" fmla="*/ 1690387 h 5648387"/>
              <a:gd name="connsiteX0-81" fmla="*/ 4603976 w 10061801"/>
              <a:gd name="connsiteY0-82" fmla="*/ 1690387 h 5648387"/>
              <a:gd name="connsiteX1-83" fmla="*/ 10061801 w 10061801"/>
              <a:gd name="connsiteY1-84" fmla="*/ 718837 h 5648387"/>
              <a:gd name="connsiteX2-85" fmla="*/ 10061801 w 10061801"/>
              <a:gd name="connsiteY2-86" fmla="*/ 5648387 h 5648387"/>
              <a:gd name="connsiteX3-87" fmla="*/ 31976 w 10061801"/>
              <a:gd name="connsiteY3-88" fmla="*/ 5648387 h 5648387"/>
              <a:gd name="connsiteX4-89" fmla="*/ 4603976 w 10061801"/>
              <a:gd name="connsiteY4-90" fmla="*/ 1690387 h 5648387"/>
              <a:gd name="connsiteX0-91" fmla="*/ 4603976 w 10061801"/>
              <a:gd name="connsiteY0-92" fmla="*/ 1392426 h 5350426"/>
              <a:gd name="connsiteX1-93" fmla="*/ 10061801 w 10061801"/>
              <a:gd name="connsiteY1-94" fmla="*/ 420876 h 5350426"/>
              <a:gd name="connsiteX2-95" fmla="*/ 10061801 w 10061801"/>
              <a:gd name="connsiteY2-96" fmla="*/ 5350426 h 5350426"/>
              <a:gd name="connsiteX3-97" fmla="*/ 31976 w 10061801"/>
              <a:gd name="connsiteY3-98" fmla="*/ 5350426 h 5350426"/>
              <a:gd name="connsiteX4-99" fmla="*/ 4603976 w 10061801"/>
              <a:gd name="connsiteY4-100" fmla="*/ 1392426 h 5350426"/>
              <a:gd name="connsiteX0-101" fmla="*/ 4595548 w 10053373"/>
              <a:gd name="connsiteY0-102" fmla="*/ 1392426 h 5350426"/>
              <a:gd name="connsiteX1-103" fmla="*/ 10053373 w 10053373"/>
              <a:gd name="connsiteY1-104" fmla="*/ 420876 h 5350426"/>
              <a:gd name="connsiteX2-105" fmla="*/ 10053373 w 10053373"/>
              <a:gd name="connsiteY2-106" fmla="*/ 5350426 h 5350426"/>
              <a:gd name="connsiteX3-107" fmla="*/ 23548 w 10053373"/>
              <a:gd name="connsiteY3-108" fmla="*/ 5350426 h 5350426"/>
              <a:gd name="connsiteX4-109" fmla="*/ 4595548 w 10053373"/>
              <a:gd name="connsiteY4-110" fmla="*/ 1392426 h 5350426"/>
              <a:gd name="connsiteX0-111" fmla="*/ 4595548 w 10053373"/>
              <a:gd name="connsiteY0-112" fmla="*/ 1367261 h 5325261"/>
              <a:gd name="connsiteX1-113" fmla="*/ 10053373 w 10053373"/>
              <a:gd name="connsiteY1-114" fmla="*/ 395711 h 5325261"/>
              <a:gd name="connsiteX2-115" fmla="*/ 10053373 w 10053373"/>
              <a:gd name="connsiteY2-116" fmla="*/ 5325261 h 5325261"/>
              <a:gd name="connsiteX3-117" fmla="*/ 23548 w 10053373"/>
              <a:gd name="connsiteY3-118" fmla="*/ 5325261 h 5325261"/>
              <a:gd name="connsiteX4-119" fmla="*/ 4595548 w 10053373"/>
              <a:gd name="connsiteY4-120" fmla="*/ 1367261 h 53252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3373" h="5325261">
                <a:moveTo>
                  <a:pt x="4595548" y="1367261"/>
                </a:moveTo>
                <a:cubicBezTo>
                  <a:pt x="4985179" y="-967801"/>
                  <a:pt x="8167423" y="395711"/>
                  <a:pt x="10053373" y="395711"/>
                </a:cubicBezTo>
                <a:lnTo>
                  <a:pt x="10053373" y="5325261"/>
                </a:lnTo>
                <a:lnTo>
                  <a:pt x="23548" y="5325261"/>
                </a:lnTo>
                <a:cubicBezTo>
                  <a:pt x="-376502" y="2710528"/>
                  <a:pt x="4450989" y="4358963"/>
                  <a:pt x="4595548" y="1367261"/>
                </a:cubicBezTo>
                <a:close/>
              </a:path>
            </a:pathLst>
          </a:cu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rgbClr val="FFFFFF"/>
              </a:solidFill>
              <a:cs typeface="+mn-ea"/>
              <a:sym typeface="+mn-lt"/>
            </a:endParaRPr>
          </a:p>
        </p:txBody>
      </p:sp>
      <p:sp>
        <p:nvSpPr>
          <p:cNvPr id="40" name="椭圆 39"/>
          <p:cNvSpPr/>
          <p:nvPr/>
        </p:nvSpPr>
        <p:spPr>
          <a:xfrm>
            <a:off x="4761591" y="1399002"/>
            <a:ext cx="111351" cy="111351"/>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2" name="椭圆 41"/>
          <p:cNvSpPr/>
          <p:nvPr/>
        </p:nvSpPr>
        <p:spPr>
          <a:xfrm>
            <a:off x="2331375" y="5715629"/>
            <a:ext cx="180331" cy="180331"/>
          </a:xfrm>
          <a:prstGeom prst="ellipse">
            <a:avLst/>
          </a:pr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8" name="文本框 7"/>
          <p:cNvSpPr txBox="1"/>
          <p:nvPr/>
        </p:nvSpPr>
        <p:spPr>
          <a:xfrm>
            <a:off x="2280920" y="3473450"/>
            <a:ext cx="7556500" cy="460375"/>
          </a:xfrm>
          <a:prstGeom prst="rect">
            <a:avLst/>
          </a:prstGeom>
          <a:noFill/>
        </p:spPr>
        <p:txBody>
          <a:bodyPr wrap="square" rtlCol="0" anchor="t">
            <a:spAutoFit/>
          </a:bodyPr>
          <a:lstStyle/>
          <a:p>
            <a:pPr algn="ctr"/>
            <a:r>
              <a:rPr lang="zh-CN" altLang="en-US" sz="2400" spc="500" dirty="0">
                <a:solidFill>
                  <a:srgbClr val="283A69"/>
                </a:solidFill>
                <a:uFillTx/>
                <a:cs typeface="+mn-ea"/>
                <a:sym typeface="+mn-lt"/>
              </a:rPr>
              <a:t>Teamwork and communication</a:t>
            </a:r>
          </a:p>
        </p:txBody>
      </p:sp>
      <p:grpSp>
        <p:nvGrpSpPr>
          <p:cNvPr id="3" name="组合 2"/>
          <p:cNvGrpSpPr/>
          <p:nvPr/>
        </p:nvGrpSpPr>
        <p:grpSpPr>
          <a:xfrm>
            <a:off x="3096895" y="4168775"/>
            <a:ext cx="2500630" cy="438150"/>
            <a:chOff x="4877" y="6565"/>
            <a:chExt cx="3938" cy="690"/>
          </a:xfrm>
        </p:grpSpPr>
        <p:sp>
          <p:nvSpPr>
            <p:cNvPr id="9" name="圆角矩形 8"/>
            <p:cNvSpPr/>
            <p:nvPr/>
          </p:nvSpPr>
          <p:spPr>
            <a:xfrm>
              <a:off x="4978" y="6565"/>
              <a:ext cx="3735" cy="690"/>
            </a:xfrm>
            <a:prstGeom prst="roundRect">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4877" y="6610"/>
              <a:ext cx="3938" cy="628"/>
            </a:xfrm>
            <a:prstGeom prst="rect">
              <a:avLst/>
            </a:prstGeom>
            <a:noFill/>
          </p:spPr>
          <p:txBody>
            <a:bodyPr wrap="square" rtlCol="0">
              <a:spAutoFit/>
            </a:bodyPr>
            <a:lstStyle/>
            <a:p>
              <a:pPr algn="ctr"/>
              <a:r>
                <a:rPr lang="zh-CN" altLang="zh-CN" sz="2000" dirty="0">
                  <a:solidFill>
                    <a:schemeClr val="bg1"/>
                  </a:solidFill>
                  <a:cs typeface="+mn-ea"/>
                  <a:sym typeface="+mn-lt"/>
                </a:rPr>
                <a:t>汇报人</a:t>
              </a:r>
              <a:r>
                <a:rPr lang="zh-CN" altLang="zh-CN" sz="2000" dirty="0" smtClean="0">
                  <a:solidFill>
                    <a:schemeClr val="bg1"/>
                  </a:solidFill>
                  <a:cs typeface="+mn-ea"/>
                  <a:sym typeface="+mn-lt"/>
                </a:rPr>
                <a:t>：</a:t>
              </a:r>
              <a:r>
                <a:rPr lang="zh-CN" altLang="en-US" sz="2000" dirty="0">
                  <a:solidFill>
                    <a:schemeClr val="bg1"/>
                  </a:solidFill>
                  <a:cs typeface="+mn-ea"/>
                  <a:sym typeface="+mn-lt"/>
                </a:rPr>
                <a:t>优品</a:t>
              </a:r>
              <a:r>
                <a:rPr lang="en-US" altLang="zh-CN" sz="2000" dirty="0" smtClean="0">
                  <a:solidFill>
                    <a:schemeClr val="bg1"/>
                  </a:solidFill>
                  <a:cs typeface="+mn-ea"/>
                  <a:sym typeface="+mn-lt"/>
                </a:rPr>
                <a:t>PPT</a:t>
              </a:r>
              <a:endParaRPr lang="zh-CN" altLang="zh-CN" sz="2000" dirty="0">
                <a:solidFill>
                  <a:schemeClr val="bg1"/>
                </a:solidFill>
                <a:cs typeface="+mn-ea"/>
                <a:sym typeface="+mn-lt"/>
              </a:endParaRPr>
            </a:p>
          </p:txBody>
        </p:sp>
      </p:grpSp>
      <p:grpSp>
        <p:nvGrpSpPr>
          <p:cNvPr id="14" name="组合 13"/>
          <p:cNvGrpSpPr/>
          <p:nvPr/>
        </p:nvGrpSpPr>
        <p:grpSpPr>
          <a:xfrm>
            <a:off x="6391275" y="4185920"/>
            <a:ext cx="2500630" cy="438150"/>
            <a:chOff x="10065" y="6592"/>
            <a:chExt cx="3938" cy="690"/>
          </a:xfrm>
        </p:grpSpPr>
        <p:sp>
          <p:nvSpPr>
            <p:cNvPr id="13" name="圆角矩形 12"/>
            <p:cNvSpPr/>
            <p:nvPr/>
          </p:nvSpPr>
          <p:spPr>
            <a:xfrm>
              <a:off x="10168" y="6592"/>
              <a:ext cx="3735" cy="690"/>
            </a:xfrm>
            <a:prstGeom prst="roundRect">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10065" y="6599"/>
              <a:ext cx="3938" cy="628"/>
            </a:xfrm>
            <a:prstGeom prst="rect">
              <a:avLst/>
            </a:prstGeom>
            <a:noFill/>
          </p:spPr>
          <p:txBody>
            <a:bodyPr wrap="square" rtlCol="0">
              <a:spAutoFit/>
            </a:bodyPr>
            <a:lstStyle/>
            <a:p>
              <a:pPr lvl="0" algn="ctr">
                <a:buClrTx/>
                <a:buSzTx/>
                <a:buFontTx/>
              </a:pPr>
              <a:r>
                <a:rPr lang="zh-CN" altLang="zh-CN" sz="2000">
                  <a:solidFill>
                    <a:schemeClr val="bg1"/>
                  </a:solidFill>
                  <a:cs typeface="+mn-ea"/>
                  <a:sym typeface="+mn-lt"/>
                </a:rPr>
                <a:t>部门：培训部</a:t>
              </a: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childTnLst>
                                </p:cTn>
                              </p:par>
                              <p:par>
                                <p:cTn id="31" presetID="3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1000" fill="hold"/>
                                        <p:tgtEl>
                                          <p:spTgt spid="40"/>
                                        </p:tgtEl>
                                        <p:attrNameLst>
                                          <p:attrName>ppt_w</p:attrName>
                                        </p:attrNameLst>
                                      </p:cBhvr>
                                      <p:tavLst>
                                        <p:tav tm="0">
                                          <p:val>
                                            <p:fltVal val="0"/>
                                          </p:val>
                                        </p:tav>
                                        <p:tav tm="100000">
                                          <p:val>
                                            <p:strVal val="#ppt_w"/>
                                          </p:val>
                                        </p:tav>
                                      </p:tavLst>
                                    </p:anim>
                                    <p:anim calcmode="lin" valueType="num">
                                      <p:cBhvr>
                                        <p:cTn id="34" dur="1000" fill="hold"/>
                                        <p:tgtEl>
                                          <p:spTgt spid="40"/>
                                        </p:tgtEl>
                                        <p:attrNameLst>
                                          <p:attrName>ppt_h</p:attrName>
                                        </p:attrNameLst>
                                      </p:cBhvr>
                                      <p:tavLst>
                                        <p:tav tm="0">
                                          <p:val>
                                            <p:fltVal val="0"/>
                                          </p:val>
                                        </p:tav>
                                        <p:tav tm="100000">
                                          <p:val>
                                            <p:strVal val="#ppt_h"/>
                                          </p:val>
                                        </p:tav>
                                      </p:tavLst>
                                    </p:anim>
                                    <p:anim calcmode="lin" valueType="num">
                                      <p:cBhvr>
                                        <p:cTn id="35" dur="1000" fill="hold"/>
                                        <p:tgtEl>
                                          <p:spTgt spid="40"/>
                                        </p:tgtEl>
                                        <p:attrNameLst>
                                          <p:attrName>style.rotation</p:attrName>
                                        </p:attrNameLst>
                                      </p:cBhvr>
                                      <p:tavLst>
                                        <p:tav tm="0">
                                          <p:val>
                                            <p:fltVal val="90"/>
                                          </p:val>
                                        </p:tav>
                                        <p:tav tm="100000">
                                          <p:val>
                                            <p:fltVal val="0"/>
                                          </p:val>
                                        </p:tav>
                                      </p:tavLst>
                                    </p:anim>
                                    <p:animEffect transition="in" filter="fade">
                                      <p:cBhvr>
                                        <p:cTn id="36" dur="1000"/>
                                        <p:tgtEl>
                                          <p:spTgt spid="40"/>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1000" fill="hold"/>
                                        <p:tgtEl>
                                          <p:spTgt spid="44"/>
                                        </p:tgtEl>
                                        <p:attrNameLst>
                                          <p:attrName>ppt_w</p:attrName>
                                        </p:attrNameLst>
                                      </p:cBhvr>
                                      <p:tavLst>
                                        <p:tav tm="0">
                                          <p:val>
                                            <p:fltVal val="0"/>
                                          </p:val>
                                        </p:tav>
                                        <p:tav tm="100000">
                                          <p:val>
                                            <p:strVal val="#ppt_w"/>
                                          </p:val>
                                        </p:tav>
                                      </p:tavLst>
                                    </p:anim>
                                    <p:anim calcmode="lin" valueType="num">
                                      <p:cBhvr>
                                        <p:cTn id="46" dur="1000" fill="hold"/>
                                        <p:tgtEl>
                                          <p:spTgt spid="44"/>
                                        </p:tgtEl>
                                        <p:attrNameLst>
                                          <p:attrName>ppt_h</p:attrName>
                                        </p:attrNameLst>
                                      </p:cBhvr>
                                      <p:tavLst>
                                        <p:tav tm="0">
                                          <p:val>
                                            <p:fltVal val="0"/>
                                          </p:val>
                                        </p:tav>
                                        <p:tav tm="100000">
                                          <p:val>
                                            <p:strVal val="#ppt_h"/>
                                          </p:val>
                                        </p:tav>
                                      </p:tavLst>
                                    </p:anim>
                                    <p:anim calcmode="lin" valueType="num">
                                      <p:cBhvr>
                                        <p:cTn id="47" dur="1000" fill="hold"/>
                                        <p:tgtEl>
                                          <p:spTgt spid="44"/>
                                        </p:tgtEl>
                                        <p:attrNameLst>
                                          <p:attrName>style.rotation</p:attrName>
                                        </p:attrNameLst>
                                      </p:cBhvr>
                                      <p:tavLst>
                                        <p:tav tm="0">
                                          <p:val>
                                            <p:fltVal val="90"/>
                                          </p:val>
                                        </p:tav>
                                        <p:tav tm="100000">
                                          <p:val>
                                            <p:fltVal val="0"/>
                                          </p:val>
                                        </p:tav>
                                      </p:tavLst>
                                    </p:anim>
                                    <p:animEffect transition="in" filter="fade">
                                      <p:cBhvr>
                                        <p:cTn id="48" dur="1000"/>
                                        <p:tgtEl>
                                          <p:spTgt spid="44"/>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1000" fill="hold"/>
                                        <p:tgtEl>
                                          <p:spTgt spid="39"/>
                                        </p:tgtEl>
                                        <p:attrNameLst>
                                          <p:attrName>ppt_w</p:attrName>
                                        </p:attrNameLst>
                                      </p:cBhvr>
                                      <p:tavLst>
                                        <p:tav tm="0">
                                          <p:val>
                                            <p:fltVal val="0"/>
                                          </p:val>
                                        </p:tav>
                                        <p:tav tm="100000">
                                          <p:val>
                                            <p:strVal val="#ppt_w"/>
                                          </p:val>
                                        </p:tav>
                                      </p:tavLst>
                                    </p:anim>
                                    <p:anim calcmode="lin" valueType="num">
                                      <p:cBhvr>
                                        <p:cTn id="52" dur="1000" fill="hold"/>
                                        <p:tgtEl>
                                          <p:spTgt spid="39"/>
                                        </p:tgtEl>
                                        <p:attrNameLst>
                                          <p:attrName>ppt_h</p:attrName>
                                        </p:attrNameLst>
                                      </p:cBhvr>
                                      <p:tavLst>
                                        <p:tav tm="0">
                                          <p:val>
                                            <p:fltVal val="0"/>
                                          </p:val>
                                        </p:tav>
                                        <p:tav tm="100000">
                                          <p:val>
                                            <p:strVal val="#ppt_h"/>
                                          </p:val>
                                        </p:tav>
                                      </p:tavLst>
                                    </p:anim>
                                    <p:anim calcmode="lin" valueType="num">
                                      <p:cBhvr>
                                        <p:cTn id="53" dur="1000" fill="hold"/>
                                        <p:tgtEl>
                                          <p:spTgt spid="39"/>
                                        </p:tgtEl>
                                        <p:attrNameLst>
                                          <p:attrName>style.rotation</p:attrName>
                                        </p:attrNameLst>
                                      </p:cBhvr>
                                      <p:tavLst>
                                        <p:tav tm="0">
                                          <p:val>
                                            <p:fltVal val="90"/>
                                          </p:val>
                                        </p:tav>
                                        <p:tav tm="100000">
                                          <p:val>
                                            <p:fltVal val="0"/>
                                          </p:val>
                                        </p:tav>
                                      </p:tavLst>
                                    </p:anim>
                                    <p:animEffect transition="in" filter="fade">
                                      <p:cBhvr>
                                        <p:cTn id="54" dur="1000"/>
                                        <p:tgtEl>
                                          <p:spTgt spid="39"/>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1000" fill="hold"/>
                                        <p:tgtEl>
                                          <p:spTgt spid="42"/>
                                        </p:tgtEl>
                                        <p:attrNameLst>
                                          <p:attrName>ppt_w</p:attrName>
                                        </p:attrNameLst>
                                      </p:cBhvr>
                                      <p:tavLst>
                                        <p:tav tm="0">
                                          <p:val>
                                            <p:fltVal val="0"/>
                                          </p:val>
                                        </p:tav>
                                        <p:tav tm="100000">
                                          <p:val>
                                            <p:strVal val="#ppt_w"/>
                                          </p:val>
                                        </p:tav>
                                      </p:tavLst>
                                    </p:anim>
                                    <p:anim calcmode="lin" valueType="num">
                                      <p:cBhvr>
                                        <p:cTn id="58" dur="1000" fill="hold"/>
                                        <p:tgtEl>
                                          <p:spTgt spid="42"/>
                                        </p:tgtEl>
                                        <p:attrNameLst>
                                          <p:attrName>ppt_h</p:attrName>
                                        </p:attrNameLst>
                                      </p:cBhvr>
                                      <p:tavLst>
                                        <p:tav tm="0">
                                          <p:val>
                                            <p:fltVal val="0"/>
                                          </p:val>
                                        </p:tav>
                                        <p:tav tm="100000">
                                          <p:val>
                                            <p:strVal val="#ppt_h"/>
                                          </p:val>
                                        </p:tav>
                                      </p:tavLst>
                                    </p:anim>
                                    <p:anim calcmode="lin" valueType="num">
                                      <p:cBhvr>
                                        <p:cTn id="59" dur="1000" fill="hold"/>
                                        <p:tgtEl>
                                          <p:spTgt spid="42"/>
                                        </p:tgtEl>
                                        <p:attrNameLst>
                                          <p:attrName>style.rotation</p:attrName>
                                        </p:attrNameLst>
                                      </p:cBhvr>
                                      <p:tavLst>
                                        <p:tav tm="0">
                                          <p:val>
                                            <p:fltVal val="90"/>
                                          </p:val>
                                        </p:tav>
                                        <p:tav tm="100000">
                                          <p:val>
                                            <p:fltVal val="0"/>
                                          </p:val>
                                        </p:tav>
                                      </p:tavLst>
                                    </p:anim>
                                    <p:animEffect transition="in" filter="fade">
                                      <p:cBhvr>
                                        <p:cTn id="60" dur="1000"/>
                                        <p:tgtEl>
                                          <p:spTgt spid="42"/>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1000" fill="hold"/>
                                        <p:tgtEl>
                                          <p:spTgt spid="41"/>
                                        </p:tgtEl>
                                        <p:attrNameLst>
                                          <p:attrName>ppt_w</p:attrName>
                                        </p:attrNameLst>
                                      </p:cBhvr>
                                      <p:tavLst>
                                        <p:tav tm="0">
                                          <p:val>
                                            <p:fltVal val="0"/>
                                          </p:val>
                                        </p:tav>
                                        <p:tav tm="100000">
                                          <p:val>
                                            <p:strVal val="#ppt_w"/>
                                          </p:val>
                                        </p:tav>
                                      </p:tavLst>
                                    </p:anim>
                                    <p:anim calcmode="lin" valueType="num">
                                      <p:cBhvr>
                                        <p:cTn id="64" dur="1000" fill="hold"/>
                                        <p:tgtEl>
                                          <p:spTgt spid="41"/>
                                        </p:tgtEl>
                                        <p:attrNameLst>
                                          <p:attrName>ppt_h</p:attrName>
                                        </p:attrNameLst>
                                      </p:cBhvr>
                                      <p:tavLst>
                                        <p:tav tm="0">
                                          <p:val>
                                            <p:fltVal val="0"/>
                                          </p:val>
                                        </p:tav>
                                        <p:tav tm="100000">
                                          <p:val>
                                            <p:strVal val="#ppt_h"/>
                                          </p:val>
                                        </p:tav>
                                      </p:tavLst>
                                    </p:anim>
                                    <p:anim calcmode="lin" valueType="num">
                                      <p:cBhvr>
                                        <p:cTn id="65" dur="1000" fill="hold"/>
                                        <p:tgtEl>
                                          <p:spTgt spid="41"/>
                                        </p:tgtEl>
                                        <p:attrNameLst>
                                          <p:attrName>style.rotation</p:attrName>
                                        </p:attrNameLst>
                                      </p:cBhvr>
                                      <p:tavLst>
                                        <p:tav tm="0">
                                          <p:val>
                                            <p:fltVal val="90"/>
                                          </p:val>
                                        </p:tav>
                                        <p:tav tm="100000">
                                          <p:val>
                                            <p:fltVal val="0"/>
                                          </p:val>
                                        </p:tav>
                                      </p:tavLst>
                                    </p:anim>
                                    <p:animEffect transition="in" filter="fade">
                                      <p:cBhvr>
                                        <p:cTn id="66"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4" grpId="0" bldLvl="0" animBg="1"/>
      <p:bldP spid="41" grpId="0" bldLvl="0" animBg="1"/>
      <p:bldP spid="10" grpId="0" bldLvl="0" animBg="1"/>
      <p:bldP spid="39" grpId="0" bldLvl="0" animBg="1"/>
      <p:bldP spid="40" grpId="0" bldLvl="0" animBg="1"/>
      <p:bldP spid="42" grpId="0" bldLvl="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6893164" y="2828982"/>
            <a:ext cx="3221116" cy="725797"/>
            <a:chOff x="10855" y="4455"/>
            <a:chExt cx="5073" cy="1143"/>
          </a:xfrm>
        </p:grpSpPr>
        <p:sp>
          <p:nvSpPr>
            <p:cNvPr id="4" name="矩形 3"/>
            <p:cNvSpPr/>
            <p:nvPr/>
          </p:nvSpPr>
          <p:spPr>
            <a:xfrm>
              <a:off x="12564" y="4625"/>
              <a:ext cx="3364" cy="725"/>
            </a:xfrm>
            <a:prstGeom prst="rect">
              <a:avLst/>
            </a:prstGeom>
          </p:spPr>
          <p:txBody>
            <a:bodyPr wrap="square">
              <a:spAutoFit/>
            </a:bodyPr>
            <a:lstStyle/>
            <a:p>
              <a:pPr lvl="0" algn="l">
                <a:buClrTx/>
                <a:buSzTx/>
                <a:buFontTx/>
              </a:pPr>
              <a:r>
                <a:rPr lang="zh-CN" altLang="en-US" sz="2400" b="1" dirty="0">
                  <a:solidFill>
                    <a:schemeClr val="tx1">
                      <a:lumMod val="75000"/>
                      <a:lumOff val="25000"/>
                    </a:schemeClr>
                  </a:solidFill>
                  <a:cs typeface="+mn-ea"/>
                  <a:sym typeface="+mn-lt"/>
                </a:rPr>
                <a:t>良性的冲突 </a:t>
              </a:r>
            </a:p>
          </p:txBody>
        </p:sp>
        <p:grpSp>
          <p:nvGrpSpPr>
            <p:cNvPr id="10" name="Group 984"/>
            <p:cNvGrpSpPr/>
            <p:nvPr/>
          </p:nvGrpSpPr>
          <p:grpSpPr>
            <a:xfrm>
              <a:off x="10855" y="4455"/>
              <a:ext cx="1158" cy="1143"/>
              <a:chOff x="0" y="0"/>
              <a:chExt cx="735012" cy="725795"/>
            </a:xfrm>
            <a:solidFill>
              <a:schemeClr val="bg1">
                <a:lumMod val="50000"/>
              </a:schemeClr>
            </a:solidFill>
          </p:grpSpPr>
          <p:sp>
            <p:nvSpPr>
              <p:cNvPr id="11" name="Shape 982"/>
              <p:cNvSpPr/>
              <p:nvPr/>
            </p:nvSpPr>
            <p:spPr>
              <a:xfrm>
                <a:off x="91678" y="-1"/>
                <a:ext cx="643335" cy="551172"/>
              </a:xfrm>
              <a:custGeom>
                <a:avLst/>
                <a:gdLst/>
                <a:ahLst/>
                <a:cxnLst>
                  <a:cxn ang="0">
                    <a:pos x="wd2" y="hd2"/>
                  </a:cxn>
                  <a:cxn ang="5400000">
                    <a:pos x="wd2" y="hd2"/>
                  </a:cxn>
                  <a:cxn ang="10800000">
                    <a:pos x="wd2" y="hd2"/>
                  </a:cxn>
                  <a:cxn ang="16200000">
                    <a:pos x="wd2" y="hd2"/>
                  </a:cxn>
                </a:cxnLst>
                <a:rect l="0" t="0" r="r" b="b"/>
                <a:pathLst>
                  <a:path w="21507" h="21488" extrusionOk="0">
                    <a:moveTo>
                      <a:pt x="21228" y="3295"/>
                    </a:moveTo>
                    <a:cubicBezTo>
                      <a:pt x="18690" y="335"/>
                      <a:pt x="18690" y="335"/>
                      <a:pt x="18690" y="335"/>
                    </a:cubicBezTo>
                    <a:cubicBezTo>
                      <a:pt x="18318" y="-112"/>
                      <a:pt x="17720" y="-112"/>
                      <a:pt x="17338" y="335"/>
                    </a:cubicBezTo>
                    <a:cubicBezTo>
                      <a:pt x="6636" y="12862"/>
                      <a:pt x="6636" y="12862"/>
                      <a:pt x="6636" y="12862"/>
                    </a:cubicBezTo>
                    <a:cubicBezTo>
                      <a:pt x="4169" y="9963"/>
                      <a:pt x="4169" y="9963"/>
                      <a:pt x="4169" y="9963"/>
                    </a:cubicBezTo>
                    <a:cubicBezTo>
                      <a:pt x="3983" y="9746"/>
                      <a:pt x="3746" y="9637"/>
                      <a:pt x="3488" y="9637"/>
                    </a:cubicBezTo>
                    <a:cubicBezTo>
                      <a:pt x="3240" y="9637"/>
                      <a:pt x="2993" y="9746"/>
                      <a:pt x="2817" y="9963"/>
                    </a:cubicBezTo>
                    <a:cubicBezTo>
                      <a:pt x="279" y="12923"/>
                      <a:pt x="279" y="12923"/>
                      <a:pt x="279" y="12923"/>
                    </a:cubicBezTo>
                    <a:cubicBezTo>
                      <a:pt x="-93" y="13370"/>
                      <a:pt x="-93" y="14071"/>
                      <a:pt x="279" y="14505"/>
                    </a:cubicBezTo>
                    <a:cubicBezTo>
                      <a:pt x="3395" y="18154"/>
                      <a:pt x="3395" y="18154"/>
                      <a:pt x="3395" y="18154"/>
                    </a:cubicBezTo>
                    <a:cubicBezTo>
                      <a:pt x="3406" y="18166"/>
                      <a:pt x="3416" y="18178"/>
                      <a:pt x="3426" y="18202"/>
                    </a:cubicBezTo>
                    <a:cubicBezTo>
                      <a:pt x="5965" y="21162"/>
                      <a:pt x="5965" y="21162"/>
                      <a:pt x="5965" y="21162"/>
                    </a:cubicBezTo>
                    <a:cubicBezTo>
                      <a:pt x="6140" y="21367"/>
                      <a:pt x="6388" y="21488"/>
                      <a:pt x="6636" y="21488"/>
                    </a:cubicBezTo>
                    <a:cubicBezTo>
                      <a:pt x="6894" y="21488"/>
                      <a:pt x="7131" y="21367"/>
                      <a:pt x="7317" y="21162"/>
                    </a:cubicBezTo>
                    <a:cubicBezTo>
                      <a:pt x="21228" y="4877"/>
                      <a:pt x="21228" y="4877"/>
                      <a:pt x="21228" y="4877"/>
                    </a:cubicBezTo>
                    <a:cubicBezTo>
                      <a:pt x="21404" y="4672"/>
                      <a:pt x="21507" y="4382"/>
                      <a:pt x="21507" y="4092"/>
                    </a:cubicBezTo>
                    <a:cubicBezTo>
                      <a:pt x="21507" y="3790"/>
                      <a:pt x="21404" y="3512"/>
                      <a:pt x="21228" y="3295"/>
                    </a:cubicBezTo>
                    <a:close/>
                  </a:path>
                </a:pathLst>
              </a:custGeom>
              <a:solidFill>
                <a:srgbClr val="283A69"/>
              </a:solidFill>
              <a:ln w="12700" cap="flat">
                <a:noFill/>
                <a:miter lim="400000"/>
              </a:ln>
              <a:effectLst/>
            </p:spPr>
            <p:txBody>
              <a:bodyPr wrap="square" lIns="45719" tIns="45719" rIns="45719" bIns="45719" numCol="1" anchor="t">
                <a:noAutofit/>
              </a:bodyPr>
              <a:lstStyle/>
              <a:p>
                <a:endParaRPr>
                  <a:solidFill>
                    <a:schemeClr val="bg1">
                      <a:lumMod val="50000"/>
                    </a:schemeClr>
                  </a:solidFill>
                  <a:cs typeface="+mn-ea"/>
                  <a:sym typeface="+mn-lt"/>
                </a:endParaRPr>
              </a:p>
            </p:txBody>
          </p:sp>
          <p:sp>
            <p:nvSpPr>
              <p:cNvPr id="12" name="Shape 983"/>
              <p:cNvSpPr/>
              <p:nvPr/>
            </p:nvSpPr>
            <p:spPr>
              <a:xfrm>
                <a:off x="0" y="33645"/>
                <a:ext cx="690563" cy="692151"/>
              </a:xfrm>
              <a:custGeom>
                <a:avLst/>
                <a:gdLst/>
                <a:ahLst/>
                <a:cxnLst>
                  <a:cxn ang="0">
                    <a:pos x="wd2" y="hd2"/>
                  </a:cxn>
                  <a:cxn ang="5400000">
                    <a:pos x="wd2" y="hd2"/>
                  </a:cxn>
                  <a:cxn ang="10800000">
                    <a:pos x="wd2" y="hd2"/>
                  </a:cxn>
                  <a:cxn ang="16200000">
                    <a:pos x="wd2" y="hd2"/>
                  </a:cxn>
                </a:cxnLst>
                <a:rect l="0" t="0" r="r" b="b"/>
                <a:pathLst>
                  <a:path w="21600" h="21600" extrusionOk="0">
                    <a:moveTo>
                      <a:pt x="19214" y="7689"/>
                    </a:moveTo>
                    <a:cubicBezTo>
                      <a:pt x="19214" y="19214"/>
                      <a:pt x="19214" y="19214"/>
                      <a:pt x="19214" y="19214"/>
                    </a:cubicBezTo>
                    <a:cubicBezTo>
                      <a:pt x="2386" y="19214"/>
                      <a:pt x="2386" y="19214"/>
                      <a:pt x="2386" y="19214"/>
                    </a:cubicBezTo>
                    <a:cubicBezTo>
                      <a:pt x="2386" y="2386"/>
                      <a:pt x="2386" y="2386"/>
                      <a:pt x="2386" y="2386"/>
                    </a:cubicBezTo>
                    <a:cubicBezTo>
                      <a:pt x="14616" y="2386"/>
                      <a:pt x="14616" y="2386"/>
                      <a:pt x="14616" y="2386"/>
                    </a:cubicBezTo>
                    <a:cubicBezTo>
                      <a:pt x="17002" y="0"/>
                      <a:pt x="17002" y="0"/>
                      <a:pt x="17002" y="0"/>
                    </a:cubicBezTo>
                    <a:cubicBezTo>
                      <a:pt x="1188" y="0"/>
                      <a:pt x="1188" y="0"/>
                      <a:pt x="1188" y="0"/>
                    </a:cubicBezTo>
                    <a:cubicBezTo>
                      <a:pt x="531" y="0"/>
                      <a:pt x="0" y="531"/>
                      <a:pt x="0" y="1188"/>
                    </a:cubicBezTo>
                    <a:cubicBezTo>
                      <a:pt x="0" y="20402"/>
                      <a:pt x="0" y="20402"/>
                      <a:pt x="0" y="20402"/>
                    </a:cubicBezTo>
                    <a:cubicBezTo>
                      <a:pt x="0" y="21059"/>
                      <a:pt x="531" y="21600"/>
                      <a:pt x="1188" y="21600"/>
                    </a:cubicBezTo>
                    <a:cubicBezTo>
                      <a:pt x="20402" y="21600"/>
                      <a:pt x="20402" y="21600"/>
                      <a:pt x="20402" y="21600"/>
                    </a:cubicBezTo>
                    <a:cubicBezTo>
                      <a:pt x="21069" y="21600"/>
                      <a:pt x="21600" y="21059"/>
                      <a:pt x="21600" y="20402"/>
                    </a:cubicBezTo>
                    <a:cubicBezTo>
                      <a:pt x="21600" y="5303"/>
                      <a:pt x="21600" y="5303"/>
                      <a:pt x="21600" y="5303"/>
                    </a:cubicBezTo>
                    <a:lnTo>
                      <a:pt x="19214" y="7689"/>
                    </a:lnTo>
                    <a:close/>
                  </a:path>
                </a:pathLst>
              </a:custGeom>
              <a:solidFill>
                <a:schemeClr val="bg1">
                  <a:lumMod val="75000"/>
                </a:schemeClr>
              </a:solidFill>
              <a:ln w="12700" cap="flat">
                <a:noFill/>
                <a:miter lim="400000"/>
              </a:ln>
              <a:effectLst/>
            </p:spPr>
            <p:txBody>
              <a:bodyPr wrap="square" lIns="45719" tIns="45719" rIns="45719" bIns="45719" numCol="1" anchor="t">
                <a:noAutofit/>
              </a:bodyPr>
              <a:lstStyle/>
              <a:p>
                <a:endParaRPr dirty="0">
                  <a:solidFill>
                    <a:schemeClr val="bg1">
                      <a:lumMod val="50000"/>
                    </a:schemeClr>
                  </a:solidFill>
                  <a:cs typeface="+mn-ea"/>
                  <a:sym typeface="+mn-lt"/>
                </a:endParaRPr>
              </a:p>
            </p:txBody>
          </p:sp>
        </p:grpSp>
      </p:grpSp>
      <p:grpSp>
        <p:nvGrpSpPr>
          <p:cNvPr id="22" name="组合 21"/>
          <p:cNvGrpSpPr/>
          <p:nvPr/>
        </p:nvGrpSpPr>
        <p:grpSpPr>
          <a:xfrm>
            <a:off x="6893164" y="1753927"/>
            <a:ext cx="2592464" cy="725797"/>
            <a:chOff x="10855" y="2762"/>
            <a:chExt cx="4083" cy="1143"/>
          </a:xfrm>
        </p:grpSpPr>
        <p:sp>
          <p:nvSpPr>
            <p:cNvPr id="3" name="矩形 2"/>
            <p:cNvSpPr/>
            <p:nvPr/>
          </p:nvSpPr>
          <p:spPr>
            <a:xfrm>
              <a:off x="12564" y="2949"/>
              <a:ext cx="2374" cy="727"/>
            </a:xfrm>
            <a:prstGeom prst="rect">
              <a:avLst/>
            </a:prstGeom>
          </p:spPr>
          <p:txBody>
            <a:bodyPr wrap="none">
              <a:spAutoFit/>
            </a:bodyPr>
            <a:lstStyle/>
            <a:p>
              <a:pPr algn="l"/>
              <a:r>
                <a:rPr lang="zh-CN" altLang="en-US" sz="2400" b="1" dirty="0">
                  <a:solidFill>
                    <a:schemeClr val="tx1">
                      <a:lumMod val="75000"/>
                      <a:lumOff val="25000"/>
                    </a:schemeClr>
                  </a:solidFill>
                  <a:cs typeface="+mn-ea"/>
                  <a:sym typeface="+mn-lt"/>
                </a:rPr>
                <a:t>建立信任 </a:t>
              </a:r>
            </a:p>
          </p:txBody>
        </p:sp>
        <p:grpSp>
          <p:nvGrpSpPr>
            <p:cNvPr id="13" name="Group 984"/>
            <p:cNvGrpSpPr/>
            <p:nvPr/>
          </p:nvGrpSpPr>
          <p:grpSpPr>
            <a:xfrm>
              <a:off x="10855" y="2762"/>
              <a:ext cx="1158" cy="1143"/>
              <a:chOff x="0" y="0"/>
              <a:chExt cx="735012" cy="725795"/>
            </a:xfrm>
            <a:solidFill>
              <a:schemeClr val="bg1">
                <a:lumMod val="50000"/>
              </a:schemeClr>
            </a:solidFill>
          </p:grpSpPr>
          <p:sp>
            <p:nvSpPr>
              <p:cNvPr id="14" name="Shape 982"/>
              <p:cNvSpPr/>
              <p:nvPr/>
            </p:nvSpPr>
            <p:spPr>
              <a:xfrm>
                <a:off x="91678" y="-1"/>
                <a:ext cx="643335" cy="551172"/>
              </a:xfrm>
              <a:custGeom>
                <a:avLst/>
                <a:gdLst/>
                <a:ahLst/>
                <a:cxnLst>
                  <a:cxn ang="0">
                    <a:pos x="wd2" y="hd2"/>
                  </a:cxn>
                  <a:cxn ang="5400000">
                    <a:pos x="wd2" y="hd2"/>
                  </a:cxn>
                  <a:cxn ang="10800000">
                    <a:pos x="wd2" y="hd2"/>
                  </a:cxn>
                  <a:cxn ang="16200000">
                    <a:pos x="wd2" y="hd2"/>
                  </a:cxn>
                </a:cxnLst>
                <a:rect l="0" t="0" r="r" b="b"/>
                <a:pathLst>
                  <a:path w="21507" h="21488" extrusionOk="0">
                    <a:moveTo>
                      <a:pt x="21228" y="3295"/>
                    </a:moveTo>
                    <a:cubicBezTo>
                      <a:pt x="18690" y="335"/>
                      <a:pt x="18690" y="335"/>
                      <a:pt x="18690" y="335"/>
                    </a:cubicBezTo>
                    <a:cubicBezTo>
                      <a:pt x="18318" y="-112"/>
                      <a:pt x="17720" y="-112"/>
                      <a:pt x="17338" y="335"/>
                    </a:cubicBezTo>
                    <a:cubicBezTo>
                      <a:pt x="6636" y="12862"/>
                      <a:pt x="6636" y="12862"/>
                      <a:pt x="6636" y="12862"/>
                    </a:cubicBezTo>
                    <a:cubicBezTo>
                      <a:pt x="4169" y="9963"/>
                      <a:pt x="4169" y="9963"/>
                      <a:pt x="4169" y="9963"/>
                    </a:cubicBezTo>
                    <a:cubicBezTo>
                      <a:pt x="3983" y="9746"/>
                      <a:pt x="3746" y="9637"/>
                      <a:pt x="3488" y="9637"/>
                    </a:cubicBezTo>
                    <a:cubicBezTo>
                      <a:pt x="3240" y="9637"/>
                      <a:pt x="2993" y="9746"/>
                      <a:pt x="2817" y="9963"/>
                    </a:cubicBezTo>
                    <a:cubicBezTo>
                      <a:pt x="279" y="12923"/>
                      <a:pt x="279" y="12923"/>
                      <a:pt x="279" y="12923"/>
                    </a:cubicBezTo>
                    <a:cubicBezTo>
                      <a:pt x="-93" y="13370"/>
                      <a:pt x="-93" y="14071"/>
                      <a:pt x="279" y="14505"/>
                    </a:cubicBezTo>
                    <a:cubicBezTo>
                      <a:pt x="3395" y="18154"/>
                      <a:pt x="3395" y="18154"/>
                      <a:pt x="3395" y="18154"/>
                    </a:cubicBezTo>
                    <a:cubicBezTo>
                      <a:pt x="3406" y="18166"/>
                      <a:pt x="3416" y="18178"/>
                      <a:pt x="3426" y="18202"/>
                    </a:cubicBezTo>
                    <a:cubicBezTo>
                      <a:pt x="5965" y="21162"/>
                      <a:pt x="5965" y="21162"/>
                      <a:pt x="5965" y="21162"/>
                    </a:cubicBezTo>
                    <a:cubicBezTo>
                      <a:pt x="6140" y="21367"/>
                      <a:pt x="6388" y="21488"/>
                      <a:pt x="6636" y="21488"/>
                    </a:cubicBezTo>
                    <a:cubicBezTo>
                      <a:pt x="6894" y="21488"/>
                      <a:pt x="7131" y="21367"/>
                      <a:pt x="7317" y="21162"/>
                    </a:cubicBezTo>
                    <a:cubicBezTo>
                      <a:pt x="21228" y="4877"/>
                      <a:pt x="21228" y="4877"/>
                      <a:pt x="21228" y="4877"/>
                    </a:cubicBezTo>
                    <a:cubicBezTo>
                      <a:pt x="21404" y="4672"/>
                      <a:pt x="21507" y="4382"/>
                      <a:pt x="21507" y="4092"/>
                    </a:cubicBezTo>
                    <a:cubicBezTo>
                      <a:pt x="21507" y="3790"/>
                      <a:pt x="21404" y="3512"/>
                      <a:pt x="21228" y="3295"/>
                    </a:cubicBezTo>
                    <a:close/>
                  </a:path>
                </a:pathLst>
              </a:custGeom>
              <a:solidFill>
                <a:srgbClr val="283A69"/>
              </a:solidFill>
              <a:ln w="12700" cap="flat">
                <a:noFill/>
                <a:miter lim="400000"/>
              </a:ln>
              <a:effectLst/>
            </p:spPr>
            <p:txBody>
              <a:bodyPr wrap="square" lIns="45719" tIns="45719" rIns="45719" bIns="45719" numCol="1" anchor="t">
                <a:noAutofit/>
              </a:bodyPr>
              <a:lstStyle/>
              <a:p>
                <a:endParaRPr>
                  <a:solidFill>
                    <a:schemeClr val="bg1">
                      <a:lumMod val="50000"/>
                    </a:schemeClr>
                  </a:solidFill>
                  <a:cs typeface="+mn-ea"/>
                  <a:sym typeface="+mn-lt"/>
                </a:endParaRPr>
              </a:p>
            </p:txBody>
          </p:sp>
          <p:sp>
            <p:nvSpPr>
              <p:cNvPr id="15" name="Shape 983"/>
              <p:cNvSpPr/>
              <p:nvPr/>
            </p:nvSpPr>
            <p:spPr>
              <a:xfrm>
                <a:off x="0" y="33645"/>
                <a:ext cx="690563" cy="692151"/>
              </a:xfrm>
              <a:custGeom>
                <a:avLst/>
                <a:gdLst/>
                <a:ahLst/>
                <a:cxnLst>
                  <a:cxn ang="0">
                    <a:pos x="wd2" y="hd2"/>
                  </a:cxn>
                  <a:cxn ang="5400000">
                    <a:pos x="wd2" y="hd2"/>
                  </a:cxn>
                  <a:cxn ang="10800000">
                    <a:pos x="wd2" y="hd2"/>
                  </a:cxn>
                  <a:cxn ang="16200000">
                    <a:pos x="wd2" y="hd2"/>
                  </a:cxn>
                </a:cxnLst>
                <a:rect l="0" t="0" r="r" b="b"/>
                <a:pathLst>
                  <a:path w="21600" h="21600" extrusionOk="0">
                    <a:moveTo>
                      <a:pt x="19214" y="7689"/>
                    </a:moveTo>
                    <a:cubicBezTo>
                      <a:pt x="19214" y="19214"/>
                      <a:pt x="19214" y="19214"/>
                      <a:pt x="19214" y="19214"/>
                    </a:cubicBezTo>
                    <a:cubicBezTo>
                      <a:pt x="2386" y="19214"/>
                      <a:pt x="2386" y="19214"/>
                      <a:pt x="2386" y="19214"/>
                    </a:cubicBezTo>
                    <a:cubicBezTo>
                      <a:pt x="2386" y="2386"/>
                      <a:pt x="2386" y="2386"/>
                      <a:pt x="2386" y="2386"/>
                    </a:cubicBezTo>
                    <a:cubicBezTo>
                      <a:pt x="14616" y="2386"/>
                      <a:pt x="14616" y="2386"/>
                      <a:pt x="14616" y="2386"/>
                    </a:cubicBezTo>
                    <a:cubicBezTo>
                      <a:pt x="17002" y="0"/>
                      <a:pt x="17002" y="0"/>
                      <a:pt x="17002" y="0"/>
                    </a:cubicBezTo>
                    <a:cubicBezTo>
                      <a:pt x="1188" y="0"/>
                      <a:pt x="1188" y="0"/>
                      <a:pt x="1188" y="0"/>
                    </a:cubicBezTo>
                    <a:cubicBezTo>
                      <a:pt x="531" y="0"/>
                      <a:pt x="0" y="531"/>
                      <a:pt x="0" y="1188"/>
                    </a:cubicBezTo>
                    <a:cubicBezTo>
                      <a:pt x="0" y="20402"/>
                      <a:pt x="0" y="20402"/>
                      <a:pt x="0" y="20402"/>
                    </a:cubicBezTo>
                    <a:cubicBezTo>
                      <a:pt x="0" y="21059"/>
                      <a:pt x="531" y="21600"/>
                      <a:pt x="1188" y="21600"/>
                    </a:cubicBezTo>
                    <a:cubicBezTo>
                      <a:pt x="20402" y="21600"/>
                      <a:pt x="20402" y="21600"/>
                      <a:pt x="20402" y="21600"/>
                    </a:cubicBezTo>
                    <a:cubicBezTo>
                      <a:pt x="21069" y="21600"/>
                      <a:pt x="21600" y="21059"/>
                      <a:pt x="21600" y="20402"/>
                    </a:cubicBezTo>
                    <a:cubicBezTo>
                      <a:pt x="21600" y="5303"/>
                      <a:pt x="21600" y="5303"/>
                      <a:pt x="21600" y="5303"/>
                    </a:cubicBezTo>
                    <a:lnTo>
                      <a:pt x="19214" y="7689"/>
                    </a:lnTo>
                    <a:close/>
                  </a:path>
                </a:pathLst>
              </a:custGeom>
              <a:solidFill>
                <a:schemeClr val="bg1">
                  <a:lumMod val="75000"/>
                </a:schemeClr>
              </a:solidFill>
              <a:ln w="12700" cap="flat">
                <a:noFill/>
                <a:miter lim="400000"/>
              </a:ln>
              <a:effectLst/>
            </p:spPr>
            <p:txBody>
              <a:bodyPr wrap="square" lIns="45719" tIns="45719" rIns="45719" bIns="45719" numCol="1" anchor="t">
                <a:noAutofit/>
              </a:bodyPr>
              <a:lstStyle/>
              <a:p>
                <a:endParaRPr dirty="0">
                  <a:solidFill>
                    <a:schemeClr val="bg1">
                      <a:lumMod val="50000"/>
                    </a:schemeClr>
                  </a:solidFill>
                  <a:cs typeface="+mn-ea"/>
                  <a:sym typeface="+mn-lt"/>
                </a:endParaRPr>
              </a:p>
            </p:txBody>
          </p:sp>
        </p:grpSp>
      </p:grpSp>
      <p:grpSp>
        <p:nvGrpSpPr>
          <p:cNvPr id="26" name="组合 25"/>
          <p:cNvGrpSpPr/>
          <p:nvPr/>
        </p:nvGrpSpPr>
        <p:grpSpPr>
          <a:xfrm>
            <a:off x="6892925" y="3925570"/>
            <a:ext cx="4368800" cy="725805"/>
            <a:chOff x="10855" y="6182"/>
            <a:chExt cx="6880" cy="1143"/>
          </a:xfrm>
        </p:grpSpPr>
        <p:sp>
          <p:nvSpPr>
            <p:cNvPr id="17" name="Shape 982"/>
            <p:cNvSpPr/>
            <p:nvPr/>
          </p:nvSpPr>
          <p:spPr>
            <a:xfrm>
              <a:off x="11000" y="6182"/>
              <a:ext cx="1013" cy="868"/>
            </a:xfrm>
            <a:custGeom>
              <a:avLst/>
              <a:gdLst/>
              <a:ahLst/>
              <a:cxnLst>
                <a:cxn ang="0">
                  <a:pos x="wd2" y="hd2"/>
                </a:cxn>
                <a:cxn ang="5400000">
                  <a:pos x="wd2" y="hd2"/>
                </a:cxn>
                <a:cxn ang="10800000">
                  <a:pos x="wd2" y="hd2"/>
                </a:cxn>
                <a:cxn ang="16200000">
                  <a:pos x="wd2" y="hd2"/>
                </a:cxn>
              </a:cxnLst>
              <a:rect l="0" t="0" r="r" b="b"/>
              <a:pathLst>
                <a:path w="21507" h="21488" extrusionOk="0">
                  <a:moveTo>
                    <a:pt x="21228" y="3295"/>
                  </a:moveTo>
                  <a:cubicBezTo>
                    <a:pt x="18690" y="335"/>
                    <a:pt x="18690" y="335"/>
                    <a:pt x="18690" y="335"/>
                  </a:cubicBezTo>
                  <a:cubicBezTo>
                    <a:pt x="18318" y="-112"/>
                    <a:pt x="17720" y="-112"/>
                    <a:pt x="17338" y="335"/>
                  </a:cubicBezTo>
                  <a:cubicBezTo>
                    <a:pt x="6636" y="12862"/>
                    <a:pt x="6636" y="12862"/>
                    <a:pt x="6636" y="12862"/>
                  </a:cubicBezTo>
                  <a:cubicBezTo>
                    <a:pt x="4169" y="9963"/>
                    <a:pt x="4169" y="9963"/>
                    <a:pt x="4169" y="9963"/>
                  </a:cubicBezTo>
                  <a:cubicBezTo>
                    <a:pt x="3983" y="9746"/>
                    <a:pt x="3746" y="9637"/>
                    <a:pt x="3488" y="9637"/>
                  </a:cubicBezTo>
                  <a:cubicBezTo>
                    <a:pt x="3240" y="9637"/>
                    <a:pt x="2993" y="9746"/>
                    <a:pt x="2817" y="9963"/>
                  </a:cubicBezTo>
                  <a:cubicBezTo>
                    <a:pt x="279" y="12923"/>
                    <a:pt x="279" y="12923"/>
                    <a:pt x="279" y="12923"/>
                  </a:cubicBezTo>
                  <a:cubicBezTo>
                    <a:pt x="-93" y="13370"/>
                    <a:pt x="-93" y="14071"/>
                    <a:pt x="279" y="14505"/>
                  </a:cubicBezTo>
                  <a:cubicBezTo>
                    <a:pt x="3395" y="18154"/>
                    <a:pt x="3395" y="18154"/>
                    <a:pt x="3395" y="18154"/>
                  </a:cubicBezTo>
                  <a:cubicBezTo>
                    <a:pt x="3406" y="18166"/>
                    <a:pt x="3416" y="18178"/>
                    <a:pt x="3426" y="18202"/>
                  </a:cubicBezTo>
                  <a:cubicBezTo>
                    <a:pt x="5965" y="21162"/>
                    <a:pt x="5965" y="21162"/>
                    <a:pt x="5965" y="21162"/>
                  </a:cubicBezTo>
                  <a:cubicBezTo>
                    <a:pt x="6140" y="21367"/>
                    <a:pt x="6388" y="21488"/>
                    <a:pt x="6636" y="21488"/>
                  </a:cubicBezTo>
                  <a:cubicBezTo>
                    <a:pt x="6894" y="21488"/>
                    <a:pt x="7131" y="21367"/>
                    <a:pt x="7317" y="21162"/>
                  </a:cubicBezTo>
                  <a:cubicBezTo>
                    <a:pt x="21228" y="4877"/>
                    <a:pt x="21228" y="4877"/>
                    <a:pt x="21228" y="4877"/>
                  </a:cubicBezTo>
                  <a:cubicBezTo>
                    <a:pt x="21404" y="4672"/>
                    <a:pt x="21507" y="4382"/>
                    <a:pt x="21507" y="4092"/>
                  </a:cubicBezTo>
                  <a:cubicBezTo>
                    <a:pt x="21507" y="3790"/>
                    <a:pt x="21404" y="3512"/>
                    <a:pt x="21228" y="3295"/>
                  </a:cubicBezTo>
                  <a:close/>
                </a:path>
              </a:pathLst>
            </a:custGeom>
            <a:solidFill>
              <a:srgbClr val="283A69"/>
            </a:solidFill>
            <a:ln w="12700" cap="flat">
              <a:noFill/>
              <a:miter lim="400000"/>
            </a:ln>
            <a:effectLst/>
          </p:spPr>
          <p:txBody>
            <a:bodyPr wrap="square" lIns="45719" tIns="45719" rIns="45719" bIns="45719" numCol="1" anchor="t">
              <a:noAutofit/>
            </a:bodyPr>
            <a:lstStyle/>
            <a:p>
              <a:endParaRPr>
                <a:solidFill>
                  <a:schemeClr val="bg1">
                    <a:lumMod val="50000"/>
                  </a:schemeClr>
                </a:solidFill>
                <a:cs typeface="+mn-ea"/>
                <a:sym typeface="+mn-lt"/>
              </a:endParaRPr>
            </a:p>
          </p:txBody>
        </p:sp>
        <p:grpSp>
          <p:nvGrpSpPr>
            <p:cNvPr id="24" name="组合 23"/>
            <p:cNvGrpSpPr/>
            <p:nvPr/>
          </p:nvGrpSpPr>
          <p:grpSpPr>
            <a:xfrm>
              <a:off x="10855" y="6235"/>
              <a:ext cx="6881" cy="1090"/>
              <a:chOff x="10855" y="6235"/>
              <a:chExt cx="6881" cy="1090"/>
            </a:xfrm>
          </p:grpSpPr>
          <p:sp>
            <p:nvSpPr>
              <p:cNvPr id="5" name="矩形 4"/>
              <p:cNvSpPr/>
              <p:nvPr/>
            </p:nvSpPr>
            <p:spPr>
              <a:xfrm>
                <a:off x="12564" y="6301"/>
                <a:ext cx="5172" cy="725"/>
              </a:xfrm>
              <a:prstGeom prst="rect">
                <a:avLst/>
              </a:prstGeom>
            </p:spPr>
            <p:txBody>
              <a:bodyPr wrap="square">
                <a:spAutoFit/>
              </a:bodyPr>
              <a:lstStyle/>
              <a:p>
                <a:pPr lvl="0" algn="l">
                  <a:buClrTx/>
                  <a:buSzTx/>
                  <a:buFontTx/>
                </a:pPr>
                <a:r>
                  <a:rPr lang="zh-CN" altLang="en-US" sz="2400" b="1" dirty="0">
                    <a:solidFill>
                      <a:schemeClr val="tx1">
                        <a:lumMod val="75000"/>
                        <a:lumOff val="25000"/>
                      </a:schemeClr>
                    </a:solidFill>
                    <a:cs typeface="+mn-ea"/>
                    <a:sym typeface="+mn-lt"/>
                  </a:rPr>
                  <a:t>坚定不移地行动</a:t>
                </a:r>
              </a:p>
            </p:txBody>
          </p:sp>
          <p:sp>
            <p:nvSpPr>
              <p:cNvPr id="18" name="Shape 983"/>
              <p:cNvSpPr/>
              <p:nvPr/>
            </p:nvSpPr>
            <p:spPr>
              <a:xfrm>
                <a:off x="10855" y="6235"/>
                <a:ext cx="1088" cy="1090"/>
              </a:xfrm>
              <a:custGeom>
                <a:avLst/>
                <a:gdLst/>
                <a:ahLst/>
                <a:cxnLst>
                  <a:cxn ang="0">
                    <a:pos x="wd2" y="hd2"/>
                  </a:cxn>
                  <a:cxn ang="5400000">
                    <a:pos x="wd2" y="hd2"/>
                  </a:cxn>
                  <a:cxn ang="10800000">
                    <a:pos x="wd2" y="hd2"/>
                  </a:cxn>
                  <a:cxn ang="16200000">
                    <a:pos x="wd2" y="hd2"/>
                  </a:cxn>
                </a:cxnLst>
                <a:rect l="0" t="0" r="r" b="b"/>
                <a:pathLst>
                  <a:path w="21600" h="21600" extrusionOk="0">
                    <a:moveTo>
                      <a:pt x="19214" y="7689"/>
                    </a:moveTo>
                    <a:cubicBezTo>
                      <a:pt x="19214" y="19214"/>
                      <a:pt x="19214" y="19214"/>
                      <a:pt x="19214" y="19214"/>
                    </a:cubicBezTo>
                    <a:cubicBezTo>
                      <a:pt x="2386" y="19214"/>
                      <a:pt x="2386" y="19214"/>
                      <a:pt x="2386" y="19214"/>
                    </a:cubicBezTo>
                    <a:cubicBezTo>
                      <a:pt x="2386" y="2386"/>
                      <a:pt x="2386" y="2386"/>
                      <a:pt x="2386" y="2386"/>
                    </a:cubicBezTo>
                    <a:cubicBezTo>
                      <a:pt x="14616" y="2386"/>
                      <a:pt x="14616" y="2386"/>
                      <a:pt x="14616" y="2386"/>
                    </a:cubicBezTo>
                    <a:cubicBezTo>
                      <a:pt x="17002" y="0"/>
                      <a:pt x="17002" y="0"/>
                      <a:pt x="17002" y="0"/>
                    </a:cubicBezTo>
                    <a:cubicBezTo>
                      <a:pt x="1188" y="0"/>
                      <a:pt x="1188" y="0"/>
                      <a:pt x="1188" y="0"/>
                    </a:cubicBezTo>
                    <a:cubicBezTo>
                      <a:pt x="531" y="0"/>
                      <a:pt x="0" y="531"/>
                      <a:pt x="0" y="1188"/>
                    </a:cubicBezTo>
                    <a:cubicBezTo>
                      <a:pt x="0" y="20402"/>
                      <a:pt x="0" y="20402"/>
                      <a:pt x="0" y="20402"/>
                    </a:cubicBezTo>
                    <a:cubicBezTo>
                      <a:pt x="0" y="21059"/>
                      <a:pt x="531" y="21600"/>
                      <a:pt x="1188" y="21600"/>
                    </a:cubicBezTo>
                    <a:cubicBezTo>
                      <a:pt x="20402" y="21600"/>
                      <a:pt x="20402" y="21600"/>
                      <a:pt x="20402" y="21600"/>
                    </a:cubicBezTo>
                    <a:cubicBezTo>
                      <a:pt x="21069" y="21600"/>
                      <a:pt x="21600" y="21059"/>
                      <a:pt x="21600" y="20402"/>
                    </a:cubicBezTo>
                    <a:cubicBezTo>
                      <a:pt x="21600" y="5303"/>
                      <a:pt x="21600" y="5303"/>
                      <a:pt x="21600" y="5303"/>
                    </a:cubicBezTo>
                    <a:lnTo>
                      <a:pt x="19214" y="7689"/>
                    </a:lnTo>
                    <a:close/>
                  </a:path>
                </a:pathLst>
              </a:custGeom>
              <a:solidFill>
                <a:schemeClr val="bg1">
                  <a:lumMod val="75000"/>
                </a:schemeClr>
              </a:solidFill>
              <a:ln w="12700" cap="flat">
                <a:noFill/>
                <a:miter lim="400000"/>
              </a:ln>
              <a:effectLst/>
            </p:spPr>
            <p:txBody>
              <a:bodyPr wrap="square" lIns="45719" tIns="45719" rIns="45719" bIns="45719" numCol="1" anchor="t">
                <a:noAutofit/>
              </a:bodyPr>
              <a:lstStyle/>
              <a:p>
                <a:endParaRPr dirty="0">
                  <a:solidFill>
                    <a:schemeClr val="bg1">
                      <a:lumMod val="50000"/>
                    </a:schemeClr>
                  </a:solidFill>
                  <a:cs typeface="+mn-ea"/>
                  <a:sym typeface="+mn-lt"/>
                </a:endParaRPr>
              </a:p>
            </p:txBody>
          </p:sp>
        </p:grpSp>
      </p:grpSp>
      <p:grpSp>
        <p:nvGrpSpPr>
          <p:cNvPr id="25" name="组合 24"/>
          <p:cNvGrpSpPr/>
          <p:nvPr/>
        </p:nvGrpSpPr>
        <p:grpSpPr>
          <a:xfrm>
            <a:off x="6893164" y="5055927"/>
            <a:ext cx="5714761" cy="725797"/>
            <a:chOff x="10855" y="7962"/>
            <a:chExt cx="9000" cy="1143"/>
          </a:xfrm>
        </p:grpSpPr>
        <p:sp>
          <p:nvSpPr>
            <p:cNvPr id="6" name="矩形 5"/>
            <p:cNvSpPr/>
            <p:nvPr/>
          </p:nvSpPr>
          <p:spPr>
            <a:xfrm>
              <a:off x="12564" y="8085"/>
              <a:ext cx="7291" cy="725"/>
            </a:xfrm>
            <a:prstGeom prst="rect">
              <a:avLst/>
            </a:prstGeom>
          </p:spPr>
          <p:txBody>
            <a:bodyPr wrap="square">
              <a:spAutoFit/>
            </a:bodyPr>
            <a:lstStyle/>
            <a:p>
              <a:pPr lvl="0" algn="l">
                <a:buClrTx/>
                <a:buSzTx/>
                <a:buFontTx/>
              </a:pPr>
              <a:r>
                <a:rPr lang="zh-CN" altLang="en-US" sz="2400" b="1" dirty="0">
                  <a:solidFill>
                    <a:schemeClr val="tx1">
                      <a:lumMod val="75000"/>
                      <a:lumOff val="25000"/>
                    </a:schemeClr>
                  </a:solidFill>
                  <a:cs typeface="+mn-ea"/>
                  <a:sym typeface="+mn-lt"/>
                </a:rPr>
                <a:t>无怨无悔才有彼此负责 </a:t>
              </a:r>
            </a:p>
          </p:txBody>
        </p:sp>
        <p:grpSp>
          <p:nvGrpSpPr>
            <p:cNvPr id="19" name="Group 984"/>
            <p:cNvGrpSpPr/>
            <p:nvPr/>
          </p:nvGrpSpPr>
          <p:grpSpPr>
            <a:xfrm>
              <a:off x="10855" y="7962"/>
              <a:ext cx="1158" cy="1143"/>
              <a:chOff x="0" y="0"/>
              <a:chExt cx="735012" cy="725795"/>
            </a:xfrm>
            <a:solidFill>
              <a:schemeClr val="bg1">
                <a:lumMod val="50000"/>
              </a:schemeClr>
            </a:solidFill>
          </p:grpSpPr>
          <p:sp>
            <p:nvSpPr>
              <p:cNvPr id="20" name="Shape 982"/>
              <p:cNvSpPr/>
              <p:nvPr/>
            </p:nvSpPr>
            <p:spPr>
              <a:xfrm>
                <a:off x="91678" y="-1"/>
                <a:ext cx="643335" cy="551172"/>
              </a:xfrm>
              <a:custGeom>
                <a:avLst/>
                <a:gdLst/>
                <a:ahLst/>
                <a:cxnLst>
                  <a:cxn ang="0">
                    <a:pos x="wd2" y="hd2"/>
                  </a:cxn>
                  <a:cxn ang="5400000">
                    <a:pos x="wd2" y="hd2"/>
                  </a:cxn>
                  <a:cxn ang="10800000">
                    <a:pos x="wd2" y="hd2"/>
                  </a:cxn>
                  <a:cxn ang="16200000">
                    <a:pos x="wd2" y="hd2"/>
                  </a:cxn>
                </a:cxnLst>
                <a:rect l="0" t="0" r="r" b="b"/>
                <a:pathLst>
                  <a:path w="21507" h="21488" extrusionOk="0">
                    <a:moveTo>
                      <a:pt x="21228" y="3295"/>
                    </a:moveTo>
                    <a:cubicBezTo>
                      <a:pt x="18690" y="335"/>
                      <a:pt x="18690" y="335"/>
                      <a:pt x="18690" y="335"/>
                    </a:cubicBezTo>
                    <a:cubicBezTo>
                      <a:pt x="18318" y="-112"/>
                      <a:pt x="17720" y="-112"/>
                      <a:pt x="17338" y="335"/>
                    </a:cubicBezTo>
                    <a:cubicBezTo>
                      <a:pt x="6636" y="12862"/>
                      <a:pt x="6636" y="12862"/>
                      <a:pt x="6636" y="12862"/>
                    </a:cubicBezTo>
                    <a:cubicBezTo>
                      <a:pt x="4169" y="9963"/>
                      <a:pt x="4169" y="9963"/>
                      <a:pt x="4169" y="9963"/>
                    </a:cubicBezTo>
                    <a:cubicBezTo>
                      <a:pt x="3983" y="9746"/>
                      <a:pt x="3746" y="9637"/>
                      <a:pt x="3488" y="9637"/>
                    </a:cubicBezTo>
                    <a:cubicBezTo>
                      <a:pt x="3240" y="9637"/>
                      <a:pt x="2993" y="9746"/>
                      <a:pt x="2817" y="9963"/>
                    </a:cubicBezTo>
                    <a:cubicBezTo>
                      <a:pt x="279" y="12923"/>
                      <a:pt x="279" y="12923"/>
                      <a:pt x="279" y="12923"/>
                    </a:cubicBezTo>
                    <a:cubicBezTo>
                      <a:pt x="-93" y="13370"/>
                      <a:pt x="-93" y="14071"/>
                      <a:pt x="279" y="14505"/>
                    </a:cubicBezTo>
                    <a:cubicBezTo>
                      <a:pt x="3395" y="18154"/>
                      <a:pt x="3395" y="18154"/>
                      <a:pt x="3395" y="18154"/>
                    </a:cubicBezTo>
                    <a:cubicBezTo>
                      <a:pt x="3406" y="18166"/>
                      <a:pt x="3416" y="18178"/>
                      <a:pt x="3426" y="18202"/>
                    </a:cubicBezTo>
                    <a:cubicBezTo>
                      <a:pt x="5965" y="21162"/>
                      <a:pt x="5965" y="21162"/>
                      <a:pt x="5965" y="21162"/>
                    </a:cubicBezTo>
                    <a:cubicBezTo>
                      <a:pt x="6140" y="21367"/>
                      <a:pt x="6388" y="21488"/>
                      <a:pt x="6636" y="21488"/>
                    </a:cubicBezTo>
                    <a:cubicBezTo>
                      <a:pt x="6894" y="21488"/>
                      <a:pt x="7131" y="21367"/>
                      <a:pt x="7317" y="21162"/>
                    </a:cubicBezTo>
                    <a:cubicBezTo>
                      <a:pt x="21228" y="4877"/>
                      <a:pt x="21228" y="4877"/>
                      <a:pt x="21228" y="4877"/>
                    </a:cubicBezTo>
                    <a:cubicBezTo>
                      <a:pt x="21404" y="4672"/>
                      <a:pt x="21507" y="4382"/>
                      <a:pt x="21507" y="4092"/>
                    </a:cubicBezTo>
                    <a:cubicBezTo>
                      <a:pt x="21507" y="3790"/>
                      <a:pt x="21404" y="3512"/>
                      <a:pt x="21228" y="3295"/>
                    </a:cubicBezTo>
                    <a:close/>
                  </a:path>
                </a:pathLst>
              </a:custGeom>
              <a:solidFill>
                <a:srgbClr val="283A69"/>
              </a:solidFill>
              <a:ln w="12700" cap="flat">
                <a:noFill/>
                <a:miter lim="400000"/>
              </a:ln>
              <a:effectLst/>
            </p:spPr>
            <p:txBody>
              <a:bodyPr wrap="square" lIns="45719" tIns="45719" rIns="45719" bIns="45719" numCol="1" anchor="t">
                <a:noAutofit/>
              </a:bodyPr>
              <a:lstStyle/>
              <a:p>
                <a:endParaRPr>
                  <a:solidFill>
                    <a:schemeClr val="bg1">
                      <a:lumMod val="50000"/>
                    </a:schemeClr>
                  </a:solidFill>
                  <a:cs typeface="+mn-ea"/>
                  <a:sym typeface="+mn-lt"/>
                </a:endParaRPr>
              </a:p>
            </p:txBody>
          </p:sp>
          <p:sp>
            <p:nvSpPr>
              <p:cNvPr id="21" name="Shape 983"/>
              <p:cNvSpPr/>
              <p:nvPr/>
            </p:nvSpPr>
            <p:spPr>
              <a:xfrm>
                <a:off x="0" y="33645"/>
                <a:ext cx="690563" cy="692151"/>
              </a:xfrm>
              <a:custGeom>
                <a:avLst/>
                <a:gdLst/>
                <a:ahLst/>
                <a:cxnLst>
                  <a:cxn ang="0">
                    <a:pos x="wd2" y="hd2"/>
                  </a:cxn>
                  <a:cxn ang="5400000">
                    <a:pos x="wd2" y="hd2"/>
                  </a:cxn>
                  <a:cxn ang="10800000">
                    <a:pos x="wd2" y="hd2"/>
                  </a:cxn>
                  <a:cxn ang="16200000">
                    <a:pos x="wd2" y="hd2"/>
                  </a:cxn>
                </a:cxnLst>
                <a:rect l="0" t="0" r="r" b="b"/>
                <a:pathLst>
                  <a:path w="21600" h="21600" extrusionOk="0">
                    <a:moveTo>
                      <a:pt x="19214" y="7689"/>
                    </a:moveTo>
                    <a:cubicBezTo>
                      <a:pt x="19214" y="19214"/>
                      <a:pt x="19214" y="19214"/>
                      <a:pt x="19214" y="19214"/>
                    </a:cubicBezTo>
                    <a:cubicBezTo>
                      <a:pt x="2386" y="19214"/>
                      <a:pt x="2386" y="19214"/>
                      <a:pt x="2386" y="19214"/>
                    </a:cubicBezTo>
                    <a:cubicBezTo>
                      <a:pt x="2386" y="2386"/>
                      <a:pt x="2386" y="2386"/>
                      <a:pt x="2386" y="2386"/>
                    </a:cubicBezTo>
                    <a:cubicBezTo>
                      <a:pt x="14616" y="2386"/>
                      <a:pt x="14616" y="2386"/>
                      <a:pt x="14616" y="2386"/>
                    </a:cubicBezTo>
                    <a:cubicBezTo>
                      <a:pt x="17002" y="0"/>
                      <a:pt x="17002" y="0"/>
                      <a:pt x="17002" y="0"/>
                    </a:cubicBezTo>
                    <a:cubicBezTo>
                      <a:pt x="1188" y="0"/>
                      <a:pt x="1188" y="0"/>
                      <a:pt x="1188" y="0"/>
                    </a:cubicBezTo>
                    <a:cubicBezTo>
                      <a:pt x="531" y="0"/>
                      <a:pt x="0" y="531"/>
                      <a:pt x="0" y="1188"/>
                    </a:cubicBezTo>
                    <a:cubicBezTo>
                      <a:pt x="0" y="20402"/>
                      <a:pt x="0" y="20402"/>
                      <a:pt x="0" y="20402"/>
                    </a:cubicBezTo>
                    <a:cubicBezTo>
                      <a:pt x="0" y="21059"/>
                      <a:pt x="531" y="21600"/>
                      <a:pt x="1188" y="21600"/>
                    </a:cubicBezTo>
                    <a:cubicBezTo>
                      <a:pt x="20402" y="21600"/>
                      <a:pt x="20402" y="21600"/>
                      <a:pt x="20402" y="21600"/>
                    </a:cubicBezTo>
                    <a:cubicBezTo>
                      <a:pt x="21069" y="21600"/>
                      <a:pt x="21600" y="21059"/>
                      <a:pt x="21600" y="20402"/>
                    </a:cubicBezTo>
                    <a:cubicBezTo>
                      <a:pt x="21600" y="5303"/>
                      <a:pt x="21600" y="5303"/>
                      <a:pt x="21600" y="5303"/>
                    </a:cubicBezTo>
                    <a:lnTo>
                      <a:pt x="19214" y="7689"/>
                    </a:lnTo>
                    <a:close/>
                  </a:path>
                </a:pathLst>
              </a:custGeom>
              <a:solidFill>
                <a:schemeClr val="bg1">
                  <a:lumMod val="75000"/>
                </a:schemeClr>
              </a:solidFill>
              <a:ln w="12700" cap="flat">
                <a:noFill/>
                <a:miter lim="400000"/>
              </a:ln>
              <a:effectLst/>
            </p:spPr>
            <p:txBody>
              <a:bodyPr wrap="square" lIns="45719" tIns="45719" rIns="45719" bIns="45719" numCol="1" anchor="t">
                <a:noAutofit/>
              </a:bodyPr>
              <a:lstStyle/>
              <a:p>
                <a:endParaRPr dirty="0">
                  <a:solidFill>
                    <a:schemeClr val="bg1">
                      <a:lumMod val="50000"/>
                    </a:schemeClr>
                  </a:solidFill>
                  <a:cs typeface="+mn-ea"/>
                  <a:sym typeface="+mn-lt"/>
                </a:endParaRPr>
              </a:p>
            </p:txBody>
          </p:sp>
        </p:grpSp>
      </p:grpSp>
      <p:pic>
        <p:nvPicPr>
          <p:cNvPr id="8" name="图片 7" descr="P-10280013-10256183-3840x216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50595" y="1753870"/>
            <a:ext cx="4693920" cy="4028440"/>
          </a:xfrm>
          <a:prstGeom prst="rect">
            <a:avLst/>
          </a:prstGeom>
          <a:solidFill>
            <a:srgbClr val="F3F3F5"/>
          </a:solidFill>
          <a:ln w="25400">
            <a:gradFill>
              <a:gsLst>
                <a:gs pos="0">
                  <a:schemeClr val="bg1"/>
                </a:gs>
                <a:gs pos="100000">
                  <a:schemeClr val="bg2"/>
                </a:gs>
              </a:gsLst>
              <a:lin ang="5400000" scaled="1"/>
            </a:gradFill>
          </a:ln>
          <a:effectLst>
            <a:outerShdw blurRad="711200" dist="533400" dir="2700000" algn="tl" rotWithShape="0">
              <a:prstClr val="black">
                <a:alpha val="12000"/>
              </a:prstClr>
            </a:outerShdw>
          </a:effectLst>
        </p:spPr>
      </p:pic>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团队合作的四大基础</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txBox="1">
            <a:spLocks noGrp="1" noRot="1" noChangeArrowheads="1"/>
          </p:cNvSpPr>
          <p:nvPr/>
        </p:nvSpPr>
        <p:spPr>
          <a:xfrm>
            <a:off x="3911600" y="96531"/>
            <a:ext cx="4368800" cy="55308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r>
              <a:rPr lang="zh-CN" altLang="en-US" sz="3000" dirty="0">
                <a:solidFill>
                  <a:schemeClr val="bg1"/>
                </a:solidFill>
                <a:latin typeface="+mn-lt"/>
                <a:ea typeface="+mn-ea"/>
                <a:cs typeface="+mn-ea"/>
                <a:sym typeface="+mn-lt"/>
              </a:rPr>
              <a:t>团队合作的四大基础</a:t>
            </a:r>
          </a:p>
        </p:txBody>
      </p:sp>
      <p:sp>
        <p:nvSpPr>
          <p:cNvPr id="20" name="文本框 19"/>
          <p:cNvSpPr txBox="1"/>
          <p:nvPr/>
        </p:nvSpPr>
        <p:spPr>
          <a:xfrm>
            <a:off x="6412934" y="1958133"/>
            <a:ext cx="2439076" cy="565604"/>
          </a:xfrm>
          <a:prstGeom prst="rect">
            <a:avLst/>
          </a:prstGeom>
          <a:noFill/>
        </p:spPr>
        <p:txBody>
          <a:bodyPr wrap="square">
            <a:spAutoFit/>
          </a:bodyPr>
          <a:lstStyle/>
          <a:p>
            <a:pPr algn="just">
              <a:lnSpc>
                <a:spcPct val="120000"/>
              </a:lnSpc>
            </a:pPr>
            <a:r>
              <a:rPr lang="zh-CN" altLang="en-US" sz="2800" b="1" dirty="0">
                <a:solidFill>
                  <a:srgbClr val="283A69"/>
                </a:solidFill>
                <a:cs typeface="+mn-ea"/>
                <a:sym typeface="+mn-lt"/>
              </a:rPr>
              <a:t>建立信任</a:t>
            </a:r>
          </a:p>
        </p:txBody>
      </p:sp>
      <p:cxnSp>
        <p:nvCxnSpPr>
          <p:cNvPr id="23" name="直接连接符 22"/>
          <p:cNvCxnSpPr/>
          <p:nvPr/>
        </p:nvCxnSpPr>
        <p:spPr>
          <a:xfrm>
            <a:off x="6447763" y="2614991"/>
            <a:ext cx="1496563" cy="0"/>
          </a:xfrm>
          <a:prstGeom prst="line">
            <a:avLst/>
          </a:prstGeom>
          <a:ln>
            <a:solidFill>
              <a:srgbClr val="283A69"/>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447790" y="2573020"/>
            <a:ext cx="4247515" cy="499624"/>
          </a:xfrm>
          <a:prstGeom prst="rect">
            <a:avLst/>
          </a:prstGeom>
          <a:noFill/>
        </p:spPr>
        <p:txBody>
          <a:bodyPr wrap="square" rtlCol="0" anchor="t">
            <a:spAutoFit/>
          </a:bodyPr>
          <a:lstStyle/>
          <a:p>
            <a:pPr fontAlgn="auto">
              <a:lnSpc>
                <a:spcPct val="150000"/>
              </a:lnSpc>
            </a:pPr>
            <a:r>
              <a:rPr lang="zh-CN" altLang="en-US" sz="2000" b="1" dirty="0">
                <a:solidFill>
                  <a:schemeClr val="tx1">
                    <a:lumMod val="75000"/>
                    <a:lumOff val="25000"/>
                  </a:schemeClr>
                </a:solidFill>
                <a:cs typeface="+mn-ea"/>
                <a:sym typeface="+mn-lt"/>
              </a:rPr>
              <a:t>坚实的以人性脆弱为基础的信任。</a:t>
            </a:r>
          </a:p>
        </p:txBody>
      </p:sp>
      <p:grpSp>
        <p:nvGrpSpPr>
          <p:cNvPr id="33" name="组合 32"/>
          <p:cNvGrpSpPr/>
          <p:nvPr/>
        </p:nvGrpSpPr>
        <p:grpSpPr>
          <a:xfrm>
            <a:off x="880110" y="1948815"/>
            <a:ext cx="4846955" cy="3258820"/>
            <a:chOff x="1323" y="2684"/>
            <a:chExt cx="9342" cy="6280"/>
          </a:xfrm>
        </p:grpSpPr>
        <p:sp>
          <p:nvSpPr>
            <p:cNvPr id="21" name="椭圆 19"/>
            <p:cNvSpPr/>
            <p:nvPr/>
          </p:nvSpPr>
          <p:spPr>
            <a:xfrm>
              <a:off x="1323" y="2684"/>
              <a:ext cx="9343" cy="6280"/>
            </a:xfrm>
            <a:prstGeom prst="roundRect">
              <a:avLst>
                <a:gd name="adj" fmla="val 1182"/>
              </a:avLst>
            </a:prstGeom>
            <a:gradFill flip="none" rotWithShape="1">
              <a:gsLst>
                <a:gs pos="0">
                  <a:schemeClr val="bg1"/>
                </a:gs>
                <a:gs pos="100000">
                  <a:schemeClr val="bg1">
                    <a:lumMod val="85000"/>
                  </a:schemeClr>
                </a:gs>
              </a:gsLst>
              <a:lin ang="18900000" scaled="1"/>
              <a:tileRect/>
            </a:gradFill>
            <a:ln w="63500">
              <a:gradFill flip="none" rotWithShape="1">
                <a:gsLst>
                  <a:gs pos="0">
                    <a:schemeClr val="bg1">
                      <a:lumMod val="85000"/>
                    </a:schemeClr>
                  </a:gs>
                  <a:gs pos="100000">
                    <a:schemeClr val="bg1"/>
                  </a:gs>
                </a:gsLst>
                <a:lin ang="18900000" scaled="1"/>
                <a:tileRect/>
              </a:gradFill>
            </a:ln>
            <a:effectLst>
              <a:outerShdw blurRad="444500" dist="1905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25" name="图片 24" descr="51miz-P1502608-C56C8D07-3840x256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6" y="3031"/>
              <a:ext cx="8376" cy="5585"/>
            </a:xfrm>
            <a:prstGeom prst="rect">
              <a:avLst/>
            </a:prstGeom>
          </p:spPr>
        </p:pic>
      </p:grpSp>
      <p:sp>
        <p:nvSpPr>
          <p:cNvPr id="29" name="矩形: 圆角 1"/>
          <p:cNvSpPr/>
          <p:nvPr/>
        </p:nvSpPr>
        <p:spPr>
          <a:xfrm rot="10800000" flipH="1">
            <a:off x="5473065" y="3250565"/>
            <a:ext cx="5989955" cy="562610"/>
          </a:xfrm>
          <a:prstGeom prst="roundRect">
            <a:avLst>
              <a:gd name="adj" fmla="val 50000"/>
            </a:avLst>
          </a:prstGeom>
          <a:gradFill flip="none" rotWithShape="1">
            <a:gsLst>
              <a:gs pos="100000">
                <a:schemeClr val="bg1"/>
              </a:gs>
              <a:gs pos="0">
                <a:schemeClr val="bg1">
                  <a:lumMod val="85000"/>
                </a:schemeClr>
              </a:gs>
            </a:gsLst>
            <a:lin ang="18900000" scaled="1"/>
            <a:tileRect/>
          </a:gradFill>
          <a:ln w="28575">
            <a:gradFill flip="none" rotWithShape="1">
              <a:gsLst>
                <a:gs pos="100000">
                  <a:schemeClr val="bg1">
                    <a:lumMod val="85000"/>
                  </a:schemeClr>
                </a:gs>
                <a:gs pos="0">
                  <a:schemeClr val="bg1"/>
                </a:gs>
              </a:gsLst>
              <a:lin ang="18900000" scaled="1"/>
              <a:tileRect/>
            </a:gradFill>
          </a:ln>
          <a:effectLst>
            <a:outerShdw blurRad="444500" dist="1905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0" name="文本框 29"/>
          <p:cNvSpPr txBox="1"/>
          <p:nvPr/>
        </p:nvSpPr>
        <p:spPr>
          <a:xfrm>
            <a:off x="6360229" y="3266233"/>
            <a:ext cx="2439076" cy="497957"/>
          </a:xfrm>
          <a:prstGeom prst="rect">
            <a:avLst/>
          </a:prstGeom>
          <a:noFill/>
        </p:spPr>
        <p:txBody>
          <a:bodyPr wrap="square">
            <a:spAutoFit/>
          </a:bodyPr>
          <a:lstStyle/>
          <a:p>
            <a:pPr algn="just">
              <a:lnSpc>
                <a:spcPct val="120000"/>
              </a:lnSpc>
            </a:pPr>
            <a:r>
              <a:rPr lang="zh-CN" altLang="en-US" sz="2400" b="1" dirty="0">
                <a:solidFill>
                  <a:schemeClr val="tx1">
                    <a:lumMod val="75000"/>
                    <a:lumOff val="25000"/>
                  </a:schemeClr>
                </a:solidFill>
                <a:cs typeface="+mn-ea"/>
                <a:sym typeface="+mn-lt"/>
              </a:rPr>
              <a:t>信任的表现</a:t>
            </a:r>
          </a:p>
        </p:txBody>
      </p:sp>
      <p:sp>
        <p:nvSpPr>
          <p:cNvPr id="32" name="Rectangle 3"/>
          <p:cNvSpPr txBox="1">
            <a:spLocks noRot="1" noChangeArrowheads="1"/>
          </p:cNvSpPr>
          <p:nvPr/>
        </p:nvSpPr>
        <p:spPr>
          <a:xfrm>
            <a:off x="6360160" y="4075430"/>
            <a:ext cx="5102860" cy="123253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5000"/>
              </a:lnSpc>
              <a:buFont typeface="Wingdings" panose="05000000000000000000" charset="0"/>
              <a:buChar char="u"/>
            </a:pPr>
            <a:r>
              <a:rPr lang="zh-CN" altLang="en-US" sz="1600">
                <a:solidFill>
                  <a:schemeClr val="tx1">
                    <a:lumMod val="75000"/>
                    <a:lumOff val="25000"/>
                  </a:schemeClr>
                </a:solidFill>
                <a:cs typeface="+mn-ea"/>
                <a:sym typeface="+mn-lt"/>
              </a:rPr>
              <a:t>团队成员之间彼此说出“我办砸了”、“我错了”、“我需要帮助”、“我很抱歉”、“你在这方面比我强” 。。。</a:t>
            </a:r>
            <a:endParaRPr lang="zh-CN" altLang="en-US" sz="1600" dirty="0">
              <a:solidFill>
                <a:schemeClr val="tx1">
                  <a:lumMod val="75000"/>
                  <a:lumOff val="25000"/>
                </a:schemeClr>
              </a:solidFill>
              <a:cs typeface="+mn-ea"/>
              <a:sym typeface="+mn-lt"/>
            </a:endParaRPr>
          </a:p>
        </p:txBody>
      </p:sp>
      <p:sp>
        <p:nvSpPr>
          <p:cNvPr id="34" name="文本框 33"/>
          <p:cNvSpPr txBox="1"/>
          <p:nvPr/>
        </p:nvSpPr>
        <p:spPr>
          <a:xfrm>
            <a:off x="6360160" y="5186045"/>
            <a:ext cx="4352925" cy="36830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25000"/>
              </a:lnSpc>
              <a:buClrTx/>
              <a:buSzTx/>
              <a:buFont typeface="Wingdings" panose="05000000000000000000" charset="0"/>
              <a:buChar char="u"/>
            </a:pPr>
            <a:r>
              <a:rPr lang="zh-CN" altLang="en-US" sz="1600">
                <a:solidFill>
                  <a:schemeClr val="tx1">
                    <a:lumMod val="75000"/>
                    <a:lumOff val="25000"/>
                  </a:schemeClr>
                </a:solidFill>
                <a:cs typeface="+mn-ea"/>
                <a:sym typeface="+mn-lt"/>
              </a:rPr>
              <a:t> 以人性脆弱为基础的信任是不可或缺的。</a:t>
            </a:r>
          </a:p>
        </p:txBody>
      </p:sp>
      <p:grpSp>
        <p:nvGrpSpPr>
          <p:cNvPr id="15" name="组合 14"/>
          <p:cNvGrpSpPr/>
          <p:nvPr/>
        </p:nvGrpSpPr>
        <p:grpSpPr>
          <a:xfrm>
            <a:off x="781685" y="515620"/>
            <a:ext cx="10504805" cy="694690"/>
            <a:chOff x="1231" y="812"/>
            <a:chExt cx="16543" cy="1094"/>
          </a:xfrm>
        </p:grpSpPr>
        <p:sp>
          <p:nvSpPr>
            <p:cNvPr id="17" name="文本框 16"/>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团队合作的四大基础</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p:tgtEl>
                                          <p:spTgt spid="20"/>
                                        </p:tgtEl>
                                        <p:attrNameLst>
                                          <p:attrName>ppt_y</p:attrName>
                                        </p:attrNameLst>
                                      </p:cBhvr>
                                      <p:tavLst>
                                        <p:tav tm="0">
                                          <p:val>
                                            <p:strVal val="#ppt_y+#ppt_h*1.125000"/>
                                          </p:val>
                                        </p:tav>
                                        <p:tav tm="100000">
                                          <p:val>
                                            <p:strVal val="#ppt_y"/>
                                          </p:val>
                                        </p:tav>
                                      </p:tavLst>
                                    </p:anim>
                                    <p:animEffect transition="in" filter="wipe(up)">
                                      <p:cBhvr>
                                        <p:cTn id="17" dur="500"/>
                                        <p:tgtEl>
                                          <p:spTgt spid="20"/>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p:tgtEl>
                                          <p:spTgt spid="23"/>
                                        </p:tgtEl>
                                        <p:attrNameLst>
                                          <p:attrName>ppt_y</p:attrName>
                                        </p:attrNameLst>
                                      </p:cBhvr>
                                      <p:tavLst>
                                        <p:tav tm="0">
                                          <p:val>
                                            <p:strVal val="#ppt_y+#ppt_h*1.125000"/>
                                          </p:val>
                                        </p:tav>
                                        <p:tav tm="100000">
                                          <p:val>
                                            <p:strVal val="#ppt_y"/>
                                          </p:val>
                                        </p:tav>
                                      </p:tavLst>
                                    </p:anim>
                                    <p:animEffect transition="in" filter="wipe(up)">
                                      <p:cBhvr>
                                        <p:cTn id="22" dur="500"/>
                                        <p:tgtEl>
                                          <p:spTgt spid="23"/>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p:tgtEl>
                                          <p:spTgt spid="5"/>
                                        </p:tgtEl>
                                        <p:attrNameLst>
                                          <p:attrName>ppt_y</p:attrName>
                                        </p:attrNameLst>
                                      </p:cBhvr>
                                      <p:tavLst>
                                        <p:tav tm="0">
                                          <p:val>
                                            <p:strVal val="#ppt_y+#ppt_h*1.125000"/>
                                          </p:val>
                                        </p:tav>
                                        <p:tav tm="100000">
                                          <p:val>
                                            <p:strVal val="#ppt_y"/>
                                          </p:val>
                                        </p:tav>
                                      </p:tavLst>
                                    </p:anim>
                                    <p:animEffect transition="in" filter="wipe(up)">
                                      <p:cBhvr>
                                        <p:cTn id="27" dur="500"/>
                                        <p:tgtEl>
                                          <p:spTgt spid="5"/>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p:tgtEl>
                                          <p:spTgt spid="30"/>
                                        </p:tgtEl>
                                        <p:attrNameLst>
                                          <p:attrName>ppt_y</p:attrName>
                                        </p:attrNameLst>
                                      </p:cBhvr>
                                      <p:tavLst>
                                        <p:tav tm="0">
                                          <p:val>
                                            <p:strVal val="#ppt_y+#ppt_h*1.125000"/>
                                          </p:val>
                                        </p:tav>
                                        <p:tav tm="100000">
                                          <p:val>
                                            <p:strVal val="#ppt_y"/>
                                          </p:val>
                                        </p:tav>
                                      </p:tavLst>
                                    </p:anim>
                                    <p:animEffect transition="in" filter="wipe(up)">
                                      <p:cBhvr>
                                        <p:cTn id="32" dur="500"/>
                                        <p:tgtEl>
                                          <p:spTgt spid="30"/>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ppt_y</p:attrName>
                                        </p:attrNameLst>
                                      </p:cBhvr>
                                      <p:tavLst>
                                        <p:tav tm="0">
                                          <p:val>
                                            <p:strVal val="#ppt_y+#ppt_h*1.125000"/>
                                          </p:val>
                                        </p:tav>
                                        <p:tav tm="100000">
                                          <p:val>
                                            <p:strVal val="#ppt_y"/>
                                          </p:val>
                                        </p:tav>
                                      </p:tavLst>
                                    </p:anim>
                                    <p:animEffect transition="in" filter="wipe(up)">
                                      <p:cBhvr>
                                        <p:cTn id="37" dur="500"/>
                                        <p:tgtEl>
                                          <p:spTgt spid="32"/>
                                        </p:tgtEl>
                                      </p:cBhvr>
                                    </p:animEffect>
                                  </p:childTnLst>
                                </p:cTn>
                              </p:par>
                            </p:childTnLst>
                          </p:cTn>
                        </p:par>
                        <p:par>
                          <p:cTn id="38" fill="hold">
                            <p:stCondLst>
                              <p:cond delay="3500"/>
                            </p:stCondLst>
                            <p:childTnLst>
                              <p:par>
                                <p:cTn id="39" presetID="12" presetClass="entr" presetSubtype="4"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p:tgtEl>
                                          <p:spTgt spid="34"/>
                                        </p:tgtEl>
                                        <p:attrNameLst>
                                          <p:attrName>ppt_y</p:attrName>
                                        </p:attrNameLst>
                                      </p:cBhvr>
                                      <p:tavLst>
                                        <p:tav tm="0">
                                          <p:val>
                                            <p:strVal val="#ppt_y+#ppt_h*1.125000"/>
                                          </p:val>
                                        </p:tav>
                                        <p:tav tm="100000">
                                          <p:val>
                                            <p:strVal val="#ppt_y"/>
                                          </p:val>
                                        </p:tav>
                                      </p:tavLst>
                                    </p:anim>
                                    <p:animEffect transition="in" filter="wipe(up)">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29" grpId="0" bldLvl="0" animBg="1"/>
      <p:bldP spid="30" grpId="0"/>
      <p:bldP spid="32"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矩形 90"/>
          <p:cNvSpPr/>
          <p:nvPr/>
        </p:nvSpPr>
        <p:spPr>
          <a:xfrm>
            <a:off x="8861425" y="1687830"/>
            <a:ext cx="2629535" cy="661035"/>
          </a:xfrm>
          <a:prstGeom prst="rect">
            <a:avLst/>
          </a:prstGeom>
          <a:solidFill>
            <a:srgbClr val="1690D1"/>
          </a:solidFill>
          <a:ln>
            <a:solidFill>
              <a:srgbClr val="169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434" name="Rectangle 2"/>
          <p:cNvSpPr>
            <a:spLocks noGrp="1" noRot="1" noChangeArrowheads="1"/>
          </p:cNvSpPr>
          <p:nvPr/>
        </p:nvSpPr>
        <p:spPr>
          <a:xfrm>
            <a:off x="8861425" y="1799590"/>
            <a:ext cx="2629535" cy="4375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b="1" dirty="0">
                <a:solidFill>
                  <a:schemeClr val="bg1"/>
                </a:solidFill>
                <a:latin typeface="+mn-lt"/>
                <a:ea typeface="+mn-ea"/>
                <a:cs typeface="+mn-ea"/>
                <a:sym typeface="+mn-lt"/>
              </a:rPr>
              <a:t>建立信任的方法</a:t>
            </a:r>
          </a:p>
        </p:txBody>
      </p:sp>
      <p:sp>
        <p:nvSpPr>
          <p:cNvPr id="9" name="矩形 8"/>
          <p:cNvSpPr/>
          <p:nvPr/>
        </p:nvSpPr>
        <p:spPr>
          <a:xfrm>
            <a:off x="866983" y="1323196"/>
            <a:ext cx="2446504" cy="523220"/>
          </a:xfrm>
          <a:prstGeom prst="rect">
            <a:avLst/>
          </a:prstGeom>
        </p:spPr>
        <p:txBody>
          <a:bodyPr wrap="none">
            <a:spAutoFit/>
          </a:bodyPr>
          <a:lstStyle/>
          <a:p>
            <a:r>
              <a:rPr lang="zh-CN" altLang="en-US" sz="2800" b="1" dirty="0">
                <a:solidFill>
                  <a:srgbClr val="283A69"/>
                </a:solidFill>
                <a:cs typeface="+mn-ea"/>
                <a:sym typeface="+mn-lt"/>
              </a:rPr>
              <a:t>一、建立信任 </a:t>
            </a:r>
          </a:p>
        </p:txBody>
      </p:sp>
      <p:pic>
        <p:nvPicPr>
          <p:cNvPr id="65" name="图片 64" descr="51miz-E714895-6EE2FEF5-1920x28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1425" y="2444750"/>
            <a:ext cx="2630170" cy="3902075"/>
          </a:xfrm>
          <a:prstGeom prst="rect">
            <a:avLst/>
          </a:prstGeom>
        </p:spPr>
      </p:pic>
      <p:sp>
        <p:nvSpPr>
          <p:cNvPr id="66" name="文本框 65"/>
          <p:cNvSpPr txBox="1"/>
          <p:nvPr/>
        </p:nvSpPr>
        <p:spPr>
          <a:xfrm>
            <a:off x="855345" y="2582545"/>
            <a:ext cx="2571115" cy="1322070"/>
          </a:xfrm>
          <a:prstGeom prst="rect">
            <a:avLst/>
          </a:prstGeom>
          <a:noFill/>
        </p:spPr>
        <p:txBody>
          <a:bodyPr wrap="square" rtlCol="0" anchor="t">
            <a:spAutoFit/>
          </a:bodyPr>
          <a:lstStyle/>
          <a:p>
            <a:pPr fontAlgn="auto">
              <a:lnSpc>
                <a:spcPct val="125000"/>
              </a:lnSpc>
            </a:pPr>
            <a:r>
              <a:rPr lang="zh-CN" altLang="en-US" sz="1600" dirty="0">
                <a:solidFill>
                  <a:schemeClr val="tx1">
                    <a:lumMod val="75000"/>
                    <a:lumOff val="25000"/>
                  </a:schemeClr>
                </a:solidFill>
                <a:cs typeface="+mn-ea"/>
                <a:sym typeface="+mn-lt"/>
              </a:rPr>
              <a:t>成员必须学会自如地、迅速地、心平气和地承认自己的错误、弱点、失败、求助。</a:t>
            </a:r>
          </a:p>
        </p:txBody>
      </p:sp>
      <p:grpSp>
        <p:nvGrpSpPr>
          <p:cNvPr id="70" name="组合 69"/>
          <p:cNvGrpSpPr/>
          <p:nvPr/>
        </p:nvGrpSpPr>
        <p:grpSpPr>
          <a:xfrm>
            <a:off x="1870710" y="2078355"/>
            <a:ext cx="365760" cy="365760"/>
            <a:chOff x="10078" y="3484"/>
            <a:chExt cx="916" cy="916"/>
          </a:xfrm>
        </p:grpSpPr>
        <p:sp>
          <p:nvSpPr>
            <p:cNvPr id="69" name="椭圆 68"/>
            <p:cNvSpPr/>
            <p:nvPr/>
          </p:nvSpPr>
          <p:spPr>
            <a:xfrm>
              <a:off x="10078" y="3484"/>
              <a:ext cx="917" cy="917"/>
            </a:xfrm>
            <a:prstGeom prst="ellipse">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泪滴形 67"/>
            <p:cNvSpPr/>
            <p:nvPr/>
          </p:nvSpPr>
          <p:spPr>
            <a:xfrm rot="8220000">
              <a:off x="10339" y="3680"/>
              <a:ext cx="397" cy="399"/>
            </a:xfrm>
            <a:prstGeom prst="teardrop">
              <a:avLst>
                <a:gd name="adj" fmla="val 1302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1" name="文本框 70"/>
          <p:cNvSpPr txBox="1"/>
          <p:nvPr/>
        </p:nvSpPr>
        <p:spPr>
          <a:xfrm>
            <a:off x="3360420" y="2578735"/>
            <a:ext cx="2571750" cy="1014730"/>
          </a:xfrm>
          <a:prstGeom prst="rect">
            <a:avLst/>
          </a:prstGeom>
          <a:noFill/>
        </p:spPr>
        <p:txBody>
          <a:bodyPr wrap="square" rtlCol="0" anchor="t">
            <a:spAutoFit/>
          </a:bodyPr>
          <a:lstStyle/>
          <a:p>
            <a:pPr lvl="0" algn="l">
              <a:lnSpc>
                <a:spcPct val="125000"/>
              </a:lnSpc>
              <a:buClrTx/>
              <a:buSzTx/>
              <a:buFontTx/>
            </a:pPr>
            <a:r>
              <a:rPr lang="zh-CN" altLang="en-US" sz="1600" dirty="0">
                <a:solidFill>
                  <a:schemeClr val="tx1">
                    <a:lumMod val="75000"/>
                    <a:lumOff val="25000"/>
                  </a:schemeClr>
                </a:solidFill>
                <a:cs typeface="+mn-ea"/>
                <a:sym typeface="+mn-lt"/>
              </a:rPr>
              <a:t>成员要乐于认可别人的长处，即使这些长处超过了自己。 </a:t>
            </a:r>
          </a:p>
        </p:txBody>
      </p:sp>
      <p:sp>
        <p:nvSpPr>
          <p:cNvPr id="72" name="文本框 71"/>
          <p:cNvSpPr txBox="1"/>
          <p:nvPr/>
        </p:nvSpPr>
        <p:spPr>
          <a:xfrm>
            <a:off x="855345" y="4511040"/>
            <a:ext cx="2418080" cy="1938020"/>
          </a:xfrm>
          <a:prstGeom prst="rect">
            <a:avLst/>
          </a:prstGeom>
          <a:noFill/>
        </p:spPr>
        <p:txBody>
          <a:bodyPr wrap="square" rtlCol="0" anchor="t">
            <a:spAutoFit/>
          </a:bodyPr>
          <a:lstStyle/>
          <a:p>
            <a:pPr lvl="0" algn="l">
              <a:lnSpc>
                <a:spcPct val="125000"/>
              </a:lnSpc>
              <a:buClrTx/>
              <a:buSzTx/>
              <a:buFontTx/>
            </a:pPr>
            <a:r>
              <a:rPr lang="zh-CN" altLang="en-US" sz="1600" dirty="0">
                <a:solidFill>
                  <a:schemeClr val="tx1">
                    <a:lumMod val="75000"/>
                    <a:lumOff val="25000"/>
                  </a:schemeClr>
                </a:solidFill>
                <a:cs typeface="+mn-ea"/>
                <a:sym typeface="+mn-lt"/>
              </a:rPr>
              <a:t>当一个领导面对着一群有成就的、骄傲的、有才干的员工时，让他们解除戒备、甘冒丧失职务权力的风险，是一个极其困难的挑战。</a:t>
            </a:r>
          </a:p>
        </p:txBody>
      </p:sp>
      <p:grpSp>
        <p:nvGrpSpPr>
          <p:cNvPr id="73" name="组合 72"/>
          <p:cNvGrpSpPr/>
          <p:nvPr/>
        </p:nvGrpSpPr>
        <p:grpSpPr>
          <a:xfrm>
            <a:off x="4463415" y="2090420"/>
            <a:ext cx="365760" cy="365760"/>
            <a:chOff x="10078" y="3484"/>
            <a:chExt cx="916" cy="916"/>
          </a:xfrm>
        </p:grpSpPr>
        <p:sp>
          <p:nvSpPr>
            <p:cNvPr id="74" name="椭圆 73"/>
            <p:cNvSpPr/>
            <p:nvPr/>
          </p:nvSpPr>
          <p:spPr>
            <a:xfrm>
              <a:off x="10078" y="3484"/>
              <a:ext cx="917" cy="917"/>
            </a:xfrm>
            <a:prstGeom prst="ellipse">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泪滴形 74"/>
            <p:cNvSpPr/>
            <p:nvPr/>
          </p:nvSpPr>
          <p:spPr>
            <a:xfrm rot="8220000">
              <a:off x="10339" y="3680"/>
              <a:ext cx="397" cy="399"/>
            </a:xfrm>
            <a:prstGeom prst="teardrop">
              <a:avLst>
                <a:gd name="adj" fmla="val 1302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6" name="组合 75"/>
          <p:cNvGrpSpPr/>
          <p:nvPr/>
        </p:nvGrpSpPr>
        <p:grpSpPr>
          <a:xfrm>
            <a:off x="7126605" y="2089785"/>
            <a:ext cx="365760" cy="365760"/>
            <a:chOff x="10078" y="3484"/>
            <a:chExt cx="916" cy="916"/>
          </a:xfrm>
        </p:grpSpPr>
        <p:sp>
          <p:nvSpPr>
            <p:cNvPr id="77" name="椭圆 76"/>
            <p:cNvSpPr/>
            <p:nvPr/>
          </p:nvSpPr>
          <p:spPr>
            <a:xfrm>
              <a:off x="10078" y="3484"/>
              <a:ext cx="917" cy="917"/>
            </a:xfrm>
            <a:prstGeom prst="ellipse">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泪滴形 77"/>
            <p:cNvSpPr/>
            <p:nvPr/>
          </p:nvSpPr>
          <p:spPr>
            <a:xfrm rot="8220000">
              <a:off x="10339" y="3680"/>
              <a:ext cx="397" cy="399"/>
            </a:xfrm>
            <a:prstGeom prst="teardrop">
              <a:avLst>
                <a:gd name="adj" fmla="val 1302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9" name="文本框 78"/>
          <p:cNvSpPr txBox="1"/>
          <p:nvPr/>
        </p:nvSpPr>
        <p:spPr>
          <a:xfrm>
            <a:off x="5932805" y="2582545"/>
            <a:ext cx="2609215" cy="679353"/>
          </a:xfrm>
          <a:prstGeom prst="rect">
            <a:avLst/>
          </a:prstGeom>
          <a:noFill/>
        </p:spPr>
        <p:txBody>
          <a:bodyPr wrap="square" rtlCol="0" anchor="t">
            <a:spAutoFit/>
          </a:bodyPr>
          <a:lstStyle/>
          <a:p>
            <a:pPr lvl="0" algn="l">
              <a:lnSpc>
                <a:spcPct val="125000"/>
              </a:lnSpc>
              <a:buClrTx/>
              <a:buSzTx/>
              <a:buFontTx/>
            </a:pPr>
            <a:r>
              <a:rPr lang="zh-CN" altLang="en-US" sz="1600" dirty="0">
                <a:solidFill>
                  <a:schemeClr val="tx1">
                    <a:lumMod val="75000"/>
                    <a:lumOff val="25000"/>
                  </a:schemeClr>
                </a:solidFill>
                <a:cs typeface="+mn-ea"/>
                <a:sym typeface="+mn-lt"/>
              </a:rPr>
              <a:t>唯一发动他们的办法，是领导本人率先做出榜样。</a:t>
            </a:r>
          </a:p>
        </p:txBody>
      </p:sp>
      <p:grpSp>
        <p:nvGrpSpPr>
          <p:cNvPr id="80" name="组合 79"/>
          <p:cNvGrpSpPr/>
          <p:nvPr/>
        </p:nvGrpSpPr>
        <p:grpSpPr>
          <a:xfrm>
            <a:off x="1870075" y="4072255"/>
            <a:ext cx="365760" cy="365760"/>
            <a:chOff x="10078" y="3484"/>
            <a:chExt cx="916" cy="916"/>
          </a:xfrm>
        </p:grpSpPr>
        <p:sp>
          <p:nvSpPr>
            <p:cNvPr id="81" name="椭圆 80"/>
            <p:cNvSpPr/>
            <p:nvPr/>
          </p:nvSpPr>
          <p:spPr>
            <a:xfrm>
              <a:off x="10078" y="3484"/>
              <a:ext cx="917" cy="917"/>
            </a:xfrm>
            <a:prstGeom prst="ellipse">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泪滴形 81"/>
            <p:cNvSpPr/>
            <p:nvPr/>
          </p:nvSpPr>
          <p:spPr>
            <a:xfrm rot="8220000">
              <a:off x="10339" y="3680"/>
              <a:ext cx="397" cy="399"/>
            </a:xfrm>
            <a:prstGeom prst="teardrop">
              <a:avLst>
                <a:gd name="adj" fmla="val 1302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3" name="文本框 82"/>
          <p:cNvSpPr txBox="1"/>
          <p:nvPr/>
        </p:nvSpPr>
        <p:spPr>
          <a:xfrm>
            <a:off x="3361055" y="4486910"/>
            <a:ext cx="2571750" cy="1630045"/>
          </a:xfrm>
          <a:prstGeom prst="rect">
            <a:avLst/>
          </a:prstGeom>
          <a:noFill/>
        </p:spPr>
        <p:txBody>
          <a:bodyPr wrap="square" rtlCol="0" anchor="t">
            <a:spAutoFit/>
          </a:bodyPr>
          <a:lstStyle/>
          <a:p>
            <a:pPr lvl="0" algn="l">
              <a:lnSpc>
                <a:spcPct val="125000"/>
              </a:lnSpc>
              <a:buClrTx/>
              <a:buSzTx/>
              <a:buFontTx/>
            </a:pPr>
            <a:r>
              <a:rPr lang="zh-CN" altLang="en-US" sz="1600" dirty="0">
                <a:solidFill>
                  <a:schemeClr val="tx1">
                    <a:lumMod val="75000"/>
                    <a:lumOff val="25000"/>
                  </a:schemeClr>
                </a:solidFill>
                <a:cs typeface="+mn-ea"/>
                <a:sym typeface="+mn-lt"/>
              </a:rPr>
              <a:t>对于很多领导来说，表现自己的脆弱是很难受的事情，因为他们养成了在困难面前展现力量和信心的习惯。</a:t>
            </a:r>
          </a:p>
        </p:txBody>
      </p:sp>
      <p:sp>
        <p:nvSpPr>
          <p:cNvPr id="84" name="文本框 83"/>
          <p:cNvSpPr txBox="1"/>
          <p:nvPr/>
        </p:nvSpPr>
        <p:spPr>
          <a:xfrm>
            <a:off x="5932170" y="4486910"/>
            <a:ext cx="2755900" cy="1014730"/>
          </a:xfrm>
          <a:prstGeom prst="rect">
            <a:avLst/>
          </a:prstGeom>
          <a:noFill/>
        </p:spPr>
        <p:txBody>
          <a:bodyPr wrap="square" rtlCol="0" anchor="t">
            <a:spAutoFit/>
          </a:bodyPr>
          <a:lstStyle/>
          <a:p>
            <a:pPr lvl="0" algn="l">
              <a:lnSpc>
                <a:spcPct val="125000"/>
              </a:lnSpc>
              <a:buClrTx/>
              <a:buSzTx/>
              <a:buFontTx/>
            </a:pPr>
            <a:r>
              <a:rPr lang="zh-CN" altLang="en-US" sz="1600" dirty="0">
                <a:solidFill>
                  <a:schemeClr val="tx1">
                    <a:lumMod val="75000"/>
                    <a:lumOff val="25000"/>
                  </a:schemeClr>
                </a:solidFill>
                <a:cs typeface="+mn-ea"/>
                <a:sym typeface="+mn-lt"/>
              </a:rPr>
              <a:t>需要领导具有足够的自信来承认自己的弱点，以便让别人仿效。</a:t>
            </a:r>
          </a:p>
        </p:txBody>
      </p:sp>
      <p:grpSp>
        <p:nvGrpSpPr>
          <p:cNvPr id="85" name="组合 84"/>
          <p:cNvGrpSpPr/>
          <p:nvPr/>
        </p:nvGrpSpPr>
        <p:grpSpPr>
          <a:xfrm>
            <a:off x="4462780" y="4072255"/>
            <a:ext cx="365760" cy="365760"/>
            <a:chOff x="10078" y="3484"/>
            <a:chExt cx="916" cy="916"/>
          </a:xfrm>
        </p:grpSpPr>
        <p:sp>
          <p:nvSpPr>
            <p:cNvPr id="86" name="椭圆 85"/>
            <p:cNvSpPr/>
            <p:nvPr/>
          </p:nvSpPr>
          <p:spPr>
            <a:xfrm>
              <a:off x="10078" y="3484"/>
              <a:ext cx="917" cy="917"/>
            </a:xfrm>
            <a:prstGeom prst="ellipse">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泪滴形 86"/>
            <p:cNvSpPr/>
            <p:nvPr/>
          </p:nvSpPr>
          <p:spPr>
            <a:xfrm rot="8220000">
              <a:off x="10339" y="3680"/>
              <a:ext cx="397" cy="399"/>
            </a:xfrm>
            <a:prstGeom prst="teardrop">
              <a:avLst>
                <a:gd name="adj" fmla="val 1302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8" name="组合 87"/>
          <p:cNvGrpSpPr/>
          <p:nvPr/>
        </p:nvGrpSpPr>
        <p:grpSpPr>
          <a:xfrm>
            <a:off x="7126605" y="4076700"/>
            <a:ext cx="365760" cy="365760"/>
            <a:chOff x="10078" y="3484"/>
            <a:chExt cx="916" cy="916"/>
          </a:xfrm>
        </p:grpSpPr>
        <p:sp>
          <p:nvSpPr>
            <p:cNvPr id="89" name="椭圆 88"/>
            <p:cNvSpPr/>
            <p:nvPr/>
          </p:nvSpPr>
          <p:spPr>
            <a:xfrm>
              <a:off x="10078" y="3484"/>
              <a:ext cx="917" cy="917"/>
            </a:xfrm>
            <a:prstGeom prst="ellipse">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泪滴形 89"/>
            <p:cNvSpPr/>
            <p:nvPr/>
          </p:nvSpPr>
          <p:spPr>
            <a:xfrm rot="8220000">
              <a:off x="10339" y="3680"/>
              <a:ext cx="397" cy="399"/>
            </a:xfrm>
            <a:prstGeom prst="teardrop">
              <a:avLst>
                <a:gd name="adj" fmla="val 1302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团队合作的四大基础</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p:cTn id="12" dur="1000" fill="hold"/>
                                        <p:tgtEl>
                                          <p:spTgt spid="91"/>
                                        </p:tgtEl>
                                        <p:attrNameLst>
                                          <p:attrName>ppt_w</p:attrName>
                                        </p:attrNameLst>
                                      </p:cBhvr>
                                      <p:tavLst>
                                        <p:tav tm="0">
                                          <p:val>
                                            <p:strVal val="#ppt_w*0.70"/>
                                          </p:val>
                                        </p:tav>
                                        <p:tav tm="100000">
                                          <p:val>
                                            <p:strVal val="#ppt_w"/>
                                          </p:val>
                                        </p:tav>
                                      </p:tavLst>
                                    </p:anim>
                                    <p:anim calcmode="lin" valueType="num">
                                      <p:cBhvr>
                                        <p:cTn id="13" dur="1000" fill="hold"/>
                                        <p:tgtEl>
                                          <p:spTgt spid="91"/>
                                        </p:tgtEl>
                                        <p:attrNameLst>
                                          <p:attrName>ppt_h</p:attrName>
                                        </p:attrNameLst>
                                      </p:cBhvr>
                                      <p:tavLst>
                                        <p:tav tm="0">
                                          <p:val>
                                            <p:strVal val="#ppt_h"/>
                                          </p:val>
                                        </p:tav>
                                        <p:tav tm="100000">
                                          <p:val>
                                            <p:strVal val="#ppt_h"/>
                                          </p:val>
                                        </p:tav>
                                      </p:tavLst>
                                    </p:anim>
                                    <p:animEffect transition="in" filter="fade">
                                      <p:cBhvr>
                                        <p:cTn id="14" dur="1000"/>
                                        <p:tgtEl>
                                          <p:spTgt spid="9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434"/>
                                        </p:tgtEl>
                                        <p:attrNameLst>
                                          <p:attrName>style.visibility</p:attrName>
                                        </p:attrNameLst>
                                      </p:cBhvr>
                                      <p:to>
                                        <p:strVal val="visible"/>
                                      </p:to>
                                    </p:set>
                                    <p:anim calcmode="lin" valueType="num">
                                      <p:cBhvr>
                                        <p:cTn id="17" dur="1000" fill="hold"/>
                                        <p:tgtEl>
                                          <p:spTgt spid="18434"/>
                                        </p:tgtEl>
                                        <p:attrNameLst>
                                          <p:attrName>ppt_w</p:attrName>
                                        </p:attrNameLst>
                                      </p:cBhvr>
                                      <p:tavLst>
                                        <p:tav tm="0">
                                          <p:val>
                                            <p:strVal val="#ppt_w*0.70"/>
                                          </p:val>
                                        </p:tav>
                                        <p:tav tm="100000">
                                          <p:val>
                                            <p:strVal val="#ppt_w"/>
                                          </p:val>
                                        </p:tav>
                                      </p:tavLst>
                                    </p:anim>
                                    <p:anim calcmode="lin" valueType="num">
                                      <p:cBhvr>
                                        <p:cTn id="18" dur="1000" fill="hold"/>
                                        <p:tgtEl>
                                          <p:spTgt spid="18434"/>
                                        </p:tgtEl>
                                        <p:attrNameLst>
                                          <p:attrName>ppt_h</p:attrName>
                                        </p:attrNameLst>
                                      </p:cBhvr>
                                      <p:tavLst>
                                        <p:tav tm="0">
                                          <p:val>
                                            <p:strVal val="#ppt_h"/>
                                          </p:val>
                                        </p:tav>
                                        <p:tav tm="100000">
                                          <p:val>
                                            <p:strVal val="#ppt_h"/>
                                          </p:val>
                                        </p:tav>
                                      </p:tavLst>
                                    </p:anim>
                                    <p:animEffect transition="in" filter="fade">
                                      <p:cBhvr>
                                        <p:cTn id="19" dur="1000"/>
                                        <p:tgtEl>
                                          <p:spTgt spid="18434"/>
                                        </p:tgtEl>
                                      </p:cBhvr>
                                    </p:animEffect>
                                  </p:childTnLst>
                                </p:cTn>
                              </p:par>
                              <p:par>
                                <p:cTn id="20" presetID="55" presetClass="entr" presetSubtype="0"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1000" fill="hold"/>
                                        <p:tgtEl>
                                          <p:spTgt spid="65"/>
                                        </p:tgtEl>
                                        <p:attrNameLst>
                                          <p:attrName>ppt_w</p:attrName>
                                        </p:attrNameLst>
                                      </p:cBhvr>
                                      <p:tavLst>
                                        <p:tav tm="0">
                                          <p:val>
                                            <p:strVal val="#ppt_w*0.70"/>
                                          </p:val>
                                        </p:tav>
                                        <p:tav tm="100000">
                                          <p:val>
                                            <p:strVal val="#ppt_w"/>
                                          </p:val>
                                        </p:tav>
                                      </p:tavLst>
                                    </p:anim>
                                    <p:anim calcmode="lin" valueType="num">
                                      <p:cBhvr>
                                        <p:cTn id="23" dur="1000" fill="hold"/>
                                        <p:tgtEl>
                                          <p:spTgt spid="65"/>
                                        </p:tgtEl>
                                        <p:attrNameLst>
                                          <p:attrName>ppt_h</p:attrName>
                                        </p:attrNameLst>
                                      </p:cBhvr>
                                      <p:tavLst>
                                        <p:tav tm="0">
                                          <p:val>
                                            <p:strVal val="#ppt_h"/>
                                          </p:val>
                                        </p:tav>
                                        <p:tav tm="100000">
                                          <p:val>
                                            <p:strVal val="#ppt_h"/>
                                          </p:val>
                                        </p:tav>
                                      </p:tavLst>
                                    </p:anim>
                                    <p:animEffect transition="in" filter="fade">
                                      <p:cBhvr>
                                        <p:cTn id="24" dur="1000"/>
                                        <p:tgtEl>
                                          <p:spTgt spid="65"/>
                                        </p:tgtEl>
                                      </p:cBhvr>
                                    </p:animEffect>
                                  </p:childTnLst>
                                </p:cTn>
                              </p:par>
                            </p:childTnLst>
                          </p:cTn>
                        </p:par>
                        <p:par>
                          <p:cTn id="25" fill="hold">
                            <p:stCondLst>
                              <p:cond delay="1500"/>
                            </p:stCondLst>
                            <p:childTnLst>
                              <p:par>
                                <p:cTn id="26" presetID="12" presetClass="entr" presetSubtype="4"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additive="base">
                                        <p:cTn id="28" dur="500"/>
                                        <p:tgtEl>
                                          <p:spTgt spid="70"/>
                                        </p:tgtEl>
                                        <p:attrNameLst>
                                          <p:attrName>ppt_y</p:attrName>
                                        </p:attrNameLst>
                                      </p:cBhvr>
                                      <p:tavLst>
                                        <p:tav tm="0">
                                          <p:val>
                                            <p:strVal val="#ppt_y+#ppt_h*1.125000"/>
                                          </p:val>
                                        </p:tav>
                                        <p:tav tm="100000">
                                          <p:val>
                                            <p:strVal val="#ppt_y"/>
                                          </p:val>
                                        </p:tav>
                                      </p:tavLst>
                                    </p:anim>
                                    <p:animEffect transition="in" filter="wipe(up)">
                                      <p:cBhvr>
                                        <p:cTn id="29" dur="500"/>
                                        <p:tgtEl>
                                          <p:spTgt spid="70"/>
                                        </p:tgtEl>
                                      </p:cBhvr>
                                    </p:animEffect>
                                  </p:childTnLst>
                                </p:cTn>
                              </p:par>
                            </p:childTnLst>
                          </p:cTn>
                        </p:par>
                        <p:par>
                          <p:cTn id="30" fill="hold">
                            <p:stCondLst>
                              <p:cond delay="2000"/>
                            </p:stCondLst>
                            <p:childTnLst>
                              <p:par>
                                <p:cTn id="31" presetID="12" presetClass="entr" presetSubtype="4"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p:tgtEl>
                                          <p:spTgt spid="66"/>
                                        </p:tgtEl>
                                        <p:attrNameLst>
                                          <p:attrName>ppt_y</p:attrName>
                                        </p:attrNameLst>
                                      </p:cBhvr>
                                      <p:tavLst>
                                        <p:tav tm="0">
                                          <p:val>
                                            <p:strVal val="#ppt_y+#ppt_h*1.125000"/>
                                          </p:val>
                                        </p:tav>
                                        <p:tav tm="100000">
                                          <p:val>
                                            <p:strVal val="#ppt_y"/>
                                          </p:val>
                                        </p:tav>
                                      </p:tavLst>
                                    </p:anim>
                                    <p:animEffect transition="in" filter="wipe(up)">
                                      <p:cBhvr>
                                        <p:cTn id="34" dur="500"/>
                                        <p:tgtEl>
                                          <p:spTgt spid="66"/>
                                        </p:tgtEl>
                                      </p:cBhvr>
                                    </p:animEffect>
                                  </p:childTnLst>
                                </p:cTn>
                              </p:par>
                            </p:childTnLst>
                          </p:cTn>
                        </p:par>
                        <p:par>
                          <p:cTn id="35" fill="hold">
                            <p:stCondLst>
                              <p:cond delay="2500"/>
                            </p:stCondLst>
                            <p:childTnLst>
                              <p:par>
                                <p:cTn id="36" presetID="12" presetClass="entr" presetSubtype="4" fill="hold" nodeType="afterEffect">
                                  <p:stCondLst>
                                    <p:cond delay="0"/>
                                  </p:stCondLst>
                                  <p:childTnLst>
                                    <p:set>
                                      <p:cBhvr>
                                        <p:cTn id="37" dur="1" fill="hold">
                                          <p:stCondLst>
                                            <p:cond delay="0"/>
                                          </p:stCondLst>
                                        </p:cTn>
                                        <p:tgtEl>
                                          <p:spTgt spid="73"/>
                                        </p:tgtEl>
                                        <p:attrNameLst>
                                          <p:attrName>style.visibility</p:attrName>
                                        </p:attrNameLst>
                                      </p:cBhvr>
                                      <p:to>
                                        <p:strVal val="visible"/>
                                      </p:to>
                                    </p:set>
                                    <p:anim calcmode="lin" valueType="num">
                                      <p:cBhvr additive="base">
                                        <p:cTn id="38" dur="500"/>
                                        <p:tgtEl>
                                          <p:spTgt spid="73"/>
                                        </p:tgtEl>
                                        <p:attrNameLst>
                                          <p:attrName>ppt_y</p:attrName>
                                        </p:attrNameLst>
                                      </p:cBhvr>
                                      <p:tavLst>
                                        <p:tav tm="0">
                                          <p:val>
                                            <p:strVal val="#ppt_y+#ppt_h*1.125000"/>
                                          </p:val>
                                        </p:tav>
                                        <p:tav tm="100000">
                                          <p:val>
                                            <p:strVal val="#ppt_y"/>
                                          </p:val>
                                        </p:tav>
                                      </p:tavLst>
                                    </p:anim>
                                    <p:animEffect transition="in" filter="wipe(up)">
                                      <p:cBhvr>
                                        <p:cTn id="39" dur="500"/>
                                        <p:tgtEl>
                                          <p:spTgt spid="73"/>
                                        </p:tgtEl>
                                      </p:cBhvr>
                                    </p:animEffect>
                                  </p:childTnLst>
                                </p:cTn>
                              </p:par>
                            </p:childTnLst>
                          </p:cTn>
                        </p:par>
                        <p:par>
                          <p:cTn id="40" fill="hold">
                            <p:stCondLst>
                              <p:cond delay="3000"/>
                            </p:stCondLst>
                            <p:childTnLst>
                              <p:par>
                                <p:cTn id="41" presetID="12" presetClass="entr" presetSubtype="4" fill="hold" grpId="0" nodeType="after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500"/>
                                        <p:tgtEl>
                                          <p:spTgt spid="71"/>
                                        </p:tgtEl>
                                        <p:attrNameLst>
                                          <p:attrName>ppt_y</p:attrName>
                                        </p:attrNameLst>
                                      </p:cBhvr>
                                      <p:tavLst>
                                        <p:tav tm="0">
                                          <p:val>
                                            <p:strVal val="#ppt_y+#ppt_h*1.125000"/>
                                          </p:val>
                                        </p:tav>
                                        <p:tav tm="100000">
                                          <p:val>
                                            <p:strVal val="#ppt_y"/>
                                          </p:val>
                                        </p:tav>
                                      </p:tavLst>
                                    </p:anim>
                                    <p:animEffect transition="in" filter="wipe(up)">
                                      <p:cBhvr>
                                        <p:cTn id="44" dur="500"/>
                                        <p:tgtEl>
                                          <p:spTgt spid="71"/>
                                        </p:tgtEl>
                                      </p:cBhvr>
                                    </p:animEffect>
                                  </p:childTnLst>
                                </p:cTn>
                              </p:par>
                            </p:childTnLst>
                          </p:cTn>
                        </p:par>
                        <p:par>
                          <p:cTn id="45" fill="hold">
                            <p:stCondLst>
                              <p:cond delay="3500"/>
                            </p:stCondLst>
                            <p:childTnLst>
                              <p:par>
                                <p:cTn id="46" presetID="12" presetClass="entr" presetSubtype="4"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 calcmode="lin" valueType="num">
                                      <p:cBhvr additive="base">
                                        <p:cTn id="48" dur="500"/>
                                        <p:tgtEl>
                                          <p:spTgt spid="76"/>
                                        </p:tgtEl>
                                        <p:attrNameLst>
                                          <p:attrName>ppt_y</p:attrName>
                                        </p:attrNameLst>
                                      </p:cBhvr>
                                      <p:tavLst>
                                        <p:tav tm="0">
                                          <p:val>
                                            <p:strVal val="#ppt_y+#ppt_h*1.125000"/>
                                          </p:val>
                                        </p:tav>
                                        <p:tav tm="100000">
                                          <p:val>
                                            <p:strVal val="#ppt_y"/>
                                          </p:val>
                                        </p:tav>
                                      </p:tavLst>
                                    </p:anim>
                                    <p:animEffect transition="in" filter="wipe(up)">
                                      <p:cBhvr>
                                        <p:cTn id="49" dur="500"/>
                                        <p:tgtEl>
                                          <p:spTgt spid="76"/>
                                        </p:tgtEl>
                                      </p:cBhvr>
                                    </p:animEffect>
                                  </p:childTnLst>
                                </p:cTn>
                              </p:par>
                            </p:childTnLst>
                          </p:cTn>
                        </p:par>
                        <p:par>
                          <p:cTn id="50" fill="hold">
                            <p:stCondLst>
                              <p:cond delay="4000"/>
                            </p:stCondLst>
                            <p:childTnLst>
                              <p:par>
                                <p:cTn id="51" presetID="12" presetClass="entr" presetSubtype="4" fill="hold" grpId="0" nodeType="afterEffect">
                                  <p:stCondLst>
                                    <p:cond delay="0"/>
                                  </p:stCondLst>
                                  <p:childTnLst>
                                    <p:set>
                                      <p:cBhvr>
                                        <p:cTn id="52" dur="1" fill="hold">
                                          <p:stCondLst>
                                            <p:cond delay="0"/>
                                          </p:stCondLst>
                                        </p:cTn>
                                        <p:tgtEl>
                                          <p:spTgt spid="79"/>
                                        </p:tgtEl>
                                        <p:attrNameLst>
                                          <p:attrName>style.visibility</p:attrName>
                                        </p:attrNameLst>
                                      </p:cBhvr>
                                      <p:to>
                                        <p:strVal val="visible"/>
                                      </p:to>
                                    </p:set>
                                    <p:anim calcmode="lin" valueType="num">
                                      <p:cBhvr additive="base">
                                        <p:cTn id="53" dur="500"/>
                                        <p:tgtEl>
                                          <p:spTgt spid="79"/>
                                        </p:tgtEl>
                                        <p:attrNameLst>
                                          <p:attrName>ppt_y</p:attrName>
                                        </p:attrNameLst>
                                      </p:cBhvr>
                                      <p:tavLst>
                                        <p:tav tm="0">
                                          <p:val>
                                            <p:strVal val="#ppt_y+#ppt_h*1.125000"/>
                                          </p:val>
                                        </p:tav>
                                        <p:tav tm="100000">
                                          <p:val>
                                            <p:strVal val="#ppt_y"/>
                                          </p:val>
                                        </p:tav>
                                      </p:tavLst>
                                    </p:anim>
                                    <p:animEffect transition="in" filter="wipe(up)">
                                      <p:cBhvr>
                                        <p:cTn id="54" dur="500"/>
                                        <p:tgtEl>
                                          <p:spTgt spid="79"/>
                                        </p:tgtEl>
                                      </p:cBhvr>
                                    </p:animEffect>
                                  </p:childTnLst>
                                </p:cTn>
                              </p:par>
                            </p:childTnLst>
                          </p:cTn>
                        </p:par>
                        <p:par>
                          <p:cTn id="55" fill="hold">
                            <p:stCondLst>
                              <p:cond delay="4500"/>
                            </p:stCondLst>
                            <p:childTnLst>
                              <p:par>
                                <p:cTn id="56" presetID="12" presetClass="entr" presetSubtype="4" fill="hold" nodeType="after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additive="base">
                                        <p:cTn id="58" dur="500"/>
                                        <p:tgtEl>
                                          <p:spTgt spid="80"/>
                                        </p:tgtEl>
                                        <p:attrNameLst>
                                          <p:attrName>ppt_y</p:attrName>
                                        </p:attrNameLst>
                                      </p:cBhvr>
                                      <p:tavLst>
                                        <p:tav tm="0">
                                          <p:val>
                                            <p:strVal val="#ppt_y+#ppt_h*1.125000"/>
                                          </p:val>
                                        </p:tav>
                                        <p:tav tm="100000">
                                          <p:val>
                                            <p:strVal val="#ppt_y"/>
                                          </p:val>
                                        </p:tav>
                                      </p:tavLst>
                                    </p:anim>
                                    <p:animEffect transition="in" filter="wipe(up)">
                                      <p:cBhvr>
                                        <p:cTn id="59" dur="500"/>
                                        <p:tgtEl>
                                          <p:spTgt spid="80"/>
                                        </p:tgtEl>
                                      </p:cBhvr>
                                    </p:animEffect>
                                  </p:childTnLst>
                                </p:cTn>
                              </p:par>
                            </p:childTnLst>
                          </p:cTn>
                        </p:par>
                        <p:par>
                          <p:cTn id="60" fill="hold">
                            <p:stCondLst>
                              <p:cond delay="5000"/>
                            </p:stCondLst>
                            <p:childTnLst>
                              <p:par>
                                <p:cTn id="61" presetID="12" presetClass="entr" presetSubtype="4"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p:tgtEl>
                                          <p:spTgt spid="72"/>
                                        </p:tgtEl>
                                        <p:attrNameLst>
                                          <p:attrName>ppt_y</p:attrName>
                                        </p:attrNameLst>
                                      </p:cBhvr>
                                      <p:tavLst>
                                        <p:tav tm="0">
                                          <p:val>
                                            <p:strVal val="#ppt_y+#ppt_h*1.125000"/>
                                          </p:val>
                                        </p:tav>
                                        <p:tav tm="100000">
                                          <p:val>
                                            <p:strVal val="#ppt_y"/>
                                          </p:val>
                                        </p:tav>
                                      </p:tavLst>
                                    </p:anim>
                                    <p:animEffect transition="in" filter="wipe(up)">
                                      <p:cBhvr>
                                        <p:cTn id="64" dur="500"/>
                                        <p:tgtEl>
                                          <p:spTgt spid="72"/>
                                        </p:tgtEl>
                                      </p:cBhvr>
                                    </p:animEffect>
                                  </p:childTnLst>
                                </p:cTn>
                              </p:par>
                            </p:childTnLst>
                          </p:cTn>
                        </p:par>
                        <p:par>
                          <p:cTn id="65" fill="hold">
                            <p:stCondLst>
                              <p:cond delay="5500"/>
                            </p:stCondLst>
                            <p:childTnLst>
                              <p:par>
                                <p:cTn id="66" presetID="12" presetClass="entr" presetSubtype="4" fill="hold" nodeType="afterEffect">
                                  <p:stCondLst>
                                    <p:cond delay="0"/>
                                  </p:stCondLst>
                                  <p:childTnLst>
                                    <p:set>
                                      <p:cBhvr>
                                        <p:cTn id="67" dur="1" fill="hold">
                                          <p:stCondLst>
                                            <p:cond delay="0"/>
                                          </p:stCondLst>
                                        </p:cTn>
                                        <p:tgtEl>
                                          <p:spTgt spid="85"/>
                                        </p:tgtEl>
                                        <p:attrNameLst>
                                          <p:attrName>style.visibility</p:attrName>
                                        </p:attrNameLst>
                                      </p:cBhvr>
                                      <p:to>
                                        <p:strVal val="visible"/>
                                      </p:to>
                                    </p:set>
                                    <p:anim calcmode="lin" valueType="num">
                                      <p:cBhvr additive="base">
                                        <p:cTn id="68" dur="500"/>
                                        <p:tgtEl>
                                          <p:spTgt spid="85"/>
                                        </p:tgtEl>
                                        <p:attrNameLst>
                                          <p:attrName>ppt_y</p:attrName>
                                        </p:attrNameLst>
                                      </p:cBhvr>
                                      <p:tavLst>
                                        <p:tav tm="0">
                                          <p:val>
                                            <p:strVal val="#ppt_y+#ppt_h*1.125000"/>
                                          </p:val>
                                        </p:tav>
                                        <p:tav tm="100000">
                                          <p:val>
                                            <p:strVal val="#ppt_y"/>
                                          </p:val>
                                        </p:tav>
                                      </p:tavLst>
                                    </p:anim>
                                    <p:animEffect transition="in" filter="wipe(up)">
                                      <p:cBhvr>
                                        <p:cTn id="69" dur="500"/>
                                        <p:tgtEl>
                                          <p:spTgt spid="85"/>
                                        </p:tgtEl>
                                      </p:cBhvr>
                                    </p:animEffect>
                                  </p:childTnLst>
                                </p:cTn>
                              </p:par>
                            </p:childTnLst>
                          </p:cTn>
                        </p:par>
                        <p:par>
                          <p:cTn id="70" fill="hold">
                            <p:stCondLst>
                              <p:cond delay="6000"/>
                            </p:stCondLst>
                            <p:childTnLst>
                              <p:par>
                                <p:cTn id="71" presetID="12" presetClass="entr" presetSubtype="4" fill="hold" grpId="0" nodeType="afterEffect">
                                  <p:stCondLst>
                                    <p:cond delay="0"/>
                                  </p:stCondLst>
                                  <p:childTnLst>
                                    <p:set>
                                      <p:cBhvr>
                                        <p:cTn id="72" dur="1" fill="hold">
                                          <p:stCondLst>
                                            <p:cond delay="0"/>
                                          </p:stCondLst>
                                        </p:cTn>
                                        <p:tgtEl>
                                          <p:spTgt spid="83"/>
                                        </p:tgtEl>
                                        <p:attrNameLst>
                                          <p:attrName>style.visibility</p:attrName>
                                        </p:attrNameLst>
                                      </p:cBhvr>
                                      <p:to>
                                        <p:strVal val="visible"/>
                                      </p:to>
                                    </p:set>
                                    <p:anim calcmode="lin" valueType="num">
                                      <p:cBhvr additive="base">
                                        <p:cTn id="73" dur="500"/>
                                        <p:tgtEl>
                                          <p:spTgt spid="83"/>
                                        </p:tgtEl>
                                        <p:attrNameLst>
                                          <p:attrName>ppt_y</p:attrName>
                                        </p:attrNameLst>
                                      </p:cBhvr>
                                      <p:tavLst>
                                        <p:tav tm="0">
                                          <p:val>
                                            <p:strVal val="#ppt_y+#ppt_h*1.125000"/>
                                          </p:val>
                                        </p:tav>
                                        <p:tav tm="100000">
                                          <p:val>
                                            <p:strVal val="#ppt_y"/>
                                          </p:val>
                                        </p:tav>
                                      </p:tavLst>
                                    </p:anim>
                                    <p:animEffect transition="in" filter="wipe(up)">
                                      <p:cBhvr>
                                        <p:cTn id="74" dur="500"/>
                                        <p:tgtEl>
                                          <p:spTgt spid="83"/>
                                        </p:tgtEl>
                                      </p:cBhvr>
                                    </p:animEffect>
                                  </p:childTnLst>
                                </p:cTn>
                              </p:par>
                            </p:childTnLst>
                          </p:cTn>
                        </p:par>
                        <p:par>
                          <p:cTn id="75" fill="hold">
                            <p:stCondLst>
                              <p:cond delay="6500"/>
                            </p:stCondLst>
                            <p:childTnLst>
                              <p:par>
                                <p:cTn id="76" presetID="12" presetClass="entr" presetSubtype="4" fill="hold" nodeType="afterEffect">
                                  <p:stCondLst>
                                    <p:cond delay="0"/>
                                  </p:stCondLst>
                                  <p:childTnLst>
                                    <p:set>
                                      <p:cBhvr>
                                        <p:cTn id="77" dur="1" fill="hold">
                                          <p:stCondLst>
                                            <p:cond delay="0"/>
                                          </p:stCondLst>
                                        </p:cTn>
                                        <p:tgtEl>
                                          <p:spTgt spid="88"/>
                                        </p:tgtEl>
                                        <p:attrNameLst>
                                          <p:attrName>style.visibility</p:attrName>
                                        </p:attrNameLst>
                                      </p:cBhvr>
                                      <p:to>
                                        <p:strVal val="visible"/>
                                      </p:to>
                                    </p:set>
                                    <p:anim calcmode="lin" valueType="num">
                                      <p:cBhvr additive="base">
                                        <p:cTn id="78" dur="500"/>
                                        <p:tgtEl>
                                          <p:spTgt spid="88"/>
                                        </p:tgtEl>
                                        <p:attrNameLst>
                                          <p:attrName>ppt_y</p:attrName>
                                        </p:attrNameLst>
                                      </p:cBhvr>
                                      <p:tavLst>
                                        <p:tav tm="0">
                                          <p:val>
                                            <p:strVal val="#ppt_y+#ppt_h*1.125000"/>
                                          </p:val>
                                        </p:tav>
                                        <p:tav tm="100000">
                                          <p:val>
                                            <p:strVal val="#ppt_y"/>
                                          </p:val>
                                        </p:tav>
                                      </p:tavLst>
                                    </p:anim>
                                    <p:animEffect transition="in" filter="wipe(up)">
                                      <p:cBhvr>
                                        <p:cTn id="79" dur="500"/>
                                        <p:tgtEl>
                                          <p:spTgt spid="88"/>
                                        </p:tgtEl>
                                      </p:cBhvr>
                                    </p:animEffect>
                                  </p:childTnLst>
                                </p:cTn>
                              </p:par>
                            </p:childTnLst>
                          </p:cTn>
                        </p:par>
                        <p:par>
                          <p:cTn id="80" fill="hold">
                            <p:stCondLst>
                              <p:cond delay="7000"/>
                            </p:stCondLst>
                            <p:childTnLst>
                              <p:par>
                                <p:cTn id="81" presetID="12" presetClass="entr" presetSubtype="4"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additive="base">
                                        <p:cTn id="83" dur="500"/>
                                        <p:tgtEl>
                                          <p:spTgt spid="84"/>
                                        </p:tgtEl>
                                        <p:attrNameLst>
                                          <p:attrName>ppt_y</p:attrName>
                                        </p:attrNameLst>
                                      </p:cBhvr>
                                      <p:tavLst>
                                        <p:tav tm="0">
                                          <p:val>
                                            <p:strVal val="#ppt_y+#ppt_h*1.125000"/>
                                          </p:val>
                                        </p:tav>
                                        <p:tav tm="100000">
                                          <p:val>
                                            <p:strVal val="#ppt_y"/>
                                          </p:val>
                                        </p:tav>
                                      </p:tavLst>
                                    </p:anim>
                                    <p:animEffect transition="in" filter="wipe(up)">
                                      <p:cBhvr>
                                        <p:cTn id="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ldLvl="0" animBg="1"/>
      <p:bldP spid="18434" grpId="0"/>
      <p:bldP spid="9" grpId="0"/>
      <p:bldP spid="66" grpId="0"/>
      <p:bldP spid="71" grpId="0"/>
      <p:bldP spid="72" grpId="0"/>
      <p:bldP spid="79" grpId="0"/>
      <p:bldP spid="83" grpId="0"/>
      <p:bldP spid="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99673" y="1555606"/>
            <a:ext cx="2762885" cy="521970"/>
          </a:xfrm>
          <a:prstGeom prst="rect">
            <a:avLst/>
          </a:prstGeom>
        </p:spPr>
        <p:txBody>
          <a:bodyPr wrap="square">
            <a:spAutoFit/>
          </a:bodyPr>
          <a:lstStyle/>
          <a:p>
            <a:pPr lvl="0" algn="l">
              <a:buClrTx/>
              <a:buSzTx/>
              <a:buFontTx/>
            </a:pPr>
            <a:r>
              <a:rPr lang="zh-CN" altLang="en-US" sz="2800" b="1" dirty="0">
                <a:solidFill>
                  <a:srgbClr val="283A69"/>
                </a:solidFill>
                <a:cs typeface="+mn-ea"/>
                <a:sym typeface="+mn-lt"/>
              </a:rPr>
              <a:t>二、良性的冲突 </a:t>
            </a:r>
          </a:p>
        </p:txBody>
      </p:sp>
      <p:pic>
        <p:nvPicPr>
          <p:cNvPr id="3" name="图片 2" descr="51miz-P1502473-8DA197D1-3840x256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9465" y="2422525"/>
            <a:ext cx="5237480" cy="3491865"/>
          </a:xfrm>
          <a:prstGeom prst="rect">
            <a:avLst/>
          </a:prstGeom>
        </p:spPr>
      </p:pic>
      <p:sp>
        <p:nvSpPr>
          <p:cNvPr id="6" name="矩形 5"/>
          <p:cNvSpPr/>
          <p:nvPr/>
        </p:nvSpPr>
        <p:spPr>
          <a:xfrm>
            <a:off x="6322695" y="2427605"/>
            <a:ext cx="2405380" cy="3486150"/>
          </a:xfrm>
          <a:prstGeom prst="rect">
            <a:avLst/>
          </a:prstGeom>
          <a:solidFill>
            <a:srgbClr val="283A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 name="矩形 4"/>
          <p:cNvSpPr/>
          <p:nvPr/>
        </p:nvSpPr>
        <p:spPr>
          <a:xfrm>
            <a:off x="9013825" y="2428240"/>
            <a:ext cx="2405380" cy="3486150"/>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 name="文本框 7"/>
          <p:cNvSpPr txBox="1"/>
          <p:nvPr/>
        </p:nvSpPr>
        <p:spPr>
          <a:xfrm>
            <a:off x="6509385" y="3018155"/>
            <a:ext cx="2032000" cy="2306955"/>
          </a:xfrm>
          <a:prstGeom prst="rect">
            <a:avLst/>
          </a:prstGeom>
          <a:noFill/>
        </p:spPr>
        <p:txBody>
          <a:bodyPr wrap="square" rtlCol="0" anchor="t">
            <a:spAutoFit/>
          </a:bodyPr>
          <a:lstStyle/>
          <a:p>
            <a:pPr indent="0" fontAlgn="auto">
              <a:lnSpc>
                <a:spcPct val="150000"/>
              </a:lnSpc>
              <a:buFont typeface="Arial" panose="020B0604020202020204" pitchFamily="34" charset="0"/>
              <a:buNone/>
            </a:pPr>
            <a:r>
              <a:rPr lang="zh-CN" altLang="en-US" sz="2400" dirty="0">
                <a:solidFill>
                  <a:schemeClr val="bg1"/>
                </a:solidFill>
                <a:cs typeface="+mn-ea"/>
                <a:sym typeface="+mn-lt"/>
              </a:rPr>
              <a:t>良性的冲突是组织生命力的重要、独特的组成部分。</a:t>
            </a:r>
          </a:p>
        </p:txBody>
      </p:sp>
      <p:sp>
        <p:nvSpPr>
          <p:cNvPr id="2" name="文本框 1"/>
          <p:cNvSpPr txBox="1"/>
          <p:nvPr/>
        </p:nvSpPr>
        <p:spPr>
          <a:xfrm>
            <a:off x="9198610" y="3018155"/>
            <a:ext cx="2036445" cy="1135054"/>
          </a:xfrm>
          <a:prstGeom prst="rect">
            <a:avLst/>
          </a:prstGeom>
          <a:noFill/>
        </p:spPr>
        <p:txBody>
          <a:bodyPr wrap="square" rtlCol="0" anchor="t">
            <a:spAutoFit/>
          </a:bodyPr>
          <a:lstStyle/>
          <a:p>
            <a:pPr lvl="0" algn="l">
              <a:lnSpc>
                <a:spcPct val="150000"/>
              </a:lnSpc>
              <a:buClrTx/>
              <a:buSzTx/>
              <a:buFont typeface="Arial" panose="020B0604020202020204" pitchFamily="34" charset="0"/>
            </a:pPr>
            <a:r>
              <a:rPr lang="zh-CN" altLang="en-US" sz="2400" dirty="0">
                <a:solidFill>
                  <a:schemeClr val="bg1"/>
                </a:solidFill>
                <a:cs typeface="+mn-ea"/>
                <a:sym typeface="+mn-lt"/>
              </a:rPr>
              <a:t>是组织创新的根本动力。</a:t>
            </a:r>
          </a:p>
        </p:txBody>
      </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团队合作的四大基础</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2500"/>
                            </p:stCondLst>
                            <p:childTnLst>
                              <p:par>
                                <p:cTn id="24" presetID="55"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childTnLst>
                          </p:cTn>
                        </p:par>
                        <p:par>
                          <p:cTn id="29" fill="hold">
                            <p:stCondLst>
                              <p:cond delay="3500"/>
                            </p:stCondLst>
                            <p:childTnLst>
                              <p:par>
                                <p:cTn id="30" presetID="55"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strVal val="#ppt_w*0.7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ldLvl="0" animBg="1"/>
      <p:bldP spid="5" grpId="0" bldLvl="0" animBg="1"/>
      <p:bldP spid="8"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980679" y="1345153"/>
            <a:ext cx="958821" cy="460375"/>
          </a:xfrm>
          <a:prstGeom prst="rect">
            <a:avLst/>
          </a:prstGeom>
          <a:noFill/>
        </p:spPr>
        <p:txBody>
          <a:bodyPr wrap="square">
            <a:spAutoFit/>
          </a:bodyPr>
          <a:lstStyle/>
          <a:p>
            <a:r>
              <a:rPr lang="zh-CN" altLang="en-US" sz="2400" b="1" dirty="0">
                <a:solidFill>
                  <a:schemeClr val="tx1">
                    <a:lumMod val="75000"/>
                    <a:lumOff val="25000"/>
                  </a:schemeClr>
                </a:solidFill>
                <a:cs typeface="+mn-ea"/>
                <a:sym typeface="+mn-lt"/>
              </a:rPr>
              <a:t>担忧：</a:t>
            </a:r>
          </a:p>
        </p:txBody>
      </p:sp>
      <p:sp>
        <p:nvSpPr>
          <p:cNvPr id="5" name="矩形 4"/>
          <p:cNvSpPr/>
          <p:nvPr/>
        </p:nvSpPr>
        <p:spPr>
          <a:xfrm>
            <a:off x="993775" y="1980565"/>
            <a:ext cx="3401695" cy="1864360"/>
          </a:xfrm>
          <a:prstGeom prst="rect">
            <a:avLst/>
          </a:prstGeom>
          <a:noFill/>
          <a:ln w="12700" cmpd="sng">
            <a:solidFill>
              <a:srgbClr val="283A69"/>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9" name="文本框 8"/>
          <p:cNvSpPr txBox="1"/>
          <p:nvPr/>
        </p:nvSpPr>
        <p:spPr>
          <a:xfrm>
            <a:off x="1136650" y="2097405"/>
            <a:ext cx="3069590" cy="1337945"/>
          </a:xfrm>
          <a:prstGeom prst="rect">
            <a:avLst/>
          </a:prstGeom>
          <a:noFill/>
        </p:spPr>
        <p:txBody>
          <a:bodyPr wrap="square" rtlCol="0" anchor="t">
            <a:spAutoFit/>
          </a:bodyPr>
          <a:lstStyle/>
          <a:p>
            <a:pPr fontAlgn="auto">
              <a:lnSpc>
                <a:spcPct val="150000"/>
              </a:lnSpc>
            </a:pPr>
            <a:r>
              <a:rPr lang="zh-CN" altLang="en-US" dirty="0">
                <a:solidFill>
                  <a:schemeClr val="tx1">
                    <a:lumMod val="75000"/>
                    <a:lumOff val="25000"/>
                  </a:schemeClr>
                </a:solidFill>
                <a:cs typeface="+mn-ea"/>
                <a:sym typeface="+mn-lt"/>
              </a:rPr>
              <a:t>管理者担心丧失对团队的控制，以及有些人的自尊会在冲突过程中受到伤害。</a:t>
            </a:r>
          </a:p>
        </p:txBody>
      </p:sp>
      <p:sp>
        <p:nvSpPr>
          <p:cNvPr id="10" name="矩形 9"/>
          <p:cNvSpPr/>
          <p:nvPr/>
        </p:nvSpPr>
        <p:spPr>
          <a:xfrm>
            <a:off x="4467225" y="1969135"/>
            <a:ext cx="3258185" cy="1864360"/>
          </a:xfrm>
          <a:prstGeom prst="rect">
            <a:avLst/>
          </a:prstGeom>
          <a:noFill/>
          <a:ln w="12700" cmpd="sng">
            <a:solidFill>
              <a:srgbClr val="283A69"/>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11" name="矩形 10"/>
          <p:cNvSpPr/>
          <p:nvPr/>
        </p:nvSpPr>
        <p:spPr>
          <a:xfrm>
            <a:off x="7797165" y="1981200"/>
            <a:ext cx="3401695" cy="1864360"/>
          </a:xfrm>
          <a:prstGeom prst="rect">
            <a:avLst/>
          </a:prstGeom>
          <a:noFill/>
          <a:ln w="12700" cmpd="sng">
            <a:solidFill>
              <a:srgbClr val="283A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descr="51miz-E1168458-36488CBE-3840x192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80440" y="3635375"/>
            <a:ext cx="10218420" cy="1577975"/>
          </a:xfrm>
          <a:prstGeom prst="rect">
            <a:avLst/>
          </a:prstGeom>
        </p:spPr>
      </p:pic>
      <p:sp>
        <p:nvSpPr>
          <p:cNvPr id="12" name="文本框 11"/>
          <p:cNvSpPr txBox="1"/>
          <p:nvPr/>
        </p:nvSpPr>
        <p:spPr>
          <a:xfrm>
            <a:off x="4976495" y="2537241"/>
            <a:ext cx="2240280" cy="458908"/>
          </a:xfrm>
          <a:prstGeom prst="rect">
            <a:avLst/>
          </a:prstGeom>
          <a:noFill/>
        </p:spPr>
        <p:txBody>
          <a:bodyPr wrap="square" rtlCol="0" anchor="ctr" anchorCtr="0">
            <a:spAutoFit/>
          </a:bodyPr>
          <a:lstStyle/>
          <a:p>
            <a:pPr lvl="0" algn="l">
              <a:lnSpc>
                <a:spcPct val="150000"/>
              </a:lnSpc>
              <a:buClrTx/>
              <a:buSzTx/>
              <a:buFontTx/>
            </a:pPr>
            <a:r>
              <a:rPr lang="zh-CN" altLang="en-US" dirty="0">
                <a:solidFill>
                  <a:schemeClr val="tx1">
                    <a:lumMod val="75000"/>
                    <a:lumOff val="25000"/>
                  </a:schemeClr>
                </a:solidFill>
                <a:cs typeface="+mn-ea"/>
                <a:sym typeface="+mn-lt"/>
              </a:rPr>
              <a:t>把冲突当作浪费时间</a:t>
            </a:r>
          </a:p>
        </p:txBody>
      </p:sp>
      <p:sp>
        <p:nvSpPr>
          <p:cNvPr id="13" name="文本框 12"/>
          <p:cNvSpPr txBox="1"/>
          <p:nvPr/>
        </p:nvSpPr>
        <p:spPr>
          <a:xfrm>
            <a:off x="7987030" y="2098040"/>
            <a:ext cx="3070225" cy="1337945"/>
          </a:xfrm>
          <a:prstGeom prst="rect">
            <a:avLst/>
          </a:prstGeom>
          <a:noFill/>
        </p:spPr>
        <p:txBody>
          <a:bodyPr wrap="square" rtlCol="0" anchor="t">
            <a:spAutoFit/>
          </a:bodyPr>
          <a:lstStyle/>
          <a:p>
            <a:pPr lvl="0" algn="l">
              <a:lnSpc>
                <a:spcPct val="150000"/>
              </a:lnSpc>
              <a:buClrTx/>
              <a:buSzTx/>
              <a:buFontTx/>
            </a:pPr>
            <a:r>
              <a:rPr lang="zh-CN" altLang="en-US" dirty="0">
                <a:solidFill>
                  <a:schemeClr val="tx1">
                    <a:lumMod val="75000"/>
                    <a:lumOff val="25000"/>
                  </a:schemeClr>
                </a:solidFill>
                <a:cs typeface="+mn-ea"/>
                <a:sym typeface="+mn-lt"/>
              </a:rPr>
              <a:t>更愿意缩短会议和讨论时间，果断做出自己看来早晚会被采纳的决定，防止冲突</a:t>
            </a:r>
          </a:p>
        </p:txBody>
      </p:sp>
      <p:sp>
        <p:nvSpPr>
          <p:cNvPr id="14" name="矩形 13"/>
          <p:cNvSpPr/>
          <p:nvPr/>
        </p:nvSpPr>
        <p:spPr>
          <a:xfrm>
            <a:off x="1315085" y="4721860"/>
            <a:ext cx="9589135" cy="1622425"/>
          </a:xfrm>
          <a:prstGeom prst="rect">
            <a:avLst/>
          </a:prstGeom>
          <a:solidFill>
            <a:schemeClr val="bg1">
              <a:lumMod val="95000"/>
              <a:alpha val="68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 name="Rectangle 2"/>
          <p:cNvSpPr txBox="1">
            <a:spLocks noRot="1" noChangeArrowheads="1"/>
          </p:cNvSpPr>
          <p:nvPr/>
        </p:nvSpPr>
        <p:spPr>
          <a:xfrm>
            <a:off x="3720675" y="5512256"/>
            <a:ext cx="4581587" cy="5695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常见的问题：</a:t>
            </a:r>
            <a:r>
              <a:rPr lang="zh-CN" altLang="en-US" sz="2400" dirty="0">
                <a:solidFill>
                  <a:schemeClr val="tx1">
                    <a:lumMod val="75000"/>
                    <a:lumOff val="25000"/>
                  </a:schemeClr>
                </a:solidFill>
                <a:latin typeface="+mn-lt"/>
                <a:ea typeface="+mn-ea"/>
                <a:cs typeface="+mn-ea"/>
                <a:sym typeface="+mn-lt"/>
              </a:rPr>
              <a:t>对于冲突的畏惧。</a:t>
            </a:r>
            <a:endParaRPr lang="en-US" altLang="zh-CN" sz="2400" dirty="0">
              <a:solidFill>
                <a:schemeClr val="tx1">
                  <a:lumMod val="75000"/>
                  <a:lumOff val="25000"/>
                </a:schemeClr>
              </a:solidFill>
              <a:latin typeface="+mn-lt"/>
              <a:ea typeface="+mn-ea"/>
              <a:cs typeface="+mn-ea"/>
              <a:sym typeface="+mn-lt"/>
            </a:endParaRPr>
          </a:p>
        </p:txBody>
      </p:sp>
      <p:grpSp>
        <p:nvGrpSpPr>
          <p:cNvPr id="2" name="组合 1"/>
          <p:cNvGrpSpPr/>
          <p:nvPr/>
        </p:nvGrpSpPr>
        <p:grpSpPr>
          <a:xfrm>
            <a:off x="781685" y="515620"/>
            <a:ext cx="5756910" cy="583565"/>
            <a:chOff x="1231" y="812"/>
            <a:chExt cx="9066" cy="919"/>
          </a:xfrm>
        </p:grpSpPr>
        <p:sp>
          <p:nvSpPr>
            <p:cNvPr id="16" name="文本框 15"/>
            <p:cNvSpPr txBox="1"/>
            <p:nvPr/>
          </p:nvSpPr>
          <p:spPr>
            <a:xfrm>
              <a:off x="2889" y="812"/>
              <a:ext cx="7408" cy="919"/>
            </a:xfrm>
            <a:prstGeom prst="rect">
              <a:avLst/>
            </a:prstGeom>
            <a:noFill/>
          </p:spPr>
          <p:txBody>
            <a:bodyPr wrap="square" rtlCol="0">
              <a:spAutoFit/>
            </a:bodyPr>
            <a:lstStyle/>
            <a:p>
              <a:pPr lvl="0" algn="l">
                <a:lnSpc>
                  <a:spcPct val="100000"/>
                </a:lnSpc>
                <a:buClrTx/>
                <a:buSzTx/>
                <a:buFontTx/>
              </a:pPr>
              <a:r>
                <a:rPr lang="zh-CN" altLang="en-US" sz="3200" dirty="0">
                  <a:solidFill>
                    <a:srgbClr val="883316"/>
                  </a:solidFill>
                  <a:cs typeface="+mn-ea"/>
                  <a:sym typeface="+mn-lt"/>
                </a:rPr>
                <a:t>团队合作的四大基础</a:t>
              </a:r>
            </a:p>
          </p:txBody>
        </p:sp>
        <p:sp>
          <p:nvSpPr>
            <p:cNvPr id="28" name="流程图: 数据 27"/>
            <p:cNvSpPr/>
            <p:nvPr/>
          </p:nvSpPr>
          <p:spPr>
            <a:xfrm>
              <a:off x="1231" y="983"/>
              <a:ext cx="578" cy="578"/>
            </a:xfrm>
            <a:prstGeom prst="flowChartInputOutput">
              <a:avLst/>
            </a:prstGeom>
            <a:solidFill>
              <a:srgbClr val="883316"/>
            </a:solidFill>
            <a:ln>
              <a:solidFill>
                <a:srgbClr val="883316"/>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流程图: 数据 28"/>
            <p:cNvSpPr/>
            <p:nvPr/>
          </p:nvSpPr>
          <p:spPr>
            <a:xfrm>
              <a:off x="2011" y="983"/>
              <a:ext cx="578" cy="578"/>
            </a:xfrm>
            <a:prstGeom prst="flowChartInputOutput">
              <a:avLst/>
            </a:prstGeom>
            <a:noFill/>
            <a:ln>
              <a:solidFill>
                <a:srgbClr val="88331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团队合作的四大基础</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12" presetClass="entr" presetSubtype="4"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up)">
                                      <p:cBhvr>
                                        <p:cTn id="44" dur="500"/>
                                        <p:tgtEl>
                                          <p:spTgt spid="15"/>
                                        </p:tgtEl>
                                      </p:cBhvr>
                                    </p:animEffect>
                                  </p:childTnLst>
                                </p:cTn>
                              </p:par>
                            </p:childTnLst>
                          </p:cTn>
                        </p:par>
                        <p:par>
                          <p:cTn id="45" fill="hold">
                            <p:stCondLst>
                              <p:cond delay="4500"/>
                            </p:stCondLst>
                            <p:childTnLst>
                              <p:par>
                                <p:cTn id="46" presetID="12" presetClass="entr" presetSubtype="1"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p:tgtEl>
                                          <p:spTgt spid="14"/>
                                        </p:tgtEl>
                                        <p:attrNameLst>
                                          <p:attrName>ppt_y</p:attrName>
                                        </p:attrNameLst>
                                      </p:cBhvr>
                                      <p:tavLst>
                                        <p:tav tm="0">
                                          <p:val>
                                            <p:strVal val="#ppt_y-#ppt_h*1.125000"/>
                                          </p:val>
                                        </p:tav>
                                        <p:tav tm="100000">
                                          <p:val>
                                            <p:strVal val="#ppt_y"/>
                                          </p:val>
                                        </p:tav>
                                      </p:tavLst>
                                    </p:anim>
                                    <p:animEffect transition="in" filter="wipe(down)">
                                      <p:cBhvr>
                                        <p:cTn id="49" dur="500"/>
                                        <p:tgtEl>
                                          <p:spTgt spid="14"/>
                                        </p:tgtEl>
                                      </p:cBhvr>
                                    </p:animEffect>
                                  </p:childTnLst>
                                </p:cTn>
                              </p:par>
                            </p:childTnLst>
                          </p:cTn>
                        </p:par>
                        <p:par>
                          <p:cTn id="50" fill="hold">
                            <p:stCondLst>
                              <p:cond delay="5000"/>
                            </p:stCondLst>
                            <p:childTnLst>
                              <p:par>
                                <p:cTn id="51" presetID="12" presetClass="entr" presetSubtype="4"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p:tgtEl>
                                          <p:spTgt spid="4"/>
                                        </p:tgtEl>
                                        <p:attrNameLst>
                                          <p:attrName>ppt_y</p:attrName>
                                        </p:attrNameLst>
                                      </p:cBhvr>
                                      <p:tavLst>
                                        <p:tav tm="0">
                                          <p:val>
                                            <p:strVal val="#ppt_y+#ppt_h*1.125000"/>
                                          </p:val>
                                        </p:tav>
                                        <p:tav tm="100000">
                                          <p:val>
                                            <p:strVal val="#ppt_y"/>
                                          </p:val>
                                        </p:tav>
                                      </p:tavLst>
                                    </p:anim>
                                    <p:animEffect transition="in" filter="wipe(up)">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bldLvl="0" animBg="1"/>
      <p:bldP spid="9" grpId="0"/>
      <p:bldP spid="10" grpId="0" bldLvl="0" animBg="1"/>
      <p:bldP spid="11" grpId="0" bldLvl="0" animBg="1"/>
      <p:bldP spid="12" grpId="0"/>
      <p:bldP spid="13" grpId="0"/>
      <p:bldP spid="14" grpId="0" bldLvl="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flipH="1">
            <a:off x="5500370" y="1613535"/>
            <a:ext cx="6055360" cy="4312285"/>
          </a:xfrm>
          <a:prstGeom prst="roundRect">
            <a:avLst>
              <a:gd name="adj" fmla="val 4463"/>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P-10307792-10284341-3840x256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74395" y="1613535"/>
            <a:ext cx="4857115" cy="4312285"/>
          </a:xfrm>
          <a:prstGeom prst="rect">
            <a:avLst/>
          </a:prstGeom>
        </p:spPr>
      </p:pic>
      <p:sp>
        <p:nvSpPr>
          <p:cNvPr id="11" name="矩形: 圆角 10"/>
          <p:cNvSpPr/>
          <p:nvPr/>
        </p:nvSpPr>
        <p:spPr>
          <a:xfrm>
            <a:off x="5731510" y="1613535"/>
            <a:ext cx="76200" cy="4312285"/>
          </a:xfrm>
          <a:prstGeom prst="roundRect">
            <a:avLst>
              <a:gd name="adj" fmla="val 50000"/>
            </a:avLst>
          </a:prstGeom>
          <a:solidFill>
            <a:srgbClr val="283A6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555" name="Rectangle 3"/>
          <p:cNvSpPr txBox="1">
            <a:spLocks noGrp="1" noRot="1" noChangeArrowheads="1"/>
          </p:cNvSpPr>
          <p:nvPr>
            <p:ph type="body" idx="4294967295"/>
          </p:nvPr>
        </p:nvSpPr>
        <p:spPr>
          <a:xfrm>
            <a:off x="6302375" y="3170555"/>
            <a:ext cx="4711065" cy="1135054"/>
          </a:xfrm>
          <a:noFill/>
        </p:spPr>
        <p:txBody>
          <a:bodyPr wrap="square" rtlCol="0" anchor="t">
            <a:spAutoFit/>
          </a:bodyPr>
          <a:lstStyle/>
          <a:p>
            <a:pPr marL="0" lvl="0" algn="l">
              <a:lnSpc>
                <a:spcPct val="150000"/>
              </a:lnSpc>
              <a:buClrTx/>
              <a:buSzTx/>
              <a:buFontTx/>
              <a:buNone/>
            </a:pPr>
            <a:r>
              <a:rPr lang="zh-CN" altLang="en-US" sz="2400" dirty="0">
                <a:solidFill>
                  <a:schemeClr val="tx1">
                    <a:lumMod val="75000"/>
                    <a:lumOff val="25000"/>
                  </a:schemeClr>
                </a:solidFill>
                <a:cs typeface="+mn-ea"/>
                <a:sym typeface="+mn-lt"/>
              </a:rPr>
              <a:t>学会识别虚假的和谐，引导和鼓励适当的、建设性的冲突。</a:t>
            </a:r>
          </a:p>
        </p:txBody>
      </p:sp>
      <p:sp>
        <p:nvSpPr>
          <p:cNvPr id="23554" name="Rectangle 2"/>
          <p:cNvSpPr>
            <a:spLocks noGrp="1" noRot="1" noChangeArrowheads="1"/>
          </p:cNvSpPr>
          <p:nvPr>
            <p:ph type="title" idx="4294967295"/>
          </p:nvPr>
        </p:nvSpPr>
        <p:spPr>
          <a:xfrm>
            <a:off x="6302618" y="2155507"/>
            <a:ext cx="3627120" cy="498475"/>
          </a:xfrm>
        </p:spPr>
        <p:txBody>
          <a:bodyPr>
            <a:noAutofit/>
          </a:bodyPr>
          <a:lstStyle/>
          <a:p>
            <a:r>
              <a:rPr lang="zh-CN" altLang="en-US" sz="2800" dirty="0">
                <a:solidFill>
                  <a:schemeClr val="tx1">
                    <a:lumMod val="75000"/>
                    <a:lumOff val="25000"/>
                  </a:schemeClr>
                </a:solidFill>
                <a:latin typeface="+mn-lt"/>
                <a:ea typeface="+mn-ea"/>
                <a:cs typeface="+mn-ea"/>
                <a:sym typeface="+mn-lt"/>
              </a:rPr>
              <a:t>团队的需求</a:t>
            </a:r>
          </a:p>
        </p:txBody>
      </p:sp>
      <p:cxnSp>
        <p:nvCxnSpPr>
          <p:cNvPr id="5" name="直接连接符 4"/>
          <p:cNvCxnSpPr/>
          <p:nvPr/>
        </p:nvCxnSpPr>
        <p:spPr>
          <a:xfrm>
            <a:off x="6388100" y="2992755"/>
            <a:ext cx="4490085" cy="139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团队合作的四大基础</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ppt_x</p:attrName>
                                        </p:attrNameLst>
                                      </p:cBhvr>
                                      <p:tavLst>
                                        <p:tav tm="0">
                                          <p:val>
                                            <p:strVal val="#ppt_x-#ppt_w*1.125000"/>
                                          </p:val>
                                        </p:tav>
                                        <p:tav tm="100000">
                                          <p:val>
                                            <p:strVal val="#ppt_x"/>
                                          </p:val>
                                        </p:tav>
                                      </p:tavLst>
                                    </p:anim>
                                    <p:animEffect transition="in" filter="wipe(right)">
                                      <p:cBhvr>
                                        <p:cTn id="18" dur="500"/>
                                        <p:tgtEl>
                                          <p:spTgt spid="8"/>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3554"/>
                                        </p:tgtEl>
                                        <p:attrNameLst>
                                          <p:attrName>style.visibility</p:attrName>
                                        </p:attrNameLst>
                                      </p:cBhvr>
                                      <p:to>
                                        <p:strVal val="visible"/>
                                      </p:to>
                                    </p:set>
                                    <p:anim calcmode="lin" valueType="num">
                                      <p:cBhvr additive="base">
                                        <p:cTn id="22" dur="500"/>
                                        <p:tgtEl>
                                          <p:spTgt spid="23554"/>
                                        </p:tgtEl>
                                        <p:attrNameLst>
                                          <p:attrName>ppt_y</p:attrName>
                                        </p:attrNameLst>
                                      </p:cBhvr>
                                      <p:tavLst>
                                        <p:tav tm="0">
                                          <p:val>
                                            <p:strVal val="#ppt_y+#ppt_h*1.125000"/>
                                          </p:val>
                                        </p:tav>
                                        <p:tav tm="100000">
                                          <p:val>
                                            <p:strVal val="#ppt_y"/>
                                          </p:val>
                                        </p:tav>
                                      </p:tavLst>
                                    </p:anim>
                                    <p:animEffect transition="in" filter="wipe(up)">
                                      <p:cBhvr>
                                        <p:cTn id="23" dur="500"/>
                                        <p:tgtEl>
                                          <p:spTgt spid="23554"/>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ppt_h*1.125000"/>
                                          </p:val>
                                        </p:tav>
                                        <p:tav tm="100000">
                                          <p:val>
                                            <p:strVal val="#ppt_y"/>
                                          </p:val>
                                        </p:tav>
                                      </p:tavLst>
                                    </p:anim>
                                    <p:animEffect transition="in" filter="wipe(up)">
                                      <p:cBhvr>
                                        <p:cTn id="28" dur="500"/>
                                        <p:tgtEl>
                                          <p:spTgt spid="5"/>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23555">
                                            <p:txEl>
                                              <p:pRg st="0" end="0"/>
                                            </p:txEl>
                                          </p:spTgt>
                                        </p:tgtEl>
                                        <p:attrNameLst>
                                          <p:attrName>style.visibility</p:attrName>
                                        </p:attrNameLst>
                                      </p:cBhvr>
                                      <p:to>
                                        <p:strVal val="visible"/>
                                      </p:to>
                                    </p:set>
                                    <p:anim calcmode="lin" valueType="num">
                                      <p:cBhvr additive="base">
                                        <p:cTn id="32" dur="500"/>
                                        <p:tgtEl>
                                          <p:spTgt spid="23555">
                                            <p:txEl>
                                              <p:pRg st="0" end="0"/>
                                            </p:txEl>
                                          </p:spTgt>
                                        </p:tgtEl>
                                        <p:attrNameLst>
                                          <p:attrName>ppt_y</p:attrName>
                                        </p:attrNameLst>
                                      </p:cBhvr>
                                      <p:tavLst>
                                        <p:tav tm="0">
                                          <p:val>
                                            <p:strVal val="#ppt_y+#ppt_h*1.125000"/>
                                          </p:val>
                                        </p:tav>
                                        <p:tav tm="100000">
                                          <p:val>
                                            <p:strVal val="#ppt_y"/>
                                          </p:val>
                                        </p:tav>
                                      </p:tavLst>
                                    </p:anim>
                                    <p:animEffect transition="in" filter="wipe(up)">
                                      <p:cBhvr>
                                        <p:cTn id="33"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bldLvl="0" animBg="1"/>
      <p:bldP spid="23555" grpId="0" build="p"/>
      <p:bldP spid="235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txBox="1">
            <a:spLocks noGrp="1" noRot="1" noChangeArrowheads="1"/>
          </p:cNvSpPr>
          <p:nvPr>
            <p:ph type="body" idx="4294967295"/>
          </p:nvPr>
        </p:nvSpPr>
        <p:spPr>
          <a:xfrm>
            <a:off x="7338060" y="4055745"/>
            <a:ext cx="2731135" cy="874407"/>
          </a:xfrm>
          <a:noFill/>
        </p:spPr>
        <p:txBody>
          <a:bodyPr wrap="square" rtlCol="0" anchor="t">
            <a:spAutoFit/>
          </a:bodyPr>
          <a:lstStyle/>
          <a:p>
            <a:pPr marL="0" lvl="0" algn="l">
              <a:lnSpc>
                <a:spcPct val="150000"/>
              </a:lnSpc>
              <a:buClrTx/>
              <a:buSzTx/>
              <a:buFontTx/>
              <a:buNone/>
            </a:pPr>
            <a:r>
              <a:rPr lang="zh-CN" altLang="en-US" sz="1800" dirty="0">
                <a:solidFill>
                  <a:schemeClr val="tx1">
                    <a:lumMod val="75000"/>
                    <a:lumOff val="25000"/>
                  </a:schemeClr>
                </a:solidFill>
                <a:cs typeface="+mn-ea"/>
                <a:sym typeface="+mn-lt"/>
              </a:rPr>
              <a:t>决策能力是一个团队最为关键的行为之一。</a:t>
            </a:r>
          </a:p>
        </p:txBody>
      </p:sp>
      <p:sp>
        <p:nvSpPr>
          <p:cNvPr id="5" name="矩形 4"/>
          <p:cNvSpPr/>
          <p:nvPr/>
        </p:nvSpPr>
        <p:spPr>
          <a:xfrm>
            <a:off x="781685" y="1450975"/>
            <a:ext cx="4450715" cy="521970"/>
          </a:xfrm>
          <a:prstGeom prst="rect">
            <a:avLst/>
          </a:prstGeom>
        </p:spPr>
        <p:txBody>
          <a:bodyPr wrap="square">
            <a:spAutoFit/>
          </a:bodyPr>
          <a:lstStyle/>
          <a:p>
            <a:pPr lvl="0" algn="l">
              <a:buClrTx/>
              <a:buSzTx/>
              <a:buFontTx/>
            </a:pPr>
            <a:r>
              <a:rPr lang="zh-CN" altLang="en-US" sz="2800" b="1" dirty="0">
                <a:solidFill>
                  <a:srgbClr val="283A69"/>
                </a:solidFill>
                <a:cs typeface="+mn-ea"/>
                <a:sym typeface="+mn-lt"/>
              </a:rPr>
              <a:t>三、坚定不移地行动</a:t>
            </a:r>
          </a:p>
        </p:txBody>
      </p:sp>
      <p:grpSp>
        <p:nvGrpSpPr>
          <p:cNvPr id="10" name="组合 9"/>
          <p:cNvGrpSpPr/>
          <p:nvPr/>
        </p:nvGrpSpPr>
        <p:grpSpPr>
          <a:xfrm>
            <a:off x="1934210" y="2523490"/>
            <a:ext cx="2730500" cy="1236980"/>
            <a:chOff x="2832" y="3641"/>
            <a:chExt cx="4300" cy="1948"/>
          </a:xfrm>
        </p:grpSpPr>
        <p:sp>
          <p:nvSpPr>
            <p:cNvPr id="7" name="矩形 6"/>
            <p:cNvSpPr/>
            <p:nvPr/>
          </p:nvSpPr>
          <p:spPr>
            <a:xfrm>
              <a:off x="2832" y="4449"/>
              <a:ext cx="4301" cy="1140"/>
            </a:xfrm>
            <a:prstGeom prst="rect">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4139" y="3641"/>
              <a:ext cx="1687" cy="1687"/>
            </a:xfrm>
            <a:prstGeom prst="ellipse">
              <a:avLst/>
            </a:prstGeom>
            <a:solidFill>
              <a:srgbClr val="283A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4" name="图形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3" y="4085"/>
              <a:ext cx="799" cy="799"/>
            </a:xfrm>
            <a:prstGeom prst="rect">
              <a:avLst/>
            </a:prstGeom>
          </p:spPr>
        </p:pic>
      </p:grpSp>
      <p:grpSp>
        <p:nvGrpSpPr>
          <p:cNvPr id="9" name="组合 8"/>
          <p:cNvGrpSpPr/>
          <p:nvPr/>
        </p:nvGrpSpPr>
        <p:grpSpPr>
          <a:xfrm>
            <a:off x="7338060" y="2523490"/>
            <a:ext cx="2730500" cy="1236980"/>
            <a:chOff x="13591" y="3191"/>
            <a:chExt cx="4300" cy="1948"/>
          </a:xfrm>
        </p:grpSpPr>
        <p:sp>
          <p:nvSpPr>
            <p:cNvPr id="18" name="矩形 17"/>
            <p:cNvSpPr/>
            <p:nvPr/>
          </p:nvSpPr>
          <p:spPr>
            <a:xfrm>
              <a:off x="13591" y="3999"/>
              <a:ext cx="4301" cy="1140"/>
            </a:xfrm>
            <a:prstGeom prst="rect">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14898" y="3191"/>
              <a:ext cx="1687" cy="1687"/>
            </a:xfrm>
            <a:prstGeom prst="ellipse">
              <a:avLst/>
            </a:prstGeom>
            <a:solidFill>
              <a:srgbClr val="283A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5" name="图形 27"/>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5306" y="3587"/>
              <a:ext cx="896" cy="896"/>
            </a:xfrm>
            <a:prstGeom prst="rect">
              <a:avLst/>
            </a:prstGeom>
          </p:spPr>
        </p:pic>
      </p:grpSp>
      <p:sp>
        <p:nvSpPr>
          <p:cNvPr id="11" name="文本框 10"/>
          <p:cNvSpPr txBox="1"/>
          <p:nvPr/>
        </p:nvSpPr>
        <p:spPr>
          <a:xfrm>
            <a:off x="1934210" y="4055745"/>
            <a:ext cx="2730500" cy="1753235"/>
          </a:xfrm>
          <a:prstGeom prst="rect">
            <a:avLst/>
          </a:prstGeom>
          <a:noFill/>
        </p:spPr>
        <p:txBody>
          <a:bodyPr wrap="square" rtlCol="0" anchor="t">
            <a:spAutoFit/>
          </a:bodyPr>
          <a:lstStyle/>
          <a:p>
            <a:pPr lvl="0" algn="l">
              <a:lnSpc>
                <a:spcPct val="150000"/>
              </a:lnSpc>
              <a:buClrTx/>
              <a:buSzTx/>
              <a:buFontTx/>
            </a:pPr>
            <a:r>
              <a:rPr lang="zh-CN" altLang="en-US" dirty="0">
                <a:solidFill>
                  <a:schemeClr val="tx1">
                    <a:lumMod val="75000"/>
                    <a:lumOff val="25000"/>
                  </a:schemeClr>
                </a:solidFill>
                <a:cs typeface="+mn-ea"/>
                <a:sym typeface="+mn-lt"/>
              </a:rPr>
              <a:t>要成为一个具有凝聚力的团队，领导必须学会在没有完善的信息、没有统一的意见时做出决策。</a:t>
            </a:r>
          </a:p>
        </p:txBody>
      </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团队合作的四大基础</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4579">
                                            <p:txEl>
                                              <p:pRg st="0" end="0"/>
                                            </p:txEl>
                                          </p:spTgt>
                                        </p:tgtEl>
                                        <p:attrNameLst>
                                          <p:attrName>style.visibility</p:attrName>
                                        </p:attrNameLst>
                                      </p:cBhvr>
                                      <p:to>
                                        <p:strVal val="visible"/>
                                      </p:to>
                                    </p:set>
                                    <p:anim calcmode="lin" valueType="num">
                                      <p:cBhvr>
                                        <p:cTn id="27"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457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980679" y="1329913"/>
            <a:ext cx="958821" cy="460375"/>
          </a:xfrm>
          <a:prstGeom prst="rect">
            <a:avLst/>
          </a:prstGeom>
          <a:noFill/>
        </p:spPr>
        <p:txBody>
          <a:bodyPr wrap="square">
            <a:spAutoFit/>
          </a:bodyPr>
          <a:lstStyle/>
          <a:p>
            <a:r>
              <a:rPr lang="zh-CN" altLang="en-US" sz="2400" b="1" dirty="0">
                <a:solidFill>
                  <a:schemeClr val="tx1">
                    <a:lumMod val="75000"/>
                    <a:lumOff val="25000"/>
                  </a:schemeClr>
                </a:solidFill>
                <a:cs typeface="+mn-ea"/>
                <a:sym typeface="+mn-lt"/>
              </a:rPr>
              <a:t>理由：</a:t>
            </a:r>
          </a:p>
        </p:txBody>
      </p:sp>
      <p:sp>
        <p:nvSpPr>
          <p:cNvPr id="5" name="矩形 4"/>
          <p:cNvSpPr/>
          <p:nvPr/>
        </p:nvSpPr>
        <p:spPr>
          <a:xfrm>
            <a:off x="993775" y="1965325"/>
            <a:ext cx="4844415" cy="1864360"/>
          </a:xfrm>
          <a:prstGeom prst="rect">
            <a:avLst/>
          </a:prstGeom>
          <a:noFill/>
          <a:ln w="12700" cmpd="sng">
            <a:solidFill>
              <a:srgbClr val="283A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1201420" y="2290445"/>
            <a:ext cx="4429760" cy="874407"/>
          </a:xfrm>
          <a:prstGeom prst="rect">
            <a:avLst/>
          </a:prstGeom>
          <a:noFill/>
        </p:spPr>
        <p:txBody>
          <a:bodyPr wrap="square" rtlCol="0" anchor="t">
            <a:spAutoFit/>
          </a:bodyPr>
          <a:lstStyle/>
          <a:p>
            <a:pPr lvl="0" algn="l">
              <a:lnSpc>
                <a:spcPct val="150000"/>
              </a:lnSpc>
              <a:buClrTx/>
              <a:buSzTx/>
              <a:buFontTx/>
            </a:pPr>
            <a:r>
              <a:rPr lang="zh-CN" altLang="en-US" dirty="0">
                <a:solidFill>
                  <a:schemeClr val="tx1">
                    <a:lumMod val="75000"/>
                    <a:lumOff val="25000"/>
                  </a:schemeClr>
                </a:solidFill>
                <a:cs typeface="+mn-ea"/>
                <a:sym typeface="+mn-lt"/>
              </a:rPr>
              <a:t>如果一个团队没有鼓励建设性的和没有戒备的冲突，就不可能学会决策。</a:t>
            </a:r>
          </a:p>
        </p:txBody>
      </p:sp>
      <p:sp>
        <p:nvSpPr>
          <p:cNvPr id="11" name="矩形 10"/>
          <p:cNvSpPr/>
          <p:nvPr/>
        </p:nvSpPr>
        <p:spPr>
          <a:xfrm>
            <a:off x="6341110" y="1965325"/>
            <a:ext cx="4857750" cy="1864360"/>
          </a:xfrm>
          <a:prstGeom prst="rect">
            <a:avLst/>
          </a:prstGeom>
          <a:noFill/>
          <a:ln w="12700" cmpd="sng">
            <a:solidFill>
              <a:srgbClr val="283A69"/>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pic>
        <p:nvPicPr>
          <p:cNvPr id="15" name="图片 14" descr="51miz-E1168458-36488CBE-3840x192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80440" y="3620135"/>
            <a:ext cx="10218420" cy="1577975"/>
          </a:xfrm>
          <a:prstGeom prst="rect">
            <a:avLst/>
          </a:prstGeom>
        </p:spPr>
      </p:pic>
      <p:sp>
        <p:nvSpPr>
          <p:cNvPr id="13" name="文本框 12"/>
          <p:cNvSpPr txBox="1"/>
          <p:nvPr/>
        </p:nvSpPr>
        <p:spPr>
          <a:xfrm>
            <a:off x="6514465" y="2082165"/>
            <a:ext cx="4511675" cy="1337945"/>
          </a:xfrm>
          <a:prstGeom prst="rect">
            <a:avLst/>
          </a:prstGeom>
          <a:noFill/>
        </p:spPr>
        <p:txBody>
          <a:bodyPr wrap="square" rtlCol="0" anchor="t">
            <a:spAutoFit/>
          </a:bodyPr>
          <a:lstStyle/>
          <a:p>
            <a:pPr lvl="0" algn="l">
              <a:lnSpc>
                <a:spcPct val="150000"/>
              </a:lnSpc>
              <a:buClrTx/>
              <a:buSzTx/>
              <a:buFontTx/>
            </a:pPr>
            <a:r>
              <a:rPr lang="zh-CN" altLang="en-US" dirty="0">
                <a:solidFill>
                  <a:schemeClr val="tx1">
                    <a:lumMod val="75000"/>
                    <a:lumOff val="25000"/>
                  </a:schemeClr>
                </a:solidFill>
                <a:cs typeface="+mn-ea"/>
                <a:sym typeface="+mn-lt"/>
              </a:rPr>
              <a:t>如果团队成员总是想要在同伴面前保护自己，他们就不可能彼此争论，不愿意对彼此负责。</a:t>
            </a:r>
          </a:p>
        </p:txBody>
      </p:sp>
      <p:sp>
        <p:nvSpPr>
          <p:cNvPr id="14" name="矩形 13"/>
          <p:cNvSpPr/>
          <p:nvPr/>
        </p:nvSpPr>
        <p:spPr>
          <a:xfrm>
            <a:off x="1315085" y="4706620"/>
            <a:ext cx="9589135" cy="1622425"/>
          </a:xfrm>
          <a:prstGeom prst="rect">
            <a:avLst/>
          </a:prstGeom>
          <a:solidFill>
            <a:schemeClr val="bg1">
              <a:lumMod val="95000"/>
              <a:alpha val="68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 name="Rectangle 2"/>
          <p:cNvSpPr txBox="1">
            <a:spLocks noRot="1" noChangeArrowheads="1"/>
          </p:cNvSpPr>
          <p:nvPr/>
        </p:nvSpPr>
        <p:spPr>
          <a:xfrm>
            <a:off x="3295650" y="5483225"/>
            <a:ext cx="5628640" cy="5695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chemeClr val="tx1">
                    <a:lumMod val="75000"/>
                    <a:lumOff val="25000"/>
                  </a:schemeClr>
                </a:solidFill>
                <a:latin typeface="+mn-lt"/>
                <a:ea typeface="+mn-ea"/>
                <a:cs typeface="+mn-ea"/>
                <a:sym typeface="+mn-lt"/>
              </a:rPr>
              <a:t>行动的条件：</a:t>
            </a:r>
            <a:r>
              <a:rPr lang="zh-CN" altLang="en-US" sz="2400" dirty="0">
                <a:latin typeface="+mn-lt"/>
                <a:ea typeface="+mn-ea"/>
                <a:cs typeface="+mn-ea"/>
                <a:sym typeface="+mn-lt"/>
              </a:rPr>
              <a:t>良性冲突的发生和处理</a:t>
            </a:r>
            <a:r>
              <a:rPr lang="zh-CN" altLang="en-US" sz="2400" dirty="0">
                <a:solidFill>
                  <a:schemeClr val="tx1">
                    <a:lumMod val="75000"/>
                    <a:lumOff val="25000"/>
                  </a:schemeClr>
                </a:solidFill>
                <a:latin typeface="+mn-lt"/>
                <a:ea typeface="+mn-ea"/>
                <a:cs typeface="+mn-ea"/>
                <a:sym typeface="+mn-lt"/>
              </a:rPr>
              <a:t>。</a:t>
            </a:r>
            <a:endParaRPr lang="en-US" altLang="zh-CN" sz="2400" dirty="0">
              <a:solidFill>
                <a:schemeClr val="tx1">
                  <a:lumMod val="75000"/>
                  <a:lumOff val="25000"/>
                </a:schemeClr>
              </a:solidFill>
              <a:latin typeface="+mn-lt"/>
              <a:ea typeface="+mn-ea"/>
              <a:cs typeface="+mn-ea"/>
              <a:sym typeface="+mn-lt"/>
            </a:endParaRPr>
          </a:p>
        </p:txBody>
      </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团队合作的四大基础</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2" presetClass="entr" presetSubtype="4"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par>
                          <p:cTn id="35" fill="hold">
                            <p:stCondLst>
                              <p:cond delay="3500"/>
                            </p:stCondLst>
                            <p:childTnLst>
                              <p:par>
                                <p:cTn id="36" presetID="12" presetClass="entr" presetSubtype="1"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ppt_y</p:attrName>
                                        </p:attrNameLst>
                                      </p:cBhvr>
                                      <p:tavLst>
                                        <p:tav tm="0">
                                          <p:val>
                                            <p:strVal val="#ppt_y-#ppt_h*1.125000"/>
                                          </p:val>
                                        </p:tav>
                                        <p:tav tm="100000">
                                          <p:val>
                                            <p:strVal val="#ppt_y"/>
                                          </p:val>
                                        </p:tav>
                                      </p:tavLst>
                                    </p:anim>
                                    <p:animEffect transition="in" filter="wipe(down)">
                                      <p:cBhvr>
                                        <p:cTn id="39" dur="500"/>
                                        <p:tgtEl>
                                          <p:spTgt spid="14"/>
                                        </p:tgtEl>
                                      </p:cBhvr>
                                    </p:animEffect>
                                  </p:childTnLst>
                                </p:cTn>
                              </p:par>
                            </p:childTnLst>
                          </p:cTn>
                        </p:par>
                        <p:par>
                          <p:cTn id="40" fill="hold">
                            <p:stCondLst>
                              <p:cond delay="4000"/>
                            </p:stCondLst>
                            <p:childTnLst>
                              <p:par>
                                <p:cTn id="41" presetID="12" presetClass="entr" presetSubtype="4"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p:tgtEl>
                                          <p:spTgt spid="4"/>
                                        </p:tgtEl>
                                        <p:attrNameLst>
                                          <p:attrName>ppt_y</p:attrName>
                                        </p:attrNameLst>
                                      </p:cBhvr>
                                      <p:tavLst>
                                        <p:tav tm="0">
                                          <p:val>
                                            <p:strVal val="#ppt_y+#ppt_h*1.125000"/>
                                          </p:val>
                                        </p:tav>
                                        <p:tav tm="100000">
                                          <p:val>
                                            <p:strVal val="#ppt_y"/>
                                          </p:val>
                                        </p:tav>
                                      </p:tavLst>
                                    </p:anim>
                                    <p:animEffect transition="in" filter="wipe(up)">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bldLvl="0" animBg="1"/>
      <p:bldP spid="9" grpId="0"/>
      <p:bldP spid="11" grpId="0" bldLvl="0" animBg="1"/>
      <p:bldP spid="13" grpId="0"/>
      <p:bldP spid="14" grpId="0" bldLvl="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8050" y="1440815"/>
            <a:ext cx="5057775" cy="521970"/>
          </a:xfrm>
          <a:prstGeom prst="rect">
            <a:avLst/>
          </a:prstGeom>
        </p:spPr>
        <p:txBody>
          <a:bodyPr wrap="square">
            <a:spAutoFit/>
          </a:bodyPr>
          <a:lstStyle/>
          <a:p>
            <a:pPr lvl="0" algn="l">
              <a:buClrTx/>
              <a:buSzTx/>
              <a:buFontTx/>
            </a:pPr>
            <a:r>
              <a:rPr lang="zh-CN" altLang="en-US" sz="2800" b="1" dirty="0">
                <a:solidFill>
                  <a:srgbClr val="283A69"/>
                </a:solidFill>
                <a:cs typeface="+mn-ea"/>
                <a:sym typeface="+mn-lt"/>
              </a:rPr>
              <a:t>四、无怨无悔才有彼此负责 </a:t>
            </a:r>
          </a:p>
        </p:txBody>
      </p:sp>
      <p:grpSp>
        <p:nvGrpSpPr>
          <p:cNvPr id="50" name="组合 49"/>
          <p:cNvGrpSpPr/>
          <p:nvPr/>
        </p:nvGrpSpPr>
        <p:grpSpPr>
          <a:xfrm>
            <a:off x="8757285" y="1601470"/>
            <a:ext cx="3147695" cy="4389755"/>
            <a:chOff x="4091759" y="69012"/>
            <a:chExt cx="4480725" cy="6756967"/>
          </a:xfrm>
        </p:grpSpPr>
        <p:sp>
          <p:nvSpPr>
            <p:cNvPr id="51" name="椭圆 50"/>
            <p:cNvSpPr/>
            <p:nvPr/>
          </p:nvSpPr>
          <p:spPr>
            <a:xfrm>
              <a:off x="6142511" y="6734234"/>
              <a:ext cx="2429973" cy="91745"/>
            </a:xfrm>
            <a:prstGeom prst="ellipse">
              <a:avLst/>
            </a:prstGeom>
            <a:gradFill flip="none" rotWithShape="1">
              <a:gsLst>
                <a:gs pos="0">
                  <a:schemeClr val="tx1">
                    <a:lumMod val="85000"/>
                    <a:lumOff val="15000"/>
                    <a:alpha val="35000"/>
                  </a:schemeClr>
                </a:gs>
                <a:gs pos="66000">
                  <a:schemeClr val="tx1">
                    <a:lumMod val="85000"/>
                    <a:lumOff val="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cs typeface="+mn-ea"/>
                <a:sym typeface="+mn-lt"/>
              </a:endParaRPr>
            </a:p>
          </p:txBody>
        </p:sp>
        <p:grpSp>
          <p:nvGrpSpPr>
            <p:cNvPr id="52" name="组合 51"/>
            <p:cNvGrpSpPr/>
            <p:nvPr/>
          </p:nvGrpSpPr>
          <p:grpSpPr>
            <a:xfrm>
              <a:off x="4091759" y="69012"/>
              <a:ext cx="4235608" cy="6695701"/>
              <a:chOff x="3068819" y="51759"/>
              <a:chExt cx="3176706" cy="5021776"/>
            </a:xfrm>
          </p:grpSpPr>
          <p:pic>
            <p:nvPicPr>
              <p:cNvPr id="56" name="图片 5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4456" y="4383592"/>
                <a:ext cx="759600" cy="689943"/>
              </a:xfrm>
              <a:prstGeom prst="rect">
                <a:avLst/>
              </a:prstGeom>
            </p:spPr>
          </p:pic>
          <p:sp>
            <p:nvSpPr>
              <p:cNvPr id="57" name="Freeform 5"/>
              <p:cNvSpPr>
                <a:spLocks noEditPoints="1"/>
              </p:cNvSpPr>
              <p:nvPr/>
            </p:nvSpPr>
            <p:spPr bwMode="auto">
              <a:xfrm>
                <a:off x="3213903" y="1809510"/>
                <a:ext cx="1316918" cy="2688043"/>
              </a:xfrm>
              <a:custGeom>
                <a:avLst/>
                <a:gdLst>
                  <a:gd name="T0" fmla="*/ 694 w 698"/>
                  <a:gd name="T1" fmla="*/ 405 h 1426"/>
                  <a:gd name="T2" fmla="*/ 698 w 698"/>
                  <a:gd name="T3" fmla="*/ 349 h 1426"/>
                  <a:gd name="T4" fmla="*/ 349 w 698"/>
                  <a:gd name="T5" fmla="*/ 0 h 1426"/>
                  <a:gd name="T6" fmla="*/ 0 w 698"/>
                  <a:gd name="T7" fmla="*/ 349 h 1426"/>
                  <a:gd name="T8" fmla="*/ 349 w 698"/>
                  <a:gd name="T9" fmla="*/ 698 h 1426"/>
                  <a:gd name="T10" fmla="*/ 566 w 698"/>
                  <a:gd name="T11" fmla="*/ 623 h 1426"/>
                  <a:gd name="T12" fmla="*/ 562 w 698"/>
                  <a:gd name="T13" fmla="*/ 1333 h 1426"/>
                  <a:gd name="T14" fmla="*/ 629 w 698"/>
                  <a:gd name="T15" fmla="*/ 1426 h 1426"/>
                  <a:gd name="T16" fmla="*/ 694 w 698"/>
                  <a:gd name="T17" fmla="*/ 1377 h 1426"/>
                  <a:gd name="T18" fmla="*/ 693 w 698"/>
                  <a:gd name="T19" fmla="*/ 1344 h 1426"/>
                  <a:gd name="T20" fmla="*/ 698 w 698"/>
                  <a:gd name="T21" fmla="*/ 405 h 1426"/>
                  <a:gd name="T22" fmla="*/ 694 w 698"/>
                  <a:gd name="T23" fmla="*/ 405 h 1426"/>
                  <a:gd name="T24" fmla="*/ 349 w 698"/>
                  <a:gd name="T25" fmla="*/ 541 h 1426"/>
                  <a:gd name="T26" fmla="*/ 158 w 698"/>
                  <a:gd name="T27" fmla="*/ 349 h 1426"/>
                  <a:gd name="T28" fmla="*/ 349 w 698"/>
                  <a:gd name="T29" fmla="*/ 158 h 1426"/>
                  <a:gd name="T30" fmla="*/ 541 w 698"/>
                  <a:gd name="T31" fmla="*/ 349 h 1426"/>
                  <a:gd name="T32" fmla="*/ 349 w 698"/>
                  <a:gd name="T33" fmla="*/ 541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8" h="1426">
                    <a:moveTo>
                      <a:pt x="694" y="405"/>
                    </a:moveTo>
                    <a:cubicBezTo>
                      <a:pt x="697" y="387"/>
                      <a:pt x="698" y="368"/>
                      <a:pt x="698" y="349"/>
                    </a:cubicBezTo>
                    <a:cubicBezTo>
                      <a:pt x="698" y="156"/>
                      <a:pt x="542" y="0"/>
                      <a:pt x="349" y="0"/>
                    </a:cubicBezTo>
                    <a:cubicBezTo>
                      <a:pt x="157" y="0"/>
                      <a:pt x="0" y="156"/>
                      <a:pt x="0" y="349"/>
                    </a:cubicBezTo>
                    <a:cubicBezTo>
                      <a:pt x="0" y="542"/>
                      <a:pt x="157" y="698"/>
                      <a:pt x="349" y="698"/>
                    </a:cubicBezTo>
                    <a:cubicBezTo>
                      <a:pt x="431" y="698"/>
                      <a:pt x="506" y="670"/>
                      <a:pt x="566" y="623"/>
                    </a:cubicBezTo>
                    <a:cubicBezTo>
                      <a:pt x="562" y="1333"/>
                      <a:pt x="562" y="1333"/>
                      <a:pt x="562" y="1333"/>
                    </a:cubicBezTo>
                    <a:cubicBezTo>
                      <a:pt x="562" y="1339"/>
                      <a:pt x="558" y="1425"/>
                      <a:pt x="629" y="1426"/>
                    </a:cubicBezTo>
                    <a:cubicBezTo>
                      <a:pt x="670" y="1426"/>
                      <a:pt x="688" y="1401"/>
                      <a:pt x="694" y="1377"/>
                    </a:cubicBezTo>
                    <a:cubicBezTo>
                      <a:pt x="694" y="1377"/>
                      <a:pt x="693" y="1347"/>
                      <a:pt x="693" y="1344"/>
                    </a:cubicBezTo>
                    <a:cubicBezTo>
                      <a:pt x="698" y="405"/>
                      <a:pt x="698" y="405"/>
                      <a:pt x="698" y="405"/>
                    </a:cubicBezTo>
                    <a:lnTo>
                      <a:pt x="694" y="405"/>
                    </a:lnTo>
                    <a:close/>
                    <a:moveTo>
                      <a:pt x="349" y="541"/>
                    </a:moveTo>
                    <a:cubicBezTo>
                      <a:pt x="244" y="541"/>
                      <a:pt x="158" y="455"/>
                      <a:pt x="158" y="349"/>
                    </a:cubicBezTo>
                    <a:cubicBezTo>
                      <a:pt x="158" y="243"/>
                      <a:pt x="244" y="158"/>
                      <a:pt x="349" y="158"/>
                    </a:cubicBezTo>
                    <a:cubicBezTo>
                      <a:pt x="455" y="158"/>
                      <a:pt x="541" y="243"/>
                      <a:pt x="541" y="349"/>
                    </a:cubicBezTo>
                    <a:cubicBezTo>
                      <a:pt x="541" y="455"/>
                      <a:pt x="455" y="541"/>
                      <a:pt x="349" y="541"/>
                    </a:cubicBezTo>
                    <a:close/>
                  </a:path>
                </a:pathLst>
              </a:custGeom>
              <a:gradFill>
                <a:gsLst>
                  <a:gs pos="99000">
                    <a:srgbClr val="C00000"/>
                  </a:gs>
                  <a:gs pos="0">
                    <a:schemeClr val="accent4">
                      <a:lumMod val="60000"/>
                      <a:lumOff val="40000"/>
                    </a:schemeClr>
                  </a:gs>
                </a:gsLst>
                <a:lin ang="8100000" scaled="1"/>
              </a:gradFill>
              <a:ln>
                <a:noFill/>
              </a:ln>
            </p:spPr>
            <p:txBody>
              <a:bodyPr vert="horz" wrap="square" lIns="121920" tIns="60960" rIns="121920" bIns="60960" numCol="1" anchor="t" anchorCtr="0" compatLnSpc="1"/>
              <a:lstStyle/>
              <a:p>
                <a:pPr defTabSz="914400"/>
                <a:endParaRPr lang="zh-CN" altLang="en-US" dirty="0">
                  <a:solidFill>
                    <a:prstClr val="black"/>
                  </a:solidFill>
                  <a:cs typeface="+mn-ea"/>
                  <a:sym typeface="+mn-lt"/>
                </a:endParaRPr>
              </a:p>
            </p:txBody>
          </p:sp>
          <p:sp>
            <p:nvSpPr>
              <p:cNvPr id="58" name="Freeform 6"/>
              <p:cNvSpPr>
                <a:spLocks noEditPoints="1"/>
              </p:cNvSpPr>
              <p:nvPr/>
            </p:nvSpPr>
            <p:spPr bwMode="auto">
              <a:xfrm>
                <a:off x="3472185" y="51759"/>
                <a:ext cx="1316918" cy="4493624"/>
              </a:xfrm>
              <a:custGeom>
                <a:avLst/>
                <a:gdLst>
                  <a:gd name="T0" fmla="*/ 698 w 698"/>
                  <a:gd name="T1" fmla="*/ 349 h 2383"/>
                  <a:gd name="T2" fmla="*/ 349 w 698"/>
                  <a:gd name="T3" fmla="*/ 0 h 2383"/>
                  <a:gd name="T4" fmla="*/ 0 w 698"/>
                  <a:gd name="T5" fmla="*/ 349 h 2383"/>
                  <a:gd name="T6" fmla="*/ 349 w 698"/>
                  <a:gd name="T7" fmla="*/ 698 h 2383"/>
                  <a:gd name="T8" fmla="*/ 556 w 698"/>
                  <a:gd name="T9" fmla="*/ 630 h 2383"/>
                  <a:gd name="T10" fmla="*/ 551 w 698"/>
                  <a:gd name="T11" fmla="*/ 2299 h 2383"/>
                  <a:gd name="T12" fmla="*/ 551 w 698"/>
                  <a:gd name="T13" fmla="*/ 2315 h 2383"/>
                  <a:gd name="T14" fmla="*/ 622 w 698"/>
                  <a:gd name="T15" fmla="*/ 2383 h 2383"/>
                  <a:gd name="T16" fmla="*/ 693 w 698"/>
                  <a:gd name="T17" fmla="*/ 2316 h 2383"/>
                  <a:gd name="T18" fmla="*/ 696 w 698"/>
                  <a:gd name="T19" fmla="*/ 2308 h 2383"/>
                  <a:gd name="T20" fmla="*/ 698 w 698"/>
                  <a:gd name="T21" fmla="*/ 369 h 2383"/>
                  <a:gd name="T22" fmla="*/ 698 w 698"/>
                  <a:gd name="T23" fmla="*/ 349 h 2383"/>
                  <a:gd name="T24" fmla="*/ 349 w 698"/>
                  <a:gd name="T25" fmla="*/ 541 h 2383"/>
                  <a:gd name="T26" fmla="*/ 158 w 698"/>
                  <a:gd name="T27" fmla="*/ 349 h 2383"/>
                  <a:gd name="T28" fmla="*/ 349 w 698"/>
                  <a:gd name="T29" fmla="*/ 157 h 2383"/>
                  <a:gd name="T30" fmla="*/ 541 w 698"/>
                  <a:gd name="T31" fmla="*/ 349 h 2383"/>
                  <a:gd name="T32" fmla="*/ 349 w 698"/>
                  <a:gd name="T33" fmla="*/ 541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8" h="2383">
                    <a:moveTo>
                      <a:pt x="698" y="349"/>
                    </a:moveTo>
                    <a:cubicBezTo>
                      <a:pt x="698" y="156"/>
                      <a:pt x="542" y="0"/>
                      <a:pt x="349" y="0"/>
                    </a:cubicBezTo>
                    <a:cubicBezTo>
                      <a:pt x="157" y="0"/>
                      <a:pt x="0" y="156"/>
                      <a:pt x="0" y="349"/>
                    </a:cubicBezTo>
                    <a:cubicBezTo>
                      <a:pt x="0" y="542"/>
                      <a:pt x="157" y="698"/>
                      <a:pt x="349" y="698"/>
                    </a:cubicBezTo>
                    <a:cubicBezTo>
                      <a:pt x="427" y="698"/>
                      <a:pt x="498" y="673"/>
                      <a:pt x="556" y="630"/>
                    </a:cubicBezTo>
                    <a:cubicBezTo>
                      <a:pt x="551" y="2299"/>
                      <a:pt x="551" y="2299"/>
                      <a:pt x="551" y="2299"/>
                    </a:cubicBezTo>
                    <a:cubicBezTo>
                      <a:pt x="551" y="2304"/>
                      <a:pt x="551" y="2309"/>
                      <a:pt x="551" y="2315"/>
                    </a:cubicBezTo>
                    <a:cubicBezTo>
                      <a:pt x="551" y="2352"/>
                      <a:pt x="583" y="2383"/>
                      <a:pt x="622" y="2383"/>
                    </a:cubicBezTo>
                    <a:cubicBezTo>
                      <a:pt x="661" y="2383"/>
                      <a:pt x="693" y="2353"/>
                      <a:pt x="693" y="2316"/>
                    </a:cubicBezTo>
                    <a:cubicBezTo>
                      <a:pt x="693" y="2313"/>
                      <a:pt x="697" y="2311"/>
                      <a:pt x="696" y="2308"/>
                    </a:cubicBezTo>
                    <a:cubicBezTo>
                      <a:pt x="698" y="369"/>
                      <a:pt x="698" y="369"/>
                      <a:pt x="698" y="369"/>
                    </a:cubicBezTo>
                    <a:cubicBezTo>
                      <a:pt x="698" y="362"/>
                      <a:pt x="698" y="356"/>
                      <a:pt x="698" y="349"/>
                    </a:cubicBezTo>
                    <a:close/>
                    <a:moveTo>
                      <a:pt x="349" y="541"/>
                    </a:moveTo>
                    <a:cubicBezTo>
                      <a:pt x="243" y="541"/>
                      <a:pt x="158" y="455"/>
                      <a:pt x="158" y="349"/>
                    </a:cubicBezTo>
                    <a:cubicBezTo>
                      <a:pt x="158" y="243"/>
                      <a:pt x="243" y="157"/>
                      <a:pt x="349" y="157"/>
                    </a:cubicBezTo>
                    <a:cubicBezTo>
                      <a:pt x="455" y="157"/>
                      <a:pt x="541" y="243"/>
                      <a:pt x="541" y="349"/>
                    </a:cubicBezTo>
                    <a:cubicBezTo>
                      <a:pt x="541" y="455"/>
                      <a:pt x="455" y="541"/>
                      <a:pt x="349" y="541"/>
                    </a:cubicBezTo>
                    <a:close/>
                  </a:path>
                </a:pathLst>
              </a:custGeom>
              <a:solidFill>
                <a:srgbClr val="283A69"/>
              </a:solidFill>
              <a:ln>
                <a:noFill/>
              </a:ln>
            </p:spPr>
            <p:txBody>
              <a:bodyPr vert="horz" wrap="square" lIns="121920" tIns="60960" rIns="121920" bIns="60960" numCol="1" anchor="t" anchorCtr="0" compatLnSpc="1"/>
              <a:lstStyle/>
              <a:p>
                <a:pPr defTabSz="914400"/>
                <a:endParaRPr lang="zh-CN" altLang="en-US" dirty="0">
                  <a:solidFill>
                    <a:prstClr val="black"/>
                  </a:solidFill>
                  <a:cs typeface="+mn-ea"/>
                  <a:sym typeface="+mn-lt"/>
                </a:endParaRPr>
              </a:p>
            </p:txBody>
          </p:sp>
          <p:sp>
            <p:nvSpPr>
              <p:cNvPr id="59" name="Freeform 7"/>
              <p:cNvSpPr>
                <a:spLocks noEditPoints="1"/>
              </p:cNvSpPr>
              <p:nvPr/>
            </p:nvSpPr>
            <p:spPr bwMode="auto">
              <a:xfrm>
                <a:off x="4769971" y="1200475"/>
                <a:ext cx="1324890" cy="3312224"/>
              </a:xfrm>
              <a:custGeom>
                <a:avLst/>
                <a:gdLst>
                  <a:gd name="T0" fmla="*/ 353 w 702"/>
                  <a:gd name="T1" fmla="*/ 0 h 1757"/>
                  <a:gd name="T2" fmla="*/ 5 w 702"/>
                  <a:gd name="T3" fmla="*/ 317 h 1757"/>
                  <a:gd name="T4" fmla="*/ 5 w 702"/>
                  <a:gd name="T5" fmla="*/ 317 h 1757"/>
                  <a:gd name="T6" fmla="*/ 5 w 702"/>
                  <a:gd name="T7" fmla="*/ 322 h 1757"/>
                  <a:gd name="T8" fmla="*/ 4 w 702"/>
                  <a:gd name="T9" fmla="*/ 348 h 1757"/>
                  <a:gd name="T10" fmla="*/ 5 w 702"/>
                  <a:gd name="T11" fmla="*/ 372 h 1757"/>
                  <a:gd name="T12" fmla="*/ 0 w 702"/>
                  <a:gd name="T13" fmla="*/ 1663 h 1757"/>
                  <a:gd name="T14" fmla="*/ 69 w 702"/>
                  <a:gd name="T15" fmla="*/ 1757 h 1757"/>
                  <a:gd name="T16" fmla="*/ 139 w 702"/>
                  <a:gd name="T17" fmla="*/ 1702 h 1757"/>
                  <a:gd name="T18" fmla="*/ 143 w 702"/>
                  <a:gd name="T19" fmla="*/ 626 h 1757"/>
                  <a:gd name="T20" fmla="*/ 353 w 702"/>
                  <a:gd name="T21" fmla="*/ 696 h 1757"/>
                  <a:gd name="T22" fmla="*/ 702 w 702"/>
                  <a:gd name="T23" fmla="*/ 348 h 1757"/>
                  <a:gd name="T24" fmla="*/ 353 w 702"/>
                  <a:gd name="T25" fmla="*/ 0 h 1757"/>
                  <a:gd name="T26" fmla="*/ 353 w 702"/>
                  <a:gd name="T27" fmla="*/ 539 h 1757"/>
                  <a:gd name="T28" fmla="*/ 161 w 702"/>
                  <a:gd name="T29" fmla="*/ 347 h 1757"/>
                  <a:gd name="T30" fmla="*/ 353 w 702"/>
                  <a:gd name="T31" fmla="*/ 156 h 1757"/>
                  <a:gd name="T32" fmla="*/ 544 w 702"/>
                  <a:gd name="T33" fmla="*/ 347 h 1757"/>
                  <a:gd name="T34" fmla="*/ 353 w 702"/>
                  <a:gd name="T35" fmla="*/ 539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2" h="1757">
                    <a:moveTo>
                      <a:pt x="353" y="0"/>
                    </a:moveTo>
                    <a:cubicBezTo>
                      <a:pt x="172" y="0"/>
                      <a:pt x="23" y="141"/>
                      <a:pt x="5" y="317"/>
                    </a:cubicBezTo>
                    <a:cubicBezTo>
                      <a:pt x="5" y="317"/>
                      <a:pt x="5" y="317"/>
                      <a:pt x="5" y="317"/>
                    </a:cubicBezTo>
                    <a:cubicBezTo>
                      <a:pt x="5" y="322"/>
                      <a:pt x="5" y="322"/>
                      <a:pt x="5" y="322"/>
                    </a:cubicBezTo>
                    <a:cubicBezTo>
                      <a:pt x="4" y="331"/>
                      <a:pt x="4" y="339"/>
                      <a:pt x="4" y="348"/>
                    </a:cubicBezTo>
                    <a:cubicBezTo>
                      <a:pt x="4" y="357"/>
                      <a:pt x="4" y="364"/>
                      <a:pt x="5" y="372"/>
                    </a:cubicBezTo>
                    <a:cubicBezTo>
                      <a:pt x="0" y="1663"/>
                      <a:pt x="0" y="1663"/>
                      <a:pt x="0" y="1663"/>
                    </a:cubicBezTo>
                    <a:cubicBezTo>
                      <a:pt x="0" y="1669"/>
                      <a:pt x="2" y="1757"/>
                      <a:pt x="69" y="1757"/>
                    </a:cubicBezTo>
                    <a:cubicBezTo>
                      <a:pt x="125" y="1757"/>
                      <a:pt x="139" y="1702"/>
                      <a:pt x="139" y="1702"/>
                    </a:cubicBezTo>
                    <a:cubicBezTo>
                      <a:pt x="140" y="1698"/>
                      <a:pt x="142" y="1035"/>
                      <a:pt x="143" y="626"/>
                    </a:cubicBezTo>
                    <a:cubicBezTo>
                      <a:pt x="201" y="670"/>
                      <a:pt x="274" y="696"/>
                      <a:pt x="353" y="696"/>
                    </a:cubicBezTo>
                    <a:cubicBezTo>
                      <a:pt x="545" y="696"/>
                      <a:pt x="702" y="541"/>
                      <a:pt x="702" y="348"/>
                    </a:cubicBezTo>
                    <a:cubicBezTo>
                      <a:pt x="702" y="156"/>
                      <a:pt x="545" y="0"/>
                      <a:pt x="353" y="0"/>
                    </a:cubicBezTo>
                    <a:close/>
                    <a:moveTo>
                      <a:pt x="353" y="539"/>
                    </a:moveTo>
                    <a:cubicBezTo>
                      <a:pt x="247" y="539"/>
                      <a:pt x="161" y="453"/>
                      <a:pt x="161" y="347"/>
                    </a:cubicBezTo>
                    <a:cubicBezTo>
                      <a:pt x="161" y="242"/>
                      <a:pt x="247" y="156"/>
                      <a:pt x="353" y="156"/>
                    </a:cubicBezTo>
                    <a:cubicBezTo>
                      <a:pt x="458" y="156"/>
                      <a:pt x="544" y="242"/>
                      <a:pt x="544" y="347"/>
                    </a:cubicBezTo>
                    <a:cubicBezTo>
                      <a:pt x="544" y="453"/>
                      <a:pt x="458" y="539"/>
                      <a:pt x="353" y="539"/>
                    </a:cubicBezTo>
                    <a:close/>
                  </a:path>
                </a:pathLst>
              </a:custGeom>
              <a:gradFill>
                <a:gsLst>
                  <a:gs pos="99000">
                    <a:schemeClr val="accent2">
                      <a:lumMod val="75000"/>
                    </a:schemeClr>
                  </a:gs>
                  <a:gs pos="0">
                    <a:schemeClr val="accent2"/>
                  </a:gs>
                </a:gsLst>
                <a:lin ang="8100000" scaled="1"/>
              </a:gradFill>
              <a:ln>
                <a:noFill/>
              </a:ln>
            </p:spPr>
            <p:txBody>
              <a:bodyPr vert="horz" wrap="square" lIns="121920" tIns="60960" rIns="121920" bIns="60960" numCol="1" anchor="t" anchorCtr="0" compatLnSpc="1"/>
              <a:lstStyle/>
              <a:p>
                <a:pPr defTabSz="914400"/>
                <a:endParaRPr lang="zh-CN" altLang="en-US" dirty="0">
                  <a:solidFill>
                    <a:prstClr val="black"/>
                  </a:solidFill>
                  <a:cs typeface="+mn-ea"/>
                  <a:sym typeface="+mn-lt"/>
                </a:endParaRPr>
              </a:p>
            </p:txBody>
          </p:sp>
          <p:sp>
            <p:nvSpPr>
              <p:cNvPr id="60" name="Freeform 8"/>
              <p:cNvSpPr/>
              <p:nvPr/>
            </p:nvSpPr>
            <p:spPr bwMode="auto">
              <a:xfrm>
                <a:off x="3068819" y="2439271"/>
                <a:ext cx="518158" cy="448804"/>
              </a:xfrm>
              <a:custGeom>
                <a:avLst/>
                <a:gdLst>
                  <a:gd name="T0" fmla="*/ 650 w 650"/>
                  <a:gd name="T1" fmla="*/ 0 h 563"/>
                  <a:gd name="T2" fmla="*/ 326 w 650"/>
                  <a:gd name="T3" fmla="*/ 563 h 563"/>
                  <a:gd name="T4" fmla="*/ 0 w 650"/>
                  <a:gd name="T5" fmla="*/ 0 h 563"/>
                  <a:gd name="T6" fmla="*/ 650 w 650"/>
                  <a:gd name="T7" fmla="*/ 0 h 563"/>
                </a:gdLst>
                <a:ahLst/>
                <a:cxnLst>
                  <a:cxn ang="0">
                    <a:pos x="T0" y="T1"/>
                  </a:cxn>
                  <a:cxn ang="0">
                    <a:pos x="T2" y="T3"/>
                  </a:cxn>
                  <a:cxn ang="0">
                    <a:pos x="T4" y="T5"/>
                  </a:cxn>
                  <a:cxn ang="0">
                    <a:pos x="T6" y="T7"/>
                  </a:cxn>
                </a:cxnLst>
                <a:rect l="0" t="0" r="r" b="b"/>
                <a:pathLst>
                  <a:path w="650" h="563">
                    <a:moveTo>
                      <a:pt x="650" y="0"/>
                    </a:moveTo>
                    <a:lnTo>
                      <a:pt x="326" y="563"/>
                    </a:lnTo>
                    <a:lnTo>
                      <a:pt x="0" y="0"/>
                    </a:lnTo>
                    <a:lnTo>
                      <a:pt x="650" y="0"/>
                    </a:lnTo>
                    <a:close/>
                  </a:path>
                </a:pathLst>
              </a:custGeom>
              <a:gradFill>
                <a:gsLst>
                  <a:gs pos="99000">
                    <a:schemeClr val="accent2"/>
                  </a:gs>
                  <a:gs pos="0">
                    <a:schemeClr val="accent2">
                      <a:lumMod val="60000"/>
                      <a:lumOff val="40000"/>
                    </a:schemeClr>
                  </a:gs>
                </a:gsLst>
                <a:lin ang="8100000" scaled="1"/>
              </a:gradFill>
              <a:ln>
                <a:noFill/>
              </a:ln>
            </p:spPr>
            <p:txBody>
              <a:bodyPr vert="horz" wrap="square" lIns="121920" tIns="60960" rIns="121920" bIns="60960" numCol="1" anchor="t" anchorCtr="0" compatLnSpc="1"/>
              <a:lstStyle/>
              <a:p>
                <a:pPr defTabSz="914400"/>
                <a:endParaRPr lang="zh-CN" altLang="en-US" dirty="0">
                  <a:solidFill>
                    <a:prstClr val="black"/>
                  </a:solidFill>
                  <a:cs typeface="+mn-ea"/>
                  <a:sym typeface="+mn-lt"/>
                </a:endParaRPr>
              </a:p>
            </p:txBody>
          </p:sp>
          <p:sp>
            <p:nvSpPr>
              <p:cNvPr id="61" name="Freeform 9"/>
              <p:cNvSpPr/>
              <p:nvPr/>
            </p:nvSpPr>
            <p:spPr bwMode="auto">
              <a:xfrm>
                <a:off x="3415586" y="396932"/>
                <a:ext cx="460762" cy="518955"/>
              </a:xfrm>
              <a:custGeom>
                <a:avLst/>
                <a:gdLst>
                  <a:gd name="T0" fmla="*/ 578 w 578"/>
                  <a:gd name="T1" fmla="*/ 350 h 651"/>
                  <a:gd name="T2" fmla="*/ 0 w 578"/>
                  <a:gd name="T3" fmla="*/ 651 h 651"/>
                  <a:gd name="T4" fmla="*/ 28 w 578"/>
                  <a:gd name="T5" fmla="*/ 0 h 651"/>
                  <a:gd name="T6" fmla="*/ 578 w 578"/>
                  <a:gd name="T7" fmla="*/ 350 h 651"/>
                </a:gdLst>
                <a:ahLst/>
                <a:cxnLst>
                  <a:cxn ang="0">
                    <a:pos x="T0" y="T1"/>
                  </a:cxn>
                  <a:cxn ang="0">
                    <a:pos x="T2" y="T3"/>
                  </a:cxn>
                  <a:cxn ang="0">
                    <a:pos x="T4" y="T5"/>
                  </a:cxn>
                  <a:cxn ang="0">
                    <a:pos x="T6" y="T7"/>
                  </a:cxn>
                </a:cxnLst>
                <a:rect l="0" t="0" r="r" b="b"/>
                <a:pathLst>
                  <a:path w="578" h="651">
                    <a:moveTo>
                      <a:pt x="578" y="350"/>
                    </a:moveTo>
                    <a:lnTo>
                      <a:pt x="0" y="651"/>
                    </a:lnTo>
                    <a:lnTo>
                      <a:pt x="28" y="0"/>
                    </a:lnTo>
                    <a:lnTo>
                      <a:pt x="578" y="350"/>
                    </a:lnTo>
                    <a:close/>
                  </a:path>
                </a:pathLst>
              </a:custGeom>
              <a:gradFill flip="none" rotWithShape="1">
                <a:gsLst>
                  <a:gs pos="0">
                    <a:srgbClr val="283A69"/>
                  </a:gs>
                  <a:gs pos="100000">
                    <a:schemeClr val="accent5">
                      <a:lumMod val="50000"/>
                    </a:schemeClr>
                  </a:gs>
                </a:gsLst>
                <a:lin ang="5400000" scaled="1"/>
                <a:tileRect/>
              </a:gradFill>
              <a:ln>
                <a:noFill/>
              </a:ln>
            </p:spPr>
            <p:txBody>
              <a:bodyPr vert="horz" wrap="square" lIns="121920" tIns="60960" rIns="121920" bIns="60960" numCol="1" anchor="t" anchorCtr="0" compatLnSpc="1"/>
              <a:lstStyle/>
              <a:p>
                <a:pPr defTabSz="914400"/>
                <a:endParaRPr lang="zh-CN" altLang="en-US" dirty="0">
                  <a:solidFill>
                    <a:prstClr val="black"/>
                  </a:solidFill>
                  <a:cs typeface="+mn-ea"/>
                  <a:sym typeface="+mn-lt"/>
                </a:endParaRPr>
              </a:p>
            </p:txBody>
          </p:sp>
          <p:sp>
            <p:nvSpPr>
              <p:cNvPr id="62" name="Freeform 10"/>
              <p:cNvSpPr/>
              <p:nvPr/>
            </p:nvSpPr>
            <p:spPr bwMode="auto">
              <a:xfrm>
                <a:off x="5696278" y="1511370"/>
                <a:ext cx="549247" cy="571568"/>
              </a:xfrm>
              <a:custGeom>
                <a:avLst/>
                <a:gdLst>
                  <a:gd name="T0" fmla="*/ 689 w 689"/>
                  <a:gd name="T1" fmla="*/ 0 h 717"/>
                  <a:gd name="T2" fmla="*/ 552 w 689"/>
                  <a:gd name="T3" fmla="*/ 717 h 717"/>
                  <a:gd name="T4" fmla="*/ 0 w 689"/>
                  <a:gd name="T5" fmla="*/ 239 h 717"/>
                  <a:gd name="T6" fmla="*/ 689 w 689"/>
                  <a:gd name="T7" fmla="*/ 0 h 717"/>
                </a:gdLst>
                <a:ahLst/>
                <a:cxnLst>
                  <a:cxn ang="0">
                    <a:pos x="T0" y="T1"/>
                  </a:cxn>
                  <a:cxn ang="0">
                    <a:pos x="T2" y="T3"/>
                  </a:cxn>
                  <a:cxn ang="0">
                    <a:pos x="T4" y="T5"/>
                  </a:cxn>
                  <a:cxn ang="0">
                    <a:pos x="T6" y="T7"/>
                  </a:cxn>
                </a:cxnLst>
                <a:rect l="0" t="0" r="r" b="b"/>
                <a:pathLst>
                  <a:path w="689" h="717">
                    <a:moveTo>
                      <a:pt x="689" y="0"/>
                    </a:moveTo>
                    <a:lnTo>
                      <a:pt x="552" y="717"/>
                    </a:lnTo>
                    <a:lnTo>
                      <a:pt x="0" y="239"/>
                    </a:lnTo>
                    <a:lnTo>
                      <a:pt x="689" y="0"/>
                    </a:lnTo>
                    <a:close/>
                  </a:path>
                </a:pathLst>
              </a:custGeom>
              <a:gradFill>
                <a:gsLst>
                  <a:gs pos="99000">
                    <a:schemeClr val="accent2">
                      <a:lumMod val="75000"/>
                    </a:schemeClr>
                  </a:gs>
                  <a:gs pos="0">
                    <a:schemeClr val="accent2"/>
                  </a:gs>
                </a:gsLst>
                <a:lin ang="8100000" scaled="1"/>
              </a:gradFill>
              <a:ln>
                <a:noFill/>
              </a:ln>
            </p:spPr>
            <p:txBody>
              <a:bodyPr vert="horz" wrap="square" lIns="121920" tIns="60960" rIns="121920" bIns="60960" numCol="1" anchor="t" anchorCtr="0" compatLnSpc="1"/>
              <a:lstStyle/>
              <a:p>
                <a:pPr defTabSz="914400"/>
                <a:endParaRPr lang="zh-CN" altLang="en-US" dirty="0">
                  <a:solidFill>
                    <a:prstClr val="black"/>
                  </a:solidFill>
                  <a:cs typeface="+mn-ea"/>
                  <a:sym typeface="+mn-lt"/>
                </a:endParaRPr>
              </a:p>
            </p:txBody>
          </p:sp>
          <p:sp>
            <p:nvSpPr>
              <p:cNvPr id="63" name="Freeform 14"/>
              <p:cNvSpPr/>
              <p:nvPr/>
            </p:nvSpPr>
            <p:spPr bwMode="auto">
              <a:xfrm>
                <a:off x="5040990" y="1841589"/>
                <a:ext cx="726763" cy="677272"/>
              </a:xfrm>
              <a:custGeom>
                <a:avLst/>
                <a:gdLst>
                  <a:gd name="T0" fmla="*/ 17 w 391"/>
                  <a:gd name="T1" fmla="*/ 0 h 353"/>
                  <a:gd name="T2" fmla="*/ 17 w 391"/>
                  <a:gd name="T3" fmla="*/ 14 h 353"/>
                  <a:gd name="T4" fmla="*/ 17 w 391"/>
                  <a:gd name="T5" fmla="*/ 27 h 353"/>
                  <a:gd name="T6" fmla="*/ 0 w 391"/>
                  <a:gd name="T7" fmla="*/ 281 h 353"/>
                  <a:gd name="T8" fmla="*/ 210 w 391"/>
                  <a:gd name="T9" fmla="*/ 353 h 353"/>
                  <a:gd name="T10" fmla="*/ 391 w 391"/>
                  <a:gd name="T11" fmla="*/ 290 h 353"/>
                  <a:gd name="T12" fmla="*/ 313 w 391"/>
                  <a:gd name="T13" fmla="*/ 173 h 353"/>
                  <a:gd name="T14" fmla="*/ 290 w 391"/>
                  <a:gd name="T15" fmla="*/ 180 h 353"/>
                  <a:gd name="T16" fmla="*/ 216 w 391"/>
                  <a:gd name="T17" fmla="*/ 195 h 353"/>
                  <a:gd name="T18" fmla="*/ 18 w 391"/>
                  <a:gd name="T19" fmla="*/ 9 h 353"/>
                  <a:gd name="T20" fmla="*/ 17 w 391"/>
                  <a:gd name="T2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53">
                    <a:moveTo>
                      <a:pt x="17" y="0"/>
                    </a:moveTo>
                    <a:cubicBezTo>
                      <a:pt x="17" y="0"/>
                      <a:pt x="17" y="7"/>
                      <a:pt x="17" y="14"/>
                    </a:cubicBezTo>
                    <a:cubicBezTo>
                      <a:pt x="17" y="19"/>
                      <a:pt x="17" y="24"/>
                      <a:pt x="17" y="27"/>
                    </a:cubicBezTo>
                    <a:cubicBezTo>
                      <a:pt x="0" y="281"/>
                      <a:pt x="0" y="281"/>
                      <a:pt x="0" y="281"/>
                    </a:cubicBezTo>
                    <a:cubicBezTo>
                      <a:pt x="0" y="281"/>
                      <a:pt x="91" y="353"/>
                      <a:pt x="210" y="353"/>
                    </a:cubicBezTo>
                    <a:cubicBezTo>
                      <a:pt x="267" y="353"/>
                      <a:pt x="329" y="337"/>
                      <a:pt x="391" y="290"/>
                    </a:cubicBezTo>
                    <a:cubicBezTo>
                      <a:pt x="391" y="290"/>
                      <a:pt x="367" y="173"/>
                      <a:pt x="313" y="173"/>
                    </a:cubicBezTo>
                    <a:cubicBezTo>
                      <a:pt x="306" y="173"/>
                      <a:pt x="298" y="175"/>
                      <a:pt x="290" y="180"/>
                    </a:cubicBezTo>
                    <a:cubicBezTo>
                      <a:pt x="274" y="188"/>
                      <a:pt x="247" y="195"/>
                      <a:pt x="216" y="195"/>
                    </a:cubicBezTo>
                    <a:cubicBezTo>
                      <a:pt x="137" y="195"/>
                      <a:pt x="32" y="154"/>
                      <a:pt x="18" y="9"/>
                    </a:cubicBezTo>
                    <a:cubicBezTo>
                      <a:pt x="18" y="2"/>
                      <a:pt x="18" y="0"/>
                      <a:pt x="17" y="0"/>
                    </a:cubicBezTo>
                  </a:path>
                </a:pathLst>
              </a:custGeom>
              <a:gradFill flip="none" rotWithShape="1">
                <a:gsLst>
                  <a:gs pos="0">
                    <a:schemeClr val="tx1">
                      <a:lumMod val="85000"/>
                      <a:lumOff val="15000"/>
                      <a:alpha val="40000"/>
                    </a:schemeClr>
                  </a:gs>
                  <a:gs pos="57000">
                    <a:schemeClr val="tx1">
                      <a:lumMod val="85000"/>
                      <a:lumOff val="15000"/>
                      <a:alpha val="0"/>
                    </a:schemeClr>
                  </a:gs>
                </a:gsLst>
                <a:lin ang="0" scaled="1"/>
                <a:tileRect/>
              </a:gradFill>
              <a:ln>
                <a:noFill/>
              </a:ln>
            </p:spPr>
            <p:txBody>
              <a:bodyPr vert="horz" wrap="square" lIns="121920" tIns="60960" rIns="121920" bIns="60960" numCol="1" anchor="t" anchorCtr="0" compatLnSpc="1"/>
              <a:lstStyle/>
              <a:p>
                <a:pPr defTabSz="914400"/>
                <a:endParaRPr lang="zh-CN" altLang="en-US" dirty="0">
                  <a:solidFill>
                    <a:prstClr val="black"/>
                  </a:solidFill>
                  <a:cs typeface="+mn-ea"/>
                  <a:sym typeface="+mn-lt"/>
                </a:endParaRPr>
              </a:p>
            </p:txBody>
          </p:sp>
          <p:sp>
            <p:nvSpPr>
              <p:cNvPr id="64" name="Freeform 14"/>
              <p:cNvSpPr/>
              <p:nvPr/>
            </p:nvSpPr>
            <p:spPr bwMode="auto">
              <a:xfrm flipH="1">
                <a:off x="3541557" y="2453027"/>
                <a:ext cx="726763" cy="677272"/>
              </a:xfrm>
              <a:custGeom>
                <a:avLst/>
                <a:gdLst>
                  <a:gd name="T0" fmla="*/ 17 w 391"/>
                  <a:gd name="T1" fmla="*/ 0 h 353"/>
                  <a:gd name="T2" fmla="*/ 17 w 391"/>
                  <a:gd name="T3" fmla="*/ 14 h 353"/>
                  <a:gd name="T4" fmla="*/ 17 w 391"/>
                  <a:gd name="T5" fmla="*/ 27 h 353"/>
                  <a:gd name="T6" fmla="*/ 0 w 391"/>
                  <a:gd name="T7" fmla="*/ 281 h 353"/>
                  <a:gd name="T8" fmla="*/ 210 w 391"/>
                  <a:gd name="T9" fmla="*/ 353 h 353"/>
                  <a:gd name="T10" fmla="*/ 391 w 391"/>
                  <a:gd name="T11" fmla="*/ 290 h 353"/>
                  <a:gd name="T12" fmla="*/ 313 w 391"/>
                  <a:gd name="T13" fmla="*/ 173 h 353"/>
                  <a:gd name="T14" fmla="*/ 290 w 391"/>
                  <a:gd name="T15" fmla="*/ 180 h 353"/>
                  <a:gd name="T16" fmla="*/ 216 w 391"/>
                  <a:gd name="T17" fmla="*/ 195 h 353"/>
                  <a:gd name="T18" fmla="*/ 18 w 391"/>
                  <a:gd name="T19" fmla="*/ 9 h 353"/>
                  <a:gd name="T20" fmla="*/ 17 w 391"/>
                  <a:gd name="T2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53">
                    <a:moveTo>
                      <a:pt x="17" y="0"/>
                    </a:moveTo>
                    <a:cubicBezTo>
                      <a:pt x="17" y="0"/>
                      <a:pt x="17" y="7"/>
                      <a:pt x="17" y="14"/>
                    </a:cubicBezTo>
                    <a:cubicBezTo>
                      <a:pt x="17" y="19"/>
                      <a:pt x="17" y="24"/>
                      <a:pt x="17" y="27"/>
                    </a:cubicBezTo>
                    <a:cubicBezTo>
                      <a:pt x="0" y="281"/>
                      <a:pt x="0" y="281"/>
                      <a:pt x="0" y="281"/>
                    </a:cubicBezTo>
                    <a:cubicBezTo>
                      <a:pt x="0" y="281"/>
                      <a:pt x="91" y="353"/>
                      <a:pt x="210" y="353"/>
                    </a:cubicBezTo>
                    <a:cubicBezTo>
                      <a:pt x="267" y="353"/>
                      <a:pt x="329" y="337"/>
                      <a:pt x="391" y="290"/>
                    </a:cubicBezTo>
                    <a:cubicBezTo>
                      <a:pt x="391" y="290"/>
                      <a:pt x="367" y="173"/>
                      <a:pt x="313" y="173"/>
                    </a:cubicBezTo>
                    <a:cubicBezTo>
                      <a:pt x="306" y="173"/>
                      <a:pt x="298" y="175"/>
                      <a:pt x="290" y="180"/>
                    </a:cubicBezTo>
                    <a:cubicBezTo>
                      <a:pt x="274" y="188"/>
                      <a:pt x="247" y="195"/>
                      <a:pt x="216" y="195"/>
                    </a:cubicBezTo>
                    <a:cubicBezTo>
                      <a:pt x="137" y="195"/>
                      <a:pt x="32" y="154"/>
                      <a:pt x="18" y="9"/>
                    </a:cubicBezTo>
                    <a:cubicBezTo>
                      <a:pt x="18" y="2"/>
                      <a:pt x="18" y="0"/>
                      <a:pt x="17" y="0"/>
                    </a:cubicBezTo>
                  </a:path>
                </a:pathLst>
              </a:custGeom>
              <a:gradFill flip="none" rotWithShape="1">
                <a:gsLst>
                  <a:gs pos="0">
                    <a:schemeClr val="tx1">
                      <a:lumMod val="85000"/>
                      <a:lumOff val="15000"/>
                      <a:alpha val="40000"/>
                    </a:schemeClr>
                  </a:gs>
                  <a:gs pos="57000">
                    <a:schemeClr val="tx1">
                      <a:lumMod val="85000"/>
                      <a:lumOff val="15000"/>
                      <a:alpha val="0"/>
                    </a:schemeClr>
                  </a:gs>
                </a:gsLst>
                <a:lin ang="0" scaled="1"/>
                <a:tileRect/>
              </a:gradFill>
              <a:ln>
                <a:noFill/>
              </a:ln>
            </p:spPr>
            <p:txBody>
              <a:bodyPr vert="horz" wrap="square" lIns="121920" tIns="60960" rIns="121920" bIns="60960" numCol="1" anchor="t" anchorCtr="0" compatLnSpc="1"/>
              <a:lstStyle/>
              <a:p>
                <a:pPr defTabSz="914400"/>
                <a:endParaRPr lang="zh-CN" altLang="en-US" dirty="0">
                  <a:solidFill>
                    <a:prstClr val="black"/>
                  </a:solidFill>
                  <a:cs typeface="+mn-ea"/>
                  <a:sym typeface="+mn-lt"/>
                </a:endParaRPr>
              </a:p>
            </p:txBody>
          </p:sp>
          <p:sp>
            <p:nvSpPr>
              <p:cNvPr id="65" name="Freeform 14"/>
              <p:cNvSpPr/>
              <p:nvPr/>
            </p:nvSpPr>
            <p:spPr bwMode="auto">
              <a:xfrm flipH="1">
                <a:off x="3799395" y="694630"/>
                <a:ext cx="726763" cy="677272"/>
              </a:xfrm>
              <a:custGeom>
                <a:avLst/>
                <a:gdLst>
                  <a:gd name="T0" fmla="*/ 17 w 391"/>
                  <a:gd name="T1" fmla="*/ 0 h 353"/>
                  <a:gd name="T2" fmla="*/ 17 w 391"/>
                  <a:gd name="T3" fmla="*/ 14 h 353"/>
                  <a:gd name="T4" fmla="*/ 17 w 391"/>
                  <a:gd name="T5" fmla="*/ 27 h 353"/>
                  <a:gd name="T6" fmla="*/ 0 w 391"/>
                  <a:gd name="T7" fmla="*/ 281 h 353"/>
                  <a:gd name="T8" fmla="*/ 210 w 391"/>
                  <a:gd name="T9" fmla="*/ 353 h 353"/>
                  <a:gd name="T10" fmla="*/ 391 w 391"/>
                  <a:gd name="T11" fmla="*/ 290 h 353"/>
                  <a:gd name="T12" fmla="*/ 313 w 391"/>
                  <a:gd name="T13" fmla="*/ 173 h 353"/>
                  <a:gd name="T14" fmla="*/ 290 w 391"/>
                  <a:gd name="T15" fmla="*/ 180 h 353"/>
                  <a:gd name="T16" fmla="*/ 216 w 391"/>
                  <a:gd name="T17" fmla="*/ 195 h 353"/>
                  <a:gd name="T18" fmla="*/ 18 w 391"/>
                  <a:gd name="T19" fmla="*/ 9 h 353"/>
                  <a:gd name="T20" fmla="*/ 17 w 391"/>
                  <a:gd name="T2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53">
                    <a:moveTo>
                      <a:pt x="17" y="0"/>
                    </a:moveTo>
                    <a:cubicBezTo>
                      <a:pt x="17" y="0"/>
                      <a:pt x="17" y="7"/>
                      <a:pt x="17" y="14"/>
                    </a:cubicBezTo>
                    <a:cubicBezTo>
                      <a:pt x="17" y="19"/>
                      <a:pt x="17" y="24"/>
                      <a:pt x="17" y="27"/>
                    </a:cubicBezTo>
                    <a:cubicBezTo>
                      <a:pt x="0" y="281"/>
                      <a:pt x="0" y="281"/>
                      <a:pt x="0" y="281"/>
                    </a:cubicBezTo>
                    <a:cubicBezTo>
                      <a:pt x="0" y="281"/>
                      <a:pt x="91" y="353"/>
                      <a:pt x="210" y="353"/>
                    </a:cubicBezTo>
                    <a:cubicBezTo>
                      <a:pt x="267" y="353"/>
                      <a:pt x="329" y="337"/>
                      <a:pt x="391" y="290"/>
                    </a:cubicBezTo>
                    <a:cubicBezTo>
                      <a:pt x="391" y="290"/>
                      <a:pt x="367" y="173"/>
                      <a:pt x="313" y="173"/>
                    </a:cubicBezTo>
                    <a:cubicBezTo>
                      <a:pt x="306" y="173"/>
                      <a:pt x="298" y="175"/>
                      <a:pt x="290" y="180"/>
                    </a:cubicBezTo>
                    <a:cubicBezTo>
                      <a:pt x="274" y="188"/>
                      <a:pt x="247" y="195"/>
                      <a:pt x="216" y="195"/>
                    </a:cubicBezTo>
                    <a:cubicBezTo>
                      <a:pt x="137" y="195"/>
                      <a:pt x="32" y="154"/>
                      <a:pt x="18" y="9"/>
                    </a:cubicBezTo>
                    <a:cubicBezTo>
                      <a:pt x="18" y="2"/>
                      <a:pt x="18" y="0"/>
                      <a:pt x="17" y="0"/>
                    </a:cubicBezTo>
                  </a:path>
                </a:pathLst>
              </a:custGeom>
              <a:gradFill flip="none" rotWithShape="1">
                <a:gsLst>
                  <a:gs pos="0">
                    <a:schemeClr val="tx1">
                      <a:lumMod val="85000"/>
                      <a:lumOff val="15000"/>
                      <a:alpha val="40000"/>
                    </a:schemeClr>
                  </a:gs>
                  <a:gs pos="57000">
                    <a:schemeClr val="tx1">
                      <a:lumMod val="85000"/>
                      <a:lumOff val="15000"/>
                      <a:alpha val="0"/>
                    </a:schemeClr>
                  </a:gs>
                </a:gsLst>
                <a:lin ang="0" scaled="1"/>
                <a:tileRect/>
              </a:gradFill>
              <a:ln>
                <a:noFill/>
              </a:ln>
            </p:spPr>
            <p:txBody>
              <a:bodyPr vert="horz" wrap="square" lIns="121920" tIns="60960" rIns="121920" bIns="60960" numCol="1" anchor="t" anchorCtr="0" compatLnSpc="1"/>
              <a:lstStyle/>
              <a:p>
                <a:pPr defTabSz="914400"/>
                <a:endParaRPr lang="zh-CN" altLang="en-US" dirty="0">
                  <a:solidFill>
                    <a:prstClr val="black"/>
                  </a:solidFill>
                  <a:cs typeface="+mn-ea"/>
                  <a:sym typeface="+mn-lt"/>
                </a:endParaRPr>
              </a:p>
            </p:txBody>
          </p:sp>
        </p:grpSp>
      </p:grpSp>
      <p:sp>
        <p:nvSpPr>
          <p:cNvPr id="72" name="矩形 71"/>
          <p:cNvSpPr/>
          <p:nvPr/>
        </p:nvSpPr>
        <p:spPr>
          <a:xfrm>
            <a:off x="908050" y="2117725"/>
            <a:ext cx="7372350" cy="16059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986790" y="2322195"/>
            <a:ext cx="7215505" cy="1229995"/>
          </a:xfrm>
          <a:prstGeom prst="rect">
            <a:avLst/>
          </a:prstGeom>
        </p:spPr>
        <p:txBody>
          <a:bodyPr wrap="square">
            <a:spAutoFit/>
          </a:bodyPr>
          <a:lstStyle/>
          <a:p>
            <a:pPr marL="285750" indent="-285750" fontAlgn="auto">
              <a:lnSpc>
                <a:spcPct val="100000"/>
              </a:lnSpc>
              <a:spcBef>
                <a:spcPts val="600"/>
              </a:spcBef>
              <a:buFont typeface="Wingdings" panose="05000000000000000000" charset="0"/>
              <a:buChar char="u"/>
            </a:pPr>
            <a:r>
              <a:rPr lang="zh-CN" altLang="en-US" sz="1600" dirty="0">
                <a:solidFill>
                  <a:schemeClr val="tx1">
                    <a:lumMod val="75000"/>
                    <a:lumOff val="25000"/>
                  </a:schemeClr>
                </a:solidFill>
                <a:cs typeface="+mn-ea"/>
                <a:sym typeface="+mn-lt"/>
              </a:rPr>
              <a:t>卓越的团队不需要领导提醒，团队成员会竭尽全力工作。</a:t>
            </a:r>
          </a:p>
          <a:p>
            <a:pPr marL="285750" indent="-285750" fontAlgn="auto">
              <a:lnSpc>
                <a:spcPct val="100000"/>
              </a:lnSpc>
              <a:spcBef>
                <a:spcPts val="600"/>
              </a:spcBef>
              <a:buFont typeface="Wingdings" panose="05000000000000000000" charset="0"/>
              <a:buChar char="u"/>
            </a:pPr>
            <a:r>
              <a:rPr lang="zh-CN" altLang="en-US" sz="1600" dirty="0">
                <a:solidFill>
                  <a:schemeClr val="tx1">
                    <a:lumMod val="75000"/>
                    <a:lumOff val="25000"/>
                  </a:schemeClr>
                </a:solidFill>
                <a:cs typeface="+mn-ea"/>
                <a:sym typeface="+mn-lt"/>
              </a:rPr>
              <a:t>因为他们很清楚需要做什么，他们会彼此提醒，注意那些无助于成功的行为和活动。</a:t>
            </a:r>
          </a:p>
          <a:p>
            <a:pPr marL="285750" indent="-285750" fontAlgn="auto">
              <a:lnSpc>
                <a:spcPct val="100000"/>
              </a:lnSpc>
              <a:spcBef>
                <a:spcPts val="600"/>
              </a:spcBef>
              <a:buFont typeface="Wingdings" panose="05000000000000000000" charset="0"/>
              <a:buChar char="u"/>
            </a:pPr>
            <a:r>
              <a:rPr lang="zh-CN" altLang="en-US" sz="1600" b="1" dirty="0">
                <a:solidFill>
                  <a:schemeClr val="tx1">
                    <a:lumMod val="75000"/>
                    <a:lumOff val="25000"/>
                  </a:schemeClr>
                </a:solidFill>
                <a:cs typeface="+mn-ea"/>
                <a:sym typeface="+mn-lt"/>
              </a:rPr>
              <a:t>结果</a:t>
            </a:r>
            <a:r>
              <a:rPr lang="en-US" altLang="zh-CN" sz="1600" b="1" dirty="0">
                <a:solidFill>
                  <a:schemeClr val="tx1">
                    <a:lumMod val="75000"/>
                    <a:lumOff val="25000"/>
                  </a:schemeClr>
                </a:solidFill>
                <a:cs typeface="+mn-ea"/>
                <a:sym typeface="+mn-lt"/>
              </a:rPr>
              <a:t>————</a:t>
            </a:r>
            <a:r>
              <a:rPr lang="zh-CN" altLang="en-US" sz="1600" b="1" dirty="0">
                <a:solidFill>
                  <a:schemeClr val="tx1">
                    <a:lumMod val="75000"/>
                    <a:lumOff val="25000"/>
                  </a:schemeClr>
                </a:solidFill>
                <a:cs typeface="+mn-ea"/>
                <a:sym typeface="+mn-lt"/>
              </a:rPr>
              <a:t>真诚的高效合作。</a:t>
            </a:r>
          </a:p>
        </p:txBody>
      </p:sp>
      <p:grpSp>
        <p:nvGrpSpPr>
          <p:cNvPr id="27" name="Group 111"/>
          <p:cNvGrpSpPr/>
          <p:nvPr/>
        </p:nvGrpSpPr>
        <p:grpSpPr>
          <a:xfrm>
            <a:off x="908050" y="3944620"/>
            <a:ext cx="447675" cy="447675"/>
            <a:chOff x="4504715" y="1190010"/>
            <a:chExt cx="1934188" cy="1934188"/>
          </a:xfrm>
        </p:grpSpPr>
        <p:sp>
          <p:nvSpPr>
            <p:cNvPr id="31" name="Oval 115"/>
            <p:cNvSpPr/>
            <p:nvPr/>
          </p:nvSpPr>
          <p:spPr>
            <a:xfrm>
              <a:off x="4504715" y="1190010"/>
              <a:ext cx="1934188" cy="1934188"/>
            </a:xfrm>
            <a:prstGeom prst="ellipse">
              <a:avLst/>
            </a:prstGeom>
            <a:solidFill>
              <a:schemeClr val="accent3">
                <a:alpha val="2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2" name="Oval 116"/>
            <p:cNvSpPr/>
            <p:nvPr/>
          </p:nvSpPr>
          <p:spPr>
            <a:xfrm>
              <a:off x="4665053" y="1350347"/>
              <a:ext cx="1613516" cy="1613516"/>
            </a:xfrm>
            <a:prstGeom prst="ellipse">
              <a:avLst/>
            </a:prstGeom>
            <a:solidFill>
              <a:srgbClr val="283A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 name="Rectangle 2"/>
          <p:cNvSpPr txBox="1">
            <a:spLocks noRot="1" noChangeArrowheads="1"/>
          </p:cNvSpPr>
          <p:nvPr/>
        </p:nvSpPr>
        <p:spPr>
          <a:xfrm>
            <a:off x="1447165" y="3911600"/>
            <a:ext cx="2322195" cy="620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solidFill>
                  <a:srgbClr val="283A69"/>
                </a:solidFill>
                <a:latin typeface="+mn-lt"/>
                <a:ea typeface="+mn-ea"/>
                <a:cs typeface="+mn-ea"/>
                <a:sym typeface="+mn-lt"/>
              </a:rPr>
              <a:t>相反的表现</a:t>
            </a:r>
            <a:endParaRPr lang="zh-CN" altLang="en-US" sz="2400" b="1" dirty="0">
              <a:solidFill>
                <a:srgbClr val="283A69"/>
              </a:solidFill>
              <a:latin typeface="+mn-lt"/>
              <a:ea typeface="+mn-ea"/>
              <a:cs typeface="+mn-ea"/>
              <a:sym typeface="+mn-lt"/>
            </a:endParaRPr>
          </a:p>
        </p:txBody>
      </p:sp>
      <p:sp>
        <p:nvSpPr>
          <p:cNvPr id="12" name="矩形 11"/>
          <p:cNvSpPr/>
          <p:nvPr/>
        </p:nvSpPr>
        <p:spPr>
          <a:xfrm>
            <a:off x="908050" y="4531995"/>
            <a:ext cx="7372985" cy="1476375"/>
          </a:xfrm>
          <a:prstGeom prst="rect">
            <a:avLst/>
          </a:prstGeom>
        </p:spPr>
        <p:txBody>
          <a:bodyPr wrap="square">
            <a:spAutoFit/>
          </a:bodyPr>
          <a:lstStyle/>
          <a:p>
            <a:pPr marL="285750" lvl="0" indent="-285750" algn="l">
              <a:spcBef>
                <a:spcPts val="600"/>
              </a:spcBef>
              <a:buClr>
                <a:srgbClr val="283A69"/>
              </a:buClr>
              <a:buSzTx/>
              <a:buFont typeface="Wingdings" panose="05000000000000000000" charset="0"/>
              <a:buChar char="u"/>
            </a:pPr>
            <a:r>
              <a:rPr lang="zh-CN" altLang="en-US" sz="1600" dirty="0">
                <a:solidFill>
                  <a:schemeClr val="tx1">
                    <a:lumMod val="75000"/>
                    <a:lumOff val="25000"/>
                  </a:schemeClr>
                </a:solidFill>
                <a:cs typeface="+mn-ea"/>
                <a:sym typeface="+mn-lt"/>
              </a:rPr>
              <a:t>不够优秀的团队一般对于不可接受的行为采取向领导汇报的方式，甚至更恶劣：在背后说闲话。</a:t>
            </a:r>
          </a:p>
          <a:p>
            <a:pPr marL="285750" lvl="0" indent="-285750" algn="l">
              <a:spcBef>
                <a:spcPts val="600"/>
              </a:spcBef>
              <a:buClr>
                <a:srgbClr val="283A69"/>
              </a:buClr>
              <a:buSzTx/>
              <a:buFont typeface="Wingdings" panose="05000000000000000000" charset="0"/>
              <a:buChar char="u"/>
            </a:pPr>
            <a:r>
              <a:rPr lang="zh-CN" altLang="en-US" sz="1600" dirty="0">
                <a:solidFill>
                  <a:schemeClr val="tx1">
                    <a:lumMod val="75000"/>
                    <a:lumOff val="25000"/>
                  </a:schemeClr>
                </a:solidFill>
                <a:cs typeface="+mn-ea"/>
                <a:sym typeface="+mn-lt"/>
              </a:rPr>
              <a:t>这些行为不仅破坏团队的士气，而且让那些本来容易解决的问题迟迟得不到办理。</a:t>
            </a:r>
          </a:p>
          <a:p>
            <a:pPr marL="285750" lvl="0" indent="-285750" algn="l">
              <a:spcBef>
                <a:spcPts val="600"/>
              </a:spcBef>
              <a:buClr>
                <a:srgbClr val="283A69"/>
              </a:buClr>
              <a:buSzTx/>
              <a:buFont typeface="Wingdings" panose="05000000000000000000" charset="0"/>
              <a:buChar char="u"/>
            </a:pPr>
            <a:r>
              <a:rPr lang="zh-CN" altLang="en-US" sz="1600" dirty="0">
                <a:solidFill>
                  <a:schemeClr val="tx1">
                    <a:lumMod val="75000"/>
                    <a:lumOff val="25000"/>
                  </a:schemeClr>
                </a:solidFill>
                <a:cs typeface="+mn-ea"/>
                <a:sym typeface="+mn-lt"/>
              </a:rPr>
              <a:t>解决的要点：清晰的团队目标，可使有损这些目标的行为能够轻易地纠正。</a:t>
            </a:r>
          </a:p>
        </p:txBody>
      </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团队合作的四大基础</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ppt_y</p:attrName>
                                        </p:attrNameLst>
                                      </p:cBhvr>
                                      <p:tavLst>
                                        <p:tav tm="0">
                                          <p:val>
                                            <p:strVal val="#ppt_y+#ppt_h*1.125000"/>
                                          </p:val>
                                        </p:tav>
                                        <p:tav tm="100000">
                                          <p:val>
                                            <p:strVal val="#ppt_y"/>
                                          </p:val>
                                        </p:tav>
                                      </p:tavLst>
                                    </p:anim>
                                    <p:animEffect transition="in" filter="wipe(up)">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p:tgtEl>
                                          <p:spTgt spid="27"/>
                                        </p:tgtEl>
                                        <p:attrNameLst>
                                          <p:attrName>ppt_y</p:attrName>
                                        </p:attrNameLst>
                                      </p:cBhvr>
                                      <p:tavLst>
                                        <p:tav tm="0">
                                          <p:val>
                                            <p:strVal val="#ppt_y+#ppt_h*1.125000"/>
                                          </p:val>
                                        </p:tav>
                                        <p:tav tm="100000">
                                          <p:val>
                                            <p:strVal val="#ppt_y"/>
                                          </p:val>
                                        </p:tav>
                                      </p:tavLst>
                                    </p:anim>
                                    <p:animEffect transition="in" filter="wipe(up)">
                                      <p:cBhvr>
                                        <p:cTn id="33" dur="500"/>
                                        <p:tgtEl>
                                          <p:spTgt spid="27"/>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up)">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2" grpId="0" bldLvl="0" animBg="1"/>
      <p:bldP spid="4" grpId="0"/>
      <p:bldP spid="6"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nvSpPr>
        <p:spPr>
          <a:xfrm>
            <a:off x="635635" y="3458845"/>
            <a:ext cx="1456690" cy="892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lnSpc>
                <a:spcPct val="125000"/>
              </a:lnSpc>
            </a:pPr>
            <a:r>
              <a:rPr lang="zh-CN" altLang="en-US" sz="2400" dirty="0">
                <a:solidFill>
                  <a:schemeClr val="tx1">
                    <a:lumMod val="75000"/>
                    <a:lumOff val="25000"/>
                  </a:schemeClr>
                </a:solidFill>
                <a:latin typeface="+mn-lt"/>
                <a:ea typeface="+mn-ea"/>
                <a:cs typeface="+mn-ea"/>
                <a:sym typeface="+mn-lt"/>
              </a:rPr>
              <a:t>团队合作与智囊团 </a:t>
            </a:r>
          </a:p>
        </p:txBody>
      </p:sp>
      <p:grpSp>
        <p:nvGrpSpPr>
          <p:cNvPr id="2" name="组合 1"/>
          <p:cNvGrpSpPr/>
          <p:nvPr/>
        </p:nvGrpSpPr>
        <p:grpSpPr>
          <a:xfrm>
            <a:off x="844550" y="1478280"/>
            <a:ext cx="10738485" cy="1067435"/>
            <a:chOff x="1330" y="2208"/>
            <a:chExt cx="16911" cy="1681"/>
          </a:xfrm>
        </p:grpSpPr>
        <p:sp>
          <p:nvSpPr>
            <p:cNvPr id="5" name="Google Shape;644;p28"/>
            <p:cNvSpPr/>
            <p:nvPr/>
          </p:nvSpPr>
          <p:spPr>
            <a:xfrm>
              <a:off x="2692" y="3006"/>
              <a:ext cx="3196" cy="0"/>
            </a:xfrm>
            <a:custGeom>
              <a:avLst/>
              <a:gdLst/>
              <a:ahLst/>
              <a:cxnLst/>
              <a:rect l="l" t="t" r="r" b="b"/>
              <a:pathLst>
                <a:path w="57615" h="1" fill="none" extrusionOk="0">
                  <a:moveTo>
                    <a:pt x="1" y="1"/>
                  </a:moveTo>
                  <a:lnTo>
                    <a:pt x="57615" y="1"/>
                  </a:lnTo>
                </a:path>
              </a:pathLst>
            </a:custGeom>
            <a:noFill/>
            <a:ln w="33625" cap="rnd" cmpd="sng">
              <a:solidFill>
                <a:srgbClr val="283A6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7" name="Google Shape;645;p28"/>
            <p:cNvSpPr/>
            <p:nvPr/>
          </p:nvSpPr>
          <p:spPr>
            <a:xfrm>
              <a:off x="1330" y="2208"/>
              <a:ext cx="1456" cy="1681"/>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rgbClr val="283A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8" name="Google Shape;646;p28"/>
            <p:cNvSpPr/>
            <p:nvPr/>
          </p:nvSpPr>
          <p:spPr>
            <a:xfrm>
              <a:off x="1466" y="2365"/>
              <a:ext cx="1184" cy="1366"/>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rgbClr val="28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0" name="Google Shape;649;p28"/>
            <p:cNvSpPr/>
            <p:nvPr/>
          </p:nvSpPr>
          <p:spPr>
            <a:xfrm>
              <a:off x="5888" y="2705"/>
              <a:ext cx="2742" cy="602"/>
            </a:xfrm>
            <a:prstGeom prst="roundRect">
              <a:avLst>
                <a:gd name="adj" fmla="val 50000"/>
              </a:avLst>
            </a:prstGeom>
            <a:solidFill>
              <a:srgbClr val="283A69"/>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panose="020B0604020202020204"/>
                <a:buNone/>
              </a:pPr>
              <a:r>
                <a:rPr lang="en-GB" b="1" dirty="0">
                  <a:solidFill>
                    <a:srgbClr val="FFFFFF"/>
                  </a:solidFill>
                  <a:cs typeface="+mn-ea"/>
                  <a:sym typeface="+mn-lt"/>
                </a:rPr>
                <a:t>Step 01</a:t>
              </a:r>
            </a:p>
          </p:txBody>
        </p:sp>
        <p:grpSp>
          <p:nvGrpSpPr>
            <p:cNvPr id="35" name="Google Shape;311;p20"/>
            <p:cNvGrpSpPr/>
            <p:nvPr/>
          </p:nvGrpSpPr>
          <p:grpSpPr>
            <a:xfrm>
              <a:off x="1671" y="2644"/>
              <a:ext cx="689" cy="688"/>
              <a:chOff x="1727894" y="2535682"/>
              <a:chExt cx="445903" cy="444886"/>
            </a:xfrm>
          </p:grpSpPr>
          <p:sp>
            <p:nvSpPr>
              <p:cNvPr id="36" name="Google Shape;312;p20"/>
              <p:cNvSpPr/>
              <p:nvPr/>
            </p:nvSpPr>
            <p:spPr>
              <a:xfrm>
                <a:off x="1727894" y="2685424"/>
                <a:ext cx="445903" cy="295144"/>
              </a:xfrm>
              <a:custGeom>
                <a:avLst/>
                <a:gdLst/>
                <a:ahLst/>
                <a:cxnLst/>
                <a:rect l="l" t="t" r="r" b="b"/>
                <a:pathLst>
                  <a:path w="15741" h="10419" extrusionOk="0">
                    <a:moveTo>
                      <a:pt x="2691" y="6549"/>
                    </a:moveTo>
                    <a:lnTo>
                      <a:pt x="2691" y="9823"/>
                    </a:lnTo>
                    <a:lnTo>
                      <a:pt x="1346" y="9823"/>
                    </a:lnTo>
                    <a:lnTo>
                      <a:pt x="1346" y="6549"/>
                    </a:lnTo>
                    <a:close/>
                    <a:moveTo>
                      <a:pt x="6561" y="3275"/>
                    </a:moveTo>
                    <a:lnTo>
                      <a:pt x="6561" y="9823"/>
                    </a:lnTo>
                    <a:lnTo>
                      <a:pt x="5215" y="9823"/>
                    </a:lnTo>
                    <a:lnTo>
                      <a:pt x="5215" y="3275"/>
                    </a:lnTo>
                    <a:close/>
                    <a:moveTo>
                      <a:pt x="10430" y="4608"/>
                    </a:moveTo>
                    <a:lnTo>
                      <a:pt x="10430" y="9823"/>
                    </a:lnTo>
                    <a:lnTo>
                      <a:pt x="9240" y="9823"/>
                    </a:lnTo>
                    <a:lnTo>
                      <a:pt x="9240" y="4608"/>
                    </a:lnTo>
                    <a:close/>
                    <a:moveTo>
                      <a:pt x="14443" y="596"/>
                    </a:moveTo>
                    <a:lnTo>
                      <a:pt x="14443" y="9823"/>
                    </a:lnTo>
                    <a:lnTo>
                      <a:pt x="13109" y="9823"/>
                    </a:lnTo>
                    <a:lnTo>
                      <a:pt x="13109" y="596"/>
                    </a:lnTo>
                    <a:close/>
                    <a:moveTo>
                      <a:pt x="12788" y="1"/>
                    </a:moveTo>
                    <a:cubicBezTo>
                      <a:pt x="12609" y="1"/>
                      <a:pt x="12514" y="108"/>
                      <a:pt x="12514" y="286"/>
                    </a:cubicBezTo>
                    <a:lnTo>
                      <a:pt x="12514" y="9823"/>
                    </a:lnTo>
                    <a:lnTo>
                      <a:pt x="11168" y="9823"/>
                    </a:lnTo>
                    <a:lnTo>
                      <a:pt x="11168" y="4215"/>
                    </a:lnTo>
                    <a:cubicBezTo>
                      <a:pt x="11168" y="4037"/>
                      <a:pt x="11002" y="3870"/>
                      <a:pt x="10823" y="3870"/>
                    </a:cubicBezTo>
                    <a:lnTo>
                      <a:pt x="8859" y="3870"/>
                    </a:lnTo>
                    <a:cubicBezTo>
                      <a:pt x="8680" y="3870"/>
                      <a:pt x="8489" y="4037"/>
                      <a:pt x="8489" y="4215"/>
                    </a:cubicBezTo>
                    <a:lnTo>
                      <a:pt x="8489" y="9823"/>
                    </a:lnTo>
                    <a:lnTo>
                      <a:pt x="7156" y="9823"/>
                    </a:lnTo>
                    <a:lnTo>
                      <a:pt x="7156" y="2906"/>
                    </a:lnTo>
                    <a:cubicBezTo>
                      <a:pt x="7156" y="2727"/>
                      <a:pt x="7073" y="2525"/>
                      <a:pt x="6894" y="2525"/>
                    </a:cubicBezTo>
                    <a:lnTo>
                      <a:pt x="4918" y="2525"/>
                    </a:lnTo>
                    <a:cubicBezTo>
                      <a:pt x="4739" y="2525"/>
                      <a:pt x="4620" y="2727"/>
                      <a:pt x="4620" y="2906"/>
                    </a:cubicBezTo>
                    <a:lnTo>
                      <a:pt x="4620" y="9823"/>
                    </a:lnTo>
                    <a:lnTo>
                      <a:pt x="3286" y="9823"/>
                    </a:lnTo>
                    <a:lnTo>
                      <a:pt x="3286" y="6192"/>
                    </a:lnTo>
                    <a:cubicBezTo>
                      <a:pt x="3286" y="6001"/>
                      <a:pt x="3132" y="5799"/>
                      <a:pt x="2953" y="5799"/>
                    </a:cubicBezTo>
                    <a:lnTo>
                      <a:pt x="988" y="5799"/>
                    </a:lnTo>
                    <a:cubicBezTo>
                      <a:pt x="810" y="5799"/>
                      <a:pt x="607" y="6001"/>
                      <a:pt x="607" y="6192"/>
                    </a:cubicBezTo>
                    <a:lnTo>
                      <a:pt x="607" y="9823"/>
                    </a:lnTo>
                    <a:lnTo>
                      <a:pt x="334" y="9823"/>
                    </a:lnTo>
                    <a:cubicBezTo>
                      <a:pt x="155" y="9823"/>
                      <a:pt x="0" y="9942"/>
                      <a:pt x="0" y="10121"/>
                    </a:cubicBezTo>
                    <a:cubicBezTo>
                      <a:pt x="0" y="10300"/>
                      <a:pt x="155" y="10419"/>
                      <a:pt x="334" y="10419"/>
                    </a:cubicBezTo>
                    <a:lnTo>
                      <a:pt x="15419" y="10419"/>
                    </a:lnTo>
                    <a:cubicBezTo>
                      <a:pt x="15597" y="10419"/>
                      <a:pt x="15740" y="10300"/>
                      <a:pt x="15740" y="10121"/>
                    </a:cubicBezTo>
                    <a:cubicBezTo>
                      <a:pt x="15740" y="9942"/>
                      <a:pt x="15597" y="9823"/>
                      <a:pt x="15419" y="9823"/>
                    </a:cubicBezTo>
                    <a:lnTo>
                      <a:pt x="15038" y="9823"/>
                    </a:lnTo>
                    <a:lnTo>
                      <a:pt x="15038" y="286"/>
                    </a:lnTo>
                    <a:cubicBezTo>
                      <a:pt x="15038" y="108"/>
                      <a:pt x="14943" y="1"/>
                      <a:pt x="14764"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7" name="Google Shape;313;p20"/>
              <p:cNvSpPr/>
              <p:nvPr/>
            </p:nvSpPr>
            <p:spPr>
              <a:xfrm>
                <a:off x="1746449" y="2535682"/>
                <a:ext cx="408794" cy="241520"/>
              </a:xfrm>
              <a:custGeom>
                <a:avLst/>
                <a:gdLst/>
                <a:ahLst/>
                <a:cxnLst/>
                <a:rect l="l" t="t" r="r" b="b"/>
                <a:pathLst>
                  <a:path w="14431" h="8526" extrusionOk="0">
                    <a:moveTo>
                      <a:pt x="13121" y="655"/>
                    </a:moveTo>
                    <a:cubicBezTo>
                      <a:pt x="13478" y="655"/>
                      <a:pt x="13776" y="953"/>
                      <a:pt x="13776" y="1310"/>
                    </a:cubicBezTo>
                    <a:cubicBezTo>
                      <a:pt x="13776" y="1667"/>
                      <a:pt x="13478" y="1965"/>
                      <a:pt x="13121" y="1965"/>
                    </a:cubicBezTo>
                    <a:cubicBezTo>
                      <a:pt x="12942" y="1965"/>
                      <a:pt x="12776" y="1893"/>
                      <a:pt x="12656" y="1774"/>
                    </a:cubicBezTo>
                    <a:cubicBezTo>
                      <a:pt x="12537" y="1655"/>
                      <a:pt x="12466" y="1489"/>
                      <a:pt x="12466" y="1310"/>
                    </a:cubicBezTo>
                    <a:cubicBezTo>
                      <a:pt x="12466" y="953"/>
                      <a:pt x="12764" y="655"/>
                      <a:pt x="13121" y="655"/>
                    </a:cubicBezTo>
                    <a:close/>
                    <a:moveTo>
                      <a:pt x="5251" y="3275"/>
                    </a:moveTo>
                    <a:cubicBezTo>
                      <a:pt x="5608" y="3275"/>
                      <a:pt x="5906" y="3572"/>
                      <a:pt x="5906" y="3929"/>
                    </a:cubicBezTo>
                    <a:cubicBezTo>
                      <a:pt x="5906" y="4298"/>
                      <a:pt x="5620" y="4584"/>
                      <a:pt x="5251" y="4584"/>
                    </a:cubicBezTo>
                    <a:cubicBezTo>
                      <a:pt x="4894" y="4584"/>
                      <a:pt x="4596" y="4298"/>
                      <a:pt x="4596" y="3929"/>
                    </a:cubicBezTo>
                    <a:cubicBezTo>
                      <a:pt x="4596" y="3572"/>
                      <a:pt x="4894" y="3275"/>
                      <a:pt x="5251" y="3275"/>
                    </a:cubicBezTo>
                    <a:close/>
                    <a:moveTo>
                      <a:pt x="9192" y="4584"/>
                    </a:moveTo>
                    <a:cubicBezTo>
                      <a:pt x="9549" y="4584"/>
                      <a:pt x="9847" y="4882"/>
                      <a:pt x="9847" y="5239"/>
                    </a:cubicBezTo>
                    <a:cubicBezTo>
                      <a:pt x="9847" y="5608"/>
                      <a:pt x="9549" y="5894"/>
                      <a:pt x="9192" y="5894"/>
                    </a:cubicBezTo>
                    <a:cubicBezTo>
                      <a:pt x="8823" y="5894"/>
                      <a:pt x="8525" y="5608"/>
                      <a:pt x="8525" y="5239"/>
                    </a:cubicBezTo>
                    <a:cubicBezTo>
                      <a:pt x="8525" y="4882"/>
                      <a:pt x="8823" y="4584"/>
                      <a:pt x="9192" y="4584"/>
                    </a:cubicBezTo>
                    <a:close/>
                    <a:moveTo>
                      <a:pt x="1322" y="6561"/>
                    </a:moveTo>
                    <a:cubicBezTo>
                      <a:pt x="1679" y="6561"/>
                      <a:pt x="1977" y="6846"/>
                      <a:pt x="1977" y="7215"/>
                    </a:cubicBezTo>
                    <a:cubicBezTo>
                      <a:pt x="1977" y="7573"/>
                      <a:pt x="1679" y="7870"/>
                      <a:pt x="1322" y="7870"/>
                    </a:cubicBezTo>
                    <a:cubicBezTo>
                      <a:pt x="953" y="7870"/>
                      <a:pt x="667" y="7573"/>
                      <a:pt x="667" y="7215"/>
                    </a:cubicBezTo>
                    <a:cubicBezTo>
                      <a:pt x="667" y="6846"/>
                      <a:pt x="953" y="6561"/>
                      <a:pt x="1322" y="6561"/>
                    </a:cubicBezTo>
                    <a:close/>
                    <a:moveTo>
                      <a:pt x="13121" y="0"/>
                    </a:moveTo>
                    <a:cubicBezTo>
                      <a:pt x="12395" y="0"/>
                      <a:pt x="11811" y="584"/>
                      <a:pt x="11811" y="1310"/>
                    </a:cubicBezTo>
                    <a:cubicBezTo>
                      <a:pt x="11811" y="1548"/>
                      <a:pt x="11883" y="1774"/>
                      <a:pt x="11990" y="1977"/>
                    </a:cubicBezTo>
                    <a:lnTo>
                      <a:pt x="9847" y="4120"/>
                    </a:lnTo>
                    <a:cubicBezTo>
                      <a:pt x="9656" y="4001"/>
                      <a:pt x="9430" y="3929"/>
                      <a:pt x="9192" y="3929"/>
                    </a:cubicBezTo>
                    <a:cubicBezTo>
                      <a:pt x="8775" y="3929"/>
                      <a:pt x="8406" y="4120"/>
                      <a:pt x="8168" y="4418"/>
                    </a:cubicBezTo>
                    <a:lnTo>
                      <a:pt x="6560" y="3965"/>
                    </a:lnTo>
                    <a:cubicBezTo>
                      <a:pt x="6560" y="3953"/>
                      <a:pt x="6560" y="3941"/>
                      <a:pt x="6560" y="3929"/>
                    </a:cubicBezTo>
                    <a:cubicBezTo>
                      <a:pt x="6560" y="3203"/>
                      <a:pt x="5977" y="2620"/>
                      <a:pt x="5251" y="2620"/>
                    </a:cubicBezTo>
                    <a:cubicBezTo>
                      <a:pt x="4524" y="2620"/>
                      <a:pt x="3941" y="3203"/>
                      <a:pt x="3941" y="3929"/>
                    </a:cubicBezTo>
                    <a:cubicBezTo>
                      <a:pt x="3941" y="4120"/>
                      <a:pt x="3977" y="4298"/>
                      <a:pt x="4060" y="4465"/>
                    </a:cubicBezTo>
                    <a:lnTo>
                      <a:pt x="2012" y="6096"/>
                    </a:lnTo>
                    <a:cubicBezTo>
                      <a:pt x="1810" y="5977"/>
                      <a:pt x="1572" y="5894"/>
                      <a:pt x="1322" y="5894"/>
                    </a:cubicBezTo>
                    <a:cubicBezTo>
                      <a:pt x="595" y="5894"/>
                      <a:pt x="0" y="6489"/>
                      <a:pt x="0" y="7215"/>
                    </a:cubicBezTo>
                    <a:cubicBezTo>
                      <a:pt x="0" y="7930"/>
                      <a:pt x="595" y="8525"/>
                      <a:pt x="1322" y="8525"/>
                    </a:cubicBezTo>
                    <a:cubicBezTo>
                      <a:pt x="2036" y="8525"/>
                      <a:pt x="2631" y="7930"/>
                      <a:pt x="2631" y="7215"/>
                    </a:cubicBezTo>
                    <a:cubicBezTo>
                      <a:pt x="2631" y="6977"/>
                      <a:pt x="2572" y="6763"/>
                      <a:pt x="2465" y="6573"/>
                    </a:cubicBezTo>
                    <a:lnTo>
                      <a:pt x="4465" y="4977"/>
                    </a:lnTo>
                    <a:cubicBezTo>
                      <a:pt x="4679" y="5144"/>
                      <a:pt x="4953" y="5239"/>
                      <a:pt x="5251" y="5239"/>
                    </a:cubicBezTo>
                    <a:cubicBezTo>
                      <a:pt x="5727" y="5239"/>
                      <a:pt x="6156" y="4977"/>
                      <a:pt x="6382" y="4596"/>
                    </a:cubicBezTo>
                    <a:lnTo>
                      <a:pt x="7894" y="5025"/>
                    </a:lnTo>
                    <a:cubicBezTo>
                      <a:pt x="7882" y="5096"/>
                      <a:pt x="7870" y="5168"/>
                      <a:pt x="7870" y="5239"/>
                    </a:cubicBezTo>
                    <a:cubicBezTo>
                      <a:pt x="7870" y="5965"/>
                      <a:pt x="8465" y="6561"/>
                      <a:pt x="9192" y="6561"/>
                    </a:cubicBezTo>
                    <a:cubicBezTo>
                      <a:pt x="9906" y="6561"/>
                      <a:pt x="10501" y="5965"/>
                      <a:pt x="10501" y="5239"/>
                    </a:cubicBezTo>
                    <a:cubicBezTo>
                      <a:pt x="10501" y="5001"/>
                      <a:pt x="10430" y="4775"/>
                      <a:pt x="10311" y="4584"/>
                    </a:cubicBezTo>
                    <a:lnTo>
                      <a:pt x="12454" y="2441"/>
                    </a:lnTo>
                    <a:cubicBezTo>
                      <a:pt x="12656" y="2548"/>
                      <a:pt x="12883" y="2620"/>
                      <a:pt x="13121" y="2620"/>
                    </a:cubicBezTo>
                    <a:cubicBezTo>
                      <a:pt x="13847" y="2620"/>
                      <a:pt x="14430" y="2036"/>
                      <a:pt x="14430" y="1310"/>
                    </a:cubicBezTo>
                    <a:cubicBezTo>
                      <a:pt x="14430" y="584"/>
                      <a:pt x="13847" y="0"/>
                      <a:pt x="1312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sp>
          <p:nvSpPr>
            <p:cNvPr id="75" name="文本框 74"/>
            <p:cNvSpPr txBox="1"/>
            <p:nvPr/>
          </p:nvSpPr>
          <p:spPr>
            <a:xfrm>
              <a:off x="8862" y="2760"/>
              <a:ext cx="9379" cy="494"/>
            </a:xfrm>
            <a:prstGeom prst="rect">
              <a:avLst/>
            </a:prstGeom>
            <a:noFill/>
          </p:spPr>
          <p:txBody>
            <a:bodyPr wrap="none" rtlCol="0" anchor="t">
              <a:spAutoFit/>
            </a:bodyPr>
            <a:lstStyle/>
            <a:p>
              <a:pPr>
                <a:lnSpc>
                  <a:spcPct val="80000"/>
                </a:lnSpc>
              </a:pPr>
              <a:r>
                <a:rPr lang="zh-CN" altLang="en-US" dirty="0">
                  <a:solidFill>
                    <a:schemeClr val="tx1">
                      <a:lumMod val="75000"/>
                      <a:lumOff val="25000"/>
                    </a:schemeClr>
                  </a:solidFill>
                  <a:cs typeface="+mn-ea"/>
                  <a:sym typeface="+mn-lt"/>
                </a:rPr>
                <a:t>团队合作的形态很像智囊团，但与智囊团却有重大区别。</a:t>
              </a:r>
            </a:p>
          </p:txBody>
        </p:sp>
      </p:grpSp>
      <p:grpSp>
        <p:nvGrpSpPr>
          <p:cNvPr id="4" name="组合 3"/>
          <p:cNvGrpSpPr/>
          <p:nvPr/>
        </p:nvGrpSpPr>
        <p:grpSpPr>
          <a:xfrm>
            <a:off x="1852930" y="2392045"/>
            <a:ext cx="9663430" cy="1243330"/>
            <a:chOff x="2918" y="3647"/>
            <a:chExt cx="15218" cy="1958"/>
          </a:xfrm>
        </p:grpSpPr>
        <p:sp>
          <p:nvSpPr>
            <p:cNvPr id="11" name="Google Shape;651;p28"/>
            <p:cNvSpPr/>
            <p:nvPr/>
          </p:nvSpPr>
          <p:spPr>
            <a:xfrm>
              <a:off x="4251" y="4498"/>
              <a:ext cx="1637" cy="0"/>
            </a:xfrm>
            <a:custGeom>
              <a:avLst/>
              <a:gdLst/>
              <a:ahLst/>
              <a:cxnLst/>
              <a:rect l="l" t="t" r="r" b="b"/>
              <a:pathLst>
                <a:path w="29504" h="1" fill="none" extrusionOk="0">
                  <a:moveTo>
                    <a:pt x="0" y="1"/>
                  </a:moveTo>
                  <a:lnTo>
                    <a:pt x="29504" y="1"/>
                  </a:lnTo>
                </a:path>
              </a:pathLst>
            </a:custGeom>
            <a:noFill/>
            <a:ln w="33625" cap="rnd" cmpd="sng">
              <a:solidFill>
                <a:srgbClr val="DBDBDB"/>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3" name="Google Shape;652;p28"/>
            <p:cNvSpPr/>
            <p:nvPr/>
          </p:nvSpPr>
          <p:spPr>
            <a:xfrm>
              <a:off x="2918" y="3647"/>
              <a:ext cx="1456" cy="1681"/>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rgbClr val="283A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4" name="Google Shape;653;p28"/>
            <p:cNvSpPr/>
            <p:nvPr/>
          </p:nvSpPr>
          <p:spPr>
            <a:xfrm>
              <a:off x="3055" y="3805"/>
              <a:ext cx="1184" cy="1366"/>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5" name="Google Shape;656;p28"/>
            <p:cNvSpPr/>
            <p:nvPr/>
          </p:nvSpPr>
          <p:spPr>
            <a:xfrm>
              <a:off x="5888" y="4197"/>
              <a:ext cx="2742" cy="602"/>
            </a:xfrm>
            <a:prstGeom prst="roundRect">
              <a:avLst>
                <a:gd name="adj" fmla="val 50000"/>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panose="020B0604020202020204"/>
                <a:buNone/>
              </a:pPr>
              <a:r>
                <a:rPr lang="en-GB" b="1" dirty="0">
                  <a:solidFill>
                    <a:srgbClr val="FFFFFF"/>
                  </a:solidFill>
                  <a:cs typeface="+mn-ea"/>
                  <a:sym typeface="+mn-lt"/>
                </a:rPr>
                <a:t>Step 02</a:t>
              </a:r>
            </a:p>
          </p:txBody>
        </p:sp>
        <p:grpSp>
          <p:nvGrpSpPr>
            <p:cNvPr id="67" name="Group 482"/>
            <p:cNvGrpSpPr/>
            <p:nvPr/>
          </p:nvGrpSpPr>
          <p:grpSpPr>
            <a:xfrm>
              <a:off x="3250" y="4197"/>
              <a:ext cx="760" cy="752"/>
              <a:chOff x="7055950" y="1883716"/>
              <a:chExt cx="444856" cy="440172"/>
            </a:xfrm>
          </p:grpSpPr>
          <p:grpSp>
            <p:nvGrpSpPr>
              <p:cNvPr id="68" name="Group 378"/>
              <p:cNvGrpSpPr/>
              <p:nvPr/>
            </p:nvGrpSpPr>
            <p:grpSpPr>
              <a:xfrm>
                <a:off x="7055950" y="1883716"/>
                <a:ext cx="444856" cy="440172"/>
                <a:chOff x="7055950" y="1883716"/>
                <a:chExt cx="444856" cy="440172"/>
              </a:xfrm>
              <a:solidFill>
                <a:srgbClr val="6D7381"/>
              </a:solidFill>
            </p:grpSpPr>
            <p:sp>
              <p:nvSpPr>
                <p:cNvPr id="69" name="Freeform 218"/>
                <p:cNvSpPr>
                  <a:spLocks noEditPoints="1"/>
                </p:cNvSpPr>
                <p:nvPr/>
              </p:nvSpPr>
              <p:spPr bwMode="auto">
                <a:xfrm>
                  <a:off x="7055950" y="1883716"/>
                  <a:ext cx="210721" cy="206038"/>
                </a:xfrm>
                <a:custGeom>
                  <a:avLst/>
                  <a:gdLst>
                    <a:gd name="T0" fmla="*/ 48 w 401"/>
                    <a:gd name="T1" fmla="*/ 0 h 397"/>
                    <a:gd name="T2" fmla="*/ 29 w 401"/>
                    <a:gd name="T3" fmla="*/ 4 h 397"/>
                    <a:gd name="T4" fmla="*/ 14 w 401"/>
                    <a:gd name="T5" fmla="*/ 15 h 397"/>
                    <a:gd name="T6" fmla="*/ 3 w 401"/>
                    <a:gd name="T7" fmla="*/ 30 h 397"/>
                    <a:gd name="T8" fmla="*/ 0 w 401"/>
                    <a:gd name="T9" fmla="*/ 50 h 397"/>
                    <a:gd name="T10" fmla="*/ 1 w 401"/>
                    <a:gd name="T11" fmla="*/ 279 h 397"/>
                    <a:gd name="T12" fmla="*/ 8 w 401"/>
                    <a:gd name="T13" fmla="*/ 296 h 397"/>
                    <a:gd name="T14" fmla="*/ 21 w 401"/>
                    <a:gd name="T15" fmla="*/ 309 h 397"/>
                    <a:gd name="T16" fmla="*/ 38 w 401"/>
                    <a:gd name="T17" fmla="*/ 317 h 397"/>
                    <a:gd name="T18" fmla="*/ 183 w 401"/>
                    <a:gd name="T19" fmla="*/ 318 h 397"/>
                    <a:gd name="T20" fmla="*/ 139 w 401"/>
                    <a:gd name="T21" fmla="*/ 363 h 397"/>
                    <a:gd name="T22" fmla="*/ 133 w 401"/>
                    <a:gd name="T23" fmla="*/ 364 h 397"/>
                    <a:gd name="T24" fmla="*/ 126 w 401"/>
                    <a:gd name="T25" fmla="*/ 368 h 397"/>
                    <a:gd name="T26" fmla="*/ 123 w 401"/>
                    <a:gd name="T27" fmla="*/ 373 h 397"/>
                    <a:gd name="T28" fmla="*/ 121 w 401"/>
                    <a:gd name="T29" fmla="*/ 380 h 397"/>
                    <a:gd name="T30" fmla="*/ 123 w 401"/>
                    <a:gd name="T31" fmla="*/ 387 h 397"/>
                    <a:gd name="T32" fmla="*/ 126 w 401"/>
                    <a:gd name="T33" fmla="*/ 392 h 397"/>
                    <a:gd name="T34" fmla="*/ 133 w 401"/>
                    <a:gd name="T35" fmla="*/ 396 h 397"/>
                    <a:gd name="T36" fmla="*/ 139 w 401"/>
                    <a:gd name="T37" fmla="*/ 397 h 397"/>
                    <a:gd name="T38" fmla="*/ 264 w 401"/>
                    <a:gd name="T39" fmla="*/ 397 h 397"/>
                    <a:gd name="T40" fmla="*/ 271 w 401"/>
                    <a:gd name="T41" fmla="*/ 394 h 397"/>
                    <a:gd name="T42" fmla="*/ 275 w 401"/>
                    <a:gd name="T43" fmla="*/ 389 h 397"/>
                    <a:gd name="T44" fmla="*/ 279 w 401"/>
                    <a:gd name="T45" fmla="*/ 383 h 397"/>
                    <a:gd name="T46" fmla="*/ 279 w 401"/>
                    <a:gd name="T47" fmla="*/ 376 h 397"/>
                    <a:gd name="T48" fmla="*/ 275 w 401"/>
                    <a:gd name="T49" fmla="*/ 370 h 397"/>
                    <a:gd name="T50" fmla="*/ 271 w 401"/>
                    <a:gd name="T51" fmla="*/ 366 h 397"/>
                    <a:gd name="T52" fmla="*/ 264 w 401"/>
                    <a:gd name="T53" fmla="*/ 363 h 397"/>
                    <a:gd name="T54" fmla="*/ 217 w 401"/>
                    <a:gd name="T55" fmla="*/ 363 h 397"/>
                    <a:gd name="T56" fmla="*/ 352 w 401"/>
                    <a:gd name="T57" fmla="*/ 318 h 397"/>
                    <a:gd name="T58" fmla="*/ 371 w 401"/>
                    <a:gd name="T59" fmla="*/ 314 h 397"/>
                    <a:gd name="T60" fmla="*/ 387 w 401"/>
                    <a:gd name="T61" fmla="*/ 303 h 397"/>
                    <a:gd name="T62" fmla="*/ 397 w 401"/>
                    <a:gd name="T63" fmla="*/ 288 h 397"/>
                    <a:gd name="T64" fmla="*/ 401 w 401"/>
                    <a:gd name="T65" fmla="*/ 269 h 397"/>
                    <a:gd name="T66" fmla="*/ 400 w 401"/>
                    <a:gd name="T67" fmla="*/ 40 h 397"/>
                    <a:gd name="T68" fmla="*/ 393 w 401"/>
                    <a:gd name="T69" fmla="*/ 22 h 397"/>
                    <a:gd name="T70" fmla="*/ 380 w 401"/>
                    <a:gd name="T71" fmla="*/ 9 h 397"/>
                    <a:gd name="T72" fmla="*/ 362 w 401"/>
                    <a:gd name="T73" fmla="*/ 1 h 397"/>
                    <a:gd name="T74" fmla="*/ 367 w 401"/>
                    <a:gd name="T75" fmla="*/ 269 h 397"/>
                    <a:gd name="T76" fmla="*/ 366 w 401"/>
                    <a:gd name="T77" fmla="*/ 274 h 397"/>
                    <a:gd name="T78" fmla="*/ 362 w 401"/>
                    <a:gd name="T79" fmla="*/ 279 h 397"/>
                    <a:gd name="T80" fmla="*/ 358 w 401"/>
                    <a:gd name="T81" fmla="*/ 282 h 397"/>
                    <a:gd name="T82" fmla="*/ 352 w 401"/>
                    <a:gd name="T83" fmla="*/ 283 h 397"/>
                    <a:gd name="T84" fmla="*/ 45 w 401"/>
                    <a:gd name="T85" fmla="*/ 283 h 397"/>
                    <a:gd name="T86" fmla="*/ 40 w 401"/>
                    <a:gd name="T87" fmla="*/ 281 h 397"/>
                    <a:gd name="T88" fmla="*/ 36 w 401"/>
                    <a:gd name="T89" fmla="*/ 277 h 397"/>
                    <a:gd name="T90" fmla="*/ 34 w 401"/>
                    <a:gd name="T91" fmla="*/ 272 h 397"/>
                    <a:gd name="T92" fmla="*/ 34 w 401"/>
                    <a:gd name="T93" fmla="*/ 50 h 397"/>
                    <a:gd name="T94" fmla="*/ 35 w 401"/>
                    <a:gd name="T95" fmla="*/ 44 h 397"/>
                    <a:gd name="T96" fmla="*/ 38 w 401"/>
                    <a:gd name="T97" fmla="*/ 40 h 397"/>
                    <a:gd name="T98" fmla="*/ 42 w 401"/>
                    <a:gd name="T99" fmla="*/ 36 h 397"/>
                    <a:gd name="T100" fmla="*/ 48 w 401"/>
                    <a:gd name="T101" fmla="*/ 34 h 397"/>
                    <a:gd name="T102" fmla="*/ 355 w 401"/>
                    <a:gd name="T103" fmla="*/ 35 h 397"/>
                    <a:gd name="T104" fmla="*/ 360 w 401"/>
                    <a:gd name="T105" fmla="*/ 37 h 397"/>
                    <a:gd name="T106" fmla="*/ 364 w 401"/>
                    <a:gd name="T107" fmla="*/ 42 h 397"/>
                    <a:gd name="T108" fmla="*/ 366 w 401"/>
                    <a:gd name="T109" fmla="*/ 47 h 397"/>
                    <a:gd name="T110" fmla="*/ 367 w 401"/>
                    <a:gd name="T111" fmla="*/ 26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1" h="397">
                      <a:moveTo>
                        <a:pt x="353" y="0"/>
                      </a:moveTo>
                      <a:lnTo>
                        <a:pt x="48" y="0"/>
                      </a:lnTo>
                      <a:lnTo>
                        <a:pt x="38" y="1"/>
                      </a:lnTo>
                      <a:lnTo>
                        <a:pt x="29" y="4"/>
                      </a:lnTo>
                      <a:lnTo>
                        <a:pt x="21" y="9"/>
                      </a:lnTo>
                      <a:lnTo>
                        <a:pt x="14" y="15"/>
                      </a:lnTo>
                      <a:lnTo>
                        <a:pt x="8" y="22"/>
                      </a:lnTo>
                      <a:lnTo>
                        <a:pt x="3" y="30"/>
                      </a:lnTo>
                      <a:lnTo>
                        <a:pt x="1" y="40"/>
                      </a:lnTo>
                      <a:lnTo>
                        <a:pt x="0" y="50"/>
                      </a:lnTo>
                      <a:lnTo>
                        <a:pt x="0" y="269"/>
                      </a:lnTo>
                      <a:lnTo>
                        <a:pt x="1" y="279"/>
                      </a:lnTo>
                      <a:lnTo>
                        <a:pt x="3" y="288"/>
                      </a:lnTo>
                      <a:lnTo>
                        <a:pt x="8" y="296"/>
                      </a:lnTo>
                      <a:lnTo>
                        <a:pt x="14" y="303"/>
                      </a:lnTo>
                      <a:lnTo>
                        <a:pt x="21" y="309"/>
                      </a:lnTo>
                      <a:lnTo>
                        <a:pt x="29" y="314"/>
                      </a:lnTo>
                      <a:lnTo>
                        <a:pt x="38" y="317"/>
                      </a:lnTo>
                      <a:lnTo>
                        <a:pt x="48" y="318"/>
                      </a:lnTo>
                      <a:lnTo>
                        <a:pt x="183" y="318"/>
                      </a:lnTo>
                      <a:lnTo>
                        <a:pt x="183" y="363"/>
                      </a:lnTo>
                      <a:lnTo>
                        <a:pt x="139" y="363"/>
                      </a:lnTo>
                      <a:lnTo>
                        <a:pt x="136" y="363"/>
                      </a:lnTo>
                      <a:lnTo>
                        <a:pt x="133" y="364"/>
                      </a:lnTo>
                      <a:lnTo>
                        <a:pt x="129" y="366"/>
                      </a:lnTo>
                      <a:lnTo>
                        <a:pt x="126" y="368"/>
                      </a:lnTo>
                      <a:lnTo>
                        <a:pt x="124" y="370"/>
                      </a:lnTo>
                      <a:lnTo>
                        <a:pt x="123" y="373"/>
                      </a:lnTo>
                      <a:lnTo>
                        <a:pt x="122" y="376"/>
                      </a:lnTo>
                      <a:lnTo>
                        <a:pt x="121" y="380"/>
                      </a:lnTo>
                      <a:lnTo>
                        <a:pt x="122" y="383"/>
                      </a:lnTo>
                      <a:lnTo>
                        <a:pt x="123" y="387"/>
                      </a:lnTo>
                      <a:lnTo>
                        <a:pt x="124" y="389"/>
                      </a:lnTo>
                      <a:lnTo>
                        <a:pt x="126" y="392"/>
                      </a:lnTo>
                      <a:lnTo>
                        <a:pt x="129" y="394"/>
                      </a:lnTo>
                      <a:lnTo>
                        <a:pt x="133" y="396"/>
                      </a:lnTo>
                      <a:lnTo>
                        <a:pt x="136" y="397"/>
                      </a:lnTo>
                      <a:lnTo>
                        <a:pt x="139" y="397"/>
                      </a:lnTo>
                      <a:lnTo>
                        <a:pt x="261" y="397"/>
                      </a:lnTo>
                      <a:lnTo>
                        <a:pt x="264" y="397"/>
                      </a:lnTo>
                      <a:lnTo>
                        <a:pt x="268" y="396"/>
                      </a:lnTo>
                      <a:lnTo>
                        <a:pt x="271" y="394"/>
                      </a:lnTo>
                      <a:lnTo>
                        <a:pt x="273" y="392"/>
                      </a:lnTo>
                      <a:lnTo>
                        <a:pt x="275" y="389"/>
                      </a:lnTo>
                      <a:lnTo>
                        <a:pt x="277" y="387"/>
                      </a:lnTo>
                      <a:lnTo>
                        <a:pt x="279" y="383"/>
                      </a:lnTo>
                      <a:lnTo>
                        <a:pt x="279" y="380"/>
                      </a:lnTo>
                      <a:lnTo>
                        <a:pt x="279" y="376"/>
                      </a:lnTo>
                      <a:lnTo>
                        <a:pt x="277" y="373"/>
                      </a:lnTo>
                      <a:lnTo>
                        <a:pt x="275" y="370"/>
                      </a:lnTo>
                      <a:lnTo>
                        <a:pt x="273" y="368"/>
                      </a:lnTo>
                      <a:lnTo>
                        <a:pt x="271" y="366"/>
                      </a:lnTo>
                      <a:lnTo>
                        <a:pt x="268" y="364"/>
                      </a:lnTo>
                      <a:lnTo>
                        <a:pt x="264" y="363"/>
                      </a:lnTo>
                      <a:lnTo>
                        <a:pt x="261" y="363"/>
                      </a:lnTo>
                      <a:lnTo>
                        <a:pt x="217" y="363"/>
                      </a:lnTo>
                      <a:lnTo>
                        <a:pt x="217" y="318"/>
                      </a:lnTo>
                      <a:lnTo>
                        <a:pt x="352" y="318"/>
                      </a:lnTo>
                      <a:lnTo>
                        <a:pt x="362" y="317"/>
                      </a:lnTo>
                      <a:lnTo>
                        <a:pt x="371" y="314"/>
                      </a:lnTo>
                      <a:lnTo>
                        <a:pt x="379" y="309"/>
                      </a:lnTo>
                      <a:lnTo>
                        <a:pt x="387" y="303"/>
                      </a:lnTo>
                      <a:lnTo>
                        <a:pt x="393" y="296"/>
                      </a:lnTo>
                      <a:lnTo>
                        <a:pt x="397" y="288"/>
                      </a:lnTo>
                      <a:lnTo>
                        <a:pt x="400" y="279"/>
                      </a:lnTo>
                      <a:lnTo>
                        <a:pt x="401" y="269"/>
                      </a:lnTo>
                      <a:lnTo>
                        <a:pt x="401" y="50"/>
                      </a:lnTo>
                      <a:lnTo>
                        <a:pt x="400" y="40"/>
                      </a:lnTo>
                      <a:lnTo>
                        <a:pt x="397" y="30"/>
                      </a:lnTo>
                      <a:lnTo>
                        <a:pt x="393" y="22"/>
                      </a:lnTo>
                      <a:lnTo>
                        <a:pt x="387" y="15"/>
                      </a:lnTo>
                      <a:lnTo>
                        <a:pt x="380" y="9"/>
                      </a:lnTo>
                      <a:lnTo>
                        <a:pt x="371" y="4"/>
                      </a:lnTo>
                      <a:lnTo>
                        <a:pt x="362" y="1"/>
                      </a:lnTo>
                      <a:lnTo>
                        <a:pt x="353" y="0"/>
                      </a:lnTo>
                      <a:close/>
                      <a:moveTo>
                        <a:pt x="367" y="269"/>
                      </a:moveTo>
                      <a:lnTo>
                        <a:pt x="366" y="272"/>
                      </a:lnTo>
                      <a:lnTo>
                        <a:pt x="366" y="274"/>
                      </a:lnTo>
                      <a:lnTo>
                        <a:pt x="364" y="277"/>
                      </a:lnTo>
                      <a:lnTo>
                        <a:pt x="362" y="279"/>
                      </a:lnTo>
                      <a:lnTo>
                        <a:pt x="360" y="281"/>
                      </a:lnTo>
                      <a:lnTo>
                        <a:pt x="358" y="282"/>
                      </a:lnTo>
                      <a:lnTo>
                        <a:pt x="355" y="283"/>
                      </a:lnTo>
                      <a:lnTo>
                        <a:pt x="352" y="283"/>
                      </a:lnTo>
                      <a:lnTo>
                        <a:pt x="48" y="283"/>
                      </a:lnTo>
                      <a:lnTo>
                        <a:pt x="45" y="283"/>
                      </a:lnTo>
                      <a:lnTo>
                        <a:pt x="42" y="282"/>
                      </a:lnTo>
                      <a:lnTo>
                        <a:pt x="40" y="281"/>
                      </a:lnTo>
                      <a:lnTo>
                        <a:pt x="38" y="279"/>
                      </a:lnTo>
                      <a:lnTo>
                        <a:pt x="36" y="277"/>
                      </a:lnTo>
                      <a:lnTo>
                        <a:pt x="35" y="275"/>
                      </a:lnTo>
                      <a:lnTo>
                        <a:pt x="34" y="272"/>
                      </a:lnTo>
                      <a:lnTo>
                        <a:pt x="34" y="269"/>
                      </a:lnTo>
                      <a:lnTo>
                        <a:pt x="34" y="50"/>
                      </a:lnTo>
                      <a:lnTo>
                        <a:pt x="34" y="47"/>
                      </a:lnTo>
                      <a:lnTo>
                        <a:pt x="35" y="44"/>
                      </a:lnTo>
                      <a:lnTo>
                        <a:pt x="36" y="42"/>
                      </a:lnTo>
                      <a:lnTo>
                        <a:pt x="38" y="40"/>
                      </a:lnTo>
                      <a:lnTo>
                        <a:pt x="40" y="37"/>
                      </a:lnTo>
                      <a:lnTo>
                        <a:pt x="42" y="36"/>
                      </a:lnTo>
                      <a:lnTo>
                        <a:pt x="45" y="35"/>
                      </a:lnTo>
                      <a:lnTo>
                        <a:pt x="48" y="34"/>
                      </a:lnTo>
                      <a:lnTo>
                        <a:pt x="352" y="34"/>
                      </a:lnTo>
                      <a:lnTo>
                        <a:pt x="355" y="35"/>
                      </a:lnTo>
                      <a:lnTo>
                        <a:pt x="358" y="36"/>
                      </a:lnTo>
                      <a:lnTo>
                        <a:pt x="360" y="37"/>
                      </a:lnTo>
                      <a:lnTo>
                        <a:pt x="362" y="40"/>
                      </a:lnTo>
                      <a:lnTo>
                        <a:pt x="364" y="42"/>
                      </a:lnTo>
                      <a:lnTo>
                        <a:pt x="366" y="44"/>
                      </a:lnTo>
                      <a:lnTo>
                        <a:pt x="366" y="47"/>
                      </a:lnTo>
                      <a:lnTo>
                        <a:pt x="367" y="50"/>
                      </a:lnTo>
                      <a:lnTo>
                        <a:pt x="367" y="2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0" name="Freeform 219"/>
                <p:cNvSpPr>
                  <a:spLocks noEditPoints="1"/>
                </p:cNvSpPr>
                <p:nvPr/>
              </p:nvSpPr>
              <p:spPr bwMode="auto">
                <a:xfrm>
                  <a:off x="7290085" y="2117850"/>
                  <a:ext cx="210721" cy="206038"/>
                </a:xfrm>
                <a:custGeom>
                  <a:avLst/>
                  <a:gdLst>
                    <a:gd name="T0" fmla="*/ 48 w 401"/>
                    <a:gd name="T1" fmla="*/ 0 h 397"/>
                    <a:gd name="T2" fmla="*/ 29 w 401"/>
                    <a:gd name="T3" fmla="*/ 4 h 397"/>
                    <a:gd name="T4" fmla="*/ 14 w 401"/>
                    <a:gd name="T5" fmla="*/ 16 h 397"/>
                    <a:gd name="T6" fmla="*/ 3 w 401"/>
                    <a:gd name="T7" fmla="*/ 31 h 397"/>
                    <a:gd name="T8" fmla="*/ 0 w 401"/>
                    <a:gd name="T9" fmla="*/ 50 h 397"/>
                    <a:gd name="T10" fmla="*/ 1 w 401"/>
                    <a:gd name="T11" fmla="*/ 279 h 397"/>
                    <a:gd name="T12" fmla="*/ 8 w 401"/>
                    <a:gd name="T13" fmla="*/ 296 h 397"/>
                    <a:gd name="T14" fmla="*/ 21 w 401"/>
                    <a:gd name="T15" fmla="*/ 309 h 397"/>
                    <a:gd name="T16" fmla="*/ 38 w 401"/>
                    <a:gd name="T17" fmla="*/ 317 h 397"/>
                    <a:gd name="T18" fmla="*/ 183 w 401"/>
                    <a:gd name="T19" fmla="*/ 318 h 397"/>
                    <a:gd name="T20" fmla="*/ 139 w 401"/>
                    <a:gd name="T21" fmla="*/ 363 h 397"/>
                    <a:gd name="T22" fmla="*/ 133 w 401"/>
                    <a:gd name="T23" fmla="*/ 364 h 397"/>
                    <a:gd name="T24" fmla="*/ 127 w 401"/>
                    <a:gd name="T25" fmla="*/ 368 h 397"/>
                    <a:gd name="T26" fmla="*/ 124 w 401"/>
                    <a:gd name="T27" fmla="*/ 373 h 397"/>
                    <a:gd name="T28" fmla="*/ 122 w 401"/>
                    <a:gd name="T29" fmla="*/ 380 h 397"/>
                    <a:gd name="T30" fmla="*/ 124 w 401"/>
                    <a:gd name="T31" fmla="*/ 386 h 397"/>
                    <a:gd name="T32" fmla="*/ 127 w 401"/>
                    <a:gd name="T33" fmla="*/ 392 h 397"/>
                    <a:gd name="T34" fmla="*/ 133 w 401"/>
                    <a:gd name="T35" fmla="*/ 396 h 397"/>
                    <a:gd name="T36" fmla="*/ 139 w 401"/>
                    <a:gd name="T37" fmla="*/ 397 h 397"/>
                    <a:gd name="T38" fmla="*/ 265 w 401"/>
                    <a:gd name="T39" fmla="*/ 397 h 397"/>
                    <a:gd name="T40" fmla="*/ 272 w 401"/>
                    <a:gd name="T41" fmla="*/ 394 h 397"/>
                    <a:gd name="T42" fmla="*/ 276 w 401"/>
                    <a:gd name="T43" fmla="*/ 389 h 397"/>
                    <a:gd name="T44" fmla="*/ 279 w 401"/>
                    <a:gd name="T45" fmla="*/ 383 h 397"/>
                    <a:gd name="T46" fmla="*/ 279 w 401"/>
                    <a:gd name="T47" fmla="*/ 376 h 397"/>
                    <a:gd name="T48" fmla="*/ 276 w 401"/>
                    <a:gd name="T49" fmla="*/ 370 h 397"/>
                    <a:gd name="T50" fmla="*/ 272 w 401"/>
                    <a:gd name="T51" fmla="*/ 366 h 397"/>
                    <a:gd name="T52" fmla="*/ 265 w 401"/>
                    <a:gd name="T53" fmla="*/ 363 h 397"/>
                    <a:gd name="T54" fmla="*/ 217 w 401"/>
                    <a:gd name="T55" fmla="*/ 363 h 397"/>
                    <a:gd name="T56" fmla="*/ 352 w 401"/>
                    <a:gd name="T57" fmla="*/ 318 h 397"/>
                    <a:gd name="T58" fmla="*/ 371 w 401"/>
                    <a:gd name="T59" fmla="*/ 314 h 397"/>
                    <a:gd name="T60" fmla="*/ 387 w 401"/>
                    <a:gd name="T61" fmla="*/ 303 h 397"/>
                    <a:gd name="T62" fmla="*/ 397 w 401"/>
                    <a:gd name="T63" fmla="*/ 288 h 397"/>
                    <a:gd name="T64" fmla="*/ 401 w 401"/>
                    <a:gd name="T65" fmla="*/ 269 h 397"/>
                    <a:gd name="T66" fmla="*/ 400 w 401"/>
                    <a:gd name="T67" fmla="*/ 40 h 397"/>
                    <a:gd name="T68" fmla="*/ 393 w 401"/>
                    <a:gd name="T69" fmla="*/ 23 h 397"/>
                    <a:gd name="T70" fmla="*/ 379 w 401"/>
                    <a:gd name="T71" fmla="*/ 10 h 397"/>
                    <a:gd name="T72" fmla="*/ 362 w 401"/>
                    <a:gd name="T73" fmla="*/ 1 h 397"/>
                    <a:gd name="T74" fmla="*/ 367 w 401"/>
                    <a:gd name="T75" fmla="*/ 269 h 397"/>
                    <a:gd name="T76" fmla="*/ 365 w 401"/>
                    <a:gd name="T77" fmla="*/ 274 h 397"/>
                    <a:gd name="T78" fmla="*/ 362 w 401"/>
                    <a:gd name="T79" fmla="*/ 279 h 397"/>
                    <a:gd name="T80" fmla="*/ 358 w 401"/>
                    <a:gd name="T81" fmla="*/ 282 h 397"/>
                    <a:gd name="T82" fmla="*/ 352 w 401"/>
                    <a:gd name="T83" fmla="*/ 283 h 397"/>
                    <a:gd name="T84" fmla="*/ 45 w 401"/>
                    <a:gd name="T85" fmla="*/ 283 h 397"/>
                    <a:gd name="T86" fmla="*/ 40 w 401"/>
                    <a:gd name="T87" fmla="*/ 281 h 397"/>
                    <a:gd name="T88" fmla="*/ 36 w 401"/>
                    <a:gd name="T89" fmla="*/ 277 h 397"/>
                    <a:gd name="T90" fmla="*/ 34 w 401"/>
                    <a:gd name="T91" fmla="*/ 272 h 397"/>
                    <a:gd name="T92" fmla="*/ 34 w 401"/>
                    <a:gd name="T93" fmla="*/ 50 h 397"/>
                    <a:gd name="T94" fmla="*/ 35 w 401"/>
                    <a:gd name="T95" fmla="*/ 44 h 397"/>
                    <a:gd name="T96" fmla="*/ 38 w 401"/>
                    <a:gd name="T97" fmla="*/ 40 h 397"/>
                    <a:gd name="T98" fmla="*/ 42 w 401"/>
                    <a:gd name="T99" fmla="*/ 37 h 397"/>
                    <a:gd name="T100" fmla="*/ 48 w 401"/>
                    <a:gd name="T101" fmla="*/ 35 h 397"/>
                    <a:gd name="T102" fmla="*/ 355 w 401"/>
                    <a:gd name="T103" fmla="*/ 36 h 397"/>
                    <a:gd name="T104" fmla="*/ 360 w 401"/>
                    <a:gd name="T105" fmla="*/ 38 h 397"/>
                    <a:gd name="T106" fmla="*/ 364 w 401"/>
                    <a:gd name="T107" fmla="*/ 42 h 397"/>
                    <a:gd name="T108" fmla="*/ 366 w 401"/>
                    <a:gd name="T109" fmla="*/ 47 h 397"/>
                    <a:gd name="T110" fmla="*/ 367 w 401"/>
                    <a:gd name="T111" fmla="*/ 26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1" h="397">
                      <a:moveTo>
                        <a:pt x="352" y="0"/>
                      </a:moveTo>
                      <a:lnTo>
                        <a:pt x="48" y="0"/>
                      </a:lnTo>
                      <a:lnTo>
                        <a:pt x="38" y="1"/>
                      </a:lnTo>
                      <a:lnTo>
                        <a:pt x="29" y="4"/>
                      </a:lnTo>
                      <a:lnTo>
                        <a:pt x="21" y="10"/>
                      </a:lnTo>
                      <a:lnTo>
                        <a:pt x="14" y="16"/>
                      </a:lnTo>
                      <a:lnTo>
                        <a:pt x="8" y="23"/>
                      </a:lnTo>
                      <a:lnTo>
                        <a:pt x="3" y="31"/>
                      </a:lnTo>
                      <a:lnTo>
                        <a:pt x="1" y="40"/>
                      </a:lnTo>
                      <a:lnTo>
                        <a:pt x="0" y="50"/>
                      </a:lnTo>
                      <a:lnTo>
                        <a:pt x="0" y="269"/>
                      </a:lnTo>
                      <a:lnTo>
                        <a:pt x="1" y="279"/>
                      </a:lnTo>
                      <a:lnTo>
                        <a:pt x="3" y="288"/>
                      </a:lnTo>
                      <a:lnTo>
                        <a:pt x="8" y="296"/>
                      </a:lnTo>
                      <a:lnTo>
                        <a:pt x="14" y="303"/>
                      </a:lnTo>
                      <a:lnTo>
                        <a:pt x="21" y="309"/>
                      </a:lnTo>
                      <a:lnTo>
                        <a:pt x="29" y="314"/>
                      </a:lnTo>
                      <a:lnTo>
                        <a:pt x="38" y="317"/>
                      </a:lnTo>
                      <a:lnTo>
                        <a:pt x="48" y="318"/>
                      </a:lnTo>
                      <a:lnTo>
                        <a:pt x="183" y="318"/>
                      </a:lnTo>
                      <a:lnTo>
                        <a:pt x="183" y="363"/>
                      </a:lnTo>
                      <a:lnTo>
                        <a:pt x="139" y="363"/>
                      </a:lnTo>
                      <a:lnTo>
                        <a:pt x="136" y="363"/>
                      </a:lnTo>
                      <a:lnTo>
                        <a:pt x="133" y="364"/>
                      </a:lnTo>
                      <a:lnTo>
                        <a:pt x="130" y="366"/>
                      </a:lnTo>
                      <a:lnTo>
                        <a:pt x="127" y="368"/>
                      </a:lnTo>
                      <a:lnTo>
                        <a:pt x="125" y="370"/>
                      </a:lnTo>
                      <a:lnTo>
                        <a:pt x="124" y="373"/>
                      </a:lnTo>
                      <a:lnTo>
                        <a:pt x="123" y="376"/>
                      </a:lnTo>
                      <a:lnTo>
                        <a:pt x="122" y="380"/>
                      </a:lnTo>
                      <a:lnTo>
                        <a:pt x="123" y="383"/>
                      </a:lnTo>
                      <a:lnTo>
                        <a:pt x="124" y="386"/>
                      </a:lnTo>
                      <a:lnTo>
                        <a:pt x="125" y="389"/>
                      </a:lnTo>
                      <a:lnTo>
                        <a:pt x="127" y="392"/>
                      </a:lnTo>
                      <a:lnTo>
                        <a:pt x="130" y="394"/>
                      </a:lnTo>
                      <a:lnTo>
                        <a:pt x="133" y="396"/>
                      </a:lnTo>
                      <a:lnTo>
                        <a:pt x="136" y="397"/>
                      </a:lnTo>
                      <a:lnTo>
                        <a:pt x="139" y="397"/>
                      </a:lnTo>
                      <a:lnTo>
                        <a:pt x="261" y="397"/>
                      </a:lnTo>
                      <a:lnTo>
                        <a:pt x="265" y="397"/>
                      </a:lnTo>
                      <a:lnTo>
                        <a:pt x="269" y="396"/>
                      </a:lnTo>
                      <a:lnTo>
                        <a:pt x="272" y="394"/>
                      </a:lnTo>
                      <a:lnTo>
                        <a:pt x="274" y="392"/>
                      </a:lnTo>
                      <a:lnTo>
                        <a:pt x="276" y="389"/>
                      </a:lnTo>
                      <a:lnTo>
                        <a:pt x="278" y="386"/>
                      </a:lnTo>
                      <a:lnTo>
                        <a:pt x="279" y="383"/>
                      </a:lnTo>
                      <a:lnTo>
                        <a:pt x="279" y="380"/>
                      </a:lnTo>
                      <a:lnTo>
                        <a:pt x="279" y="376"/>
                      </a:lnTo>
                      <a:lnTo>
                        <a:pt x="278" y="373"/>
                      </a:lnTo>
                      <a:lnTo>
                        <a:pt x="276" y="370"/>
                      </a:lnTo>
                      <a:lnTo>
                        <a:pt x="274" y="368"/>
                      </a:lnTo>
                      <a:lnTo>
                        <a:pt x="272" y="366"/>
                      </a:lnTo>
                      <a:lnTo>
                        <a:pt x="269" y="364"/>
                      </a:lnTo>
                      <a:lnTo>
                        <a:pt x="265" y="363"/>
                      </a:lnTo>
                      <a:lnTo>
                        <a:pt x="261" y="363"/>
                      </a:lnTo>
                      <a:lnTo>
                        <a:pt x="217" y="363"/>
                      </a:lnTo>
                      <a:lnTo>
                        <a:pt x="217" y="318"/>
                      </a:lnTo>
                      <a:lnTo>
                        <a:pt x="352" y="318"/>
                      </a:lnTo>
                      <a:lnTo>
                        <a:pt x="362" y="317"/>
                      </a:lnTo>
                      <a:lnTo>
                        <a:pt x="371" y="314"/>
                      </a:lnTo>
                      <a:lnTo>
                        <a:pt x="380" y="309"/>
                      </a:lnTo>
                      <a:lnTo>
                        <a:pt x="387" y="303"/>
                      </a:lnTo>
                      <a:lnTo>
                        <a:pt x="393" y="296"/>
                      </a:lnTo>
                      <a:lnTo>
                        <a:pt x="397" y="288"/>
                      </a:lnTo>
                      <a:lnTo>
                        <a:pt x="400" y="279"/>
                      </a:lnTo>
                      <a:lnTo>
                        <a:pt x="401" y="269"/>
                      </a:lnTo>
                      <a:lnTo>
                        <a:pt x="401" y="50"/>
                      </a:lnTo>
                      <a:lnTo>
                        <a:pt x="400" y="40"/>
                      </a:lnTo>
                      <a:lnTo>
                        <a:pt x="397" y="31"/>
                      </a:lnTo>
                      <a:lnTo>
                        <a:pt x="393" y="23"/>
                      </a:lnTo>
                      <a:lnTo>
                        <a:pt x="387" y="16"/>
                      </a:lnTo>
                      <a:lnTo>
                        <a:pt x="379" y="10"/>
                      </a:lnTo>
                      <a:lnTo>
                        <a:pt x="371" y="4"/>
                      </a:lnTo>
                      <a:lnTo>
                        <a:pt x="362" y="1"/>
                      </a:lnTo>
                      <a:lnTo>
                        <a:pt x="352" y="0"/>
                      </a:lnTo>
                      <a:close/>
                      <a:moveTo>
                        <a:pt x="367" y="269"/>
                      </a:moveTo>
                      <a:lnTo>
                        <a:pt x="366" y="272"/>
                      </a:lnTo>
                      <a:lnTo>
                        <a:pt x="365" y="274"/>
                      </a:lnTo>
                      <a:lnTo>
                        <a:pt x="364" y="277"/>
                      </a:lnTo>
                      <a:lnTo>
                        <a:pt x="362" y="279"/>
                      </a:lnTo>
                      <a:lnTo>
                        <a:pt x="360" y="281"/>
                      </a:lnTo>
                      <a:lnTo>
                        <a:pt x="358" y="282"/>
                      </a:lnTo>
                      <a:lnTo>
                        <a:pt x="355" y="283"/>
                      </a:lnTo>
                      <a:lnTo>
                        <a:pt x="352" y="283"/>
                      </a:lnTo>
                      <a:lnTo>
                        <a:pt x="48" y="283"/>
                      </a:lnTo>
                      <a:lnTo>
                        <a:pt x="45" y="283"/>
                      </a:lnTo>
                      <a:lnTo>
                        <a:pt x="42" y="282"/>
                      </a:lnTo>
                      <a:lnTo>
                        <a:pt x="40" y="281"/>
                      </a:lnTo>
                      <a:lnTo>
                        <a:pt x="38" y="279"/>
                      </a:lnTo>
                      <a:lnTo>
                        <a:pt x="36" y="277"/>
                      </a:lnTo>
                      <a:lnTo>
                        <a:pt x="35" y="274"/>
                      </a:lnTo>
                      <a:lnTo>
                        <a:pt x="34" y="272"/>
                      </a:lnTo>
                      <a:lnTo>
                        <a:pt x="34" y="269"/>
                      </a:lnTo>
                      <a:lnTo>
                        <a:pt x="34" y="50"/>
                      </a:lnTo>
                      <a:lnTo>
                        <a:pt x="34" y="47"/>
                      </a:lnTo>
                      <a:lnTo>
                        <a:pt x="35" y="44"/>
                      </a:lnTo>
                      <a:lnTo>
                        <a:pt x="36" y="42"/>
                      </a:lnTo>
                      <a:lnTo>
                        <a:pt x="38" y="40"/>
                      </a:lnTo>
                      <a:lnTo>
                        <a:pt x="40" y="38"/>
                      </a:lnTo>
                      <a:lnTo>
                        <a:pt x="42" y="37"/>
                      </a:lnTo>
                      <a:lnTo>
                        <a:pt x="45" y="36"/>
                      </a:lnTo>
                      <a:lnTo>
                        <a:pt x="48" y="35"/>
                      </a:lnTo>
                      <a:lnTo>
                        <a:pt x="352" y="35"/>
                      </a:lnTo>
                      <a:lnTo>
                        <a:pt x="355" y="36"/>
                      </a:lnTo>
                      <a:lnTo>
                        <a:pt x="358" y="37"/>
                      </a:lnTo>
                      <a:lnTo>
                        <a:pt x="360" y="38"/>
                      </a:lnTo>
                      <a:lnTo>
                        <a:pt x="362" y="40"/>
                      </a:lnTo>
                      <a:lnTo>
                        <a:pt x="364" y="42"/>
                      </a:lnTo>
                      <a:lnTo>
                        <a:pt x="365" y="44"/>
                      </a:lnTo>
                      <a:lnTo>
                        <a:pt x="366" y="47"/>
                      </a:lnTo>
                      <a:lnTo>
                        <a:pt x="367" y="50"/>
                      </a:lnTo>
                      <a:lnTo>
                        <a:pt x="367" y="2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cs typeface="+mn-ea"/>
                    <a:sym typeface="+mn-lt"/>
                  </a:endParaRPr>
                </a:p>
              </p:txBody>
            </p:sp>
          </p:grpSp>
          <p:grpSp>
            <p:nvGrpSpPr>
              <p:cNvPr id="71" name="Group 328"/>
              <p:cNvGrpSpPr/>
              <p:nvPr/>
            </p:nvGrpSpPr>
            <p:grpSpPr>
              <a:xfrm>
                <a:off x="7121508" y="1953956"/>
                <a:ext cx="309057" cy="299691"/>
                <a:chOff x="7121508" y="1953956"/>
                <a:chExt cx="309057" cy="299691"/>
              </a:xfrm>
              <a:solidFill>
                <a:schemeClr val="accent1"/>
              </a:solidFill>
            </p:grpSpPr>
            <p:sp>
              <p:nvSpPr>
                <p:cNvPr id="73" name="Freeform 220"/>
                <p:cNvSpPr/>
                <p:nvPr/>
              </p:nvSpPr>
              <p:spPr bwMode="auto">
                <a:xfrm>
                  <a:off x="7299450" y="1953956"/>
                  <a:ext cx="131115" cy="135798"/>
                </a:xfrm>
                <a:custGeom>
                  <a:avLst/>
                  <a:gdLst>
                    <a:gd name="T0" fmla="*/ 18 w 257"/>
                    <a:gd name="T1" fmla="*/ 0 h 260"/>
                    <a:gd name="T2" fmla="*/ 11 w 257"/>
                    <a:gd name="T3" fmla="*/ 3 h 260"/>
                    <a:gd name="T4" fmla="*/ 5 w 257"/>
                    <a:gd name="T5" fmla="*/ 6 h 260"/>
                    <a:gd name="T6" fmla="*/ 2 w 257"/>
                    <a:gd name="T7" fmla="*/ 12 h 260"/>
                    <a:gd name="T8" fmla="*/ 0 w 257"/>
                    <a:gd name="T9" fmla="*/ 18 h 260"/>
                    <a:gd name="T10" fmla="*/ 2 w 257"/>
                    <a:gd name="T11" fmla="*/ 25 h 260"/>
                    <a:gd name="T12" fmla="*/ 5 w 257"/>
                    <a:gd name="T13" fmla="*/ 31 h 260"/>
                    <a:gd name="T14" fmla="*/ 11 w 257"/>
                    <a:gd name="T15" fmla="*/ 34 h 260"/>
                    <a:gd name="T16" fmla="*/ 18 w 257"/>
                    <a:gd name="T17" fmla="*/ 36 h 260"/>
                    <a:gd name="T18" fmla="*/ 167 w 257"/>
                    <a:gd name="T19" fmla="*/ 200 h 260"/>
                    <a:gd name="T20" fmla="*/ 139 w 257"/>
                    <a:gd name="T21" fmla="*/ 173 h 260"/>
                    <a:gd name="T22" fmla="*/ 133 w 257"/>
                    <a:gd name="T23" fmla="*/ 170 h 260"/>
                    <a:gd name="T24" fmla="*/ 126 w 257"/>
                    <a:gd name="T25" fmla="*/ 170 h 260"/>
                    <a:gd name="T26" fmla="*/ 120 w 257"/>
                    <a:gd name="T27" fmla="*/ 173 h 260"/>
                    <a:gd name="T28" fmla="*/ 115 w 257"/>
                    <a:gd name="T29" fmla="*/ 178 h 260"/>
                    <a:gd name="T30" fmla="*/ 113 w 257"/>
                    <a:gd name="T31" fmla="*/ 184 h 260"/>
                    <a:gd name="T32" fmla="*/ 113 w 257"/>
                    <a:gd name="T33" fmla="*/ 190 h 260"/>
                    <a:gd name="T34" fmla="*/ 115 w 257"/>
                    <a:gd name="T35" fmla="*/ 196 h 260"/>
                    <a:gd name="T36" fmla="*/ 172 w 257"/>
                    <a:gd name="T37" fmla="*/ 255 h 260"/>
                    <a:gd name="T38" fmla="*/ 178 w 257"/>
                    <a:gd name="T39" fmla="*/ 258 h 260"/>
                    <a:gd name="T40" fmla="*/ 184 w 257"/>
                    <a:gd name="T41" fmla="*/ 260 h 260"/>
                    <a:gd name="T42" fmla="*/ 191 w 257"/>
                    <a:gd name="T43" fmla="*/ 258 h 260"/>
                    <a:gd name="T44" fmla="*/ 196 w 257"/>
                    <a:gd name="T45" fmla="*/ 255 h 260"/>
                    <a:gd name="T46" fmla="*/ 254 w 257"/>
                    <a:gd name="T47" fmla="*/ 196 h 260"/>
                    <a:gd name="T48" fmla="*/ 256 w 257"/>
                    <a:gd name="T49" fmla="*/ 190 h 260"/>
                    <a:gd name="T50" fmla="*/ 256 w 257"/>
                    <a:gd name="T51" fmla="*/ 184 h 260"/>
                    <a:gd name="T52" fmla="*/ 254 w 257"/>
                    <a:gd name="T53" fmla="*/ 178 h 260"/>
                    <a:gd name="T54" fmla="*/ 248 w 257"/>
                    <a:gd name="T55" fmla="*/ 173 h 260"/>
                    <a:gd name="T56" fmla="*/ 242 w 257"/>
                    <a:gd name="T57" fmla="*/ 170 h 260"/>
                    <a:gd name="T58" fmla="*/ 235 w 257"/>
                    <a:gd name="T59" fmla="*/ 170 h 260"/>
                    <a:gd name="T60" fmla="*/ 229 w 257"/>
                    <a:gd name="T61" fmla="*/ 173 h 260"/>
                    <a:gd name="T62" fmla="*/ 201 w 257"/>
                    <a:gd name="T63" fmla="*/ 200 h 260"/>
                    <a:gd name="T64" fmla="*/ 201 w 257"/>
                    <a:gd name="T65" fmla="*/ 15 h 260"/>
                    <a:gd name="T66" fmla="*/ 198 w 257"/>
                    <a:gd name="T67" fmla="*/ 9 h 260"/>
                    <a:gd name="T68" fmla="*/ 194 w 257"/>
                    <a:gd name="T69" fmla="*/ 4 h 260"/>
                    <a:gd name="T70" fmla="*/ 188 w 257"/>
                    <a:gd name="T71" fmla="*/ 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7" h="260">
                      <a:moveTo>
                        <a:pt x="184" y="0"/>
                      </a:moveTo>
                      <a:lnTo>
                        <a:pt x="18" y="0"/>
                      </a:lnTo>
                      <a:lnTo>
                        <a:pt x="14" y="1"/>
                      </a:lnTo>
                      <a:lnTo>
                        <a:pt x="11" y="3"/>
                      </a:lnTo>
                      <a:lnTo>
                        <a:pt x="8" y="4"/>
                      </a:lnTo>
                      <a:lnTo>
                        <a:pt x="5" y="6"/>
                      </a:lnTo>
                      <a:lnTo>
                        <a:pt x="3" y="9"/>
                      </a:lnTo>
                      <a:lnTo>
                        <a:pt x="2" y="12"/>
                      </a:lnTo>
                      <a:lnTo>
                        <a:pt x="1" y="15"/>
                      </a:lnTo>
                      <a:lnTo>
                        <a:pt x="0" y="18"/>
                      </a:lnTo>
                      <a:lnTo>
                        <a:pt x="1" y="22"/>
                      </a:lnTo>
                      <a:lnTo>
                        <a:pt x="2" y="25"/>
                      </a:lnTo>
                      <a:lnTo>
                        <a:pt x="3" y="28"/>
                      </a:lnTo>
                      <a:lnTo>
                        <a:pt x="5" y="31"/>
                      </a:lnTo>
                      <a:lnTo>
                        <a:pt x="8" y="33"/>
                      </a:lnTo>
                      <a:lnTo>
                        <a:pt x="11" y="34"/>
                      </a:lnTo>
                      <a:lnTo>
                        <a:pt x="14" y="35"/>
                      </a:lnTo>
                      <a:lnTo>
                        <a:pt x="18" y="36"/>
                      </a:lnTo>
                      <a:lnTo>
                        <a:pt x="167" y="36"/>
                      </a:lnTo>
                      <a:lnTo>
                        <a:pt x="167" y="200"/>
                      </a:lnTo>
                      <a:lnTo>
                        <a:pt x="142" y="175"/>
                      </a:lnTo>
                      <a:lnTo>
                        <a:pt x="139" y="173"/>
                      </a:lnTo>
                      <a:lnTo>
                        <a:pt x="136" y="171"/>
                      </a:lnTo>
                      <a:lnTo>
                        <a:pt x="133" y="170"/>
                      </a:lnTo>
                      <a:lnTo>
                        <a:pt x="130" y="170"/>
                      </a:lnTo>
                      <a:lnTo>
                        <a:pt x="126" y="170"/>
                      </a:lnTo>
                      <a:lnTo>
                        <a:pt x="123" y="171"/>
                      </a:lnTo>
                      <a:lnTo>
                        <a:pt x="120" y="173"/>
                      </a:lnTo>
                      <a:lnTo>
                        <a:pt x="118" y="175"/>
                      </a:lnTo>
                      <a:lnTo>
                        <a:pt x="115" y="178"/>
                      </a:lnTo>
                      <a:lnTo>
                        <a:pt x="114" y="181"/>
                      </a:lnTo>
                      <a:lnTo>
                        <a:pt x="113" y="184"/>
                      </a:lnTo>
                      <a:lnTo>
                        <a:pt x="113" y="187"/>
                      </a:lnTo>
                      <a:lnTo>
                        <a:pt x="113" y="190"/>
                      </a:lnTo>
                      <a:lnTo>
                        <a:pt x="114" y="193"/>
                      </a:lnTo>
                      <a:lnTo>
                        <a:pt x="115" y="196"/>
                      </a:lnTo>
                      <a:lnTo>
                        <a:pt x="118" y="199"/>
                      </a:lnTo>
                      <a:lnTo>
                        <a:pt x="172" y="255"/>
                      </a:lnTo>
                      <a:lnTo>
                        <a:pt x="175" y="257"/>
                      </a:lnTo>
                      <a:lnTo>
                        <a:pt x="178" y="258"/>
                      </a:lnTo>
                      <a:lnTo>
                        <a:pt x="181" y="259"/>
                      </a:lnTo>
                      <a:lnTo>
                        <a:pt x="184" y="260"/>
                      </a:lnTo>
                      <a:lnTo>
                        <a:pt x="187" y="259"/>
                      </a:lnTo>
                      <a:lnTo>
                        <a:pt x="191" y="258"/>
                      </a:lnTo>
                      <a:lnTo>
                        <a:pt x="194" y="257"/>
                      </a:lnTo>
                      <a:lnTo>
                        <a:pt x="196" y="255"/>
                      </a:lnTo>
                      <a:lnTo>
                        <a:pt x="252" y="199"/>
                      </a:lnTo>
                      <a:lnTo>
                        <a:pt x="254" y="196"/>
                      </a:lnTo>
                      <a:lnTo>
                        <a:pt x="255" y="193"/>
                      </a:lnTo>
                      <a:lnTo>
                        <a:pt x="256" y="190"/>
                      </a:lnTo>
                      <a:lnTo>
                        <a:pt x="257" y="187"/>
                      </a:lnTo>
                      <a:lnTo>
                        <a:pt x="256" y="184"/>
                      </a:lnTo>
                      <a:lnTo>
                        <a:pt x="255" y="181"/>
                      </a:lnTo>
                      <a:lnTo>
                        <a:pt x="254" y="178"/>
                      </a:lnTo>
                      <a:lnTo>
                        <a:pt x="252" y="175"/>
                      </a:lnTo>
                      <a:lnTo>
                        <a:pt x="248" y="173"/>
                      </a:lnTo>
                      <a:lnTo>
                        <a:pt x="245" y="171"/>
                      </a:lnTo>
                      <a:lnTo>
                        <a:pt x="242" y="170"/>
                      </a:lnTo>
                      <a:lnTo>
                        <a:pt x="239" y="170"/>
                      </a:lnTo>
                      <a:lnTo>
                        <a:pt x="235" y="170"/>
                      </a:lnTo>
                      <a:lnTo>
                        <a:pt x="232" y="171"/>
                      </a:lnTo>
                      <a:lnTo>
                        <a:pt x="229" y="173"/>
                      </a:lnTo>
                      <a:lnTo>
                        <a:pt x="226" y="175"/>
                      </a:lnTo>
                      <a:lnTo>
                        <a:pt x="201" y="200"/>
                      </a:lnTo>
                      <a:lnTo>
                        <a:pt x="201" y="18"/>
                      </a:lnTo>
                      <a:lnTo>
                        <a:pt x="201" y="15"/>
                      </a:lnTo>
                      <a:lnTo>
                        <a:pt x="200" y="12"/>
                      </a:lnTo>
                      <a:lnTo>
                        <a:pt x="198" y="9"/>
                      </a:lnTo>
                      <a:lnTo>
                        <a:pt x="196" y="6"/>
                      </a:lnTo>
                      <a:lnTo>
                        <a:pt x="194" y="4"/>
                      </a:lnTo>
                      <a:lnTo>
                        <a:pt x="191" y="3"/>
                      </a:lnTo>
                      <a:lnTo>
                        <a:pt x="188" y="1"/>
                      </a:lnTo>
                      <a:lnTo>
                        <a:pt x="184" y="0"/>
                      </a:lnTo>
                      <a:close/>
                    </a:path>
                  </a:pathLst>
                </a:custGeom>
                <a:solidFill>
                  <a:srgbClr val="283A69"/>
                </a:solidFill>
                <a:ln w="9525">
                  <a:solidFill>
                    <a:srgbClr val="283A69"/>
                  </a:solidFill>
                  <a:round/>
                </a:ln>
              </p:spPr>
              <p:txBody>
                <a:bodyPr vert="horz" wrap="square" lIns="91440" tIns="45720" rIns="91440" bIns="45720" numCol="1" anchor="t" anchorCtr="0" compatLnSpc="1"/>
                <a:lstStyle/>
                <a:p>
                  <a:endParaRPr lang="id-ID">
                    <a:cs typeface="+mn-ea"/>
                    <a:sym typeface="+mn-lt"/>
                  </a:endParaRPr>
                </a:p>
              </p:txBody>
            </p:sp>
            <p:sp>
              <p:nvSpPr>
                <p:cNvPr id="74" name="Freeform 221"/>
                <p:cNvSpPr/>
                <p:nvPr/>
              </p:nvSpPr>
              <p:spPr bwMode="auto">
                <a:xfrm>
                  <a:off x="7121508" y="2122532"/>
                  <a:ext cx="135798" cy="131115"/>
                </a:xfrm>
                <a:custGeom>
                  <a:avLst/>
                  <a:gdLst>
                    <a:gd name="T0" fmla="*/ 89 w 256"/>
                    <a:gd name="T1" fmla="*/ 224 h 258"/>
                    <a:gd name="T2" fmla="*/ 115 w 256"/>
                    <a:gd name="T3" fmla="*/ 83 h 258"/>
                    <a:gd name="T4" fmla="*/ 120 w 256"/>
                    <a:gd name="T5" fmla="*/ 87 h 258"/>
                    <a:gd name="T6" fmla="*/ 127 w 256"/>
                    <a:gd name="T7" fmla="*/ 88 h 258"/>
                    <a:gd name="T8" fmla="*/ 133 w 256"/>
                    <a:gd name="T9" fmla="*/ 87 h 258"/>
                    <a:gd name="T10" fmla="*/ 139 w 256"/>
                    <a:gd name="T11" fmla="*/ 83 h 258"/>
                    <a:gd name="T12" fmla="*/ 143 w 256"/>
                    <a:gd name="T13" fmla="*/ 78 h 258"/>
                    <a:gd name="T14" fmla="*/ 144 w 256"/>
                    <a:gd name="T15" fmla="*/ 71 h 258"/>
                    <a:gd name="T16" fmla="*/ 143 w 256"/>
                    <a:gd name="T17" fmla="*/ 65 h 258"/>
                    <a:gd name="T18" fmla="*/ 139 w 256"/>
                    <a:gd name="T19" fmla="*/ 59 h 258"/>
                    <a:gd name="T20" fmla="*/ 82 w 256"/>
                    <a:gd name="T21" fmla="*/ 3 h 258"/>
                    <a:gd name="T22" fmla="*/ 76 w 256"/>
                    <a:gd name="T23" fmla="*/ 0 h 258"/>
                    <a:gd name="T24" fmla="*/ 69 w 256"/>
                    <a:gd name="T25" fmla="*/ 0 h 258"/>
                    <a:gd name="T26" fmla="*/ 63 w 256"/>
                    <a:gd name="T27" fmla="*/ 3 h 258"/>
                    <a:gd name="T28" fmla="*/ 6 w 256"/>
                    <a:gd name="T29" fmla="*/ 59 h 258"/>
                    <a:gd name="T30" fmla="*/ 1 w 256"/>
                    <a:gd name="T31" fmla="*/ 65 h 258"/>
                    <a:gd name="T32" fmla="*/ 0 w 256"/>
                    <a:gd name="T33" fmla="*/ 71 h 258"/>
                    <a:gd name="T34" fmla="*/ 1 w 256"/>
                    <a:gd name="T35" fmla="*/ 78 h 258"/>
                    <a:gd name="T36" fmla="*/ 6 w 256"/>
                    <a:gd name="T37" fmla="*/ 83 h 258"/>
                    <a:gd name="T38" fmla="*/ 12 w 256"/>
                    <a:gd name="T39" fmla="*/ 87 h 258"/>
                    <a:gd name="T40" fmla="*/ 18 w 256"/>
                    <a:gd name="T41" fmla="*/ 88 h 258"/>
                    <a:gd name="T42" fmla="*/ 24 w 256"/>
                    <a:gd name="T43" fmla="*/ 87 h 258"/>
                    <a:gd name="T44" fmla="*/ 30 w 256"/>
                    <a:gd name="T45" fmla="*/ 83 h 258"/>
                    <a:gd name="T46" fmla="*/ 55 w 256"/>
                    <a:gd name="T47" fmla="*/ 241 h 258"/>
                    <a:gd name="T48" fmla="*/ 57 w 256"/>
                    <a:gd name="T49" fmla="*/ 248 h 258"/>
                    <a:gd name="T50" fmla="*/ 60 w 256"/>
                    <a:gd name="T51" fmla="*/ 253 h 258"/>
                    <a:gd name="T52" fmla="*/ 66 w 256"/>
                    <a:gd name="T53" fmla="*/ 257 h 258"/>
                    <a:gd name="T54" fmla="*/ 72 w 256"/>
                    <a:gd name="T55" fmla="*/ 258 h 258"/>
                    <a:gd name="T56" fmla="*/ 242 w 256"/>
                    <a:gd name="T57" fmla="*/ 258 h 258"/>
                    <a:gd name="T58" fmla="*/ 248 w 256"/>
                    <a:gd name="T59" fmla="*/ 255 h 258"/>
                    <a:gd name="T60" fmla="*/ 253 w 256"/>
                    <a:gd name="T61" fmla="*/ 250 h 258"/>
                    <a:gd name="T62" fmla="*/ 256 w 256"/>
                    <a:gd name="T63" fmla="*/ 244 h 258"/>
                    <a:gd name="T64" fmla="*/ 256 w 256"/>
                    <a:gd name="T65" fmla="*/ 237 h 258"/>
                    <a:gd name="T66" fmla="*/ 253 w 256"/>
                    <a:gd name="T67" fmla="*/ 231 h 258"/>
                    <a:gd name="T68" fmla="*/ 248 w 256"/>
                    <a:gd name="T69" fmla="*/ 227 h 258"/>
                    <a:gd name="T70" fmla="*/ 242 w 256"/>
                    <a:gd name="T71" fmla="*/ 22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58">
                      <a:moveTo>
                        <a:pt x="239" y="224"/>
                      </a:moveTo>
                      <a:lnTo>
                        <a:pt x="89" y="224"/>
                      </a:lnTo>
                      <a:lnTo>
                        <a:pt x="89" y="58"/>
                      </a:lnTo>
                      <a:lnTo>
                        <a:pt x="115" y="83"/>
                      </a:lnTo>
                      <a:lnTo>
                        <a:pt x="117" y="86"/>
                      </a:lnTo>
                      <a:lnTo>
                        <a:pt x="120" y="87"/>
                      </a:lnTo>
                      <a:lnTo>
                        <a:pt x="124" y="88"/>
                      </a:lnTo>
                      <a:lnTo>
                        <a:pt x="127" y="88"/>
                      </a:lnTo>
                      <a:lnTo>
                        <a:pt x="130" y="88"/>
                      </a:lnTo>
                      <a:lnTo>
                        <a:pt x="133" y="87"/>
                      </a:lnTo>
                      <a:lnTo>
                        <a:pt x="136" y="86"/>
                      </a:lnTo>
                      <a:lnTo>
                        <a:pt x="139" y="83"/>
                      </a:lnTo>
                      <a:lnTo>
                        <a:pt x="141" y="81"/>
                      </a:lnTo>
                      <a:lnTo>
                        <a:pt x="143" y="78"/>
                      </a:lnTo>
                      <a:lnTo>
                        <a:pt x="144" y="74"/>
                      </a:lnTo>
                      <a:lnTo>
                        <a:pt x="144" y="71"/>
                      </a:lnTo>
                      <a:lnTo>
                        <a:pt x="144" y="68"/>
                      </a:lnTo>
                      <a:lnTo>
                        <a:pt x="143" y="65"/>
                      </a:lnTo>
                      <a:lnTo>
                        <a:pt x="141" y="62"/>
                      </a:lnTo>
                      <a:lnTo>
                        <a:pt x="139" y="59"/>
                      </a:lnTo>
                      <a:lnTo>
                        <a:pt x="84" y="5"/>
                      </a:lnTo>
                      <a:lnTo>
                        <a:pt x="82" y="3"/>
                      </a:lnTo>
                      <a:lnTo>
                        <a:pt x="79" y="1"/>
                      </a:lnTo>
                      <a:lnTo>
                        <a:pt x="76" y="0"/>
                      </a:lnTo>
                      <a:lnTo>
                        <a:pt x="72" y="0"/>
                      </a:lnTo>
                      <a:lnTo>
                        <a:pt x="69" y="0"/>
                      </a:lnTo>
                      <a:lnTo>
                        <a:pt x="66" y="1"/>
                      </a:lnTo>
                      <a:lnTo>
                        <a:pt x="63" y="3"/>
                      </a:lnTo>
                      <a:lnTo>
                        <a:pt x="60" y="5"/>
                      </a:lnTo>
                      <a:lnTo>
                        <a:pt x="6" y="59"/>
                      </a:lnTo>
                      <a:lnTo>
                        <a:pt x="4" y="62"/>
                      </a:lnTo>
                      <a:lnTo>
                        <a:pt x="1" y="65"/>
                      </a:lnTo>
                      <a:lnTo>
                        <a:pt x="0" y="68"/>
                      </a:lnTo>
                      <a:lnTo>
                        <a:pt x="0" y="71"/>
                      </a:lnTo>
                      <a:lnTo>
                        <a:pt x="0" y="74"/>
                      </a:lnTo>
                      <a:lnTo>
                        <a:pt x="1" y="78"/>
                      </a:lnTo>
                      <a:lnTo>
                        <a:pt x="4" y="81"/>
                      </a:lnTo>
                      <a:lnTo>
                        <a:pt x="6" y="83"/>
                      </a:lnTo>
                      <a:lnTo>
                        <a:pt x="9" y="86"/>
                      </a:lnTo>
                      <a:lnTo>
                        <a:pt x="12" y="87"/>
                      </a:lnTo>
                      <a:lnTo>
                        <a:pt x="15" y="88"/>
                      </a:lnTo>
                      <a:lnTo>
                        <a:pt x="18" y="88"/>
                      </a:lnTo>
                      <a:lnTo>
                        <a:pt x="21" y="88"/>
                      </a:lnTo>
                      <a:lnTo>
                        <a:pt x="24" y="87"/>
                      </a:lnTo>
                      <a:lnTo>
                        <a:pt x="27" y="86"/>
                      </a:lnTo>
                      <a:lnTo>
                        <a:pt x="30" y="83"/>
                      </a:lnTo>
                      <a:lnTo>
                        <a:pt x="55" y="58"/>
                      </a:lnTo>
                      <a:lnTo>
                        <a:pt x="55" y="241"/>
                      </a:lnTo>
                      <a:lnTo>
                        <a:pt x="56" y="244"/>
                      </a:lnTo>
                      <a:lnTo>
                        <a:pt x="57" y="248"/>
                      </a:lnTo>
                      <a:lnTo>
                        <a:pt x="58" y="250"/>
                      </a:lnTo>
                      <a:lnTo>
                        <a:pt x="60" y="253"/>
                      </a:lnTo>
                      <a:lnTo>
                        <a:pt x="63" y="255"/>
                      </a:lnTo>
                      <a:lnTo>
                        <a:pt x="66" y="257"/>
                      </a:lnTo>
                      <a:lnTo>
                        <a:pt x="69" y="258"/>
                      </a:lnTo>
                      <a:lnTo>
                        <a:pt x="72" y="258"/>
                      </a:lnTo>
                      <a:lnTo>
                        <a:pt x="239" y="258"/>
                      </a:lnTo>
                      <a:lnTo>
                        <a:pt x="242" y="258"/>
                      </a:lnTo>
                      <a:lnTo>
                        <a:pt x="246" y="257"/>
                      </a:lnTo>
                      <a:lnTo>
                        <a:pt x="248" y="255"/>
                      </a:lnTo>
                      <a:lnTo>
                        <a:pt x="251" y="253"/>
                      </a:lnTo>
                      <a:lnTo>
                        <a:pt x="253" y="250"/>
                      </a:lnTo>
                      <a:lnTo>
                        <a:pt x="255" y="248"/>
                      </a:lnTo>
                      <a:lnTo>
                        <a:pt x="256" y="244"/>
                      </a:lnTo>
                      <a:lnTo>
                        <a:pt x="256" y="241"/>
                      </a:lnTo>
                      <a:lnTo>
                        <a:pt x="256" y="237"/>
                      </a:lnTo>
                      <a:lnTo>
                        <a:pt x="255" y="234"/>
                      </a:lnTo>
                      <a:lnTo>
                        <a:pt x="253" y="231"/>
                      </a:lnTo>
                      <a:lnTo>
                        <a:pt x="251" y="229"/>
                      </a:lnTo>
                      <a:lnTo>
                        <a:pt x="248" y="227"/>
                      </a:lnTo>
                      <a:lnTo>
                        <a:pt x="245" y="225"/>
                      </a:lnTo>
                      <a:lnTo>
                        <a:pt x="242" y="224"/>
                      </a:lnTo>
                      <a:lnTo>
                        <a:pt x="239" y="224"/>
                      </a:lnTo>
                      <a:close/>
                    </a:path>
                  </a:pathLst>
                </a:custGeom>
                <a:solidFill>
                  <a:srgbClr val="883316"/>
                </a:solidFill>
                <a:ln w="9525">
                  <a:solidFill>
                    <a:srgbClr val="283A69"/>
                  </a:solidFill>
                  <a:round/>
                </a:ln>
              </p:spPr>
              <p:txBody>
                <a:bodyPr vert="horz" wrap="square" lIns="91440" tIns="45720" rIns="91440" bIns="45720" numCol="1" anchor="t" anchorCtr="0" compatLnSpc="1">
                  <a:noAutofit/>
                </a:bodyPr>
                <a:lstStyle/>
                <a:p>
                  <a:pPr lvl="0" algn="l">
                    <a:buClrTx/>
                    <a:buSzTx/>
                    <a:buFontTx/>
                  </a:pPr>
                  <a:endParaRPr lang="id-ID">
                    <a:cs typeface="+mn-ea"/>
                    <a:sym typeface="+mn-lt"/>
                  </a:endParaRPr>
                </a:p>
              </p:txBody>
            </p:sp>
          </p:grpSp>
        </p:grpSp>
        <p:sp>
          <p:nvSpPr>
            <p:cNvPr id="76" name="文本框 75"/>
            <p:cNvSpPr txBox="1"/>
            <p:nvPr/>
          </p:nvSpPr>
          <p:spPr>
            <a:xfrm>
              <a:off x="8862" y="3827"/>
              <a:ext cx="9275" cy="1779"/>
            </a:xfrm>
            <a:prstGeom prst="rect">
              <a:avLst/>
            </a:prstGeom>
            <a:noFill/>
          </p:spPr>
          <p:txBody>
            <a:bodyPr wrap="square" rtlCol="0" anchor="t">
              <a:spAutoFit/>
            </a:bodyPr>
            <a:lstStyle/>
            <a:p>
              <a:pPr fontAlgn="auto">
                <a:lnSpc>
                  <a:spcPct val="125000"/>
                </a:lnSpc>
              </a:pPr>
              <a:r>
                <a:rPr lang="zh-CN" altLang="en-US" b="1" dirty="0">
                  <a:solidFill>
                    <a:schemeClr val="tx1">
                      <a:lumMod val="75000"/>
                      <a:lumOff val="25000"/>
                    </a:schemeClr>
                  </a:solidFill>
                  <a:cs typeface="+mn-ea"/>
                  <a:sym typeface="+mn-lt"/>
                </a:rPr>
                <a:t>智囊团</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由各个独立的人组织成小团体，具有共同的强烈欲望和明确目标，并且能从日益增进的热忱、想象力和知识中获得明确的利益。</a:t>
              </a:r>
            </a:p>
          </p:txBody>
        </p:sp>
      </p:grpSp>
      <p:grpSp>
        <p:nvGrpSpPr>
          <p:cNvPr id="6" name="组合 5"/>
          <p:cNvGrpSpPr/>
          <p:nvPr/>
        </p:nvGrpSpPr>
        <p:grpSpPr>
          <a:xfrm>
            <a:off x="2598420" y="3306445"/>
            <a:ext cx="9215120" cy="1067435"/>
            <a:chOff x="4092" y="5087"/>
            <a:chExt cx="14512" cy="1681"/>
          </a:xfrm>
        </p:grpSpPr>
        <p:sp>
          <p:nvSpPr>
            <p:cNvPr id="17" name="Google Shape;659;p28"/>
            <p:cNvSpPr/>
            <p:nvPr/>
          </p:nvSpPr>
          <p:spPr>
            <a:xfrm>
              <a:off x="5285" y="5950"/>
              <a:ext cx="602" cy="0"/>
            </a:xfrm>
            <a:custGeom>
              <a:avLst/>
              <a:gdLst/>
              <a:ahLst/>
              <a:cxnLst/>
              <a:rect l="l" t="t" r="r" b="b"/>
              <a:pathLst>
                <a:path w="10859" fill="none" extrusionOk="0">
                  <a:moveTo>
                    <a:pt x="1" y="0"/>
                  </a:moveTo>
                  <a:lnTo>
                    <a:pt x="10859" y="0"/>
                  </a:lnTo>
                </a:path>
              </a:pathLst>
            </a:custGeom>
            <a:noFill/>
            <a:ln w="33625" cap="rnd" cmpd="sng">
              <a:solidFill>
                <a:srgbClr val="1F4E7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8" name="Google Shape;660;p28"/>
            <p:cNvSpPr/>
            <p:nvPr/>
          </p:nvSpPr>
          <p:spPr>
            <a:xfrm>
              <a:off x="4092" y="5087"/>
              <a:ext cx="1456" cy="1681"/>
            </a:xfrm>
            <a:custGeom>
              <a:avLst/>
              <a:gdLst/>
              <a:ahLst/>
              <a:cxnLst/>
              <a:rect l="l" t="t" r="r" b="b"/>
              <a:pathLst>
                <a:path w="26254" h="30314" extrusionOk="0">
                  <a:moveTo>
                    <a:pt x="13121" y="1"/>
                  </a:moveTo>
                  <a:lnTo>
                    <a:pt x="0" y="7585"/>
                  </a:lnTo>
                  <a:lnTo>
                    <a:pt x="0" y="22741"/>
                  </a:lnTo>
                  <a:lnTo>
                    <a:pt x="13121" y="30314"/>
                  </a:lnTo>
                  <a:lnTo>
                    <a:pt x="26253" y="22741"/>
                  </a:lnTo>
                  <a:lnTo>
                    <a:pt x="26253" y="7585"/>
                  </a:lnTo>
                  <a:lnTo>
                    <a:pt x="13121" y="1"/>
                  </a:lnTo>
                  <a:close/>
                </a:path>
              </a:pathLst>
            </a:custGeom>
            <a:solidFill>
              <a:srgbClr val="FFFFFF"/>
            </a:solidFill>
            <a:ln w="9525" cap="flat" cmpd="sng">
              <a:solidFill>
                <a:schemeClr val="accent5">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9" name="Google Shape;661;p28"/>
            <p:cNvSpPr/>
            <p:nvPr/>
          </p:nvSpPr>
          <p:spPr>
            <a:xfrm>
              <a:off x="4228" y="5244"/>
              <a:ext cx="1184" cy="1366"/>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0" name="Google Shape;663;p28"/>
            <p:cNvSpPr/>
            <p:nvPr/>
          </p:nvSpPr>
          <p:spPr>
            <a:xfrm>
              <a:off x="5888" y="5664"/>
              <a:ext cx="2742" cy="602"/>
            </a:xfrm>
            <a:prstGeom prst="roundRect">
              <a:avLst>
                <a:gd name="adj" fmla="val 50000"/>
              </a:avLst>
            </a:prstGeom>
            <a:solidFill>
              <a:srgbClr val="1F4E79"/>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panose="020B0604020202020204"/>
                <a:buNone/>
              </a:pPr>
              <a:r>
                <a:rPr lang="en-GB" b="1" dirty="0">
                  <a:solidFill>
                    <a:srgbClr val="FFFFFF"/>
                  </a:solidFill>
                  <a:cs typeface="+mn-ea"/>
                  <a:sym typeface="+mn-lt"/>
                </a:rPr>
                <a:t>Step 03</a:t>
              </a:r>
            </a:p>
          </p:txBody>
        </p:sp>
        <p:grpSp>
          <p:nvGrpSpPr>
            <p:cNvPr id="38" name="Group 526"/>
            <p:cNvGrpSpPr/>
            <p:nvPr/>
          </p:nvGrpSpPr>
          <p:grpSpPr>
            <a:xfrm>
              <a:off x="4585" y="5653"/>
              <a:ext cx="597" cy="597"/>
              <a:chOff x="9842145" y="6065348"/>
              <a:chExt cx="444855" cy="444855"/>
            </a:xfrm>
            <a:solidFill>
              <a:schemeClr val="bg1"/>
            </a:solidFill>
          </p:grpSpPr>
          <p:grpSp>
            <p:nvGrpSpPr>
              <p:cNvPr id="39" name="Group 361"/>
              <p:cNvGrpSpPr/>
              <p:nvPr/>
            </p:nvGrpSpPr>
            <p:grpSpPr>
              <a:xfrm>
                <a:off x="9842145" y="6065348"/>
                <a:ext cx="444855" cy="444855"/>
                <a:chOff x="9842145" y="6065348"/>
                <a:chExt cx="444855" cy="444855"/>
              </a:xfrm>
              <a:grpFill/>
            </p:grpSpPr>
            <p:sp>
              <p:nvSpPr>
                <p:cNvPr id="40" name="Freeform 5"/>
                <p:cNvSpPr>
                  <a:spLocks noEditPoints="1"/>
                </p:cNvSpPr>
                <p:nvPr/>
              </p:nvSpPr>
              <p:spPr bwMode="auto">
                <a:xfrm>
                  <a:off x="9931116" y="6065348"/>
                  <a:ext cx="355884" cy="355884"/>
                </a:xfrm>
                <a:custGeom>
                  <a:avLst/>
                  <a:gdLst>
                    <a:gd name="T0" fmla="*/ 684 w 684"/>
                    <a:gd name="T1" fmla="*/ 668 h 685"/>
                    <a:gd name="T2" fmla="*/ 684 w 684"/>
                    <a:gd name="T3" fmla="*/ 17 h 685"/>
                    <a:gd name="T4" fmla="*/ 684 w 684"/>
                    <a:gd name="T5" fmla="*/ 14 h 685"/>
                    <a:gd name="T6" fmla="*/ 683 w 684"/>
                    <a:gd name="T7" fmla="*/ 11 h 685"/>
                    <a:gd name="T8" fmla="*/ 681 w 684"/>
                    <a:gd name="T9" fmla="*/ 8 h 685"/>
                    <a:gd name="T10" fmla="*/ 679 w 684"/>
                    <a:gd name="T11" fmla="*/ 5 h 685"/>
                    <a:gd name="T12" fmla="*/ 676 w 684"/>
                    <a:gd name="T13" fmla="*/ 3 h 685"/>
                    <a:gd name="T14" fmla="*/ 673 w 684"/>
                    <a:gd name="T15" fmla="*/ 2 h 685"/>
                    <a:gd name="T16" fmla="*/ 670 w 684"/>
                    <a:gd name="T17" fmla="*/ 1 h 685"/>
                    <a:gd name="T18" fmla="*/ 667 w 684"/>
                    <a:gd name="T19" fmla="*/ 0 h 685"/>
                    <a:gd name="T20" fmla="*/ 17 w 684"/>
                    <a:gd name="T21" fmla="*/ 0 h 685"/>
                    <a:gd name="T22" fmla="*/ 14 w 684"/>
                    <a:gd name="T23" fmla="*/ 1 h 685"/>
                    <a:gd name="T24" fmla="*/ 11 w 684"/>
                    <a:gd name="T25" fmla="*/ 2 h 685"/>
                    <a:gd name="T26" fmla="*/ 8 w 684"/>
                    <a:gd name="T27" fmla="*/ 3 h 685"/>
                    <a:gd name="T28" fmla="*/ 5 w 684"/>
                    <a:gd name="T29" fmla="*/ 5 h 685"/>
                    <a:gd name="T30" fmla="*/ 3 w 684"/>
                    <a:gd name="T31" fmla="*/ 8 h 685"/>
                    <a:gd name="T32" fmla="*/ 1 w 684"/>
                    <a:gd name="T33" fmla="*/ 11 h 685"/>
                    <a:gd name="T34" fmla="*/ 0 w 684"/>
                    <a:gd name="T35" fmla="*/ 14 h 685"/>
                    <a:gd name="T36" fmla="*/ 0 w 684"/>
                    <a:gd name="T37" fmla="*/ 17 h 685"/>
                    <a:gd name="T38" fmla="*/ 0 w 684"/>
                    <a:gd name="T39" fmla="*/ 668 h 685"/>
                    <a:gd name="T40" fmla="*/ 0 w 684"/>
                    <a:gd name="T41" fmla="*/ 671 h 685"/>
                    <a:gd name="T42" fmla="*/ 1 w 684"/>
                    <a:gd name="T43" fmla="*/ 675 h 685"/>
                    <a:gd name="T44" fmla="*/ 3 w 684"/>
                    <a:gd name="T45" fmla="*/ 678 h 685"/>
                    <a:gd name="T46" fmla="*/ 5 w 684"/>
                    <a:gd name="T47" fmla="*/ 680 h 685"/>
                    <a:gd name="T48" fmla="*/ 8 w 684"/>
                    <a:gd name="T49" fmla="*/ 682 h 685"/>
                    <a:gd name="T50" fmla="*/ 11 w 684"/>
                    <a:gd name="T51" fmla="*/ 684 h 685"/>
                    <a:gd name="T52" fmla="*/ 14 w 684"/>
                    <a:gd name="T53" fmla="*/ 685 h 685"/>
                    <a:gd name="T54" fmla="*/ 17 w 684"/>
                    <a:gd name="T55" fmla="*/ 685 h 685"/>
                    <a:gd name="T56" fmla="*/ 667 w 684"/>
                    <a:gd name="T57" fmla="*/ 685 h 685"/>
                    <a:gd name="T58" fmla="*/ 670 w 684"/>
                    <a:gd name="T59" fmla="*/ 685 h 685"/>
                    <a:gd name="T60" fmla="*/ 673 w 684"/>
                    <a:gd name="T61" fmla="*/ 684 h 685"/>
                    <a:gd name="T62" fmla="*/ 676 w 684"/>
                    <a:gd name="T63" fmla="*/ 682 h 685"/>
                    <a:gd name="T64" fmla="*/ 679 w 684"/>
                    <a:gd name="T65" fmla="*/ 680 h 685"/>
                    <a:gd name="T66" fmla="*/ 681 w 684"/>
                    <a:gd name="T67" fmla="*/ 678 h 685"/>
                    <a:gd name="T68" fmla="*/ 683 w 684"/>
                    <a:gd name="T69" fmla="*/ 675 h 685"/>
                    <a:gd name="T70" fmla="*/ 684 w 684"/>
                    <a:gd name="T71" fmla="*/ 671 h 685"/>
                    <a:gd name="T72" fmla="*/ 684 w 684"/>
                    <a:gd name="T73" fmla="*/ 668 h 685"/>
                    <a:gd name="T74" fmla="*/ 650 w 684"/>
                    <a:gd name="T75" fmla="*/ 651 h 685"/>
                    <a:gd name="T76" fmla="*/ 35 w 684"/>
                    <a:gd name="T77" fmla="*/ 651 h 685"/>
                    <a:gd name="T78" fmla="*/ 35 w 684"/>
                    <a:gd name="T79" fmla="*/ 34 h 685"/>
                    <a:gd name="T80" fmla="*/ 650 w 684"/>
                    <a:gd name="T81" fmla="*/ 34 h 685"/>
                    <a:gd name="T82" fmla="*/ 650 w 684"/>
                    <a:gd name="T83" fmla="*/ 651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4" h="685">
                      <a:moveTo>
                        <a:pt x="684" y="668"/>
                      </a:moveTo>
                      <a:lnTo>
                        <a:pt x="684" y="17"/>
                      </a:lnTo>
                      <a:lnTo>
                        <a:pt x="684" y="14"/>
                      </a:lnTo>
                      <a:lnTo>
                        <a:pt x="683" y="11"/>
                      </a:lnTo>
                      <a:lnTo>
                        <a:pt x="681" y="8"/>
                      </a:lnTo>
                      <a:lnTo>
                        <a:pt x="679" y="5"/>
                      </a:lnTo>
                      <a:lnTo>
                        <a:pt x="676" y="3"/>
                      </a:lnTo>
                      <a:lnTo>
                        <a:pt x="673" y="2"/>
                      </a:lnTo>
                      <a:lnTo>
                        <a:pt x="670" y="1"/>
                      </a:lnTo>
                      <a:lnTo>
                        <a:pt x="667" y="0"/>
                      </a:lnTo>
                      <a:lnTo>
                        <a:pt x="17" y="0"/>
                      </a:lnTo>
                      <a:lnTo>
                        <a:pt x="14" y="1"/>
                      </a:lnTo>
                      <a:lnTo>
                        <a:pt x="11" y="2"/>
                      </a:lnTo>
                      <a:lnTo>
                        <a:pt x="8" y="3"/>
                      </a:lnTo>
                      <a:lnTo>
                        <a:pt x="5" y="5"/>
                      </a:lnTo>
                      <a:lnTo>
                        <a:pt x="3" y="8"/>
                      </a:lnTo>
                      <a:lnTo>
                        <a:pt x="1" y="11"/>
                      </a:lnTo>
                      <a:lnTo>
                        <a:pt x="0" y="14"/>
                      </a:lnTo>
                      <a:lnTo>
                        <a:pt x="0" y="17"/>
                      </a:lnTo>
                      <a:lnTo>
                        <a:pt x="0" y="668"/>
                      </a:lnTo>
                      <a:lnTo>
                        <a:pt x="0" y="671"/>
                      </a:lnTo>
                      <a:lnTo>
                        <a:pt x="1" y="675"/>
                      </a:lnTo>
                      <a:lnTo>
                        <a:pt x="3" y="678"/>
                      </a:lnTo>
                      <a:lnTo>
                        <a:pt x="5" y="680"/>
                      </a:lnTo>
                      <a:lnTo>
                        <a:pt x="8" y="682"/>
                      </a:lnTo>
                      <a:lnTo>
                        <a:pt x="11" y="684"/>
                      </a:lnTo>
                      <a:lnTo>
                        <a:pt x="14" y="685"/>
                      </a:lnTo>
                      <a:lnTo>
                        <a:pt x="17" y="685"/>
                      </a:lnTo>
                      <a:lnTo>
                        <a:pt x="667" y="685"/>
                      </a:lnTo>
                      <a:lnTo>
                        <a:pt x="670" y="685"/>
                      </a:lnTo>
                      <a:lnTo>
                        <a:pt x="673" y="684"/>
                      </a:lnTo>
                      <a:lnTo>
                        <a:pt x="676" y="682"/>
                      </a:lnTo>
                      <a:lnTo>
                        <a:pt x="679" y="680"/>
                      </a:lnTo>
                      <a:lnTo>
                        <a:pt x="681" y="678"/>
                      </a:lnTo>
                      <a:lnTo>
                        <a:pt x="683" y="675"/>
                      </a:lnTo>
                      <a:lnTo>
                        <a:pt x="684" y="671"/>
                      </a:lnTo>
                      <a:lnTo>
                        <a:pt x="684" y="668"/>
                      </a:lnTo>
                      <a:close/>
                      <a:moveTo>
                        <a:pt x="650" y="651"/>
                      </a:moveTo>
                      <a:lnTo>
                        <a:pt x="35" y="651"/>
                      </a:lnTo>
                      <a:lnTo>
                        <a:pt x="35" y="34"/>
                      </a:lnTo>
                      <a:lnTo>
                        <a:pt x="650" y="34"/>
                      </a:lnTo>
                      <a:lnTo>
                        <a:pt x="650" y="6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1" name="Freeform 6"/>
                <p:cNvSpPr/>
                <p:nvPr/>
              </p:nvSpPr>
              <p:spPr bwMode="auto">
                <a:xfrm>
                  <a:off x="9842145" y="6149637"/>
                  <a:ext cx="355884" cy="360566"/>
                </a:xfrm>
                <a:custGeom>
                  <a:avLst/>
                  <a:gdLst>
                    <a:gd name="T0" fmla="*/ 18 w 684"/>
                    <a:gd name="T1" fmla="*/ 686 h 686"/>
                    <a:gd name="T2" fmla="*/ 667 w 684"/>
                    <a:gd name="T3" fmla="*/ 686 h 686"/>
                    <a:gd name="T4" fmla="*/ 671 w 684"/>
                    <a:gd name="T5" fmla="*/ 685 h 686"/>
                    <a:gd name="T6" fmla="*/ 674 w 684"/>
                    <a:gd name="T7" fmla="*/ 684 h 686"/>
                    <a:gd name="T8" fmla="*/ 677 w 684"/>
                    <a:gd name="T9" fmla="*/ 683 h 686"/>
                    <a:gd name="T10" fmla="*/ 679 w 684"/>
                    <a:gd name="T11" fmla="*/ 681 h 686"/>
                    <a:gd name="T12" fmla="*/ 681 w 684"/>
                    <a:gd name="T13" fmla="*/ 678 h 686"/>
                    <a:gd name="T14" fmla="*/ 683 w 684"/>
                    <a:gd name="T15" fmla="*/ 675 h 686"/>
                    <a:gd name="T16" fmla="*/ 684 w 684"/>
                    <a:gd name="T17" fmla="*/ 672 h 686"/>
                    <a:gd name="T18" fmla="*/ 684 w 684"/>
                    <a:gd name="T19" fmla="*/ 669 h 686"/>
                    <a:gd name="T20" fmla="*/ 684 w 684"/>
                    <a:gd name="T21" fmla="*/ 665 h 686"/>
                    <a:gd name="T22" fmla="*/ 683 w 684"/>
                    <a:gd name="T23" fmla="*/ 662 h 686"/>
                    <a:gd name="T24" fmla="*/ 681 w 684"/>
                    <a:gd name="T25" fmla="*/ 659 h 686"/>
                    <a:gd name="T26" fmla="*/ 679 w 684"/>
                    <a:gd name="T27" fmla="*/ 656 h 686"/>
                    <a:gd name="T28" fmla="*/ 677 w 684"/>
                    <a:gd name="T29" fmla="*/ 654 h 686"/>
                    <a:gd name="T30" fmla="*/ 674 w 684"/>
                    <a:gd name="T31" fmla="*/ 653 h 686"/>
                    <a:gd name="T32" fmla="*/ 671 w 684"/>
                    <a:gd name="T33" fmla="*/ 652 h 686"/>
                    <a:gd name="T34" fmla="*/ 667 w 684"/>
                    <a:gd name="T35" fmla="*/ 652 h 686"/>
                    <a:gd name="T36" fmla="*/ 35 w 684"/>
                    <a:gd name="T37" fmla="*/ 652 h 686"/>
                    <a:gd name="T38" fmla="*/ 35 w 684"/>
                    <a:gd name="T39" fmla="*/ 18 h 686"/>
                    <a:gd name="T40" fmla="*/ 34 w 684"/>
                    <a:gd name="T41" fmla="*/ 15 h 686"/>
                    <a:gd name="T42" fmla="*/ 33 w 684"/>
                    <a:gd name="T43" fmla="*/ 11 h 686"/>
                    <a:gd name="T44" fmla="*/ 32 w 684"/>
                    <a:gd name="T45" fmla="*/ 7 h 686"/>
                    <a:gd name="T46" fmla="*/ 30 w 684"/>
                    <a:gd name="T47" fmla="*/ 5 h 686"/>
                    <a:gd name="T48" fmla="*/ 27 w 684"/>
                    <a:gd name="T49" fmla="*/ 3 h 686"/>
                    <a:gd name="T50" fmla="*/ 24 w 684"/>
                    <a:gd name="T51" fmla="*/ 1 h 686"/>
                    <a:gd name="T52" fmla="*/ 21 w 684"/>
                    <a:gd name="T53" fmla="*/ 0 h 686"/>
                    <a:gd name="T54" fmla="*/ 18 w 684"/>
                    <a:gd name="T55" fmla="*/ 0 h 686"/>
                    <a:gd name="T56" fmla="*/ 14 w 684"/>
                    <a:gd name="T57" fmla="*/ 0 h 686"/>
                    <a:gd name="T58" fmla="*/ 11 w 684"/>
                    <a:gd name="T59" fmla="*/ 1 h 686"/>
                    <a:gd name="T60" fmla="*/ 8 w 684"/>
                    <a:gd name="T61" fmla="*/ 3 h 686"/>
                    <a:gd name="T62" fmla="*/ 5 w 684"/>
                    <a:gd name="T63" fmla="*/ 5 h 686"/>
                    <a:gd name="T64" fmla="*/ 3 w 684"/>
                    <a:gd name="T65" fmla="*/ 7 h 686"/>
                    <a:gd name="T66" fmla="*/ 2 w 684"/>
                    <a:gd name="T67" fmla="*/ 11 h 686"/>
                    <a:gd name="T68" fmla="*/ 1 w 684"/>
                    <a:gd name="T69" fmla="*/ 15 h 686"/>
                    <a:gd name="T70" fmla="*/ 0 w 684"/>
                    <a:gd name="T71" fmla="*/ 18 h 686"/>
                    <a:gd name="T72" fmla="*/ 0 w 684"/>
                    <a:gd name="T73" fmla="*/ 669 h 686"/>
                    <a:gd name="T74" fmla="*/ 1 w 684"/>
                    <a:gd name="T75" fmla="*/ 672 h 686"/>
                    <a:gd name="T76" fmla="*/ 2 w 684"/>
                    <a:gd name="T77" fmla="*/ 675 h 686"/>
                    <a:gd name="T78" fmla="*/ 3 w 684"/>
                    <a:gd name="T79" fmla="*/ 678 h 686"/>
                    <a:gd name="T80" fmla="*/ 5 w 684"/>
                    <a:gd name="T81" fmla="*/ 681 h 686"/>
                    <a:gd name="T82" fmla="*/ 8 w 684"/>
                    <a:gd name="T83" fmla="*/ 683 h 686"/>
                    <a:gd name="T84" fmla="*/ 11 w 684"/>
                    <a:gd name="T85" fmla="*/ 684 h 686"/>
                    <a:gd name="T86" fmla="*/ 14 w 684"/>
                    <a:gd name="T87" fmla="*/ 685 h 686"/>
                    <a:gd name="T88" fmla="*/ 18 w 684"/>
                    <a:gd name="T89" fmla="*/ 686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4" h="686">
                      <a:moveTo>
                        <a:pt x="18" y="686"/>
                      </a:moveTo>
                      <a:lnTo>
                        <a:pt x="667" y="686"/>
                      </a:lnTo>
                      <a:lnTo>
                        <a:pt x="671" y="685"/>
                      </a:lnTo>
                      <a:lnTo>
                        <a:pt x="674" y="684"/>
                      </a:lnTo>
                      <a:lnTo>
                        <a:pt x="677" y="683"/>
                      </a:lnTo>
                      <a:lnTo>
                        <a:pt x="679" y="681"/>
                      </a:lnTo>
                      <a:lnTo>
                        <a:pt x="681" y="678"/>
                      </a:lnTo>
                      <a:lnTo>
                        <a:pt x="683" y="675"/>
                      </a:lnTo>
                      <a:lnTo>
                        <a:pt x="684" y="672"/>
                      </a:lnTo>
                      <a:lnTo>
                        <a:pt x="684" y="669"/>
                      </a:lnTo>
                      <a:lnTo>
                        <a:pt x="684" y="665"/>
                      </a:lnTo>
                      <a:lnTo>
                        <a:pt x="683" y="662"/>
                      </a:lnTo>
                      <a:lnTo>
                        <a:pt x="681" y="659"/>
                      </a:lnTo>
                      <a:lnTo>
                        <a:pt x="679" y="656"/>
                      </a:lnTo>
                      <a:lnTo>
                        <a:pt x="677" y="654"/>
                      </a:lnTo>
                      <a:lnTo>
                        <a:pt x="674" y="653"/>
                      </a:lnTo>
                      <a:lnTo>
                        <a:pt x="671" y="652"/>
                      </a:lnTo>
                      <a:lnTo>
                        <a:pt x="667" y="652"/>
                      </a:lnTo>
                      <a:lnTo>
                        <a:pt x="35" y="652"/>
                      </a:lnTo>
                      <a:lnTo>
                        <a:pt x="35" y="18"/>
                      </a:lnTo>
                      <a:lnTo>
                        <a:pt x="34" y="15"/>
                      </a:lnTo>
                      <a:lnTo>
                        <a:pt x="33" y="11"/>
                      </a:lnTo>
                      <a:lnTo>
                        <a:pt x="32" y="7"/>
                      </a:lnTo>
                      <a:lnTo>
                        <a:pt x="30" y="5"/>
                      </a:lnTo>
                      <a:lnTo>
                        <a:pt x="27" y="3"/>
                      </a:lnTo>
                      <a:lnTo>
                        <a:pt x="24" y="1"/>
                      </a:lnTo>
                      <a:lnTo>
                        <a:pt x="21" y="0"/>
                      </a:lnTo>
                      <a:lnTo>
                        <a:pt x="18" y="0"/>
                      </a:lnTo>
                      <a:lnTo>
                        <a:pt x="14" y="0"/>
                      </a:lnTo>
                      <a:lnTo>
                        <a:pt x="11" y="1"/>
                      </a:lnTo>
                      <a:lnTo>
                        <a:pt x="8" y="3"/>
                      </a:lnTo>
                      <a:lnTo>
                        <a:pt x="5" y="5"/>
                      </a:lnTo>
                      <a:lnTo>
                        <a:pt x="3" y="7"/>
                      </a:lnTo>
                      <a:lnTo>
                        <a:pt x="2" y="11"/>
                      </a:lnTo>
                      <a:lnTo>
                        <a:pt x="1" y="15"/>
                      </a:lnTo>
                      <a:lnTo>
                        <a:pt x="0" y="18"/>
                      </a:lnTo>
                      <a:lnTo>
                        <a:pt x="0" y="669"/>
                      </a:lnTo>
                      <a:lnTo>
                        <a:pt x="1" y="672"/>
                      </a:lnTo>
                      <a:lnTo>
                        <a:pt x="2" y="675"/>
                      </a:lnTo>
                      <a:lnTo>
                        <a:pt x="3" y="678"/>
                      </a:lnTo>
                      <a:lnTo>
                        <a:pt x="5" y="681"/>
                      </a:lnTo>
                      <a:lnTo>
                        <a:pt x="8" y="683"/>
                      </a:lnTo>
                      <a:lnTo>
                        <a:pt x="11" y="684"/>
                      </a:lnTo>
                      <a:lnTo>
                        <a:pt x="14" y="685"/>
                      </a:lnTo>
                      <a:lnTo>
                        <a:pt x="18" y="6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42" name="Freeform 7"/>
              <p:cNvSpPr/>
              <p:nvPr/>
            </p:nvSpPr>
            <p:spPr bwMode="auto">
              <a:xfrm>
                <a:off x="10024770" y="6159002"/>
                <a:ext cx="163894" cy="168576"/>
              </a:xfrm>
              <a:custGeom>
                <a:avLst/>
                <a:gdLst>
                  <a:gd name="T0" fmla="*/ 140 w 315"/>
                  <a:gd name="T1" fmla="*/ 175 h 316"/>
                  <a:gd name="T2" fmla="*/ 141 w 315"/>
                  <a:gd name="T3" fmla="*/ 301 h 316"/>
                  <a:gd name="T4" fmla="*/ 143 w 315"/>
                  <a:gd name="T5" fmla="*/ 308 h 316"/>
                  <a:gd name="T6" fmla="*/ 148 w 315"/>
                  <a:gd name="T7" fmla="*/ 313 h 316"/>
                  <a:gd name="T8" fmla="*/ 154 w 315"/>
                  <a:gd name="T9" fmla="*/ 316 h 316"/>
                  <a:gd name="T10" fmla="*/ 161 w 315"/>
                  <a:gd name="T11" fmla="*/ 316 h 316"/>
                  <a:gd name="T12" fmla="*/ 167 w 315"/>
                  <a:gd name="T13" fmla="*/ 313 h 316"/>
                  <a:gd name="T14" fmla="*/ 172 w 315"/>
                  <a:gd name="T15" fmla="*/ 308 h 316"/>
                  <a:gd name="T16" fmla="*/ 174 w 315"/>
                  <a:gd name="T17" fmla="*/ 301 h 316"/>
                  <a:gd name="T18" fmla="*/ 175 w 315"/>
                  <a:gd name="T19" fmla="*/ 175 h 316"/>
                  <a:gd name="T20" fmla="*/ 301 w 315"/>
                  <a:gd name="T21" fmla="*/ 174 h 316"/>
                  <a:gd name="T22" fmla="*/ 307 w 315"/>
                  <a:gd name="T23" fmla="*/ 172 h 316"/>
                  <a:gd name="T24" fmla="*/ 312 w 315"/>
                  <a:gd name="T25" fmla="*/ 167 h 316"/>
                  <a:gd name="T26" fmla="*/ 315 w 315"/>
                  <a:gd name="T27" fmla="*/ 161 h 316"/>
                  <a:gd name="T28" fmla="*/ 315 w 315"/>
                  <a:gd name="T29" fmla="*/ 154 h 316"/>
                  <a:gd name="T30" fmla="*/ 312 w 315"/>
                  <a:gd name="T31" fmla="*/ 148 h 316"/>
                  <a:gd name="T32" fmla="*/ 307 w 315"/>
                  <a:gd name="T33" fmla="*/ 143 h 316"/>
                  <a:gd name="T34" fmla="*/ 301 w 315"/>
                  <a:gd name="T35" fmla="*/ 141 h 316"/>
                  <a:gd name="T36" fmla="*/ 175 w 315"/>
                  <a:gd name="T37" fmla="*/ 140 h 316"/>
                  <a:gd name="T38" fmla="*/ 174 w 315"/>
                  <a:gd name="T39" fmla="*/ 14 h 316"/>
                  <a:gd name="T40" fmla="*/ 172 w 315"/>
                  <a:gd name="T41" fmla="*/ 8 h 316"/>
                  <a:gd name="T42" fmla="*/ 167 w 315"/>
                  <a:gd name="T43" fmla="*/ 3 h 316"/>
                  <a:gd name="T44" fmla="*/ 161 w 315"/>
                  <a:gd name="T45" fmla="*/ 1 h 316"/>
                  <a:gd name="T46" fmla="*/ 154 w 315"/>
                  <a:gd name="T47" fmla="*/ 1 h 316"/>
                  <a:gd name="T48" fmla="*/ 148 w 315"/>
                  <a:gd name="T49" fmla="*/ 3 h 316"/>
                  <a:gd name="T50" fmla="*/ 143 w 315"/>
                  <a:gd name="T51" fmla="*/ 8 h 316"/>
                  <a:gd name="T52" fmla="*/ 141 w 315"/>
                  <a:gd name="T53" fmla="*/ 14 h 316"/>
                  <a:gd name="T54" fmla="*/ 140 w 315"/>
                  <a:gd name="T55" fmla="*/ 140 h 316"/>
                  <a:gd name="T56" fmla="*/ 14 w 315"/>
                  <a:gd name="T57" fmla="*/ 141 h 316"/>
                  <a:gd name="T58" fmla="*/ 8 w 315"/>
                  <a:gd name="T59" fmla="*/ 143 h 316"/>
                  <a:gd name="T60" fmla="*/ 3 w 315"/>
                  <a:gd name="T61" fmla="*/ 148 h 316"/>
                  <a:gd name="T62" fmla="*/ 1 w 315"/>
                  <a:gd name="T63" fmla="*/ 154 h 316"/>
                  <a:gd name="T64" fmla="*/ 1 w 315"/>
                  <a:gd name="T65" fmla="*/ 161 h 316"/>
                  <a:gd name="T66" fmla="*/ 3 w 315"/>
                  <a:gd name="T67" fmla="*/ 167 h 316"/>
                  <a:gd name="T68" fmla="*/ 8 w 315"/>
                  <a:gd name="T69" fmla="*/ 172 h 316"/>
                  <a:gd name="T70" fmla="*/ 14 w 315"/>
                  <a:gd name="T71" fmla="*/ 1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316">
                    <a:moveTo>
                      <a:pt x="17" y="175"/>
                    </a:moveTo>
                    <a:lnTo>
                      <a:pt x="140" y="175"/>
                    </a:lnTo>
                    <a:lnTo>
                      <a:pt x="140" y="298"/>
                    </a:lnTo>
                    <a:lnTo>
                      <a:pt x="141" y="301"/>
                    </a:lnTo>
                    <a:lnTo>
                      <a:pt x="142" y="305"/>
                    </a:lnTo>
                    <a:lnTo>
                      <a:pt x="143" y="308"/>
                    </a:lnTo>
                    <a:lnTo>
                      <a:pt x="145" y="311"/>
                    </a:lnTo>
                    <a:lnTo>
                      <a:pt x="148" y="313"/>
                    </a:lnTo>
                    <a:lnTo>
                      <a:pt x="151" y="315"/>
                    </a:lnTo>
                    <a:lnTo>
                      <a:pt x="154" y="316"/>
                    </a:lnTo>
                    <a:lnTo>
                      <a:pt x="158" y="316"/>
                    </a:lnTo>
                    <a:lnTo>
                      <a:pt x="161" y="316"/>
                    </a:lnTo>
                    <a:lnTo>
                      <a:pt x="164" y="315"/>
                    </a:lnTo>
                    <a:lnTo>
                      <a:pt x="167" y="313"/>
                    </a:lnTo>
                    <a:lnTo>
                      <a:pt x="170" y="311"/>
                    </a:lnTo>
                    <a:lnTo>
                      <a:pt x="172" y="308"/>
                    </a:lnTo>
                    <a:lnTo>
                      <a:pt x="173" y="305"/>
                    </a:lnTo>
                    <a:lnTo>
                      <a:pt x="174" y="301"/>
                    </a:lnTo>
                    <a:lnTo>
                      <a:pt x="175" y="298"/>
                    </a:lnTo>
                    <a:lnTo>
                      <a:pt x="175" y="175"/>
                    </a:lnTo>
                    <a:lnTo>
                      <a:pt x="298" y="175"/>
                    </a:lnTo>
                    <a:lnTo>
                      <a:pt x="301" y="174"/>
                    </a:lnTo>
                    <a:lnTo>
                      <a:pt x="305" y="173"/>
                    </a:lnTo>
                    <a:lnTo>
                      <a:pt x="307" y="172"/>
                    </a:lnTo>
                    <a:lnTo>
                      <a:pt x="310" y="170"/>
                    </a:lnTo>
                    <a:lnTo>
                      <a:pt x="312" y="167"/>
                    </a:lnTo>
                    <a:lnTo>
                      <a:pt x="314" y="164"/>
                    </a:lnTo>
                    <a:lnTo>
                      <a:pt x="315" y="161"/>
                    </a:lnTo>
                    <a:lnTo>
                      <a:pt x="315" y="158"/>
                    </a:lnTo>
                    <a:lnTo>
                      <a:pt x="315" y="154"/>
                    </a:lnTo>
                    <a:lnTo>
                      <a:pt x="314" y="151"/>
                    </a:lnTo>
                    <a:lnTo>
                      <a:pt x="312" y="148"/>
                    </a:lnTo>
                    <a:lnTo>
                      <a:pt x="310" y="145"/>
                    </a:lnTo>
                    <a:lnTo>
                      <a:pt x="307" y="143"/>
                    </a:lnTo>
                    <a:lnTo>
                      <a:pt x="305" y="142"/>
                    </a:lnTo>
                    <a:lnTo>
                      <a:pt x="301" y="141"/>
                    </a:lnTo>
                    <a:lnTo>
                      <a:pt x="298" y="140"/>
                    </a:lnTo>
                    <a:lnTo>
                      <a:pt x="175" y="140"/>
                    </a:lnTo>
                    <a:lnTo>
                      <a:pt x="175" y="17"/>
                    </a:lnTo>
                    <a:lnTo>
                      <a:pt x="174" y="14"/>
                    </a:lnTo>
                    <a:lnTo>
                      <a:pt x="173" y="11"/>
                    </a:lnTo>
                    <a:lnTo>
                      <a:pt x="172" y="8"/>
                    </a:lnTo>
                    <a:lnTo>
                      <a:pt x="170" y="5"/>
                    </a:lnTo>
                    <a:lnTo>
                      <a:pt x="167" y="3"/>
                    </a:lnTo>
                    <a:lnTo>
                      <a:pt x="164" y="2"/>
                    </a:lnTo>
                    <a:lnTo>
                      <a:pt x="161" y="1"/>
                    </a:lnTo>
                    <a:lnTo>
                      <a:pt x="158" y="0"/>
                    </a:lnTo>
                    <a:lnTo>
                      <a:pt x="154" y="1"/>
                    </a:lnTo>
                    <a:lnTo>
                      <a:pt x="151" y="2"/>
                    </a:lnTo>
                    <a:lnTo>
                      <a:pt x="148" y="3"/>
                    </a:lnTo>
                    <a:lnTo>
                      <a:pt x="145" y="5"/>
                    </a:lnTo>
                    <a:lnTo>
                      <a:pt x="143" y="8"/>
                    </a:lnTo>
                    <a:lnTo>
                      <a:pt x="142" y="11"/>
                    </a:lnTo>
                    <a:lnTo>
                      <a:pt x="141" y="14"/>
                    </a:lnTo>
                    <a:lnTo>
                      <a:pt x="140" y="17"/>
                    </a:lnTo>
                    <a:lnTo>
                      <a:pt x="140" y="140"/>
                    </a:lnTo>
                    <a:lnTo>
                      <a:pt x="17" y="140"/>
                    </a:lnTo>
                    <a:lnTo>
                      <a:pt x="14" y="141"/>
                    </a:lnTo>
                    <a:lnTo>
                      <a:pt x="11" y="142"/>
                    </a:lnTo>
                    <a:lnTo>
                      <a:pt x="8" y="143"/>
                    </a:lnTo>
                    <a:lnTo>
                      <a:pt x="5" y="145"/>
                    </a:lnTo>
                    <a:lnTo>
                      <a:pt x="3" y="148"/>
                    </a:lnTo>
                    <a:lnTo>
                      <a:pt x="2" y="151"/>
                    </a:lnTo>
                    <a:lnTo>
                      <a:pt x="1" y="154"/>
                    </a:lnTo>
                    <a:lnTo>
                      <a:pt x="0" y="158"/>
                    </a:lnTo>
                    <a:lnTo>
                      <a:pt x="1" y="161"/>
                    </a:lnTo>
                    <a:lnTo>
                      <a:pt x="2" y="164"/>
                    </a:lnTo>
                    <a:lnTo>
                      <a:pt x="3" y="167"/>
                    </a:lnTo>
                    <a:lnTo>
                      <a:pt x="5" y="170"/>
                    </a:lnTo>
                    <a:lnTo>
                      <a:pt x="8" y="172"/>
                    </a:lnTo>
                    <a:lnTo>
                      <a:pt x="11" y="173"/>
                    </a:lnTo>
                    <a:lnTo>
                      <a:pt x="14" y="174"/>
                    </a:lnTo>
                    <a:lnTo>
                      <a:pt x="17" y="175"/>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sp>
          <p:nvSpPr>
            <p:cNvPr id="77" name="文本框 76"/>
            <p:cNvSpPr txBox="1"/>
            <p:nvPr/>
          </p:nvSpPr>
          <p:spPr>
            <a:xfrm>
              <a:off x="8862" y="5719"/>
              <a:ext cx="9742" cy="494"/>
            </a:xfrm>
            <a:prstGeom prst="rect">
              <a:avLst/>
            </a:prstGeom>
            <a:noFill/>
          </p:spPr>
          <p:txBody>
            <a:bodyPr wrap="none" rtlCol="0" anchor="t">
              <a:spAutoFit/>
            </a:bodyPr>
            <a:lstStyle/>
            <a:p>
              <a:pPr lvl="0" algn="l">
                <a:lnSpc>
                  <a:spcPct val="80000"/>
                </a:lnSpc>
                <a:buClrTx/>
                <a:buSzTx/>
                <a:buFontTx/>
              </a:pPr>
              <a:r>
                <a:rPr lang="zh-CN" altLang="en-US" dirty="0">
                  <a:solidFill>
                    <a:schemeClr val="tx1">
                      <a:lumMod val="75000"/>
                      <a:lumOff val="25000"/>
                    </a:schemeClr>
                  </a:solidFill>
                  <a:cs typeface="+mn-ea"/>
                  <a:sym typeface="+mn-lt"/>
                </a:rPr>
                <a:t>团队合作的情形和智囊团的合作形态很类似，也有重大区别</a:t>
              </a:r>
            </a:p>
          </p:txBody>
        </p:sp>
      </p:grpSp>
      <p:grpSp>
        <p:nvGrpSpPr>
          <p:cNvPr id="9" name="组合 8"/>
          <p:cNvGrpSpPr/>
          <p:nvPr/>
        </p:nvGrpSpPr>
        <p:grpSpPr>
          <a:xfrm>
            <a:off x="1852930" y="4220210"/>
            <a:ext cx="9897745" cy="1067435"/>
            <a:chOff x="2918" y="6526"/>
            <a:chExt cx="15587" cy="1681"/>
          </a:xfrm>
        </p:grpSpPr>
        <p:sp>
          <p:nvSpPr>
            <p:cNvPr id="22" name="Google Shape;666;p28"/>
            <p:cNvSpPr/>
            <p:nvPr/>
          </p:nvSpPr>
          <p:spPr>
            <a:xfrm>
              <a:off x="4251" y="7367"/>
              <a:ext cx="1637" cy="0"/>
            </a:xfrm>
            <a:custGeom>
              <a:avLst/>
              <a:gdLst/>
              <a:ahLst/>
              <a:cxnLst/>
              <a:rect l="l" t="t" r="r" b="b"/>
              <a:pathLst>
                <a:path w="29504" h="1" fill="none" extrusionOk="0">
                  <a:moveTo>
                    <a:pt x="0" y="1"/>
                  </a:moveTo>
                  <a:lnTo>
                    <a:pt x="29504" y="1"/>
                  </a:lnTo>
                </a:path>
              </a:pathLst>
            </a:custGeom>
            <a:noFill/>
            <a:ln w="33625" cap="rnd" cmpd="sng">
              <a:solidFill>
                <a:schemeClr val="accent5">
                  <a:lumMod val="75000"/>
                </a:schemeClr>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3" name="Google Shape;667;p28"/>
            <p:cNvSpPr/>
            <p:nvPr/>
          </p:nvSpPr>
          <p:spPr>
            <a:xfrm>
              <a:off x="2918" y="6526"/>
              <a:ext cx="1456" cy="1681"/>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4" name="Google Shape;668;p28"/>
            <p:cNvSpPr/>
            <p:nvPr/>
          </p:nvSpPr>
          <p:spPr>
            <a:xfrm>
              <a:off x="3055" y="6683"/>
              <a:ext cx="1184" cy="1366"/>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5" name="Google Shape;670;p28"/>
            <p:cNvSpPr/>
            <p:nvPr/>
          </p:nvSpPr>
          <p:spPr>
            <a:xfrm>
              <a:off x="5888" y="7073"/>
              <a:ext cx="2742" cy="602"/>
            </a:xfrm>
            <a:prstGeom prst="roundRect">
              <a:avLst>
                <a:gd name="adj" fmla="val 50000"/>
              </a:avLst>
            </a:prstGeom>
            <a:solidFill>
              <a:schemeClr val="accent5">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panose="020B0604020202020204"/>
                <a:buNone/>
              </a:pPr>
              <a:r>
                <a:rPr lang="en-GB" b="1" dirty="0">
                  <a:solidFill>
                    <a:srgbClr val="FFFFFF"/>
                  </a:solidFill>
                  <a:cs typeface="+mn-ea"/>
                  <a:sym typeface="+mn-lt"/>
                </a:rPr>
                <a:t>Step 04</a:t>
              </a:r>
            </a:p>
          </p:txBody>
        </p:sp>
        <p:grpSp>
          <p:nvGrpSpPr>
            <p:cNvPr id="46" name="Group 498"/>
            <p:cNvGrpSpPr/>
            <p:nvPr/>
          </p:nvGrpSpPr>
          <p:grpSpPr>
            <a:xfrm>
              <a:off x="3295" y="6996"/>
              <a:ext cx="709" cy="741"/>
              <a:chOff x="3656324" y="3489875"/>
              <a:chExt cx="426124" cy="444855"/>
            </a:xfrm>
            <a:solidFill>
              <a:schemeClr val="bg1"/>
            </a:solidFill>
          </p:grpSpPr>
          <p:grpSp>
            <p:nvGrpSpPr>
              <p:cNvPr id="47" name="Group 382"/>
              <p:cNvGrpSpPr/>
              <p:nvPr/>
            </p:nvGrpSpPr>
            <p:grpSpPr>
              <a:xfrm>
                <a:off x="3656324" y="3489875"/>
                <a:ext cx="426124" cy="444855"/>
                <a:chOff x="3656324" y="3489875"/>
                <a:chExt cx="426124" cy="444855"/>
              </a:xfrm>
              <a:grpFill/>
            </p:grpSpPr>
            <p:sp>
              <p:nvSpPr>
                <p:cNvPr id="48" name="Freeform 165"/>
                <p:cNvSpPr>
                  <a:spLocks noEditPoints="1"/>
                </p:cNvSpPr>
                <p:nvPr/>
              </p:nvSpPr>
              <p:spPr bwMode="auto">
                <a:xfrm>
                  <a:off x="3656324" y="3489875"/>
                  <a:ext cx="426124" cy="444855"/>
                </a:xfrm>
                <a:custGeom>
                  <a:avLst/>
                  <a:gdLst>
                    <a:gd name="T0" fmla="*/ 823 w 825"/>
                    <a:gd name="T1" fmla="*/ 268 h 855"/>
                    <a:gd name="T2" fmla="*/ 811 w 825"/>
                    <a:gd name="T3" fmla="*/ 243 h 855"/>
                    <a:gd name="T4" fmla="*/ 792 w 825"/>
                    <a:gd name="T5" fmla="*/ 224 h 855"/>
                    <a:gd name="T6" fmla="*/ 767 w 825"/>
                    <a:gd name="T7" fmla="*/ 213 h 855"/>
                    <a:gd name="T8" fmla="*/ 667 w 825"/>
                    <a:gd name="T9" fmla="*/ 46 h 855"/>
                    <a:gd name="T10" fmla="*/ 652 w 825"/>
                    <a:gd name="T11" fmla="*/ 14 h 855"/>
                    <a:gd name="T12" fmla="*/ 620 w 825"/>
                    <a:gd name="T13" fmla="*/ 0 h 855"/>
                    <a:gd name="T14" fmla="*/ 178 w 825"/>
                    <a:gd name="T15" fmla="*/ 8 h 855"/>
                    <a:gd name="T16" fmla="*/ 159 w 825"/>
                    <a:gd name="T17" fmla="*/ 37 h 855"/>
                    <a:gd name="T18" fmla="*/ 64 w 825"/>
                    <a:gd name="T19" fmla="*/ 212 h 855"/>
                    <a:gd name="T20" fmla="*/ 37 w 825"/>
                    <a:gd name="T21" fmla="*/ 220 h 855"/>
                    <a:gd name="T22" fmla="*/ 16 w 825"/>
                    <a:gd name="T23" fmla="*/ 237 h 855"/>
                    <a:gd name="T24" fmla="*/ 3 w 825"/>
                    <a:gd name="T25" fmla="*/ 262 h 855"/>
                    <a:gd name="T26" fmla="*/ 0 w 825"/>
                    <a:gd name="T27" fmla="*/ 598 h 855"/>
                    <a:gd name="T28" fmla="*/ 6 w 825"/>
                    <a:gd name="T29" fmla="*/ 626 h 855"/>
                    <a:gd name="T30" fmla="*/ 21 w 825"/>
                    <a:gd name="T31" fmla="*/ 649 h 855"/>
                    <a:gd name="T32" fmla="*/ 44 w 825"/>
                    <a:gd name="T33" fmla="*/ 664 h 855"/>
                    <a:gd name="T34" fmla="*/ 71 w 825"/>
                    <a:gd name="T35" fmla="*/ 670 h 855"/>
                    <a:gd name="T36" fmla="*/ 162 w 825"/>
                    <a:gd name="T37" fmla="*/ 827 h 855"/>
                    <a:gd name="T38" fmla="*/ 186 w 825"/>
                    <a:gd name="T39" fmla="*/ 851 h 855"/>
                    <a:gd name="T40" fmla="*/ 629 w 825"/>
                    <a:gd name="T41" fmla="*/ 854 h 855"/>
                    <a:gd name="T42" fmla="*/ 658 w 825"/>
                    <a:gd name="T43" fmla="*/ 835 h 855"/>
                    <a:gd name="T44" fmla="*/ 667 w 825"/>
                    <a:gd name="T45" fmla="*/ 670 h 855"/>
                    <a:gd name="T46" fmla="*/ 774 w 825"/>
                    <a:gd name="T47" fmla="*/ 667 h 855"/>
                    <a:gd name="T48" fmla="*/ 798 w 825"/>
                    <a:gd name="T49" fmla="*/ 654 h 855"/>
                    <a:gd name="T50" fmla="*/ 816 w 825"/>
                    <a:gd name="T51" fmla="*/ 633 h 855"/>
                    <a:gd name="T52" fmla="*/ 824 w 825"/>
                    <a:gd name="T53" fmla="*/ 605 h 855"/>
                    <a:gd name="T54" fmla="*/ 196 w 825"/>
                    <a:gd name="T55" fmla="*/ 38 h 855"/>
                    <a:gd name="T56" fmla="*/ 624 w 825"/>
                    <a:gd name="T57" fmla="*/ 36 h 855"/>
                    <a:gd name="T58" fmla="*/ 631 w 825"/>
                    <a:gd name="T59" fmla="*/ 211 h 855"/>
                    <a:gd name="T60" fmla="*/ 631 w 825"/>
                    <a:gd name="T61" fmla="*/ 813 h 855"/>
                    <a:gd name="T62" fmla="*/ 204 w 825"/>
                    <a:gd name="T63" fmla="*/ 820 h 855"/>
                    <a:gd name="T64" fmla="*/ 192 w 825"/>
                    <a:gd name="T65" fmla="*/ 808 h 855"/>
                    <a:gd name="T66" fmla="*/ 632 w 825"/>
                    <a:gd name="T67" fmla="*/ 808 h 855"/>
                    <a:gd name="T68" fmla="*/ 783 w 825"/>
                    <a:gd name="T69" fmla="*/ 619 h 855"/>
                    <a:gd name="T70" fmla="*/ 760 w 825"/>
                    <a:gd name="T71" fmla="*/ 635 h 855"/>
                    <a:gd name="T72" fmla="*/ 666 w 825"/>
                    <a:gd name="T73" fmla="*/ 437 h 855"/>
                    <a:gd name="T74" fmla="*/ 658 w 825"/>
                    <a:gd name="T75" fmla="*/ 427 h 855"/>
                    <a:gd name="T76" fmla="*/ 175 w 825"/>
                    <a:gd name="T77" fmla="*/ 424 h 855"/>
                    <a:gd name="T78" fmla="*/ 163 w 825"/>
                    <a:gd name="T79" fmla="*/ 429 h 855"/>
                    <a:gd name="T80" fmla="*/ 158 w 825"/>
                    <a:gd name="T81" fmla="*/ 441 h 855"/>
                    <a:gd name="T82" fmla="*/ 57 w 825"/>
                    <a:gd name="T83" fmla="*/ 633 h 855"/>
                    <a:gd name="T84" fmla="*/ 37 w 825"/>
                    <a:gd name="T85" fmla="*/ 612 h 855"/>
                    <a:gd name="T86" fmla="*/ 35 w 825"/>
                    <a:gd name="T87" fmla="*/ 275 h 855"/>
                    <a:gd name="T88" fmla="*/ 51 w 825"/>
                    <a:gd name="T89" fmla="*/ 252 h 855"/>
                    <a:gd name="T90" fmla="*/ 752 w 825"/>
                    <a:gd name="T91" fmla="*/ 246 h 855"/>
                    <a:gd name="T92" fmla="*/ 779 w 825"/>
                    <a:gd name="T93" fmla="*/ 257 h 855"/>
                    <a:gd name="T94" fmla="*/ 789 w 825"/>
                    <a:gd name="T95" fmla="*/ 283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25" h="855">
                      <a:moveTo>
                        <a:pt x="825" y="598"/>
                      </a:moveTo>
                      <a:lnTo>
                        <a:pt x="825" y="283"/>
                      </a:lnTo>
                      <a:lnTo>
                        <a:pt x="824" y="275"/>
                      </a:lnTo>
                      <a:lnTo>
                        <a:pt x="823" y="268"/>
                      </a:lnTo>
                      <a:lnTo>
                        <a:pt x="821" y="262"/>
                      </a:lnTo>
                      <a:lnTo>
                        <a:pt x="819" y="255"/>
                      </a:lnTo>
                      <a:lnTo>
                        <a:pt x="816" y="249"/>
                      </a:lnTo>
                      <a:lnTo>
                        <a:pt x="811" y="243"/>
                      </a:lnTo>
                      <a:lnTo>
                        <a:pt x="807" y="237"/>
                      </a:lnTo>
                      <a:lnTo>
                        <a:pt x="803" y="232"/>
                      </a:lnTo>
                      <a:lnTo>
                        <a:pt x="798" y="228"/>
                      </a:lnTo>
                      <a:lnTo>
                        <a:pt x="792" y="224"/>
                      </a:lnTo>
                      <a:lnTo>
                        <a:pt x="786" y="220"/>
                      </a:lnTo>
                      <a:lnTo>
                        <a:pt x="780" y="217"/>
                      </a:lnTo>
                      <a:lnTo>
                        <a:pt x="774" y="215"/>
                      </a:lnTo>
                      <a:lnTo>
                        <a:pt x="767" y="213"/>
                      </a:lnTo>
                      <a:lnTo>
                        <a:pt x="760" y="212"/>
                      </a:lnTo>
                      <a:lnTo>
                        <a:pt x="752" y="211"/>
                      </a:lnTo>
                      <a:lnTo>
                        <a:pt x="667" y="211"/>
                      </a:lnTo>
                      <a:lnTo>
                        <a:pt x="667" y="46"/>
                      </a:lnTo>
                      <a:lnTo>
                        <a:pt x="666" y="37"/>
                      </a:lnTo>
                      <a:lnTo>
                        <a:pt x="662" y="28"/>
                      </a:lnTo>
                      <a:lnTo>
                        <a:pt x="658" y="21"/>
                      </a:lnTo>
                      <a:lnTo>
                        <a:pt x="652" y="14"/>
                      </a:lnTo>
                      <a:lnTo>
                        <a:pt x="645" y="8"/>
                      </a:lnTo>
                      <a:lnTo>
                        <a:pt x="638" y="4"/>
                      </a:lnTo>
                      <a:lnTo>
                        <a:pt x="629" y="1"/>
                      </a:lnTo>
                      <a:lnTo>
                        <a:pt x="620" y="0"/>
                      </a:lnTo>
                      <a:lnTo>
                        <a:pt x="204" y="0"/>
                      </a:lnTo>
                      <a:lnTo>
                        <a:pt x="195" y="1"/>
                      </a:lnTo>
                      <a:lnTo>
                        <a:pt x="186" y="4"/>
                      </a:lnTo>
                      <a:lnTo>
                        <a:pt x="178" y="8"/>
                      </a:lnTo>
                      <a:lnTo>
                        <a:pt x="171" y="14"/>
                      </a:lnTo>
                      <a:lnTo>
                        <a:pt x="166" y="21"/>
                      </a:lnTo>
                      <a:lnTo>
                        <a:pt x="162" y="28"/>
                      </a:lnTo>
                      <a:lnTo>
                        <a:pt x="159" y="37"/>
                      </a:lnTo>
                      <a:lnTo>
                        <a:pt x="158" y="46"/>
                      </a:lnTo>
                      <a:lnTo>
                        <a:pt x="158" y="211"/>
                      </a:lnTo>
                      <a:lnTo>
                        <a:pt x="71" y="211"/>
                      </a:lnTo>
                      <a:lnTo>
                        <a:pt x="64" y="212"/>
                      </a:lnTo>
                      <a:lnTo>
                        <a:pt x="57" y="213"/>
                      </a:lnTo>
                      <a:lnTo>
                        <a:pt x="50" y="215"/>
                      </a:lnTo>
                      <a:lnTo>
                        <a:pt x="44" y="217"/>
                      </a:lnTo>
                      <a:lnTo>
                        <a:pt x="37" y="220"/>
                      </a:lnTo>
                      <a:lnTo>
                        <a:pt x="32" y="224"/>
                      </a:lnTo>
                      <a:lnTo>
                        <a:pt x="26" y="228"/>
                      </a:lnTo>
                      <a:lnTo>
                        <a:pt x="21" y="232"/>
                      </a:lnTo>
                      <a:lnTo>
                        <a:pt x="16" y="237"/>
                      </a:lnTo>
                      <a:lnTo>
                        <a:pt x="12" y="243"/>
                      </a:lnTo>
                      <a:lnTo>
                        <a:pt x="9" y="249"/>
                      </a:lnTo>
                      <a:lnTo>
                        <a:pt x="6" y="255"/>
                      </a:lnTo>
                      <a:lnTo>
                        <a:pt x="3" y="262"/>
                      </a:lnTo>
                      <a:lnTo>
                        <a:pt x="2" y="268"/>
                      </a:lnTo>
                      <a:lnTo>
                        <a:pt x="1" y="275"/>
                      </a:lnTo>
                      <a:lnTo>
                        <a:pt x="0" y="283"/>
                      </a:lnTo>
                      <a:lnTo>
                        <a:pt x="0" y="598"/>
                      </a:lnTo>
                      <a:lnTo>
                        <a:pt x="1" y="605"/>
                      </a:lnTo>
                      <a:lnTo>
                        <a:pt x="2" y="612"/>
                      </a:lnTo>
                      <a:lnTo>
                        <a:pt x="3" y="620"/>
                      </a:lnTo>
                      <a:lnTo>
                        <a:pt x="6" y="626"/>
                      </a:lnTo>
                      <a:lnTo>
                        <a:pt x="9" y="633"/>
                      </a:lnTo>
                      <a:lnTo>
                        <a:pt x="12" y="639"/>
                      </a:lnTo>
                      <a:lnTo>
                        <a:pt x="16" y="644"/>
                      </a:lnTo>
                      <a:lnTo>
                        <a:pt x="21" y="649"/>
                      </a:lnTo>
                      <a:lnTo>
                        <a:pt x="26" y="654"/>
                      </a:lnTo>
                      <a:lnTo>
                        <a:pt x="32" y="658"/>
                      </a:lnTo>
                      <a:lnTo>
                        <a:pt x="37" y="661"/>
                      </a:lnTo>
                      <a:lnTo>
                        <a:pt x="44" y="664"/>
                      </a:lnTo>
                      <a:lnTo>
                        <a:pt x="50" y="667"/>
                      </a:lnTo>
                      <a:lnTo>
                        <a:pt x="57" y="669"/>
                      </a:lnTo>
                      <a:lnTo>
                        <a:pt x="64" y="670"/>
                      </a:lnTo>
                      <a:lnTo>
                        <a:pt x="71" y="670"/>
                      </a:lnTo>
                      <a:lnTo>
                        <a:pt x="158" y="670"/>
                      </a:lnTo>
                      <a:lnTo>
                        <a:pt x="158" y="808"/>
                      </a:lnTo>
                      <a:lnTo>
                        <a:pt x="159" y="817"/>
                      </a:lnTo>
                      <a:lnTo>
                        <a:pt x="162" y="827"/>
                      </a:lnTo>
                      <a:lnTo>
                        <a:pt x="166" y="835"/>
                      </a:lnTo>
                      <a:lnTo>
                        <a:pt x="171" y="842"/>
                      </a:lnTo>
                      <a:lnTo>
                        <a:pt x="178" y="847"/>
                      </a:lnTo>
                      <a:lnTo>
                        <a:pt x="186" y="851"/>
                      </a:lnTo>
                      <a:lnTo>
                        <a:pt x="195" y="854"/>
                      </a:lnTo>
                      <a:lnTo>
                        <a:pt x="204" y="855"/>
                      </a:lnTo>
                      <a:lnTo>
                        <a:pt x="620" y="855"/>
                      </a:lnTo>
                      <a:lnTo>
                        <a:pt x="629" y="854"/>
                      </a:lnTo>
                      <a:lnTo>
                        <a:pt x="638" y="851"/>
                      </a:lnTo>
                      <a:lnTo>
                        <a:pt x="645" y="847"/>
                      </a:lnTo>
                      <a:lnTo>
                        <a:pt x="652" y="842"/>
                      </a:lnTo>
                      <a:lnTo>
                        <a:pt x="658" y="835"/>
                      </a:lnTo>
                      <a:lnTo>
                        <a:pt x="662" y="827"/>
                      </a:lnTo>
                      <a:lnTo>
                        <a:pt x="666" y="817"/>
                      </a:lnTo>
                      <a:lnTo>
                        <a:pt x="667" y="808"/>
                      </a:lnTo>
                      <a:lnTo>
                        <a:pt x="667" y="670"/>
                      </a:lnTo>
                      <a:lnTo>
                        <a:pt x="752" y="670"/>
                      </a:lnTo>
                      <a:lnTo>
                        <a:pt x="760" y="669"/>
                      </a:lnTo>
                      <a:lnTo>
                        <a:pt x="767" y="668"/>
                      </a:lnTo>
                      <a:lnTo>
                        <a:pt x="774" y="667"/>
                      </a:lnTo>
                      <a:lnTo>
                        <a:pt x="780" y="664"/>
                      </a:lnTo>
                      <a:lnTo>
                        <a:pt x="786" y="661"/>
                      </a:lnTo>
                      <a:lnTo>
                        <a:pt x="792" y="658"/>
                      </a:lnTo>
                      <a:lnTo>
                        <a:pt x="798" y="654"/>
                      </a:lnTo>
                      <a:lnTo>
                        <a:pt x="803" y="649"/>
                      </a:lnTo>
                      <a:lnTo>
                        <a:pt x="807" y="644"/>
                      </a:lnTo>
                      <a:lnTo>
                        <a:pt x="811" y="639"/>
                      </a:lnTo>
                      <a:lnTo>
                        <a:pt x="816" y="633"/>
                      </a:lnTo>
                      <a:lnTo>
                        <a:pt x="819" y="626"/>
                      </a:lnTo>
                      <a:lnTo>
                        <a:pt x="821" y="620"/>
                      </a:lnTo>
                      <a:lnTo>
                        <a:pt x="823" y="612"/>
                      </a:lnTo>
                      <a:lnTo>
                        <a:pt x="824" y="605"/>
                      </a:lnTo>
                      <a:lnTo>
                        <a:pt x="825" y="598"/>
                      </a:lnTo>
                      <a:close/>
                      <a:moveTo>
                        <a:pt x="192" y="46"/>
                      </a:moveTo>
                      <a:lnTo>
                        <a:pt x="193" y="42"/>
                      </a:lnTo>
                      <a:lnTo>
                        <a:pt x="196" y="38"/>
                      </a:lnTo>
                      <a:lnTo>
                        <a:pt x="199" y="36"/>
                      </a:lnTo>
                      <a:lnTo>
                        <a:pt x="204" y="35"/>
                      </a:lnTo>
                      <a:lnTo>
                        <a:pt x="620" y="35"/>
                      </a:lnTo>
                      <a:lnTo>
                        <a:pt x="624" y="36"/>
                      </a:lnTo>
                      <a:lnTo>
                        <a:pt x="628" y="38"/>
                      </a:lnTo>
                      <a:lnTo>
                        <a:pt x="631" y="42"/>
                      </a:lnTo>
                      <a:lnTo>
                        <a:pt x="631" y="46"/>
                      </a:lnTo>
                      <a:lnTo>
                        <a:pt x="631" y="211"/>
                      </a:lnTo>
                      <a:lnTo>
                        <a:pt x="192" y="211"/>
                      </a:lnTo>
                      <a:lnTo>
                        <a:pt x="192" y="46"/>
                      </a:lnTo>
                      <a:close/>
                      <a:moveTo>
                        <a:pt x="632" y="808"/>
                      </a:moveTo>
                      <a:lnTo>
                        <a:pt x="631" y="813"/>
                      </a:lnTo>
                      <a:lnTo>
                        <a:pt x="628" y="816"/>
                      </a:lnTo>
                      <a:lnTo>
                        <a:pt x="625" y="819"/>
                      </a:lnTo>
                      <a:lnTo>
                        <a:pt x="620" y="820"/>
                      </a:lnTo>
                      <a:lnTo>
                        <a:pt x="204" y="820"/>
                      </a:lnTo>
                      <a:lnTo>
                        <a:pt x="199" y="819"/>
                      </a:lnTo>
                      <a:lnTo>
                        <a:pt x="196" y="816"/>
                      </a:lnTo>
                      <a:lnTo>
                        <a:pt x="193" y="813"/>
                      </a:lnTo>
                      <a:lnTo>
                        <a:pt x="192" y="808"/>
                      </a:lnTo>
                      <a:lnTo>
                        <a:pt x="192" y="458"/>
                      </a:lnTo>
                      <a:lnTo>
                        <a:pt x="631" y="458"/>
                      </a:lnTo>
                      <a:lnTo>
                        <a:pt x="631" y="808"/>
                      </a:lnTo>
                      <a:lnTo>
                        <a:pt x="632" y="808"/>
                      </a:lnTo>
                      <a:close/>
                      <a:moveTo>
                        <a:pt x="789" y="598"/>
                      </a:moveTo>
                      <a:lnTo>
                        <a:pt x="789" y="605"/>
                      </a:lnTo>
                      <a:lnTo>
                        <a:pt x="786" y="612"/>
                      </a:lnTo>
                      <a:lnTo>
                        <a:pt x="783" y="619"/>
                      </a:lnTo>
                      <a:lnTo>
                        <a:pt x="779" y="625"/>
                      </a:lnTo>
                      <a:lnTo>
                        <a:pt x="773" y="629"/>
                      </a:lnTo>
                      <a:lnTo>
                        <a:pt x="767" y="633"/>
                      </a:lnTo>
                      <a:lnTo>
                        <a:pt x="760" y="635"/>
                      </a:lnTo>
                      <a:lnTo>
                        <a:pt x="752" y="636"/>
                      </a:lnTo>
                      <a:lnTo>
                        <a:pt x="667" y="636"/>
                      </a:lnTo>
                      <a:lnTo>
                        <a:pt x="667" y="441"/>
                      </a:lnTo>
                      <a:lnTo>
                        <a:pt x="666" y="437"/>
                      </a:lnTo>
                      <a:lnTo>
                        <a:pt x="664" y="434"/>
                      </a:lnTo>
                      <a:lnTo>
                        <a:pt x="663" y="431"/>
                      </a:lnTo>
                      <a:lnTo>
                        <a:pt x="661" y="429"/>
                      </a:lnTo>
                      <a:lnTo>
                        <a:pt x="658" y="427"/>
                      </a:lnTo>
                      <a:lnTo>
                        <a:pt x="655" y="425"/>
                      </a:lnTo>
                      <a:lnTo>
                        <a:pt x="652" y="424"/>
                      </a:lnTo>
                      <a:lnTo>
                        <a:pt x="649" y="424"/>
                      </a:lnTo>
                      <a:lnTo>
                        <a:pt x="175" y="424"/>
                      </a:lnTo>
                      <a:lnTo>
                        <a:pt x="172" y="424"/>
                      </a:lnTo>
                      <a:lnTo>
                        <a:pt x="168" y="425"/>
                      </a:lnTo>
                      <a:lnTo>
                        <a:pt x="166" y="427"/>
                      </a:lnTo>
                      <a:lnTo>
                        <a:pt x="163" y="429"/>
                      </a:lnTo>
                      <a:lnTo>
                        <a:pt x="161" y="431"/>
                      </a:lnTo>
                      <a:lnTo>
                        <a:pt x="159" y="434"/>
                      </a:lnTo>
                      <a:lnTo>
                        <a:pt x="158" y="437"/>
                      </a:lnTo>
                      <a:lnTo>
                        <a:pt x="158" y="441"/>
                      </a:lnTo>
                      <a:lnTo>
                        <a:pt x="158" y="636"/>
                      </a:lnTo>
                      <a:lnTo>
                        <a:pt x="71" y="636"/>
                      </a:lnTo>
                      <a:lnTo>
                        <a:pt x="64" y="635"/>
                      </a:lnTo>
                      <a:lnTo>
                        <a:pt x="57" y="633"/>
                      </a:lnTo>
                      <a:lnTo>
                        <a:pt x="51" y="629"/>
                      </a:lnTo>
                      <a:lnTo>
                        <a:pt x="45" y="625"/>
                      </a:lnTo>
                      <a:lnTo>
                        <a:pt x="41" y="619"/>
                      </a:lnTo>
                      <a:lnTo>
                        <a:pt x="37" y="612"/>
                      </a:lnTo>
                      <a:lnTo>
                        <a:pt x="35" y="605"/>
                      </a:lnTo>
                      <a:lnTo>
                        <a:pt x="34" y="598"/>
                      </a:lnTo>
                      <a:lnTo>
                        <a:pt x="34" y="283"/>
                      </a:lnTo>
                      <a:lnTo>
                        <a:pt x="35" y="275"/>
                      </a:lnTo>
                      <a:lnTo>
                        <a:pt x="37" y="268"/>
                      </a:lnTo>
                      <a:lnTo>
                        <a:pt x="41" y="262"/>
                      </a:lnTo>
                      <a:lnTo>
                        <a:pt x="45" y="257"/>
                      </a:lnTo>
                      <a:lnTo>
                        <a:pt x="51" y="252"/>
                      </a:lnTo>
                      <a:lnTo>
                        <a:pt x="57" y="249"/>
                      </a:lnTo>
                      <a:lnTo>
                        <a:pt x="64" y="246"/>
                      </a:lnTo>
                      <a:lnTo>
                        <a:pt x="71" y="246"/>
                      </a:lnTo>
                      <a:lnTo>
                        <a:pt x="752" y="246"/>
                      </a:lnTo>
                      <a:lnTo>
                        <a:pt x="760" y="246"/>
                      </a:lnTo>
                      <a:lnTo>
                        <a:pt x="767" y="249"/>
                      </a:lnTo>
                      <a:lnTo>
                        <a:pt x="773" y="252"/>
                      </a:lnTo>
                      <a:lnTo>
                        <a:pt x="779" y="257"/>
                      </a:lnTo>
                      <a:lnTo>
                        <a:pt x="783" y="262"/>
                      </a:lnTo>
                      <a:lnTo>
                        <a:pt x="786" y="268"/>
                      </a:lnTo>
                      <a:lnTo>
                        <a:pt x="789" y="275"/>
                      </a:lnTo>
                      <a:lnTo>
                        <a:pt x="789" y="283"/>
                      </a:lnTo>
                      <a:lnTo>
                        <a:pt x="789" y="5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9" name="Freeform 166"/>
                <p:cNvSpPr/>
                <p:nvPr/>
              </p:nvSpPr>
              <p:spPr bwMode="auto">
                <a:xfrm>
                  <a:off x="3707834" y="3658451"/>
                  <a:ext cx="18731" cy="14048"/>
                </a:xfrm>
                <a:custGeom>
                  <a:avLst/>
                  <a:gdLst>
                    <a:gd name="T0" fmla="*/ 17 w 34"/>
                    <a:gd name="T1" fmla="*/ 0 h 34"/>
                    <a:gd name="T2" fmla="*/ 13 w 34"/>
                    <a:gd name="T3" fmla="*/ 1 h 34"/>
                    <a:gd name="T4" fmla="*/ 10 w 34"/>
                    <a:gd name="T5" fmla="*/ 2 h 34"/>
                    <a:gd name="T6" fmla="*/ 7 w 34"/>
                    <a:gd name="T7" fmla="*/ 3 h 34"/>
                    <a:gd name="T8" fmla="*/ 5 w 34"/>
                    <a:gd name="T9" fmla="*/ 5 h 34"/>
                    <a:gd name="T10" fmla="*/ 3 w 34"/>
                    <a:gd name="T11" fmla="*/ 8 h 34"/>
                    <a:gd name="T12" fmla="*/ 1 w 34"/>
                    <a:gd name="T13" fmla="*/ 11 h 34"/>
                    <a:gd name="T14" fmla="*/ 0 w 34"/>
                    <a:gd name="T15" fmla="*/ 14 h 34"/>
                    <a:gd name="T16" fmla="*/ 0 w 34"/>
                    <a:gd name="T17" fmla="*/ 17 h 34"/>
                    <a:gd name="T18" fmla="*/ 0 w 34"/>
                    <a:gd name="T19" fmla="*/ 21 h 34"/>
                    <a:gd name="T20" fmla="*/ 1 w 34"/>
                    <a:gd name="T21" fmla="*/ 24 h 34"/>
                    <a:gd name="T22" fmla="*/ 3 w 34"/>
                    <a:gd name="T23" fmla="*/ 27 h 34"/>
                    <a:gd name="T24" fmla="*/ 5 w 34"/>
                    <a:gd name="T25" fmla="*/ 29 h 34"/>
                    <a:gd name="T26" fmla="*/ 7 w 34"/>
                    <a:gd name="T27" fmla="*/ 31 h 34"/>
                    <a:gd name="T28" fmla="*/ 10 w 34"/>
                    <a:gd name="T29" fmla="*/ 33 h 34"/>
                    <a:gd name="T30" fmla="*/ 13 w 34"/>
                    <a:gd name="T31" fmla="*/ 34 h 34"/>
                    <a:gd name="T32" fmla="*/ 17 w 34"/>
                    <a:gd name="T33" fmla="*/ 34 h 34"/>
                    <a:gd name="T34" fmla="*/ 20 w 34"/>
                    <a:gd name="T35" fmla="*/ 34 h 34"/>
                    <a:gd name="T36" fmla="*/ 23 w 34"/>
                    <a:gd name="T37" fmla="*/ 33 h 34"/>
                    <a:gd name="T38" fmla="*/ 26 w 34"/>
                    <a:gd name="T39" fmla="*/ 31 h 34"/>
                    <a:gd name="T40" fmla="*/ 29 w 34"/>
                    <a:gd name="T41" fmla="*/ 29 h 34"/>
                    <a:gd name="T42" fmla="*/ 31 w 34"/>
                    <a:gd name="T43" fmla="*/ 27 h 34"/>
                    <a:gd name="T44" fmla="*/ 33 w 34"/>
                    <a:gd name="T45" fmla="*/ 24 h 34"/>
                    <a:gd name="T46" fmla="*/ 34 w 34"/>
                    <a:gd name="T47" fmla="*/ 21 h 34"/>
                    <a:gd name="T48" fmla="*/ 34 w 34"/>
                    <a:gd name="T49" fmla="*/ 17 h 34"/>
                    <a:gd name="T50" fmla="*/ 34 w 34"/>
                    <a:gd name="T51" fmla="*/ 14 h 34"/>
                    <a:gd name="T52" fmla="*/ 33 w 34"/>
                    <a:gd name="T53" fmla="*/ 11 h 34"/>
                    <a:gd name="T54" fmla="*/ 31 w 34"/>
                    <a:gd name="T55" fmla="*/ 8 h 34"/>
                    <a:gd name="T56" fmla="*/ 29 w 34"/>
                    <a:gd name="T57" fmla="*/ 5 h 34"/>
                    <a:gd name="T58" fmla="*/ 26 w 34"/>
                    <a:gd name="T59" fmla="*/ 3 h 34"/>
                    <a:gd name="T60" fmla="*/ 23 w 34"/>
                    <a:gd name="T61" fmla="*/ 2 h 34"/>
                    <a:gd name="T62" fmla="*/ 20 w 34"/>
                    <a:gd name="T63" fmla="*/ 1 h 34"/>
                    <a:gd name="T64" fmla="*/ 17 w 34"/>
                    <a:gd name="T6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4">
                      <a:moveTo>
                        <a:pt x="17" y="0"/>
                      </a:moveTo>
                      <a:lnTo>
                        <a:pt x="13" y="1"/>
                      </a:lnTo>
                      <a:lnTo>
                        <a:pt x="10" y="2"/>
                      </a:lnTo>
                      <a:lnTo>
                        <a:pt x="7" y="3"/>
                      </a:lnTo>
                      <a:lnTo>
                        <a:pt x="5" y="5"/>
                      </a:lnTo>
                      <a:lnTo>
                        <a:pt x="3" y="8"/>
                      </a:lnTo>
                      <a:lnTo>
                        <a:pt x="1" y="11"/>
                      </a:lnTo>
                      <a:lnTo>
                        <a:pt x="0" y="14"/>
                      </a:lnTo>
                      <a:lnTo>
                        <a:pt x="0" y="17"/>
                      </a:lnTo>
                      <a:lnTo>
                        <a:pt x="0" y="21"/>
                      </a:lnTo>
                      <a:lnTo>
                        <a:pt x="1" y="24"/>
                      </a:lnTo>
                      <a:lnTo>
                        <a:pt x="3" y="27"/>
                      </a:lnTo>
                      <a:lnTo>
                        <a:pt x="5" y="29"/>
                      </a:lnTo>
                      <a:lnTo>
                        <a:pt x="7" y="31"/>
                      </a:lnTo>
                      <a:lnTo>
                        <a:pt x="10" y="33"/>
                      </a:lnTo>
                      <a:lnTo>
                        <a:pt x="13" y="34"/>
                      </a:lnTo>
                      <a:lnTo>
                        <a:pt x="17" y="34"/>
                      </a:lnTo>
                      <a:lnTo>
                        <a:pt x="20" y="34"/>
                      </a:lnTo>
                      <a:lnTo>
                        <a:pt x="23" y="33"/>
                      </a:lnTo>
                      <a:lnTo>
                        <a:pt x="26" y="31"/>
                      </a:lnTo>
                      <a:lnTo>
                        <a:pt x="29" y="29"/>
                      </a:lnTo>
                      <a:lnTo>
                        <a:pt x="31" y="27"/>
                      </a:lnTo>
                      <a:lnTo>
                        <a:pt x="33" y="24"/>
                      </a:lnTo>
                      <a:lnTo>
                        <a:pt x="34" y="21"/>
                      </a:lnTo>
                      <a:lnTo>
                        <a:pt x="34" y="17"/>
                      </a:lnTo>
                      <a:lnTo>
                        <a:pt x="34" y="14"/>
                      </a:lnTo>
                      <a:lnTo>
                        <a:pt x="33" y="11"/>
                      </a:lnTo>
                      <a:lnTo>
                        <a:pt x="31" y="8"/>
                      </a:lnTo>
                      <a:lnTo>
                        <a:pt x="29" y="5"/>
                      </a:lnTo>
                      <a:lnTo>
                        <a:pt x="26" y="3"/>
                      </a:lnTo>
                      <a:lnTo>
                        <a:pt x="23" y="2"/>
                      </a:lnTo>
                      <a:lnTo>
                        <a:pt x="20" y="1"/>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53" name="Group 342"/>
              <p:cNvGrpSpPr/>
              <p:nvPr/>
            </p:nvGrpSpPr>
            <p:grpSpPr>
              <a:xfrm>
                <a:off x="3796805" y="3766153"/>
                <a:ext cx="145163" cy="117067"/>
                <a:chOff x="3796805" y="3766153"/>
                <a:chExt cx="145163" cy="117067"/>
              </a:xfrm>
              <a:grpFill/>
            </p:grpSpPr>
            <p:sp>
              <p:nvSpPr>
                <p:cNvPr id="54" name="Freeform 167"/>
                <p:cNvSpPr/>
                <p:nvPr/>
              </p:nvSpPr>
              <p:spPr bwMode="auto">
                <a:xfrm>
                  <a:off x="3796805" y="3817662"/>
                  <a:ext cx="145163" cy="14048"/>
                </a:xfrm>
                <a:custGeom>
                  <a:avLst/>
                  <a:gdLst>
                    <a:gd name="T0" fmla="*/ 17 w 279"/>
                    <a:gd name="T1" fmla="*/ 34 h 34"/>
                    <a:gd name="T2" fmla="*/ 262 w 279"/>
                    <a:gd name="T3" fmla="*/ 34 h 34"/>
                    <a:gd name="T4" fmla="*/ 265 w 279"/>
                    <a:gd name="T5" fmla="*/ 34 h 34"/>
                    <a:gd name="T6" fmla="*/ 268 w 279"/>
                    <a:gd name="T7" fmla="*/ 33 h 34"/>
                    <a:gd name="T8" fmla="*/ 271 w 279"/>
                    <a:gd name="T9" fmla="*/ 31 h 34"/>
                    <a:gd name="T10" fmla="*/ 274 w 279"/>
                    <a:gd name="T11" fmla="*/ 29 h 34"/>
                    <a:gd name="T12" fmla="*/ 276 w 279"/>
                    <a:gd name="T13" fmla="*/ 27 h 34"/>
                    <a:gd name="T14" fmla="*/ 278 w 279"/>
                    <a:gd name="T15" fmla="*/ 24 h 34"/>
                    <a:gd name="T16" fmla="*/ 279 w 279"/>
                    <a:gd name="T17" fmla="*/ 21 h 34"/>
                    <a:gd name="T18" fmla="*/ 279 w 279"/>
                    <a:gd name="T19" fmla="*/ 17 h 34"/>
                    <a:gd name="T20" fmla="*/ 279 w 279"/>
                    <a:gd name="T21" fmla="*/ 14 h 34"/>
                    <a:gd name="T22" fmla="*/ 278 w 279"/>
                    <a:gd name="T23" fmla="*/ 11 h 34"/>
                    <a:gd name="T24" fmla="*/ 276 w 279"/>
                    <a:gd name="T25" fmla="*/ 8 h 34"/>
                    <a:gd name="T26" fmla="*/ 274 w 279"/>
                    <a:gd name="T27" fmla="*/ 5 h 34"/>
                    <a:gd name="T28" fmla="*/ 271 w 279"/>
                    <a:gd name="T29" fmla="*/ 3 h 34"/>
                    <a:gd name="T30" fmla="*/ 268 w 279"/>
                    <a:gd name="T31" fmla="*/ 1 h 34"/>
                    <a:gd name="T32" fmla="*/ 265 w 279"/>
                    <a:gd name="T33" fmla="*/ 1 h 34"/>
                    <a:gd name="T34" fmla="*/ 262 w 279"/>
                    <a:gd name="T35" fmla="*/ 0 h 34"/>
                    <a:gd name="T36" fmla="*/ 17 w 279"/>
                    <a:gd name="T37" fmla="*/ 0 h 34"/>
                    <a:gd name="T38" fmla="*/ 14 w 279"/>
                    <a:gd name="T39" fmla="*/ 1 h 34"/>
                    <a:gd name="T40" fmla="*/ 11 w 279"/>
                    <a:gd name="T41" fmla="*/ 1 h 34"/>
                    <a:gd name="T42" fmla="*/ 8 w 279"/>
                    <a:gd name="T43" fmla="*/ 3 h 34"/>
                    <a:gd name="T44" fmla="*/ 5 w 279"/>
                    <a:gd name="T45" fmla="*/ 5 h 34"/>
                    <a:gd name="T46" fmla="*/ 3 w 279"/>
                    <a:gd name="T47" fmla="*/ 8 h 34"/>
                    <a:gd name="T48" fmla="*/ 2 w 279"/>
                    <a:gd name="T49" fmla="*/ 11 h 34"/>
                    <a:gd name="T50" fmla="*/ 1 w 279"/>
                    <a:gd name="T51" fmla="*/ 14 h 34"/>
                    <a:gd name="T52" fmla="*/ 0 w 279"/>
                    <a:gd name="T53" fmla="*/ 17 h 34"/>
                    <a:gd name="T54" fmla="*/ 1 w 279"/>
                    <a:gd name="T55" fmla="*/ 21 h 34"/>
                    <a:gd name="T56" fmla="*/ 2 w 279"/>
                    <a:gd name="T57" fmla="*/ 24 h 34"/>
                    <a:gd name="T58" fmla="*/ 3 w 279"/>
                    <a:gd name="T59" fmla="*/ 27 h 34"/>
                    <a:gd name="T60" fmla="*/ 5 w 279"/>
                    <a:gd name="T61" fmla="*/ 29 h 34"/>
                    <a:gd name="T62" fmla="*/ 8 w 279"/>
                    <a:gd name="T63" fmla="*/ 31 h 34"/>
                    <a:gd name="T64" fmla="*/ 11 w 279"/>
                    <a:gd name="T65" fmla="*/ 33 h 34"/>
                    <a:gd name="T66" fmla="*/ 14 w 279"/>
                    <a:gd name="T67" fmla="*/ 34 h 34"/>
                    <a:gd name="T68" fmla="*/ 17 w 279"/>
                    <a:gd name="T6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34">
                      <a:moveTo>
                        <a:pt x="17" y="34"/>
                      </a:moveTo>
                      <a:lnTo>
                        <a:pt x="262" y="34"/>
                      </a:lnTo>
                      <a:lnTo>
                        <a:pt x="265" y="34"/>
                      </a:lnTo>
                      <a:lnTo>
                        <a:pt x="268" y="33"/>
                      </a:lnTo>
                      <a:lnTo>
                        <a:pt x="271" y="31"/>
                      </a:lnTo>
                      <a:lnTo>
                        <a:pt x="274" y="29"/>
                      </a:lnTo>
                      <a:lnTo>
                        <a:pt x="276" y="27"/>
                      </a:lnTo>
                      <a:lnTo>
                        <a:pt x="278" y="24"/>
                      </a:lnTo>
                      <a:lnTo>
                        <a:pt x="279" y="21"/>
                      </a:lnTo>
                      <a:lnTo>
                        <a:pt x="279" y="17"/>
                      </a:lnTo>
                      <a:lnTo>
                        <a:pt x="279" y="14"/>
                      </a:lnTo>
                      <a:lnTo>
                        <a:pt x="278" y="11"/>
                      </a:lnTo>
                      <a:lnTo>
                        <a:pt x="276" y="8"/>
                      </a:lnTo>
                      <a:lnTo>
                        <a:pt x="274" y="5"/>
                      </a:lnTo>
                      <a:lnTo>
                        <a:pt x="271" y="3"/>
                      </a:lnTo>
                      <a:lnTo>
                        <a:pt x="268" y="1"/>
                      </a:lnTo>
                      <a:lnTo>
                        <a:pt x="265" y="1"/>
                      </a:lnTo>
                      <a:lnTo>
                        <a:pt x="262" y="0"/>
                      </a:lnTo>
                      <a:lnTo>
                        <a:pt x="17" y="0"/>
                      </a:lnTo>
                      <a:lnTo>
                        <a:pt x="14" y="1"/>
                      </a:lnTo>
                      <a:lnTo>
                        <a:pt x="11" y="1"/>
                      </a:lnTo>
                      <a:lnTo>
                        <a:pt x="8" y="3"/>
                      </a:lnTo>
                      <a:lnTo>
                        <a:pt x="5" y="5"/>
                      </a:lnTo>
                      <a:lnTo>
                        <a:pt x="3" y="8"/>
                      </a:lnTo>
                      <a:lnTo>
                        <a:pt x="2" y="11"/>
                      </a:lnTo>
                      <a:lnTo>
                        <a:pt x="1" y="14"/>
                      </a:lnTo>
                      <a:lnTo>
                        <a:pt x="0" y="17"/>
                      </a:lnTo>
                      <a:lnTo>
                        <a:pt x="1" y="21"/>
                      </a:lnTo>
                      <a:lnTo>
                        <a:pt x="2" y="24"/>
                      </a:lnTo>
                      <a:lnTo>
                        <a:pt x="3" y="27"/>
                      </a:lnTo>
                      <a:lnTo>
                        <a:pt x="5" y="29"/>
                      </a:lnTo>
                      <a:lnTo>
                        <a:pt x="8" y="31"/>
                      </a:lnTo>
                      <a:lnTo>
                        <a:pt x="11" y="33"/>
                      </a:lnTo>
                      <a:lnTo>
                        <a:pt x="14" y="34"/>
                      </a:lnTo>
                      <a:lnTo>
                        <a:pt x="1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cs typeface="+mn-ea"/>
                    <a:sym typeface="+mn-lt"/>
                  </a:endParaRPr>
                </a:p>
              </p:txBody>
            </p:sp>
            <p:sp>
              <p:nvSpPr>
                <p:cNvPr id="55" name="Freeform 168"/>
                <p:cNvSpPr/>
                <p:nvPr/>
              </p:nvSpPr>
              <p:spPr bwMode="auto">
                <a:xfrm>
                  <a:off x="3796805" y="3864489"/>
                  <a:ext cx="145163" cy="18731"/>
                </a:xfrm>
                <a:custGeom>
                  <a:avLst/>
                  <a:gdLst>
                    <a:gd name="T0" fmla="*/ 17 w 279"/>
                    <a:gd name="T1" fmla="*/ 34 h 34"/>
                    <a:gd name="T2" fmla="*/ 262 w 279"/>
                    <a:gd name="T3" fmla="*/ 34 h 34"/>
                    <a:gd name="T4" fmla="*/ 265 w 279"/>
                    <a:gd name="T5" fmla="*/ 34 h 34"/>
                    <a:gd name="T6" fmla="*/ 268 w 279"/>
                    <a:gd name="T7" fmla="*/ 33 h 34"/>
                    <a:gd name="T8" fmla="*/ 271 w 279"/>
                    <a:gd name="T9" fmla="*/ 31 h 34"/>
                    <a:gd name="T10" fmla="*/ 274 w 279"/>
                    <a:gd name="T11" fmla="*/ 29 h 34"/>
                    <a:gd name="T12" fmla="*/ 276 w 279"/>
                    <a:gd name="T13" fmla="*/ 27 h 34"/>
                    <a:gd name="T14" fmla="*/ 278 w 279"/>
                    <a:gd name="T15" fmla="*/ 24 h 34"/>
                    <a:gd name="T16" fmla="*/ 279 w 279"/>
                    <a:gd name="T17" fmla="*/ 21 h 34"/>
                    <a:gd name="T18" fmla="*/ 279 w 279"/>
                    <a:gd name="T19" fmla="*/ 17 h 34"/>
                    <a:gd name="T20" fmla="*/ 279 w 279"/>
                    <a:gd name="T21" fmla="*/ 14 h 34"/>
                    <a:gd name="T22" fmla="*/ 278 w 279"/>
                    <a:gd name="T23" fmla="*/ 10 h 34"/>
                    <a:gd name="T24" fmla="*/ 276 w 279"/>
                    <a:gd name="T25" fmla="*/ 8 h 34"/>
                    <a:gd name="T26" fmla="*/ 274 w 279"/>
                    <a:gd name="T27" fmla="*/ 5 h 34"/>
                    <a:gd name="T28" fmla="*/ 271 w 279"/>
                    <a:gd name="T29" fmla="*/ 3 h 34"/>
                    <a:gd name="T30" fmla="*/ 268 w 279"/>
                    <a:gd name="T31" fmla="*/ 1 h 34"/>
                    <a:gd name="T32" fmla="*/ 265 w 279"/>
                    <a:gd name="T33" fmla="*/ 0 h 34"/>
                    <a:gd name="T34" fmla="*/ 262 w 279"/>
                    <a:gd name="T35" fmla="*/ 0 h 34"/>
                    <a:gd name="T36" fmla="*/ 17 w 279"/>
                    <a:gd name="T37" fmla="*/ 0 h 34"/>
                    <a:gd name="T38" fmla="*/ 14 w 279"/>
                    <a:gd name="T39" fmla="*/ 0 h 34"/>
                    <a:gd name="T40" fmla="*/ 11 w 279"/>
                    <a:gd name="T41" fmla="*/ 1 h 34"/>
                    <a:gd name="T42" fmla="*/ 8 w 279"/>
                    <a:gd name="T43" fmla="*/ 3 h 34"/>
                    <a:gd name="T44" fmla="*/ 5 w 279"/>
                    <a:gd name="T45" fmla="*/ 5 h 34"/>
                    <a:gd name="T46" fmla="*/ 3 w 279"/>
                    <a:gd name="T47" fmla="*/ 8 h 34"/>
                    <a:gd name="T48" fmla="*/ 2 w 279"/>
                    <a:gd name="T49" fmla="*/ 10 h 34"/>
                    <a:gd name="T50" fmla="*/ 1 w 279"/>
                    <a:gd name="T51" fmla="*/ 14 h 34"/>
                    <a:gd name="T52" fmla="*/ 0 w 279"/>
                    <a:gd name="T53" fmla="*/ 17 h 34"/>
                    <a:gd name="T54" fmla="*/ 1 w 279"/>
                    <a:gd name="T55" fmla="*/ 21 h 34"/>
                    <a:gd name="T56" fmla="*/ 2 w 279"/>
                    <a:gd name="T57" fmla="*/ 24 h 34"/>
                    <a:gd name="T58" fmla="*/ 3 w 279"/>
                    <a:gd name="T59" fmla="*/ 27 h 34"/>
                    <a:gd name="T60" fmla="*/ 5 w 279"/>
                    <a:gd name="T61" fmla="*/ 29 h 34"/>
                    <a:gd name="T62" fmla="*/ 8 w 279"/>
                    <a:gd name="T63" fmla="*/ 31 h 34"/>
                    <a:gd name="T64" fmla="*/ 11 w 279"/>
                    <a:gd name="T65" fmla="*/ 33 h 34"/>
                    <a:gd name="T66" fmla="*/ 14 w 279"/>
                    <a:gd name="T67" fmla="*/ 34 h 34"/>
                    <a:gd name="T68" fmla="*/ 17 w 279"/>
                    <a:gd name="T6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34">
                      <a:moveTo>
                        <a:pt x="17" y="34"/>
                      </a:moveTo>
                      <a:lnTo>
                        <a:pt x="262" y="34"/>
                      </a:lnTo>
                      <a:lnTo>
                        <a:pt x="265" y="34"/>
                      </a:lnTo>
                      <a:lnTo>
                        <a:pt x="268" y="33"/>
                      </a:lnTo>
                      <a:lnTo>
                        <a:pt x="271" y="31"/>
                      </a:lnTo>
                      <a:lnTo>
                        <a:pt x="274" y="29"/>
                      </a:lnTo>
                      <a:lnTo>
                        <a:pt x="276" y="27"/>
                      </a:lnTo>
                      <a:lnTo>
                        <a:pt x="278" y="24"/>
                      </a:lnTo>
                      <a:lnTo>
                        <a:pt x="279" y="21"/>
                      </a:lnTo>
                      <a:lnTo>
                        <a:pt x="279" y="17"/>
                      </a:lnTo>
                      <a:lnTo>
                        <a:pt x="279" y="14"/>
                      </a:lnTo>
                      <a:lnTo>
                        <a:pt x="278" y="10"/>
                      </a:lnTo>
                      <a:lnTo>
                        <a:pt x="276" y="8"/>
                      </a:lnTo>
                      <a:lnTo>
                        <a:pt x="274" y="5"/>
                      </a:lnTo>
                      <a:lnTo>
                        <a:pt x="271" y="3"/>
                      </a:lnTo>
                      <a:lnTo>
                        <a:pt x="268" y="1"/>
                      </a:lnTo>
                      <a:lnTo>
                        <a:pt x="265" y="0"/>
                      </a:lnTo>
                      <a:lnTo>
                        <a:pt x="262" y="0"/>
                      </a:lnTo>
                      <a:lnTo>
                        <a:pt x="17" y="0"/>
                      </a:lnTo>
                      <a:lnTo>
                        <a:pt x="14" y="0"/>
                      </a:lnTo>
                      <a:lnTo>
                        <a:pt x="11" y="1"/>
                      </a:lnTo>
                      <a:lnTo>
                        <a:pt x="8" y="3"/>
                      </a:lnTo>
                      <a:lnTo>
                        <a:pt x="5" y="5"/>
                      </a:lnTo>
                      <a:lnTo>
                        <a:pt x="3" y="8"/>
                      </a:lnTo>
                      <a:lnTo>
                        <a:pt x="2" y="10"/>
                      </a:lnTo>
                      <a:lnTo>
                        <a:pt x="1" y="14"/>
                      </a:lnTo>
                      <a:lnTo>
                        <a:pt x="0" y="17"/>
                      </a:lnTo>
                      <a:lnTo>
                        <a:pt x="1" y="21"/>
                      </a:lnTo>
                      <a:lnTo>
                        <a:pt x="2" y="24"/>
                      </a:lnTo>
                      <a:lnTo>
                        <a:pt x="3" y="27"/>
                      </a:lnTo>
                      <a:lnTo>
                        <a:pt x="5" y="29"/>
                      </a:lnTo>
                      <a:lnTo>
                        <a:pt x="8" y="31"/>
                      </a:lnTo>
                      <a:lnTo>
                        <a:pt x="11" y="33"/>
                      </a:lnTo>
                      <a:lnTo>
                        <a:pt x="14" y="34"/>
                      </a:lnTo>
                      <a:lnTo>
                        <a:pt x="1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6" name="Freeform 169"/>
                <p:cNvSpPr/>
                <p:nvPr/>
              </p:nvSpPr>
              <p:spPr bwMode="auto">
                <a:xfrm>
                  <a:off x="3796805" y="3766153"/>
                  <a:ext cx="145163" cy="14048"/>
                </a:xfrm>
                <a:custGeom>
                  <a:avLst/>
                  <a:gdLst>
                    <a:gd name="T0" fmla="*/ 17 w 279"/>
                    <a:gd name="T1" fmla="*/ 34 h 34"/>
                    <a:gd name="T2" fmla="*/ 262 w 279"/>
                    <a:gd name="T3" fmla="*/ 34 h 34"/>
                    <a:gd name="T4" fmla="*/ 265 w 279"/>
                    <a:gd name="T5" fmla="*/ 34 h 34"/>
                    <a:gd name="T6" fmla="*/ 268 w 279"/>
                    <a:gd name="T7" fmla="*/ 33 h 34"/>
                    <a:gd name="T8" fmla="*/ 271 w 279"/>
                    <a:gd name="T9" fmla="*/ 32 h 34"/>
                    <a:gd name="T10" fmla="*/ 274 w 279"/>
                    <a:gd name="T11" fmla="*/ 29 h 34"/>
                    <a:gd name="T12" fmla="*/ 276 w 279"/>
                    <a:gd name="T13" fmla="*/ 27 h 34"/>
                    <a:gd name="T14" fmla="*/ 278 w 279"/>
                    <a:gd name="T15" fmla="*/ 24 h 34"/>
                    <a:gd name="T16" fmla="*/ 279 w 279"/>
                    <a:gd name="T17" fmla="*/ 21 h 34"/>
                    <a:gd name="T18" fmla="*/ 279 w 279"/>
                    <a:gd name="T19" fmla="*/ 17 h 34"/>
                    <a:gd name="T20" fmla="*/ 279 w 279"/>
                    <a:gd name="T21" fmla="*/ 14 h 34"/>
                    <a:gd name="T22" fmla="*/ 278 w 279"/>
                    <a:gd name="T23" fmla="*/ 11 h 34"/>
                    <a:gd name="T24" fmla="*/ 276 w 279"/>
                    <a:gd name="T25" fmla="*/ 8 h 34"/>
                    <a:gd name="T26" fmla="*/ 274 w 279"/>
                    <a:gd name="T27" fmla="*/ 5 h 34"/>
                    <a:gd name="T28" fmla="*/ 271 w 279"/>
                    <a:gd name="T29" fmla="*/ 3 h 34"/>
                    <a:gd name="T30" fmla="*/ 268 w 279"/>
                    <a:gd name="T31" fmla="*/ 2 h 34"/>
                    <a:gd name="T32" fmla="*/ 265 w 279"/>
                    <a:gd name="T33" fmla="*/ 1 h 34"/>
                    <a:gd name="T34" fmla="*/ 262 w 279"/>
                    <a:gd name="T35" fmla="*/ 0 h 34"/>
                    <a:gd name="T36" fmla="*/ 17 w 279"/>
                    <a:gd name="T37" fmla="*/ 0 h 34"/>
                    <a:gd name="T38" fmla="*/ 14 w 279"/>
                    <a:gd name="T39" fmla="*/ 1 h 34"/>
                    <a:gd name="T40" fmla="*/ 11 w 279"/>
                    <a:gd name="T41" fmla="*/ 2 h 34"/>
                    <a:gd name="T42" fmla="*/ 8 w 279"/>
                    <a:gd name="T43" fmla="*/ 3 h 34"/>
                    <a:gd name="T44" fmla="*/ 5 w 279"/>
                    <a:gd name="T45" fmla="*/ 5 h 34"/>
                    <a:gd name="T46" fmla="*/ 3 w 279"/>
                    <a:gd name="T47" fmla="*/ 8 h 34"/>
                    <a:gd name="T48" fmla="*/ 2 w 279"/>
                    <a:gd name="T49" fmla="*/ 11 h 34"/>
                    <a:gd name="T50" fmla="*/ 1 w 279"/>
                    <a:gd name="T51" fmla="*/ 14 h 34"/>
                    <a:gd name="T52" fmla="*/ 0 w 279"/>
                    <a:gd name="T53" fmla="*/ 17 h 34"/>
                    <a:gd name="T54" fmla="*/ 1 w 279"/>
                    <a:gd name="T55" fmla="*/ 21 h 34"/>
                    <a:gd name="T56" fmla="*/ 2 w 279"/>
                    <a:gd name="T57" fmla="*/ 24 h 34"/>
                    <a:gd name="T58" fmla="*/ 3 w 279"/>
                    <a:gd name="T59" fmla="*/ 27 h 34"/>
                    <a:gd name="T60" fmla="*/ 5 w 279"/>
                    <a:gd name="T61" fmla="*/ 29 h 34"/>
                    <a:gd name="T62" fmla="*/ 8 w 279"/>
                    <a:gd name="T63" fmla="*/ 32 h 34"/>
                    <a:gd name="T64" fmla="*/ 11 w 279"/>
                    <a:gd name="T65" fmla="*/ 33 h 34"/>
                    <a:gd name="T66" fmla="*/ 14 w 279"/>
                    <a:gd name="T67" fmla="*/ 34 h 34"/>
                    <a:gd name="T68" fmla="*/ 17 w 279"/>
                    <a:gd name="T6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34">
                      <a:moveTo>
                        <a:pt x="17" y="34"/>
                      </a:moveTo>
                      <a:lnTo>
                        <a:pt x="262" y="34"/>
                      </a:lnTo>
                      <a:lnTo>
                        <a:pt x="265" y="34"/>
                      </a:lnTo>
                      <a:lnTo>
                        <a:pt x="268" y="33"/>
                      </a:lnTo>
                      <a:lnTo>
                        <a:pt x="271" y="32"/>
                      </a:lnTo>
                      <a:lnTo>
                        <a:pt x="274" y="29"/>
                      </a:lnTo>
                      <a:lnTo>
                        <a:pt x="276" y="27"/>
                      </a:lnTo>
                      <a:lnTo>
                        <a:pt x="278" y="24"/>
                      </a:lnTo>
                      <a:lnTo>
                        <a:pt x="279" y="21"/>
                      </a:lnTo>
                      <a:lnTo>
                        <a:pt x="279" y="17"/>
                      </a:lnTo>
                      <a:lnTo>
                        <a:pt x="279" y="14"/>
                      </a:lnTo>
                      <a:lnTo>
                        <a:pt x="278" y="11"/>
                      </a:lnTo>
                      <a:lnTo>
                        <a:pt x="276" y="8"/>
                      </a:lnTo>
                      <a:lnTo>
                        <a:pt x="274" y="5"/>
                      </a:lnTo>
                      <a:lnTo>
                        <a:pt x="271" y="3"/>
                      </a:lnTo>
                      <a:lnTo>
                        <a:pt x="268" y="2"/>
                      </a:lnTo>
                      <a:lnTo>
                        <a:pt x="265" y="1"/>
                      </a:lnTo>
                      <a:lnTo>
                        <a:pt x="262" y="0"/>
                      </a:lnTo>
                      <a:lnTo>
                        <a:pt x="17" y="0"/>
                      </a:lnTo>
                      <a:lnTo>
                        <a:pt x="14" y="1"/>
                      </a:lnTo>
                      <a:lnTo>
                        <a:pt x="11" y="2"/>
                      </a:lnTo>
                      <a:lnTo>
                        <a:pt x="8" y="3"/>
                      </a:lnTo>
                      <a:lnTo>
                        <a:pt x="5" y="5"/>
                      </a:lnTo>
                      <a:lnTo>
                        <a:pt x="3" y="8"/>
                      </a:lnTo>
                      <a:lnTo>
                        <a:pt x="2" y="11"/>
                      </a:lnTo>
                      <a:lnTo>
                        <a:pt x="1" y="14"/>
                      </a:lnTo>
                      <a:lnTo>
                        <a:pt x="0" y="17"/>
                      </a:lnTo>
                      <a:lnTo>
                        <a:pt x="1" y="21"/>
                      </a:lnTo>
                      <a:lnTo>
                        <a:pt x="2" y="24"/>
                      </a:lnTo>
                      <a:lnTo>
                        <a:pt x="3" y="27"/>
                      </a:lnTo>
                      <a:lnTo>
                        <a:pt x="5" y="29"/>
                      </a:lnTo>
                      <a:lnTo>
                        <a:pt x="8" y="32"/>
                      </a:lnTo>
                      <a:lnTo>
                        <a:pt x="11" y="33"/>
                      </a:lnTo>
                      <a:lnTo>
                        <a:pt x="14" y="34"/>
                      </a:lnTo>
                      <a:lnTo>
                        <a:pt x="1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sp>
          <p:nvSpPr>
            <p:cNvPr id="78" name="文本框 77"/>
            <p:cNvSpPr txBox="1"/>
            <p:nvPr/>
          </p:nvSpPr>
          <p:spPr>
            <a:xfrm>
              <a:off x="8862" y="6731"/>
              <a:ext cx="9643" cy="1186"/>
            </a:xfrm>
            <a:prstGeom prst="rect">
              <a:avLst/>
            </a:prstGeom>
            <a:noFill/>
          </p:spPr>
          <p:txBody>
            <a:bodyPr wrap="square" rtlCol="0" anchor="t">
              <a:spAutoFit/>
            </a:bodyPr>
            <a:lstStyle/>
            <a:p>
              <a:pPr lvl="0" algn="l">
                <a:lnSpc>
                  <a:spcPct val="125000"/>
                </a:lnSpc>
                <a:buClrTx/>
                <a:buSzTx/>
                <a:buFontTx/>
              </a:pPr>
              <a:r>
                <a:rPr lang="zh-CN" altLang="en-US" dirty="0">
                  <a:solidFill>
                    <a:schemeClr val="tx1">
                      <a:lumMod val="75000"/>
                      <a:lumOff val="25000"/>
                    </a:schemeClr>
                  </a:solidFill>
                  <a:cs typeface="+mn-ea"/>
                  <a:sym typeface="+mn-lt"/>
                </a:rPr>
                <a:t>团队中的成员未必都具有相同的强烈欲望和明确目标</a:t>
              </a:r>
            </a:p>
            <a:p>
              <a:pPr lvl="0" algn="l">
                <a:lnSpc>
                  <a:spcPct val="125000"/>
                </a:lnSpc>
                <a:buClrTx/>
                <a:buSzTx/>
                <a:buFontTx/>
              </a:pPr>
              <a:r>
                <a:rPr lang="zh-CN" altLang="en-US" dirty="0">
                  <a:solidFill>
                    <a:schemeClr val="tx1">
                      <a:lumMod val="75000"/>
                      <a:lumOff val="25000"/>
                    </a:schemeClr>
                  </a:solidFill>
                  <a:cs typeface="+mn-ea"/>
                  <a:sym typeface="+mn-lt"/>
                </a:rPr>
                <a:t>——你必须更努力于使团队成员不断地为工作奉献。</a:t>
              </a:r>
            </a:p>
          </p:txBody>
        </p:sp>
      </p:grpSp>
      <p:grpSp>
        <p:nvGrpSpPr>
          <p:cNvPr id="12" name="组合 11"/>
          <p:cNvGrpSpPr/>
          <p:nvPr/>
        </p:nvGrpSpPr>
        <p:grpSpPr>
          <a:xfrm>
            <a:off x="844550" y="5133975"/>
            <a:ext cx="10672445" cy="1067435"/>
            <a:chOff x="1330" y="7965"/>
            <a:chExt cx="16807" cy="1681"/>
          </a:xfrm>
        </p:grpSpPr>
        <p:sp>
          <p:nvSpPr>
            <p:cNvPr id="28" name="Google Shape;673;p28"/>
            <p:cNvSpPr/>
            <p:nvPr/>
          </p:nvSpPr>
          <p:spPr>
            <a:xfrm>
              <a:off x="2692" y="8805"/>
              <a:ext cx="3196" cy="0"/>
            </a:xfrm>
            <a:custGeom>
              <a:avLst/>
              <a:gdLst/>
              <a:ahLst/>
              <a:cxnLst/>
              <a:rect l="l" t="t" r="r" b="b"/>
              <a:pathLst>
                <a:path w="57615" h="1" fill="none" extrusionOk="0">
                  <a:moveTo>
                    <a:pt x="1" y="0"/>
                  </a:moveTo>
                  <a:lnTo>
                    <a:pt x="57615" y="0"/>
                  </a:lnTo>
                </a:path>
              </a:pathLst>
            </a:custGeom>
            <a:noFill/>
            <a:ln w="33625" cap="rnd" cmpd="sng">
              <a:solidFill>
                <a:schemeClr val="accent1">
                  <a:lumMod val="75000"/>
                </a:schemeClr>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9" name="Google Shape;674;p28"/>
            <p:cNvSpPr/>
            <p:nvPr/>
          </p:nvSpPr>
          <p:spPr>
            <a:xfrm>
              <a:off x="1330" y="7965"/>
              <a:ext cx="1456" cy="1681"/>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0" name="Google Shape;675;p28"/>
            <p:cNvSpPr/>
            <p:nvPr/>
          </p:nvSpPr>
          <p:spPr>
            <a:xfrm>
              <a:off x="1466" y="8123"/>
              <a:ext cx="1184" cy="1366"/>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3" name="Google Shape;677;p28"/>
            <p:cNvSpPr/>
            <p:nvPr/>
          </p:nvSpPr>
          <p:spPr>
            <a:xfrm>
              <a:off x="5888" y="8505"/>
              <a:ext cx="2742" cy="602"/>
            </a:xfrm>
            <a:prstGeom prst="roundRect">
              <a:avLst>
                <a:gd name="adj" fmla="val 50000"/>
              </a:avLst>
            </a:prstGeom>
            <a:solidFill>
              <a:schemeClr val="accent1">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panose="020B0604020202020204"/>
                <a:buNone/>
              </a:pPr>
              <a:r>
                <a:rPr lang="en-GB" b="1" dirty="0">
                  <a:solidFill>
                    <a:srgbClr val="FFFFFF"/>
                  </a:solidFill>
                  <a:cs typeface="+mn-ea"/>
                  <a:sym typeface="+mn-lt"/>
                </a:rPr>
                <a:t>Step 05</a:t>
              </a:r>
            </a:p>
          </p:txBody>
        </p:sp>
        <p:grpSp>
          <p:nvGrpSpPr>
            <p:cNvPr id="43" name="Group 531"/>
            <p:cNvGrpSpPr/>
            <p:nvPr/>
          </p:nvGrpSpPr>
          <p:grpSpPr>
            <a:xfrm>
              <a:off x="1728" y="8460"/>
              <a:ext cx="632" cy="690"/>
              <a:chOff x="5187561" y="6065348"/>
              <a:chExt cx="407393" cy="444855"/>
            </a:xfrm>
          </p:grpSpPr>
          <p:sp>
            <p:nvSpPr>
              <p:cNvPr id="44" name="Freeform 24"/>
              <p:cNvSpPr/>
              <p:nvPr/>
            </p:nvSpPr>
            <p:spPr bwMode="auto">
              <a:xfrm>
                <a:off x="5187561" y="6140271"/>
                <a:ext cx="407393" cy="369932"/>
              </a:xfrm>
              <a:custGeom>
                <a:avLst/>
                <a:gdLst>
                  <a:gd name="T0" fmla="*/ 545 w 783"/>
                  <a:gd name="T1" fmla="*/ 1 h 705"/>
                  <a:gd name="T2" fmla="*/ 536 w 783"/>
                  <a:gd name="T3" fmla="*/ 5 h 705"/>
                  <a:gd name="T4" fmla="*/ 532 w 783"/>
                  <a:gd name="T5" fmla="*/ 14 h 705"/>
                  <a:gd name="T6" fmla="*/ 533 w 783"/>
                  <a:gd name="T7" fmla="*/ 24 h 705"/>
                  <a:gd name="T8" fmla="*/ 539 w 783"/>
                  <a:gd name="T9" fmla="*/ 33 h 705"/>
                  <a:gd name="T10" fmla="*/ 549 w 783"/>
                  <a:gd name="T11" fmla="*/ 36 h 705"/>
                  <a:gd name="T12" fmla="*/ 728 w 783"/>
                  <a:gd name="T13" fmla="*/ 38 h 705"/>
                  <a:gd name="T14" fmla="*/ 743 w 783"/>
                  <a:gd name="T15" fmla="*/ 51 h 705"/>
                  <a:gd name="T16" fmla="*/ 749 w 783"/>
                  <a:gd name="T17" fmla="*/ 70 h 705"/>
                  <a:gd name="T18" fmla="*/ 746 w 783"/>
                  <a:gd name="T19" fmla="*/ 511 h 705"/>
                  <a:gd name="T20" fmla="*/ 734 w 783"/>
                  <a:gd name="T21" fmla="*/ 526 h 705"/>
                  <a:gd name="T22" fmla="*/ 715 w 783"/>
                  <a:gd name="T23" fmla="*/ 532 h 705"/>
                  <a:gd name="T24" fmla="*/ 55 w 783"/>
                  <a:gd name="T25" fmla="*/ 529 h 705"/>
                  <a:gd name="T26" fmla="*/ 40 w 783"/>
                  <a:gd name="T27" fmla="*/ 517 h 705"/>
                  <a:gd name="T28" fmla="*/ 34 w 783"/>
                  <a:gd name="T29" fmla="*/ 498 h 705"/>
                  <a:gd name="T30" fmla="*/ 37 w 783"/>
                  <a:gd name="T31" fmla="*/ 56 h 705"/>
                  <a:gd name="T32" fmla="*/ 49 w 783"/>
                  <a:gd name="T33" fmla="*/ 41 h 705"/>
                  <a:gd name="T34" fmla="*/ 69 w 783"/>
                  <a:gd name="T35" fmla="*/ 36 h 705"/>
                  <a:gd name="T36" fmla="*/ 244 w 783"/>
                  <a:gd name="T37" fmla="*/ 34 h 705"/>
                  <a:gd name="T38" fmla="*/ 252 w 783"/>
                  <a:gd name="T39" fmla="*/ 28 h 705"/>
                  <a:gd name="T40" fmla="*/ 255 w 783"/>
                  <a:gd name="T41" fmla="*/ 18 h 705"/>
                  <a:gd name="T42" fmla="*/ 252 w 783"/>
                  <a:gd name="T43" fmla="*/ 8 h 705"/>
                  <a:gd name="T44" fmla="*/ 244 w 783"/>
                  <a:gd name="T45" fmla="*/ 2 h 705"/>
                  <a:gd name="T46" fmla="*/ 69 w 783"/>
                  <a:gd name="T47" fmla="*/ 0 h 705"/>
                  <a:gd name="T48" fmla="*/ 48 w 783"/>
                  <a:gd name="T49" fmla="*/ 4 h 705"/>
                  <a:gd name="T50" fmla="*/ 30 w 783"/>
                  <a:gd name="T51" fmla="*/ 12 h 705"/>
                  <a:gd name="T52" fmla="*/ 15 w 783"/>
                  <a:gd name="T53" fmla="*/ 25 h 705"/>
                  <a:gd name="T54" fmla="*/ 5 w 783"/>
                  <a:gd name="T55" fmla="*/ 43 h 705"/>
                  <a:gd name="T56" fmla="*/ 0 w 783"/>
                  <a:gd name="T57" fmla="*/ 63 h 705"/>
                  <a:gd name="T58" fmla="*/ 0 w 783"/>
                  <a:gd name="T59" fmla="*/ 505 h 705"/>
                  <a:gd name="T60" fmla="*/ 5 w 783"/>
                  <a:gd name="T61" fmla="*/ 525 h 705"/>
                  <a:gd name="T62" fmla="*/ 15 w 783"/>
                  <a:gd name="T63" fmla="*/ 541 h 705"/>
                  <a:gd name="T64" fmla="*/ 30 w 783"/>
                  <a:gd name="T65" fmla="*/ 556 h 705"/>
                  <a:gd name="T66" fmla="*/ 48 w 783"/>
                  <a:gd name="T67" fmla="*/ 564 h 705"/>
                  <a:gd name="T68" fmla="*/ 69 w 783"/>
                  <a:gd name="T69" fmla="*/ 567 h 705"/>
                  <a:gd name="T70" fmla="*/ 232 w 783"/>
                  <a:gd name="T71" fmla="*/ 671 h 705"/>
                  <a:gd name="T72" fmla="*/ 222 w 783"/>
                  <a:gd name="T73" fmla="*/ 674 h 705"/>
                  <a:gd name="T74" fmla="*/ 216 w 783"/>
                  <a:gd name="T75" fmla="*/ 681 h 705"/>
                  <a:gd name="T76" fmla="*/ 215 w 783"/>
                  <a:gd name="T77" fmla="*/ 692 h 705"/>
                  <a:gd name="T78" fmla="*/ 220 w 783"/>
                  <a:gd name="T79" fmla="*/ 700 h 705"/>
                  <a:gd name="T80" fmla="*/ 228 w 783"/>
                  <a:gd name="T81" fmla="*/ 705 h 705"/>
                  <a:gd name="T82" fmla="*/ 555 w 783"/>
                  <a:gd name="T83" fmla="*/ 705 h 705"/>
                  <a:gd name="T84" fmla="*/ 564 w 783"/>
                  <a:gd name="T85" fmla="*/ 700 h 705"/>
                  <a:gd name="T86" fmla="*/ 568 w 783"/>
                  <a:gd name="T87" fmla="*/ 692 h 705"/>
                  <a:gd name="T88" fmla="*/ 567 w 783"/>
                  <a:gd name="T89" fmla="*/ 681 h 705"/>
                  <a:gd name="T90" fmla="*/ 561 w 783"/>
                  <a:gd name="T91" fmla="*/ 674 h 705"/>
                  <a:gd name="T92" fmla="*/ 552 w 783"/>
                  <a:gd name="T93" fmla="*/ 671 h 705"/>
                  <a:gd name="T94" fmla="*/ 715 w 783"/>
                  <a:gd name="T95" fmla="*/ 567 h 705"/>
                  <a:gd name="T96" fmla="*/ 735 w 783"/>
                  <a:gd name="T97" fmla="*/ 564 h 705"/>
                  <a:gd name="T98" fmla="*/ 753 w 783"/>
                  <a:gd name="T99" fmla="*/ 556 h 705"/>
                  <a:gd name="T100" fmla="*/ 767 w 783"/>
                  <a:gd name="T101" fmla="*/ 541 h 705"/>
                  <a:gd name="T102" fmla="*/ 777 w 783"/>
                  <a:gd name="T103" fmla="*/ 525 h 705"/>
                  <a:gd name="T104" fmla="*/ 782 w 783"/>
                  <a:gd name="T105" fmla="*/ 505 h 705"/>
                  <a:gd name="T106" fmla="*/ 782 w 783"/>
                  <a:gd name="T107" fmla="*/ 63 h 705"/>
                  <a:gd name="T108" fmla="*/ 777 w 783"/>
                  <a:gd name="T109" fmla="*/ 43 h 705"/>
                  <a:gd name="T110" fmla="*/ 767 w 783"/>
                  <a:gd name="T111" fmla="*/ 25 h 705"/>
                  <a:gd name="T112" fmla="*/ 753 w 783"/>
                  <a:gd name="T113" fmla="*/ 12 h 705"/>
                  <a:gd name="T114" fmla="*/ 735 w 783"/>
                  <a:gd name="T115" fmla="*/ 4 h 705"/>
                  <a:gd name="T116" fmla="*/ 715 w 783"/>
                  <a:gd name="T117" fmla="*/ 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3" h="705">
                    <a:moveTo>
                      <a:pt x="715" y="0"/>
                    </a:moveTo>
                    <a:lnTo>
                      <a:pt x="549" y="0"/>
                    </a:lnTo>
                    <a:lnTo>
                      <a:pt x="545" y="1"/>
                    </a:lnTo>
                    <a:lnTo>
                      <a:pt x="542" y="2"/>
                    </a:lnTo>
                    <a:lnTo>
                      <a:pt x="539" y="3"/>
                    </a:lnTo>
                    <a:lnTo>
                      <a:pt x="536" y="5"/>
                    </a:lnTo>
                    <a:lnTo>
                      <a:pt x="534" y="8"/>
                    </a:lnTo>
                    <a:lnTo>
                      <a:pt x="533" y="11"/>
                    </a:lnTo>
                    <a:lnTo>
                      <a:pt x="532" y="14"/>
                    </a:lnTo>
                    <a:lnTo>
                      <a:pt x="531" y="18"/>
                    </a:lnTo>
                    <a:lnTo>
                      <a:pt x="532" y="21"/>
                    </a:lnTo>
                    <a:lnTo>
                      <a:pt x="533" y="24"/>
                    </a:lnTo>
                    <a:lnTo>
                      <a:pt x="534" y="28"/>
                    </a:lnTo>
                    <a:lnTo>
                      <a:pt x="536" y="31"/>
                    </a:lnTo>
                    <a:lnTo>
                      <a:pt x="539" y="33"/>
                    </a:lnTo>
                    <a:lnTo>
                      <a:pt x="542" y="34"/>
                    </a:lnTo>
                    <a:lnTo>
                      <a:pt x="545" y="35"/>
                    </a:lnTo>
                    <a:lnTo>
                      <a:pt x="549" y="36"/>
                    </a:lnTo>
                    <a:lnTo>
                      <a:pt x="715" y="36"/>
                    </a:lnTo>
                    <a:lnTo>
                      <a:pt x="722" y="36"/>
                    </a:lnTo>
                    <a:lnTo>
                      <a:pt x="728" y="38"/>
                    </a:lnTo>
                    <a:lnTo>
                      <a:pt x="734" y="41"/>
                    </a:lnTo>
                    <a:lnTo>
                      <a:pt x="739" y="46"/>
                    </a:lnTo>
                    <a:lnTo>
                      <a:pt x="743" y="51"/>
                    </a:lnTo>
                    <a:lnTo>
                      <a:pt x="746" y="56"/>
                    </a:lnTo>
                    <a:lnTo>
                      <a:pt x="748" y="63"/>
                    </a:lnTo>
                    <a:lnTo>
                      <a:pt x="749" y="70"/>
                    </a:lnTo>
                    <a:lnTo>
                      <a:pt x="749" y="498"/>
                    </a:lnTo>
                    <a:lnTo>
                      <a:pt x="748" y="505"/>
                    </a:lnTo>
                    <a:lnTo>
                      <a:pt x="746" y="511"/>
                    </a:lnTo>
                    <a:lnTo>
                      <a:pt x="743" y="517"/>
                    </a:lnTo>
                    <a:lnTo>
                      <a:pt x="739" y="522"/>
                    </a:lnTo>
                    <a:lnTo>
                      <a:pt x="734" y="526"/>
                    </a:lnTo>
                    <a:lnTo>
                      <a:pt x="728" y="529"/>
                    </a:lnTo>
                    <a:lnTo>
                      <a:pt x="722" y="531"/>
                    </a:lnTo>
                    <a:lnTo>
                      <a:pt x="715" y="532"/>
                    </a:lnTo>
                    <a:lnTo>
                      <a:pt x="69" y="532"/>
                    </a:lnTo>
                    <a:lnTo>
                      <a:pt x="61" y="531"/>
                    </a:lnTo>
                    <a:lnTo>
                      <a:pt x="55" y="529"/>
                    </a:lnTo>
                    <a:lnTo>
                      <a:pt x="49" y="526"/>
                    </a:lnTo>
                    <a:lnTo>
                      <a:pt x="44" y="522"/>
                    </a:lnTo>
                    <a:lnTo>
                      <a:pt x="40" y="517"/>
                    </a:lnTo>
                    <a:lnTo>
                      <a:pt x="37" y="511"/>
                    </a:lnTo>
                    <a:lnTo>
                      <a:pt x="35" y="505"/>
                    </a:lnTo>
                    <a:lnTo>
                      <a:pt x="34" y="498"/>
                    </a:lnTo>
                    <a:lnTo>
                      <a:pt x="34" y="70"/>
                    </a:lnTo>
                    <a:lnTo>
                      <a:pt x="35" y="63"/>
                    </a:lnTo>
                    <a:lnTo>
                      <a:pt x="37" y="56"/>
                    </a:lnTo>
                    <a:lnTo>
                      <a:pt x="40" y="51"/>
                    </a:lnTo>
                    <a:lnTo>
                      <a:pt x="44" y="46"/>
                    </a:lnTo>
                    <a:lnTo>
                      <a:pt x="49" y="41"/>
                    </a:lnTo>
                    <a:lnTo>
                      <a:pt x="55" y="38"/>
                    </a:lnTo>
                    <a:lnTo>
                      <a:pt x="61" y="36"/>
                    </a:lnTo>
                    <a:lnTo>
                      <a:pt x="69" y="36"/>
                    </a:lnTo>
                    <a:lnTo>
                      <a:pt x="237" y="36"/>
                    </a:lnTo>
                    <a:lnTo>
                      <a:pt x="241" y="35"/>
                    </a:lnTo>
                    <a:lnTo>
                      <a:pt x="244" y="34"/>
                    </a:lnTo>
                    <a:lnTo>
                      <a:pt x="247" y="33"/>
                    </a:lnTo>
                    <a:lnTo>
                      <a:pt x="250" y="31"/>
                    </a:lnTo>
                    <a:lnTo>
                      <a:pt x="252" y="28"/>
                    </a:lnTo>
                    <a:lnTo>
                      <a:pt x="253" y="24"/>
                    </a:lnTo>
                    <a:lnTo>
                      <a:pt x="254" y="21"/>
                    </a:lnTo>
                    <a:lnTo>
                      <a:pt x="255" y="18"/>
                    </a:lnTo>
                    <a:lnTo>
                      <a:pt x="254" y="14"/>
                    </a:lnTo>
                    <a:lnTo>
                      <a:pt x="253" y="11"/>
                    </a:lnTo>
                    <a:lnTo>
                      <a:pt x="252" y="8"/>
                    </a:lnTo>
                    <a:lnTo>
                      <a:pt x="250" y="5"/>
                    </a:lnTo>
                    <a:lnTo>
                      <a:pt x="247" y="3"/>
                    </a:lnTo>
                    <a:lnTo>
                      <a:pt x="244" y="2"/>
                    </a:lnTo>
                    <a:lnTo>
                      <a:pt x="241" y="1"/>
                    </a:lnTo>
                    <a:lnTo>
                      <a:pt x="237" y="0"/>
                    </a:lnTo>
                    <a:lnTo>
                      <a:pt x="69" y="0"/>
                    </a:lnTo>
                    <a:lnTo>
                      <a:pt x="61" y="1"/>
                    </a:lnTo>
                    <a:lnTo>
                      <a:pt x="54" y="2"/>
                    </a:lnTo>
                    <a:lnTo>
                      <a:pt x="48" y="4"/>
                    </a:lnTo>
                    <a:lnTo>
                      <a:pt x="41" y="6"/>
                    </a:lnTo>
                    <a:lnTo>
                      <a:pt x="35" y="9"/>
                    </a:lnTo>
                    <a:lnTo>
                      <a:pt x="30" y="12"/>
                    </a:lnTo>
                    <a:lnTo>
                      <a:pt x="24" y="16"/>
                    </a:lnTo>
                    <a:lnTo>
                      <a:pt x="20" y="20"/>
                    </a:lnTo>
                    <a:lnTo>
                      <a:pt x="15" y="25"/>
                    </a:lnTo>
                    <a:lnTo>
                      <a:pt x="11" y="32"/>
                    </a:lnTo>
                    <a:lnTo>
                      <a:pt x="8" y="37"/>
                    </a:lnTo>
                    <a:lnTo>
                      <a:pt x="5" y="43"/>
                    </a:lnTo>
                    <a:lnTo>
                      <a:pt x="3" y="49"/>
                    </a:lnTo>
                    <a:lnTo>
                      <a:pt x="1" y="56"/>
                    </a:lnTo>
                    <a:lnTo>
                      <a:pt x="0" y="63"/>
                    </a:lnTo>
                    <a:lnTo>
                      <a:pt x="0" y="70"/>
                    </a:lnTo>
                    <a:lnTo>
                      <a:pt x="0" y="498"/>
                    </a:lnTo>
                    <a:lnTo>
                      <a:pt x="0" y="505"/>
                    </a:lnTo>
                    <a:lnTo>
                      <a:pt x="1" y="512"/>
                    </a:lnTo>
                    <a:lnTo>
                      <a:pt x="3" y="518"/>
                    </a:lnTo>
                    <a:lnTo>
                      <a:pt x="5" y="525"/>
                    </a:lnTo>
                    <a:lnTo>
                      <a:pt x="8" y="531"/>
                    </a:lnTo>
                    <a:lnTo>
                      <a:pt x="11" y="536"/>
                    </a:lnTo>
                    <a:lnTo>
                      <a:pt x="15" y="541"/>
                    </a:lnTo>
                    <a:lnTo>
                      <a:pt x="20" y="546"/>
                    </a:lnTo>
                    <a:lnTo>
                      <a:pt x="24" y="552"/>
                    </a:lnTo>
                    <a:lnTo>
                      <a:pt x="30" y="556"/>
                    </a:lnTo>
                    <a:lnTo>
                      <a:pt x="35" y="559"/>
                    </a:lnTo>
                    <a:lnTo>
                      <a:pt x="41" y="562"/>
                    </a:lnTo>
                    <a:lnTo>
                      <a:pt x="48" y="564"/>
                    </a:lnTo>
                    <a:lnTo>
                      <a:pt x="54" y="566"/>
                    </a:lnTo>
                    <a:lnTo>
                      <a:pt x="61" y="567"/>
                    </a:lnTo>
                    <a:lnTo>
                      <a:pt x="69" y="567"/>
                    </a:lnTo>
                    <a:lnTo>
                      <a:pt x="375" y="567"/>
                    </a:lnTo>
                    <a:lnTo>
                      <a:pt x="375" y="671"/>
                    </a:lnTo>
                    <a:lnTo>
                      <a:pt x="232" y="671"/>
                    </a:lnTo>
                    <a:lnTo>
                      <a:pt x="228" y="671"/>
                    </a:lnTo>
                    <a:lnTo>
                      <a:pt x="225" y="672"/>
                    </a:lnTo>
                    <a:lnTo>
                      <a:pt x="222" y="674"/>
                    </a:lnTo>
                    <a:lnTo>
                      <a:pt x="220" y="676"/>
                    </a:lnTo>
                    <a:lnTo>
                      <a:pt x="217" y="679"/>
                    </a:lnTo>
                    <a:lnTo>
                      <a:pt x="216" y="681"/>
                    </a:lnTo>
                    <a:lnTo>
                      <a:pt x="215" y="685"/>
                    </a:lnTo>
                    <a:lnTo>
                      <a:pt x="215" y="688"/>
                    </a:lnTo>
                    <a:lnTo>
                      <a:pt x="215" y="692"/>
                    </a:lnTo>
                    <a:lnTo>
                      <a:pt x="216" y="695"/>
                    </a:lnTo>
                    <a:lnTo>
                      <a:pt x="217" y="698"/>
                    </a:lnTo>
                    <a:lnTo>
                      <a:pt x="220" y="700"/>
                    </a:lnTo>
                    <a:lnTo>
                      <a:pt x="222" y="702"/>
                    </a:lnTo>
                    <a:lnTo>
                      <a:pt x="225" y="704"/>
                    </a:lnTo>
                    <a:lnTo>
                      <a:pt x="228" y="705"/>
                    </a:lnTo>
                    <a:lnTo>
                      <a:pt x="232" y="705"/>
                    </a:lnTo>
                    <a:lnTo>
                      <a:pt x="552" y="705"/>
                    </a:lnTo>
                    <a:lnTo>
                      <a:pt x="555" y="705"/>
                    </a:lnTo>
                    <a:lnTo>
                      <a:pt x="558" y="704"/>
                    </a:lnTo>
                    <a:lnTo>
                      <a:pt x="561" y="702"/>
                    </a:lnTo>
                    <a:lnTo>
                      <a:pt x="564" y="700"/>
                    </a:lnTo>
                    <a:lnTo>
                      <a:pt x="566" y="698"/>
                    </a:lnTo>
                    <a:lnTo>
                      <a:pt x="567" y="695"/>
                    </a:lnTo>
                    <a:lnTo>
                      <a:pt x="568" y="692"/>
                    </a:lnTo>
                    <a:lnTo>
                      <a:pt x="569" y="688"/>
                    </a:lnTo>
                    <a:lnTo>
                      <a:pt x="568" y="685"/>
                    </a:lnTo>
                    <a:lnTo>
                      <a:pt x="567" y="681"/>
                    </a:lnTo>
                    <a:lnTo>
                      <a:pt x="566" y="679"/>
                    </a:lnTo>
                    <a:lnTo>
                      <a:pt x="564" y="676"/>
                    </a:lnTo>
                    <a:lnTo>
                      <a:pt x="561" y="674"/>
                    </a:lnTo>
                    <a:lnTo>
                      <a:pt x="558" y="672"/>
                    </a:lnTo>
                    <a:lnTo>
                      <a:pt x="555" y="671"/>
                    </a:lnTo>
                    <a:lnTo>
                      <a:pt x="552" y="671"/>
                    </a:lnTo>
                    <a:lnTo>
                      <a:pt x="409" y="671"/>
                    </a:lnTo>
                    <a:lnTo>
                      <a:pt x="409" y="567"/>
                    </a:lnTo>
                    <a:lnTo>
                      <a:pt x="715" y="567"/>
                    </a:lnTo>
                    <a:lnTo>
                      <a:pt x="721" y="567"/>
                    </a:lnTo>
                    <a:lnTo>
                      <a:pt x="728" y="566"/>
                    </a:lnTo>
                    <a:lnTo>
                      <a:pt x="735" y="564"/>
                    </a:lnTo>
                    <a:lnTo>
                      <a:pt x="741" y="562"/>
                    </a:lnTo>
                    <a:lnTo>
                      <a:pt x="747" y="559"/>
                    </a:lnTo>
                    <a:lnTo>
                      <a:pt x="753" y="556"/>
                    </a:lnTo>
                    <a:lnTo>
                      <a:pt x="758" y="552"/>
                    </a:lnTo>
                    <a:lnTo>
                      <a:pt x="763" y="546"/>
                    </a:lnTo>
                    <a:lnTo>
                      <a:pt x="767" y="541"/>
                    </a:lnTo>
                    <a:lnTo>
                      <a:pt x="771" y="536"/>
                    </a:lnTo>
                    <a:lnTo>
                      <a:pt x="774" y="531"/>
                    </a:lnTo>
                    <a:lnTo>
                      <a:pt x="777" y="525"/>
                    </a:lnTo>
                    <a:lnTo>
                      <a:pt x="780" y="518"/>
                    </a:lnTo>
                    <a:lnTo>
                      <a:pt x="781" y="512"/>
                    </a:lnTo>
                    <a:lnTo>
                      <a:pt x="782" y="505"/>
                    </a:lnTo>
                    <a:lnTo>
                      <a:pt x="783" y="498"/>
                    </a:lnTo>
                    <a:lnTo>
                      <a:pt x="783" y="70"/>
                    </a:lnTo>
                    <a:lnTo>
                      <a:pt x="782" y="63"/>
                    </a:lnTo>
                    <a:lnTo>
                      <a:pt x="781" y="56"/>
                    </a:lnTo>
                    <a:lnTo>
                      <a:pt x="780" y="49"/>
                    </a:lnTo>
                    <a:lnTo>
                      <a:pt x="777" y="43"/>
                    </a:lnTo>
                    <a:lnTo>
                      <a:pt x="774" y="37"/>
                    </a:lnTo>
                    <a:lnTo>
                      <a:pt x="771" y="32"/>
                    </a:lnTo>
                    <a:lnTo>
                      <a:pt x="767" y="25"/>
                    </a:lnTo>
                    <a:lnTo>
                      <a:pt x="763" y="20"/>
                    </a:lnTo>
                    <a:lnTo>
                      <a:pt x="758" y="16"/>
                    </a:lnTo>
                    <a:lnTo>
                      <a:pt x="753" y="12"/>
                    </a:lnTo>
                    <a:lnTo>
                      <a:pt x="747" y="9"/>
                    </a:lnTo>
                    <a:lnTo>
                      <a:pt x="741" y="6"/>
                    </a:lnTo>
                    <a:lnTo>
                      <a:pt x="735" y="4"/>
                    </a:lnTo>
                    <a:lnTo>
                      <a:pt x="728" y="2"/>
                    </a:lnTo>
                    <a:lnTo>
                      <a:pt x="722" y="1"/>
                    </a:lnTo>
                    <a:lnTo>
                      <a:pt x="715" y="0"/>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sp>
            <p:nvSpPr>
              <p:cNvPr id="45" name="Freeform 25"/>
              <p:cNvSpPr>
                <a:spLocks noEditPoints="1"/>
              </p:cNvSpPr>
              <p:nvPr/>
            </p:nvSpPr>
            <p:spPr bwMode="auto">
              <a:xfrm>
                <a:off x="5342089" y="6065348"/>
                <a:ext cx="98336" cy="299691"/>
              </a:xfrm>
              <a:custGeom>
                <a:avLst/>
                <a:gdLst>
                  <a:gd name="T0" fmla="*/ 194 w 194"/>
                  <a:gd name="T1" fmla="*/ 60 h 573"/>
                  <a:gd name="T2" fmla="*/ 191 w 194"/>
                  <a:gd name="T3" fmla="*/ 47 h 573"/>
                  <a:gd name="T4" fmla="*/ 186 w 194"/>
                  <a:gd name="T5" fmla="*/ 35 h 573"/>
                  <a:gd name="T6" fmla="*/ 179 w 194"/>
                  <a:gd name="T7" fmla="*/ 24 h 573"/>
                  <a:gd name="T8" fmla="*/ 170 w 194"/>
                  <a:gd name="T9" fmla="*/ 15 h 573"/>
                  <a:gd name="T10" fmla="*/ 159 w 194"/>
                  <a:gd name="T11" fmla="*/ 8 h 573"/>
                  <a:gd name="T12" fmla="*/ 147 w 194"/>
                  <a:gd name="T13" fmla="*/ 3 h 573"/>
                  <a:gd name="T14" fmla="*/ 134 w 194"/>
                  <a:gd name="T15" fmla="*/ 0 h 573"/>
                  <a:gd name="T16" fmla="*/ 68 w 194"/>
                  <a:gd name="T17" fmla="*/ 0 h 573"/>
                  <a:gd name="T18" fmla="*/ 54 w 194"/>
                  <a:gd name="T19" fmla="*/ 1 h 573"/>
                  <a:gd name="T20" fmla="*/ 41 w 194"/>
                  <a:gd name="T21" fmla="*/ 5 h 573"/>
                  <a:gd name="T22" fmla="*/ 30 w 194"/>
                  <a:gd name="T23" fmla="*/ 11 h 573"/>
                  <a:gd name="T24" fmla="*/ 20 w 194"/>
                  <a:gd name="T25" fmla="*/ 19 h 573"/>
                  <a:gd name="T26" fmla="*/ 12 w 194"/>
                  <a:gd name="T27" fmla="*/ 29 h 573"/>
                  <a:gd name="T28" fmla="*/ 5 w 194"/>
                  <a:gd name="T29" fmla="*/ 41 h 573"/>
                  <a:gd name="T30" fmla="*/ 2 w 194"/>
                  <a:gd name="T31" fmla="*/ 53 h 573"/>
                  <a:gd name="T32" fmla="*/ 0 w 194"/>
                  <a:gd name="T33" fmla="*/ 67 h 573"/>
                  <a:gd name="T34" fmla="*/ 0 w 194"/>
                  <a:gd name="T35" fmla="*/ 110 h 573"/>
                  <a:gd name="T36" fmla="*/ 0 w 194"/>
                  <a:gd name="T37" fmla="*/ 113 h 573"/>
                  <a:gd name="T38" fmla="*/ 0 w 194"/>
                  <a:gd name="T39" fmla="*/ 451 h 573"/>
                  <a:gd name="T40" fmla="*/ 4 w 194"/>
                  <a:gd name="T41" fmla="*/ 461 h 573"/>
                  <a:gd name="T42" fmla="*/ 87 w 194"/>
                  <a:gd name="T43" fmla="*/ 569 h 573"/>
                  <a:gd name="T44" fmla="*/ 94 w 194"/>
                  <a:gd name="T45" fmla="*/ 573 h 573"/>
                  <a:gd name="T46" fmla="*/ 101 w 194"/>
                  <a:gd name="T47" fmla="*/ 573 h 573"/>
                  <a:gd name="T48" fmla="*/ 108 w 194"/>
                  <a:gd name="T49" fmla="*/ 569 h 573"/>
                  <a:gd name="T50" fmla="*/ 191 w 194"/>
                  <a:gd name="T51" fmla="*/ 461 h 573"/>
                  <a:gd name="T52" fmla="*/ 194 w 194"/>
                  <a:gd name="T53" fmla="*/ 451 h 573"/>
                  <a:gd name="T54" fmla="*/ 194 w 194"/>
                  <a:gd name="T55" fmla="*/ 112 h 573"/>
                  <a:gd name="T56" fmla="*/ 194 w 194"/>
                  <a:gd name="T57" fmla="*/ 109 h 573"/>
                  <a:gd name="T58" fmla="*/ 194 w 194"/>
                  <a:gd name="T59" fmla="*/ 67 h 573"/>
                  <a:gd name="T60" fmla="*/ 35 w 194"/>
                  <a:gd name="T61" fmla="*/ 125 h 573"/>
                  <a:gd name="T62" fmla="*/ 81 w 194"/>
                  <a:gd name="T63" fmla="*/ 431 h 573"/>
                  <a:gd name="T64" fmla="*/ 35 w 194"/>
                  <a:gd name="T65" fmla="*/ 125 h 573"/>
                  <a:gd name="T66" fmla="*/ 50 w 194"/>
                  <a:gd name="T67" fmla="*/ 465 h 573"/>
                  <a:gd name="T68" fmla="*/ 98 w 194"/>
                  <a:gd name="T69" fmla="*/ 528 h 573"/>
                  <a:gd name="T70" fmla="*/ 115 w 194"/>
                  <a:gd name="T71" fmla="*/ 431 h 573"/>
                  <a:gd name="T72" fmla="*/ 160 w 194"/>
                  <a:gd name="T73" fmla="*/ 125 h 573"/>
                  <a:gd name="T74" fmla="*/ 160 w 194"/>
                  <a:gd name="T75" fmla="*/ 91 h 573"/>
                  <a:gd name="T76" fmla="*/ 35 w 194"/>
                  <a:gd name="T77" fmla="*/ 67 h 573"/>
                  <a:gd name="T78" fmla="*/ 37 w 194"/>
                  <a:gd name="T79" fmla="*/ 54 h 573"/>
                  <a:gd name="T80" fmla="*/ 44 w 194"/>
                  <a:gd name="T81" fmla="*/ 44 h 573"/>
                  <a:gd name="T82" fmla="*/ 55 w 194"/>
                  <a:gd name="T83" fmla="*/ 37 h 573"/>
                  <a:gd name="T84" fmla="*/ 69 w 194"/>
                  <a:gd name="T85" fmla="*/ 34 h 573"/>
                  <a:gd name="T86" fmla="*/ 134 w 194"/>
                  <a:gd name="T87" fmla="*/ 35 h 573"/>
                  <a:gd name="T88" fmla="*/ 146 w 194"/>
                  <a:gd name="T89" fmla="*/ 40 h 573"/>
                  <a:gd name="T90" fmla="*/ 154 w 194"/>
                  <a:gd name="T91" fmla="*/ 49 h 573"/>
                  <a:gd name="T92" fmla="*/ 159 w 194"/>
                  <a:gd name="T93" fmla="*/ 60 h 573"/>
                  <a:gd name="T94" fmla="*/ 160 w 194"/>
                  <a:gd name="T95" fmla="*/ 9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573">
                    <a:moveTo>
                      <a:pt x="194" y="67"/>
                    </a:moveTo>
                    <a:lnTo>
                      <a:pt x="194" y="60"/>
                    </a:lnTo>
                    <a:lnTo>
                      <a:pt x="193" y="53"/>
                    </a:lnTo>
                    <a:lnTo>
                      <a:pt x="191" y="47"/>
                    </a:lnTo>
                    <a:lnTo>
                      <a:pt x="189" y="41"/>
                    </a:lnTo>
                    <a:lnTo>
                      <a:pt x="186" y="35"/>
                    </a:lnTo>
                    <a:lnTo>
                      <a:pt x="183" y="29"/>
                    </a:lnTo>
                    <a:lnTo>
                      <a:pt x="179" y="24"/>
                    </a:lnTo>
                    <a:lnTo>
                      <a:pt x="174" y="19"/>
                    </a:lnTo>
                    <a:lnTo>
                      <a:pt x="170" y="15"/>
                    </a:lnTo>
                    <a:lnTo>
                      <a:pt x="165" y="11"/>
                    </a:lnTo>
                    <a:lnTo>
                      <a:pt x="159" y="8"/>
                    </a:lnTo>
                    <a:lnTo>
                      <a:pt x="153" y="5"/>
                    </a:lnTo>
                    <a:lnTo>
                      <a:pt x="147" y="3"/>
                    </a:lnTo>
                    <a:lnTo>
                      <a:pt x="140" y="1"/>
                    </a:lnTo>
                    <a:lnTo>
                      <a:pt x="134" y="0"/>
                    </a:lnTo>
                    <a:lnTo>
                      <a:pt x="127" y="0"/>
                    </a:lnTo>
                    <a:lnTo>
                      <a:pt x="68" y="0"/>
                    </a:lnTo>
                    <a:lnTo>
                      <a:pt x="61" y="0"/>
                    </a:lnTo>
                    <a:lnTo>
                      <a:pt x="54" y="1"/>
                    </a:lnTo>
                    <a:lnTo>
                      <a:pt x="47" y="3"/>
                    </a:lnTo>
                    <a:lnTo>
                      <a:pt x="41" y="5"/>
                    </a:lnTo>
                    <a:lnTo>
                      <a:pt x="35" y="8"/>
                    </a:lnTo>
                    <a:lnTo>
                      <a:pt x="30" y="11"/>
                    </a:lnTo>
                    <a:lnTo>
                      <a:pt x="25" y="15"/>
                    </a:lnTo>
                    <a:lnTo>
                      <a:pt x="20" y="19"/>
                    </a:lnTo>
                    <a:lnTo>
                      <a:pt x="16" y="24"/>
                    </a:lnTo>
                    <a:lnTo>
                      <a:pt x="12" y="29"/>
                    </a:lnTo>
                    <a:lnTo>
                      <a:pt x="8" y="35"/>
                    </a:lnTo>
                    <a:lnTo>
                      <a:pt x="5" y="41"/>
                    </a:lnTo>
                    <a:lnTo>
                      <a:pt x="3" y="47"/>
                    </a:lnTo>
                    <a:lnTo>
                      <a:pt x="2" y="53"/>
                    </a:lnTo>
                    <a:lnTo>
                      <a:pt x="1" y="60"/>
                    </a:lnTo>
                    <a:lnTo>
                      <a:pt x="0" y="67"/>
                    </a:lnTo>
                    <a:lnTo>
                      <a:pt x="0" y="108"/>
                    </a:lnTo>
                    <a:lnTo>
                      <a:pt x="0" y="110"/>
                    </a:lnTo>
                    <a:lnTo>
                      <a:pt x="1" y="111"/>
                    </a:lnTo>
                    <a:lnTo>
                      <a:pt x="0" y="113"/>
                    </a:lnTo>
                    <a:lnTo>
                      <a:pt x="0" y="114"/>
                    </a:lnTo>
                    <a:lnTo>
                      <a:pt x="0" y="451"/>
                    </a:lnTo>
                    <a:lnTo>
                      <a:pt x="1" y="456"/>
                    </a:lnTo>
                    <a:lnTo>
                      <a:pt x="4" y="461"/>
                    </a:lnTo>
                    <a:lnTo>
                      <a:pt x="84" y="566"/>
                    </a:lnTo>
                    <a:lnTo>
                      <a:pt x="87" y="569"/>
                    </a:lnTo>
                    <a:lnTo>
                      <a:pt x="90" y="571"/>
                    </a:lnTo>
                    <a:lnTo>
                      <a:pt x="94" y="573"/>
                    </a:lnTo>
                    <a:lnTo>
                      <a:pt x="98" y="573"/>
                    </a:lnTo>
                    <a:lnTo>
                      <a:pt x="101" y="573"/>
                    </a:lnTo>
                    <a:lnTo>
                      <a:pt x="105" y="571"/>
                    </a:lnTo>
                    <a:lnTo>
                      <a:pt x="108" y="569"/>
                    </a:lnTo>
                    <a:lnTo>
                      <a:pt x="111" y="566"/>
                    </a:lnTo>
                    <a:lnTo>
                      <a:pt x="191" y="461"/>
                    </a:lnTo>
                    <a:lnTo>
                      <a:pt x="193" y="456"/>
                    </a:lnTo>
                    <a:lnTo>
                      <a:pt x="194" y="451"/>
                    </a:lnTo>
                    <a:lnTo>
                      <a:pt x="194" y="114"/>
                    </a:lnTo>
                    <a:lnTo>
                      <a:pt x="194" y="112"/>
                    </a:lnTo>
                    <a:lnTo>
                      <a:pt x="194" y="111"/>
                    </a:lnTo>
                    <a:lnTo>
                      <a:pt x="194" y="109"/>
                    </a:lnTo>
                    <a:lnTo>
                      <a:pt x="194" y="108"/>
                    </a:lnTo>
                    <a:lnTo>
                      <a:pt x="194" y="67"/>
                    </a:lnTo>
                    <a:lnTo>
                      <a:pt x="194" y="67"/>
                    </a:lnTo>
                    <a:close/>
                    <a:moveTo>
                      <a:pt x="35" y="125"/>
                    </a:moveTo>
                    <a:lnTo>
                      <a:pt x="81" y="125"/>
                    </a:lnTo>
                    <a:lnTo>
                      <a:pt x="81" y="431"/>
                    </a:lnTo>
                    <a:lnTo>
                      <a:pt x="35" y="431"/>
                    </a:lnTo>
                    <a:lnTo>
                      <a:pt x="35" y="125"/>
                    </a:lnTo>
                    <a:close/>
                    <a:moveTo>
                      <a:pt x="98" y="528"/>
                    </a:moveTo>
                    <a:lnTo>
                      <a:pt x="50" y="465"/>
                    </a:lnTo>
                    <a:lnTo>
                      <a:pt x="145" y="465"/>
                    </a:lnTo>
                    <a:lnTo>
                      <a:pt x="98" y="528"/>
                    </a:lnTo>
                    <a:close/>
                    <a:moveTo>
                      <a:pt x="160" y="431"/>
                    </a:moveTo>
                    <a:lnTo>
                      <a:pt x="115" y="431"/>
                    </a:lnTo>
                    <a:lnTo>
                      <a:pt x="115" y="125"/>
                    </a:lnTo>
                    <a:lnTo>
                      <a:pt x="160" y="125"/>
                    </a:lnTo>
                    <a:lnTo>
                      <a:pt x="160" y="431"/>
                    </a:lnTo>
                    <a:close/>
                    <a:moveTo>
                      <a:pt x="160" y="91"/>
                    </a:moveTo>
                    <a:lnTo>
                      <a:pt x="35" y="91"/>
                    </a:lnTo>
                    <a:lnTo>
                      <a:pt x="35" y="67"/>
                    </a:lnTo>
                    <a:lnTo>
                      <a:pt x="35" y="60"/>
                    </a:lnTo>
                    <a:lnTo>
                      <a:pt x="37" y="54"/>
                    </a:lnTo>
                    <a:lnTo>
                      <a:pt x="40" y="49"/>
                    </a:lnTo>
                    <a:lnTo>
                      <a:pt x="44" y="44"/>
                    </a:lnTo>
                    <a:lnTo>
                      <a:pt x="49" y="40"/>
                    </a:lnTo>
                    <a:lnTo>
                      <a:pt x="55" y="37"/>
                    </a:lnTo>
                    <a:lnTo>
                      <a:pt x="61" y="35"/>
                    </a:lnTo>
                    <a:lnTo>
                      <a:pt x="69" y="34"/>
                    </a:lnTo>
                    <a:lnTo>
                      <a:pt x="127" y="34"/>
                    </a:lnTo>
                    <a:lnTo>
                      <a:pt x="134" y="35"/>
                    </a:lnTo>
                    <a:lnTo>
                      <a:pt x="140" y="37"/>
                    </a:lnTo>
                    <a:lnTo>
                      <a:pt x="146" y="40"/>
                    </a:lnTo>
                    <a:lnTo>
                      <a:pt x="150" y="44"/>
                    </a:lnTo>
                    <a:lnTo>
                      <a:pt x="154" y="49"/>
                    </a:lnTo>
                    <a:lnTo>
                      <a:pt x="157" y="54"/>
                    </a:lnTo>
                    <a:lnTo>
                      <a:pt x="159" y="60"/>
                    </a:lnTo>
                    <a:lnTo>
                      <a:pt x="160" y="67"/>
                    </a:lnTo>
                    <a:lnTo>
                      <a:pt x="160" y="91"/>
                    </a:lnTo>
                    <a:lnTo>
                      <a:pt x="160" y="91"/>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sp>
          <p:nvSpPr>
            <p:cNvPr id="79" name="文本框 78"/>
            <p:cNvSpPr txBox="1"/>
            <p:nvPr/>
          </p:nvSpPr>
          <p:spPr>
            <a:xfrm>
              <a:off x="8861" y="8188"/>
              <a:ext cx="9276" cy="1186"/>
            </a:xfrm>
            <a:prstGeom prst="rect">
              <a:avLst/>
            </a:prstGeom>
            <a:noFill/>
          </p:spPr>
          <p:txBody>
            <a:bodyPr wrap="square" rtlCol="0" anchor="t">
              <a:spAutoFit/>
            </a:bodyPr>
            <a:lstStyle/>
            <a:p>
              <a:pPr lvl="0" algn="l">
                <a:lnSpc>
                  <a:spcPct val="125000"/>
                </a:lnSpc>
                <a:buClrTx/>
                <a:buSzTx/>
                <a:buFontTx/>
              </a:pPr>
              <a:r>
                <a:rPr lang="zh-CN" altLang="en-US" dirty="0">
                  <a:solidFill>
                    <a:schemeClr val="tx1">
                      <a:lumMod val="75000"/>
                      <a:lumOff val="25000"/>
                    </a:schemeClr>
                  </a:solidFill>
                  <a:cs typeface="+mn-ea"/>
                  <a:sym typeface="+mn-lt"/>
                </a:rPr>
                <a:t>你也应该要求自己，不断地为成员做出奉献并发掘他们的欲望，给他们以适当的回报。</a:t>
              </a:r>
            </a:p>
          </p:txBody>
        </p:sp>
      </p:grpSp>
      <p:grpSp>
        <p:nvGrpSpPr>
          <p:cNvPr id="3" name="组合 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团队合作的四大基础</a:t>
              </a:r>
            </a:p>
          </p:txBody>
        </p:sp>
        <p:cxnSp>
          <p:nvCxnSpPr>
            <p:cNvPr id="32" name="直接连接符 31"/>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0" name="流程图: 数据 49"/>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流程图: 数据 50"/>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ppt_x</p:attrName>
                                        </p:attrNameLst>
                                      </p:cBhvr>
                                      <p:tavLst>
                                        <p:tav tm="0">
                                          <p:val>
                                            <p:strVal val="#ppt_x-#ppt_w*1.125000"/>
                                          </p:val>
                                        </p:tav>
                                        <p:tav tm="100000">
                                          <p:val>
                                            <p:strVal val="#ppt_x"/>
                                          </p:val>
                                        </p:tav>
                                      </p:tavLst>
                                    </p:anim>
                                    <p:animEffect transition="in" filter="wipe(right)">
                                      <p:cBhvr>
                                        <p:cTn id="23" dur="500"/>
                                        <p:tgtEl>
                                          <p:spTgt spid="9"/>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ppt_x</p:attrName>
                                        </p:attrNameLst>
                                      </p:cBhvr>
                                      <p:tavLst>
                                        <p:tav tm="0">
                                          <p:val>
                                            <p:strVal val="#ppt_x-#ppt_w*1.125000"/>
                                          </p:val>
                                        </p:tav>
                                        <p:tav tm="100000">
                                          <p:val>
                                            <p:strVal val="#ppt_x"/>
                                          </p:val>
                                        </p:tav>
                                      </p:tavLst>
                                    </p:anim>
                                    <p:animEffect transition="in" filter="wipe(right)">
                                      <p:cBhvr>
                                        <p:cTn id="28" dur="500"/>
                                        <p:tgtEl>
                                          <p:spTgt spid="12"/>
                                        </p:tgtEl>
                                      </p:cBhvr>
                                    </p:animEffect>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28674"/>
                                        </p:tgtEl>
                                        <p:attrNameLst>
                                          <p:attrName>style.visibility</p:attrName>
                                        </p:attrNameLst>
                                      </p:cBhvr>
                                      <p:to>
                                        <p:strVal val="visible"/>
                                      </p:to>
                                    </p:set>
                                    <p:anim calcmode="lin" valueType="num">
                                      <p:cBhvr>
                                        <p:cTn id="32" dur="500" fill="hold"/>
                                        <p:tgtEl>
                                          <p:spTgt spid="28674"/>
                                        </p:tgtEl>
                                        <p:attrNameLst>
                                          <p:attrName>ppt_w</p:attrName>
                                        </p:attrNameLst>
                                      </p:cBhvr>
                                      <p:tavLst>
                                        <p:tav tm="0">
                                          <p:val>
                                            <p:fltVal val="0"/>
                                          </p:val>
                                        </p:tav>
                                        <p:tav tm="100000">
                                          <p:val>
                                            <p:strVal val="#ppt_w"/>
                                          </p:val>
                                        </p:tav>
                                      </p:tavLst>
                                    </p:anim>
                                    <p:anim calcmode="lin" valueType="num">
                                      <p:cBhvr>
                                        <p:cTn id="33" dur="500" fill="hold"/>
                                        <p:tgtEl>
                                          <p:spTgt spid="286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35000" y="617855"/>
            <a:ext cx="10922000" cy="5621655"/>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3797300" y="1293495"/>
            <a:ext cx="4786591" cy="1015663"/>
          </a:xfrm>
          <a:prstGeom prst="rect">
            <a:avLst/>
          </a:prstGeom>
          <a:noFill/>
        </p:spPr>
        <p:txBody>
          <a:bodyPr wrap="square" rtlCol="0">
            <a:spAutoFit/>
          </a:bodyPr>
          <a:lstStyle/>
          <a:p>
            <a:pPr algn="ctr"/>
            <a:r>
              <a:rPr lang="en-US" altLang="zh-CN" sz="6000" dirty="0">
                <a:solidFill>
                  <a:srgbClr val="283A69"/>
                </a:solidFill>
                <a:cs typeface="+mn-ea"/>
                <a:sym typeface="+mn-lt"/>
              </a:rPr>
              <a:t>CONTENTS</a:t>
            </a:r>
          </a:p>
        </p:txBody>
      </p:sp>
      <p:grpSp>
        <p:nvGrpSpPr>
          <p:cNvPr id="11" name="组合 10"/>
          <p:cNvGrpSpPr/>
          <p:nvPr/>
        </p:nvGrpSpPr>
        <p:grpSpPr>
          <a:xfrm>
            <a:off x="1393825" y="3102610"/>
            <a:ext cx="4517390" cy="641350"/>
            <a:chOff x="2195" y="4886"/>
            <a:chExt cx="7114" cy="1010"/>
          </a:xfrm>
        </p:grpSpPr>
        <p:sp>
          <p:nvSpPr>
            <p:cNvPr id="30" name="矩形 29"/>
            <p:cNvSpPr/>
            <p:nvPr/>
          </p:nvSpPr>
          <p:spPr>
            <a:xfrm>
              <a:off x="3644" y="4886"/>
              <a:ext cx="5305" cy="1010"/>
            </a:xfrm>
            <a:prstGeom prst="rect">
              <a:avLst/>
            </a:prstGeom>
            <a:noFill/>
            <a:ln>
              <a:solidFill>
                <a:srgbClr val="283A69"/>
              </a:solidFill>
            </a:ln>
            <a:extLst>
              <a:ext uri="{909E8E84-426E-40DD-AFC4-6F175D3DCCD1}">
                <a14:hiddenFill xmlns:a14="http://schemas.microsoft.com/office/drawing/2010/main">
                  <a:solidFill>
                    <a:srgbClr val="1690D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3667" y="5027"/>
              <a:ext cx="5643" cy="72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团队的概念</a:t>
              </a:r>
            </a:p>
          </p:txBody>
        </p:sp>
        <p:grpSp>
          <p:nvGrpSpPr>
            <p:cNvPr id="3" name="组合 2"/>
            <p:cNvGrpSpPr/>
            <p:nvPr/>
          </p:nvGrpSpPr>
          <p:grpSpPr>
            <a:xfrm>
              <a:off x="2195" y="4886"/>
              <a:ext cx="1472" cy="1010"/>
              <a:chOff x="2195" y="4886"/>
              <a:chExt cx="1472" cy="1010"/>
            </a:xfrm>
          </p:grpSpPr>
          <p:sp>
            <p:nvSpPr>
              <p:cNvPr id="28" name="矩形 27"/>
              <p:cNvSpPr/>
              <p:nvPr/>
            </p:nvSpPr>
            <p:spPr>
              <a:xfrm>
                <a:off x="2446" y="4886"/>
                <a:ext cx="1010" cy="1010"/>
              </a:xfrm>
              <a:prstGeom prst="rect">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83316"/>
                  </a:solidFill>
                  <a:cs typeface="+mn-ea"/>
                  <a:sym typeface="+mn-lt"/>
                </a:endParaRPr>
              </a:p>
            </p:txBody>
          </p:sp>
          <p:sp>
            <p:nvSpPr>
              <p:cNvPr id="32" name="文本框 31"/>
              <p:cNvSpPr txBox="1"/>
              <p:nvPr/>
            </p:nvSpPr>
            <p:spPr>
              <a:xfrm>
                <a:off x="2195" y="4955"/>
                <a:ext cx="1472" cy="871"/>
              </a:xfrm>
              <a:prstGeom prst="rect">
                <a:avLst/>
              </a:prstGeom>
              <a:noFill/>
            </p:spPr>
            <p:txBody>
              <a:bodyPr wrap="square" rtlCol="0">
                <a:spAutoFit/>
              </a:bodyPr>
              <a:lstStyle/>
              <a:p>
                <a:pPr algn="ctr"/>
                <a:r>
                  <a:rPr lang="en-US" altLang="zh-CN" sz="3000" dirty="0">
                    <a:solidFill>
                      <a:schemeClr val="bg1"/>
                    </a:solidFill>
                    <a:cs typeface="+mn-ea"/>
                    <a:sym typeface="+mn-lt"/>
                  </a:rPr>
                  <a:t>01</a:t>
                </a:r>
              </a:p>
            </p:txBody>
          </p:sp>
        </p:grpSp>
      </p:grpSp>
      <p:grpSp>
        <p:nvGrpSpPr>
          <p:cNvPr id="12" name="组合 11"/>
          <p:cNvGrpSpPr/>
          <p:nvPr/>
        </p:nvGrpSpPr>
        <p:grpSpPr>
          <a:xfrm>
            <a:off x="6280785" y="3102610"/>
            <a:ext cx="4517390" cy="641350"/>
            <a:chOff x="9891" y="4886"/>
            <a:chExt cx="7114" cy="1010"/>
          </a:xfrm>
        </p:grpSpPr>
        <p:sp>
          <p:nvSpPr>
            <p:cNvPr id="33" name="矩形 32"/>
            <p:cNvSpPr/>
            <p:nvPr/>
          </p:nvSpPr>
          <p:spPr>
            <a:xfrm>
              <a:off x="10142" y="4886"/>
              <a:ext cx="1010" cy="1010"/>
            </a:xfrm>
            <a:prstGeom prst="rect">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rgbClr val="883316"/>
                </a:solidFill>
                <a:cs typeface="+mn-ea"/>
                <a:sym typeface="+mn-lt"/>
              </a:endParaRPr>
            </a:p>
          </p:txBody>
        </p:sp>
        <p:sp>
          <p:nvSpPr>
            <p:cNvPr id="34" name="矩形 33"/>
            <p:cNvSpPr/>
            <p:nvPr/>
          </p:nvSpPr>
          <p:spPr>
            <a:xfrm>
              <a:off x="11340" y="4886"/>
              <a:ext cx="5305" cy="1010"/>
            </a:xfrm>
            <a:prstGeom prst="rect">
              <a:avLst/>
            </a:prstGeom>
            <a:noFill/>
            <a:ln>
              <a:solidFill>
                <a:srgbClr val="283A69"/>
              </a:solidFill>
            </a:ln>
            <a:extLst>
              <a:ext uri="{909E8E84-426E-40DD-AFC4-6F175D3DCCD1}">
                <a14:hiddenFill xmlns:a14="http://schemas.microsoft.com/office/drawing/2010/main">
                  <a:solidFill>
                    <a:srgbClr val="1690D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35" name="文本框 34"/>
            <p:cNvSpPr txBox="1"/>
            <p:nvPr/>
          </p:nvSpPr>
          <p:spPr>
            <a:xfrm>
              <a:off x="11363" y="5027"/>
              <a:ext cx="5643" cy="725"/>
            </a:xfrm>
            <a:prstGeom prst="rect">
              <a:avLst/>
            </a:prstGeom>
            <a:noFill/>
          </p:spPr>
          <p:txBody>
            <a:bodyPr wrap="square" rtlCol="0">
              <a:spAutoFit/>
            </a:bodyPr>
            <a:lstStyle/>
            <a:p>
              <a:pPr lvl="0" algn="l">
                <a:buClrTx/>
                <a:buSzTx/>
                <a:buFontTx/>
              </a:pPr>
              <a:r>
                <a:rPr lang="zh-CN" altLang="en-US" sz="2400" dirty="0">
                  <a:solidFill>
                    <a:schemeClr val="tx1">
                      <a:lumMod val="75000"/>
                      <a:lumOff val="25000"/>
                    </a:schemeClr>
                  </a:solidFill>
                  <a:cs typeface="+mn-ea"/>
                  <a:sym typeface="+mn-lt"/>
                </a:rPr>
                <a:t>团队合作的四大基础</a:t>
              </a:r>
            </a:p>
          </p:txBody>
        </p:sp>
        <p:sp>
          <p:nvSpPr>
            <p:cNvPr id="36" name="文本框 35"/>
            <p:cNvSpPr txBox="1"/>
            <p:nvPr/>
          </p:nvSpPr>
          <p:spPr>
            <a:xfrm>
              <a:off x="9891" y="4955"/>
              <a:ext cx="1472" cy="871"/>
            </a:xfrm>
            <a:prstGeom prst="rect">
              <a:avLst/>
            </a:prstGeom>
            <a:noFill/>
          </p:spPr>
          <p:txBody>
            <a:bodyPr wrap="square" rtlCol="0">
              <a:spAutoFit/>
            </a:bodyPr>
            <a:lstStyle/>
            <a:p>
              <a:pPr algn="ctr"/>
              <a:r>
                <a:rPr lang="en-US" altLang="zh-CN" sz="3000" dirty="0">
                  <a:solidFill>
                    <a:schemeClr val="bg1"/>
                  </a:solidFill>
                  <a:cs typeface="+mn-ea"/>
                  <a:sym typeface="+mn-lt"/>
                </a:rPr>
                <a:t>02</a:t>
              </a:r>
              <a:endParaRPr lang="zh-CN" altLang="en-US" sz="3000" dirty="0">
                <a:solidFill>
                  <a:schemeClr val="bg1"/>
                </a:solidFill>
                <a:cs typeface="+mn-ea"/>
                <a:sym typeface="+mn-lt"/>
              </a:endParaRPr>
            </a:p>
          </p:txBody>
        </p:sp>
      </p:grpSp>
      <p:grpSp>
        <p:nvGrpSpPr>
          <p:cNvPr id="13" name="组合 12"/>
          <p:cNvGrpSpPr/>
          <p:nvPr/>
        </p:nvGrpSpPr>
        <p:grpSpPr>
          <a:xfrm>
            <a:off x="1393825" y="4645660"/>
            <a:ext cx="4517390" cy="641350"/>
            <a:chOff x="2195" y="7316"/>
            <a:chExt cx="7114" cy="1010"/>
          </a:xfrm>
        </p:grpSpPr>
        <p:sp>
          <p:nvSpPr>
            <p:cNvPr id="37" name="矩形 36"/>
            <p:cNvSpPr/>
            <p:nvPr/>
          </p:nvSpPr>
          <p:spPr>
            <a:xfrm>
              <a:off x="2446" y="7316"/>
              <a:ext cx="1010" cy="1010"/>
            </a:xfrm>
            <a:prstGeom prst="rect">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rgbClr val="883316"/>
                </a:solidFill>
                <a:cs typeface="+mn-ea"/>
                <a:sym typeface="+mn-lt"/>
              </a:endParaRPr>
            </a:p>
          </p:txBody>
        </p:sp>
        <p:sp>
          <p:nvSpPr>
            <p:cNvPr id="38" name="矩形 37"/>
            <p:cNvSpPr/>
            <p:nvPr/>
          </p:nvSpPr>
          <p:spPr>
            <a:xfrm>
              <a:off x="3644" y="7316"/>
              <a:ext cx="5305" cy="1010"/>
            </a:xfrm>
            <a:prstGeom prst="rect">
              <a:avLst/>
            </a:prstGeom>
            <a:noFill/>
            <a:ln>
              <a:solidFill>
                <a:srgbClr val="283A69"/>
              </a:solidFill>
            </a:ln>
            <a:extLst>
              <a:ext uri="{909E8E84-426E-40DD-AFC4-6F175D3DCCD1}">
                <a14:hiddenFill xmlns:a14="http://schemas.microsoft.com/office/drawing/2010/main">
                  <a:solidFill>
                    <a:srgbClr val="1690D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39" name="文本框 38"/>
            <p:cNvSpPr txBox="1"/>
            <p:nvPr/>
          </p:nvSpPr>
          <p:spPr>
            <a:xfrm>
              <a:off x="3667" y="7457"/>
              <a:ext cx="5643" cy="725"/>
            </a:xfrm>
            <a:prstGeom prst="rect">
              <a:avLst/>
            </a:prstGeom>
            <a:noFill/>
          </p:spPr>
          <p:txBody>
            <a:bodyPr wrap="square" rtlCol="0">
              <a:spAutoFit/>
            </a:bodyPr>
            <a:lstStyle/>
            <a:p>
              <a:pPr lvl="0" algn="l">
                <a:buClrTx/>
                <a:buSzTx/>
                <a:buFontTx/>
              </a:pPr>
              <a:r>
                <a:rPr lang="zh-CN" altLang="en-US" sz="2400" dirty="0">
                  <a:solidFill>
                    <a:schemeClr val="tx1">
                      <a:lumMod val="75000"/>
                      <a:lumOff val="25000"/>
                    </a:schemeClr>
                  </a:solidFill>
                  <a:cs typeface="+mn-ea"/>
                  <a:sym typeface="+mn-lt"/>
                </a:rPr>
                <a:t>团队合作的三重误区</a:t>
              </a:r>
            </a:p>
          </p:txBody>
        </p:sp>
        <p:sp>
          <p:nvSpPr>
            <p:cNvPr id="40" name="文本框 39"/>
            <p:cNvSpPr txBox="1"/>
            <p:nvPr/>
          </p:nvSpPr>
          <p:spPr>
            <a:xfrm>
              <a:off x="2195" y="7385"/>
              <a:ext cx="1472" cy="871"/>
            </a:xfrm>
            <a:prstGeom prst="rect">
              <a:avLst/>
            </a:prstGeom>
            <a:noFill/>
          </p:spPr>
          <p:txBody>
            <a:bodyPr wrap="square" rtlCol="0">
              <a:spAutoFit/>
            </a:bodyPr>
            <a:lstStyle/>
            <a:p>
              <a:pPr algn="ctr"/>
              <a:r>
                <a:rPr lang="en-US" altLang="zh-CN" sz="3000" dirty="0">
                  <a:solidFill>
                    <a:schemeClr val="bg1"/>
                  </a:solidFill>
                  <a:cs typeface="+mn-ea"/>
                  <a:sym typeface="+mn-lt"/>
                </a:rPr>
                <a:t>03</a:t>
              </a:r>
              <a:endParaRPr lang="zh-CN" altLang="en-US" sz="3000" dirty="0">
                <a:solidFill>
                  <a:schemeClr val="bg1"/>
                </a:solidFill>
                <a:cs typeface="+mn-ea"/>
                <a:sym typeface="+mn-lt"/>
              </a:endParaRPr>
            </a:p>
          </p:txBody>
        </p:sp>
      </p:grpSp>
      <p:grpSp>
        <p:nvGrpSpPr>
          <p:cNvPr id="14" name="组合 13"/>
          <p:cNvGrpSpPr/>
          <p:nvPr/>
        </p:nvGrpSpPr>
        <p:grpSpPr>
          <a:xfrm>
            <a:off x="6280785" y="4645660"/>
            <a:ext cx="4517390" cy="641350"/>
            <a:chOff x="9891" y="7316"/>
            <a:chExt cx="7114" cy="1010"/>
          </a:xfrm>
        </p:grpSpPr>
        <p:sp>
          <p:nvSpPr>
            <p:cNvPr id="41" name="矩形 40"/>
            <p:cNvSpPr/>
            <p:nvPr/>
          </p:nvSpPr>
          <p:spPr>
            <a:xfrm>
              <a:off x="10142" y="7316"/>
              <a:ext cx="1010" cy="1010"/>
            </a:xfrm>
            <a:prstGeom prst="rect">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11340" y="7316"/>
              <a:ext cx="5305" cy="1010"/>
            </a:xfrm>
            <a:prstGeom prst="rect">
              <a:avLst/>
            </a:prstGeom>
            <a:noFill/>
            <a:ln>
              <a:solidFill>
                <a:srgbClr val="283A69"/>
              </a:solidFill>
            </a:ln>
            <a:extLst>
              <a:ext uri="{909E8E84-426E-40DD-AFC4-6F175D3DCCD1}">
                <a14:hiddenFill xmlns:a14="http://schemas.microsoft.com/office/drawing/2010/main">
                  <a:solidFill>
                    <a:srgbClr val="1690D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43" name="文本框 42"/>
            <p:cNvSpPr txBox="1"/>
            <p:nvPr/>
          </p:nvSpPr>
          <p:spPr>
            <a:xfrm>
              <a:off x="11363" y="7475"/>
              <a:ext cx="5643" cy="725"/>
            </a:xfrm>
            <a:prstGeom prst="rect">
              <a:avLst/>
            </a:prstGeom>
            <a:noFill/>
          </p:spPr>
          <p:txBody>
            <a:bodyPr wrap="square" rtlCol="0">
              <a:spAutoFit/>
            </a:bodyPr>
            <a:lstStyle/>
            <a:p>
              <a:pPr lvl="0" algn="l">
                <a:buClrTx/>
                <a:buSzTx/>
                <a:buFontTx/>
              </a:pPr>
              <a:r>
                <a:rPr lang="zh-CN" altLang="en-US" sz="2400" dirty="0">
                  <a:solidFill>
                    <a:schemeClr val="tx1">
                      <a:lumMod val="75000"/>
                      <a:lumOff val="25000"/>
                    </a:schemeClr>
                  </a:solidFill>
                  <a:cs typeface="+mn-ea"/>
                  <a:sym typeface="+mn-lt"/>
                </a:rPr>
                <a:t>沟通是合作的纽带</a:t>
              </a:r>
            </a:p>
          </p:txBody>
        </p:sp>
        <p:sp>
          <p:nvSpPr>
            <p:cNvPr id="44" name="矩形 43"/>
            <p:cNvSpPr/>
            <p:nvPr/>
          </p:nvSpPr>
          <p:spPr>
            <a:xfrm>
              <a:off x="9891" y="7385"/>
              <a:ext cx="1472" cy="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000" dirty="0">
                  <a:solidFill>
                    <a:schemeClr val="bg1"/>
                  </a:solidFill>
                  <a:cs typeface="+mn-ea"/>
                  <a:sym typeface="+mn-lt"/>
                </a:rPr>
                <a:t>04</a:t>
              </a:r>
              <a:endParaRPr lang="zh-CN" altLang="en-US">
                <a:solidFill>
                  <a:schemeClr val="bg1"/>
                </a:solidFill>
                <a:cs typeface="+mn-ea"/>
                <a:sym typeface="+mn-lt"/>
              </a:endParaRPr>
            </a:p>
          </p:txBody>
        </p:sp>
      </p:grpSp>
      <p:cxnSp>
        <p:nvCxnSpPr>
          <p:cNvPr id="45" name="直接连接符 44"/>
          <p:cNvCxnSpPr/>
          <p:nvPr/>
        </p:nvCxnSpPr>
        <p:spPr>
          <a:xfrm>
            <a:off x="5111750" y="2413635"/>
            <a:ext cx="196913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矩形 5"/>
          <p:cNvSpPr/>
          <p:nvPr/>
        </p:nvSpPr>
        <p:spPr>
          <a:xfrm flipH="1" flipV="1">
            <a:off x="-90434" y="-70458"/>
            <a:ext cx="5545801" cy="2471981"/>
          </a:xfrm>
          <a:custGeom>
            <a:avLst/>
            <a:gdLst>
              <a:gd name="connsiteX0" fmla="*/ 0 w 5657850"/>
              <a:gd name="connsiteY0" fmla="*/ 0 h 4929550"/>
              <a:gd name="connsiteX1" fmla="*/ 5657850 w 5657850"/>
              <a:gd name="connsiteY1" fmla="*/ 0 h 4929550"/>
              <a:gd name="connsiteX2" fmla="*/ 5657850 w 5657850"/>
              <a:gd name="connsiteY2" fmla="*/ 4929550 h 4929550"/>
              <a:gd name="connsiteX3" fmla="*/ 0 w 5657850"/>
              <a:gd name="connsiteY3" fmla="*/ 4929550 h 4929550"/>
              <a:gd name="connsiteX4" fmla="*/ 0 w 5657850"/>
              <a:gd name="connsiteY4" fmla="*/ 0 h 4929550"/>
              <a:gd name="connsiteX0-1" fmla="*/ 0 w 5657850"/>
              <a:gd name="connsiteY0-2" fmla="*/ 1003300 h 5932850"/>
              <a:gd name="connsiteX1-3" fmla="*/ 5657850 w 5657850"/>
              <a:gd name="connsiteY1-4" fmla="*/ 1003300 h 5932850"/>
              <a:gd name="connsiteX2-5" fmla="*/ 5657850 w 5657850"/>
              <a:gd name="connsiteY2-6" fmla="*/ 5932850 h 5932850"/>
              <a:gd name="connsiteX3-7" fmla="*/ 0 w 5657850"/>
              <a:gd name="connsiteY3-8" fmla="*/ 5932850 h 5932850"/>
              <a:gd name="connsiteX4-9" fmla="*/ 0 w 5657850"/>
              <a:gd name="connsiteY4-10" fmla="*/ 1003300 h 5932850"/>
              <a:gd name="connsiteX0-11" fmla="*/ 660400 w 6318250"/>
              <a:gd name="connsiteY0-12" fmla="*/ 1003300 h 5932850"/>
              <a:gd name="connsiteX1-13" fmla="*/ 6318250 w 6318250"/>
              <a:gd name="connsiteY1-14" fmla="*/ 1003300 h 5932850"/>
              <a:gd name="connsiteX2-15" fmla="*/ 6318250 w 6318250"/>
              <a:gd name="connsiteY2-16" fmla="*/ 5932850 h 5932850"/>
              <a:gd name="connsiteX3-17" fmla="*/ 660400 w 6318250"/>
              <a:gd name="connsiteY3-18" fmla="*/ 5932850 h 5932850"/>
              <a:gd name="connsiteX4-19" fmla="*/ 660400 w 6318250"/>
              <a:gd name="connsiteY4-20" fmla="*/ 1003300 h 5932850"/>
              <a:gd name="connsiteX0-21" fmla="*/ 660400 w 6318250"/>
              <a:gd name="connsiteY0-22" fmla="*/ 965201 h 5894751"/>
              <a:gd name="connsiteX1-23" fmla="*/ 6318250 w 6318250"/>
              <a:gd name="connsiteY1-24" fmla="*/ 965201 h 5894751"/>
              <a:gd name="connsiteX2-25" fmla="*/ 6318250 w 6318250"/>
              <a:gd name="connsiteY2-26" fmla="*/ 5894751 h 5894751"/>
              <a:gd name="connsiteX3-27" fmla="*/ 660400 w 6318250"/>
              <a:gd name="connsiteY3-28" fmla="*/ 5894751 h 5894751"/>
              <a:gd name="connsiteX4-29" fmla="*/ 660400 w 6318250"/>
              <a:gd name="connsiteY4-30" fmla="*/ 965201 h 5894751"/>
              <a:gd name="connsiteX0-31" fmla="*/ 711200 w 6369050"/>
              <a:gd name="connsiteY0-32" fmla="*/ 965200 h 5894750"/>
              <a:gd name="connsiteX1-33" fmla="*/ 6369050 w 6369050"/>
              <a:gd name="connsiteY1-34" fmla="*/ 965200 h 5894750"/>
              <a:gd name="connsiteX2-35" fmla="*/ 6369050 w 6369050"/>
              <a:gd name="connsiteY2-36" fmla="*/ 5894750 h 5894750"/>
              <a:gd name="connsiteX3-37" fmla="*/ 711200 w 6369050"/>
              <a:gd name="connsiteY3-38" fmla="*/ 5894750 h 5894750"/>
              <a:gd name="connsiteX4-39" fmla="*/ 711200 w 6369050"/>
              <a:gd name="connsiteY4-40" fmla="*/ 965200 h 5894750"/>
              <a:gd name="connsiteX0-41" fmla="*/ 4371975 w 10029825"/>
              <a:gd name="connsiteY0-42" fmla="*/ 965200 h 5894750"/>
              <a:gd name="connsiteX1-43" fmla="*/ 10029825 w 10029825"/>
              <a:gd name="connsiteY1-44" fmla="*/ 965200 h 5894750"/>
              <a:gd name="connsiteX2-45" fmla="*/ 10029825 w 10029825"/>
              <a:gd name="connsiteY2-46" fmla="*/ 5894750 h 5894750"/>
              <a:gd name="connsiteX3-47" fmla="*/ 0 w 10029825"/>
              <a:gd name="connsiteY3-48" fmla="*/ 5894750 h 5894750"/>
              <a:gd name="connsiteX4-49" fmla="*/ 4371975 w 10029825"/>
              <a:gd name="connsiteY4-50" fmla="*/ 965200 h 5894750"/>
              <a:gd name="connsiteX0-51" fmla="*/ 4406541 w 10064391"/>
              <a:gd name="connsiteY0-52" fmla="*/ 965200 h 5894750"/>
              <a:gd name="connsiteX1-53" fmla="*/ 10064391 w 10064391"/>
              <a:gd name="connsiteY1-54" fmla="*/ 965200 h 5894750"/>
              <a:gd name="connsiteX2-55" fmla="*/ 10064391 w 10064391"/>
              <a:gd name="connsiteY2-56" fmla="*/ 5894750 h 5894750"/>
              <a:gd name="connsiteX3-57" fmla="*/ 34566 w 10064391"/>
              <a:gd name="connsiteY3-58" fmla="*/ 5894750 h 5894750"/>
              <a:gd name="connsiteX4-59" fmla="*/ 4406541 w 10064391"/>
              <a:gd name="connsiteY4-60" fmla="*/ 965200 h 5894750"/>
              <a:gd name="connsiteX0-61" fmla="*/ 4604702 w 10062527"/>
              <a:gd name="connsiteY0-62" fmla="*/ 1302342 h 5260342"/>
              <a:gd name="connsiteX1-63" fmla="*/ 10062527 w 10062527"/>
              <a:gd name="connsiteY1-64" fmla="*/ 330792 h 5260342"/>
              <a:gd name="connsiteX2-65" fmla="*/ 10062527 w 10062527"/>
              <a:gd name="connsiteY2-66" fmla="*/ 5260342 h 5260342"/>
              <a:gd name="connsiteX3-67" fmla="*/ 32702 w 10062527"/>
              <a:gd name="connsiteY3-68" fmla="*/ 5260342 h 5260342"/>
              <a:gd name="connsiteX4-69" fmla="*/ 4604702 w 10062527"/>
              <a:gd name="connsiteY4-70" fmla="*/ 1302342 h 5260342"/>
              <a:gd name="connsiteX0-71" fmla="*/ 4604702 w 10062527"/>
              <a:gd name="connsiteY0-72" fmla="*/ 1690387 h 5648387"/>
              <a:gd name="connsiteX1-73" fmla="*/ 10062527 w 10062527"/>
              <a:gd name="connsiteY1-74" fmla="*/ 718837 h 5648387"/>
              <a:gd name="connsiteX2-75" fmla="*/ 10062527 w 10062527"/>
              <a:gd name="connsiteY2-76" fmla="*/ 5648387 h 5648387"/>
              <a:gd name="connsiteX3-77" fmla="*/ 32702 w 10062527"/>
              <a:gd name="connsiteY3-78" fmla="*/ 5648387 h 5648387"/>
              <a:gd name="connsiteX4-79" fmla="*/ 4604702 w 10062527"/>
              <a:gd name="connsiteY4-80" fmla="*/ 1690387 h 5648387"/>
              <a:gd name="connsiteX0-81" fmla="*/ 4603976 w 10061801"/>
              <a:gd name="connsiteY0-82" fmla="*/ 1690387 h 5648387"/>
              <a:gd name="connsiteX1-83" fmla="*/ 10061801 w 10061801"/>
              <a:gd name="connsiteY1-84" fmla="*/ 718837 h 5648387"/>
              <a:gd name="connsiteX2-85" fmla="*/ 10061801 w 10061801"/>
              <a:gd name="connsiteY2-86" fmla="*/ 5648387 h 5648387"/>
              <a:gd name="connsiteX3-87" fmla="*/ 31976 w 10061801"/>
              <a:gd name="connsiteY3-88" fmla="*/ 5648387 h 5648387"/>
              <a:gd name="connsiteX4-89" fmla="*/ 4603976 w 10061801"/>
              <a:gd name="connsiteY4-90" fmla="*/ 1690387 h 5648387"/>
              <a:gd name="connsiteX0-91" fmla="*/ 4603976 w 10061801"/>
              <a:gd name="connsiteY0-92" fmla="*/ 1392426 h 5350426"/>
              <a:gd name="connsiteX1-93" fmla="*/ 10061801 w 10061801"/>
              <a:gd name="connsiteY1-94" fmla="*/ 420876 h 5350426"/>
              <a:gd name="connsiteX2-95" fmla="*/ 10061801 w 10061801"/>
              <a:gd name="connsiteY2-96" fmla="*/ 5350426 h 5350426"/>
              <a:gd name="connsiteX3-97" fmla="*/ 31976 w 10061801"/>
              <a:gd name="connsiteY3-98" fmla="*/ 5350426 h 5350426"/>
              <a:gd name="connsiteX4-99" fmla="*/ 4603976 w 10061801"/>
              <a:gd name="connsiteY4-100" fmla="*/ 1392426 h 5350426"/>
              <a:gd name="connsiteX0-101" fmla="*/ 4595548 w 10053373"/>
              <a:gd name="connsiteY0-102" fmla="*/ 1392426 h 5350426"/>
              <a:gd name="connsiteX1-103" fmla="*/ 10053373 w 10053373"/>
              <a:gd name="connsiteY1-104" fmla="*/ 420876 h 5350426"/>
              <a:gd name="connsiteX2-105" fmla="*/ 10053373 w 10053373"/>
              <a:gd name="connsiteY2-106" fmla="*/ 5350426 h 5350426"/>
              <a:gd name="connsiteX3-107" fmla="*/ 23548 w 10053373"/>
              <a:gd name="connsiteY3-108" fmla="*/ 5350426 h 5350426"/>
              <a:gd name="connsiteX4-109" fmla="*/ 4595548 w 10053373"/>
              <a:gd name="connsiteY4-110" fmla="*/ 1392426 h 5350426"/>
              <a:gd name="connsiteX0-111" fmla="*/ 4595548 w 10053373"/>
              <a:gd name="connsiteY0-112" fmla="*/ 1367261 h 5325261"/>
              <a:gd name="connsiteX1-113" fmla="*/ 10053373 w 10053373"/>
              <a:gd name="connsiteY1-114" fmla="*/ 395711 h 5325261"/>
              <a:gd name="connsiteX2-115" fmla="*/ 10053373 w 10053373"/>
              <a:gd name="connsiteY2-116" fmla="*/ 5325261 h 5325261"/>
              <a:gd name="connsiteX3-117" fmla="*/ 23548 w 10053373"/>
              <a:gd name="connsiteY3-118" fmla="*/ 5325261 h 5325261"/>
              <a:gd name="connsiteX4-119" fmla="*/ 4595548 w 10053373"/>
              <a:gd name="connsiteY4-120" fmla="*/ 1367261 h 5325261"/>
              <a:gd name="connsiteX0-121" fmla="*/ 9240363 w 14698188"/>
              <a:gd name="connsiteY0-122" fmla="*/ 1367261 h 5325261"/>
              <a:gd name="connsiteX1-123" fmla="*/ 14698188 w 14698188"/>
              <a:gd name="connsiteY1-124" fmla="*/ 395711 h 5325261"/>
              <a:gd name="connsiteX2-125" fmla="*/ 14698188 w 14698188"/>
              <a:gd name="connsiteY2-126" fmla="*/ 5325261 h 5325261"/>
              <a:gd name="connsiteX3-127" fmla="*/ 12308 w 14698188"/>
              <a:gd name="connsiteY3-128" fmla="*/ 5325261 h 5325261"/>
              <a:gd name="connsiteX4-129" fmla="*/ 9240363 w 14698188"/>
              <a:gd name="connsiteY4-130" fmla="*/ 1367261 h 5325261"/>
              <a:gd name="connsiteX0-131" fmla="*/ 9240363 w 14698188"/>
              <a:gd name="connsiteY0-132" fmla="*/ 1076000 h 5034000"/>
              <a:gd name="connsiteX1-133" fmla="*/ 14698188 w 14698188"/>
              <a:gd name="connsiteY1-134" fmla="*/ 104450 h 5034000"/>
              <a:gd name="connsiteX2-135" fmla="*/ 14698188 w 14698188"/>
              <a:gd name="connsiteY2-136" fmla="*/ 5034000 h 5034000"/>
              <a:gd name="connsiteX3-137" fmla="*/ 12308 w 14698188"/>
              <a:gd name="connsiteY3-138" fmla="*/ 5034000 h 5034000"/>
              <a:gd name="connsiteX4-139" fmla="*/ 9240363 w 14698188"/>
              <a:gd name="connsiteY4-140" fmla="*/ 1076000 h 5034000"/>
              <a:gd name="connsiteX0-141" fmla="*/ 9247695 w 14705520"/>
              <a:gd name="connsiteY0-142" fmla="*/ 1076000 h 5034000"/>
              <a:gd name="connsiteX1-143" fmla="*/ 14705520 w 14705520"/>
              <a:gd name="connsiteY1-144" fmla="*/ 104450 h 5034000"/>
              <a:gd name="connsiteX2-145" fmla="*/ 14705520 w 14705520"/>
              <a:gd name="connsiteY2-146" fmla="*/ 5034000 h 5034000"/>
              <a:gd name="connsiteX3-147" fmla="*/ 19640 w 14705520"/>
              <a:gd name="connsiteY3-148" fmla="*/ 5034000 h 5034000"/>
              <a:gd name="connsiteX4-149" fmla="*/ 9247695 w 14705520"/>
              <a:gd name="connsiteY4-150" fmla="*/ 1076000 h 5034000"/>
              <a:gd name="connsiteX0-151" fmla="*/ 9251946 w 14709771"/>
              <a:gd name="connsiteY0-152" fmla="*/ 1076000 h 5034000"/>
              <a:gd name="connsiteX1-153" fmla="*/ 14709771 w 14709771"/>
              <a:gd name="connsiteY1-154" fmla="*/ 104450 h 5034000"/>
              <a:gd name="connsiteX2-155" fmla="*/ 14709771 w 14709771"/>
              <a:gd name="connsiteY2-156" fmla="*/ 5034000 h 5034000"/>
              <a:gd name="connsiteX3-157" fmla="*/ 23891 w 14709771"/>
              <a:gd name="connsiteY3-158" fmla="*/ 5034000 h 5034000"/>
              <a:gd name="connsiteX4-159" fmla="*/ 9251946 w 14709771"/>
              <a:gd name="connsiteY4-160" fmla="*/ 1076000 h 5034000"/>
              <a:gd name="connsiteX0-161" fmla="*/ 9251946 w 14709771"/>
              <a:gd name="connsiteY0-162" fmla="*/ 1273721 h 5231721"/>
              <a:gd name="connsiteX1-163" fmla="*/ 14709771 w 14709771"/>
              <a:gd name="connsiteY1-164" fmla="*/ 302171 h 5231721"/>
              <a:gd name="connsiteX2-165" fmla="*/ 14709771 w 14709771"/>
              <a:gd name="connsiteY2-166" fmla="*/ 5231721 h 5231721"/>
              <a:gd name="connsiteX3-167" fmla="*/ 23891 w 14709771"/>
              <a:gd name="connsiteY3-168" fmla="*/ 5231721 h 5231721"/>
              <a:gd name="connsiteX4-169" fmla="*/ 9251946 w 14709771"/>
              <a:gd name="connsiteY4-170" fmla="*/ 1273721 h 5231721"/>
              <a:gd name="connsiteX0-171" fmla="*/ 10013250 w 14706648"/>
              <a:gd name="connsiteY0-172" fmla="*/ 2312727 h 4929550"/>
              <a:gd name="connsiteX1-173" fmla="*/ 14706648 w 14706648"/>
              <a:gd name="connsiteY1-174" fmla="*/ 0 h 4929550"/>
              <a:gd name="connsiteX2-175" fmla="*/ 14706648 w 14706648"/>
              <a:gd name="connsiteY2-176" fmla="*/ 4929550 h 4929550"/>
              <a:gd name="connsiteX3-177" fmla="*/ 20768 w 14706648"/>
              <a:gd name="connsiteY3-178" fmla="*/ 4929550 h 4929550"/>
              <a:gd name="connsiteX4-179" fmla="*/ 10013250 w 14706648"/>
              <a:gd name="connsiteY4-180" fmla="*/ 2312727 h 4929550"/>
              <a:gd name="connsiteX0-181" fmla="*/ 10011463 w 14704861"/>
              <a:gd name="connsiteY0-182" fmla="*/ 2312727 h 4929550"/>
              <a:gd name="connsiteX1-183" fmla="*/ 14704861 w 14704861"/>
              <a:gd name="connsiteY1-184" fmla="*/ 0 h 4929550"/>
              <a:gd name="connsiteX2-185" fmla="*/ 14704861 w 14704861"/>
              <a:gd name="connsiteY2-186" fmla="*/ 4929550 h 4929550"/>
              <a:gd name="connsiteX3-187" fmla="*/ 18981 w 14704861"/>
              <a:gd name="connsiteY3-188" fmla="*/ 4929550 h 4929550"/>
              <a:gd name="connsiteX4-189" fmla="*/ 10011463 w 14704861"/>
              <a:gd name="connsiteY4-190" fmla="*/ 2312727 h 4929550"/>
              <a:gd name="connsiteX0-191" fmla="*/ 10011463 w 14704861"/>
              <a:gd name="connsiteY0-192" fmla="*/ 2312727 h 4929550"/>
              <a:gd name="connsiteX1-193" fmla="*/ 14704861 w 14704861"/>
              <a:gd name="connsiteY1-194" fmla="*/ 0 h 4929550"/>
              <a:gd name="connsiteX2-195" fmla="*/ 14704861 w 14704861"/>
              <a:gd name="connsiteY2-196" fmla="*/ 4929550 h 4929550"/>
              <a:gd name="connsiteX3-197" fmla="*/ 18981 w 14704861"/>
              <a:gd name="connsiteY3-198" fmla="*/ 4929550 h 4929550"/>
              <a:gd name="connsiteX4-199" fmla="*/ 10011463 w 14704861"/>
              <a:gd name="connsiteY4-200" fmla="*/ 2312727 h 49295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04861" h="4929550">
                <a:moveTo>
                  <a:pt x="10011463" y="2312727"/>
                </a:moveTo>
                <a:cubicBezTo>
                  <a:pt x="13111336" y="451021"/>
                  <a:pt x="12818911" y="0"/>
                  <a:pt x="14704861" y="0"/>
                </a:cubicBezTo>
                <a:lnTo>
                  <a:pt x="14704861" y="4929550"/>
                </a:lnTo>
                <a:lnTo>
                  <a:pt x="18981" y="4929550"/>
                </a:lnTo>
                <a:cubicBezTo>
                  <a:pt x="-381069" y="2314817"/>
                  <a:pt x="5627810" y="4476055"/>
                  <a:pt x="10011463" y="2312727"/>
                </a:cubicBezTo>
                <a:close/>
              </a:path>
            </a:pathLst>
          </a:custGeom>
          <a:solidFill>
            <a:srgbClr val="283A69"/>
          </a:solidFill>
          <a:ln>
            <a:noFill/>
          </a:ln>
          <a:effectLst>
            <a:outerShdw blurRad="609600" dist="152400" dir="2154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dirty="0">
              <a:solidFill>
                <a:srgbClr val="FFFFFF"/>
              </a:solidFill>
              <a:cs typeface="+mn-ea"/>
              <a:sym typeface="+mn-lt"/>
            </a:endParaRPr>
          </a:p>
        </p:txBody>
      </p:sp>
      <p:sp>
        <p:nvSpPr>
          <p:cNvPr id="4" name="矩形 5"/>
          <p:cNvSpPr/>
          <p:nvPr/>
        </p:nvSpPr>
        <p:spPr>
          <a:xfrm>
            <a:off x="10271125" y="5318760"/>
            <a:ext cx="1920875" cy="1548765"/>
          </a:xfrm>
          <a:custGeom>
            <a:avLst/>
            <a:gdLst>
              <a:gd name="connsiteX0" fmla="*/ 0 w 5657850"/>
              <a:gd name="connsiteY0" fmla="*/ 0 h 4929550"/>
              <a:gd name="connsiteX1" fmla="*/ 5657850 w 5657850"/>
              <a:gd name="connsiteY1" fmla="*/ 0 h 4929550"/>
              <a:gd name="connsiteX2" fmla="*/ 5657850 w 5657850"/>
              <a:gd name="connsiteY2" fmla="*/ 4929550 h 4929550"/>
              <a:gd name="connsiteX3" fmla="*/ 0 w 5657850"/>
              <a:gd name="connsiteY3" fmla="*/ 4929550 h 4929550"/>
              <a:gd name="connsiteX4" fmla="*/ 0 w 5657850"/>
              <a:gd name="connsiteY4" fmla="*/ 0 h 4929550"/>
              <a:gd name="connsiteX0-1" fmla="*/ 0 w 5657850"/>
              <a:gd name="connsiteY0-2" fmla="*/ 1003300 h 5932850"/>
              <a:gd name="connsiteX1-3" fmla="*/ 5657850 w 5657850"/>
              <a:gd name="connsiteY1-4" fmla="*/ 1003300 h 5932850"/>
              <a:gd name="connsiteX2-5" fmla="*/ 5657850 w 5657850"/>
              <a:gd name="connsiteY2-6" fmla="*/ 5932850 h 5932850"/>
              <a:gd name="connsiteX3-7" fmla="*/ 0 w 5657850"/>
              <a:gd name="connsiteY3-8" fmla="*/ 5932850 h 5932850"/>
              <a:gd name="connsiteX4-9" fmla="*/ 0 w 5657850"/>
              <a:gd name="connsiteY4-10" fmla="*/ 1003300 h 5932850"/>
              <a:gd name="connsiteX0-11" fmla="*/ 660400 w 6318250"/>
              <a:gd name="connsiteY0-12" fmla="*/ 1003300 h 5932850"/>
              <a:gd name="connsiteX1-13" fmla="*/ 6318250 w 6318250"/>
              <a:gd name="connsiteY1-14" fmla="*/ 1003300 h 5932850"/>
              <a:gd name="connsiteX2-15" fmla="*/ 6318250 w 6318250"/>
              <a:gd name="connsiteY2-16" fmla="*/ 5932850 h 5932850"/>
              <a:gd name="connsiteX3-17" fmla="*/ 660400 w 6318250"/>
              <a:gd name="connsiteY3-18" fmla="*/ 5932850 h 5932850"/>
              <a:gd name="connsiteX4-19" fmla="*/ 660400 w 6318250"/>
              <a:gd name="connsiteY4-20" fmla="*/ 1003300 h 5932850"/>
              <a:gd name="connsiteX0-21" fmla="*/ 660400 w 6318250"/>
              <a:gd name="connsiteY0-22" fmla="*/ 965201 h 5894751"/>
              <a:gd name="connsiteX1-23" fmla="*/ 6318250 w 6318250"/>
              <a:gd name="connsiteY1-24" fmla="*/ 965201 h 5894751"/>
              <a:gd name="connsiteX2-25" fmla="*/ 6318250 w 6318250"/>
              <a:gd name="connsiteY2-26" fmla="*/ 5894751 h 5894751"/>
              <a:gd name="connsiteX3-27" fmla="*/ 660400 w 6318250"/>
              <a:gd name="connsiteY3-28" fmla="*/ 5894751 h 5894751"/>
              <a:gd name="connsiteX4-29" fmla="*/ 660400 w 6318250"/>
              <a:gd name="connsiteY4-30" fmla="*/ 965201 h 5894751"/>
              <a:gd name="connsiteX0-31" fmla="*/ 711200 w 6369050"/>
              <a:gd name="connsiteY0-32" fmla="*/ 965200 h 5894750"/>
              <a:gd name="connsiteX1-33" fmla="*/ 6369050 w 6369050"/>
              <a:gd name="connsiteY1-34" fmla="*/ 965200 h 5894750"/>
              <a:gd name="connsiteX2-35" fmla="*/ 6369050 w 6369050"/>
              <a:gd name="connsiteY2-36" fmla="*/ 5894750 h 5894750"/>
              <a:gd name="connsiteX3-37" fmla="*/ 711200 w 6369050"/>
              <a:gd name="connsiteY3-38" fmla="*/ 5894750 h 5894750"/>
              <a:gd name="connsiteX4-39" fmla="*/ 711200 w 6369050"/>
              <a:gd name="connsiteY4-40" fmla="*/ 965200 h 5894750"/>
              <a:gd name="connsiteX0-41" fmla="*/ 4371975 w 10029825"/>
              <a:gd name="connsiteY0-42" fmla="*/ 965200 h 5894750"/>
              <a:gd name="connsiteX1-43" fmla="*/ 10029825 w 10029825"/>
              <a:gd name="connsiteY1-44" fmla="*/ 965200 h 5894750"/>
              <a:gd name="connsiteX2-45" fmla="*/ 10029825 w 10029825"/>
              <a:gd name="connsiteY2-46" fmla="*/ 5894750 h 5894750"/>
              <a:gd name="connsiteX3-47" fmla="*/ 0 w 10029825"/>
              <a:gd name="connsiteY3-48" fmla="*/ 5894750 h 5894750"/>
              <a:gd name="connsiteX4-49" fmla="*/ 4371975 w 10029825"/>
              <a:gd name="connsiteY4-50" fmla="*/ 965200 h 5894750"/>
              <a:gd name="connsiteX0-51" fmla="*/ 4406541 w 10064391"/>
              <a:gd name="connsiteY0-52" fmla="*/ 965200 h 5894750"/>
              <a:gd name="connsiteX1-53" fmla="*/ 10064391 w 10064391"/>
              <a:gd name="connsiteY1-54" fmla="*/ 965200 h 5894750"/>
              <a:gd name="connsiteX2-55" fmla="*/ 10064391 w 10064391"/>
              <a:gd name="connsiteY2-56" fmla="*/ 5894750 h 5894750"/>
              <a:gd name="connsiteX3-57" fmla="*/ 34566 w 10064391"/>
              <a:gd name="connsiteY3-58" fmla="*/ 5894750 h 5894750"/>
              <a:gd name="connsiteX4-59" fmla="*/ 4406541 w 10064391"/>
              <a:gd name="connsiteY4-60" fmla="*/ 965200 h 5894750"/>
              <a:gd name="connsiteX0-61" fmla="*/ 4604702 w 10062527"/>
              <a:gd name="connsiteY0-62" fmla="*/ 1302342 h 5260342"/>
              <a:gd name="connsiteX1-63" fmla="*/ 10062527 w 10062527"/>
              <a:gd name="connsiteY1-64" fmla="*/ 330792 h 5260342"/>
              <a:gd name="connsiteX2-65" fmla="*/ 10062527 w 10062527"/>
              <a:gd name="connsiteY2-66" fmla="*/ 5260342 h 5260342"/>
              <a:gd name="connsiteX3-67" fmla="*/ 32702 w 10062527"/>
              <a:gd name="connsiteY3-68" fmla="*/ 5260342 h 5260342"/>
              <a:gd name="connsiteX4-69" fmla="*/ 4604702 w 10062527"/>
              <a:gd name="connsiteY4-70" fmla="*/ 1302342 h 5260342"/>
              <a:gd name="connsiteX0-71" fmla="*/ 4604702 w 10062527"/>
              <a:gd name="connsiteY0-72" fmla="*/ 1690387 h 5648387"/>
              <a:gd name="connsiteX1-73" fmla="*/ 10062527 w 10062527"/>
              <a:gd name="connsiteY1-74" fmla="*/ 718837 h 5648387"/>
              <a:gd name="connsiteX2-75" fmla="*/ 10062527 w 10062527"/>
              <a:gd name="connsiteY2-76" fmla="*/ 5648387 h 5648387"/>
              <a:gd name="connsiteX3-77" fmla="*/ 32702 w 10062527"/>
              <a:gd name="connsiteY3-78" fmla="*/ 5648387 h 5648387"/>
              <a:gd name="connsiteX4-79" fmla="*/ 4604702 w 10062527"/>
              <a:gd name="connsiteY4-80" fmla="*/ 1690387 h 5648387"/>
              <a:gd name="connsiteX0-81" fmla="*/ 4603976 w 10061801"/>
              <a:gd name="connsiteY0-82" fmla="*/ 1690387 h 5648387"/>
              <a:gd name="connsiteX1-83" fmla="*/ 10061801 w 10061801"/>
              <a:gd name="connsiteY1-84" fmla="*/ 718837 h 5648387"/>
              <a:gd name="connsiteX2-85" fmla="*/ 10061801 w 10061801"/>
              <a:gd name="connsiteY2-86" fmla="*/ 5648387 h 5648387"/>
              <a:gd name="connsiteX3-87" fmla="*/ 31976 w 10061801"/>
              <a:gd name="connsiteY3-88" fmla="*/ 5648387 h 5648387"/>
              <a:gd name="connsiteX4-89" fmla="*/ 4603976 w 10061801"/>
              <a:gd name="connsiteY4-90" fmla="*/ 1690387 h 5648387"/>
              <a:gd name="connsiteX0-91" fmla="*/ 4603976 w 10061801"/>
              <a:gd name="connsiteY0-92" fmla="*/ 1392426 h 5350426"/>
              <a:gd name="connsiteX1-93" fmla="*/ 10061801 w 10061801"/>
              <a:gd name="connsiteY1-94" fmla="*/ 420876 h 5350426"/>
              <a:gd name="connsiteX2-95" fmla="*/ 10061801 w 10061801"/>
              <a:gd name="connsiteY2-96" fmla="*/ 5350426 h 5350426"/>
              <a:gd name="connsiteX3-97" fmla="*/ 31976 w 10061801"/>
              <a:gd name="connsiteY3-98" fmla="*/ 5350426 h 5350426"/>
              <a:gd name="connsiteX4-99" fmla="*/ 4603976 w 10061801"/>
              <a:gd name="connsiteY4-100" fmla="*/ 1392426 h 5350426"/>
              <a:gd name="connsiteX0-101" fmla="*/ 4595548 w 10053373"/>
              <a:gd name="connsiteY0-102" fmla="*/ 1392426 h 5350426"/>
              <a:gd name="connsiteX1-103" fmla="*/ 10053373 w 10053373"/>
              <a:gd name="connsiteY1-104" fmla="*/ 420876 h 5350426"/>
              <a:gd name="connsiteX2-105" fmla="*/ 10053373 w 10053373"/>
              <a:gd name="connsiteY2-106" fmla="*/ 5350426 h 5350426"/>
              <a:gd name="connsiteX3-107" fmla="*/ 23548 w 10053373"/>
              <a:gd name="connsiteY3-108" fmla="*/ 5350426 h 5350426"/>
              <a:gd name="connsiteX4-109" fmla="*/ 4595548 w 10053373"/>
              <a:gd name="connsiteY4-110" fmla="*/ 1392426 h 5350426"/>
              <a:gd name="connsiteX0-111" fmla="*/ 4595548 w 10053373"/>
              <a:gd name="connsiteY0-112" fmla="*/ 1367261 h 5325261"/>
              <a:gd name="connsiteX1-113" fmla="*/ 10053373 w 10053373"/>
              <a:gd name="connsiteY1-114" fmla="*/ 395711 h 5325261"/>
              <a:gd name="connsiteX2-115" fmla="*/ 10053373 w 10053373"/>
              <a:gd name="connsiteY2-116" fmla="*/ 5325261 h 5325261"/>
              <a:gd name="connsiteX3-117" fmla="*/ 23548 w 10053373"/>
              <a:gd name="connsiteY3-118" fmla="*/ 5325261 h 5325261"/>
              <a:gd name="connsiteX4-119" fmla="*/ 4595548 w 10053373"/>
              <a:gd name="connsiteY4-120" fmla="*/ 1367261 h 53252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3373" h="5325261">
                <a:moveTo>
                  <a:pt x="4595548" y="1367261"/>
                </a:moveTo>
                <a:cubicBezTo>
                  <a:pt x="4985179" y="-967801"/>
                  <a:pt x="8167423" y="395711"/>
                  <a:pt x="10053373" y="395711"/>
                </a:cubicBezTo>
                <a:lnTo>
                  <a:pt x="10053373" y="5325261"/>
                </a:lnTo>
                <a:lnTo>
                  <a:pt x="23548" y="5325261"/>
                </a:lnTo>
                <a:cubicBezTo>
                  <a:pt x="-376502" y="2710528"/>
                  <a:pt x="4450989" y="4358963"/>
                  <a:pt x="4595548" y="1367261"/>
                </a:cubicBezTo>
                <a:close/>
              </a:path>
            </a:pathLst>
          </a:cu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rgbClr val="FFFFFF"/>
              </a:solidFill>
              <a:cs typeface="+mn-ea"/>
              <a:sym typeface="+mn-lt"/>
            </a:endParaRPr>
          </a:p>
        </p:txBody>
      </p:sp>
      <p:sp>
        <p:nvSpPr>
          <p:cNvPr id="5" name="椭圆 4"/>
          <p:cNvSpPr/>
          <p:nvPr/>
        </p:nvSpPr>
        <p:spPr>
          <a:xfrm>
            <a:off x="428625" y="5754370"/>
            <a:ext cx="677545" cy="677545"/>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6" name="椭圆 5"/>
          <p:cNvSpPr/>
          <p:nvPr/>
        </p:nvSpPr>
        <p:spPr>
          <a:xfrm>
            <a:off x="11244851" y="899406"/>
            <a:ext cx="704329" cy="704329"/>
          </a:xfrm>
          <a:prstGeom prst="ellipse">
            <a:avLst/>
          </a:pr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10" name="椭圆 9"/>
          <p:cNvSpPr/>
          <p:nvPr/>
        </p:nvSpPr>
        <p:spPr>
          <a:xfrm>
            <a:off x="8437261" y="735634"/>
            <a:ext cx="293263" cy="293263"/>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7" name="椭圆 6"/>
          <p:cNvSpPr/>
          <p:nvPr/>
        </p:nvSpPr>
        <p:spPr>
          <a:xfrm>
            <a:off x="5545800" y="6006688"/>
            <a:ext cx="378102" cy="378102"/>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8" name="椭圆 7"/>
          <p:cNvSpPr/>
          <p:nvPr/>
        </p:nvSpPr>
        <p:spPr>
          <a:xfrm>
            <a:off x="2951841" y="1110077"/>
            <a:ext cx="111351" cy="111351"/>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9" name="椭圆 8"/>
          <p:cNvSpPr/>
          <p:nvPr/>
        </p:nvSpPr>
        <p:spPr>
          <a:xfrm>
            <a:off x="2331375" y="5715629"/>
            <a:ext cx="180331" cy="180331"/>
          </a:xfrm>
          <a:prstGeom prst="ellipse">
            <a:avLst/>
          </a:pr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par>
                                <p:cTn id="9" presetID="1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p:tgtEl>
                                          <p:spTgt spid="45"/>
                                        </p:tgtEl>
                                        <p:attrNameLst>
                                          <p:attrName>ppt_y</p:attrName>
                                        </p:attrNameLst>
                                      </p:cBhvr>
                                      <p:tavLst>
                                        <p:tav tm="0">
                                          <p:val>
                                            <p:strVal val="#ppt_y+#ppt_h*1.125000"/>
                                          </p:val>
                                        </p:tav>
                                        <p:tav tm="100000">
                                          <p:val>
                                            <p:strVal val="#ppt_y"/>
                                          </p:val>
                                        </p:tav>
                                      </p:tavLst>
                                    </p:anim>
                                    <p:animEffect transition="in" filter="wipe(up)">
                                      <p:cBhvr>
                                        <p:cTn id="12" dur="500"/>
                                        <p:tgtEl>
                                          <p:spTgt spid="45"/>
                                        </p:tgtEl>
                                      </p:cBhvr>
                                    </p:animEffect>
                                  </p:childTnLst>
                                </p:cTn>
                              </p:par>
                              <p:par>
                                <p:cTn id="13" presetID="3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90"/>
                                          </p:val>
                                        </p:tav>
                                        <p:tav tm="100000">
                                          <p:val>
                                            <p:fltVal val="0"/>
                                          </p:val>
                                        </p:tav>
                                      </p:tavLst>
                                    </p:anim>
                                    <p:animEffect transition="in" filter="fade">
                                      <p:cBhvr>
                                        <p:cTn id="48" dur="1000"/>
                                        <p:tgtEl>
                                          <p:spTgt spid="9"/>
                                        </p:tgtEl>
                                      </p:cBhvr>
                                    </p:animEffect>
                                  </p:childTnLst>
                                </p:cTn>
                              </p:par>
                            </p:childTnLst>
                          </p:cTn>
                        </p:par>
                        <p:par>
                          <p:cTn id="49" fill="hold">
                            <p:stCondLst>
                              <p:cond delay="500"/>
                            </p:stCondLst>
                            <p:childTnLst>
                              <p:par>
                                <p:cTn id="50" presetID="1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p:tgtEl>
                                          <p:spTgt spid="11"/>
                                        </p:tgtEl>
                                        <p:attrNameLst>
                                          <p:attrName>ppt_x</p:attrName>
                                        </p:attrNameLst>
                                      </p:cBhvr>
                                      <p:tavLst>
                                        <p:tav tm="0">
                                          <p:val>
                                            <p:strVal val="#ppt_x-#ppt_w*1.125000"/>
                                          </p:val>
                                        </p:tav>
                                        <p:tav tm="100000">
                                          <p:val>
                                            <p:strVal val="#ppt_x"/>
                                          </p:val>
                                        </p:tav>
                                      </p:tavLst>
                                    </p:anim>
                                    <p:animEffect transition="in" filter="wipe(right)">
                                      <p:cBhvr>
                                        <p:cTn id="53" dur="500"/>
                                        <p:tgtEl>
                                          <p:spTgt spid="11"/>
                                        </p:tgtEl>
                                      </p:cBhvr>
                                    </p:animEffect>
                                  </p:childTnLst>
                                </p:cTn>
                              </p:par>
                            </p:childTnLst>
                          </p:cTn>
                        </p:par>
                        <p:par>
                          <p:cTn id="54" fill="hold">
                            <p:stCondLst>
                              <p:cond delay="1000"/>
                            </p:stCondLst>
                            <p:childTnLst>
                              <p:par>
                                <p:cTn id="55" presetID="12" presetClass="entr" presetSubtype="8"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p:tgtEl>
                                          <p:spTgt spid="12"/>
                                        </p:tgtEl>
                                        <p:attrNameLst>
                                          <p:attrName>ppt_x</p:attrName>
                                        </p:attrNameLst>
                                      </p:cBhvr>
                                      <p:tavLst>
                                        <p:tav tm="0">
                                          <p:val>
                                            <p:strVal val="#ppt_x-#ppt_w*1.125000"/>
                                          </p:val>
                                        </p:tav>
                                        <p:tav tm="100000">
                                          <p:val>
                                            <p:strVal val="#ppt_x"/>
                                          </p:val>
                                        </p:tav>
                                      </p:tavLst>
                                    </p:anim>
                                    <p:animEffect transition="in" filter="wipe(right)">
                                      <p:cBhvr>
                                        <p:cTn id="58" dur="500"/>
                                        <p:tgtEl>
                                          <p:spTgt spid="12"/>
                                        </p:tgtEl>
                                      </p:cBhvr>
                                    </p:animEffect>
                                  </p:childTnLst>
                                </p:cTn>
                              </p:par>
                            </p:childTnLst>
                          </p:cTn>
                        </p:par>
                        <p:par>
                          <p:cTn id="59" fill="hold">
                            <p:stCondLst>
                              <p:cond delay="1500"/>
                            </p:stCondLst>
                            <p:childTnLst>
                              <p:par>
                                <p:cTn id="60" presetID="1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p:tgtEl>
                                          <p:spTgt spid="13"/>
                                        </p:tgtEl>
                                        <p:attrNameLst>
                                          <p:attrName>ppt_x</p:attrName>
                                        </p:attrNameLst>
                                      </p:cBhvr>
                                      <p:tavLst>
                                        <p:tav tm="0">
                                          <p:val>
                                            <p:strVal val="#ppt_x-#ppt_w*1.125000"/>
                                          </p:val>
                                        </p:tav>
                                        <p:tav tm="100000">
                                          <p:val>
                                            <p:strVal val="#ppt_x"/>
                                          </p:val>
                                        </p:tav>
                                      </p:tavLst>
                                    </p:anim>
                                    <p:animEffect transition="in" filter="wipe(right)">
                                      <p:cBhvr>
                                        <p:cTn id="63" dur="500"/>
                                        <p:tgtEl>
                                          <p:spTgt spid="13"/>
                                        </p:tgtEl>
                                      </p:cBhvr>
                                    </p:animEffect>
                                  </p:childTnLst>
                                </p:cTn>
                              </p:par>
                            </p:childTnLst>
                          </p:cTn>
                        </p:par>
                        <p:par>
                          <p:cTn id="64" fill="hold">
                            <p:stCondLst>
                              <p:cond delay="2000"/>
                            </p:stCondLst>
                            <p:childTnLst>
                              <p:par>
                                <p:cTn id="65" presetID="12" presetClass="entr" presetSubtype="8"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p:tgtEl>
                                          <p:spTgt spid="14"/>
                                        </p:tgtEl>
                                        <p:attrNameLst>
                                          <p:attrName>ppt_x</p:attrName>
                                        </p:attrNameLst>
                                      </p:cBhvr>
                                      <p:tavLst>
                                        <p:tav tm="0">
                                          <p:val>
                                            <p:strVal val="#ppt_x-#ppt_w*1.125000"/>
                                          </p:val>
                                        </p:tav>
                                        <p:tav tm="100000">
                                          <p:val>
                                            <p:strVal val="#ppt_x"/>
                                          </p:val>
                                        </p:tav>
                                      </p:tavLst>
                                    </p:anim>
                                    <p:animEffect transition="in" filter="wipe(right)">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bldLvl="0" animBg="1"/>
      <p:bldP spid="6" grpId="0" bldLvl="0" animBg="1"/>
      <p:bldP spid="10" grpId="0" bldLvl="0" animBg="1"/>
      <p:bldP spid="7" grpId="0" bldLvl="0" animBg="1"/>
      <p:bldP spid="8" grpId="0" bldLvl="0" animBg="1"/>
      <p:bldP spid="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133189" y="1702597"/>
            <a:ext cx="5926767" cy="1014730"/>
          </a:xfrm>
          <a:prstGeom prst="rect">
            <a:avLst/>
          </a:prstGeom>
          <a:noFill/>
        </p:spPr>
        <p:txBody>
          <a:bodyPr wrap="square" rtlCol="0">
            <a:spAutoFit/>
          </a:bodyPr>
          <a:lstStyle/>
          <a:p>
            <a:pPr algn="ctr"/>
            <a:r>
              <a:rPr lang="en-US" sz="6000" b="1" dirty="0">
                <a:solidFill>
                  <a:srgbClr val="283A69"/>
                </a:solidFill>
                <a:cs typeface="+mn-ea"/>
                <a:sym typeface="+mn-lt"/>
              </a:rPr>
              <a:t>PART 03</a:t>
            </a:r>
          </a:p>
        </p:txBody>
      </p:sp>
      <p:sp>
        <p:nvSpPr>
          <p:cNvPr id="10" name="文本框 9"/>
          <p:cNvSpPr txBox="1"/>
          <p:nvPr/>
        </p:nvSpPr>
        <p:spPr>
          <a:xfrm>
            <a:off x="1167130" y="3126740"/>
            <a:ext cx="9857105" cy="1198880"/>
          </a:xfrm>
          <a:prstGeom prst="rect">
            <a:avLst/>
          </a:prstGeom>
          <a:noFill/>
        </p:spPr>
        <p:txBody>
          <a:bodyPr wrap="square" rtlCol="0">
            <a:spAutoFit/>
          </a:bodyPr>
          <a:lstStyle/>
          <a:p>
            <a:pPr algn="ctr"/>
            <a:r>
              <a:rPr lang="zh-CN" altLang="en-US" sz="7200" b="1" dirty="0">
                <a:solidFill>
                  <a:srgbClr val="283A69"/>
                </a:solidFill>
                <a:cs typeface="+mn-ea"/>
                <a:sym typeface="+mn-lt"/>
              </a:rPr>
              <a:t>团队合作的三重误区</a:t>
            </a:r>
            <a:endParaRPr lang="en-US" altLang="zh-CN" sz="7200" b="1" dirty="0">
              <a:solidFill>
                <a:srgbClr val="283A69"/>
              </a:solidFill>
              <a:cs typeface="+mn-ea"/>
              <a:sym typeface="+mn-lt"/>
            </a:endParaRPr>
          </a:p>
        </p:txBody>
      </p:sp>
      <p:sp>
        <p:nvSpPr>
          <p:cNvPr id="11" name="文本框 10"/>
          <p:cNvSpPr txBox="1"/>
          <p:nvPr/>
        </p:nvSpPr>
        <p:spPr>
          <a:xfrm>
            <a:off x="2694305" y="4406265"/>
            <a:ext cx="6802755" cy="1291590"/>
          </a:xfrm>
          <a:prstGeom prst="rect">
            <a:avLst/>
          </a:prstGeom>
          <a:noFill/>
        </p:spPr>
        <p:txBody>
          <a:bodyPr wrap="square" rtlCol="0">
            <a:spAutoFit/>
          </a:bodyPr>
          <a:lstStyle/>
          <a:p>
            <a:pPr algn="ctr">
              <a:lnSpc>
                <a:spcPct val="130000"/>
              </a:lnSpc>
            </a:pPr>
            <a:r>
              <a:rPr lang="zh-CN" altLang="en-US" sz="2000" dirty="0">
                <a:solidFill>
                  <a:srgbClr val="283A69"/>
                </a:solidFill>
                <a:cs typeface="+mn-ea"/>
                <a:sym typeface="+mn-lt"/>
              </a:rPr>
              <a:t>“冲突”会毁了整个团队？</a:t>
            </a:r>
          </a:p>
          <a:p>
            <a:pPr algn="ctr">
              <a:lnSpc>
                <a:spcPct val="130000"/>
              </a:lnSpc>
            </a:pPr>
            <a:r>
              <a:rPr lang="zh-CN" altLang="en-US" sz="2000" dirty="0">
                <a:solidFill>
                  <a:srgbClr val="283A69"/>
                </a:solidFill>
                <a:cs typeface="+mn-ea"/>
                <a:sym typeface="+mn-lt"/>
              </a:rPr>
              <a:t>1+1一定大于等于2？</a:t>
            </a:r>
          </a:p>
          <a:p>
            <a:pPr algn="ctr">
              <a:lnSpc>
                <a:spcPct val="130000"/>
              </a:lnSpc>
            </a:pPr>
            <a:r>
              <a:rPr lang="zh-CN" altLang="en-US" sz="2000" dirty="0">
                <a:solidFill>
                  <a:srgbClr val="283A69"/>
                </a:solidFill>
                <a:cs typeface="+mn-ea"/>
                <a:sym typeface="+mn-lt"/>
              </a:rPr>
              <a:t>“个性”是团队的天敌？</a:t>
            </a:r>
          </a:p>
        </p:txBody>
      </p:sp>
      <p:cxnSp>
        <p:nvCxnSpPr>
          <p:cNvPr id="2" name="直接箭头连接符 1"/>
          <p:cNvCxnSpPr/>
          <p:nvPr/>
        </p:nvCxnSpPr>
        <p:spPr>
          <a:xfrm flipV="1">
            <a:off x="5810250" y="2908935"/>
            <a:ext cx="571500" cy="6350"/>
          </a:xfrm>
          <a:prstGeom prst="straightConnector1">
            <a:avLst/>
          </a:prstGeom>
          <a:ln w="44450" cmpd="sng">
            <a:solidFill>
              <a:srgbClr val="283A69"/>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8" name="矩形 5"/>
          <p:cNvSpPr/>
          <p:nvPr/>
        </p:nvSpPr>
        <p:spPr>
          <a:xfrm flipH="1" flipV="1">
            <a:off x="-90805" y="-70485"/>
            <a:ext cx="5184140" cy="2310765"/>
          </a:xfrm>
          <a:custGeom>
            <a:avLst/>
            <a:gdLst>
              <a:gd name="connsiteX0" fmla="*/ 0 w 5657850"/>
              <a:gd name="connsiteY0" fmla="*/ 0 h 4929550"/>
              <a:gd name="connsiteX1" fmla="*/ 5657850 w 5657850"/>
              <a:gd name="connsiteY1" fmla="*/ 0 h 4929550"/>
              <a:gd name="connsiteX2" fmla="*/ 5657850 w 5657850"/>
              <a:gd name="connsiteY2" fmla="*/ 4929550 h 4929550"/>
              <a:gd name="connsiteX3" fmla="*/ 0 w 5657850"/>
              <a:gd name="connsiteY3" fmla="*/ 4929550 h 4929550"/>
              <a:gd name="connsiteX4" fmla="*/ 0 w 5657850"/>
              <a:gd name="connsiteY4" fmla="*/ 0 h 4929550"/>
              <a:gd name="connsiteX0-1" fmla="*/ 0 w 5657850"/>
              <a:gd name="connsiteY0-2" fmla="*/ 1003300 h 5932850"/>
              <a:gd name="connsiteX1-3" fmla="*/ 5657850 w 5657850"/>
              <a:gd name="connsiteY1-4" fmla="*/ 1003300 h 5932850"/>
              <a:gd name="connsiteX2-5" fmla="*/ 5657850 w 5657850"/>
              <a:gd name="connsiteY2-6" fmla="*/ 5932850 h 5932850"/>
              <a:gd name="connsiteX3-7" fmla="*/ 0 w 5657850"/>
              <a:gd name="connsiteY3-8" fmla="*/ 5932850 h 5932850"/>
              <a:gd name="connsiteX4-9" fmla="*/ 0 w 5657850"/>
              <a:gd name="connsiteY4-10" fmla="*/ 1003300 h 5932850"/>
              <a:gd name="connsiteX0-11" fmla="*/ 660400 w 6318250"/>
              <a:gd name="connsiteY0-12" fmla="*/ 1003300 h 5932850"/>
              <a:gd name="connsiteX1-13" fmla="*/ 6318250 w 6318250"/>
              <a:gd name="connsiteY1-14" fmla="*/ 1003300 h 5932850"/>
              <a:gd name="connsiteX2-15" fmla="*/ 6318250 w 6318250"/>
              <a:gd name="connsiteY2-16" fmla="*/ 5932850 h 5932850"/>
              <a:gd name="connsiteX3-17" fmla="*/ 660400 w 6318250"/>
              <a:gd name="connsiteY3-18" fmla="*/ 5932850 h 5932850"/>
              <a:gd name="connsiteX4-19" fmla="*/ 660400 w 6318250"/>
              <a:gd name="connsiteY4-20" fmla="*/ 1003300 h 5932850"/>
              <a:gd name="connsiteX0-21" fmla="*/ 660400 w 6318250"/>
              <a:gd name="connsiteY0-22" fmla="*/ 965201 h 5894751"/>
              <a:gd name="connsiteX1-23" fmla="*/ 6318250 w 6318250"/>
              <a:gd name="connsiteY1-24" fmla="*/ 965201 h 5894751"/>
              <a:gd name="connsiteX2-25" fmla="*/ 6318250 w 6318250"/>
              <a:gd name="connsiteY2-26" fmla="*/ 5894751 h 5894751"/>
              <a:gd name="connsiteX3-27" fmla="*/ 660400 w 6318250"/>
              <a:gd name="connsiteY3-28" fmla="*/ 5894751 h 5894751"/>
              <a:gd name="connsiteX4-29" fmla="*/ 660400 w 6318250"/>
              <a:gd name="connsiteY4-30" fmla="*/ 965201 h 5894751"/>
              <a:gd name="connsiteX0-31" fmla="*/ 711200 w 6369050"/>
              <a:gd name="connsiteY0-32" fmla="*/ 965200 h 5894750"/>
              <a:gd name="connsiteX1-33" fmla="*/ 6369050 w 6369050"/>
              <a:gd name="connsiteY1-34" fmla="*/ 965200 h 5894750"/>
              <a:gd name="connsiteX2-35" fmla="*/ 6369050 w 6369050"/>
              <a:gd name="connsiteY2-36" fmla="*/ 5894750 h 5894750"/>
              <a:gd name="connsiteX3-37" fmla="*/ 711200 w 6369050"/>
              <a:gd name="connsiteY3-38" fmla="*/ 5894750 h 5894750"/>
              <a:gd name="connsiteX4-39" fmla="*/ 711200 w 6369050"/>
              <a:gd name="connsiteY4-40" fmla="*/ 965200 h 5894750"/>
              <a:gd name="connsiteX0-41" fmla="*/ 4371975 w 10029825"/>
              <a:gd name="connsiteY0-42" fmla="*/ 965200 h 5894750"/>
              <a:gd name="connsiteX1-43" fmla="*/ 10029825 w 10029825"/>
              <a:gd name="connsiteY1-44" fmla="*/ 965200 h 5894750"/>
              <a:gd name="connsiteX2-45" fmla="*/ 10029825 w 10029825"/>
              <a:gd name="connsiteY2-46" fmla="*/ 5894750 h 5894750"/>
              <a:gd name="connsiteX3-47" fmla="*/ 0 w 10029825"/>
              <a:gd name="connsiteY3-48" fmla="*/ 5894750 h 5894750"/>
              <a:gd name="connsiteX4-49" fmla="*/ 4371975 w 10029825"/>
              <a:gd name="connsiteY4-50" fmla="*/ 965200 h 5894750"/>
              <a:gd name="connsiteX0-51" fmla="*/ 4406541 w 10064391"/>
              <a:gd name="connsiteY0-52" fmla="*/ 965200 h 5894750"/>
              <a:gd name="connsiteX1-53" fmla="*/ 10064391 w 10064391"/>
              <a:gd name="connsiteY1-54" fmla="*/ 965200 h 5894750"/>
              <a:gd name="connsiteX2-55" fmla="*/ 10064391 w 10064391"/>
              <a:gd name="connsiteY2-56" fmla="*/ 5894750 h 5894750"/>
              <a:gd name="connsiteX3-57" fmla="*/ 34566 w 10064391"/>
              <a:gd name="connsiteY3-58" fmla="*/ 5894750 h 5894750"/>
              <a:gd name="connsiteX4-59" fmla="*/ 4406541 w 10064391"/>
              <a:gd name="connsiteY4-60" fmla="*/ 965200 h 5894750"/>
              <a:gd name="connsiteX0-61" fmla="*/ 4604702 w 10062527"/>
              <a:gd name="connsiteY0-62" fmla="*/ 1302342 h 5260342"/>
              <a:gd name="connsiteX1-63" fmla="*/ 10062527 w 10062527"/>
              <a:gd name="connsiteY1-64" fmla="*/ 330792 h 5260342"/>
              <a:gd name="connsiteX2-65" fmla="*/ 10062527 w 10062527"/>
              <a:gd name="connsiteY2-66" fmla="*/ 5260342 h 5260342"/>
              <a:gd name="connsiteX3-67" fmla="*/ 32702 w 10062527"/>
              <a:gd name="connsiteY3-68" fmla="*/ 5260342 h 5260342"/>
              <a:gd name="connsiteX4-69" fmla="*/ 4604702 w 10062527"/>
              <a:gd name="connsiteY4-70" fmla="*/ 1302342 h 5260342"/>
              <a:gd name="connsiteX0-71" fmla="*/ 4604702 w 10062527"/>
              <a:gd name="connsiteY0-72" fmla="*/ 1690387 h 5648387"/>
              <a:gd name="connsiteX1-73" fmla="*/ 10062527 w 10062527"/>
              <a:gd name="connsiteY1-74" fmla="*/ 718837 h 5648387"/>
              <a:gd name="connsiteX2-75" fmla="*/ 10062527 w 10062527"/>
              <a:gd name="connsiteY2-76" fmla="*/ 5648387 h 5648387"/>
              <a:gd name="connsiteX3-77" fmla="*/ 32702 w 10062527"/>
              <a:gd name="connsiteY3-78" fmla="*/ 5648387 h 5648387"/>
              <a:gd name="connsiteX4-79" fmla="*/ 4604702 w 10062527"/>
              <a:gd name="connsiteY4-80" fmla="*/ 1690387 h 5648387"/>
              <a:gd name="connsiteX0-81" fmla="*/ 4603976 w 10061801"/>
              <a:gd name="connsiteY0-82" fmla="*/ 1690387 h 5648387"/>
              <a:gd name="connsiteX1-83" fmla="*/ 10061801 w 10061801"/>
              <a:gd name="connsiteY1-84" fmla="*/ 718837 h 5648387"/>
              <a:gd name="connsiteX2-85" fmla="*/ 10061801 w 10061801"/>
              <a:gd name="connsiteY2-86" fmla="*/ 5648387 h 5648387"/>
              <a:gd name="connsiteX3-87" fmla="*/ 31976 w 10061801"/>
              <a:gd name="connsiteY3-88" fmla="*/ 5648387 h 5648387"/>
              <a:gd name="connsiteX4-89" fmla="*/ 4603976 w 10061801"/>
              <a:gd name="connsiteY4-90" fmla="*/ 1690387 h 5648387"/>
              <a:gd name="connsiteX0-91" fmla="*/ 4603976 w 10061801"/>
              <a:gd name="connsiteY0-92" fmla="*/ 1392426 h 5350426"/>
              <a:gd name="connsiteX1-93" fmla="*/ 10061801 w 10061801"/>
              <a:gd name="connsiteY1-94" fmla="*/ 420876 h 5350426"/>
              <a:gd name="connsiteX2-95" fmla="*/ 10061801 w 10061801"/>
              <a:gd name="connsiteY2-96" fmla="*/ 5350426 h 5350426"/>
              <a:gd name="connsiteX3-97" fmla="*/ 31976 w 10061801"/>
              <a:gd name="connsiteY3-98" fmla="*/ 5350426 h 5350426"/>
              <a:gd name="connsiteX4-99" fmla="*/ 4603976 w 10061801"/>
              <a:gd name="connsiteY4-100" fmla="*/ 1392426 h 5350426"/>
              <a:gd name="connsiteX0-101" fmla="*/ 4595548 w 10053373"/>
              <a:gd name="connsiteY0-102" fmla="*/ 1392426 h 5350426"/>
              <a:gd name="connsiteX1-103" fmla="*/ 10053373 w 10053373"/>
              <a:gd name="connsiteY1-104" fmla="*/ 420876 h 5350426"/>
              <a:gd name="connsiteX2-105" fmla="*/ 10053373 w 10053373"/>
              <a:gd name="connsiteY2-106" fmla="*/ 5350426 h 5350426"/>
              <a:gd name="connsiteX3-107" fmla="*/ 23548 w 10053373"/>
              <a:gd name="connsiteY3-108" fmla="*/ 5350426 h 5350426"/>
              <a:gd name="connsiteX4-109" fmla="*/ 4595548 w 10053373"/>
              <a:gd name="connsiteY4-110" fmla="*/ 1392426 h 5350426"/>
              <a:gd name="connsiteX0-111" fmla="*/ 4595548 w 10053373"/>
              <a:gd name="connsiteY0-112" fmla="*/ 1367261 h 5325261"/>
              <a:gd name="connsiteX1-113" fmla="*/ 10053373 w 10053373"/>
              <a:gd name="connsiteY1-114" fmla="*/ 395711 h 5325261"/>
              <a:gd name="connsiteX2-115" fmla="*/ 10053373 w 10053373"/>
              <a:gd name="connsiteY2-116" fmla="*/ 5325261 h 5325261"/>
              <a:gd name="connsiteX3-117" fmla="*/ 23548 w 10053373"/>
              <a:gd name="connsiteY3-118" fmla="*/ 5325261 h 5325261"/>
              <a:gd name="connsiteX4-119" fmla="*/ 4595548 w 10053373"/>
              <a:gd name="connsiteY4-120" fmla="*/ 1367261 h 5325261"/>
              <a:gd name="connsiteX0-121" fmla="*/ 9240363 w 14698188"/>
              <a:gd name="connsiteY0-122" fmla="*/ 1367261 h 5325261"/>
              <a:gd name="connsiteX1-123" fmla="*/ 14698188 w 14698188"/>
              <a:gd name="connsiteY1-124" fmla="*/ 395711 h 5325261"/>
              <a:gd name="connsiteX2-125" fmla="*/ 14698188 w 14698188"/>
              <a:gd name="connsiteY2-126" fmla="*/ 5325261 h 5325261"/>
              <a:gd name="connsiteX3-127" fmla="*/ 12308 w 14698188"/>
              <a:gd name="connsiteY3-128" fmla="*/ 5325261 h 5325261"/>
              <a:gd name="connsiteX4-129" fmla="*/ 9240363 w 14698188"/>
              <a:gd name="connsiteY4-130" fmla="*/ 1367261 h 5325261"/>
              <a:gd name="connsiteX0-131" fmla="*/ 9240363 w 14698188"/>
              <a:gd name="connsiteY0-132" fmla="*/ 1076000 h 5034000"/>
              <a:gd name="connsiteX1-133" fmla="*/ 14698188 w 14698188"/>
              <a:gd name="connsiteY1-134" fmla="*/ 104450 h 5034000"/>
              <a:gd name="connsiteX2-135" fmla="*/ 14698188 w 14698188"/>
              <a:gd name="connsiteY2-136" fmla="*/ 5034000 h 5034000"/>
              <a:gd name="connsiteX3-137" fmla="*/ 12308 w 14698188"/>
              <a:gd name="connsiteY3-138" fmla="*/ 5034000 h 5034000"/>
              <a:gd name="connsiteX4-139" fmla="*/ 9240363 w 14698188"/>
              <a:gd name="connsiteY4-140" fmla="*/ 1076000 h 5034000"/>
              <a:gd name="connsiteX0-141" fmla="*/ 9247695 w 14705520"/>
              <a:gd name="connsiteY0-142" fmla="*/ 1076000 h 5034000"/>
              <a:gd name="connsiteX1-143" fmla="*/ 14705520 w 14705520"/>
              <a:gd name="connsiteY1-144" fmla="*/ 104450 h 5034000"/>
              <a:gd name="connsiteX2-145" fmla="*/ 14705520 w 14705520"/>
              <a:gd name="connsiteY2-146" fmla="*/ 5034000 h 5034000"/>
              <a:gd name="connsiteX3-147" fmla="*/ 19640 w 14705520"/>
              <a:gd name="connsiteY3-148" fmla="*/ 5034000 h 5034000"/>
              <a:gd name="connsiteX4-149" fmla="*/ 9247695 w 14705520"/>
              <a:gd name="connsiteY4-150" fmla="*/ 1076000 h 5034000"/>
              <a:gd name="connsiteX0-151" fmla="*/ 9251946 w 14709771"/>
              <a:gd name="connsiteY0-152" fmla="*/ 1076000 h 5034000"/>
              <a:gd name="connsiteX1-153" fmla="*/ 14709771 w 14709771"/>
              <a:gd name="connsiteY1-154" fmla="*/ 104450 h 5034000"/>
              <a:gd name="connsiteX2-155" fmla="*/ 14709771 w 14709771"/>
              <a:gd name="connsiteY2-156" fmla="*/ 5034000 h 5034000"/>
              <a:gd name="connsiteX3-157" fmla="*/ 23891 w 14709771"/>
              <a:gd name="connsiteY3-158" fmla="*/ 5034000 h 5034000"/>
              <a:gd name="connsiteX4-159" fmla="*/ 9251946 w 14709771"/>
              <a:gd name="connsiteY4-160" fmla="*/ 1076000 h 5034000"/>
              <a:gd name="connsiteX0-161" fmla="*/ 9251946 w 14709771"/>
              <a:gd name="connsiteY0-162" fmla="*/ 1273721 h 5231721"/>
              <a:gd name="connsiteX1-163" fmla="*/ 14709771 w 14709771"/>
              <a:gd name="connsiteY1-164" fmla="*/ 302171 h 5231721"/>
              <a:gd name="connsiteX2-165" fmla="*/ 14709771 w 14709771"/>
              <a:gd name="connsiteY2-166" fmla="*/ 5231721 h 5231721"/>
              <a:gd name="connsiteX3-167" fmla="*/ 23891 w 14709771"/>
              <a:gd name="connsiteY3-168" fmla="*/ 5231721 h 5231721"/>
              <a:gd name="connsiteX4-169" fmla="*/ 9251946 w 14709771"/>
              <a:gd name="connsiteY4-170" fmla="*/ 1273721 h 5231721"/>
              <a:gd name="connsiteX0-171" fmla="*/ 10013250 w 14706648"/>
              <a:gd name="connsiteY0-172" fmla="*/ 2312727 h 4929550"/>
              <a:gd name="connsiteX1-173" fmla="*/ 14706648 w 14706648"/>
              <a:gd name="connsiteY1-174" fmla="*/ 0 h 4929550"/>
              <a:gd name="connsiteX2-175" fmla="*/ 14706648 w 14706648"/>
              <a:gd name="connsiteY2-176" fmla="*/ 4929550 h 4929550"/>
              <a:gd name="connsiteX3-177" fmla="*/ 20768 w 14706648"/>
              <a:gd name="connsiteY3-178" fmla="*/ 4929550 h 4929550"/>
              <a:gd name="connsiteX4-179" fmla="*/ 10013250 w 14706648"/>
              <a:gd name="connsiteY4-180" fmla="*/ 2312727 h 4929550"/>
              <a:gd name="connsiteX0-181" fmla="*/ 10011463 w 14704861"/>
              <a:gd name="connsiteY0-182" fmla="*/ 2312727 h 4929550"/>
              <a:gd name="connsiteX1-183" fmla="*/ 14704861 w 14704861"/>
              <a:gd name="connsiteY1-184" fmla="*/ 0 h 4929550"/>
              <a:gd name="connsiteX2-185" fmla="*/ 14704861 w 14704861"/>
              <a:gd name="connsiteY2-186" fmla="*/ 4929550 h 4929550"/>
              <a:gd name="connsiteX3-187" fmla="*/ 18981 w 14704861"/>
              <a:gd name="connsiteY3-188" fmla="*/ 4929550 h 4929550"/>
              <a:gd name="connsiteX4-189" fmla="*/ 10011463 w 14704861"/>
              <a:gd name="connsiteY4-190" fmla="*/ 2312727 h 4929550"/>
              <a:gd name="connsiteX0-191" fmla="*/ 10011463 w 14704861"/>
              <a:gd name="connsiteY0-192" fmla="*/ 2312727 h 4929550"/>
              <a:gd name="connsiteX1-193" fmla="*/ 14704861 w 14704861"/>
              <a:gd name="connsiteY1-194" fmla="*/ 0 h 4929550"/>
              <a:gd name="connsiteX2-195" fmla="*/ 14704861 w 14704861"/>
              <a:gd name="connsiteY2-196" fmla="*/ 4929550 h 4929550"/>
              <a:gd name="connsiteX3-197" fmla="*/ 18981 w 14704861"/>
              <a:gd name="connsiteY3-198" fmla="*/ 4929550 h 4929550"/>
              <a:gd name="connsiteX4-199" fmla="*/ 10011463 w 14704861"/>
              <a:gd name="connsiteY4-200" fmla="*/ 2312727 h 49295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04861" h="4929550">
                <a:moveTo>
                  <a:pt x="10011463" y="2312727"/>
                </a:moveTo>
                <a:cubicBezTo>
                  <a:pt x="13111336" y="451021"/>
                  <a:pt x="12818911" y="0"/>
                  <a:pt x="14704861" y="0"/>
                </a:cubicBezTo>
                <a:lnTo>
                  <a:pt x="14704861" y="4929550"/>
                </a:lnTo>
                <a:lnTo>
                  <a:pt x="18981" y="4929550"/>
                </a:lnTo>
                <a:cubicBezTo>
                  <a:pt x="-381069" y="2314817"/>
                  <a:pt x="5627810" y="4476055"/>
                  <a:pt x="10011463" y="2312727"/>
                </a:cubicBezTo>
                <a:close/>
              </a:path>
            </a:pathLst>
          </a:custGeom>
          <a:solidFill>
            <a:srgbClr val="283A69"/>
          </a:solidFill>
          <a:ln>
            <a:noFill/>
          </a:ln>
          <a:effectLst>
            <a:outerShdw blurRad="609600" dist="152400" dir="2154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dirty="0">
              <a:solidFill>
                <a:srgbClr val="FFFFFF"/>
              </a:solidFill>
              <a:cs typeface="+mn-ea"/>
              <a:sym typeface="+mn-lt"/>
            </a:endParaRPr>
          </a:p>
        </p:txBody>
      </p:sp>
      <p:sp>
        <p:nvSpPr>
          <p:cNvPr id="37" name="矩形 5"/>
          <p:cNvSpPr/>
          <p:nvPr/>
        </p:nvSpPr>
        <p:spPr>
          <a:xfrm>
            <a:off x="8357235" y="3776345"/>
            <a:ext cx="3834765" cy="3091180"/>
          </a:xfrm>
          <a:custGeom>
            <a:avLst/>
            <a:gdLst>
              <a:gd name="connsiteX0" fmla="*/ 0 w 5657850"/>
              <a:gd name="connsiteY0" fmla="*/ 0 h 4929550"/>
              <a:gd name="connsiteX1" fmla="*/ 5657850 w 5657850"/>
              <a:gd name="connsiteY1" fmla="*/ 0 h 4929550"/>
              <a:gd name="connsiteX2" fmla="*/ 5657850 w 5657850"/>
              <a:gd name="connsiteY2" fmla="*/ 4929550 h 4929550"/>
              <a:gd name="connsiteX3" fmla="*/ 0 w 5657850"/>
              <a:gd name="connsiteY3" fmla="*/ 4929550 h 4929550"/>
              <a:gd name="connsiteX4" fmla="*/ 0 w 5657850"/>
              <a:gd name="connsiteY4" fmla="*/ 0 h 4929550"/>
              <a:gd name="connsiteX0-1" fmla="*/ 0 w 5657850"/>
              <a:gd name="connsiteY0-2" fmla="*/ 1003300 h 5932850"/>
              <a:gd name="connsiteX1-3" fmla="*/ 5657850 w 5657850"/>
              <a:gd name="connsiteY1-4" fmla="*/ 1003300 h 5932850"/>
              <a:gd name="connsiteX2-5" fmla="*/ 5657850 w 5657850"/>
              <a:gd name="connsiteY2-6" fmla="*/ 5932850 h 5932850"/>
              <a:gd name="connsiteX3-7" fmla="*/ 0 w 5657850"/>
              <a:gd name="connsiteY3-8" fmla="*/ 5932850 h 5932850"/>
              <a:gd name="connsiteX4-9" fmla="*/ 0 w 5657850"/>
              <a:gd name="connsiteY4-10" fmla="*/ 1003300 h 5932850"/>
              <a:gd name="connsiteX0-11" fmla="*/ 660400 w 6318250"/>
              <a:gd name="connsiteY0-12" fmla="*/ 1003300 h 5932850"/>
              <a:gd name="connsiteX1-13" fmla="*/ 6318250 w 6318250"/>
              <a:gd name="connsiteY1-14" fmla="*/ 1003300 h 5932850"/>
              <a:gd name="connsiteX2-15" fmla="*/ 6318250 w 6318250"/>
              <a:gd name="connsiteY2-16" fmla="*/ 5932850 h 5932850"/>
              <a:gd name="connsiteX3-17" fmla="*/ 660400 w 6318250"/>
              <a:gd name="connsiteY3-18" fmla="*/ 5932850 h 5932850"/>
              <a:gd name="connsiteX4-19" fmla="*/ 660400 w 6318250"/>
              <a:gd name="connsiteY4-20" fmla="*/ 1003300 h 5932850"/>
              <a:gd name="connsiteX0-21" fmla="*/ 660400 w 6318250"/>
              <a:gd name="connsiteY0-22" fmla="*/ 965201 h 5894751"/>
              <a:gd name="connsiteX1-23" fmla="*/ 6318250 w 6318250"/>
              <a:gd name="connsiteY1-24" fmla="*/ 965201 h 5894751"/>
              <a:gd name="connsiteX2-25" fmla="*/ 6318250 w 6318250"/>
              <a:gd name="connsiteY2-26" fmla="*/ 5894751 h 5894751"/>
              <a:gd name="connsiteX3-27" fmla="*/ 660400 w 6318250"/>
              <a:gd name="connsiteY3-28" fmla="*/ 5894751 h 5894751"/>
              <a:gd name="connsiteX4-29" fmla="*/ 660400 w 6318250"/>
              <a:gd name="connsiteY4-30" fmla="*/ 965201 h 5894751"/>
              <a:gd name="connsiteX0-31" fmla="*/ 711200 w 6369050"/>
              <a:gd name="connsiteY0-32" fmla="*/ 965200 h 5894750"/>
              <a:gd name="connsiteX1-33" fmla="*/ 6369050 w 6369050"/>
              <a:gd name="connsiteY1-34" fmla="*/ 965200 h 5894750"/>
              <a:gd name="connsiteX2-35" fmla="*/ 6369050 w 6369050"/>
              <a:gd name="connsiteY2-36" fmla="*/ 5894750 h 5894750"/>
              <a:gd name="connsiteX3-37" fmla="*/ 711200 w 6369050"/>
              <a:gd name="connsiteY3-38" fmla="*/ 5894750 h 5894750"/>
              <a:gd name="connsiteX4-39" fmla="*/ 711200 w 6369050"/>
              <a:gd name="connsiteY4-40" fmla="*/ 965200 h 5894750"/>
              <a:gd name="connsiteX0-41" fmla="*/ 4371975 w 10029825"/>
              <a:gd name="connsiteY0-42" fmla="*/ 965200 h 5894750"/>
              <a:gd name="connsiteX1-43" fmla="*/ 10029825 w 10029825"/>
              <a:gd name="connsiteY1-44" fmla="*/ 965200 h 5894750"/>
              <a:gd name="connsiteX2-45" fmla="*/ 10029825 w 10029825"/>
              <a:gd name="connsiteY2-46" fmla="*/ 5894750 h 5894750"/>
              <a:gd name="connsiteX3-47" fmla="*/ 0 w 10029825"/>
              <a:gd name="connsiteY3-48" fmla="*/ 5894750 h 5894750"/>
              <a:gd name="connsiteX4-49" fmla="*/ 4371975 w 10029825"/>
              <a:gd name="connsiteY4-50" fmla="*/ 965200 h 5894750"/>
              <a:gd name="connsiteX0-51" fmla="*/ 4406541 w 10064391"/>
              <a:gd name="connsiteY0-52" fmla="*/ 965200 h 5894750"/>
              <a:gd name="connsiteX1-53" fmla="*/ 10064391 w 10064391"/>
              <a:gd name="connsiteY1-54" fmla="*/ 965200 h 5894750"/>
              <a:gd name="connsiteX2-55" fmla="*/ 10064391 w 10064391"/>
              <a:gd name="connsiteY2-56" fmla="*/ 5894750 h 5894750"/>
              <a:gd name="connsiteX3-57" fmla="*/ 34566 w 10064391"/>
              <a:gd name="connsiteY3-58" fmla="*/ 5894750 h 5894750"/>
              <a:gd name="connsiteX4-59" fmla="*/ 4406541 w 10064391"/>
              <a:gd name="connsiteY4-60" fmla="*/ 965200 h 5894750"/>
              <a:gd name="connsiteX0-61" fmla="*/ 4604702 w 10062527"/>
              <a:gd name="connsiteY0-62" fmla="*/ 1302342 h 5260342"/>
              <a:gd name="connsiteX1-63" fmla="*/ 10062527 w 10062527"/>
              <a:gd name="connsiteY1-64" fmla="*/ 330792 h 5260342"/>
              <a:gd name="connsiteX2-65" fmla="*/ 10062527 w 10062527"/>
              <a:gd name="connsiteY2-66" fmla="*/ 5260342 h 5260342"/>
              <a:gd name="connsiteX3-67" fmla="*/ 32702 w 10062527"/>
              <a:gd name="connsiteY3-68" fmla="*/ 5260342 h 5260342"/>
              <a:gd name="connsiteX4-69" fmla="*/ 4604702 w 10062527"/>
              <a:gd name="connsiteY4-70" fmla="*/ 1302342 h 5260342"/>
              <a:gd name="connsiteX0-71" fmla="*/ 4604702 w 10062527"/>
              <a:gd name="connsiteY0-72" fmla="*/ 1690387 h 5648387"/>
              <a:gd name="connsiteX1-73" fmla="*/ 10062527 w 10062527"/>
              <a:gd name="connsiteY1-74" fmla="*/ 718837 h 5648387"/>
              <a:gd name="connsiteX2-75" fmla="*/ 10062527 w 10062527"/>
              <a:gd name="connsiteY2-76" fmla="*/ 5648387 h 5648387"/>
              <a:gd name="connsiteX3-77" fmla="*/ 32702 w 10062527"/>
              <a:gd name="connsiteY3-78" fmla="*/ 5648387 h 5648387"/>
              <a:gd name="connsiteX4-79" fmla="*/ 4604702 w 10062527"/>
              <a:gd name="connsiteY4-80" fmla="*/ 1690387 h 5648387"/>
              <a:gd name="connsiteX0-81" fmla="*/ 4603976 w 10061801"/>
              <a:gd name="connsiteY0-82" fmla="*/ 1690387 h 5648387"/>
              <a:gd name="connsiteX1-83" fmla="*/ 10061801 w 10061801"/>
              <a:gd name="connsiteY1-84" fmla="*/ 718837 h 5648387"/>
              <a:gd name="connsiteX2-85" fmla="*/ 10061801 w 10061801"/>
              <a:gd name="connsiteY2-86" fmla="*/ 5648387 h 5648387"/>
              <a:gd name="connsiteX3-87" fmla="*/ 31976 w 10061801"/>
              <a:gd name="connsiteY3-88" fmla="*/ 5648387 h 5648387"/>
              <a:gd name="connsiteX4-89" fmla="*/ 4603976 w 10061801"/>
              <a:gd name="connsiteY4-90" fmla="*/ 1690387 h 5648387"/>
              <a:gd name="connsiteX0-91" fmla="*/ 4603976 w 10061801"/>
              <a:gd name="connsiteY0-92" fmla="*/ 1392426 h 5350426"/>
              <a:gd name="connsiteX1-93" fmla="*/ 10061801 w 10061801"/>
              <a:gd name="connsiteY1-94" fmla="*/ 420876 h 5350426"/>
              <a:gd name="connsiteX2-95" fmla="*/ 10061801 w 10061801"/>
              <a:gd name="connsiteY2-96" fmla="*/ 5350426 h 5350426"/>
              <a:gd name="connsiteX3-97" fmla="*/ 31976 w 10061801"/>
              <a:gd name="connsiteY3-98" fmla="*/ 5350426 h 5350426"/>
              <a:gd name="connsiteX4-99" fmla="*/ 4603976 w 10061801"/>
              <a:gd name="connsiteY4-100" fmla="*/ 1392426 h 5350426"/>
              <a:gd name="connsiteX0-101" fmla="*/ 4595548 w 10053373"/>
              <a:gd name="connsiteY0-102" fmla="*/ 1392426 h 5350426"/>
              <a:gd name="connsiteX1-103" fmla="*/ 10053373 w 10053373"/>
              <a:gd name="connsiteY1-104" fmla="*/ 420876 h 5350426"/>
              <a:gd name="connsiteX2-105" fmla="*/ 10053373 w 10053373"/>
              <a:gd name="connsiteY2-106" fmla="*/ 5350426 h 5350426"/>
              <a:gd name="connsiteX3-107" fmla="*/ 23548 w 10053373"/>
              <a:gd name="connsiteY3-108" fmla="*/ 5350426 h 5350426"/>
              <a:gd name="connsiteX4-109" fmla="*/ 4595548 w 10053373"/>
              <a:gd name="connsiteY4-110" fmla="*/ 1392426 h 5350426"/>
              <a:gd name="connsiteX0-111" fmla="*/ 4595548 w 10053373"/>
              <a:gd name="connsiteY0-112" fmla="*/ 1367261 h 5325261"/>
              <a:gd name="connsiteX1-113" fmla="*/ 10053373 w 10053373"/>
              <a:gd name="connsiteY1-114" fmla="*/ 395711 h 5325261"/>
              <a:gd name="connsiteX2-115" fmla="*/ 10053373 w 10053373"/>
              <a:gd name="connsiteY2-116" fmla="*/ 5325261 h 5325261"/>
              <a:gd name="connsiteX3-117" fmla="*/ 23548 w 10053373"/>
              <a:gd name="connsiteY3-118" fmla="*/ 5325261 h 5325261"/>
              <a:gd name="connsiteX4-119" fmla="*/ 4595548 w 10053373"/>
              <a:gd name="connsiteY4-120" fmla="*/ 1367261 h 53252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3373" h="5325261">
                <a:moveTo>
                  <a:pt x="4595548" y="1367261"/>
                </a:moveTo>
                <a:cubicBezTo>
                  <a:pt x="4985179" y="-967801"/>
                  <a:pt x="8167423" y="395711"/>
                  <a:pt x="10053373" y="395711"/>
                </a:cubicBezTo>
                <a:lnTo>
                  <a:pt x="10053373" y="5325261"/>
                </a:lnTo>
                <a:lnTo>
                  <a:pt x="23548" y="5325261"/>
                </a:lnTo>
                <a:cubicBezTo>
                  <a:pt x="-376502" y="2710528"/>
                  <a:pt x="4450989" y="4358963"/>
                  <a:pt x="4595548" y="1367261"/>
                </a:cubicBezTo>
                <a:close/>
              </a:path>
            </a:pathLst>
          </a:cu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rgbClr val="FFFFFF"/>
              </a:solidFill>
              <a:cs typeface="+mn-ea"/>
              <a:sym typeface="+mn-lt"/>
            </a:endParaRPr>
          </a:p>
        </p:txBody>
      </p:sp>
      <p:sp>
        <p:nvSpPr>
          <p:cNvPr id="41" name="椭圆 40"/>
          <p:cNvSpPr/>
          <p:nvPr/>
        </p:nvSpPr>
        <p:spPr>
          <a:xfrm>
            <a:off x="286035" y="5509555"/>
            <a:ext cx="1101045" cy="1101045"/>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2" name="椭圆 41"/>
          <p:cNvSpPr/>
          <p:nvPr/>
        </p:nvSpPr>
        <p:spPr>
          <a:xfrm>
            <a:off x="2331375" y="5715629"/>
            <a:ext cx="180331" cy="180331"/>
          </a:xfrm>
          <a:prstGeom prst="ellipse">
            <a:avLst/>
          </a:pr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 name="椭圆 3"/>
          <p:cNvSpPr/>
          <p:nvPr/>
        </p:nvSpPr>
        <p:spPr>
          <a:xfrm>
            <a:off x="8437261" y="735634"/>
            <a:ext cx="293263" cy="293263"/>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39" name="椭圆 38"/>
          <p:cNvSpPr/>
          <p:nvPr/>
        </p:nvSpPr>
        <p:spPr>
          <a:xfrm>
            <a:off x="5545800" y="6006688"/>
            <a:ext cx="378102" cy="378102"/>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0" name="椭圆 39"/>
          <p:cNvSpPr/>
          <p:nvPr/>
        </p:nvSpPr>
        <p:spPr>
          <a:xfrm>
            <a:off x="4761591" y="1399002"/>
            <a:ext cx="111351" cy="111351"/>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4" name="椭圆 43"/>
          <p:cNvSpPr/>
          <p:nvPr/>
        </p:nvSpPr>
        <p:spPr>
          <a:xfrm>
            <a:off x="11244851" y="899406"/>
            <a:ext cx="704329" cy="704329"/>
          </a:xfrm>
          <a:prstGeom prst="ellipse">
            <a:avLst/>
          </a:pr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ppt_x</p:attrName>
                                        </p:attrNameLst>
                                      </p:cBhvr>
                                      <p:tavLst>
                                        <p:tav tm="0">
                                          <p:val>
                                            <p:strVal val="#ppt_x+#ppt_w*1.125000"/>
                                          </p:val>
                                        </p:tav>
                                        <p:tav tm="100000">
                                          <p:val>
                                            <p:strVal val="#ppt_x"/>
                                          </p:val>
                                        </p:tav>
                                      </p:tavLst>
                                    </p:anim>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1000" fill="hold"/>
                                        <p:tgtEl>
                                          <p:spTgt spid="41"/>
                                        </p:tgtEl>
                                        <p:attrNameLst>
                                          <p:attrName>ppt_w</p:attrName>
                                        </p:attrNameLst>
                                      </p:cBhvr>
                                      <p:tavLst>
                                        <p:tav tm="0">
                                          <p:val>
                                            <p:fltVal val="0"/>
                                          </p:val>
                                        </p:tav>
                                        <p:tav tm="100000">
                                          <p:val>
                                            <p:strVal val="#ppt_w"/>
                                          </p:val>
                                        </p:tav>
                                      </p:tavLst>
                                    </p:anim>
                                    <p:anim calcmode="lin" valueType="num">
                                      <p:cBhvr>
                                        <p:cTn id="36" dur="1000" fill="hold"/>
                                        <p:tgtEl>
                                          <p:spTgt spid="41"/>
                                        </p:tgtEl>
                                        <p:attrNameLst>
                                          <p:attrName>ppt_h</p:attrName>
                                        </p:attrNameLst>
                                      </p:cBhvr>
                                      <p:tavLst>
                                        <p:tav tm="0">
                                          <p:val>
                                            <p:fltVal val="0"/>
                                          </p:val>
                                        </p:tav>
                                        <p:tav tm="100000">
                                          <p:val>
                                            <p:strVal val="#ppt_h"/>
                                          </p:val>
                                        </p:tav>
                                      </p:tavLst>
                                    </p:anim>
                                    <p:anim calcmode="lin" valueType="num">
                                      <p:cBhvr>
                                        <p:cTn id="37" dur="1000" fill="hold"/>
                                        <p:tgtEl>
                                          <p:spTgt spid="41"/>
                                        </p:tgtEl>
                                        <p:attrNameLst>
                                          <p:attrName>style.rotation</p:attrName>
                                        </p:attrNameLst>
                                      </p:cBhvr>
                                      <p:tavLst>
                                        <p:tav tm="0">
                                          <p:val>
                                            <p:fltVal val="90"/>
                                          </p:val>
                                        </p:tav>
                                        <p:tav tm="100000">
                                          <p:val>
                                            <p:fltVal val="0"/>
                                          </p:val>
                                        </p:tav>
                                      </p:tavLst>
                                    </p:anim>
                                    <p:animEffect transition="in" filter="fade">
                                      <p:cBhvr>
                                        <p:cTn id="38" dur="10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1000" fill="hold"/>
                                        <p:tgtEl>
                                          <p:spTgt spid="40"/>
                                        </p:tgtEl>
                                        <p:attrNameLst>
                                          <p:attrName>ppt_w</p:attrName>
                                        </p:attrNameLst>
                                      </p:cBhvr>
                                      <p:tavLst>
                                        <p:tav tm="0">
                                          <p:val>
                                            <p:fltVal val="0"/>
                                          </p:val>
                                        </p:tav>
                                        <p:tav tm="100000">
                                          <p:val>
                                            <p:strVal val="#ppt_w"/>
                                          </p:val>
                                        </p:tav>
                                      </p:tavLst>
                                    </p:anim>
                                    <p:anim calcmode="lin" valueType="num">
                                      <p:cBhvr>
                                        <p:cTn id="44" dur="1000" fill="hold"/>
                                        <p:tgtEl>
                                          <p:spTgt spid="40"/>
                                        </p:tgtEl>
                                        <p:attrNameLst>
                                          <p:attrName>ppt_h</p:attrName>
                                        </p:attrNameLst>
                                      </p:cBhvr>
                                      <p:tavLst>
                                        <p:tav tm="0">
                                          <p:val>
                                            <p:fltVal val="0"/>
                                          </p:val>
                                        </p:tav>
                                        <p:tav tm="100000">
                                          <p:val>
                                            <p:strVal val="#ppt_h"/>
                                          </p:val>
                                        </p:tav>
                                      </p:tavLst>
                                    </p:anim>
                                    <p:anim calcmode="lin" valueType="num">
                                      <p:cBhvr>
                                        <p:cTn id="45" dur="1000" fill="hold"/>
                                        <p:tgtEl>
                                          <p:spTgt spid="40"/>
                                        </p:tgtEl>
                                        <p:attrNameLst>
                                          <p:attrName>style.rotation</p:attrName>
                                        </p:attrNameLst>
                                      </p:cBhvr>
                                      <p:tavLst>
                                        <p:tav tm="0">
                                          <p:val>
                                            <p:fltVal val="90"/>
                                          </p:val>
                                        </p:tav>
                                        <p:tav tm="100000">
                                          <p:val>
                                            <p:fltVal val="0"/>
                                          </p:val>
                                        </p:tav>
                                      </p:tavLst>
                                    </p:anim>
                                    <p:animEffect transition="in" filter="fade">
                                      <p:cBhvr>
                                        <p:cTn id="46" dur="1000"/>
                                        <p:tgtEl>
                                          <p:spTgt spid="4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1000" fill="hold"/>
                                        <p:tgtEl>
                                          <p:spTgt spid="39"/>
                                        </p:tgtEl>
                                        <p:attrNameLst>
                                          <p:attrName>ppt_w</p:attrName>
                                        </p:attrNameLst>
                                      </p:cBhvr>
                                      <p:tavLst>
                                        <p:tav tm="0">
                                          <p:val>
                                            <p:fltVal val="0"/>
                                          </p:val>
                                        </p:tav>
                                        <p:tav tm="100000">
                                          <p:val>
                                            <p:strVal val="#ppt_w"/>
                                          </p:val>
                                        </p:tav>
                                      </p:tavLst>
                                    </p:anim>
                                    <p:anim calcmode="lin" valueType="num">
                                      <p:cBhvr>
                                        <p:cTn id="56" dur="1000" fill="hold"/>
                                        <p:tgtEl>
                                          <p:spTgt spid="39"/>
                                        </p:tgtEl>
                                        <p:attrNameLst>
                                          <p:attrName>ppt_h</p:attrName>
                                        </p:attrNameLst>
                                      </p:cBhvr>
                                      <p:tavLst>
                                        <p:tav tm="0">
                                          <p:val>
                                            <p:fltVal val="0"/>
                                          </p:val>
                                        </p:tav>
                                        <p:tav tm="100000">
                                          <p:val>
                                            <p:strVal val="#ppt_h"/>
                                          </p:val>
                                        </p:tav>
                                      </p:tavLst>
                                    </p:anim>
                                    <p:anim calcmode="lin" valueType="num">
                                      <p:cBhvr>
                                        <p:cTn id="57" dur="1000" fill="hold"/>
                                        <p:tgtEl>
                                          <p:spTgt spid="39"/>
                                        </p:tgtEl>
                                        <p:attrNameLst>
                                          <p:attrName>style.rotation</p:attrName>
                                        </p:attrNameLst>
                                      </p:cBhvr>
                                      <p:tavLst>
                                        <p:tav tm="0">
                                          <p:val>
                                            <p:fltVal val="90"/>
                                          </p:val>
                                        </p:tav>
                                        <p:tav tm="100000">
                                          <p:val>
                                            <p:fltVal val="0"/>
                                          </p:val>
                                        </p:tav>
                                      </p:tavLst>
                                    </p:anim>
                                    <p:animEffect transition="in" filter="fade">
                                      <p:cBhvr>
                                        <p:cTn id="58" dur="1000"/>
                                        <p:tgtEl>
                                          <p:spTgt spid="39"/>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p:cTn id="61" dur="1000" fill="hold"/>
                                        <p:tgtEl>
                                          <p:spTgt spid="44"/>
                                        </p:tgtEl>
                                        <p:attrNameLst>
                                          <p:attrName>ppt_w</p:attrName>
                                        </p:attrNameLst>
                                      </p:cBhvr>
                                      <p:tavLst>
                                        <p:tav tm="0">
                                          <p:val>
                                            <p:fltVal val="0"/>
                                          </p:val>
                                        </p:tav>
                                        <p:tav tm="100000">
                                          <p:val>
                                            <p:strVal val="#ppt_w"/>
                                          </p:val>
                                        </p:tav>
                                      </p:tavLst>
                                    </p:anim>
                                    <p:anim calcmode="lin" valueType="num">
                                      <p:cBhvr>
                                        <p:cTn id="62" dur="1000" fill="hold"/>
                                        <p:tgtEl>
                                          <p:spTgt spid="44"/>
                                        </p:tgtEl>
                                        <p:attrNameLst>
                                          <p:attrName>ppt_h</p:attrName>
                                        </p:attrNameLst>
                                      </p:cBhvr>
                                      <p:tavLst>
                                        <p:tav tm="0">
                                          <p:val>
                                            <p:fltVal val="0"/>
                                          </p:val>
                                        </p:tav>
                                        <p:tav tm="100000">
                                          <p:val>
                                            <p:strVal val="#ppt_h"/>
                                          </p:val>
                                        </p:tav>
                                      </p:tavLst>
                                    </p:anim>
                                    <p:anim calcmode="lin" valueType="num">
                                      <p:cBhvr>
                                        <p:cTn id="63" dur="1000" fill="hold"/>
                                        <p:tgtEl>
                                          <p:spTgt spid="44"/>
                                        </p:tgtEl>
                                        <p:attrNameLst>
                                          <p:attrName>style.rotation</p:attrName>
                                        </p:attrNameLst>
                                      </p:cBhvr>
                                      <p:tavLst>
                                        <p:tav tm="0">
                                          <p:val>
                                            <p:fltVal val="90"/>
                                          </p:val>
                                        </p:tav>
                                        <p:tav tm="100000">
                                          <p:val>
                                            <p:fltVal val="0"/>
                                          </p:val>
                                        </p:tav>
                                      </p:tavLst>
                                    </p:anim>
                                    <p:animEffect transition="in" filter="fade">
                                      <p:cBhvr>
                                        <p:cTn id="64"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41" grpId="0" bldLvl="0" animBg="1"/>
      <p:bldP spid="42" grpId="0" bldLvl="0" animBg="1"/>
      <p:bldP spid="4" grpId="0" bldLvl="0" animBg="1"/>
      <p:bldP spid="39" grpId="0" bldLvl="0" animBg="1"/>
      <p:bldP spid="40" grpId="0" bldLvl="0" animBg="1"/>
      <p:bldP spid="4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idx="4294967295"/>
          </p:nvPr>
        </p:nvSpPr>
        <p:spPr>
          <a:xfrm>
            <a:off x="781665" y="1439170"/>
            <a:ext cx="8044734" cy="521970"/>
          </a:xfrm>
        </p:spPr>
        <p:txBody>
          <a:bodyPr wrap="square">
            <a:spAutoFit/>
          </a:bodyPr>
          <a:lstStyle/>
          <a:p>
            <a:pPr lvl="0" algn="l" fontAlgn="auto">
              <a:lnSpc>
                <a:spcPct val="100000"/>
              </a:lnSpc>
              <a:buClrTx/>
              <a:buSzTx/>
              <a:buFontTx/>
            </a:pPr>
            <a:r>
              <a:rPr lang="zh-CN" altLang="en-US" sz="2800" b="1" dirty="0">
                <a:solidFill>
                  <a:srgbClr val="283A69"/>
                </a:solidFill>
                <a:latin typeface="+mn-lt"/>
                <a:ea typeface="+mn-ea"/>
                <a:cs typeface="+mn-ea"/>
                <a:sym typeface="+mn-lt"/>
              </a:rPr>
              <a:t> 误区一：“冲突”会毁了整个团队？ </a:t>
            </a:r>
          </a:p>
        </p:txBody>
      </p:sp>
      <p:pic>
        <p:nvPicPr>
          <p:cNvPr id="2" name="图片 1" descr="51miz-E1228939-F54D3C72-3840x192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17575" y="2211705"/>
            <a:ext cx="10356850" cy="2447925"/>
          </a:xfrm>
          <a:prstGeom prst="rect">
            <a:avLst/>
          </a:prstGeom>
        </p:spPr>
      </p:pic>
      <p:sp>
        <p:nvSpPr>
          <p:cNvPr id="72" name="矩形 71"/>
          <p:cNvSpPr/>
          <p:nvPr/>
        </p:nvSpPr>
        <p:spPr>
          <a:xfrm>
            <a:off x="908685" y="4169410"/>
            <a:ext cx="10365740" cy="1970405"/>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182370" y="4910455"/>
            <a:ext cx="9818370" cy="961289"/>
          </a:xfrm>
          <a:prstGeom prst="rect">
            <a:avLst/>
          </a:prstGeom>
          <a:noFill/>
        </p:spPr>
        <p:txBody>
          <a:bodyPr wrap="square">
            <a:spAutoFit/>
          </a:bodyPr>
          <a:lstStyle/>
          <a:p>
            <a:pPr fontAlgn="auto">
              <a:lnSpc>
                <a:spcPct val="150000"/>
              </a:lnSpc>
            </a:pPr>
            <a:r>
              <a:rPr lang="zh-CN" altLang="en-US" sz="2000" dirty="0">
                <a:solidFill>
                  <a:schemeClr val="tx1">
                    <a:lumMod val="75000"/>
                    <a:lumOff val="25000"/>
                  </a:schemeClr>
                </a:solidFill>
                <a:cs typeface="+mn-ea"/>
                <a:sym typeface="+mn-lt"/>
              </a:rPr>
              <a:t>团队的管理者往往会对于冲突讳莫如深，他们会采取种种措施来避免团队中的冲突，而无论这种冲突是良性还是恶性的。</a:t>
            </a:r>
          </a:p>
        </p:txBody>
      </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团队合作的三重误区</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p:tgtEl>
                                          <p:spTgt spid="30722"/>
                                        </p:tgtEl>
                                        <p:attrNameLst>
                                          <p:attrName>ppt_x</p:attrName>
                                        </p:attrNameLst>
                                      </p:cBhvr>
                                      <p:tavLst>
                                        <p:tav tm="0">
                                          <p:val>
                                            <p:strVal val="#ppt_x-#ppt_w*1.125000"/>
                                          </p:val>
                                        </p:tav>
                                        <p:tav tm="100000">
                                          <p:val>
                                            <p:strVal val="#ppt_x"/>
                                          </p:val>
                                        </p:tav>
                                      </p:tavLst>
                                    </p:anim>
                                    <p:animEffect transition="in" filter="wipe(right)">
                                      <p:cBhvr>
                                        <p:cTn id="8" dur="500"/>
                                        <p:tgtEl>
                                          <p:spTgt spid="30722"/>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down)">
                                      <p:cBhvr>
                                        <p:cTn id="13" dur="500"/>
                                        <p:tgtEl>
                                          <p:spTgt spid="2"/>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 calcmode="lin" valueType="num">
                                      <p:cBhvr additive="base">
                                        <p:cTn id="16" dur="500"/>
                                        <p:tgtEl>
                                          <p:spTgt spid="72"/>
                                        </p:tgtEl>
                                        <p:attrNameLst>
                                          <p:attrName>ppt_y</p:attrName>
                                        </p:attrNameLst>
                                      </p:cBhvr>
                                      <p:tavLst>
                                        <p:tav tm="0">
                                          <p:val>
                                            <p:strVal val="#ppt_y-#ppt_h*1.125000"/>
                                          </p:val>
                                        </p:tav>
                                        <p:tav tm="100000">
                                          <p:val>
                                            <p:strVal val="#ppt_y"/>
                                          </p:val>
                                        </p:tav>
                                      </p:tavLst>
                                    </p:anim>
                                    <p:animEffect transition="in" filter="wipe(down)">
                                      <p:cBhvr>
                                        <p:cTn id="17" dur="500"/>
                                        <p:tgtEl>
                                          <p:spTgt spid="72"/>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72"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6096000" y="1682115"/>
            <a:ext cx="0" cy="45453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096000" y="1402080"/>
            <a:ext cx="5497830" cy="1938020"/>
            <a:chOff x="9600" y="2208"/>
            <a:chExt cx="8658" cy="3052"/>
          </a:xfrm>
        </p:grpSpPr>
        <p:cxnSp>
          <p:nvCxnSpPr>
            <p:cNvPr id="14" name="直接连接符 13"/>
            <p:cNvCxnSpPr/>
            <p:nvPr/>
          </p:nvCxnSpPr>
          <p:spPr>
            <a:xfrm>
              <a:off x="9600" y="3734"/>
              <a:ext cx="523" cy="0"/>
            </a:xfrm>
            <a:prstGeom prst="line">
              <a:avLst/>
            </a:prstGeom>
            <a:ln w="28575">
              <a:solidFill>
                <a:srgbClr val="283A69"/>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9890" y="2867"/>
              <a:ext cx="1734" cy="1734"/>
            </a:xfrm>
            <a:prstGeom prst="ellipse">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弧形 5"/>
            <p:cNvSpPr/>
            <p:nvPr/>
          </p:nvSpPr>
          <p:spPr>
            <a:xfrm>
              <a:off x="9885" y="2688"/>
              <a:ext cx="2092" cy="2092"/>
            </a:xfrm>
            <a:prstGeom prst="arc">
              <a:avLst>
                <a:gd name="adj1" fmla="val 16200000"/>
                <a:gd name="adj2" fmla="val 5680113"/>
              </a:avLst>
            </a:prstGeom>
            <a:ln w="38100">
              <a:solidFill>
                <a:srgbClr val="283A6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pic>
          <p:nvPicPr>
            <p:cNvPr id="80" name="图形 27"/>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0318" y="3295"/>
              <a:ext cx="878" cy="878"/>
            </a:xfrm>
            <a:prstGeom prst="rect">
              <a:avLst/>
            </a:prstGeom>
          </p:spPr>
        </p:pic>
        <p:sp>
          <p:nvSpPr>
            <p:cNvPr id="10" name="文本框 9"/>
            <p:cNvSpPr txBox="1"/>
            <p:nvPr/>
          </p:nvSpPr>
          <p:spPr>
            <a:xfrm>
              <a:off x="12262" y="2208"/>
              <a:ext cx="5996" cy="3052"/>
            </a:xfrm>
            <a:prstGeom prst="rect">
              <a:avLst/>
            </a:prstGeom>
            <a:noFill/>
          </p:spPr>
          <p:txBody>
            <a:bodyPr wrap="square" rtlCol="0" anchor="t">
              <a:spAutoFit/>
            </a:bodyPr>
            <a:lstStyle/>
            <a:p>
              <a:pPr lvl="0" algn="l">
                <a:lnSpc>
                  <a:spcPct val="150000"/>
                </a:lnSpc>
                <a:buClrTx/>
                <a:buSzTx/>
                <a:buFontTx/>
              </a:pPr>
              <a:r>
                <a:rPr lang="zh-CN" altLang="en-US" sz="2000" dirty="0">
                  <a:solidFill>
                    <a:schemeClr val="tx1">
                      <a:lumMod val="75000"/>
                      <a:lumOff val="25000"/>
                    </a:schemeClr>
                  </a:solidFill>
                  <a:cs typeface="+mn-ea"/>
                  <a:sym typeface="+mn-lt"/>
                </a:rPr>
                <a:t>把冲突视为对领导权威的挑战，因为担心失去对团队的控制，对于拍板和讨论他们往往会果断地选择前者。</a:t>
              </a:r>
            </a:p>
          </p:txBody>
        </p:sp>
      </p:grpSp>
      <p:grpSp>
        <p:nvGrpSpPr>
          <p:cNvPr id="5" name="组合 4"/>
          <p:cNvGrpSpPr/>
          <p:nvPr/>
        </p:nvGrpSpPr>
        <p:grpSpPr>
          <a:xfrm>
            <a:off x="599440" y="3181350"/>
            <a:ext cx="5496560" cy="1328420"/>
            <a:chOff x="944" y="5010"/>
            <a:chExt cx="8656" cy="2092"/>
          </a:xfrm>
        </p:grpSpPr>
        <p:cxnSp>
          <p:nvCxnSpPr>
            <p:cNvPr id="21" name="直接连接符 20"/>
            <p:cNvCxnSpPr/>
            <p:nvPr/>
          </p:nvCxnSpPr>
          <p:spPr>
            <a:xfrm flipH="1">
              <a:off x="9077" y="6056"/>
              <a:ext cx="523" cy="0"/>
            </a:xfrm>
            <a:prstGeom prst="line">
              <a:avLst/>
            </a:prstGeom>
            <a:ln w="28575">
              <a:solidFill>
                <a:srgbClr val="283A69"/>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flipH="1">
              <a:off x="7577" y="5189"/>
              <a:ext cx="1734" cy="1734"/>
            </a:xfrm>
            <a:prstGeom prst="ellipse">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弧形 8"/>
            <p:cNvSpPr/>
            <p:nvPr/>
          </p:nvSpPr>
          <p:spPr>
            <a:xfrm flipH="1">
              <a:off x="7224" y="5010"/>
              <a:ext cx="2092" cy="2092"/>
            </a:xfrm>
            <a:prstGeom prst="arc">
              <a:avLst>
                <a:gd name="adj1" fmla="val 16200000"/>
                <a:gd name="adj2" fmla="val 5680113"/>
              </a:avLst>
            </a:prstGeom>
            <a:ln w="38100">
              <a:solidFill>
                <a:srgbClr val="283A6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pic>
          <p:nvPicPr>
            <p:cNvPr id="78" name="图形 25"/>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005" y="5617"/>
              <a:ext cx="878" cy="878"/>
            </a:xfrm>
            <a:prstGeom prst="rect">
              <a:avLst/>
            </a:prstGeom>
          </p:spPr>
        </p:pic>
        <p:sp>
          <p:nvSpPr>
            <p:cNvPr id="13" name="文本框 12"/>
            <p:cNvSpPr txBox="1"/>
            <p:nvPr/>
          </p:nvSpPr>
          <p:spPr>
            <a:xfrm>
              <a:off x="944" y="5189"/>
              <a:ext cx="5996" cy="1514"/>
            </a:xfrm>
            <a:prstGeom prst="rect">
              <a:avLst/>
            </a:prstGeom>
            <a:noFill/>
          </p:spPr>
          <p:txBody>
            <a:bodyPr wrap="square" rtlCol="0" anchor="t">
              <a:spAutoFit/>
            </a:bodyPr>
            <a:lstStyle/>
            <a:p>
              <a:pPr lvl="0" algn="l">
                <a:lnSpc>
                  <a:spcPct val="150000"/>
                </a:lnSpc>
                <a:buClrTx/>
                <a:buSzTx/>
                <a:buFontTx/>
              </a:pPr>
              <a:r>
                <a:rPr lang="zh-CN" altLang="en-US" sz="2000" dirty="0">
                  <a:solidFill>
                    <a:schemeClr val="tx1">
                      <a:lumMod val="75000"/>
                      <a:lumOff val="25000"/>
                    </a:schemeClr>
                  </a:solidFill>
                  <a:cs typeface="+mn-ea"/>
                  <a:sym typeface="+mn-lt"/>
                </a:rPr>
                <a:t>过于激烈的冲突往往会引发团队内部的分裂，带来不和谐音符。</a:t>
              </a:r>
            </a:p>
          </p:txBody>
        </p:sp>
      </p:grpSp>
      <p:grpSp>
        <p:nvGrpSpPr>
          <p:cNvPr id="16" name="组合 15"/>
          <p:cNvGrpSpPr/>
          <p:nvPr/>
        </p:nvGrpSpPr>
        <p:grpSpPr>
          <a:xfrm>
            <a:off x="6096000" y="4289425"/>
            <a:ext cx="5496560" cy="1938020"/>
            <a:chOff x="9600" y="6755"/>
            <a:chExt cx="8656" cy="3052"/>
          </a:xfrm>
        </p:grpSpPr>
        <p:cxnSp>
          <p:nvCxnSpPr>
            <p:cNvPr id="18" name="直接连接符 17"/>
            <p:cNvCxnSpPr/>
            <p:nvPr/>
          </p:nvCxnSpPr>
          <p:spPr>
            <a:xfrm>
              <a:off x="9600" y="8378"/>
              <a:ext cx="523" cy="0"/>
            </a:xfrm>
            <a:prstGeom prst="line">
              <a:avLst/>
            </a:prstGeom>
            <a:ln w="28575">
              <a:solidFill>
                <a:srgbClr val="283A69"/>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890" y="7511"/>
              <a:ext cx="1734" cy="1734"/>
            </a:xfrm>
            <a:prstGeom prst="ellipse">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弧形 11"/>
            <p:cNvSpPr/>
            <p:nvPr/>
          </p:nvSpPr>
          <p:spPr>
            <a:xfrm>
              <a:off x="9885" y="7332"/>
              <a:ext cx="2092" cy="2092"/>
            </a:xfrm>
            <a:prstGeom prst="arc">
              <a:avLst>
                <a:gd name="adj1" fmla="val 16200000"/>
                <a:gd name="adj2" fmla="val 5680113"/>
              </a:avLst>
            </a:prstGeom>
            <a:ln w="38100">
              <a:solidFill>
                <a:srgbClr val="283A6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pic>
          <p:nvPicPr>
            <p:cNvPr id="81" name="图形 28"/>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0318" y="7922"/>
              <a:ext cx="913" cy="913"/>
            </a:xfrm>
            <a:prstGeom prst="rect">
              <a:avLst/>
            </a:prstGeom>
          </p:spPr>
        </p:pic>
        <p:sp>
          <p:nvSpPr>
            <p:cNvPr id="15" name="文本框 14"/>
            <p:cNvSpPr txBox="1"/>
            <p:nvPr/>
          </p:nvSpPr>
          <p:spPr>
            <a:xfrm>
              <a:off x="12262" y="6755"/>
              <a:ext cx="5994" cy="3052"/>
            </a:xfrm>
            <a:prstGeom prst="rect">
              <a:avLst/>
            </a:prstGeom>
            <a:noFill/>
          </p:spPr>
          <p:txBody>
            <a:bodyPr wrap="square" rtlCol="0" anchor="t">
              <a:spAutoFit/>
            </a:bodyPr>
            <a:lstStyle/>
            <a:p>
              <a:pPr lvl="0" algn="l">
                <a:lnSpc>
                  <a:spcPct val="150000"/>
                </a:lnSpc>
                <a:buClrTx/>
                <a:buSzTx/>
                <a:buFontTx/>
              </a:pPr>
              <a:r>
                <a:rPr lang="zh-CN" altLang="en-US" sz="2000" dirty="0">
                  <a:solidFill>
                    <a:schemeClr val="tx1">
                      <a:lumMod val="75000"/>
                      <a:lumOff val="25000"/>
                    </a:schemeClr>
                  </a:solidFill>
                  <a:cs typeface="+mn-ea"/>
                  <a:sym typeface="+mn-lt"/>
                </a:rPr>
                <a:t>在冲突中受打击的一方不仅会伤及自尊，同时也会对成员的自信心造成很大的影响，不利于团队整体工作效率的保持和提升。</a:t>
              </a:r>
            </a:p>
          </p:txBody>
        </p:sp>
      </p:grpSp>
      <p:sp>
        <p:nvSpPr>
          <p:cNvPr id="31746" name="Rectangle 2"/>
          <p:cNvSpPr txBox="1">
            <a:spLocks noGrp="1" noRot="1" noChangeArrowheads="1"/>
          </p:cNvSpPr>
          <p:nvPr/>
        </p:nvSpPr>
        <p:spPr>
          <a:xfrm>
            <a:off x="781656" y="1408865"/>
            <a:ext cx="6238240" cy="461665"/>
          </a:xfrm>
          <a:prstGeom prst="rect">
            <a:avLst/>
          </a:prstGeom>
          <a:noFill/>
        </p:spPr>
        <p:txBody>
          <a:bodyPr vert="horz" wrap="square" lIns="91440" tIns="45720" rIns="91440" bIns="45720" rtlCol="0" anchor="t">
            <a:spAutoFit/>
          </a:bodyPr>
          <a:lstStyle/>
          <a:p>
            <a:pPr lvl="0" algn="l">
              <a:buClrTx/>
              <a:buSzTx/>
              <a:buFontTx/>
            </a:pPr>
            <a:r>
              <a:rPr lang="zh-CN" altLang="en-US" sz="2400" b="1" dirty="0">
                <a:solidFill>
                  <a:schemeClr val="tx1">
                    <a:lumMod val="75000"/>
                    <a:lumOff val="25000"/>
                  </a:schemeClr>
                </a:solidFill>
                <a:cs typeface="+mn-ea"/>
                <a:sym typeface="+mn-lt"/>
              </a:rPr>
              <a:t>管理者们担忧的三个方面：</a:t>
            </a:r>
          </a:p>
        </p:txBody>
      </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团队合作的三重误区</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p:tgtEl>
                                          <p:spTgt spid="31746"/>
                                        </p:tgtEl>
                                        <p:attrNameLst>
                                          <p:attrName>ppt_x</p:attrName>
                                        </p:attrNameLst>
                                      </p:cBhvr>
                                      <p:tavLst>
                                        <p:tav tm="0">
                                          <p:val>
                                            <p:strVal val="#ppt_x-#ppt_w*1.125000"/>
                                          </p:val>
                                        </p:tav>
                                        <p:tav tm="100000">
                                          <p:val>
                                            <p:strVal val="#ppt_x"/>
                                          </p:val>
                                        </p:tav>
                                      </p:tavLst>
                                    </p:anim>
                                    <p:animEffect transition="in" filter="wipe(right)">
                                      <p:cBhvr>
                                        <p:cTn id="8" dur="500"/>
                                        <p:tgtEl>
                                          <p:spTgt spid="31746"/>
                                        </p:tgtEl>
                                      </p:cBhvr>
                                    </p:animEffect>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ppt_y</p:attrName>
                                        </p:attrNameLst>
                                      </p:cBhvr>
                                      <p:tavLst>
                                        <p:tav tm="0">
                                          <p:val>
                                            <p:strVal val="#ppt_y+#ppt_h*1.125000"/>
                                          </p:val>
                                        </p:tav>
                                        <p:tav tm="100000">
                                          <p:val>
                                            <p:strVal val="#ppt_y"/>
                                          </p:val>
                                        </p:tav>
                                      </p:tavLst>
                                    </p:anim>
                                    <p:animEffect transition="in" filter="wipe(up)">
                                      <p:cBhvr>
                                        <p:cTn id="17" dur="500"/>
                                        <p:tgtEl>
                                          <p:spTgt spid="2"/>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p:tgtEl>
                                          <p:spTgt spid="16"/>
                                        </p:tgtEl>
                                        <p:attrNameLst>
                                          <p:attrName>ppt_y</p:attrName>
                                        </p:attrNameLst>
                                      </p:cBhvr>
                                      <p:tavLst>
                                        <p:tav tm="0">
                                          <p:val>
                                            <p:strVal val="#ppt_y+#ppt_h*1.125000"/>
                                          </p:val>
                                        </p:tav>
                                        <p:tav tm="100000">
                                          <p:val>
                                            <p:strVal val="#ppt_y"/>
                                          </p:val>
                                        </p:tav>
                                      </p:tavLst>
                                    </p:anim>
                                    <p:animEffect transition="in" filter="wipe(up)">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781685" y="1940560"/>
            <a:ext cx="4269740" cy="3858260"/>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7016750" y="1940560"/>
            <a:ext cx="4269740" cy="3858260"/>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4833620" y="1812925"/>
            <a:ext cx="2524760" cy="4112260"/>
          </a:xfrm>
          <a:prstGeom prst="rect">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770" name="Rectangle 2"/>
          <p:cNvSpPr txBox="1">
            <a:spLocks noGrp="1" noRot="1" noChangeArrowheads="1"/>
          </p:cNvSpPr>
          <p:nvPr/>
        </p:nvSpPr>
        <p:spPr>
          <a:xfrm>
            <a:off x="5708015" y="2235200"/>
            <a:ext cx="782955" cy="3046095"/>
          </a:xfrm>
          <a:prstGeom prst="rect">
            <a:avLst/>
          </a:prstGeom>
          <a:noFill/>
        </p:spPr>
        <p:txBody>
          <a:bodyPr vert="horz" wrap="square" lIns="91440" tIns="45720" rIns="91440" bIns="45720" rtlCol="0" anchor="t">
            <a:spAutoFit/>
          </a:bodyPr>
          <a:lstStyle/>
          <a:p>
            <a:pPr lvl="0" algn="ctr">
              <a:buClrTx/>
              <a:buSzTx/>
              <a:buFontTx/>
            </a:pPr>
            <a:r>
              <a:rPr lang="zh-CN" altLang="en-US" sz="3200" b="1" dirty="0">
                <a:solidFill>
                  <a:schemeClr val="bg1"/>
                </a:solidFill>
                <a:cs typeface="+mn-ea"/>
                <a:sym typeface="+mn-lt"/>
              </a:rPr>
              <a:t>领</a:t>
            </a:r>
          </a:p>
          <a:p>
            <a:pPr lvl="0" algn="ctr">
              <a:buClrTx/>
              <a:buSzTx/>
              <a:buFontTx/>
            </a:pPr>
            <a:r>
              <a:rPr lang="zh-CN" altLang="en-US" sz="3200" b="1" dirty="0">
                <a:solidFill>
                  <a:schemeClr val="bg1"/>
                </a:solidFill>
                <a:cs typeface="+mn-ea"/>
                <a:sym typeface="+mn-lt"/>
              </a:rPr>
              <a:t>导</a:t>
            </a:r>
          </a:p>
          <a:p>
            <a:pPr lvl="0" algn="ctr">
              <a:buClrTx/>
              <a:buSzTx/>
              <a:buFontTx/>
            </a:pPr>
            <a:r>
              <a:rPr lang="zh-CN" altLang="en-US" sz="3200" b="1" dirty="0">
                <a:solidFill>
                  <a:schemeClr val="bg1"/>
                </a:solidFill>
                <a:cs typeface="+mn-ea"/>
                <a:sym typeface="+mn-lt"/>
              </a:rPr>
              <a:t>者</a:t>
            </a:r>
          </a:p>
          <a:p>
            <a:pPr lvl="0" algn="ctr">
              <a:buClrTx/>
              <a:buSzTx/>
              <a:buFontTx/>
            </a:pPr>
            <a:r>
              <a:rPr lang="zh-CN" altLang="en-US" sz="3200" b="1" dirty="0">
                <a:solidFill>
                  <a:schemeClr val="bg1"/>
                </a:solidFill>
                <a:cs typeface="+mn-ea"/>
                <a:sym typeface="+mn-lt"/>
              </a:rPr>
              <a:t>的</a:t>
            </a:r>
          </a:p>
          <a:p>
            <a:pPr lvl="0" algn="ctr">
              <a:buClrTx/>
              <a:buSzTx/>
              <a:buFontTx/>
            </a:pPr>
            <a:r>
              <a:rPr lang="zh-CN" altLang="en-US" sz="3200" b="1" dirty="0">
                <a:solidFill>
                  <a:schemeClr val="bg1"/>
                </a:solidFill>
                <a:cs typeface="+mn-ea"/>
                <a:sym typeface="+mn-lt"/>
              </a:rPr>
              <a:t>责</a:t>
            </a:r>
          </a:p>
          <a:p>
            <a:pPr lvl="0" algn="ctr">
              <a:buClrTx/>
              <a:buSzTx/>
              <a:buFontTx/>
            </a:pPr>
            <a:r>
              <a:rPr lang="zh-CN" altLang="en-US" sz="3200" b="1" dirty="0">
                <a:solidFill>
                  <a:schemeClr val="bg1"/>
                </a:solidFill>
                <a:cs typeface="+mn-ea"/>
                <a:sym typeface="+mn-lt"/>
              </a:rPr>
              <a:t>任</a:t>
            </a:r>
          </a:p>
        </p:txBody>
      </p:sp>
      <p:sp>
        <p:nvSpPr>
          <p:cNvPr id="5" name="文本框 4"/>
          <p:cNvSpPr txBox="1"/>
          <p:nvPr/>
        </p:nvSpPr>
        <p:spPr>
          <a:xfrm>
            <a:off x="1005205" y="2669540"/>
            <a:ext cx="3525520" cy="2399665"/>
          </a:xfrm>
          <a:prstGeom prst="rect">
            <a:avLst/>
          </a:prstGeom>
          <a:noFill/>
        </p:spPr>
        <p:txBody>
          <a:bodyPr wrap="square" rtlCol="0" anchor="t">
            <a:spAutoFit/>
          </a:bodyPr>
          <a:lstStyle/>
          <a:p>
            <a:pPr lvl="0" algn="l">
              <a:lnSpc>
                <a:spcPct val="150000"/>
              </a:lnSpc>
              <a:buClrTx/>
              <a:buSzTx/>
              <a:buFontTx/>
            </a:pPr>
            <a:r>
              <a:rPr lang="zh-CN" altLang="en-US" sz="2000" dirty="0">
                <a:solidFill>
                  <a:schemeClr val="tx1">
                    <a:lumMod val="75000"/>
                    <a:lumOff val="25000"/>
                  </a:schemeClr>
                </a:solidFill>
                <a:cs typeface="+mn-ea"/>
                <a:sym typeface="+mn-lt"/>
              </a:rPr>
              <a:t>对于团队领导而言，应做到的避免被团队内部虚伪的和谐气氛所误导，并采取种种措施，努力引导和鼓励适当的、有建设性的良性冲突。</a:t>
            </a:r>
          </a:p>
        </p:txBody>
      </p:sp>
      <p:sp>
        <p:nvSpPr>
          <p:cNvPr id="6" name="文本框 5"/>
          <p:cNvSpPr txBox="1"/>
          <p:nvPr/>
        </p:nvSpPr>
        <p:spPr>
          <a:xfrm>
            <a:off x="7661275" y="2670175"/>
            <a:ext cx="3420745" cy="2399665"/>
          </a:xfrm>
          <a:prstGeom prst="rect">
            <a:avLst/>
          </a:prstGeom>
          <a:noFill/>
        </p:spPr>
        <p:txBody>
          <a:bodyPr wrap="square" rtlCol="0" anchor="t">
            <a:spAutoFit/>
          </a:bodyPr>
          <a:lstStyle/>
          <a:p>
            <a:pPr lvl="0" algn="l">
              <a:lnSpc>
                <a:spcPct val="150000"/>
              </a:lnSpc>
              <a:buClrTx/>
              <a:buSzTx/>
              <a:buFontTx/>
            </a:pPr>
            <a:r>
              <a:rPr lang="zh-CN" altLang="en-US" sz="2000" dirty="0">
                <a:solidFill>
                  <a:schemeClr val="tx1">
                    <a:lumMod val="75000"/>
                    <a:lumOff val="25000"/>
                  </a:schemeClr>
                </a:solidFill>
                <a:cs typeface="+mn-ea"/>
                <a:sym typeface="+mn-lt"/>
              </a:rPr>
              <a:t>将被掩盖的问题和不同意见摆到桌面上，通过讨论和合理决策将其加以解决，否则的话，隐患迟早有一天会要爆发的。</a:t>
            </a:r>
          </a:p>
        </p:txBody>
      </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团队合作的三重误区</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strVal val="#ppt_w*0.70"/>
                                          </p:val>
                                        </p:tav>
                                        <p:tav tm="100000">
                                          <p:val>
                                            <p:strVal val="#ppt_w"/>
                                          </p:val>
                                        </p:tav>
                                      </p:tavLst>
                                    </p:anim>
                                    <p:anim calcmode="lin" valueType="num">
                                      <p:cBhvr>
                                        <p:cTn id="8" dur="1000" fill="hold"/>
                                        <p:tgtEl>
                                          <p:spTgt spid="32770"/>
                                        </p:tgtEl>
                                        <p:attrNameLst>
                                          <p:attrName>ppt_h</p:attrName>
                                        </p:attrNameLst>
                                      </p:cBhvr>
                                      <p:tavLst>
                                        <p:tav tm="0">
                                          <p:val>
                                            <p:strVal val="#ppt_h"/>
                                          </p:val>
                                        </p:tav>
                                        <p:tav tm="100000">
                                          <p:val>
                                            <p:strVal val="#ppt_h"/>
                                          </p:val>
                                        </p:tav>
                                      </p:tavLst>
                                    </p:anim>
                                    <p:animEffect transition="in" filter="fade">
                                      <p:cBhvr>
                                        <p:cTn id="9" dur="1000"/>
                                        <p:tgtEl>
                                          <p:spTgt spid="3277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ppt_x</p:attrName>
                                        </p:attrNameLst>
                                      </p:cBhvr>
                                      <p:tavLst>
                                        <p:tav tm="0">
                                          <p:val>
                                            <p:strVal val="#ppt_x-#ppt_w*1.125000"/>
                                          </p:val>
                                        </p:tav>
                                        <p:tav tm="100000">
                                          <p:val>
                                            <p:strVal val="#ppt_x"/>
                                          </p:val>
                                        </p:tav>
                                      </p:tavLst>
                                    </p:anim>
                                    <p:animEffect transition="in" filter="wipe(right)">
                                      <p:cBhvr>
                                        <p:cTn id="18" dur="500"/>
                                        <p:tgtEl>
                                          <p:spTgt spid="5"/>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500"/>
                                        <p:tgtEl>
                                          <p:spTgt spid="72"/>
                                        </p:tgtEl>
                                        <p:attrNameLst>
                                          <p:attrName>ppt_x</p:attrName>
                                        </p:attrNameLst>
                                      </p:cBhvr>
                                      <p:tavLst>
                                        <p:tav tm="0">
                                          <p:val>
                                            <p:strVal val="#ppt_x-#ppt_w*1.125000"/>
                                          </p:val>
                                        </p:tav>
                                        <p:tav tm="100000">
                                          <p:val>
                                            <p:strVal val="#ppt_x"/>
                                          </p:val>
                                        </p:tav>
                                      </p:tavLst>
                                    </p:anim>
                                    <p:animEffect transition="in" filter="wipe(right)">
                                      <p:cBhvr>
                                        <p:cTn id="22" dur="500"/>
                                        <p:tgtEl>
                                          <p:spTgt spid="72"/>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left)">
                                      <p:cBhvr>
                                        <p:cTn id="26" dur="500"/>
                                        <p:tgtEl>
                                          <p:spTgt spid="6"/>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p:tgtEl>
                                          <p:spTgt spid="2"/>
                                        </p:tgtEl>
                                        <p:attrNameLst>
                                          <p:attrName>ppt_x</p:attrName>
                                        </p:attrNameLst>
                                      </p:cBhvr>
                                      <p:tavLst>
                                        <p:tav tm="0">
                                          <p:val>
                                            <p:strVal val="#ppt_x+#ppt_w*1.125000"/>
                                          </p:val>
                                        </p:tav>
                                        <p:tav tm="100000">
                                          <p:val>
                                            <p:strVal val="#ppt_x"/>
                                          </p:val>
                                        </p:tav>
                                      </p:tavLst>
                                    </p:anim>
                                    <p:animEffect transition="in" filter="wipe(left)">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P spid="2" grpId="0" bldLvl="0" animBg="1"/>
      <p:bldP spid="4" grpId="0" bldLvl="0" animBg="1"/>
      <p:bldP spid="32770"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nvSpPr>
        <p:spPr>
          <a:xfrm>
            <a:off x="797732" y="1377228"/>
            <a:ext cx="7955280" cy="523220"/>
          </a:xfrm>
          <a:prstGeom prst="rect">
            <a:avLst/>
          </a:prstGeom>
        </p:spPr>
        <p:txBody>
          <a:bodyPr vert="horz" wrap="square" lIns="91440" tIns="45720" rIns="91440" bIns="45720" rtlCol="0" anchor="ctr">
            <a:spAutoFit/>
          </a:bodyPr>
          <a:lstStyle/>
          <a:p>
            <a:pPr lvl="0" algn="l">
              <a:buClrTx/>
              <a:buSzTx/>
              <a:buFontTx/>
            </a:pPr>
            <a:r>
              <a:rPr lang="zh-CN" altLang="en-US" sz="2800" b="1" dirty="0">
                <a:solidFill>
                  <a:srgbClr val="283A69"/>
                </a:solidFill>
                <a:cs typeface="+mn-ea"/>
                <a:sym typeface="+mn-lt"/>
              </a:rPr>
              <a:t> 误区二：1+1一定大于等于2？ 　　</a:t>
            </a:r>
          </a:p>
        </p:txBody>
      </p:sp>
      <p:cxnSp>
        <p:nvCxnSpPr>
          <p:cNvPr id="4" name="直接连接符 3"/>
          <p:cNvCxnSpPr/>
          <p:nvPr/>
        </p:nvCxnSpPr>
        <p:spPr>
          <a:xfrm>
            <a:off x="4523105" y="2372360"/>
            <a:ext cx="0" cy="935355"/>
          </a:xfrm>
          <a:prstGeom prst="line">
            <a:avLst/>
          </a:prstGeom>
          <a:ln w="57150">
            <a:solidFill>
              <a:srgbClr val="283A6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523105" y="4655820"/>
            <a:ext cx="0" cy="935355"/>
          </a:xfrm>
          <a:prstGeom prst="line">
            <a:avLst/>
          </a:prstGeom>
          <a:ln w="57150">
            <a:solidFill>
              <a:srgbClr val="283A6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569200" y="4655820"/>
            <a:ext cx="0" cy="935355"/>
          </a:xfrm>
          <a:prstGeom prst="line">
            <a:avLst/>
          </a:prstGeom>
          <a:ln w="57150">
            <a:solidFill>
              <a:srgbClr val="283A69"/>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568190" y="2493010"/>
            <a:ext cx="3093720" cy="3093085"/>
            <a:chOff x="7194" y="3926"/>
            <a:chExt cx="4872" cy="4871"/>
          </a:xfrm>
        </p:grpSpPr>
        <p:sp>
          <p:nvSpPr>
            <p:cNvPr id="7" name="椭圆 6"/>
            <p:cNvSpPr/>
            <p:nvPr/>
          </p:nvSpPr>
          <p:spPr>
            <a:xfrm>
              <a:off x="7762" y="4528"/>
              <a:ext cx="3736" cy="3736"/>
            </a:xfrm>
            <a:prstGeom prst="ellipse">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8942" y="3926"/>
              <a:ext cx="1377" cy="1377"/>
            </a:xfrm>
            <a:prstGeom prst="ellipse">
              <a:avLst/>
            </a:prstGeom>
            <a:solidFill>
              <a:srgbClr val="283A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8942" y="7421"/>
              <a:ext cx="1377" cy="1377"/>
            </a:xfrm>
            <a:prstGeom prst="ellipse">
              <a:avLst/>
            </a:prstGeom>
            <a:solidFill>
              <a:srgbClr val="283A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rot="16200000">
              <a:off x="7194" y="5672"/>
              <a:ext cx="1377" cy="1377"/>
            </a:xfrm>
            <a:prstGeom prst="ellipse">
              <a:avLst/>
            </a:prstGeom>
            <a:solidFill>
              <a:srgbClr val="283A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rot="16200000">
              <a:off x="10690" y="5672"/>
              <a:ext cx="1377" cy="1377"/>
            </a:xfrm>
            <a:prstGeom prst="ellipse">
              <a:avLst/>
            </a:prstGeom>
            <a:solidFill>
              <a:srgbClr val="283A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8" name="图形 25"/>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253" y="4239"/>
              <a:ext cx="752" cy="752"/>
            </a:xfrm>
            <a:prstGeom prst="rect">
              <a:avLst/>
            </a:prstGeom>
          </p:spPr>
        </p:pic>
        <p:pic>
          <p:nvPicPr>
            <p:cNvPr id="79" name="图形 26"/>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546" y="6024"/>
              <a:ext cx="672" cy="672"/>
            </a:xfrm>
            <a:prstGeom prst="rect">
              <a:avLst/>
            </a:prstGeom>
          </p:spPr>
        </p:pic>
        <p:pic>
          <p:nvPicPr>
            <p:cNvPr id="80" name="图形 27"/>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1003" y="5985"/>
              <a:ext cx="752" cy="752"/>
            </a:xfrm>
            <a:prstGeom prst="rect">
              <a:avLst/>
            </a:prstGeom>
          </p:spPr>
        </p:pic>
        <p:pic>
          <p:nvPicPr>
            <p:cNvPr id="81" name="图形 28"/>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9253" y="7719"/>
              <a:ext cx="782" cy="782"/>
            </a:xfrm>
            <a:prstGeom prst="rect">
              <a:avLst/>
            </a:prstGeom>
          </p:spPr>
        </p:pic>
      </p:grpSp>
      <p:sp>
        <p:nvSpPr>
          <p:cNvPr id="8" name="文本框 7"/>
          <p:cNvSpPr txBox="1"/>
          <p:nvPr/>
        </p:nvSpPr>
        <p:spPr>
          <a:xfrm>
            <a:off x="687705" y="2286635"/>
            <a:ext cx="3535045" cy="961289"/>
          </a:xfrm>
          <a:prstGeom prst="rect">
            <a:avLst/>
          </a:prstGeom>
          <a:noFill/>
        </p:spPr>
        <p:txBody>
          <a:bodyPr wrap="square" rtlCol="0" anchor="t">
            <a:spAutoFit/>
          </a:bodyPr>
          <a:lstStyle/>
          <a:p>
            <a:pPr lvl="0" algn="r">
              <a:lnSpc>
                <a:spcPct val="150000"/>
              </a:lnSpc>
              <a:buClrTx/>
              <a:buSzTx/>
              <a:buFontTx/>
            </a:pPr>
            <a:r>
              <a:rPr lang="zh-CN" altLang="en-US" sz="2000" dirty="0">
                <a:solidFill>
                  <a:schemeClr val="tx1">
                    <a:lumMod val="75000"/>
                    <a:lumOff val="25000"/>
                  </a:schemeClr>
                </a:solidFill>
                <a:cs typeface="+mn-ea"/>
                <a:sym typeface="+mn-lt"/>
              </a:rPr>
              <a:t>明星员工的内耗和冲突会使整个团队变得平庸。</a:t>
            </a:r>
          </a:p>
        </p:txBody>
      </p:sp>
      <p:grpSp>
        <p:nvGrpSpPr>
          <p:cNvPr id="5" name="组合 4"/>
          <p:cNvGrpSpPr/>
          <p:nvPr/>
        </p:nvGrpSpPr>
        <p:grpSpPr>
          <a:xfrm>
            <a:off x="7569200" y="2286635"/>
            <a:ext cx="3907155" cy="1021080"/>
            <a:chOff x="11920" y="3601"/>
            <a:chExt cx="6153" cy="1608"/>
          </a:xfrm>
        </p:grpSpPr>
        <p:cxnSp>
          <p:nvCxnSpPr>
            <p:cNvPr id="6" name="直接连接符 5"/>
            <p:cNvCxnSpPr/>
            <p:nvPr/>
          </p:nvCxnSpPr>
          <p:spPr>
            <a:xfrm>
              <a:off x="11920" y="3736"/>
              <a:ext cx="0" cy="1473"/>
            </a:xfrm>
            <a:prstGeom prst="line">
              <a:avLst/>
            </a:prstGeom>
            <a:ln w="57150">
              <a:solidFill>
                <a:srgbClr val="283A69"/>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2483" y="3601"/>
              <a:ext cx="5590" cy="1514"/>
            </a:xfrm>
            <a:prstGeom prst="rect">
              <a:avLst/>
            </a:prstGeom>
            <a:noFill/>
          </p:spPr>
          <p:txBody>
            <a:bodyPr wrap="square" rtlCol="0" anchor="t">
              <a:spAutoFit/>
            </a:bodyPr>
            <a:lstStyle/>
            <a:p>
              <a:pPr lvl="0" algn="l">
                <a:lnSpc>
                  <a:spcPct val="150000"/>
                </a:lnSpc>
                <a:buClrTx/>
                <a:buSzTx/>
                <a:buFontTx/>
              </a:pPr>
              <a:r>
                <a:rPr lang="zh-CN" altLang="en-US" sz="2000" dirty="0">
                  <a:solidFill>
                    <a:schemeClr val="tx1">
                      <a:lumMod val="75000"/>
                      <a:lumOff val="25000"/>
                    </a:schemeClr>
                  </a:solidFill>
                  <a:cs typeface="+mn-ea"/>
                  <a:sym typeface="+mn-lt"/>
                </a:rPr>
                <a:t>在这种情况下，1+1不仅不会大于或等于2，甚至还会小于2。</a:t>
              </a:r>
            </a:p>
          </p:txBody>
        </p:sp>
      </p:grpSp>
      <p:sp>
        <p:nvSpPr>
          <p:cNvPr id="16" name="文本框 15"/>
          <p:cNvSpPr txBox="1"/>
          <p:nvPr/>
        </p:nvSpPr>
        <p:spPr>
          <a:xfrm>
            <a:off x="797560" y="3923665"/>
            <a:ext cx="3505835" cy="2399665"/>
          </a:xfrm>
          <a:prstGeom prst="rect">
            <a:avLst/>
          </a:prstGeom>
          <a:noFill/>
        </p:spPr>
        <p:txBody>
          <a:bodyPr wrap="square" rtlCol="0" anchor="t">
            <a:spAutoFit/>
          </a:bodyPr>
          <a:lstStyle/>
          <a:p>
            <a:pPr lvl="0" algn="r" fontAlgn="auto">
              <a:lnSpc>
                <a:spcPct val="125000"/>
              </a:lnSpc>
              <a:buClrTx/>
              <a:buSzTx/>
              <a:buFontTx/>
            </a:pPr>
            <a:r>
              <a:rPr lang="zh-CN" altLang="en-US" sz="2000" dirty="0">
                <a:solidFill>
                  <a:schemeClr val="tx1">
                    <a:lumMod val="75000"/>
                    <a:lumOff val="25000"/>
                  </a:schemeClr>
                </a:solidFill>
                <a:cs typeface="+mn-ea"/>
                <a:sym typeface="+mn-lt"/>
              </a:rPr>
              <a:t>在工作团队的组建过程中，管理层往往竭力在每一个工作岗位上都安排最优秀的员工，期望能够通过团队的整合使其实现个人能力简单叠加所无法达到的成就。</a:t>
            </a:r>
          </a:p>
        </p:txBody>
      </p:sp>
      <p:sp>
        <p:nvSpPr>
          <p:cNvPr id="17" name="文本框 16"/>
          <p:cNvSpPr txBox="1"/>
          <p:nvPr/>
        </p:nvSpPr>
        <p:spPr>
          <a:xfrm>
            <a:off x="7837170" y="3912235"/>
            <a:ext cx="3540125" cy="2399665"/>
          </a:xfrm>
          <a:prstGeom prst="rect">
            <a:avLst/>
          </a:prstGeom>
          <a:noFill/>
        </p:spPr>
        <p:txBody>
          <a:bodyPr wrap="square" rtlCol="0" anchor="t">
            <a:spAutoFit/>
          </a:bodyPr>
          <a:lstStyle/>
          <a:p>
            <a:pPr lvl="0" algn="l">
              <a:lnSpc>
                <a:spcPct val="150000"/>
              </a:lnSpc>
              <a:buClrTx/>
              <a:buSzTx/>
              <a:buFontTx/>
            </a:pPr>
            <a:r>
              <a:rPr lang="zh-CN" altLang="en-US" sz="2000" dirty="0">
                <a:solidFill>
                  <a:schemeClr val="tx1">
                    <a:lumMod val="75000"/>
                    <a:lumOff val="25000"/>
                  </a:schemeClr>
                </a:solidFill>
                <a:cs typeface="+mn-ea"/>
                <a:sym typeface="+mn-lt"/>
              </a:rPr>
              <a:t>然而，在实际的操作过程中，众多的精英分子共处一个团队之中反而会产生太多的冲突和内耗，最终的效果还不如个人的单打独斗。</a:t>
            </a:r>
          </a:p>
        </p:txBody>
      </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团队合作的三重误区</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p:tgtEl>
                                          <p:spTgt spid="33794"/>
                                        </p:tgtEl>
                                        <p:attrNameLst>
                                          <p:attrName>ppt_x</p:attrName>
                                        </p:attrNameLst>
                                      </p:cBhvr>
                                      <p:tavLst>
                                        <p:tav tm="0">
                                          <p:val>
                                            <p:strVal val="#ppt_x-#ppt_w*1.125000"/>
                                          </p:val>
                                        </p:tav>
                                        <p:tav tm="100000">
                                          <p:val>
                                            <p:strVal val="#ppt_x"/>
                                          </p:val>
                                        </p:tav>
                                      </p:tavLst>
                                    </p:anim>
                                    <p:animEffect transition="in" filter="wipe(right)">
                                      <p:cBhvr>
                                        <p:cTn id="8" dur="500"/>
                                        <p:tgtEl>
                                          <p:spTgt spid="33794"/>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ppt_x</p:attrName>
                                        </p:attrNameLst>
                                      </p:cBhvr>
                                      <p:tavLst>
                                        <p:tav tm="0">
                                          <p:val>
                                            <p:strVal val="#ppt_x-#ppt_w*1.125000"/>
                                          </p:val>
                                        </p:tav>
                                        <p:tav tm="100000">
                                          <p:val>
                                            <p:strVal val="#ppt_x"/>
                                          </p:val>
                                        </p:tav>
                                      </p:tavLst>
                                    </p:anim>
                                    <p:animEffect transition="in" filter="wipe(right)">
                                      <p:cBhvr>
                                        <p:cTn id="25" dur="500"/>
                                        <p:tgtEl>
                                          <p:spTgt spid="8"/>
                                        </p:tgtEl>
                                      </p:cBhvr>
                                    </p:animEffect>
                                  </p:childTnLst>
                                </p:cTn>
                              </p:par>
                            </p:childTnLst>
                          </p:cTn>
                        </p:par>
                        <p:par>
                          <p:cTn id="26" fill="hold">
                            <p:stCondLst>
                              <p:cond delay="2000"/>
                            </p:stCondLst>
                            <p:childTnLst>
                              <p:par>
                                <p:cTn id="27" presetID="1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right)">
                                      <p:cBhvr>
                                        <p:cTn id="30" dur="500"/>
                                        <p:tgtEl>
                                          <p:spTgt spid="13"/>
                                        </p:tgtEl>
                                      </p:cBhvr>
                                    </p:animEffect>
                                  </p:childTnLst>
                                </p:cTn>
                              </p:par>
                            </p:childTnLst>
                          </p:cTn>
                        </p:par>
                        <p:par>
                          <p:cTn id="31" fill="hold">
                            <p:stCondLst>
                              <p:cond delay="2500"/>
                            </p:stCondLst>
                            <p:childTnLst>
                              <p:par>
                                <p:cTn id="32" presetID="1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ppt_x</p:attrName>
                                        </p:attrNameLst>
                                      </p:cBhvr>
                                      <p:tavLst>
                                        <p:tav tm="0">
                                          <p:val>
                                            <p:strVal val="#ppt_x-#ppt_w*1.125000"/>
                                          </p:val>
                                        </p:tav>
                                        <p:tav tm="100000">
                                          <p:val>
                                            <p:strVal val="#ppt_x"/>
                                          </p:val>
                                        </p:tav>
                                      </p:tavLst>
                                    </p:anim>
                                    <p:animEffect transition="in" filter="wipe(right)">
                                      <p:cBhvr>
                                        <p:cTn id="35" dur="500"/>
                                        <p:tgtEl>
                                          <p:spTgt spid="16"/>
                                        </p:tgtEl>
                                      </p:cBhvr>
                                    </p:animEffect>
                                  </p:childTnLst>
                                </p:cTn>
                              </p:par>
                            </p:childTnLst>
                          </p:cTn>
                        </p:par>
                        <p:par>
                          <p:cTn id="36" fill="hold">
                            <p:stCondLst>
                              <p:cond delay="3000"/>
                            </p:stCondLst>
                            <p:childTnLst>
                              <p:par>
                                <p:cTn id="37" presetID="12" presetClass="entr" presetSubtype="2"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ppt_x</p:attrName>
                                        </p:attrNameLst>
                                      </p:cBhvr>
                                      <p:tavLst>
                                        <p:tav tm="0">
                                          <p:val>
                                            <p:strVal val="#ppt_x+#ppt_w*1.125000"/>
                                          </p:val>
                                        </p:tav>
                                        <p:tav tm="100000">
                                          <p:val>
                                            <p:strVal val="#ppt_x"/>
                                          </p:val>
                                        </p:tav>
                                      </p:tavLst>
                                    </p:anim>
                                    <p:animEffect transition="in" filter="wipe(left)">
                                      <p:cBhvr>
                                        <p:cTn id="40" dur="500"/>
                                        <p:tgtEl>
                                          <p:spTgt spid="5"/>
                                        </p:tgtEl>
                                      </p:cBhvr>
                                    </p:animEffect>
                                  </p:childTnLst>
                                </p:cTn>
                              </p:par>
                            </p:childTnLst>
                          </p:cTn>
                        </p:par>
                        <p:par>
                          <p:cTn id="41" fill="hold">
                            <p:stCondLst>
                              <p:cond delay="3500"/>
                            </p:stCondLst>
                            <p:childTnLst>
                              <p:par>
                                <p:cTn id="42" presetID="12" presetClass="entr" presetSubtype="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p:tgtEl>
                                          <p:spTgt spid="15"/>
                                        </p:tgtEl>
                                        <p:attrNameLst>
                                          <p:attrName>ppt_x</p:attrName>
                                        </p:attrNameLst>
                                      </p:cBhvr>
                                      <p:tavLst>
                                        <p:tav tm="0">
                                          <p:val>
                                            <p:strVal val="#ppt_x+#ppt_w*1.125000"/>
                                          </p:val>
                                        </p:tav>
                                        <p:tav tm="100000">
                                          <p:val>
                                            <p:strVal val="#ppt_x"/>
                                          </p:val>
                                        </p:tav>
                                      </p:tavLst>
                                    </p:anim>
                                    <p:animEffect transition="in" filter="wipe(left)">
                                      <p:cBhvr>
                                        <p:cTn id="45" dur="500"/>
                                        <p:tgtEl>
                                          <p:spTgt spid="15"/>
                                        </p:tgtEl>
                                      </p:cBhvr>
                                    </p:animEffect>
                                  </p:childTnLst>
                                </p:cTn>
                              </p:par>
                            </p:childTnLst>
                          </p:cTn>
                        </p:par>
                        <p:par>
                          <p:cTn id="46" fill="hold">
                            <p:stCondLst>
                              <p:cond delay="4000"/>
                            </p:stCondLst>
                            <p:childTnLst>
                              <p:par>
                                <p:cTn id="47" presetID="12" presetClass="entr" presetSubtype="2"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p:tgtEl>
                                          <p:spTgt spid="17"/>
                                        </p:tgtEl>
                                        <p:attrNameLst>
                                          <p:attrName>ppt_x</p:attrName>
                                        </p:attrNameLst>
                                      </p:cBhvr>
                                      <p:tavLst>
                                        <p:tav tm="0">
                                          <p:val>
                                            <p:strVal val="#ppt_x+#ppt_w*1.125000"/>
                                          </p:val>
                                        </p:tav>
                                        <p:tav tm="100000">
                                          <p:val>
                                            <p:strVal val="#ppt_x"/>
                                          </p:val>
                                        </p:tav>
                                      </p:tavLst>
                                    </p:anim>
                                    <p:animEffect transition="in" filter="wipe(left)">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8"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nvSpPr>
        <p:spPr>
          <a:xfrm>
            <a:off x="781857" y="1431828"/>
            <a:ext cx="7955280" cy="521970"/>
          </a:xfrm>
          <a:prstGeom prst="rect">
            <a:avLst/>
          </a:prstGeom>
        </p:spPr>
        <p:txBody>
          <a:bodyPr vert="horz" wrap="square" lIns="91440" tIns="45720" rIns="91440" bIns="45720" rtlCol="0" anchor="ctr">
            <a:spAutoFit/>
          </a:bodyPr>
          <a:lstStyle/>
          <a:p>
            <a:pPr lvl="0" algn="l">
              <a:buClrTx/>
              <a:buSzTx/>
              <a:buFontTx/>
            </a:pPr>
            <a:r>
              <a:rPr lang="zh-CN" altLang="en-US" sz="2800" b="1" dirty="0">
                <a:solidFill>
                  <a:srgbClr val="283A69"/>
                </a:solidFill>
                <a:cs typeface="+mn-ea"/>
                <a:sym typeface="+mn-lt"/>
              </a:rPr>
              <a:t> 误区三：“个性”是团队的天敌？ </a:t>
            </a:r>
          </a:p>
        </p:txBody>
      </p:sp>
      <p:grpSp>
        <p:nvGrpSpPr>
          <p:cNvPr id="9" name="组合 8"/>
          <p:cNvGrpSpPr/>
          <p:nvPr/>
        </p:nvGrpSpPr>
        <p:grpSpPr>
          <a:xfrm>
            <a:off x="994410" y="2327910"/>
            <a:ext cx="10312400" cy="3703171"/>
            <a:chOff x="2187" y="3709"/>
            <a:chExt cx="14826" cy="5324"/>
          </a:xfrm>
        </p:grpSpPr>
        <p:sp>
          <p:nvSpPr>
            <p:cNvPr id="11280" name="Freeform 16"/>
            <p:cNvSpPr/>
            <p:nvPr>
              <p:custDataLst>
                <p:tags r:id="rId1"/>
              </p:custDataLst>
            </p:nvPr>
          </p:nvSpPr>
          <p:spPr bwMode="auto">
            <a:xfrm>
              <a:off x="2187" y="5774"/>
              <a:ext cx="2442" cy="3259"/>
            </a:xfrm>
            <a:custGeom>
              <a:avLst/>
              <a:gdLst/>
              <a:ahLst/>
              <a:cxnLst>
                <a:cxn ang="0">
                  <a:pos x="49" y="0"/>
                </a:cxn>
                <a:cxn ang="0">
                  <a:pos x="391" y="0"/>
                </a:cxn>
                <a:cxn ang="0">
                  <a:pos x="440" y="49"/>
                </a:cxn>
                <a:cxn ang="0">
                  <a:pos x="440" y="465"/>
                </a:cxn>
                <a:cxn ang="0">
                  <a:pos x="391" y="513"/>
                </a:cxn>
                <a:cxn ang="0">
                  <a:pos x="49" y="513"/>
                </a:cxn>
                <a:cxn ang="0">
                  <a:pos x="0" y="465"/>
                </a:cxn>
                <a:cxn ang="0">
                  <a:pos x="0" y="49"/>
                </a:cxn>
                <a:cxn ang="0">
                  <a:pos x="49" y="0"/>
                </a:cxn>
              </a:cxnLst>
              <a:rect l="0" t="0" r="r" b="b"/>
              <a:pathLst>
                <a:path w="440" h="513">
                  <a:moveTo>
                    <a:pt x="49" y="0"/>
                  </a:moveTo>
                  <a:cubicBezTo>
                    <a:pt x="391" y="0"/>
                    <a:pt x="391" y="0"/>
                    <a:pt x="391" y="0"/>
                  </a:cubicBezTo>
                  <a:cubicBezTo>
                    <a:pt x="418" y="0"/>
                    <a:pt x="440" y="22"/>
                    <a:pt x="440" y="49"/>
                  </a:cubicBezTo>
                  <a:cubicBezTo>
                    <a:pt x="440" y="465"/>
                    <a:pt x="440" y="465"/>
                    <a:pt x="440" y="465"/>
                  </a:cubicBezTo>
                  <a:cubicBezTo>
                    <a:pt x="440" y="492"/>
                    <a:pt x="418" y="513"/>
                    <a:pt x="391" y="513"/>
                  </a:cubicBezTo>
                  <a:cubicBezTo>
                    <a:pt x="49" y="513"/>
                    <a:pt x="49" y="513"/>
                    <a:pt x="49" y="513"/>
                  </a:cubicBezTo>
                  <a:cubicBezTo>
                    <a:pt x="22" y="513"/>
                    <a:pt x="0" y="492"/>
                    <a:pt x="0" y="465"/>
                  </a:cubicBezTo>
                  <a:cubicBezTo>
                    <a:pt x="0" y="49"/>
                    <a:pt x="0" y="49"/>
                    <a:pt x="0" y="49"/>
                  </a:cubicBezTo>
                  <a:cubicBezTo>
                    <a:pt x="0" y="22"/>
                    <a:pt x="22" y="0"/>
                    <a:pt x="49" y="0"/>
                  </a:cubicBezTo>
                  <a:close/>
                </a:path>
              </a:pathLst>
            </a:custGeom>
            <a:gradFill>
              <a:gsLst>
                <a:gs pos="0">
                  <a:srgbClr val="6096E6">
                    <a:lumMod val="5000"/>
                    <a:lumOff val="95000"/>
                  </a:srgbClr>
                </a:gs>
                <a:gs pos="0">
                  <a:srgbClr val="6096E6">
                    <a:lumMod val="20000"/>
                    <a:lumOff val="80000"/>
                  </a:srgbClr>
                </a:gs>
              </a:gsLst>
              <a:lin ang="5400000" scaled="0"/>
            </a:grad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1276" name="Freeform 12"/>
            <p:cNvSpPr/>
            <p:nvPr>
              <p:custDataLst>
                <p:tags r:id="rId2"/>
              </p:custDataLst>
            </p:nvPr>
          </p:nvSpPr>
          <p:spPr bwMode="auto">
            <a:xfrm>
              <a:off x="2187" y="3709"/>
              <a:ext cx="2442" cy="2270"/>
            </a:xfrm>
            <a:custGeom>
              <a:avLst/>
              <a:gdLst/>
              <a:ahLst/>
              <a:cxnLst>
                <a:cxn ang="0">
                  <a:pos x="49" y="0"/>
                </a:cxn>
                <a:cxn ang="0">
                  <a:pos x="391" y="0"/>
                </a:cxn>
                <a:cxn ang="0">
                  <a:pos x="440" y="49"/>
                </a:cxn>
                <a:cxn ang="0">
                  <a:pos x="440" y="465"/>
                </a:cxn>
                <a:cxn ang="0">
                  <a:pos x="391" y="416"/>
                </a:cxn>
                <a:cxn ang="0">
                  <a:pos x="49" y="416"/>
                </a:cxn>
                <a:cxn ang="0">
                  <a:pos x="0" y="465"/>
                </a:cxn>
                <a:cxn ang="0">
                  <a:pos x="0" y="49"/>
                </a:cxn>
                <a:cxn ang="0">
                  <a:pos x="49" y="0"/>
                </a:cxn>
              </a:cxnLst>
              <a:rect l="0" t="0" r="r" b="b"/>
              <a:pathLst>
                <a:path w="440" h="465">
                  <a:moveTo>
                    <a:pt x="49" y="0"/>
                  </a:moveTo>
                  <a:cubicBezTo>
                    <a:pt x="391" y="0"/>
                    <a:pt x="391" y="0"/>
                    <a:pt x="391" y="0"/>
                  </a:cubicBezTo>
                  <a:cubicBezTo>
                    <a:pt x="418" y="0"/>
                    <a:pt x="440" y="22"/>
                    <a:pt x="440" y="49"/>
                  </a:cubicBezTo>
                  <a:cubicBezTo>
                    <a:pt x="440" y="465"/>
                    <a:pt x="440" y="465"/>
                    <a:pt x="440" y="465"/>
                  </a:cubicBezTo>
                  <a:cubicBezTo>
                    <a:pt x="440" y="438"/>
                    <a:pt x="418" y="416"/>
                    <a:pt x="391" y="416"/>
                  </a:cubicBezTo>
                  <a:cubicBezTo>
                    <a:pt x="49" y="416"/>
                    <a:pt x="49" y="416"/>
                    <a:pt x="49" y="416"/>
                  </a:cubicBezTo>
                  <a:cubicBezTo>
                    <a:pt x="22" y="416"/>
                    <a:pt x="0" y="438"/>
                    <a:pt x="0" y="465"/>
                  </a:cubicBezTo>
                  <a:cubicBezTo>
                    <a:pt x="0" y="49"/>
                    <a:pt x="0" y="49"/>
                    <a:pt x="0" y="49"/>
                  </a:cubicBezTo>
                  <a:cubicBezTo>
                    <a:pt x="0" y="22"/>
                    <a:pt x="22" y="0"/>
                    <a:pt x="49" y="0"/>
                  </a:cubicBezTo>
                  <a:close/>
                </a:path>
              </a:pathLst>
            </a:custGeom>
            <a:solidFill>
              <a:srgbClr val="283A69"/>
            </a:solidFill>
            <a:ln w="34925" cap="rnd">
              <a:solidFill>
                <a:srgbClr val="283A69"/>
              </a:solidFill>
              <a:round/>
            </a:ln>
          </p:spPr>
          <p:txBody>
            <a:bodyPr vert="horz" wrap="square" lIns="91440" tIns="45720" rIns="91440" bIns="45720" numCol="1" anchor="t" anchorCtr="0" compatLnSpc="1"/>
            <a:lstStyle/>
            <a:p>
              <a:endParaRPr lang="zh-CN" altLang="en-US">
                <a:cs typeface="+mn-ea"/>
                <a:sym typeface="+mn-lt"/>
              </a:endParaRPr>
            </a:p>
          </p:txBody>
        </p:sp>
        <p:sp>
          <p:nvSpPr>
            <p:cNvPr id="35" name="文本框 34"/>
            <p:cNvSpPr txBox="1"/>
            <p:nvPr>
              <p:custDataLst>
                <p:tags r:id="rId3"/>
              </p:custDataLst>
            </p:nvPr>
          </p:nvSpPr>
          <p:spPr>
            <a:xfrm>
              <a:off x="2614" y="4104"/>
              <a:ext cx="1587" cy="1247"/>
            </a:xfrm>
            <a:prstGeom prst="rect">
              <a:avLst/>
            </a:prstGeom>
            <a:noFill/>
          </p:spPr>
          <p:txBody>
            <a:bodyPr wrap="square" bIns="0" rtlCol="0">
              <a:normAutofit/>
            </a:bodyPr>
            <a:lstStyle/>
            <a:p>
              <a:pPr algn="ctr"/>
              <a:r>
                <a:rPr lang="en-US" altLang="zh-CN" sz="4400" spc="300">
                  <a:solidFill>
                    <a:srgbClr val="FFFFFF"/>
                  </a:solidFill>
                  <a:uFillTx/>
                  <a:cs typeface="+mn-ea"/>
                  <a:sym typeface="+mn-lt"/>
                </a:rPr>
                <a:t>01</a:t>
              </a:r>
            </a:p>
          </p:txBody>
        </p:sp>
        <p:sp>
          <p:nvSpPr>
            <p:cNvPr id="5" name="Freeform 16"/>
            <p:cNvSpPr/>
            <p:nvPr>
              <p:custDataLst>
                <p:tags r:id="rId4"/>
              </p:custDataLst>
            </p:nvPr>
          </p:nvSpPr>
          <p:spPr bwMode="auto">
            <a:xfrm>
              <a:off x="5283" y="5774"/>
              <a:ext cx="2442" cy="3259"/>
            </a:xfrm>
            <a:custGeom>
              <a:avLst/>
              <a:gdLst/>
              <a:ahLst/>
              <a:cxnLst>
                <a:cxn ang="0">
                  <a:pos x="49" y="0"/>
                </a:cxn>
                <a:cxn ang="0">
                  <a:pos x="391" y="0"/>
                </a:cxn>
                <a:cxn ang="0">
                  <a:pos x="440" y="49"/>
                </a:cxn>
                <a:cxn ang="0">
                  <a:pos x="440" y="465"/>
                </a:cxn>
                <a:cxn ang="0">
                  <a:pos x="391" y="513"/>
                </a:cxn>
                <a:cxn ang="0">
                  <a:pos x="49" y="513"/>
                </a:cxn>
                <a:cxn ang="0">
                  <a:pos x="0" y="465"/>
                </a:cxn>
                <a:cxn ang="0">
                  <a:pos x="0" y="49"/>
                </a:cxn>
                <a:cxn ang="0">
                  <a:pos x="49" y="0"/>
                </a:cxn>
              </a:cxnLst>
              <a:rect l="0" t="0" r="r" b="b"/>
              <a:pathLst>
                <a:path w="440" h="513">
                  <a:moveTo>
                    <a:pt x="49" y="0"/>
                  </a:moveTo>
                  <a:cubicBezTo>
                    <a:pt x="391" y="0"/>
                    <a:pt x="391" y="0"/>
                    <a:pt x="391" y="0"/>
                  </a:cubicBezTo>
                  <a:cubicBezTo>
                    <a:pt x="418" y="0"/>
                    <a:pt x="440" y="22"/>
                    <a:pt x="440" y="49"/>
                  </a:cubicBezTo>
                  <a:cubicBezTo>
                    <a:pt x="440" y="465"/>
                    <a:pt x="440" y="465"/>
                    <a:pt x="440" y="465"/>
                  </a:cubicBezTo>
                  <a:cubicBezTo>
                    <a:pt x="440" y="492"/>
                    <a:pt x="418" y="513"/>
                    <a:pt x="391" y="513"/>
                  </a:cubicBezTo>
                  <a:cubicBezTo>
                    <a:pt x="49" y="513"/>
                    <a:pt x="49" y="513"/>
                    <a:pt x="49" y="513"/>
                  </a:cubicBezTo>
                  <a:cubicBezTo>
                    <a:pt x="22" y="513"/>
                    <a:pt x="0" y="492"/>
                    <a:pt x="0" y="465"/>
                  </a:cubicBezTo>
                  <a:cubicBezTo>
                    <a:pt x="0" y="49"/>
                    <a:pt x="0" y="49"/>
                    <a:pt x="0" y="49"/>
                  </a:cubicBezTo>
                  <a:cubicBezTo>
                    <a:pt x="0" y="22"/>
                    <a:pt x="22" y="0"/>
                    <a:pt x="49" y="0"/>
                  </a:cubicBezTo>
                  <a:close/>
                </a:path>
              </a:pathLst>
            </a:custGeom>
            <a:gradFill>
              <a:gsLst>
                <a:gs pos="0">
                  <a:srgbClr val="6096E6">
                    <a:lumMod val="5000"/>
                    <a:lumOff val="95000"/>
                  </a:srgbClr>
                </a:gs>
                <a:gs pos="0">
                  <a:srgbClr val="DFEAFA"/>
                </a:gs>
              </a:gsLst>
              <a:lin ang="5400000" scaled="0"/>
            </a:grad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31" name="Freeform 12"/>
            <p:cNvSpPr/>
            <p:nvPr>
              <p:custDataLst>
                <p:tags r:id="rId5"/>
              </p:custDataLst>
            </p:nvPr>
          </p:nvSpPr>
          <p:spPr bwMode="auto">
            <a:xfrm>
              <a:off x="5283" y="3709"/>
              <a:ext cx="2442" cy="2270"/>
            </a:xfrm>
            <a:custGeom>
              <a:avLst/>
              <a:gdLst/>
              <a:ahLst/>
              <a:cxnLst>
                <a:cxn ang="0">
                  <a:pos x="49" y="0"/>
                </a:cxn>
                <a:cxn ang="0">
                  <a:pos x="391" y="0"/>
                </a:cxn>
                <a:cxn ang="0">
                  <a:pos x="440" y="49"/>
                </a:cxn>
                <a:cxn ang="0">
                  <a:pos x="440" y="465"/>
                </a:cxn>
                <a:cxn ang="0">
                  <a:pos x="391" y="416"/>
                </a:cxn>
                <a:cxn ang="0">
                  <a:pos x="49" y="416"/>
                </a:cxn>
                <a:cxn ang="0">
                  <a:pos x="0" y="465"/>
                </a:cxn>
                <a:cxn ang="0">
                  <a:pos x="0" y="49"/>
                </a:cxn>
                <a:cxn ang="0">
                  <a:pos x="49" y="0"/>
                </a:cxn>
              </a:cxnLst>
              <a:rect l="0" t="0" r="r" b="b"/>
              <a:pathLst>
                <a:path w="440" h="465">
                  <a:moveTo>
                    <a:pt x="49" y="0"/>
                  </a:moveTo>
                  <a:cubicBezTo>
                    <a:pt x="391" y="0"/>
                    <a:pt x="391" y="0"/>
                    <a:pt x="391" y="0"/>
                  </a:cubicBezTo>
                  <a:cubicBezTo>
                    <a:pt x="418" y="0"/>
                    <a:pt x="440" y="22"/>
                    <a:pt x="440" y="49"/>
                  </a:cubicBezTo>
                  <a:cubicBezTo>
                    <a:pt x="440" y="465"/>
                    <a:pt x="440" y="465"/>
                    <a:pt x="440" y="465"/>
                  </a:cubicBezTo>
                  <a:cubicBezTo>
                    <a:pt x="440" y="438"/>
                    <a:pt x="418" y="416"/>
                    <a:pt x="391" y="416"/>
                  </a:cubicBezTo>
                  <a:cubicBezTo>
                    <a:pt x="49" y="416"/>
                    <a:pt x="49" y="416"/>
                    <a:pt x="49" y="416"/>
                  </a:cubicBezTo>
                  <a:cubicBezTo>
                    <a:pt x="22" y="416"/>
                    <a:pt x="0" y="438"/>
                    <a:pt x="0" y="465"/>
                  </a:cubicBezTo>
                  <a:cubicBezTo>
                    <a:pt x="0" y="49"/>
                    <a:pt x="0" y="49"/>
                    <a:pt x="0" y="49"/>
                  </a:cubicBezTo>
                  <a:cubicBezTo>
                    <a:pt x="0" y="22"/>
                    <a:pt x="22" y="0"/>
                    <a:pt x="49" y="0"/>
                  </a:cubicBezTo>
                  <a:close/>
                </a:path>
              </a:pathLst>
            </a:custGeom>
            <a:solidFill>
              <a:srgbClr val="283A69"/>
            </a:solidFill>
            <a:ln w="34925" cap="rnd">
              <a:solidFill>
                <a:srgbClr val="283A69"/>
              </a:solidFill>
              <a:round/>
            </a:ln>
          </p:spPr>
          <p:txBody>
            <a:bodyPr vert="horz" wrap="square" lIns="91440" tIns="45720" rIns="91440" bIns="45720" numCol="1" anchor="t" anchorCtr="0" compatLnSpc="1">
              <a:noAutofit/>
            </a:bodyPr>
            <a:lstStyle/>
            <a:p>
              <a:pPr lvl="0" algn="l">
                <a:buClrTx/>
                <a:buSzTx/>
                <a:buFontTx/>
              </a:pPr>
              <a:endParaRPr lang="zh-CN" altLang="en-US">
                <a:cs typeface="+mn-ea"/>
                <a:sym typeface="+mn-lt"/>
              </a:endParaRPr>
            </a:p>
          </p:txBody>
        </p:sp>
        <p:sp>
          <p:nvSpPr>
            <p:cNvPr id="34" name="文本框 33"/>
            <p:cNvSpPr txBox="1"/>
            <p:nvPr>
              <p:custDataLst>
                <p:tags r:id="rId6"/>
              </p:custDataLst>
            </p:nvPr>
          </p:nvSpPr>
          <p:spPr>
            <a:xfrm>
              <a:off x="5710" y="4104"/>
              <a:ext cx="1587" cy="1247"/>
            </a:xfrm>
            <a:prstGeom prst="rect">
              <a:avLst/>
            </a:prstGeom>
            <a:noFill/>
          </p:spPr>
          <p:txBody>
            <a:bodyPr wrap="square" bIns="0" rtlCol="0">
              <a:normAutofit/>
            </a:bodyPr>
            <a:lstStyle/>
            <a:p>
              <a:pPr algn="ctr"/>
              <a:r>
                <a:rPr lang="en-US" altLang="zh-CN" sz="4400" spc="300">
                  <a:solidFill>
                    <a:srgbClr val="FFFFFF"/>
                  </a:solidFill>
                  <a:uFillTx/>
                  <a:cs typeface="+mn-ea"/>
                  <a:sym typeface="+mn-lt"/>
                </a:rPr>
                <a:t>02</a:t>
              </a:r>
            </a:p>
          </p:txBody>
        </p:sp>
        <p:sp>
          <p:nvSpPr>
            <p:cNvPr id="38" name="Freeform 16"/>
            <p:cNvSpPr/>
            <p:nvPr>
              <p:custDataLst>
                <p:tags r:id="rId7"/>
              </p:custDataLst>
            </p:nvPr>
          </p:nvSpPr>
          <p:spPr bwMode="auto">
            <a:xfrm>
              <a:off x="8379" y="5774"/>
              <a:ext cx="2442" cy="3259"/>
            </a:xfrm>
            <a:custGeom>
              <a:avLst/>
              <a:gdLst/>
              <a:ahLst/>
              <a:cxnLst>
                <a:cxn ang="0">
                  <a:pos x="49" y="0"/>
                </a:cxn>
                <a:cxn ang="0">
                  <a:pos x="391" y="0"/>
                </a:cxn>
                <a:cxn ang="0">
                  <a:pos x="440" y="49"/>
                </a:cxn>
                <a:cxn ang="0">
                  <a:pos x="440" y="465"/>
                </a:cxn>
                <a:cxn ang="0">
                  <a:pos x="391" y="513"/>
                </a:cxn>
                <a:cxn ang="0">
                  <a:pos x="49" y="513"/>
                </a:cxn>
                <a:cxn ang="0">
                  <a:pos x="0" y="465"/>
                </a:cxn>
                <a:cxn ang="0">
                  <a:pos x="0" y="49"/>
                </a:cxn>
                <a:cxn ang="0">
                  <a:pos x="49" y="0"/>
                </a:cxn>
              </a:cxnLst>
              <a:rect l="0" t="0" r="r" b="b"/>
              <a:pathLst>
                <a:path w="440" h="513">
                  <a:moveTo>
                    <a:pt x="49" y="0"/>
                  </a:moveTo>
                  <a:cubicBezTo>
                    <a:pt x="391" y="0"/>
                    <a:pt x="391" y="0"/>
                    <a:pt x="391" y="0"/>
                  </a:cubicBezTo>
                  <a:cubicBezTo>
                    <a:pt x="418" y="0"/>
                    <a:pt x="440" y="22"/>
                    <a:pt x="440" y="49"/>
                  </a:cubicBezTo>
                  <a:cubicBezTo>
                    <a:pt x="440" y="465"/>
                    <a:pt x="440" y="465"/>
                    <a:pt x="440" y="465"/>
                  </a:cubicBezTo>
                  <a:cubicBezTo>
                    <a:pt x="440" y="492"/>
                    <a:pt x="418" y="513"/>
                    <a:pt x="391" y="513"/>
                  </a:cubicBezTo>
                  <a:cubicBezTo>
                    <a:pt x="49" y="513"/>
                    <a:pt x="49" y="513"/>
                    <a:pt x="49" y="513"/>
                  </a:cubicBezTo>
                  <a:cubicBezTo>
                    <a:pt x="22" y="513"/>
                    <a:pt x="0" y="492"/>
                    <a:pt x="0" y="465"/>
                  </a:cubicBezTo>
                  <a:cubicBezTo>
                    <a:pt x="0" y="49"/>
                    <a:pt x="0" y="49"/>
                    <a:pt x="0" y="49"/>
                  </a:cubicBezTo>
                  <a:cubicBezTo>
                    <a:pt x="0" y="22"/>
                    <a:pt x="22" y="0"/>
                    <a:pt x="49" y="0"/>
                  </a:cubicBezTo>
                  <a:close/>
                </a:path>
              </a:pathLst>
            </a:custGeom>
            <a:gradFill>
              <a:gsLst>
                <a:gs pos="0">
                  <a:srgbClr val="6096E6">
                    <a:lumMod val="5000"/>
                    <a:lumOff val="95000"/>
                  </a:srgbClr>
                </a:gs>
                <a:gs pos="0">
                  <a:srgbClr val="DFEAFA"/>
                </a:gs>
              </a:gsLst>
              <a:lin ang="5400000" scaled="0"/>
            </a:grad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39" name="Freeform 12"/>
            <p:cNvSpPr/>
            <p:nvPr>
              <p:custDataLst>
                <p:tags r:id="rId8"/>
              </p:custDataLst>
            </p:nvPr>
          </p:nvSpPr>
          <p:spPr bwMode="auto">
            <a:xfrm>
              <a:off x="8379" y="3709"/>
              <a:ext cx="2442" cy="2270"/>
            </a:xfrm>
            <a:custGeom>
              <a:avLst/>
              <a:gdLst/>
              <a:ahLst/>
              <a:cxnLst>
                <a:cxn ang="0">
                  <a:pos x="49" y="0"/>
                </a:cxn>
                <a:cxn ang="0">
                  <a:pos x="391" y="0"/>
                </a:cxn>
                <a:cxn ang="0">
                  <a:pos x="440" y="49"/>
                </a:cxn>
                <a:cxn ang="0">
                  <a:pos x="440" y="465"/>
                </a:cxn>
                <a:cxn ang="0">
                  <a:pos x="391" y="416"/>
                </a:cxn>
                <a:cxn ang="0">
                  <a:pos x="49" y="416"/>
                </a:cxn>
                <a:cxn ang="0">
                  <a:pos x="0" y="465"/>
                </a:cxn>
                <a:cxn ang="0">
                  <a:pos x="0" y="49"/>
                </a:cxn>
                <a:cxn ang="0">
                  <a:pos x="49" y="0"/>
                </a:cxn>
              </a:cxnLst>
              <a:rect l="0" t="0" r="r" b="b"/>
              <a:pathLst>
                <a:path w="440" h="465">
                  <a:moveTo>
                    <a:pt x="49" y="0"/>
                  </a:moveTo>
                  <a:cubicBezTo>
                    <a:pt x="391" y="0"/>
                    <a:pt x="391" y="0"/>
                    <a:pt x="391" y="0"/>
                  </a:cubicBezTo>
                  <a:cubicBezTo>
                    <a:pt x="418" y="0"/>
                    <a:pt x="440" y="22"/>
                    <a:pt x="440" y="49"/>
                  </a:cubicBezTo>
                  <a:cubicBezTo>
                    <a:pt x="440" y="465"/>
                    <a:pt x="440" y="465"/>
                    <a:pt x="440" y="465"/>
                  </a:cubicBezTo>
                  <a:cubicBezTo>
                    <a:pt x="440" y="438"/>
                    <a:pt x="418" y="416"/>
                    <a:pt x="391" y="416"/>
                  </a:cubicBezTo>
                  <a:cubicBezTo>
                    <a:pt x="49" y="416"/>
                    <a:pt x="49" y="416"/>
                    <a:pt x="49" y="416"/>
                  </a:cubicBezTo>
                  <a:cubicBezTo>
                    <a:pt x="22" y="416"/>
                    <a:pt x="0" y="438"/>
                    <a:pt x="0" y="465"/>
                  </a:cubicBezTo>
                  <a:cubicBezTo>
                    <a:pt x="0" y="49"/>
                    <a:pt x="0" y="49"/>
                    <a:pt x="0" y="49"/>
                  </a:cubicBezTo>
                  <a:cubicBezTo>
                    <a:pt x="0" y="22"/>
                    <a:pt x="22" y="0"/>
                    <a:pt x="49" y="0"/>
                  </a:cubicBezTo>
                  <a:close/>
                </a:path>
              </a:pathLst>
            </a:custGeom>
            <a:solidFill>
              <a:srgbClr val="283A69"/>
            </a:solidFill>
            <a:ln w="34925" cap="rnd">
              <a:solidFill>
                <a:srgbClr val="283A69"/>
              </a:solidFill>
              <a:round/>
            </a:ln>
          </p:spPr>
          <p:txBody>
            <a:bodyPr vert="horz" wrap="square" lIns="91440" tIns="45720" rIns="91440" bIns="45720" numCol="1" anchor="t" anchorCtr="0" compatLnSpc="1">
              <a:noAutofit/>
            </a:bodyPr>
            <a:lstStyle/>
            <a:p>
              <a:pPr lvl="0" algn="l">
                <a:buClrTx/>
                <a:buSzTx/>
                <a:buFontTx/>
              </a:pPr>
              <a:endParaRPr lang="zh-CN" altLang="en-US">
                <a:cs typeface="+mn-ea"/>
                <a:sym typeface="+mn-lt"/>
              </a:endParaRPr>
            </a:p>
          </p:txBody>
        </p:sp>
        <p:sp>
          <p:nvSpPr>
            <p:cNvPr id="42" name="文本框 41"/>
            <p:cNvSpPr txBox="1"/>
            <p:nvPr>
              <p:custDataLst>
                <p:tags r:id="rId9"/>
              </p:custDataLst>
            </p:nvPr>
          </p:nvSpPr>
          <p:spPr>
            <a:xfrm>
              <a:off x="8806" y="4104"/>
              <a:ext cx="1587" cy="1247"/>
            </a:xfrm>
            <a:prstGeom prst="rect">
              <a:avLst/>
            </a:prstGeom>
            <a:noFill/>
          </p:spPr>
          <p:txBody>
            <a:bodyPr wrap="square" bIns="0" rtlCol="0">
              <a:normAutofit/>
            </a:bodyPr>
            <a:lstStyle/>
            <a:p>
              <a:pPr algn="ctr"/>
              <a:r>
                <a:rPr lang="en-US" altLang="zh-CN" sz="4400" spc="300">
                  <a:solidFill>
                    <a:srgbClr val="FFFFFF"/>
                  </a:solidFill>
                  <a:uFillTx/>
                  <a:cs typeface="+mn-ea"/>
                  <a:sym typeface="+mn-lt"/>
                </a:rPr>
                <a:t>03</a:t>
              </a:r>
            </a:p>
          </p:txBody>
        </p:sp>
        <p:sp>
          <p:nvSpPr>
            <p:cNvPr id="44" name="Freeform 16"/>
            <p:cNvSpPr/>
            <p:nvPr>
              <p:custDataLst>
                <p:tags r:id="rId10"/>
              </p:custDataLst>
            </p:nvPr>
          </p:nvSpPr>
          <p:spPr bwMode="auto">
            <a:xfrm>
              <a:off x="11475" y="5774"/>
              <a:ext cx="2442" cy="3259"/>
            </a:xfrm>
            <a:custGeom>
              <a:avLst/>
              <a:gdLst/>
              <a:ahLst/>
              <a:cxnLst>
                <a:cxn ang="0">
                  <a:pos x="49" y="0"/>
                </a:cxn>
                <a:cxn ang="0">
                  <a:pos x="391" y="0"/>
                </a:cxn>
                <a:cxn ang="0">
                  <a:pos x="440" y="49"/>
                </a:cxn>
                <a:cxn ang="0">
                  <a:pos x="440" y="465"/>
                </a:cxn>
                <a:cxn ang="0">
                  <a:pos x="391" y="513"/>
                </a:cxn>
                <a:cxn ang="0">
                  <a:pos x="49" y="513"/>
                </a:cxn>
                <a:cxn ang="0">
                  <a:pos x="0" y="465"/>
                </a:cxn>
                <a:cxn ang="0">
                  <a:pos x="0" y="49"/>
                </a:cxn>
                <a:cxn ang="0">
                  <a:pos x="49" y="0"/>
                </a:cxn>
              </a:cxnLst>
              <a:rect l="0" t="0" r="r" b="b"/>
              <a:pathLst>
                <a:path w="440" h="513">
                  <a:moveTo>
                    <a:pt x="49" y="0"/>
                  </a:moveTo>
                  <a:cubicBezTo>
                    <a:pt x="391" y="0"/>
                    <a:pt x="391" y="0"/>
                    <a:pt x="391" y="0"/>
                  </a:cubicBezTo>
                  <a:cubicBezTo>
                    <a:pt x="418" y="0"/>
                    <a:pt x="440" y="22"/>
                    <a:pt x="440" y="49"/>
                  </a:cubicBezTo>
                  <a:cubicBezTo>
                    <a:pt x="440" y="465"/>
                    <a:pt x="440" y="465"/>
                    <a:pt x="440" y="465"/>
                  </a:cubicBezTo>
                  <a:cubicBezTo>
                    <a:pt x="440" y="492"/>
                    <a:pt x="418" y="513"/>
                    <a:pt x="391" y="513"/>
                  </a:cubicBezTo>
                  <a:cubicBezTo>
                    <a:pt x="49" y="513"/>
                    <a:pt x="49" y="513"/>
                    <a:pt x="49" y="513"/>
                  </a:cubicBezTo>
                  <a:cubicBezTo>
                    <a:pt x="22" y="513"/>
                    <a:pt x="0" y="492"/>
                    <a:pt x="0" y="465"/>
                  </a:cubicBezTo>
                  <a:cubicBezTo>
                    <a:pt x="0" y="49"/>
                    <a:pt x="0" y="49"/>
                    <a:pt x="0" y="49"/>
                  </a:cubicBezTo>
                  <a:cubicBezTo>
                    <a:pt x="0" y="22"/>
                    <a:pt x="22" y="0"/>
                    <a:pt x="49" y="0"/>
                  </a:cubicBezTo>
                  <a:close/>
                </a:path>
              </a:pathLst>
            </a:custGeom>
            <a:gradFill>
              <a:gsLst>
                <a:gs pos="0">
                  <a:srgbClr val="6096E6">
                    <a:lumMod val="5000"/>
                    <a:lumOff val="95000"/>
                  </a:srgbClr>
                </a:gs>
                <a:gs pos="0">
                  <a:srgbClr val="DFEAFA"/>
                </a:gs>
              </a:gsLst>
              <a:lin ang="5400000" scaled="0"/>
            </a:grad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45" name="Freeform 12"/>
            <p:cNvSpPr/>
            <p:nvPr>
              <p:custDataLst>
                <p:tags r:id="rId11"/>
              </p:custDataLst>
            </p:nvPr>
          </p:nvSpPr>
          <p:spPr bwMode="auto">
            <a:xfrm>
              <a:off x="11475" y="3709"/>
              <a:ext cx="2442" cy="2270"/>
            </a:xfrm>
            <a:custGeom>
              <a:avLst/>
              <a:gdLst/>
              <a:ahLst/>
              <a:cxnLst>
                <a:cxn ang="0">
                  <a:pos x="49" y="0"/>
                </a:cxn>
                <a:cxn ang="0">
                  <a:pos x="391" y="0"/>
                </a:cxn>
                <a:cxn ang="0">
                  <a:pos x="440" y="49"/>
                </a:cxn>
                <a:cxn ang="0">
                  <a:pos x="440" y="465"/>
                </a:cxn>
                <a:cxn ang="0">
                  <a:pos x="391" y="416"/>
                </a:cxn>
                <a:cxn ang="0">
                  <a:pos x="49" y="416"/>
                </a:cxn>
                <a:cxn ang="0">
                  <a:pos x="0" y="465"/>
                </a:cxn>
                <a:cxn ang="0">
                  <a:pos x="0" y="49"/>
                </a:cxn>
                <a:cxn ang="0">
                  <a:pos x="49" y="0"/>
                </a:cxn>
              </a:cxnLst>
              <a:rect l="0" t="0" r="r" b="b"/>
              <a:pathLst>
                <a:path w="440" h="465">
                  <a:moveTo>
                    <a:pt x="49" y="0"/>
                  </a:moveTo>
                  <a:cubicBezTo>
                    <a:pt x="391" y="0"/>
                    <a:pt x="391" y="0"/>
                    <a:pt x="391" y="0"/>
                  </a:cubicBezTo>
                  <a:cubicBezTo>
                    <a:pt x="418" y="0"/>
                    <a:pt x="440" y="22"/>
                    <a:pt x="440" y="49"/>
                  </a:cubicBezTo>
                  <a:cubicBezTo>
                    <a:pt x="440" y="465"/>
                    <a:pt x="440" y="465"/>
                    <a:pt x="440" y="465"/>
                  </a:cubicBezTo>
                  <a:cubicBezTo>
                    <a:pt x="440" y="438"/>
                    <a:pt x="418" y="416"/>
                    <a:pt x="391" y="416"/>
                  </a:cubicBezTo>
                  <a:cubicBezTo>
                    <a:pt x="49" y="416"/>
                    <a:pt x="49" y="416"/>
                    <a:pt x="49" y="416"/>
                  </a:cubicBezTo>
                  <a:cubicBezTo>
                    <a:pt x="22" y="416"/>
                    <a:pt x="0" y="438"/>
                    <a:pt x="0" y="465"/>
                  </a:cubicBezTo>
                  <a:cubicBezTo>
                    <a:pt x="0" y="49"/>
                    <a:pt x="0" y="49"/>
                    <a:pt x="0" y="49"/>
                  </a:cubicBezTo>
                  <a:cubicBezTo>
                    <a:pt x="0" y="22"/>
                    <a:pt x="22" y="0"/>
                    <a:pt x="49" y="0"/>
                  </a:cubicBezTo>
                  <a:close/>
                </a:path>
              </a:pathLst>
            </a:custGeom>
            <a:solidFill>
              <a:srgbClr val="283A69"/>
            </a:solidFill>
            <a:ln w="34925" cap="rnd">
              <a:solidFill>
                <a:srgbClr val="283A69"/>
              </a:solidFill>
              <a:round/>
            </a:ln>
          </p:spPr>
          <p:txBody>
            <a:bodyPr vert="horz" wrap="square" lIns="91440" tIns="45720" rIns="91440" bIns="45720" numCol="1" anchor="t" anchorCtr="0" compatLnSpc="1">
              <a:noAutofit/>
            </a:bodyPr>
            <a:lstStyle/>
            <a:p>
              <a:pPr lvl="0" algn="l">
                <a:buClrTx/>
                <a:buSzTx/>
                <a:buFontTx/>
              </a:pPr>
              <a:endParaRPr lang="zh-CN" altLang="en-US">
                <a:cs typeface="+mn-ea"/>
                <a:sym typeface="+mn-lt"/>
              </a:endParaRPr>
            </a:p>
          </p:txBody>
        </p:sp>
        <p:sp>
          <p:nvSpPr>
            <p:cNvPr id="48" name="文本框 47"/>
            <p:cNvSpPr txBox="1"/>
            <p:nvPr>
              <p:custDataLst>
                <p:tags r:id="rId12"/>
              </p:custDataLst>
            </p:nvPr>
          </p:nvSpPr>
          <p:spPr>
            <a:xfrm>
              <a:off x="11902" y="4104"/>
              <a:ext cx="1587" cy="1247"/>
            </a:xfrm>
            <a:prstGeom prst="rect">
              <a:avLst/>
            </a:prstGeom>
            <a:noFill/>
          </p:spPr>
          <p:txBody>
            <a:bodyPr wrap="square" bIns="0" rtlCol="0">
              <a:normAutofit/>
            </a:bodyPr>
            <a:lstStyle/>
            <a:p>
              <a:pPr algn="ctr"/>
              <a:r>
                <a:rPr lang="en-US" altLang="zh-CN" sz="4400" spc="300">
                  <a:solidFill>
                    <a:srgbClr val="FFFFFF"/>
                  </a:solidFill>
                  <a:uFillTx/>
                  <a:cs typeface="+mn-ea"/>
                  <a:sym typeface="+mn-lt"/>
                </a:rPr>
                <a:t>04</a:t>
              </a:r>
            </a:p>
          </p:txBody>
        </p:sp>
        <p:sp>
          <p:nvSpPr>
            <p:cNvPr id="50" name="Freeform 16"/>
            <p:cNvSpPr/>
            <p:nvPr>
              <p:custDataLst>
                <p:tags r:id="rId13"/>
              </p:custDataLst>
            </p:nvPr>
          </p:nvSpPr>
          <p:spPr bwMode="auto">
            <a:xfrm>
              <a:off x="14571" y="5774"/>
              <a:ext cx="2442" cy="3259"/>
            </a:xfrm>
            <a:custGeom>
              <a:avLst/>
              <a:gdLst/>
              <a:ahLst/>
              <a:cxnLst>
                <a:cxn ang="0">
                  <a:pos x="49" y="0"/>
                </a:cxn>
                <a:cxn ang="0">
                  <a:pos x="391" y="0"/>
                </a:cxn>
                <a:cxn ang="0">
                  <a:pos x="440" y="49"/>
                </a:cxn>
                <a:cxn ang="0">
                  <a:pos x="440" y="465"/>
                </a:cxn>
                <a:cxn ang="0">
                  <a:pos x="391" y="513"/>
                </a:cxn>
                <a:cxn ang="0">
                  <a:pos x="49" y="513"/>
                </a:cxn>
                <a:cxn ang="0">
                  <a:pos x="0" y="465"/>
                </a:cxn>
                <a:cxn ang="0">
                  <a:pos x="0" y="49"/>
                </a:cxn>
                <a:cxn ang="0">
                  <a:pos x="49" y="0"/>
                </a:cxn>
              </a:cxnLst>
              <a:rect l="0" t="0" r="r" b="b"/>
              <a:pathLst>
                <a:path w="440" h="513">
                  <a:moveTo>
                    <a:pt x="49" y="0"/>
                  </a:moveTo>
                  <a:cubicBezTo>
                    <a:pt x="391" y="0"/>
                    <a:pt x="391" y="0"/>
                    <a:pt x="391" y="0"/>
                  </a:cubicBezTo>
                  <a:cubicBezTo>
                    <a:pt x="418" y="0"/>
                    <a:pt x="440" y="22"/>
                    <a:pt x="440" y="49"/>
                  </a:cubicBezTo>
                  <a:cubicBezTo>
                    <a:pt x="440" y="465"/>
                    <a:pt x="440" y="465"/>
                    <a:pt x="440" y="465"/>
                  </a:cubicBezTo>
                  <a:cubicBezTo>
                    <a:pt x="440" y="492"/>
                    <a:pt x="418" y="513"/>
                    <a:pt x="391" y="513"/>
                  </a:cubicBezTo>
                  <a:cubicBezTo>
                    <a:pt x="49" y="513"/>
                    <a:pt x="49" y="513"/>
                    <a:pt x="49" y="513"/>
                  </a:cubicBezTo>
                  <a:cubicBezTo>
                    <a:pt x="22" y="513"/>
                    <a:pt x="0" y="492"/>
                    <a:pt x="0" y="465"/>
                  </a:cubicBezTo>
                  <a:cubicBezTo>
                    <a:pt x="0" y="49"/>
                    <a:pt x="0" y="49"/>
                    <a:pt x="0" y="49"/>
                  </a:cubicBezTo>
                  <a:cubicBezTo>
                    <a:pt x="0" y="22"/>
                    <a:pt x="22" y="0"/>
                    <a:pt x="49" y="0"/>
                  </a:cubicBezTo>
                  <a:close/>
                </a:path>
              </a:pathLst>
            </a:custGeom>
            <a:gradFill>
              <a:gsLst>
                <a:gs pos="0">
                  <a:srgbClr val="6096E6">
                    <a:lumMod val="5000"/>
                    <a:lumOff val="95000"/>
                  </a:srgbClr>
                </a:gs>
                <a:gs pos="0">
                  <a:srgbClr val="DFEAFA"/>
                </a:gs>
              </a:gsLst>
              <a:lin ang="5400000" scaled="0"/>
            </a:grad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51" name="Freeform 12"/>
            <p:cNvSpPr/>
            <p:nvPr>
              <p:custDataLst>
                <p:tags r:id="rId14"/>
              </p:custDataLst>
            </p:nvPr>
          </p:nvSpPr>
          <p:spPr bwMode="auto">
            <a:xfrm>
              <a:off x="14571" y="3709"/>
              <a:ext cx="2442" cy="2270"/>
            </a:xfrm>
            <a:custGeom>
              <a:avLst/>
              <a:gdLst/>
              <a:ahLst/>
              <a:cxnLst>
                <a:cxn ang="0">
                  <a:pos x="49" y="0"/>
                </a:cxn>
                <a:cxn ang="0">
                  <a:pos x="391" y="0"/>
                </a:cxn>
                <a:cxn ang="0">
                  <a:pos x="440" y="49"/>
                </a:cxn>
                <a:cxn ang="0">
                  <a:pos x="440" y="465"/>
                </a:cxn>
                <a:cxn ang="0">
                  <a:pos x="391" y="416"/>
                </a:cxn>
                <a:cxn ang="0">
                  <a:pos x="49" y="416"/>
                </a:cxn>
                <a:cxn ang="0">
                  <a:pos x="0" y="465"/>
                </a:cxn>
                <a:cxn ang="0">
                  <a:pos x="0" y="49"/>
                </a:cxn>
                <a:cxn ang="0">
                  <a:pos x="49" y="0"/>
                </a:cxn>
              </a:cxnLst>
              <a:rect l="0" t="0" r="r" b="b"/>
              <a:pathLst>
                <a:path w="440" h="465">
                  <a:moveTo>
                    <a:pt x="49" y="0"/>
                  </a:moveTo>
                  <a:cubicBezTo>
                    <a:pt x="391" y="0"/>
                    <a:pt x="391" y="0"/>
                    <a:pt x="391" y="0"/>
                  </a:cubicBezTo>
                  <a:cubicBezTo>
                    <a:pt x="418" y="0"/>
                    <a:pt x="440" y="22"/>
                    <a:pt x="440" y="49"/>
                  </a:cubicBezTo>
                  <a:cubicBezTo>
                    <a:pt x="440" y="465"/>
                    <a:pt x="440" y="465"/>
                    <a:pt x="440" y="465"/>
                  </a:cubicBezTo>
                  <a:cubicBezTo>
                    <a:pt x="440" y="438"/>
                    <a:pt x="418" y="416"/>
                    <a:pt x="391" y="416"/>
                  </a:cubicBezTo>
                  <a:cubicBezTo>
                    <a:pt x="49" y="416"/>
                    <a:pt x="49" y="416"/>
                    <a:pt x="49" y="416"/>
                  </a:cubicBezTo>
                  <a:cubicBezTo>
                    <a:pt x="22" y="416"/>
                    <a:pt x="0" y="438"/>
                    <a:pt x="0" y="465"/>
                  </a:cubicBezTo>
                  <a:cubicBezTo>
                    <a:pt x="0" y="49"/>
                    <a:pt x="0" y="49"/>
                    <a:pt x="0" y="49"/>
                  </a:cubicBezTo>
                  <a:cubicBezTo>
                    <a:pt x="0" y="22"/>
                    <a:pt x="22" y="0"/>
                    <a:pt x="49" y="0"/>
                  </a:cubicBezTo>
                  <a:close/>
                </a:path>
              </a:pathLst>
            </a:custGeom>
            <a:solidFill>
              <a:srgbClr val="283A69"/>
            </a:solidFill>
            <a:ln w="34925" cap="rnd">
              <a:solidFill>
                <a:srgbClr val="283A69"/>
              </a:solidFill>
              <a:round/>
            </a:ln>
          </p:spPr>
          <p:txBody>
            <a:bodyPr vert="horz" wrap="square" lIns="91440" tIns="45720" rIns="91440" bIns="45720" numCol="1" anchor="t" anchorCtr="0" compatLnSpc="1">
              <a:noAutofit/>
            </a:bodyPr>
            <a:lstStyle/>
            <a:p>
              <a:pPr lvl="0" algn="l">
                <a:buClrTx/>
                <a:buSzTx/>
                <a:buFontTx/>
              </a:pPr>
              <a:endParaRPr lang="zh-CN" altLang="en-US">
                <a:cs typeface="+mn-ea"/>
                <a:sym typeface="+mn-lt"/>
              </a:endParaRPr>
            </a:p>
          </p:txBody>
        </p:sp>
        <p:sp>
          <p:nvSpPr>
            <p:cNvPr id="54" name="文本框 53"/>
            <p:cNvSpPr txBox="1"/>
            <p:nvPr>
              <p:custDataLst>
                <p:tags r:id="rId15"/>
              </p:custDataLst>
            </p:nvPr>
          </p:nvSpPr>
          <p:spPr>
            <a:xfrm>
              <a:off x="14998" y="4104"/>
              <a:ext cx="1587" cy="1247"/>
            </a:xfrm>
            <a:prstGeom prst="rect">
              <a:avLst/>
            </a:prstGeom>
            <a:noFill/>
          </p:spPr>
          <p:txBody>
            <a:bodyPr wrap="square" bIns="0" rtlCol="0">
              <a:normAutofit/>
            </a:bodyPr>
            <a:lstStyle/>
            <a:p>
              <a:pPr algn="ctr"/>
              <a:r>
                <a:rPr lang="en-US" altLang="zh-CN" sz="4400" spc="300">
                  <a:solidFill>
                    <a:srgbClr val="FFFFFF"/>
                  </a:solidFill>
                  <a:uFillTx/>
                  <a:cs typeface="+mn-ea"/>
                  <a:sym typeface="+mn-lt"/>
                </a:rPr>
                <a:t>05</a:t>
              </a:r>
            </a:p>
          </p:txBody>
        </p:sp>
      </p:grpSp>
      <p:sp>
        <p:nvSpPr>
          <p:cNvPr id="12" name="文本框 11"/>
          <p:cNvSpPr txBox="1"/>
          <p:nvPr/>
        </p:nvSpPr>
        <p:spPr>
          <a:xfrm>
            <a:off x="1106805" y="3993515"/>
            <a:ext cx="1500505" cy="1168400"/>
          </a:xfrm>
          <a:prstGeom prst="rect">
            <a:avLst/>
          </a:prstGeom>
          <a:noFill/>
        </p:spPr>
        <p:txBody>
          <a:bodyPr wrap="square" rtlCol="0" anchor="t">
            <a:spAutoFit/>
          </a:bodyPr>
          <a:lstStyle/>
          <a:p>
            <a:pPr fontAlgn="auto">
              <a:lnSpc>
                <a:spcPct val="125000"/>
              </a:lnSpc>
            </a:pPr>
            <a:r>
              <a:rPr lang="zh-CN" altLang="en-US" sz="1400" dirty="0">
                <a:solidFill>
                  <a:schemeClr val="tx1">
                    <a:lumMod val="75000"/>
                    <a:lumOff val="25000"/>
                  </a:schemeClr>
                </a:solidFill>
                <a:cs typeface="+mn-ea"/>
                <a:sym typeface="+mn-lt"/>
              </a:rPr>
              <a:t>每个团队成员都会有个性，这是无法也无需改变的。</a:t>
            </a:r>
          </a:p>
        </p:txBody>
      </p:sp>
      <p:sp>
        <p:nvSpPr>
          <p:cNvPr id="20" name="文本框 19"/>
          <p:cNvSpPr txBox="1"/>
          <p:nvPr/>
        </p:nvSpPr>
        <p:spPr>
          <a:xfrm>
            <a:off x="3246755" y="3906520"/>
            <a:ext cx="1500505" cy="1976120"/>
          </a:xfrm>
          <a:prstGeom prst="rect">
            <a:avLst/>
          </a:prstGeom>
          <a:noFill/>
        </p:spPr>
        <p:txBody>
          <a:bodyPr wrap="square" rtlCol="0" anchor="t">
            <a:spAutoFit/>
          </a:bodyPr>
          <a:lstStyle/>
          <a:p>
            <a:pPr lvl="0" algn="l">
              <a:lnSpc>
                <a:spcPct val="125000"/>
              </a:lnSpc>
              <a:buClrTx/>
              <a:buSzTx/>
              <a:buFontTx/>
            </a:pPr>
            <a:r>
              <a:rPr lang="zh-CN" altLang="en-US" sz="1400" dirty="0">
                <a:solidFill>
                  <a:schemeClr val="tx1">
                    <a:lumMod val="75000"/>
                    <a:lumOff val="25000"/>
                  </a:schemeClr>
                </a:solidFill>
                <a:cs typeface="+mn-ea"/>
                <a:sym typeface="+mn-lt"/>
              </a:rPr>
              <a:t>团队的艺术就在于如何发掘组织成员的优缺点，根据其个性和特长合理安排工作岗位，使其达到互补的效果。</a:t>
            </a:r>
            <a:endParaRPr lang="en-US" altLang="zh-CN" sz="1400" dirty="0">
              <a:solidFill>
                <a:schemeClr val="tx1">
                  <a:lumMod val="75000"/>
                  <a:lumOff val="25000"/>
                </a:schemeClr>
              </a:solidFill>
              <a:cs typeface="+mn-ea"/>
              <a:sym typeface="+mn-lt"/>
            </a:endParaRPr>
          </a:p>
        </p:txBody>
      </p:sp>
      <p:sp>
        <p:nvSpPr>
          <p:cNvPr id="21" name="文本框 20"/>
          <p:cNvSpPr txBox="1"/>
          <p:nvPr/>
        </p:nvSpPr>
        <p:spPr>
          <a:xfrm>
            <a:off x="5384800" y="3993515"/>
            <a:ext cx="1501140" cy="1169551"/>
          </a:xfrm>
          <a:prstGeom prst="rect">
            <a:avLst/>
          </a:prstGeom>
          <a:noFill/>
        </p:spPr>
        <p:txBody>
          <a:bodyPr wrap="square" rtlCol="0" anchor="t">
            <a:spAutoFit/>
          </a:bodyPr>
          <a:lstStyle/>
          <a:p>
            <a:pPr lvl="0" algn="l">
              <a:lnSpc>
                <a:spcPct val="125000"/>
              </a:lnSpc>
              <a:buClrTx/>
              <a:buSzTx/>
              <a:buFontTx/>
            </a:pPr>
            <a:r>
              <a:rPr lang="zh-CN" altLang="en-US" sz="1400" dirty="0">
                <a:solidFill>
                  <a:schemeClr val="tx1">
                    <a:lumMod val="75000"/>
                    <a:lumOff val="25000"/>
                  </a:schemeClr>
                </a:solidFill>
                <a:cs typeface="+mn-ea"/>
                <a:sym typeface="+mn-lt"/>
              </a:rPr>
              <a:t>多数团队的管理者并不乐于鼓励其成员彰显个性；</a:t>
            </a:r>
          </a:p>
        </p:txBody>
      </p:sp>
      <p:sp>
        <p:nvSpPr>
          <p:cNvPr id="22" name="文本框 21"/>
          <p:cNvSpPr txBox="1"/>
          <p:nvPr/>
        </p:nvSpPr>
        <p:spPr>
          <a:xfrm>
            <a:off x="7522845" y="3778250"/>
            <a:ext cx="1648460" cy="2246769"/>
          </a:xfrm>
          <a:prstGeom prst="rect">
            <a:avLst/>
          </a:prstGeom>
          <a:noFill/>
        </p:spPr>
        <p:txBody>
          <a:bodyPr wrap="square" rtlCol="0" anchor="t">
            <a:spAutoFit/>
          </a:bodyPr>
          <a:lstStyle/>
          <a:p>
            <a:pPr lvl="0" algn="l">
              <a:lnSpc>
                <a:spcPct val="125000"/>
              </a:lnSpc>
              <a:buClrTx/>
              <a:buSzTx/>
              <a:buFontTx/>
            </a:pPr>
            <a:r>
              <a:rPr lang="zh-CN" altLang="en-US" sz="1400" dirty="0">
                <a:solidFill>
                  <a:schemeClr val="tx1">
                    <a:lumMod val="75000"/>
                    <a:lumOff val="25000"/>
                  </a:schemeClr>
                </a:solidFill>
                <a:cs typeface="+mn-ea"/>
                <a:sym typeface="+mn-lt"/>
              </a:rPr>
              <a:t>相反的，他们会要求属下削弱自我意识，尽量与团队达成一致，在个体适应团队的过程中所丧失的不仅仅是个体的独立性，同时也失去了创造力。</a:t>
            </a:r>
          </a:p>
        </p:txBody>
      </p:sp>
      <p:sp>
        <p:nvSpPr>
          <p:cNvPr id="23" name="文本框 22"/>
          <p:cNvSpPr txBox="1"/>
          <p:nvPr/>
        </p:nvSpPr>
        <p:spPr>
          <a:xfrm>
            <a:off x="9693910" y="3993515"/>
            <a:ext cx="1614170" cy="1438855"/>
          </a:xfrm>
          <a:prstGeom prst="rect">
            <a:avLst/>
          </a:prstGeom>
          <a:noFill/>
        </p:spPr>
        <p:txBody>
          <a:bodyPr wrap="square" rtlCol="0" anchor="t">
            <a:spAutoFit/>
          </a:bodyPr>
          <a:lstStyle/>
          <a:p>
            <a:pPr lvl="0" algn="l">
              <a:lnSpc>
                <a:spcPct val="125000"/>
              </a:lnSpc>
              <a:buClrTx/>
              <a:buSzTx/>
              <a:buFontTx/>
            </a:pPr>
            <a:r>
              <a:rPr lang="zh-CN" altLang="en-US" sz="1400" dirty="0">
                <a:solidFill>
                  <a:schemeClr val="tx1">
                    <a:lumMod val="75000"/>
                    <a:lumOff val="25000"/>
                  </a:schemeClr>
                </a:solidFill>
                <a:cs typeface="+mn-ea"/>
                <a:sym typeface="+mn-lt"/>
              </a:rPr>
              <a:t>许多天才和有创意的想法就这样被抹煞，而这恰恰是企业是否能够获得成功的关键所在</a:t>
            </a:r>
          </a:p>
        </p:txBody>
      </p:sp>
      <p:grpSp>
        <p:nvGrpSpPr>
          <p:cNvPr id="33" name="组合 32"/>
          <p:cNvGrpSpPr/>
          <p:nvPr/>
        </p:nvGrpSpPr>
        <p:grpSpPr>
          <a:xfrm>
            <a:off x="781685" y="515620"/>
            <a:ext cx="10504805" cy="694690"/>
            <a:chOff x="1231" y="812"/>
            <a:chExt cx="16543" cy="1094"/>
          </a:xfrm>
        </p:grpSpPr>
        <p:sp>
          <p:nvSpPr>
            <p:cNvPr id="3" name="文本框 2"/>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团队合作的三重误区</a:t>
              </a:r>
            </a:p>
          </p:txBody>
        </p:sp>
        <p:cxnSp>
          <p:nvCxnSpPr>
            <p:cNvPr id="4" name="直接连接符 3"/>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p:tgtEl>
                                          <p:spTgt spid="33794"/>
                                        </p:tgtEl>
                                        <p:attrNameLst>
                                          <p:attrName>ppt_x</p:attrName>
                                        </p:attrNameLst>
                                      </p:cBhvr>
                                      <p:tavLst>
                                        <p:tav tm="0">
                                          <p:val>
                                            <p:strVal val="#ppt_x-#ppt_w*1.125000"/>
                                          </p:val>
                                        </p:tav>
                                        <p:tav tm="100000">
                                          <p:val>
                                            <p:strVal val="#ppt_x"/>
                                          </p:val>
                                        </p:tav>
                                      </p:tavLst>
                                    </p:anim>
                                    <p:animEffect transition="in" filter="wipe(right)">
                                      <p:cBhvr>
                                        <p:cTn id="8" dur="500"/>
                                        <p:tgtEl>
                                          <p:spTgt spid="3379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ppt_y</p:attrName>
                                        </p:attrNameLst>
                                      </p:cBhvr>
                                      <p:tavLst>
                                        <p:tav tm="0">
                                          <p:val>
                                            <p:strVal val="#ppt_y+#ppt_h*1.125000"/>
                                          </p:val>
                                        </p:tav>
                                        <p:tav tm="100000">
                                          <p:val>
                                            <p:strVal val="#ppt_y"/>
                                          </p:val>
                                        </p:tav>
                                      </p:tavLst>
                                    </p:anim>
                                    <p:animEffect transition="in" filter="wipe(up)">
                                      <p:cBhvr>
                                        <p:cTn id="24" dur="500"/>
                                        <p:tgtEl>
                                          <p:spTgt spid="20"/>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ppt_h*1.125000"/>
                                          </p:val>
                                        </p:tav>
                                        <p:tav tm="100000">
                                          <p:val>
                                            <p:strVal val="#ppt_y"/>
                                          </p:val>
                                        </p:tav>
                                      </p:tavLst>
                                    </p:anim>
                                    <p:animEffect transition="in" filter="wipe(up)">
                                      <p:cBhvr>
                                        <p:cTn id="28" dur="500"/>
                                        <p:tgtEl>
                                          <p:spTgt spid="21"/>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ppt_y</p:attrName>
                                        </p:attrNameLst>
                                      </p:cBhvr>
                                      <p:tavLst>
                                        <p:tav tm="0">
                                          <p:val>
                                            <p:strVal val="#ppt_y+#ppt_h*1.125000"/>
                                          </p:val>
                                        </p:tav>
                                        <p:tav tm="100000">
                                          <p:val>
                                            <p:strVal val="#ppt_y"/>
                                          </p:val>
                                        </p:tav>
                                      </p:tavLst>
                                    </p:anim>
                                    <p:animEffect transition="in" filter="wipe(up)">
                                      <p:cBhvr>
                                        <p:cTn id="32" dur="500"/>
                                        <p:tgtEl>
                                          <p:spTgt spid="22"/>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p:tgtEl>
                                          <p:spTgt spid="23"/>
                                        </p:tgtEl>
                                        <p:attrNameLst>
                                          <p:attrName>ppt_y</p:attrName>
                                        </p:attrNameLst>
                                      </p:cBhvr>
                                      <p:tavLst>
                                        <p:tav tm="0">
                                          <p:val>
                                            <p:strVal val="#ppt_y+#ppt_h*1.125000"/>
                                          </p:val>
                                        </p:tav>
                                        <p:tav tm="100000">
                                          <p:val>
                                            <p:strVal val="#ppt_y"/>
                                          </p:val>
                                        </p:tav>
                                      </p:tavLst>
                                    </p:anim>
                                    <p:animEffect transition="in" filter="wipe(up)">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12" grpId="0"/>
      <p:bldP spid="20" grpId="0"/>
      <p:bldP spid="2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133189" y="1702597"/>
            <a:ext cx="5926767" cy="1014730"/>
          </a:xfrm>
          <a:prstGeom prst="rect">
            <a:avLst/>
          </a:prstGeom>
          <a:noFill/>
        </p:spPr>
        <p:txBody>
          <a:bodyPr wrap="square" rtlCol="0">
            <a:spAutoFit/>
          </a:bodyPr>
          <a:lstStyle/>
          <a:p>
            <a:pPr algn="ctr"/>
            <a:r>
              <a:rPr lang="en-US" sz="6000" b="1" dirty="0">
                <a:solidFill>
                  <a:srgbClr val="283A69"/>
                </a:solidFill>
                <a:cs typeface="+mn-ea"/>
                <a:sym typeface="+mn-lt"/>
              </a:rPr>
              <a:t>PART 04</a:t>
            </a:r>
          </a:p>
        </p:txBody>
      </p:sp>
      <p:sp>
        <p:nvSpPr>
          <p:cNvPr id="10" name="文本框 9"/>
          <p:cNvSpPr txBox="1"/>
          <p:nvPr/>
        </p:nvSpPr>
        <p:spPr>
          <a:xfrm>
            <a:off x="1167130" y="3126740"/>
            <a:ext cx="9857105" cy="1198880"/>
          </a:xfrm>
          <a:prstGeom prst="rect">
            <a:avLst/>
          </a:prstGeom>
          <a:noFill/>
        </p:spPr>
        <p:txBody>
          <a:bodyPr wrap="square" rtlCol="0">
            <a:spAutoFit/>
          </a:bodyPr>
          <a:lstStyle/>
          <a:p>
            <a:pPr algn="ctr"/>
            <a:r>
              <a:rPr lang="zh-CN" altLang="en-US" sz="7200" b="1" dirty="0">
                <a:solidFill>
                  <a:srgbClr val="283A69"/>
                </a:solidFill>
                <a:cs typeface="+mn-ea"/>
                <a:sym typeface="+mn-lt"/>
              </a:rPr>
              <a:t>沟通是合作的纽带</a:t>
            </a:r>
          </a:p>
        </p:txBody>
      </p:sp>
      <p:sp>
        <p:nvSpPr>
          <p:cNvPr id="11" name="文本框 10"/>
          <p:cNvSpPr txBox="1"/>
          <p:nvPr/>
        </p:nvSpPr>
        <p:spPr>
          <a:xfrm>
            <a:off x="2694305" y="4418330"/>
            <a:ext cx="6802755" cy="853567"/>
          </a:xfrm>
          <a:prstGeom prst="rect">
            <a:avLst/>
          </a:prstGeom>
          <a:noFill/>
        </p:spPr>
        <p:txBody>
          <a:bodyPr wrap="square" rtlCol="0">
            <a:spAutoFit/>
          </a:bodyPr>
          <a:lstStyle/>
          <a:p>
            <a:pPr algn="ctr">
              <a:lnSpc>
                <a:spcPct val="130000"/>
              </a:lnSpc>
            </a:pPr>
            <a:r>
              <a:rPr lang="zh-CN" altLang="en-US" sz="2000" dirty="0">
                <a:solidFill>
                  <a:srgbClr val="283A69"/>
                </a:solidFill>
                <a:cs typeface="+mn-ea"/>
                <a:sym typeface="+mn-lt"/>
              </a:rPr>
              <a:t>沟通是人与人之间通过语言、文字、符号或其它表现形式进行信息传递和交换过程</a:t>
            </a:r>
          </a:p>
        </p:txBody>
      </p:sp>
      <p:cxnSp>
        <p:nvCxnSpPr>
          <p:cNvPr id="2" name="直接箭头连接符 1"/>
          <p:cNvCxnSpPr/>
          <p:nvPr/>
        </p:nvCxnSpPr>
        <p:spPr>
          <a:xfrm flipV="1">
            <a:off x="5810250" y="2908935"/>
            <a:ext cx="571500" cy="6350"/>
          </a:xfrm>
          <a:prstGeom prst="straightConnector1">
            <a:avLst/>
          </a:prstGeom>
          <a:ln w="44450" cmpd="sng">
            <a:solidFill>
              <a:srgbClr val="283A69"/>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8" name="矩形 5"/>
          <p:cNvSpPr/>
          <p:nvPr/>
        </p:nvSpPr>
        <p:spPr>
          <a:xfrm flipH="1" flipV="1">
            <a:off x="-90805" y="-70485"/>
            <a:ext cx="5184140" cy="2310765"/>
          </a:xfrm>
          <a:custGeom>
            <a:avLst/>
            <a:gdLst>
              <a:gd name="connsiteX0" fmla="*/ 0 w 5657850"/>
              <a:gd name="connsiteY0" fmla="*/ 0 h 4929550"/>
              <a:gd name="connsiteX1" fmla="*/ 5657850 w 5657850"/>
              <a:gd name="connsiteY1" fmla="*/ 0 h 4929550"/>
              <a:gd name="connsiteX2" fmla="*/ 5657850 w 5657850"/>
              <a:gd name="connsiteY2" fmla="*/ 4929550 h 4929550"/>
              <a:gd name="connsiteX3" fmla="*/ 0 w 5657850"/>
              <a:gd name="connsiteY3" fmla="*/ 4929550 h 4929550"/>
              <a:gd name="connsiteX4" fmla="*/ 0 w 5657850"/>
              <a:gd name="connsiteY4" fmla="*/ 0 h 4929550"/>
              <a:gd name="connsiteX0-1" fmla="*/ 0 w 5657850"/>
              <a:gd name="connsiteY0-2" fmla="*/ 1003300 h 5932850"/>
              <a:gd name="connsiteX1-3" fmla="*/ 5657850 w 5657850"/>
              <a:gd name="connsiteY1-4" fmla="*/ 1003300 h 5932850"/>
              <a:gd name="connsiteX2-5" fmla="*/ 5657850 w 5657850"/>
              <a:gd name="connsiteY2-6" fmla="*/ 5932850 h 5932850"/>
              <a:gd name="connsiteX3-7" fmla="*/ 0 w 5657850"/>
              <a:gd name="connsiteY3-8" fmla="*/ 5932850 h 5932850"/>
              <a:gd name="connsiteX4-9" fmla="*/ 0 w 5657850"/>
              <a:gd name="connsiteY4-10" fmla="*/ 1003300 h 5932850"/>
              <a:gd name="connsiteX0-11" fmla="*/ 660400 w 6318250"/>
              <a:gd name="connsiteY0-12" fmla="*/ 1003300 h 5932850"/>
              <a:gd name="connsiteX1-13" fmla="*/ 6318250 w 6318250"/>
              <a:gd name="connsiteY1-14" fmla="*/ 1003300 h 5932850"/>
              <a:gd name="connsiteX2-15" fmla="*/ 6318250 w 6318250"/>
              <a:gd name="connsiteY2-16" fmla="*/ 5932850 h 5932850"/>
              <a:gd name="connsiteX3-17" fmla="*/ 660400 w 6318250"/>
              <a:gd name="connsiteY3-18" fmla="*/ 5932850 h 5932850"/>
              <a:gd name="connsiteX4-19" fmla="*/ 660400 w 6318250"/>
              <a:gd name="connsiteY4-20" fmla="*/ 1003300 h 5932850"/>
              <a:gd name="connsiteX0-21" fmla="*/ 660400 w 6318250"/>
              <a:gd name="connsiteY0-22" fmla="*/ 965201 h 5894751"/>
              <a:gd name="connsiteX1-23" fmla="*/ 6318250 w 6318250"/>
              <a:gd name="connsiteY1-24" fmla="*/ 965201 h 5894751"/>
              <a:gd name="connsiteX2-25" fmla="*/ 6318250 w 6318250"/>
              <a:gd name="connsiteY2-26" fmla="*/ 5894751 h 5894751"/>
              <a:gd name="connsiteX3-27" fmla="*/ 660400 w 6318250"/>
              <a:gd name="connsiteY3-28" fmla="*/ 5894751 h 5894751"/>
              <a:gd name="connsiteX4-29" fmla="*/ 660400 w 6318250"/>
              <a:gd name="connsiteY4-30" fmla="*/ 965201 h 5894751"/>
              <a:gd name="connsiteX0-31" fmla="*/ 711200 w 6369050"/>
              <a:gd name="connsiteY0-32" fmla="*/ 965200 h 5894750"/>
              <a:gd name="connsiteX1-33" fmla="*/ 6369050 w 6369050"/>
              <a:gd name="connsiteY1-34" fmla="*/ 965200 h 5894750"/>
              <a:gd name="connsiteX2-35" fmla="*/ 6369050 w 6369050"/>
              <a:gd name="connsiteY2-36" fmla="*/ 5894750 h 5894750"/>
              <a:gd name="connsiteX3-37" fmla="*/ 711200 w 6369050"/>
              <a:gd name="connsiteY3-38" fmla="*/ 5894750 h 5894750"/>
              <a:gd name="connsiteX4-39" fmla="*/ 711200 w 6369050"/>
              <a:gd name="connsiteY4-40" fmla="*/ 965200 h 5894750"/>
              <a:gd name="connsiteX0-41" fmla="*/ 4371975 w 10029825"/>
              <a:gd name="connsiteY0-42" fmla="*/ 965200 h 5894750"/>
              <a:gd name="connsiteX1-43" fmla="*/ 10029825 w 10029825"/>
              <a:gd name="connsiteY1-44" fmla="*/ 965200 h 5894750"/>
              <a:gd name="connsiteX2-45" fmla="*/ 10029825 w 10029825"/>
              <a:gd name="connsiteY2-46" fmla="*/ 5894750 h 5894750"/>
              <a:gd name="connsiteX3-47" fmla="*/ 0 w 10029825"/>
              <a:gd name="connsiteY3-48" fmla="*/ 5894750 h 5894750"/>
              <a:gd name="connsiteX4-49" fmla="*/ 4371975 w 10029825"/>
              <a:gd name="connsiteY4-50" fmla="*/ 965200 h 5894750"/>
              <a:gd name="connsiteX0-51" fmla="*/ 4406541 w 10064391"/>
              <a:gd name="connsiteY0-52" fmla="*/ 965200 h 5894750"/>
              <a:gd name="connsiteX1-53" fmla="*/ 10064391 w 10064391"/>
              <a:gd name="connsiteY1-54" fmla="*/ 965200 h 5894750"/>
              <a:gd name="connsiteX2-55" fmla="*/ 10064391 w 10064391"/>
              <a:gd name="connsiteY2-56" fmla="*/ 5894750 h 5894750"/>
              <a:gd name="connsiteX3-57" fmla="*/ 34566 w 10064391"/>
              <a:gd name="connsiteY3-58" fmla="*/ 5894750 h 5894750"/>
              <a:gd name="connsiteX4-59" fmla="*/ 4406541 w 10064391"/>
              <a:gd name="connsiteY4-60" fmla="*/ 965200 h 5894750"/>
              <a:gd name="connsiteX0-61" fmla="*/ 4604702 w 10062527"/>
              <a:gd name="connsiteY0-62" fmla="*/ 1302342 h 5260342"/>
              <a:gd name="connsiteX1-63" fmla="*/ 10062527 w 10062527"/>
              <a:gd name="connsiteY1-64" fmla="*/ 330792 h 5260342"/>
              <a:gd name="connsiteX2-65" fmla="*/ 10062527 w 10062527"/>
              <a:gd name="connsiteY2-66" fmla="*/ 5260342 h 5260342"/>
              <a:gd name="connsiteX3-67" fmla="*/ 32702 w 10062527"/>
              <a:gd name="connsiteY3-68" fmla="*/ 5260342 h 5260342"/>
              <a:gd name="connsiteX4-69" fmla="*/ 4604702 w 10062527"/>
              <a:gd name="connsiteY4-70" fmla="*/ 1302342 h 5260342"/>
              <a:gd name="connsiteX0-71" fmla="*/ 4604702 w 10062527"/>
              <a:gd name="connsiteY0-72" fmla="*/ 1690387 h 5648387"/>
              <a:gd name="connsiteX1-73" fmla="*/ 10062527 w 10062527"/>
              <a:gd name="connsiteY1-74" fmla="*/ 718837 h 5648387"/>
              <a:gd name="connsiteX2-75" fmla="*/ 10062527 w 10062527"/>
              <a:gd name="connsiteY2-76" fmla="*/ 5648387 h 5648387"/>
              <a:gd name="connsiteX3-77" fmla="*/ 32702 w 10062527"/>
              <a:gd name="connsiteY3-78" fmla="*/ 5648387 h 5648387"/>
              <a:gd name="connsiteX4-79" fmla="*/ 4604702 w 10062527"/>
              <a:gd name="connsiteY4-80" fmla="*/ 1690387 h 5648387"/>
              <a:gd name="connsiteX0-81" fmla="*/ 4603976 w 10061801"/>
              <a:gd name="connsiteY0-82" fmla="*/ 1690387 h 5648387"/>
              <a:gd name="connsiteX1-83" fmla="*/ 10061801 w 10061801"/>
              <a:gd name="connsiteY1-84" fmla="*/ 718837 h 5648387"/>
              <a:gd name="connsiteX2-85" fmla="*/ 10061801 w 10061801"/>
              <a:gd name="connsiteY2-86" fmla="*/ 5648387 h 5648387"/>
              <a:gd name="connsiteX3-87" fmla="*/ 31976 w 10061801"/>
              <a:gd name="connsiteY3-88" fmla="*/ 5648387 h 5648387"/>
              <a:gd name="connsiteX4-89" fmla="*/ 4603976 w 10061801"/>
              <a:gd name="connsiteY4-90" fmla="*/ 1690387 h 5648387"/>
              <a:gd name="connsiteX0-91" fmla="*/ 4603976 w 10061801"/>
              <a:gd name="connsiteY0-92" fmla="*/ 1392426 h 5350426"/>
              <a:gd name="connsiteX1-93" fmla="*/ 10061801 w 10061801"/>
              <a:gd name="connsiteY1-94" fmla="*/ 420876 h 5350426"/>
              <a:gd name="connsiteX2-95" fmla="*/ 10061801 w 10061801"/>
              <a:gd name="connsiteY2-96" fmla="*/ 5350426 h 5350426"/>
              <a:gd name="connsiteX3-97" fmla="*/ 31976 w 10061801"/>
              <a:gd name="connsiteY3-98" fmla="*/ 5350426 h 5350426"/>
              <a:gd name="connsiteX4-99" fmla="*/ 4603976 w 10061801"/>
              <a:gd name="connsiteY4-100" fmla="*/ 1392426 h 5350426"/>
              <a:gd name="connsiteX0-101" fmla="*/ 4595548 w 10053373"/>
              <a:gd name="connsiteY0-102" fmla="*/ 1392426 h 5350426"/>
              <a:gd name="connsiteX1-103" fmla="*/ 10053373 w 10053373"/>
              <a:gd name="connsiteY1-104" fmla="*/ 420876 h 5350426"/>
              <a:gd name="connsiteX2-105" fmla="*/ 10053373 w 10053373"/>
              <a:gd name="connsiteY2-106" fmla="*/ 5350426 h 5350426"/>
              <a:gd name="connsiteX3-107" fmla="*/ 23548 w 10053373"/>
              <a:gd name="connsiteY3-108" fmla="*/ 5350426 h 5350426"/>
              <a:gd name="connsiteX4-109" fmla="*/ 4595548 w 10053373"/>
              <a:gd name="connsiteY4-110" fmla="*/ 1392426 h 5350426"/>
              <a:gd name="connsiteX0-111" fmla="*/ 4595548 w 10053373"/>
              <a:gd name="connsiteY0-112" fmla="*/ 1367261 h 5325261"/>
              <a:gd name="connsiteX1-113" fmla="*/ 10053373 w 10053373"/>
              <a:gd name="connsiteY1-114" fmla="*/ 395711 h 5325261"/>
              <a:gd name="connsiteX2-115" fmla="*/ 10053373 w 10053373"/>
              <a:gd name="connsiteY2-116" fmla="*/ 5325261 h 5325261"/>
              <a:gd name="connsiteX3-117" fmla="*/ 23548 w 10053373"/>
              <a:gd name="connsiteY3-118" fmla="*/ 5325261 h 5325261"/>
              <a:gd name="connsiteX4-119" fmla="*/ 4595548 w 10053373"/>
              <a:gd name="connsiteY4-120" fmla="*/ 1367261 h 5325261"/>
              <a:gd name="connsiteX0-121" fmla="*/ 9240363 w 14698188"/>
              <a:gd name="connsiteY0-122" fmla="*/ 1367261 h 5325261"/>
              <a:gd name="connsiteX1-123" fmla="*/ 14698188 w 14698188"/>
              <a:gd name="connsiteY1-124" fmla="*/ 395711 h 5325261"/>
              <a:gd name="connsiteX2-125" fmla="*/ 14698188 w 14698188"/>
              <a:gd name="connsiteY2-126" fmla="*/ 5325261 h 5325261"/>
              <a:gd name="connsiteX3-127" fmla="*/ 12308 w 14698188"/>
              <a:gd name="connsiteY3-128" fmla="*/ 5325261 h 5325261"/>
              <a:gd name="connsiteX4-129" fmla="*/ 9240363 w 14698188"/>
              <a:gd name="connsiteY4-130" fmla="*/ 1367261 h 5325261"/>
              <a:gd name="connsiteX0-131" fmla="*/ 9240363 w 14698188"/>
              <a:gd name="connsiteY0-132" fmla="*/ 1076000 h 5034000"/>
              <a:gd name="connsiteX1-133" fmla="*/ 14698188 w 14698188"/>
              <a:gd name="connsiteY1-134" fmla="*/ 104450 h 5034000"/>
              <a:gd name="connsiteX2-135" fmla="*/ 14698188 w 14698188"/>
              <a:gd name="connsiteY2-136" fmla="*/ 5034000 h 5034000"/>
              <a:gd name="connsiteX3-137" fmla="*/ 12308 w 14698188"/>
              <a:gd name="connsiteY3-138" fmla="*/ 5034000 h 5034000"/>
              <a:gd name="connsiteX4-139" fmla="*/ 9240363 w 14698188"/>
              <a:gd name="connsiteY4-140" fmla="*/ 1076000 h 5034000"/>
              <a:gd name="connsiteX0-141" fmla="*/ 9247695 w 14705520"/>
              <a:gd name="connsiteY0-142" fmla="*/ 1076000 h 5034000"/>
              <a:gd name="connsiteX1-143" fmla="*/ 14705520 w 14705520"/>
              <a:gd name="connsiteY1-144" fmla="*/ 104450 h 5034000"/>
              <a:gd name="connsiteX2-145" fmla="*/ 14705520 w 14705520"/>
              <a:gd name="connsiteY2-146" fmla="*/ 5034000 h 5034000"/>
              <a:gd name="connsiteX3-147" fmla="*/ 19640 w 14705520"/>
              <a:gd name="connsiteY3-148" fmla="*/ 5034000 h 5034000"/>
              <a:gd name="connsiteX4-149" fmla="*/ 9247695 w 14705520"/>
              <a:gd name="connsiteY4-150" fmla="*/ 1076000 h 5034000"/>
              <a:gd name="connsiteX0-151" fmla="*/ 9251946 w 14709771"/>
              <a:gd name="connsiteY0-152" fmla="*/ 1076000 h 5034000"/>
              <a:gd name="connsiteX1-153" fmla="*/ 14709771 w 14709771"/>
              <a:gd name="connsiteY1-154" fmla="*/ 104450 h 5034000"/>
              <a:gd name="connsiteX2-155" fmla="*/ 14709771 w 14709771"/>
              <a:gd name="connsiteY2-156" fmla="*/ 5034000 h 5034000"/>
              <a:gd name="connsiteX3-157" fmla="*/ 23891 w 14709771"/>
              <a:gd name="connsiteY3-158" fmla="*/ 5034000 h 5034000"/>
              <a:gd name="connsiteX4-159" fmla="*/ 9251946 w 14709771"/>
              <a:gd name="connsiteY4-160" fmla="*/ 1076000 h 5034000"/>
              <a:gd name="connsiteX0-161" fmla="*/ 9251946 w 14709771"/>
              <a:gd name="connsiteY0-162" fmla="*/ 1273721 h 5231721"/>
              <a:gd name="connsiteX1-163" fmla="*/ 14709771 w 14709771"/>
              <a:gd name="connsiteY1-164" fmla="*/ 302171 h 5231721"/>
              <a:gd name="connsiteX2-165" fmla="*/ 14709771 w 14709771"/>
              <a:gd name="connsiteY2-166" fmla="*/ 5231721 h 5231721"/>
              <a:gd name="connsiteX3-167" fmla="*/ 23891 w 14709771"/>
              <a:gd name="connsiteY3-168" fmla="*/ 5231721 h 5231721"/>
              <a:gd name="connsiteX4-169" fmla="*/ 9251946 w 14709771"/>
              <a:gd name="connsiteY4-170" fmla="*/ 1273721 h 5231721"/>
              <a:gd name="connsiteX0-171" fmla="*/ 10013250 w 14706648"/>
              <a:gd name="connsiteY0-172" fmla="*/ 2312727 h 4929550"/>
              <a:gd name="connsiteX1-173" fmla="*/ 14706648 w 14706648"/>
              <a:gd name="connsiteY1-174" fmla="*/ 0 h 4929550"/>
              <a:gd name="connsiteX2-175" fmla="*/ 14706648 w 14706648"/>
              <a:gd name="connsiteY2-176" fmla="*/ 4929550 h 4929550"/>
              <a:gd name="connsiteX3-177" fmla="*/ 20768 w 14706648"/>
              <a:gd name="connsiteY3-178" fmla="*/ 4929550 h 4929550"/>
              <a:gd name="connsiteX4-179" fmla="*/ 10013250 w 14706648"/>
              <a:gd name="connsiteY4-180" fmla="*/ 2312727 h 4929550"/>
              <a:gd name="connsiteX0-181" fmla="*/ 10011463 w 14704861"/>
              <a:gd name="connsiteY0-182" fmla="*/ 2312727 h 4929550"/>
              <a:gd name="connsiteX1-183" fmla="*/ 14704861 w 14704861"/>
              <a:gd name="connsiteY1-184" fmla="*/ 0 h 4929550"/>
              <a:gd name="connsiteX2-185" fmla="*/ 14704861 w 14704861"/>
              <a:gd name="connsiteY2-186" fmla="*/ 4929550 h 4929550"/>
              <a:gd name="connsiteX3-187" fmla="*/ 18981 w 14704861"/>
              <a:gd name="connsiteY3-188" fmla="*/ 4929550 h 4929550"/>
              <a:gd name="connsiteX4-189" fmla="*/ 10011463 w 14704861"/>
              <a:gd name="connsiteY4-190" fmla="*/ 2312727 h 4929550"/>
              <a:gd name="connsiteX0-191" fmla="*/ 10011463 w 14704861"/>
              <a:gd name="connsiteY0-192" fmla="*/ 2312727 h 4929550"/>
              <a:gd name="connsiteX1-193" fmla="*/ 14704861 w 14704861"/>
              <a:gd name="connsiteY1-194" fmla="*/ 0 h 4929550"/>
              <a:gd name="connsiteX2-195" fmla="*/ 14704861 w 14704861"/>
              <a:gd name="connsiteY2-196" fmla="*/ 4929550 h 4929550"/>
              <a:gd name="connsiteX3-197" fmla="*/ 18981 w 14704861"/>
              <a:gd name="connsiteY3-198" fmla="*/ 4929550 h 4929550"/>
              <a:gd name="connsiteX4-199" fmla="*/ 10011463 w 14704861"/>
              <a:gd name="connsiteY4-200" fmla="*/ 2312727 h 49295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04861" h="4929550">
                <a:moveTo>
                  <a:pt x="10011463" y="2312727"/>
                </a:moveTo>
                <a:cubicBezTo>
                  <a:pt x="13111336" y="451021"/>
                  <a:pt x="12818911" y="0"/>
                  <a:pt x="14704861" y="0"/>
                </a:cubicBezTo>
                <a:lnTo>
                  <a:pt x="14704861" y="4929550"/>
                </a:lnTo>
                <a:lnTo>
                  <a:pt x="18981" y="4929550"/>
                </a:lnTo>
                <a:cubicBezTo>
                  <a:pt x="-381069" y="2314817"/>
                  <a:pt x="5627810" y="4476055"/>
                  <a:pt x="10011463" y="2312727"/>
                </a:cubicBezTo>
                <a:close/>
              </a:path>
            </a:pathLst>
          </a:custGeom>
          <a:solidFill>
            <a:srgbClr val="283A69"/>
          </a:solidFill>
          <a:ln>
            <a:noFill/>
          </a:ln>
          <a:effectLst>
            <a:outerShdw blurRad="609600" dist="152400" dir="2154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dirty="0">
              <a:solidFill>
                <a:srgbClr val="FFFFFF"/>
              </a:solidFill>
              <a:cs typeface="+mn-ea"/>
              <a:sym typeface="+mn-lt"/>
            </a:endParaRPr>
          </a:p>
        </p:txBody>
      </p:sp>
      <p:sp>
        <p:nvSpPr>
          <p:cNvPr id="37" name="矩形 5"/>
          <p:cNvSpPr/>
          <p:nvPr/>
        </p:nvSpPr>
        <p:spPr>
          <a:xfrm>
            <a:off x="8357235" y="3776345"/>
            <a:ext cx="3834765" cy="3091180"/>
          </a:xfrm>
          <a:custGeom>
            <a:avLst/>
            <a:gdLst>
              <a:gd name="connsiteX0" fmla="*/ 0 w 5657850"/>
              <a:gd name="connsiteY0" fmla="*/ 0 h 4929550"/>
              <a:gd name="connsiteX1" fmla="*/ 5657850 w 5657850"/>
              <a:gd name="connsiteY1" fmla="*/ 0 h 4929550"/>
              <a:gd name="connsiteX2" fmla="*/ 5657850 w 5657850"/>
              <a:gd name="connsiteY2" fmla="*/ 4929550 h 4929550"/>
              <a:gd name="connsiteX3" fmla="*/ 0 w 5657850"/>
              <a:gd name="connsiteY3" fmla="*/ 4929550 h 4929550"/>
              <a:gd name="connsiteX4" fmla="*/ 0 w 5657850"/>
              <a:gd name="connsiteY4" fmla="*/ 0 h 4929550"/>
              <a:gd name="connsiteX0-1" fmla="*/ 0 w 5657850"/>
              <a:gd name="connsiteY0-2" fmla="*/ 1003300 h 5932850"/>
              <a:gd name="connsiteX1-3" fmla="*/ 5657850 w 5657850"/>
              <a:gd name="connsiteY1-4" fmla="*/ 1003300 h 5932850"/>
              <a:gd name="connsiteX2-5" fmla="*/ 5657850 w 5657850"/>
              <a:gd name="connsiteY2-6" fmla="*/ 5932850 h 5932850"/>
              <a:gd name="connsiteX3-7" fmla="*/ 0 w 5657850"/>
              <a:gd name="connsiteY3-8" fmla="*/ 5932850 h 5932850"/>
              <a:gd name="connsiteX4-9" fmla="*/ 0 w 5657850"/>
              <a:gd name="connsiteY4-10" fmla="*/ 1003300 h 5932850"/>
              <a:gd name="connsiteX0-11" fmla="*/ 660400 w 6318250"/>
              <a:gd name="connsiteY0-12" fmla="*/ 1003300 h 5932850"/>
              <a:gd name="connsiteX1-13" fmla="*/ 6318250 w 6318250"/>
              <a:gd name="connsiteY1-14" fmla="*/ 1003300 h 5932850"/>
              <a:gd name="connsiteX2-15" fmla="*/ 6318250 w 6318250"/>
              <a:gd name="connsiteY2-16" fmla="*/ 5932850 h 5932850"/>
              <a:gd name="connsiteX3-17" fmla="*/ 660400 w 6318250"/>
              <a:gd name="connsiteY3-18" fmla="*/ 5932850 h 5932850"/>
              <a:gd name="connsiteX4-19" fmla="*/ 660400 w 6318250"/>
              <a:gd name="connsiteY4-20" fmla="*/ 1003300 h 5932850"/>
              <a:gd name="connsiteX0-21" fmla="*/ 660400 w 6318250"/>
              <a:gd name="connsiteY0-22" fmla="*/ 965201 h 5894751"/>
              <a:gd name="connsiteX1-23" fmla="*/ 6318250 w 6318250"/>
              <a:gd name="connsiteY1-24" fmla="*/ 965201 h 5894751"/>
              <a:gd name="connsiteX2-25" fmla="*/ 6318250 w 6318250"/>
              <a:gd name="connsiteY2-26" fmla="*/ 5894751 h 5894751"/>
              <a:gd name="connsiteX3-27" fmla="*/ 660400 w 6318250"/>
              <a:gd name="connsiteY3-28" fmla="*/ 5894751 h 5894751"/>
              <a:gd name="connsiteX4-29" fmla="*/ 660400 w 6318250"/>
              <a:gd name="connsiteY4-30" fmla="*/ 965201 h 5894751"/>
              <a:gd name="connsiteX0-31" fmla="*/ 711200 w 6369050"/>
              <a:gd name="connsiteY0-32" fmla="*/ 965200 h 5894750"/>
              <a:gd name="connsiteX1-33" fmla="*/ 6369050 w 6369050"/>
              <a:gd name="connsiteY1-34" fmla="*/ 965200 h 5894750"/>
              <a:gd name="connsiteX2-35" fmla="*/ 6369050 w 6369050"/>
              <a:gd name="connsiteY2-36" fmla="*/ 5894750 h 5894750"/>
              <a:gd name="connsiteX3-37" fmla="*/ 711200 w 6369050"/>
              <a:gd name="connsiteY3-38" fmla="*/ 5894750 h 5894750"/>
              <a:gd name="connsiteX4-39" fmla="*/ 711200 w 6369050"/>
              <a:gd name="connsiteY4-40" fmla="*/ 965200 h 5894750"/>
              <a:gd name="connsiteX0-41" fmla="*/ 4371975 w 10029825"/>
              <a:gd name="connsiteY0-42" fmla="*/ 965200 h 5894750"/>
              <a:gd name="connsiteX1-43" fmla="*/ 10029825 w 10029825"/>
              <a:gd name="connsiteY1-44" fmla="*/ 965200 h 5894750"/>
              <a:gd name="connsiteX2-45" fmla="*/ 10029825 w 10029825"/>
              <a:gd name="connsiteY2-46" fmla="*/ 5894750 h 5894750"/>
              <a:gd name="connsiteX3-47" fmla="*/ 0 w 10029825"/>
              <a:gd name="connsiteY3-48" fmla="*/ 5894750 h 5894750"/>
              <a:gd name="connsiteX4-49" fmla="*/ 4371975 w 10029825"/>
              <a:gd name="connsiteY4-50" fmla="*/ 965200 h 5894750"/>
              <a:gd name="connsiteX0-51" fmla="*/ 4406541 w 10064391"/>
              <a:gd name="connsiteY0-52" fmla="*/ 965200 h 5894750"/>
              <a:gd name="connsiteX1-53" fmla="*/ 10064391 w 10064391"/>
              <a:gd name="connsiteY1-54" fmla="*/ 965200 h 5894750"/>
              <a:gd name="connsiteX2-55" fmla="*/ 10064391 w 10064391"/>
              <a:gd name="connsiteY2-56" fmla="*/ 5894750 h 5894750"/>
              <a:gd name="connsiteX3-57" fmla="*/ 34566 w 10064391"/>
              <a:gd name="connsiteY3-58" fmla="*/ 5894750 h 5894750"/>
              <a:gd name="connsiteX4-59" fmla="*/ 4406541 w 10064391"/>
              <a:gd name="connsiteY4-60" fmla="*/ 965200 h 5894750"/>
              <a:gd name="connsiteX0-61" fmla="*/ 4604702 w 10062527"/>
              <a:gd name="connsiteY0-62" fmla="*/ 1302342 h 5260342"/>
              <a:gd name="connsiteX1-63" fmla="*/ 10062527 w 10062527"/>
              <a:gd name="connsiteY1-64" fmla="*/ 330792 h 5260342"/>
              <a:gd name="connsiteX2-65" fmla="*/ 10062527 w 10062527"/>
              <a:gd name="connsiteY2-66" fmla="*/ 5260342 h 5260342"/>
              <a:gd name="connsiteX3-67" fmla="*/ 32702 w 10062527"/>
              <a:gd name="connsiteY3-68" fmla="*/ 5260342 h 5260342"/>
              <a:gd name="connsiteX4-69" fmla="*/ 4604702 w 10062527"/>
              <a:gd name="connsiteY4-70" fmla="*/ 1302342 h 5260342"/>
              <a:gd name="connsiteX0-71" fmla="*/ 4604702 w 10062527"/>
              <a:gd name="connsiteY0-72" fmla="*/ 1690387 h 5648387"/>
              <a:gd name="connsiteX1-73" fmla="*/ 10062527 w 10062527"/>
              <a:gd name="connsiteY1-74" fmla="*/ 718837 h 5648387"/>
              <a:gd name="connsiteX2-75" fmla="*/ 10062527 w 10062527"/>
              <a:gd name="connsiteY2-76" fmla="*/ 5648387 h 5648387"/>
              <a:gd name="connsiteX3-77" fmla="*/ 32702 w 10062527"/>
              <a:gd name="connsiteY3-78" fmla="*/ 5648387 h 5648387"/>
              <a:gd name="connsiteX4-79" fmla="*/ 4604702 w 10062527"/>
              <a:gd name="connsiteY4-80" fmla="*/ 1690387 h 5648387"/>
              <a:gd name="connsiteX0-81" fmla="*/ 4603976 w 10061801"/>
              <a:gd name="connsiteY0-82" fmla="*/ 1690387 h 5648387"/>
              <a:gd name="connsiteX1-83" fmla="*/ 10061801 w 10061801"/>
              <a:gd name="connsiteY1-84" fmla="*/ 718837 h 5648387"/>
              <a:gd name="connsiteX2-85" fmla="*/ 10061801 w 10061801"/>
              <a:gd name="connsiteY2-86" fmla="*/ 5648387 h 5648387"/>
              <a:gd name="connsiteX3-87" fmla="*/ 31976 w 10061801"/>
              <a:gd name="connsiteY3-88" fmla="*/ 5648387 h 5648387"/>
              <a:gd name="connsiteX4-89" fmla="*/ 4603976 w 10061801"/>
              <a:gd name="connsiteY4-90" fmla="*/ 1690387 h 5648387"/>
              <a:gd name="connsiteX0-91" fmla="*/ 4603976 w 10061801"/>
              <a:gd name="connsiteY0-92" fmla="*/ 1392426 h 5350426"/>
              <a:gd name="connsiteX1-93" fmla="*/ 10061801 w 10061801"/>
              <a:gd name="connsiteY1-94" fmla="*/ 420876 h 5350426"/>
              <a:gd name="connsiteX2-95" fmla="*/ 10061801 w 10061801"/>
              <a:gd name="connsiteY2-96" fmla="*/ 5350426 h 5350426"/>
              <a:gd name="connsiteX3-97" fmla="*/ 31976 w 10061801"/>
              <a:gd name="connsiteY3-98" fmla="*/ 5350426 h 5350426"/>
              <a:gd name="connsiteX4-99" fmla="*/ 4603976 w 10061801"/>
              <a:gd name="connsiteY4-100" fmla="*/ 1392426 h 5350426"/>
              <a:gd name="connsiteX0-101" fmla="*/ 4595548 w 10053373"/>
              <a:gd name="connsiteY0-102" fmla="*/ 1392426 h 5350426"/>
              <a:gd name="connsiteX1-103" fmla="*/ 10053373 w 10053373"/>
              <a:gd name="connsiteY1-104" fmla="*/ 420876 h 5350426"/>
              <a:gd name="connsiteX2-105" fmla="*/ 10053373 w 10053373"/>
              <a:gd name="connsiteY2-106" fmla="*/ 5350426 h 5350426"/>
              <a:gd name="connsiteX3-107" fmla="*/ 23548 w 10053373"/>
              <a:gd name="connsiteY3-108" fmla="*/ 5350426 h 5350426"/>
              <a:gd name="connsiteX4-109" fmla="*/ 4595548 w 10053373"/>
              <a:gd name="connsiteY4-110" fmla="*/ 1392426 h 5350426"/>
              <a:gd name="connsiteX0-111" fmla="*/ 4595548 w 10053373"/>
              <a:gd name="connsiteY0-112" fmla="*/ 1367261 h 5325261"/>
              <a:gd name="connsiteX1-113" fmla="*/ 10053373 w 10053373"/>
              <a:gd name="connsiteY1-114" fmla="*/ 395711 h 5325261"/>
              <a:gd name="connsiteX2-115" fmla="*/ 10053373 w 10053373"/>
              <a:gd name="connsiteY2-116" fmla="*/ 5325261 h 5325261"/>
              <a:gd name="connsiteX3-117" fmla="*/ 23548 w 10053373"/>
              <a:gd name="connsiteY3-118" fmla="*/ 5325261 h 5325261"/>
              <a:gd name="connsiteX4-119" fmla="*/ 4595548 w 10053373"/>
              <a:gd name="connsiteY4-120" fmla="*/ 1367261 h 53252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3373" h="5325261">
                <a:moveTo>
                  <a:pt x="4595548" y="1367261"/>
                </a:moveTo>
                <a:cubicBezTo>
                  <a:pt x="4985179" y="-967801"/>
                  <a:pt x="8167423" y="395711"/>
                  <a:pt x="10053373" y="395711"/>
                </a:cubicBezTo>
                <a:lnTo>
                  <a:pt x="10053373" y="5325261"/>
                </a:lnTo>
                <a:lnTo>
                  <a:pt x="23548" y="5325261"/>
                </a:lnTo>
                <a:cubicBezTo>
                  <a:pt x="-376502" y="2710528"/>
                  <a:pt x="4450989" y="4358963"/>
                  <a:pt x="4595548" y="1367261"/>
                </a:cubicBezTo>
                <a:close/>
              </a:path>
            </a:pathLst>
          </a:cu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rgbClr val="FFFFFF"/>
              </a:solidFill>
              <a:cs typeface="+mn-ea"/>
              <a:sym typeface="+mn-lt"/>
            </a:endParaRPr>
          </a:p>
        </p:txBody>
      </p:sp>
      <p:sp>
        <p:nvSpPr>
          <p:cNvPr id="41" name="椭圆 40"/>
          <p:cNvSpPr/>
          <p:nvPr/>
        </p:nvSpPr>
        <p:spPr>
          <a:xfrm>
            <a:off x="286035" y="5509555"/>
            <a:ext cx="1101045" cy="1101045"/>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2" name="椭圆 41"/>
          <p:cNvSpPr/>
          <p:nvPr/>
        </p:nvSpPr>
        <p:spPr>
          <a:xfrm>
            <a:off x="2331375" y="5715629"/>
            <a:ext cx="180331" cy="180331"/>
          </a:xfrm>
          <a:prstGeom prst="ellipse">
            <a:avLst/>
          </a:pr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 name="椭圆 3"/>
          <p:cNvSpPr/>
          <p:nvPr/>
        </p:nvSpPr>
        <p:spPr>
          <a:xfrm>
            <a:off x="8437261" y="735634"/>
            <a:ext cx="293263" cy="293263"/>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39" name="椭圆 38"/>
          <p:cNvSpPr/>
          <p:nvPr/>
        </p:nvSpPr>
        <p:spPr>
          <a:xfrm>
            <a:off x="5545800" y="6006688"/>
            <a:ext cx="378102" cy="378102"/>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0" name="椭圆 39"/>
          <p:cNvSpPr/>
          <p:nvPr/>
        </p:nvSpPr>
        <p:spPr>
          <a:xfrm>
            <a:off x="4761591" y="1399002"/>
            <a:ext cx="111351" cy="111351"/>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4" name="椭圆 43"/>
          <p:cNvSpPr/>
          <p:nvPr/>
        </p:nvSpPr>
        <p:spPr>
          <a:xfrm>
            <a:off x="11244851" y="899406"/>
            <a:ext cx="704329" cy="704329"/>
          </a:xfrm>
          <a:prstGeom prst="ellipse">
            <a:avLst/>
          </a:pr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ppt_x</p:attrName>
                                        </p:attrNameLst>
                                      </p:cBhvr>
                                      <p:tavLst>
                                        <p:tav tm="0">
                                          <p:val>
                                            <p:strVal val="#ppt_x+#ppt_w*1.125000"/>
                                          </p:val>
                                        </p:tav>
                                        <p:tav tm="100000">
                                          <p:val>
                                            <p:strVal val="#ppt_x"/>
                                          </p:val>
                                        </p:tav>
                                      </p:tavLst>
                                    </p:anim>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1000" fill="hold"/>
                                        <p:tgtEl>
                                          <p:spTgt spid="41"/>
                                        </p:tgtEl>
                                        <p:attrNameLst>
                                          <p:attrName>ppt_w</p:attrName>
                                        </p:attrNameLst>
                                      </p:cBhvr>
                                      <p:tavLst>
                                        <p:tav tm="0">
                                          <p:val>
                                            <p:fltVal val="0"/>
                                          </p:val>
                                        </p:tav>
                                        <p:tav tm="100000">
                                          <p:val>
                                            <p:strVal val="#ppt_w"/>
                                          </p:val>
                                        </p:tav>
                                      </p:tavLst>
                                    </p:anim>
                                    <p:anim calcmode="lin" valueType="num">
                                      <p:cBhvr>
                                        <p:cTn id="36" dur="1000" fill="hold"/>
                                        <p:tgtEl>
                                          <p:spTgt spid="41"/>
                                        </p:tgtEl>
                                        <p:attrNameLst>
                                          <p:attrName>ppt_h</p:attrName>
                                        </p:attrNameLst>
                                      </p:cBhvr>
                                      <p:tavLst>
                                        <p:tav tm="0">
                                          <p:val>
                                            <p:fltVal val="0"/>
                                          </p:val>
                                        </p:tav>
                                        <p:tav tm="100000">
                                          <p:val>
                                            <p:strVal val="#ppt_h"/>
                                          </p:val>
                                        </p:tav>
                                      </p:tavLst>
                                    </p:anim>
                                    <p:anim calcmode="lin" valueType="num">
                                      <p:cBhvr>
                                        <p:cTn id="37" dur="1000" fill="hold"/>
                                        <p:tgtEl>
                                          <p:spTgt spid="41"/>
                                        </p:tgtEl>
                                        <p:attrNameLst>
                                          <p:attrName>style.rotation</p:attrName>
                                        </p:attrNameLst>
                                      </p:cBhvr>
                                      <p:tavLst>
                                        <p:tav tm="0">
                                          <p:val>
                                            <p:fltVal val="90"/>
                                          </p:val>
                                        </p:tav>
                                        <p:tav tm="100000">
                                          <p:val>
                                            <p:fltVal val="0"/>
                                          </p:val>
                                        </p:tav>
                                      </p:tavLst>
                                    </p:anim>
                                    <p:animEffect transition="in" filter="fade">
                                      <p:cBhvr>
                                        <p:cTn id="38" dur="1000"/>
                                        <p:tgtEl>
                                          <p:spTgt spid="4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1000" fill="hold"/>
                                        <p:tgtEl>
                                          <p:spTgt spid="40"/>
                                        </p:tgtEl>
                                        <p:attrNameLst>
                                          <p:attrName>ppt_w</p:attrName>
                                        </p:attrNameLst>
                                      </p:cBhvr>
                                      <p:tavLst>
                                        <p:tav tm="0">
                                          <p:val>
                                            <p:fltVal val="0"/>
                                          </p:val>
                                        </p:tav>
                                        <p:tav tm="100000">
                                          <p:val>
                                            <p:strVal val="#ppt_w"/>
                                          </p:val>
                                        </p:tav>
                                      </p:tavLst>
                                    </p:anim>
                                    <p:anim calcmode="lin" valueType="num">
                                      <p:cBhvr>
                                        <p:cTn id="42" dur="1000" fill="hold"/>
                                        <p:tgtEl>
                                          <p:spTgt spid="40"/>
                                        </p:tgtEl>
                                        <p:attrNameLst>
                                          <p:attrName>ppt_h</p:attrName>
                                        </p:attrNameLst>
                                      </p:cBhvr>
                                      <p:tavLst>
                                        <p:tav tm="0">
                                          <p:val>
                                            <p:fltVal val="0"/>
                                          </p:val>
                                        </p:tav>
                                        <p:tav tm="100000">
                                          <p:val>
                                            <p:strVal val="#ppt_h"/>
                                          </p:val>
                                        </p:tav>
                                      </p:tavLst>
                                    </p:anim>
                                    <p:anim calcmode="lin" valueType="num">
                                      <p:cBhvr>
                                        <p:cTn id="43" dur="1000" fill="hold"/>
                                        <p:tgtEl>
                                          <p:spTgt spid="40"/>
                                        </p:tgtEl>
                                        <p:attrNameLst>
                                          <p:attrName>style.rotation</p:attrName>
                                        </p:attrNameLst>
                                      </p:cBhvr>
                                      <p:tavLst>
                                        <p:tav tm="0">
                                          <p:val>
                                            <p:fltVal val="90"/>
                                          </p:val>
                                        </p:tav>
                                        <p:tav tm="100000">
                                          <p:val>
                                            <p:fltVal val="0"/>
                                          </p:val>
                                        </p:tav>
                                      </p:tavLst>
                                    </p:anim>
                                    <p:animEffect transition="in" filter="fade">
                                      <p:cBhvr>
                                        <p:cTn id="44" dur="1000"/>
                                        <p:tgtEl>
                                          <p:spTgt spid="40"/>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fill="hold"/>
                                        <p:tgtEl>
                                          <p:spTgt spid="4"/>
                                        </p:tgtEl>
                                        <p:attrNameLst>
                                          <p:attrName>ppt_w</p:attrName>
                                        </p:attrNameLst>
                                      </p:cBhvr>
                                      <p:tavLst>
                                        <p:tav tm="0">
                                          <p:val>
                                            <p:fltVal val="0"/>
                                          </p:val>
                                        </p:tav>
                                        <p:tav tm="100000">
                                          <p:val>
                                            <p:strVal val="#ppt_w"/>
                                          </p:val>
                                        </p:tav>
                                      </p:tavLst>
                                    </p:anim>
                                    <p:anim calcmode="lin" valueType="num">
                                      <p:cBhvr>
                                        <p:cTn id="48" dur="1000" fill="hold"/>
                                        <p:tgtEl>
                                          <p:spTgt spid="4"/>
                                        </p:tgtEl>
                                        <p:attrNameLst>
                                          <p:attrName>ppt_h</p:attrName>
                                        </p:attrNameLst>
                                      </p:cBhvr>
                                      <p:tavLst>
                                        <p:tav tm="0">
                                          <p:val>
                                            <p:fltVal val="0"/>
                                          </p:val>
                                        </p:tav>
                                        <p:tav tm="100000">
                                          <p:val>
                                            <p:strVal val="#ppt_h"/>
                                          </p:val>
                                        </p:tav>
                                      </p:tavLst>
                                    </p:anim>
                                    <p:anim calcmode="lin" valueType="num">
                                      <p:cBhvr>
                                        <p:cTn id="49" dur="1000" fill="hold"/>
                                        <p:tgtEl>
                                          <p:spTgt spid="4"/>
                                        </p:tgtEl>
                                        <p:attrNameLst>
                                          <p:attrName>style.rotation</p:attrName>
                                        </p:attrNameLst>
                                      </p:cBhvr>
                                      <p:tavLst>
                                        <p:tav tm="0">
                                          <p:val>
                                            <p:fltVal val="90"/>
                                          </p:val>
                                        </p:tav>
                                        <p:tav tm="100000">
                                          <p:val>
                                            <p:fltVal val="0"/>
                                          </p:val>
                                        </p:tav>
                                      </p:tavLst>
                                    </p:anim>
                                    <p:animEffect transition="in" filter="fade">
                                      <p:cBhvr>
                                        <p:cTn id="50" dur="1000"/>
                                        <p:tgtEl>
                                          <p:spTgt spid="4"/>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1000" fill="hold"/>
                                        <p:tgtEl>
                                          <p:spTgt spid="39"/>
                                        </p:tgtEl>
                                        <p:attrNameLst>
                                          <p:attrName>ppt_w</p:attrName>
                                        </p:attrNameLst>
                                      </p:cBhvr>
                                      <p:tavLst>
                                        <p:tav tm="0">
                                          <p:val>
                                            <p:fltVal val="0"/>
                                          </p:val>
                                        </p:tav>
                                        <p:tav tm="100000">
                                          <p:val>
                                            <p:strVal val="#ppt_w"/>
                                          </p:val>
                                        </p:tav>
                                      </p:tavLst>
                                    </p:anim>
                                    <p:anim calcmode="lin" valueType="num">
                                      <p:cBhvr>
                                        <p:cTn id="54" dur="1000" fill="hold"/>
                                        <p:tgtEl>
                                          <p:spTgt spid="39"/>
                                        </p:tgtEl>
                                        <p:attrNameLst>
                                          <p:attrName>ppt_h</p:attrName>
                                        </p:attrNameLst>
                                      </p:cBhvr>
                                      <p:tavLst>
                                        <p:tav tm="0">
                                          <p:val>
                                            <p:fltVal val="0"/>
                                          </p:val>
                                        </p:tav>
                                        <p:tav tm="100000">
                                          <p:val>
                                            <p:strVal val="#ppt_h"/>
                                          </p:val>
                                        </p:tav>
                                      </p:tavLst>
                                    </p:anim>
                                    <p:anim calcmode="lin" valueType="num">
                                      <p:cBhvr>
                                        <p:cTn id="55" dur="1000" fill="hold"/>
                                        <p:tgtEl>
                                          <p:spTgt spid="39"/>
                                        </p:tgtEl>
                                        <p:attrNameLst>
                                          <p:attrName>style.rotation</p:attrName>
                                        </p:attrNameLst>
                                      </p:cBhvr>
                                      <p:tavLst>
                                        <p:tav tm="0">
                                          <p:val>
                                            <p:fltVal val="90"/>
                                          </p:val>
                                        </p:tav>
                                        <p:tav tm="100000">
                                          <p:val>
                                            <p:fltVal val="0"/>
                                          </p:val>
                                        </p:tav>
                                      </p:tavLst>
                                    </p:anim>
                                    <p:animEffect transition="in" filter="fade">
                                      <p:cBhvr>
                                        <p:cTn id="56" dur="1000"/>
                                        <p:tgtEl>
                                          <p:spTgt spid="39"/>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1000" fill="hold"/>
                                        <p:tgtEl>
                                          <p:spTgt spid="44"/>
                                        </p:tgtEl>
                                        <p:attrNameLst>
                                          <p:attrName>ppt_w</p:attrName>
                                        </p:attrNameLst>
                                      </p:cBhvr>
                                      <p:tavLst>
                                        <p:tav tm="0">
                                          <p:val>
                                            <p:fltVal val="0"/>
                                          </p:val>
                                        </p:tav>
                                        <p:tav tm="100000">
                                          <p:val>
                                            <p:strVal val="#ppt_w"/>
                                          </p:val>
                                        </p:tav>
                                      </p:tavLst>
                                    </p:anim>
                                    <p:anim calcmode="lin" valueType="num">
                                      <p:cBhvr>
                                        <p:cTn id="60" dur="1000" fill="hold"/>
                                        <p:tgtEl>
                                          <p:spTgt spid="44"/>
                                        </p:tgtEl>
                                        <p:attrNameLst>
                                          <p:attrName>ppt_h</p:attrName>
                                        </p:attrNameLst>
                                      </p:cBhvr>
                                      <p:tavLst>
                                        <p:tav tm="0">
                                          <p:val>
                                            <p:fltVal val="0"/>
                                          </p:val>
                                        </p:tav>
                                        <p:tav tm="100000">
                                          <p:val>
                                            <p:strVal val="#ppt_h"/>
                                          </p:val>
                                        </p:tav>
                                      </p:tavLst>
                                    </p:anim>
                                    <p:anim calcmode="lin" valueType="num">
                                      <p:cBhvr>
                                        <p:cTn id="61" dur="1000" fill="hold"/>
                                        <p:tgtEl>
                                          <p:spTgt spid="44"/>
                                        </p:tgtEl>
                                        <p:attrNameLst>
                                          <p:attrName>style.rotation</p:attrName>
                                        </p:attrNameLst>
                                      </p:cBhvr>
                                      <p:tavLst>
                                        <p:tav tm="0">
                                          <p:val>
                                            <p:fltVal val="90"/>
                                          </p:val>
                                        </p:tav>
                                        <p:tav tm="100000">
                                          <p:val>
                                            <p:fltVal val="0"/>
                                          </p:val>
                                        </p:tav>
                                      </p:tavLst>
                                    </p:anim>
                                    <p:animEffect transition="in" filter="fade">
                                      <p:cBhvr>
                                        <p:cTn id="6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41" grpId="0" bldLvl="0" animBg="1"/>
      <p:bldP spid="42" grpId="0" bldLvl="0" animBg="1"/>
      <p:bldP spid="4" grpId="0" bldLvl="0" animBg="1"/>
      <p:bldP spid="39" grpId="0" bldLvl="0" animBg="1"/>
      <p:bldP spid="40" grpId="0" bldLvl="0" animBg="1"/>
      <p:bldP spid="4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Rot="1" noChangeArrowheads="1"/>
          </p:cNvSpPr>
          <p:nvPr/>
        </p:nvSpPr>
        <p:spPr>
          <a:xfrm>
            <a:off x="2458720" y="3999865"/>
            <a:ext cx="474472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52780" indent="-652780">
              <a:buClr>
                <a:schemeClr val="tx1"/>
              </a:buClr>
              <a:buFontTx/>
              <a:buAutoNum type="arabicPeriod"/>
            </a:pPr>
            <a:endParaRPr lang="zh-CN" altLang="en-US" sz="2000" dirty="0">
              <a:cs typeface="+mn-ea"/>
              <a:sym typeface="+mn-lt"/>
            </a:endParaRPr>
          </a:p>
        </p:txBody>
      </p:sp>
      <p:sp>
        <p:nvSpPr>
          <p:cNvPr id="3" name="矩形 2"/>
          <p:cNvSpPr/>
          <p:nvPr/>
        </p:nvSpPr>
        <p:spPr>
          <a:xfrm>
            <a:off x="4422775" y="3816350"/>
            <a:ext cx="5697855" cy="1938020"/>
          </a:xfrm>
          <a:prstGeom prst="rect">
            <a:avLst/>
          </a:prstGeom>
        </p:spPr>
        <p:txBody>
          <a:bodyPr wrap="square">
            <a:spAutoFit/>
          </a:bodyPr>
          <a:lstStyle/>
          <a:p>
            <a:pPr marL="342900" indent="-342900" fontAlgn="auto">
              <a:lnSpc>
                <a:spcPct val="150000"/>
              </a:lnSpc>
              <a:buClr>
                <a:srgbClr val="283A69"/>
              </a:buClr>
              <a:buFont typeface="Wingdings" panose="05000000000000000000" charset="0"/>
              <a:buChar char="l"/>
            </a:pPr>
            <a:r>
              <a:rPr lang="zh-CN" altLang="en-US" sz="2000" dirty="0">
                <a:solidFill>
                  <a:schemeClr val="tx1">
                    <a:lumMod val="75000"/>
                    <a:lumOff val="25000"/>
                  </a:schemeClr>
                </a:solidFill>
                <a:cs typeface="+mn-ea"/>
                <a:sym typeface="+mn-lt"/>
              </a:rPr>
              <a:t>沟通是团队协作的基础</a:t>
            </a:r>
          </a:p>
          <a:p>
            <a:pPr marL="342900" indent="-342900" fontAlgn="auto">
              <a:lnSpc>
                <a:spcPct val="150000"/>
              </a:lnSpc>
              <a:buClr>
                <a:srgbClr val="283A69"/>
              </a:buClr>
              <a:buFont typeface="Wingdings" panose="05000000000000000000" charset="0"/>
              <a:buChar char="l"/>
            </a:pPr>
            <a:r>
              <a:rPr lang="zh-CN" altLang="en-US" sz="2000" dirty="0">
                <a:solidFill>
                  <a:schemeClr val="tx1">
                    <a:lumMod val="75000"/>
                    <a:lumOff val="25000"/>
                  </a:schemeClr>
                </a:solidFill>
                <a:cs typeface="+mn-ea"/>
                <a:sym typeface="+mn-lt"/>
              </a:rPr>
              <a:t>沟通是相互学习的基础</a:t>
            </a:r>
          </a:p>
          <a:p>
            <a:pPr marL="342900" indent="-342900" fontAlgn="auto">
              <a:lnSpc>
                <a:spcPct val="150000"/>
              </a:lnSpc>
              <a:buClr>
                <a:srgbClr val="283A69"/>
              </a:buClr>
              <a:buFont typeface="Wingdings" panose="05000000000000000000" charset="0"/>
              <a:buChar char="l"/>
            </a:pPr>
            <a:r>
              <a:rPr lang="zh-CN" altLang="en-US" sz="2000" dirty="0">
                <a:solidFill>
                  <a:schemeClr val="tx1">
                    <a:lumMod val="75000"/>
                    <a:lumOff val="25000"/>
                  </a:schemeClr>
                </a:solidFill>
                <a:cs typeface="+mn-ea"/>
                <a:sym typeface="+mn-lt"/>
              </a:rPr>
              <a:t>沟通是建立互相信任的基础 </a:t>
            </a:r>
          </a:p>
          <a:p>
            <a:pPr marL="342900" indent="-342900" fontAlgn="auto">
              <a:lnSpc>
                <a:spcPct val="150000"/>
              </a:lnSpc>
              <a:buClr>
                <a:srgbClr val="283A69"/>
              </a:buClr>
              <a:buFont typeface="Wingdings" panose="05000000000000000000" charset="0"/>
              <a:buChar char="l"/>
            </a:pPr>
            <a:r>
              <a:rPr lang="zh-CN" altLang="en-US" sz="2000" dirty="0">
                <a:solidFill>
                  <a:schemeClr val="tx1">
                    <a:lumMod val="75000"/>
                    <a:lumOff val="25000"/>
                  </a:schemeClr>
                </a:solidFill>
                <a:cs typeface="+mn-ea"/>
                <a:sym typeface="+mn-lt"/>
              </a:rPr>
              <a:t>沟通是建立良好人际关系的基础</a:t>
            </a:r>
          </a:p>
        </p:txBody>
      </p:sp>
      <p:sp>
        <p:nvSpPr>
          <p:cNvPr id="6" name="3"/>
          <p:cNvSpPr/>
          <p:nvPr/>
        </p:nvSpPr>
        <p:spPr>
          <a:xfrm>
            <a:off x="949960" y="1608455"/>
            <a:ext cx="10291445" cy="1773555"/>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6"/>
          <p:cNvSpPr/>
          <p:nvPr/>
        </p:nvSpPr>
        <p:spPr>
          <a:xfrm>
            <a:off x="1042670" y="1746885"/>
            <a:ext cx="10106660" cy="1536700"/>
          </a:xfrm>
          <a:prstGeom prst="roundRect">
            <a:avLst>
              <a:gd name="adj" fmla="val 11363"/>
            </a:avLst>
          </a:prstGeom>
          <a:solidFill>
            <a:srgbClr val="283A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975">
              <a:lnSpc>
                <a:spcPct val="200000"/>
              </a:lnSpc>
            </a:pPr>
            <a:endParaRPr lang="zh-CN" altLang="en-US" sz="1200">
              <a:solidFill>
                <a:schemeClr val="bg1"/>
              </a:solidFill>
              <a:cs typeface="+mn-ea"/>
              <a:sym typeface="+mn-lt"/>
            </a:endParaRPr>
          </a:p>
        </p:txBody>
      </p:sp>
      <p:sp>
        <p:nvSpPr>
          <p:cNvPr id="5" name="矩形 4"/>
          <p:cNvSpPr/>
          <p:nvPr/>
        </p:nvSpPr>
        <p:spPr>
          <a:xfrm>
            <a:off x="1400810" y="1880904"/>
            <a:ext cx="9390380" cy="1227387"/>
          </a:xfrm>
          <a:prstGeom prst="rect">
            <a:avLst/>
          </a:prstGeom>
        </p:spPr>
        <p:txBody>
          <a:bodyPr vert="horz" wrap="square" lIns="91440" tIns="45720" rIns="91440" bIns="45720" rtlCol="0" anchor="ctr">
            <a:spAutoFit/>
          </a:bodyPr>
          <a:lstStyle/>
          <a:p>
            <a:pPr lvl="0" algn="l" fontAlgn="auto">
              <a:lnSpc>
                <a:spcPct val="150000"/>
              </a:lnSpc>
              <a:buClrTx/>
              <a:buSzTx/>
              <a:buFontTx/>
            </a:pPr>
            <a:r>
              <a:rPr lang="zh-CN" altLang="en-US" sz="2800" b="1" dirty="0">
                <a:solidFill>
                  <a:schemeClr val="bg1"/>
                </a:solidFill>
                <a:cs typeface="+mn-ea"/>
                <a:sym typeface="+mn-lt"/>
              </a:rPr>
              <a:t>沟通</a:t>
            </a:r>
            <a:r>
              <a:rPr lang="en-US" altLang="zh-CN" sz="2800" b="1" dirty="0">
                <a:solidFill>
                  <a:schemeClr val="bg1"/>
                </a:solidFill>
                <a:cs typeface="+mn-ea"/>
                <a:sym typeface="+mn-lt"/>
              </a:rPr>
              <a:t> </a:t>
            </a:r>
            <a:r>
              <a:rPr lang="zh-CN" altLang="en-US" sz="2400" dirty="0">
                <a:solidFill>
                  <a:schemeClr val="bg1"/>
                </a:solidFill>
                <a:cs typeface="+mn-ea"/>
                <a:sym typeface="+mn-lt"/>
              </a:rPr>
              <a:t>是人与人之间通过语言、文字、符号或其它表现形式进行信息传递和交换过程。</a:t>
            </a:r>
          </a:p>
        </p:txBody>
      </p:sp>
      <p:sp>
        <p:nvSpPr>
          <p:cNvPr id="9" name="6"/>
          <p:cNvSpPr/>
          <p:nvPr/>
        </p:nvSpPr>
        <p:spPr>
          <a:xfrm>
            <a:off x="1043305" y="3816350"/>
            <a:ext cx="2677160" cy="2053590"/>
          </a:xfrm>
          <a:prstGeom prst="roundRect">
            <a:avLst/>
          </a:prstGeom>
          <a:noFill/>
          <a:ln>
            <a:solidFill>
              <a:srgbClr val="283A69"/>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975">
              <a:lnSpc>
                <a:spcPct val="200000"/>
              </a:lnSpc>
            </a:pPr>
            <a:endParaRPr lang="zh-CN" altLang="en-US" sz="1200">
              <a:solidFill>
                <a:schemeClr val="bg1"/>
              </a:solidFill>
              <a:cs typeface="+mn-ea"/>
              <a:sym typeface="+mn-lt"/>
            </a:endParaRPr>
          </a:p>
        </p:txBody>
      </p:sp>
      <p:sp>
        <p:nvSpPr>
          <p:cNvPr id="2" name="矩形 1"/>
          <p:cNvSpPr/>
          <p:nvPr/>
        </p:nvSpPr>
        <p:spPr>
          <a:xfrm>
            <a:off x="1428770" y="4503222"/>
            <a:ext cx="1906291" cy="461665"/>
          </a:xfrm>
          <a:prstGeom prst="rect">
            <a:avLst/>
          </a:prstGeom>
        </p:spPr>
        <p:txBody>
          <a:bodyPr wrap="none">
            <a:spAutoFit/>
          </a:bodyPr>
          <a:lstStyle/>
          <a:p>
            <a:pPr algn="ctr"/>
            <a:r>
              <a:rPr lang="zh-CN" altLang="en-US" sz="2400" b="1" dirty="0">
                <a:solidFill>
                  <a:srgbClr val="283A69"/>
                </a:solidFill>
                <a:cs typeface="+mn-ea"/>
                <a:sym typeface="+mn-lt"/>
              </a:rPr>
              <a:t>沟通的意义  </a:t>
            </a:r>
          </a:p>
        </p:txBody>
      </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沟通是合作的纽带</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ldLvl="0" animBg="1"/>
      <p:bldP spid="8" grpId="0" bldLvl="0" animBg="1"/>
      <p:bldP spid="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Rot="1" noChangeArrowheads="1"/>
          </p:cNvSpPr>
          <p:nvPr/>
        </p:nvSpPr>
        <p:spPr>
          <a:xfrm>
            <a:off x="2458720" y="4182745"/>
            <a:ext cx="474472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52780" indent="-652780">
              <a:buClr>
                <a:schemeClr val="tx1"/>
              </a:buClr>
              <a:buFontTx/>
              <a:buAutoNum type="arabicPeriod"/>
            </a:pPr>
            <a:endParaRPr lang="zh-CN" altLang="en-US" sz="2000" dirty="0">
              <a:cs typeface="+mn-ea"/>
              <a:sym typeface="+mn-lt"/>
            </a:endParaRPr>
          </a:p>
        </p:txBody>
      </p:sp>
      <p:sp>
        <p:nvSpPr>
          <p:cNvPr id="9" name="6"/>
          <p:cNvSpPr/>
          <p:nvPr/>
        </p:nvSpPr>
        <p:spPr>
          <a:xfrm>
            <a:off x="1002030" y="2429510"/>
            <a:ext cx="2357120" cy="1564005"/>
          </a:xfrm>
          <a:prstGeom prst="roundRect">
            <a:avLst/>
          </a:prstGeom>
          <a:solidFill>
            <a:srgbClr val="283A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975">
              <a:lnSpc>
                <a:spcPct val="200000"/>
              </a:lnSpc>
            </a:pPr>
            <a:endParaRPr lang="zh-CN" altLang="en-US" sz="1200">
              <a:solidFill>
                <a:schemeClr val="bg1"/>
              </a:solidFill>
              <a:cs typeface="+mn-ea"/>
              <a:sym typeface="+mn-lt"/>
            </a:endParaRPr>
          </a:p>
        </p:txBody>
      </p:sp>
      <p:sp>
        <p:nvSpPr>
          <p:cNvPr id="10" name="矩形 9"/>
          <p:cNvSpPr/>
          <p:nvPr/>
        </p:nvSpPr>
        <p:spPr>
          <a:xfrm>
            <a:off x="1005205" y="1467168"/>
            <a:ext cx="2452370" cy="521970"/>
          </a:xfrm>
          <a:prstGeom prst="rect">
            <a:avLst/>
          </a:prstGeom>
        </p:spPr>
        <p:txBody>
          <a:bodyPr vert="horz" wrap="square" lIns="91440" tIns="45720" rIns="91440" bIns="45720" rtlCol="0" anchor="ctr">
            <a:spAutoFit/>
          </a:bodyPr>
          <a:lstStyle/>
          <a:p>
            <a:pPr lvl="0" algn="l">
              <a:buClrTx/>
              <a:buSzTx/>
              <a:buFontTx/>
            </a:pPr>
            <a:r>
              <a:rPr lang="zh-CN" altLang="en-US" sz="2800" b="1" dirty="0">
                <a:solidFill>
                  <a:srgbClr val="283A69"/>
                </a:solidFill>
                <a:cs typeface="+mn-ea"/>
                <a:sym typeface="+mn-lt"/>
              </a:rPr>
              <a:t>沟通的目的</a:t>
            </a:r>
          </a:p>
        </p:txBody>
      </p:sp>
      <p:sp>
        <p:nvSpPr>
          <p:cNvPr id="11" name="6"/>
          <p:cNvSpPr/>
          <p:nvPr/>
        </p:nvSpPr>
        <p:spPr>
          <a:xfrm>
            <a:off x="3687445" y="2429510"/>
            <a:ext cx="2357120" cy="1564005"/>
          </a:xfrm>
          <a:prstGeom prst="roundRect">
            <a:avLst/>
          </a:prstGeom>
          <a:noFill/>
          <a:ln>
            <a:solidFill>
              <a:srgbClr val="283A69"/>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975">
              <a:lnSpc>
                <a:spcPct val="200000"/>
              </a:lnSpc>
            </a:pPr>
            <a:endParaRPr lang="zh-CN" altLang="en-US" sz="1200">
              <a:solidFill>
                <a:schemeClr val="bg1"/>
              </a:solidFill>
              <a:cs typeface="+mn-ea"/>
              <a:sym typeface="+mn-lt"/>
            </a:endParaRPr>
          </a:p>
        </p:txBody>
      </p:sp>
      <p:sp>
        <p:nvSpPr>
          <p:cNvPr id="12" name="6"/>
          <p:cNvSpPr/>
          <p:nvPr/>
        </p:nvSpPr>
        <p:spPr>
          <a:xfrm>
            <a:off x="6372860" y="2429510"/>
            <a:ext cx="2357120" cy="1564005"/>
          </a:xfrm>
          <a:prstGeom prst="roundRect">
            <a:avLst/>
          </a:prstGeom>
          <a:solidFill>
            <a:srgbClr val="283A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975">
              <a:lnSpc>
                <a:spcPct val="200000"/>
              </a:lnSpc>
            </a:pPr>
            <a:endParaRPr lang="zh-CN" altLang="en-US" sz="1200">
              <a:solidFill>
                <a:schemeClr val="bg1"/>
              </a:solidFill>
              <a:cs typeface="+mn-ea"/>
              <a:sym typeface="+mn-lt"/>
            </a:endParaRPr>
          </a:p>
        </p:txBody>
      </p:sp>
      <p:sp>
        <p:nvSpPr>
          <p:cNvPr id="13" name="6"/>
          <p:cNvSpPr/>
          <p:nvPr/>
        </p:nvSpPr>
        <p:spPr>
          <a:xfrm>
            <a:off x="9058275" y="2429510"/>
            <a:ext cx="2357120" cy="1564005"/>
          </a:xfrm>
          <a:prstGeom prst="roundRect">
            <a:avLst/>
          </a:prstGeom>
          <a:noFill/>
          <a:ln>
            <a:solidFill>
              <a:srgbClr val="283A69"/>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82880" rIns="182880" numCol="1" spcCol="0" rtlCol="0" fromWordArt="0" anchor="ctr" anchorCtr="0" forceAA="0" compatLnSpc="1">
            <a:noAutofit/>
          </a:bodyPr>
          <a:lstStyle/>
          <a:p>
            <a:pPr lvl="0" algn="ctr" defTabSz="1450975">
              <a:lnSpc>
                <a:spcPct val="200000"/>
              </a:lnSpc>
              <a:buClrTx/>
              <a:buSzTx/>
              <a:buFontTx/>
            </a:pPr>
            <a:endParaRPr lang="zh-CN" altLang="en-US" sz="1200">
              <a:solidFill>
                <a:schemeClr val="bg1"/>
              </a:solidFill>
              <a:cs typeface="+mn-ea"/>
              <a:sym typeface="+mn-lt"/>
            </a:endParaRPr>
          </a:p>
        </p:txBody>
      </p:sp>
      <p:sp>
        <p:nvSpPr>
          <p:cNvPr id="14" name="6"/>
          <p:cNvSpPr/>
          <p:nvPr/>
        </p:nvSpPr>
        <p:spPr>
          <a:xfrm>
            <a:off x="1002030" y="4421505"/>
            <a:ext cx="2357120" cy="1564005"/>
          </a:xfrm>
          <a:prstGeom prst="roundRect">
            <a:avLst/>
          </a:prstGeom>
          <a:noFill/>
          <a:ln>
            <a:solidFill>
              <a:srgbClr val="283A69"/>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82880" rIns="182880" numCol="1" spcCol="0" rtlCol="0" fromWordArt="0" anchor="ctr" anchorCtr="0" forceAA="0" compatLnSpc="1">
            <a:noAutofit/>
          </a:bodyPr>
          <a:lstStyle/>
          <a:p>
            <a:pPr lvl="0" algn="ctr" defTabSz="1450975">
              <a:lnSpc>
                <a:spcPct val="200000"/>
              </a:lnSpc>
              <a:buClrTx/>
              <a:buSzTx/>
              <a:buFontTx/>
            </a:pPr>
            <a:endParaRPr lang="zh-CN" altLang="en-US" sz="1200">
              <a:solidFill>
                <a:schemeClr val="bg1"/>
              </a:solidFill>
              <a:cs typeface="+mn-ea"/>
              <a:sym typeface="+mn-lt"/>
            </a:endParaRPr>
          </a:p>
        </p:txBody>
      </p:sp>
      <p:sp>
        <p:nvSpPr>
          <p:cNvPr id="15" name="6"/>
          <p:cNvSpPr/>
          <p:nvPr/>
        </p:nvSpPr>
        <p:spPr>
          <a:xfrm>
            <a:off x="3687445" y="4421505"/>
            <a:ext cx="2357120" cy="1564005"/>
          </a:xfrm>
          <a:prstGeom prst="roundRect">
            <a:avLst/>
          </a:prstGeom>
          <a:solidFill>
            <a:srgbClr val="283A69"/>
          </a:solidFill>
          <a:ln>
            <a:solidFill>
              <a:srgbClr val="283A69"/>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1450975">
              <a:lnSpc>
                <a:spcPct val="200000"/>
              </a:lnSpc>
            </a:pPr>
            <a:endParaRPr lang="zh-CN" altLang="en-US" sz="1200">
              <a:solidFill>
                <a:schemeClr val="bg1"/>
              </a:solidFill>
              <a:cs typeface="+mn-ea"/>
              <a:sym typeface="+mn-lt"/>
            </a:endParaRPr>
          </a:p>
        </p:txBody>
      </p:sp>
      <p:sp>
        <p:nvSpPr>
          <p:cNvPr id="16" name="6"/>
          <p:cNvSpPr/>
          <p:nvPr/>
        </p:nvSpPr>
        <p:spPr>
          <a:xfrm>
            <a:off x="6372860" y="4421505"/>
            <a:ext cx="2357120" cy="1564005"/>
          </a:xfrm>
          <a:prstGeom prst="roundRect">
            <a:avLst/>
          </a:prstGeom>
          <a:noFill/>
          <a:ln>
            <a:solidFill>
              <a:srgbClr val="283A69"/>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82880" rIns="182880" numCol="1" spcCol="0" rtlCol="0" fromWordArt="0" anchor="ctr" anchorCtr="0" forceAA="0" compatLnSpc="1">
            <a:noAutofit/>
          </a:bodyPr>
          <a:lstStyle/>
          <a:p>
            <a:pPr lvl="0" algn="ctr" defTabSz="1450975">
              <a:lnSpc>
                <a:spcPct val="200000"/>
              </a:lnSpc>
              <a:buClrTx/>
              <a:buSzTx/>
              <a:buFontTx/>
            </a:pPr>
            <a:endParaRPr lang="zh-CN" altLang="en-US" sz="1200">
              <a:solidFill>
                <a:schemeClr val="bg1"/>
              </a:solidFill>
              <a:cs typeface="+mn-ea"/>
              <a:sym typeface="+mn-lt"/>
            </a:endParaRPr>
          </a:p>
        </p:txBody>
      </p:sp>
      <p:sp>
        <p:nvSpPr>
          <p:cNvPr id="17" name="6"/>
          <p:cNvSpPr/>
          <p:nvPr/>
        </p:nvSpPr>
        <p:spPr>
          <a:xfrm>
            <a:off x="9058275" y="4421505"/>
            <a:ext cx="2357120" cy="1564005"/>
          </a:xfrm>
          <a:prstGeom prst="roundRect">
            <a:avLst/>
          </a:prstGeom>
          <a:solidFill>
            <a:srgbClr val="283A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82880" rIns="182880" numCol="1" spcCol="0" rtlCol="0" fromWordArt="0" anchor="ctr" anchorCtr="0" forceAA="0" compatLnSpc="1">
            <a:noAutofit/>
          </a:bodyPr>
          <a:lstStyle/>
          <a:p>
            <a:pPr lvl="0" algn="ctr" defTabSz="1450975">
              <a:lnSpc>
                <a:spcPct val="200000"/>
              </a:lnSpc>
              <a:buClrTx/>
              <a:buSzTx/>
              <a:buFontTx/>
            </a:pPr>
            <a:endParaRPr lang="zh-CN" altLang="en-US" sz="1200">
              <a:solidFill>
                <a:schemeClr val="bg1"/>
              </a:solidFill>
              <a:cs typeface="+mn-ea"/>
              <a:sym typeface="+mn-lt"/>
            </a:endParaRPr>
          </a:p>
        </p:txBody>
      </p:sp>
      <p:sp>
        <p:nvSpPr>
          <p:cNvPr id="18" name="矩形 17"/>
          <p:cNvSpPr/>
          <p:nvPr/>
        </p:nvSpPr>
        <p:spPr>
          <a:xfrm>
            <a:off x="1776175" y="2994342"/>
            <a:ext cx="792480" cy="423545"/>
          </a:xfrm>
          <a:prstGeom prst="rect">
            <a:avLst/>
          </a:prstGeom>
        </p:spPr>
        <p:txBody>
          <a:bodyPr wrap="none">
            <a:spAutoFit/>
          </a:bodyPr>
          <a:lstStyle/>
          <a:p>
            <a:pPr>
              <a:lnSpc>
                <a:spcPct val="90000"/>
              </a:lnSpc>
            </a:pPr>
            <a:r>
              <a:rPr lang="zh-CN" altLang="en-US" sz="2400" dirty="0">
                <a:solidFill>
                  <a:schemeClr val="bg1"/>
                </a:solidFill>
                <a:cs typeface="+mn-ea"/>
                <a:sym typeface="+mn-lt"/>
              </a:rPr>
              <a:t>控制</a:t>
            </a:r>
          </a:p>
        </p:txBody>
      </p:sp>
      <p:sp>
        <p:nvSpPr>
          <p:cNvPr id="19" name="矩形 18"/>
          <p:cNvSpPr/>
          <p:nvPr/>
        </p:nvSpPr>
        <p:spPr>
          <a:xfrm>
            <a:off x="4490982" y="2991802"/>
            <a:ext cx="792480" cy="423545"/>
          </a:xfrm>
          <a:prstGeom prst="rect">
            <a:avLst/>
          </a:prstGeom>
        </p:spPr>
        <p:txBody>
          <a:bodyPr wrap="none">
            <a:spAutoFit/>
          </a:bodyPr>
          <a:lstStyle/>
          <a:p>
            <a:pPr>
              <a:lnSpc>
                <a:spcPct val="90000"/>
              </a:lnSpc>
            </a:pPr>
            <a:r>
              <a:rPr lang="zh-CN" altLang="en-US" sz="2400" dirty="0">
                <a:solidFill>
                  <a:srgbClr val="283A69"/>
                </a:solidFill>
                <a:cs typeface="+mn-ea"/>
                <a:sym typeface="+mn-lt"/>
              </a:rPr>
              <a:t>指导</a:t>
            </a:r>
          </a:p>
        </p:txBody>
      </p:sp>
      <p:sp>
        <p:nvSpPr>
          <p:cNvPr id="20" name="矩形 19"/>
          <p:cNvSpPr/>
          <p:nvPr/>
        </p:nvSpPr>
        <p:spPr>
          <a:xfrm>
            <a:off x="7154989" y="2991802"/>
            <a:ext cx="792480" cy="423545"/>
          </a:xfrm>
          <a:prstGeom prst="rect">
            <a:avLst/>
          </a:prstGeom>
        </p:spPr>
        <p:txBody>
          <a:bodyPr wrap="none">
            <a:spAutoFit/>
          </a:bodyPr>
          <a:lstStyle/>
          <a:p>
            <a:pPr>
              <a:lnSpc>
                <a:spcPct val="90000"/>
              </a:lnSpc>
            </a:pPr>
            <a:r>
              <a:rPr lang="zh-CN" altLang="en-US" sz="2400" dirty="0">
                <a:solidFill>
                  <a:schemeClr val="bg1"/>
                </a:solidFill>
                <a:cs typeface="+mn-ea"/>
                <a:sym typeface="+mn-lt"/>
              </a:rPr>
              <a:t>激励</a:t>
            </a:r>
          </a:p>
        </p:txBody>
      </p:sp>
      <p:sp>
        <p:nvSpPr>
          <p:cNvPr id="21" name="矩形 20"/>
          <p:cNvSpPr/>
          <p:nvPr/>
        </p:nvSpPr>
        <p:spPr>
          <a:xfrm>
            <a:off x="9535786" y="2991802"/>
            <a:ext cx="1402080" cy="423545"/>
          </a:xfrm>
          <a:prstGeom prst="rect">
            <a:avLst/>
          </a:prstGeom>
        </p:spPr>
        <p:txBody>
          <a:bodyPr wrap="none">
            <a:spAutoFit/>
          </a:bodyPr>
          <a:lstStyle/>
          <a:p>
            <a:pPr>
              <a:lnSpc>
                <a:spcPct val="90000"/>
              </a:lnSpc>
            </a:pPr>
            <a:r>
              <a:rPr lang="zh-CN" altLang="en-US" sz="2400" dirty="0">
                <a:solidFill>
                  <a:srgbClr val="283A69"/>
                </a:solidFill>
                <a:cs typeface="+mn-ea"/>
                <a:sym typeface="+mn-lt"/>
              </a:rPr>
              <a:t>信息交流</a:t>
            </a:r>
          </a:p>
        </p:txBody>
      </p:sp>
      <p:sp>
        <p:nvSpPr>
          <p:cNvPr id="22" name="矩形 21"/>
          <p:cNvSpPr/>
          <p:nvPr/>
        </p:nvSpPr>
        <p:spPr>
          <a:xfrm>
            <a:off x="1784429" y="4991780"/>
            <a:ext cx="792480" cy="423545"/>
          </a:xfrm>
          <a:prstGeom prst="rect">
            <a:avLst/>
          </a:prstGeom>
        </p:spPr>
        <p:txBody>
          <a:bodyPr wrap="none">
            <a:spAutoFit/>
          </a:bodyPr>
          <a:lstStyle/>
          <a:p>
            <a:pPr>
              <a:lnSpc>
                <a:spcPct val="90000"/>
              </a:lnSpc>
            </a:pPr>
            <a:r>
              <a:rPr lang="zh-CN" altLang="en-US" sz="2400" dirty="0">
                <a:solidFill>
                  <a:srgbClr val="283A69"/>
                </a:solidFill>
                <a:cs typeface="+mn-ea"/>
                <a:sym typeface="+mn-lt"/>
              </a:rPr>
              <a:t>决策</a:t>
            </a:r>
          </a:p>
        </p:txBody>
      </p:sp>
      <p:sp>
        <p:nvSpPr>
          <p:cNvPr id="23" name="矩形 22"/>
          <p:cNvSpPr/>
          <p:nvPr/>
        </p:nvSpPr>
        <p:spPr>
          <a:xfrm>
            <a:off x="4470026" y="4932725"/>
            <a:ext cx="792480" cy="423545"/>
          </a:xfrm>
          <a:prstGeom prst="rect">
            <a:avLst/>
          </a:prstGeom>
        </p:spPr>
        <p:txBody>
          <a:bodyPr wrap="none">
            <a:spAutoFit/>
          </a:bodyPr>
          <a:lstStyle/>
          <a:p>
            <a:pPr>
              <a:lnSpc>
                <a:spcPct val="90000"/>
              </a:lnSpc>
            </a:pPr>
            <a:r>
              <a:rPr lang="zh-CN" altLang="en-US" sz="2400" dirty="0">
                <a:solidFill>
                  <a:schemeClr val="bg1"/>
                </a:solidFill>
                <a:cs typeface="+mn-ea"/>
                <a:sym typeface="+mn-lt"/>
              </a:rPr>
              <a:t>反馈</a:t>
            </a:r>
          </a:p>
        </p:txBody>
      </p:sp>
      <p:sp>
        <p:nvSpPr>
          <p:cNvPr id="24" name="矩形 23"/>
          <p:cNvSpPr/>
          <p:nvPr/>
        </p:nvSpPr>
        <p:spPr>
          <a:xfrm>
            <a:off x="7154989" y="4991780"/>
            <a:ext cx="792480" cy="423545"/>
          </a:xfrm>
          <a:prstGeom prst="rect">
            <a:avLst/>
          </a:prstGeom>
        </p:spPr>
        <p:txBody>
          <a:bodyPr wrap="none">
            <a:spAutoFit/>
          </a:bodyPr>
          <a:lstStyle/>
          <a:p>
            <a:pPr>
              <a:lnSpc>
                <a:spcPct val="90000"/>
              </a:lnSpc>
            </a:pPr>
            <a:r>
              <a:rPr lang="zh-CN" altLang="en-US" sz="2400" dirty="0">
                <a:solidFill>
                  <a:srgbClr val="283A69"/>
                </a:solidFill>
                <a:cs typeface="+mn-ea"/>
                <a:sym typeface="+mn-lt"/>
              </a:rPr>
              <a:t>评价</a:t>
            </a:r>
          </a:p>
        </p:txBody>
      </p:sp>
      <p:sp>
        <p:nvSpPr>
          <p:cNvPr id="25" name="矩形 24"/>
          <p:cNvSpPr/>
          <p:nvPr/>
        </p:nvSpPr>
        <p:spPr>
          <a:xfrm>
            <a:off x="9535786" y="5019085"/>
            <a:ext cx="1402080" cy="423545"/>
          </a:xfrm>
          <a:prstGeom prst="rect">
            <a:avLst/>
          </a:prstGeom>
        </p:spPr>
        <p:txBody>
          <a:bodyPr wrap="none">
            <a:spAutoFit/>
          </a:bodyPr>
          <a:lstStyle/>
          <a:p>
            <a:pPr>
              <a:lnSpc>
                <a:spcPct val="90000"/>
              </a:lnSpc>
            </a:pPr>
            <a:r>
              <a:rPr lang="zh-CN" altLang="en-US" sz="2400" dirty="0">
                <a:solidFill>
                  <a:schemeClr val="bg1"/>
                </a:solidFill>
                <a:cs typeface="+mn-ea"/>
                <a:sym typeface="+mn-lt"/>
              </a:rPr>
              <a:t>社会需求</a:t>
            </a:r>
          </a:p>
        </p:txBody>
      </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沟通是合作的纽带</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1000" fill="hold"/>
                                        <p:tgtEl>
                                          <p:spTgt spid="19"/>
                                        </p:tgtEl>
                                        <p:attrNameLst>
                                          <p:attrName>ppt_w</p:attrName>
                                        </p:attrNameLst>
                                      </p:cBhvr>
                                      <p:tavLst>
                                        <p:tav tm="0">
                                          <p:val>
                                            <p:strVal val="#ppt_w*0.70"/>
                                          </p:val>
                                        </p:tav>
                                        <p:tav tm="100000">
                                          <p:val>
                                            <p:strVal val="#ppt_w"/>
                                          </p:val>
                                        </p:tav>
                                      </p:tavLst>
                                    </p:anim>
                                    <p:anim calcmode="lin" valueType="num">
                                      <p:cBhvr>
                                        <p:cTn id="27" dur="1000" fill="hold"/>
                                        <p:tgtEl>
                                          <p:spTgt spid="19"/>
                                        </p:tgtEl>
                                        <p:attrNameLst>
                                          <p:attrName>ppt_h</p:attrName>
                                        </p:attrNameLst>
                                      </p:cBhvr>
                                      <p:tavLst>
                                        <p:tav tm="0">
                                          <p:val>
                                            <p:strVal val="#ppt_h"/>
                                          </p:val>
                                        </p:tav>
                                        <p:tav tm="100000">
                                          <p:val>
                                            <p:strVal val="#ppt_h"/>
                                          </p:val>
                                        </p:tav>
                                      </p:tavLst>
                                    </p:anim>
                                    <p:animEffect transition="in" filter="fade">
                                      <p:cBhvr>
                                        <p:cTn id="28" dur="1000"/>
                                        <p:tgtEl>
                                          <p:spTgt spid="19"/>
                                        </p:tgtEl>
                                      </p:cBhvr>
                                    </p:animEffect>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ppt_w</p:attrName>
                                        </p:attrNameLst>
                                      </p:cBhvr>
                                      <p:tavLst>
                                        <p:tav tm="0">
                                          <p:val>
                                            <p:strVal val="#ppt_w*0.70"/>
                                          </p:val>
                                        </p:tav>
                                        <p:tav tm="100000">
                                          <p:val>
                                            <p:strVal val="#ppt_w"/>
                                          </p:val>
                                        </p:tav>
                                      </p:tavLst>
                                    </p:anim>
                                    <p:anim calcmode="lin" valueType="num">
                                      <p:cBhvr>
                                        <p:cTn id="36" dur="1000" fill="hold"/>
                                        <p:tgtEl>
                                          <p:spTgt spid="20"/>
                                        </p:tgtEl>
                                        <p:attrNameLst>
                                          <p:attrName>ppt_h</p:attrName>
                                        </p:attrNameLst>
                                      </p:cBhvr>
                                      <p:tavLst>
                                        <p:tav tm="0">
                                          <p:val>
                                            <p:strVal val="#ppt_h"/>
                                          </p:val>
                                        </p:tav>
                                        <p:tav tm="100000">
                                          <p:val>
                                            <p:strVal val="#ppt_h"/>
                                          </p:val>
                                        </p:tav>
                                      </p:tavLst>
                                    </p:anim>
                                    <p:animEffect transition="in" filter="fade">
                                      <p:cBhvr>
                                        <p:cTn id="37" dur="1000"/>
                                        <p:tgtEl>
                                          <p:spTgt spid="20"/>
                                        </p:tgtEl>
                                      </p:cBhvr>
                                    </p:animEffect>
                                  </p:childTnLst>
                                </p:cTn>
                              </p:par>
                            </p:childTnLst>
                          </p:cTn>
                        </p:par>
                        <p:par>
                          <p:cTn id="38" fill="hold">
                            <p:stCondLst>
                              <p:cond delay="2000"/>
                            </p:stCondLst>
                            <p:childTnLst>
                              <p:par>
                                <p:cTn id="39" presetID="14" presetClass="entr" presetSubtype="1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1000" fill="hold"/>
                                        <p:tgtEl>
                                          <p:spTgt spid="21"/>
                                        </p:tgtEl>
                                        <p:attrNameLst>
                                          <p:attrName>ppt_w</p:attrName>
                                        </p:attrNameLst>
                                      </p:cBhvr>
                                      <p:tavLst>
                                        <p:tav tm="0">
                                          <p:val>
                                            <p:strVal val="#ppt_w*0.70"/>
                                          </p:val>
                                        </p:tav>
                                        <p:tav tm="100000">
                                          <p:val>
                                            <p:strVal val="#ppt_w"/>
                                          </p:val>
                                        </p:tav>
                                      </p:tavLst>
                                    </p:anim>
                                    <p:anim calcmode="lin" valueType="num">
                                      <p:cBhvr>
                                        <p:cTn id="45" dur="1000" fill="hold"/>
                                        <p:tgtEl>
                                          <p:spTgt spid="21"/>
                                        </p:tgtEl>
                                        <p:attrNameLst>
                                          <p:attrName>ppt_h</p:attrName>
                                        </p:attrNameLst>
                                      </p:cBhvr>
                                      <p:tavLst>
                                        <p:tav tm="0">
                                          <p:val>
                                            <p:strVal val="#ppt_h"/>
                                          </p:val>
                                        </p:tav>
                                        <p:tav tm="100000">
                                          <p:val>
                                            <p:strVal val="#ppt_h"/>
                                          </p:val>
                                        </p:tav>
                                      </p:tavLst>
                                    </p:anim>
                                    <p:animEffect transition="in" filter="fade">
                                      <p:cBhvr>
                                        <p:cTn id="46" dur="1000"/>
                                        <p:tgtEl>
                                          <p:spTgt spid="21"/>
                                        </p:tgtEl>
                                      </p:cBhvr>
                                    </p:animEffect>
                                  </p:childTnLst>
                                </p:cTn>
                              </p:par>
                            </p:childTnLst>
                          </p:cTn>
                        </p:par>
                        <p:par>
                          <p:cTn id="47" fill="hold">
                            <p:stCondLst>
                              <p:cond delay="2500"/>
                            </p:stCondLst>
                            <p:childTnLst>
                              <p:par>
                                <p:cTn id="48" presetID="14" presetClass="entr" presetSubtype="1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strVal val="#ppt_w*0.70"/>
                                          </p:val>
                                        </p:tav>
                                        <p:tav tm="100000">
                                          <p:val>
                                            <p:strVal val="#ppt_w"/>
                                          </p:val>
                                        </p:tav>
                                      </p:tavLst>
                                    </p:anim>
                                    <p:anim calcmode="lin" valueType="num">
                                      <p:cBhvr>
                                        <p:cTn id="54" dur="1000" fill="hold"/>
                                        <p:tgtEl>
                                          <p:spTgt spid="22"/>
                                        </p:tgtEl>
                                        <p:attrNameLst>
                                          <p:attrName>ppt_h</p:attrName>
                                        </p:attrNameLst>
                                      </p:cBhvr>
                                      <p:tavLst>
                                        <p:tav tm="0">
                                          <p:val>
                                            <p:strVal val="#ppt_h"/>
                                          </p:val>
                                        </p:tav>
                                        <p:tav tm="100000">
                                          <p:val>
                                            <p:strVal val="#ppt_h"/>
                                          </p:val>
                                        </p:tav>
                                      </p:tavLst>
                                    </p:anim>
                                    <p:animEffect transition="in" filter="fade">
                                      <p:cBhvr>
                                        <p:cTn id="55" dur="1000"/>
                                        <p:tgtEl>
                                          <p:spTgt spid="22"/>
                                        </p:tgtEl>
                                      </p:cBhvr>
                                    </p:animEffect>
                                  </p:childTnLst>
                                </p:cTn>
                              </p:par>
                            </p:childTnLst>
                          </p:cTn>
                        </p:par>
                        <p:par>
                          <p:cTn id="56" fill="hold">
                            <p:stCondLst>
                              <p:cond delay="3000"/>
                            </p:stCondLst>
                            <p:childTnLst>
                              <p:par>
                                <p:cTn id="57" presetID="14" presetClass="entr" presetSubtype="1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randombar(horizontal)">
                                      <p:cBhvr>
                                        <p:cTn id="59" dur="500"/>
                                        <p:tgtEl>
                                          <p:spTgt spid="15"/>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1000" fill="hold"/>
                                        <p:tgtEl>
                                          <p:spTgt spid="23"/>
                                        </p:tgtEl>
                                        <p:attrNameLst>
                                          <p:attrName>ppt_w</p:attrName>
                                        </p:attrNameLst>
                                      </p:cBhvr>
                                      <p:tavLst>
                                        <p:tav tm="0">
                                          <p:val>
                                            <p:strVal val="#ppt_w*0.70"/>
                                          </p:val>
                                        </p:tav>
                                        <p:tav tm="100000">
                                          <p:val>
                                            <p:strVal val="#ppt_w"/>
                                          </p:val>
                                        </p:tav>
                                      </p:tavLst>
                                    </p:anim>
                                    <p:anim calcmode="lin" valueType="num">
                                      <p:cBhvr>
                                        <p:cTn id="63" dur="1000" fill="hold"/>
                                        <p:tgtEl>
                                          <p:spTgt spid="23"/>
                                        </p:tgtEl>
                                        <p:attrNameLst>
                                          <p:attrName>ppt_h</p:attrName>
                                        </p:attrNameLst>
                                      </p:cBhvr>
                                      <p:tavLst>
                                        <p:tav tm="0">
                                          <p:val>
                                            <p:strVal val="#ppt_h"/>
                                          </p:val>
                                        </p:tav>
                                        <p:tav tm="100000">
                                          <p:val>
                                            <p:strVal val="#ppt_h"/>
                                          </p:val>
                                        </p:tav>
                                      </p:tavLst>
                                    </p:anim>
                                    <p:animEffect transition="in" filter="fade">
                                      <p:cBhvr>
                                        <p:cTn id="64" dur="1000"/>
                                        <p:tgtEl>
                                          <p:spTgt spid="23"/>
                                        </p:tgtEl>
                                      </p:cBhvr>
                                    </p:animEffect>
                                  </p:childTnLst>
                                </p:cTn>
                              </p:par>
                            </p:childTnLst>
                          </p:cTn>
                        </p:par>
                        <p:par>
                          <p:cTn id="65" fill="hold">
                            <p:stCondLst>
                              <p:cond delay="3500"/>
                            </p:stCondLst>
                            <p:childTnLst>
                              <p:par>
                                <p:cTn id="66" presetID="14" presetClass="entr" presetSubtype="1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randombar(horizontal)">
                                      <p:cBhvr>
                                        <p:cTn id="68" dur="500"/>
                                        <p:tgtEl>
                                          <p:spTgt spid="16"/>
                                        </p:tgtEl>
                                      </p:cBhvr>
                                    </p:animEffect>
                                  </p:childTnLst>
                                </p:cTn>
                              </p:par>
                              <p:par>
                                <p:cTn id="69" presetID="55"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1000" fill="hold"/>
                                        <p:tgtEl>
                                          <p:spTgt spid="24"/>
                                        </p:tgtEl>
                                        <p:attrNameLst>
                                          <p:attrName>ppt_w</p:attrName>
                                        </p:attrNameLst>
                                      </p:cBhvr>
                                      <p:tavLst>
                                        <p:tav tm="0">
                                          <p:val>
                                            <p:strVal val="#ppt_w*0.70"/>
                                          </p:val>
                                        </p:tav>
                                        <p:tav tm="100000">
                                          <p:val>
                                            <p:strVal val="#ppt_w"/>
                                          </p:val>
                                        </p:tav>
                                      </p:tavLst>
                                    </p:anim>
                                    <p:anim calcmode="lin" valueType="num">
                                      <p:cBhvr>
                                        <p:cTn id="72" dur="1000" fill="hold"/>
                                        <p:tgtEl>
                                          <p:spTgt spid="24"/>
                                        </p:tgtEl>
                                        <p:attrNameLst>
                                          <p:attrName>ppt_h</p:attrName>
                                        </p:attrNameLst>
                                      </p:cBhvr>
                                      <p:tavLst>
                                        <p:tav tm="0">
                                          <p:val>
                                            <p:strVal val="#ppt_h"/>
                                          </p:val>
                                        </p:tav>
                                        <p:tav tm="100000">
                                          <p:val>
                                            <p:strVal val="#ppt_h"/>
                                          </p:val>
                                        </p:tav>
                                      </p:tavLst>
                                    </p:anim>
                                    <p:animEffect transition="in" filter="fade">
                                      <p:cBhvr>
                                        <p:cTn id="73" dur="1000"/>
                                        <p:tgtEl>
                                          <p:spTgt spid="24"/>
                                        </p:tgtEl>
                                      </p:cBhvr>
                                    </p:animEffect>
                                  </p:childTnLst>
                                </p:cTn>
                              </p:par>
                            </p:childTnLst>
                          </p:cTn>
                        </p:par>
                        <p:par>
                          <p:cTn id="74" fill="hold">
                            <p:stCondLst>
                              <p:cond delay="4000"/>
                            </p:stCondLst>
                            <p:childTnLst>
                              <p:par>
                                <p:cTn id="75" presetID="14" presetClass="entr" presetSubtype="1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randombar(horizontal)">
                                      <p:cBhvr>
                                        <p:cTn id="77" dur="500"/>
                                        <p:tgtEl>
                                          <p:spTgt spid="17"/>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1000" fill="hold"/>
                                        <p:tgtEl>
                                          <p:spTgt spid="25"/>
                                        </p:tgtEl>
                                        <p:attrNameLst>
                                          <p:attrName>ppt_w</p:attrName>
                                        </p:attrNameLst>
                                      </p:cBhvr>
                                      <p:tavLst>
                                        <p:tav tm="0">
                                          <p:val>
                                            <p:strVal val="#ppt_w*0.70"/>
                                          </p:val>
                                        </p:tav>
                                        <p:tav tm="100000">
                                          <p:val>
                                            <p:strVal val="#ppt_w"/>
                                          </p:val>
                                        </p:tav>
                                      </p:tavLst>
                                    </p:anim>
                                    <p:anim calcmode="lin" valueType="num">
                                      <p:cBhvr>
                                        <p:cTn id="81" dur="1000" fill="hold"/>
                                        <p:tgtEl>
                                          <p:spTgt spid="25"/>
                                        </p:tgtEl>
                                        <p:attrNameLst>
                                          <p:attrName>ppt_h</p:attrName>
                                        </p:attrNameLst>
                                      </p:cBhvr>
                                      <p:tavLst>
                                        <p:tav tm="0">
                                          <p:val>
                                            <p:strVal val="#ppt_h"/>
                                          </p:val>
                                        </p:tav>
                                        <p:tav tm="100000">
                                          <p:val>
                                            <p:strVal val="#ppt_h"/>
                                          </p:val>
                                        </p:tav>
                                      </p:tavLst>
                                    </p:anim>
                                    <p:animEffect transition="in" filter="fade">
                                      <p:cBhvr>
                                        <p:cTn id="8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11" grpId="0" bldLvl="0" animBg="1"/>
      <p:bldP spid="12" grpId="0" bldLvl="0" animBg="1"/>
      <p:bldP spid="13" grpId="0" bldLvl="0" animBg="1"/>
      <p:bldP spid="14" grpId="0" bldLvl="0" animBg="1"/>
      <p:bldP spid="15" grpId="0" bldLvl="0" animBg="1"/>
      <p:bldP spid="16" grpId="0" bldLvl="0" animBg="1"/>
      <p:bldP spid="17" grpId="0" bldLvl="0" animBg="1"/>
      <p:bldP spid="18" grpId="0"/>
      <p:bldP spid="19" grpId="0"/>
      <p:bldP spid="20" grpId="0"/>
      <p:bldP spid="21" grpId="0"/>
      <p:bldP spid="22" grpId="0"/>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81685" y="1548448"/>
            <a:ext cx="3282315" cy="521970"/>
          </a:xfrm>
          <a:prstGeom prst="rect">
            <a:avLst/>
          </a:prstGeom>
        </p:spPr>
        <p:txBody>
          <a:bodyPr vert="horz" wrap="square" lIns="91440" tIns="45720" rIns="91440" bIns="45720" rtlCol="0" anchor="ctr">
            <a:spAutoFit/>
          </a:bodyPr>
          <a:lstStyle/>
          <a:p>
            <a:pPr lvl="0" algn="l">
              <a:buClrTx/>
              <a:buSzTx/>
              <a:buFontTx/>
            </a:pPr>
            <a:r>
              <a:rPr lang="zh-CN" altLang="en-US" sz="2800" b="1" dirty="0">
                <a:solidFill>
                  <a:srgbClr val="283A69"/>
                </a:solidFill>
                <a:cs typeface="+mn-ea"/>
                <a:sym typeface="+mn-lt"/>
              </a:rPr>
              <a:t>沟通的基本法则</a:t>
            </a:r>
          </a:p>
        </p:txBody>
      </p:sp>
      <p:grpSp>
        <p:nvGrpSpPr>
          <p:cNvPr id="2" name="组合 1"/>
          <p:cNvGrpSpPr/>
          <p:nvPr/>
        </p:nvGrpSpPr>
        <p:grpSpPr>
          <a:xfrm>
            <a:off x="4879975" y="2505710"/>
            <a:ext cx="3075940" cy="3165475"/>
            <a:chOff x="7707" y="4054"/>
            <a:chExt cx="3786" cy="3812"/>
          </a:xfrm>
        </p:grpSpPr>
        <p:sp>
          <p:nvSpPr>
            <p:cNvPr id="71" name="剪去对角的矩形 70"/>
            <p:cNvSpPr/>
            <p:nvPr/>
          </p:nvSpPr>
          <p:spPr>
            <a:xfrm>
              <a:off x="7707" y="4054"/>
              <a:ext cx="1832" cy="1832"/>
            </a:xfrm>
            <a:prstGeom prst="snip2DiagRect">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剪去对角的矩形 71"/>
            <p:cNvSpPr/>
            <p:nvPr/>
          </p:nvSpPr>
          <p:spPr>
            <a:xfrm flipH="1">
              <a:off x="9661" y="4054"/>
              <a:ext cx="1832" cy="1832"/>
            </a:xfrm>
            <a:prstGeom prst="snip2Diag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剪去对角的矩形 74"/>
            <p:cNvSpPr/>
            <p:nvPr/>
          </p:nvSpPr>
          <p:spPr>
            <a:xfrm flipV="1">
              <a:off x="7707" y="6034"/>
              <a:ext cx="1832" cy="1832"/>
            </a:xfrm>
            <a:prstGeom prst="snip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剪去对角的矩形 75"/>
            <p:cNvSpPr/>
            <p:nvPr/>
          </p:nvSpPr>
          <p:spPr>
            <a:xfrm flipH="1" flipV="1">
              <a:off x="9661" y="6034"/>
              <a:ext cx="1832" cy="1832"/>
            </a:xfrm>
            <a:prstGeom prst="snip2Diag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8" name="图形 25"/>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184" y="4471"/>
              <a:ext cx="878" cy="878"/>
            </a:xfrm>
            <a:prstGeom prst="rect">
              <a:avLst/>
            </a:prstGeom>
          </p:spPr>
        </p:pic>
        <p:pic>
          <p:nvPicPr>
            <p:cNvPr id="79" name="图形 26"/>
            <p:cNvPicPr>
              <a:picLocks noChangeAspect="1"/>
            </p:cNvPicPr>
            <p:nvPr/>
          </p:nvPicPr>
          <p:blipFill>
            <a:blip r:embed="rId4"/>
            <a:stretch>
              <a:fillRect/>
            </a:stretch>
          </p:blipFill>
          <p:spPr>
            <a:xfrm>
              <a:off x="10186" y="4533"/>
              <a:ext cx="783" cy="783"/>
            </a:xfrm>
            <a:prstGeom prst="rect">
              <a:avLst/>
            </a:prstGeom>
          </p:spPr>
        </p:pic>
        <p:pic>
          <p:nvPicPr>
            <p:cNvPr id="80" name="图形 27"/>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083" y="6455"/>
              <a:ext cx="878" cy="878"/>
            </a:xfrm>
            <a:prstGeom prst="rect">
              <a:avLst/>
            </a:prstGeom>
          </p:spPr>
        </p:pic>
        <p:pic>
          <p:nvPicPr>
            <p:cNvPr id="81" name="图形 28"/>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0121" y="6438"/>
              <a:ext cx="913" cy="913"/>
            </a:xfrm>
            <a:prstGeom prst="rect">
              <a:avLst/>
            </a:prstGeom>
          </p:spPr>
        </p:pic>
      </p:grpSp>
      <p:sp>
        <p:nvSpPr>
          <p:cNvPr id="3" name="矩形 2"/>
          <p:cNvSpPr/>
          <p:nvPr/>
        </p:nvSpPr>
        <p:spPr>
          <a:xfrm>
            <a:off x="1923591" y="2629019"/>
            <a:ext cx="2430473" cy="1135054"/>
          </a:xfrm>
          <a:prstGeom prst="rect">
            <a:avLst/>
          </a:prstGeom>
        </p:spPr>
        <p:txBody>
          <a:bodyPr wrap="none">
            <a:spAutoFit/>
          </a:bodyPr>
          <a:lstStyle/>
          <a:p>
            <a:pPr algn="r" fontAlgn="auto">
              <a:lnSpc>
                <a:spcPct val="150000"/>
              </a:lnSpc>
            </a:pPr>
            <a:r>
              <a:rPr lang="zh-CN" altLang="en-US" sz="2400" b="1" dirty="0">
                <a:solidFill>
                  <a:schemeClr val="tx1">
                    <a:lumMod val="75000"/>
                    <a:lumOff val="25000"/>
                  </a:schemeClr>
                </a:solidFill>
                <a:cs typeface="+mn-ea"/>
                <a:sym typeface="+mn-lt"/>
              </a:rPr>
              <a:t>法则一</a:t>
            </a:r>
          </a:p>
          <a:p>
            <a:pPr algn="r" fontAlgn="auto">
              <a:lnSpc>
                <a:spcPct val="150000"/>
              </a:lnSpc>
            </a:pPr>
            <a:r>
              <a:rPr lang="zh-CN" altLang="en-US" sz="2400" dirty="0">
                <a:solidFill>
                  <a:schemeClr val="tx1">
                    <a:lumMod val="75000"/>
                    <a:lumOff val="25000"/>
                  </a:schemeClr>
                </a:solidFill>
                <a:cs typeface="+mn-ea"/>
                <a:sym typeface="+mn-lt"/>
              </a:rPr>
              <a:t>沟通是一种感知 </a:t>
            </a:r>
            <a:endParaRPr lang="zh-CN" altLang="en-US" dirty="0">
              <a:solidFill>
                <a:schemeClr val="tx1">
                  <a:lumMod val="75000"/>
                  <a:lumOff val="25000"/>
                </a:schemeClr>
              </a:solidFill>
              <a:cs typeface="+mn-ea"/>
              <a:sym typeface="+mn-lt"/>
            </a:endParaRPr>
          </a:p>
        </p:txBody>
      </p:sp>
      <p:sp>
        <p:nvSpPr>
          <p:cNvPr id="5" name="矩形 4"/>
          <p:cNvSpPr/>
          <p:nvPr/>
        </p:nvSpPr>
        <p:spPr>
          <a:xfrm>
            <a:off x="8442325" y="2660813"/>
            <a:ext cx="2686050" cy="1135054"/>
          </a:xfrm>
          <a:prstGeom prst="rect">
            <a:avLst/>
          </a:prstGeom>
        </p:spPr>
        <p:txBody>
          <a:bodyPr wrap="square" anchor="ctr" anchorCtr="0">
            <a:spAutoFit/>
          </a:bodyPr>
          <a:lstStyle/>
          <a:p>
            <a:pPr lvl="0" algn="l">
              <a:lnSpc>
                <a:spcPct val="150000"/>
              </a:lnSpc>
              <a:buClrTx/>
              <a:buSzTx/>
              <a:buFontTx/>
            </a:pPr>
            <a:r>
              <a:rPr lang="zh-CN" altLang="en-US" sz="2400" b="1" dirty="0">
                <a:solidFill>
                  <a:schemeClr val="tx1">
                    <a:lumMod val="75000"/>
                    <a:lumOff val="25000"/>
                  </a:schemeClr>
                </a:solidFill>
                <a:cs typeface="+mn-ea"/>
                <a:sym typeface="+mn-lt"/>
              </a:rPr>
              <a:t>法则二</a:t>
            </a:r>
          </a:p>
          <a:p>
            <a:pPr lvl="0" algn="l">
              <a:lnSpc>
                <a:spcPct val="150000"/>
              </a:lnSpc>
              <a:buClrTx/>
              <a:buSzTx/>
              <a:buFontTx/>
            </a:pPr>
            <a:r>
              <a:rPr lang="zh-CN" altLang="en-US" sz="2400" dirty="0">
                <a:solidFill>
                  <a:schemeClr val="tx1">
                    <a:lumMod val="75000"/>
                    <a:lumOff val="25000"/>
                  </a:schemeClr>
                </a:solidFill>
                <a:cs typeface="+mn-ea"/>
                <a:sym typeface="+mn-lt"/>
              </a:rPr>
              <a:t>沟通是一种期望 </a:t>
            </a:r>
          </a:p>
        </p:txBody>
      </p:sp>
      <p:sp>
        <p:nvSpPr>
          <p:cNvPr id="6" name="矩形 5"/>
          <p:cNvSpPr/>
          <p:nvPr/>
        </p:nvSpPr>
        <p:spPr>
          <a:xfrm>
            <a:off x="2222779" y="4264817"/>
            <a:ext cx="2122696" cy="1135054"/>
          </a:xfrm>
          <a:prstGeom prst="rect">
            <a:avLst/>
          </a:prstGeom>
        </p:spPr>
        <p:txBody>
          <a:bodyPr wrap="none">
            <a:spAutoFit/>
          </a:bodyPr>
          <a:lstStyle/>
          <a:p>
            <a:pPr lvl="0" algn="r">
              <a:lnSpc>
                <a:spcPct val="150000"/>
              </a:lnSpc>
              <a:buClrTx/>
              <a:buSzTx/>
              <a:buFontTx/>
            </a:pPr>
            <a:r>
              <a:rPr lang="zh-CN" altLang="en-US" sz="2400" b="1" dirty="0">
                <a:solidFill>
                  <a:schemeClr val="tx1">
                    <a:lumMod val="75000"/>
                    <a:lumOff val="25000"/>
                  </a:schemeClr>
                </a:solidFill>
                <a:cs typeface="+mn-ea"/>
                <a:sym typeface="+mn-lt"/>
              </a:rPr>
              <a:t>法则三</a:t>
            </a:r>
          </a:p>
          <a:p>
            <a:pPr lvl="0" algn="r">
              <a:lnSpc>
                <a:spcPct val="150000"/>
              </a:lnSpc>
              <a:buClrTx/>
              <a:buSzTx/>
              <a:buFontTx/>
            </a:pPr>
            <a:r>
              <a:rPr lang="zh-CN" altLang="en-US" sz="2400" dirty="0">
                <a:solidFill>
                  <a:schemeClr val="tx1">
                    <a:lumMod val="75000"/>
                    <a:lumOff val="25000"/>
                  </a:schemeClr>
                </a:solidFill>
                <a:cs typeface="+mn-ea"/>
                <a:sym typeface="+mn-lt"/>
              </a:rPr>
              <a:t>沟通产生要求</a:t>
            </a:r>
            <a:r>
              <a:rPr lang="zh-CN" altLang="en-US" sz="2400" b="1" dirty="0">
                <a:solidFill>
                  <a:schemeClr val="tx1">
                    <a:lumMod val="75000"/>
                    <a:lumOff val="25000"/>
                  </a:schemeClr>
                </a:solidFill>
                <a:cs typeface="+mn-ea"/>
                <a:sym typeface="+mn-lt"/>
              </a:rPr>
              <a:t> </a:t>
            </a:r>
          </a:p>
        </p:txBody>
      </p:sp>
      <p:sp>
        <p:nvSpPr>
          <p:cNvPr id="8" name="矩形 7"/>
          <p:cNvSpPr/>
          <p:nvPr/>
        </p:nvSpPr>
        <p:spPr>
          <a:xfrm>
            <a:off x="8524875" y="4296891"/>
            <a:ext cx="2715260" cy="1135054"/>
          </a:xfrm>
          <a:prstGeom prst="rect">
            <a:avLst/>
          </a:prstGeom>
        </p:spPr>
        <p:txBody>
          <a:bodyPr wrap="square" anchor="ctr" anchorCtr="0">
            <a:spAutoFit/>
          </a:bodyPr>
          <a:lstStyle/>
          <a:p>
            <a:pPr lvl="0" algn="l">
              <a:lnSpc>
                <a:spcPct val="150000"/>
              </a:lnSpc>
              <a:buClrTx/>
              <a:buSzTx/>
              <a:buFontTx/>
            </a:pPr>
            <a:r>
              <a:rPr lang="zh-CN" altLang="en-US" sz="2400" b="1" dirty="0">
                <a:solidFill>
                  <a:schemeClr val="tx1">
                    <a:lumMod val="75000"/>
                    <a:lumOff val="25000"/>
                  </a:schemeClr>
                </a:solidFill>
                <a:cs typeface="+mn-ea"/>
                <a:sym typeface="+mn-lt"/>
              </a:rPr>
              <a:t>法则四</a:t>
            </a:r>
            <a:endParaRPr lang="zh-CN" altLang="en-US" sz="2400" b="1" dirty="0">
              <a:solidFill>
                <a:srgbClr val="1690D1"/>
              </a:solidFill>
              <a:cs typeface="+mn-ea"/>
              <a:sym typeface="+mn-lt"/>
            </a:endParaRPr>
          </a:p>
          <a:p>
            <a:pPr lvl="0" algn="l">
              <a:lnSpc>
                <a:spcPct val="150000"/>
              </a:lnSpc>
              <a:buClrTx/>
              <a:buSzTx/>
              <a:buFontTx/>
            </a:pPr>
            <a:r>
              <a:rPr lang="zh-CN" altLang="en-US" sz="2400" dirty="0">
                <a:solidFill>
                  <a:schemeClr val="tx1">
                    <a:lumMod val="75000"/>
                    <a:lumOff val="25000"/>
                  </a:schemeClr>
                </a:solidFill>
                <a:cs typeface="+mn-ea"/>
                <a:sym typeface="+mn-lt"/>
              </a:rPr>
              <a:t>信息不是沟通 </a:t>
            </a:r>
          </a:p>
        </p:txBody>
      </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沟通是合作的纽带</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ppt_y</p:attrName>
                                        </p:attrNameLst>
                                      </p:cBhvr>
                                      <p:tavLst>
                                        <p:tav tm="0">
                                          <p:val>
                                            <p:strVal val="#ppt_y+#ppt_h*1.125000"/>
                                          </p:val>
                                        </p:tav>
                                        <p:tav tm="100000">
                                          <p:val>
                                            <p:strVal val="#ppt_y"/>
                                          </p:val>
                                        </p:tav>
                                      </p:tavLst>
                                    </p:anim>
                                    <p:animEffect transition="in" filter="wipe(up)">
                                      <p:cBhvr>
                                        <p:cTn id="28" dur="500"/>
                                        <p:tgtEl>
                                          <p:spTgt spid="6"/>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ppt_y</p:attrName>
                                        </p:attrNameLst>
                                      </p:cBhvr>
                                      <p:tavLst>
                                        <p:tav tm="0">
                                          <p:val>
                                            <p:strVal val="#ppt_y+#ppt_h*1.125000"/>
                                          </p:val>
                                        </p:tav>
                                        <p:tav tm="100000">
                                          <p:val>
                                            <p:strVal val="#ppt_y"/>
                                          </p:val>
                                        </p:tav>
                                      </p:tavLst>
                                    </p:anim>
                                    <p:animEffect transition="in" filter="wipe(up)">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133189" y="1702597"/>
            <a:ext cx="5926767" cy="1014730"/>
          </a:xfrm>
          <a:prstGeom prst="rect">
            <a:avLst/>
          </a:prstGeom>
          <a:noFill/>
        </p:spPr>
        <p:txBody>
          <a:bodyPr wrap="square" rtlCol="0">
            <a:spAutoFit/>
          </a:bodyPr>
          <a:lstStyle/>
          <a:p>
            <a:pPr algn="ctr"/>
            <a:r>
              <a:rPr lang="en-US" sz="6000" b="1" dirty="0">
                <a:solidFill>
                  <a:srgbClr val="283A69"/>
                </a:solidFill>
                <a:cs typeface="+mn-ea"/>
                <a:sym typeface="+mn-lt"/>
              </a:rPr>
              <a:t>PART 01</a:t>
            </a:r>
          </a:p>
        </p:txBody>
      </p:sp>
      <p:sp>
        <p:nvSpPr>
          <p:cNvPr id="10" name="文本框 9"/>
          <p:cNvSpPr txBox="1"/>
          <p:nvPr/>
        </p:nvSpPr>
        <p:spPr>
          <a:xfrm>
            <a:off x="2829060" y="3204827"/>
            <a:ext cx="6533657" cy="1198880"/>
          </a:xfrm>
          <a:prstGeom prst="rect">
            <a:avLst/>
          </a:prstGeom>
          <a:noFill/>
        </p:spPr>
        <p:txBody>
          <a:bodyPr wrap="square" rtlCol="0">
            <a:spAutoFit/>
          </a:bodyPr>
          <a:lstStyle/>
          <a:p>
            <a:pPr algn="ctr"/>
            <a:r>
              <a:rPr lang="zh-CN" altLang="en-US" sz="7200" b="1" dirty="0">
                <a:solidFill>
                  <a:srgbClr val="283A69"/>
                </a:solidFill>
                <a:cs typeface="+mn-ea"/>
                <a:sym typeface="+mn-lt"/>
              </a:rPr>
              <a:t>团队的概念</a:t>
            </a:r>
          </a:p>
        </p:txBody>
      </p:sp>
      <p:sp>
        <p:nvSpPr>
          <p:cNvPr id="11" name="文本框 10"/>
          <p:cNvSpPr txBox="1"/>
          <p:nvPr/>
        </p:nvSpPr>
        <p:spPr>
          <a:xfrm>
            <a:off x="3280509" y="4390487"/>
            <a:ext cx="5875290" cy="453457"/>
          </a:xfrm>
          <a:prstGeom prst="rect">
            <a:avLst/>
          </a:prstGeom>
          <a:noFill/>
        </p:spPr>
        <p:txBody>
          <a:bodyPr wrap="square" rtlCol="0">
            <a:spAutoFit/>
          </a:bodyPr>
          <a:lstStyle/>
          <a:p>
            <a:pPr algn="ctr">
              <a:lnSpc>
                <a:spcPct val="130000"/>
              </a:lnSpc>
            </a:pPr>
            <a:r>
              <a:rPr lang="zh-CN" altLang="en-US" sz="2000" dirty="0">
                <a:solidFill>
                  <a:srgbClr val="283A69"/>
                </a:solidFill>
                <a:cs typeface="+mn-ea"/>
                <a:sym typeface="+mn-lt"/>
              </a:rPr>
              <a:t>团队为了共同的目标而在一起工作的一群人</a:t>
            </a:r>
          </a:p>
        </p:txBody>
      </p:sp>
      <p:cxnSp>
        <p:nvCxnSpPr>
          <p:cNvPr id="2" name="直接箭头连接符 1"/>
          <p:cNvCxnSpPr/>
          <p:nvPr/>
        </p:nvCxnSpPr>
        <p:spPr>
          <a:xfrm flipV="1">
            <a:off x="5810250" y="2908935"/>
            <a:ext cx="571500" cy="6350"/>
          </a:xfrm>
          <a:prstGeom prst="straightConnector1">
            <a:avLst/>
          </a:prstGeom>
          <a:ln w="44450" cmpd="sng">
            <a:solidFill>
              <a:srgbClr val="283A69"/>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8" name="矩形 5"/>
          <p:cNvSpPr/>
          <p:nvPr/>
        </p:nvSpPr>
        <p:spPr>
          <a:xfrm flipH="1" flipV="1">
            <a:off x="-90805" y="-70485"/>
            <a:ext cx="5184140" cy="2310765"/>
          </a:xfrm>
          <a:custGeom>
            <a:avLst/>
            <a:gdLst>
              <a:gd name="connsiteX0" fmla="*/ 0 w 5657850"/>
              <a:gd name="connsiteY0" fmla="*/ 0 h 4929550"/>
              <a:gd name="connsiteX1" fmla="*/ 5657850 w 5657850"/>
              <a:gd name="connsiteY1" fmla="*/ 0 h 4929550"/>
              <a:gd name="connsiteX2" fmla="*/ 5657850 w 5657850"/>
              <a:gd name="connsiteY2" fmla="*/ 4929550 h 4929550"/>
              <a:gd name="connsiteX3" fmla="*/ 0 w 5657850"/>
              <a:gd name="connsiteY3" fmla="*/ 4929550 h 4929550"/>
              <a:gd name="connsiteX4" fmla="*/ 0 w 5657850"/>
              <a:gd name="connsiteY4" fmla="*/ 0 h 4929550"/>
              <a:gd name="connsiteX0-1" fmla="*/ 0 w 5657850"/>
              <a:gd name="connsiteY0-2" fmla="*/ 1003300 h 5932850"/>
              <a:gd name="connsiteX1-3" fmla="*/ 5657850 w 5657850"/>
              <a:gd name="connsiteY1-4" fmla="*/ 1003300 h 5932850"/>
              <a:gd name="connsiteX2-5" fmla="*/ 5657850 w 5657850"/>
              <a:gd name="connsiteY2-6" fmla="*/ 5932850 h 5932850"/>
              <a:gd name="connsiteX3-7" fmla="*/ 0 w 5657850"/>
              <a:gd name="connsiteY3-8" fmla="*/ 5932850 h 5932850"/>
              <a:gd name="connsiteX4-9" fmla="*/ 0 w 5657850"/>
              <a:gd name="connsiteY4-10" fmla="*/ 1003300 h 5932850"/>
              <a:gd name="connsiteX0-11" fmla="*/ 660400 w 6318250"/>
              <a:gd name="connsiteY0-12" fmla="*/ 1003300 h 5932850"/>
              <a:gd name="connsiteX1-13" fmla="*/ 6318250 w 6318250"/>
              <a:gd name="connsiteY1-14" fmla="*/ 1003300 h 5932850"/>
              <a:gd name="connsiteX2-15" fmla="*/ 6318250 w 6318250"/>
              <a:gd name="connsiteY2-16" fmla="*/ 5932850 h 5932850"/>
              <a:gd name="connsiteX3-17" fmla="*/ 660400 w 6318250"/>
              <a:gd name="connsiteY3-18" fmla="*/ 5932850 h 5932850"/>
              <a:gd name="connsiteX4-19" fmla="*/ 660400 w 6318250"/>
              <a:gd name="connsiteY4-20" fmla="*/ 1003300 h 5932850"/>
              <a:gd name="connsiteX0-21" fmla="*/ 660400 w 6318250"/>
              <a:gd name="connsiteY0-22" fmla="*/ 965201 h 5894751"/>
              <a:gd name="connsiteX1-23" fmla="*/ 6318250 w 6318250"/>
              <a:gd name="connsiteY1-24" fmla="*/ 965201 h 5894751"/>
              <a:gd name="connsiteX2-25" fmla="*/ 6318250 w 6318250"/>
              <a:gd name="connsiteY2-26" fmla="*/ 5894751 h 5894751"/>
              <a:gd name="connsiteX3-27" fmla="*/ 660400 w 6318250"/>
              <a:gd name="connsiteY3-28" fmla="*/ 5894751 h 5894751"/>
              <a:gd name="connsiteX4-29" fmla="*/ 660400 w 6318250"/>
              <a:gd name="connsiteY4-30" fmla="*/ 965201 h 5894751"/>
              <a:gd name="connsiteX0-31" fmla="*/ 711200 w 6369050"/>
              <a:gd name="connsiteY0-32" fmla="*/ 965200 h 5894750"/>
              <a:gd name="connsiteX1-33" fmla="*/ 6369050 w 6369050"/>
              <a:gd name="connsiteY1-34" fmla="*/ 965200 h 5894750"/>
              <a:gd name="connsiteX2-35" fmla="*/ 6369050 w 6369050"/>
              <a:gd name="connsiteY2-36" fmla="*/ 5894750 h 5894750"/>
              <a:gd name="connsiteX3-37" fmla="*/ 711200 w 6369050"/>
              <a:gd name="connsiteY3-38" fmla="*/ 5894750 h 5894750"/>
              <a:gd name="connsiteX4-39" fmla="*/ 711200 w 6369050"/>
              <a:gd name="connsiteY4-40" fmla="*/ 965200 h 5894750"/>
              <a:gd name="connsiteX0-41" fmla="*/ 4371975 w 10029825"/>
              <a:gd name="connsiteY0-42" fmla="*/ 965200 h 5894750"/>
              <a:gd name="connsiteX1-43" fmla="*/ 10029825 w 10029825"/>
              <a:gd name="connsiteY1-44" fmla="*/ 965200 h 5894750"/>
              <a:gd name="connsiteX2-45" fmla="*/ 10029825 w 10029825"/>
              <a:gd name="connsiteY2-46" fmla="*/ 5894750 h 5894750"/>
              <a:gd name="connsiteX3-47" fmla="*/ 0 w 10029825"/>
              <a:gd name="connsiteY3-48" fmla="*/ 5894750 h 5894750"/>
              <a:gd name="connsiteX4-49" fmla="*/ 4371975 w 10029825"/>
              <a:gd name="connsiteY4-50" fmla="*/ 965200 h 5894750"/>
              <a:gd name="connsiteX0-51" fmla="*/ 4406541 w 10064391"/>
              <a:gd name="connsiteY0-52" fmla="*/ 965200 h 5894750"/>
              <a:gd name="connsiteX1-53" fmla="*/ 10064391 w 10064391"/>
              <a:gd name="connsiteY1-54" fmla="*/ 965200 h 5894750"/>
              <a:gd name="connsiteX2-55" fmla="*/ 10064391 w 10064391"/>
              <a:gd name="connsiteY2-56" fmla="*/ 5894750 h 5894750"/>
              <a:gd name="connsiteX3-57" fmla="*/ 34566 w 10064391"/>
              <a:gd name="connsiteY3-58" fmla="*/ 5894750 h 5894750"/>
              <a:gd name="connsiteX4-59" fmla="*/ 4406541 w 10064391"/>
              <a:gd name="connsiteY4-60" fmla="*/ 965200 h 5894750"/>
              <a:gd name="connsiteX0-61" fmla="*/ 4604702 w 10062527"/>
              <a:gd name="connsiteY0-62" fmla="*/ 1302342 h 5260342"/>
              <a:gd name="connsiteX1-63" fmla="*/ 10062527 w 10062527"/>
              <a:gd name="connsiteY1-64" fmla="*/ 330792 h 5260342"/>
              <a:gd name="connsiteX2-65" fmla="*/ 10062527 w 10062527"/>
              <a:gd name="connsiteY2-66" fmla="*/ 5260342 h 5260342"/>
              <a:gd name="connsiteX3-67" fmla="*/ 32702 w 10062527"/>
              <a:gd name="connsiteY3-68" fmla="*/ 5260342 h 5260342"/>
              <a:gd name="connsiteX4-69" fmla="*/ 4604702 w 10062527"/>
              <a:gd name="connsiteY4-70" fmla="*/ 1302342 h 5260342"/>
              <a:gd name="connsiteX0-71" fmla="*/ 4604702 w 10062527"/>
              <a:gd name="connsiteY0-72" fmla="*/ 1690387 h 5648387"/>
              <a:gd name="connsiteX1-73" fmla="*/ 10062527 w 10062527"/>
              <a:gd name="connsiteY1-74" fmla="*/ 718837 h 5648387"/>
              <a:gd name="connsiteX2-75" fmla="*/ 10062527 w 10062527"/>
              <a:gd name="connsiteY2-76" fmla="*/ 5648387 h 5648387"/>
              <a:gd name="connsiteX3-77" fmla="*/ 32702 w 10062527"/>
              <a:gd name="connsiteY3-78" fmla="*/ 5648387 h 5648387"/>
              <a:gd name="connsiteX4-79" fmla="*/ 4604702 w 10062527"/>
              <a:gd name="connsiteY4-80" fmla="*/ 1690387 h 5648387"/>
              <a:gd name="connsiteX0-81" fmla="*/ 4603976 w 10061801"/>
              <a:gd name="connsiteY0-82" fmla="*/ 1690387 h 5648387"/>
              <a:gd name="connsiteX1-83" fmla="*/ 10061801 w 10061801"/>
              <a:gd name="connsiteY1-84" fmla="*/ 718837 h 5648387"/>
              <a:gd name="connsiteX2-85" fmla="*/ 10061801 w 10061801"/>
              <a:gd name="connsiteY2-86" fmla="*/ 5648387 h 5648387"/>
              <a:gd name="connsiteX3-87" fmla="*/ 31976 w 10061801"/>
              <a:gd name="connsiteY3-88" fmla="*/ 5648387 h 5648387"/>
              <a:gd name="connsiteX4-89" fmla="*/ 4603976 w 10061801"/>
              <a:gd name="connsiteY4-90" fmla="*/ 1690387 h 5648387"/>
              <a:gd name="connsiteX0-91" fmla="*/ 4603976 w 10061801"/>
              <a:gd name="connsiteY0-92" fmla="*/ 1392426 h 5350426"/>
              <a:gd name="connsiteX1-93" fmla="*/ 10061801 w 10061801"/>
              <a:gd name="connsiteY1-94" fmla="*/ 420876 h 5350426"/>
              <a:gd name="connsiteX2-95" fmla="*/ 10061801 w 10061801"/>
              <a:gd name="connsiteY2-96" fmla="*/ 5350426 h 5350426"/>
              <a:gd name="connsiteX3-97" fmla="*/ 31976 w 10061801"/>
              <a:gd name="connsiteY3-98" fmla="*/ 5350426 h 5350426"/>
              <a:gd name="connsiteX4-99" fmla="*/ 4603976 w 10061801"/>
              <a:gd name="connsiteY4-100" fmla="*/ 1392426 h 5350426"/>
              <a:gd name="connsiteX0-101" fmla="*/ 4595548 w 10053373"/>
              <a:gd name="connsiteY0-102" fmla="*/ 1392426 h 5350426"/>
              <a:gd name="connsiteX1-103" fmla="*/ 10053373 w 10053373"/>
              <a:gd name="connsiteY1-104" fmla="*/ 420876 h 5350426"/>
              <a:gd name="connsiteX2-105" fmla="*/ 10053373 w 10053373"/>
              <a:gd name="connsiteY2-106" fmla="*/ 5350426 h 5350426"/>
              <a:gd name="connsiteX3-107" fmla="*/ 23548 w 10053373"/>
              <a:gd name="connsiteY3-108" fmla="*/ 5350426 h 5350426"/>
              <a:gd name="connsiteX4-109" fmla="*/ 4595548 w 10053373"/>
              <a:gd name="connsiteY4-110" fmla="*/ 1392426 h 5350426"/>
              <a:gd name="connsiteX0-111" fmla="*/ 4595548 w 10053373"/>
              <a:gd name="connsiteY0-112" fmla="*/ 1367261 h 5325261"/>
              <a:gd name="connsiteX1-113" fmla="*/ 10053373 w 10053373"/>
              <a:gd name="connsiteY1-114" fmla="*/ 395711 h 5325261"/>
              <a:gd name="connsiteX2-115" fmla="*/ 10053373 w 10053373"/>
              <a:gd name="connsiteY2-116" fmla="*/ 5325261 h 5325261"/>
              <a:gd name="connsiteX3-117" fmla="*/ 23548 w 10053373"/>
              <a:gd name="connsiteY3-118" fmla="*/ 5325261 h 5325261"/>
              <a:gd name="connsiteX4-119" fmla="*/ 4595548 w 10053373"/>
              <a:gd name="connsiteY4-120" fmla="*/ 1367261 h 5325261"/>
              <a:gd name="connsiteX0-121" fmla="*/ 9240363 w 14698188"/>
              <a:gd name="connsiteY0-122" fmla="*/ 1367261 h 5325261"/>
              <a:gd name="connsiteX1-123" fmla="*/ 14698188 w 14698188"/>
              <a:gd name="connsiteY1-124" fmla="*/ 395711 h 5325261"/>
              <a:gd name="connsiteX2-125" fmla="*/ 14698188 w 14698188"/>
              <a:gd name="connsiteY2-126" fmla="*/ 5325261 h 5325261"/>
              <a:gd name="connsiteX3-127" fmla="*/ 12308 w 14698188"/>
              <a:gd name="connsiteY3-128" fmla="*/ 5325261 h 5325261"/>
              <a:gd name="connsiteX4-129" fmla="*/ 9240363 w 14698188"/>
              <a:gd name="connsiteY4-130" fmla="*/ 1367261 h 5325261"/>
              <a:gd name="connsiteX0-131" fmla="*/ 9240363 w 14698188"/>
              <a:gd name="connsiteY0-132" fmla="*/ 1076000 h 5034000"/>
              <a:gd name="connsiteX1-133" fmla="*/ 14698188 w 14698188"/>
              <a:gd name="connsiteY1-134" fmla="*/ 104450 h 5034000"/>
              <a:gd name="connsiteX2-135" fmla="*/ 14698188 w 14698188"/>
              <a:gd name="connsiteY2-136" fmla="*/ 5034000 h 5034000"/>
              <a:gd name="connsiteX3-137" fmla="*/ 12308 w 14698188"/>
              <a:gd name="connsiteY3-138" fmla="*/ 5034000 h 5034000"/>
              <a:gd name="connsiteX4-139" fmla="*/ 9240363 w 14698188"/>
              <a:gd name="connsiteY4-140" fmla="*/ 1076000 h 5034000"/>
              <a:gd name="connsiteX0-141" fmla="*/ 9247695 w 14705520"/>
              <a:gd name="connsiteY0-142" fmla="*/ 1076000 h 5034000"/>
              <a:gd name="connsiteX1-143" fmla="*/ 14705520 w 14705520"/>
              <a:gd name="connsiteY1-144" fmla="*/ 104450 h 5034000"/>
              <a:gd name="connsiteX2-145" fmla="*/ 14705520 w 14705520"/>
              <a:gd name="connsiteY2-146" fmla="*/ 5034000 h 5034000"/>
              <a:gd name="connsiteX3-147" fmla="*/ 19640 w 14705520"/>
              <a:gd name="connsiteY3-148" fmla="*/ 5034000 h 5034000"/>
              <a:gd name="connsiteX4-149" fmla="*/ 9247695 w 14705520"/>
              <a:gd name="connsiteY4-150" fmla="*/ 1076000 h 5034000"/>
              <a:gd name="connsiteX0-151" fmla="*/ 9251946 w 14709771"/>
              <a:gd name="connsiteY0-152" fmla="*/ 1076000 h 5034000"/>
              <a:gd name="connsiteX1-153" fmla="*/ 14709771 w 14709771"/>
              <a:gd name="connsiteY1-154" fmla="*/ 104450 h 5034000"/>
              <a:gd name="connsiteX2-155" fmla="*/ 14709771 w 14709771"/>
              <a:gd name="connsiteY2-156" fmla="*/ 5034000 h 5034000"/>
              <a:gd name="connsiteX3-157" fmla="*/ 23891 w 14709771"/>
              <a:gd name="connsiteY3-158" fmla="*/ 5034000 h 5034000"/>
              <a:gd name="connsiteX4-159" fmla="*/ 9251946 w 14709771"/>
              <a:gd name="connsiteY4-160" fmla="*/ 1076000 h 5034000"/>
              <a:gd name="connsiteX0-161" fmla="*/ 9251946 w 14709771"/>
              <a:gd name="connsiteY0-162" fmla="*/ 1273721 h 5231721"/>
              <a:gd name="connsiteX1-163" fmla="*/ 14709771 w 14709771"/>
              <a:gd name="connsiteY1-164" fmla="*/ 302171 h 5231721"/>
              <a:gd name="connsiteX2-165" fmla="*/ 14709771 w 14709771"/>
              <a:gd name="connsiteY2-166" fmla="*/ 5231721 h 5231721"/>
              <a:gd name="connsiteX3-167" fmla="*/ 23891 w 14709771"/>
              <a:gd name="connsiteY3-168" fmla="*/ 5231721 h 5231721"/>
              <a:gd name="connsiteX4-169" fmla="*/ 9251946 w 14709771"/>
              <a:gd name="connsiteY4-170" fmla="*/ 1273721 h 5231721"/>
              <a:gd name="connsiteX0-171" fmla="*/ 10013250 w 14706648"/>
              <a:gd name="connsiteY0-172" fmla="*/ 2312727 h 4929550"/>
              <a:gd name="connsiteX1-173" fmla="*/ 14706648 w 14706648"/>
              <a:gd name="connsiteY1-174" fmla="*/ 0 h 4929550"/>
              <a:gd name="connsiteX2-175" fmla="*/ 14706648 w 14706648"/>
              <a:gd name="connsiteY2-176" fmla="*/ 4929550 h 4929550"/>
              <a:gd name="connsiteX3-177" fmla="*/ 20768 w 14706648"/>
              <a:gd name="connsiteY3-178" fmla="*/ 4929550 h 4929550"/>
              <a:gd name="connsiteX4-179" fmla="*/ 10013250 w 14706648"/>
              <a:gd name="connsiteY4-180" fmla="*/ 2312727 h 4929550"/>
              <a:gd name="connsiteX0-181" fmla="*/ 10011463 w 14704861"/>
              <a:gd name="connsiteY0-182" fmla="*/ 2312727 h 4929550"/>
              <a:gd name="connsiteX1-183" fmla="*/ 14704861 w 14704861"/>
              <a:gd name="connsiteY1-184" fmla="*/ 0 h 4929550"/>
              <a:gd name="connsiteX2-185" fmla="*/ 14704861 w 14704861"/>
              <a:gd name="connsiteY2-186" fmla="*/ 4929550 h 4929550"/>
              <a:gd name="connsiteX3-187" fmla="*/ 18981 w 14704861"/>
              <a:gd name="connsiteY3-188" fmla="*/ 4929550 h 4929550"/>
              <a:gd name="connsiteX4-189" fmla="*/ 10011463 w 14704861"/>
              <a:gd name="connsiteY4-190" fmla="*/ 2312727 h 4929550"/>
              <a:gd name="connsiteX0-191" fmla="*/ 10011463 w 14704861"/>
              <a:gd name="connsiteY0-192" fmla="*/ 2312727 h 4929550"/>
              <a:gd name="connsiteX1-193" fmla="*/ 14704861 w 14704861"/>
              <a:gd name="connsiteY1-194" fmla="*/ 0 h 4929550"/>
              <a:gd name="connsiteX2-195" fmla="*/ 14704861 w 14704861"/>
              <a:gd name="connsiteY2-196" fmla="*/ 4929550 h 4929550"/>
              <a:gd name="connsiteX3-197" fmla="*/ 18981 w 14704861"/>
              <a:gd name="connsiteY3-198" fmla="*/ 4929550 h 4929550"/>
              <a:gd name="connsiteX4-199" fmla="*/ 10011463 w 14704861"/>
              <a:gd name="connsiteY4-200" fmla="*/ 2312727 h 49295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04861" h="4929550">
                <a:moveTo>
                  <a:pt x="10011463" y="2312727"/>
                </a:moveTo>
                <a:cubicBezTo>
                  <a:pt x="13111336" y="451021"/>
                  <a:pt x="12818911" y="0"/>
                  <a:pt x="14704861" y="0"/>
                </a:cubicBezTo>
                <a:lnTo>
                  <a:pt x="14704861" y="4929550"/>
                </a:lnTo>
                <a:lnTo>
                  <a:pt x="18981" y="4929550"/>
                </a:lnTo>
                <a:cubicBezTo>
                  <a:pt x="-381069" y="2314817"/>
                  <a:pt x="5627810" y="4476055"/>
                  <a:pt x="10011463" y="2312727"/>
                </a:cubicBezTo>
                <a:close/>
              </a:path>
            </a:pathLst>
          </a:custGeom>
          <a:solidFill>
            <a:srgbClr val="283A69"/>
          </a:solidFill>
          <a:ln>
            <a:noFill/>
          </a:ln>
          <a:effectLst>
            <a:outerShdw blurRad="609600" dist="152400" dir="2154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dirty="0">
              <a:solidFill>
                <a:srgbClr val="FFFFFF"/>
              </a:solidFill>
              <a:cs typeface="+mn-ea"/>
              <a:sym typeface="+mn-lt"/>
            </a:endParaRPr>
          </a:p>
        </p:txBody>
      </p:sp>
      <p:sp>
        <p:nvSpPr>
          <p:cNvPr id="37" name="矩形 5"/>
          <p:cNvSpPr/>
          <p:nvPr/>
        </p:nvSpPr>
        <p:spPr>
          <a:xfrm>
            <a:off x="8357235" y="3776345"/>
            <a:ext cx="3834765" cy="3091180"/>
          </a:xfrm>
          <a:custGeom>
            <a:avLst/>
            <a:gdLst>
              <a:gd name="connsiteX0" fmla="*/ 0 w 5657850"/>
              <a:gd name="connsiteY0" fmla="*/ 0 h 4929550"/>
              <a:gd name="connsiteX1" fmla="*/ 5657850 w 5657850"/>
              <a:gd name="connsiteY1" fmla="*/ 0 h 4929550"/>
              <a:gd name="connsiteX2" fmla="*/ 5657850 w 5657850"/>
              <a:gd name="connsiteY2" fmla="*/ 4929550 h 4929550"/>
              <a:gd name="connsiteX3" fmla="*/ 0 w 5657850"/>
              <a:gd name="connsiteY3" fmla="*/ 4929550 h 4929550"/>
              <a:gd name="connsiteX4" fmla="*/ 0 w 5657850"/>
              <a:gd name="connsiteY4" fmla="*/ 0 h 4929550"/>
              <a:gd name="connsiteX0-1" fmla="*/ 0 w 5657850"/>
              <a:gd name="connsiteY0-2" fmla="*/ 1003300 h 5932850"/>
              <a:gd name="connsiteX1-3" fmla="*/ 5657850 w 5657850"/>
              <a:gd name="connsiteY1-4" fmla="*/ 1003300 h 5932850"/>
              <a:gd name="connsiteX2-5" fmla="*/ 5657850 w 5657850"/>
              <a:gd name="connsiteY2-6" fmla="*/ 5932850 h 5932850"/>
              <a:gd name="connsiteX3-7" fmla="*/ 0 w 5657850"/>
              <a:gd name="connsiteY3-8" fmla="*/ 5932850 h 5932850"/>
              <a:gd name="connsiteX4-9" fmla="*/ 0 w 5657850"/>
              <a:gd name="connsiteY4-10" fmla="*/ 1003300 h 5932850"/>
              <a:gd name="connsiteX0-11" fmla="*/ 660400 w 6318250"/>
              <a:gd name="connsiteY0-12" fmla="*/ 1003300 h 5932850"/>
              <a:gd name="connsiteX1-13" fmla="*/ 6318250 w 6318250"/>
              <a:gd name="connsiteY1-14" fmla="*/ 1003300 h 5932850"/>
              <a:gd name="connsiteX2-15" fmla="*/ 6318250 w 6318250"/>
              <a:gd name="connsiteY2-16" fmla="*/ 5932850 h 5932850"/>
              <a:gd name="connsiteX3-17" fmla="*/ 660400 w 6318250"/>
              <a:gd name="connsiteY3-18" fmla="*/ 5932850 h 5932850"/>
              <a:gd name="connsiteX4-19" fmla="*/ 660400 w 6318250"/>
              <a:gd name="connsiteY4-20" fmla="*/ 1003300 h 5932850"/>
              <a:gd name="connsiteX0-21" fmla="*/ 660400 w 6318250"/>
              <a:gd name="connsiteY0-22" fmla="*/ 965201 h 5894751"/>
              <a:gd name="connsiteX1-23" fmla="*/ 6318250 w 6318250"/>
              <a:gd name="connsiteY1-24" fmla="*/ 965201 h 5894751"/>
              <a:gd name="connsiteX2-25" fmla="*/ 6318250 w 6318250"/>
              <a:gd name="connsiteY2-26" fmla="*/ 5894751 h 5894751"/>
              <a:gd name="connsiteX3-27" fmla="*/ 660400 w 6318250"/>
              <a:gd name="connsiteY3-28" fmla="*/ 5894751 h 5894751"/>
              <a:gd name="connsiteX4-29" fmla="*/ 660400 w 6318250"/>
              <a:gd name="connsiteY4-30" fmla="*/ 965201 h 5894751"/>
              <a:gd name="connsiteX0-31" fmla="*/ 711200 w 6369050"/>
              <a:gd name="connsiteY0-32" fmla="*/ 965200 h 5894750"/>
              <a:gd name="connsiteX1-33" fmla="*/ 6369050 w 6369050"/>
              <a:gd name="connsiteY1-34" fmla="*/ 965200 h 5894750"/>
              <a:gd name="connsiteX2-35" fmla="*/ 6369050 w 6369050"/>
              <a:gd name="connsiteY2-36" fmla="*/ 5894750 h 5894750"/>
              <a:gd name="connsiteX3-37" fmla="*/ 711200 w 6369050"/>
              <a:gd name="connsiteY3-38" fmla="*/ 5894750 h 5894750"/>
              <a:gd name="connsiteX4-39" fmla="*/ 711200 w 6369050"/>
              <a:gd name="connsiteY4-40" fmla="*/ 965200 h 5894750"/>
              <a:gd name="connsiteX0-41" fmla="*/ 4371975 w 10029825"/>
              <a:gd name="connsiteY0-42" fmla="*/ 965200 h 5894750"/>
              <a:gd name="connsiteX1-43" fmla="*/ 10029825 w 10029825"/>
              <a:gd name="connsiteY1-44" fmla="*/ 965200 h 5894750"/>
              <a:gd name="connsiteX2-45" fmla="*/ 10029825 w 10029825"/>
              <a:gd name="connsiteY2-46" fmla="*/ 5894750 h 5894750"/>
              <a:gd name="connsiteX3-47" fmla="*/ 0 w 10029825"/>
              <a:gd name="connsiteY3-48" fmla="*/ 5894750 h 5894750"/>
              <a:gd name="connsiteX4-49" fmla="*/ 4371975 w 10029825"/>
              <a:gd name="connsiteY4-50" fmla="*/ 965200 h 5894750"/>
              <a:gd name="connsiteX0-51" fmla="*/ 4406541 w 10064391"/>
              <a:gd name="connsiteY0-52" fmla="*/ 965200 h 5894750"/>
              <a:gd name="connsiteX1-53" fmla="*/ 10064391 w 10064391"/>
              <a:gd name="connsiteY1-54" fmla="*/ 965200 h 5894750"/>
              <a:gd name="connsiteX2-55" fmla="*/ 10064391 w 10064391"/>
              <a:gd name="connsiteY2-56" fmla="*/ 5894750 h 5894750"/>
              <a:gd name="connsiteX3-57" fmla="*/ 34566 w 10064391"/>
              <a:gd name="connsiteY3-58" fmla="*/ 5894750 h 5894750"/>
              <a:gd name="connsiteX4-59" fmla="*/ 4406541 w 10064391"/>
              <a:gd name="connsiteY4-60" fmla="*/ 965200 h 5894750"/>
              <a:gd name="connsiteX0-61" fmla="*/ 4604702 w 10062527"/>
              <a:gd name="connsiteY0-62" fmla="*/ 1302342 h 5260342"/>
              <a:gd name="connsiteX1-63" fmla="*/ 10062527 w 10062527"/>
              <a:gd name="connsiteY1-64" fmla="*/ 330792 h 5260342"/>
              <a:gd name="connsiteX2-65" fmla="*/ 10062527 w 10062527"/>
              <a:gd name="connsiteY2-66" fmla="*/ 5260342 h 5260342"/>
              <a:gd name="connsiteX3-67" fmla="*/ 32702 w 10062527"/>
              <a:gd name="connsiteY3-68" fmla="*/ 5260342 h 5260342"/>
              <a:gd name="connsiteX4-69" fmla="*/ 4604702 w 10062527"/>
              <a:gd name="connsiteY4-70" fmla="*/ 1302342 h 5260342"/>
              <a:gd name="connsiteX0-71" fmla="*/ 4604702 w 10062527"/>
              <a:gd name="connsiteY0-72" fmla="*/ 1690387 h 5648387"/>
              <a:gd name="connsiteX1-73" fmla="*/ 10062527 w 10062527"/>
              <a:gd name="connsiteY1-74" fmla="*/ 718837 h 5648387"/>
              <a:gd name="connsiteX2-75" fmla="*/ 10062527 w 10062527"/>
              <a:gd name="connsiteY2-76" fmla="*/ 5648387 h 5648387"/>
              <a:gd name="connsiteX3-77" fmla="*/ 32702 w 10062527"/>
              <a:gd name="connsiteY3-78" fmla="*/ 5648387 h 5648387"/>
              <a:gd name="connsiteX4-79" fmla="*/ 4604702 w 10062527"/>
              <a:gd name="connsiteY4-80" fmla="*/ 1690387 h 5648387"/>
              <a:gd name="connsiteX0-81" fmla="*/ 4603976 w 10061801"/>
              <a:gd name="connsiteY0-82" fmla="*/ 1690387 h 5648387"/>
              <a:gd name="connsiteX1-83" fmla="*/ 10061801 w 10061801"/>
              <a:gd name="connsiteY1-84" fmla="*/ 718837 h 5648387"/>
              <a:gd name="connsiteX2-85" fmla="*/ 10061801 w 10061801"/>
              <a:gd name="connsiteY2-86" fmla="*/ 5648387 h 5648387"/>
              <a:gd name="connsiteX3-87" fmla="*/ 31976 w 10061801"/>
              <a:gd name="connsiteY3-88" fmla="*/ 5648387 h 5648387"/>
              <a:gd name="connsiteX4-89" fmla="*/ 4603976 w 10061801"/>
              <a:gd name="connsiteY4-90" fmla="*/ 1690387 h 5648387"/>
              <a:gd name="connsiteX0-91" fmla="*/ 4603976 w 10061801"/>
              <a:gd name="connsiteY0-92" fmla="*/ 1392426 h 5350426"/>
              <a:gd name="connsiteX1-93" fmla="*/ 10061801 w 10061801"/>
              <a:gd name="connsiteY1-94" fmla="*/ 420876 h 5350426"/>
              <a:gd name="connsiteX2-95" fmla="*/ 10061801 w 10061801"/>
              <a:gd name="connsiteY2-96" fmla="*/ 5350426 h 5350426"/>
              <a:gd name="connsiteX3-97" fmla="*/ 31976 w 10061801"/>
              <a:gd name="connsiteY3-98" fmla="*/ 5350426 h 5350426"/>
              <a:gd name="connsiteX4-99" fmla="*/ 4603976 w 10061801"/>
              <a:gd name="connsiteY4-100" fmla="*/ 1392426 h 5350426"/>
              <a:gd name="connsiteX0-101" fmla="*/ 4595548 w 10053373"/>
              <a:gd name="connsiteY0-102" fmla="*/ 1392426 h 5350426"/>
              <a:gd name="connsiteX1-103" fmla="*/ 10053373 w 10053373"/>
              <a:gd name="connsiteY1-104" fmla="*/ 420876 h 5350426"/>
              <a:gd name="connsiteX2-105" fmla="*/ 10053373 w 10053373"/>
              <a:gd name="connsiteY2-106" fmla="*/ 5350426 h 5350426"/>
              <a:gd name="connsiteX3-107" fmla="*/ 23548 w 10053373"/>
              <a:gd name="connsiteY3-108" fmla="*/ 5350426 h 5350426"/>
              <a:gd name="connsiteX4-109" fmla="*/ 4595548 w 10053373"/>
              <a:gd name="connsiteY4-110" fmla="*/ 1392426 h 5350426"/>
              <a:gd name="connsiteX0-111" fmla="*/ 4595548 w 10053373"/>
              <a:gd name="connsiteY0-112" fmla="*/ 1367261 h 5325261"/>
              <a:gd name="connsiteX1-113" fmla="*/ 10053373 w 10053373"/>
              <a:gd name="connsiteY1-114" fmla="*/ 395711 h 5325261"/>
              <a:gd name="connsiteX2-115" fmla="*/ 10053373 w 10053373"/>
              <a:gd name="connsiteY2-116" fmla="*/ 5325261 h 5325261"/>
              <a:gd name="connsiteX3-117" fmla="*/ 23548 w 10053373"/>
              <a:gd name="connsiteY3-118" fmla="*/ 5325261 h 5325261"/>
              <a:gd name="connsiteX4-119" fmla="*/ 4595548 w 10053373"/>
              <a:gd name="connsiteY4-120" fmla="*/ 1367261 h 53252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3373" h="5325261">
                <a:moveTo>
                  <a:pt x="4595548" y="1367261"/>
                </a:moveTo>
                <a:cubicBezTo>
                  <a:pt x="4985179" y="-967801"/>
                  <a:pt x="8167423" y="395711"/>
                  <a:pt x="10053373" y="395711"/>
                </a:cubicBezTo>
                <a:lnTo>
                  <a:pt x="10053373" y="5325261"/>
                </a:lnTo>
                <a:lnTo>
                  <a:pt x="23548" y="5325261"/>
                </a:lnTo>
                <a:cubicBezTo>
                  <a:pt x="-376502" y="2710528"/>
                  <a:pt x="4450989" y="4358963"/>
                  <a:pt x="4595548" y="1367261"/>
                </a:cubicBezTo>
                <a:close/>
              </a:path>
            </a:pathLst>
          </a:cu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rgbClr val="FFFFFF"/>
              </a:solidFill>
              <a:cs typeface="+mn-ea"/>
              <a:sym typeface="+mn-lt"/>
            </a:endParaRPr>
          </a:p>
        </p:txBody>
      </p:sp>
      <p:sp>
        <p:nvSpPr>
          <p:cNvPr id="41" name="椭圆 40"/>
          <p:cNvSpPr/>
          <p:nvPr/>
        </p:nvSpPr>
        <p:spPr>
          <a:xfrm>
            <a:off x="286035" y="5509555"/>
            <a:ext cx="1101045" cy="1101045"/>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2" name="椭圆 41"/>
          <p:cNvSpPr/>
          <p:nvPr/>
        </p:nvSpPr>
        <p:spPr>
          <a:xfrm>
            <a:off x="2331375" y="5715629"/>
            <a:ext cx="180331" cy="180331"/>
          </a:xfrm>
          <a:prstGeom prst="ellipse">
            <a:avLst/>
          </a:pr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 name="椭圆 3"/>
          <p:cNvSpPr/>
          <p:nvPr/>
        </p:nvSpPr>
        <p:spPr>
          <a:xfrm>
            <a:off x="8437261" y="735634"/>
            <a:ext cx="293263" cy="293263"/>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39" name="椭圆 38"/>
          <p:cNvSpPr/>
          <p:nvPr/>
        </p:nvSpPr>
        <p:spPr>
          <a:xfrm>
            <a:off x="5545800" y="6006688"/>
            <a:ext cx="378102" cy="378102"/>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0" name="椭圆 39"/>
          <p:cNvSpPr/>
          <p:nvPr/>
        </p:nvSpPr>
        <p:spPr>
          <a:xfrm>
            <a:off x="4761591" y="1399002"/>
            <a:ext cx="111351" cy="111351"/>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4" name="椭圆 43"/>
          <p:cNvSpPr/>
          <p:nvPr/>
        </p:nvSpPr>
        <p:spPr>
          <a:xfrm>
            <a:off x="11244851" y="899406"/>
            <a:ext cx="704329" cy="704329"/>
          </a:xfrm>
          <a:prstGeom prst="ellipse">
            <a:avLst/>
          </a:pr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3" name="文本框 2"/>
          <p:cNvSpPr txBox="1"/>
          <p:nvPr/>
        </p:nvSpPr>
        <p:spPr>
          <a:xfrm>
            <a:off x="506027" y="3204827"/>
            <a:ext cx="2104008" cy="276999"/>
          </a:xfrm>
          <a:prstGeom prst="rect">
            <a:avLst/>
          </a:prstGeom>
          <a:noFill/>
        </p:spPr>
        <p:txBody>
          <a:bodyPr wrap="square" rtlCol="0">
            <a:spAutoFit/>
          </a:bodyPr>
          <a:lstStyle/>
          <a:p>
            <a:r>
              <a:rPr lang="en-US" altLang="zh-CN" sz="1200" dirty="0">
                <a:solidFill>
                  <a:srgbClr val="FFFFFF"/>
                </a:solidFill>
              </a:rPr>
              <a:t>https://www.ypppt.com/</a:t>
            </a:r>
            <a:endParaRPr lang="zh-CN" altLang="en-US" sz="1200" dirty="0">
              <a:solidFill>
                <a:srgbClr val="FFFFFF"/>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ppt_x</p:attrName>
                                        </p:attrNameLst>
                                      </p:cBhvr>
                                      <p:tavLst>
                                        <p:tav tm="0">
                                          <p:val>
                                            <p:strVal val="#ppt_x+#ppt_w*1.125000"/>
                                          </p:val>
                                        </p:tav>
                                        <p:tav tm="100000">
                                          <p:val>
                                            <p:strVal val="#ppt_x"/>
                                          </p:val>
                                        </p:tav>
                                      </p:tavLst>
                                    </p:anim>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1000" fill="hold"/>
                                        <p:tgtEl>
                                          <p:spTgt spid="41"/>
                                        </p:tgtEl>
                                        <p:attrNameLst>
                                          <p:attrName>ppt_w</p:attrName>
                                        </p:attrNameLst>
                                      </p:cBhvr>
                                      <p:tavLst>
                                        <p:tav tm="0">
                                          <p:val>
                                            <p:fltVal val="0"/>
                                          </p:val>
                                        </p:tav>
                                        <p:tav tm="100000">
                                          <p:val>
                                            <p:strVal val="#ppt_w"/>
                                          </p:val>
                                        </p:tav>
                                      </p:tavLst>
                                    </p:anim>
                                    <p:anim calcmode="lin" valueType="num">
                                      <p:cBhvr>
                                        <p:cTn id="36" dur="1000" fill="hold"/>
                                        <p:tgtEl>
                                          <p:spTgt spid="41"/>
                                        </p:tgtEl>
                                        <p:attrNameLst>
                                          <p:attrName>ppt_h</p:attrName>
                                        </p:attrNameLst>
                                      </p:cBhvr>
                                      <p:tavLst>
                                        <p:tav tm="0">
                                          <p:val>
                                            <p:fltVal val="0"/>
                                          </p:val>
                                        </p:tav>
                                        <p:tav tm="100000">
                                          <p:val>
                                            <p:strVal val="#ppt_h"/>
                                          </p:val>
                                        </p:tav>
                                      </p:tavLst>
                                    </p:anim>
                                    <p:anim calcmode="lin" valueType="num">
                                      <p:cBhvr>
                                        <p:cTn id="37" dur="1000" fill="hold"/>
                                        <p:tgtEl>
                                          <p:spTgt spid="41"/>
                                        </p:tgtEl>
                                        <p:attrNameLst>
                                          <p:attrName>style.rotation</p:attrName>
                                        </p:attrNameLst>
                                      </p:cBhvr>
                                      <p:tavLst>
                                        <p:tav tm="0">
                                          <p:val>
                                            <p:fltVal val="90"/>
                                          </p:val>
                                        </p:tav>
                                        <p:tav tm="100000">
                                          <p:val>
                                            <p:fltVal val="0"/>
                                          </p:val>
                                        </p:tav>
                                      </p:tavLst>
                                    </p:anim>
                                    <p:animEffect transition="in" filter="fade">
                                      <p:cBhvr>
                                        <p:cTn id="38" dur="1000"/>
                                        <p:tgtEl>
                                          <p:spTgt spid="4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1000" fill="hold"/>
                                        <p:tgtEl>
                                          <p:spTgt spid="40"/>
                                        </p:tgtEl>
                                        <p:attrNameLst>
                                          <p:attrName>ppt_w</p:attrName>
                                        </p:attrNameLst>
                                      </p:cBhvr>
                                      <p:tavLst>
                                        <p:tav tm="0">
                                          <p:val>
                                            <p:fltVal val="0"/>
                                          </p:val>
                                        </p:tav>
                                        <p:tav tm="100000">
                                          <p:val>
                                            <p:strVal val="#ppt_w"/>
                                          </p:val>
                                        </p:tav>
                                      </p:tavLst>
                                    </p:anim>
                                    <p:anim calcmode="lin" valueType="num">
                                      <p:cBhvr>
                                        <p:cTn id="42" dur="1000" fill="hold"/>
                                        <p:tgtEl>
                                          <p:spTgt spid="40"/>
                                        </p:tgtEl>
                                        <p:attrNameLst>
                                          <p:attrName>ppt_h</p:attrName>
                                        </p:attrNameLst>
                                      </p:cBhvr>
                                      <p:tavLst>
                                        <p:tav tm="0">
                                          <p:val>
                                            <p:fltVal val="0"/>
                                          </p:val>
                                        </p:tav>
                                        <p:tav tm="100000">
                                          <p:val>
                                            <p:strVal val="#ppt_h"/>
                                          </p:val>
                                        </p:tav>
                                      </p:tavLst>
                                    </p:anim>
                                    <p:anim calcmode="lin" valueType="num">
                                      <p:cBhvr>
                                        <p:cTn id="43" dur="1000" fill="hold"/>
                                        <p:tgtEl>
                                          <p:spTgt spid="40"/>
                                        </p:tgtEl>
                                        <p:attrNameLst>
                                          <p:attrName>style.rotation</p:attrName>
                                        </p:attrNameLst>
                                      </p:cBhvr>
                                      <p:tavLst>
                                        <p:tav tm="0">
                                          <p:val>
                                            <p:fltVal val="90"/>
                                          </p:val>
                                        </p:tav>
                                        <p:tav tm="100000">
                                          <p:val>
                                            <p:fltVal val="0"/>
                                          </p:val>
                                        </p:tav>
                                      </p:tavLst>
                                    </p:anim>
                                    <p:animEffect transition="in" filter="fade">
                                      <p:cBhvr>
                                        <p:cTn id="44" dur="1000"/>
                                        <p:tgtEl>
                                          <p:spTgt spid="40"/>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fill="hold"/>
                                        <p:tgtEl>
                                          <p:spTgt spid="4"/>
                                        </p:tgtEl>
                                        <p:attrNameLst>
                                          <p:attrName>ppt_w</p:attrName>
                                        </p:attrNameLst>
                                      </p:cBhvr>
                                      <p:tavLst>
                                        <p:tav tm="0">
                                          <p:val>
                                            <p:fltVal val="0"/>
                                          </p:val>
                                        </p:tav>
                                        <p:tav tm="100000">
                                          <p:val>
                                            <p:strVal val="#ppt_w"/>
                                          </p:val>
                                        </p:tav>
                                      </p:tavLst>
                                    </p:anim>
                                    <p:anim calcmode="lin" valueType="num">
                                      <p:cBhvr>
                                        <p:cTn id="48" dur="1000" fill="hold"/>
                                        <p:tgtEl>
                                          <p:spTgt spid="4"/>
                                        </p:tgtEl>
                                        <p:attrNameLst>
                                          <p:attrName>ppt_h</p:attrName>
                                        </p:attrNameLst>
                                      </p:cBhvr>
                                      <p:tavLst>
                                        <p:tav tm="0">
                                          <p:val>
                                            <p:fltVal val="0"/>
                                          </p:val>
                                        </p:tav>
                                        <p:tav tm="100000">
                                          <p:val>
                                            <p:strVal val="#ppt_h"/>
                                          </p:val>
                                        </p:tav>
                                      </p:tavLst>
                                    </p:anim>
                                    <p:anim calcmode="lin" valueType="num">
                                      <p:cBhvr>
                                        <p:cTn id="49" dur="1000" fill="hold"/>
                                        <p:tgtEl>
                                          <p:spTgt spid="4"/>
                                        </p:tgtEl>
                                        <p:attrNameLst>
                                          <p:attrName>style.rotation</p:attrName>
                                        </p:attrNameLst>
                                      </p:cBhvr>
                                      <p:tavLst>
                                        <p:tav tm="0">
                                          <p:val>
                                            <p:fltVal val="90"/>
                                          </p:val>
                                        </p:tav>
                                        <p:tav tm="100000">
                                          <p:val>
                                            <p:fltVal val="0"/>
                                          </p:val>
                                        </p:tav>
                                      </p:tavLst>
                                    </p:anim>
                                    <p:animEffect transition="in" filter="fade">
                                      <p:cBhvr>
                                        <p:cTn id="50" dur="1000"/>
                                        <p:tgtEl>
                                          <p:spTgt spid="4"/>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1000" fill="hold"/>
                                        <p:tgtEl>
                                          <p:spTgt spid="39"/>
                                        </p:tgtEl>
                                        <p:attrNameLst>
                                          <p:attrName>ppt_w</p:attrName>
                                        </p:attrNameLst>
                                      </p:cBhvr>
                                      <p:tavLst>
                                        <p:tav tm="0">
                                          <p:val>
                                            <p:fltVal val="0"/>
                                          </p:val>
                                        </p:tav>
                                        <p:tav tm="100000">
                                          <p:val>
                                            <p:strVal val="#ppt_w"/>
                                          </p:val>
                                        </p:tav>
                                      </p:tavLst>
                                    </p:anim>
                                    <p:anim calcmode="lin" valueType="num">
                                      <p:cBhvr>
                                        <p:cTn id="54" dur="1000" fill="hold"/>
                                        <p:tgtEl>
                                          <p:spTgt spid="39"/>
                                        </p:tgtEl>
                                        <p:attrNameLst>
                                          <p:attrName>ppt_h</p:attrName>
                                        </p:attrNameLst>
                                      </p:cBhvr>
                                      <p:tavLst>
                                        <p:tav tm="0">
                                          <p:val>
                                            <p:fltVal val="0"/>
                                          </p:val>
                                        </p:tav>
                                        <p:tav tm="100000">
                                          <p:val>
                                            <p:strVal val="#ppt_h"/>
                                          </p:val>
                                        </p:tav>
                                      </p:tavLst>
                                    </p:anim>
                                    <p:anim calcmode="lin" valueType="num">
                                      <p:cBhvr>
                                        <p:cTn id="55" dur="1000" fill="hold"/>
                                        <p:tgtEl>
                                          <p:spTgt spid="39"/>
                                        </p:tgtEl>
                                        <p:attrNameLst>
                                          <p:attrName>style.rotation</p:attrName>
                                        </p:attrNameLst>
                                      </p:cBhvr>
                                      <p:tavLst>
                                        <p:tav tm="0">
                                          <p:val>
                                            <p:fltVal val="90"/>
                                          </p:val>
                                        </p:tav>
                                        <p:tav tm="100000">
                                          <p:val>
                                            <p:fltVal val="0"/>
                                          </p:val>
                                        </p:tav>
                                      </p:tavLst>
                                    </p:anim>
                                    <p:animEffect transition="in" filter="fade">
                                      <p:cBhvr>
                                        <p:cTn id="56" dur="1000"/>
                                        <p:tgtEl>
                                          <p:spTgt spid="39"/>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1000" fill="hold"/>
                                        <p:tgtEl>
                                          <p:spTgt spid="44"/>
                                        </p:tgtEl>
                                        <p:attrNameLst>
                                          <p:attrName>ppt_w</p:attrName>
                                        </p:attrNameLst>
                                      </p:cBhvr>
                                      <p:tavLst>
                                        <p:tav tm="0">
                                          <p:val>
                                            <p:fltVal val="0"/>
                                          </p:val>
                                        </p:tav>
                                        <p:tav tm="100000">
                                          <p:val>
                                            <p:strVal val="#ppt_w"/>
                                          </p:val>
                                        </p:tav>
                                      </p:tavLst>
                                    </p:anim>
                                    <p:anim calcmode="lin" valueType="num">
                                      <p:cBhvr>
                                        <p:cTn id="60" dur="1000" fill="hold"/>
                                        <p:tgtEl>
                                          <p:spTgt spid="44"/>
                                        </p:tgtEl>
                                        <p:attrNameLst>
                                          <p:attrName>ppt_h</p:attrName>
                                        </p:attrNameLst>
                                      </p:cBhvr>
                                      <p:tavLst>
                                        <p:tav tm="0">
                                          <p:val>
                                            <p:fltVal val="0"/>
                                          </p:val>
                                        </p:tav>
                                        <p:tav tm="100000">
                                          <p:val>
                                            <p:strVal val="#ppt_h"/>
                                          </p:val>
                                        </p:tav>
                                      </p:tavLst>
                                    </p:anim>
                                    <p:anim calcmode="lin" valueType="num">
                                      <p:cBhvr>
                                        <p:cTn id="61" dur="1000" fill="hold"/>
                                        <p:tgtEl>
                                          <p:spTgt spid="44"/>
                                        </p:tgtEl>
                                        <p:attrNameLst>
                                          <p:attrName>style.rotation</p:attrName>
                                        </p:attrNameLst>
                                      </p:cBhvr>
                                      <p:tavLst>
                                        <p:tav tm="0">
                                          <p:val>
                                            <p:fltVal val="90"/>
                                          </p:val>
                                        </p:tav>
                                        <p:tav tm="100000">
                                          <p:val>
                                            <p:fltVal val="0"/>
                                          </p:val>
                                        </p:tav>
                                      </p:tavLst>
                                    </p:anim>
                                    <p:animEffect transition="in" filter="fade">
                                      <p:cBhvr>
                                        <p:cTn id="6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41" grpId="0" bldLvl="0" animBg="1"/>
      <p:bldP spid="42" grpId="0" bldLvl="0" animBg="1"/>
      <p:bldP spid="4" grpId="0" bldLvl="0" animBg="1"/>
      <p:bldP spid="39" grpId="0" bldLvl="0" animBg="1"/>
      <p:bldP spid="40" grpId="0" bldLvl="0" animBg="1"/>
      <p:bldP spid="4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81685" y="1535113"/>
            <a:ext cx="3282315" cy="521970"/>
          </a:xfrm>
          <a:prstGeom prst="rect">
            <a:avLst/>
          </a:prstGeom>
        </p:spPr>
        <p:txBody>
          <a:bodyPr vert="horz" wrap="square" lIns="91440" tIns="45720" rIns="91440" bIns="45720" rtlCol="0" anchor="ctr">
            <a:spAutoFit/>
          </a:bodyPr>
          <a:lstStyle/>
          <a:p>
            <a:pPr lvl="0" algn="l">
              <a:buClrTx/>
              <a:buSzTx/>
              <a:buFontTx/>
            </a:pPr>
            <a:r>
              <a:rPr lang="zh-CN" altLang="en-US" sz="2800" b="1" dirty="0">
                <a:solidFill>
                  <a:srgbClr val="283A69"/>
                </a:solidFill>
                <a:cs typeface="+mn-ea"/>
                <a:sym typeface="+mn-lt"/>
              </a:rPr>
              <a:t>沟通的重要性</a:t>
            </a:r>
          </a:p>
        </p:txBody>
      </p:sp>
      <p:sp>
        <p:nvSpPr>
          <p:cNvPr id="7" name="椭圆 6"/>
          <p:cNvSpPr/>
          <p:nvPr/>
        </p:nvSpPr>
        <p:spPr>
          <a:xfrm>
            <a:off x="2019300" y="2743835"/>
            <a:ext cx="1370965" cy="1370965"/>
          </a:xfrm>
          <a:prstGeom prst="ellipse">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同心圆 8"/>
          <p:cNvSpPr/>
          <p:nvPr/>
        </p:nvSpPr>
        <p:spPr>
          <a:xfrm>
            <a:off x="1769110" y="2493645"/>
            <a:ext cx="1871345" cy="1871345"/>
          </a:xfrm>
          <a:prstGeom prst="donut">
            <a:avLst>
              <a:gd name="adj" fmla="val 2480"/>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椭圆 10"/>
          <p:cNvSpPr/>
          <p:nvPr/>
        </p:nvSpPr>
        <p:spPr>
          <a:xfrm>
            <a:off x="8801100" y="2743835"/>
            <a:ext cx="1370965" cy="137096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同心圆 11"/>
          <p:cNvSpPr/>
          <p:nvPr/>
        </p:nvSpPr>
        <p:spPr>
          <a:xfrm>
            <a:off x="8550910" y="2493645"/>
            <a:ext cx="1871345" cy="1871345"/>
          </a:xfrm>
          <a:prstGeom prst="donut">
            <a:avLst>
              <a:gd name="adj" fmla="val 248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椭圆 14"/>
          <p:cNvSpPr/>
          <p:nvPr/>
        </p:nvSpPr>
        <p:spPr>
          <a:xfrm>
            <a:off x="5410200" y="2743835"/>
            <a:ext cx="1370965" cy="137096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同心圆 16"/>
          <p:cNvSpPr/>
          <p:nvPr/>
        </p:nvSpPr>
        <p:spPr>
          <a:xfrm>
            <a:off x="5160010" y="2493645"/>
            <a:ext cx="1871345" cy="1871345"/>
          </a:xfrm>
          <a:prstGeom prst="donut">
            <a:avLst>
              <a:gd name="adj" fmla="val 248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43" name="图形 25"/>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2376805" y="3101340"/>
            <a:ext cx="655955" cy="655955"/>
          </a:xfrm>
          <a:prstGeom prst="rect">
            <a:avLst/>
          </a:prstGeom>
        </p:spPr>
      </p:pic>
      <p:pic>
        <p:nvPicPr>
          <p:cNvPr id="44" name="图形 26"/>
          <p:cNvPicPr>
            <a:picLocks noChangeAspect="1"/>
          </p:cNvPicPr>
          <p:nvPr/>
        </p:nvPicPr>
        <p:blipFill>
          <a:blip r:embed="rId4"/>
          <a:stretch>
            <a:fillRect/>
          </a:stretch>
        </p:blipFill>
        <p:spPr>
          <a:xfrm>
            <a:off x="5803265" y="3136265"/>
            <a:ext cx="585470" cy="585470"/>
          </a:xfrm>
          <a:prstGeom prst="rect">
            <a:avLst/>
          </a:prstGeom>
        </p:spPr>
      </p:pic>
      <p:pic>
        <p:nvPicPr>
          <p:cNvPr id="45" name="图形 27"/>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9194165" y="3136265"/>
            <a:ext cx="655955" cy="655955"/>
          </a:xfrm>
          <a:prstGeom prst="rect">
            <a:avLst/>
          </a:prstGeom>
        </p:spPr>
      </p:pic>
      <p:sp>
        <p:nvSpPr>
          <p:cNvPr id="13" name="文本框 12"/>
          <p:cNvSpPr txBox="1"/>
          <p:nvPr/>
        </p:nvSpPr>
        <p:spPr>
          <a:xfrm>
            <a:off x="1668145" y="4591685"/>
            <a:ext cx="2142490" cy="961289"/>
          </a:xfrm>
          <a:prstGeom prst="rect">
            <a:avLst/>
          </a:prstGeom>
          <a:noFill/>
        </p:spPr>
        <p:txBody>
          <a:bodyPr wrap="square" rtlCol="0" anchor="t">
            <a:spAutoFit/>
          </a:bodyPr>
          <a:lstStyle/>
          <a:p>
            <a:pPr algn="ctr" fontAlgn="auto">
              <a:lnSpc>
                <a:spcPct val="150000"/>
              </a:lnSpc>
            </a:pPr>
            <a:r>
              <a:rPr lang="zh-CN" altLang="en-US" sz="2000" dirty="0">
                <a:cs typeface="+mn-ea"/>
                <a:sym typeface="+mn-lt"/>
              </a:rPr>
              <a:t>能力的一个重要表示方式</a:t>
            </a:r>
          </a:p>
        </p:txBody>
      </p:sp>
      <p:sp>
        <p:nvSpPr>
          <p:cNvPr id="14" name="文本框 13"/>
          <p:cNvSpPr txBox="1"/>
          <p:nvPr/>
        </p:nvSpPr>
        <p:spPr>
          <a:xfrm>
            <a:off x="5078730" y="4591685"/>
            <a:ext cx="2033270" cy="499624"/>
          </a:xfrm>
          <a:prstGeom prst="rect">
            <a:avLst/>
          </a:prstGeom>
          <a:noFill/>
        </p:spPr>
        <p:txBody>
          <a:bodyPr wrap="square" rtlCol="0" anchor="t">
            <a:spAutoFit/>
          </a:bodyPr>
          <a:lstStyle/>
          <a:p>
            <a:pPr lvl="0" algn="ctr">
              <a:lnSpc>
                <a:spcPct val="150000"/>
              </a:lnSpc>
              <a:buClrTx/>
              <a:buSzTx/>
              <a:buFontTx/>
            </a:pPr>
            <a:r>
              <a:rPr lang="zh-CN" altLang="en-US" sz="2000" dirty="0">
                <a:cs typeface="+mn-ea"/>
                <a:sym typeface="+mn-lt"/>
              </a:rPr>
              <a:t>失败的重要原因</a:t>
            </a:r>
          </a:p>
        </p:txBody>
      </p:sp>
      <p:sp>
        <p:nvSpPr>
          <p:cNvPr id="16" name="文本框 15"/>
          <p:cNvSpPr txBox="1"/>
          <p:nvPr/>
        </p:nvSpPr>
        <p:spPr>
          <a:xfrm>
            <a:off x="8501380" y="4591685"/>
            <a:ext cx="2041525" cy="961289"/>
          </a:xfrm>
          <a:prstGeom prst="rect">
            <a:avLst/>
          </a:prstGeom>
          <a:noFill/>
        </p:spPr>
        <p:txBody>
          <a:bodyPr wrap="square" rtlCol="0" anchor="t">
            <a:spAutoFit/>
          </a:bodyPr>
          <a:lstStyle/>
          <a:p>
            <a:pPr lvl="0" algn="ctr">
              <a:lnSpc>
                <a:spcPct val="150000"/>
              </a:lnSpc>
              <a:buClrTx/>
              <a:buSzTx/>
              <a:buFontTx/>
            </a:pPr>
            <a:r>
              <a:rPr lang="zh-CN" altLang="en-US" sz="2000" dirty="0">
                <a:cs typeface="+mn-ea"/>
                <a:sym typeface="+mn-lt"/>
              </a:rPr>
              <a:t>忠诚和人际关系的表现</a:t>
            </a:r>
          </a:p>
        </p:txBody>
      </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沟通是合作的纽带</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p:tgtEl>
                                          <p:spTgt spid="9"/>
                                        </p:tgtEl>
                                        <p:attrNameLst>
                                          <p:attrName>ppt_y</p:attrName>
                                        </p:attrNameLst>
                                      </p:cBhvr>
                                      <p:tavLst>
                                        <p:tav tm="0">
                                          <p:val>
                                            <p:strVal val="#ppt_y+#ppt_h*1.125000"/>
                                          </p:val>
                                        </p:tav>
                                        <p:tav tm="100000">
                                          <p:val>
                                            <p:strVal val="#ppt_y"/>
                                          </p:val>
                                        </p:tav>
                                      </p:tavLst>
                                    </p:anim>
                                    <p:animEffect transition="in" filter="wipe(up)">
                                      <p:cBhvr>
                                        <p:cTn id="17" dur="500"/>
                                        <p:tgtEl>
                                          <p:spTgt spid="9"/>
                                        </p:tgtEl>
                                      </p:cBhvr>
                                    </p:animEffect>
                                  </p:childTnLst>
                                </p:cTn>
                              </p:par>
                              <p:par>
                                <p:cTn id="18" presetID="12" presetClass="entr" presetSubtype="4"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p:tgtEl>
                                          <p:spTgt spid="43"/>
                                        </p:tgtEl>
                                        <p:attrNameLst>
                                          <p:attrName>ppt_y</p:attrName>
                                        </p:attrNameLst>
                                      </p:cBhvr>
                                      <p:tavLst>
                                        <p:tav tm="0">
                                          <p:val>
                                            <p:strVal val="#ppt_y+#ppt_h*1.125000"/>
                                          </p:val>
                                        </p:tav>
                                        <p:tav tm="100000">
                                          <p:val>
                                            <p:strVal val="#ppt_y"/>
                                          </p:val>
                                        </p:tav>
                                      </p:tavLst>
                                    </p:anim>
                                    <p:animEffect transition="in" filter="wipe(up)">
                                      <p:cBhvr>
                                        <p:cTn id="21" dur="500"/>
                                        <p:tgtEl>
                                          <p:spTgt spid="43"/>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up)">
                                      <p:cBhvr>
                                        <p:cTn id="25" dur="500"/>
                                        <p:tgtEl>
                                          <p:spTgt spid="13"/>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ppt_y</p:attrName>
                                        </p:attrNameLst>
                                      </p:cBhvr>
                                      <p:tavLst>
                                        <p:tav tm="0">
                                          <p:val>
                                            <p:strVal val="#ppt_y+#ppt_h*1.125000"/>
                                          </p:val>
                                        </p:tav>
                                        <p:tav tm="100000">
                                          <p:val>
                                            <p:strVal val="#ppt_y"/>
                                          </p:val>
                                        </p:tav>
                                      </p:tavLst>
                                    </p:anim>
                                    <p:animEffect transition="in" filter="wipe(up)">
                                      <p:cBhvr>
                                        <p:cTn id="30" dur="500"/>
                                        <p:tgtEl>
                                          <p:spTgt spid="15"/>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ppt_y</p:attrName>
                                        </p:attrNameLst>
                                      </p:cBhvr>
                                      <p:tavLst>
                                        <p:tav tm="0">
                                          <p:val>
                                            <p:strVal val="#ppt_y+#ppt_h*1.125000"/>
                                          </p:val>
                                        </p:tav>
                                        <p:tav tm="100000">
                                          <p:val>
                                            <p:strVal val="#ppt_y"/>
                                          </p:val>
                                        </p:tav>
                                      </p:tavLst>
                                    </p:anim>
                                    <p:animEffect transition="in" filter="wipe(up)">
                                      <p:cBhvr>
                                        <p:cTn id="34" dur="500"/>
                                        <p:tgtEl>
                                          <p:spTgt spid="17"/>
                                        </p:tgtEl>
                                      </p:cBhvr>
                                    </p:animEffect>
                                  </p:childTnLst>
                                </p:cTn>
                              </p:par>
                              <p:par>
                                <p:cTn id="35" presetID="12" presetClass="entr" presetSubtype="4"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p:tgtEl>
                                          <p:spTgt spid="44"/>
                                        </p:tgtEl>
                                        <p:attrNameLst>
                                          <p:attrName>ppt_y</p:attrName>
                                        </p:attrNameLst>
                                      </p:cBhvr>
                                      <p:tavLst>
                                        <p:tav tm="0">
                                          <p:val>
                                            <p:strVal val="#ppt_y+#ppt_h*1.125000"/>
                                          </p:val>
                                        </p:tav>
                                        <p:tav tm="100000">
                                          <p:val>
                                            <p:strVal val="#ppt_y"/>
                                          </p:val>
                                        </p:tav>
                                      </p:tavLst>
                                    </p:anim>
                                    <p:animEffect transition="in" filter="wipe(up)">
                                      <p:cBhvr>
                                        <p:cTn id="38" dur="500"/>
                                        <p:tgtEl>
                                          <p:spTgt spid="44"/>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p:tgtEl>
                                          <p:spTgt spid="14"/>
                                        </p:tgtEl>
                                        <p:attrNameLst>
                                          <p:attrName>ppt_y</p:attrName>
                                        </p:attrNameLst>
                                      </p:cBhvr>
                                      <p:tavLst>
                                        <p:tav tm="0">
                                          <p:val>
                                            <p:strVal val="#ppt_y+#ppt_h*1.125000"/>
                                          </p:val>
                                        </p:tav>
                                        <p:tav tm="100000">
                                          <p:val>
                                            <p:strVal val="#ppt_y"/>
                                          </p:val>
                                        </p:tav>
                                      </p:tavLst>
                                    </p:anim>
                                    <p:animEffect transition="in" filter="wipe(up)">
                                      <p:cBhvr>
                                        <p:cTn id="42" dur="500"/>
                                        <p:tgtEl>
                                          <p:spTgt spid="14"/>
                                        </p:tgtEl>
                                      </p:cBhvr>
                                    </p:animEffect>
                                  </p:childTnLst>
                                </p:cTn>
                              </p:par>
                            </p:childTnLst>
                          </p:cTn>
                        </p:par>
                        <p:par>
                          <p:cTn id="43" fill="hold">
                            <p:stCondLst>
                              <p:cond delay="1500"/>
                            </p:stCondLst>
                            <p:childTnLst>
                              <p:par>
                                <p:cTn id="44" presetID="1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p:tgtEl>
                                          <p:spTgt spid="11"/>
                                        </p:tgtEl>
                                        <p:attrNameLst>
                                          <p:attrName>ppt_y</p:attrName>
                                        </p:attrNameLst>
                                      </p:cBhvr>
                                      <p:tavLst>
                                        <p:tav tm="0">
                                          <p:val>
                                            <p:strVal val="#ppt_y+#ppt_h*1.125000"/>
                                          </p:val>
                                        </p:tav>
                                        <p:tav tm="100000">
                                          <p:val>
                                            <p:strVal val="#ppt_y"/>
                                          </p:val>
                                        </p:tav>
                                      </p:tavLst>
                                    </p:anim>
                                    <p:animEffect transition="in" filter="wipe(up)">
                                      <p:cBhvr>
                                        <p:cTn id="47" dur="500"/>
                                        <p:tgtEl>
                                          <p:spTgt spid="11"/>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p:tgtEl>
                                          <p:spTgt spid="12"/>
                                        </p:tgtEl>
                                        <p:attrNameLst>
                                          <p:attrName>ppt_y</p:attrName>
                                        </p:attrNameLst>
                                      </p:cBhvr>
                                      <p:tavLst>
                                        <p:tav tm="0">
                                          <p:val>
                                            <p:strVal val="#ppt_y+#ppt_h*1.125000"/>
                                          </p:val>
                                        </p:tav>
                                        <p:tav tm="100000">
                                          <p:val>
                                            <p:strVal val="#ppt_y"/>
                                          </p:val>
                                        </p:tav>
                                      </p:tavLst>
                                    </p:anim>
                                    <p:animEffect transition="in" filter="wipe(up)">
                                      <p:cBhvr>
                                        <p:cTn id="51" dur="500"/>
                                        <p:tgtEl>
                                          <p:spTgt spid="12"/>
                                        </p:tgtEl>
                                      </p:cBhvr>
                                    </p:animEffect>
                                  </p:childTnLst>
                                </p:cTn>
                              </p:par>
                              <p:par>
                                <p:cTn id="52" presetID="12" presetClass="entr" presetSubtype="4"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500"/>
                                        <p:tgtEl>
                                          <p:spTgt spid="45"/>
                                        </p:tgtEl>
                                        <p:attrNameLst>
                                          <p:attrName>ppt_y</p:attrName>
                                        </p:attrNameLst>
                                      </p:cBhvr>
                                      <p:tavLst>
                                        <p:tav tm="0">
                                          <p:val>
                                            <p:strVal val="#ppt_y+#ppt_h*1.125000"/>
                                          </p:val>
                                        </p:tav>
                                        <p:tav tm="100000">
                                          <p:val>
                                            <p:strVal val="#ppt_y"/>
                                          </p:val>
                                        </p:tav>
                                      </p:tavLst>
                                    </p:anim>
                                    <p:animEffect transition="in" filter="wipe(up)">
                                      <p:cBhvr>
                                        <p:cTn id="55" dur="500"/>
                                        <p:tgtEl>
                                          <p:spTgt spid="45"/>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p:tgtEl>
                                          <p:spTgt spid="16"/>
                                        </p:tgtEl>
                                        <p:attrNameLst>
                                          <p:attrName>ppt_y</p:attrName>
                                        </p:attrNameLst>
                                      </p:cBhvr>
                                      <p:tavLst>
                                        <p:tav tm="0">
                                          <p:val>
                                            <p:strVal val="#ppt_y+#ppt_h*1.125000"/>
                                          </p:val>
                                        </p:tav>
                                        <p:tav tm="100000">
                                          <p:val>
                                            <p:strVal val="#ppt_y"/>
                                          </p:val>
                                        </p:tav>
                                      </p:tavLst>
                                    </p:anim>
                                    <p:animEffect transition="in" filter="wipe(up)">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bldLvl="0" animBg="1"/>
      <p:bldP spid="9" grpId="0" bldLvl="0" animBg="1"/>
      <p:bldP spid="11" grpId="0" bldLvl="0" animBg="1"/>
      <p:bldP spid="12" grpId="0" bldLvl="0" animBg="1"/>
      <p:bldP spid="15" grpId="0" bldLvl="0" animBg="1"/>
      <p:bldP spid="17" grpId="0" bldLvl="0" animBg="1"/>
      <p:bldP spid="13" grpId="0"/>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81685" y="1486218"/>
            <a:ext cx="3282315" cy="521970"/>
          </a:xfrm>
          <a:prstGeom prst="rect">
            <a:avLst/>
          </a:prstGeom>
        </p:spPr>
        <p:txBody>
          <a:bodyPr vert="horz" wrap="square" lIns="91440" tIns="45720" rIns="91440" bIns="45720" rtlCol="0" anchor="ctr">
            <a:spAutoFit/>
          </a:bodyPr>
          <a:lstStyle/>
          <a:p>
            <a:pPr lvl="0" algn="l">
              <a:buClrTx/>
              <a:buSzTx/>
              <a:buFontTx/>
            </a:pPr>
            <a:r>
              <a:rPr lang="zh-CN" altLang="en-US" sz="2800" b="1" dirty="0">
                <a:solidFill>
                  <a:srgbClr val="283A69"/>
                </a:solidFill>
                <a:cs typeface="+mn-ea"/>
                <a:sym typeface="+mn-lt"/>
              </a:rPr>
              <a:t>沟通的基本模型</a:t>
            </a:r>
          </a:p>
        </p:txBody>
      </p:sp>
      <p:grpSp>
        <p:nvGrpSpPr>
          <p:cNvPr id="3" name="组合 2"/>
          <p:cNvGrpSpPr/>
          <p:nvPr/>
        </p:nvGrpSpPr>
        <p:grpSpPr>
          <a:xfrm>
            <a:off x="1577975" y="2815590"/>
            <a:ext cx="9211310" cy="2616899"/>
            <a:chOff x="1752600" y="2803201"/>
            <a:chExt cx="7848600" cy="2759399"/>
          </a:xfrm>
        </p:grpSpPr>
        <p:sp>
          <p:nvSpPr>
            <p:cNvPr id="2" name="Rectangle 3"/>
            <p:cNvSpPr>
              <a:spLocks noChangeArrowheads="1"/>
            </p:cNvSpPr>
            <p:nvPr/>
          </p:nvSpPr>
          <p:spPr bwMode="auto">
            <a:xfrm>
              <a:off x="2895600" y="3124200"/>
              <a:ext cx="1676400" cy="914400"/>
            </a:xfrm>
            <a:prstGeom prst="rect">
              <a:avLst/>
            </a:prstGeom>
            <a:solidFill>
              <a:srgbClr val="283A69"/>
            </a:solidFill>
            <a:ln w="9525" cmpd="sng">
              <a:noFill/>
              <a:miter lim="800000"/>
            </a:ln>
          </p:spPr>
          <p:txBody>
            <a:bodyPr wrap="none" lIns="97967" tIns="48983" rIns="97967" bIns="48983" anchor="ctr"/>
            <a:lstStyle>
              <a:lvl1pPr defTabSz="979805">
                <a:defRPr>
                  <a:solidFill>
                    <a:schemeClr val="tx1"/>
                  </a:solidFill>
                  <a:latin typeface="Arial" panose="020B0604020202020204" pitchFamily="34" charset="0"/>
                  <a:ea typeface="宋体" panose="02010600030101010101" pitchFamily="2" charset="-122"/>
                </a:defRPr>
              </a:lvl1pPr>
              <a:lvl2pPr marL="490855" defTabSz="979805">
                <a:defRPr>
                  <a:solidFill>
                    <a:schemeClr val="tx1"/>
                  </a:solidFill>
                  <a:latin typeface="Arial" panose="020B0604020202020204" pitchFamily="34" charset="0"/>
                  <a:ea typeface="宋体" panose="02010600030101010101" pitchFamily="2" charset="-122"/>
                </a:defRPr>
              </a:lvl2pPr>
              <a:lvl3pPr marL="979805" defTabSz="979805">
                <a:defRPr>
                  <a:solidFill>
                    <a:schemeClr val="tx1"/>
                  </a:solidFill>
                  <a:latin typeface="Arial" panose="020B0604020202020204" pitchFamily="34" charset="0"/>
                  <a:ea typeface="宋体" panose="02010600030101010101" pitchFamily="2" charset="-122"/>
                </a:defRPr>
              </a:lvl3pPr>
              <a:lvl4pPr marL="1470025" defTabSz="979805">
                <a:defRPr>
                  <a:solidFill>
                    <a:schemeClr val="tx1"/>
                  </a:solidFill>
                  <a:latin typeface="Arial" panose="020B0604020202020204" pitchFamily="34" charset="0"/>
                  <a:ea typeface="宋体" panose="02010600030101010101" pitchFamily="2" charset="-122"/>
                </a:defRPr>
              </a:lvl4pPr>
              <a:lvl5pPr marL="1958975" defTabSz="979805">
                <a:defRPr>
                  <a:solidFill>
                    <a:schemeClr val="tx1"/>
                  </a:solidFill>
                  <a:latin typeface="Arial" panose="020B0604020202020204" pitchFamily="34" charset="0"/>
                  <a:ea typeface="宋体" panose="02010600030101010101" pitchFamily="2" charset="-122"/>
                </a:defRPr>
              </a:lvl5pPr>
              <a:lvl6pPr marL="2416175" defTabSz="97980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defTabSz="97980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defTabSz="97980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defTabSz="97980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zh-CN" sz="2600">
                  <a:solidFill>
                    <a:schemeClr val="bg1"/>
                  </a:solidFill>
                  <a:latin typeface="+mn-lt"/>
                  <a:ea typeface="+mn-ea"/>
                  <a:cs typeface="+mn-ea"/>
                  <a:sym typeface="+mn-lt"/>
                </a:rPr>
                <a:t>发出者</a:t>
              </a:r>
            </a:p>
          </p:txBody>
        </p:sp>
        <p:sp>
          <p:nvSpPr>
            <p:cNvPr id="5" name="Rectangle 4"/>
            <p:cNvSpPr>
              <a:spLocks noChangeArrowheads="1"/>
            </p:cNvSpPr>
            <p:nvPr/>
          </p:nvSpPr>
          <p:spPr bwMode="auto">
            <a:xfrm>
              <a:off x="6781800" y="3048000"/>
              <a:ext cx="1676400" cy="914400"/>
            </a:xfrm>
            <a:prstGeom prst="rect">
              <a:avLst/>
            </a:prstGeom>
            <a:solidFill>
              <a:srgbClr val="283A69"/>
            </a:solidFill>
            <a:ln w="9525" cmpd="sng">
              <a:noFill/>
              <a:miter lim="800000"/>
            </a:ln>
          </p:spPr>
          <p:txBody>
            <a:bodyPr wrap="none" lIns="97967" tIns="48983" rIns="97967" bIns="48983" anchor="ctr">
              <a:noAutofit/>
            </a:bodyPr>
            <a:lstStyle>
              <a:lvl1pPr defTabSz="979805">
                <a:defRPr>
                  <a:solidFill>
                    <a:schemeClr val="tx1"/>
                  </a:solidFill>
                  <a:latin typeface="Arial" panose="020B0604020202020204" pitchFamily="34" charset="0"/>
                  <a:ea typeface="宋体" panose="02010600030101010101" pitchFamily="2" charset="-122"/>
                </a:defRPr>
              </a:lvl1pPr>
              <a:lvl2pPr marL="490855" defTabSz="979805">
                <a:defRPr>
                  <a:solidFill>
                    <a:schemeClr val="tx1"/>
                  </a:solidFill>
                  <a:latin typeface="Arial" panose="020B0604020202020204" pitchFamily="34" charset="0"/>
                  <a:ea typeface="宋体" panose="02010600030101010101" pitchFamily="2" charset="-122"/>
                </a:defRPr>
              </a:lvl2pPr>
              <a:lvl3pPr marL="979805" defTabSz="979805">
                <a:defRPr>
                  <a:solidFill>
                    <a:schemeClr val="tx1"/>
                  </a:solidFill>
                  <a:latin typeface="Arial" panose="020B0604020202020204" pitchFamily="34" charset="0"/>
                  <a:ea typeface="宋体" panose="02010600030101010101" pitchFamily="2" charset="-122"/>
                </a:defRPr>
              </a:lvl3pPr>
              <a:lvl4pPr marL="1470025" defTabSz="979805">
                <a:defRPr>
                  <a:solidFill>
                    <a:schemeClr val="tx1"/>
                  </a:solidFill>
                  <a:latin typeface="Arial" panose="020B0604020202020204" pitchFamily="34" charset="0"/>
                  <a:ea typeface="宋体" panose="02010600030101010101" pitchFamily="2" charset="-122"/>
                </a:defRPr>
              </a:lvl4pPr>
              <a:lvl5pPr marL="1958975" defTabSz="979805">
                <a:defRPr>
                  <a:solidFill>
                    <a:schemeClr val="tx1"/>
                  </a:solidFill>
                  <a:latin typeface="Arial" panose="020B0604020202020204" pitchFamily="34" charset="0"/>
                  <a:ea typeface="宋体" panose="02010600030101010101" pitchFamily="2" charset="-122"/>
                </a:defRPr>
              </a:lvl5pPr>
              <a:lvl6pPr marL="2416175" defTabSz="97980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defTabSz="97980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defTabSz="97980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defTabSz="97980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buClrTx/>
                <a:buSzTx/>
                <a:buFontTx/>
              </a:pPr>
              <a:r>
                <a:rPr lang="zh-CN" altLang="zh-CN" sz="2600">
                  <a:solidFill>
                    <a:schemeClr val="bg1"/>
                  </a:solidFill>
                  <a:latin typeface="+mn-lt"/>
                  <a:ea typeface="+mn-ea"/>
                  <a:cs typeface="+mn-ea"/>
                  <a:sym typeface="+mn-lt"/>
                </a:rPr>
                <a:t>接受者</a:t>
              </a:r>
              <a:endParaRPr lang="zh-CN" altLang="zh-CN" sz="2600">
                <a:latin typeface="+mn-lt"/>
                <a:ea typeface="+mn-ea"/>
                <a:cs typeface="+mn-ea"/>
                <a:sym typeface="+mn-lt"/>
              </a:endParaRPr>
            </a:p>
          </p:txBody>
        </p:sp>
        <p:sp>
          <p:nvSpPr>
            <p:cNvPr id="6" name="Line 5"/>
            <p:cNvSpPr>
              <a:spLocks noChangeShapeType="1"/>
            </p:cNvSpPr>
            <p:nvPr/>
          </p:nvSpPr>
          <p:spPr bwMode="auto">
            <a:xfrm>
              <a:off x="4572000" y="3581400"/>
              <a:ext cx="2209800" cy="0"/>
            </a:xfrm>
            <a:prstGeom prst="line">
              <a:avLst/>
            </a:prstGeom>
            <a:noFill/>
            <a:ln w="9525" cmpd="sng">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8" name="Line 6"/>
            <p:cNvSpPr>
              <a:spLocks noChangeShapeType="1"/>
            </p:cNvSpPr>
            <p:nvPr/>
          </p:nvSpPr>
          <p:spPr bwMode="auto">
            <a:xfrm>
              <a:off x="8458200" y="3505200"/>
              <a:ext cx="1143000" cy="0"/>
            </a:xfrm>
            <a:prstGeom prst="line">
              <a:avLst/>
            </a:prstGeom>
            <a:noFill/>
            <a:ln w="9525" cmpd="sng">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18" name="Line 7"/>
            <p:cNvSpPr>
              <a:spLocks noChangeShapeType="1"/>
            </p:cNvSpPr>
            <p:nvPr/>
          </p:nvSpPr>
          <p:spPr bwMode="auto">
            <a:xfrm>
              <a:off x="9525000" y="3505200"/>
              <a:ext cx="0" cy="2057400"/>
            </a:xfrm>
            <a:prstGeom prst="line">
              <a:avLst/>
            </a:prstGeom>
            <a:noFill/>
            <a:ln w="9525" cmpd="sng">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19" name="Line 8"/>
            <p:cNvSpPr>
              <a:spLocks noChangeShapeType="1"/>
            </p:cNvSpPr>
            <p:nvPr/>
          </p:nvSpPr>
          <p:spPr bwMode="auto">
            <a:xfrm flipH="1">
              <a:off x="1752600" y="5562600"/>
              <a:ext cx="7772400" cy="0"/>
            </a:xfrm>
            <a:prstGeom prst="line">
              <a:avLst/>
            </a:prstGeom>
            <a:noFill/>
            <a:ln w="9525" cmpd="sng">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20" name="Line 9"/>
            <p:cNvSpPr>
              <a:spLocks noChangeShapeType="1"/>
            </p:cNvSpPr>
            <p:nvPr/>
          </p:nvSpPr>
          <p:spPr bwMode="auto">
            <a:xfrm flipV="1">
              <a:off x="1752600" y="3657600"/>
              <a:ext cx="0" cy="1905000"/>
            </a:xfrm>
            <a:prstGeom prst="line">
              <a:avLst/>
            </a:prstGeom>
            <a:noFill/>
            <a:ln w="9525" cmpd="sng">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21" name="Line 10"/>
            <p:cNvSpPr>
              <a:spLocks noChangeShapeType="1"/>
            </p:cNvSpPr>
            <p:nvPr/>
          </p:nvSpPr>
          <p:spPr bwMode="auto">
            <a:xfrm>
              <a:off x="1752600" y="3657600"/>
              <a:ext cx="1219200" cy="0"/>
            </a:xfrm>
            <a:prstGeom prst="line">
              <a:avLst/>
            </a:prstGeom>
            <a:noFill/>
            <a:ln w="9525" cmpd="sng">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22" name="Text Box 11"/>
            <p:cNvSpPr txBox="1">
              <a:spLocks noChangeArrowheads="1"/>
            </p:cNvSpPr>
            <p:nvPr/>
          </p:nvSpPr>
          <p:spPr bwMode="auto">
            <a:xfrm>
              <a:off x="5016298" y="4897439"/>
              <a:ext cx="1187517" cy="524949"/>
            </a:xfrm>
            <a:prstGeom prst="rect">
              <a:avLst/>
            </a:prstGeom>
            <a:noFill/>
            <a:ln>
              <a:noFill/>
            </a:ln>
            <a:extLst>
              <a:ext uri="{909E8E84-426E-40DD-AFC4-6F175D3DCCD1}">
                <a14:hiddenFill xmlns:a14="http://schemas.microsoft.com/office/drawing/2010/main">
                  <a:solidFill>
                    <a:schemeClr val="accent1"/>
                  </a:solidFill>
                </a14:hiddenFill>
              </a:ext>
            </a:extLst>
          </p:spPr>
          <p:txBody>
            <a:bodyPr wrap="square" lIns="97967" tIns="48983" rIns="97967" bIns="48983">
              <a:spAutoFit/>
            </a:bodyPr>
            <a:lstStyle>
              <a:lvl1pPr defTabSz="979805">
                <a:defRPr>
                  <a:solidFill>
                    <a:schemeClr val="tx1"/>
                  </a:solidFill>
                  <a:latin typeface="Arial" panose="020B0604020202020204" pitchFamily="34" charset="0"/>
                  <a:ea typeface="宋体" panose="02010600030101010101" pitchFamily="2" charset="-122"/>
                </a:defRPr>
              </a:lvl1pPr>
              <a:lvl2pPr marL="490855" defTabSz="979805">
                <a:defRPr>
                  <a:solidFill>
                    <a:schemeClr val="tx1"/>
                  </a:solidFill>
                  <a:latin typeface="Arial" panose="020B0604020202020204" pitchFamily="34" charset="0"/>
                  <a:ea typeface="宋体" panose="02010600030101010101" pitchFamily="2" charset="-122"/>
                </a:defRPr>
              </a:lvl2pPr>
              <a:lvl3pPr marL="979805" defTabSz="979805">
                <a:defRPr>
                  <a:solidFill>
                    <a:schemeClr val="tx1"/>
                  </a:solidFill>
                  <a:latin typeface="Arial" panose="020B0604020202020204" pitchFamily="34" charset="0"/>
                  <a:ea typeface="宋体" panose="02010600030101010101" pitchFamily="2" charset="-122"/>
                </a:defRPr>
              </a:lvl3pPr>
              <a:lvl4pPr marL="1470025" defTabSz="979805">
                <a:defRPr>
                  <a:solidFill>
                    <a:schemeClr val="tx1"/>
                  </a:solidFill>
                  <a:latin typeface="Arial" panose="020B0604020202020204" pitchFamily="34" charset="0"/>
                  <a:ea typeface="宋体" panose="02010600030101010101" pitchFamily="2" charset="-122"/>
                </a:defRPr>
              </a:lvl4pPr>
              <a:lvl5pPr marL="1958975" defTabSz="979805">
                <a:defRPr>
                  <a:solidFill>
                    <a:schemeClr val="tx1"/>
                  </a:solidFill>
                  <a:latin typeface="Arial" panose="020B0604020202020204" pitchFamily="34" charset="0"/>
                  <a:ea typeface="宋体" panose="02010600030101010101" pitchFamily="2" charset="-122"/>
                </a:defRPr>
              </a:lvl5pPr>
              <a:lvl6pPr marL="2416175" defTabSz="97980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defTabSz="97980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defTabSz="97980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defTabSz="97980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buClrTx/>
                <a:buSzTx/>
                <a:buFontTx/>
              </a:pPr>
              <a:r>
                <a:rPr lang="zh-CN" altLang="zh-CN" sz="2600" dirty="0">
                  <a:latin typeface="+mn-lt"/>
                  <a:ea typeface="+mn-ea"/>
                  <a:cs typeface="+mn-ea"/>
                  <a:sym typeface="+mn-lt"/>
                </a:rPr>
                <a:t>反馈</a:t>
              </a:r>
            </a:p>
          </p:txBody>
        </p:sp>
        <p:sp>
          <p:nvSpPr>
            <p:cNvPr id="23" name="Text Box 12"/>
            <p:cNvSpPr txBox="1">
              <a:spLocks noChangeArrowheads="1"/>
            </p:cNvSpPr>
            <p:nvPr/>
          </p:nvSpPr>
          <p:spPr bwMode="auto">
            <a:xfrm>
              <a:off x="5082758" y="2803201"/>
              <a:ext cx="1187517" cy="524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967" tIns="48983" rIns="97967" bIns="48983">
              <a:spAutoFit/>
            </a:bodyPr>
            <a:lstStyle>
              <a:lvl1pPr defTabSz="979805">
                <a:defRPr>
                  <a:solidFill>
                    <a:schemeClr val="tx1"/>
                  </a:solidFill>
                  <a:latin typeface="Arial" panose="020B0604020202020204" pitchFamily="34" charset="0"/>
                  <a:ea typeface="宋体" panose="02010600030101010101" pitchFamily="2" charset="-122"/>
                </a:defRPr>
              </a:lvl1pPr>
              <a:lvl2pPr marL="490855" defTabSz="979805">
                <a:defRPr>
                  <a:solidFill>
                    <a:schemeClr val="tx1"/>
                  </a:solidFill>
                  <a:latin typeface="Arial" panose="020B0604020202020204" pitchFamily="34" charset="0"/>
                  <a:ea typeface="宋体" panose="02010600030101010101" pitchFamily="2" charset="-122"/>
                </a:defRPr>
              </a:lvl2pPr>
              <a:lvl3pPr marL="979805" defTabSz="979805">
                <a:defRPr>
                  <a:solidFill>
                    <a:schemeClr val="tx1"/>
                  </a:solidFill>
                  <a:latin typeface="Arial" panose="020B0604020202020204" pitchFamily="34" charset="0"/>
                  <a:ea typeface="宋体" panose="02010600030101010101" pitchFamily="2" charset="-122"/>
                </a:defRPr>
              </a:lvl3pPr>
              <a:lvl4pPr marL="1470025" defTabSz="979805">
                <a:defRPr>
                  <a:solidFill>
                    <a:schemeClr val="tx1"/>
                  </a:solidFill>
                  <a:latin typeface="Arial" panose="020B0604020202020204" pitchFamily="34" charset="0"/>
                  <a:ea typeface="宋体" panose="02010600030101010101" pitchFamily="2" charset="-122"/>
                </a:defRPr>
              </a:lvl4pPr>
              <a:lvl5pPr marL="1958975" defTabSz="979805">
                <a:defRPr>
                  <a:solidFill>
                    <a:schemeClr val="tx1"/>
                  </a:solidFill>
                  <a:latin typeface="Arial" panose="020B0604020202020204" pitchFamily="34" charset="0"/>
                  <a:ea typeface="宋体" panose="02010600030101010101" pitchFamily="2" charset="-122"/>
                </a:defRPr>
              </a:lvl5pPr>
              <a:lvl6pPr marL="2416175" defTabSz="97980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defTabSz="97980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defTabSz="97980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defTabSz="97980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zh-CN" sz="2600" dirty="0">
                  <a:latin typeface="+mn-lt"/>
                  <a:ea typeface="+mn-ea"/>
                  <a:cs typeface="+mn-ea"/>
                  <a:sym typeface="+mn-lt"/>
                </a:rPr>
                <a:t>传递</a:t>
              </a:r>
            </a:p>
          </p:txBody>
        </p:sp>
      </p:gr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沟通是合作的纽带</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81685" y="1505903"/>
            <a:ext cx="3282315" cy="521970"/>
          </a:xfrm>
          <a:prstGeom prst="rect">
            <a:avLst/>
          </a:prstGeom>
        </p:spPr>
        <p:txBody>
          <a:bodyPr vert="horz" wrap="square" lIns="91440" tIns="45720" rIns="91440" bIns="45720" rtlCol="0" anchor="ctr">
            <a:spAutoFit/>
          </a:bodyPr>
          <a:lstStyle/>
          <a:p>
            <a:pPr lvl="0" algn="l">
              <a:buClrTx/>
              <a:buSzTx/>
              <a:buFontTx/>
            </a:pPr>
            <a:r>
              <a:rPr lang="zh-CN" altLang="en-US" sz="2800" b="1" dirty="0">
                <a:solidFill>
                  <a:srgbClr val="283A69"/>
                </a:solidFill>
                <a:cs typeface="+mn-ea"/>
                <a:sym typeface="+mn-lt"/>
              </a:rPr>
              <a:t>信息的发出</a:t>
            </a:r>
          </a:p>
        </p:txBody>
      </p:sp>
      <p:sp>
        <p:nvSpPr>
          <p:cNvPr id="11" name="Freeform: Shape 1"/>
          <p:cNvSpPr/>
          <p:nvPr/>
        </p:nvSpPr>
        <p:spPr>
          <a:xfrm>
            <a:off x="9055192" y="2113941"/>
            <a:ext cx="2097864" cy="2097864"/>
          </a:xfrm>
          <a:custGeom>
            <a:avLst/>
            <a:gdLst>
              <a:gd name="connsiteX0" fmla="*/ 1397479 w 2794958"/>
              <a:gd name="connsiteY0" fmla="*/ 122519 h 2794958"/>
              <a:gd name="connsiteX1" fmla="*/ 122519 w 2794958"/>
              <a:gd name="connsiteY1" fmla="*/ 1397479 h 2794958"/>
              <a:gd name="connsiteX2" fmla="*/ 1397479 w 2794958"/>
              <a:gd name="connsiteY2" fmla="*/ 2672439 h 2794958"/>
              <a:gd name="connsiteX3" fmla="*/ 2672439 w 2794958"/>
              <a:gd name="connsiteY3" fmla="*/ 1397479 h 2794958"/>
              <a:gd name="connsiteX4" fmla="*/ 1397479 w 2794958"/>
              <a:gd name="connsiteY4" fmla="*/ 122519 h 2794958"/>
              <a:gd name="connsiteX5" fmla="*/ 1397479 w 2794958"/>
              <a:gd name="connsiteY5" fmla="*/ 0 h 2794958"/>
              <a:gd name="connsiteX6" fmla="*/ 2794958 w 2794958"/>
              <a:gd name="connsiteY6" fmla="*/ 1397479 h 2794958"/>
              <a:gd name="connsiteX7" fmla="*/ 1397479 w 2794958"/>
              <a:gd name="connsiteY7" fmla="*/ 2794958 h 2794958"/>
              <a:gd name="connsiteX8" fmla="*/ 0 w 2794958"/>
              <a:gd name="connsiteY8" fmla="*/ 1397479 h 2794958"/>
              <a:gd name="connsiteX9" fmla="*/ 1397479 w 2794958"/>
              <a:gd name="connsiteY9" fmla="*/ 0 h 279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4958" h="2794958">
                <a:moveTo>
                  <a:pt x="1397479" y="122519"/>
                </a:moveTo>
                <a:cubicBezTo>
                  <a:pt x="693338" y="122519"/>
                  <a:pt x="122519" y="693338"/>
                  <a:pt x="122519" y="1397479"/>
                </a:cubicBezTo>
                <a:cubicBezTo>
                  <a:pt x="122519" y="2101620"/>
                  <a:pt x="693338" y="2672439"/>
                  <a:pt x="1397479" y="2672439"/>
                </a:cubicBezTo>
                <a:cubicBezTo>
                  <a:pt x="2101620" y="2672439"/>
                  <a:pt x="2672439" y="2101620"/>
                  <a:pt x="2672439" y="1397479"/>
                </a:cubicBezTo>
                <a:cubicBezTo>
                  <a:pt x="2672439" y="693338"/>
                  <a:pt x="2101620" y="122519"/>
                  <a:pt x="1397479" y="122519"/>
                </a:cubicBezTo>
                <a:close/>
                <a:moveTo>
                  <a:pt x="1397479" y="0"/>
                </a:moveTo>
                <a:cubicBezTo>
                  <a:pt x="2169285" y="0"/>
                  <a:pt x="2794958" y="625673"/>
                  <a:pt x="2794958" y="1397479"/>
                </a:cubicBezTo>
                <a:cubicBezTo>
                  <a:pt x="2794958" y="2169285"/>
                  <a:pt x="2169285" y="2794958"/>
                  <a:pt x="1397479" y="2794958"/>
                </a:cubicBezTo>
                <a:cubicBezTo>
                  <a:pt x="625673" y="2794958"/>
                  <a:pt x="0" y="2169285"/>
                  <a:pt x="0" y="1397479"/>
                </a:cubicBezTo>
                <a:cubicBezTo>
                  <a:pt x="0" y="625673"/>
                  <a:pt x="625673" y="0"/>
                  <a:pt x="139747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cs typeface="+mn-ea"/>
              <a:sym typeface="+mn-lt"/>
            </a:endParaRPr>
          </a:p>
        </p:txBody>
      </p:sp>
      <p:sp>
        <p:nvSpPr>
          <p:cNvPr id="12" name="Freeform: Shape 2"/>
          <p:cNvSpPr/>
          <p:nvPr/>
        </p:nvSpPr>
        <p:spPr>
          <a:xfrm>
            <a:off x="1828727" y="4263729"/>
            <a:ext cx="2097864" cy="2097864"/>
          </a:xfrm>
          <a:custGeom>
            <a:avLst/>
            <a:gdLst>
              <a:gd name="connsiteX0" fmla="*/ 1397479 w 2794958"/>
              <a:gd name="connsiteY0" fmla="*/ 122519 h 2794958"/>
              <a:gd name="connsiteX1" fmla="*/ 122519 w 2794958"/>
              <a:gd name="connsiteY1" fmla="*/ 1397479 h 2794958"/>
              <a:gd name="connsiteX2" fmla="*/ 1397479 w 2794958"/>
              <a:gd name="connsiteY2" fmla="*/ 2672439 h 2794958"/>
              <a:gd name="connsiteX3" fmla="*/ 2672439 w 2794958"/>
              <a:gd name="connsiteY3" fmla="*/ 1397479 h 2794958"/>
              <a:gd name="connsiteX4" fmla="*/ 1397479 w 2794958"/>
              <a:gd name="connsiteY4" fmla="*/ 122519 h 2794958"/>
              <a:gd name="connsiteX5" fmla="*/ 1397479 w 2794958"/>
              <a:gd name="connsiteY5" fmla="*/ 0 h 2794958"/>
              <a:gd name="connsiteX6" fmla="*/ 2794958 w 2794958"/>
              <a:gd name="connsiteY6" fmla="*/ 1397479 h 2794958"/>
              <a:gd name="connsiteX7" fmla="*/ 1397479 w 2794958"/>
              <a:gd name="connsiteY7" fmla="*/ 2794958 h 2794958"/>
              <a:gd name="connsiteX8" fmla="*/ 0 w 2794958"/>
              <a:gd name="connsiteY8" fmla="*/ 1397479 h 2794958"/>
              <a:gd name="connsiteX9" fmla="*/ 1397479 w 2794958"/>
              <a:gd name="connsiteY9" fmla="*/ 0 h 279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4958" h="2794958">
                <a:moveTo>
                  <a:pt x="1397479" y="122519"/>
                </a:moveTo>
                <a:cubicBezTo>
                  <a:pt x="693338" y="122519"/>
                  <a:pt x="122519" y="693338"/>
                  <a:pt x="122519" y="1397479"/>
                </a:cubicBezTo>
                <a:cubicBezTo>
                  <a:pt x="122519" y="2101620"/>
                  <a:pt x="693338" y="2672439"/>
                  <a:pt x="1397479" y="2672439"/>
                </a:cubicBezTo>
                <a:cubicBezTo>
                  <a:pt x="2101620" y="2672439"/>
                  <a:pt x="2672439" y="2101620"/>
                  <a:pt x="2672439" y="1397479"/>
                </a:cubicBezTo>
                <a:cubicBezTo>
                  <a:pt x="2672439" y="693338"/>
                  <a:pt x="2101620" y="122519"/>
                  <a:pt x="1397479" y="122519"/>
                </a:cubicBezTo>
                <a:close/>
                <a:moveTo>
                  <a:pt x="1397479" y="0"/>
                </a:moveTo>
                <a:cubicBezTo>
                  <a:pt x="2169285" y="0"/>
                  <a:pt x="2794958" y="625673"/>
                  <a:pt x="2794958" y="1397479"/>
                </a:cubicBezTo>
                <a:cubicBezTo>
                  <a:pt x="2794958" y="2169285"/>
                  <a:pt x="2169285" y="2794958"/>
                  <a:pt x="1397479" y="2794958"/>
                </a:cubicBezTo>
                <a:cubicBezTo>
                  <a:pt x="625673" y="2794958"/>
                  <a:pt x="0" y="2169285"/>
                  <a:pt x="0" y="1397479"/>
                </a:cubicBezTo>
                <a:cubicBezTo>
                  <a:pt x="0" y="625673"/>
                  <a:pt x="625673" y="0"/>
                  <a:pt x="139747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cs typeface="+mn-ea"/>
              <a:sym typeface="+mn-lt"/>
            </a:endParaRPr>
          </a:p>
        </p:txBody>
      </p:sp>
      <p:pic>
        <p:nvPicPr>
          <p:cNvPr id="38" name="图片 37" descr="P-10256084-10192306-1920x2379"/>
          <p:cNvPicPr>
            <a:picLocks noChangeAspect="1"/>
          </p:cNvPicPr>
          <p:nvPr/>
        </p:nvPicPr>
        <p:blipFill>
          <a:blip r:embed="rId2" cstate="screen">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rcRect/>
          <a:stretch>
            <a:fillRect/>
          </a:stretch>
        </p:blipFill>
        <p:spPr>
          <a:xfrm>
            <a:off x="9222105" y="2512695"/>
            <a:ext cx="1764030" cy="1692910"/>
          </a:xfrm>
          <a:custGeom>
            <a:avLst/>
            <a:gdLst/>
            <a:ahLst/>
            <a:cxnLst>
              <a:cxn ang="3">
                <a:pos x="hc" y="t"/>
              </a:cxn>
              <a:cxn ang="cd2">
                <a:pos x="l" y="vc"/>
              </a:cxn>
              <a:cxn ang="cd4">
                <a:pos x="hc" y="b"/>
              </a:cxn>
              <a:cxn ang="0">
                <a:pos x="r" y="vc"/>
              </a:cxn>
            </a:cxnLst>
            <a:rect l="l" t="t" r="r" b="b"/>
            <a:pathLst>
              <a:path w="2685" h="2577">
                <a:moveTo>
                  <a:pt x="814" y="0"/>
                </a:moveTo>
                <a:lnTo>
                  <a:pt x="1871" y="0"/>
                </a:lnTo>
                <a:lnTo>
                  <a:pt x="1895" y="11"/>
                </a:lnTo>
                <a:cubicBezTo>
                  <a:pt x="2361" y="221"/>
                  <a:pt x="2685" y="690"/>
                  <a:pt x="2685" y="1235"/>
                </a:cubicBezTo>
                <a:cubicBezTo>
                  <a:pt x="2685" y="1976"/>
                  <a:pt x="2084" y="2577"/>
                  <a:pt x="1343" y="2577"/>
                </a:cubicBezTo>
                <a:cubicBezTo>
                  <a:pt x="601" y="2577"/>
                  <a:pt x="0" y="1976"/>
                  <a:pt x="0" y="1235"/>
                </a:cubicBezTo>
                <a:cubicBezTo>
                  <a:pt x="0" y="690"/>
                  <a:pt x="324" y="221"/>
                  <a:pt x="790" y="11"/>
                </a:cubicBezTo>
                <a:lnTo>
                  <a:pt x="814" y="0"/>
                </a:lnTo>
                <a:close/>
              </a:path>
            </a:pathLst>
          </a:custGeom>
        </p:spPr>
      </p:pic>
      <p:pic>
        <p:nvPicPr>
          <p:cNvPr id="37" name="图片 36" descr="51miz-P1502856-F34D83C8-3840x2560"/>
          <p:cNvPicPr>
            <a:picLocks noChangeAspect="1"/>
          </p:cNvPicPr>
          <p:nvPr/>
        </p:nvPicPr>
        <p:blipFill>
          <a:blip r:embed="rId3" cstate="screen">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rcRect/>
          <a:stretch>
            <a:fillRect/>
          </a:stretch>
        </p:blipFill>
        <p:spPr>
          <a:xfrm>
            <a:off x="2025650" y="4433570"/>
            <a:ext cx="1704975" cy="1704975"/>
          </a:xfrm>
          <a:custGeom>
            <a:avLst/>
            <a:gdLst/>
            <a:ahLst/>
            <a:cxnLst>
              <a:cxn ang="3">
                <a:pos x="hc" y="t"/>
              </a:cxn>
              <a:cxn ang="cd2">
                <a:pos x="l" y="vc"/>
              </a:cxn>
              <a:cxn ang="cd4">
                <a:pos x="hc" y="b"/>
              </a:cxn>
              <a:cxn ang="0">
                <a:pos x="r" y="vc"/>
              </a:cxn>
            </a:cxnLst>
            <a:rect l="l" t="t" r="r" b="b"/>
            <a:pathLst>
              <a:path w="2685" h="2685">
                <a:moveTo>
                  <a:pt x="1343" y="0"/>
                </a:moveTo>
                <a:cubicBezTo>
                  <a:pt x="2084" y="0"/>
                  <a:pt x="2685" y="601"/>
                  <a:pt x="2685" y="1343"/>
                </a:cubicBezTo>
                <a:cubicBezTo>
                  <a:pt x="2685" y="2084"/>
                  <a:pt x="2084" y="2685"/>
                  <a:pt x="1343" y="2685"/>
                </a:cubicBezTo>
                <a:cubicBezTo>
                  <a:pt x="601" y="2685"/>
                  <a:pt x="0" y="2084"/>
                  <a:pt x="0" y="1343"/>
                </a:cubicBezTo>
                <a:cubicBezTo>
                  <a:pt x="0" y="601"/>
                  <a:pt x="601" y="0"/>
                  <a:pt x="1343" y="0"/>
                </a:cubicBezTo>
                <a:close/>
              </a:path>
            </a:pathLst>
          </a:custGeom>
        </p:spPr>
      </p:pic>
      <p:sp>
        <p:nvSpPr>
          <p:cNvPr id="30" name="Freeform: Shape 15"/>
          <p:cNvSpPr/>
          <p:nvPr/>
        </p:nvSpPr>
        <p:spPr>
          <a:xfrm flipH="1">
            <a:off x="3368675" y="4371975"/>
            <a:ext cx="3609340" cy="1268095"/>
          </a:xfrm>
          <a:custGeom>
            <a:avLst/>
            <a:gdLst>
              <a:gd name="connsiteX0" fmla="*/ 66426 w 5225012"/>
              <a:gd name="connsiteY0" fmla="*/ 0 h 1989449"/>
              <a:gd name="connsiteX1" fmla="*/ 4738302 w 5225012"/>
              <a:gd name="connsiteY1" fmla="*/ 0 h 1989449"/>
              <a:gd name="connsiteX2" fmla="*/ 4804728 w 5225012"/>
              <a:gd name="connsiteY2" fmla="*/ 66426 h 1989449"/>
              <a:gd name="connsiteX3" fmla="*/ 4804728 w 5225012"/>
              <a:gd name="connsiteY3" fmla="*/ 1345013 h 1989449"/>
              <a:gd name="connsiteX4" fmla="*/ 5225012 w 5225012"/>
              <a:gd name="connsiteY4" fmla="*/ 1989449 h 1989449"/>
              <a:gd name="connsiteX5" fmla="*/ 4538246 w 5225012"/>
              <a:gd name="connsiteY5" fmla="*/ 1541558 h 1989449"/>
              <a:gd name="connsiteX6" fmla="*/ 66426 w 5225012"/>
              <a:gd name="connsiteY6" fmla="*/ 1541558 h 1989449"/>
              <a:gd name="connsiteX7" fmla="*/ 0 w 5225012"/>
              <a:gd name="connsiteY7" fmla="*/ 1475132 h 1989449"/>
              <a:gd name="connsiteX8" fmla="*/ 0 w 5225012"/>
              <a:gd name="connsiteY8" fmla="*/ 66426 h 1989449"/>
              <a:gd name="connsiteX9" fmla="*/ 66426 w 5225012"/>
              <a:gd name="connsiteY9" fmla="*/ 0 h 19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25012" h="1989449">
                <a:moveTo>
                  <a:pt x="66426" y="0"/>
                </a:moveTo>
                <a:lnTo>
                  <a:pt x="4738302" y="0"/>
                </a:lnTo>
                <a:cubicBezTo>
                  <a:pt x="4774988" y="0"/>
                  <a:pt x="4804728" y="29740"/>
                  <a:pt x="4804728" y="66426"/>
                </a:cubicBezTo>
                <a:lnTo>
                  <a:pt x="4804728" y="1345013"/>
                </a:lnTo>
                <a:lnTo>
                  <a:pt x="5225012" y="1989449"/>
                </a:lnTo>
                <a:lnTo>
                  <a:pt x="4538246" y="1541558"/>
                </a:lnTo>
                <a:lnTo>
                  <a:pt x="66426" y="1541558"/>
                </a:lnTo>
                <a:cubicBezTo>
                  <a:pt x="29740" y="1541558"/>
                  <a:pt x="0" y="1511818"/>
                  <a:pt x="0" y="1475132"/>
                </a:cubicBezTo>
                <a:lnTo>
                  <a:pt x="0" y="66426"/>
                </a:lnTo>
                <a:cubicBezTo>
                  <a:pt x="0" y="29740"/>
                  <a:pt x="29740" y="0"/>
                  <a:pt x="66426" y="0"/>
                </a:cubicBez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875">
              <a:cs typeface="+mn-ea"/>
              <a:sym typeface="+mn-lt"/>
            </a:endParaRPr>
          </a:p>
        </p:txBody>
      </p:sp>
      <p:grpSp>
        <p:nvGrpSpPr>
          <p:cNvPr id="33" name="组合 32"/>
          <p:cNvGrpSpPr/>
          <p:nvPr/>
        </p:nvGrpSpPr>
        <p:grpSpPr>
          <a:xfrm>
            <a:off x="5940706" y="2328911"/>
            <a:ext cx="3609256" cy="1267863"/>
            <a:chOff x="5714569" y="2144925"/>
            <a:chExt cx="3609256" cy="1267863"/>
          </a:xfrm>
        </p:grpSpPr>
        <p:sp>
          <p:nvSpPr>
            <p:cNvPr id="34" name="Freeform: Shape 19"/>
            <p:cNvSpPr/>
            <p:nvPr/>
          </p:nvSpPr>
          <p:spPr>
            <a:xfrm>
              <a:off x="5714569" y="2144925"/>
              <a:ext cx="3609256" cy="1267863"/>
            </a:xfrm>
            <a:custGeom>
              <a:avLst/>
              <a:gdLst>
                <a:gd name="connsiteX0" fmla="*/ 66426 w 5225012"/>
                <a:gd name="connsiteY0" fmla="*/ 0 h 1989449"/>
                <a:gd name="connsiteX1" fmla="*/ 4738302 w 5225012"/>
                <a:gd name="connsiteY1" fmla="*/ 0 h 1989449"/>
                <a:gd name="connsiteX2" fmla="*/ 4804728 w 5225012"/>
                <a:gd name="connsiteY2" fmla="*/ 66426 h 1989449"/>
                <a:gd name="connsiteX3" fmla="*/ 4804728 w 5225012"/>
                <a:gd name="connsiteY3" fmla="*/ 1345013 h 1989449"/>
                <a:gd name="connsiteX4" fmla="*/ 5225012 w 5225012"/>
                <a:gd name="connsiteY4" fmla="*/ 1989449 h 1989449"/>
                <a:gd name="connsiteX5" fmla="*/ 4538246 w 5225012"/>
                <a:gd name="connsiteY5" fmla="*/ 1541558 h 1989449"/>
                <a:gd name="connsiteX6" fmla="*/ 66426 w 5225012"/>
                <a:gd name="connsiteY6" fmla="*/ 1541558 h 1989449"/>
                <a:gd name="connsiteX7" fmla="*/ 0 w 5225012"/>
                <a:gd name="connsiteY7" fmla="*/ 1475132 h 1989449"/>
                <a:gd name="connsiteX8" fmla="*/ 0 w 5225012"/>
                <a:gd name="connsiteY8" fmla="*/ 66426 h 1989449"/>
                <a:gd name="connsiteX9" fmla="*/ 66426 w 5225012"/>
                <a:gd name="connsiteY9" fmla="*/ 0 h 198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25012" h="1989449">
                  <a:moveTo>
                    <a:pt x="66426" y="0"/>
                  </a:moveTo>
                  <a:lnTo>
                    <a:pt x="4738302" y="0"/>
                  </a:lnTo>
                  <a:cubicBezTo>
                    <a:pt x="4774988" y="0"/>
                    <a:pt x="4804728" y="29740"/>
                    <a:pt x="4804728" y="66426"/>
                  </a:cubicBezTo>
                  <a:lnTo>
                    <a:pt x="4804728" y="1345013"/>
                  </a:lnTo>
                  <a:lnTo>
                    <a:pt x="5225012" y="1989449"/>
                  </a:lnTo>
                  <a:lnTo>
                    <a:pt x="4538246" y="1541558"/>
                  </a:lnTo>
                  <a:lnTo>
                    <a:pt x="66426" y="1541558"/>
                  </a:lnTo>
                  <a:cubicBezTo>
                    <a:pt x="29740" y="1541558"/>
                    <a:pt x="0" y="1511818"/>
                    <a:pt x="0" y="1475132"/>
                  </a:cubicBezTo>
                  <a:lnTo>
                    <a:pt x="0" y="66426"/>
                  </a:lnTo>
                  <a:cubicBezTo>
                    <a:pt x="0" y="29740"/>
                    <a:pt x="29740" y="0"/>
                    <a:pt x="66426" y="0"/>
                  </a:cubicBezTo>
                  <a:close/>
                </a:path>
              </a:pathLst>
            </a:custGeom>
            <a:solidFill>
              <a:srgbClr val="283A6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5">
                <a:cs typeface="+mn-ea"/>
                <a:sym typeface="+mn-lt"/>
              </a:endParaRPr>
            </a:p>
          </p:txBody>
        </p:sp>
        <p:sp>
          <p:nvSpPr>
            <p:cNvPr id="35" name="Rectangle 21"/>
            <p:cNvSpPr/>
            <p:nvPr/>
          </p:nvSpPr>
          <p:spPr>
            <a:xfrm>
              <a:off x="5969204" y="2397655"/>
              <a:ext cx="2816225" cy="470535"/>
            </a:xfrm>
            <a:prstGeom prst="rect">
              <a:avLst/>
            </a:prstGeom>
          </p:spPr>
          <p:txBody>
            <a:bodyPr wrap="square">
              <a:noAutofit/>
            </a:bodyPr>
            <a:lstStyle/>
            <a:p>
              <a:pPr algn="ctr"/>
              <a:r>
                <a:rPr lang="zh-CN" altLang="en-US" sz="2400" b="1" dirty="0">
                  <a:solidFill>
                    <a:schemeClr val="bg1"/>
                  </a:solidFill>
                  <a:cs typeface="+mn-ea"/>
                  <a:sym typeface="+mn-lt"/>
                </a:rPr>
                <a:t>对信息的正确认识</a:t>
              </a:r>
            </a:p>
            <a:p>
              <a:pPr algn="ctr"/>
              <a:endParaRPr lang="zh-CN" altLang="en-US" sz="2400" b="1" dirty="0">
                <a:solidFill>
                  <a:schemeClr val="bg1"/>
                </a:solidFill>
                <a:cs typeface="+mn-ea"/>
                <a:sym typeface="+mn-lt"/>
              </a:endParaRPr>
            </a:p>
          </p:txBody>
        </p:sp>
      </p:grpSp>
      <p:sp>
        <p:nvSpPr>
          <p:cNvPr id="42" name="Rectangle 21"/>
          <p:cNvSpPr/>
          <p:nvPr/>
        </p:nvSpPr>
        <p:spPr>
          <a:xfrm>
            <a:off x="3927121" y="4634596"/>
            <a:ext cx="2816225" cy="470535"/>
          </a:xfrm>
          <a:prstGeom prst="rect">
            <a:avLst/>
          </a:prstGeom>
        </p:spPr>
        <p:txBody>
          <a:bodyPr wrap="square">
            <a:noAutofit/>
          </a:bodyPr>
          <a:lstStyle/>
          <a:p>
            <a:pPr algn="ctr"/>
            <a:r>
              <a:rPr lang="zh-CN" altLang="en-US" sz="2400" b="1" dirty="0">
                <a:solidFill>
                  <a:schemeClr val="bg1"/>
                </a:solidFill>
                <a:cs typeface="+mn-ea"/>
                <a:sym typeface="+mn-lt"/>
              </a:rPr>
              <a:t>移情作用</a:t>
            </a:r>
          </a:p>
        </p:txBody>
      </p:sp>
      <p:grpSp>
        <p:nvGrpSpPr>
          <p:cNvPr id="43" name="组合 42"/>
          <p:cNvGrpSpPr/>
          <p:nvPr/>
        </p:nvGrpSpPr>
        <p:grpSpPr>
          <a:xfrm>
            <a:off x="1996866" y="2579096"/>
            <a:ext cx="494504" cy="494504"/>
            <a:chOff x="1620869" y="2236995"/>
            <a:chExt cx="494504" cy="494504"/>
          </a:xfrm>
        </p:grpSpPr>
        <p:sp>
          <p:nvSpPr>
            <p:cNvPr id="44" name="Oval 4"/>
            <p:cNvSpPr/>
            <p:nvPr/>
          </p:nvSpPr>
          <p:spPr>
            <a:xfrm>
              <a:off x="1620869" y="2236995"/>
              <a:ext cx="494504" cy="494504"/>
            </a:xfrm>
            <a:prstGeom prst="ellipse">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5">
                <a:solidFill>
                  <a:schemeClr val="tx1">
                    <a:lumMod val="75000"/>
                    <a:lumOff val="25000"/>
                  </a:schemeClr>
                </a:solidFill>
                <a:cs typeface="+mn-ea"/>
                <a:sym typeface="+mn-lt"/>
              </a:endParaRPr>
            </a:p>
          </p:txBody>
        </p:sp>
        <p:sp>
          <p:nvSpPr>
            <p:cNvPr id="45" name="Freeform 106"/>
            <p:cNvSpPr>
              <a:spLocks noChangeArrowheads="1"/>
            </p:cNvSpPr>
            <p:nvPr/>
          </p:nvSpPr>
          <p:spPr bwMode="auto">
            <a:xfrm>
              <a:off x="1757829" y="2384421"/>
              <a:ext cx="220584" cy="199653"/>
            </a:xfrm>
            <a:custGeom>
              <a:avLst/>
              <a:gdLst>
                <a:gd name="T0" fmla="*/ 207003 w 602"/>
                <a:gd name="T1" fmla="*/ 196489 h 545"/>
                <a:gd name="T2" fmla="*/ 207003 w 602"/>
                <a:gd name="T3" fmla="*/ 196489 h 545"/>
                <a:gd name="T4" fmla="*/ 188940 w 602"/>
                <a:gd name="T5" fmla="*/ 196489 h 545"/>
                <a:gd name="T6" fmla="*/ 188940 w 602"/>
                <a:gd name="T7" fmla="*/ 114859 h 545"/>
                <a:gd name="T8" fmla="*/ 188940 w 602"/>
                <a:gd name="T9" fmla="*/ 50928 h 545"/>
                <a:gd name="T10" fmla="*/ 207003 w 602"/>
                <a:gd name="T11" fmla="*/ 50928 h 545"/>
                <a:gd name="T12" fmla="*/ 217119 w 602"/>
                <a:gd name="T13" fmla="*/ 61403 h 545"/>
                <a:gd name="T14" fmla="*/ 217119 w 602"/>
                <a:gd name="T15" fmla="*/ 124973 h 545"/>
                <a:gd name="T16" fmla="*/ 217119 w 602"/>
                <a:gd name="T17" fmla="*/ 165787 h 545"/>
                <a:gd name="T18" fmla="*/ 217119 w 602"/>
                <a:gd name="T19" fmla="*/ 186375 h 545"/>
                <a:gd name="T20" fmla="*/ 207003 w 602"/>
                <a:gd name="T21" fmla="*/ 196489 h 545"/>
                <a:gd name="T22" fmla="*/ 35765 w 602"/>
                <a:gd name="T23" fmla="*/ 196489 h 545"/>
                <a:gd name="T24" fmla="*/ 35765 w 602"/>
                <a:gd name="T25" fmla="*/ 196489 h 545"/>
                <a:gd name="T26" fmla="*/ 35765 w 602"/>
                <a:gd name="T27" fmla="*/ 114859 h 545"/>
                <a:gd name="T28" fmla="*/ 35765 w 602"/>
                <a:gd name="T29" fmla="*/ 112331 h 545"/>
                <a:gd name="T30" fmla="*/ 35765 w 602"/>
                <a:gd name="T31" fmla="*/ 50928 h 545"/>
                <a:gd name="T32" fmla="*/ 56357 w 602"/>
                <a:gd name="T33" fmla="*/ 50928 h 545"/>
                <a:gd name="T34" fmla="*/ 107295 w 602"/>
                <a:gd name="T35" fmla="*/ 0 h 545"/>
                <a:gd name="T36" fmla="*/ 158233 w 602"/>
                <a:gd name="T37" fmla="*/ 50928 h 545"/>
                <a:gd name="T38" fmla="*/ 178825 w 602"/>
                <a:gd name="T39" fmla="*/ 50928 h 545"/>
                <a:gd name="T40" fmla="*/ 178825 w 602"/>
                <a:gd name="T41" fmla="*/ 114859 h 545"/>
                <a:gd name="T42" fmla="*/ 178825 w 602"/>
                <a:gd name="T43" fmla="*/ 196489 h 545"/>
                <a:gd name="T44" fmla="*/ 35765 w 602"/>
                <a:gd name="T45" fmla="*/ 196489 h 545"/>
                <a:gd name="T46" fmla="*/ 107295 w 602"/>
                <a:gd name="T47" fmla="*/ 20588 h 545"/>
                <a:gd name="T48" fmla="*/ 107295 w 602"/>
                <a:gd name="T49" fmla="*/ 20588 h 545"/>
                <a:gd name="T50" fmla="*/ 76588 w 602"/>
                <a:gd name="T51" fmla="*/ 50928 h 545"/>
                <a:gd name="T52" fmla="*/ 138002 w 602"/>
                <a:gd name="T53" fmla="*/ 50928 h 545"/>
                <a:gd name="T54" fmla="*/ 107295 w 602"/>
                <a:gd name="T55" fmla="*/ 20588 h 545"/>
                <a:gd name="T56" fmla="*/ 0 w 602"/>
                <a:gd name="T57" fmla="*/ 186375 h 545"/>
                <a:gd name="T58" fmla="*/ 0 w 602"/>
                <a:gd name="T59" fmla="*/ 186375 h 545"/>
                <a:gd name="T60" fmla="*/ 0 w 602"/>
                <a:gd name="T61" fmla="*/ 165787 h 545"/>
                <a:gd name="T62" fmla="*/ 0 w 602"/>
                <a:gd name="T63" fmla="*/ 124973 h 545"/>
                <a:gd name="T64" fmla="*/ 0 w 602"/>
                <a:gd name="T65" fmla="*/ 61403 h 545"/>
                <a:gd name="T66" fmla="*/ 10477 w 602"/>
                <a:gd name="T67" fmla="*/ 50928 h 545"/>
                <a:gd name="T68" fmla="*/ 25650 w 602"/>
                <a:gd name="T69" fmla="*/ 50928 h 545"/>
                <a:gd name="T70" fmla="*/ 25650 w 602"/>
                <a:gd name="T71" fmla="*/ 112331 h 545"/>
                <a:gd name="T72" fmla="*/ 25650 w 602"/>
                <a:gd name="T73" fmla="*/ 114859 h 545"/>
                <a:gd name="T74" fmla="*/ 25650 w 602"/>
                <a:gd name="T75" fmla="*/ 196489 h 545"/>
                <a:gd name="T76" fmla="*/ 10477 w 602"/>
                <a:gd name="T77" fmla="*/ 196489 h 545"/>
                <a:gd name="T78" fmla="*/ 0 w 602"/>
                <a:gd name="T79" fmla="*/ 186375 h 5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chemeClr val="bg1"/>
            </a:solidFill>
            <a:ln>
              <a:noFill/>
            </a:ln>
            <a:effectLst/>
          </p:spPr>
          <p:txBody>
            <a:bodyPr wrap="none" anchor="ctr"/>
            <a:lstStyle/>
            <a:p>
              <a:endParaRPr lang="en-US" sz="875" dirty="0">
                <a:solidFill>
                  <a:schemeClr val="tx1">
                    <a:lumMod val="75000"/>
                    <a:lumOff val="25000"/>
                  </a:schemeClr>
                </a:solidFill>
                <a:cs typeface="+mn-ea"/>
                <a:sym typeface="+mn-lt"/>
              </a:endParaRPr>
            </a:p>
          </p:txBody>
        </p:sp>
      </p:grpSp>
      <p:sp>
        <p:nvSpPr>
          <p:cNvPr id="47" name="矩形 46"/>
          <p:cNvSpPr/>
          <p:nvPr/>
        </p:nvSpPr>
        <p:spPr>
          <a:xfrm>
            <a:off x="2133600" y="2419985"/>
            <a:ext cx="3456305" cy="753220"/>
          </a:xfrm>
          <a:prstGeom prst="rect">
            <a:avLst/>
          </a:prstGeom>
        </p:spPr>
        <p:txBody>
          <a:bodyPr wrap="square">
            <a:spAutoFit/>
          </a:bodyPr>
          <a:lstStyle/>
          <a:p>
            <a:pPr lvl="1" fontAlgn="auto">
              <a:lnSpc>
                <a:spcPct val="125000"/>
              </a:lnSpc>
            </a:pPr>
            <a:r>
              <a:rPr lang="zh-CN" altLang="en-US" dirty="0">
                <a:cs typeface="+mn-ea"/>
                <a:sym typeface="+mn-lt"/>
              </a:rPr>
              <a:t>新、奇、短期与长期记忆（条理、情感、内容）</a:t>
            </a:r>
          </a:p>
        </p:txBody>
      </p:sp>
      <p:grpSp>
        <p:nvGrpSpPr>
          <p:cNvPr id="3" name="组合 2"/>
          <p:cNvGrpSpPr/>
          <p:nvPr/>
        </p:nvGrpSpPr>
        <p:grpSpPr>
          <a:xfrm>
            <a:off x="781685" y="515620"/>
            <a:ext cx="10504805" cy="694690"/>
            <a:chOff x="1231" y="812"/>
            <a:chExt cx="16543" cy="1094"/>
          </a:xfrm>
        </p:grpSpPr>
        <p:sp>
          <p:nvSpPr>
            <p:cNvPr id="4" name="文本框 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沟通是合作的纽带</a:t>
              </a:r>
            </a:p>
          </p:txBody>
        </p:sp>
        <p:cxnSp>
          <p:nvCxnSpPr>
            <p:cNvPr id="5" name="直接连接符 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流程图: 数据 5"/>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9" presetClass="entr" presetSubtype="0" decel="10000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 calcmode="lin" valueType="num">
                                      <p:cBhvr>
                                        <p:cTn id="32" dur="500" fill="hold"/>
                                        <p:tgtEl>
                                          <p:spTgt spid="43"/>
                                        </p:tgtEl>
                                        <p:attrNameLst>
                                          <p:attrName>style.rotation</p:attrName>
                                        </p:attrNameLst>
                                      </p:cBhvr>
                                      <p:tavLst>
                                        <p:tav tm="0">
                                          <p:val>
                                            <p:fltVal val="360"/>
                                          </p:val>
                                        </p:tav>
                                        <p:tav tm="100000">
                                          <p:val>
                                            <p:fltVal val="0"/>
                                          </p:val>
                                        </p:tav>
                                      </p:tavLst>
                                    </p:anim>
                                    <p:animEffect transition="in" filter="fade">
                                      <p:cBhvr>
                                        <p:cTn id="33" dur="500"/>
                                        <p:tgtEl>
                                          <p:spTgt spid="43"/>
                                        </p:tgtEl>
                                      </p:cBhvr>
                                    </p:animEffect>
                                  </p:childTnLst>
                                </p:cTn>
                              </p:par>
                            </p:childTnLst>
                          </p:cTn>
                        </p:par>
                        <p:par>
                          <p:cTn id="34" fill="hold">
                            <p:stCondLst>
                              <p:cond delay="2000"/>
                            </p:stCondLst>
                            <p:childTnLst>
                              <p:par>
                                <p:cTn id="35" presetID="12" presetClass="entr" presetSubtype="4"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p:tgtEl>
                                          <p:spTgt spid="47"/>
                                        </p:tgtEl>
                                        <p:attrNameLst>
                                          <p:attrName>ppt_y</p:attrName>
                                        </p:attrNameLst>
                                      </p:cBhvr>
                                      <p:tavLst>
                                        <p:tav tm="0">
                                          <p:val>
                                            <p:strVal val="#ppt_y+#ppt_h*1.125000"/>
                                          </p:val>
                                        </p:tav>
                                        <p:tav tm="100000">
                                          <p:val>
                                            <p:strVal val="#ppt_y"/>
                                          </p:val>
                                        </p:tav>
                                      </p:tavLst>
                                    </p:anim>
                                    <p:animEffect transition="in" filter="wipe(up)">
                                      <p:cBhvr>
                                        <p:cTn id="38" dur="500"/>
                                        <p:tgtEl>
                                          <p:spTgt spid="47"/>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3000"/>
                            </p:stCondLst>
                            <p:childTnLst>
                              <p:par>
                                <p:cTn id="46" presetID="23" presetClass="entr" presetSubtype="16"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fltVal val="0"/>
                                          </p:val>
                                        </p:tav>
                                        <p:tav tm="100000">
                                          <p:val>
                                            <p:strVal val="#ppt_h"/>
                                          </p:val>
                                        </p:tav>
                                      </p:tavLst>
                                    </p:anim>
                                  </p:childTnLst>
                                </p:cTn>
                              </p:par>
                            </p:childTnLst>
                          </p:cTn>
                        </p:par>
                        <p:par>
                          <p:cTn id="50" fill="hold">
                            <p:stCondLst>
                              <p:cond delay="3500"/>
                            </p:stCondLst>
                            <p:childTnLst>
                              <p:par>
                                <p:cTn id="51" presetID="42"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ldLvl="0" animBg="1"/>
      <p:bldP spid="12" grpId="0" bldLvl="0" animBg="1"/>
      <p:bldP spid="30" grpId="0" bldLvl="0" animBg="1"/>
      <p:bldP spid="42"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911871" y="2086036"/>
            <a:ext cx="3957340" cy="3615022"/>
            <a:chOff x="297071" y="541072"/>
            <a:chExt cx="5033301" cy="4597912"/>
          </a:xfrm>
        </p:grpSpPr>
        <p:sp>
          <p:nvSpPr>
            <p:cNvPr id="21" name="任意多边形 9"/>
            <p:cNvSpPr/>
            <p:nvPr/>
          </p:nvSpPr>
          <p:spPr>
            <a:xfrm rot="16200000" flipH="1">
              <a:off x="-653653" y="2391082"/>
              <a:ext cx="4246686" cy="546667"/>
            </a:xfrm>
            <a:custGeom>
              <a:avLst/>
              <a:gdLst>
                <a:gd name="connsiteX0" fmla="*/ 185640 w 6209328"/>
                <a:gd name="connsiteY0" fmla="*/ 18570 h 801241"/>
                <a:gd name="connsiteX1" fmla="*/ 520920 w 6209328"/>
                <a:gd name="connsiteY1" fmla="*/ 216690 h 801241"/>
                <a:gd name="connsiteX2" fmla="*/ 5687280 w 6209328"/>
                <a:gd name="connsiteY2" fmla="*/ 239550 h 801241"/>
                <a:gd name="connsiteX3" fmla="*/ 6037800 w 6209328"/>
                <a:gd name="connsiteY3" fmla="*/ 26190 h 801241"/>
                <a:gd name="connsiteX4" fmla="*/ 5733000 w 6209328"/>
                <a:gd name="connsiteY4" fmla="*/ 750090 h 801241"/>
                <a:gd name="connsiteX5" fmla="*/ 2913600 w 6209328"/>
                <a:gd name="connsiteY5" fmla="*/ 742470 h 801241"/>
                <a:gd name="connsiteX6" fmla="*/ 589500 w 6209328"/>
                <a:gd name="connsiteY6" fmla="*/ 742470 h 801241"/>
                <a:gd name="connsiteX7" fmla="*/ 185640 w 6209328"/>
                <a:gd name="connsiteY7" fmla="*/ 18570 h 801241"/>
                <a:gd name="connsiteX0-1" fmla="*/ 185640 w 6209328"/>
                <a:gd name="connsiteY0-2" fmla="*/ 18570 h 801241"/>
                <a:gd name="connsiteX1-3" fmla="*/ 520920 w 6209328"/>
                <a:gd name="connsiteY1-4" fmla="*/ 216690 h 801241"/>
                <a:gd name="connsiteX2-5" fmla="*/ 5687280 w 6209328"/>
                <a:gd name="connsiteY2-6" fmla="*/ 239550 h 801241"/>
                <a:gd name="connsiteX3-7" fmla="*/ 6037800 w 6209328"/>
                <a:gd name="connsiteY3-8" fmla="*/ 26190 h 801241"/>
                <a:gd name="connsiteX4-9" fmla="*/ 5733000 w 6209328"/>
                <a:gd name="connsiteY4-10" fmla="*/ 750090 h 801241"/>
                <a:gd name="connsiteX5-11" fmla="*/ 2913600 w 6209328"/>
                <a:gd name="connsiteY5-12" fmla="*/ 742470 h 801241"/>
                <a:gd name="connsiteX6-13" fmla="*/ 589500 w 6209328"/>
                <a:gd name="connsiteY6-14" fmla="*/ 742470 h 801241"/>
                <a:gd name="connsiteX7-15" fmla="*/ 185640 w 6209328"/>
                <a:gd name="connsiteY7-16" fmla="*/ 18570 h 801241"/>
                <a:gd name="connsiteX0-17" fmla="*/ 125183 w 6148871"/>
                <a:gd name="connsiteY0-18" fmla="*/ 9053 h 791724"/>
                <a:gd name="connsiteX1-19" fmla="*/ 460463 w 6148871"/>
                <a:gd name="connsiteY1-20" fmla="*/ 207173 h 791724"/>
                <a:gd name="connsiteX2-21" fmla="*/ 5626823 w 6148871"/>
                <a:gd name="connsiteY2-22" fmla="*/ 230033 h 791724"/>
                <a:gd name="connsiteX3-23" fmla="*/ 5977343 w 6148871"/>
                <a:gd name="connsiteY3-24" fmla="*/ 16673 h 791724"/>
                <a:gd name="connsiteX4-25" fmla="*/ 5672543 w 6148871"/>
                <a:gd name="connsiteY4-26" fmla="*/ 740573 h 791724"/>
                <a:gd name="connsiteX5-27" fmla="*/ 2853143 w 6148871"/>
                <a:gd name="connsiteY5-28" fmla="*/ 732953 h 791724"/>
                <a:gd name="connsiteX6-29" fmla="*/ 529043 w 6148871"/>
                <a:gd name="connsiteY6-30" fmla="*/ 732953 h 791724"/>
                <a:gd name="connsiteX7-31" fmla="*/ 125183 w 6148871"/>
                <a:gd name="connsiteY7-32" fmla="*/ 9053 h 791724"/>
                <a:gd name="connsiteX0-33" fmla="*/ 125183 w 6148871"/>
                <a:gd name="connsiteY0-34" fmla="*/ 9053 h 791724"/>
                <a:gd name="connsiteX1-35" fmla="*/ 460463 w 6148871"/>
                <a:gd name="connsiteY1-36" fmla="*/ 207173 h 791724"/>
                <a:gd name="connsiteX2-37" fmla="*/ 5626823 w 6148871"/>
                <a:gd name="connsiteY2-38" fmla="*/ 230033 h 791724"/>
                <a:gd name="connsiteX3-39" fmla="*/ 5977343 w 6148871"/>
                <a:gd name="connsiteY3-40" fmla="*/ 16673 h 791724"/>
                <a:gd name="connsiteX4-41" fmla="*/ 5672543 w 6148871"/>
                <a:gd name="connsiteY4-42" fmla="*/ 740573 h 791724"/>
                <a:gd name="connsiteX5-43" fmla="*/ 2853143 w 6148871"/>
                <a:gd name="connsiteY5-44" fmla="*/ 732953 h 791724"/>
                <a:gd name="connsiteX6-45" fmla="*/ 529043 w 6148871"/>
                <a:gd name="connsiteY6-46" fmla="*/ 732953 h 791724"/>
                <a:gd name="connsiteX7-47" fmla="*/ 125183 w 6148871"/>
                <a:gd name="connsiteY7-48" fmla="*/ 9053 h 791724"/>
                <a:gd name="connsiteX0-49" fmla="*/ 0 w 6023688"/>
                <a:gd name="connsiteY0-50" fmla="*/ 9053 h 791724"/>
                <a:gd name="connsiteX1-51" fmla="*/ 335280 w 6023688"/>
                <a:gd name="connsiteY1-52" fmla="*/ 207173 h 791724"/>
                <a:gd name="connsiteX2-53" fmla="*/ 5501640 w 6023688"/>
                <a:gd name="connsiteY2-54" fmla="*/ 230033 h 791724"/>
                <a:gd name="connsiteX3-55" fmla="*/ 5852160 w 6023688"/>
                <a:gd name="connsiteY3-56" fmla="*/ 16673 h 791724"/>
                <a:gd name="connsiteX4-57" fmla="*/ 5547360 w 6023688"/>
                <a:gd name="connsiteY4-58" fmla="*/ 740573 h 791724"/>
                <a:gd name="connsiteX5-59" fmla="*/ 2727960 w 6023688"/>
                <a:gd name="connsiteY5-60" fmla="*/ 732953 h 791724"/>
                <a:gd name="connsiteX6-61" fmla="*/ 403860 w 6023688"/>
                <a:gd name="connsiteY6-62" fmla="*/ 732953 h 791724"/>
                <a:gd name="connsiteX7-63" fmla="*/ 0 w 6023688"/>
                <a:gd name="connsiteY7-64" fmla="*/ 9053 h 791724"/>
                <a:gd name="connsiteX0-65" fmla="*/ 0 w 6023688"/>
                <a:gd name="connsiteY0-66" fmla="*/ 9053 h 791990"/>
                <a:gd name="connsiteX1-67" fmla="*/ 335280 w 6023688"/>
                <a:gd name="connsiteY1-68" fmla="*/ 207173 h 791990"/>
                <a:gd name="connsiteX2-69" fmla="*/ 5501640 w 6023688"/>
                <a:gd name="connsiteY2-70" fmla="*/ 230033 h 791990"/>
                <a:gd name="connsiteX3-71" fmla="*/ 5852160 w 6023688"/>
                <a:gd name="connsiteY3-72" fmla="*/ 16673 h 791990"/>
                <a:gd name="connsiteX4-73" fmla="*/ 5547360 w 6023688"/>
                <a:gd name="connsiteY4-74" fmla="*/ 740573 h 791990"/>
                <a:gd name="connsiteX5-75" fmla="*/ 2727960 w 6023688"/>
                <a:gd name="connsiteY5-76" fmla="*/ 732953 h 791990"/>
                <a:gd name="connsiteX6-77" fmla="*/ 403860 w 6023688"/>
                <a:gd name="connsiteY6-78" fmla="*/ 732953 h 791990"/>
                <a:gd name="connsiteX7-79" fmla="*/ 0 w 6023688"/>
                <a:gd name="connsiteY7-80" fmla="*/ 9053 h 791990"/>
                <a:gd name="connsiteX0-81" fmla="*/ 0 w 6023688"/>
                <a:gd name="connsiteY0-82" fmla="*/ 9053 h 791990"/>
                <a:gd name="connsiteX1-83" fmla="*/ 335280 w 6023688"/>
                <a:gd name="connsiteY1-84" fmla="*/ 207173 h 791990"/>
                <a:gd name="connsiteX2-85" fmla="*/ 5501640 w 6023688"/>
                <a:gd name="connsiteY2-86" fmla="*/ 230033 h 791990"/>
                <a:gd name="connsiteX3-87" fmla="*/ 5852160 w 6023688"/>
                <a:gd name="connsiteY3-88" fmla="*/ 16673 h 791990"/>
                <a:gd name="connsiteX4-89" fmla="*/ 5547360 w 6023688"/>
                <a:gd name="connsiteY4-90" fmla="*/ 740573 h 791990"/>
                <a:gd name="connsiteX5-91" fmla="*/ 2727960 w 6023688"/>
                <a:gd name="connsiteY5-92" fmla="*/ 732953 h 791990"/>
                <a:gd name="connsiteX6-93" fmla="*/ 403860 w 6023688"/>
                <a:gd name="connsiteY6-94" fmla="*/ 732953 h 791990"/>
                <a:gd name="connsiteX7-95" fmla="*/ 0 w 6023688"/>
                <a:gd name="connsiteY7-96" fmla="*/ 9053 h 791990"/>
                <a:gd name="connsiteX0-97" fmla="*/ 0 w 6023688"/>
                <a:gd name="connsiteY0-98" fmla="*/ 9053 h 791990"/>
                <a:gd name="connsiteX1-99" fmla="*/ 335280 w 6023688"/>
                <a:gd name="connsiteY1-100" fmla="*/ 207173 h 791990"/>
                <a:gd name="connsiteX2-101" fmla="*/ 5501640 w 6023688"/>
                <a:gd name="connsiteY2-102" fmla="*/ 230033 h 791990"/>
                <a:gd name="connsiteX3-103" fmla="*/ 5852160 w 6023688"/>
                <a:gd name="connsiteY3-104" fmla="*/ 16673 h 791990"/>
                <a:gd name="connsiteX4-105" fmla="*/ 5547360 w 6023688"/>
                <a:gd name="connsiteY4-106" fmla="*/ 740573 h 791990"/>
                <a:gd name="connsiteX5-107" fmla="*/ 2727960 w 6023688"/>
                <a:gd name="connsiteY5-108" fmla="*/ 732953 h 791990"/>
                <a:gd name="connsiteX6-109" fmla="*/ 403860 w 6023688"/>
                <a:gd name="connsiteY6-110" fmla="*/ 732953 h 791990"/>
                <a:gd name="connsiteX7-111" fmla="*/ 0 w 6023688"/>
                <a:gd name="connsiteY7-112" fmla="*/ 9053 h 791990"/>
                <a:gd name="connsiteX0-113" fmla="*/ 0 w 6023688"/>
                <a:gd name="connsiteY0-114" fmla="*/ 9053 h 791990"/>
                <a:gd name="connsiteX1-115" fmla="*/ 335280 w 6023688"/>
                <a:gd name="connsiteY1-116" fmla="*/ 207173 h 791990"/>
                <a:gd name="connsiteX2-117" fmla="*/ 5501640 w 6023688"/>
                <a:gd name="connsiteY2-118" fmla="*/ 230033 h 791990"/>
                <a:gd name="connsiteX3-119" fmla="*/ 5852160 w 6023688"/>
                <a:gd name="connsiteY3-120" fmla="*/ 16673 h 791990"/>
                <a:gd name="connsiteX4-121" fmla="*/ 5547360 w 6023688"/>
                <a:gd name="connsiteY4-122" fmla="*/ 740573 h 791990"/>
                <a:gd name="connsiteX5-123" fmla="*/ 2727960 w 6023688"/>
                <a:gd name="connsiteY5-124" fmla="*/ 732953 h 791990"/>
                <a:gd name="connsiteX6-125" fmla="*/ 403860 w 6023688"/>
                <a:gd name="connsiteY6-126" fmla="*/ 732953 h 791990"/>
                <a:gd name="connsiteX7-127" fmla="*/ 0 w 6023688"/>
                <a:gd name="connsiteY7-128" fmla="*/ 9053 h 791990"/>
                <a:gd name="connsiteX0-129" fmla="*/ 0 w 6023688"/>
                <a:gd name="connsiteY0-130" fmla="*/ 9053 h 744529"/>
                <a:gd name="connsiteX1-131" fmla="*/ 335280 w 6023688"/>
                <a:gd name="connsiteY1-132" fmla="*/ 207173 h 744529"/>
                <a:gd name="connsiteX2-133" fmla="*/ 5501640 w 6023688"/>
                <a:gd name="connsiteY2-134" fmla="*/ 230033 h 744529"/>
                <a:gd name="connsiteX3-135" fmla="*/ 5852160 w 6023688"/>
                <a:gd name="connsiteY3-136" fmla="*/ 16673 h 744529"/>
                <a:gd name="connsiteX4-137" fmla="*/ 5547360 w 6023688"/>
                <a:gd name="connsiteY4-138" fmla="*/ 740573 h 744529"/>
                <a:gd name="connsiteX5-139" fmla="*/ 2727960 w 6023688"/>
                <a:gd name="connsiteY5-140" fmla="*/ 732953 h 744529"/>
                <a:gd name="connsiteX6-141" fmla="*/ 403860 w 6023688"/>
                <a:gd name="connsiteY6-142" fmla="*/ 732953 h 744529"/>
                <a:gd name="connsiteX7-143" fmla="*/ 0 w 6023688"/>
                <a:gd name="connsiteY7-144" fmla="*/ 9053 h 744529"/>
                <a:gd name="connsiteX0-145" fmla="*/ 0 w 6023688"/>
                <a:gd name="connsiteY0-146" fmla="*/ 9053 h 744529"/>
                <a:gd name="connsiteX1-147" fmla="*/ 335280 w 6023688"/>
                <a:gd name="connsiteY1-148" fmla="*/ 207173 h 744529"/>
                <a:gd name="connsiteX2-149" fmla="*/ 5501640 w 6023688"/>
                <a:gd name="connsiteY2-150" fmla="*/ 230033 h 744529"/>
                <a:gd name="connsiteX3-151" fmla="*/ 5852160 w 6023688"/>
                <a:gd name="connsiteY3-152" fmla="*/ 16673 h 744529"/>
                <a:gd name="connsiteX4-153" fmla="*/ 5547360 w 6023688"/>
                <a:gd name="connsiteY4-154" fmla="*/ 740573 h 744529"/>
                <a:gd name="connsiteX5-155" fmla="*/ 2727960 w 6023688"/>
                <a:gd name="connsiteY5-156" fmla="*/ 732953 h 744529"/>
                <a:gd name="connsiteX6-157" fmla="*/ 403860 w 6023688"/>
                <a:gd name="connsiteY6-158" fmla="*/ 732953 h 744529"/>
                <a:gd name="connsiteX7-159" fmla="*/ 0 w 6023688"/>
                <a:gd name="connsiteY7-160" fmla="*/ 9053 h 744529"/>
                <a:gd name="connsiteX0-161" fmla="*/ 0 w 6023688"/>
                <a:gd name="connsiteY0-162" fmla="*/ 9053 h 744529"/>
                <a:gd name="connsiteX1-163" fmla="*/ 335280 w 6023688"/>
                <a:gd name="connsiteY1-164" fmla="*/ 207173 h 744529"/>
                <a:gd name="connsiteX2-165" fmla="*/ 5501640 w 6023688"/>
                <a:gd name="connsiteY2-166" fmla="*/ 230033 h 744529"/>
                <a:gd name="connsiteX3-167" fmla="*/ 5852160 w 6023688"/>
                <a:gd name="connsiteY3-168" fmla="*/ 16673 h 744529"/>
                <a:gd name="connsiteX4-169" fmla="*/ 5547360 w 6023688"/>
                <a:gd name="connsiteY4-170" fmla="*/ 740573 h 744529"/>
                <a:gd name="connsiteX5-171" fmla="*/ 2727960 w 6023688"/>
                <a:gd name="connsiteY5-172" fmla="*/ 732953 h 744529"/>
                <a:gd name="connsiteX6-173" fmla="*/ 403860 w 6023688"/>
                <a:gd name="connsiteY6-174" fmla="*/ 732953 h 744529"/>
                <a:gd name="connsiteX7-175" fmla="*/ 0 w 6023688"/>
                <a:gd name="connsiteY7-176" fmla="*/ 9053 h 744529"/>
                <a:gd name="connsiteX0-177" fmla="*/ 0 w 6023688"/>
                <a:gd name="connsiteY0-178" fmla="*/ 9053 h 744529"/>
                <a:gd name="connsiteX1-179" fmla="*/ 335280 w 6023688"/>
                <a:gd name="connsiteY1-180" fmla="*/ 207173 h 744529"/>
                <a:gd name="connsiteX2-181" fmla="*/ 5501640 w 6023688"/>
                <a:gd name="connsiteY2-182" fmla="*/ 230033 h 744529"/>
                <a:gd name="connsiteX3-183" fmla="*/ 5852160 w 6023688"/>
                <a:gd name="connsiteY3-184" fmla="*/ 16673 h 744529"/>
                <a:gd name="connsiteX4-185" fmla="*/ 5547360 w 6023688"/>
                <a:gd name="connsiteY4-186" fmla="*/ 740573 h 744529"/>
                <a:gd name="connsiteX5-187" fmla="*/ 2727960 w 6023688"/>
                <a:gd name="connsiteY5-188" fmla="*/ 732953 h 744529"/>
                <a:gd name="connsiteX6-189" fmla="*/ 403860 w 6023688"/>
                <a:gd name="connsiteY6-190" fmla="*/ 732953 h 744529"/>
                <a:gd name="connsiteX7-191" fmla="*/ 0 w 6023688"/>
                <a:gd name="connsiteY7-192" fmla="*/ 9053 h 744529"/>
                <a:gd name="connsiteX0-193" fmla="*/ 0 w 5876300"/>
                <a:gd name="connsiteY0-194" fmla="*/ 10653 h 746129"/>
                <a:gd name="connsiteX1-195" fmla="*/ 335280 w 5876300"/>
                <a:gd name="connsiteY1-196" fmla="*/ 208773 h 746129"/>
                <a:gd name="connsiteX2-197" fmla="*/ 5501640 w 5876300"/>
                <a:gd name="connsiteY2-198" fmla="*/ 231633 h 746129"/>
                <a:gd name="connsiteX3-199" fmla="*/ 5852160 w 5876300"/>
                <a:gd name="connsiteY3-200" fmla="*/ 18273 h 746129"/>
                <a:gd name="connsiteX4-201" fmla="*/ 5547360 w 5876300"/>
                <a:gd name="connsiteY4-202" fmla="*/ 742173 h 746129"/>
                <a:gd name="connsiteX5-203" fmla="*/ 2727960 w 5876300"/>
                <a:gd name="connsiteY5-204" fmla="*/ 734553 h 746129"/>
                <a:gd name="connsiteX6-205" fmla="*/ 403860 w 5876300"/>
                <a:gd name="connsiteY6-206" fmla="*/ 734553 h 746129"/>
                <a:gd name="connsiteX7-207" fmla="*/ 0 w 5876300"/>
                <a:gd name="connsiteY7-208" fmla="*/ 10653 h 746129"/>
                <a:gd name="connsiteX0-209" fmla="*/ 715 w 5877015"/>
                <a:gd name="connsiteY0-210" fmla="*/ 10653 h 746129"/>
                <a:gd name="connsiteX1-211" fmla="*/ 335995 w 5877015"/>
                <a:gd name="connsiteY1-212" fmla="*/ 208773 h 746129"/>
                <a:gd name="connsiteX2-213" fmla="*/ 5502355 w 5877015"/>
                <a:gd name="connsiteY2-214" fmla="*/ 231633 h 746129"/>
                <a:gd name="connsiteX3-215" fmla="*/ 5852875 w 5877015"/>
                <a:gd name="connsiteY3-216" fmla="*/ 18273 h 746129"/>
                <a:gd name="connsiteX4-217" fmla="*/ 5548075 w 5877015"/>
                <a:gd name="connsiteY4-218" fmla="*/ 742173 h 746129"/>
                <a:gd name="connsiteX5-219" fmla="*/ 2728675 w 5877015"/>
                <a:gd name="connsiteY5-220" fmla="*/ 734553 h 746129"/>
                <a:gd name="connsiteX6-221" fmla="*/ 404575 w 5877015"/>
                <a:gd name="connsiteY6-222" fmla="*/ 734553 h 746129"/>
                <a:gd name="connsiteX7-223" fmla="*/ 715 w 5877015"/>
                <a:gd name="connsiteY7-224" fmla="*/ 10653 h 746129"/>
                <a:gd name="connsiteX0-225" fmla="*/ 715 w 5877015"/>
                <a:gd name="connsiteY0-226" fmla="*/ 10653 h 746129"/>
                <a:gd name="connsiteX1-227" fmla="*/ 335995 w 5877015"/>
                <a:gd name="connsiteY1-228" fmla="*/ 208773 h 746129"/>
                <a:gd name="connsiteX2-229" fmla="*/ 2736295 w 5877015"/>
                <a:gd name="connsiteY2-230" fmla="*/ 239253 h 746129"/>
                <a:gd name="connsiteX3-231" fmla="*/ 5502355 w 5877015"/>
                <a:gd name="connsiteY3-232" fmla="*/ 231633 h 746129"/>
                <a:gd name="connsiteX4-233" fmla="*/ 5852875 w 5877015"/>
                <a:gd name="connsiteY4-234" fmla="*/ 18273 h 746129"/>
                <a:gd name="connsiteX5-235" fmla="*/ 5548075 w 5877015"/>
                <a:gd name="connsiteY5-236" fmla="*/ 742173 h 746129"/>
                <a:gd name="connsiteX6-237" fmla="*/ 2728675 w 5877015"/>
                <a:gd name="connsiteY6-238" fmla="*/ 734553 h 746129"/>
                <a:gd name="connsiteX7-239" fmla="*/ 404575 w 5877015"/>
                <a:gd name="connsiteY7-240" fmla="*/ 734553 h 746129"/>
                <a:gd name="connsiteX8" fmla="*/ 715 w 5877015"/>
                <a:gd name="connsiteY8" fmla="*/ 10653 h 746129"/>
                <a:gd name="connsiteX0-241" fmla="*/ 715 w 5877015"/>
                <a:gd name="connsiteY0-242" fmla="*/ 10653 h 746129"/>
                <a:gd name="connsiteX1-243" fmla="*/ 335995 w 5877015"/>
                <a:gd name="connsiteY1-244" fmla="*/ 208773 h 746129"/>
                <a:gd name="connsiteX2-245" fmla="*/ 2736295 w 5877015"/>
                <a:gd name="connsiteY2-246" fmla="*/ 224013 h 746129"/>
                <a:gd name="connsiteX3-247" fmla="*/ 5502355 w 5877015"/>
                <a:gd name="connsiteY3-248" fmla="*/ 231633 h 746129"/>
                <a:gd name="connsiteX4-249" fmla="*/ 5852875 w 5877015"/>
                <a:gd name="connsiteY4-250" fmla="*/ 18273 h 746129"/>
                <a:gd name="connsiteX5-251" fmla="*/ 5548075 w 5877015"/>
                <a:gd name="connsiteY5-252" fmla="*/ 742173 h 746129"/>
                <a:gd name="connsiteX6-253" fmla="*/ 2728675 w 5877015"/>
                <a:gd name="connsiteY6-254" fmla="*/ 734553 h 746129"/>
                <a:gd name="connsiteX7-255" fmla="*/ 404575 w 5877015"/>
                <a:gd name="connsiteY7-256" fmla="*/ 734553 h 746129"/>
                <a:gd name="connsiteX8-257" fmla="*/ 715 w 5877015"/>
                <a:gd name="connsiteY8-258" fmla="*/ 10653 h 746129"/>
                <a:gd name="connsiteX0-259" fmla="*/ 715 w 5877015"/>
                <a:gd name="connsiteY0-260" fmla="*/ 10653 h 746129"/>
                <a:gd name="connsiteX1-261" fmla="*/ 335995 w 5877015"/>
                <a:gd name="connsiteY1-262" fmla="*/ 208773 h 746129"/>
                <a:gd name="connsiteX2-263" fmla="*/ 2736295 w 5877015"/>
                <a:gd name="connsiteY2-264" fmla="*/ 224013 h 746129"/>
                <a:gd name="connsiteX3-265" fmla="*/ 5502355 w 5877015"/>
                <a:gd name="connsiteY3-266" fmla="*/ 231633 h 746129"/>
                <a:gd name="connsiteX4-267" fmla="*/ 5852875 w 5877015"/>
                <a:gd name="connsiteY4-268" fmla="*/ 18273 h 746129"/>
                <a:gd name="connsiteX5-269" fmla="*/ 5548075 w 5877015"/>
                <a:gd name="connsiteY5-270" fmla="*/ 742173 h 746129"/>
                <a:gd name="connsiteX6-271" fmla="*/ 2728675 w 5877015"/>
                <a:gd name="connsiteY6-272" fmla="*/ 734553 h 746129"/>
                <a:gd name="connsiteX7-273" fmla="*/ 404575 w 5877015"/>
                <a:gd name="connsiteY7-274" fmla="*/ 734553 h 746129"/>
                <a:gd name="connsiteX8-275" fmla="*/ 715 w 5877015"/>
                <a:gd name="connsiteY8-276" fmla="*/ 10653 h 7461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257" y="connsiteY8-258"/>
                </a:cxn>
              </a:cxnLst>
              <a:rect l="l" t="t" r="r" b="b"/>
              <a:pathLst>
                <a:path w="5877015" h="746129">
                  <a:moveTo>
                    <a:pt x="715" y="10653"/>
                  </a:moveTo>
                  <a:cubicBezTo>
                    <a:pt x="187405" y="174483"/>
                    <a:pt x="165815" y="156703"/>
                    <a:pt x="335995" y="208773"/>
                  </a:cubicBezTo>
                  <a:cubicBezTo>
                    <a:pt x="791925" y="246873"/>
                    <a:pt x="1875235" y="220203"/>
                    <a:pt x="2736295" y="224013"/>
                  </a:cubicBezTo>
                  <a:lnTo>
                    <a:pt x="5502355" y="231633"/>
                  </a:lnTo>
                  <a:cubicBezTo>
                    <a:pt x="5827475" y="169403"/>
                    <a:pt x="5845255" y="-66817"/>
                    <a:pt x="5852875" y="18273"/>
                  </a:cubicBezTo>
                  <a:cubicBezTo>
                    <a:pt x="5860495" y="103363"/>
                    <a:pt x="5992575" y="554213"/>
                    <a:pt x="5548075" y="742173"/>
                  </a:cubicBezTo>
                  <a:lnTo>
                    <a:pt x="2728675" y="734553"/>
                  </a:lnTo>
                  <a:cubicBezTo>
                    <a:pt x="1871425" y="733283"/>
                    <a:pt x="1115775" y="761223"/>
                    <a:pt x="404575" y="734553"/>
                  </a:cubicBezTo>
                  <a:cubicBezTo>
                    <a:pt x="-55165" y="616443"/>
                    <a:pt x="4525" y="227823"/>
                    <a:pt x="715" y="10653"/>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任意多边形 4"/>
            <p:cNvSpPr/>
            <p:nvPr/>
          </p:nvSpPr>
          <p:spPr>
            <a:xfrm rot="10800000">
              <a:off x="764455" y="3906744"/>
              <a:ext cx="4305928" cy="546668"/>
            </a:xfrm>
            <a:custGeom>
              <a:avLst/>
              <a:gdLst>
                <a:gd name="connsiteX0" fmla="*/ 185640 w 6209328"/>
                <a:gd name="connsiteY0" fmla="*/ 18570 h 801241"/>
                <a:gd name="connsiteX1" fmla="*/ 520920 w 6209328"/>
                <a:gd name="connsiteY1" fmla="*/ 216690 h 801241"/>
                <a:gd name="connsiteX2" fmla="*/ 5687280 w 6209328"/>
                <a:gd name="connsiteY2" fmla="*/ 239550 h 801241"/>
                <a:gd name="connsiteX3" fmla="*/ 6037800 w 6209328"/>
                <a:gd name="connsiteY3" fmla="*/ 26190 h 801241"/>
                <a:gd name="connsiteX4" fmla="*/ 5733000 w 6209328"/>
                <a:gd name="connsiteY4" fmla="*/ 750090 h 801241"/>
                <a:gd name="connsiteX5" fmla="*/ 2913600 w 6209328"/>
                <a:gd name="connsiteY5" fmla="*/ 742470 h 801241"/>
                <a:gd name="connsiteX6" fmla="*/ 589500 w 6209328"/>
                <a:gd name="connsiteY6" fmla="*/ 742470 h 801241"/>
                <a:gd name="connsiteX7" fmla="*/ 185640 w 6209328"/>
                <a:gd name="connsiteY7" fmla="*/ 18570 h 801241"/>
                <a:gd name="connsiteX0-1" fmla="*/ 185640 w 6209328"/>
                <a:gd name="connsiteY0-2" fmla="*/ 18570 h 801241"/>
                <a:gd name="connsiteX1-3" fmla="*/ 520920 w 6209328"/>
                <a:gd name="connsiteY1-4" fmla="*/ 216690 h 801241"/>
                <a:gd name="connsiteX2-5" fmla="*/ 5687280 w 6209328"/>
                <a:gd name="connsiteY2-6" fmla="*/ 239550 h 801241"/>
                <a:gd name="connsiteX3-7" fmla="*/ 6037800 w 6209328"/>
                <a:gd name="connsiteY3-8" fmla="*/ 26190 h 801241"/>
                <a:gd name="connsiteX4-9" fmla="*/ 5733000 w 6209328"/>
                <a:gd name="connsiteY4-10" fmla="*/ 750090 h 801241"/>
                <a:gd name="connsiteX5-11" fmla="*/ 2913600 w 6209328"/>
                <a:gd name="connsiteY5-12" fmla="*/ 742470 h 801241"/>
                <a:gd name="connsiteX6-13" fmla="*/ 589500 w 6209328"/>
                <a:gd name="connsiteY6-14" fmla="*/ 742470 h 801241"/>
                <a:gd name="connsiteX7-15" fmla="*/ 185640 w 6209328"/>
                <a:gd name="connsiteY7-16" fmla="*/ 18570 h 801241"/>
                <a:gd name="connsiteX0-17" fmla="*/ 125183 w 6148871"/>
                <a:gd name="connsiteY0-18" fmla="*/ 9053 h 791724"/>
                <a:gd name="connsiteX1-19" fmla="*/ 460463 w 6148871"/>
                <a:gd name="connsiteY1-20" fmla="*/ 207173 h 791724"/>
                <a:gd name="connsiteX2-21" fmla="*/ 5626823 w 6148871"/>
                <a:gd name="connsiteY2-22" fmla="*/ 230033 h 791724"/>
                <a:gd name="connsiteX3-23" fmla="*/ 5977343 w 6148871"/>
                <a:gd name="connsiteY3-24" fmla="*/ 16673 h 791724"/>
                <a:gd name="connsiteX4-25" fmla="*/ 5672543 w 6148871"/>
                <a:gd name="connsiteY4-26" fmla="*/ 740573 h 791724"/>
                <a:gd name="connsiteX5-27" fmla="*/ 2853143 w 6148871"/>
                <a:gd name="connsiteY5-28" fmla="*/ 732953 h 791724"/>
                <a:gd name="connsiteX6-29" fmla="*/ 529043 w 6148871"/>
                <a:gd name="connsiteY6-30" fmla="*/ 732953 h 791724"/>
                <a:gd name="connsiteX7-31" fmla="*/ 125183 w 6148871"/>
                <a:gd name="connsiteY7-32" fmla="*/ 9053 h 791724"/>
                <a:gd name="connsiteX0-33" fmla="*/ 125183 w 6148871"/>
                <a:gd name="connsiteY0-34" fmla="*/ 9053 h 791724"/>
                <a:gd name="connsiteX1-35" fmla="*/ 460463 w 6148871"/>
                <a:gd name="connsiteY1-36" fmla="*/ 207173 h 791724"/>
                <a:gd name="connsiteX2-37" fmla="*/ 5626823 w 6148871"/>
                <a:gd name="connsiteY2-38" fmla="*/ 230033 h 791724"/>
                <a:gd name="connsiteX3-39" fmla="*/ 5977343 w 6148871"/>
                <a:gd name="connsiteY3-40" fmla="*/ 16673 h 791724"/>
                <a:gd name="connsiteX4-41" fmla="*/ 5672543 w 6148871"/>
                <a:gd name="connsiteY4-42" fmla="*/ 740573 h 791724"/>
                <a:gd name="connsiteX5-43" fmla="*/ 2853143 w 6148871"/>
                <a:gd name="connsiteY5-44" fmla="*/ 732953 h 791724"/>
                <a:gd name="connsiteX6-45" fmla="*/ 529043 w 6148871"/>
                <a:gd name="connsiteY6-46" fmla="*/ 732953 h 791724"/>
                <a:gd name="connsiteX7-47" fmla="*/ 125183 w 6148871"/>
                <a:gd name="connsiteY7-48" fmla="*/ 9053 h 791724"/>
                <a:gd name="connsiteX0-49" fmla="*/ 0 w 6023688"/>
                <a:gd name="connsiteY0-50" fmla="*/ 9053 h 791724"/>
                <a:gd name="connsiteX1-51" fmla="*/ 335280 w 6023688"/>
                <a:gd name="connsiteY1-52" fmla="*/ 207173 h 791724"/>
                <a:gd name="connsiteX2-53" fmla="*/ 5501640 w 6023688"/>
                <a:gd name="connsiteY2-54" fmla="*/ 230033 h 791724"/>
                <a:gd name="connsiteX3-55" fmla="*/ 5852160 w 6023688"/>
                <a:gd name="connsiteY3-56" fmla="*/ 16673 h 791724"/>
                <a:gd name="connsiteX4-57" fmla="*/ 5547360 w 6023688"/>
                <a:gd name="connsiteY4-58" fmla="*/ 740573 h 791724"/>
                <a:gd name="connsiteX5-59" fmla="*/ 2727960 w 6023688"/>
                <a:gd name="connsiteY5-60" fmla="*/ 732953 h 791724"/>
                <a:gd name="connsiteX6-61" fmla="*/ 403860 w 6023688"/>
                <a:gd name="connsiteY6-62" fmla="*/ 732953 h 791724"/>
                <a:gd name="connsiteX7-63" fmla="*/ 0 w 6023688"/>
                <a:gd name="connsiteY7-64" fmla="*/ 9053 h 791724"/>
                <a:gd name="connsiteX0-65" fmla="*/ 0 w 6023688"/>
                <a:gd name="connsiteY0-66" fmla="*/ 9053 h 791990"/>
                <a:gd name="connsiteX1-67" fmla="*/ 335280 w 6023688"/>
                <a:gd name="connsiteY1-68" fmla="*/ 207173 h 791990"/>
                <a:gd name="connsiteX2-69" fmla="*/ 5501640 w 6023688"/>
                <a:gd name="connsiteY2-70" fmla="*/ 230033 h 791990"/>
                <a:gd name="connsiteX3-71" fmla="*/ 5852160 w 6023688"/>
                <a:gd name="connsiteY3-72" fmla="*/ 16673 h 791990"/>
                <a:gd name="connsiteX4-73" fmla="*/ 5547360 w 6023688"/>
                <a:gd name="connsiteY4-74" fmla="*/ 740573 h 791990"/>
                <a:gd name="connsiteX5-75" fmla="*/ 2727960 w 6023688"/>
                <a:gd name="connsiteY5-76" fmla="*/ 732953 h 791990"/>
                <a:gd name="connsiteX6-77" fmla="*/ 403860 w 6023688"/>
                <a:gd name="connsiteY6-78" fmla="*/ 732953 h 791990"/>
                <a:gd name="connsiteX7-79" fmla="*/ 0 w 6023688"/>
                <a:gd name="connsiteY7-80" fmla="*/ 9053 h 791990"/>
                <a:gd name="connsiteX0-81" fmla="*/ 0 w 6023688"/>
                <a:gd name="connsiteY0-82" fmla="*/ 9053 h 791990"/>
                <a:gd name="connsiteX1-83" fmla="*/ 335280 w 6023688"/>
                <a:gd name="connsiteY1-84" fmla="*/ 207173 h 791990"/>
                <a:gd name="connsiteX2-85" fmla="*/ 5501640 w 6023688"/>
                <a:gd name="connsiteY2-86" fmla="*/ 230033 h 791990"/>
                <a:gd name="connsiteX3-87" fmla="*/ 5852160 w 6023688"/>
                <a:gd name="connsiteY3-88" fmla="*/ 16673 h 791990"/>
                <a:gd name="connsiteX4-89" fmla="*/ 5547360 w 6023688"/>
                <a:gd name="connsiteY4-90" fmla="*/ 740573 h 791990"/>
                <a:gd name="connsiteX5-91" fmla="*/ 2727960 w 6023688"/>
                <a:gd name="connsiteY5-92" fmla="*/ 732953 h 791990"/>
                <a:gd name="connsiteX6-93" fmla="*/ 403860 w 6023688"/>
                <a:gd name="connsiteY6-94" fmla="*/ 732953 h 791990"/>
                <a:gd name="connsiteX7-95" fmla="*/ 0 w 6023688"/>
                <a:gd name="connsiteY7-96" fmla="*/ 9053 h 791990"/>
                <a:gd name="connsiteX0-97" fmla="*/ 0 w 6023688"/>
                <a:gd name="connsiteY0-98" fmla="*/ 9053 h 791990"/>
                <a:gd name="connsiteX1-99" fmla="*/ 335280 w 6023688"/>
                <a:gd name="connsiteY1-100" fmla="*/ 207173 h 791990"/>
                <a:gd name="connsiteX2-101" fmla="*/ 5501640 w 6023688"/>
                <a:gd name="connsiteY2-102" fmla="*/ 230033 h 791990"/>
                <a:gd name="connsiteX3-103" fmla="*/ 5852160 w 6023688"/>
                <a:gd name="connsiteY3-104" fmla="*/ 16673 h 791990"/>
                <a:gd name="connsiteX4-105" fmla="*/ 5547360 w 6023688"/>
                <a:gd name="connsiteY4-106" fmla="*/ 740573 h 791990"/>
                <a:gd name="connsiteX5-107" fmla="*/ 2727960 w 6023688"/>
                <a:gd name="connsiteY5-108" fmla="*/ 732953 h 791990"/>
                <a:gd name="connsiteX6-109" fmla="*/ 403860 w 6023688"/>
                <a:gd name="connsiteY6-110" fmla="*/ 732953 h 791990"/>
                <a:gd name="connsiteX7-111" fmla="*/ 0 w 6023688"/>
                <a:gd name="connsiteY7-112" fmla="*/ 9053 h 791990"/>
                <a:gd name="connsiteX0-113" fmla="*/ 0 w 6023688"/>
                <a:gd name="connsiteY0-114" fmla="*/ 9053 h 791990"/>
                <a:gd name="connsiteX1-115" fmla="*/ 335280 w 6023688"/>
                <a:gd name="connsiteY1-116" fmla="*/ 207173 h 791990"/>
                <a:gd name="connsiteX2-117" fmla="*/ 5501640 w 6023688"/>
                <a:gd name="connsiteY2-118" fmla="*/ 230033 h 791990"/>
                <a:gd name="connsiteX3-119" fmla="*/ 5852160 w 6023688"/>
                <a:gd name="connsiteY3-120" fmla="*/ 16673 h 791990"/>
                <a:gd name="connsiteX4-121" fmla="*/ 5547360 w 6023688"/>
                <a:gd name="connsiteY4-122" fmla="*/ 740573 h 791990"/>
                <a:gd name="connsiteX5-123" fmla="*/ 2727960 w 6023688"/>
                <a:gd name="connsiteY5-124" fmla="*/ 732953 h 791990"/>
                <a:gd name="connsiteX6-125" fmla="*/ 403860 w 6023688"/>
                <a:gd name="connsiteY6-126" fmla="*/ 732953 h 791990"/>
                <a:gd name="connsiteX7-127" fmla="*/ 0 w 6023688"/>
                <a:gd name="connsiteY7-128" fmla="*/ 9053 h 791990"/>
                <a:gd name="connsiteX0-129" fmla="*/ 0 w 6023688"/>
                <a:gd name="connsiteY0-130" fmla="*/ 9053 h 744529"/>
                <a:gd name="connsiteX1-131" fmla="*/ 335280 w 6023688"/>
                <a:gd name="connsiteY1-132" fmla="*/ 207173 h 744529"/>
                <a:gd name="connsiteX2-133" fmla="*/ 5501640 w 6023688"/>
                <a:gd name="connsiteY2-134" fmla="*/ 230033 h 744529"/>
                <a:gd name="connsiteX3-135" fmla="*/ 5852160 w 6023688"/>
                <a:gd name="connsiteY3-136" fmla="*/ 16673 h 744529"/>
                <a:gd name="connsiteX4-137" fmla="*/ 5547360 w 6023688"/>
                <a:gd name="connsiteY4-138" fmla="*/ 740573 h 744529"/>
                <a:gd name="connsiteX5-139" fmla="*/ 2727960 w 6023688"/>
                <a:gd name="connsiteY5-140" fmla="*/ 732953 h 744529"/>
                <a:gd name="connsiteX6-141" fmla="*/ 403860 w 6023688"/>
                <a:gd name="connsiteY6-142" fmla="*/ 732953 h 744529"/>
                <a:gd name="connsiteX7-143" fmla="*/ 0 w 6023688"/>
                <a:gd name="connsiteY7-144" fmla="*/ 9053 h 744529"/>
                <a:gd name="connsiteX0-145" fmla="*/ 0 w 6023688"/>
                <a:gd name="connsiteY0-146" fmla="*/ 9053 h 744529"/>
                <a:gd name="connsiteX1-147" fmla="*/ 335280 w 6023688"/>
                <a:gd name="connsiteY1-148" fmla="*/ 207173 h 744529"/>
                <a:gd name="connsiteX2-149" fmla="*/ 5501640 w 6023688"/>
                <a:gd name="connsiteY2-150" fmla="*/ 230033 h 744529"/>
                <a:gd name="connsiteX3-151" fmla="*/ 5852160 w 6023688"/>
                <a:gd name="connsiteY3-152" fmla="*/ 16673 h 744529"/>
                <a:gd name="connsiteX4-153" fmla="*/ 5547360 w 6023688"/>
                <a:gd name="connsiteY4-154" fmla="*/ 740573 h 744529"/>
                <a:gd name="connsiteX5-155" fmla="*/ 2727960 w 6023688"/>
                <a:gd name="connsiteY5-156" fmla="*/ 732953 h 744529"/>
                <a:gd name="connsiteX6-157" fmla="*/ 403860 w 6023688"/>
                <a:gd name="connsiteY6-158" fmla="*/ 732953 h 744529"/>
                <a:gd name="connsiteX7-159" fmla="*/ 0 w 6023688"/>
                <a:gd name="connsiteY7-160" fmla="*/ 9053 h 744529"/>
                <a:gd name="connsiteX0-161" fmla="*/ 0 w 6023688"/>
                <a:gd name="connsiteY0-162" fmla="*/ 9053 h 744529"/>
                <a:gd name="connsiteX1-163" fmla="*/ 335280 w 6023688"/>
                <a:gd name="connsiteY1-164" fmla="*/ 207173 h 744529"/>
                <a:gd name="connsiteX2-165" fmla="*/ 5501640 w 6023688"/>
                <a:gd name="connsiteY2-166" fmla="*/ 230033 h 744529"/>
                <a:gd name="connsiteX3-167" fmla="*/ 5852160 w 6023688"/>
                <a:gd name="connsiteY3-168" fmla="*/ 16673 h 744529"/>
                <a:gd name="connsiteX4-169" fmla="*/ 5547360 w 6023688"/>
                <a:gd name="connsiteY4-170" fmla="*/ 740573 h 744529"/>
                <a:gd name="connsiteX5-171" fmla="*/ 2727960 w 6023688"/>
                <a:gd name="connsiteY5-172" fmla="*/ 732953 h 744529"/>
                <a:gd name="connsiteX6-173" fmla="*/ 403860 w 6023688"/>
                <a:gd name="connsiteY6-174" fmla="*/ 732953 h 744529"/>
                <a:gd name="connsiteX7-175" fmla="*/ 0 w 6023688"/>
                <a:gd name="connsiteY7-176" fmla="*/ 9053 h 744529"/>
                <a:gd name="connsiteX0-177" fmla="*/ 0 w 6023688"/>
                <a:gd name="connsiteY0-178" fmla="*/ 9053 h 744529"/>
                <a:gd name="connsiteX1-179" fmla="*/ 335280 w 6023688"/>
                <a:gd name="connsiteY1-180" fmla="*/ 207173 h 744529"/>
                <a:gd name="connsiteX2-181" fmla="*/ 5501640 w 6023688"/>
                <a:gd name="connsiteY2-182" fmla="*/ 230033 h 744529"/>
                <a:gd name="connsiteX3-183" fmla="*/ 5852160 w 6023688"/>
                <a:gd name="connsiteY3-184" fmla="*/ 16673 h 744529"/>
                <a:gd name="connsiteX4-185" fmla="*/ 5547360 w 6023688"/>
                <a:gd name="connsiteY4-186" fmla="*/ 740573 h 744529"/>
                <a:gd name="connsiteX5-187" fmla="*/ 2727960 w 6023688"/>
                <a:gd name="connsiteY5-188" fmla="*/ 732953 h 744529"/>
                <a:gd name="connsiteX6-189" fmla="*/ 403860 w 6023688"/>
                <a:gd name="connsiteY6-190" fmla="*/ 732953 h 744529"/>
                <a:gd name="connsiteX7-191" fmla="*/ 0 w 6023688"/>
                <a:gd name="connsiteY7-192" fmla="*/ 9053 h 744529"/>
                <a:gd name="connsiteX0-193" fmla="*/ 0 w 5876300"/>
                <a:gd name="connsiteY0-194" fmla="*/ 10653 h 746129"/>
                <a:gd name="connsiteX1-195" fmla="*/ 335280 w 5876300"/>
                <a:gd name="connsiteY1-196" fmla="*/ 208773 h 746129"/>
                <a:gd name="connsiteX2-197" fmla="*/ 5501640 w 5876300"/>
                <a:gd name="connsiteY2-198" fmla="*/ 231633 h 746129"/>
                <a:gd name="connsiteX3-199" fmla="*/ 5852160 w 5876300"/>
                <a:gd name="connsiteY3-200" fmla="*/ 18273 h 746129"/>
                <a:gd name="connsiteX4-201" fmla="*/ 5547360 w 5876300"/>
                <a:gd name="connsiteY4-202" fmla="*/ 742173 h 746129"/>
                <a:gd name="connsiteX5-203" fmla="*/ 2727960 w 5876300"/>
                <a:gd name="connsiteY5-204" fmla="*/ 734553 h 746129"/>
                <a:gd name="connsiteX6-205" fmla="*/ 403860 w 5876300"/>
                <a:gd name="connsiteY6-206" fmla="*/ 734553 h 746129"/>
                <a:gd name="connsiteX7-207" fmla="*/ 0 w 5876300"/>
                <a:gd name="connsiteY7-208" fmla="*/ 10653 h 746129"/>
                <a:gd name="connsiteX0-209" fmla="*/ 715 w 5877015"/>
                <a:gd name="connsiteY0-210" fmla="*/ 10653 h 746129"/>
                <a:gd name="connsiteX1-211" fmla="*/ 335995 w 5877015"/>
                <a:gd name="connsiteY1-212" fmla="*/ 208773 h 746129"/>
                <a:gd name="connsiteX2-213" fmla="*/ 5502355 w 5877015"/>
                <a:gd name="connsiteY2-214" fmla="*/ 231633 h 746129"/>
                <a:gd name="connsiteX3-215" fmla="*/ 5852875 w 5877015"/>
                <a:gd name="connsiteY3-216" fmla="*/ 18273 h 746129"/>
                <a:gd name="connsiteX4-217" fmla="*/ 5548075 w 5877015"/>
                <a:gd name="connsiteY4-218" fmla="*/ 742173 h 746129"/>
                <a:gd name="connsiteX5-219" fmla="*/ 2728675 w 5877015"/>
                <a:gd name="connsiteY5-220" fmla="*/ 734553 h 746129"/>
                <a:gd name="connsiteX6-221" fmla="*/ 404575 w 5877015"/>
                <a:gd name="connsiteY6-222" fmla="*/ 734553 h 746129"/>
                <a:gd name="connsiteX7-223" fmla="*/ 715 w 5877015"/>
                <a:gd name="connsiteY7-224" fmla="*/ 10653 h 746129"/>
                <a:gd name="connsiteX0-225" fmla="*/ 715 w 5877015"/>
                <a:gd name="connsiteY0-226" fmla="*/ 10653 h 746129"/>
                <a:gd name="connsiteX1-227" fmla="*/ 335995 w 5877015"/>
                <a:gd name="connsiteY1-228" fmla="*/ 208773 h 746129"/>
                <a:gd name="connsiteX2-229" fmla="*/ 2736295 w 5877015"/>
                <a:gd name="connsiteY2-230" fmla="*/ 239253 h 746129"/>
                <a:gd name="connsiteX3-231" fmla="*/ 5502355 w 5877015"/>
                <a:gd name="connsiteY3-232" fmla="*/ 231633 h 746129"/>
                <a:gd name="connsiteX4-233" fmla="*/ 5852875 w 5877015"/>
                <a:gd name="connsiteY4-234" fmla="*/ 18273 h 746129"/>
                <a:gd name="connsiteX5-235" fmla="*/ 5548075 w 5877015"/>
                <a:gd name="connsiteY5-236" fmla="*/ 742173 h 746129"/>
                <a:gd name="connsiteX6-237" fmla="*/ 2728675 w 5877015"/>
                <a:gd name="connsiteY6-238" fmla="*/ 734553 h 746129"/>
                <a:gd name="connsiteX7-239" fmla="*/ 404575 w 5877015"/>
                <a:gd name="connsiteY7-240" fmla="*/ 734553 h 746129"/>
                <a:gd name="connsiteX8" fmla="*/ 715 w 5877015"/>
                <a:gd name="connsiteY8" fmla="*/ 10653 h 746129"/>
                <a:gd name="connsiteX0-241" fmla="*/ 715 w 5877015"/>
                <a:gd name="connsiteY0-242" fmla="*/ 10653 h 746129"/>
                <a:gd name="connsiteX1-243" fmla="*/ 335995 w 5877015"/>
                <a:gd name="connsiteY1-244" fmla="*/ 208773 h 746129"/>
                <a:gd name="connsiteX2-245" fmla="*/ 2736295 w 5877015"/>
                <a:gd name="connsiteY2-246" fmla="*/ 224013 h 746129"/>
                <a:gd name="connsiteX3-247" fmla="*/ 5502355 w 5877015"/>
                <a:gd name="connsiteY3-248" fmla="*/ 231633 h 746129"/>
                <a:gd name="connsiteX4-249" fmla="*/ 5852875 w 5877015"/>
                <a:gd name="connsiteY4-250" fmla="*/ 18273 h 746129"/>
                <a:gd name="connsiteX5-251" fmla="*/ 5548075 w 5877015"/>
                <a:gd name="connsiteY5-252" fmla="*/ 742173 h 746129"/>
                <a:gd name="connsiteX6-253" fmla="*/ 2728675 w 5877015"/>
                <a:gd name="connsiteY6-254" fmla="*/ 734553 h 746129"/>
                <a:gd name="connsiteX7-255" fmla="*/ 404575 w 5877015"/>
                <a:gd name="connsiteY7-256" fmla="*/ 734553 h 746129"/>
                <a:gd name="connsiteX8-257" fmla="*/ 715 w 5877015"/>
                <a:gd name="connsiteY8-258" fmla="*/ 10653 h 746129"/>
                <a:gd name="connsiteX0-259" fmla="*/ 715 w 5877015"/>
                <a:gd name="connsiteY0-260" fmla="*/ 10653 h 746129"/>
                <a:gd name="connsiteX1-261" fmla="*/ 335995 w 5877015"/>
                <a:gd name="connsiteY1-262" fmla="*/ 208773 h 746129"/>
                <a:gd name="connsiteX2-263" fmla="*/ 2736295 w 5877015"/>
                <a:gd name="connsiteY2-264" fmla="*/ 224013 h 746129"/>
                <a:gd name="connsiteX3-265" fmla="*/ 5502355 w 5877015"/>
                <a:gd name="connsiteY3-266" fmla="*/ 231633 h 746129"/>
                <a:gd name="connsiteX4-267" fmla="*/ 5852875 w 5877015"/>
                <a:gd name="connsiteY4-268" fmla="*/ 18273 h 746129"/>
                <a:gd name="connsiteX5-269" fmla="*/ 5548075 w 5877015"/>
                <a:gd name="connsiteY5-270" fmla="*/ 742173 h 746129"/>
                <a:gd name="connsiteX6-271" fmla="*/ 2728675 w 5877015"/>
                <a:gd name="connsiteY6-272" fmla="*/ 734553 h 746129"/>
                <a:gd name="connsiteX7-273" fmla="*/ 404575 w 5877015"/>
                <a:gd name="connsiteY7-274" fmla="*/ 734553 h 746129"/>
                <a:gd name="connsiteX8-275" fmla="*/ 715 w 5877015"/>
                <a:gd name="connsiteY8-276" fmla="*/ 10653 h 7461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257" y="connsiteY8-258"/>
                </a:cxn>
              </a:cxnLst>
              <a:rect l="l" t="t" r="r" b="b"/>
              <a:pathLst>
                <a:path w="5877015" h="746129">
                  <a:moveTo>
                    <a:pt x="715" y="10653"/>
                  </a:moveTo>
                  <a:cubicBezTo>
                    <a:pt x="187405" y="174483"/>
                    <a:pt x="165815" y="156703"/>
                    <a:pt x="335995" y="208773"/>
                  </a:cubicBezTo>
                  <a:cubicBezTo>
                    <a:pt x="791925" y="246873"/>
                    <a:pt x="1875235" y="220203"/>
                    <a:pt x="2736295" y="224013"/>
                  </a:cubicBezTo>
                  <a:lnTo>
                    <a:pt x="5502355" y="231633"/>
                  </a:lnTo>
                  <a:cubicBezTo>
                    <a:pt x="5827475" y="169403"/>
                    <a:pt x="5845255" y="-66817"/>
                    <a:pt x="5852875" y="18273"/>
                  </a:cubicBezTo>
                  <a:cubicBezTo>
                    <a:pt x="5860495" y="103363"/>
                    <a:pt x="5992575" y="554213"/>
                    <a:pt x="5548075" y="742173"/>
                  </a:cubicBezTo>
                  <a:lnTo>
                    <a:pt x="2728675" y="734553"/>
                  </a:lnTo>
                  <a:cubicBezTo>
                    <a:pt x="1871425" y="733283"/>
                    <a:pt x="1115775" y="761223"/>
                    <a:pt x="404575" y="734553"/>
                  </a:cubicBezTo>
                  <a:cubicBezTo>
                    <a:pt x="-55165" y="616443"/>
                    <a:pt x="4525" y="227823"/>
                    <a:pt x="715" y="10653"/>
                  </a:cubicBezTo>
                  <a:close/>
                </a:path>
              </a:pathLst>
            </a:cu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任意多边形 12"/>
            <p:cNvSpPr/>
            <p:nvPr/>
          </p:nvSpPr>
          <p:spPr>
            <a:xfrm rot="5400000">
              <a:off x="2346470" y="2559254"/>
              <a:ext cx="4305928" cy="546666"/>
            </a:xfrm>
            <a:custGeom>
              <a:avLst/>
              <a:gdLst>
                <a:gd name="connsiteX0" fmla="*/ 185640 w 6209328"/>
                <a:gd name="connsiteY0" fmla="*/ 18570 h 801241"/>
                <a:gd name="connsiteX1" fmla="*/ 520920 w 6209328"/>
                <a:gd name="connsiteY1" fmla="*/ 216690 h 801241"/>
                <a:gd name="connsiteX2" fmla="*/ 5687280 w 6209328"/>
                <a:gd name="connsiteY2" fmla="*/ 239550 h 801241"/>
                <a:gd name="connsiteX3" fmla="*/ 6037800 w 6209328"/>
                <a:gd name="connsiteY3" fmla="*/ 26190 h 801241"/>
                <a:gd name="connsiteX4" fmla="*/ 5733000 w 6209328"/>
                <a:gd name="connsiteY4" fmla="*/ 750090 h 801241"/>
                <a:gd name="connsiteX5" fmla="*/ 2913600 w 6209328"/>
                <a:gd name="connsiteY5" fmla="*/ 742470 h 801241"/>
                <a:gd name="connsiteX6" fmla="*/ 589500 w 6209328"/>
                <a:gd name="connsiteY6" fmla="*/ 742470 h 801241"/>
                <a:gd name="connsiteX7" fmla="*/ 185640 w 6209328"/>
                <a:gd name="connsiteY7" fmla="*/ 18570 h 801241"/>
                <a:gd name="connsiteX0-1" fmla="*/ 185640 w 6209328"/>
                <a:gd name="connsiteY0-2" fmla="*/ 18570 h 801241"/>
                <a:gd name="connsiteX1-3" fmla="*/ 520920 w 6209328"/>
                <a:gd name="connsiteY1-4" fmla="*/ 216690 h 801241"/>
                <a:gd name="connsiteX2-5" fmla="*/ 5687280 w 6209328"/>
                <a:gd name="connsiteY2-6" fmla="*/ 239550 h 801241"/>
                <a:gd name="connsiteX3-7" fmla="*/ 6037800 w 6209328"/>
                <a:gd name="connsiteY3-8" fmla="*/ 26190 h 801241"/>
                <a:gd name="connsiteX4-9" fmla="*/ 5733000 w 6209328"/>
                <a:gd name="connsiteY4-10" fmla="*/ 750090 h 801241"/>
                <a:gd name="connsiteX5-11" fmla="*/ 2913600 w 6209328"/>
                <a:gd name="connsiteY5-12" fmla="*/ 742470 h 801241"/>
                <a:gd name="connsiteX6-13" fmla="*/ 589500 w 6209328"/>
                <a:gd name="connsiteY6-14" fmla="*/ 742470 h 801241"/>
                <a:gd name="connsiteX7-15" fmla="*/ 185640 w 6209328"/>
                <a:gd name="connsiteY7-16" fmla="*/ 18570 h 801241"/>
                <a:gd name="connsiteX0-17" fmla="*/ 125183 w 6148871"/>
                <a:gd name="connsiteY0-18" fmla="*/ 9053 h 791724"/>
                <a:gd name="connsiteX1-19" fmla="*/ 460463 w 6148871"/>
                <a:gd name="connsiteY1-20" fmla="*/ 207173 h 791724"/>
                <a:gd name="connsiteX2-21" fmla="*/ 5626823 w 6148871"/>
                <a:gd name="connsiteY2-22" fmla="*/ 230033 h 791724"/>
                <a:gd name="connsiteX3-23" fmla="*/ 5977343 w 6148871"/>
                <a:gd name="connsiteY3-24" fmla="*/ 16673 h 791724"/>
                <a:gd name="connsiteX4-25" fmla="*/ 5672543 w 6148871"/>
                <a:gd name="connsiteY4-26" fmla="*/ 740573 h 791724"/>
                <a:gd name="connsiteX5-27" fmla="*/ 2853143 w 6148871"/>
                <a:gd name="connsiteY5-28" fmla="*/ 732953 h 791724"/>
                <a:gd name="connsiteX6-29" fmla="*/ 529043 w 6148871"/>
                <a:gd name="connsiteY6-30" fmla="*/ 732953 h 791724"/>
                <a:gd name="connsiteX7-31" fmla="*/ 125183 w 6148871"/>
                <a:gd name="connsiteY7-32" fmla="*/ 9053 h 791724"/>
                <a:gd name="connsiteX0-33" fmla="*/ 125183 w 6148871"/>
                <a:gd name="connsiteY0-34" fmla="*/ 9053 h 791724"/>
                <a:gd name="connsiteX1-35" fmla="*/ 460463 w 6148871"/>
                <a:gd name="connsiteY1-36" fmla="*/ 207173 h 791724"/>
                <a:gd name="connsiteX2-37" fmla="*/ 5626823 w 6148871"/>
                <a:gd name="connsiteY2-38" fmla="*/ 230033 h 791724"/>
                <a:gd name="connsiteX3-39" fmla="*/ 5977343 w 6148871"/>
                <a:gd name="connsiteY3-40" fmla="*/ 16673 h 791724"/>
                <a:gd name="connsiteX4-41" fmla="*/ 5672543 w 6148871"/>
                <a:gd name="connsiteY4-42" fmla="*/ 740573 h 791724"/>
                <a:gd name="connsiteX5-43" fmla="*/ 2853143 w 6148871"/>
                <a:gd name="connsiteY5-44" fmla="*/ 732953 h 791724"/>
                <a:gd name="connsiteX6-45" fmla="*/ 529043 w 6148871"/>
                <a:gd name="connsiteY6-46" fmla="*/ 732953 h 791724"/>
                <a:gd name="connsiteX7-47" fmla="*/ 125183 w 6148871"/>
                <a:gd name="connsiteY7-48" fmla="*/ 9053 h 791724"/>
                <a:gd name="connsiteX0-49" fmla="*/ 0 w 6023688"/>
                <a:gd name="connsiteY0-50" fmla="*/ 9053 h 791724"/>
                <a:gd name="connsiteX1-51" fmla="*/ 335280 w 6023688"/>
                <a:gd name="connsiteY1-52" fmla="*/ 207173 h 791724"/>
                <a:gd name="connsiteX2-53" fmla="*/ 5501640 w 6023688"/>
                <a:gd name="connsiteY2-54" fmla="*/ 230033 h 791724"/>
                <a:gd name="connsiteX3-55" fmla="*/ 5852160 w 6023688"/>
                <a:gd name="connsiteY3-56" fmla="*/ 16673 h 791724"/>
                <a:gd name="connsiteX4-57" fmla="*/ 5547360 w 6023688"/>
                <a:gd name="connsiteY4-58" fmla="*/ 740573 h 791724"/>
                <a:gd name="connsiteX5-59" fmla="*/ 2727960 w 6023688"/>
                <a:gd name="connsiteY5-60" fmla="*/ 732953 h 791724"/>
                <a:gd name="connsiteX6-61" fmla="*/ 403860 w 6023688"/>
                <a:gd name="connsiteY6-62" fmla="*/ 732953 h 791724"/>
                <a:gd name="connsiteX7-63" fmla="*/ 0 w 6023688"/>
                <a:gd name="connsiteY7-64" fmla="*/ 9053 h 791724"/>
                <a:gd name="connsiteX0-65" fmla="*/ 0 w 6023688"/>
                <a:gd name="connsiteY0-66" fmla="*/ 9053 h 791990"/>
                <a:gd name="connsiteX1-67" fmla="*/ 335280 w 6023688"/>
                <a:gd name="connsiteY1-68" fmla="*/ 207173 h 791990"/>
                <a:gd name="connsiteX2-69" fmla="*/ 5501640 w 6023688"/>
                <a:gd name="connsiteY2-70" fmla="*/ 230033 h 791990"/>
                <a:gd name="connsiteX3-71" fmla="*/ 5852160 w 6023688"/>
                <a:gd name="connsiteY3-72" fmla="*/ 16673 h 791990"/>
                <a:gd name="connsiteX4-73" fmla="*/ 5547360 w 6023688"/>
                <a:gd name="connsiteY4-74" fmla="*/ 740573 h 791990"/>
                <a:gd name="connsiteX5-75" fmla="*/ 2727960 w 6023688"/>
                <a:gd name="connsiteY5-76" fmla="*/ 732953 h 791990"/>
                <a:gd name="connsiteX6-77" fmla="*/ 403860 w 6023688"/>
                <a:gd name="connsiteY6-78" fmla="*/ 732953 h 791990"/>
                <a:gd name="connsiteX7-79" fmla="*/ 0 w 6023688"/>
                <a:gd name="connsiteY7-80" fmla="*/ 9053 h 791990"/>
                <a:gd name="connsiteX0-81" fmla="*/ 0 w 6023688"/>
                <a:gd name="connsiteY0-82" fmla="*/ 9053 h 791990"/>
                <a:gd name="connsiteX1-83" fmla="*/ 335280 w 6023688"/>
                <a:gd name="connsiteY1-84" fmla="*/ 207173 h 791990"/>
                <a:gd name="connsiteX2-85" fmla="*/ 5501640 w 6023688"/>
                <a:gd name="connsiteY2-86" fmla="*/ 230033 h 791990"/>
                <a:gd name="connsiteX3-87" fmla="*/ 5852160 w 6023688"/>
                <a:gd name="connsiteY3-88" fmla="*/ 16673 h 791990"/>
                <a:gd name="connsiteX4-89" fmla="*/ 5547360 w 6023688"/>
                <a:gd name="connsiteY4-90" fmla="*/ 740573 h 791990"/>
                <a:gd name="connsiteX5-91" fmla="*/ 2727960 w 6023688"/>
                <a:gd name="connsiteY5-92" fmla="*/ 732953 h 791990"/>
                <a:gd name="connsiteX6-93" fmla="*/ 403860 w 6023688"/>
                <a:gd name="connsiteY6-94" fmla="*/ 732953 h 791990"/>
                <a:gd name="connsiteX7-95" fmla="*/ 0 w 6023688"/>
                <a:gd name="connsiteY7-96" fmla="*/ 9053 h 791990"/>
                <a:gd name="connsiteX0-97" fmla="*/ 0 w 6023688"/>
                <a:gd name="connsiteY0-98" fmla="*/ 9053 h 791990"/>
                <a:gd name="connsiteX1-99" fmla="*/ 335280 w 6023688"/>
                <a:gd name="connsiteY1-100" fmla="*/ 207173 h 791990"/>
                <a:gd name="connsiteX2-101" fmla="*/ 5501640 w 6023688"/>
                <a:gd name="connsiteY2-102" fmla="*/ 230033 h 791990"/>
                <a:gd name="connsiteX3-103" fmla="*/ 5852160 w 6023688"/>
                <a:gd name="connsiteY3-104" fmla="*/ 16673 h 791990"/>
                <a:gd name="connsiteX4-105" fmla="*/ 5547360 w 6023688"/>
                <a:gd name="connsiteY4-106" fmla="*/ 740573 h 791990"/>
                <a:gd name="connsiteX5-107" fmla="*/ 2727960 w 6023688"/>
                <a:gd name="connsiteY5-108" fmla="*/ 732953 h 791990"/>
                <a:gd name="connsiteX6-109" fmla="*/ 403860 w 6023688"/>
                <a:gd name="connsiteY6-110" fmla="*/ 732953 h 791990"/>
                <a:gd name="connsiteX7-111" fmla="*/ 0 w 6023688"/>
                <a:gd name="connsiteY7-112" fmla="*/ 9053 h 791990"/>
                <a:gd name="connsiteX0-113" fmla="*/ 0 w 6023688"/>
                <a:gd name="connsiteY0-114" fmla="*/ 9053 h 791990"/>
                <a:gd name="connsiteX1-115" fmla="*/ 335280 w 6023688"/>
                <a:gd name="connsiteY1-116" fmla="*/ 207173 h 791990"/>
                <a:gd name="connsiteX2-117" fmla="*/ 5501640 w 6023688"/>
                <a:gd name="connsiteY2-118" fmla="*/ 230033 h 791990"/>
                <a:gd name="connsiteX3-119" fmla="*/ 5852160 w 6023688"/>
                <a:gd name="connsiteY3-120" fmla="*/ 16673 h 791990"/>
                <a:gd name="connsiteX4-121" fmla="*/ 5547360 w 6023688"/>
                <a:gd name="connsiteY4-122" fmla="*/ 740573 h 791990"/>
                <a:gd name="connsiteX5-123" fmla="*/ 2727960 w 6023688"/>
                <a:gd name="connsiteY5-124" fmla="*/ 732953 h 791990"/>
                <a:gd name="connsiteX6-125" fmla="*/ 403860 w 6023688"/>
                <a:gd name="connsiteY6-126" fmla="*/ 732953 h 791990"/>
                <a:gd name="connsiteX7-127" fmla="*/ 0 w 6023688"/>
                <a:gd name="connsiteY7-128" fmla="*/ 9053 h 791990"/>
                <a:gd name="connsiteX0-129" fmla="*/ 0 w 6023688"/>
                <a:gd name="connsiteY0-130" fmla="*/ 9053 h 744529"/>
                <a:gd name="connsiteX1-131" fmla="*/ 335280 w 6023688"/>
                <a:gd name="connsiteY1-132" fmla="*/ 207173 h 744529"/>
                <a:gd name="connsiteX2-133" fmla="*/ 5501640 w 6023688"/>
                <a:gd name="connsiteY2-134" fmla="*/ 230033 h 744529"/>
                <a:gd name="connsiteX3-135" fmla="*/ 5852160 w 6023688"/>
                <a:gd name="connsiteY3-136" fmla="*/ 16673 h 744529"/>
                <a:gd name="connsiteX4-137" fmla="*/ 5547360 w 6023688"/>
                <a:gd name="connsiteY4-138" fmla="*/ 740573 h 744529"/>
                <a:gd name="connsiteX5-139" fmla="*/ 2727960 w 6023688"/>
                <a:gd name="connsiteY5-140" fmla="*/ 732953 h 744529"/>
                <a:gd name="connsiteX6-141" fmla="*/ 403860 w 6023688"/>
                <a:gd name="connsiteY6-142" fmla="*/ 732953 h 744529"/>
                <a:gd name="connsiteX7-143" fmla="*/ 0 w 6023688"/>
                <a:gd name="connsiteY7-144" fmla="*/ 9053 h 744529"/>
                <a:gd name="connsiteX0-145" fmla="*/ 0 w 6023688"/>
                <a:gd name="connsiteY0-146" fmla="*/ 9053 h 744529"/>
                <a:gd name="connsiteX1-147" fmla="*/ 335280 w 6023688"/>
                <a:gd name="connsiteY1-148" fmla="*/ 207173 h 744529"/>
                <a:gd name="connsiteX2-149" fmla="*/ 5501640 w 6023688"/>
                <a:gd name="connsiteY2-150" fmla="*/ 230033 h 744529"/>
                <a:gd name="connsiteX3-151" fmla="*/ 5852160 w 6023688"/>
                <a:gd name="connsiteY3-152" fmla="*/ 16673 h 744529"/>
                <a:gd name="connsiteX4-153" fmla="*/ 5547360 w 6023688"/>
                <a:gd name="connsiteY4-154" fmla="*/ 740573 h 744529"/>
                <a:gd name="connsiteX5-155" fmla="*/ 2727960 w 6023688"/>
                <a:gd name="connsiteY5-156" fmla="*/ 732953 h 744529"/>
                <a:gd name="connsiteX6-157" fmla="*/ 403860 w 6023688"/>
                <a:gd name="connsiteY6-158" fmla="*/ 732953 h 744529"/>
                <a:gd name="connsiteX7-159" fmla="*/ 0 w 6023688"/>
                <a:gd name="connsiteY7-160" fmla="*/ 9053 h 744529"/>
                <a:gd name="connsiteX0-161" fmla="*/ 0 w 6023688"/>
                <a:gd name="connsiteY0-162" fmla="*/ 9053 h 744529"/>
                <a:gd name="connsiteX1-163" fmla="*/ 335280 w 6023688"/>
                <a:gd name="connsiteY1-164" fmla="*/ 207173 h 744529"/>
                <a:gd name="connsiteX2-165" fmla="*/ 5501640 w 6023688"/>
                <a:gd name="connsiteY2-166" fmla="*/ 230033 h 744529"/>
                <a:gd name="connsiteX3-167" fmla="*/ 5852160 w 6023688"/>
                <a:gd name="connsiteY3-168" fmla="*/ 16673 h 744529"/>
                <a:gd name="connsiteX4-169" fmla="*/ 5547360 w 6023688"/>
                <a:gd name="connsiteY4-170" fmla="*/ 740573 h 744529"/>
                <a:gd name="connsiteX5-171" fmla="*/ 2727960 w 6023688"/>
                <a:gd name="connsiteY5-172" fmla="*/ 732953 h 744529"/>
                <a:gd name="connsiteX6-173" fmla="*/ 403860 w 6023688"/>
                <a:gd name="connsiteY6-174" fmla="*/ 732953 h 744529"/>
                <a:gd name="connsiteX7-175" fmla="*/ 0 w 6023688"/>
                <a:gd name="connsiteY7-176" fmla="*/ 9053 h 744529"/>
                <a:gd name="connsiteX0-177" fmla="*/ 0 w 6023688"/>
                <a:gd name="connsiteY0-178" fmla="*/ 9053 h 744529"/>
                <a:gd name="connsiteX1-179" fmla="*/ 335280 w 6023688"/>
                <a:gd name="connsiteY1-180" fmla="*/ 207173 h 744529"/>
                <a:gd name="connsiteX2-181" fmla="*/ 5501640 w 6023688"/>
                <a:gd name="connsiteY2-182" fmla="*/ 230033 h 744529"/>
                <a:gd name="connsiteX3-183" fmla="*/ 5852160 w 6023688"/>
                <a:gd name="connsiteY3-184" fmla="*/ 16673 h 744529"/>
                <a:gd name="connsiteX4-185" fmla="*/ 5547360 w 6023688"/>
                <a:gd name="connsiteY4-186" fmla="*/ 740573 h 744529"/>
                <a:gd name="connsiteX5-187" fmla="*/ 2727960 w 6023688"/>
                <a:gd name="connsiteY5-188" fmla="*/ 732953 h 744529"/>
                <a:gd name="connsiteX6-189" fmla="*/ 403860 w 6023688"/>
                <a:gd name="connsiteY6-190" fmla="*/ 732953 h 744529"/>
                <a:gd name="connsiteX7-191" fmla="*/ 0 w 6023688"/>
                <a:gd name="connsiteY7-192" fmla="*/ 9053 h 744529"/>
                <a:gd name="connsiteX0-193" fmla="*/ 0 w 5876300"/>
                <a:gd name="connsiteY0-194" fmla="*/ 10653 h 746129"/>
                <a:gd name="connsiteX1-195" fmla="*/ 335280 w 5876300"/>
                <a:gd name="connsiteY1-196" fmla="*/ 208773 h 746129"/>
                <a:gd name="connsiteX2-197" fmla="*/ 5501640 w 5876300"/>
                <a:gd name="connsiteY2-198" fmla="*/ 231633 h 746129"/>
                <a:gd name="connsiteX3-199" fmla="*/ 5852160 w 5876300"/>
                <a:gd name="connsiteY3-200" fmla="*/ 18273 h 746129"/>
                <a:gd name="connsiteX4-201" fmla="*/ 5547360 w 5876300"/>
                <a:gd name="connsiteY4-202" fmla="*/ 742173 h 746129"/>
                <a:gd name="connsiteX5-203" fmla="*/ 2727960 w 5876300"/>
                <a:gd name="connsiteY5-204" fmla="*/ 734553 h 746129"/>
                <a:gd name="connsiteX6-205" fmla="*/ 403860 w 5876300"/>
                <a:gd name="connsiteY6-206" fmla="*/ 734553 h 746129"/>
                <a:gd name="connsiteX7-207" fmla="*/ 0 w 5876300"/>
                <a:gd name="connsiteY7-208" fmla="*/ 10653 h 746129"/>
                <a:gd name="connsiteX0-209" fmla="*/ 715 w 5877015"/>
                <a:gd name="connsiteY0-210" fmla="*/ 10653 h 746129"/>
                <a:gd name="connsiteX1-211" fmla="*/ 335995 w 5877015"/>
                <a:gd name="connsiteY1-212" fmla="*/ 208773 h 746129"/>
                <a:gd name="connsiteX2-213" fmla="*/ 5502355 w 5877015"/>
                <a:gd name="connsiteY2-214" fmla="*/ 231633 h 746129"/>
                <a:gd name="connsiteX3-215" fmla="*/ 5852875 w 5877015"/>
                <a:gd name="connsiteY3-216" fmla="*/ 18273 h 746129"/>
                <a:gd name="connsiteX4-217" fmla="*/ 5548075 w 5877015"/>
                <a:gd name="connsiteY4-218" fmla="*/ 742173 h 746129"/>
                <a:gd name="connsiteX5-219" fmla="*/ 2728675 w 5877015"/>
                <a:gd name="connsiteY5-220" fmla="*/ 734553 h 746129"/>
                <a:gd name="connsiteX6-221" fmla="*/ 404575 w 5877015"/>
                <a:gd name="connsiteY6-222" fmla="*/ 734553 h 746129"/>
                <a:gd name="connsiteX7-223" fmla="*/ 715 w 5877015"/>
                <a:gd name="connsiteY7-224" fmla="*/ 10653 h 746129"/>
                <a:gd name="connsiteX0-225" fmla="*/ 715 w 5877015"/>
                <a:gd name="connsiteY0-226" fmla="*/ 10653 h 746129"/>
                <a:gd name="connsiteX1-227" fmla="*/ 335995 w 5877015"/>
                <a:gd name="connsiteY1-228" fmla="*/ 208773 h 746129"/>
                <a:gd name="connsiteX2-229" fmla="*/ 2736295 w 5877015"/>
                <a:gd name="connsiteY2-230" fmla="*/ 239253 h 746129"/>
                <a:gd name="connsiteX3-231" fmla="*/ 5502355 w 5877015"/>
                <a:gd name="connsiteY3-232" fmla="*/ 231633 h 746129"/>
                <a:gd name="connsiteX4-233" fmla="*/ 5852875 w 5877015"/>
                <a:gd name="connsiteY4-234" fmla="*/ 18273 h 746129"/>
                <a:gd name="connsiteX5-235" fmla="*/ 5548075 w 5877015"/>
                <a:gd name="connsiteY5-236" fmla="*/ 742173 h 746129"/>
                <a:gd name="connsiteX6-237" fmla="*/ 2728675 w 5877015"/>
                <a:gd name="connsiteY6-238" fmla="*/ 734553 h 746129"/>
                <a:gd name="connsiteX7-239" fmla="*/ 404575 w 5877015"/>
                <a:gd name="connsiteY7-240" fmla="*/ 734553 h 746129"/>
                <a:gd name="connsiteX8" fmla="*/ 715 w 5877015"/>
                <a:gd name="connsiteY8" fmla="*/ 10653 h 746129"/>
                <a:gd name="connsiteX0-241" fmla="*/ 715 w 5877015"/>
                <a:gd name="connsiteY0-242" fmla="*/ 10653 h 746129"/>
                <a:gd name="connsiteX1-243" fmla="*/ 335995 w 5877015"/>
                <a:gd name="connsiteY1-244" fmla="*/ 208773 h 746129"/>
                <a:gd name="connsiteX2-245" fmla="*/ 2736295 w 5877015"/>
                <a:gd name="connsiteY2-246" fmla="*/ 224013 h 746129"/>
                <a:gd name="connsiteX3-247" fmla="*/ 5502355 w 5877015"/>
                <a:gd name="connsiteY3-248" fmla="*/ 231633 h 746129"/>
                <a:gd name="connsiteX4-249" fmla="*/ 5852875 w 5877015"/>
                <a:gd name="connsiteY4-250" fmla="*/ 18273 h 746129"/>
                <a:gd name="connsiteX5-251" fmla="*/ 5548075 w 5877015"/>
                <a:gd name="connsiteY5-252" fmla="*/ 742173 h 746129"/>
                <a:gd name="connsiteX6-253" fmla="*/ 2728675 w 5877015"/>
                <a:gd name="connsiteY6-254" fmla="*/ 734553 h 746129"/>
                <a:gd name="connsiteX7-255" fmla="*/ 404575 w 5877015"/>
                <a:gd name="connsiteY7-256" fmla="*/ 734553 h 746129"/>
                <a:gd name="connsiteX8-257" fmla="*/ 715 w 5877015"/>
                <a:gd name="connsiteY8-258" fmla="*/ 10653 h 746129"/>
                <a:gd name="connsiteX0-259" fmla="*/ 715 w 5877015"/>
                <a:gd name="connsiteY0-260" fmla="*/ 10653 h 746129"/>
                <a:gd name="connsiteX1-261" fmla="*/ 335995 w 5877015"/>
                <a:gd name="connsiteY1-262" fmla="*/ 208773 h 746129"/>
                <a:gd name="connsiteX2-263" fmla="*/ 2736295 w 5877015"/>
                <a:gd name="connsiteY2-264" fmla="*/ 224013 h 746129"/>
                <a:gd name="connsiteX3-265" fmla="*/ 5502355 w 5877015"/>
                <a:gd name="connsiteY3-266" fmla="*/ 231633 h 746129"/>
                <a:gd name="connsiteX4-267" fmla="*/ 5852875 w 5877015"/>
                <a:gd name="connsiteY4-268" fmla="*/ 18273 h 746129"/>
                <a:gd name="connsiteX5-269" fmla="*/ 5548075 w 5877015"/>
                <a:gd name="connsiteY5-270" fmla="*/ 742173 h 746129"/>
                <a:gd name="connsiteX6-271" fmla="*/ 2728675 w 5877015"/>
                <a:gd name="connsiteY6-272" fmla="*/ 734553 h 746129"/>
                <a:gd name="connsiteX7-273" fmla="*/ 404575 w 5877015"/>
                <a:gd name="connsiteY7-274" fmla="*/ 734553 h 746129"/>
                <a:gd name="connsiteX8-275" fmla="*/ 715 w 5877015"/>
                <a:gd name="connsiteY8-276" fmla="*/ 10653 h 7461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257" y="connsiteY8-258"/>
                </a:cxn>
              </a:cxnLst>
              <a:rect l="l" t="t" r="r" b="b"/>
              <a:pathLst>
                <a:path w="5877015" h="746129">
                  <a:moveTo>
                    <a:pt x="715" y="10653"/>
                  </a:moveTo>
                  <a:cubicBezTo>
                    <a:pt x="187405" y="174483"/>
                    <a:pt x="165815" y="156703"/>
                    <a:pt x="335995" y="208773"/>
                  </a:cubicBezTo>
                  <a:cubicBezTo>
                    <a:pt x="791925" y="246873"/>
                    <a:pt x="1875235" y="220203"/>
                    <a:pt x="2736295" y="224013"/>
                  </a:cubicBezTo>
                  <a:lnTo>
                    <a:pt x="5502355" y="231633"/>
                  </a:lnTo>
                  <a:cubicBezTo>
                    <a:pt x="5827475" y="169403"/>
                    <a:pt x="5845255" y="-66817"/>
                    <a:pt x="5852875" y="18273"/>
                  </a:cubicBezTo>
                  <a:cubicBezTo>
                    <a:pt x="5860495" y="103363"/>
                    <a:pt x="5992575" y="554213"/>
                    <a:pt x="5548075" y="742173"/>
                  </a:cubicBezTo>
                  <a:lnTo>
                    <a:pt x="2728675" y="734553"/>
                  </a:lnTo>
                  <a:cubicBezTo>
                    <a:pt x="1871425" y="733283"/>
                    <a:pt x="1115775" y="761223"/>
                    <a:pt x="404575" y="734553"/>
                  </a:cubicBezTo>
                  <a:cubicBezTo>
                    <a:pt x="-55165" y="616443"/>
                    <a:pt x="4525" y="227823"/>
                    <a:pt x="715" y="10653"/>
                  </a:cubicBezTo>
                  <a:close/>
                </a:path>
              </a:pathLst>
            </a:custGeom>
            <a:solidFill>
              <a:schemeClr val="accent5">
                <a:lumMod val="50000"/>
              </a:schemeClr>
            </a:solidFill>
            <a:ln>
              <a:noFill/>
            </a:ln>
            <a:effectLst>
              <a:outerShdw blurRad="2286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任意多边形 18"/>
            <p:cNvSpPr/>
            <p:nvPr/>
          </p:nvSpPr>
          <p:spPr>
            <a:xfrm rot="10800000" flipV="1">
              <a:off x="297071" y="990205"/>
              <a:ext cx="4823374" cy="716369"/>
            </a:xfrm>
            <a:custGeom>
              <a:avLst/>
              <a:gdLst>
                <a:gd name="connsiteX0" fmla="*/ 185640 w 6209328"/>
                <a:gd name="connsiteY0" fmla="*/ 18570 h 801241"/>
                <a:gd name="connsiteX1" fmla="*/ 520920 w 6209328"/>
                <a:gd name="connsiteY1" fmla="*/ 216690 h 801241"/>
                <a:gd name="connsiteX2" fmla="*/ 5687280 w 6209328"/>
                <a:gd name="connsiteY2" fmla="*/ 239550 h 801241"/>
                <a:gd name="connsiteX3" fmla="*/ 6037800 w 6209328"/>
                <a:gd name="connsiteY3" fmla="*/ 26190 h 801241"/>
                <a:gd name="connsiteX4" fmla="*/ 5733000 w 6209328"/>
                <a:gd name="connsiteY4" fmla="*/ 750090 h 801241"/>
                <a:gd name="connsiteX5" fmla="*/ 2913600 w 6209328"/>
                <a:gd name="connsiteY5" fmla="*/ 742470 h 801241"/>
                <a:gd name="connsiteX6" fmla="*/ 589500 w 6209328"/>
                <a:gd name="connsiteY6" fmla="*/ 742470 h 801241"/>
                <a:gd name="connsiteX7" fmla="*/ 185640 w 6209328"/>
                <a:gd name="connsiteY7" fmla="*/ 18570 h 801241"/>
                <a:gd name="connsiteX0-1" fmla="*/ 185640 w 6209328"/>
                <a:gd name="connsiteY0-2" fmla="*/ 18570 h 801241"/>
                <a:gd name="connsiteX1-3" fmla="*/ 520920 w 6209328"/>
                <a:gd name="connsiteY1-4" fmla="*/ 216690 h 801241"/>
                <a:gd name="connsiteX2-5" fmla="*/ 5687280 w 6209328"/>
                <a:gd name="connsiteY2-6" fmla="*/ 239550 h 801241"/>
                <a:gd name="connsiteX3-7" fmla="*/ 6037800 w 6209328"/>
                <a:gd name="connsiteY3-8" fmla="*/ 26190 h 801241"/>
                <a:gd name="connsiteX4-9" fmla="*/ 5733000 w 6209328"/>
                <a:gd name="connsiteY4-10" fmla="*/ 750090 h 801241"/>
                <a:gd name="connsiteX5-11" fmla="*/ 2913600 w 6209328"/>
                <a:gd name="connsiteY5-12" fmla="*/ 742470 h 801241"/>
                <a:gd name="connsiteX6-13" fmla="*/ 589500 w 6209328"/>
                <a:gd name="connsiteY6-14" fmla="*/ 742470 h 801241"/>
                <a:gd name="connsiteX7-15" fmla="*/ 185640 w 6209328"/>
                <a:gd name="connsiteY7-16" fmla="*/ 18570 h 801241"/>
                <a:gd name="connsiteX0-17" fmla="*/ 125183 w 6148871"/>
                <a:gd name="connsiteY0-18" fmla="*/ 9053 h 791724"/>
                <a:gd name="connsiteX1-19" fmla="*/ 460463 w 6148871"/>
                <a:gd name="connsiteY1-20" fmla="*/ 207173 h 791724"/>
                <a:gd name="connsiteX2-21" fmla="*/ 5626823 w 6148871"/>
                <a:gd name="connsiteY2-22" fmla="*/ 230033 h 791724"/>
                <a:gd name="connsiteX3-23" fmla="*/ 5977343 w 6148871"/>
                <a:gd name="connsiteY3-24" fmla="*/ 16673 h 791724"/>
                <a:gd name="connsiteX4-25" fmla="*/ 5672543 w 6148871"/>
                <a:gd name="connsiteY4-26" fmla="*/ 740573 h 791724"/>
                <a:gd name="connsiteX5-27" fmla="*/ 2853143 w 6148871"/>
                <a:gd name="connsiteY5-28" fmla="*/ 732953 h 791724"/>
                <a:gd name="connsiteX6-29" fmla="*/ 529043 w 6148871"/>
                <a:gd name="connsiteY6-30" fmla="*/ 732953 h 791724"/>
                <a:gd name="connsiteX7-31" fmla="*/ 125183 w 6148871"/>
                <a:gd name="connsiteY7-32" fmla="*/ 9053 h 791724"/>
                <a:gd name="connsiteX0-33" fmla="*/ 125183 w 6148871"/>
                <a:gd name="connsiteY0-34" fmla="*/ 9053 h 791724"/>
                <a:gd name="connsiteX1-35" fmla="*/ 460463 w 6148871"/>
                <a:gd name="connsiteY1-36" fmla="*/ 207173 h 791724"/>
                <a:gd name="connsiteX2-37" fmla="*/ 5626823 w 6148871"/>
                <a:gd name="connsiteY2-38" fmla="*/ 230033 h 791724"/>
                <a:gd name="connsiteX3-39" fmla="*/ 5977343 w 6148871"/>
                <a:gd name="connsiteY3-40" fmla="*/ 16673 h 791724"/>
                <a:gd name="connsiteX4-41" fmla="*/ 5672543 w 6148871"/>
                <a:gd name="connsiteY4-42" fmla="*/ 740573 h 791724"/>
                <a:gd name="connsiteX5-43" fmla="*/ 2853143 w 6148871"/>
                <a:gd name="connsiteY5-44" fmla="*/ 732953 h 791724"/>
                <a:gd name="connsiteX6-45" fmla="*/ 529043 w 6148871"/>
                <a:gd name="connsiteY6-46" fmla="*/ 732953 h 791724"/>
                <a:gd name="connsiteX7-47" fmla="*/ 125183 w 6148871"/>
                <a:gd name="connsiteY7-48" fmla="*/ 9053 h 791724"/>
                <a:gd name="connsiteX0-49" fmla="*/ 0 w 6023688"/>
                <a:gd name="connsiteY0-50" fmla="*/ 9053 h 791724"/>
                <a:gd name="connsiteX1-51" fmla="*/ 335280 w 6023688"/>
                <a:gd name="connsiteY1-52" fmla="*/ 207173 h 791724"/>
                <a:gd name="connsiteX2-53" fmla="*/ 5501640 w 6023688"/>
                <a:gd name="connsiteY2-54" fmla="*/ 230033 h 791724"/>
                <a:gd name="connsiteX3-55" fmla="*/ 5852160 w 6023688"/>
                <a:gd name="connsiteY3-56" fmla="*/ 16673 h 791724"/>
                <a:gd name="connsiteX4-57" fmla="*/ 5547360 w 6023688"/>
                <a:gd name="connsiteY4-58" fmla="*/ 740573 h 791724"/>
                <a:gd name="connsiteX5-59" fmla="*/ 2727960 w 6023688"/>
                <a:gd name="connsiteY5-60" fmla="*/ 732953 h 791724"/>
                <a:gd name="connsiteX6-61" fmla="*/ 403860 w 6023688"/>
                <a:gd name="connsiteY6-62" fmla="*/ 732953 h 791724"/>
                <a:gd name="connsiteX7-63" fmla="*/ 0 w 6023688"/>
                <a:gd name="connsiteY7-64" fmla="*/ 9053 h 791724"/>
                <a:gd name="connsiteX0-65" fmla="*/ 0 w 6023688"/>
                <a:gd name="connsiteY0-66" fmla="*/ 9053 h 791990"/>
                <a:gd name="connsiteX1-67" fmla="*/ 335280 w 6023688"/>
                <a:gd name="connsiteY1-68" fmla="*/ 207173 h 791990"/>
                <a:gd name="connsiteX2-69" fmla="*/ 5501640 w 6023688"/>
                <a:gd name="connsiteY2-70" fmla="*/ 230033 h 791990"/>
                <a:gd name="connsiteX3-71" fmla="*/ 5852160 w 6023688"/>
                <a:gd name="connsiteY3-72" fmla="*/ 16673 h 791990"/>
                <a:gd name="connsiteX4-73" fmla="*/ 5547360 w 6023688"/>
                <a:gd name="connsiteY4-74" fmla="*/ 740573 h 791990"/>
                <a:gd name="connsiteX5-75" fmla="*/ 2727960 w 6023688"/>
                <a:gd name="connsiteY5-76" fmla="*/ 732953 h 791990"/>
                <a:gd name="connsiteX6-77" fmla="*/ 403860 w 6023688"/>
                <a:gd name="connsiteY6-78" fmla="*/ 732953 h 791990"/>
                <a:gd name="connsiteX7-79" fmla="*/ 0 w 6023688"/>
                <a:gd name="connsiteY7-80" fmla="*/ 9053 h 791990"/>
                <a:gd name="connsiteX0-81" fmla="*/ 0 w 6023688"/>
                <a:gd name="connsiteY0-82" fmla="*/ 9053 h 791990"/>
                <a:gd name="connsiteX1-83" fmla="*/ 335280 w 6023688"/>
                <a:gd name="connsiteY1-84" fmla="*/ 207173 h 791990"/>
                <a:gd name="connsiteX2-85" fmla="*/ 5501640 w 6023688"/>
                <a:gd name="connsiteY2-86" fmla="*/ 230033 h 791990"/>
                <a:gd name="connsiteX3-87" fmla="*/ 5852160 w 6023688"/>
                <a:gd name="connsiteY3-88" fmla="*/ 16673 h 791990"/>
                <a:gd name="connsiteX4-89" fmla="*/ 5547360 w 6023688"/>
                <a:gd name="connsiteY4-90" fmla="*/ 740573 h 791990"/>
                <a:gd name="connsiteX5-91" fmla="*/ 2727960 w 6023688"/>
                <a:gd name="connsiteY5-92" fmla="*/ 732953 h 791990"/>
                <a:gd name="connsiteX6-93" fmla="*/ 403860 w 6023688"/>
                <a:gd name="connsiteY6-94" fmla="*/ 732953 h 791990"/>
                <a:gd name="connsiteX7-95" fmla="*/ 0 w 6023688"/>
                <a:gd name="connsiteY7-96" fmla="*/ 9053 h 791990"/>
                <a:gd name="connsiteX0-97" fmla="*/ 0 w 6023688"/>
                <a:gd name="connsiteY0-98" fmla="*/ 9053 h 791990"/>
                <a:gd name="connsiteX1-99" fmla="*/ 335280 w 6023688"/>
                <a:gd name="connsiteY1-100" fmla="*/ 207173 h 791990"/>
                <a:gd name="connsiteX2-101" fmla="*/ 5501640 w 6023688"/>
                <a:gd name="connsiteY2-102" fmla="*/ 230033 h 791990"/>
                <a:gd name="connsiteX3-103" fmla="*/ 5852160 w 6023688"/>
                <a:gd name="connsiteY3-104" fmla="*/ 16673 h 791990"/>
                <a:gd name="connsiteX4-105" fmla="*/ 5547360 w 6023688"/>
                <a:gd name="connsiteY4-106" fmla="*/ 740573 h 791990"/>
                <a:gd name="connsiteX5-107" fmla="*/ 2727960 w 6023688"/>
                <a:gd name="connsiteY5-108" fmla="*/ 732953 h 791990"/>
                <a:gd name="connsiteX6-109" fmla="*/ 403860 w 6023688"/>
                <a:gd name="connsiteY6-110" fmla="*/ 732953 h 791990"/>
                <a:gd name="connsiteX7-111" fmla="*/ 0 w 6023688"/>
                <a:gd name="connsiteY7-112" fmla="*/ 9053 h 791990"/>
                <a:gd name="connsiteX0-113" fmla="*/ 0 w 6023688"/>
                <a:gd name="connsiteY0-114" fmla="*/ 9053 h 791990"/>
                <a:gd name="connsiteX1-115" fmla="*/ 335280 w 6023688"/>
                <a:gd name="connsiteY1-116" fmla="*/ 207173 h 791990"/>
                <a:gd name="connsiteX2-117" fmla="*/ 5501640 w 6023688"/>
                <a:gd name="connsiteY2-118" fmla="*/ 230033 h 791990"/>
                <a:gd name="connsiteX3-119" fmla="*/ 5852160 w 6023688"/>
                <a:gd name="connsiteY3-120" fmla="*/ 16673 h 791990"/>
                <a:gd name="connsiteX4-121" fmla="*/ 5547360 w 6023688"/>
                <a:gd name="connsiteY4-122" fmla="*/ 740573 h 791990"/>
                <a:gd name="connsiteX5-123" fmla="*/ 2727960 w 6023688"/>
                <a:gd name="connsiteY5-124" fmla="*/ 732953 h 791990"/>
                <a:gd name="connsiteX6-125" fmla="*/ 403860 w 6023688"/>
                <a:gd name="connsiteY6-126" fmla="*/ 732953 h 791990"/>
                <a:gd name="connsiteX7-127" fmla="*/ 0 w 6023688"/>
                <a:gd name="connsiteY7-128" fmla="*/ 9053 h 791990"/>
                <a:gd name="connsiteX0-129" fmla="*/ 0 w 6023688"/>
                <a:gd name="connsiteY0-130" fmla="*/ 9053 h 744529"/>
                <a:gd name="connsiteX1-131" fmla="*/ 335280 w 6023688"/>
                <a:gd name="connsiteY1-132" fmla="*/ 207173 h 744529"/>
                <a:gd name="connsiteX2-133" fmla="*/ 5501640 w 6023688"/>
                <a:gd name="connsiteY2-134" fmla="*/ 230033 h 744529"/>
                <a:gd name="connsiteX3-135" fmla="*/ 5852160 w 6023688"/>
                <a:gd name="connsiteY3-136" fmla="*/ 16673 h 744529"/>
                <a:gd name="connsiteX4-137" fmla="*/ 5547360 w 6023688"/>
                <a:gd name="connsiteY4-138" fmla="*/ 740573 h 744529"/>
                <a:gd name="connsiteX5-139" fmla="*/ 2727960 w 6023688"/>
                <a:gd name="connsiteY5-140" fmla="*/ 732953 h 744529"/>
                <a:gd name="connsiteX6-141" fmla="*/ 403860 w 6023688"/>
                <a:gd name="connsiteY6-142" fmla="*/ 732953 h 744529"/>
                <a:gd name="connsiteX7-143" fmla="*/ 0 w 6023688"/>
                <a:gd name="connsiteY7-144" fmla="*/ 9053 h 744529"/>
                <a:gd name="connsiteX0-145" fmla="*/ 0 w 6023688"/>
                <a:gd name="connsiteY0-146" fmla="*/ 9053 h 744529"/>
                <a:gd name="connsiteX1-147" fmla="*/ 335280 w 6023688"/>
                <a:gd name="connsiteY1-148" fmla="*/ 207173 h 744529"/>
                <a:gd name="connsiteX2-149" fmla="*/ 5501640 w 6023688"/>
                <a:gd name="connsiteY2-150" fmla="*/ 230033 h 744529"/>
                <a:gd name="connsiteX3-151" fmla="*/ 5852160 w 6023688"/>
                <a:gd name="connsiteY3-152" fmla="*/ 16673 h 744529"/>
                <a:gd name="connsiteX4-153" fmla="*/ 5547360 w 6023688"/>
                <a:gd name="connsiteY4-154" fmla="*/ 740573 h 744529"/>
                <a:gd name="connsiteX5-155" fmla="*/ 2727960 w 6023688"/>
                <a:gd name="connsiteY5-156" fmla="*/ 732953 h 744529"/>
                <a:gd name="connsiteX6-157" fmla="*/ 403860 w 6023688"/>
                <a:gd name="connsiteY6-158" fmla="*/ 732953 h 744529"/>
                <a:gd name="connsiteX7-159" fmla="*/ 0 w 6023688"/>
                <a:gd name="connsiteY7-160" fmla="*/ 9053 h 744529"/>
                <a:gd name="connsiteX0-161" fmla="*/ 0 w 6023688"/>
                <a:gd name="connsiteY0-162" fmla="*/ 9053 h 744529"/>
                <a:gd name="connsiteX1-163" fmla="*/ 335280 w 6023688"/>
                <a:gd name="connsiteY1-164" fmla="*/ 207173 h 744529"/>
                <a:gd name="connsiteX2-165" fmla="*/ 5501640 w 6023688"/>
                <a:gd name="connsiteY2-166" fmla="*/ 230033 h 744529"/>
                <a:gd name="connsiteX3-167" fmla="*/ 5852160 w 6023688"/>
                <a:gd name="connsiteY3-168" fmla="*/ 16673 h 744529"/>
                <a:gd name="connsiteX4-169" fmla="*/ 5547360 w 6023688"/>
                <a:gd name="connsiteY4-170" fmla="*/ 740573 h 744529"/>
                <a:gd name="connsiteX5-171" fmla="*/ 2727960 w 6023688"/>
                <a:gd name="connsiteY5-172" fmla="*/ 732953 h 744529"/>
                <a:gd name="connsiteX6-173" fmla="*/ 403860 w 6023688"/>
                <a:gd name="connsiteY6-174" fmla="*/ 732953 h 744529"/>
                <a:gd name="connsiteX7-175" fmla="*/ 0 w 6023688"/>
                <a:gd name="connsiteY7-176" fmla="*/ 9053 h 744529"/>
                <a:gd name="connsiteX0-177" fmla="*/ 0 w 6023688"/>
                <a:gd name="connsiteY0-178" fmla="*/ 9053 h 744529"/>
                <a:gd name="connsiteX1-179" fmla="*/ 335280 w 6023688"/>
                <a:gd name="connsiteY1-180" fmla="*/ 207173 h 744529"/>
                <a:gd name="connsiteX2-181" fmla="*/ 5501640 w 6023688"/>
                <a:gd name="connsiteY2-182" fmla="*/ 230033 h 744529"/>
                <a:gd name="connsiteX3-183" fmla="*/ 5852160 w 6023688"/>
                <a:gd name="connsiteY3-184" fmla="*/ 16673 h 744529"/>
                <a:gd name="connsiteX4-185" fmla="*/ 5547360 w 6023688"/>
                <a:gd name="connsiteY4-186" fmla="*/ 740573 h 744529"/>
                <a:gd name="connsiteX5-187" fmla="*/ 2727960 w 6023688"/>
                <a:gd name="connsiteY5-188" fmla="*/ 732953 h 744529"/>
                <a:gd name="connsiteX6-189" fmla="*/ 403860 w 6023688"/>
                <a:gd name="connsiteY6-190" fmla="*/ 732953 h 744529"/>
                <a:gd name="connsiteX7-191" fmla="*/ 0 w 6023688"/>
                <a:gd name="connsiteY7-192" fmla="*/ 9053 h 744529"/>
                <a:gd name="connsiteX0-193" fmla="*/ 0 w 5876300"/>
                <a:gd name="connsiteY0-194" fmla="*/ 10653 h 746129"/>
                <a:gd name="connsiteX1-195" fmla="*/ 335280 w 5876300"/>
                <a:gd name="connsiteY1-196" fmla="*/ 208773 h 746129"/>
                <a:gd name="connsiteX2-197" fmla="*/ 5501640 w 5876300"/>
                <a:gd name="connsiteY2-198" fmla="*/ 231633 h 746129"/>
                <a:gd name="connsiteX3-199" fmla="*/ 5852160 w 5876300"/>
                <a:gd name="connsiteY3-200" fmla="*/ 18273 h 746129"/>
                <a:gd name="connsiteX4-201" fmla="*/ 5547360 w 5876300"/>
                <a:gd name="connsiteY4-202" fmla="*/ 742173 h 746129"/>
                <a:gd name="connsiteX5-203" fmla="*/ 2727960 w 5876300"/>
                <a:gd name="connsiteY5-204" fmla="*/ 734553 h 746129"/>
                <a:gd name="connsiteX6-205" fmla="*/ 403860 w 5876300"/>
                <a:gd name="connsiteY6-206" fmla="*/ 734553 h 746129"/>
                <a:gd name="connsiteX7-207" fmla="*/ 0 w 5876300"/>
                <a:gd name="connsiteY7-208" fmla="*/ 10653 h 746129"/>
                <a:gd name="connsiteX0-209" fmla="*/ 715 w 5877015"/>
                <a:gd name="connsiteY0-210" fmla="*/ 10653 h 746129"/>
                <a:gd name="connsiteX1-211" fmla="*/ 335995 w 5877015"/>
                <a:gd name="connsiteY1-212" fmla="*/ 208773 h 746129"/>
                <a:gd name="connsiteX2-213" fmla="*/ 5502355 w 5877015"/>
                <a:gd name="connsiteY2-214" fmla="*/ 231633 h 746129"/>
                <a:gd name="connsiteX3-215" fmla="*/ 5852875 w 5877015"/>
                <a:gd name="connsiteY3-216" fmla="*/ 18273 h 746129"/>
                <a:gd name="connsiteX4-217" fmla="*/ 5548075 w 5877015"/>
                <a:gd name="connsiteY4-218" fmla="*/ 742173 h 746129"/>
                <a:gd name="connsiteX5-219" fmla="*/ 2728675 w 5877015"/>
                <a:gd name="connsiteY5-220" fmla="*/ 734553 h 746129"/>
                <a:gd name="connsiteX6-221" fmla="*/ 404575 w 5877015"/>
                <a:gd name="connsiteY6-222" fmla="*/ 734553 h 746129"/>
                <a:gd name="connsiteX7-223" fmla="*/ 715 w 5877015"/>
                <a:gd name="connsiteY7-224" fmla="*/ 10653 h 746129"/>
                <a:gd name="connsiteX0-225" fmla="*/ 715 w 5877015"/>
                <a:gd name="connsiteY0-226" fmla="*/ 10653 h 746129"/>
                <a:gd name="connsiteX1-227" fmla="*/ 335995 w 5877015"/>
                <a:gd name="connsiteY1-228" fmla="*/ 208773 h 746129"/>
                <a:gd name="connsiteX2-229" fmla="*/ 2736295 w 5877015"/>
                <a:gd name="connsiteY2-230" fmla="*/ 239253 h 746129"/>
                <a:gd name="connsiteX3-231" fmla="*/ 5502355 w 5877015"/>
                <a:gd name="connsiteY3-232" fmla="*/ 231633 h 746129"/>
                <a:gd name="connsiteX4-233" fmla="*/ 5852875 w 5877015"/>
                <a:gd name="connsiteY4-234" fmla="*/ 18273 h 746129"/>
                <a:gd name="connsiteX5-235" fmla="*/ 5548075 w 5877015"/>
                <a:gd name="connsiteY5-236" fmla="*/ 742173 h 746129"/>
                <a:gd name="connsiteX6-237" fmla="*/ 2728675 w 5877015"/>
                <a:gd name="connsiteY6-238" fmla="*/ 734553 h 746129"/>
                <a:gd name="connsiteX7-239" fmla="*/ 404575 w 5877015"/>
                <a:gd name="connsiteY7-240" fmla="*/ 734553 h 746129"/>
                <a:gd name="connsiteX8" fmla="*/ 715 w 5877015"/>
                <a:gd name="connsiteY8" fmla="*/ 10653 h 746129"/>
                <a:gd name="connsiteX0-241" fmla="*/ 715 w 5877015"/>
                <a:gd name="connsiteY0-242" fmla="*/ 10653 h 746129"/>
                <a:gd name="connsiteX1-243" fmla="*/ 335995 w 5877015"/>
                <a:gd name="connsiteY1-244" fmla="*/ 208773 h 746129"/>
                <a:gd name="connsiteX2-245" fmla="*/ 2736295 w 5877015"/>
                <a:gd name="connsiteY2-246" fmla="*/ 224013 h 746129"/>
                <a:gd name="connsiteX3-247" fmla="*/ 5502355 w 5877015"/>
                <a:gd name="connsiteY3-248" fmla="*/ 231633 h 746129"/>
                <a:gd name="connsiteX4-249" fmla="*/ 5852875 w 5877015"/>
                <a:gd name="connsiteY4-250" fmla="*/ 18273 h 746129"/>
                <a:gd name="connsiteX5-251" fmla="*/ 5548075 w 5877015"/>
                <a:gd name="connsiteY5-252" fmla="*/ 742173 h 746129"/>
                <a:gd name="connsiteX6-253" fmla="*/ 2728675 w 5877015"/>
                <a:gd name="connsiteY6-254" fmla="*/ 734553 h 746129"/>
                <a:gd name="connsiteX7-255" fmla="*/ 404575 w 5877015"/>
                <a:gd name="connsiteY7-256" fmla="*/ 734553 h 746129"/>
                <a:gd name="connsiteX8-257" fmla="*/ 715 w 5877015"/>
                <a:gd name="connsiteY8-258" fmla="*/ 10653 h 746129"/>
                <a:gd name="connsiteX0-259" fmla="*/ 715 w 5877015"/>
                <a:gd name="connsiteY0-260" fmla="*/ 10653 h 746129"/>
                <a:gd name="connsiteX1-261" fmla="*/ 335995 w 5877015"/>
                <a:gd name="connsiteY1-262" fmla="*/ 208773 h 746129"/>
                <a:gd name="connsiteX2-263" fmla="*/ 2736295 w 5877015"/>
                <a:gd name="connsiteY2-264" fmla="*/ 224013 h 746129"/>
                <a:gd name="connsiteX3-265" fmla="*/ 5502355 w 5877015"/>
                <a:gd name="connsiteY3-266" fmla="*/ 231633 h 746129"/>
                <a:gd name="connsiteX4-267" fmla="*/ 5852875 w 5877015"/>
                <a:gd name="connsiteY4-268" fmla="*/ 18273 h 746129"/>
                <a:gd name="connsiteX5-269" fmla="*/ 5548075 w 5877015"/>
                <a:gd name="connsiteY5-270" fmla="*/ 742173 h 746129"/>
                <a:gd name="connsiteX6-271" fmla="*/ 2728675 w 5877015"/>
                <a:gd name="connsiteY6-272" fmla="*/ 734553 h 746129"/>
                <a:gd name="connsiteX7-273" fmla="*/ 404575 w 5877015"/>
                <a:gd name="connsiteY7-274" fmla="*/ 734553 h 746129"/>
                <a:gd name="connsiteX8-275" fmla="*/ 715 w 5877015"/>
                <a:gd name="connsiteY8-276" fmla="*/ 10653 h 7461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257" y="connsiteY8-258"/>
                </a:cxn>
              </a:cxnLst>
              <a:rect l="l" t="t" r="r" b="b"/>
              <a:pathLst>
                <a:path w="5877015" h="746129">
                  <a:moveTo>
                    <a:pt x="715" y="10653"/>
                  </a:moveTo>
                  <a:cubicBezTo>
                    <a:pt x="187405" y="174483"/>
                    <a:pt x="165815" y="156703"/>
                    <a:pt x="335995" y="208773"/>
                  </a:cubicBezTo>
                  <a:cubicBezTo>
                    <a:pt x="791925" y="246873"/>
                    <a:pt x="1875235" y="220203"/>
                    <a:pt x="2736295" y="224013"/>
                  </a:cubicBezTo>
                  <a:lnTo>
                    <a:pt x="5502355" y="231633"/>
                  </a:lnTo>
                  <a:cubicBezTo>
                    <a:pt x="5827475" y="169403"/>
                    <a:pt x="5845255" y="-66817"/>
                    <a:pt x="5852875" y="18273"/>
                  </a:cubicBezTo>
                  <a:cubicBezTo>
                    <a:pt x="5860495" y="103363"/>
                    <a:pt x="5992575" y="554213"/>
                    <a:pt x="5548075" y="742173"/>
                  </a:cubicBezTo>
                  <a:lnTo>
                    <a:pt x="2728675" y="734553"/>
                  </a:lnTo>
                  <a:cubicBezTo>
                    <a:pt x="1871425" y="733283"/>
                    <a:pt x="1115775" y="761223"/>
                    <a:pt x="404575" y="734553"/>
                  </a:cubicBezTo>
                  <a:cubicBezTo>
                    <a:pt x="-55165" y="616443"/>
                    <a:pt x="4525" y="227823"/>
                    <a:pt x="715" y="10653"/>
                  </a:cubicBezTo>
                  <a:close/>
                </a:path>
              </a:pathLst>
            </a:cu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任意多边形 5"/>
            <p:cNvSpPr/>
            <p:nvPr/>
          </p:nvSpPr>
          <p:spPr>
            <a:xfrm rot="10800000" flipH="1">
              <a:off x="553267" y="3946171"/>
              <a:ext cx="1058877" cy="1062205"/>
            </a:xfrm>
            <a:custGeom>
              <a:avLst/>
              <a:gdLst>
                <a:gd name="connsiteX0" fmla="*/ 16243 w 1464100"/>
                <a:gd name="connsiteY0" fmla="*/ 562479 h 1476922"/>
                <a:gd name="connsiteX1" fmla="*/ 122923 w 1464100"/>
                <a:gd name="connsiteY1" fmla="*/ 143379 h 1476922"/>
                <a:gd name="connsiteX2" fmla="*/ 496303 w 1464100"/>
                <a:gd name="connsiteY2" fmla="*/ 13839 h 1476922"/>
                <a:gd name="connsiteX3" fmla="*/ 1464043 w 1464100"/>
                <a:gd name="connsiteY3" fmla="*/ 432939 h 1476922"/>
                <a:gd name="connsiteX4" fmla="*/ 542023 w 1464100"/>
                <a:gd name="connsiteY4" fmla="*/ 524379 h 1476922"/>
                <a:gd name="connsiteX5" fmla="*/ 427723 w 1464100"/>
                <a:gd name="connsiteY5" fmla="*/ 1476879 h 1476922"/>
                <a:gd name="connsiteX6" fmla="*/ 16243 w 1464100"/>
                <a:gd name="connsiteY6" fmla="*/ 562479 h 1476922"/>
                <a:gd name="connsiteX0-1" fmla="*/ 29819 w 1477676"/>
                <a:gd name="connsiteY0-2" fmla="*/ 569393 h 1483836"/>
                <a:gd name="connsiteX1-3" fmla="*/ 136499 w 1477676"/>
                <a:gd name="connsiteY1-4" fmla="*/ 150293 h 1483836"/>
                <a:gd name="connsiteX2-5" fmla="*/ 509879 w 1477676"/>
                <a:gd name="connsiteY2-6" fmla="*/ 20753 h 1483836"/>
                <a:gd name="connsiteX3-7" fmla="*/ 1477619 w 1477676"/>
                <a:gd name="connsiteY3-8" fmla="*/ 439853 h 1483836"/>
                <a:gd name="connsiteX4-9" fmla="*/ 555599 w 1477676"/>
                <a:gd name="connsiteY4-10" fmla="*/ 531293 h 1483836"/>
                <a:gd name="connsiteX5-11" fmla="*/ 441299 w 1477676"/>
                <a:gd name="connsiteY5-12" fmla="*/ 1483793 h 1483836"/>
                <a:gd name="connsiteX6-13" fmla="*/ 29819 w 1477676"/>
                <a:gd name="connsiteY6-14" fmla="*/ 569393 h 1483836"/>
                <a:gd name="connsiteX0-15" fmla="*/ 17161 w 1464961"/>
                <a:gd name="connsiteY0-16" fmla="*/ 535197 h 1449640"/>
                <a:gd name="connsiteX1-17" fmla="*/ 123841 w 1464961"/>
                <a:gd name="connsiteY1-18" fmla="*/ 116097 h 1449640"/>
                <a:gd name="connsiteX2-19" fmla="*/ 542941 w 1464961"/>
                <a:gd name="connsiteY2-20" fmla="*/ 17037 h 1449640"/>
                <a:gd name="connsiteX3-21" fmla="*/ 1464961 w 1464961"/>
                <a:gd name="connsiteY3-22" fmla="*/ 405657 h 1449640"/>
                <a:gd name="connsiteX4-23" fmla="*/ 542941 w 1464961"/>
                <a:gd name="connsiteY4-24" fmla="*/ 497097 h 1449640"/>
                <a:gd name="connsiteX5-25" fmla="*/ 428641 w 1464961"/>
                <a:gd name="connsiteY5-26" fmla="*/ 1449597 h 1449640"/>
                <a:gd name="connsiteX6-27" fmla="*/ 17161 w 1464961"/>
                <a:gd name="connsiteY6-28" fmla="*/ 535197 h 1449640"/>
                <a:gd name="connsiteX0-29" fmla="*/ 20286 w 1445226"/>
                <a:gd name="connsiteY0-30" fmla="*/ 542988 h 1449830"/>
                <a:gd name="connsiteX1-31" fmla="*/ 104106 w 1445226"/>
                <a:gd name="connsiteY1-32" fmla="*/ 116268 h 1449830"/>
                <a:gd name="connsiteX2-33" fmla="*/ 523206 w 1445226"/>
                <a:gd name="connsiteY2-34" fmla="*/ 17208 h 1449830"/>
                <a:gd name="connsiteX3-35" fmla="*/ 1445226 w 1445226"/>
                <a:gd name="connsiteY3-36" fmla="*/ 405828 h 1449830"/>
                <a:gd name="connsiteX4-37" fmla="*/ 523206 w 1445226"/>
                <a:gd name="connsiteY4-38" fmla="*/ 497268 h 1449830"/>
                <a:gd name="connsiteX5-39" fmla="*/ 408906 w 1445226"/>
                <a:gd name="connsiteY5-40" fmla="*/ 1449768 h 1449830"/>
                <a:gd name="connsiteX6-41" fmla="*/ 20286 w 1445226"/>
                <a:gd name="connsiteY6-42" fmla="*/ 542988 h 1449830"/>
                <a:gd name="connsiteX0-43" fmla="*/ 20286 w 1445226"/>
                <a:gd name="connsiteY0-44" fmla="*/ 542988 h 1449830"/>
                <a:gd name="connsiteX1-45" fmla="*/ 104106 w 1445226"/>
                <a:gd name="connsiteY1-46" fmla="*/ 116268 h 1449830"/>
                <a:gd name="connsiteX2-47" fmla="*/ 523206 w 1445226"/>
                <a:gd name="connsiteY2-48" fmla="*/ 17208 h 1449830"/>
                <a:gd name="connsiteX3-49" fmla="*/ 1445226 w 1445226"/>
                <a:gd name="connsiteY3-50" fmla="*/ 405828 h 1449830"/>
                <a:gd name="connsiteX4-51" fmla="*/ 523206 w 1445226"/>
                <a:gd name="connsiteY4-52" fmla="*/ 497268 h 1449830"/>
                <a:gd name="connsiteX5-53" fmla="*/ 408906 w 1445226"/>
                <a:gd name="connsiteY5-54" fmla="*/ 1449768 h 1449830"/>
                <a:gd name="connsiteX6-55" fmla="*/ 20286 w 1445226"/>
                <a:gd name="connsiteY6-56" fmla="*/ 542988 h 1449830"/>
                <a:gd name="connsiteX0-57" fmla="*/ 20286 w 1445226"/>
                <a:gd name="connsiteY0-58" fmla="*/ 542988 h 1449830"/>
                <a:gd name="connsiteX1-59" fmla="*/ 104106 w 1445226"/>
                <a:gd name="connsiteY1-60" fmla="*/ 116268 h 1449830"/>
                <a:gd name="connsiteX2-61" fmla="*/ 523206 w 1445226"/>
                <a:gd name="connsiteY2-62" fmla="*/ 17208 h 1449830"/>
                <a:gd name="connsiteX3-63" fmla="*/ 1445226 w 1445226"/>
                <a:gd name="connsiteY3-64" fmla="*/ 405828 h 1449830"/>
                <a:gd name="connsiteX4-65" fmla="*/ 523206 w 1445226"/>
                <a:gd name="connsiteY4-66" fmla="*/ 497268 h 1449830"/>
                <a:gd name="connsiteX5-67" fmla="*/ 408906 w 1445226"/>
                <a:gd name="connsiteY5-68" fmla="*/ 1449768 h 1449830"/>
                <a:gd name="connsiteX6-69" fmla="*/ 20286 w 1445226"/>
                <a:gd name="connsiteY6-70" fmla="*/ 542988 h 1449830"/>
                <a:gd name="connsiteX0-71" fmla="*/ 20286 w 1445226"/>
                <a:gd name="connsiteY0-72" fmla="*/ 542988 h 1449768"/>
                <a:gd name="connsiteX1-73" fmla="*/ 104106 w 1445226"/>
                <a:gd name="connsiteY1-74" fmla="*/ 116268 h 1449768"/>
                <a:gd name="connsiteX2-75" fmla="*/ 523206 w 1445226"/>
                <a:gd name="connsiteY2-76" fmla="*/ 17208 h 1449768"/>
                <a:gd name="connsiteX3-77" fmla="*/ 1445226 w 1445226"/>
                <a:gd name="connsiteY3-78" fmla="*/ 405828 h 1449768"/>
                <a:gd name="connsiteX4-79" fmla="*/ 523206 w 1445226"/>
                <a:gd name="connsiteY4-80" fmla="*/ 497268 h 1449768"/>
                <a:gd name="connsiteX5-81" fmla="*/ 408906 w 1445226"/>
                <a:gd name="connsiteY5-82" fmla="*/ 1449768 h 1449768"/>
                <a:gd name="connsiteX6-83" fmla="*/ 20286 w 1445226"/>
                <a:gd name="connsiteY6-84" fmla="*/ 542988 h 1449768"/>
                <a:gd name="connsiteX0-85" fmla="*/ 20286 w 1445226"/>
                <a:gd name="connsiteY0-86" fmla="*/ 542988 h 1449768"/>
                <a:gd name="connsiteX1-87" fmla="*/ 104106 w 1445226"/>
                <a:gd name="connsiteY1-88" fmla="*/ 116268 h 1449768"/>
                <a:gd name="connsiteX2-89" fmla="*/ 523206 w 1445226"/>
                <a:gd name="connsiteY2-90" fmla="*/ 17208 h 1449768"/>
                <a:gd name="connsiteX3-91" fmla="*/ 1445226 w 1445226"/>
                <a:gd name="connsiteY3-92" fmla="*/ 405828 h 1449768"/>
                <a:gd name="connsiteX4-93" fmla="*/ 523206 w 1445226"/>
                <a:gd name="connsiteY4-94" fmla="*/ 497268 h 1449768"/>
                <a:gd name="connsiteX5-95" fmla="*/ 408906 w 1445226"/>
                <a:gd name="connsiteY5-96" fmla="*/ 1449768 h 1449768"/>
                <a:gd name="connsiteX6-97" fmla="*/ 20286 w 1445226"/>
                <a:gd name="connsiteY6-98" fmla="*/ 542988 h 1449768"/>
                <a:gd name="connsiteX0-99" fmla="*/ 20286 w 1445226"/>
                <a:gd name="connsiteY0-100" fmla="*/ 542988 h 1449768"/>
                <a:gd name="connsiteX1-101" fmla="*/ 104106 w 1445226"/>
                <a:gd name="connsiteY1-102" fmla="*/ 116268 h 1449768"/>
                <a:gd name="connsiteX2-103" fmla="*/ 523206 w 1445226"/>
                <a:gd name="connsiteY2-104" fmla="*/ 17208 h 1449768"/>
                <a:gd name="connsiteX3-105" fmla="*/ 1445226 w 1445226"/>
                <a:gd name="connsiteY3-106" fmla="*/ 405828 h 1449768"/>
                <a:gd name="connsiteX4-107" fmla="*/ 523206 w 1445226"/>
                <a:gd name="connsiteY4-108" fmla="*/ 497268 h 1449768"/>
                <a:gd name="connsiteX5-109" fmla="*/ 408906 w 1445226"/>
                <a:gd name="connsiteY5-110" fmla="*/ 1449768 h 1449768"/>
                <a:gd name="connsiteX6-111" fmla="*/ 20286 w 1445226"/>
                <a:gd name="connsiteY6-112" fmla="*/ 542988 h 1449768"/>
                <a:gd name="connsiteX0-113" fmla="*/ 20286 w 1445226"/>
                <a:gd name="connsiteY0-114" fmla="*/ 542988 h 1449768"/>
                <a:gd name="connsiteX1-115" fmla="*/ 104106 w 1445226"/>
                <a:gd name="connsiteY1-116" fmla="*/ 116268 h 1449768"/>
                <a:gd name="connsiteX2-117" fmla="*/ 523206 w 1445226"/>
                <a:gd name="connsiteY2-118" fmla="*/ 17208 h 1449768"/>
                <a:gd name="connsiteX3-119" fmla="*/ 1445226 w 1445226"/>
                <a:gd name="connsiteY3-120" fmla="*/ 405828 h 1449768"/>
                <a:gd name="connsiteX4-121" fmla="*/ 523206 w 1445226"/>
                <a:gd name="connsiteY4-122" fmla="*/ 497268 h 1449768"/>
                <a:gd name="connsiteX5-123" fmla="*/ 408906 w 1445226"/>
                <a:gd name="connsiteY5-124" fmla="*/ 1449768 h 1449768"/>
                <a:gd name="connsiteX6-125" fmla="*/ 20286 w 1445226"/>
                <a:gd name="connsiteY6-126" fmla="*/ 542988 h 1449768"/>
                <a:gd name="connsiteX0-127" fmla="*/ 20286 w 1445226"/>
                <a:gd name="connsiteY0-128" fmla="*/ 542988 h 1449768"/>
                <a:gd name="connsiteX1-129" fmla="*/ 104106 w 1445226"/>
                <a:gd name="connsiteY1-130" fmla="*/ 116268 h 1449768"/>
                <a:gd name="connsiteX2-131" fmla="*/ 523206 w 1445226"/>
                <a:gd name="connsiteY2-132" fmla="*/ 17208 h 1449768"/>
                <a:gd name="connsiteX3-133" fmla="*/ 1445226 w 1445226"/>
                <a:gd name="connsiteY3-134" fmla="*/ 405828 h 1449768"/>
                <a:gd name="connsiteX4-135" fmla="*/ 523206 w 1445226"/>
                <a:gd name="connsiteY4-136" fmla="*/ 497268 h 1449768"/>
                <a:gd name="connsiteX5-137" fmla="*/ 408906 w 1445226"/>
                <a:gd name="connsiteY5-138" fmla="*/ 1449768 h 1449768"/>
                <a:gd name="connsiteX6-139" fmla="*/ 20286 w 1445226"/>
                <a:gd name="connsiteY6-140" fmla="*/ 542988 h 1449768"/>
                <a:gd name="connsiteX0-141" fmla="*/ 20286 w 1445226"/>
                <a:gd name="connsiteY0-142" fmla="*/ 542988 h 1449768"/>
                <a:gd name="connsiteX1-143" fmla="*/ 104106 w 1445226"/>
                <a:gd name="connsiteY1-144" fmla="*/ 116268 h 1449768"/>
                <a:gd name="connsiteX2-145" fmla="*/ 523206 w 1445226"/>
                <a:gd name="connsiteY2-146" fmla="*/ 17208 h 1449768"/>
                <a:gd name="connsiteX3-147" fmla="*/ 1445226 w 1445226"/>
                <a:gd name="connsiteY3-148" fmla="*/ 405828 h 1449768"/>
                <a:gd name="connsiteX4-149" fmla="*/ 523206 w 1445226"/>
                <a:gd name="connsiteY4-150" fmla="*/ 497268 h 1449768"/>
                <a:gd name="connsiteX5-151" fmla="*/ 408906 w 1445226"/>
                <a:gd name="connsiteY5-152" fmla="*/ 1449768 h 1449768"/>
                <a:gd name="connsiteX6-153" fmla="*/ 20286 w 1445226"/>
                <a:gd name="connsiteY6-154" fmla="*/ 542988 h 1449768"/>
                <a:gd name="connsiteX0-155" fmla="*/ 20286 w 1445226"/>
                <a:gd name="connsiteY0-156" fmla="*/ 542988 h 1449768"/>
                <a:gd name="connsiteX1-157" fmla="*/ 104106 w 1445226"/>
                <a:gd name="connsiteY1-158" fmla="*/ 116268 h 1449768"/>
                <a:gd name="connsiteX2-159" fmla="*/ 523206 w 1445226"/>
                <a:gd name="connsiteY2-160" fmla="*/ 17208 h 1449768"/>
                <a:gd name="connsiteX3-161" fmla="*/ 1445226 w 1445226"/>
                <a:gd name="connsiteY3-162" fmla="*/ 405828 h 1449768"/>
                <a:gd name="connsiteX4-163" fmla="*/ 523206 w 1445226"/>
                <a:gd name="connsiteY4-164" fmla="*/ 497268 h 1449768"/>
                <a:gd name="connsiteX5-165" fmla="*/ 408906 w 1445226"/>
                <a:gd name="connsiteY5-166" fmla="*/ 1449768 h 1449768"/>
                <a:gd name="connsiteX6-167" fmla="*/ 20286 w 1445226"/>
                <a:gd name="connsiteY6-168" fmla="*/ 542988 h 1449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5226" h="1449768">
                  <a:moveTo>
                    <a:pt x="20286" y="542988"/>
                  </a:moveTo>
                  <a:cubicBezTo>
                    <a:pt x="-30514" y="320738"/>
                    <a:pt x="20286" y="203898"/>
                    <a:pt x="104106" y="116268"/>
                  </a:cubicBezTo>
                  <a:cubicBezTo>
                    <a:pt x="187926" y="28638"/>
                    <a:pt x="299686" y="-31052"/>
                    <a:pt x="523206" y="17208"/>
                  </a:cubicBezTo>
                  <a:cubicBezTo>
                    <a:pt x="746726" y="65468"/>
                    <a:pt x="1445226" y="325818"/>
                    <a:pt x="1445226" y="405828"/>
                  </a:cubicBezTo>
                  <a:cubicBezTo>
                    <a:pt x="1087086" y="310578"/>
                    <a:pt x="726406" y="292798"/>
                    <a:pt x="523206" y="497268"/>
                  </a:cubicBezTo>
                  <a:cubicBezTo>
                    <a:pt x="320006" y="701738"/>
                    <a:pt x="332706" y="1129728"/>
                    <a:pt x="408906" y="1449768"/>
                  </a:cubicBezTo>
                  <a:cubicBezTo>
                    <a:pt x="340326" y="1289748"/>
                    <a:pt x="71086" y="765238"/>
                    <a:pt x="20286" y="542988"/>
                  </a:cubicBezTo>
                  <a:close/>
                </a:path>
              </a:pathLst>
            </a:custGeom>
            <a:gradFill flip="none" rotWithShape="1">
              <a:gsLst>
                <a:gs pos="10000">
                  <a:schemeClr val="bg1">
                    <a:lumMod val="85000"/>
                  </a:schemeClr>
                </a:gs>
                <a:gs pos="42000">
                  <a:srgbClr val="FBFBFB"/>
                </a:gs>
                <a:gs pos="51000">
                  <a:srgbClr val="F8F8F8"/>
                </a:gs>
                <a:gs pos="87000">
                  <a:schemeClr val="bg1">
                    <a:lumMod val="85000"/>
                  </a:schemeClr>
                </a:gs>
              </a:gsLst>
              <a:lin ang="8100000" scaled="1"/>
              <a:tileRect/>
            </a:gradFill>
            <a:ln>
              <a:noFill/>
            </a:ln>
            <a:effectLst>
              <a:outerShdw blurRad="622300" dist="152400" dir="2700000" sx="92000" sy="92000" algn="tl" rotWithShape="0">
                <a:prstClr val="black">
                  <a:alpha val="4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任意多边形 3"/>
            <p:cNvSpPr/>
            <p:nvPr/>
          </p:nvSpPr>
          <p:spPr>
            <a:xfrm rot="10800000">
              <a:off x="4271495" y="4076779"/>
              <a:ext cx="1058877" cy="1062205"/>
            </a:xfrm>
            <a:custGeom>
              <a:avLst/>
              <a:gdLst>
                <a:gd name="connsiteX0" fmla="*/ 16243 w 1464100"/>
                <a:gd name="connsiteY0" fmla="*/ 562479 h 1476922"/>
                <a:gd name="connsiteX1" fmla="*/ 122923 w 1464100"/>
                <a:gd name="connsiteY1" fmla="*/ 143379 h 1476922"/>
                <a:gd name="connsiteX2" fmla="*/ 496303 w 1464100"/>
                <a:gd name="connsiteY2" fmla="*/ 13839 h 1476922"/>
                <a:gd name="connsiteX3" fmla="*/ 1464043 w 1464100"/>
                <a:gd name="connsiteY3" fmla="*/ 432939 h 1476922"/>
                <a:gd name="connsiteX4" fmla="*/ 542023 w 1464100"/>
                <a:gd name="connsiteY4" fmla="*/ 524379 h 1476922"/>
                <a:gd name="connsiteX5" fmla="*/ 427723 w 1464100"/>
                <a:gd name="connsiteY5" fmla="*/ 1476879 h 1476922"/>
                <a:gd name="connsiteX6" fmla="*/ 16243 w 1464100"/>
                <a:gd name="connsiteY6" fmla="*/ 562479 h 1476922"/>
                <a:gd name="connsiteX0-1" fmla="*/ 29819 w 1477676"/>
                <a:gd name="connsiteY0-2" fmla="*/ 569393 h 1483836"/>
                <a:gd name="connsiteX1-3" fmla="*/ 136499 w 1477676"/>
                <a:gd name="connsiteY1-4" fmla="*/ 150293 h 1483836"/>
                <a:gd name="connsiteX2-5" fmla="*/ 509879 w 1477676"/>
                <a:gd name="connsiteY2-6" fmla="*/ 20753 h 1483836"/>
                <a:gd name="connsiteX3-7" fmla="*/ 1477619 w 1477676"/>
                <a:gd name="connsiteY3-8" fmla="*/ 439853 h 1483836"/>
                <a:gd name="connsiteX4-9" fmla="*/ 555599 w 1477676"/>
                <a:gd name="connsiteY4-10" fmla="*/ 531293 h 1483836"/>
                <a:gd name="connsiteX5-11" fmla="*/ 441299 w 1477676"/>
                <a:gd name="connsiteY5-12" fmla="*/ 1483793 h 1483836"/>
                <a:gd name="connsiteX6-13" fmla="*/ 29819 w 1477676"/>
                <a:gd name="connsiteY6-14" fmla="*/ 569393 h 1483836"/>
                <a:gd name="connsiteX0-15" fmla="*/ 17161 w 1464961"/>
                <a:gd name="connsiteY0-16" fmla="*/ 535197 h 1449640"/>
                <a:gd name="connsiteX1-17" fmla="*/ 123841 w 1464961"/>
                <a:gd name="connsiteY1-18" fmla="*/ 116097 h 1449640"/>
                <a:gd name="connsiteX2-19" fmla="*/ 542941 w 1464961"/>
                <a:gd name="connsiteY2-20" fmla="*/ 17037 h 1449640"/>
                <a:gd name="connsiteX3-21" fmla="*/ 1464961 w 1464961"/>
                <a:gd name="connsiteY3-22" fmla="*/ 405657 h 1449640"/>
                <a:gd name="connsiteX4-23" fmla="*/ 542941 w 1464961"/>
                <a:gd name="connsiteY4-24" fmla="*/ 497097 h 1449640"/>
                <a:gd name="connsiteX5-25" fmla="*/ 428641 w 1464961"/>
                <a:gd name="connsiteY5-26" fmla="*/ 1449597 h 1449640"/>
                <a:gd name="connsiteX6-27" fmla="*/ 17161 w 1464961"/>
                <a:gd name="connsiteY6-28" fmla="*/ 535197 h 1449640"/>
                <a:gd name="connsiteX0-29" fmla="*/ 20286 w 1445226"/>
                <a:gd name="connsiteY0-30" fmla="*/ 542988 h 1449830"/>
                <a:gd name="connsiteX1-31" fmla="*/ 104106 w 1445226"/>
                <a:gd name="connsiteY1-32" fmla="*/ 116268 h 1449830"/>
                <a:gd name="connsiteX2-33" fmla="*/ 523206 w 1445226"/>
                <a:gd name="connsiteY2-34" fmla="*/ 17208 h 1449830"/>
                <a:gd name="connsiteX3-35" fmla="*/ 1445226 w 1445226"/>
                <a:gd name="connsiteY3-36" fmla="*/ 405828 h 1449830"/>
                <a:gd name="connsiteX4-37" fmla="*/ 523206 w 1445226"/>
                <a:gd name="connsiteY4-38" fmla="*/ 497268 h 1449830"/>
                <a:gd name="connsiteX5-39" fmla="*/ 408906 w 1445226"/>
                <a:gd name="connsiteY5-40" fmla="*/ 1449768 h 1449830"/>
                <a:gd name="connsiteX6-41" fmla="*/ 20286 w 1445226"/>
                <a:gd name="connsiteY6-42" fmla="*/ 542988 h 1449830"/>
                <a:gd name="connsiteX0-43" fmla="*/ 20286 w 1445226"/>
                <a:gd name="connsiteY0-44" fmla="*/ 542988 h 1449830"/>
                <a:gd name="connsiteX1-45" fmla="*/ 104106 w 1445226"/>
                <a:gd name="connsiteY1-46" fmla="*/ 116268 h 1449830"/>
                <a:gd name="connsiteX2-47" fmla="*/ 523206 w 1445226"/>
                <a:gd name="connsiteY2-48" fmla="*/ 17208 h 1449830"/>
                <a:gd name="connsiteX3-49" fmla="*/ 1445226 w 1445226"/>
                <a:gd name="connsiteY3-50" fmla="*/ 405828 h 1449830"/>
                <a:gd name="connsiteX4-51" fmla="*/ 523206 w 1445226"/>
                <a:gd name="connsiteY4-52" fmla="*/ 497268 h 1449830"/>
                <a:gd name="connsiteX5-53" fmla="*/ 408906 w 1445226"/>
                <a:gd name="connsiteY5-54" fmla="*/ 1449768 h 1449830"/>
                <a:gd name="connsiteX6-55" fmla="*/ 20286 w 1445226"/>
                <a:gd name="connsiteY6-56" fmla="*/ 542988 h 1449830"/>
                <a:gd name="connsiteX0-57" fmla="*/ 20286 w 1445226"/>
                <a:gd name="connsiteY0-58" fmla="*/ 542988 h 1449830"/>
                <a:gd name="connsiteX1-59" fmla="*/ 104106 w 1445226"/>
                <a:gd name="connsiteY1-60" fmla="*/ 116268 h 1449830"/>
                <a:gd name="connsiteX2-61" fmla="*/ 523206 w 1445226"/>
                <a:gd name="connsiteY2-62" fmla="*/ 17208 h 1449830"/>
                <a:gd name="connsiteX3-63" fmla="*/ 1445226 w 1445226"/>
                <a:gd name="connsiteY3-64" fmla="*/ 405828 h 1449830"/>
                <a:gd name="connsiteX4-65" fmla="*/ 523206 w 1445226"/>
                <a:gd name="connsiteY4-66" fmla="*/ 497268 h 1449830"/>
                <a:gd name="connsiteX5-67" fmla="*/ 408906 w 1445226"/>
                <a:gd name="connsiteY5-68" fmla="*/ 1449768 h 1449830"/>
                <a:gd name="connsiteX6-69" fmla="*/ 20286 w 1445226"/>
                <a:gd name="connsiteY6-70" fmla="*/ 542988 h 1449830"/>
                <a:gd name="connsiteX0-71" fmla="*/ 20286 w 1445226"/>
                <a:gd name="connsiteY0-72" fmla="*/ 542988 h 1449768"/>
                <a:gd name="connsiteX1-73" fmla="*/ 104106 w 1445226"/>
                <a:gd name="connsiteY1-74" fmla="*/ 116268 h 1449768"/>
                <a:gd name="connsiteX2-75" fmla="*/ 523206 w 1445226"/>
                <a:gd name="connsiteY2-76" fmla="*/ 17208 h 1449768"/>
                <a:gd name="connsiteX3-77" fmla="*/ 1445226 w 1445226"/>
                <a:gd name="connsiteY3-78" fmla="*/ 405828 h 1449768"/>
                <a:gd name="connsiteX4-79" fmla="*/ 523206 w 1445226"/>
                <a:gd name="connsiteY4-80" fmla="*/ 497268 h 1449768"/>
                <a:gd name="connsiteX5-81" fmla="*/ 408906 w 1445226"/>
                <a:gd name="connsiteY5-82" fmla="*/ 1449768 h 1449768"/>
                <a:gd name="connsiteX6-83" fmla="*/ 20286 w 1445226"/>
                <a:gd name="connsiteY6-84" fmla="*/ 542988 h 1449768"/>
                <a:gd name="connsiteX0-85" fmla="*/ 20286 w 1445226"/>
                <a:gd name="connsiteY0-86" fmla="*/ 542988 h 1449768"/>
                <a:gd name="connsiteX1-87" fmla="*/ 104106 w 1445226"/>
                <a:gd name="connsiteY1-88" fmla="*/ 116268 h 1449768"/>
                <a:gd name="connsiteX2-89" fmla="*/ 523206 w 1445226"/>
                <a:gd name="connsiteY2-90" fmla="*/ 17208 h 1449768"/>
                <a:gd name="connsiteX3-91" fmla="*/ 1445226 w 1445226"/>
                <a:gd name="connsiteY3-92" fmla="*/ 405828 h 1449768"/>
                <a:gd name="connsiteX4-93" fmla="*/ 523206 w 1445226"/>
                <a:gd name="connsiteY4-94" fmla="*/ 497268 h 1449768"/>
                <a:gd name="connsiteX5-95" fmla="*/ 408906 w 1445226"/>
                <a:gd name="connsiteY5-96" fmla="*/ 1449768 h 1449768"/>
                <a:gd name="connsiteX6-97" fmla="*/ 20286 w 1445226"/>
                <a:gd name="connsiteY6-98" fmla="*/ 542988 h 1449768"/>
                <a:gd name="connsiteX0-99" fmla="*/ 20286 w 1445226"/>
                <a:gd name="connsiteY0-100" fmla="*/ 542988 h 1449768"/>
                <a:gd name="connsiteX1-101" fmla="*/ 104106 w 1445226"/>
                <a:gd name="connsiteY1-102" fmla="*/ 116268 h 1449768"/>
                <a:gd name="connsiteX2-103" fmla="*/ 523206 w 1445226"/>
                <a:gd name="connsiteY2-104" fmla="*/ 17208 h 1449768"/>
                <a:gd name="connsiteX3-105" fmla="*/ 1445226 w 1445226"/>
                <a:gd name="connsiteY3-106" fmla="*/ 405828 h 1449768"/>
                <a:gd name="connsiteX4-107" fmla="*/ 523206 w 1445226"/>
                <a:gd name="connsiteY4-108" fmla="*/ 497268 h 1449768"/>
                <a:gd name="connsiteX5-109" fmla="*/ 408906 w 1445226"/>
                <a:gd name="connsiteY5-110" fmla="*/ 1449768 h 1449768"/>
                <a:gd name="connsiteX6-111" fmla="*/ 20286 w 1445226"/>
                <a:gd name="connsiteY6-112" fmla="*/ 542988 h 1449768"/>
                <a:gd name="connsiteX0-113" fmla="*/ 20286 w 1445226"/>
                <a:gd name="connsiteY0-114" fmla="*/ 542988 h 1449768"/>
                <a:gd name="connsiteX1-115" fmla="*/ 104106 w 1445226"/>
                <a:gd name="connsiteY1-116" fmla="*/ 116268 h 1449768"/>
                <a:gd name="connsiteX2-117" fmla="*/ 523206 w 1445226"/>
                <a:gd name="connsiteY2-118" fmla="*/ 17208 h 1449768"/>
                <a:gd name="connsiteX3-119" fmla="*/ 1445226 w 1445226"/>
                <a:gd name="connsiteY3-120" fmla="*/ 405828 h 1449768"/>
                <a:gd name="connsiteX4-121" fmla="*/ 523206 w 1445226"/>
                <a:gd name="connsiteY4-122" fmla="*/ 497268 h 1449768"/>
                <a:gd name="connsiteX5-123" fmla="*/ 408906 w 1445226"/>
                <a:gd name="connsiteY5-124" fmla="*/ 1449768 h 1449768"/>
                <a:gd name="connsiteX6-125" fmla="*/ 20286 w 1445226"/>
                <a:gd name="connsiteY6-126" fmla="*/ 542988 h 1449768"/>
                <a:gd name="connsiteX0-127" fmla="*/ 20286 w 1445226"/>
                <a:gd name="connsiteY0-128" fmla="*/ 542988 h 1449768"/>
                <a:gd name="connsiteX1-129" fmla="*/ 104106 w 1445226"/>
                <a:gd name="connsiteY1-130" fmla="*/ 116268 h 1449768"/>
                <a:gd name="connsiteX2-131" fmla="*/ 523206 w 1445226"/>
                <a:gd name="connsiteY2-132" fmla="*/ 17208 h 1449768"/>
                <a:gd name="connsiteX3-133" fmla="*/ 1445226 w 1445226"/>
                <a:gd name="connsiteY3-134" fmla="*/ 405828 h 1449768"/>
                <a:gd name="connsiteX4-135" fmla="*/ 523206 w 1445226"/>
                <a:gd name="connsiteY4-136" fmla="*/ 497268 h 1449768"/>
                <a:gd name="connsiteX5-137" fmla="*/ 408906 w 1445226"/>
                <a:gd name="connsiteY5-138" fmla="*/ 1449768 h 1449768"/>
                <a:gd name="connsiteX6-139" fmla="*/ 20286 w 1445226"/>
                <a:gd name="connsiteY6-140" fmla="*/ 542988 h 1449768"/>
                <a:gd name="connsiteX0-141" fmla="*/ 20286 w 1445226"/>
                <a:gd name="connsiteY0-142" fmla="*/ 542988 h 1449768"/>
                <a:gd name="connsiteX1-143" fmla="*/ 104106 w 1445226"/>
                <a:gd name="connsiteY1-144" fmla="*/ 116268 h 1449768"/>
                <a:gd name="connsiteX2-145" fmla="*/ 523206 w 1445226"/>
                <a:gd name="connsiteY2-146" fmla="*/ 17208 h 1449768"/>
                <a:gd name="connsiteX3-147" fmla="*/ 1445226 w 1445226"/>
                <a:gd name="connsiteY3-148" fmla="*/ 405828 h 1449768"/>
                <a:gd name="connsiteX4-149" fmla="*/ 523206 w 1445226"/>
                <a:gd name="connsiteY4-150" fmla="*/ 497268 h 1449768"/>
                <a:gd name="connsiteX5-151" fmla="*/ 408906 w 1445226"/>
                <a:gd name="connsiteY5-152" fmla="*/ 1449768 h 1449768"/>
                <a:gd name="connsiteX6-153" fmla="*/ 20286 w 1445226"/>
                <a:gd name="connsiteY6-154" fmla="*/ 542988 h 1449768"/>
                <a:gd name="connsiteX0-155" fmla="*/ 20286 w 1445226"/>
                <a:gd name="connsiteY0-156" fmla="*/ 542988 h 1449768"/>
                <a:gd name="connsiteX1-157" fmla="*/ 104106 w 1445226"/>
                <a:gd name="connsiteY1-158" fmla="*/ 116268 h 1449768"/>
                <a:gd name="connsiteX2-159" fmla="*/ 523206 w 1445226"/>
                <a:gd name="connsiteY2-160" fmla="*/ 17208 h 1449768"/>
                <a:gd name="connsiteX3-161" fmla="*/ 1445226 w 1445226"/>
                <a:gd name="connsiteY3-162" fmla="*/ 405828 h 1449768"/>
                <a:gd name="connsiteX4-163" fmla="*/ 523206 w 1445226"/>
                <a:gd name="connsiteY4-164" fmla="*/ 497268 h 1449768"/>
                <a:gd name="connsiteX5-165" fmla="*/ 408906 w 1445226"/>
                <a:gd name="connsiteY5-166" fmla="*/ 1449768 h 1449768"/>
                <a:gd name="connsiteX6-167" fmla="*/ 20286 w 1445226"/>
                <a:gd name="connsiteY6-168" fmla="*/ 542988 h 1449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5226" h="1449768">
                  <a:moveTo>
                    <a:pt x="20286" y="542988"/>
                  </a:moveTo>
                  <a:cubicBezTo>
                    <a:pt x="-30514" y="320738"/>
                    <a:pt x="20286" y="203898"/>
                    <a:pt x="104106" y="116268"/>
                  </a:cubicBezTo>
                  <a:cubicBezTo>
                    <a:pt x="187926" y="28638"/>
                    <a:pt x="299686" y="-31052"/>
                    <a:pt x="523206" y="17208"/>
                  </a:cubicBezTo>
                  <a:cubicBezTo>
                    <a:pt x="746726" y="65468"/>
                    <a:pt x="1445226" y="325818"/>
                    <a:pt x="1445226" y="405828"/>
                  </a:cubicBezTo>
                  <a:cubicBezTo>
                    <a:pt x="1087086" y="310578"/>
                    <a:pt x="726406" y="292798"/>
                    <a:pt x="523206" y="497268"/>
                  </a:cubicBezTo>
                  <a:cubicBezTo>
                    <a:pt x="320006" y="701738"/>
                    <a:pt x="332706" y="1129728"/>
                    <a:pt x="408906" y="1449768"/>
                  </a:cubicBezTo>
                  <a:cubicBezTo>
                    <a:pt x="340326" y="1289748"/>
                    <a:pt x="71086" y="765238"/>
                    <a:pt x="20286" y="542988"/>
                  </a:cubicBezTo>
                  <a:close/>
                </a:path>
              </a:pathLst>
            </a:custGeom>
            <a:gradFill flip="none" rotWithShape="1">
              <a:gsLst>
                <a:gs pos="10000">
                  <a:schemeClr val="bg1">
                    <a:lumMod val="85000"/>
                  </a:schemeClr>
                </a:gs>
                <a:gs pos="42000">
                  <a:srgbClr val="FBFBFB"/>
                </a:gs>
                <a:gs pos="51000">
                  <a:srgbClr val="F8F8F8"/>
                </a:gs>
                <a:gs pos="87000">
                  <a:schemeClr val="bg1">
                    <a:lumMod val="85000"/>
                  </a:schemeClr>
                </a:gs>
              </a:gsLst>
              <a:lin ang="8100000" scaled="1"/>
              <a:tileRect/>
            </a:gradFill>
            <a:ln>
              <a:noFill/>
            </a:ln>
            <a:effectLst>
              <a:outerShdw blurRad="622300" dist="152400" dir="2700000" sx="92000" sy="92000" algn="tl" rotWithShape="0">
                <a:prstClr val="black">
                  <a:alpha val="4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任意多边形 14"/>
            <p:cNvSpPr/>
            <p:nvPr/>
          </p:nvSpPr>
          <p:spPr>
            <a:xfrm rot="10800000" flipV="1">
              <a:off x="4235454" y="541072"/>
              <a:ext cx="1058877" cy="1062205"/>
            </a:xfrm>
            <a:custGeom>
              <a:avLst/>
              <a:gdLst>
                <a:gd name="connsiteX0" fmla="*/ 16243 w 1464100"/>
                <a:gd name="connsiteY0" fmla="*/ 562479 h 1476922"/>
                <a:gd name="connsiteX1" fmla="*/ 122923 w 1464100"/>
                <a:gd name="connsiteY1" fmla="*/ 143379 h 1476922"/>
                <a:gd name="connsiteX2" fmla="*/ 496303 w 1464100"/>
                <a:gd name="connsiteY2" fmla="*/ 13839 h 1476922"/>
                <a:gd name="connsiteX3" fmla="*/ 1464043 w 1464100"/>
                <a:gd name="connsiteY3" fmla="*/ 432939 h 1476922"/>
                <a:gd name="connsiteX4" fmla="*/ 542023 w 1464100"/>
                <a:gd name="connsiteY4" fmla="*/ 524379 h 1476922"/>
                <a:gd name="connsiteX5" fmla="*/ 427723 w 1464100"/>
                <a:gd name="connsiteY5" fmla="*/ 1476879 h 1476922"/>
                <a:gd name="connsiteX6" fmla="*/ 16243 w 1464100"/>
                <a:gd name="connsiteY6" fmla="*/ 562479 h 1476922"/>
                <a:gd name="connsiteX0-1" fmla="*/ 29819 w 1477676"/>
                <a:gd name="connsiteY0-2" fmla="*/ 569393 h 1483836"/>
                <a:gd name="connsiteX1-3" fmla="*/ 136499 w 1477676"/>
                <a:gd name="connsiteY1-4" fmla="*/ 150293 h 1483836"/>
                <a:gd name="connsiteX2-5" fmla="*/ 509879 w 1477676"/>
                <a:gd name="connsiteY2-6" fmla="*/ 20753 h 1483836"/>
                <a:gd name="connsiteX3-7" fmla="*/ 1477619 w 1477676"/>
                <a:gd name="connsiteY3-8" fmla="*/ 439853 h 1483836"/>
                <a:gd name="connsiteX4-9" fmla="*/ 555599 w 1477676"/>
                <a:gd name="connsiteY4-10" fmla="*/ 531293 h 1483836"/>
                <a:gd name="connsiteX5-11" fmla="*/ 441299 w 1477676"/>
                <a:gd name="connsiteY5-12" fmla="*/ 1483793 h 1483836"/>
                <a:gd name="connsiteX6-13" fmla="*/ 29819 w 1477676"/>
                <a:gd name="connsiteY6-14" fmla="*/ 569393 h 1483836"/>
                <a:gd name="connsiteX0-15" fmla="*/ 17161 w 1464961"/>
                <a:gd name="connsiteY0-16" fmla="*/ 535197 h 1449640"/>
                <a:gd name="connsiteX1-17" fmla="*/ 123841 w 1464961"/>
                <a:gd name="connsiteY1-18" fmla="*/ 116097 h 1449640"/>
                <a:gd name="connsiteX2-19" fmla="*/ 542941 w 1464961"/>
                <a:gd name="connsiteY2-20" fmla="*/ 17037 h 1449640"/>
                <a:gd name="connsiteX3-21" fmla="*/ 1464961 w 1464961"/>
                <a:gd name="connsiteY3-22" fmla="*/ 405657 h 1449640"/>
                <a:gd name="connsiteX4-23" fmla="*/ 542941 w 1464961"/>
                <a:gd name="connsiteY4-24" fmla="*/ 497097 h 1449640"/>
                <a:gd name="connsiteX5-25" fmla="*/ 428641 w 1464961"/>
                <a:gd name="connsiteY5-26" fmla="*/ 1449597 h 1449640"/>
                <a:gd name="connsiteX6-27" fmla="*/ 17161 w 1464961"/>
                <a:gd name="connsiteY6-28" fmla="*/ 535197 h 1449640"/>
                <a:gd name="connsiteX0-29" fmla="*/ 20286 w 1445226"/>
                <a:gd name="connsiteY0-30" fmla="*/ 542988 h 1449830"/>
                <a:gd name="connsiteX1-31" fmla="*/ 104106 w 1445226"/>
                <a:gd name="connsiteY1-32" fmla="*/ 116268 h 1449830"/>
                <a:gd name="connsiteX2-33" fmla="*/ 523206 w 1445226"/>
                <a:gd name="connsiteY2-34" fmla="*/ 17208 h 1449830"/>
                <a:gd name="connsiteX3-35" fmla="*/ 1445226 w 1445226"/>
                <a:gd name="connsiteY3-36" fmla="*/ 405828 h 1449830"/>
                <a:gd name="connsiteX4-37" fmla="*/ 523206 w 1445226"/>
                <a:gd name="connsiteY4-38" fmla="*/ 497268 h 1449830"/>
                <a:gd name="connsiteX5-39" fmla="*/ 408906 w 1445226"/>
                <a:gd name="connsiteY5-40" fmla="*/ 1449768 h 1449830"/>
                <a:gd name="connsiteX6-41" fmla="*/ 20286 w 1445226"/>
                <a:gd name="connsiteY6-42" fmla="*/ 542988 h 1449830"/>
                <a:gd name="connsiteX0-43" fmla="*/ 20286 w 1445226"/>
                <a:gd name="connsiteY0-44" fmla="*/ 542988 h 1449830"/>
                <a:gd name="connsiteX1-45" fmla="*/ 104106 w 1445226"/>
                <a:gd name="connsiteY1-46" fmla="*/ 116268 h 1449830"/>
                <a:gd name="connsiteX2-47" fmla="*/ 523206 w 1445226"/>
                <a:gd name="connsiteY2-48" fmla="*/ 17208 h 1449830"/>
                <a:gd name="connsiteX3-49" fmla="*/ 1445226 w 1445226"/>
                <a:gd name="connsiteY3-50" fmla="*/ 405828 h 1449830"/>
                <a:gd name="connsiteX4-51" fmla="*/ 523206 w 1445226"/>
                <a:gd name="connsiteY4-52" fmla="*/ 497268 h 1449830"/>
                <a:gd name="connsiteX5-53" fmla="*/ 408906 w 1445226"/>
                <a:gd name="connsiteY5-54" fmla="*/ 1449768 h 1449830"/>
                <a:gd name="connsiteX6-55" fmla="*/ 20286 w 1445226"/>
                <a:gd name="connsiteY6-56" fmla="*/ 542988 h 1449830"/>
                <a:gd name="connsiteX0-57" fmla="*/ 20286 w 1445226"/>
                <a:gd name="connsiteY0-58" fmla="*/ 542988 h 1449830"/>
                <a:gd name="connsiteX1-59" fmla="*/ 104106 w 1445226"/>
                <a:gd name="connsiteY1-60" fmla="*/ 116268 h 1449830"/>
                <a:gd name="connsiteX2-61" fmla="*/ 523206 w 1445226"/>
                <a:gd name="connsiteY2-62" fmla="*/ 17208 h 1449830"/>
                <a:gd name="connsiteX3-63" fmla="*/ 1445226 w 1445226"/>
                <a:gd name="connsiteY3-64" fmla="*/ 405828 h 1449830"/>
                <a:gd name="connsiteX4-65" fmla="*/ 523206 w 1445226"/>
                <a:gd name="connsiteY4-66" fmla="*/ 497268 h 1449830"/>
                <a:gd name="connsiteX5-67" fmla="*/ 408906 w 1445226"/>
                <a:gd name="connsiteY5-68" fmla="*/ 1449768 h 1449830"/>
                <a:gd name="connsiteX6-69" fmla="*/ 20286 w 1445226"/>
                <a:gd name="connsiteY6-70" fmla="*/ 542988 h 1449830"/>
                <a:gd name="connsiteX0-71" fmla="*/ 20286 w 1445226"/>
                <a:gd name="connsiteY0-72" fmla="*/ 542988 h 1449768"/>
                <a:gd name="connsiteX1-73" fmla="*/ 104106 w 1445226"/>
                <a:gd name="connsiteY1-74" fmla="*/ 116268 h 1449768"/>
                <a:gd name="connsiteX2-75" fmla="*/ 523206 w 1445226"/>
                <a:gd name="connsiteY2-76" fmla="*/ 17208 h 1449768"/>
                <a:gd name="connsiteX3-77" fmla="*/ 1445226 w 1445226"/>
                <a:gd name="connsiteY3-78" fmla="*/ 405828 h 1449768"/>
                <a:gd name="connsiteX4-79" fmla="*/ 523206 w 1445226"/>
                <a:gd name="connsiteY4-80" fmla="*/ 497268 h 1449768"/>
                <a:gd name="connsiteX5-81" fmla="*/ 408906 w 1445226"/>
                <a:gd name="connsiteY5-82" fmla="*/ 1449768 h 1449768"/>
                <a:gd name="connsiteX6-83" fmla="*/ 20286 w 1445226"/>
                <a:gd name="connsiteY6-84" fmla="*/ 542988 h 1449768"/>
                <a:gd name="connsiteX0-85" fmla="*/ 20286 w 1445226"/>
                <a:gd name="connsiteY0-86" fmla="*/ 542988 h 1449768"/>
                <a:gd name="connsiteX1-87" fmla="*/ 104106 w 1445226"/>
                <a:gd name="connsiteY1-88" fmla="*/ 116268 h 1449768"/>
                <a:gd name="connsiteX2-89" fmla="*/ 523206 w 1445226"/>
                <a:gd name="connsiteY2-90" fmla="*/ 17208 h 1449768"/>
                <a:gd name="connsiteX3-91" fmla="*/ 1445226 w 1445226"/>
                <a:gd name="connsiteY3-92" fmla="*/ 405828 h 1449768"/>
                <a:gd name="connsiteX4-93" fmla="*/ 523206 w 1445226"/>
                <a:gd name="connsiteY4-94" fmla="*/ 497268 h 1449768"/>
                <a:gd name="connsiteX5-95" fmla="*/ 408906 w 1445226"/>
                <a:gd name="connsiteY5-96" fmla="*/ 1449768 h 1449768"/>
                <a:gd name="connsiteX6-97" fmla="*/ 20286 w 1445226"/>
                <a:gd name="connsiteY6-98" fmla="*/ 542988 h 1449768"/>
                <a:gd name="connsiteX0-99" fmla="*/ 20286 w 1445226"/>
                <a:gd name="connsiteY0-100" fmla="*/ 542988 h 1449768"/>
                <a:gd name="connsiteX1-101" fmla="*/ 104106 w 1445226"/>
                <a:gd name="connsiteY1-102" fmla="*/ 116268 h 1449768"/>
                <a:gd name="connsiteX2-103" fmla="*/ 523206 w 1445226"/>
                <a:gd name="connsiteY2-104" fmla="*/ 17208 h 1449768"/>
                <a:gd name="connsiteX3-105" fmla="*/ 1445226 w 1445226"/>
                <a:gd name="connsiteY3-106" fmla="*/ 405828 h 1449768"/>
                <a:gd name="connsiteX4-107" fmla="*/ 523206 w 1445226"/>
                <a:gd name="connsiteY4-108" fmla="*/ 497268 h 1449768"/>
                <a:gd name="connsiteX5-109" fmla="*/ 408906 w 1445226"/>
                <a:gd name="connsiteY5-110" fmla="*/ 1449768 h 1449768"/>
                <a:gd name="connsiteX6-111" fmla="*/ 20286 w 1445226"/>
                <a:gd name="connsiteY6-112" fmla="*/ 542988 h 1449768"/>
                <a:gd name="connsiteX0-113" fmla="*/ 20286 w 1445226"/>
                <a:gd name="connsiteY0-114" fmla="*/ 542988 h 1449768"/>
                <a:gd name="connsiteX1-115" fmla="*/ 104106 w 1445226"/>
                <a:gd name="connsiteY1-116" fmla="*/ 116268 h 1449768"/>
                <a:gd name="connsiteX2-117" fmla="*/ 523206 w 1445226"/>
                <a:gd name="connsiteY2-118" fmla="*/ 17208 h 1449768"/>
                <a:gd name="connsiteX3-119" fmla="*/ 1445226 w 1445226"/>
                <a:gd name="connsiteY3-120" fmla="*/ 405828 h 1449768"/>
                <a:gd name="connsiteX4-121" fmla="*/ 523206 w 1445226"/>
                <a:gd name="connsiteY4-122" fmla="*/ 497268 h 1449768"/>
                <a:gd name="connsiteX5-123" fmla="*/ 408906 w 1445226"/>
                <a:gd name="connsiteY5-124" fmla="*/ 1449768 h 1449768"/>
                <a:gd name="connsiteX6-125" fmla="*/ 20286 w 1445226"/>
                <a:gd name="connsiteY6-126" fmla="*/ 542988 h 1449768"/>
                <a:gd name="connsiteX0-127" fmla="*/ 20286 w 1445226"/>
                <a:gd name="connsiteY0-128" fmla="*/ 542988 h 1449768"/>
                <a:gd name="connsiteX1-129" fmla="*/ 104106 w 1445226"/>
                <a:gd name="connsiteY1-130" fmla="*/ 116268 h 1449768"/>
                <a:gd name="connsiteX2-131" fmla="*/ 523206 w 1445226"/>
                <a:gd name="connsiteY2-132" fmla="*/ 17208 h 1449768"/>
                <a:gd name="connsiteX3-133" fmla="*/ 1445226 w 1445226"/>
                <a:gd name="connsiteY3-134" fmla="*/ 405828 h 1449768"/>
                <a:gd name="connsiteX4-135" fmla="*/ 523206 w 1445226"/>
                <a:gd name="connsiteY4-136" fmla="*/ 497268 h 1449768"/>
                <a:gd name="connsiteX5-137" fmla="*/ 408906 w 1445226"/>
                <a:gd name="connsiteY5-138" fmla="*/ 1449768 h 1449768"/>
                <a:gd name="connsiteX6-139" fmla="*/ 20286 w 1445226"/>
                <a:gd name="connsiteY6-140" fmla="*/ 542988 h 1449768"/>
                <a:gd name="connsiteX0-141" fmla="*/ 20286 w 1445226"/>
                <a:gd name="connsiteY0-142" fmla="*/ 542988 h 1449768"/>
                <a:gd name="connsiteX1-143" fmla="*/ 104106 w 1445226"/>
                <a:gd name="connsiteY1-144" fmla="*/ 116268 h 1449768"/>
                <a:gd name="connsiteX2-145" fmla="*/ 523206 w 1445226"/>
                <a:gd name="connsiteY2-146" fmla="*/ 17208 h 1449768"/>
                <a:gd name="connsiteX3-147" fmla="*/ 1445226 w 1445226"/>
                <a:gd name="connsiteY3-148" fmla="*/ 405828 h 1449768"/>
                <a:gd name="connsiteX4-149" fmla="*/ 523206 w 1445226"/>
                <a:gd name="connsiteY4-150" fmla="*/ 497268 h 1449768"/>
                <a:gd name="connsiteX5-151" fmla="*/ 408906 w 1445226"/>
                <a:gd name="connsiteY5-152" fmla="*/ 1449768 h 1449768"/>
                <a:gd name="connsiteX6-153" fmla="*/ 20286 w 1445226"/>
                <a:gd name="connsiteY6-154" fmla="*/ 542988 h 1449768"/>
                <a:gd name="connsiteX0-155" fmla="*/ 20286 w 1445226"/>
                <a:gd name="connsiteY0-156" fmla="*/ 542988 h 1449768"/>
                <a:gd name="connsiteX1-157" fmla="*/ 104106 w 1445226"/>
                <a:gd name="connsiteY1-158" fmla="*/ 116268 h 1449768"/>
                <a:gd name="connsiteX2-159" fmla="*/ 523206 w 1445226"/>
                <a:gd name="connsiteY2-160" fmla="*/ 17208 h 1449768"/>
                <a:gd name="connsiteX3-161" fmla="*/ 1445226 w 1445226"/>
                <a:gd name="connsiteY3-162" fmla="*/ 405828 h 1449768"/>
                <a:gd name="connsiteX4-163" fmla="*/ 523206 w 1445226"/>
                <a:gd name="connsiteY4-164" fmla="*/ 497268 h 1449768"/>
                <a:gd name="connsiteX5-165" fmla="*/ 408906 w 1445226"/>
                <a:gd name="connsiteY5-166" fmla="*/ 1449768 h 1449768"/>
                <a:gd name="connsiteX6-167" fmla="*/ 20286 w 1445226"/>
                <a:gd name="connsiteY6-168" fmla="*/ 542988 h 1449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45226" h="1449768">
                  <a:moveTo>
                    <a:pt x="20286" y="542988"/>
                  </a:moveTo>
                  <a:cubicBezTo>
                    <a:pt x="-30514" y="320738"/>
                    <a:pt x="20286" y="203898"/>
                    <a:pt x="104106" y="116268"/>
                  </a:cubicBezTo>
                  <a:cubicBezTo>
                    <a:pt x="187926" y="28638"/>
                    <a:pt x="299686" y="-31052"/>
                    <a:pt x="523206" y="17208"/>
                  </a:cubicBezTo>
                  <a:cubicBezTo>
                    <a:pt x="746726" y="65468"/>
                    <a:pt x="1445226" y="325818"/>
                    <a:pt x="1445226" y="405828"/>
                  </a:cubicBezTo>
                  <a:cubicBezTo>
                    <a:pt x="1087086" y="310578"/>
                    <a:pt x="726406" y="292798"/>
                    <a:pt x="523206" y="497268"/>
                  </a:cubicBezTo>
                  <a:cubicBezTo>
                    <a:pt x="320006" y="701738"/>
                    <a:pt x="332706" y="1129728"/>
                    <a:pt x="408906" y="1449768"/>
                  </a:cubicBezTo>
                  <a:cubicBezTo>
                    <a:pt x="340326" y="1289748"/>
                    <a:pt x="71086" y="765238"/>
                    <a:pt x="20286" y="542988"/>
                  </a:cubicBezTo>
                  <a:close/>
                </a:path>
              </a:pathLst>
            </a:custGeom>
            <a:gradFill flip="none" rotWithShape="1">
              <a:gsLst>
                <a:gs pos="10000">
                  <a:schemeClr val="bg1">
                    <a:lumMod val="85000"/>
                  </a:schemeClr>
                </a:gs>
                <a:gs pos="42000">
                  <a:srgbClr val="FBFBFB"/>
                </a:gs>
                <a:gs pos="51000">
                  <a:srgbClr val="F8F8F8"/>
                </a:gs>
                <a:gs pos="87000">
                  <a:schemeClr val="bg1">
                    <a:lumMod val="85000"/>
                  </a:schemeClr>
                </a:gs>
              </a:gsLst>
              <a:lin ang="8100000" scaled="1"/>
              <a:tileRect/>
            </a:gradFill>
            <a:ln>
              <a:noFill/>
            </a:ln>
            <a:effectLst>
              <a:outerShdw blurRad="622300" dist="152400" dir="2700000" sx="92000" sy="92000" algn="tl" rotWithShape="0">
                <a:prstClr val="black">
                  <a:alpha val="4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2" name="文本框 21"/>
          <p:cNvSpPr txBox="1"/>
          <p:nvPr/>
        </p:nvSpPr>
        <p:spPr>
          <a:xfrm>
            <a:off x="5214402" y="3522790"/>
            <a:ext cx="1620957" cy="597921"/>
          </a:xfrm>
          <a:prstGeom prst="rect">
            <a:avLst/>
          </a:prstGeom>
          <a:noFill/>
        </p:spPr>
        <p:txBody>
          <a:bodyPr wrap="none" rtlCol="0" anchor="ctr">
            <a:spAutoFit/>
          </a:bodyPr>
          <a:lstStyle/>
          <a:p>
            <a:pPr algn="ctr">
              <a:lnSpc>
                <a:spcPct val="130000"/>
              </a:lnSpc>
            </a:pPr>
            <a:r>
              <a:rPr lang="zh-CN" altLang="en-US" sz="2800" b="1" dirty="0">
                <a:solidFill>
                  <a:srgbClr val="283A69"/>
                </a:solidFill>
                <a:cs typeface="+mn-ea"/>
                <a:sym typeface="+mn-lt"/>
              </a:rPr>
              <a:t>传递方式</a:t>
            </a:r>
          </a:p>
        </p:txBody>
      </p:sp>
      <p:sp>
        <p:nvSpPr>
          <p:cNvPr id="32" name="矩形 31"/>
          <p:cNvSpPr/>
          <p:nvPr/>
        </p:nvSpPr>
        <p:spPr>
          <a:xfrm>
            <a:off x="1747020" y="2542160"/>
            <a:ext cx="1706880" cy="460375"/>
          </a:xfrm>
          <a:prstGeom prst="rect">
            <a:avLst/>
          </a:prstGeom>
        </p:spPr>
        <p:txBody>
          <a:bodyPr wrap="none">
            <a:spAutoFit/>
          </a:bodyPr>
          <a:lstStyle/>
          <a:p>
            <a:r>
              <a:rPr lang="zh-CN" altLang="en-US" sz="2400" dirty="0">
                <a:solidFill>
                  <a:schemeClr val="tx1">
                    <a:lumMod val="75000"/>
                    <a:lumOff val="25000"/>
                  </a:schemeClr>
                </a:solidFill>
                <a:cs typeface="+mn-ea"/>
                <a:sym typeface="+mn-lt"/>
              </a:rPr>
              <a:t>直接与间接</a:t>
            </a:r>
          </a:p>
        </p:txBody>
      </p:sp>
      <p:sp>
        <p:nvSpPr>
          <p:cNvPr id="33" name="矩形 32"/>
          <p:cNvSpPr/>
          <p:nvPr/>
        </p:nvSpPr>
        <p:spPr>
          <a:xfrm>
            <a:off x="8944815" y="2542160"/>
            <a:ext cx="1402080" cy="460375"/>
          </a:xfrm>
          <a:prstGeom prst="rect">
            <a:avLst/>
          </a:prstGeom>
        </p:spPr>
        <p:txBody>
          <a:bodyPr wrap="none">
            <a:spAutoFit/>
          </a:bodyPr>
          <a:lstStyle/>
          <a:p>
            <a:r>
              <a:rPr lang="zh-CN" altLang="en-US" sz="2400" dirty="0">
                <a:solidFill>
                  <a:schemeClr val="tx1">
                    <a:lumMod val="75000"/>
                    <a:lumOff val="25000"/>
                  </a:schemeClr>
                </a:solidFill>
                <a:cs typeface="+mn-ea"/>
                <a:sym typeface="+mn-lt"/>
              </a:rPr>
              <a:t>语言翻译</a:t>
            </a:r>
          </a:p>
        </p:txBody>
      </p:sp>
      <p:sp>
        <p:nvSpPr>
          <p:cNvPr id="34" name="矩形 33"/>
          <p:cNvSpPr/>
          <p:nvPr/>
        </p:nvSpPr>
        <p:spPr>
          <a:xfrm>
            <a:off x="1750195" y="4737446"/>
            <a:ext cx="1706880" cy="460375"/>
          </a:xfrm>
          <a:prstGeom prst="rect">
            <a:avLst/>
          </a:prstGeom>
        </p:spPr>
        <p:txBody>
          <a:bodyPr wrap="none">
            <a:spAutoFit/>
          </a:bodyPr>
          <a:lstStyle/>
          <a:p>
            <a:r>
              <a:rPr lang="zh-CN" altLang="en-US" sz="2400" dirty="0">
                <a:solidFill>
                  <a:schemeClr val="tx1">
                    <a:lumMod val="75000"/>
                    <a:lumOff val="25000"/>
                  </a:schemeClr>
                </a:solidFill>
                <a:cs typeface="+mn-ea"/>
                <a:sym typeface="+mn-lt"/>
              </a:rPr>
              <a:t>公开与私下</a:t>
            </a:r>
          </a:p>
        </p:txBody>
      </p:sp>
      <p:sp>
        <p:nvSpPr>
          <p:cNvPr id="35" name="矩形 34"/>
          <p:cNvSpPr/>
          <p:nvPr/>
        </p:nvSpPr>
        <p:spPr>
          <a:xfrm>
            <a:off x="8944667" y="4737446"/>
            <a:ext cx="1706880" cy="460375"/>
          </a:xfrm>
          <a:prstGeom prst="rect">
            <a:avLst/>
          </a:prstGeom>
        </p:spPr>
        <p:txBody>
          <a:bodyPr wrap="none">
            <a:spAutoFit/>
          </a:bodyPr>
          <a:lstStyle/>
          <a:p>
            <a:r>
              <a:rPr lang="zh-CN" altLang="en-US" sz="2400" dirty="0">
                <a:solidFill>
                  <a:schemeClr val="tx1">
                    <a:lumMod val="75000"/>
                    <a:lumOff val="25000"/>
                  </a:schemeClr>
                </a:solidFill>
                <a:cs typeface="+mn-ea"/>
                <a:sym typeface="+mn-lt"/>
              </a:rPr>
              <a:t>口头与书面</a:t>
            </a:r>
          </a:p>
        </p:txBody>
      </p:sp>
      <p:grpSp>
        <p:nvGrpSpPr>
          <p:cNvPr id="3" name="组合 2"/>
          <p:cNvGrpSpPr/>
          <p:nvPr/>
        </p:nvGrpSpPr>
        <p:grpSpPr>
          <a:xfrm>
            <a:off x="781685" y="515620"/>
            <a:ext cx="10504805" cy="694690"/>
            <a:chOff x="1231" y="812"/>
            <a:chExt cx="16543" cy="1094"/>
          </a:xfrm>
        </p:grpSpPr>
        <p:sp>
          <p:nvSpPr>
            <p:cNvPr id="4" name="文本框 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沟通是合作的纽带</a:t>
              </a:r>
            </a:p>
          </p:txBody>
        </p:sp>
        <p:cxnSp>
          <p:nvCxnSpPr>
            <p:cNvPr id="5" name="直接连接符 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p:tgtEl>
                                          <p:spTgt spid="32"/>
                                        </p:tgtEl>
                                        <p:attrNameLst>
                                          <p:attrName>ppt_y</p:attrName>
                                        </p:attrNameLst>
                                      </p:cBhvr>
                                      <p:tavLst>
                                        <p:tav tm="0">
                                          <p:val>
                                            <p:strVal val="#ppt_y+#ppt_h*1.125000"/>
                                          </p:val>
                                        </p:tav>
                                        <p:tav tm="100000">
                                          <p:val>
                                            <p:strVal val="#ppt_y"/>
                                          </p:val>
                                        </p:tav>
                                      </p:tavLst>
                                    </p:anim>
                                    <p:animEffect transition="in" filter="wipe(up)">
                                      <p:cBhvr>
                                        <p:cTn id="17" dur="500"/>
                                        <p:tgtEl>
                                          <p:spTgt spid="32"/>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p:tgtEl>
                                          <p:spTgt spid="33"/>
                                        </p:tgtEl>
                                        <p:attrNameLst>
                                          <p:attrName>ppt_y</p:attrName>
                                        </p:attrNameLst>
                                      </p:cBhvr>
                                      <p:tavLst>
                                        <p:tav tm="0">
                                          <p:val>
                                            <p:strVal val="#ppt_y+#ppt_h*1.125000"/>
                                          </p:val>
                                        </p:tav>
                                        <p:tav tm="100000">
                                          <p:val>
                                            <p:strVal val="#ppt_y"/>
                                          </p:val>
                                        </p:tav>
                                      </p:tavLst>
                                    </p:anim>
                                    <p:animEffect transition="in" filter="wipe(up)">
                                      <p:cBhvr>
                                        <p:cTn id="22" dur="500"/>
                                        <p:tgtEl>
                                          <p:spTgt spid="33"/>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p:tgtEl>
                                          <p:spTgt spid="34"/>
                                        </p:tgtEl>
                                        <p:attrNameLst>
                                          <p:attrName>ppt_y</p:attrName>
                                        </p:attrNameLst>
                                      </p:cBhvr>
                                      <p:tavLst>
                                        <p:tav tm="0">
                                          <p:val>
                                            <p:strVal val="#ppt_y+#ppt_h*1.125000"/>
                                          </p:val>
                                        </p:tav>
                                        <p:tav tm="100000">
                                          <p:val>
                                            <p:strVal val="#ppt_y"/>
                                          </p:val>
                                        </p:tav>
                                      </p:tavLst>
                                    </p:anim>
                                    <p:animEffect transition="in" filter="wipe(up)">
                                      <p:cBhvr>
                                        <p:cTn id="27" dur="500"/>
                                        <p:tgtEl>
                                          <p:spTgt spid="34"/>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p:tgtEl>
                                          <p:spTgt spid="35"/>
                                        </p:tgtEl>
                                        <p:attrNameLst>
                                          <p:attrName>ppt_y</p:attrName>
                                        </p:attrNameLst>
                                      </p:cBhvr>
                                      <p:tavLst>
                                        <p:tav tm="0">
                                          <p:val>
                                            <p:strVal val="#ppt_y+#ppt_h*1.125000"/>
                                          </p:val>
                                        </p:tav>
                                        <p:tav tm="100000">
                                          <p:val>
                                            <p:strVal val="#ppt_y"/>
                                          </p:val>
                                        </p:tav>
                                      </p:tavLst>
                                    </p:anim>
                                    <p:animEffect transition="in" filter="wipe(up)">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 grpId="0"/>
      <p:bldP spid="33" grpId="0"/>
      <p:bldP spid="34" grpId="0"/>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1"/>
            </p:custDataLst>
          </p:nvPr>
        </p:nvCxnSpPr>
        <p:spPr>
          <a:xfrm>
            <a:off x="4732677" y="1770993"/>
            <a:ext cx="511483" cy="0"/>
          </a:xfrm>
          <a:prstGeom prst="line">
            <a:avLst/>
          </a:prstGeom>
          <a:ln w="25400">
            <a:solidFill>
              <a:schemeClr val="accent2">
                <a:lumMod val="75000"/>
              </a:schemeClr>
            </a:solidFill>
            <a:prstDash val="sysDash"/>
          </a:ln>
        </p:spPr>
        <p:style>
          <a:lnRef idx="1">
            <a:srgbClr val="1F74AD"/>
          </a:lnRef>
          <a:fillRef idx="0">
            <a:srgbClr val="1F74AD"/>
          </a:fillRef>
          <a:effectRef idx="0">
            <a:srgbClr val="1F74AD"/>
          </a:effectRef>
          <a:fontRef idx="minor">
            <a:srgbClr val="000000"/>
          </a:fontRef>
        </p:style>
      </p:cxnSp>
      <p:cxnSp>
        <p:nvCxnSpPr>
          <p:cNvPr id="72" name="直接连接符 71"/>
          <p:cNvCxnSpPr/>
          <p:nvPr>
            <p:custDataLst>
              <p:tags r:id="rId2"/>
            </p:custDataLst>
          </p:nvPr>
        </p:nvCxnSpPr>
        <p:spPr>
          <a:xfrm>
            <a:off x="4732677" y="2473125"/>
            <a:ext cx="511483" cy="0"/>
          </a:xfrm>
          <a:prstGeom prst="line">
            <a:avLst/>
          </a:prstGeom>
          <a:ln w="25400">
            <a:solidFill>
              <a:schemeClr val="accent2">
                <a:lumMod val="75000"/>
              </a:schemeClr>
            </a:solidFill>
            <a:prstDash val="sysDash"/>
          </a:ln>
        </p:spPr>
        <p:style>
          <a:lnRef idx="1">
            <a:srgbClr val="1F74AD"/>
          </a:lnRef>
          <a:fillRef idx="0">
            <a:srgbClr val="1F74AD"/>
          </a:fillRef>
          <a:effectRef idx="0">
            <a:srgbClr val="1F74AD"/>
          </a:effectRef>
          <a:fontRef idx="minor">
            <a:srgbClr val="000000"/>
          </a:fontRef>
        </p:style>
      </p:cxnSp>
      <p:cxnSp>
        <p:nvCxnSpPr>
          <p:cNvPr id="73" name="直接连接符 72"/>
          <p:cNvCxnSpPr/>
          <p:nvPr>
            <p:custDataLst>
              <p:tags r:id="rId3"/>
            </p:custDataLst>
          </p:nvPr>
        </p:nvCxnSpPr>
        <p:spPr>
          <a:xfrm>
            <a:off x="4732677" y="3175257"/>
            <a:ext cx="511483" cy="0"/>
          </a:xfrm>
          <a:prstGeom prst="line">
            <a:avLst/>
          </a:prstGeom>
          <a:ln w="25400">
            <a:solidFill>
              <a:schemeClr val="accent2">
                <a:lumMod val="75000"/>
              </a:schemeClr>
            </a:solidFill>
            <a:prstDash val="sysDash"/>
          </a:ln>
        </p:spPr>
        <p:style>
          <a:lnRef idx="1">
            <a:srgbClr val="1F74AD"/>
          </a:lnRef>
          <a:fillRef idx="0">
            <a:srgbClr val="1F74AD"/>
          </a:fillRef>
          <a:effectRef idx="0">
            <a:srgbClr val="1F74AD"/>
          </a:effectRef>
          <a:fontRef idx="minor">
            <a:srgbClr val="000000"/>
          </a:fontRef>
        </p:style>
      </p:cxnSp>
      <p:cxnSp>
        <p:nvCxnSpPr>
          <p:cNvPr id="74" name="直接连接符 73"/>
          <p:cNvCxnSpPr/>
          <p:nvPr>
            <p:custDataLst>
              <p:tags r:id="rId4"/>
            </p:custDataLst>
          </p:nvPr>
        </p:nvCxnSpPr>
        <p:spPr>
          <a:xfrm>
            <a:off x="4732677" y="3877389"/>
            <a:ext cx="511483" cy="0"/>
          </a:xfrm>
          <a:prstGeom prst="line">
            <a:avLst/>
          </a:prstGeom>
          <a:ln w="25400">
            <a:solidFill>
              <a:schemeClr val="accent2">
                <a:lumMod val="75000"/>
              </a:schemeClr>
            </a:solidFill>
            <a:prstDash val="sysDash"/>
          </a:ln>
        </p:spPr>
        <p:style>
          <a:lnRef idx="1">
            <a:srgbClr val="1F74AD"/>
          </a:lnRef>
          <a:fillRef idx="0">
            <a:srgbClr val="1F74AD"/>
          </a:fillRef>
          <a:effectRef idx="0">
            <a:srgbClr val="1F74AD"/>
          </a:effectRef>
          <a:fontRef idx="minor">
            <a:srgbClr val="000000"/>
          </a:fontRef>
        </p:style>
      </p:cxnSp>
      <p:cxnSp>
        <p:nvCxnSpPr>
          <p:cNvPr id="75" name="直接连接符 74"/>
          <p:cNvCxnSpPr/>
          <p:nvPr>
            <p:custDataLst>
              <p:tags r:id="rId5"/>
            </p:custDataLst>
          </p:nvPr>
        </p:nvCxnSpPr>
        <p:spPr>
          <a:xfrm>
            <a:off x="4732677" y="4579521"/>
            <a:ext cx="511483" cy="0"/>
          </a:xfrm>
          <a:prstGeom prst="line">
            <a:avLst/>
          </a:prstGeom>
          <a:ln w="25400">
            <a:solidFill>
              <a:schemeClr val="accent2">
                <a:lumMod val="75000"/>
              </a:schemeClr>
            </a:solidFill>
            <a:prstDash val="sysDash"/>
          </a:ln>
        </p:spPr>
        <p:style>
          <a:lnRef idx="1">
            <a:srgbClr val="1F74AD"/>
          </a:lnRef>
          <a:fillRef idx="0">
            <a:srgbClr val="1F74AD"/>
          </a:fillRef>
          <a:effectRef idx="0">
            <a:srgbClr val="1F74AD"/>
          </a:effectRef>
          <a:fontRef idx="minor">
            <a:srgbClr val="000000"/>
          </a:fontRef>
        </p:style>
      </p:cxnSp>
      <p:cxnSp>
        <p:nvCxnSpPr>
          <p:cNvPr id="37" name="直接连接符 36"/>
          <p:cNvCxnSpPr/>
          <p:nvPr>
            <p:custDataLst>
              <p:tags r:id="rId6"/>
            </p:custDataLst>
          </p:nvPr>
        </p:nvCxnSpPr>
        <p:spPr>
          <a:xfrm>
            <a:off x="4779007" y="5983615"/>
            <a:ext cx="511483" cy="0"/>
          </a:xfrm>
          <a:prstGeom prst="line">
            <a:avLst/>
          </a:prstGeom>
          <a:ln w="25400">
            <a:solidFill>
              <a:schemeClr val="accent2">
                <a:lumMod val="75000"/>
              </a:schemeClr>
            </a:solidFill>
            <a:prstDash val="sysDash"/>
          </a:ln>
        </p:spPr>
        <p:style>
          <a:lnRef idx="1">
            <a:srgbClr val="1F74AD"/>
          </a:lnRef>
          <a:fillRef idx="0">
            <a:srgbClr val="1F74AD"/>
          </a:fillRef>
          <a:effectRef idx="0">
            <a:srgbClr val="1F74AD"/>
          </a:effectRef>
          <a:fontRef idx="minor">
            <a:srgbClr val="000000"/>
          </a:fontRef>
        </p:style>
      </p:cxnSp>
      <p:cxnSp>
        <p:nvCxnSpPr>
          <p:cNvPr id="76" name="直接连接符 75"/>
          <p:cNvCxnSpPr/>
          <p:nvPr>
            <p:custDataLst>
              <p:tags r:id="rId7"/>
            </p:custDataLst>
          </p:nvPr>
        </p:nvCxnSpPr>
        <p:spPr>
          <a:xfrm>
            <a:off x="4732677" y="5281651"/>
            <a:ext cx="511483" cy="0"/>
          </a:xfrm>
          <a:prstGeom prst="line">
            <a:avLst/>
          </a:prstGeom>
          <a:ln w="25400">
            <a:solidFill>
              <a:schemeClr val="accent2">
                <a:lumMod val="75000"/>
              </a:schemeClr>
            </a:solidFill>
            <a:prstDash val="sysDash"/>
          </a:ln>
        </p:spPr>
        <p:style>
          <a:lnRef idx="1">
            <a:srgbClr val="1F74AD"/>
          </a:lnRef>
          <a:fillRef idx="0">
            <a:srgbClr val="1F74AD"/>
          </a:fillRef>
          <a:effectRef idx="0">
            <a:srgbClr val="1F74AD"/>
          </a:effectRef>
          <a:fontRef idx="minor">
            <a:srgbClr val="000000"/>
          </a:fontRef>
        </p:style>
      </p:cxnSp>
      <p:sp>
        <p:nvSpPr>
          <p:cNvPr id="64" name="矩形 63"/>
          <p:cNvSpPr/>
          <p:nvPr>
            <p:custDataLst>
              <p:tags r:id="rId8"/>
            </p:custDataLst>
          </p:nvPr>
        </p:nvSpPr>
        <p:spPr>
          <a:xfrm>
            <a:off x="1011569" y="1498603"/>
            <a:ext cx="3947844" cy="4763525"/>
          </a:xfrm>
          <a:prstGeom prst="rect">
            <a:avLst/>
          </a:prstGeom>
          <a:solidFill>
            <a:sysClr val="window" lastClr="FFFFFF">
              <a:lumMod val="95000"/>
            </a:sysClr>
          </a:solidFill>
        </p:spPr>
        <p:txBody>
          <a:bodyPr rot="0" spcFirstLastPara="0" vertOverflow="overflow" horzOverflow="overflow" vert="horz" wrap="square" lIns="91440" tIns="45720" rIns="396000" bIns="45720" numCol="1" spcCol="0" rtlCol="0" fromWordArt="0" anchor="ctr" anchorCtr="0" forceAA="0" compatLnSpc="1">
            <a:noAutofit/>
          </a:bodyPr>
          <a:lstStyle/>
          <a:p>
            <a:pPr algn="ctr">
              <a:lnSpc>
                <a:spcPct val="120000"/>
              </a:lnSpc>
            </a:pPr>
            <a:endParaRPr lang="da-DK" altLang="zh-CN" sz="3600" dirty="0">
              <a:cs typeface="+mn-ea"/>
              <a:sym typeface="+mn-lt"/>
            </a:endParaRPr>
          </a:p>
        </p:txBody>
      </p:sp>
      <p:sp>
        <p:nvSpPr>
          <p:cNvPr id="65" name="任意多边形 64"/>
          <p:cNvSpPr/>
          <p:nvPr>
            <p:custDataLst>
              <p:tags r:id="rId9"/>
            </p:custDataLst>
          </p:nvPr>
        </p:nvSpPr>
        <p:spPr>
          <a:xfrm>
            <a:off x="1011423" y="1503940"/>
            <a:ext cx="180328" cy="180328"/>
          </a:xfrm>
          <a:custGeom>
            <a:avLst/>
            <a:gdLst>
              <a:gd name="connsiteX0" fmla="*/ 0 w 192533"/>
              <a:gd name="connsiteY0" fmla="*/ 0 h 192533"/>
              <a:gd name="connsiteX1" fmla="*/ 192533 w 192533"/>
              <a:gd name="connsiteY1" fmla="*/ 0 h 192533"/>
              <a:gd name="connsiteX2" fmla="*/ 158303 w 192533"/>
              <a:gd name="connsiteY2" fmla="*/ 34230 h 192533"/>
              <a:gd name="connsiteX3" fmla="*/ 34230 w 192533"/>
              <a:gd name="connsiteY3" fmla="*/ 34230 h 192533"/>
              <a:gd name="connsiteX4" fmla="*/ 34230 w 192533"/>
              <a:gd name="connsiteY4" fmla="*/ 158303 h 192533"/>
              <a:gd name="connsiteX5" fmla="*/ 0 w 192533"/>
              <a:gd name="connsiteY5" fmla="*/ 192533 h 19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33" h="192533">
                <a:moveTo>
                  <a:pt x="0" y="0"/>
                </a:moveTo>
                <a:lnTo>
                  <a:pt x="192533" y="0"/>
                </a:lnTo>
                <a:lnTo>
                  <a:pt x="158303" y="34230"/>
                </a:lnTo>
                <a:lnTo>
                  <a:pt x="34230" y="34230"/>
                </a:lnTo>
                <a:lnTo>
                  <a:pt x="34230" y="158303"/>
                </a:lnTo>
                <a:lnTo>
                  <a:pt x="0" y="192533"/>
                </a:lnTo>
                <a:close/>
              </a:path>
            </a:pathLst>
          </a:custGeom>
          <a:solidFill>
            <a:sysClr val="window" lastClr="FFFFFF">
              <a:lumMod val="85000"/>
            </a:sys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40000"/>
              </a:lnSpc>
            </a:pPr>
            <a:endParaRPr lang="zh-CN" altLang="en-US" dirty="0" err="1">
              <a:cs typeface="+mn-ea"/>
              <a:sym typeface="+mn-lt"/>
            </a:endParaRPr>
          </a:p>
        </p:txBody>
      </p:sp>
      <p:sp>
        <p:nvSpPr>
          <p:cNvPr id="66" name="任意多边形 65"/>
          <p:cNvSpPr/>
          <p:nvPr>
            <p:custDataLst>
              <p:tags r:id="rId10"/>
            </p:custDataLst>
          </p:nvPr>
        </p:nvSpPr>
        <p:spPr>
          <a:xfrm flipV="1">
            <a:off x="1011423" y="6093583"/>
            <a:ext cx="180328" cy="180328"/>
          </a:xfrm>
          <a:custGeom>
            <a:avLst/>
            <a:gdLst>
              <a:gd name="connsiteX0" fmla="*/ 0 w 192533"/>
              <a:gd name="connsiteY0" fmla="*/ 0 h 192533"/>
              <a:gd name="connsiteX1" fmla="*/ 192533 w 192533"/>
              <a:gd name="connsiteY1" fmla="*/ 0 h 192533"/>
              <a:gd name="connsiteX2" fmla="*/ 158303 w 192533"/>
              <a:gd name="connsiteY2" fmla="*/ 34230 h 192533"/>
              <a:gd name="connsiteX3" fmla="*/ 34230 w 192533"/>
              <a:gd name="connsiteY3" fmla="*/ 34230 h 192533"/>
              <a:gd name="connsiteX4" fmla="*/ 34230 w 192533"/>
              <a:gd name="connsiteY4" fmla="*/ 158303 h 192533"/>
              <a:gd name="connsiteX5" fmla="*/ 0 w 192533"/>
              <a:gd name="connsiteY5" fmla="*/ 192533 h 19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33" h="192533">
                <a:moveTo>
                  <a:pt x="0" y="0"/>
                </a:moveTo>
                <a:lnTo>
                  <a:pt x="192533" y="0"/>
                </a:lnTo>
                <a:lnTo>
                  <a:pt x="158303" y="34230"/>
                </a:lnTo>
                <a:lnTo>
                  <a:pt x="34230" y="34230"/>
                </a:lnTo>
                <a:lnTo>
                  <a:pt x="34230" y="158303"/>
                </a:lnTo>
                <a:lnTo>
                  <a:pt x="0" y="192533"/>
                </a:lnTo>
                <a:close/>
              </a:path>
            </a:pathLst>
          </a:custGeom>
          <a:solidFill>
            <a:sysClr val="window" lastClr="FFFFFF">
              <a:lumMod val="85000"/>
            </a:sys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40000"/>
              </a:lnSpc>
            </a:pPr>
            <a:endParaRPr lang="zh-CN" altLang="en-US" dirty="0" err="1">
              <a:cs typeface="+mn-ea"/>
              <a:sym typeface="+mn-lt"/>
            </a:endParaRPr>
          </a:p>
        </p:txBody>
      </p:sp>
      <p:sp>
        <p:nvSpPr>
          <p:cNvPr id="67" name="任意多边形 66"/>
          <p:cNvSpPr/>
          <p:nvPr>
            <p:custDataLst>
              <p:tags r:id="rId11"/>
            </p:custDataLst>
          </p:nvPr>
        </p:nvSpPr>
        <p:spPr>
          <a:xfrm flipH="1">
            <a:off x="4779017" y="1498573"/>
            <a:ext cx="180328" cy="180328"/>
          </a:xfrm>
          <a:custGeom>
            <a:avLst/>
            <a:gdLst>
              <a:gd name="connsiteX0" fmla="*/ 0 w 192533"/>
              <a:gd name="connsiteY0" fmla="*/ 0 h 192533"/>
              <a:gd name="connsiteX1" fmla="*/ 192533 w 192533"/>
              <a:gd name="connsiteY1" fmla="*/ 0 h 192533"/>
              <a:gd name="connsiteX2" fmla="*/ 158303 w 192533"/>
              <a:gd name="connsiteY2" fmla="*/ 34230 h 192533"/>
              <a:gd name="connsiteX3" fmla="*/ 34230 w 192533"/>
              <a:gd name="connsiteY3" fmla="*/ 34230 h 192533"/>
              <a:gd name="connsiteX4" fmla="*/ 34230 w 192533"/>
              <a:gd name="connsiteY4" fmla="*/ 158303 h 192533"/>
              <a:gd name="connsiteX5" fmla="*/ 0 w 192533"/>
              <a:gd name="connsiteY5" fmla="*/ 192533 h 19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33" h="192533">
                <a:moveTo>
                  <a:pt x="0" y="0"/>
                </a:moveTo>
                <a:lnTo>
                  <a:pt x="192533" y="0"/>
                </a:lnTo>
                <a:lnTo>
                  <a:pt x="158303" y="34230"/>
                </a:lnTo>
                <a:lnTo>
                  <a:pt x="34230" y="34230"/>
                </a:lnTo>
                <a:lnTo>
                  <a:pt x="34230" y="158303"/>
                </a:lnTo>
                <a:lnTo>
                  <a:pt x="0" y="192533"/>
                </a:lnTo>
                <a:close/>
              </a:path>
            </a:pathLst>
          </a:custGeom>
          <a:solidFill>
            <a:sysClr val="window" lastClr="FFFFFF">
              <a:lumMod val="85000"/>
            </a:sys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40000"/>
              </a:lnSpc>
            </a:pPr>
            <a:endParaRPr lang="zh-CN" altLang="en-US" dirty="0" err="1">
              <a:cs typeface="+mn-ea"/>
              <a:sym typeface="+mn-lt"/>
            </a:endParaRPr>
          </a:p>
        </p:txBody>
      </p:sp>
      <p:sp>
        <p:nvSpPr>
          <p:cNvPr id="68" name="任意多边形 67"/>
          <p:cNvSpPr/>
          <p:nvPr>
            <p:custDataLst>
              <p:tags r:id="rId12"/>
            </p:custDataLst>
          </p:nvPr>
        </p:nvSpPr>
        <p:spPr>
          <a:xfrm flipH="1" flipV="1">
            <a:off x="4779017" y="6101313"/>
            <a:ext cx="180328" cy="180328"/>
          </a:xfrm>
          <a:custGeom>
            <a:avLst/>
            <a:gdLst>
              <a:gd name="connsiteX0" fmla="*/ 0 w 192533"/>
              <a:gd name="connsiteY0" fmla="*/ 0 h 192533"/>
              <a:gd name="connsiteX1" fmla="*/ 192533 w 192533"/>
              <a:gd name="connsiteY1" fmla="*/ 0 h 192533"/>
              <a:gd name="connsiteX2" fmla="*/ 158303 w 192533"/>
              <a:gd name="connsiteY2" fmla="*/ 34230 h 192533"/>
              <a:gd name="connsiteX3" fmla="*/ 34230 w 192533"/>
              <a:gd name="connsiteY3" fmla="*/ 34230 h 192533"/>
              <a:gd name="connsiteX4" fmla="*/ 34230 w 192533"/>
              <a:gd name="connsiteY4" fmla="*/ 158303 h 192533"/>
              <a:gd name="connsiteX5" fmla="*/ 0 w 192533"/>
              <a:gd name="connsiteY5" fmla="*/ 192533 h 19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33" h="192533">
                <a:moveTo>
                  <a:pt x="0" y="0"/>
                </a:moveTo>
                <a:lnTo>
                  <a:pt x="192533" y="0"/>
                </a:lnTo>
                <a:lnTo>
                  <a:pt x="158303" y="34230"/>
                </a:lnTo>
                <a:lnTo>
                  <a:pt x="34230" y="34230"/>
                </a:lnTo>
                <a:lnTo>
                  <a:pt x="34230" y="158303"/>
                </a:lnTo>
                <a:lnTo>
                  <a:pt x="0" y="192533"/>
                </a:lnTo>
                <a:close/>
              </a:path>
            </a:pathLst>
          </a:custGeom>
          <a:solidFill>
            <a:sysClr val="window" lastClr="FFFFFF">
              <a:lumMod val="85000"/>
            </a:sys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lstStyle/>
          <a:p>
            <a:pPr algn="just">
              <a:lnSpc>
                <a:spcPct val="140000"/>
              </a:lnSpc>
            </a:pPr>
            <a:endParaRPr lang="zh-CN" altLang="en-US" dirty="0" err="1">
              <a:cs typeface="+mn-ea"/>
              <a:sym typeface="+mn-lt"/>
            </a:endParaRPr>
          </a:p>
        </p:txBody>
      </p:sp>
      <p:sp>
        <p:nvSpPr>
          <p:cNvPr id="2" name="圆角矩形 1"/>
          <p:cNvSpPr/>
          <p:nvPr>
            <p:custDataLst>
              <p:tags r:id="rId13"/>
            </p:custDataLst>
          </p:nvPr>
        </p:nvSpPr>
        <p:spPr>
          <a:xfrm>
            <a:off x="5244160" y="1498578"/>
            <a:ext cx="6031662" cy="547281"/>
          </a:xfrm>
          <a:prstGeom prst="roundRect">
            <a:avLst>
              <a:gd name="adj" fmla="val 7973"/>
            </a:avLst>
          </a:prstGeom>
          <a:solidFill>
            <a:srgbClr val="283A69"/>
          </a:solidFill>
        </p:spPr>
        <p:txBody>
          <a:bodyPr rot="0" spcFirstLastPara="0" vertOverflow="overflow" horzOverflow="overflow" vert="horz" wrap="square" lIns="180000" tIns="0" rIns="91440" bIns="0" numCol="1" spcCol="0" rtlCol="0" fromWordArt="0" anchor="ctr" anchorCtr="0" forceAA="0" compatLnSpc="1">
            <a:normAutofit/>
          </a:bodyPr>
          <a:lstStyle/>
          <a:p>
            <a:pPr algn="ctr">
              <a:lnSpc>
                <a:spcPct val="120000"/>
              </a:lnSpc>
            </a:pPr>
            <a:r>
              <a:rPr lang="zh-CN" altLang="en-US" sz="2000">
                <a:solidFill>
                  <a:sysClr val="window" lastClr="FFFFFF"/>
                </a:solidFill>
                <a:cs typeface="+mn-ea"/>
                <a:sym typeface="+mn-lt"/>
              </a:rPr>
              <a:t>尊重人</a:t>
            </a:r>
          </a:p>
        </p:txBody>
      </p:sp>
      <p:sp>
        <p:nvSpPr>
          <p:cNvPr id="46" name="圆角矩形 45"/>
          <p:cNvSpPr/>
          <p:nvPr>
            <p:custDataLst>
              <p:tags r:id="rId14"/>
            </p:custDataLst>
          </p:nvPr>
        </p:nvSpPr>
        <p:spPr>
          <a:xfrm>
            <a:off x="5244160" y="2201271"/>
            <a:ext cx="6031662" cy="547281"/>
          </a:xfrm>
          <a:prstGeom prst="roundRect">
            <a:avLst>
              <a:gd name="adj" fmla="val 7973"/>
            </a:avLst>
          </a:prstGeom>
          <a:solidFill>
            <a:srgbClr val="283A69"/>
          </a:solidFill>
        </p:spPr>
        <p:txBody>
          <a:bodyPr rot="0" spcFirstLastPara="0" vertOverflow="overflow" horzOverflow="overflow" vert="horz" wrap="square" lIns="180000" tIns="0" rIns="91440" bIns="0" numCol="1" spcCol="0" rtlCol="0" fromWordArt="0" anchor="ctr" anchorCtr="0" forceAA="0" compatLnSpc="1">
            <a:normAutofit/>
          </a:bodyPr>
          <a:lstStyle/>
          <a:p>
            <a:pPr lvl="0" algn="ctr">
              <a:lnSpc>
                <a:spcPct val="120000"/>
              </a:lnSpc>
              <a:buClrTx/>
              <a:buSzTx/>
              <a:buFontTx/>
            </a:pPr>
            <a:r>
              <a:rPr lang="zh-CN" altLang="en-US" sz="2000">
                <a:solidFill>
                  <a:sysClr val="window" lastClr="FFFFFF"/>
                </a:solidFill>
                <a:cs typeface="+mn-ea"/>
                <a:sym typeface="+mn-lt"/>
              </a:rPr>
              <a:t>一心二用</a:t>
            </a:r>
          </a:p>
        </p:txBody>
      </p:sp>
      <p:sp>
        <p:nvSpPr>
          <p:cNvPr id="54" name="圆角矩形 53"/>
          <p:cNvSpPr/>
          <p:nvPr>
            <p:custDataLst>
              <p:tags r:id="rId15"/>
            </p:custDataLst>
          </p:nvPr>
        </p:nvSpPr>
        <p:spPr>
          <a:xfrm>
            <a:off x="5244160" y="2903964"/>
            <a:ext cx="6031662" cy="547281"/>
          </a:xfrm>
          <a:prstGeom prst="roundRect">
            <a:avLst>
              <a:gd name="adj" fmla="val 7973"/>
            </a:avLst>
          </a:prstGeom>
          <a:solidFill>
            <a:srgbClr val="283A69"/>
          </a:solidFill>
        </p:spPr>
        <p:txBody>
          <a:bodyPr rot="0" spcFirstLastPara="0" vertOverflow="overflow" horzOverflow="overflow" vert="horz" wrap="square" lIns="180000" tIns="0" rIns="91440" bIns="0" numCol="1" spcCol="0" rtlCol="0" fromWordArt="0" anchor="ctr" anchorCtr="0" forceAA="0" compatLnSpc="1">
            <a:normAutofit/>
          </a:bodyPr>
          <a:lstStyle/>
          <a:p>
            <a:pPr lvl="0" algn="ctr">
              <a:lnSpc>
                <a:spcPct val="120000"/>
              </a:lnSpc>
              <a:buClrTx/>
              <a:buSzTx/>
              <a:buFontTx/>
            </a:pPr>
            <a:r>
              <a:rPr lang="zh-CN" altLang="en-US" sz="2000">
                <a:solidFill>
                  <a:sysClr val="window" lastClr="FFFFFF"/>
                </a:solidFill>
                <a:cs typeface="+mn-ea"/>
                <a:sym typeface="+mn-lt"/>
              </a:rPr>
              <a:t>学会字里行间</a:t>
            </a:r>
          </a:p>
        </p:txBody>
      </p:sp>
      <p:sp>
        <p:nvSpPr>
          <p:cNvPr id="62" name="圆角矩形 61"/>
          <p:cNvSpPr/>
          <p:nvPr>
            <p:custDataLst>
              <p:tags r:id="rId16"/>
            </p:custDataLst>
          </p:nvPr>
        </p:nvSpPr>
        <p:spPr>
          <a:xfrm>
            <a:off x="5244160" y="3606657"/>
            <a:ext cx="6031662" cy="547281"/>
          </a:xfrm>
          <a:prstGeom prst="roundRect">
            <a:avLst>
              <a:gd name="adj" fmla="val 7973"/>
            </a:avLst>
          </a:prstGeom>
          <a:solidFill>
            <a:srgbClr val="283A69"/>
          </a:solidFill>
        </p:spPr>
        <p:txBody>
          <a:bodyPr rot="0" spcFirstLastPara="0" vertOverflow="overflow" horzOverflow="overflow" vert="horz" wrap="square" lIns="180000" tIns="0" rIns="91440" bIns="0" numCol="1" spcCol="0" rtlCol="0" fromWordArt="0" anchor="ctr" anchorCtr="0" forceAA="0" compatLnSpc="1">
            <a:normAutofit/>
          </a:bodyPr>
          <a:lstStyle/>
          <a:p>
            <a:pPr lvl="0" algn="ctr">
              <a:lnSpc>
                <a:spcPct val="120000"/>
              </a:lnSpc>
              <a:buClrTx/>
              <a:buSzTx/>
              <a:buFontTx/>
            </a:pPr>
            <a:r>
              <a:rPr lang="zh-CN" altLang="en-US" sz="2000">
                <a:solidFill>
                  <a:sysClr val="window" lastClr="FFFFFF"/>
                </a:solidFill>
                <a:cs typeface="+mn-ea"/>
                <a:sym typeface="+mn-lt"/>
              </a:rPr>
              <a:t>学会做笔记</a:t>
            </a:r>
          </a:p>
        </p:txBody>
      </p:sp>
      <p:sp>
        <p:nvSpPr>
          <p:cNvPr id="70" name="圆角矩形 69"/>
          <p:cNvSpPr/>
          <p:nvPr>
            <p:custDataLst>
              <p:tags r:id="rId17"/>
            </p:custDataLst>
          </p:nvPr>
        </p:nvSpPr>
        <p:spPr>
          <a:xfrm>
            <a:off x="5244160" y="4309350"/>
            <a:ext cx="6031662" cy="547281"/>
          </a:xfrm>
          <a:prstGeom prst="roundRect">
            <a:avLst>
              <a:gd name="adj" fmla="val 7973"/>
            </a:avLst>
          </a:prstGeom>
          <a:solidFill>
            <a:srgbClr val="283A69"/>
          </a:solidFill>
        </p:spPr>
        <p:txBody>
          <a:bodyPr rot="0" spcFirstLastPara="0" vertOverflow="overflow" horzOverflow="overflow" vert="horz" wrap="square" lIns="180000" tIns="0" rIns="91440" bIns="0" numCol="1" spcCol="0" rtlCol="0" fromWordArt="0" anchor="ctr" anchorCtr="0" forceAA="0" compatLnSpc="1">
            <a:normAutofit/>
          </a:bodyPr>
          <a:lstStyle/>
          <a:p>
            <a:pPr algn="ctr">
              <a:lnSpc>
                <a:spcPct val="120000"/>
              </a:lnSpc>
              <a:buClrTx/>
              <a:buSzTx/>
              <a:buFontTx/>
            </a:pPr>
            <a:r>
              <a:rPr lang="zh-CN" altLang="en-US" sz="2000">
                <a:solidFill>
                  <a:sysClr val="window" lastClr="FFFFFF"/>
                </a:solidFill>
                <a:cs typeface="+mn-ea"/>
                <a:sym typeface="+mn-lt"/>
              </a:rPr>
              <a:t>增加脑力负荷</a:t>
            </a:r>
          </a:p>
        </p:txBody>
      </p:sp>
      <p:sp>
        <p:nvSpPr>
          <p:cNvPr id="78" name="圆角矩形 77"/>
          <p:cNvSpPr/>
          <p:nvPr>
            <p:custDataLst>
              <p:tags r:id="rId18"/>
            </p:custDataLst>
          </p:nvPr>
        </p:nvSpPr>
        <p:spPr>
          <a:xfrm>
            <a:off x="5244160" y="5012044"/>
            <a:ext cx="6031662" cy="547281"/>
          </a:xfrm>
          <a:prstGeom prst="roundRect">
            <a:avLst>
              <a:gd name="adj" fmla="val 7973"/>
            </a:avLst>
          </a:prstGeom>
          <a:solidFill>
            <a:srgbClr val="283A69"/>
          </a:solidFill>
        </p:spPr>
        <p:txBody>
          <a:bodyPr rot="0" spcFirstLastPara="0" vertOverflow="overflow" horzOverflow="overflow" vert="horz" wrap="square" lIns="180000" tIns="0" rIns="91440" bIns="0" numCol="1" spcCol="0" rtlCol="0" fromWordArt="0" anchor="ctr" anchorCtr="0" forceAA="0" compatLnSpc="1">
            <a:normAutofit/>
          </a:bodyPr>
          <a:lstStyle/>
          <a:p>
            <a:pPr algn="ctr">
              <a:lnSpc>
                <a:spcPct val="120000"/>
              </a:lnSpc>
              <a:buClrTx/>
              <a:buSzTx/>
              <a:buFontTx/>
            </a:pPr>
            <a:r>
              <a:rPr lang="zh-CN" altLang="en-US" sz="2000">
                <a:solidFill>
                  <a:sysClr val="window" lastClr="FFFFFF"/>
                </a:solidFill>
                <a:cs typeface="+mn-ea"/>
                <a:sym typeface="+mn-lt"/>
              </a:rPr>
              <a:t>改善短期记忆</a:t>
            </a:r>
          </a:p>
        </p:txBody>
      </p:sp>
      <p:sp>
        <p:nvSpPr>
          <p:cNvPr id="3" name="椭圆 2"/>
          <p:cNvSpPr/>
          <p:nvPr>
            <p:custDataLst>
              <p:tags r:id="rId19"/>
            </p:custDataLst>
          </p:nvPr>
        </p:nvSpPr>
        <p:spPr>
          <a:xfrm>
            <a:off x="5185273" y="1712105"/>
            <a:ext cx="117775" cy="117775"/>
          </a:xfrm>
          <a:prstGeom prst="ellipse">
            <a:avLst/>
          </a:prstGeom>
          <a:solidFill>
            <a:sysClr val="window" lastClr="FFFFFF"/>
          </a:solidFill>
          <a:ln w="25400">
            <a:solidFill>
              <a:srgbClr val="1F74AD">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lnSpc>
                <a:spcPct val="120000"/>
              </a:lnSpc>
            </a:pPr>
            <a:endParaRPr lang="zh-CN" altLang="en-US">
              <a:cs typeface="+mn-ea"/>
              <a:sym typeface="+mn-lt"/>
            </a:endParaRPr>
          </a:p>
        </p:txBody>
      </p:sp>
      <p:sp>
        <p:nvSpPr>
          <p:cNvPr id="77" name="椭圆 76"/>
          <p:cNvSpPr/>
          <p:nvPr>
            <p:custDataLst>
              <p:tags r:id="rId20"/>
            </p:custDataLst>
          </p:nvPr>
        </p:nvSpPr>
        <p:spPr>
          <a:xfrm>
            <a:off x="5185273" y="2414234"/>
            <a:ext cx="117775" cy="117775"/>
          </a:xfrm>
          <a:prstGeom prst="ellipse">
            <a:avLst/>
          </a:prstGeom>
          <a:solidFill>
            <a:sysClr val="window" lastClr="FFFFFF"/>
          </a:solidFill>
          <a:ln w="25400">
            <a:solidFill>
              <a:srgbClr val="1F74AD">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lnSpc>
                <a:spcPct val="120000"/>
              </a:lnSpc>
            </a:pPr>
            <a:endParaRPr lang="zh-CN" altLang="en-US">
              <a:cs typeface="+mn-ea"/>
              <a:sym typeface="+mn-lt"/>
            </a:endParaRPr>
          </a:p>
        </p:txBody>
      </p:sp>
      <p:sp>
        <p:nvSpPr>
          <p:cNvPr id="79" name="椭圆 78"/>
          <p:cNvSpPr/>
          <p:nvPr>
            <p:custDataLst>
              <p:tags r:id="rId21"/>
            </p:custDataLst>
          </p:nvPr>
        </p:nvSpPr>
        <p:spPr>
          <a:xfrm>
            <a:off x="5185273" y="3114684"/>
            <a:ext cx="117775" cy="117775"/>
          </a:xfrm>
          <a:prstGeom prst="ellipse">
            <a:avLst/>
          </a:prstGeom>
          <a:solidFill>
            <a:sysClr val="window" lastClr="FFFFFF"/>
          </a:solidFill>
          <a:ln w="25400">
            <a:solidFill>
              <a:srgbClr val="1F74AD">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lnSpc>
                <a:spcPct val="120000"/>
              </a:lnSpc>
            </a:pPr>
            <a:endParaRPr lang="zh-CN" altLang="en-US">
              <a:cs typeface="+mn-ea"/>
              <a:sym typeface="+mn-lt"/>
            </a:endParaRPr>
          </a:p>
        </p:txBody>
      </p:sp>
      <p:sp>
        <p:nvSpPr>
          <p:cNvPr id="80" name="椭圆 79"/>
          <p:cNvSpPr/>
          <p:nvPr>
            <p:custDataLst>
              <p:tags r:id="rId22"/>
            </p:custDataLst>
          </p:nvPr>
        </p:nvSpPr>
        <p:spPr>
          <a:xfrm>
            <a:off x="5185273" y="3816819"/>
            <a:ext cx="117775" cy="117775"/>
          </a:xfrm>
          <a:prstGeom prst="ellipse">
            <a:avLst/>
          </a:prstGeom>
          <a:solidFill>
            <a:sysClr val="window" lastClr="FFFFFF"/>
          </a:solidFill>
          <a:ln w="25400">
            <a:solidFill>
              <a:srgbClr val="1F74AD">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lnSpc>
                <a:spcPct val="120000"/>
              </a:lnSpc>
            </a:pPr>
            <a:endParaRPr lang="zh-CN" altLang="en-US">
              <a:cs typeface="+mn-ea"/>
              <a:sym typeface="+mn-lt"/>
            </a:endParaRPr>
          </a:p>
        </p:txBody>
      </p:sp>
      <p:sp>
        <p:nvSpPr>
          <p:cNvPr id="81" name="椭圆 80"/>
          <p:cNvSpPr/>
          <p:nvPr>
            <p:custDataLst>
              <p:tags r:id="rId23"/>
            </p:custDataLst>
          </p:nvPr>
        </p:nvSpPr>
        <p:spPr>
          <a:xfrm>
            <a:off x="5185273" y="4520070"/>
            <a:ext cx="117775" cy="117775"/>
          </a:xfrm>
          <a:prstGeom prst="ellipse">
            <a:avLst/>
          </a:prstGeom>
          <a:solidFill>
            <a:sysClr val="window" lastClr="FFFFFF"/>
          </a:solidFill>
          <a:ln w="25400">
            <a:solidFill>
              <a:srgbClr val="1F74AD">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lnSpc>
                <a:spcPct val="120000"/>
              </a:lnSpc>
            </a:pPr>
            <a:endParaRPr lang="zh-CN" altLang="en-US">
              <a:cs typeface="+mn-ea"/>
              <a:sym typeface="+mn-lt"/>
            </a:endParaRPr>
          </a:p>
        </p:txBody>
      </p:sp>
      <p:sp>
        <p:nvSpPr>
          <p:cNvPr id="82" name="椭圆 81"/>
          <p:cNvSpPr/>
          <p:nvPr>
            <p:custDataLst>
              <p:tags r:id="rId24"/>
            </p:custDataLst>
          </p:nvPr>
        </p:nvSpPr>
        <p:spPr>
          <a:xfrm>
            <a:off x="5185273" y="5222201"/>
            <a:ext cx="117775" cy="117775"/>
          </a:xfrm>
          <a:prstGeom prst="ellipse">
            <a:avLst/>
          </a:prstGeom>
          <a:solidFill>
            <a:sysClr val="window" lastClr="FFFFFF"/>
          </a:solidFill>
          <a:ln w="25400">
            <a:solidFill>
              <a:srgbClr val="1F74AD">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lnSpc>
                <a:spcPct val="120000"/>
              </a:lnSpc>
            </a:pPr>
            <a:endParaRPr lang="zh-CN" altLang="en-US">
              <a:cs typeface="+mn-ea"/>
              <a:sym typeface="+mn-lt"/>
            </a:endParaRPr>
          </a:p>
        </p:txBody>
      </p:sp>
      <p:sp>
        <p:nvSpPr>
          <p:cNvPr id="4" name="矩形 3"/>
          <p:cNvSpPr/>
          <p:nvPr/>
        </p:nvSpPr>
        <p:spPr>
          <a:xfrm>
            <a:off x="2079491" y="2748036"/>
            <a:ext cx="1832553" cy="584775"/>
          </a:xfrm>
          <a:prstGeom prst="rect">
            <a:avLst/>
          </a:prstGeom>
        </p:spPr>
        <p:txBody>
          <a:bodyPr wrap="none">
            <a:spAutoFit/>
          </a:bodyPr>
          <a:lstStyle/>
          <a:p>
            <a:r>
              <a:rPr lang="zh-CN" altLang="en-US" sz="3200" b="1" dirty="0">
                <a:solidFill>
                  <a:srgbClr val="283A69"/>
                </a:solidFill>
                <a:cs typeface="+mn-ea"/>
                <a:sym typeface="+mn-lt"/>
              </a:rPr>
              <a:t>信息接受</a:t>
            </a:r>
          </a:p>
        </p:txBody>
      </p:sp>
      <p:sp>
        <p:nvSpPr>
          <p:cNvPr id="5" name="矩形 4"/>
          <p:cNvSpPr/>
          <p:nvPr/>
        </p:nvSpPr>
        <p:spPr>
          <a:xfrm>
            <a:off x="1826761" y="3848854"/>
            <a:ext cx="2316480" cy="460375"/>
          </a:xfrm>
          <a:prstGeom prst="rect">
            <a:avLst/>
          </a:prstGeom>
        </p:spPr>
        <p:txBody>
          <a:bodyPr wrap="none">
            <a:spAutoFit/>
          </a:bodyPr>
          <a:lstStyle/>
          <a:p>
            <a:r>
              <a:rPr lang="zh-CN" altLang="en-US" sz="2400" dirty="0">
                <a:solidFill>
                  <a:schemeClr val="tx1">
                    <a:lumMod val="75000"/>
                    <a:lumOff val="25000"/>
                  </a:schemeClr>
                </a:solidFill>
                <a:cs typeface="+mn-ea"/>
                <a:sym typeface="+mn-lt"/>
              </a:rPr>
              <a:t>做一个好的听众</a:t>
            </a:r>
          </a:p>
        </p:txBody>
      </p:sp>
      <p:sp>
        <p:nvSpPr>
          <p:cNvPr id="30" name="圆角矩形 29"/>
          <p:cNvSpPr/>
          <p:nvPr>
            <p:custDataLst>
              <p:tags r:id="rId25"/>
            </p:custDataLst>
          </p:nvPr>
        </p:nvSpPr>
        <p:spPr>
          <a:xfrm>
            <a:off x="5244160" y="5714709"/>
            <a:ext cx="6031662" cy="547281"/>
          </a:xfrm>
          <a:prstGeom prst="roundRect">
            <a:avLst>
              <a:gd name="adj" fmla="val 7973"/>
            </a:avLst>
          </a:prstGeom>
          <a:solidFill>
            <a:srgbClr val="283A69"/>
          </a:solidFill>
        </p:spPr>
        <p:txBody>
          <a:bodyPr rot="0" spcFirstLastPara="0" vertOverflow="overflow" horzOverflow="overflow" vert="horz" wrap="square" lIns="180000" tIns="0" rIns="91440" bIns="0" numCol="1" spcCol="0" rtlCol="0" fromWordArt="0" anchor="ctr" anchorCtr="0" forceAA="0" compatLnSpc="1">
            <a:normAutofit/>
          </a:bodyPr>
          <a:lstStyle/>
          <a:p>
            <a:pPr algn="ctr">
              <a:lnSpc>
                <a:spcPct val="120000"/>
              </a:lnSpc>
              <a:buClrTx/>
              <a:buSzTx/>
              <a:buFontTx/>
            </a:pPr>
            <a:r>
              <a:rPr lang="zh-CN" altLang="en-US" sz="2000">
                <a:solidFill>
                  <a:sysClr val="window" lastClr="FFFFFF"/>
                </a:solidFill>
                <a:cs typeface="+mn-ea"/>
                <a:sym typeface="+mn-lt"/>
              </a:rPr>
              <a:t>留下好印象</a:t>
            </a:r>
          </a:p>
        </p:txBody>
      </p:sp>
      <p:sp>
        <p:nvSpPr>
          <p:cNvPr id="36" name="椭圆 35"/>
          <p:cNvSpPr/>
          <p:nvPr>
            <p:custDataLst>
              <p:tags r:id="rId26"/>
            </p:custDataLst>
          </p:nvPr>
        </p:nvSpPr>
        <p:spPr>
          <a:xfrm>
            <a:off x="5185272" y="5919252"/>
            <a:ext cx="117775" cy="117775"/>
          </a:xfrm>
          <a:prstGeom prst="ellipse">
            <a:avLst/>
          </a:prstGeom>
          <a:solidFill>
            <a:sysClr val="window" lastClr="FFFFFF"/>
          </a:solidFill>
          <a:ln w="25400">
            <a:solidFill>
              <a:srgbClr val="1F74AD">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lnSpc>
                <a:spcPct val="120000"/>
              </a:lnSpc>
            </a:pPr>
            <a:endParaRPr lang="zh-CN" altLang="en-US">
              <a:cs typeface="+mn-ea"/>
              <a:sym typeface="+mn-lt"/>
            </a:endParaRPr>
          </a:p>
        </p:txBody>
      </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沟通是合作的纽带</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流程图: 数据 6"/>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流程图: 数据 7"/>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p:cTn id="11" dur="500" fill="hold"/>
                                        <p:tgtEl>
                                          <p:spTgt spid="72"/>
                                        </p:tgtEl>
                                        <p:attrNameLst>
                                          <p:attrName>ppt_w</p:attrName>
                                        </p:attrNameLst>
                                      </p:cBhvr>
                                      <p:tavLst>
                                        <p:tav tm="0">
                                          <p:val>
                                            <p:fltVal val="0"/>
                                          </p:val>
                                        </p:tav>
                                        <p:tav tm="100000">
                                          <p:val>
                                            <p:strVal val="#ppt_w"/>
                                          </p:val>
                                        </p:tav>
                                      </p:tavLst>
                                    </p:anim>
                                    <p:anim calcmode="lin" valueType="num">
                                      <p:cBhvr>
                                        <p:cTn id="12" dur="500" fill="hold"/>
                                        <p:tgtEl>
                                          <p:spTgt spid="72"/>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p:cTn id="15" dur="500" fill="hold"/>
                                        <p:tgtEl>
                                          <p:spTgt spid="73"/>
                                        </p:tgtEl>
                                        <p:attrNameLst>
                                          <p:attrName>ppt_w</p:attrName>
                                        </p:attrNameLst>
                                      </p:cBhvr>
                                      <p:tavLst>
                                        <p:tav tm="0">
                                          <p:val>
                                            <p:fltVal val="0"/>
                                          </p:val>
                                        </p:tav>
                                        <p:tav tm="100000">
                                          <p:val>
                                            <p:strVal val="#ppt_w"/>
                                          </p:val>
                                        </p:tav>
                                      </p:tavLst>
                                    </p:anim>
                                    <p:anim calcmode="lin" valueType="num">
                                      <p:cBhvr>
                                        <p:cTn id="16" dur="500" fill="hold"/>
                                        <p:tgtEl>
                                          <p:spTgt spid="7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p:cTn id="23" dur="500" fill="hold"/>
                                        <p:tgtEl>
                                          <p:spTgt spid="75"/>
                                        </p:tgtEl>
                                        <p:attrNameLst>
                                          <p:attrName>ppt_w</p:attrName>
                                        </p:attrNameLst>
                                      </p:cBhvr>
                                      <p:tavLst>
                                        <p:tav tm="0">
                                          <p:val>
                                            <p:fltVal val="0"/>
                                          </p:val>
                                        </p:tav>
                                        <p:tav tm="100000">
                                          <p:val>
                                            <p:strVal val="#ppt_w"/>
                                          </p:val>
                                        </p:tav>
                                      </p:tavLst>
                                    </p:anim>
                                    <p:anim calcmode="lin" valueType="num">
                                      <p:cBhvr>
                                        <p:cTn id="24" dur="500" fill="hold"/>
                                        <p:tgtEl>
                                          <p:spTgt spid="7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p:cTn id="59" dur="500" fill="hold"/>
                                        <p:tgtEl>
                                          <p:spTgt spid="46"/>
                                        </p:tgtEl>
                                        <p:attrNameLst>
                                          <p:attrName>ppt_w</p:attrName>
                                        </p:attrNameLst>
                                      </p:cBhvr>
                                      <p:tavLst>
                                        <p:tav tm="0">
                                          <p:val>
                                            <p:fltVal val="0"/>
                                          </p:val>
                                        </p:tav>
                                        <p:tav tm="100000">
                                          <p:val>
                                            <p:strVal val="#ppt_w"/>
                                          </p:val>
                                        </p:tav>
                                      </p:tavLst>
                                    </p:anim>
                                    <p:anim calcmode="lin" valueType="num">
                                      <p:cBhvr>
                                        <p:cTn id="60" dur="500" fill="hold"/>
                                        <p:tgtEl>
                                          <p:spTgt spid="46"/>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anim calcmode="lin" valueType="num">
                                      <p:cBhvr>
                                        <p:cTn id="71" dur="500" fill="hold"/>
                                        <p:tgtEl>
                                          <p:spTgt spid="70"/>
                                        </p:tgtEl>
                                        <p:attrNameLst>
                                          <p:attrName>ppt_w</p:attrName>
                                        </p:attrNameLst>
                                      </p:cBhvr>
                                      <p:tavLst>
                                        <p:tav tm="0">
                                          <p:val>
                                            <p:fltVal val="0"/>
                                          </p:val>
                                        </p:tav>
                                        <p:tav tm="100000">
                                          <p:val>
                                            <p:strVal val="#ppt_w"/>
                                          </p:val>
                                        </p:tav>
                                      </p:tavLst>
                                    </p:anim>
                                    <p:anim calcmode="lin" valueType="num">
                                      <p:cBhvr>
                                        <p:cTn id="72" dur="500" fill="hold"/>
                                        <p:tgtEl>
                                          <p:spTgt spid="70"/>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78"/>
                                        </p:tgtEl>
                                        <p:attrNameLst>
                                          <p:attrName>style.visibility</p:attrName>
                                        </p:attrNameLst>
                                      </p:cBhvr>
                                      <p:to>
                                        <p:strVal val="visible"/>
                                      </p:to>
                                    </p:set>
                                    <p:anim calcmode="lin" valueType="num">
                                      <p:cBhvr>
                                        <p:cTn id="75" dur="500" fill="hold"/>
                                        <p:tgtEl>
                                          <p:spTgt spid="78"/>
                                        </p:tgtEl>
                                        <p:attrNameLst>
                                          <p:attrName>ppt_w</p:attrName>
                                        </p:attrNameLst>
                                      </p:cBhvr>
                                      <p:tavLst>
                                        <p:tav tm="0">
                                          <p:val>
                                            <p:fltVal val="0"/>
                                          </p:val>
                                        </p:tav>
                                        <p:tav tm="100000">
                                          <p:val>
                                            <p:strVal val="#ppt_w"/>
                                          </p:val>
                                        </p:tav>
                                      </p:tavLst>
                                    </p:anim>
                                    <p:anim calcmode="lin" valueType="num">
                                      <p:cBhvr>
                                        <p:cTn id="76" dur="500" fill="hold"/>
                                        <p:tgtEl>
                                          <p:spTgt spid="78"/>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p:cTn id="79" dur="500" fill="hold"/>
                                        <p:tgtEl>
                                          <p:spTgt spid="3"/>
                                        </p:tgtEl>
                                        <p:attrNameLst>
                                          <p:attrName>ppt_w</p:attrName>
                                        </p:attrNameLst>
                                      </p:cBhvr>
                                      <p:tavLst>
                                        <p:tav tm="0">
                                          <p:val>
                                            <p:fltVal val="0"/>
                                          </p:val>
                                        </p:tav>
                                        <p:tav tm="100000">
                                          <p:val>
                                            <p:strVal val="#ppt_w"/>
                                          </p:val>
                                        </p:tav>
                                      </p:tavLst>
                                    </p:anim>
                                    <p:anim calcmode="lin" valueType="num">
                                      <p:cBhvr>
                                        <p:cTn id="80" dur="500" fill="hold"/>
                                        <p:tgtEl>
                                          <p:spTgt spid="3"/>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77"/>
                                        </p:tgtEl>
                                        <p:attrNameLst>
                                          <p:attrName>style.visibility</p:attrName>
                                        </p:attrNameLst>
                                      </p:cBhvr>
                                      <p:to>
                                        <p:strVal val="visible"/>
                                      </p:to>
                                    </p:set>
                                    <p:anim calcmode="lin" valueType="num">
                                      <p:cBhvr>
                                        <p:cTn id="83" dur="500" fill="hold"/>
                                        <p:tgtEl>
                                          <p:spTgt spid="77"/>
                                        </p:tgtEl>
                                        <p:attrNameLst>
                                          <p:attrName>ppt_w</p:attrName>
                                        </p:attrNameLst>
                                      </p:cBhvr>
                                      <p:tavLst>
                                        <p:tav tm="0">
                                          <p:val>
                                            <p:fltVal val="0"/>
                                          </p:val>
                                        </p:tav>
                                        <p:tav tm="100000">
                                          <p:val>
                                            <p:strVal val="#ppt_w"/>
                                          </p:val>
                                        </p:tav>
                                      </p:tavLst>
                                    </p:anim>
                                    <p:anim calcmode="lin" valueType="num">
                                      <p:cBhvr>
                                        <p:cTn id="84" dur="500" fill="hold"/>
                                        <p:tgtEl>
                                          <p:spTgt spid="77"/>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 calcmode="lin" valueType="num">
                                      <p:cBhvr>
                                        <p:cTn id="87" dur="500" fill="hold"/>
                                        <p:tgtEl>
                                          <p:spTgt spid="79"/>
                                        </p:tgtEl>
                                        <p:attrNameLst>
                                          <p:attrName>ppt_w</p:attrName>
                                        </p:attrNameLst>
                                      </p:cBhvr>
                                      <p:tavLst>
                                        <p:tav tm="0">
                                          <p:val>
                                            <p:fltVal val="0"/>
                                          </p:val>
                                        </p:tav>
                                        <p:tav tm="100000">
                                          <p:val>
                                            <p:strVal val="#ppt_w"/>
                                          </p:val>
                                        </p:tav>
                                      </p:tavLst>
                                    </p:anim>
                                    <p:anim calcmode="lin" valueType="num">
                                      <p:cBhvr>
                                        <p:cTn id="88" dur="500" fill="hold"/>
                                        <p:tgtEl>
                                          <p:spTgt spid="79"/>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0"/>
                                  </p:stCondLst>
                                  <p:childTnLst>
                                    <p:set>
                                      <p:cBhvr>
                                        <p:cTn id="90" dur="1" fill="hold">
                                          <p:stCondLst>
                                            <p:cond delay="0"/>
                                          </p:stCondLst>
                                        </p:cTn>
                                        <p:tgtEl>
                                          <p:spTgt spid="80"/>
                                        </p:tgtEl>
                                        <p:attrNameLst>
                                          <p:attrName>style.visibility</p:attrName>
                                        </p:attrNameLst>
                                      </p:cBhvr>
                                      <p:to>
                                        <p:strVal val="visible"/>
                                      </p:to>
                                    </p:set>
                                    <p:anim calcmode="lin" valueType="num">
                                      <p:cBhvr>
                                        <p:cTn id="91" dur="500" fill="hold"/>
                                        <p:tgtEl>
                                          <p:spTgt spid="80"/>
                                        </p:tgtEl>
                                        <p:attrNameLst>
                                          <p:attrName>ppt_w</p:attrName>
                                        </p:attrNameLst>
                                      </p:cBhvr>
                                      <p:tavLst>
                                        <p:tav tm="0">
                                          <p:val>
                                            <p:fltVal val="0"/>
                                          </p:val>
                                        </p:tav>
                                        <p:tav tm="100000">
                                          <p:val>
                                            <p:strVal val="#ppt_w"/>
                                          </p:val>
                                        </p:tav>
                                      </p:tavLst>
                                    </p:anim>
                                    <p:anim calcmode="lin" valueType="num">
                                      <p:cBhvr>
                                        <p:cTn id="92" dur="500" fill="hold"/>
                                        <p:tgtEl>
                                          <p:spTgt spid="80"/>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81"/>
                                        </p:tgtEl>
                                        <p:attrNameLst>
                                          <p:attrName>style.visibility</p:attrName>
                                        </p:attrNameLst>
                                      </p:cBhvr>
                                      <p:to>
                                        <p:strVal val="visible"/>
                                      </p:to>
                                    </p:set>
                                    <p:anim calcmode="lin" valueType="num">
                                      <p:cBhvr>
                                        <p:cTn id="95" dur="500" fill="hold"/>
                                        <p:tgtEl>
                                          <p:spTgt spid="81"/>
                                        </p:tgtEl>
                                        <p:attrNameLst>
                                          <p:attrName>ppt_w</p:attrName>
                                        </p:attrNameLst>
                                      </p:cBhvr>
                                      <p:tavLst>
                                        <p:tav tm="0">
                                          <p:val>
                                            <p:fltVal val="0"/>
                                          </p:val>
                                        </p:tav>
                                        <p:tav tm="100000">
                                          <p:val>
                                            <p:strVal val="#ppt_w"/>
                                          </p:val>
                                        </p:tav>
                                      </p:tavLst>
                                    </p:anim>
                                    <p:anim calcmode="lin" valueType="num">
                                      <p:cBhvr>
                                        <p:cTn id="96" dur="500" fill="hold"/>
                                        <p:tgtEl>
                                          <p:spTgt spid="81"/>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82"/>
                                        </p:tgtEl>
                                        <p:attrNameLst>
                                          <p:attrName>style.visibility</p:attrName>
                                        </p:attrNameLst>
                                      </p:cBhvr>
                                      <p:to>
                                        <p:strVal val="visible"/>
                                      </p:to>
                                    </p:set>
                                    <p:anim calcmode="lin" valueType="num">
                                      <p:cBhvr>
                                        <p:cTn id="99" dur="500" fill="hold"/>
                                        <p:tgtEl>
                                          <p:spTgt spid="82"/>
                                        </p:tgtEl>
                                        <p:attrNameLst>
                                          <p:attrName>ppt_w</p:attrName>
                                        </p:attrNameLst>
                                      </p:cBhvr>
                                      <p:tavLst>
                                        <p:tav tm="0">
                                          <p:val>
                                            <p:fltVal val="0"/>
                                          </p:val>
                                        </p:tav>
                                        <p:tav tm="100000">
                                          <p:val>
                                            <p:strVal val="#ppt_w"/>
                                          </p:val>
                                        </p:tav>
                                      </p:tavLst>
                                    </p:anim>
                                    <p:anim calcmode="lin" valueType="num">
                                      <p:cBhvr>
                                        <p:cTn id="100" dur="500" fill="hold"/>
                                        <p:tgtEl>
                                          <p:spTgt spid="82"/>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4"/>
                                        </p:tgtEl>
                                        <p:attrNameLst>
                                          <p:attrName>style.visibility</p:attrName>
                                        </p:attrNameLst>
                                      </p:cBhvr>
                                      <p:to>
                                        <p:strVal val="visible"/>
                                      </p:to>
                                    </p:set>
                                    <p:anim calcmode="lin" valueType="num">
                                      <p:cBhvr>
                                        <p:cTn id="103" dur="500" fill="hold"/>
                                        <p:tgtEl>
                                          <p:spTgt spid="4"/>
                                        </p:tgtEl>
                                        <p:attrNameLst>
                                          <p:attrName>ppt_w</p:attrName>
                                        </p:attrNameLst>
                                      </p:cBhvr>
                                      <p:tavLst>
                                        <p:tav tm="0">
                                          <p:val>
                                            <p:fltVal val="0"/>
                                          </p:val>
                                        </p:tav>
                                        <p:tav tm="100000">
                                          <p:val>
                                            <p:strVal val="#ppt_w"/>
                                          </p:val>
                                        </p:tav>
                                      </p:tavLst>
                                    </p:anim>
                                    <p:anim calcmode="lin" valueType="num">
                                      <p:cBhvr>
                                        <p:cTn id="104" dur="500" fill="hold"/>
                                        <p:tgtEl>
                                          <p:spTgt spid="4"/>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p:cTn id="107" dur="500" fill="hold"/>
                                        <p:tgtEl>
                                          <p:spTgt spid="5"/>
                                        </p:tgtEl>
                                        <p:attrNameLst>
                                          <p:attrName>ppt_w</p:attrName>
                                        </p:attrNameLst>
                                      </p:cBhvr>
                                      <p:tavLst>
                                        <p:tav tm="0">
                                          <p:val>
                                            <p:fltVal val="0"/>
                                          </p:val>
                                        </p:tav>
                                        <p:tav tm="100000">
                                          <p:val>
                                            <p:strVal val="#ppt_w"/>
                                          </p:val>
                                        </p:tav>
                                      </p:tavLst>
                                    </p:anim>
                                    <p:anim calcmode="lin" valueType="num">
                                      <p:cBhvr>
                                        <p:cTn id="108" dur="500" fill="hold"/>
                                        <p:tgtEl>
                                          <p:spTgt spid="5"/>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p:cTn id="111" dur="500" fill="hold"/>
                                        <p:tgtEl>
                                          <p:spTgt spid="30"/>
                                        </p:tgtEl>
                                        <p:attrNameLst>
                                          <p:attrName>ppt_w</p:attrName>
                                        </p:attrNameLst>
                                      </p:cBhvr>
                                      <p:tavLst>
                                        <p:tav tm="0">
                                          <p:val>
                                            <p:fltVal val="0"/>
                                          </p:val>
                                        </p:tav>
                                        <p:tav tm="100000">
                                          <p:val>
                                            <p:strVal val="#ppt_w"/>
                                          </p:val>
                                        </p:tav>
                                      </p:tavLst>
                                    </p:anim>
                                    <p:anim calcmode="lin" valueType="num">
                                      <p:cBhvr>
                                        <p:cTn id="112" dur="500" fill="hold"/>
                                        <p:tgtEl>
                                          <p:spTgt spid="30"/>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ldLvl="0" animBg="1"/>
      <p:bldP spid="65" grpId="0" bldLvl="0" animBg="1"/>
      <p:bldP spid="66" grpId="0" bldLvl="0" animBg="1"/>
      <p:bldP spid="67" grpId="0" bldLvl="0" animBg="1"/>
      <p:bldP spid="68" grpId="0" bldLvl="0" animBg="1"/>
      <p:bldP spid="2" grpId="0" bldLvl="0" animBg="1"/>
      <p:bldP spid="46" grpId="0" bldLvl="0" animBg="1"/>
      <p:bldP spid="54" grpId="0" bldLvl="0" animBg="1"/>
      <p:bldP spid="62" grpId="0" bldLvl="0" animBg="1"/>
      <p:bldP spid="70" grpId="0" bldLvl="0" animBg="1"/>
      <p:bldP spid="78" grpId="0" bldLvl="0" animBg="1"/>
      <p:bldP spid="3" grpId="0" bldLvl="0" animBg="1"/>
      <p:bldP spid="77" grpId="0" bldLvl="0" animBg="1"/>
      <p:bldP spid="79" grpId="0" bldLvl="0" animBg="1"/>
      <p:bldP spid="80" grpId="0" bldLvl="0" animBg="1"/>
      <p:bldP spid="81" grpId="0" bldLvl="0" animBg="1"/>
      <p:bldP spid="82" grpId="0" bldLvl="0" animBg="1"/>
      <p:bldP spid="4" grpId="0"/>
      <p:bldP spid="5" grpId="0"/>
      <p:bldP spid="30" grpId="0" bldLvl="0" animBg="1"/>
      <p:bldP spid="36"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3999865" y="2185670"/>
            <a:ext cx="4192270" cy="3700145"/>
            <a:chOff x="4271006" y="1933600"/>
            <a:chExt cx="3461389" cy="3055186"/>
          </a:xfrm>
        </p:grpSpPr>
        <p:sp>
          <p:nvSpPr>
            <p:cNvPr id="8" name="Freeform: Shape 3"/>
            <p:cNvSpPr/>
            <p:nvPr/>
          </p:nvSpPr>
          <p:spPr>
            <a:xfrm>
              <a:off x="4881745" y="2195109"/>
              <a:ext cx="2228892" cy="2529491"/>
            </a:xfrm>
            <a:custGeom>
              <a:avLst/>
              <a:gdLst/>
              <a:ahLst/>
              <a:cxnLst>
                <a:cxn ang="0">
                  <a:pos x="wd2" y="hd2"/>
                </a:cxn>
                <a:cxn ang="5400000">
                  <a:pos x="wd2" y="hd2"/>
                </a:cxn>
                <a:cxn ang="10800000">
                  <a:pos x="wd2" y="hd2"/>
                </a:cxn>
                <a:cxn ang="16200000">
                  <a:pos x="wd2" y="hd2"/>
                </a:cxn>
              </a:cxnLst>
              <a:rect l="0" t="0" r="r" b="b"/>
              <a:pathLst>
                <a:path w="21529" h="21570" extrusionOk="0">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bg1">
                <a:lumMod val="85000"/>
              </a:schemeClr>
            </a:solidFill>
            <a:ln w="12700">
              <a:miter lim="400000"/>
            </a:ln>
          </p:spPr>
          <p:txBody>
            <a:bodyPr anchor="ctr"/>
            <a:lstStyle/>
            <a:p>
              <a:pPr algn="ctr"/>
              <a:endParaRPr dirty="0">
                <a:cs typeface="+mn-ea"/>
                <a:sym typeface="+mn-lt"/>
              </a:endParaRPr>
            </a:p>
          </p:txBody>
        </p:sp>
        <p:grpSp>
          <p:nvGrpSpPr>
            <p:cNvPr id="9" name="组合 8"/>
            <p:cNvGrpSpPr/>
            <p:nvPr/>
          </p:nvGrpSpPr>
          <p:grpSpPr>
            <a:xfrm>
              <a:off x="6951465" y="3060851"/>
              <a:ext cx="780930" cy="780955"/>
              <a:chOff x="7047449" y="3150167"/>
              <a:chExt cx="780930" cy="780955"/>
            </a:xfrm>
          </p:grpSpPr>
          <p:sp>
            <p:nvSpPr>
              <p:cNvPr id="10" name="Freeform: Shape 8"/>
              <p:cNvSpPr/>
              <p:nvPr/>
            </p:nvSpPr>
            <p:spPr>
              <a:xfrm>
                <a:off x="7047449" y="3150167"/>
                <a:ext cx="780930" cy="780955"/>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lumMod val="50000"/>
                </a:schemeClr>
              </a:solidFill>
              <a:ln w="12700" cap="flat">
                <a:noFill/>
                <a:miter lim="400000"/>
              </a:ln>
              <a:effectLst/>
            </p:spPr>
            <p:txBody>
              <a:bodyPr anchor="ctr"/>
              <a:lstStyle/>
              <a:p>
                <a:pPr algn="ctr"/>
                <a:endParaRPr dirty="0">
                  <a:cs typeface="+mn-ea"/>
                  <a:sym typeface="+mn-lt"/>
                </a:endParaRPr>
              </a:p>
            </p:txBody>
          </p:sp>
          <p:sp>
            <p:nvSpPr>
              <p:cNvPr id="11" name="Freeform: Shape 8"/>
              <p:cNvSpPr/>
              <p:nvPr/>
            </p:nvSpPr>
            <p:spPr>
              <a:xfrm>
                <a:off x="7266198" y="3369209"/>
                <a:ext cx="343432" cy="342872"/>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12" name="组合 11"/>
            <p:cNvGrpSpPr/>
            <p:nvPr/>
          </p:nvGrpSpPr>
          <p:grpSpPr>
            <a:xfrm>
              <a:off x="6284179" y="4207836"/>
              <a:ext cx="780959" cy="780950"/>
              <a:chOff x="6380163" y="4297152"/>
              <a:chExt cx="780959" cy="780950"/>
            </a:xfrm>
          </p:grpSpPr>
          <p:sp>
            <p:nvSpPr>
              <p:cNvPr id="13" name="Freeform: Shape 11"/>
              <p:cNvSpPr/>
              <p:nvPr/>
            </p:nvSpPr>
            <p:spPr>
              <a:xfrm>
                <a:off x="6380163" y="4297152"/>
                <a:ext cx="780959" cy="780950"/>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5">
                  <a:lumMod val="75000"/>
                </a:schemeClr>
              </a:solidFill>
              <a:ln w="12700" cap="flat">
                <a:noFill/>
                <a:miter lim="400000"/>
              </a:ln>
              <a:effectLst/>
            </p:spPr>
            <p:txBody>
              <a:bodyPr anchor="ctr"/>
              <a:lstStyle/>
              <a:p>
                <a:pPr algn="ctr"/>
                <a:endParaRPr dirty="0">
                  <a:cs typeface="+mn-ea"/>
                  <a:sym typeface="+mn-lt"/>
                </a:endParaRPr>
              </a:p>
            </p:txBody>
          </p:sp>
          <p:sp>
            <p:nvSpPr>
              <p:cNvPr id="14" name="Freeform: Shape 11"/>
              <p:cNvSpPr/>
              <p:nvPr/>
            </p:nvSpPr>
            <p:spPr>
              <a:xfrm>
                <a:off x="6614037" y="4515909"/>
                <a:ext cx="313212" cy="343436"/>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15" name="组合 14"/>
            <p:cNvGrpSpPr/>
            <p:nvPr/>
          </p:nvGrpSpPr>
          <p:grpSpPr>
            <a:xfrm>
              <a:off x="4271006" y="3060856"/>
              <a:ext cx="780959" cy="780944"/>
              <a:chOff x="4366990" y="3150172"/>
              <a:chExt cx="780959" cy="780944"/>
            </a:xfrm>
          </p:grpSpPr>
          <p:sp>
            <p:nvSpPr>
              <p:cNvPr id="16" name="Freeform: Shape 20"/>
              <p:cNvSpPr/>
              <p:nvPr/>
            </p:nvSpPr>
            <p:spPr>
              <a:xfrm>
                <a:off x="4366990" y="3150172"/>
                <a:ext cx="780959" cy="780944"/>
              </a:xfrm>
              <a:custGeom>
                <a:avLst/>
                <a:gdLst/>
                <a:ahLst/>
                <a:cxnLst>
                  <a:cxn ang="0">
                    <a:pos x="wd2" y="hd2"/>
                  </a:cxn>
                  <a:cxn ang="5400000">
                    <a:pos x="wd2" y="hd2"/>
                  </a:cxn>
                  <a:cxn ang="10800000">
                    <a:pos x="wd2" y="hd2"/>
                  </a:cxn>
                  <a:cxn ang="16200000">
                    <a:pos x="wd2" y="hd2"/>
                  </a:cxn>
                </a:cxnLst>
                <a:rect l="0" t="0" r="r" b="b"/>
                <a:pathLst>
                  <a:path w="19807" h="19807" extrusionOk="0">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chemeClr val="tx2">
                  <a:lumMod val="75000"/>
                </a:schemeClr>
              </a:solidFill>
              <a:ln w="12700" cap="flat">
                <a:noFill/>
                <a:miter lim="400000"/>
              </a:ln>
              <a:effectLst/>
            </p:spPr>
            <p:txBody>
              <a:bodyPr anchor="ctr"/>
              <a:lstStyle/>
              <a:p>
                <a:pPr algn="ctr"/>
                <a:endParaRPr dirty="0">
                  <a:cs typeface="+mn-ea"/>
                  <a:sym typeface="+mn-lt"/>
                </a:endParaRPr>
              </a:p>
            </p:txBody>
          </p:sp>
          <p:sp>
            <p:nvSpPr>
              <p:cNvPr id="17" name="Freeform: Shape 20"/>
              <p:cNvSpPr/>
              <p:nvPr/>
            </p:nvSpPr>
            <p:spPr>
              <a:xfrm>
                <a:off x="4591312" y="3368926"/>
                <a:ext cx="332315" cy="343436"/>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18" name="组合 17"/>
            <p:cNvGrpSpPr/>
            <p:nvPr/>
          </p:nvGrpSpPr>
          <p:grpSpPr>
            <a:xfrm>
              <a:off x="6272867" y="1933610"/>
              <a:ext cx="780937" cy="780944"/>
              <a:chOff x="6368851" y="2022926"/>
              <a:chExt cx="780937" cy="780944"/>
            </a:xfrm>
          </p:grpSpPr>
          <p:sp>
            <p:nvSpPr>
              <p:cNvPr id="19" name="Freeform: Shape 5"/>
              <p:cNvSpPr/>
              <p:nvPr/>
            </p:nvSpPr>
            <p:spPr>
              <a:xfrm>
                <a:off x="6368851" y="2022926"/>
                <a:ext cx="780937" cy="780944"/>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5">
                  <a:lumMod val="50000"/>
                </a:schemeClr>
              </a:solidFill>
              <a:ln w="12700" cap="flat">
                <a:noFill/>
                <a:miter lim="400000"/>
              </a:ln>
              <a:effectLst/>
            </p:spPr>
            <p:txBody>
              <a:bodyPr anchor="ctr"/>
              <a:lstStyle/>
              <a:p>
                <a:pPr algn="ctr"/>
                <a:endParaRPr dirty="0">
                  <a:cs typeface="+mn-ea"/>
                  <a:sym typeface="+mn-lt"/>
                </a:endParaRPr>
              </a:p>
            </p:txBody>
          </p:sp>
          <p:sp>
            <p:nvSpPr>
              <p:cNvPr id="20" name="Freeform: Shape 5"/>
              <p:cNvSpPr/>
              <p:nvPr/>
            </p:nvSpPr>
            <p:spPr>
              <a:xfrm>
                <a:off x="6602717" y="2241683"/>
                <a:ext cx="313206" cy="34343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21" name="组合 20"/>
            <p:cNvGrpSpPr/>
            <p:nvPr/>
          </p:nvGrpSpPr>
          <p:grpSpPr>
            <a:xfrm>
              <a:off x="4949603" y="4207839"/>
              <a:ext cx="780930" cy="780944"/>
              <a:chOff x="5045587" y="4297155"/>
              <a:chExt cx="780930" cy="780944"/>
            </a:xfrm>
          </p:grpSpPr>
          <p:sp>
            <p:nvSpPr>
              <p:cNvPr id="22" name="Freeform: Shape 14"/>
              <p:cNvSpPr/>
              <p:nvPr/>
            </p:nvSpPr>
            <p:spPr>
              <a:xfrm>
                <a:off x="5045587" y="4297155"/>
                <a:ext cx="780930" cy="780944"/>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1">
                  <a:lumMod val="75000"/>
                </a:schemeClr>
              </a:solidFill>
              <a:ln w="12700" cap="flat">
                <a:noFill/>
                <a:miter lim="400000"/>
              </a:ln>
              <a:effectLst/>
            </p:spPr>
            <p:txBody>
              <a:bodyPr anchor="ctr"/>
              <a:lstStyle/>
              <a:p>
                <a:pPr algn="ctr"/>
                <a:endParaRPr dirty="0">
                  <a:cs typeface="+mn-ea"/>
                  <a:sym typeface="+mn-lt"/>
                </a:endParaRPr>
              </a:p>
            </p:txBody>
          </p:sp>
          <p:sp>
            <p:nvSpPr>
              <p:cNvPr id="23" name="Freeform: Shape 14"/>
              <p:cNvSpPr/>
              <p:nvPr/>
            </p:nvSpPr>
            <p:spPr>
              <a:xfrm>
                <a:off x="5293130" y="4515913"/>
                <a:ext cx="285844" cy="343428"/>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24" name="组合 23"/>
            <p:cNvGrpSpPr/>
            <p:nvPr/>
          </p:nvGrpSpPr>
          <p:grpSpPr>
            <a:xfrm>
              <a:off x="4938295" y="1933600"/>
              <a:ext cx="780942" cy="780965"/>
              <a:chOff x="5034279" y="2022916"/>
              <a:chExt cx="780942" cy="780965"/>
            </a:xfrm>
          </p:grpSpPr>
          <p:sp>
            <p:nvSpPr>
              <p:cNvPr id="25" name="Freeform: Shape 17"/>
              <p:cNvSpPr/>
              <p:nvPr/>
            </p:nvSpPr>
            <p:spPr>
              <a:xfrm>
                <a:off x="5034279" y="2022916"/>
                <a:ext cx="780942" cy="780965"/>
              </a:xfrm>
              <a:custGeom>
                <a:avLst/>
                <a:gdLst/>
                <a:ahLst/>
                <a:cxnLst>
                  <a:cxn ang="0">
                    <a:pos x="wd2" y="hd2"/>
                  </a:cxn>
                  <a:cxn ang="5400000">
                    <a:pos x="wd2" y="hd2"/>
                  </a:cxn>
                  <a:cxn ang="10800000">
                    <a:pos x="wd2" y="hd2"/>
                  </a:cxn>
                  <a:cxn ang="16200000">
                    <a:pos x="wd2" y="hd2"/>
                  </a:cxn>
                </a:cxnLst>
                <a:rect l="0" t="0" r="r" b="b"/>
                <a:pathLst>
                  <a:path w="19806" h="19807" extrusionOk="0">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rgbClr val="283A69"/>
              </a:solidFill>
              <a:ln w="12700" cap="flat">
                <a:noFill/>
                <a:miter lim="400000"/>
              </a:ln>
              <a:effectLst/>
            </p:spPr>
            <p:txBody>
              <a:bodyPr anchor="ctr"/>
              <a:lstStyle/>
              <a:p>
                <a:pPr algn="ctr"/>
                <a:endParaRPr dirty="0">
                  <a:cs typeface="+mn-ea"/>
                  <a:sym typeface="+mn-lt"/>
                </a:endParaRPr>
              </a:p>
            </p:txBody>
          </p:sp>
          <p:sp>
            <p:nvSpPr>
              <p:cNvPr id="26" name="Freeform: Shape 17"/>
              <p:cNvSpPr/>
              <p:nvPr/>
            </p:nvSpPr>
            <p:spPr>
              <a:xfrm>
                <a:off x="5281451" y="2241680"/>
                <a:ext cx="286597" cy="343438"/>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sp>
          <p:nvSpPr>
            <p:cNvPr id="39" name="zoom-tool_72585"/>
            <p:cNvSpPr>
              <a:spLocks noChangeAspect="1"/>
            </p:cNvSpPr>
            <p:nvPr/>
          </p:nvSpPr>
          <p:spPr bwMode="auto">
            <a:xfrm>
              <a:off x="5671240" y="3150231"/>
              <a:ext cx="609685" cy="588572"/>
            </a:xfrm>
            <a:custGeom>
              <a:avLst/>
              <a:gdLst>
                <a:gd name="T0" fmla="*/ 8270 w 8441"/>
                <a:gd name="T1" fmla="*/ 6791 h 8160"/>
                <a:gd name="T2" fmla="*/ 5734 w 8441"/>
                <a:gd name="T3" fmla="*/ 4255 h 8160"/>
                <a:gd name="T4" fmla="*/ 5225 w 8441"/>
                <a:gd name="T5" fmla="*/ 848 h 8160"/>
                <a:gd name="T6" fmla="*/ 3177 w 8441"/>
                <a:gd name="T7" fmla="*/ 0 h 8160"/>
                <a:gd name="T8" fmla="*/ 1130 w 8441"/>
                <a:gd name="T9" fmla="*/ 848 h 8160"/>
                <a:gd name="T10" fmla="*/ 1130 w 8441"/>
                <a:gd name="T11" fmla="*/ 4944 h 8160"/>
                <a:gd name="T12" fmla="*/ 3177 w 8441"/>
                <a:gd name="T13" fmla="*/ 5792 h 8160"/>
                <a:gd name="T14" fmla="*/ 4538 w 8441"/>
                <a:gd name="T15" fmla="*/ 5454 h 8160"/>
                <a:gd name="T16" fmla="*/ 7072 w 8441"/>
                <a:gd name="T17" fmla="*/ 7988 h 8160"/>
                <a:gd name="T18" fmla="*/ 7486 w 8441"/>
                <a:gd name="T19" fmla="*/ 8160 h 8160"/>
                <a:gd name="T20" fmla="*/ 7901 w 8441"/>
                <a:gd name="T21" fmla="*/ 7988 h 8160"/>
                <a:gd name="T22" fmla="*/ 8270 w 8441"/>
                <a:gd name="T23" fmla="*/ 7620 h 8160"/>
                <a:gd name="T24" fmla="*/ 8441 w 8441"/>
                <a:gd name="T25" fmla="*/ 7205 h 8160"/>
                <a:gd name="T26" fmla="*/ 8270 w 8441"/>
                <a:gd name="T27" fmla="*/ 6791 h 8160"/>
                <a:gd name="T28" fmla="*/ 1793 w 8441"/>
                <a:gd name="T29" fmla="*/ 4281 h 8160"/>
                <a:gd name="T30" fmla="*/ 1793 w 8441"/>
                <a:gd name="T31" fmla="*/ 1511 h 8160"/>
                <a:gd name="T32" fmla="*/ 3177 w 8441"/>
                <a:gd name="T33" fmla="*/ 938 h 8160"/>
                <a:gd name="T34" fmla="*/ 4562 w 8441"/>
                <a:gd name="T35" fmla="*/ 1511 h 8160"/>
                <a:gd name="T36" fmla="*/ 4562 w 8441"/>
                <a:gd name="T37" fmla="*/ 4281 h 8160"/>
                <a:gd name="T38" fmla="*/ 3177 w 8441"/>
                <a:gd name="T39" fmla="*/ 4854 h 8160"/>
                <a:gd name="T40" fmla="*/ 1793 w 8441"/>
                <a:gd name="T41" fmla="*/ 4281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41" h="8160">
                  <a:moveTo>
                    <a:pt x="8270" y="6791"/>
                  </a:moveTo>
                  <a:lnTo>
                    <a:pt x="5734" y="4255"/>
                  </a:lnTo>
                  <a:cubicBezTo>
                    <a:pt x="6316" y="3161"/>
                    <a:pt x="6146" y="1769"/>
                    <a:pt x="5225" y="848"/>
                  </a:cubicBezTo>
                  <a:cubicBezTo>
                    <a:pt x="4678" y="301"/>
                    <a:pt x="3951" y="0"/>
                    <a:pt x="3177" y="0"/>
                  </a:cubicBezTo>
                  <a:cubicBezTo>
                    <a:pt x="2404" y="0"/>
                    <a:pt x="1676" y="301"/>
                    <a:pt x="1130" y="848"/>
                  </a:cubicBezTo>
                  <a:cubicBezTo>
                    <a:pt x="0" y="1977"/>
                    <a:pt x="0" y="3815"/>
                    <a:pt x="1130" y="4944"/>
                  </a:cubicBezTo>
                  <a:cubicBezTo>
                    <a:pt x="1677" y="5491"/>
                    <a:pt x="2404" y="5792"/>
                    <a:pt x="3177" y="5792"/>
                  </a:cubicBezTo>
                  <a:cubicBezTo>
                    <a:pt x="3660" y="5792"/>
                    <a:pt x="4124" y="5675"/>
                    <a:pt x="4538" y="5454"/>
                  </a:cubicBezTo>
                  <a:lnTo>
                    <a:pt x="7072" y="7988"/>
                  </a:lnTo>
                  <a:cubicBezTo>
                    <a:pt x="7183" y="8099"/>
                    <a:pt x="7330" y="8160"/>
                    <a:pt x="7486" y="8160"/>
                  </a:cubicBezTo>
                  <a:cubicBezTo>
                    <a:pt x="7643" y="8160"/>
                    <a:pt x="7790" y="8099"/>
                    <a:pt x="7901" y="7988"/>
                  </a:cubicBezTo>
                  <a:lnTo>
                    <a:pt x="8270" y="7620"/>
                  </a:lnTo>
                  <a:cubicBezTo>
                    <a:pt x="8380" y="7509"/>
                    <a:pt x="8441" y="7362"/>
                    <a:pt x="8441" y="7205"/>
                  </a:cubicBezTo>
                  <a:cubicBezTo>
                    <a:pt x="8441" y="7049"/>
                    <a:pt x="8380" y="6901"/>
                    <a:pt x="8270" y="6791"/>
                  </a:cubicBezTo>
                  <a:close/>
                  <a:moveTo>
                    <a:pt x="1793" y="4281"/>
                  </a:moveTo>
                  <a:cubicBezTo>
                    <a:pt x="1029" y="3517"/>
                    <a:pt x="1029" y="2275"/>
                    <a:pt x="1793" y="1511"/>
                  </a:cubicBezTo>
                  <a:cubicBezTo>
                    <a:pt x="2163" y="1142"/>
                    <a:pt x="2654" y="938"/>
                    <a:pt x="3177" y="938"/>
                  </a:cubicBezTo>
                  <a:cubicBezTo>
                    <a:pt x="3700" y="938"/>
                    <a:pt x="4192" y="1142"/>
                    <a:pt x="4562" y="1511"/>
                  </a:cubicBezTo>
                  <a:cubicBezTo>
                    <a:pt x="5325" y="2275"/>
                    <a:pt x="5325" y="3517"/>
                    <a:pt x="4562" y="4281"/>
                  </a:cubicBezTo>
                  <a:cubicBezTo>
                    <a:pt x="4192" y="4650"/>
                    <a:pt x="3700" y="4854"/>
                    <a:pt x="3177" y="4854"/>
                  </a:cubicBezTo>
                  <a:cubicBezTo>
                    <a:pt x="2654" y="4854"/>
                    <a:pt x="2163" y="4650"/>
                    <a:pt x="1793" y="4281"/>
                  </a:cubicBezTo>
                  <a:close/>
                </a:path>
              </a:pathLst>
            </a:custGeom>
            <a:solidFill>
              <a:schemeClr val="tx1">
                <a:lumMod val="65000"/>
                <a:lumOff val="35000"/>
              </a:schemeClr>
            </a:solidFill>
            <a:ln>
              <a:noFill/>
            </a:ln>
          </p:spPr>
          <p:txBody>
            <a:bodyPr/>
            <a:lstStyle/>
            <a:p>
              <a:endParaRPr lang="zh-CN" altLang="en-US">
                <a:cs typeface="+mn-ea"/>
                <a:sym typeface="+mn-lt"/>
              </a:endParaRPr>
            </a:p>
          </p:txBody>
        </p:sp>
      </p:grpSp>
      <p:sp>
        <p:nvSpPr>
          <p:cNvPr id="45" name="矩形 44"/>
          <p:cNvSpPr/>
          <p:nvPr/>
        </p:nvSpPr>
        <p:spPr>
          <a:xfrm>
            <a:off x="781685" y="1436688"/>
            <a:ext cx="3282315" cy="521970"/>
          </a:xfrm>
          <a:prstGeom prst="rect">
            <a:avLst/>
          </a:prstGeom>
        </p:spPr>
        <p:txBody>
          <a:bodyPr vert="horz" wrap="square" lIns="91440" tIns="45720" rIns="91440" bIns="45720" rtlCol="0" anchor="ctr">
            <a:spAutoFit/>
          </a:bodyPr>
          <a:lstStyle/>
          <a:p>
            <a:pPr lvl="0" algn="l">
              <a:buClrTx/>
              <a:buSzTx/>
              <a:buFontTx/>
            </a:pPr>
            <a:r>
              <a:rPr lang="zh-CN" altLang="en-US" sz="2800" b="1" dirty="0">
                <a:solidFill>
                  <a:srgbClr val="283A69"/>
                </a:solidFill>
                <a:cs typeface="+mn-ea"/>
                <a:sym typeface="+mn-lt"/>
              </a:rPr>
              <a:t>沟通的前提</a:t>
            </a:r>
          </a:p>
        </p:txBody>
      </p:sp>
      <p:sp>
        <p:nvSpPr>
          <p:cNvPr id="47" name="文本框 46"/>
          <p:cNvSpPr txBox="1"/>
          <p:nvPr/>
        </p:nvSpPr>
        <p:spPr>
          <a:xfrm>
            <a:off x="1703705" y="2467610"/>
            <a:ext cx="1706880" cy="398780"/>
          </a:xfrm>
          <a:prstGeom prst="rect">
            <a:avLst/>
          </a:prstGeom>
          <a:noFill/>
        </p:spPr>
        <p:txBody>
          <a:bodyPr wrap="none" rtlCol="0" anchor="t">
            <a:spAutoFit/>
          </a:bodyPr>
          <a:lstStyle/>
          <a:p>
            <a:pPr algn="r"/>
            <a:r>
              <a:rPr lang="zh-CN" altLang="en-US" sz="2000">
                <a:cs typeface="+mn-ea"/>
                <a:sym typeface="+mn-lt"/>
              </a:rPr>
              <a:t>对别人感兴趣</a:t>
            </a:r>
          </a:p>
        </p:txBody>
      </p:sp>
      <p:sp>
        <p:nvSpPr>
          <p:cNvPr id="48" name="文本框 47"/>
          <p:cNvSpPr txBox="1"/>
          <p:nvPr/>
        </p:nvSpPr>
        <p:spPr>
          <a:xfrm>
            <a:off x="2160905" y="3856990"/>
            <a:ext cx="1198880" cy="398780"/>
          </a:xfrm>
          <a:prstGeom prst="rect">
            <a:avLst/>
          </a:prstGeom>
          <a:noFill/>
        </p:spPr>
        <p:txBody>
          <a:bodyPr wrap="none" rtlCol="0" anchor="t">
            <a:spAutoFit/>
          </a:bodyPr>
          <a:lstStyle/>
          <a:p>
            <a:pPr algn="r"/>
            <a:r>
              <a:rPr lang="zh-CN" altLang="en-US" sz="2000">
                <a:cs typeface="+mn-ea"/>
                <a:sym typeface="+mn-lt"/>
              </a:rPr>
              <a:t>尊重他人</a:t>
            </a:r>
          </a:p>
        </p:txBody>
      </p:sp>
      <p:sp>
        <p:nvSpPr>
          <p:cNvPr id="49" name="文本框 48"/>
          <p:cNvSpPr txBox="1"/>
          <p:nvPr/>
        </p:nvSpPr>
        <p:spPr>
          <a:xfrm>
            <a:off x="2160905" y="5246370"/>
            <a:ext cx="1198880" cy="398780"/>
          </a:xfrm>
          <a:prstGeom prst="rect">
            <a:avLst/>
          </a:prstGeom>
          <a:noFill/>
        </p:spPr>
        <p:txBody>
          <a:bodyPr wrap="none" rtlCol="0" anchor="t">
            <a:spAutoFit/>
          </a:bodyPr>
          <a:lstStyle/>
          <a:p>
            <a:pPr algn="r"/>
            <a:r>
              <a:rPr lang="zh-CN" altLang="en-US" sz="2000">
                <a:cs typeface="+mn-ea"/>
                <a:sym typeface="+mn-lt"/>
              </a:rPr>
              <a:t>接受自己</a:t>
            </a:r>
          </a:p>
        </p:txBody>
      </p:sp>
      <p:sp>
        <p:nvSpPr>
          <p:cNvPr id="50" name="文本框 49"/>
          <p:cNvSpPr txBox="1"/>
          <p:nvPr/>
        </p:nvSpPr>
        <p:spPr>
          <a:xfrm>
            <a:off x="8729980" y="2381250"/>
            <a:ext cx="690880" cy="398780"/>
          </a:xfrm>
          <a:prstGeom prst="rect">
            <a:avLst/>
          </a:prstGeom>
          <a:noFill/>
        </p:spPr>
        <p:txBody>
          <a:bodyPr wrap="none" rtlCol="0" anchor="t">
            <a:spAutoFit/>
          </a:bodyPr>
          <a:lstStyle/>
          <a:p>
            <a:r>
              <a:rPr lang="zh-CN" altLang="en-US" sz="2000">
                <a:cs typeface="+mn-ea"/>
                <a:sym typeface="+mn-lt"/>
              </a:rPr>
              <a:t>自信</a:t>
            </a:r>
          </a:p>
        </p:txBody>
      </p:sp>
      <p:sp>
        <p:nvSpPr>
          <p:cNvPr id="51" name="文本框 50"/>
          <p:cNvSpPr txBox="1"/>
          <p:nvPr/>
        </p:nvSpPr>
        <p:spPr>
          <a:xfrm>
            <a:off x="8681720" y="3867150"/>
            <a:ext cx="2722880" cy="398780"/>
          </a:xfrm>
          <a:prstGeom prst="rect">
            <a:avLst/>
          </a:prstGeom>
          <a:noFill/>
        </p:spPr>
        <p:txBody>
          <a:bodyPr wrap="none" rtlCol="0" anchor="t">
            <a:spAutoFit/>
          </a:bodyPr>
          <a:lstStyle/>
          <a:p>
            <a:r>
              <a:rPr lang="zh-CN" altLang="en-US" sz="2000">
                <a:cs typeface="+mn-ea"/>
                <a:sym typeface="+mn-lt"/>
              </a:rPr>
              <a:t>先理解别人再求被理解</a:t>
            </a:r>
          </a:p>
        </p:txBody>
      </p:sp>
      <p:sp>
        <p:nvSpPr>
          <p:cNvPr id="52" name="文本框 51"/>
          <p:cNvSpPr txBox="1"/>
          <p:nvPr/>
        </p:nvSpPr>
        <p:spPr>
          <a:xfrm>
            <a:off x="8729980" y="5222240"/>
            <a:ext cx="2214880" cy="398780"/>
          </a:xfrm>
          <a:prstGeom prst="rect">
            <a:avLst/>
          </a:prstGeom>
          <a:noFill/>
        </p:spPr>
        <p:txBody>
          <a:bodyPr wrap="none" rtlCol="0" anchor="t">
            <a:spAutoFit/>
          </a:bodyPr>
          <a:lstStyle/>
          <a:p>
            <a:r>
              <a:rPr lang="zh-CN" altLang="en-US" sz="2000">
                <a:cs typeface="+mn-ea"/>
                <a:sym typeface="+mn-lt"/>
              </a:rPr>
              <a:t>消除误解增强信任</a:t>
            </a:r>
          </a:p>
        </p:txBody>
      </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沟通是合作的纽带</a:t>
              </a:r>
            </a:p>
          </p:txBody>
        </p:sp>
        <p:cxnSp>
          <p:nvCxnSpPr>
            <p:cNvPr id="4" name="直接连接符 3"/>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p:tgtEl>
                                          <p:spTgt spid="47"/>
                                        </p:tgtEl>
                                        <p:attrNameLst>
                                          <p:attrName>ppt_y</p:attrName>
                                        </p:attrNameLst>
                                      </p:cBhvr>
                                      <p:tavLst>
                                        <p:tav tm="0">
                                          <p:val>
                                            <p:strVal val="#ppt_y+#ppt_h*1.125000"/>
                                          </p:val>
                                        </p:tav>
                                        <p:tav tm="100000">
                                          <p:val>
                                            <p:strVal val="#ppt_y"/>
                                          </p:val>
                                        </p:tav>
                                      </p:tavLst>
                                    </p:anim>
                                    <p:animEffect transition="in" filter="wipe(up)">
                                      <p:cBhvr>
                                        <p:cTn id="18" dur="500"/>
                                        <p:tgtEl>
                                          <p:spTgt spid="47"/>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p:tgtEl>
                                          <p:spTgt spid="48"/>
                                        </p:tgtEl>
                                        <p:attrNameLst>
                                          <p:attrName>ppt_y</p:attrName>
                                        </p:attrNameLst>
                                      </p:cBhvr>
                                      <p:tavLst>
                                        <p:tav tm="0">
                                          <p:val>
                                            <p:strVal val="#ppt_y+#ppt_h*1.125000"/>
                                          </p:val>
                                        </p:tav>
                                        <p:tav tm="100000">
                                          <p:val>
                                            <p:strVal val="#ppt_y"/>
                                          </p:val>
                                        </p:tav>
                                      </p:tavLst>
                                    </p:anim>
                                    <p:animEffect transition="in" filter="wipe(up)">
                                      <p:cBhvr>
                                        <p:cTn id="23" dur="500"/>
                                        <p:tgtEl>
                                          <p:spTgt spid="48"/>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p:tgtEl>
                                          <p:spTgt spid="49"/>
                                        </p:tgtEl>
                                        <p:attrNameLst>
                                          <p:attrName>ppt_y</p:attrName>
                                        </p:attrNameLst>
                                      </p:cBhvr>
                                      <p:tavLst>
                                        <p:tav tm="0">
                                          <p:val>
                                            <p:strVal val="#ppt_y+#ppt_h*1.125000"/>
                                          </p:val>
                                        </p:tav>
                                        <p:tav tm="100000">
                                          <p:val>
                                            <p:strVal val="#ppt_y"/>
                                          </p:val>
                                        </p:tav>
                                      </p:tavLst>
                                    </p:anim>
                                    <p:animEffect transition="in" filter="wipe(up)">
                                      <p:cBhvr>
                                        <p:cTn id="28" dur="500"/>
                                        <p:tgtEl>
                                          <p:spTgt spid="49"/>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p:tgtEl>
                                          <p:spTgt spid="50"/>
                                        </p:tgtEl>
                                        <p:attrNameLst>
                                          <p:attrName>ppt_y</p:attrName>
                                        </p:attrNameLst>
                                      </p:cBhvr>
                                      <p:tavLst>
                                        <p:tav tm="0">
                                          <p:val>
                                            <p:strVal val="#ppt_y+#ppt_h*1.125000"/>
                                          </p:val>
                                        </p:tav>
                                        <p:tav tm="100000">
                                          <p:val>
                                            <p:strVal val="#ppt_y"/>
                                          </p:val>
                                        </p:tav>
                                      </p:tavLst>
                                    </p:anim>
                                    <p:animEffect transition="in" filter="wipe(up)">
                                      <p:cBhvr>
                                        <p:cTn id="33" dur="500"/>
                                        <p:tgtEl>
                                          <p:spTgt spid="50"/>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p:tgtEl>
                                          <p:spTgt spid="51"/>
                                        </p:tgtEl>
                                        <p:attrNameLst>
                                          <p:attrName>ppt_y</p:attrName>
                                        </p:attrNameLst>
                                      </p:cBhvr>
                                      <p:tavLst>
                                        <p:tav tm="0">
                                          <p:val>
                                            <p:strVal val="#ppt_y+#ppt_h*1.125000"/>
                                          </p:val>
                                        </p:tav>
                                        <p:tav tm="100000">
                                          <p:val>
                                            <p:strVal val="#ppt_y"/>
                                          </p:val>
                                        </p:tav>
                                      </p:tavLst>
                                    </p:anim>
                                    <p:animEffect transition="in" filter="wipe(up)">
                                      <p:cBhvr>
                                        <p:cTn id="38" dur="500"/>
                                        <p:tgtEl>
                                          <p:spTgt spid="51"/>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additive="base">
                                        <p:cTn id="42" dur="500"/>
                                        <p:tgtEl>
                                          <p:spTgt spid="52"/>
                                        </p:tgtEl>
                                        <p:attrNameLst>
                                          <p:attrName>ppt_y</p:attrName>
                                        </p:attrNameLst>
                                      </p:cBhvr>
                                      <p:tavLst>
                                        <p:tav tm="0">
                                          <p:val>
                                            <p:strVal val="#ppt_y+#ppt_h*1.125000"/>
                                          </p:val>
                                        </p:tav>
                                        <p:tav tm="100000">
                                          <p:val>
                                            <p:strVal val="#ppt_y"/>
                                          </p:val>
                                        </p:tav>
                                      </p:tavLst>
                                    </p:anim>
                                    <p:animEffect transition="in" filter="wipe(up)">
                                      <p:cBhvr>
                                        <p:cTn id="4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781685" y="1488123"/>
            <a:ext cx="3282315" cy="521970"/>
          </a:xfrm>
          <a:prstGeom prst="rect">
            <a:avLst/>
          </a:prstGeom>
        </p:spPr>
        <p:txBody>
          <a:bodyPr vert="horz" wrap="square" lIns="91440" tIns="45720" rIns="91440" bIns="45720" rtlCol="0" anchor="ctr">
            <a:spAutoFit/>
          </a:bodyPr>
          <a:lstStyle/>
          <a:p>
            <a:pPr lvl="0" algn="l">
              <a:buClrTx/>
              <a:buSzTx/>
              <a:buFontTx/>
            </a:pPr>
            <a:r>
              <a:rPr lang="zh-CN" altLang="en-US" sz="2800" b="1" dirty="0">
                <a:solidFill>
                  <a:srgbClr val="283A69"/>
                </a:solidFill>
                <a:cs typeface="+mn-ea"/>
                <a:sym typeface="+mn-lt"/>
              </a:rPr>
              <a:t>沟通六要素</a:t>
            </a:r>
          </a:p>
        </p:txBody>
      </p:sp>
      <p:grpSp>
        <p:nvGrpSpPr>
          <p:cNvPr id="77" name="组合 76"/>
          <p:cNvGrpSpPr/>
          <p:nvPr/>
        </p:nvGrpSpPr>
        <p:grpSpPr>
          <a:xfrm>
            <a:off x="4693803" y="2206732"/>
            <a:ext cx="2804697" cy="4178536"/>
            <a:chOff x="7166" y="2453"/>
            <a:chExt cx="5194" cy="7736"/>
          </a:xfrm>
        </p:grpSpPr>
        <p:grpSp>
          <p:nvGrpSpPr>
            <p:cNvPr id="2" name="组合 1"/>
            <p:cNvGrpSpPr/>
            <p:nvPr/>
          </p:nvGrpSpPr>
          <p:grpSpPr>
            <a:xfrm>
              <a:off x="10022" y="2453"/>
              <a:ext cx="2338" cy="4485"/>
              <a:chOff x="6156302" y="1476392"/>
              <a:chExt cx="1484565" cy="2848113"/>
            </a:xfrm>
          </p:grpSpPr>
          <p:grpSp>
            <p:nvGrpSpPr>
              <p:cNvPr id="3" name="组合 2"/>
              <p:cNvGrpSpPr/>
              <p:nvPr/>
            </p:nvGrpSpPr>
            <p:grpSpPr>
              <a:xfrm>
                <a:off x="6156302" y="1476392"/>
                <a:ext cx="1484565" cy="2848113"/>
                <a:chOff x="6156302" y="1476392"/>
                <a:chExt cx="1484565" cy="2848113"/>
              </a:xfrm>
            </p:grpSpPr>
            <p:sp>
              <p:nvSpPr>
                <p:cNvPr id="4" name="MH_Other_3"/>
                <p:cNvSpPr/>
                <p:nvPr>
                  <p:custDataLst>
                    <p:tags r:id="rId6"/>
                  </p:custDataLst>
                </p:nvPr>
              </p:nvSpPr>
              <p:spPr>
                <a:xfrm rot="5400000" flipV="1">
                  <a:off x="5311844" y="2591146"/>
                  <a:ext cx="2577817" cy="888902"/>
                </a:xfrm>
                <a:prstGeom prst="bentArrow">
                  <a:avLst>
                    <a:gd name="adj1" fmla="val 7438"/>
                    <a:gd name="adj2" fmla="val 3464"/>
                    <a:gd name="adj3" fmla="val 0"/>
                    <a:gd name="adj4" fmla="val 30020"/>
                  </a:avLst>
                </a:prstGeom>
                <a:solidFill>
                  <a:schemeClr val="accent2">
                    <a:lumMod val="75000"/>
                  </a:schemeClr>
                </a:solidFill>
                <a:ln w="76200" cap="flat" cmpd="sng" algn="ctr">
                  <a:solidFill>
                    <a:srgbClr val="283A69"/>
                  </a:solidFill>
                  <a:prstDash val="solid"/>
                </a:ln>
                <a:effectLst/>
              </p:spPr>
              <p:txBody>
                <a:bodyPr anchor="ctr"/>
                <a:lstStyle/>
                <a:p>
                  <a:pPr algn="ctr" defTabSz="1029970">
                    <a:defRPr/>
                  </a:pPr>
                  <a:endParaRPr lang="en-US" sz="2400" kern="0" dirty="0">
                    <a:solidFill>
                      <a:srgbClr val="262626"/>
                    </a:solidFill>
                    <a:cs typeface="+mn-ea"/>
                    <a:sym typeface="+mn-lt"/>
                  </a:endParaRPr>
                </a:p>
              </p:txBody>
            </p:sp>
            <p:sp>
              <p:nvSpPr>
                <p:cNvPr id="5" name="椭圆 4"/>
                <p:cNvSpPr/>
                <p:nvPr/>
              </p:nvSpPr>
              <p:spPr>
                <a:xfrm>
                  <a:off x="7018705" y="1476392"/>
                  <a:ext cx="622162" cy="622163"/>
                </a:xfrm>
                <a:prstGeom prst="ellipse">
                  <a:avLst/>
                </a:prstGeom>
                <a:solidFill>
                  <a:srgbClr val="283A69"/>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6" name="组合 5"/>
              <p:cNvGrpSpPr/>
              <p:nvPr/>
            </p:nvGrpSpPr>
            <p:grpSpPr>
              <a:xfrm>
                <a:off x="7103519" y="1546559"/>
                <a:ext cx="496453" cy="470403"/>
                <a:chOff x="4418676" y="1573446"/>
                <a:chExt cx="496453" cy="470403"/>
              </a:xfrm>
            </p:grpSpPr>
            <p:sp>
              <p:nvSpPr>
                <p:cNvPr id="27" name="椭圆 26"/>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p:spPr>
              <p:txBody>
                <a:bodyPr vert="horz" wrap="square" lIns="91440" tIns="45720" rIns="91440" bIns="45720" numCol="1" anchor="t" anchorCtr="0" compatLnSpc="1"/>
                <a:lstStyle/>
                <a:p>
                  <a:endParaRPr lang="zh-CN" altLang="en-US" sz="1600">
                    <a:solidFill>
                      <a:prstClr val="black"/>
                    </a:solidFill>
                    <a:cs typeface="+mn-ea"/>
                    <a:sym typeface="+mn-lt"/>
                  </a:endParaRPr>
                </a:p>
              </p:txBody>
            </p:sp>
            <p:sp>
              <p:nvSpPr>
                <p:cNvPr id="28" name="文本框 27"/>
                <p:cNvSpPr txBox="1"/>
                <p:nvPr/>
              </p:nvSpPr>
              <p:spPr>
                <a:xfrm>
                  <a:off x="4464365" y="1575010"/>
                  <a:ext cx="450764" cy="468839"/>
                </a:xfrm>
                <a:prstGeom prst="rect">
                  <a:avLst/>
                </a:prstGeom>
                <a:noFill/>
                <a:effectLst/>
              </p:spPr>
              <p:txBody>
                <a:bodyPr wrap="square" rtlCol="0">
                  <a:spAutoFit/>
                </a:bodyPr>
                <a:lstStyle/>
                <a:p>
                  <a:r>
                    <a:rPr lang="en-US" altLang="zh-CN" sz="2000" dirty="0">
                      <a:solidFill>
                        <a:schemeClr val="bg1">
                          <a:lumMod val="50000"/>
                        </a:schemeClr>
                      </a:solidFill>
                      <a:cs typeface="+mn-ea"/>
                      <a:sym typeface="+mn-lt"/>
                    </a:rPr>
                    <a:t>2</a:t>
                  </a:r>
                </a:p>
              </p:txBody>
            </p:sp>
          </p:grpSp>
        </p:grpSp>
        <p:grpSp>
          <p:nvGrpSpPr>
            <p:cNvPr id="29" name="组合 28"/>
            <p:cNvGrpSpPr/>
            <p:nvPr/>
          </p:nvGrpSpPr>
          <p:grpSpPr>
            <a:xfrm>
              <a:off x="7166" y="2490"/>
              <a:ext cx="2246" cy="5988"/>
              <a:chOff x="4342792" y="1500033"/>
              <a:chExt cx="1425893" cy="3802264"/>
            </a:xfrm>
          </p:grpSpPr>
          <p:grpSp>
            <p:nvGrpSpPr>
              <p:cNvPr id="30" name="组合 29"/>
              <p:cNvGrpSpPr/>
              <p:nvPr/>
            </p:nvGrpSpPr>
            <p:grpSpPr>
              <a:xfrm>
                <a:off x="4342792" y="1500033"/>
                <a:ext cx="1425893" cy="3802264"/>
                <a:chOff x="4342792" y="1500033"/>
                <a:chExt cx="1425893" cy="3802264"/>
              </a:xfrm>
            </p:grpSpPr>
            <p:sp>
              <p:nvSpPr>
                <p:cNvPr id="31" name="MH_Other_3"/>
                <p:cNvSpPr/>
                <p:nvPr>
                  <p:custDataLst>
                    <p:tags r:id="rId5"/>
                  </p:custDataLst>
                </p:nvPr>
              </p:nvSpPr>
              <p:spPr>
                <a:xfrm rot="16200000" flipH="1" flipV="1">
                  <a:off x="3546429" y="3080042"/>
                  <a:ext cx="3555609" cy="888902"/>
                </a:xfrm>
                <a:prstGeom prst="bentArrow">
                  <a:avLst>
                    <a:gd name="adj1" fmla="val 7438"/>
                    <a:gd name="adj2" fmla="val 3464"/>
                    <a:gd name="adj3" fmla="val 0"/>
                    <a:gd name="adj4" fmla="val 30020"/>
                  </a:avLst>
                </a:prstGeom>
                <a:solidFill>
                  <a:srgbClr val="283A69"/>
                </a:solidFill>
                <a:ln w="76200" cap="flat" cmpd="sng" algn="ctr">
                  <a:solidFill>
                    <a:schemeClr val="accent1">
                      <a:lumMod val="75000"/>
                    </a:schemeClr>
                  </a:solidFill>
                  <a:prstDash val="solid"/>
                </a:ln>
                <a:effectLst/>
              </p:spPr>
              <p:txBody>
                <a:bodyPr anchor="ctr"/>
                <a:lstStyle/>
                <a:p>
                  <a:pPr algn="ctr" defTabSz="1029970">
                    <a:defRPr/>
                  </a:pPr>
                  <a:endParaRPr lang="en-US" sz="2400" kern="0">
                    <a:solidFill>
                      <a:srgbClr val="262626"/>
                    </a:solidFill>
                    <a:cs typeface="+mn-ea"/>
                    <a:sym typeface="+mn-lt"/>
                  </a:endParaRPr>
                </a:p>
              </p:txBody>
            </p:sp>
            <p:sp>
              <p:nvSpPr>
                <p:cNvPr id="32" name="椭圆 31"/>
                <p:cNvSpPr/>
                <p:nvPr/>
              </p:nvSpPr>
              <p:spPr>
                <a:xfrm>
                  <a:off x="4342792" y="1500033"/>
                  <a:ext cx="622162" cy="622163"/>
                </a:xfrm>
                <a:prstGeom prst="ellipse">
                  <a:avLst/>
                </a:prstGeom>
                <a:solidFill>
                  <a:srgbClr val="2F5597"/>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33" name="组合 32"/>
              <p:cNvGrpSpPr/>
              <p:nvPr/>
            </p:nvGrpSpPr>
            <p:grpSpPr>
              <a:xfrm>
                <a:off x="4418676" y="1573446"/>
                <a:ext cx="464474" cy="469064"/>
                <a:chOff x="4418676" y="1573446"/>
                <a:chExt cx="464474" cy="469064"/>
              </a:xfrm>
            </p:grpSpPr>
            <p:sp>
              <p:nvSpPr>
                <p:cNvPr id="34" name="椭圆 33"/>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p:spPr>
              <p:txBody>
                <a:bodyPr vert="horz" wrap="square" lIns="91440" tIns="45720" rIns="91440" bIns="45720" numCol="1" anchor="t" anchorCtr="0" compatLnSpc="1"/>
                <a:lstStyle/>
                <a:p>
                  <a:endParaRPr lang="zh-CN" altLang="en-US" sz="1600">
                    <a:solidFill>
                      <a:prstClr val="black"/>
                    </a:solidFill>
                    <a:cs typeface="+mn-ea"/>
                    <a:sym typeface="+mn-lt"/>
                  </a:endParaRPr>
                </a:p>
              </p:txBody>
            </p:sp>
            <p:sp>
              <p:nvSpPr>
                <p:cNvPr id="36" name="文本框 35"/>
                <p:cNvSpPr txBox="1"/>
                <p:nvPr/>
              </p:nvSpPr>
              <p:spPr>
                <a:xfrm>
                  <a:off x="4447359" y="1573671"/>
                  <a:ext cx="420308" cy="468839"/>
                </a:xfrm>
                <a:prstGeom prst="rect">
                  <a:avLst/>
                </a:prstGeom>
                <a:noFill/>
                <a:effectLst/>
              </p:spPr>
              <p:txBody>
                <a:bodyPr wrap="square" rtlCol="0">
                  <a:spAutoFit/>
                </a:bodyPr>
                <a:lstStyle/>
                <a:p>
                  <a:r>
                    <a:rPr lang="en-US" altLang="zh-CN" sz="2000" b="1" dirty="0">
                      <a:solidFill>
                        <a:schemeClr val="bg1">
                          <a:lumMod val="50000"/>
                        </a:schemeClr>
                      </a:solidFill>
                      <a:cs typeface="+mn-ea"/>
                      <a:sym typeface="+mn-lt"/>
                    </a:rPr>
                    <a:t>1</a:t>
                  </a:r>
                </a:p>
              </p:txBody>
            </p:sp>
          </p:grpSp>
        </p:grpSp>
        <p:grpSp>
          <p:nvGrpSpPr>
            <p:cNvPr id="37" name="组合 36"/>
            <p:cNvGrpSpPr/>
            <p:nvPr/>
          </p:nvGrpSpPr>
          <p:grpSpPr>
            <a:xfrm>
              <a:off x="7498" y="4993"/>
              <a:ext cx="1895" cy="4205"/>
              <a:chOff x="4342792" y="3076450"/>
              <a:chExt cx="1203168" cy="2670299"/>
            </a:xfrm>
          </p:grpSpPr>
          <p:grpSp>
            <p:nvGrpSpPr>
              <p:cNvPr id="38" name="组合 37"/>
              <p:cNvGrpSpPr/>
              <p:nvPr/>
            </p:nvGrpSpPr>
            <p:grpSpPr>
              <a:xfrm>
                <a:off x="4342792" y="3076450"/>
                <a:ext cx="1203168" cy="2670299"/>
                <a:chOff x="4342792" y="3076450"/>
                <a:chExt cx="1203168" cy="2670299"/>
              </a:xfrm>
            </p:grpSpPr>
            <p:sp>
              <p:nvSpPr>
                <p:cNvPr id="40" name="MH_Other_3"/>
                <p:cNvSpPr/>
                <p:nvPr>
                  <p:custDataLst>
                    <p:tags r:id="rId4"/>
                  </p:custDataLst>
                </p:nvPr>
              </p:nvSpPr>
              <p:spPr>
                <a:xfrm rot="16200000" flipH="1" flipV="1">
                  <a:off x="3897358" y="4098147"/>
                  <a:ext cx="2408302" cy="888902"/>
                </a:xfrm>
                <a:prstGeom prst="bentArrow">
                  <a:avLst>
                    <a:gd name="adj1" fmla="val 7438"/>
                    <a:gd name="adj2" fmla="val 3464"/>
                    <a:gd name="adj3" fmla="val 0"/>
                    <a:gd name="adj4" fmla="val 30020"/>
                  </a:avLst>
                </a:prstGeom>
                <a:solidFill>
                  <a:srgbClr val="883316"/>
                </a:solidFill>
                <a:ln w="76200" cap="flat" cmpd="sng" algn="ctr">
                  <a:solidFill>
                    <a:schemeClr val="accent5">
                      <a:lumMod val="75000"/>
                    </a:schemeClr>
                  </a:solidFill>
                  <a:prstDash val="solid"/>
                </a:ln>
                <a:effectLst/>
              </p:spPr>
              <p:txBody>
                <a:bodyPr anchor="ctr"/>
                <a:lstStyle/>
                <a:p>
                  <a:pPr algn="ctr" defTabSz="1029970">
                    <a:defRPr/>
                  </a:pPr>
                  <a:endParaRPr lang="en-US" sz="2400" kern="0" dirty="0">
                    <a:solidFill>
                      <a:srgbClr val="262626"/>
                    </a:solidFill>
                    <a:cs typeface="+mn-ea"/>
                    <a:sym typeface="+mn-lt"/>
                  </a:endParaRPr>
                </a:p>
              </p:txBody>
            </p:sp>
            <p:sp>
              <p:nvSpPr>
                <p:cNvPr id="41" name="椭圆 40"/>
                <p:cNvSpPr/>
                <p:nvPr/>
              </p:nvSpPr>
              <p:spPr>
                <a:xfrm>
                  <a:off x="4342792" y="3076450"/>
                  <a:ext cx="622162" cy="622163"/>
                </a:xfrm>
                <a:prstGeom prst="ellipse">
                  <a:avLst/>
                </a:prstGeom>
                <a:solidFill>
                  <a:srgbClr val="2E75B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42" name="组合 41"/>
              <p:cNvGrpSpPr/>
              <p:nvPr/>
            </p:nvGrpSpPr>
            <p:grpSpPr>
              <a:xfrm>
                <a:off x="4428480" y="3152705"/>
                <a:ext cx="479153" cy="468839"/>
                <a:chOff x="4418676" y="1570215"/>
                <a:chExt cx="479153" cy="468839"/>
              </a:xfrm>
            </p:grpSpPr>
            <p:sp>
              <p:nvSpPr>
                <p:cNvPr id="43" name="椭圆 42"/>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p:spPr>
              <p:txBody>
                <a:bodyPr vert="horz" wrap="square" lIns="91440" tIns="45720" rIns="91440" bIns="45720" numCol="1" anchor="t" anchorCtr="0" compatLnSpc="1"/>
                <a:lstStyle/>
                <a:p>
                  <a:endParaRPr lang="zh-CN" altLang="en-US" sz="1600">
                    <a:solidFill>
                      <a:prstClr val="black"/>
                    </a:solidFill>
                    <a:cs typeface="+mn-ea"/>
                    <a:sym typeface="+mn-lt"/>
                  </a:endParaRPr>
                </a:p>
              </p:txBody>
            </p:sp>
            <p:sp>
              <p:nvSpPr>
                <p:cNvPr id="44" name="文本框 43"/>
                <p:cNvSpPr txBox="1"/>
                <p:nvPr/>
              </p:nvSpPr>
              <p:spPr>
                <a:xfrm>
                  <a:off x="4439049" y="1570215"/>
                  <a:ext cx="458780" cy="468839"/>
                </a:xfrm>
                <a:prstGeom prst="rect">
                  <a:avLst/>
                </a:prstGeom>
                <a:noFill/>
                <a:effectLst/>
              </p:spPr>
              <p:txBody>
                <a:bodyPr wrap="square" rtlCol="0">
                  <a:spAutoFit/>
                </a:bodyPr>
                <a:lstStyle/>
                <a:p>
                  <a:pPr algn="ctr"/>
                  <a:r>
                    <a:rPr lang="en-US" altLang="zh-CN" sz="2000" dirty="0">
                      <a:solidFill>
                        <a:schemeClr val="bg1">
                          <a:lumMod val="50000"/>
                        </a:schemeClr>
                      </a:solidFill>
                      <a:cs typeface="+mn-ea"/>
                      <a:sym typeface="+mn-lt"/>
                    </a:rPr>
                    <a:t>3</a:t>
                  </a:r>
                  <a:endParaRPr lang="zh-CN" altLang="en-US" sz="2000" dirty="0">
                    <a:solidFill>
                      <a:schemeClr val="bg1">
                        <a:lumMod val="50000"/>
                      </a:schemeClr>
                    </a:solidFill>
                    <a:cs typeface="+mn-ea"/>
                    <a:sym typeface="+mn-lt"/>
                  </a:endParaRPr>
                </a:p>
              </p:txBody>
            </p:sp>
          </p:grpSp>
        </p:grpSp>
        <p:grpSp>
          <p:nvGrpSpPr>
            <p:cNvPr id="46" name="组合 45"/>
            <p:cNvGrpSpPr/>
            <p:nvPr/>
          </p:nvGrpSpPr>
          <p:grpSpPr>
            <a:xfrm>
              <a:off x="10022" y="4245"/>
              <a:ext cx="2338" cy="4513"/>
              <a:chOff x="6156302" y="2614250"/>
              <a:chExt cx="1484565" cy="2865828"/>
            </a:xfrm>
          </p:grpSpPr>
          <p:grpSp>
            <p:nvGrpSpPr>
              <p:cNvPr id="53" name="组合 52"/>
              <p:cNvGrpSpPr/>
              <p:nvPr/>
            </p:nvGrpSpPr>
            <p:grpSpPr>
              <a:xfrm>
                <a:off x="6156302" y="2614250"/>
                <a:ext cx="1484565" cy="2865828"/>
                <a:chOff x="6156302" y="2614250"/>
                <a:chExt cx="1484565" cy="2865828"/>
              </a:xfrm>
            </p:grpSpPr>
            <p:sp>
              <p:nvSpPr>
                <p:cNvPr id="54" name="MH_Other_3"/>
                <p:cNvSpPr/>
                <p:nvPr>
                  <p:custDataLst>
                    <p:tags r:id="rId3"/>
                  </p:custDataLst>
                </p:nvPr>
              </p:nvSpPr>
              <p:spPr>
                <a:xfrm rot="5400000" flipV="1">
                  <a:off x="5311844" y="3746719"/>
                  <a:ext cx="2577817" cy="888902"/>
                </a:xfrm>
                <a:prstGeom prst="bentArrow">
                  <a:avLst>
                    <a:gd name="adj1" fmla="val 7438"/>
                    <a:gd name="adj2" fmla="val 3464"/>
                    <a:gd name="adj3" fmla="val 0"/>
                    <a:gd name="adj4" fmla="val 30020"/>
                  </a:avLst>
                </a:prstGeom>
                <a:solidFill>
                  <a:srgbClr val="5FBD98"/>
                </a:solidFill>
                <a:ln w="76200" cap="flat" cmpd="sng" algn="ctr">
                  <a:solidFill>
                    <a:schemeClr val="accent1">
                      <a:lumMod val="75000"/>
                    </a:schemeClr>
                  </a:solidFill>
                  <a:prstDash val="solid"/>
                </a:ln>
                <a:effectLst/>
              </p:spPr>
              <p:txBody>
                <a:bodyPr anchor="ctr"/>
                <a:lstStyle/>
                <a:p>
                  <a:pPr algn="ctr" defTabSz="1029970">
                    <a:defRPr/>
                  </a:pPr>
                  <a:endParaRPr lang="en-US" sz="2400" kern="0">
                    <a:solidFill>
                      <a:srgbClr val="262626"/>
                    </a:solidFill>
                    <a:cs typeface="+mn-ea"/>
                    <a:sym typeface="+mn-lt"/>
                  </a:endParaRPr>
                </a:p>
              </p:txBody>
            </p:sp>
            <p:sp>
              <p:nvSpPr>
                <p:cNvPr id="55" name="椭圆 54"/>
                <p:cNvSpPr/>
                <p:nvPr/>
              </p:nvSpPr>
              <p:spPr>
                <a:xfrm>
                  <a:off x="7018705" y="2614250"/>
                  <a:ext cx="622162" cy="622163"/>
                </a:xfrm>
                <a:prstGeom prst="ellipse">
                  <a:avLst/>
                </a:prstGeom>
                <a:solidFill>
                  <a:srgbClr val="2F5597"/>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56" name="组合 55"/>
              <p:cNvGrpSpPr/>
              <p:nvPr/>
            </p:nvGrpSpPr>
            <p:grpSpPr>
              <a:xfrm>
                <a:off x="7102144" y="2690388"/>
                <a:ext cx="465849" cy="474784"/>
                <a:chOff x="4417301" y="1573446"/>
                <a:chExt cx="465849" cy="474784"/>
              </a:xfrm>
            </p:grpSpPr>
            <p:sp>
              <p:nvSpPr>
                <p:cNvPr id="57" name="椭圆 56"/>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p:spPr>
              <p:txBody>
                <a:bodyPr vert="horz" wrap="square" lIns="91440" tIns="45720" rIns="91440" bIns="45720" numCol="1" anchor="t" anchorCtr="0" compatLnSpc="1"/>
                <a:lstStyle/>
                <a:p>
                  <a:endParaRPr lang="zh-CN" altLang="en-US" sz="1600">
                    <a:solidFill>
                      <a:prstClr val="black"/>
                    </a:solidFill>
                    <a:cs typeface="+mn-ea"/>
                    <a:sym typeface="+mn-lt"/>
                  </a:endParaRPr>
                </a:p>
              </p:txBody>
            </p:sp>
            <p:sp>
              <p:nvSpPr>
                <p:cNvPr id="58" name="文本框 57"/>
                <p:cNvSpPr txBox="1"/>
                <p:nvPr/>
              </p:nvSpPr>
              <p:spPr>
                <a:xfrm>
                  <a:off x="4417301" y="1579391"/>
                  <a:ext cx="450764" cy="468839"/>
                </a:xfrm>
                <a:prstGeom prst="rect">
                  <a:avLst/>
                </a:prstGeom>
                <a:noFill/>
                <a:effectLst/>
              </p:spPr>
              <p:txBody>
                <a:bodyPr wrap="square" rtlCol="0">
                  <a:spAutoFit/>
                </a:bodyPr>
                <a:lstStyle/>
                <a:p>
                  <a:pPr algn="ctr"/>
                  <a:r>
                    <a:rPr lang="en-US" altLang="zh-CN" sz="2000" dirty="0">
                      <a:solidFill>
                        <a:schemeClr val="bg1">
                          <a:lumMod val="50000"/>
                        </a:schemeClr>
                      </a:solidFill>
                      <a:cs typeface="+mn-ea"/>
                      <a:sym typeface="+mn-lt"/>
                    </a:rPr>
                    <a:t>4</a:t>
                  </a:r>
                  <a:endParaRPr lang="zh-CN" altLang="en-US" sz="2000" dirty="0">
                    <a:solidFill>
                      <a:schemeClr val="bg1">
                        <a:lumMod val="50000"/>
                      </a:schemeClr>
                    </a:solidFill>
                    <a:cs typeface="+mn-ea"/>
                    <a:sym typeface="+mn-lt"/>
                  </a:endParaRPr>
                </a:p>
              </p:txBody>
            </p:sp>
          </p:grpSp>
        </p:grpSp>
        <p:grpSp>
          <p:nvGrpSpPr>
            <p:cNvPr id="59" name="组合 58"/>
            <p:cNvGrpSpPr/>
            <p:nvPr/>
          </p:nvGrpSpPr>
          <p:grpSpPr>
            <a:xfrm>
              <a:off x="7166" y="6770"/>
              <a:ext cx="1885" cy="2269"/>
              <a:chOff x="4342792" y="4217343"/>
              <a:chExt cx="1197024" cy="1440517"/>
            </a:xfrm>
          </p:grpSpPr>
          <p:grpSp>
            <p:nvGrpSpPr>
              <p:cNvPr id="60" name="组合 59"/>
              <p:cNvGrpSpPr/>
              <p:nvPr/>
            </p:nvGrpSpPr>
            <p:grpSpPr>
              <a:xfrm>
                <a:off x="4342792" y="4217343"/>
                <a:ext cx="1197024" cy="1440517"/>
                <a:chOff x="4342792" y="4217343"/>
                <a:chExt cx="1197024" cy="1440517"/>
              </a:xfrm>
            </p:grpSpPr>
            <p:sp>
              <p:nvSpPr>
                <p:cNvPr id="61" name="MH_Other_3"/>
                <p:cNvSpPr/>
                <p:nvPr>
                  <p:custDataLst>
                    <p:tags r:id="rId2"/>
                  </p:custDataLst>
                </p:nvPr>
              </p:nvSpPr>
              <p:spPr>
                <a:xfrm rot="16200000" flipH="1" flipV="1">
                  <a:off x="4508276" y="4626321"/>
                  <a:ext cx="1174177" cy="888902"/>
                </a:xfrm>
                <a:prstGeom prst="bentArrow">
                  <a:avLst>
                    <a:gd name="adj1" fmla="val 7438"/>
                    <a:gd name="adj2" fmla="val 3464"/>
                    <a:gd name="adj3" fmla="val 0"/>
                    <a:gd name="adj4" fmla="val 30020"/>
                  </a:avLst>
                </a:prstGeom>
                <a:solidFill>
                  <a:srgbClr val="004F8A"/>
                </a:solidFill>
                <a:ln w="76200" cap="flat" cmpd="sng" algn="ctr">
                  <a:solidFill>
                    <a:schemeClr val="accent5">
                      <a:lumMod val="60000"/>
                      <a:lumOff val="40000"/>
                    </a:schemeClr>
                  </a:solidFill>
                  <a:prstDash val="solid"/>
                </a:ln>
                <a:effectLst/>
              </p:spPr>
              <p:txBody>
                <a:bodyPr anchor="ctr"/>
                <a:lstStyle/>
                <a:p>
                  <a:pPr algn="ctr" defTabSz="1029970">
                    <a:defRPr/>
                  </a:pPr>
                  <a:endParaRPr lang="en-US" sz="2400" kern="0">
                    <a:solidFill>
                      <a:srgbClr val="262626"/>
                    </a:solidFill>
                    <a:cs typeface="+mn-ea"/>
                    <a:sym typeface="+mn-lt"/>
                  </a:endParaRPr>
                </a:p>
              </p:txBody>
            </p:sp>
            <p:sp>
              <p:nvSpPr>
                <p:cNvPr id="62" name="椭圆 61"/>
                <p:cNvSpPr/>
                <p:nvPr/>
              </p:nvSpPr>
              <p:spPr>
                <a:xfrm>
                  <a:off x="4342792" y="4217343"/>
                  <a:ext cx="622162" cy="622163"/>
                </a:xfrm>
                <a:prstGeom prst="ellipse">
                  <a:avLst/>
                </a:prstGeom>
                <a:solidFill>
                  <a:srgbClr val="9DC3E6"/>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63" name="组合 62"/>
              <p:cNvGrpSpPr/>
              <p:nvPr/>
            </p:nvGrpSpPr>
            <p:grpSpPr>
              <a:xfrm>
                <a:off x="4427008" y="4296829"/>
                <a:ext cx="464474" cy="485263"/>
                <a:chOff x="4418676" y="1573446"/>
                <a:chExt cx="464474" cy="485263"/>
              </a:xfrm>
            </p:grpSpPr>
            <p:sp>
              <p:nvSpPr>
                <p:cNvPr id="64" name="椭圆 63"/>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p:spPr>
              <p:txBody>
                <a:bodyPr vert="horz" wrap="square" lIns="91440" tIns="45720" rIns="91440" bIns="45720" numCol="1" anchor="t" anchorCtr="0" compatLnSpc="1"/>
                <a:lstStyle/>
                <a:p>
                  <a:endParaRPr lang="zh-CN" altLang="en-US" sz="1600">
                    <a:solidFill>
                      <a:prstClr val="black"/>
                    </a:solidFill>
                    <a:cs typeface="+mn-ea"/>
                    <a:sym typeface="+mn-lt"/>
                  </a:endParaRPr>
                </a:p>
              </p:txBody>
            </p:sp>
            <p:sp>
              <p:nvSpPr>
                <p:cNvPr id="65" name="文本框 64"/>
                <p:cNvSpPr txBox="1"/>
                <p:nvPr/>
              </p:nvSpPr>
              <p:spPr>
                <a:xfrm>
                  <a:off x="4419844" y="1588430"/>
                  <a:ext cx="460382" cy="470279"/>
                </a:xfrm>
                <a:prstGeom prst="rect">
                  <a:avLst/>
                </a:prstGeom>
                <a:noFill/>
                <a:effectLst/>
              </p:spPr>
              <p:txBody>
                <a:bodyPr wrap="square" rtlCol="0">
                  <a:spAutoFit/>
                </a:bodyPr>
                <a:lstStyle/>
                <a:p>
                  <a:pPr algn="ctr"/>
                  <a:r>
                    <a:rPr lang="en-US" altLang="zh-CN" sz="2000" dirty="0">
                      <a:solidFill>
                        <a:schemeClr val="bg1">
                          <a:lumMod val="50000"/>
                        </a:schemeClr>
                      </a:solidFill>
                      <a:cs typeface="+mn-ea"/>
                      <a:sym typeface="+mn-lt"/>
                    </a:rPr>
                    <a:t>5</a:t>
                  </a:r>
                  <a:endParaRPr lang="zh-CN" altLang="en-US" sz="2000" dirty="0">
                    <a:solidFill>
                      <a:schemeClr val="bg1">
                        <a:lumMod val="50000"/>
                      </a:schemeClr>
                    </a:solidFill>
                    <a:cs typeface="+mn-ea"/>
                    <a:sym typeface="+mn-lt"/>
                  </a:endParaRPr>
                </a:p>
              </p:txBody>
            </p:sp>
          </p:grpSp>
        </p:grpSp>
        <p:grpSp>
          <p:nvGrpSpPr>
            <p:cNvPr id="66" name="组合 65"/>
            <p:cNvGrpSpPr/>
            <p:nvPr/>
          </p:nvGrpSpPr>
          <p:grpSpPr>
            <a:xfrm>
              <a:off x="10427" y="6054"/>
              <a:ext cx="1933" cy="2984"/>
              <a:chOff x="6413660" y="3762732"/>
              <a:chExt cx="1227207" cy="1895127"/>
            </a:xfrm>
          </p:grpSpPr>
          <p:grpSp>
            <p:nvGrpSpPr>
              <p:cNvPr id="67" name="组合 66"/>
              <p:cNvGrpSpPr/>
              <p:nvPr/>
            </p:nvGrpSpPr>
            <p:grpSpPr>
              <a:xfrm>
                <a:off x="6413660" y="3762732"/>
                <a:ext cx="1227207" cy="1895127"/>
                <a:chOff x="6413660" y="3762732"/>
                <a:chExt cx="1227207" cy="1895127"/>
              </a:xfrm>
            </p:grpSpPr>
            <p:sp>
              <p:nvSpPr>
                <p:cNvPr id="68" name="MH_Other_3"/>
                <p:cNvSpPr/>
                <p:nvPr>
                  <p:custDataLst>
                    <p:tags r:id="rId1"/>
                  </p:custDataLst>
                </p:nvPr>
              </p:nvSpPr>
              <p:spPr>
                <a:xfrm rot="5400000" flipV="1">
                  <a:off x="6041185" y="4396482"/>
                  <a:ext cx="1633852" cy="888902"/>
                </a:xfrm>
                <a:prstGeom prst="bentArrow">
                  <a:avLst>
                    <a:gd name="adj1" fmla="val 7438"/>
                    <a:gd name="adj2" fmla="val 3464"/>
                    <a:gd name="adj3" fmla="val 0"/>
                    <a:gd name="adj4" fmla="val 30020"/>
                  </a:avLst>
                </a:prstGeom>
                <a:solidFill>
                  <a:srgbClr val="004F8A"/>
                </a:solidFill>
                <a:ln w="76200" cap="flat" cmpd="sng" algn="ctr">
                  <a:solidFill>
                    <a:schemeClr val="accent1">
                      <a:lumMod val="60000"/>
                      <a:lumOff val="40000"/>
                    </a:schemeClr>
                  </a:solidFill>
                  <a:prstDash val="solid"/>
                </a:ln>
                <a:effectLst/>
              </p:spPr>
              <p:txBody>
                <a:bodyPr anchor="ctr"/>
                <a:lstStyle/>
                <a:p>
                  <a:pPr algn="ctr" defTabSz="1029970">
                    <a:defRPr/>
                  </a:pPr>
                  <a:endParaRPr lang="en-US" sz="2400" kern="0">
                    <a:solidFill>
                      <a:srgbClr val="262626"/>
                    </a:solidFill>
                    <a:cs typeface="+mn-ea"/>
                    <a:sym typeface="+mn-lt"/>
                  </a:endParaRPr>
                </a:p>
              </p:txBody>
            </p:sp>
            <p:sp>
              <p:nvSpPr>
                <p:cNvPr id="69" name="椭圆 68"/>
                <p:cNvSpPr/>
                <p:nvPr/>
              </p:nvSpPr>
              <p:spPr>
                <a:xfrm>
                  <a:off x="7018705" y="3762732"/>
                  <a:ext cx="622162" cy="622163"/>
                </a:xfrm>
                <a:prstGeom prst="ellipse">
                  <a:avLst/>
                </a:prstGeom>
                <a:solidFill>
                  <a:srgbClr val="8FAAD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70" name="组合 69"/>
              <p:cNvGrpSpPr/>
              <p:nvPr/>
            </p:nvGrpSpPr>
            <p:grpSpPr>
              <a:xfrm>
                <a:off x="7110798" y="3842218"/>
                <a:ext cx="464474" cy="484300"/>
                <a:chOff x="4418676" y="1573446"/>
                <a:chExt cx="464474" cy="484300"/>
              </a:xfrm>
            </p:grpSpPr>
            <p:sp>
              <p:nvSpPr>
                <p:cNvPr id="71" name="椭圆 70"/>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p:spPr>
              <p:txBody>
                <a:bodyPr vert="horz" wrap="square" lIns="91440" tIns="45720" rIns="91440" bIns="45720" numCol="1" anchor="t" anchorCtr="0" compatLnSpc="1"/>
                <a:lstStyle/>
                <a:p>
                  <a:endParaRPr lang="zh-CN" altLang="en-US" sz="1600">
                    <a:solidFill>
                      <a:prstClr val="black"/>
                    </a:solidFill>
                    <a:cs typeface="+mn-ea"/>
                    <a:sym typeface="+mn-lt"/>
                  </a:endParaRPr>
                </a:p>
              </p:txBody>
            </p:sp>
            <p:sp>
              <p:nvSpPr>
                <p:cNvPr id="72" name="文本框 71"/>
                <p:cNvSpPr txBox="1"/>
                <p:nvPr/>
              </p:nvSpPr>
              <p:spPr>
                <a:xfrm>
                  <a:off x="4420915" y="1588907"/>
                  <a:ext cx="461986" cy="468839"/>
                </a:xfrm>
                <a:prstGeom prst="rect">
                  <a:avLst/>
                </a:prstGeom>
                <a:noFill/>
                <a:effectLst/>
              </p:spPr>
              <p:txBody>
                <a:bodyPr wrap="square" rtlCol="0">
                  <a:spAutoFit/>
                </a:bodyPr>
                <a:lstStyle/>
                <a:p>
                  <a:pPr algn="ctr"/>
                  <a:r>
                    <a:rPr lang="en-US" altLang="zh-CN" sz="2000" dirty="0">
                      <a:solidFill>
                        <a:schemeClr val="bg1">
                          <a:lumMod val="50000"/>
                        </a:schemeClr>
                      </a:solidFill>
                      <a:cs typeface="+mn-ea"/>
                      <a:sym typeface="+mn-lt"/>
                    </a:rPr>
                    <a:t>6</a:t>
                  </a:r>
                  <a:endParaRPr lang="zh-CN" altLang="en-US" sz="2000" dirty="0">
                    <a:solidFill>
                      <a:schemeClr val="bg1">
                        <a:lumMod val="50000"/>
                      </a:schemeClr>
                    </a:solidFill>
                    <a:cs typeface="+mn-ea"/>
                    <a:sym typeface="+mn-lt"/>
                  </a:endParaRPr>
                </a:p>
              </p:txBody>
            </p:sp>
          </p:grpSp>
        </p:grpSp>
        <p:grpSp>
          <p:nvGrpSpPr>
            <p:cNvPr id="73" name="组合 72"/>
            <p:cNvGrpSpPr/>
            <p:nvPr/>
          </p:nvGrpSpPr>
          <p:grpSpPr>
            <a:xfrm>
              <a:off x="8386" y="7497"/>
              <a:ext cx="2692" cy="2692"/>
              <a:chOff x="5655735" y="4175616"/>
              <a:chExt cx="1709702" cy="1709702"/>
            </a:xfrm>
          </p:grpSpPr>
          <p:sp>
            <p:nvSpPr>
              <p:cNvPr id="74" name="椭圆 73"/>
              <p:cNvSpPr/>
              <p:nvPr/>
            </p:nvSpPr>
            <p:spPr>
              <a:xfrm flipH="1">
                <a:off x="5655735" y="4175616"/>
                <a:ext cx="1709702" cy="1709702"/>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椭圆 74"/>
              <p:cNvSpPr/>
              <p:nvPr/>
            </p:nvSpPr>
            <p:spPr>
              <a:xfrm flipH="1">
                <a:off x="5923160" y="4487250"/>
                <a:ext cx="1154499" cy="115449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6" name="KSO_Shape"/>
              <p:cNvSpPr/>
              <p:nvPr/>
            </p:nvSpPr>
            <p:spPr bwMode="auto">
              <a:xfrm>
                <a:off x="6208961" y="4809434"/>
                <a:ext cx="582896" cy="499624"/>
              </a:xfrm>
              <a:custGeom>
                <a:avLst/>
                <a:gdLst>
                  <a:gd name="T0" fmla="*/ 354482 w 1812925"/>
                  <a:gd name="T1" fmla="*/ 872801 h 1511300"/>
                  <a:gd name="T2" fmla="*/ 380318 w 1812925"/>
                  <a:gd name="T3" fmla="*/ 984699 h 1511300"/>
                  <a:gd name="T4" fmla="*/ 425879 w 1812925"/>
                  <a:gd name="T5" fmla="*/ 1087433 h 1511300"/>
                  <a:gd name="T6" fmla="*/ 488386 w 1812925"/>
                  <a:gd name="T7" fmla="*/ 1179061 h 1511300"/>
                  <a:gd name="T8" fmla="*/ 591174 w 1812925"/>
                  <a:gd name="T9" fmla="*/ 1276520 h 1511300"/>
                  <a:gd name="T10" fmla="*/ 711743 w 1812925"/>
                  <a:gd name="T11" fmla="*/ 1346213 h 1511300"/>
                  <a:gd name="T12" fmla="*/ 796474 w 1812925"/>
                  <a:gd name="T13" fmla="*/ 1375922 h 1511300"/>
                  <a:gd name="T14" fmla="*/ 907876 w 1812925"/>
                  <a:gd name="T15" fmla="*/ 1394804 h 1511300"/>
                  <a:gd name="T16" fmla="*/ 1015110 w 1812925"/>
                  <a:gd name="T17" fmla="*/ 1393415 h 1511300"/>
                  <a:gd name="T18" fmla="*/ 1118176 w 1812925"/>
                  <a:gd name="T19" fmla="*/ 1373702 h 1511300"/>
                  <a:gd name="T20" fmla="*/ 1216519 w 1812925"/>
                  <a:gd name="T21" fmla="*/ 1335939 h 1511300"/>
                  <a:gd name="T22" fmla="*/ 1302085 w 1812925"/>
                  <a:gd name="T23" fmla="*/ 1285127 h 1511300"/>
                  <a:gd name="T24" fmla="*/ 1341811 w 1812925"/>
                  <a:gd name="T25" fmla="*/ 1271245 h 1511300"/>
                  <a:gd name="T26" fmla="*/ 1382649 w 1812925"/>
                  <a:gd name="T27" fmla="*/ 1275131 h 1511300"/>
                  <a:gd name="T28" fmla="*/ 1417930 w 1812925"/>
                  <a:gd name="T29" fmla="*/ 1296789 h 1511300"/>
                  <a:gd name="T30" fmla="*/ 1441822 w 1812925"/>
                  <a:gd name="T31" fmla="*/ 1332607 h 1511300"/>
                  <a:gd name="T32" fmla="*/ 1447378 w 1812925"/>
                  <a:gd name="T33" fmla="*/ 1373146 h 1511300"/>
                  <a:gd name="T34" fmla="*/ 1435710 w 1812925"/>
                  <a:gd name="T35" fmla="*/ 1412574 h 1511300"/>
                  <a:gd name="T36" fmla="*/ 1407374 w 1812925"/>
                  <a:gd name="T37" fmla="*/ 1443950 h 1511300"/>
                  <a:gd name="T38" fmla="*/ 1288472 w 1812925"/>
                  <a:gd name="T39" fmla="*/ 1512532 h 1511300"/>
                  <a:gd name="T40" fmla="*/ 1161792 w 1812925"/>
                  <a:gd name="T41" fmla="*/ 1559734 h 1511300"/>
                  <a:gd name="T42" fmla="*/ 1028722 w 1812925"/>
                  <a:gd name="T43" fmla="*/ 1583891 h 1511300"/>
                  <a:gd name="T44" fmla="*/ 874538 w 1812925"/>
                  <a:gd name="T45" fmla="*/ 1583335 h 1511300"/>
                  <a:gd name="T46" fmla="*/ 770639 w 1812925"/>
                  <a:gd name="T47" fmla="*/ 1565565 h 1511300"/>
                  <a:gd name="T48" fmla="*/ 648125 w 1812925"/>
                  <a:gd name="T49" fmla="*/ 1526415 h 1511300"/>
                  <a:gd name="T50" fmla="*/ 534502 w 1812925"/>
                  <a:gd name="T51" fmla="*/ 1468106 h 1511300"/>
                  <a:gd name="T52" fmla="*/ 433380 w 1812925"/>
                  <a:gd name="T53" fmla="*/ 1393693 h 1511300"/>
                  <a:gd name="T54" fmla="*/ 342258 w 1812925"/>
                  <a:gd name="T55" fmla="*/ 1300954 h 1511300"/>
                  <a:gd name="T56" fmla="*/ 283085 w 1812925"/>
                  <a:gd name="T57" fmla="*/ 1219322 h 1511300"/>
                  <a:gd name="T58" fmla="*/ 221690 w 1812925"/>
                  <a:gd name="T59" fmla="*/ 1102705 h 1511300"/>
                  <a:gd name="T60" fmla="*/ 180019 w 1812925"/>
                  <a:gd name="T61" fmla="*/ 976091 h 1511300"/>
                  <a:gd name="T62" fmla="*/ 160017 w 1812925"/>
                  <a:gd name="T63" fmla="*/ 840871 h 1511300"/>
                  <a:gd name="T64" fmla="*/ 979901 w 1812925"/>
                  <a:gd name="T65" fmla="*/ 833 h 1511300"/>
                  <a:gd name="T66" fmla="*/ 1097691 w 1812925"/>
                  <a:gd name="T67" fmla="*/ 13331 h 1511300"/>
                  <a:gd name="T68" fmla="*/ 1216593 w 1812925"/>
                  <a:gd name="T69" fmla="*/ 45825 h 1511300"/>
                  <a:gd name="T70" fmla="*/ 1371054 w 1812925"/>
                  <a:gd name="T71" fmla="*/ 119422 h 1511300"/>
                  <a:gd name="T72" fmla="*/ 1533016 w 1812925"/>
                  <a:gd name="T73" fmla="*/ 252454 h 1511300"/>
                  <a:gd name="T74" fmla="*/ 1614691 w 1812925"/>
                  <a:gd name="T75" fmla="*/ 356878 h 1511300"/>
                  <a:gd name="T76" fmla="*/ 1678032 w 1812925"/>
                  <a:gd name="T77" fmla="*/ 471857 h 1511300"/>
                  <a:gd name="T78" fmla="*/ 1721370 w 1812925"/>
                  <a:gd name="T79" fmla="*/ 597112 h 1511300"/>
                  <a:gd name="T80" fmla="*/ 1743872 w 1812925"/>
                  <a:gd name="T81" fmla="*/ 731254 h 1511300"/>
                  <a:gd name="T82" fmla="*/ 1555796 w 1812925"/>
                  <a:gd name="T83" fmla="*/ 779578 h 1511300"/>
                  <a:gd name="T84" fmla="*/ 1541350 w 1812925"/>
                  <a:gd name="T85" fmla="*/ 661544 h 1511300"/>
                  <a:gd name="T86" fmla="*/ 1505235 w 1812925"/>
                  <a:gd name="T87" fmla="*/ 551287 h 1511300"/>
                  <a:gd name="T88" fmla="*/ 1449396 w 1812925"/>
                  <a:gd name="T89" fmla="*/ 451583 h 1511300"/>
                  <a:gd name="T90" fmla="*/ 1369110 w 1812925"/>
                  <a:gd name="T91" fmla="*/ 357434 h 1511300"/>
                  <a:gd name="T92" fmla="*/ 1239096 w 1812925"/>
                  <a:gd name="T93" fmla="*/ 263007 h 1511300"/>
                  <a:gd name="T94" fmla="*/ 1127973 w 1812925"/>
                  <a:gd name="T95" fmla="*/ 216627 h 1511300"/>
                  <a:gd name="T96" fmla="*/ 1010181 w 1812925"/>
                  <a:gd name="T97" fmla="*/ 193297 h 1511300"/>
                  <a:gd name="T98" fmla="*/ 899058 w 1812925"/>
                  <a:gd name="T99" fmla="*/ 193020 h 1511300"/>
                  <a:gd name="T100" fmla="*/ 796825 w 1812925"/>
                  <a:gd name="T101" fmla="*/ 210794 h 1511300"/>
                  <a:gd name="T102" fmla="*/ 698759 w 1812925"/>
                  <a:gd name="T103" fmla="*/ 246343 h 1511300"/>
                  <a:gd name="T104" fmla="*/ 606805 w 1812925"/>
                  <a:gd name="T105" fmla="*/ 299667 h 1511300"/>
                  <a:gd name="T106" fmla="*/ 567912 w 1812925"/>
                  <a:gd name="T107" fmla="*/ 315497 h 1511300"/>
                  <a:gd name="T108" fmla="*/ 526797 w 1812925"/>
                  <a:gd name="T109" fmla="*/ 313275 h 1511300"/>
                  <a:gd name="T110" fmla="*/ 490404 w 1812925"/>
                  <a:gd name="T111" fmla="*/ 293835 h 1511300"/>
                  <a:gd name="T112" fmla="*/ 465123 w 1812925"/>
                  <a:gd name="T113" fmla="*/ 259119 h 1511300"/>
                  <a:gd name="T114" fmla="*/ 457067 w 1812925"/>
                  <a:gd name="T115" fmla="*/ 218570 h 1511300"/>
                  <a:gd name="T116" fmla="*/ 467345 w 1812925"/>
                  <a:gd name="T117" fmla="*/ 178856 h 1511300"/>
                  <a:gd name="T118" fmla="*/ 494015 w 1812925"/>
                  <a:gd name="T119" fmla="*/ 146640 h 1511300"/>
                  <a:gd name="T120" fmla="*/ 602639 w 1812925"/>
                  <a:gd name="T121" fmla="*/ 81374 h 1511300"/>
                  <a:gd name="T122" fmla="*/ 728763 w 1812925"/>
                  <a:gd name="T123" fmla="*/ 32216 h 1511300"/>
                  <a:gd name="T124" fmla="*/ 860722 w 1812925"/>
                  <a:gd name="T125" fmla="*/ 5555 h 1511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2925" h="1511300">
                    <a:moveTo>
                      <a:pt x="241643" y="393700"/>
                    </a:moveTo>
                    <a:lnTo>
                      <a:pt x="483287" y="755836"/>
                    </a:lnTo>
                    <a:lnTo>
                      <a:pt x="332326" y="755836"/>
                    </a:lnTo>
                    <a:lnTo>
                      <a:pt x="332326" y="768789"/>
                    </a:lnTo>
                    <a:lnTo>
                      <a:pt x="332590" y="781212"/>
                    </a:lnTo>
                    <a:lnTo>
                      <a:pt x="333648" y="793636"/>
                    </a:lnTo>
                    <a:lnTo>
                      <a:pt x="334441" y="806324"/>
                    </a:lnTo>
                    <a:lnTo>
                      <a:pt x="335763" y="818748"/>
                    </a:lnTo>
                    <a:lnTo>
                      <a:pt x="337349" y="830907"/>
                    </a:lnTo>
                    <a:lnTo>
                      <a:pt x="338671" y="843066"/>
                    </a:lnTo>
                    <a:lnTo>
                      <a:pt x="340786" y="855225"/>
                    </a:lnTo>
                    <a:lnTo>
                      <a:pt x="343165" y="867120"/>
                    </a:lnTo>
                    <a:lnTo>
                      <a:pt x="345809" y="879015"/>
                    </a:lnTo>
                    <a:lnTo>
                      <a:pt x="348453" y="890910"/>
                    </a:lnTo>
                    <a:lnTo>
                      <a:pt x="351361" y="902805"/>
                    </a:lnTo>
                    <a:lnTo>
                      <a:pt x="354534" y="914436"/>
                    </a:lnTo>
                    <a:lnTo>
                      <a:pt x="357971" y="925802"/>
                    </a:lnTo>
                    <a:lnTo>
                      <a:pt x="361936" y="937433"/>
                    </a:lnTo>
                    <a:lnTo>
                      <a:pt x="365902" y="948799"/>
                    </a:lnTo>
                    <a:lnTo>
                      <a:pt x="369868" y="959901"/>
                    </a:lnTo>
                    <a:lnTo>
                      <a:pt x="374362" y="971003"/>
                    </a:lnTo>
                    <a:lnTo>
                      <a:pt x="379121" y="981841"/>
                    </a:lnTo>
                    <a:lnTo>
                      <a:pt x="383880" y="992943"/>
                    </a:lnTo>
                    <a:lnTo>
                      <a:pt x="388639" y="1003781"/>
                    </a:lnTo>
                    <a:lnTo>
                      <a:pt x="394191" y="1014354"/>
                    </a:lnTo>
                    <a:lnTo>
                      <a:pt x="399743" y="1024927"/>
                    </a:lnTo>
                    <a:lnTo>
                      <a:pt x="405295" y="1035236"/>
                    </a:lnTo>
                    <a:lnTo>
                      <a:pt x="411375" y="1045545"/>
                    </a:lnTo>
                    <a:lnTo>
                      <a:pt x="417456" y="1055590"/>
                    </a:lnTo>
                    <a:lnTo>
                      <a:pt x="423537" y="1065635"/>
                    </a:lnTo>
                    <a:lnTo>
                      <a:pt x="430146" y="1075415"/>
                    </a:lnTo>
                    <a:lnTo>
                      <a:pt x="436756" y="1085195"/>
                    </a:lnTo>
                    <a:lnTo>
                      <a:pt x="443630" y="1094976"/>
                    </a:lnTo>
                    <a:lnTo>
                      <a:pt x="450769" y="1104492"/>
                    </a:lnTo>
                    <a:lnTo>
                      <a:pt x="458171" y="1113479"/>
                    </a:lnTo>
                    <a:lnTo>
                      <a:pt x="464781" y="1122466"/>
                    </a:lnTo>
                    <a:lnTo>
                      <a:pt x="473241" y="1132247"/>
                    </a:lnTo>
                    <a:lnTo>
                      <a:pt x="481701" y="1141498"/>
                    </a:lnTo>
                    <a:lnTo>
                      <a:pt x="490161" y="1150750"/>
                    </a:lnTo>
                    <a:lnTo>
                      <a:pt x="498886" y="1159737"/>
                    </a:lnTo>
                    <a:lnTo>
                      <a:pt x="500736" y="1161852"/>
                    </a:lnTo>
                    <a:lnTo>
                      <a:pt x="515806" y="1175861"/>
                    </a:lnTo>
                    <a:lnTo>
                      <a:pt x="530876" y="1189607"/>
                    </a:lnTo>
                    <a:lnTo>
                      <a:pt x="546474" y="1202823"/>
                    </a:lnTo>
                    <a:lnTo>
                      <a:pt x="562601" y="1215247"/>
                    </a:lnTo>
                    <a:lnTo>
                      <a:pt x="579257" y="1227406"/>
                    </a:lnTo>
                    <a:lnTo>
                      <a:pt x="596178" y="1238773"/>
                    </a:lnTo>
                    <a:lnTo>
                      <a:pt x="613627" y="1249346"/>
                    </a:lnTo>
                    <a:lnTo>
                      <a:pt x="631605" y="1259655"/>
                    </a:lnTo>
                    <a:lnTo>
                      <a:pt x="633455" y="1260712"/>
                    </a:lnTo>
                    <a:lnTo>
                      <a:pt x="644031" y="1266528"/>
                    </a:lnTo>
                    <a:lnTo>
                      <a:pt x="654870" y="1271550"/>
                    </a:lnTo>
                    <a:lnTo>
                      <a:pt x="665974" y="1276837"/>
                    </a:lnTo>
                    <a:lnTo>
                      <a:pt x="677342" y="1281595"/>
                    </a:lnTo>
                    <a:lnTo>
                      <a:pt x="681573" y="1283709"/>
                    </a:lnTo>
                    <a:lnTo>
                      <a:pt x="685803" y="1285560"/>
                    </a:lnTo>
                    <a:lnTo>
                      <a:pt x="695320" y="1289525"/>
                    </a:lnTo>
                    <a:lnTo>
                      <a:pt x="704838" y="1292961"/>
                    </a:lnTo>
                    <a:lnTo>
                      <a:pt x="724402" y="1299834"/>
                    </a:lnTo>
                    <a:lnTo>
                      <a:pt x="732598" y="1302741"/>
                    </a:lnTo>
                    <a:lnTo>
                      <a:pt x="740794" y="1305385"/>
                    </a:lnTo>
                    <a:lnTo>
                      <a:pt x="749518" y="1307764"/>
                    </a:lnTo>
                    <a:lnTo>
                      <a:pt x="757978" y="1309878"/>
                    </a:lnTo>
                    <a:lnTo>
                      <a:pt x="775428" y="1314372"/>
                    </a:lnTo>
                    <a:lnTo>
                      <a:pt x="786267" y="1316751"/>
                    </a:lnTo>
                    <a:lnTo>
                      <a:pt x="796842" y="1319130"/>
                    </a:lnTo>
                    <a:lnTo>
                      <a:pt x="806096" y="1320716"/>
                    </a:lnTo>
                    <a:lnTo>
                      <a:pt x="815085" y="1322302"/>
                    </a:lnTo>
                    <a:lnTo>
                      <a:pt x="833591" y="1324681"/>
                    </a:lnTo>
                    <a:lnTo>
                      <a:pt x="842845" y="1325738"/>
                    </a:lnTo>
                    <a:lnTo>
                      <a:pt x="852362" y="1327060"/>
                    </a:lnTo>
                    <a:lnTo>
                      <a:pt x="863995" y="1327853"/>
                    </a:lnTo>
                    <a:lnTo>
                      <a:pt x="875892" y="1328646"/>
                    </a:lnTo>
                    <a:lnTo>
                      <a:pt x="887525" y="1329175"/>
                    </a:lnTo>
                    <a:lnTo>
                      <a:pt x="899158" y="1329439"/>
                    </a:lnTo>
                    <a:lnTo>
                      <a:pt x="910526" y="1329439"/>
                    </a:lnTo>
                    <a:lnTo>
                      <a:pt x="921894" y="1329175"/>
                    </a:lnTo>
                    <a:lnTo>
                      <a:pt x="932734" y="1328910"/>
                    </a:lnTo>
                    <a:lnTo>
                      <a:pt x="944102" y="1328382"/>
                    </a:lnTo>
                    <a:lnTo>
                      <a:pt x="954942" y="1327589"/>
                    </a:lnTo>
                    <a:lnTo>
                      <a:pt x="966046" y="1326531"/>
                    </a:lnTo>
                    <a:lnTo>
                      <a:pt x="977150" y="1325210"/>
                    </a:lnTo>
                    <a:lnTo>
                      <a:pt x="988254" y="1323624"/>
                    </a:lnTo>
                    <a:lnTo>
                      <a:pt x="999093" y="1322302"/>
                    </a:lnTo>
                    <a:lnTo>
                      <a:pt x="1010197" y="1320452"/>
                    </a:lnTo>
                    <a:lnTo>
                      <a:pt x="1020772" y="1318337"/>
                    </a:lnTo>
                    <a:lnTo>
                      <a:pt x="1031876" y="1315694"/>
                    </a:lnTo>
                    <a:lnTo>
                      <a:pt x="1042452" y="1313315"/>
                    </a:lnTo>
                    <a:lnTo>
                      <a:pt x="1053556" y="1310671"/>
                    </a:lnTo>
                    <a:lnTo>
                      <a:pt x="1064131" y="1307764"/>
                    </a:lnTo>
                    <a:lnTo>
                      <a:pt x="1074706" y="1304592"/>
                    </a:lnTo>
                    <a:lnTo>
                      <a:pt x="1085281" y="1301155"/>
                    </a:lnTo>
                    <a:lnTo>
                      <a:pt x="1095856" y="1297719"/>
                    </a:lnTo>
                    <a:lnTo>
                      <a:pt x="1106167" y="1293754"/>
                    </a:lnTo>
                    <a:lnTo>
                      <a:pt x="1116742" y="1289789"/>
                    </a:lnTo>
                    <a:lnTo>
                      <a:pt x="1126789" y="1285560"/>
                    </a:lnTo>
                    <a:lnTo>
                      <a:pt x="1137100" y="1281330"/>
                    </a:lnTo>
                    <a:lnTo>
                      <a:pt x="1147675" y="1276837"/>
                    </a:lnTo>
                    <a:lnTo>
                      <a:pt x="1157721" y="1271814"/>
                    </a:lnTo>
                    <a:lnTo>
                      <a:pt x="1167768" y="1267056"/>
                    </a:lnTo>
                    <a:lnTo>
                      <a:pt x="1177286" y="1261770"/>
                    </a:lnTo>
                    <a:lnTo>
                      <a:pt x="1187332" y="1256483"/>
                    </a:lnTo>
                    <a:lnTo>
                      <a:pt x="1197114" y="1250668"/>
                    </a:lnTo>
                    <a:lnTo>
                      <a:pt x="1206896" y="1244852"/>
                    </a:lnTo>
                    <a:lnTo>
                      <a:pt x="1216414" y="1238773"/>
                    </a:lnTo>
                    <a:lnTo>
                      <a:pt x="1225932" y="1232693"/>
                    </a:lnTo>
                    <a:lnTo>
                      <a:pt x="1235185" y="1225820"/>
                    </a:lnTo>
                    <a:lnTo>
                      <a:pt x="1239151" y="1223441"/>
                    </a:lnTo>
                    <a:lnTo>
                      <a:pt x="1243116" y="1221062"/>
                    </a:lnTo>
                    <a:lnTo>
                      <a:pt x="1247082" y="1218948"/>
                    </a:lnTo>
                    <a:lnTo>
                      <a:pt x="1251312" y="1217097"/>
                    </a:lnTo>
                    <a:lnTo>
                      <a:pt x="1255278" y="1215247"/>
                    </a:lnTo>
                    <a:lnTo>
                      <a:pt x="1259772" y="1213925"/>
                    </a:lnTo>
                    <a:lnTo>
                      <a:pt x="1264002" y="1212604"/>
                    </a:lnTo>
                    <a:lnTo>
                      <a:pt x="1268232" y="1211546"/>
                    </a:lnTo>
                    <a:lnTo>
                      <a:pt x="1272727" y="1210753"/>
                    </a:lnTo>
                    <a:lnTo>
                      <a:pt x="1276957" y="1210225"/>
                    </a:lnTo>
                    <a:lnTo>
                      <a:pt x="1281187" y="1209696"/>
                    </a:lnTo>
                    <a:lnTo>
                      <a:pt x="1285417" y="1209696"/>
                    </a:lnTo>
                    <a:lnTo>
                      <a:pt x="1290176" y="1209696"/>
                    </a:lnTo>
                    <a:lnTo>
                      <a:pt x="1294406" y="1209696"/>
                    </a:lnTo>
                    <a:lnTo>
                      <a:pt x="1298636" y="1210489"/>
                    </a:lnTo>
                    <a:lnTo>
                      <a:pt x="1302866" y="1211018"/>
                    </a:lnTo>
                    <a:lnTo>
                      <a:pt x="1307096" y="1211811"/>
                    </a:lnTo>
                    <a:lnTo>
                      <a:pt x="1311326" y="1212868"/>
                    </a:lnTo>
                    <a:lnTo>
                      <a:pt x="1315821" y="1213925"/>
                    </a:lnTo>
                    <a:lnTo>
                      <a:pt x="1319787" y="1215511"/>
                    </a:lnTo>
                    <a:lnTo>
                      <a:pt x="1324017" y="1217362"/>
                    </a:lnTo>
                    <a:lnTo>
                      <a:pt x="1327982" y="1219212"/>
                    </a:lnTo>
                    <a:lnTo>
                      <a:pt x="1331419" y="1221062"/>
                    </a:lnTo>
                    <a:lnTo>
                      <a:pt x="1335385" y="1223441"/>
                    </a:lnTo>
                    <a:lnTo>
                      <a:pt x="1339086" y="1225820"/>
                    </a:lnTo>
                    <a:lnTo>
                      <a:pt x="1342788" y="1228728"/>
                    </a:lnTo>
                    <a:lnTo>
                      <a:pt x="1346225" y="1231371"/>
                    </a:lnTo>
                    <a:lnTo>
                      <a:pt x="1349397" y="1234543"/>
                    </a:lnTo>
                    <a:lnTo>
                      <a:pt x="1352834" y="1237451"/>
                    </a:lnTo>
                    <a:lnTo>
                      <a:pt x="1356007" y="1240887"/>
                    </a:lnTo>
                    <a:lnTo>
                      <a:pt x="1358650" y="1244588"/>
                    </a:lnTo>
                    <a:lnTo>
                      <a:pt x="1361294" y="1248289"/>
                    </a:lnTo>
                    <a:lnTo>
                      <a:pt x="1364202" y="1252254"/>
                    </a:lnTo>
                    <a:lnTo>
                      <a:pt x="1366582" y="1256219"/>
                    </a:lnTo>
                    <a:lnTo>
                      <a:pt x="1368697" y="1260448"/>
                    </a:lnTo>
                    <a:lnTo>
                      <a:pt x="1370548" y="1264413"/>
                    </a:lnTo>
                    <a:lnTo>
                      <a:pt x="1372134" y="1268642"/>
                    </a:lnTo>
                    <a:lnTo>
                      <a:pt x="1373456" y="1272872"/>
                    </a:lnTo>
                    <a:lnTo>
                      <a:pt x="1374778" y="1277101"/>
                    </a:lnTo>
                    <a:lnTo>
                      <a:pt x="1376100" y="1281330"/>
                    </a:lnTo>
                    <a:lnTo>
                      <a:pt x="1376628" y="1285560"/>
                    </a:lnTo>
                    <a:lnTo>
                      <a:pt x="1377157" y="1289789"/>
                    </a:lnTo>
                    <a:lnTo>
                      <a:pt x="1377950" y="1294283"/>
                    </a:lnTo>
                    <a:lnTo>
                      <a:pt x="1377950" y="1298776"/>
                    </a:lnTo>
                    <a:lnTo>
                      <a:pt x="1377950" y="1303006"/>
                    </a:lnTo>
                    <a:lnTo>
                      <a:pt x="1377421" y="1307235"/>
                    </a:lnTo>
                    <a:lnTo>
                      <a:pt x="1377157" y="1311729"/>
                    </a:lnTo>
                    <a:lnTo>
                      <a:pt x="1376628" y="1316222"/>
                    </a:lnTo>
                    <a:lnTo>
                      <a:pt x="1375835" y="1320452"/>
                    </a:lnTo>
                    <a:lnTo>
                      <a:pt x="1374513" y="1324417"/>
                    </a:lnTo>
                    <a:lnTo>
                      <a:pt x="1373191" y="1328646"/>
                    </a:lnTo>
                    <a:lnTo>
                      <a:pt x="1372134" y="1332875"/>
                    </a:lnTo>
                    <a:lnTo>
                      <a:pt x="1370283" y="1336840"/>
                    </a:lnTo>
                    <a:lnTo>
                      <a:pt x="1368432" y="1340805"/>
                    </a:lnTo>
                    <a:lnTo>
                      <a:pt x="1366317" y="1344770"/>
                    </a:lnTo>
                    <a:lnTo>
                      <a:pt x="1364202" y="1348471"/>
                    </a:lnTo>
                    <a:lnTo>
                      <a:pt x="1361823" y="1351907"/>
                    </a:lnTo>
                    <a:lnTo>
                      <a:pt x="1358915" y="1355608"/>
                    </a:lnTo>
                    <a:lnTo>
                      <a:pt x="1356271" y="1359044"/>
                    </a:lnTo>
                    <a:lnTo>
                      <a:pt x="1353098" y="1362481"/>
                    </a:lnTo>
                    <a:lnTo>
                      <a:pt x="1350190" y="1365653"/>
                    </a:lnTo>
                    <a:lnTo>
                      <a:pt x="1346753" y="1368825"/>
                    </a:lnTo>
                    <a:lnTo>
                      <a:pt x="1343052" y="1371732"/>
                    </a:lnTo>
                    <a:lnTo>
                      <a:pt x="1339351" y="1374640"/>
                    </a:lnTo>
                    <a:lnTo>
                      <a:pt x="1327189" y="1382834"/>
                    </a:lnTo>
                    <a:lnTo>
                      <a:pt x="1315028" y="1390764"/>
                    </a:lnTo>
                    <a:lnTo>
                      <a:pt x="1302602" y="1398694"/>
                    </a:lnTo>
                    <a:lnTo>
                      <a:pt x="1290176" y="1406360"/>
                    </a:lnTo>
                    <a:lnTo>
                      <a:pt x="1277750" y="1413497"/>
                    </a:lnTo>
                    <a:lnTo>
                      <a:pt x="1264795" y="1420634"/>
                    </a:lnTo>
                    <a:lnTo>
                      <a:pt x="1252105" y="1427242"/>
                    </a:lnTo>
                    <a:lnTo>
                      <a:pt x="1239151" y="1433851"/>
                    </a:lnTo>
                    <a:lnTo>
                      <a:pt x="1226196" y="1439930"/>
                    </a:lnTo>
                    <a:lnTo>
                      <a:pt x="1212977" y="1446274"/>
                    </a:lnTo>
                    <a:lnTo>
                      <a:pt x="1200022" y="1451825"/>
                    </a:lnTo>
                    <a:lnTo>
                      <a:pt x="1186803" y="1457376"/>
                    </a:lnTo>
                    <a:lnTo>
                      <a:pt x="1173320" y="1462663"/>
                    </a:lnTo>
                    <a:lnTo>
                      <a:pt x="1160101" y="1467421"/>
                    </a:lnTo>
                    <a:lnTo>
                      <a:pt x="1146353" y="1472443"/>
                    </a:lnTo>
                    <a:lnTo>
                      <a:pt x="1132870" y="1476672"/>
                    </a:lnTo>
                    <a:lnTo>
                      <a:pt x="1119122" y="1480902"/>
                    </a:lnTo>
                    <a:lnTo>
                      <a:pt x="1105639" y="1484867"/>
                    </a:lnTo>
                    <a:lnTo>
                      <a:pt x="1091626" y="1488567"/>
                    </a:lnTo>
                    <a:lnTo>
                      <a:pt x="1077879" y="1491739"/>
                    </a:lnTo>
                    <a:lnTo>
                      <a:pt x="1063866" y="1494911"/>
                    </a:lnTo>
                    <a:lnTo>
                      <a:pt x="1049854" y="1497555"/>
                    </a:lnTo>
                    <a:lnTo>
                      <a:pt x="1035842" y="1500462"/>
                    </a:lnTo>
                    <a:lnTo>
                      <a:pt x="1021830" y="1502841"/>
                    </a:lnTo>
                    <a:lnTo>
                      <a:pt x="1007818" y="1504692"/>
                    </a:lnTo>
                    <a:lnTo>
                      <a:pt x="993541" y="1506542"/>
                    </a:lnTo>
                    <a:lnTo>
                      <a:pt x="979000" y="1507864"/>
                    </a:lnTo>
                    <a:lnTo>
                      <a:pt x="964988" y="1509185"/>
                    </a:lnTo>
                    <a:lnTo>
                      <a:pt x="950712" y="1510243"/>
                    </a:lnTo>
                    <a:lnTo>
                      <a:pt x="936435" y="1510771"/>
                    </a:lnTo>
                    <a:lnTo>
                      <a:pt x="922159" y="1511300"/>
                    </a:lnTo>
                    <a:lnTo>
                      <a:pt x="907618" y="1511300"/>
                    </a:lnTo>
                    <a:lnTo>
                      <a:pt x="888847" y="1511036"/>
                    </a:lnTo>
                    <a:lnTo>
                      <a:pt x="870076" y="1510507"/>
                    </a:lnTo>
                    <a:lnTo>
                      <a:pt x="851040" y="1508921"/>
                    </a:lnTo>
                    <a:lnTo>
                      <a:pt x="832269" y="1507335"/>
                    </a:lnTo>
                    <a:lnTo>
                      <a:pt x="816935" y="1505220"/>
                    </a:lnTo>
                    <a:lnTo>
                      <a:pt x="796049" y="1502841"/>
                    </a:lnTo>
                    <a:lnTo>
                      <a:pt x="785738" y="1501255"/>
                    </a:lnTo>
                    <a:lnTo>
                      <a:pt x="774899" y="1499669"/>
                    </a:lnTo>
                    <a:lnTo>
                      <a:pt x="768818" y="1498612"/>
                    </a:lnTo>
                    <a:lnTo>
                      <a:pt x="762737" y="1497026"/>
                    </a:lnTo>
                    <a:lnTo>
                      <a:pt x="755335" y="1495440"/>
                    </a:lnTo>
                    <a:lnTo>
                      <a:pt x="747932" y="1493590"/>
                    </a:lnTo>
                    <a:lnTo>
                      <a:pt x="733391" y="1490418"/>
                    </a:lnTo>
                    <a:lnTo>
                      <a:pt x="710919" y="1484867"/>
                    </a:lnTo>
                    <a:lnTo>
                      <a:pt x="700079" y="1482223"/>
                    </a:lnTo>
                    <a:lnTo>
                      <a:pt x="688975" y="1478787"/>
                    </a:lnTo>
                    <a:lnTo>
                      <a:pt x="677342" y="1475086"/>
                    </a:lnTo>
                    <a:lnTo>
                      <a:pt x="665710" y="1471121"/>
                    </a:lnTo>
                    <a:lnTo>
                      <a:pt x="653548" y="1466892"/>
                    </a:lnTo>
                    <a:lnTo>
                      <a:pt x="640858" y="1462663"/>
                    </a:lnTo>
                    <a:lnTo>
                      <a:pt x="628697" y="1457905"/>
                    </a:lnTo>
                    <a:lnTo>
                      <a:pt x="616799" y="1453147"/>
                    </a:lnTo>
                    <a:lnTo>
                      <a:pt x="602787" y="1447067"/>
                    </a:lnTo>
                    <a:lnTo>
                      <a:pt x="589304" y="1440723"/>
                    </a:lnTo>
                    <a:lnTo>
                      <a:pt x="575292" y="1434379"/>
                    </a:lnTo>
                    <a:lnTo>
                      <a:pt x="561544" y="1427507"/>
                    </a:lnTo>
                    <a:lnTo>
                      <a:pt x="548061" y="1420634"/>
                    </a:lnTo>
                    <a:lnTo>
                      <a:pt x="543302" y="1417462"/>
                    </a:lnTo>
                    <a:lnTo>
                      <a:pt x="531669" y="1411118"/>
                    </a:lnTo>
                    <a:lnTo>
                      <a:pt x="520036" y="1404510"/>
                    </a:lnTo>
                    <a:lnTo>
                      <a:pt x="508668" y="1397637"/>
                    </a:lnTo>
                    <a:lnTo>
                      <a:pt x="497564" y="1390500"/>
                    </a:lnTo>
                    <a:lnTo>
                      <a:pt x="486196" y="1383099"/>
                    </a:lnTo>
                    <a:lnTo>
                      <a:pt x="475356" y="1375697"/>
                    </a:lnTo>
                    <a:lnTo>
                      <a:pt x="464516" y="1368296"/>
                    </a:lnTo>
                    <a:lnTo>
                      <a:pt x="453941" y="1360366"/>
                    </a:lnTo>
                    <a:lnTo>
                      <a:pt x="443366" y="1351907"/>
                    </a:lnTo>
                    <a:lnTo>
                      <a:pt x="432790" y="1343713"/>
                    </a:lnTo>
                    <a:lnTo>
                      <a:pt x="422479" y="1335519"/>
                    </a:lnTo>
                    <a:lnTo>
                      <a:pt x="412433" y="1326796"/>
                    </a:lnTo>
                    <a:lnTo>
                      <a:pt x="402387" y="1317808"/>
                    </a:lnTo>
                    <a:lnTo>
                      <a:pt x="392604" y="1309085"/>
                    </a:lnTo>
                    <a:lnTo>
                      <a:pt x="383087" y="1299834"/>
                    </a:lnTo>
                    <a:lnTo>
                      <a:pt x="373569" y="1290582"/>
                    </a:lnTo>
                    <a:lnTo>
                      <a:pt x="369339" y="1285824"/>
                    </a:lnTo>
                    <a:lnTo>
                      <a:pt x="357971" y="1274458"/>
                    </a:lnTo>
                    <a:lnTo>
                      <a:pt x="347131" y="1262827"/>
                    </a:lnTo>
                    <a:lnTo>
                      <a:pt x="336291" y="1250668"/>
                    </a:lnTo>
                    <a:lnTo>
                      <a:pt x="325716" y="1238508"/>
                    </a:lnTo>
                    <a:lnTo>
                      <a:pt x="320429" y="1231636"/>
                    </a:lnTo>
                    <a:lnTo>
                      <a:pt x="315405" y="1224763"/>
                    </a:lnTo>
                    <a:lnTo>
                      <a:pt x="301393" y="1207317"/>
                    </a:lnTo>
                    <a:lnTo>
                      <a:pt x="294255" y="1198330"/>
                    </a:lnTo>
                    <a:lnTo>
                      <a:pt x="287646" y="1189078"/>
                    </a:lnTo>
                    <a:lnTo>
                      <a:pt x="286059" y="1186699"/>
                    </a:lnTo>
                    <a:lnTo>
                      <a:pt x="284737" y="1183791"/>
                    </a:lnTo>
                    <a:lnTo>
                      <a:pt x="277070" y="1172425"/>
                    </a:lnTo>
                    <a:lnTo>
                      <a:pt x="269403" y="1160795"/>
                    </a:lnTo>
                    <a:lnTo>
                      <a:pt x="262001" y="1149164"/>
                    </a:lnTo>
                    <a:lnTo>
                      <a:pt x="255127" y="1137005"/>
                    </a:lnTo>
                    <a:lnTo>
                      <a:pt x="247988" y="1125110"/>
                    </a:lnTo>
                    <a:lnTo>
                      <a:pt x="241379" y="1112950"/>
                    </a:lnTo>
                    <a:lnTo>
                      <a:pt x="234505" y="1100527"/>
                    </a:lnTo>
                    <a:lnTo>
                      <a:pt x="228424" y="1087839"/>
                    </a:lnTo>
                    <a:lnTo>
                      <a:pt x="222344" y="1075415"/>
                    </a:lnTo>
                    <a:lnTo>
                      <a:pt x="216263" y="1062727"/>
                    </a:lnTo>
                    <a:lnTo>
                      <a:pt x="210975" y="1049775"/>
                    </a:lnTo>
                    <a:lnTo>
                      <a:pt x="205423" y="1037087"/>
                    </a:lnTo>
                    <a:lnTo>
                      <a:pt x="200400" y="1023870"/>
                    </a:lnTo>
                    <a:lnTo>
                      <a:pt x="195377" y="1010653"/>
                    </a:lnTo>
                    <a:lnTo>
                      <a:pt x="190618" y="997437"/>
                    </a:lnTo>
                    <a:lnTo>
                      <a:pt x="186388" y="983956"/>
                    </a:lnTo>
                    <a:lnTo>
                      <a:pt x="182158" y="970475"/>
                    </a:lnTo>
                    <a:lnTo>
                      <a:pt x="178192" y="956729"/>
                    </a:lnTo>
                    <a:lnTo>
                      <a:pt x="174491" y="942984"/>
                    </a:lnTo>
                    <a:lnTo>
                      <a:pt x="171318" y="929239"/>
                    </a:lnTo>
                    <a:lnTo>
                      <a:pt x="167881" y="915229"/>
                    </a:lnTo>
                    <a:lnTo>
                      <a:pt x="165237" y="901219"/>
                    </a:lnTo>
                    <a:lnTo>
                      <a:pt x="162329" y="887210"/>
                    </a:lnTo>
                    <a:lnTo>
                      <a:pt x="160214" y="872936"/>
                    </a:lnTo>
                    <a:lnTo>
                      <a:pt x="158099" y="858662"/>
                    </a:lnTo>
                    <a:lnTo>
                      <a:pt x="156249" y="844388"/>
                    </a:lnTo>
                    <a:lnTo>
                      <a:pt x="154662" y="829585"/>
                    </a:lnTo>
                    <a:lnTo>
                      <a:pt x="153340" y="815047"/>
                    </a:lnTo>
                    <a:lnTo>
                      <a:pt x="152283" y="800509"/>
                    </a:lnTo>
                    <a:lnTo>
                      <a:pt x="151754" y="785706"/>
                    </a:lnTo>
                    <a:lnTo>
                      <a:pt x="151225" y="770903"/>
                    </a:lnTo>
                    <a:lnTo>
                      <a:pt x="151225" y="755836"/>
                    </a:lnTo>
                    <a:lnTo>
                      <a:pt x="0" y="755836"/>
                    </a:lnTo>
                    <a:lnTo>
                      <a:pt x="241643" y="393700"/>
                    </a:lnTo>
                    <a:close/>
                    <a:moveTo>
                      <a:pt x="906894" y="0"/>
                    </a:moveTo>
                    <a:lnTo>
                      <a:pt x="912182" y="264"/>
                    </a:lnTo>
                    <a:lnTo>
                      <a:pt x="917469" y="529"/>
                    </a:lnTo>
                    <a:lnTo>
                      <a:pt x="932539" y="793"/>
                    </a:lnTo>
                    <a:lnTo>
                      <a:pt x="947344" y="1586"/>
                    </a:lnTo>
                    <a:lnTo>
                      <a:pt x="962414" y="2380"/>
                    </a:lnTo>
                    <a:lnTo>
                      <a:pt x="977484" y="3702"/>
                    </a:lnTo>
                    <a:lnTo>
                      <a:pt x="989645" y="5288"/>
                    </a:lnTo>
                    <a:lnTo>
                      <a:pt x="1002335" y="6610"/>
                    </a:lnTo>
                    <a:lnTo>
                      <a:pt x="1020313" y="8725"/>
                    </a:lnTo>
                    <a:lnTo>
                      <a:pt x="1029038" y="10047"/>
                    </a:lnTo>
                    <a:lnTo>
                      <a:pt x="1038291" y="11369"/>
                    </a:lnTo>
                    <a:lnTo>
                      <a:pt x="1044636" y="12691"/>
                    </a:lnTo>
                    <a:lnTo>
                      <a:pt x="1050981" y="14277"/>
                    </a:lnTo>
                    <a:lnTo>
                      <a:pt x="1064465" y="17186"/>
                    </a:lnTo>
                    <a:lnTo>
                      <a:pt x="1077419" y="20358"/>
                    </a:lnTo>
                    <a:lnTo>
                      <a:pt x="1101478" y="26175"/>
                    </a:lnTo>
                    <a:lnTo>
                      <a:pt x="1113375" y="29348"/>
                    </a:lnTo>
                    <a:lnTo>
                      <a:pt x="1125008" y="32521"/>
                    </a:lnTo>
                    <a:lnTo>
                      <a:pt x="1134790" y="35693"/>
                    </a:lnTo>
                    <a:lnTo>
                      <a:pt x="1144572" y="38866"/>
                    </a:lnTo>
                    <a:lnTo>
                      <a:pt x="1157791" y="43625"/>
                    </a:lnTo>
                    <a:lnTo>
                      <a:pt x="1171274" y="48384"/>
                    </a:lnTo>
                    <a:lnTo>
                      <a:pt x="1184493" y="53408"/>
                    </a:lnTo>
                    <a:lnTo>
                      <a:pt x="1197448" y="58431"/>
                    </a:lnTo>
                    <a:lnTo>
                      <a:pt x="1206701" y="62397"/>
                    </a:lnTo>
                    <a:lnTo>
                      <a:pt x="1226794" y="71651"/>
                    </a:lnTo>
                    <a:lnTo>
                      <a:pt x="1246887" y="81434"/>
                    </a:lnTo>
                    <a:lnTo>
                      <a:pt x="1266716" y="91745"/>
                    </a:lnTo>
                    <a:lnTo>
                      <a:pt x="1285751" y="102321"/>
                    </a:lnTo>
                    <a:lnTo>
                      <a:pt x="1304786" y="113690"/>
                    </a:lnTo>
                    <a:lnTo>
                      <a:pt x="1323557" y="125588"/>
                    </a:lnTo>
                    <a:lnTo>
                      <a:pt x="1341800" y="138015"/>
                    </a:lnTo>
                    <a:lnTo>
                      <a:pt x="1359513" y="151234"/>
                    </a:lnTo>
                    <a:lnTo>
                      <a:pt x="1377227" y="164718"/>
                    </a:lnTo>
                    <a:lnTo>
                      <a:pt x="1394411" y="178731"/>
                    </a:lnTo>
                    <a:lnTo>
                      <a:pt x="1411067" y="193538"/>
                    </a:lnTo>
                    <a:lnTo>
                      <a:pt x="1427459" y="208608"/>
                    </a:lnTo>
                    <a:lnTo>
                      <a:pt x="1443322" y="224207"/>
                    </a:lnTo>
                    <a:lnTo>
                      <a:pt x="1458920" y="240336"/>
                    </a:lnTo>
                    <a:lnTo>
                      <a:pt x="1473725" y="257257"/>
                    </a:lnTo>
                    <a:lnTo>
                      <a:pt x="1488531" y="274178"/>
                    </a:lnTo>
                    <a:lnTo>
                      <a:pt x="1492496" y="279466"/>
                    </a:lnTo>
                    <a:lnTo>
                      <a:pt x="1509152" y="300353"/>
                    </a:lnTo>
                    <a:lnTo>
                      <a:pt x="1517348" y="311194"/>
                    </a:lnTo>
                    <a:lnTo>
                      <a:pt x="1525544" y="322034"/>
                    </a:lnTo>
                    <a:lnTo>
                      <a:pt x="1527130" y="325207"/>
                    </a:lnTo>
                    <a:lnTo>
                      <a:pt x="1528981" y="328115"/>
                    </a:lnTo>
                    <a:lnTo>
                      <a:pt x="1536648" y="339748"/>
                    </a:lnTo>
                    <a:lnTo>
                      <a:pt x="1544050" y="351382"/>
                    </a:lnTo>
                    <a:lnTo>
                      <a:pt x="1551453" y="362751"/>
                    </a:lnTo>
                    <a:lnTo>
                      <a:pt x="1558591" y="374913"/>
                    </a:lnTo>
                    <a:lnTo>
                      <a:pt x="1565465" y="386811"/>
                    </a:lnTo>
                    <a:lnTo>
                      <a:pt x="1572075" y="399237"/>
                    </a:lnTo>
                    <a:lnTo>
                      <a:pt x="1578684" y="411400"/>
                    </a:lnTo>
                    <a:lnTo>
                      <a:pt x="1585029" y="423826"/>
                    </a:lnTo>
                    <a:lnTo>
                      <a:pt x="1591110" y="436253"/>
                    </a:lnTo>
                    <a:lnTo>
                      <a:pt x="1596927" y="449208"/>
                    </a:lnTo>
                    <a:lnTo>
                      <a:pt x="1602214" y="461899"/>
                    </a:lnTo>
                    <a:lnTo>
                      <a:pt x="1607766" y="474854"/>
                    </a:lnTo>
                    <a:lnTo>
                      <a:pt x="1612789" y="488074"/>
                    </a:lnTo>
                    <a:lnTo>
                      <a:pt x="1617548" y="501294"/>
                    </a:lnTo>
                    <a:lnTo>
                      <a:pt x="1622571" y="514249"/>
                    </a:lnTo>
                    <a:lnTo>
                      <a:pt x="1626801" y="527734"/>
                    </a:lnTo>
                    <a:lnTo>
                      <a:pt x="1631032" y="541482"/>
                    </a:lnTo>
                    <a:lnTo>
                      <a:pt x="1634997" y="554702"/>
                    </a:lnTo>
                    <a:lnTo>
                      <a:pt x="1638170" y="568451"/>
                    </a:lnTo>
                    <a:lnTo>
                      <a:pt x="1641871" y="582463"/>
                    </a:lnTo>
                    <a:lnTo>
                      <a:pt x="1645044" y="596212"/>
                    </a:lnTo>
                    <a:lnTo>
                      <a:pt x="1647688" y="610225"/>
                    </a:lnTo>
                    <a:lnTo>
                      <a:pt x="1650596" y="624502"/>
                    </a:lnTo>
                    <a:lnTo>
                      <a:pt x="1652975" y="638515"/>
                    </a:lnTo>
                    <a:lnTo>
                      <a:pt x="1655090" y="652793"/>
                    </a:lnTo>
                    <a:lnTo>
                      <a:pt x="1656941" y="667334"/>
                    </a:lnTo>
                    <a:lnTo>
                      <a:pt x="1658263" y="681876"/>
                    </a:lnTo>
                    <a:lnTo>
                      <a:pt x="1659585" y="696154"/>
                    </a:lnTo>
                    <a:lnTo>
                      <a:pt x="1660642" y="710695"/>
                    </a:lnTo>
                    <a:lnTo>
                      <a:pt x="1661435" y="725501"/>
                    </a:lnTo>
                    <a:lnTo>
                      <a:pt x="1661700" y="740308"/>
                    </a:lnTo>
                    <a:lnTo>
                      <a:pt x="1661700" y="754849"/>
                    </a:lnTo>
                    <a:lnTo>
                      <a:pt x="1812925" y="754849"/>
                    </a:lnTo>
                    <a:lnTo>
                      <a:pt x="1571282" y="1117600"/>
                    </a:lnTo>
                    <a:lnTo>
                      <a:pt x="1329638" y="754849"/>
                    </a:lnTo>
                    <a:lnTo>
                      <a:pt x="1480864" y="754849"/>
                    </a:lnTo>
                    <a:lnTo>
                      <a:pt x="1480599" y="742158"/>
                    </a:lnTo>
                    <a:lnTo>
                      <a:pt x="1480070" y="729467"/>
                    </a:lnTo>
                    <a:lnTo>
                      <a:pt x="1479277" y="716512"/>
                    </a:lnTo>
                    <a:lnTo>
                      <a:pt x="1478484" y="704085"/>
                    </a:lnTo>
                    <a:lnTo>
                      <a:pt x="1477162" y="691394"/>
                    </a:lnTo>
                    <a:lnTo>
                      <a:pt x="1475576" y="678703"/>
                    </a:lnTo>
                    <a:lnTo>
                      <a:pt x="1473725" y="666277"/>
                    </a:lnTo>
                    <a:lnTo>
                      <a:pt x="1471610" y="654115"/>
                    </a:lnTo>
                    <a:lnTo>
                      <a:pt x="1469231" y="641952"/>
                    </a:lnTo>
                    <a:lnTo>
                      <a:pt x="1466851" y="629790"/>
                    </a:lnTo>
                    <a:lnTo>
                      <a:pt x="1463943" y="617628"/>
                    </a:lnTo>
                    <a:lnTo>
                      <a:pt x="1460771" y="605730"/>
                    </a:lnTo>
                    <a:lnTo>
                      <a:pt x="1457334" y="593832"/>
                    </a:lnTo>
                    <a:lnTo>
                      <a:pt x="1453897" y="581935"/>
                    </a:lnTo>
                    <a:lnTo>
                      <a:pt x="1449931" y="570301"/>
                    </a:lnTo>
                    <a:lnTo>
                      <a:pt x="1445965" y="558668"/>
                    </a:lnTo>
                    <a:lnTo>
                      <a:pt x="1441471" y="547299"/>
                    </a:lnTo>
                    <a:lnTo>
                      <a:pt x="1436976" y="535930"/>
                    </a:lnTo>
                    <a:lnTo>
                      <a:pt x="1432482" y="524825"/>
                    </a:lnTo>
                    <a:lnTo>
                      <a:pt x="1427194" y="513721"/>
                    </a:lnTo>
                    <a:lnTo>
                      <a:pt x="1421907" y="502616"/>
                    </a:lnTo>
                    <a:lnTo>
                      <a:pt x="1416619" y="492040"/>
                    </a:lnTo>
                    <a:lnTo>
                      <a:pt x="1410803" y="481464"/>
                    </a:lnTo>
                    <a:lnTo>
                      <a:pt x="1404986" y="470624"/>
                    </a:lnTo>
                    <a:lnTo>
                      <a:pt x="1398906" y="460313"/>
                    </a:lnTo>
                    <a:lnTo>
                      <a:pt x="1392561" y="450001"/>
                    </a:lnTo>
                    <a:lnTo>
                      <a:pt x="1385951" y="439954"/>
                    </a:lnTo>
                    <a:lnTo>
                      <a:pt x="1379342" y="429907"/>
                    </a:lnTo>
                    <a:lnTo>
                      <a:pt x="1372468" y="420125"/>
                    </a:lnTo>
                    <a:lnTo>
                      <a:pt x="1365065" y="410342"/>
                    </a:lnTo>
                    <a:lnTo>
                      <a:pt x="1357662" y="400824"/>
                    </a:lnTo>
                    <a:lnTo>
                      <a:pt x="1350524" y="391570"/>
                    </a:lnTo>
                    <a:lnTo>
                      <a:pt x="1349202" y="390248"/>
                    </a:lnTo>
                    <a:lnTo>
                      <a:pt x="1338363" y="377293"/>
                    </a:lnTo>
                    <a:lnTo>
                      <a:pt x="1326730" y="364602"/>
                    </a:lnTo>
                    <a:lnTo>
                      <a:pt x="1315097" y="352175"/>
                    </a:lnTo>
                    <a:lnTo>
                      <a:pt x="1302936" y="340277"/>
                    </a:lnTo>
                    <a:lnTo>
                      <a:pt x="1290510" y="328644"/>
                    </a:lnTo>
                    <a:lnTo>
                      <a:pt x="1277555" y="317804"/>
                    </a:lnTo>
                    <a:lnTo>
                      <a:pt x="1264601" y="306699"/>
                    </a:lnTo>
                    <a:lnTo>
                      <a:pt x="1251117" y="296387"/>
                    </a:lnTo>
                    <a:lnTo>
                      <a:pt x="1237369" y="286340"/>
                    </a:lnTo>
                    <a:lnTo>
                      <a:pt x="1223093" y="276822"/>
                    </a:lnTo>
                    <a:lnTo>
                      <a:pt x="1208816" y="267568"/>
                    </a:lnTo>
                    <a:lnTo>
                      <a:pt x="1194275" y="258579"/>
                    </a:lnTo>
                    <a:lnTo>
                      <a:pt x="1179206" y="250383"/>
                    </a:lnTo>
                    <a:lnTo>
                      <a:pt x="1163872" y="242451"/>
                    </a:lnTo>
                    <a:lnTo>
                      <a:pt x="1148802" y="234783"/>
                    </a:lnTo>
                    <a:lnTo>
                      <a:pt x="1132939" y="227909"/>
                    </a:lnTo>
                    <a:lnTo>
                      <a:pt x="1128709" y="226058"/>
                    </a:lnTo>
                    <a:lnTo>
                      <a:pt x="1117869" y="221828"/>
                    </a:lnTo>
                    <a:lnTo>
                      <a:pt x="1107294" y="217862"/>
                    </a:lnTo>
                    <a:lnTo>
                      <a:pt x="1096455" y="213896"/>
                    </a:lnTo>
                    <a:lnTo>
                      <a:pt x="1085615" y="210194"/>
                    </a:lnTo>
                    <a:lnTo>
                      <a:pt x="1073454" y="206229"/>
                    </a:lnTo>
                    <a:lnTo>
                      <a:pt x="1063672" y="203585"/>
                    </a:lnTo>
                    <a:lnTo>
                      <a:pt x="1054418" y="200676"/>
                    </a:lnTo>
                    <a:lnTo>
                      <a:pt x="1034590" y="196182"/>
                    </a:lnTo>
                    <a:lnTo>
                      <a:pt x="1026130" y="194066"/>
                    </a:lnTo>
                    <a:lnTo>
                      <a:pt x="1017141" y="192216"/>
                    </a:lnTo>
                    <a:lnTo>
                      <a:pt x="1007094" y="190365"/>
                    </a:lnTo>
                    <a:lnTo>
                      <a:pt x="997048" y="188778"/>
                    </a:lnTo>
                    <a:lnTo>
                      <a:pt x="976690" y="186134"/>
                    </a:lnTo>
                    <a:lnTo>
                      <a:pt x="961356" y="184019"/>
                    </a:lnTo>
                    <a:lnTo>
                      <a:pt x="948930" y="183226"/>
                    </a:lnTo>
                    <a:lnTo>
                      <a:pt x="936505" y="182169"/>
                    </a:lnTo>
                    <a:lnTo>
                      <a:pt x="923550" y="181904"/>
                    </a:lnTo>
                    <a:lnTo>
                      <a:pt x="911124" y="181640"/>
                    </a:lnTo>
                    <a:lnTo>
                      <a:pt x="899756" y="181640"/>
                    </a:lnTo>
                    <a:lnTo>
                      <a:pt x="888916" y="181904"/>
                    </a:lnTo>
                    <a:lnTo>
                      <a:pt x="877548" y="182169"/>
                    </a:lnTo>
                    <a:lnTo>
                      <a:pt x="866708" y="182697"/>
                    </a:lnTo>
                    <a:lnTo>
                      <a:pt x="855604" y="183755"/>
                    </a:lnTo>
                    <a:lnTo>
                      <a:pt x="844765" y="184548"/>
                    </a:lnTo>
                    <a:lnTo>
                      <a:pt x="833661" y="186134"/>
                    </a:lnTo>
                    <a:lnTo>
                      <a:pt x="822821" y="187721"/>
                    </a:lnTo>
                    <a:lnTo>
                      <a:pt x="811982" y="189307"/>
                    </a:lnTo>
                    <a:lnTo>
                      <a:pt x="801142" y="190894"/>
                    </a:lnTo>
                    <a:lnTo>
                      <a:pt x="790302" y="193273"/>
                    </a:lnTo>
                    <a:lnTo>
                      <a:pt x="779463" y="195653"/>
                    </a:lnTo>
                    <a:lnTo>
                      <a:pt x="768888" y="198032"/>
                    </a:lnTo>
                    <a:lnTo>
                      <a:pt x="758312" y="200676"/>
                    </a:lnTo>
                    <a:lnTo>
                      <a:pt x="747473" y="203849"/>
                    </a:lnTo>
                    <a:lnTo>
                      <a:pt x="737162" y="206757"/>
                    </a:lnTo>
                    <a:lnTo>
                      <a:pt x="726587" y="210194"/>
                    </a:lnTo>
                    <a:lnTo>
                      <a:pt x="716276" y="213896"/>
                    </a:lnTo>
                    <a:lnTo>
                      <a:pt x="705965" y="217598"/>
                    </a:lnTo>
                    <a:lnTo>
                      <a:pt x="695390" y="221563"/>
                    </a:lnTo>
                    <a:lnTo>
                      <a:pt x="685079" y="225794"/>
                    </a:lnTo>
                    <a:lnTo>
                      <a:pt x="675033" y="230024"/>
                    </a:lnTo>
                    <a:lnTo>
                      <a:pt x="664986" y="234519"/>
                    </a:lnTo>
                    <a:lnTo>
                      <a:pt x="654940" y="239542"/>
                    </a:lnTo>
                    <a:lnTo>
                      <a:pt x="644893" y="244302"/>
                    </a:lnTo>
                    <a:lnTo>
                      <a:pt x="635111" y="249589"/>
                    </a:lnTo>
                    <a:lnTo>
                      <a:pt x="625329" y="254877"/>
                    </a:lnTo>
                    <a:lnTo>
                      <a:pt x="615547" y="260430"/>
                    </a:lnTo>
                    <a:lnTo>
                      <a:pt x="606029" y="266511"/>
                    </a:lnTo>
                    <a:lnTo>
                      <a:pt x="596512" y="272327"/>
                    </a:lnTo>
                    <a:lnTo>
                      <a:pt x="586994" y="278673"/>
                    </a:lnTo>
                    <a:lnTo>
                      <a:pt x="577476" y="285283"/>
                    </a:lnTo>
                    <a:lnTo>
                      <a:pt x="574039" y="287662"/>
                    </a:lnTo>
                    <a:lnTo>
                      <a:pt x="570074" y="290042"/>
                    </a:lnTo>
                    <a:lnTo>
                      <a:pt x="565843" y="292157"/>
                    </a:lnTo>
                    <a:lnTo>
                      <a:pt x="561878" y="294008"/>
                    </a:lnTo>
                    <a:lnTo>
                      <a:pt x="557383" y="295859"/>
                    </a:lnTo>
                    <a:lnTo>
                      <a:pt x="553153" y="296916"/>
                    </a:lnTo>
                    <a:lnTo>
                      <a:pt x="548923" y="298503"/>
                    </a:lnTo>
                    <a:lnTo>
                      <a:pt x="544693" y="299560"/>
                    </a:lnTo>
                    <a:lnTo>
                      <a:pt x="540463" y="300353"/>
                    </a:lnTo>
                    <a:lnTo>
                      <a:pt x="536233" y="300882"/>
                    </a:lnTo>
                    <a:lnTo>
                      <a:pt x="531474" y="301411"/>
                    </a:lnTo>
                    <a:lnTo>
                      <a:pt x="527244" y="301675"/>
                    </a:lnTo>
                    <a:lnTo>
                      <a:pt x="523014" y="301411"/>
                    </a:lnTo>
                    <a:lnTo>
                      <a:pt x="518519" y="301411"/>
                    </a:lnTo>
                    <a:lnTo>
                      <a:pt x="514289" y="300618"/>
                    </a:lnTo>
                    <a:lnTo>
                      <a:pt x="510059" y="300089"/>
                    </a:lnTo>
                    <a:lnTo>
                      <a:pt x="505829" y="299296"/>
                    </a:lnTo>
                    <a:lnTo>
                      <a:pt x="501335" y="298238"/>
                    </a:lnTo>
                    <a:lnTo>
                      <a:pt x="497369" y="296916"/>
                    </a:lnTo>
                    <a:lnTo>
                      <a:pt x="493139" y="295594"/>
                    </a:lnTo>
                    <a:lnTo>
                      <a:pt x="489173" y="293744"/>
                    </a:lnTo>
                    <a:lnTo>
                      <a:pt x="485208" y="291893"/>
                    </a:lnTo>
                    <a:lnTo>
                      <a:pt x="481242" y="290042"/>
                    </a:lnTo>
                    <a:lnTo>
                      <a:pt x="477805" y="287662"/>
                    </a:lnTo>
                    <a:lnTo>
                      <a:pt x="474104" y="285283"/>
                    </a:lnTo>
                    <a:lnTo>
                      <a:pt x="470402" y="282639"/>
                    </a:lnTo>
                    <a:lnTo>
                      <a:pt x="466701" y="279731"/>
                    </a:lnTo>
                    <a:lnTo>
                      <a:pt x="463264" y="276558"/>
                    </a:lnTo>
                    <a:lnTo>
                      <a:pt x="460356" y="273649"/>
                    </a:lnTo>
                    <a:lnTo>
                      <a:pt x="457183" y="270212"/>
                    </a:lnTo>
                    <a:lnTo>
                      <a:pt x="454275" y="266511"/>
                    </a:lnTo>
                    <a:lnTo>
                      <a:pt x="451367" y="262809"/>
                    </a:lnTo>
                    <a:lnTo>
                      <a:pt x="448987" y="258843"/>
                    </a:lnTo>
                    <a:lnTo>
                      <a:pt x="446608" y="254877"/>
                    </a:lnTo>
                    <a:lnTo>
                      <a:pt x="444493" y="251176"/>
                    </a:lnTo>
                    <a:lnTo>
                      <a:pt x="442642" y="246681"/>
                    </a:lnTo>
                    <a:lnTo>
                      <a:pt x="440792" y="242451"/>
                    </a:lnTo>
                    <a:lnTo>
                      <a:pt x="439205" y="238220"/>
                    </a:lnTo>
                    <a:lnTo>
                      <a:pt x="438148" y="233990"/>
                    </a:lnTo>
                    <a:lnTo>
                      <a:pt x="437090" y="229760"/>
                    </a:lnTo>
                    <a:lnTo>
                      <a:pt x="436297" y="225529"/>
                    </a:lnTo>
                    <a:lnTo>
                      <a:pt x="435768" y="221299"/>
                    </a:lnTo>
                    <a:lnTo>
                      <a:pt x="435240" y="216804"/>
                    </a:lnTo>
                    <a:lnTo>
                      <a:pt x="434975" y="212310"/>
                    </a:lnTo>
                    <a:lnTo>
                      <a:pt x="434975" y="208079"/>
                    </a:lnTo>
                    <a:lnTo>
                      <a:pt x="435240" y="203849"/>
                    </a:lnTo>
                    <a:lnTo>
                      <a:pt x="436033" y="199354"/>
                    </a:lnTo>
                    <a:lnTo>
                      <a:pt x="436562" y="194860"/>
                    </a:lnTo>
                    <a:lnTo>
                      <a:pt x="437355" y="190629"/>
                    </a:lnTo>
                    <a:lnTo>
                      <a:pt x="438412" y="186663"/>
                    </a:lnTo>
                    <a:lnTo>
                      <a:pt x="439734" y="182433"/>
                    </a:lnTo>
                    <a:lnTo>
                      <a:pt x="441056" y="178203"/>
                    </a:lnTo>
                    <a:lnTo>
                      <a:pt x="442907" y="174237"/>
                    </a:lnTo>
                    <a:lnTo>
                      <a:pt x="444757" y="170271"/>
                    </a:lnTo>
                    <a:lnTo>
                      <a:pt x="446608" y="166305"/>
                    </a:lnTo>
                    <a:lnTo>
                      <a:pt x="448987" y="162603"/>
                    </a:lnTo>
                    <a:lnTo>
                      <a:pt x="451367" y="159166"/>
                    </a:lnTo>
                    <a:lnTo>
                      <a:pt x="454011" y="155465"/>
                    </a:lnTo>
                    <a:lnTo>
                      <a:pt x="456919" y="152027"/>
                    </a:lnTo>
                    <a:lnTo>
                      <a:pt x="460091" y="148590"/>
                    </a:lnTo>
                    <a:lnTo>
                      <a:pt x="463000" y="145418"/>
                    </a:lnTo>
                    <a:lnTo>
                      <a:pt x="466437" y="142245"/>
                    </a:lnTo>
                    <a:lnTo>
                      <a:pt x="470138" y="139601"/>
                    </a:lnTo>
                    <a:lnTo>
                      <a:pt x="473839" y="136693"/>
                    </a:lnTo>
                    <a:lnTo>
                      <a:pt x="486001" y="128232"/>
                    </a:lnTo>
                    <a:lnTo>
                      <a:pt x="498162" y="120300"/>
                    </a:lnTo>
                    <a:lnTo>
                      <a:pt x="510588" y="112368"/>
                    </a:lnTo>
                    <a:lnTo>
                      <a:pt x="522749" y="105229"/>
                    </a:lnTo>
                    <a:lnTo>
                      <a:pt x="535440" y="97826"/>
                    </a:lnTo>
                    <a:lnTo>
                      <a:pt x="548130" y="90688"/>
                    </a:lnTo>
                    <a:lnTo>
                      <a:pt x="560820" y="83813"/>
                    </a:lnTo>
                    <a:lnTo>
                      <a:pt x="573511" y="77468"/>
                    </a:lnTo>
                    <a:lnTo>
                      <a:pt x="586730" y="71387"/>
                    </a:lnTo>
                    <a:lnTo>
                      <a:pt x="599949" y="65306"/>
                    </a:lnTo>
                    <a:lnTo>
                      <a:pt x="612903" y="59489"/>
                    </a:lnTo>
                    <a:lnTo>
                      <a:pt x="626122" y="53937"/>
                    </a:lnTo>
                    <a:lnTo>
                      <a:pt x="639341" y="48649"/>
                    </a:lnTo>
                    <a:lnTo>
                      <a:pt x="652825" y="43890"/>
                    </a:lnTo>
                    <a:lnTo>
                      <a:pt x="666572" y="39395"/>
                    </a:lnTo>
                    <a:lnTo>
                      <a:pt x="680056" y="34636"/>
                    </a:lnTo>
                    <a:lnTo>
                      <a:pt x="693539" y="30670"/>
                    </a:lnTo>
                    <a:lnTo>
                      <a:pt x="707287" y="26704"/>
                    </a:lnTo>
                    <a:lnTo>
                      <a:pt x="721035" y="23267"/>
                    </a:lnTo>
                    <a:lnTo>
                      <a:pt x="735047" y="19830"/>
                    </a:lnTo>
                    <a:lnTo>
                      <a:pt x="748795" y="16657"/>
                    </a:lnTo>
                    <a:lnTo>
                      <a:pt x="762807" y="14013"/>
                    </a:lnTo>
                    <a:lnTo>
                      <a:pt x="776819" y="11369"/>
                    </a:lnTo>
                    <a:lnTo>
                      <a:pt x="790831" y="9254"/>
                    </a:lnTo>
                    <a:lnTo>
                      <a:pt x="805108" y="7139"/>
                    </a:lnTo>
                    <a:lnTo>
                      <a:pt x="819120" y="5288"/>
                    </a:lnTo>
                    <a:lnTo>
                      <a:pt x="833396" y="3702"/>
                    </a:lnTo>
                    <a:lnTo>
                      <a:pt x="847408" y="2380"/>
                    </a:lnTo>
                    <a:lnTo>
                      <a:pt x="861685" y="1586"/>
                    </a:lnTo>
                    <a:lnTo>
                      <a:pt x="876226" y="793"/>
                    </a:lnTo>
                    <a:lnTo>
                      <a:pt x="890502" y="264"/>
                    </a:lnTo>
                    <a:lnTo>
                      <a:pt x="904779" y="264"/>
                    </a:lnTo>
                    <a:lnTo>
                      <a:pt x="906894" y="0"/>
                    </a:lnTo>
                    <a:close/>
                  </a:path>
                </a:pathLst>
              </a:custGeom>
              <a:solidFill>
                <a:schemeClr val="bg1">
                  <a:lumMod val="85000"/>
                </a:schemeClr>
              </a:solidFill>
              <a:ln>
                <a:noFill/>
              </a:ln>
              <a:effectLst>
                <a:innerShdw blurRad="114300">
                  <a:prstClr val="black">
                    <a:alpha val="50000"/>
                  </a:prstClr>
                </a:innerShdw>
              </a:effectLst>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cs typeface="+mn-ea"/>
                  <a:sym typeface="+mn-lt"/>
                </a:endParaRPr>
              </a:p>
            </p:txBody>
          </p:sp>
        </p:grpSp>
      </p:grpSp>
      <p:sp>
        <p:nvSpPr>
          <p:cNvPr id="78" name="矩形 77"/>
          <p:cNvSpPr/>
          <p:nvPr/>
        </p:nvSpPr>
        <p:spPr>
          <a:xfrm>
            <a:off x="1550035" y="2288540"/>
            <a:ext cx="2697480" cy="368300"/>
          </a:xfrm>
          <a:prstGeom prst="rect">
            <a:avLst/>
          </a:prstGeom>
        </p:spPr>
        <p:txBody>
          <a:bodyPr wrap="square" rtlCol="0" anchor="t">
            <a:spAutoFit/>
          </a:bodyPr>
          <a:lstStyle/>
          <a:p>
            <a:pPr lvl="0" algn="l">
              <a:buClrTx/>
              <a:buSzTx/>
              <a:buFontTx/>
            </a:pPr>
            <a:r>
              <a:rPr>
                <a:cs typeface="+mn-ea"/>
                <a:sym typeface="+mn-lt"/>
              </a:rPr>
              <a:t>我们做每一件事都在沟通</a:t>
            </a:r>
          </a:p>
        </p:txBody>
      </p:sp>
      <p:sp>
        <p:nvSpPr>
          <p:cNvPr id="79" name="矩形 78"/>
          <p:cNvSpPr/>
          <p:nvPr/>
        </p:nvSpPr>
        <p:spPr>
          <a:xfrm>
            <a:off x="7715885" y="2002790"/>
            <a:ext cx="3740150" cy="873957"/>
          </a:xfrm>
          <a:prstGeom prst="rect">
            <a:avLst/>
          </a:prstGeom>
        </p:spPr>
        <p:txBody>
          <a:bodyPr wrap="square" rtlCol="0" anchor="t">
            <a:spAutoFit/>
          </a:bodyPr>
          <a:lstStyle/>
          <a:p>
            <a:pPr lvl="0" algn="l" fontAlgn="auto">
              <a:lnSpc>
                <a:spcPct val="150000"/>
              </a:lnSpc>
            </a:pPr>
            <a:r>
              <a:rPr>
                <a:cs typeface="+mn-ea"/>
                <a:sym typeface="+mn-lt"/>
              </a:rPr>
              <a:t>发出信息的方式总会影响接收信息的方式</a:t>
            </a:r>
          </a:p>
        </p:txBody>
      </p:sp>
      <p:sp>
        <p:nvSpPr>
          <p:cNvPr id="80" name="矩形 79"/>
          <p:cNvSpPr/>
          <p:nvPr/>
        </p:nvSpPr>
        <p:spPr>
          <a:xfrm>
            <a:off x="1321435" y="3646170"/>
            <a:ext cx="2926080" cy="368300"/>
          </a:xfrm>
          <a:prstGeom prst="rect">
            <a:avLst/>
          </a:prstGeom>
        </p:spPr>
        <p:txBody>
          <a:bodyPr wrap="square" rtlCol="0" anchor="t">
            <a:spAutoFit/>
          </a:bodyPr>
          <a:lstStyle/>
          <a:p>
            <a:pPr lvl="0" algn="l">
              <a:buClrTx/>
              <a:buSzTx/>
              <a:buFontTx/>
            </a:pPr>
            <a:r>
              <a:rPr>
                <a:cs typeface="+mn-ea"/>
                <a:sym typeface="+mn-lt"/>
              </a:rPr>
              <a:t>真正的沟通是信息的被接收</a:t>
            </a:r>
          </a:p>
        </p:txBody>
      </p:sp>
      <p:sp>
        <p:nvSpPr>
          <p:cNvPr id="81" name="矩形 80"/>
          <p:cNvSpPr/>
          <p:nvPr/>
        </p:nvSpPr>
        <p:spPr>
          <a:xfrm>
            <a:off x="7715885" y="3071495"/>
            <a:ext cx="3740150" cy="873957"/>
          </a:xfrm>
          <a:prstGeom prst="rect">
            <a:avLst/>
          </a:prstGeom>
        </p:spPr>
        <p:txBody>
          <a:bodyPr wrap="square" rtlCol="0" anchor="t">
            <a:spAutoFit/>
          </a:bodyPr>
          <a:lstStyle/>
          <a:p>
            <a:pPr lvl="0" algn="l">
              <a:lnSpc>
                <a:spcPct val="150000"/>
              </a:lnSpc>
              <a:buClrTx/>
              <a:buSzTx/>
              <a:buFontTx/>
            </a:pPr>
            <a:r>
              <a:rPr>
                <a:cs typeface="+mn-ea"/>
                <a:sym typeface="+mn-lt"/>
              </a:rPr>
              <a:t>开始传递信息的方式决定了我们沟通的结果</a:t>
            </a:r>
          </a:p>
        </p:txBody>
      </p:sp>
      <p:sp>
        <p:nvSpPr>
          <p:cNvPr id="82" name="矩形 81"/>
          <p:cNvSpPr/>
          <p:nvPr/>
        </p:nvSpPr>
        <p:spPr>
          <a:xfrm>
            <a:off x="1004570" y="4503420"/>
            <a:ext cx="3253740" cy="873957"/>
          </a:xfrm>
          <a:prstGeom prst="rect">
            <a:avLst/>
          </a:prstGeom>
        </p:spPr>
        <p:txBody>
          <a:bodyPr wrap="square" rtlCol="0" anchor="t">
            <a:spAutoFit/>
          </a:bodyPr>
          <a:lstStyle/>
          <a:p>
            <a:pPr lvl="0" algn="r">
              <a:lnSpc>
                <a:spcPct val="150000"/>
              </a:lnSpc>
              <a:buClrTx/>
              <a:buSzTx/>
              <a:buFontTx/>
            </a:pPr>
            <a:r>
              <a:rPr>
                <a:cs typeface="+mn-ea"/>
                <a:sym typeface="+mn-lt"/>
              </a:rPr>
              <a:t>双向沟通:</a:t>
            </a:r>
          </a:p>
          <a:p>
            <a:pPr lvl="0" algn="r">
              <a:lnSpc>
                <a:spcPct val="150000"/>
              </a:lnSpc>
              <a:buClrTx/>
              <a:buSzTx/>
              <a:buFontTx/>
            </a:pPr>
            <a:r>
              <a:rPr>
                <a:cs typeface="+mn-ea"/>
                <a:sym typeface="+mn-lt"/>
              </a:rPr>
              <a:t>我们既要收集信息又要分发信</a:t>
            </a:r>
          </a:p>
        </p:txBody>
      </p:sp>
      <p:sp>
        <p:nvSpPr>
          <p:cNvPr id="83" name="矩形 82"/>
          <p:cNvSpPr/>
          <p:nvPr/>
        </p:nvSpPr>
        <p:spPr>
          <a:xfrm>
            <a:off x="7715885" y="4137666"/>
            <a:ext cx="2664460" cy="458459"/>
          </a:xfrm>
          <a:prstGeom prst="rect">
            <a:avLst/>
          </a:prstGeom>
        </p:spPr>
        <p:txBody>
          <a:bodyPr wrap="square" rtlCol="0" anchor="ctr" anchorCtr="0">
            <a:spAutoFit/>
          </a:bodyPr>
          <a:lstStyle/>
          <a:p>
            <a:pPr lvl="0" algn="l">
              <a:lnSpc>
                <a:spcPct val="150000"/>
              </a:lnSpc>
              <a:buClrTx/>
              <a:buSzTx/>
              <a:buFontTx/>
            </a:pPr>
            <a:r>
              <a:rPr>
                <a:cs typeface="+mn-ea"/>
                <a:sym typeface="+mn-lt"/>
              </a:rPr>
              <a:t>沟通是一种交谊舞</a:t>
            </a:r>
          </a:p>
        </p:txBody>
      </p:sp>
      <p:grpSp>
        <p:nvGrpSpPr>
          <p:cNvPr id="7" name="组合 6"/>
          <p:cNvGrpSpPr/>
          <p:nvPr/>
        </p:nvGrpSpPr>
        <p:grpSpPr>
          <a:xfrm>
            <a:off x="781685" y="515620"/>
            <a:ext cx="10504805" cy="694690"/>
            <a:chOff x="1231" y="812"/>
            <a:chExt cx="16543" cy="1094"/>
          </a:xfrm>
        </p:grpSpPr>
        <p:sp>
          <p:nvSpPr>
            <p:cNvPr id="12" name="文本框 11"/>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沟通是合作的纽带</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流程图: 数据 12"/>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流程图: 数据 13"/>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p:cTn id="13" dur="1000" fill="hold"/>
                                        <p:tgtEl>
                                          <p:spTgt spid="77"/>
                                        </p:tgtEl>
                                        <p:attrNameLst>
                                          <p:attrName>ppt_w</p:attrName>
                                        </p:attrNameLst>
                                      </p:cBhvr>
                                      <p:tavLst>
                                        <p:tav tm="0">
                                          <p:val>
                                            <p:strVal val="#ppt_w*0.70"/>
                                          </p:val>
                                        </p:tav>
                                        <p:tav tm="100000">
                                          <p:val>
                                            <p:strVal val="#ppt_w"/>
                                          </p:val>
                                        </p:tav>
                                      </p:tavLst>
                                    </p:anim>
                                    <p:anim calcmode="lin" valueType="num">
                                      <p:cBhvr>
                                        <p:cTn id="14" dur="1000" fill="hold"/>
                                        <p:tgtEl>
                                          <p:spTgt spid="77"/>
                                        </p:tgtEl>
                                        <p:attrNameLst>
                                          <p:attrName>ppt_h</p:attrName>
                                        </p:attrNameLst>
                                      </p:cBhvr>
                                      <p:tavLst>
                                        <p:tav tm="0">
                                          <p:val>
                                            <p:strVal val="#ppt_h"/>
                                          </p:val>
                                        </p:tav>
                                        <p:tav tm="100000">
                                          <p:val>
                                            <p:strVal val="#ppt_h"/>
                                          </p:val>
                                        </p:tav>
                                      </p:tavLst>
                                    </p:anim>
                                    <p:animEffect transition="in" filter="fade">
                                      <p:cBhvr>
                                        <p:cTn id="15" dur="1000"/>
                                        <p:tgtEl>
                                          <p:spTgt spid="77"/>
                                        </p:tgtEl>
                                      </p:cBhvr>
                                    </p:animEffec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p:tgtEl>
                                          <p:spTgt spid="78"/>
                                        </p:tgtEl>
                                        <p:attrNameLst>
                                          <p:attrName>ppt_y</p:attrName>
                                        </p:attrNameLst>
                                      </p:cBhvr>
                                      <p:tavLst>
                                        <p:tav tm="0">
                                          <p:val>
                                            <p:strVal val="#ppt_y+#ppt_h*1.125000"/>
                                          </p:val>
                                        </p:tav>
                                        <p:tav tm="100000">
                                          <p:val>
                                            <p:strVal val="#ppt_y"/>
                                          </p:val>
                                        </p:tav>
                                      </p:tavLst>
                                    </p:anim>
                                    <p:animEffect transition="in" filter="wipe(up)">
                                      <p:cBhvr>
                                        <p:cTn id="20" dur="500"/>
                                        <p:tgtEl>
                                          <p:spTgt spid="78"/>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additive="base">
                                        <p:cTn id="24" dur="500"/>
                                        <p:tgtEl>
                                          <p:spTgt spid="79"/>
                                        </p:tgtEl>
                                        <p:attrNameLst>
                                          <p:attrName>ppt_y</p:attrName>
                                        </p:attrNameLst>
                                      </p:cBhvr>
                                      <p:tavLst>
                                        <p:tav tm="0">
                                          <p:val>
                                            <p:strVal val="#ppt_y+#ppt_h*1.125000"/>
                                          </p:val>
                                        </p:tav>
                                        <p:tav tm="100000">
                                          <p:val>
                                            <p:strVal val="#ppt_y"/>
                                          </p:val>
                                        </p:tav>
                                      </p:tavLst>
                                    </p:anim>
                                    <p:animEffect transition="in" filter="wipe(up)">
                                      <p:cBhvr>
                                        <p:cTn id="25" dur="500"/>
                                        <p:tgtEl>
                                          <p:spTgt spid="79"/>
                                        </p:tgtEl>
                                      </p:cBhvr>
                                    </p:animEffect>
                                  </p:childTnLst>
                                </p:cTn>
                              </p:par>
                            </p:childTnLst>
                          </p:cTn>
                        </p:par>
                        <p:par>
                          <p:cTn id="26" fill="hold">
                            <p:stCondLst>
                              <p:cond delay="2000"/>
                            </p:stCondLst>
                            <p:childTnLst>
                              <p:par>
                                <p:cTn id="27" presetID="12" presetClass="entr" presetSubtype="4" fill="hold" grpId="0" nodeType="afterEffect">
                                  <p:stCondLst>
                                    <p:cond delay="0"/>
                                  </p:stCondLst>
                                  <p:childTnLst>
                                    <p:set>
                                      <p:cBhvr>
                                        <p:cTn id="28" dur="1" fill="hold">
                                          <p:stCondLst>
                                            <p:cond delay="0"/>
                                          </p:stCondLst>
                                        </p:cTn>
                                        <p:tgtEl>
                                          <p:spTgt spid="80"/>
                                        </p:tgtEl>
                                        <p:attrNameLst>
                                          <p:attrName>style.visibility</p:attrName>
                                        </p:attrNameLst>
                                      </p:cBhvr>
                                      <p:to>
                                        <p:strVal val="visible"/>
                                      </p:to>
                                    </p:set>
                                    <p:anim calcmode="lin" valueType="num">
                                      <p:cBhvr additive="base">
                                        <p:cTn id="29" dur="500"/>
                                        <p:tgtEl>
                                          <p:spTgt spid="80"/>
                                        </p:tgtEl>
                                        <p:attrNameLst>
                                          <p:attrName>ppt_y</p:attrName>
                                        </p:attrNameLst>
                                      </p:cBhvr>
                                      <p:tavLst>
                                        <p:tav tm="0">
                                          <p:val>
                                            <p:strVal val="#ppt_y+#ppt_h*1.125000"/>
                                          </p:val>
                                        </p:tav>
                                        <p:tav tm="100000">
                                          <p:val>
                                            <p:strVal val="#ppt_y"/>
                                          </p:val>
                                        </p:tav>
                                      </p:tavLst>
                                    </p:anim>
                                    <p:animEffect transition="in" filter="wipe(up)">
                                      <p:cBhvr>
                                        <p:cTn id="30" dur="500"/>
                                        <p:tgtEl>
                                          <p:spTgt spid="80"/>
                                        </p:tgtEl>
                                      </p:cBhvr>
                                    </p:animEffect>
                                  </p:childTnLst>
                                </p:cTn>
                              </p:par>
                            </p:childTnLst>
                          </p:cTn>
                        </p:par>
                        <p:par>
                          <p:cTn id="31" fill="hold">
                            <p:stCondLst>
                              <p:cond delay="2500"/>
                            </p:stCondLst>
                            <p:childTnLst>
                              <p:par>
                                <p:cTn id="32" presetID="12" presetClass="entr" presetSubtype="4"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additive="base">
                                        <p:cTn id="34" dur="500"/>
                                        <p:tgtEl>
                                          <p:spTgt spid="81"/>
                                        </p:tgtEl>
                                        <p:attrNameLst>
                                          <p:attrName>ppt_y</p:attrName>
                                        </p:attrNameLst>
                                      </p:cBhvr>
                                      <p:tavLst>
                                        <p:tav tm="0">
                                          <p:val>
                                            <p:strVal val="#ppt_y+#ppt_h*1.125000"/>
                                          </p:val>
                                        </p:tav>
                                        <p:tav tm="100000">
                                          <p:val>
                                            <p:strVal val="#ppt_y"/>
                                          </p:val>
                                        </p:tav>
                                      </p:tavLst>
                                    </p:anim>
                                    <p:animEffect transition="in" filter="wipe(up)">
                                      <p:cBhvr>
                                        <p:cTn id="35" dur="500"/>
                                        <p:tgtEl>
                                          <p:spTgt spid="81"/>
                                        </p:tgtEl>
                                      </p:cBhvr>
                                    </p:animEffect>
                                  </p:childTnLst>
                                </p:cTn>
                              </p:par>
                            </p:childTnLst>
                          </p:cTn>
                        </p:par>
                        <p:par>
                          <p:cTn id="36" fill="hold">
                            <p:stCondLst>
                              <p:cond delay="3000"/>
                            </p:stCondLst>
                            <p:childTnLst>
                              <p:par>
                                <p:cTn id="37" presetID="12" presetClass="entr" presetSubtype="4"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additive="base">
                                        <p:cTn id="39" dur="500"/>
                                        <p:tgtEl>
                                          <p:spTgt spid="82"/>
                                        </p:tgtEl>
                                        <p:attrNameLst>
                                          <p:attrName>ppt_y</p:attrName>
                                        </p:attrNameLst>
                                      </p:cBhvr>
                                      <p:tavLst>
                                        <p:tav tm="0">
                                          <p:val>
                                            <p:strVal val="#ppt_y+#ppt_h*1.125000"/>
                                          </p:val>
                                        </p:tav>
                                        <p:tav tm="100000">
                                          <p:val>
                                            <p:strVal val="#ppt_y"/>
                                          </p:val>
                                        </p:tav>
                                      </p:tavLst>
                                    </p:anim>
                                    <p:animEffect transition="in" filter="wipe(up)">
                                      <p:cBhvr>
                                        <p:cTn id="40" dur="500"/>
                                        <p:tgtEl>
                                          <p:spTgt spid="82"/>
                                        </p:tgtEl>
                                      </p:cBhvr>
                                    </p:animEffect>
                                  </p:childTnLst>
                                </p:cTn>
                              </p:par>
                            </p:childTnLst>
                          </p:cTn>
                        </p:par>
                        <p:par>
                          <p:cTn id="41" fill="hold">
                            <p:stCondLst>
                              <p:cond delay="3500"/>
                            </p:stCondLst>
                            <p:childTnLst>
                              <p:par>
                                <p:cTn id="42" presetID="12" presetClass="entr" presetSubtype="4" fill="hold" grpId="0" nodeType="afterEffect">
                                  <p:stCondLst>
                                    <p:cond delay="0"/>
                                  </p:stCondLst>
                                  <p:childTnLst>
                                    <p:set>
                                      <p:cBhvr>
                                        <p:cTn id="43" dur="1" fill="hold">
                                          <p:stCondLst>
                                            <p:cond delay="0"/>
                                          </p:stCondLst>
                                        </p:cTn>
                                        <p:tgtEl>
                                          <p:spTgt spid="83"/>
                                        </p:tgtEl>
                                        <p:attrNameLst>
                                          <p:attrName>style.visibility</p:attrName>
                                        </p:attrNameLst>
                                      </p:cBhvr>
                                      <p:to>
                                        <p:strVal val="visible"/>
                                      </p:to>
                                    </p:set>
                                    <p:anim calcmode="lin" valueType="num">
                                      <p:cBhvr additive="base">
                                        <p:cTn id="44" dur="500"/>
                                        <p:tgtEl>
                                          <p:spTgt spid="83"/>
                                        </p:tgtEl>
                                        <p:attrNameLst>
                                          <p:attrName>ppt_y</p:attrName>
                                        </p:attrNameLst>
                                      </p:cBhvr>
                                      <p:tavLst>
                                        <p:tav tm="0">
                                          <p:val>
                                            <p:strVal val="#ppt_y+#ppt_h*1.125000"/>
                                          </p:val>
                                        </p:tav>
                                        <p:tav tm="100000">
                                          <p:val>
                                            <p:strVal val="#ppt_y"/>
                                          </p:val>
                                        </p:tav>
                                      </p:tavLst>
                                    </p:anim>
                                    <p:animEffect transition="in" filter="wipe(up)">
                                      <p:cBhvr>
                                        <p:cTn id="4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8" grpId="0"/>
      <p:bldP spid="79" grpId="0"/>
      <p:bldP spid="80" grpId="0"/>
      <p:bldP spid="81" grpId="0"/>
      <p:bldP spid="82" grpId="0"/>
      <p:bldP spid="8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781685" y="1413828"/>
            <a:ext cx="3282315" cy="521970"/>
          </a:xfrm>
          <a:prstGeom prst="rect">
            <a:avLst/>
          </a:prstGeom>
        </p:spPr>
        <p:txBody>
          <a:bodyPr vert="horz" wrap="square" lIns="91440" tIns="45720" rIns="91440" bIns="45720" rtlCol="0" anchor="ctr">
            <a:spAutoFit/>
          </a:bodyPr>
          <a:lstStyle/>
          <a:p>
            <a:pPr lvl="0" algn="l">
              <a:buClrTx/>
              <a:buSzTx/>
              <a:buFontTx/>
            </a:pPr>
            <a:r>
              <a:rPr lang="zh-CN" altLang="en-US" sz="2800" b="1" dirty="0">
                <a:solidFill>
                  <a:srgbClr val="283A69"/>
                </a:solidFill>
                <a:cs typeface="+mn-ea"/>
                <a:sym typeface="+mn-lt"/>
              </a:rPr>
              <a:t>有效沟通技巧</a:t>
            </a:r>
          </a:p>
        </p:txBody>
      </p:sp>
      <p:sp>
        <p:nvSpPr>
          <p:cNvPr id="10" name="矩形 9"/>
          <p:cNvSpPr/>
          <p:nvPr/>
        </p:nvSpPr>
        <p:spPr>
          <a:xfrm>
            <a:off x="1172210" y="2250440"/>
            <a:ext cx="9847580" cy="3858260"/>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203" name="Rectangle 3"/>
          <p:cNvSpPr>
            <a:spLocks noGrp="1" noRot="1" noChangeArrowheads="1"/>
          </p:cNvSpPr>
          <p:nvPr/>
        </p:nvSpPr>
        <p:spPr>
          <a:xfrm>
            <a:off x="6746240" y="2409825"/>
            <a:ext cx="4368800" cy="35394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50000"/>
              </a:lnSpc>
              <a:spcBef>
                <a:spcPts val="0"/>
              </a:spcBef>
              <a:buClr>
                <a:srgbClr val="283A69"/>
              </a:buClr>
              <a:buSzTx/>
              <a:buFont typeface="Wingdings" panose="05000000000000000000" charset="0"/>
              <a:buChar char="l"/>
            </a:pPr>
            <a:r>
              <a:rPr lang="en-US" altLang="zh-CN" sz="1800">
                <a:solidFill>
                  <a:schemeClr val="tx1">
                    <a:lumMod val="75000"/>
                    <a:lumOff val="25000"/>
                  </a:schemeClr>
                </a:solidFill>
                <a:cs typeface="+mn-ea"/>
                <a:sym typeface="+mn-lt"/>
              </a:rPr>
              <a:t> 有意识使用身体语言</a:t>
            </a:r>
          </a:p>
          <a:p>
            <a:pPr lvl="0" algn="l">
              <a:lnSpc>
                <a:spcPct val="150000"/>
              </a:lnSpc>
              <a:spcBef>
                <a:spcPts val="0"/>
              </a:spcBef>
              <a:buClr>
                <a:srgbClr val="283A69"/>
              </a:buClr>
              <a:buSzTx/>
              <a:buFont typeface="Wingdings" panose="05000000000000000000" charset="0"/>
              <a:buChar char="l"/>
            </a:pPr>
            <a:r>
              <a:rPr lang="en-US" altLang="zh-CN" sz="1800">
                <a:solidFill>
                  <a:schemeClr val="tx1">
                    <a:lumMod val="75000"/>
                    <a:lumOff val="25000"/>
                  </a:schemeClr>
                </a:solidFill>
                <a:cs typeface="+mn-ea"/>
                <a:sym typeface="+mn-lt"/>
              </a:rPr>
              <a:t> 小心使用术语</a:t>
            </a:r>
          </a:p>
          <a:p>
            <a:pPr lvl="0" algn="l">
              <a:lnSpc>
                <a:spcPct val="150000"/>
              </a:lnSpc>
              <a:spcBef>
                <a:spcPts val="0"/>
              </a:spcBef>
              <a:buClr>
                <a:srgbClr val="283A69"/>
              </a:buClr>
              <a:buSzTx/>
              <a:buFont typeface="Wingdings" panose="05000000000000000000" charset="0"/>
              <a:buChar char="l"/>
            </a:pPr>
            <a:r>
              <a:rPr lang="en-US" altLang="zh-CN" sz="1800">
                <a:solidFill>
                  <a:schemeClr val="tx1">
                    <a:lumMod val="75000"/>
                    <a:lumOff val="25000"/>
                  </a:schemeClr>
                </a:solidFill>
                <a:cs typeface="+mn-ea"/>
                <a:sym typeface="+mn-lt"/>
              </a:rPr>
              <a:t> 坦白承认自己的感觉</a:t>
            </a:r>
          </a:p>
          <a:p>
            <a:pPr lvl="0" algn="l">
              <a:lnSpc>
                <a:spcPct val="150000"/>
              </a:lnSpc>
              <a:spcBef>
                <a:spcPts val="0"/>
              </a:spcBef>
              <a:buClr>
                <a:srgbClr val="283A69"/>
              </a:buClr>
              <a:buSzTx/>
              <a:buFont typeface="Wingdings" panose="05000000000000000000" charset="0"/>
              <a:buChar char="l"/>
            </a:pPr>
            <a:r>
              <a:rPr lang="en-US" altLang="zh-CN" sz="1800">
                <a:solidFill>
                  <a:schemeClr val="tx1">
                    <a:lumMod val="75000"/>
                    <a:lumOff val="25000"/>
                  </a:schemeClr>
                </a:solidFill>
                <a:cs typeface="+mn-ea"/>
                <a:sym typeface="+mn-lt"/>
              </a:rPr>
              <a:t> 使用开放型的问题</a:t>
            </a:r>
          </a:p>
          <a:p>
            <a:pPr lvl="0" algn="l">
              <a:lnSpc>
                <a:spcPct val="150000"/>
              </a:lnSpc>
              <a:spcBef>
                <a:spcPts val="0"/>
              </a:spcBef>
              <a:buClr>
                <a:srgbClr val="283A69"/>
              </a:buClr>
              <a:buSzTx/>
              <a:buFont typeface="Wingdings" panose="05000000000000000000" charset="0"/>
              <a:buChar char="l"/>
            </a:pPr>
            <a:r>
              <a:rPr lang="en-US" altLang="zh-CN" sz="1800">
                <a:solidFill>
                  <a:schemeClr val="tx1">
                    <a:lumMod val="75000"/>
                    <a:lumOff val="25000"/>
                  </a:schemeClr>
                </a:solidFill>
                <a:cs typeface="+mn-ea"/>
                <a:sym typeface="+mn-lt"/>
              </a:rPr>
              <a:t> 耐心倾听</a:t>
            </a:r>
          </a:p>
          <a:p>
            <a:pPr lvl="0" algn="l">
              <a:lnSpc>
                <a:spcPct val="150000"/>
              </a:lnSpc>
              <a:spcBef>
                <a:spcPts val="0"/>
              </a:spcBef>
              <a:buClr>
                <a:srgbClr val="283A69"/>
              </a:buClr>
              <a:buSzTx/>
              <a:buFont typeface="Wingdings" panose="05000000000000000000" charset="0"/>
              <a:buChar char="l"/>
            </a:pPr>
            <a:r>
              <a:rPr lang="en-US" altLang="zh-CN" sz="1800">
                <a:solidFill>
                  <a:schemeClr val="tx1">
                    <a:lumMod val="75000"/>
                    <a:lumOff val="25000"/>
                  </a:schemeClr>
                </a:solidFill>
                <a:cs typeface="+mn-ea"/>
                <a:sym typeface="+mn-lt"/>
              </a:rPr>
              <a:t> 找出异议</a:t>
            </a:r>
          </a:p>
          <a:p>
            <a:pPr lvl="0" algn="l">
              <a:lnSpc>
                <a:spcPct val="150000"/>
              </a:lnSpc>
              <a:spcBef>
                <a:spcPts val="0"/>
              </a:spcBef>
              <a:buClr>
                <a:srgbClr val="283A69"/>
              </a:buClr>
              <a:buSzTx/>
              <a:buFont typeface="Wingdings" panose="05000000000000000000" charset="0"/>
              <a:buChar char="l"/>
            </a:pPr>
            <a:r>
              <a:rPr lang="en-US" altLang="zh-CN" sz="1800">
                <a:solidFill>
                  <a:schemeClr val="tx1">
                    <a:lumMod val="75000"/>
                    <a:lumOff val="25000"/>
                  </a:schemeClr>
                </a:solidFill>
                <a:cs typeface="+mn-ea"/>
                <a:sym typeface="+mn-lt"/>
              </a:rPr>
              <a:t> 找出反对异议的根源</a:t>
            </a:r>
          </a:p>
          <a:p>
            <a:pPr lvl="0" algn="l">
              <a:lnSpc>
                <a:spcPct val="150000"/>
              </a:lnSpc>
              <a:spcBef>
                <a:spcPts val="0"/>
              </a:spcBef>
              <a:buClr>
                <a:srgbClr val="283A69"/>
              </a:buClr>
              <a:buSzTx/>
              <a:buFont typeface="Wingdings" panose="05000000000000000000" charset="0"/>
              <a:buChar char="l"/>
            </a:pPr>
            <a:r>
              <a:rPr lang="en-US" altLang="zh-CN" sz="1800">
                <a:solidFill>
                  <a:schemeClr val="tx1">
                    <a:lumMod val="75000"/>
                    <a:lumOff val="25000"/>
                  </a:schemeClr>
                </a:solidFill>
                <a:cs typeface="+mn-ea"/>
                <a:sym typeface="+mn-lt"/>
              </a:rPr>
              <a:t> 建设性地反对</a:t>
            </a:r>
          </a:p>
        </p:txBody>
      </p:sp>
      <p:pic>
        <p:nvPicPr>
          <p:cNvPr id="12" name="图片 11" descr="P-10231105-1021733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96060" y="2569210"/>
            <a:ext cx="4879975" cy="3253105"/>
          </a:xfrm>
          <a:prstGeom prst="rect">
            <a:avLst/>
          </a:prstGeom>
        </p:spPr>
      </p:pic>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沟通是合作的纽带</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ppt_y</p:attrName>
                                        </p:attrNameLst>
                                      </p:cBhvr>
                                      <p:tavLst>
                                        <p:tav tm="0">
                                          <p:val>
                                            <p:strVal val="#ppt_y+#ppt_h*1.125000"/>
                                          </p:val>
                                        </p:tav>
                                        <p:tav tm="100000">
                                          <p:val>
                                            <p:strVal val="#ppt_y"/>
                                          </p:val>
                                        </p:tav>
                                      </p:tavLst>
                                    </p:anim>
                                    <p:animEffect transition="in" filter="wipe(up)">
                                      <p:cBhvr>
                                        <p:cTn id="18" dur="500"/>
                                        <p:tgtEl>
                                          <p:spTgt spid="12"/>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51203"/>
                                        </p:tgtEl>
                                        <p:attrNameLst>
                                          <p:attrName>style.visibility</p:attrName>
                                        </p:attrNameLst>
                                      </p:cBhvr>
                                      <p:to>
                                        <p:strVal val="visible"/>
                                      </p:to>
                                    </p:set>
                                    <p:anim calcmode="lin" valueType="num">
                                      <p:cBhvr additive="base">
                                        <p:cTn id="22" dur="500"/>
                                        <p:tgtEl>
                                          <p:spTgt spid="51203"/>
                                        </p:tgtEl>
                                        <p:attrNameLst>
                                          <p:attrName>ppt_y</p:attrName>
                                        </p:attrNameLst>
                                      </p:cBhvr>
                                      <p:tavLst>
                                        <p:tav tm="0">
                                          <p:val>
                                            <p:strVal val="#ppt_y+#ppt_h*1.125000"/>
                                          </p:val>
                                        </p:tav>
                                        <p:tav tm="100000">
                                          <p:val>
                                            <p:strVal val="#ppt_y"/>
                                          </p:val>
                                        </p:tav>
                                      </p:tavLst>
                                    </p:anim>
                                    <p:animEffect transition="in" filter="wipe(up)">
                                      <p:cBhvr>
                                        <p:cTn id="23"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animBg="1"/>
      <p:bldP spid="5120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781685" y="1413828"/>
            <a:ext cx="5690870" cy="521970"/>
          </a:xfrm>
          <a:prstGeom prst="rect">
            <a:avLst/>
          </a:prstGeom>
        </p:spPr>
        <p:txBody>
          <a:bodyPr vert="horz" wrap="square" lIns="91440" tIns="45720" rIns="91440" bIns="45720" rtlCol="0" anchor="ctr">
            <a:spAutoFit/>
          </a:bodyPr>
          <a:lstStyle/>
          <a:p>
            <a:pPr lvl="0" algn="l">
              <a:buClrTx/>
              <a:buSzTx/>
              <a:buFontTx/>
            </a:pPr>
            <a:r>
              <a:rPr lang="zh-CN" altLang="en-US" sz="2800" b="1" dirty="0">
                <a:solidFill>
                  <a:srgbClr val="283A69"/>
                </a:solidFill>
                <a:cs typeface="+mn-ea"/>
                <a:sym typeface="+mn-lt"/>
              </a:rPr>
              <a:t>沟通的障碍及改善沟通的障碍</a:t>
            </a:r>
          </a:p>
        </p:txBody>
      </p:sp>
      <p:sp>
        <p:nvSpPr>
          <p:cNvPr id="52227" name="Rectangle 3"/>
          <p:cNvSpPr>
            <a:spLocks noGrp="1" noRot="1" noChangeArrowheads="1"/>
          </p:cNvSpPr>
          <p:nvPr/>
        </p:nvSpPr>
        <p:spPr>
          <a:xfrm>
            <a:off x="6073775" y="2022475"/>
            <a:ext cx="6390640" cy="379603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0"/>
              </a:spcBef>
              <a:buClr>
                <a:srgbClr val="283A69"/>
              </a:buClr>
              <a:buFont typeface="Wingdings" panose="05000000000000000000" charset="0"/>
              <a:buChar char="p"/>
            </a:pPr>
            <a:r>
              <a:rPr lang="en-US" altLang="zh-CN" sz="2000">
                <a:solidFill>
                  <a:schemeClr val="tx1">
                    <a:lumMod val="75000"/>
                    <a:lumOff val="25000"/>
                  </a:schemeClr>
                </a:solidFill>
                <a:cs typeface="+mn-ea"/>
                <a:sym typeface="+mn-lt"/>
              </a:rPr>
              <a:t>  </a:t>
            </a:r>
            <a:r>
              <a:rPr lang="zh-CN" altLang="en-US" sz="2000">
                <a:solidFill>
                  <a:schemeClr val="tx1">
                    <a:lumMod val="75000"/>
                    <a:lumOff val="25000"/>
                  </a:schemeClr>
                </a:solidFill>
                <a:cs typeface="+mn-ea"/>
                <a:sym typeface="+mn-lt"/>
              </a:rPr>
              <a:t>缺乏信息或知识</a:t>
            </a:r>
          </a:p>
          <a:p>
            <a:pPr fontAlgn="auto">
              <a:lnSpc>
                <a:spcPct val="150000"/>
              </a:lnSpc>
              <a:spcBef>
                <a:spcPts val="0"/>
              </a:spcBef>
              <a:buClr>
                <a:srgbClr val="283A69"/>
              </a:buClr>
              <a:buFont typeface="Wingdings" panose="05000000000000000000" charset="0"/>
              <a:buChar char="p"/>
            </a:pPr>
            <a:r>
              <a:rPr lang="zh-CN" altLang="en-US" sz="2000">
                <a:solidFill>
                  <a:schemeClr val="tx1">
                    <a:lumMod val="75000"/>
                    <a:lumOff val="25000"/>
                  </a:schemeClr>
                </a:solidFill>
                <a:cs typeface="+mn-ea"/>
                <a:sym typeface="+mn-lt"/>
              </a:rPr>
              <a:t> </a:t>
            </a:r>
            <a:r>
              <a:rPr lang="en-US" altLang="zh-CN" sz="2000">
                <a:solidFill>
                  <a:schemeClr val="tx1">
                    <a:lumMod val="75000"/>
                    <a:lumOff val="25000"/>
                  </a:schemeClr>
                </a:solidFill>
                <a:cs typeface="+mn-ea"/>
                <a:sym typeface="+mn-lt"/>
              </a:rPr>
              <a:t> </a:t>
            </a:r>
            <a:r>
              <a:rPr lang="zh-CN" altLang="en-US" sz="2000">
                <a:solidFill>
                  <a:schemeClr val="tx1">
                    <a:lumMod val="75000"/>
                    <a:lumOff val="25000"/>
                  </a:schemeClr>
                </a:solidFill>
                <a:cs typeface="+mn-ea"/>
                <a:sym typeface="+mn-lt"/>
              </a:rPr>
              <a:t>没有倾听</a:t>
            </a:r>
          </a:p>
          <a:p>
            <a:pPr fontAlgn="auto">
              <a:lnSpc>
                <a:spcPct val="150000"/>
              </a:lnSpc>
              <a:spcBef>
                <a:spcPts val="0"/>
              </a:spcBef>
              <a:buClr>
                <a:srgbClr val="283A69"/>
              </a:buClr>
              <a:buFont typeface="Wingdings" panose="05000000000000000000" charset="0"/>
              <a:buChar char="p"/>
            </a:pPr>
            <a:r>
              <a:rPr lang="en-US" altLang="zh-CN" sz="2000">
                <a:solidFill>
                  <a:schemeClr val="tx1">
                    <a:lumMod val="75000"/>
                    <a:lumOff val="25000"/>
                  </a:schemeClr>
                </a:solidFill>
                <a:cs typeface="+mn-ea"/>
                <a:sym typeface="+mn-lt"/>
              </a:rPr>
              <a:t>  </a:t>
            </a:r>
            <a:r>
              <a:rPr lang="zh-CN" altLang="en-US" sz="2000">
                <a:solidFill>
                  <a:schemeClr val="tx1">
                    <a:lumMod val="75000"/>
                    <a:lumOff val="25000"/>
                  </a:schemeClr>
                </a:solidFill>
                <a:cs typeface="+mn-ea"/>
                <a:sym typeface="+mn-lt"/>
              </a:rPr>
              <a:t>没有完全理解问题和询问不当</a:t>
            </a:r>
          </a:p>
          <a:p>
            <a:pPr fontAlgn="auto">
              <a:lnSpc>
                <a:spcPct val="150000"/>
              </a:lnSpc>
              <a:spcBef>
                <a:spcPts val="0"/>
              </a:spcBef>
              <a:buClr>
                <a:srgbClr val="283A69"/>
              </a:buClr>
              <a:buFont typeface="Wingdings" panose="05000000000000000000" charset="0"/>
              <a:buChar char="p"/>
            </a:pPr>
            <a:r>
              <a:rPr lang="en-US" altLang="zh-CN" sz="2000">
                <a:solidFill>
                  <a:schemeClr val="tx1">
                    <a:lumMod val="75000"/>
                    <a:lumOff val="25000"/>
                  </a:schemeClr>
                </a:solidFill>
                <a:cs typeface="+mn-ea"/>
                <a:sym typeface="+mn-lt"/>
              </a:rPr>
              <a:t>  </a:t>
            </a:r>
            <a:r>
              <a:rPr lang="zh-CN" altLang="en-US" sz="2000">
                <a:solidFill>
                  <a:schemeClr val="tx1">
                    <a:lumMod val="75000"/>
                    <a:lumOff val="25000"/>
                  </a:schemeClr>
                </a:solidFill>
                <a:cs typeface="+mn-ea"/>
                <a:sym typeface="+mn-lt"/>
              </a:rPr>
              <a:t>只顾按自己预先设计的思路发展</a:t>
            </a:r>
          </a:p>
          <a:p>
            <a:pPr fontAlgn="auto">
              <a:lnSpc>
                <a:spcPct val="150000"/>
              </a:lnSpc>
              <a:spcBef>
                <a:spcPts val="0"/>
              </a:spcBef>
              <a:buClr>
                <a:srgbClr val="283A69"/>
              </a:buClr>
              <a:buFont typeface="Wingdings" panose="05000000000000000000" charset="0"/>
              <a:buChar char="p"/>
            </a:pPr>
            <a:r>
              <a:rPr lang="zh-CN" altLang="en-US" sz="2000">
                <a:solidFill>
                  <a:schemeClr val="tx1">
                    <a:lumMod val="75000"/>
                    <a:lumOff val="25000"/>
                  </a:schemeClr>
                </a:solidFill>
                <a:cs typeface="+mn-ea"/>
                <a:sym typeface="+mn-lt"/>
              </a:rPr>
              <a:t> </a:t>
            </a:r>
            <a:r>
              <a:rPr lang="en-US" altLang="zh-CN" sz="2000">
                <a:solidFill>
                  <a:schemeClr val="tx1">
                    <a:lumMod val="75000"/>
                    <a:lumOff val="25000"/>
                  </a:schemeClr>
                </a:solidFill>
                <a:cs typeface="+mn-ea"/>
                <a:sym typeface="+mn-lt"/>
              </a:rPr>
              <a:t> </a:t>
            </a:r>
            <a:r>
              <a:rPr lang="zh-CN" altLang="en-US" sz="2000">
                <a:solidFill>
                  <a:schemeClr val="tx1">
                    <a:lumMod val="75000"/>
                    <a:lumOff val="25000"/>
                  </a:schemeClr>
                </a:solidFill>
                <a:cs typeface="+mn-ea"/>
                <a:sym typeface="+mn-lt"/>
              </a:rPr>
              <a:t>不理解他人的需要 </a:t>
            </a:r>
          </a:p>
          <a:p>
            <a:pPr fontAlgn="auto">
              <a:lnSpc>
                <a:spcPct val="150000"/>
              </a:lnSpc>
              <a:spcBef>
                <a:spcPts val="0"/>
              </a:spcBef>
              <a:buClr>
                <a:srgbClr val="283A69"/>
              </a:buClr>
              <a:buFont typeface="Wingdings" panose="05000000000000000000" charset="0"/>
              <a:buChar char="p"/>
            </a:pPr>
            <a:r>
              <a:rPr lang="zh-CN" altLang="en-US" sz="2000">
                <a:solidFill>
                  <a:schemeClr val="tx1">
                    <a:lumMod val="75000"/>
                    <a:lumOff val="25000"/>
                  </a:schemeClr>
                </a:solidFill>
                <a:cs typeface="+mn-ea"/>
                <a:sym typeface="+mn-lt"/>
              </a:rPr>
              <a:t> </a:t>
            </a:r>
            <a:r>
              <a:rPr lang="en-US" altLang="zh-CN" sz="2000">
                <a:solidFill>
                  <a:schemeClr val="tx1">
                    <a:lumMod val="75000"/>
                    <a:lumOff val="25000"/>
                  </a:schemeClr>
                </a:solidFill>
                <a:cs typeface="+mn-ea"/>
                <a:sym typeface="+mn-lt"/>
              </a:rPr>
              <a:t> </a:t>
            </a:r>
            <a:r>
              <a:rPr lang="zh-CN" altLang="en-US" sz="2000">
                <a:solidFill>
                  <a:schemeClr val="tx1">
                    <a:lumMod val="75000"/>
                    <a:lumOff val="25000"/>
                  </a:schemeClr>
                </a:solidFill>
                <a:cs typeface="+mn-ea"/>
                <a:sym typeface="+mn-lt"/>
              </a:rPr>
              <a:t>没有经过慎重思考就得出结论</a:t>
            </a:r>
          </a:p>
          <a:p>
            <a:pPr fontAlgn="auto">
              <a:lnSpc>
                <a:spcPct val="150000"/>
              </a:lnSpc>
              <a:spcBef>
                <a:spcPts val="0"/>
              </a:spcBef>
              <a:buClr>
                <a:srgbClr val="283A69"/>
              </a:buClr>
              <a:buFont typeface="Wingdings" panose="05000000000000000000" charset="0"/>
              <a:buChar char="p"/>
            </a:pPr>
            <a:r>
              <a:rPr lang="zh-CN" altLang="en-US" sz="2000">
                <a:solidFill>
                  <a:schemeClr val="tx1">
                    <a:lumMod val="75000"/>
                    <a:lumOff val="25000"/>
                  </a:schemeClr>
                </a:solidFill>
                <a:cs typeface="+mn-ea"/>
                <a:sym typeface="+mn-lt"/>
              </a:rPr>
              <a:t> </a:t>
            </a:r>
            <a:r>
              <a:rPr lang="en-US" altLang="zh-CN" sz="2000">
                <a:solidFill>
                  <a:schemeClr val="tx1">
                    <a:lumMod val="75000"/>
                    <a:lumOff val="25000"/>
                  </a:schemeClr>
                </a:solidFill>
                <a:cs typeface="+mn-ea"/>
                <a:sym typeface="+mn-lt"/>
              </a:rPr>
              <a:t> </a:t>
            </a:r>
            <a:r>
              <a:rPr lang="zh-CN" altLang="en-US" sz="2000">
                <a:solidFill>
                  <a:schemeClr val="tx1">
                    <a:lumMod val="75000"/>
                    <a:lumOff val="25000"/>
                  </a:schemeClr>
                </a:solidFill>
                <a:cs typeface="+mn-ea"/>
                <a:sym typeface="+mn-lt"/>
              </a:rPr>
              <a:t>失去耐心</a:t>
            </a:r>
          </a:p>
          <a:p>
            <a:pPr fontAlgn="auto">
              <a:lnSpc>
                <a:spcPct val="150000"/>
              </a:lnSpc>
              <a:spcBef>
                <a:spcPts val="0"/>
              </a:spcBef>
              <a:buClr>
                <a:srgbClr val="283A69"/>
              </a:buClr>
              <a:buFont typeface="Wingdings" panose="05000000000000000000" charset="0"/>
              <a:buChar char="p"/>
            </a:pPr>
            <a:r>
              <a:rPr lang="zh-CN" altLang="en-US" sz="2000">
                <a:solidFill>
                  <a:schemeClr val="tx1">
                    <a:lumMod val="75000"/>
                    <a:lumOff val="25000"/>
                  </a:schemeClr>
                </a:solidFill>
                <a:cs typeface="+mn-ea"/>
                <a:sym typeface="+mn-lt"/>
              </a:rPr>
              <a:t> </a:t>
            </a:r>
            <a:r>
              <a:rPr lang="en-US" altLang="zh-CN" sz="2000">
                <a:solidFill>
                  <a:schemeClr val="tx1">
                    <a:lumMod val="75000"/>
                    <a:lumOff val="25000"/>
                  </a:schemeClr>
                </a:solidFill>
                <a:cs typeface="+mn-ea"/>
                <a:sym typeface="+mn-lt"/>
              </a:rPr>
              <a:t> </a:t>
            </a:r>
            <a:r>
              <a:rPr lang="zh-CN" altLang="en-US" sz="2000">
                <a:solidFill>
                  <a:schemeClr val="tx1">
                    <a:lumMod val="75000"/>
                    <a:lumOff val="25000"/>
                  </a:schemeClr>
                </a:solidFill>
                <a:cs typeface="+mn-ea"/>
                <a:sym typeface="+mn-lt"/>
              </a:rPr>
              <a:t>时间太短</a:t>
            </a:r>
          </a:p>
        </p:txBody>
      </p:sp>
      <p:pic>
        <p:nvPicPr>
          <p:cNvPr id="3" name="图片 2" descr="P-1509890-D74FEDAE"/>
          <p:cNvPicPr>
            <a:picLocks noChangeAspect="1"/>
          </p:cNvPicPr>
          <p:nvPr/>
        </p:nvPicPr>
        <p:blipFill>
          <a:blip r:embed="rId2" cstate="screen">
            <a:extLst>
              <a:ext uri="{28A0092B-C50C-407E-A947-70E740481C1C}">
                <a14:useLocalDpi xmlns:a14="http://schemas.microsoft.com/office/drawing/2010/main"/>
              </a:ext>
            </a:extLst>
          </a:blip>
          <a:srcRect r="-6726"/>
          <a:stretch>
            <a:fillRect/>
          </a:stretch>
        </p:blipFill>
        <p:spPr>
          <a:xfrm>
            <a:off x="1097915" y="2140585"/>
            <a:ext cx="4975860" cy="3677920"/>
          </a:xfrm>
          <a:prstGeom prst="rect">
            <a:avLst/>
          </a:prstGeom>
        </p:spPr>
      </p:pic>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沟通是合作的纽带</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227"/>
                                        </p:tgtEl>
                                        <p:attrNameLst>
                                          <p:attrName>style.visibility</p:attrName>
                                        </p:attrNameLst>
                                      </p:cBhvr>
                                      <p:to>
                                        <p:strVal val="visible"/>
                                      </p:to>
                                    </p:set>
                                    <p:animEffect transition="in" filter="fade">
                                      <p:cBhvr>
                                        <p:cTn id="17" dur="1000"/>
                                        <p:tgtEl>
                                          <p:spTgt spid="52227"/>
                                        </p:tgtEl>
                                      </p:cBhvr>
                                    </p:animEffect>
                                    <p:anim calcmode="lin" valueType="num">
                                      <p:cBhvr>
                                        <p:cTn id="18" dur="1000" fill="hold"/>
                                        <p:tgtEl>
                                          <p:spTgt spid="52227"/>
                                        </p:tgtEl>
                                        <p:attrNameLst>
                                          <p:attrName>ppt_x</p:attrName>
                                        </p:attrNameLst>
                                      </p:cBhvr>
                                      <p:tavLst>
                                        <p:tav tm="0">
                                          <p:val>
                                            <p:strVal val="#ppt_x"/>
                                          </p:val>
                                        </p:tav>
                                        <p:tav tm="100000">
                                          <p:val>
                                            <p:strVal val="#ppt_x"/>
                                          </p:val>
                                        </p:tav>
                                      </p:tavLst>
                                    </p:anim>
                                    <p:anim calcmode="lin" valueType="num">
                                      <p:cBhvr>
                                        <p:cTn id="19" dur="1000" fill="hold"/>
                                        <p:tgtEl>
                                          <p:spTgt spid="52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22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781685" y="1374458"/>
            <a:ext cx="4424680" cy="521970"/>
          </a:xfrm>
          <a:prstGeom prst="rect">
            <a:avLst/>
          </a:prstGeom>
        </p:spPr>
        <p:txBody>
          <a:bodyPr vert="horz" wrap="square" lIns="91440" tIns="45720" rIns="91440" bIns="45720" rtlCol="0" anchor="ctr">
            <a:spAutoFit/>
          </a:bodyPr>
          <a:lstStyle/>
          <a:p>
            <a:pPr lvl="0" algn="l">
              <a:buClrTx/>
              <a:buSzTx/>
              <a:buFontTx/>
            </a:pPr>
            <a:r>
              <a:rPr lang="zh-CN" altLang="en-US" sz="2800" b="1" dirty="0">
                <a:solidFill>
                  <a:srgbClr val="283A69"/>
                </a:solidFill>
                <a:cs typeface="+mn-ea"/>
                <a:sym typeface="+mn-lt"/>
              </a:rPr>
              <a:t>对待冲突的五种方法</a:t>
            </a:r>
          </a:p>
        </p:txBody>
      </p:sp>
      <p:sp>
        <p:nvSpPr>
          <p:cNvPr id="18" name="Google Shape;1661;p42"/>
          <p:cNvSpPr/>
          <p:nvPr/>
        </p:nvSpPr>
        <p:spPr>
          <a:xfrm>
            <a:off x="8713978" y="2606313"/>
            <a:ext cx="2594742" cy="1204273"/>
          </a:xfrm>
          <a:prstGeom prst="rightArrow">
            <a:avLst>
              <a:gd name="adj1" fmla="val 61398"/>
              <a:gd name="adj2" fmla="val 69307"/>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9" name="Google Shape;1662;p42"/>
          <p:cNvSpPr/>
          <p:nvPr/>
        </p:nvSpPr>
        <p:spPr>
          <a:xfrm>
            <a:off x="6763287" y="2606313"/>
            <a:ext cx="2594742" cy="1204273"/>
          </a:xfrm>
          <a:prstGeom prst="rightArrow">
            <a:avLst>
              <a:gd name="adj1" fmla="val 61398"/>
              <a:gd name="adj2" fmla="val 69307"/>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0" name="Google Shape;1663;p42"/>
          <p:cNvSpPr/>
          <p:nvPr/>
        </p:nvSpPr>
        <p:spPr>
          <a:xfrm>
            <a:off x="4812598" y="2606313"/>
            <a:ext cx="2594742" cy="1204273"/>
          </a:xfrm>
          <a:prstGeom prst="rightArrow">
            <a:avLst>
              <a:gd name="adj1" fmla="val 61398"/>
              <a:gd name="adj2" fmla="val 69307"/>
            </a:avLst>
          </a:pr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1" name="Google Shape;1664;p42"/>
          <p:cNvSpPr/>
          <p:nvPr/>
        </p:nvSpPr>
        <p:spPr>
          <a:xfrm>
            <a:off x="2861909" y="2606313"/>
            <a:ext cx="2594742" cy="1204273"/>
          </a:xfrm>
          <a:prstGeom prst="rightArrow">
            <a:avLst>
              <a:gd name="adj1" fmla="val 61398"/>
              <a:gd name="adj2" fmla="val 69307"/>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2" name="Google Shape;1665;p42"/>
          <p:cNvSpPr/>
          <p:nvPr/>
        </p:nvSpPr>
        <p:spPr>
          <a:xfrm>
            <a:off x="911220" y="2606313"/>
            <a:ext cx="2594742" cy="1204273"/>
          </a:xfrm>
          <a:prstGeom prst="rightArrow">
            <a:avLst>
              <a:gd name="adj1" fmla="val 61398"/>
              <a:gd name="adj2" fmla="val 69307"/>
            </a:avLst>
          </a:pr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3" name="Google Shape;1666;p42"/>
          <p:cNvSpPr txBox="1"/>
          <p:nvPr/>
        </p:nvSpPr>
        <p:spPr>
          <a:xfrm>
            <a:off x="1571809" y="2934962"/>
            <a:ext cx="1836023" cy="5469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rgbClr val="FFFFFF"/>
                </a:solidFill>
                <a:cs typeface="+mn-ea"/>
                <a:sym typeface="+mn-lt"/>
              </a:rPr>
              <a:t>STEP</a:t>
            </a:r>
            <a:endParaRPr b="1" dirty="0">
              <a:solidFill>
                <a:srgbClr val="FFFFFF"/>
              </a:solidFill>
              <a:cs typeface="+mn-ea"/>
              <a:sym typeface="+mn-lt"/>
            </a:endParaRPr>
          </a:p>
        </p:txBody>
      </p:sp>
      <p:sp>
        <p:nvSpPr>
          <p:cNvPr id="24" name="Google Shape;1667;p42"/>
          <p:cNvSpPr txBox="1"/>
          <p:nvPr/>
        </p:nvSpPr>
        <p:spPr>
          <a:xfrm>
            <a:off x="3555523" y="2934962"/>
            <a:ext cx="1786474" cy="5469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rgbClr val="FFFFFF"/>
                </a:solidFill>
                <a:cs typeface="+mn-ea"/>
                <a:sym typeface="+mn-lt"/>
              </a:rPr>
              <a:t>STEP</a:t>
            </a:r>
            <a:endParaRPr b="1" dirty="0">
              <a:solidFill>
                <a:srgbClr val="FFFFFF"/>
              </a:solidFill>
              <a:cs typeface="+mn-ea"/>
              <a:sym typeface="+mn-lt"/>
            </a:endParaRPr>
          </a:p>
        </p:txBody>
      </p:sp>
      <p:sp>
        <p:nvSpPr>
          <p:cNvPr id="25" name="Google Shape;1668;p42"/>
          <p:cNvSpPr txBox="1"/>
          <p:nvPr/>
        </p:nvSpPr>
        <p:spPr>
          <a:xfrm>
            <a:off x="5489689" y="2934962"/>
            <a:ext cx="1786474" cy="5469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rgbClr val="FFFFFF"/>
                </a:solidFill>
                <a:cs typeface="+mn-ea"/>
                <a:sym typeface="+mn-lt"/>
              </a:rPr>
              <a:t>STEP</a:t>
            </a:r>
            <a:endParaRPr b="1" dirty="0">
              <a:solidFill>
                <a:srgbClr val="FFFFFF"/>
              </a:solidFill>
              <a:cs typeface="+mn-ea"/>
              <a:sym typeface="+mn-lt"/>
            </a:endParaRPr>
          </a:p>
        </p:txBody>
      </p:sp>
      <p:sp>
        <p:nvSpPr>
          <p:cNvPr id="26" name="Google Shape;1669;p42"/>
          <p:cNvSpPr txBox="1"/>
          <p:nvPr/>
        </p:nvSpPr>
        <p:spPr>
          <a:xfrm>
            <a:off x="7423854" y="2934962"/>
            <a:ext cx="1786474" cy="5469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rgbClr val="FFFFFF"/>
                </a:solidFill>
                <a:cs typeface="+mn-ea"/>
                <a:sym typeface="+mn-lt"/>
              </a:rPr>
              <a:t>STEP</a:t>
            </a:r>
            <a:endParaRPr b="1" dirty="0">
              <a:solidFill>
                <a:srgbClr val="FFFFFF"/>
              </a:solidFill>
              <a:cs typeface="+mn-ea"/>
              <a:sym typeface="+mn-lt"/>
            </a:endParaRPr>
          </a:p>
        </p:txBody>
      </p:sp>
      <p:sp>
        <p:nvSpPr>
          <p:cNvPr id="27" name="Google Shape;1670;p42"/>
          <p:cNvSpPr txBox="1"/>
          <p:nvPr/>
        </p:nvSpPr>
        <p:spPr>
          <a:xfrm>
            <a:off x="9358021" y="2934962"/>
            <a:ext cx="1836023" cy="5469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rgbClr val="FFFFFF"/>
                </a:solidFill>
                <a:cs typeface="+mn-ea"/>
                <a:sym typeface="+mn-lt"/>
              </a:rPr>
              <a:t>STEP</a:t>
            </a:r>
            <a:endParaRPr b="1" dirty="0">
              <a:solidFill>
                <a:srgbClr val="FFFFFF"/>
              </a:solidFill>
              <a:cs typeface="+mn-ea"/>
              <a:sym typeface="+mn-lt"/>
            </a:endParaRPr>
          </a:p>
        </p:txBody>
      </p:sp>
      <p:sp>
        <p:nvSpPr>
          <p:cNvPr id="55" name="文本框 54"/>
          <p:cNvSpPr txBox="1"/>
          <p:nvPr/>
        </p:nvSpPr>
        <p:spPr>
          <a:xfrm>
            <a:off x="1104156" y="3810635"/>
            <a:ext cx="1467068" cy="1476815"/>
          </a:xfrm>
          <a:prstGeom prst="rect">
            <a:avLst/>
          </a:prstGeom>
          <a:noFill/>
        </p:spPr>
        <p:txBody>
          <a:bodyPr wrap="none" rtlCol="0" anchor="t">
            <a:spAutoFit/>
          </a:bodyPr>
          <a:lstStyle/>
          <a:p>
            <a:pPr algn="ctr" fontAlgn="auto">
              <a:lnSpc>
                <a:spcPct val="200000"/>
              </a:lnSpc>
            </a:pPr>
            <a:r>
              <a:rPr lang="zh-CN" altLang="en-US" sz="2800" b="1" dirty="0">
                <a:solidFill>
                  <a:srgbClr val="883316"/>
                </a:solidFill>
                <a:cs typeface="+mn-ea"/>
                <a:sym typeface="+mn-lt"/>
              </a:rPr>
              <a:t>合作</a:t>
            </a:r>
            <a:endParaRPr lang="zh-CN" altLang="en-US" sz="2800" b="1" dirty="0">
              <a:solidFill>
                <a:srgbClr val="1690D1"/>
              </a:solidFill>
              <a:cs typeface="+mn-ea"/>
              <a:sym typeface="+mn-lt"/>
            </a:endParaRPr>
          </a:p>
          <a:p>
            <a:pPr algn="ctr" fontAlgn="auto">
              <a:lnSpc>
                <a:spcPct val="200000"/>
              </a:lnSpc>
            </a:pPr>
            <a:r>
              <a:rPr lang="zh-CN" altLang="en-US" sz="2000" dirty="0">
                <a:solidFill>
                  <a:schemeClr val="tx1">
                    <a:lumMod val="75000"/>
                    <a:lumOff val="25000"/>
                  </a:schemeClr>
                </a:solidFill>
                <a:cs typeface="+mn-ea"/>
                <a:sym typeface="+mn-lt"/>
              </a:rPr>
              <a:t>赢家对赢家</a:t>
            </a:r>
          </a:p>
        </p:txBody>
      </p:sp>
      <p:sp>
        <p:nvSpPr>
          <p:cNvPr id="56" name="文本框 55"/>
          <p:cNvSpPr txBox="1"/>
          <p:nvPr/>
        </p:nvSpPr>
        <p:spPr>
          <a:xfrm>
            <a:off x="3126631" y="3810635"/>
            <a:ext cx="1467068" cy="1476815"/>
          </a:xfrm>
          <a:prstGeom prst="rect">
            <a:avLst/>
          </a:prstGeom>
          <a:noFill/>
        </p:spPr>
        <p:txBody>
          <a:bodyPr wrap="none" rtlCol="0" anchor="t">
            <a:spAutoFit/>
          </a:bodyPr>
          <a:lstStyle/>
          <a:p>
            <a:pPr algn="ctr" fontAlgn="auto">
              <a:lnSpc>
                <a:spcPct val="200000"/>
              </a:lnSpc>
            </a:pPr>
            <a:r>
              <a:rPr lang="zh-CN" altLang="en-US" sz="2800" b="1" dirty="0">
                <a:solidFill>
                  <a:srgbClr val="883316"/>
                </a:solidFill>
                <a:cs typeface="+mn-ea"/>
                <a:sym typeface="+mn-lt"/>
              </a:rPr>
              <a:t>强迫</a:t>
            </a:r>
            <a:endParaRPr lang="zh-CN" altLang="en-US" sz="2800" b="1" dirty="0">
              <a:solidFill>
                <a:srgbClr val="1690D1"/>
              </a:solidFill>
              <a:cs typeface="+mn-ea"/>
              <a:sym typeface="+mn-lt"/>
            </a:endParaRPr>
          </a:p>
          <a:p>
            <a:pPr algn="ctr" fontAlgn="auto">
              <a:lnSpc>
                <a:spcPct val="200000"/>
              </a:lnSpc>
            </a:pPr>
            <a:r>
              <a:rPr lang="zh-CN" altLang="en-US" sz="2000" dirty="0">
                <a:solidFill>
                  <a:schemeClr val="tx1">
                    <a:lumMod val="75000"/>
                    <a:lumOff val="25000"/>
                  </a:schemeClr>
                </a:solidFill>
                <a:cs typeface="+mn-ea"/>
                <a:sym typeface="+mn-lt"/>
              </a:rPr>
              <a:t>赢家对输家</a:t>
            </a:r>
          </a:p>
        </p:txBody>
      </p:sp>
      <p:sp>
        <p:nvSpPr>
          <p:cNvPr id="57" name="文本框 56"/>
          <p:cNvSpPr txBox="1"/>
          <p:nvPr/>
        </p:nvSpPr>
        <p:spPr>
          <a:xfrm>
            <a:off x="4941461" y="3810635"/>
            <a:ext cx="1467068" cy="1476815"/>
          </a:xfrm>
          <a:prstGeom prst="rect">
            <a:avLst/>
          </a:prstGeom>
          <a:noFill/>
        </p:spPr>
        <p:txBody>
          <a:bodyPr wrap="none" rtlCol="0" anchor="t">
            <a:spAutoFit/>
          </a:bodyPr>
          <a:lstStyle/>
          <a:p>
            <a:pPr algn="ctr" fontAlgn="auto">
              <a:lnSpc>
                <a:spcPct val="200000"/>
              </a:lnSpc>
            </a:pPr>
            <a:r>
              <a:rPr lang="zh-CN" altLang="en-US" sz="2800" b="1" dirty="0">
                <a:solidFill>
                  <a:srgbClr val="883316"/>
                </a:solidFill>
                <a:cs typeface="+mn-ea"/>
                <a:sym typeface="+mn-lt"/>
              </a:rPr>
              <a:t>让步</a:t>
            </a:r>
            <a:endParaRPr lang="zh-CN" altLang="en-US" sz="2800" b="1" dirty="0">
              <a:solidFill>
                <a:srgbClr val="1690D1"/>
              </a:solidFill>
              <a:cs typeface="+mn-ea"/>
              <a:sym typeface="+mn-lt"/>
            </a:endParaRPr>
          </a:p>
          <a:p>
            <a:pPr algn="ctr" fontAlgn="auto">
              <a:lnSpc>
                <a:spcPct val="200000"/>
              </a:lnSpc>
            </a:pPr>
            <a:r>
              <a:rPr lang="zh-CN" altLang="en-US" sz="2000" dirty="0">
                <a:solidFill>
                  <a:schemeClr val="tx1">
                    <a:lumMod val="75000"/>
                    <a:lumOff val="25000"/>
                  </a:schemeClr>
                </a:solidFill>
                <a:cs typeface="+mn-ea"/>
                <a:sym typeface="+mn-lt"/>
              </a:rPr>
              <a:t>输家对赢家</a:t>
            </a:r>
          </a:p>
        </p:txBody>
      </p:sp>
      <p:sp>
        <p:nvSpPr>
          <p:cNvPr id="58" name="文本框 57"/>
          <p:cNvSpPr txBox="1"/>
          <p:nvPr/>
        </p:nvSpPr>
        <p:spPr>
          <a:xfrm>
            <a:off x="6690311" y="3810635"/>
            <a:ext cx="1980029" cy="1476815"/>
          </a:xfrm>
          <a:prstGeom prst="rect">
            <a:avLst/>
          </a:prstGeom>
          <a:noFill/>
        </p:spPr>
        <p:txBody>
          <a:bodyPr wrap="none" rtlCol="0" anchor="t">
            <a:spAutoFit/>
          </a:bodyPr>
          <a:lstStyle/>
          <a:p>
            <a:pPr algn="ctr" fontAlgn="auto">
              <a:lnSpc>
                <a:spcPct val="200000"/>
              </a:lnSpc>
            </a:pPr>
            <a:r>
              <a:rPr lang="zh-CN" altLang="en-US" sz="2800" b="1" dirty="0">
                <a:solidFill>
                  <a:srgbClr val="883316"/>
                </a:solidFill>
                <a:cs typeface="+mn-ea"/>
                <a:sym typeface="+mn-lt"/>
              </a:rPr>
              <a:t>妥协</a:t>
            </a:r>
            <a:endParaRPr lang="zh-CN" altLang="en-US" sz="2800" b="1" dirty="0">
              <a:solidFill>
                <a:srgbClr val="1690D1"/>
              </a:solidFill>
              <a:cs typeface="+mn-ea"/>
              <a:sym typeface="+mn-lt"/>
            </a:endParaRPr>
          </a:p>
          <a:p>
            <a:pPr algn="ctr" fontAlgn="auto">
              <a:lnSpc>
                <a:spcPct val="200000"/>
              </a:lnSpc>
            </a:pPr>
            <a:r>
              <a:rPr lang="zh-CN" altLang="en-US" sz="2000" dirty="0">
                <a:solidFill>
                  <a:schemeClr val="tx1">
                    <a:lumMod val="75000"/>
                    <a:lumOff val="25000"/>
                  </a:schemeClr>
                </a:solidFill>
                <a:cs typeface="+mn-ea"/>
                <a:sym typeface="+mn-lt"/>
              </a:rPr>
              <a:t>没有输家和赢家</a:t>
            </a:r>
          </a:p>
        </p:txBody>
      </p:sp>
      <p:sp>
        <p:nvSpPr>
          <p:cNvPr id="59" name="文本框 58"/>
          <p:cNvSpPr txBox="1"/>
          <p:nvPr/>
        </p:nvSpPr>
        <p:spPr>
          <a:xfrm>
            <a:off x="8952121" y="3810635"/>
            <a:ext cx="1467068" cy="1476815"/>
          </a:xfrm>
          <a:prstGeom prst="rect">
            <a:avLst/>
          </a:prstGeom>
          <a:noFill/>
        </p:spPr>
        <p:txBody>
          <a:bodyPr wrap="none" rtlCol="0" anchor="t">
            <a:spAutoFit/>
          </a:bodyPr>
          <a:lstStyle/>
          <a:p>
            <a:pPr algn="ctr" fontAlgn="auto">
              <a:lnSpc>
                <a:spcPct val="200000"/>
              </a:lnSpc>
            </a:pPr>
            <a:r>
              <a:rPr lang="zh-CN" altLang="en-US" sz="2800" b="1" dirty="0">
                <a:solidFill>
                  <a:srgbClr val="883316"/>
                </a:solidFill>
                <a:cs typeface="+mn-ea"/>
                <a:sym typeface="+mn-lt"/>
              </a:rPr>
              <a:t>回避</a:t>
            </a:r>
            <a:endParaRPr lang="zh-CN" altLang="en-US" sz="2800" b="1" dirty="0">
              <a:solidFill>
                <a:srgbClr val="1690D1"/>
              </a:solidFill>
              <a:cs typeface="+mn-ea"/>
              <a:sym typeface="+mn-lt"/>
            </a:endParaRPr>
          </a:p>
          <a:p>
            <a:pPr algn="ctr" fontAlgn="auto">
              <a:lnSpc>
                <a:spcPct val="200000"/>
              </a:lnSpc>
            </a:pPr>
            <a:r>
              <a:rPr lang="zh-CN" altLang="en-US" sz="2000" dirty="0">
                <a:solidFill>
                  <a:schemeClr val="tx1">
                    <a:lumMod val="75000"/>
                    <a:lumOff val="25000"/>
                  </a:schemeClr>
                </a:solidFill>
                <a:cs typeface="+mn-ea"/>
                <a:sym typeface="+mn-lt"/>
              </a:rPr>
              <a:t>输家对输家</a:t>
            </a:r>
          </a:p>
        </p:txBody>
      </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沟通是合作的纽带</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ppt_x</p:attrName>
                                        </p:attrNameLst>
                                      </p:cBhvr>
                                      <p:tavLst>
                                        <p:tav tm="0">
                                          <p:val>
                                            <p:strVal val="#ppt_x-#ppt_w*1.125000"/>
                                          </p:val>
                                        </p:tav>
                                        <p:tav tm="100000">
                                          <p:val>
                                            <p:strVal val="#ppt_x"/>
                                          </p:val>
                                        </p:tav>
                                      </p:tavLst>
                                    </p:anim>
                                    <p:animEffect transition="in" filter="wipe(right)">
                                      <p:cBhvr>
                                        <p:cTn id="13" dur="500"/>
                                        <p:tgtEl>
                                          <p:spTgt spid="22"/>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p:tgtEl>
                                          <p:spTgt spid="23"/>
                                        </p:tgtEl>
                                        <p:attrNameLst>
                                          <p:attrName>ppt_x</p:attrName>
                                        </p:attrNameLst>
                                      </p:cBhvr>
                                      <p:tavLst>
                                        <p:tav tm="0">
                                          <p:val>
                                            <p:strVal val="#ppt_x-#ppt_w*1.125000"/>
                                          </p:val>
                                        </p:tav>
                                        <p:tav tm="100000">
                                          <p:val>
                                            <p:strVal val="#ppt_x"/>
                                          </p:val>
                                        </p:tav>
                                      </p:tavLst>
                                    </p:anim>
                                    <p:animEffect transition="in" filter="wipe(right)">
                                      <p:cBhvr>
                                        <p:cTn id="17" dur="500"/>
                                        <p:tgtEl>
                                          <p:spTgt spid="23"/>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p:tgtEl>
                                          <p:spTgt spid="55"/>
                                        </p:tgtEl>
                                        <p:attrNameLst>
                                          <p:attrName>ppt_y</p:attrName>
                                        </p:attrNameLst>
                                      </p:cBhvr>
                                      <p:tavLst>
                                        <p:tav tm="0">
                                          <p:val>
                                            <p:strVal val="#ppt_y+#ppt_h*1.125000"/>
                                          </p:val>
                                        </p:tav>
                                        <p:tav tm="100000">
                                          <p:val>
                                            <p:strVal val="#ppt_y"/>
                                          </p:val>
                                        </p:tav>
                                      </p:tavLst>
                                    </p:anim>
                                    <p:animEffect transition="in" filter="wipe(up)">
                                      <p:cBhvr>
                                        <p:cTn id="21" dur="500"/>
                                        <p:tgtEl>
                                          <p:spTgt spid="55"/>
                                        </p:tgtEl>
                                      </p:cBhvr>
                                    </p:animEffect>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ppt_x</p:attrName>
                                        </p:attrNameLst>
                                      </p:cBhvr>
                                      <p:tavLst>
                                        <p:tav tm="0">
                                          <p:val>
                                            <p:strVal val="#ppt_x-#ppt_w*1.125000"/>
                                          </p:val>
                                        </p:tav>
                                        <p:tav tm="100000">
                                          <p:val>
                                            <p:strVal val="#ppt_x"/>
                                          </p:val>
                                        </p:tav>
                                      </p:tavLst>
                                    </p:anim>
                                    <p:animEffect transition="in" filter="wipe(right)">
                                      <p:cBhvr>
                                        <p:cTn id="26" dur="500"/>
                                        <p:tgtEl>
                                          <p:spTgt spid="24"/>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p:tgtEl>
                                          <p:spTgt spid="21"/>
                                        </p:tgtEl>
                                        <p:attrNameLst>
                                          <p:attrName>ppt_x</p:attrName>
                                        </p:attrNameLst>
                                      </p:cBhvr>
                                      <p:tavLst>
                                        <p:tav tm="0">
                                          <p:val>
                                            <p:strVal val="#ppt_x-#ppt_w*1.125000"/>
                                          </p:val>
                                        </p:tav>
                                        <p:tav tm="100000">
                                          <p:val>
                                            <p:strVal val="#ppt_x"/>
                                          </p:val>
                                        </p:tav>
                                      </p:tavLst>
                                    </p:anim>
                                    <p:animEffect transition="in" filter="wipe(right)">
                                      <p:cBhvr>
                                        <p:cTn id="30" dur="500"/>
                                        <p:tgtEl>
                                          <p:spTgt spid="21"/>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p:tgtEl>
                                          <p:spTgt spid="56"/>
                                        </p:tgtEl>
                                        <p:attrNameLst>
                                          <p:attrName>ppt_y</p:attrName>
                                        </p:attrNameLst>
                                      </p:cBhvr>
                                      <p:tavLst>
                                        <p:tav tm="0">
                                          <p:val>
                                            <p:strVal val="#ppt_y+#ppt_h*1.125000"/>
                                          </p:val>
                                        </p:tav>
                                        <p:tav tm="100000">
                                          <p:val>
                                            <p:strVal val="#ppt_y"/>
                                          </p:val>
                                        </p:tav>
                                      </p:tavLst>
                                    </p:anim>
                                    <p:animEffect transition="in" filter="wipe(up)">
                                      <p:cBhvr>
                                        <p:cTn id="34" dur="500"/>
                                        <p:tgtEl>
                                          <p:spTgt spid="56"/>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p:tgtEl>
                                          <p:spTgt spid="25"/>
                                        </p:tgtEl>
                                        <p:attrNameLst>
                                          <p:attrName>ppt_x</p:attrName>
                                        </p:attrNameLst>
                                      </p:cBhvr>
                                      <p:tavLst>
                                        <p:tav tm="0">
                                          <p:val>
                                            <p:strVal val="#ppt_x-#ppt_w*1.125000"/>
                                          </p:val>
                                        </p:tav>
                                        <p:tav tm="100000">
                                          <p:val>
                                            <p:strVal val="#ppt_x"/>
                                          </p:val>
                                        </p:tav>
                                      </p:tavLst>
                                    </p:anim>
                                    <p:animEffect transition="in" filter="wipe(right)">
                                      <p:cBhvr>
                                        <p:cTn id="39" dur="500"/>
                                        <p:tgtEl>
                                          <p:spTgt spid="25"/>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p:tgtEl>
                                          <p:spTgt spid="20"/>
                                        </p:tgtEl>
                                        <p:attrNameLst>
                                          <p:attrName>ppt_x</p:attrName>
                                        </p:attrNameLst>
                                      </p:cBhvr>
                                      <p:tavLst>
                                        <p:tav tm="0">
                                          <p:val>
                                            <p:strVal val="#ppt_x-#ppt_w*1.125000"/>
                                          </p:val>
                                        </p:tav>
                                        <p:tav tm="100000">
                                          <p:val>
                                            <p:strVal val="#ppt_x"/>
                                          </p:val>
                                        </p:tav>
                                      </p:tavLst>
                                    </p:anim>
                                    <p:animEffect transition="in" filter="wipe(right)">
                                      <p:cBhvr>
                                        <p:cTn id="43" dur="500"/>
                                        <p:tgtEl>
                                          <p:spTgt spid="20"/>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500"/>
                                        <p:tgtEl>
                                          <p:spTgt spid="57"/>
                                        </p:tgtEl>
                                        <p:attrNameLst>
                                          <p:attrName>ppt_y</p:attrName>
                                        </p:attrNameLst>
                                      </p:cBhvr>
                                      <p:tavLst>
                                        <p:tav tm="0">
                                          <p:val>
                                            <p:strVal val="#ppt_y+#ppt_h*1.125000"/>
                                          </p:val>
                                        </p:tav>
                                        <p:tav tm="100000">
                                          <p:val>
                                            <p:strVal val="#ppt_y"/>
                                          </p:val>
                                        </p:tav>
                                      </p:tavLst>
                                    </p:anim>
                                    <p:animEffect transition="in" filter="wipe(up)">
                                      <p:cBhvr>
                                        <p:cTn id="47" dur="500"/>
                                        <p:tgtEl>
                                          <p:spTgt spid="57"/>
                                        </p:tgtEl>
                                      </p:cBhvr>
                                    </p:animEffect>
                                  </p:childTnLst>
                                </p:cTn>
                              </p:par>
                            </p:childTnLst>
                          </p:cTn>
                        </p:par>
                        <p:par>
                          <p:cTn id="48" fill="hold">
                            <p:stCondLst>
                              <p:cond delay="2000"/>
                            </p:stCondLst>
                            <p:childTnLst>
                              <p:par>
                                <p:cTn id="49" presetID="1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p:tgtEl>
                                          <p:spTgt spid="26"/>
                                        </p:tgtEl>
                                        <p:attrNameLst>
                                          <p:attrName>ppt_x</p:attrName>
                                        </p:attrNameLst>
                                      </p:cBhvr>
                                      <p:tavLst>
                                        <p:tav tm="0">
                                          <p:val>
                                            <p:strVal val="#ppt_x-#ppt_w*1.125000"/>
                                          </p:val>
                                        </p:tav>
                                        <p:tav tm="100000">
                                          <p:val>
                                            <p:strVal val="#ppt_x"/>
                                          </p:val>
                                        </p:tav>
                                      </p:tavLst>
                                    </p:anim>
                                    <p:animEffect transition="in" filter="wipe(right)">
                                      <p:cBhvr>
                                        <p:cTn id="52" dur="500"/>
                                        <p:tgtEl>
                                          <p:spTgt spid="26"/>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p:tgtEl>
                                          <p:spTgt spid="19"/>
                                        </p:tgtEl>
                                        <p:attrNameLst>
                                          <p:attrName>ppt_x</p:attrName>
                                        </p:attrNameLst>
                                      </p:cBhvr>
                                      <p:tavLst>
                                        <p:tav tm="0">
                                          <p:val>
                                            <p:strVal val="#ppt_x-#ppt_w*1.125000"/>
                                          </p:val>
                                        </p:tav>
                                        <p:tav tm="100000">
                                          <p:val>
                                            <p:strVal val="#ppt_x"/>
                                          </p:val>
                                        </p:tav>
                                      </p:tavLst>
                                    </p:anim>
                                    <p:animEffect transition="in" filter="wipe(right)">
                                      <p:cBhvr>
                                        <p:cTn id="56" dur="500"/>
                                        <p:tgtEl>
                                          <p:spTgt spid="19"/>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p:tgtEl>
                                          <p:spTgt spid="58"/>
                                        </p:tgtEl>
                                        <p:attrNameLst>
                                          <p:attrName>ppt_y</p:attrName>
                                        </p:attrNameLst>
                                      </p:cBhvr>
                                      <p:tavLst>
                                        <p:tav tm="0">
                                          <p:val>
                                            <p:strVal val="#ppt_y+#ppt_h*1.125000"/>
                                          </p:val>
                                        </p:tav>
                                        <p:tav tm="100000">
                                          <p:val>
                                            <p:strVal val="#ppt_y"/>
                                          </p:val>
                                        </p:tav>
                                      </p:tavLst>
                                    </p:anim>
                                    <p:animEffect transition="in" filter="wipe(up)">
                                      <p:cBhvr>
                                        <p:cTn id="60" dur="500"/>
                                        <p:tgtEl>
                                          <p:spTgt spid="58"/>
                                        </p:tgtEl>
                                      </p:cBhvr>
                                    </p:animEffect>
                                  </p:childTnLst>
                                </p:cTn>
                              </p:par>
                            </p:childTnLst>
                          </p:cTn>
                        </p:par>
                        <p:par>
                          <p:cTn id="61" fill="hold">
                            <p:stCondLst>
                              <p:cond delay="2500"/>
                            </p:stCondLst>
                            <p:childTnLst>
                              <p:par>
                                <p:cTn id="62" presetID="12" presetClass="entr" presetSubtype="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p:tgtEl>
                                          <p:spTgt spid="27"/>
                                        </p:tgtEl>
                                        <p:attrNameLst>
                                          <p:attrName>ppt_x</p:attrName>
                                        </p:attrNameLst>
                                      </p:cBhvr>
                                      <p:tavLst>
                                        <p:tav tm="0">
                                          <p:val>
                                            <p:strVal val="#ppt_x-#ppt_w*1.125000"/>
                                          </p:val>
                                        </p:tav>
                                        <p:tav tm="100000">
                                          <p:val>
                                            <p:strVal val="#ppt_x"/>
                                          </p:val>
                                        </p:tav>
                                      </p:tavLst>
                                    </p:anim>
                                    <p:animEffect transition="in" filter="wipe(right)">
                                      <p:cBhvr>
                                        <p:cTn id="65" dur="500"/>
                                        <p:tgtEl>
                                          <p:spTgt spid="27"/>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p:tgtEl>
                                          <p:spTgt spid="18"/>
                                        </p:tgtEl>
                                        <p:attrNameLst>
                                          <p:attrName>ppt_x</p:attrName>
                                        </p:attrNameLst>
                                      </p:cBhvr>
                                      <p:tavLst>
                                        <p:tav tm="0">
                                          <p:val>
                                            <p:strVal val="#ppt_x-#ppt_w*1.125000"/>
                                          </p:val>
                                        </p:tav>
                                        <p:tav tm="100000">
                                          <p:val>
                                            <p:strVal val="#ppt_x"/>
                                          </p:val>
                                        </p:tav>
                                      </p:tavLst>
                                    </p:anim>
                                    <p:animEffect transition="in" filter="wipe(right)">
                                      <p:cBhvr>
                                        <p:cTn id="69" dur="500"/>
                                        <p:tgtEl>
                                          <p:spTgt spid="18"/>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additive="base">
                                        <p:cTn id="72" dur="500"/>
                                        <p:tgtEl>
                                          <p:spTgt spid="59"/>
                                        </p:tgtEl>
                                        <p:attrNameLst>
                                          <p:attrName>ppt_y</p:attrName>
                                        </p:attrNameLst>
                                      </p:cBhvr>
                                      <p:tavLst>
                                        <p:tav tm="0">
                                          <p:val>
                                            <p:strVal val="#ppt_y+#ppt_h*1.125000"/>
                                          </p:val>
                                        </p:tav>
                                        <p:tav tm="100000">
                                          <p:val>
                                            <p:strVal val="#ppt_y"/>
                                          </p:val>
                                        </p:tav>
                                      </p:tavLst>
                                    </p:anim>
                                    <p:animEffect transition="in" filter="wipe(up)">
                                      <p:cBhvr>
                                        <p:cTn id="7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8" grpId="0" bldLvl="0" animBg="1"/>
      <p:bldP spid="19" grpId="0" bldLvl="0" animBg="1"/>
      <p:bldP spid="20" grpId="0" bldLvl="0" animBg="1"/>
      <p:bldP spid="21" grpId="0" bldLvl="0" animBg="1"/>
      <p:bldP spid="22" grpId="0" bldLvl="0" animBg="1"/>
      <p:bldP spid="23" grpId="0"/>
      <p:bldP spid="24" grpId="0"/>
      <p:bldP spid="25" grpId="0"/>
      <p:bldP spid="26" grpId="0"/>
      <p:bldP spid="27" grpId="0"/>
      <p:bldP spid="55" grpId="0"/>
      <p:bldP spid="56" grpId="0"/>
      <p:bldP spid="57" grpId="0"/>
      <p:bldP spid="58"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84905" y="1797050"/>
            <a:ext cx="2716530" cy="4255135"/>
            <a:chOff x="7461" y="2869"/>
            <a:chExt cx="4278" cy="6701"/>
          </a:xfrm>
        </p:grpSpPr>
        <p:sp>
          <p:nvSpPr>
            <p:cNvPr id="33" name="圆角矩形 32"/>
            <p:cNvSpPr/>
            <p:nvPr/>
          </p:nvSpPr>
          <p:spPr>
            <a:xfrm>
              <a:off x="7461" y="2869"/>
              <a:ext cx="4278" cy="6701"/>
            </a:xfrm>
            <a:prstGeom prst="roundRec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8553" y="3770"/>
              <a:ext cx="2093" cy="2093"/>
            </a:xfrm>
            <a:prstGeom prst="ellipse">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8404" y="6120"/>
              <a:ext cx="2392" cy="652"/>
            </a:xfrm>
            <a:prstGeom prst="rect">
              <a:avLst/>
            </a:prstGeom>
            <a:noFill/>
          </p:spPr>
          <p:txBody>
            <a:bodyPr wrap="square" rtlCol="0">
              <a:spAutoFit/>
            </a:bodyPr>
            <a:lstStyle/>
            <a:p>
              <a:pPr algn="ctr"/>
              <a:r>
                <a:rPr lang="en-US" altLang="zh-CN" sz="2100" dirty="0">
                  <a:solidFill>
                    <a:schemeClr val="tx1">
                      <a:lumMod val="75000"/>
                      <a:lumOff val="25000"/>
                    </a:schemeClr>
                  </a:solidFill>
                  <a:cs typeface="+mn-ea"/>
                  <a:sym typeface="+mn-lt"/>
                </a:rPr>
                <a:t>2</a:t>
              </a:r>
            </a:p>
          </p:txBody>
        </p:sp>
        <p:sp>
          <p:nvSpPr>
            <p:cNvPr id="36" name="文本框 35"/>
            <p:cNvSpPr txBox="1"/>
            <p:nvPr/>
          </p:nvSpPr>
          <p:spPr>
            <a:xfrm>
              <a:off x="7747" y="7095"/>
              <a:ext cx="3721" cy="1104"/>
            </a:xfrm>
            <a:prstGeom prst="rect">
              <a:avLst/>
            </a:prstGeom>
            <a:noFill/>
          </p:spPr>
          <p:txBody>
            <a:bodyPr wrap="square" rtlCol="0">
              <a:spAutoFit/>
            </a:bodyPr>
            <a:lstStyle/>
            <a:p>
              <a:pPr algn="ctr">
                <a:lnSpc>
                  <a:spcPct val="130000"/>
                </a:lnSpc>
              </a:pPr>
              <a:r>
                <a:rPr lang="zh-CN" altLang="en-US" sz="1600">
                  <a:cs typeface="+mn-ea"/>
                  <a:sym typeface="+mn-lt"/>
                </a:rPr>
                <a:t>如果见到狮子在躲避，那就是象群发怒了</a:t>
              </a:r>
              <a:endParaRPr lang="zh-CN" altLang="en-US" sz="1600" dirty="0">
                <a:solidFill>
                  <a:schemeClr val="tx1">
                    <a:lumMod val="75000"/>
                    <a:lumOff val="25000"/>
                  </a:schemeClr>
                </a:solidFill>
                <a:cs typeface="+mn-ea"/>
                <a:sym typeface="+mn-lt"/>
              </a:endParaRPr>
            </a:p>
          </p:txBody>
        </p:sp>
        <p:cxnSp>
          <p:nvCxnSpPr>
            <p:cNvPr id="37" name="直接连接符 36"/>
            <p:cNvCxnSpPr/>
            <p:nvPr/>
          </p:nvCxnSpPr>
          <p:spPr>
            <a:xfrm>
              <a:off x="9139" y="6908"/>
              <a:ext cx="921" cy="0"/>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5" name="图形 26"/>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139" y="4357"/>
              <a:ext cx="922" cy="922"/>
            </a:xfrm>
            <a:prstGeom prst="rect">
              <a:avLst/>
            </a:prstGeom>
          </p:spPr>
        </p:pic>
      </p:grpSp>
      <p:grpSp>
        <p:nvGrpSpPr>
          <p:cNvPr id="4" name="组合 3"/>
          <p:cNvGrpSpPr/>
          <p:nvPr/>
        </p:nvGrpSpPr>
        <p:grpSpPr>
          <a:xfrm>
            <a:off x="747395" y="1796415"/>
            <a:ext cx="2716530" cy="4254500"/>
            <a:chOff x="1646" y="2870"/>
            <a:chExt cx="4278" cy="6700"/>
          </a:xfrm>
        </p:grpSpPr>
        <p:sp>
          <p:nvSpPr>
            <p:cNvPr id="12" name="圆角矩形 11"/>
            <p:cNvSpPr/>
            <p:nvPr/>
          </p:nvSpPr>
          <p:spPr>
            <a:xfrm>
              <a:off x="1646" y="2870"/>
              <a:ext cx="4278" cy="6701"/>
            </a:xfrm>
            <a:prstGeom prst="roundRec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2589" y="6121"/>
              <a:ext cx="2392" cy="652"/>
            </a:xfrm>
            <a:prstGeom prst="rect">
              <a:avLst/>
            </a:prstGeom>
            <a:noFill/>
          </p:spPr>
          <p:txBody>
            <a:bodyPr wrap="square" rtlCol="0">
              <a:spAutoFit/>
            </a:bodyPr>
            <a:lstStyle/>
            <a:p>
              <a:pPr algn="ctr"/>
              <a:r>
                <a:rPr lang="en-US" altLang="zh-CN" sz="2100" dirty="0">
                  <a:solidFill>
                    <a:schemeClr val="tx1">
                      <a:lumMod val="75000"/>
                      <a:lumOff val="25000"/>
                    </a:schemeClr>
                  </a:solidFill>
                  <a:cs typeface="+mn-ea"/>
                  <a:sym typeface="+mn-lt"/>
                </a:rPr>
                <a:t>1</a:t>
              </a:r>
            </a:p>
          </p:txBody>
        </p:sp>
        <p:sp>
          <p:nvSpPr>
            <p:cNvPr id="28" name="文本框 27"/>
            <p:cNvSpPr txBox="1"/>
            <p:nvPr/>
          </p:nvSpPr>
          <p:spPr>
            <a:xfrm>
              <a:off x="1846" y="7096"/>
              <a:ext cx="3857" cy="1655"/>
            </a:xfrm>
            <a:prstGeom prst="rect">
              <a:avLst/>
            </a:prstGeom>
            <a:noFill/>
          </p:spPr>
          <p:txBody>
            <a:bodyPr wrap="square" rtlCol="0">
              <a:spAutoFit/>
            </a:bodyPr>
            <a:lstStyle/>
            <a:p>
              <a:pPr algn="ctr">
                <a:lnSpc>
                  <a:spcPct val="130000"/>
                </a:lnSpc>
              </a:pPr>
              <a:r>
                <a:rPr lang="zh-CN" altLang="en-US" sz="1600">
                  <a:cs typeface="+mn-ea"/>
                  <a:sym typeface="+mn-lt"/>
                </a:rPr>
                <a:t>在非洲的草原上如果见到羚羊在奔逃，那一定是狮子来了</a:t>
              </a:r>
              <a:endParaRPr lang="zh-CN" altLang="en-US" sz="1600" dirty="0">
                <a:solidFill>
                  <a:schemeClr val="tx1">
                    <a:lumMod val="75000"/>
                    <a:lumOff val="25000"/>
                  </a:schemeClr>
                </a:solidFill>
                <a:cs typeface="+mn-ea"/>
                <a:sym typeface="+mn-lt"/>
              </a:endParaRPr>
            </a:p>
          </p:txBody>
        </p:sp>
        <p:cxnSp>
          <p:nvCxnSpPr>
            <p:cNvPr id="30" name="直接连接符 29"/>
            <p:cNvCxnSpPr/>
            <p:nvPr/>
          </p:nvCxnSpPr>
          <p:spPr>
            <a:xfrm>
              <a:off x="3325" y="6909"/>
              <a:ext cx="921" cy="0"/>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6" name="图片 5" descr="51miz-P1498490-ED26ACF9-3840x256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728" y="3772"/>
              <a:ext cx="2093" cy="2093"/>
            </a:xfrm>
            <a:custGeom>
              <a:avLst/>
              <a:gdLst/>
              <a:ahLst/>
              <a:cxnLst>
                <a:cxn ang="3">
                  <a:pos x="hc" y="t"/>
                </a:cxn>
                <a:cxn ang="cd2">
                  <a:pos x="l" y="vc"/>
                </a:cxn>
                <a:cxn ang="cd4">
                  <a:pos x="hc" y="b"/>
                </a:cxn>
                <a:cxn ang="0">
                  <a:pos x="r" y="vc"/>
                </a:cxn>
              </a:cxnLst>
              <a:rect l="l" t="t" r="r" b="b"/>
              <a:pathLst>
                <a:path w="2093" h="2093">
                  <a:moveTo>
                    <a:pt x="1047" y="0"/>
                  </a:moveTo>
                  <a:cubicBezTo>
                    <a:pt x="1624" y="0"/>
                    <a:pt x="2093" y="469"/>
                    <a:pt x="2093" y="1047"/>
                  </a:cubicBezTo>
                  <a:cubicBezTo>
                    <a:pt x="2093" y="1624"/>
                    <a:pt x="1624" y="2093"/>
                    <a:pt x="1047" y="2093"/>
                  </a:cubicBezTo>
                  <a:cubicBezTo>
                    <a:pt x="469" y="2093"/>
                    <a:pt x="0" y="1624"/>
                    <a:pt x="0" y="1047"/>
                  </a:cubicBezTo>
                  <a:cubicBezTo>
                    <a:pt x="0" y="469"/>
                    <a:pt x="469" y="0"/>
                    <a:pt x="1047" y="0"/>
                  </a:cubicBezTo>
                  <a:close/>
                </a:path>
              </a:pathLst>
            </a:custGeom>
          </p:spPr>
        </p:pic>
      </p:grpSp>
      <p:grpSp>
        <p:nvGrpSpPr>
          <p:cNvPr id="8" name="组合 7"/>
          <p:cNvGrpSpPr/>
          <p:nvPr/>
        </p:nvGrpSpPr>
        <p:grpSpPr>
          <a:xfrm>
            <a:off x="6631940" y="1796415"/>
            <a:ext cx="2716530" cy="4254500"/>
            <a:chOff x="13276" y="2868"/>
            <a:chExt cx="4278" cy="6700"/>
          </a:xfrm>
        </p:grpSpPr>
        <p:sp>
          <p:nvSpPr>
            <p:cNvPr id="39" name="圆角矩形 38"/>
            <p:cNvSpPr/>
            <p:nvPr/>
          </p:nvSpPr>
          <p:spPr>
            <a:xfrm>
              <a:off x="13276" y="2868"/>
              <a:ext cx="4278" cy="6701"/>
            </a:xfrm>
            <a:prstGeom prst="roundRec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p:cNvSpPr txBox="1"/>
            <p:nvPr/>
          </p:nvSpPr>
          <p:spPr>
            <a:xfrm>
              <a:off x="14219" y="6119"/>
              <a:ext cx="2392" cy="652"/>
            </a:xfrm>
            <a:prstGeom prst="rect">
              <a:avLst/>
            </a:prstGeom>
            <a:noFill/>
          </p:spPr>
          <p:txBody>
            <a:bodyPr wrap="square" rtlCol="0">
              <a:spAutoFit/>
            </a:bodyPr>
            <a:lstStyle/>
            <a:p>
              <a:pPr algn="ctr"/>
              <a:r>
                <a:rPr lang="en-US" altLang="zh-CN" sz="2100" dirty="0">
                  <a:solidFill>
                    <a:schemeClr val="tx1">
                      <a:lumMod val="75000"/>
                      <a:lumOff val="25000"/>
                    </a:schemeClr>
                  </a:solidFill>
                  <a:cs typeface="+mn-ea"/>
                  <a:sym typeface="+mn-lt"/>
                </a:rPr>
                <a:t>3</a:t>
              </a:r>
            </a:p>
          </p:txBody>
        </p:sp>
        <p:sp>
          <p:nvSpPr>
            <p:cNvPr id="42" name="文本框 41"/>
            <p:cNvSpPr txBox="1"/>
            <p:nvPr/>
          </p:nvSpPr>
          <p:spPr>
            <a:xfrm>
              <a:off x="13497" y="7094"/>
              <a:ext cx="3900" cy="2159"/>
            </a:xfrm>
            <a:prstGeom prst="rect">
              <a:avLst/>
            </a:prstGeom>
            <a:noFill/>
          </p:spPr>
          <p:txBody>
            <a:bodyPr wrap="square" rtlCol="0">
              <a:spAutoFit/>
            </a:bodyPr>
            <a:lstStyle/>
            <a:p>
              <a:pPr algn="ctr">
                <a:lnSpc>
                  <a:spcPct val="130000"/>
                </a:lnSpc>
              </a:pPr>
              <a:r>
                <a:rPr lang="zh-CN" altLang="en-US" sz="1600">
                  <a:cs typeface="+mn-ea"/>
                  <a:sym typeface="+mn-lt"/>
                </a:rPr>
                <a:t>如果见到成百上千的狮子和大象集体逃命的壮观景象，那是什么来了呢？</a:t>
              </a:r>
            </a:p>
            <a:p>
              <a:pPr algn="ctr">
                <a:lnSpc>
                  <a:spcPct val="130000"/>
                </a:lnSpc>
              </a:pPr>
              <a:r>
                <a:rPr lang="en-US" altLang="zh-CN" sz="1600">
                  <a:cs typeface="+mn-ea"/>
                  <a:sym typeface="+mn-lt"/>
                </a:rPr>
                <a:t>—</a:t>
              </a:r>
              <a:r>
                <a:rPr lang="zh-CN" altLang="en-US" sz="1600">
                  <a:cs typeface="+mn-ea"/>
                  <a:sym typeface="+mn-lt"/>
                </a:rPr>
                <a:t>是蚂蚁军团来了</a:t>
              </a:r>
              <a:endParaRPr lang="zh-CN" altLang="en-US" sz="1600" dirty="0">
                <a:solidFill>
                  <a:schemeClr val="tx1">
                    <a:lumMod val="75000"/>
                    <a:lumOff val="25000"/>
                  </a:schemeClr>
                </a:solidFill>
                <a:cs typeface="+mn-ea"/>
                <a:sym typeface="+mn-lt"/>
              </a:endParaRPr>
            </a:p>
          </p:txBody>
        </p:sp>
        <p:cxnSp>
          <p:nvCxnSpPr>
            <p:cNvPr id="43" name="直接连接符 42"/>
            <p:cNvCxnSpPr/>
            <p:nvPr/>
          </p:nvCxnSpPr>
          <p:spPr>
            <a:xfrm>
              <a:off x="14954" y="6907"/>
              <a:ext cx="921" cy="0"/>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7" name="图片 6" descr="51miz-P1502804-5199547C-3840x2402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4399" y="3772"/>
              <a:ext cx="2093" cy="2082"/>
            </a:xfrm>
            <a:custGeom>
              <a:avLst/>
              <a:gdLst/>
              <a:ahLst/>
              <a:cxnLst>
                <a:cxn ang="3">
                  <a:pos x="hc" y="t"/>
                </a:cxn>
                <a:cxn ang="cd2">
                  <a:pos x="l" y="vc"/>
                </a:cxn>
                <a:cxn ang="cd4">
                  <a:pos x="hc" y="b"/>
                </a:cxn>
                <a:cxn ang="0">
                  <a:pos x="r" y="vc"/>
                </a:cxn>
              </a:cxnLst>
              <a:rect l="l" t="t" r="r" b="b"/>
              <a:pathLst>
                <a:path w="2093" h="2082">
                  <a:moveTo>
                    <a:pt x="895" y="0"/>
                  </a:moveTo>
                  <a:lnTo>
                    <a:pt x="1198" y="0"/>
                  </a:lnTo>
                  <a:lnTo>
                    <a:pt x="1206" y="1"/>
                  </a:lnTo>
                  <a:cubicBezTo>
                    <a:pt x="1708" y="78"/>
                    <a:pt x="2093" y="512"/>
                    <a:pt x="2093" y="1036"/>
                  </a:cubicBezTo>
                  <a:cubicBezTo>
                    <a:pt x="2093" y="1613"/>
                    <a:pt x="1624" y="2082"/>
                    <a:pt x="1047" y="2082"/>
                  </a:cubicBezTo>
                  <a:cubicBezTo>
                    <a:pt x="469" y="2082"/>
                    <a:pt x="0" y="1613"/>
                    <a:pt x="0" y="1036"/>
                  </a:cubicBezTo>
                  <a:cubicBezTo>
                    <a:pt x="0" y="512"/>
                    <a:pt x="385" y="78"/>
                    <a:pt x="887" y="1"/>
                  </a:cubicBezTo>
                  <a:lnTo>
                    <a:pt x="895" y="0"/>
                  </a:lnTo>
                  <a:close/>
                </a:path>
              </a:pathLst>
            </a:custGeom>
          </p:spPr>
        </p:pic>
      </p:grpSp>
      <p:grpSp>
        <p:nvGrpSpPr>
          <p:cNvPr id="16" name="组合 15"/>
          <p:cNvGrpSpPr/>
          <p:nvPr/>
        </p:nvGrpSpPr>
        <p:grpSpPr>
          <a:xfrm>
            <a:off x="781685" y="515620"/>
            <a:ext cx="10504170" cy="694690"/>
            <a:chOff x="1231" y="812"/>
            <a:chExt cx="16542" cy="1094"/>
          </a:xfrm>
        </p:grpSpPr>
        <p:sp>
          <p:nvSpPr>
            <p:cNvPr id="2" name="文本框 1"/>
            <p:cNvSpPr txBox="1"/>
            <p:nvPr/>
          </p:nvSpPr>
          <p:spPr>
            <a:xfrm>
              <a:off x="2889" y="812"/>
              <a:ext cx="5643" cy="919"/>
            </a:xfrm>
            <a:prstGeom prst="rect">
              <a:avLst/>
            </a:prstGeom>
            <a:noFill/>
          </p:spPr>
          <p:txBody>
            <a:bodyPr wrap="square" rtlCol="0">
              <a:spAutoFit/>
            </a:bodyPr>
            <a:lstStyle/>
            <a:p>
              <a:pPr algn="l"/>
              <a:r>
                <a:rPr lang="zh-CN" altLang="en-US" sz="3200" dirty="0">
                  <a:solidFill>
                    <a:srgbClr val="283A69"/>
                  </a:solidFill>
                  <a:cs typeface="+mn-ea"/>
                  <a:sym typeface="+mn-lt"/>
                </a:rPr>
                <a:t>团队的力量</a:t>
              </a:r>
            </a:p>
          </p:txBody>
        </p:sp>
        <p:cxnSp>
          <p:nvCxnSpPr>
            <p:cNvPr id="11" name="直接连接符 10"/>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流程图: 数据 12"/>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流程图: 数据 13"/>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圆角矩形 14"/>
          <p:cNvSpPr/>
          <p:nvPr/>
        </p:nvSpPr>
        <p:spPr>
          <a:xfrm>
            <a:off x="9578975" y="1796415"/>
            <a:ext cx="1918335" cy="4255135"/>
          </a:xfrm>
          <a:prstGeom prst="roundRect">
            <a:avLst/>
          </a:prstGeom>
          <a:solidFill>
            <a:srgbClr val="283A69"/>
          </a:solidFill>
          <a:ln>
            <a:solidFill>
              <a:srgbClr val="283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9859645" y="2124710"/>
            <a:ext cx="1442720" cy="3599815"/>
          </a:xfrm>
          <a:prstGeom prst="rect">
            <a:avLst/>
          </a:prstGeom>
          <a:noFill/>
        </p:spPr>
        <p:txBody>
          <a:bodyPr wrap="square">
            <a:spAutoFit/>
          </a:bodyPr>
          <a:lstStyle/>
          <a:p>
            <a:pPr algn="ctr" fontAlgn="auto">
              <a:lnSpc>
                <a:spcPct val="150000"/>
              </a:lnSpc>
            </a:pPr>
            <a:r>
              <a:rPr lang="zh-CN" altLang="en-US" sz="3200" b="1" dirty="0">
                <a:solidFill>
                  <a:schemeClr val="bg1"/>
                </a:solidFill>
                <a:cs typeface="+mn-ea"/>
                <a:sym typeface="+mn-lt"/>
              </a:rPr>
              <a:t>团队</a:t>
            </a:r>
          </a:p>
          <a:p>
            <a:pPr algn="ctr" fontAlgn="auto">
              <a:lnSpc>
                <a:spcPct val="150000"/>
              </a:lnSpc>
            </a:pPr>
            <a:r>
              <a:rPr lang="zh-CN" altLang="en-US" sz="2400" b="1" dirty="0">
                <a:solidFill>
                  <a:schemeClr val="bg1"/>
                </a:solidFill>
                <a:cs typeface="+mn-ea"/>
                <a:sym typeface="+mn-lt"/>
              </a:rPr>
              <a:t>为了共同的目标而在一起工作的一群人</a:t>
            </a:r>
          </a:p>
        </p:txBody>
      </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strVal val="#ppt_w*0.70"/>
                                          </p:val>
                                        </p:tav>
                                        <p:tav tm="100000">
                                          <p:val>
                                            <p:strVal val="#ppt_w"/>
                                          </p:val>
                                        </p:tav>
                                      </p:tavLst>
                                    </p:anim>
                                    <p:anim calcmode="lin" valueType="num">
                                      <p:cBhvr>
                                        <p:cTn id="27" dur="1000" fill="hold"/>
                                        <p:tgtEl>
                                          <p:spTgt spid="15"/>
                                        </p:tgtEl>
                                        <p:attrNameLst>
                                          <p:attrName>ppt_h</p:attrName>
                                        </p:attrNameLst>
                                      </p:cBhvr>
                                      <p:tavLst>
                                        <p:tav tm="0">
                                          <p:val>
                                            <p:strVal val="#ppt_h"/>
                                          </p:val>
                                        </p:tav>
                                        <p:tav tm="100000">
                                          <p:val>
                                            <p:strVal val="#ppt_h"/>
                                          </p:val>
                                        </p:tav>
                                      </p:tavLst>
                                    </p:anim>
                                    <p:animEffect transition="in" filter="fade">
                                      <p:cBhvr>
                                        <p:cTn id="28" dur="1000"/>
                                        <p:tgtEl>
                                          <p:spTgt spid="15"/>
                                        </p:tgtEl>
                                      </p:cBhvr>
                                    </p:animEffect>
                                  </p:childTnLst>
                                </p:cTn>
                              </p:par>
                              <p:par>
                                <p:cTn id="29" presetID="55" presetClass="entr"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70"/>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9"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781685" y="1374458"/>
            <a:ext cx="4424680" cy="521970"/>
          </a:xfrm>
          <a:prstGeom prst="rect">
            <a:avLst/>
          </a:prstGeom>
        </p:spPr>
        <p:txBody>
          <a:bodyPr vert="horz" wrap="square" lIns="91440" tIns="45720" rIns="91440" bIns="45720" rtlCol="0" anchor="ctr">
            <a:spAutoFit/>
          </a:bodyPr>
          <a:lstStyle/>
          <a:p>
            <a:pPr lvl="0" algn="l">
              <a:buClrTx/>
              <a:buSzTx/>
              <a:buFontTx/>
            </a:pPr>
            <a:r>
              <a:rPr lang="zh-CN" altLang="en-US" sz="2800" b="1" dirty="0">
                <a:solidFill>
                  <a:srgbClr val="283A69"/>
                </a:solidFill>
                <a:cs typeface="+mn-ea"/>
                <a:sym typeface="+mn-lt"/>
              </a:rPr>
              <a:t>沟通中的致命过失</a:t>
            </a:r>
          </a:p>
        </p:txBody>
      </p:sp>
      <p:pic>
        <p:nvPicPr>
          <p:cNvPr id="52" name="图片 51" descr="82cc7c85_P1497154_0e080c1b-1920x128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17575" y="2234565"/>
            <a:ext cx="5018405" cy="3706495"/>
          </a:xfrm>
          <a:prstGeom prst="rect">
            <a:avLst/>
          </a:prstGeom>
        </p:spPr>
      </p:pic>
      <p:sp>
        <p:nvSpPr>
          <p:cNvPr id="54" name="矩形 14"/>
          <p:cNvSpPr>
            <a:spLocks noChangeArrowheads="1"/>
          </p:cNvSpPr>
          <p:nvPr/>
        </p:nvSpPr>
        <p:spPr bwMode="auto">
          <a:xfrm>
            <a:off x="6424295" y="2266950"/>
            <a:ext cx="4888230" cy="435610"/>
          </a:xfrm>
          <a:prstGeom prst="rect">
            <a:avLst/>
          </a:prstGeom>
          <a:solidFill>
            <a:srgbClr val="283A69"/>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chemeClr val="bg1"/>
              </a:solidFill>
              <a:cs typeface="+mn-ea"/>
              <a:sym typeface="+mn-lt"/>
            </a:endParaRPr>
          </a:p>
        </p:txBody>
      </p:sp>
      <p:sp>
        <p:nvSpPr>
          <p:cNvPr id="61" name="文本框 60"/>
          <p:cNvSpPr txBox="1"/>
          <p:nvPr/>
        </p:nvSpPr>
        <p:spPr>
          <a:xfrm>
            <a:off x="6567805" y="2287270"/>
            <a:ext cx="1729961" cy="400110"/>
          </a:xfrm>
          <a:prstGeom prst="rect">
            <a:avLst/>
          </a:prstGeom>
          <a:noFill/>
        </p:spPr>
        <p:txBody>
          <a:bodyPr wrap="none" rtlCol="0" anchor="t">
            <a:spAutoFit/>
          </a:bodyPr>
          <a:lstStyle/>
          <a:p>
            <a:r>
              <a:rPr lang="zh-CN" altLang="en-US" sz="2000" b="1" spc="1000" dirty="0">
                <a:solidFill>
                  <a:schemeClr val="bg1"/>
                </a:solidFill>
                <a:uFillTx/>
                <a:cs typeface="+mn-ea"/>
                <a:sym typeface="+mn-lt"/>
              </a:rPr>
              <a:t>傲慢无礼</a:t>
            </a:r>
          </a:p>
        </p:txBody>
      </p:sp>
      <p:sp>
        <p:nvSpPr>
          <p:cNvPr id="62" name="文本框 61"/>
          <p:cNvSpPr txBox="1"/>
          <p:nvPr/>
        </p:nvSpPr>
        <p:spPr>
          <a:xfrm>
            <a:off x="6424295" y="2699385"/>
            <a:ext cx="5057140" cy="787523"/>
          </a:xfrm>
          <a:prstGeom prst="rect">
            <a:avLst/>
          </a:prstGeom>
          <a:noFill/>
        </p:spPr>
        <p:txBody>
          <a:bodyPr wrap="square" rtlCol="0" anchor="t">
            <a:spAutoFit/>
          </a:bodyPr>
          <a:lstStyle/>
          <a:p>
            <a:pPr fontAlgn="auto">
              <a:lnSpc>
                <a:spcPct val="150000"/>
              </a:lnSpc>
            </a:pPr>
            <a:r>
              <a:rPr lang="zh-CN" altLang="en-US" sz="1600" dirty="0">
                <a:solidFill>
                  <a:schemeClr val="tx1">
                    <a:lumMod val="75000"/>
                    <a:lumOff val="25000"/>
                  </a:schemeClr>
                </a:solidFill>
                <a:cs typeface="+mn-ea"/>
                <a:sym typeface="+mn-lt"/>
              </a:rPr>
              <a:t>评价安慰、扮演或标榜为心   理学家、讽刺挖苦、过分或不恰当的询问</a:t>
            </a:r>
          </a:p>
        </p:txBody>
      </p:sp>
      <p:sp>
        <p:nvSpPr>
          <p:cNvPr id="63" name="矩形 14"/>
          <p:cNvSpPr>
            <a:spLocks noChangeArrowheads="1"/>
          </p:cNvSpPr>
          <p:nvPr/>
        </p:nvSpPr>
        <p:spPr bwMode="auto">
          <a:xfrm>
            <a:off x="6424295" y="3669665"/>
            <a:ext cx="4888230" cy="435610"/>
          </a:xfrm>
          <a:prstGeom prst="rect">
            <a:avLst/>
          </a:prstGeom>
          <a:solidFill>
            <a:srgbClr val="283A69"/>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chemeClr val="bg1"/>
              </a:solidFill>
              <a:cs typeface="+mn-ea"/>
              <a:sym typeface="+mn-lt"/>
            </a:endParaRPr>
          </a:p>
        </p:txBody>
      </p:sp>
      <p:sp>
        <p:nvSpPr>
          <p:cNvPr id="64" name="文本框 63"/>
          <p:cNvSpPr txBox="1"/>
          <p:nvPr/>
        </p:nvSpPr>
        <p:spPr>
          <a:xfrm>
            <a:off x="6567805" y="3689985"/>
            <a:ext cx="1729961" cy="400110"/>
          </a:xfrm>
          <a:prstGeom prst="rect">
            <a:avLst/>
          </a:prstGeom>
          <a:noFill/>
        </p:spPr>
        <p:txBody>
          <a:bodyPr wrap="none" rtlCol="0" anchor="t">
            <a:spAutoFit/>
          </a:bodyPr>
          <a:lstStyle/>
          <a:p>
            <a:pPr lvl="0" algn="l">
              <a:buClrTx/>
              <a:buSzTx/>
              <a:buFontTx/>
            </a:pPr>
            <a:r>
              <a:rPr lang="zh-CN" altLang="en-US" sz="2000" b="1" spc="1000" dirty="0">
                <a:solidFill>
                  <a:schemeClr val="bg1"/>
                </a:solidFill>
                <a:uFillTx/>
                <a:cs typeface="+mn-ea"/>
                <a:sym typeface="+mn-lt"/>
              </a:rPr>
              <a:t>发号施令</a:t>
            </a:r>
          </a:p>
        </p:txBody>
      </p:sp>
      <p:sp>
        <p:nvSpPr>
          <p:cNvPr id="65" name="文本框 64"/>
          <p:cNvSpPr txBox="1"/>
          <p:nvPr/>
        </p:nvSpPr>
        <p:spPr>
          <a:xfrm>
            <a:off x="6424295" y="4114800"/>
            <a:ext cx="2689860" cy="418191"/>
          </a:xfrm>
          <a:prstGeom prst="rect">
            <a:avLst/>
          </a:prstGeom>
          <a:noFill/>
        </p:spPr>
        <p:txBody>
          <a:bodyPr wrap="square" rtlCol="0" anchor="t">
            <a:spAutoFit/>
          </a:bodyPr>
          <a:lstStyle/>
          <a:p>
            <a:pPr lvl="0" algn="l">
              <a:lnSpc>
                <a:spcPct val="150000"/>
              </a:lnSpc>
              <a:buClrTx/>
              <a:buSzTx/>
              <a:buFontTx/>
            </a:pPr>
            <a:r>
              <a:rPr lang="zh-CN" altLang="en-US" sz="1600" dirty="0">
                <a:solidFill>
                  <a:schemeClr val="tx1">
                    <a:lumMod val="75000"/>
                    <a:lumOff val="25000"/>
                  </a:schemeClr>
                </a:solidFill>
                <a:cs typeface="+mn-ea"/>
                <a:sym typeface="+mn-lt"/>
              </a:rPr>
              <a:t>命令、威胁、多余的劝告</a:t>
            </a:r>
          </a:p>
        </p:txBody>
      </p:sp>
      <p:sp>
        <p:nvSpPr>
          <p:cNvPr id="66" name="矩形 14"/>
          <p:cNvSpPr>
            <a:spLocks noChangeArrowheads="1"/>
          </p:cNvSpPr>
          <p:nvPr/>
        </p:nvSpPr>
        <p:spPr bwMode="auto">
          <a:xfrm>
            <a:off x="6424295" y="4842510"/>
            <a:ext cx="4888230" cy="435610"/>
          </a:xfrm>
          <a:prstGeom prst="rect">
            <a:avLst/>
          </a:prstGeom>
          <a:solidFill>
            <a:srgbClr val="283A69"/>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chemeClr val="bg1"/>
              </a:solidFill>
              <a:cs typeface="+mn-ea"/>
              <a:sym typeface="+mn-lt"/>
            </a:endParaRPr>
          </a:p>
        </p:txBody>
      </p:sp>
      <p:sp>
        <p:nvSpPr>
          <p:cNvPr id="67" name="文本框 66"/>
          <p:cNvSpPr txBox="1"/>
          <p:nvPr/>
        </p:nvSpPr>
        <p:spPr>
          <a:xfrm>
            <a:off x="6567805" y="4862830"/>
            <a:ext cx="1729961" cy="400110"/>
          </a:xfrm>
          <a:prstGeom prst="rect">
            <a:avLst/>
          </a:prstGeom>
          <a:noFill/>
        </p:spPr>
        <p:txBody>
          <a:bodyPr wrap="none" rtlCol="0" anchor="t">
            <a:spAutoFit/>
          </a:bodyPr>
          <a:lstStyle/>
          <a:p>
            <a:pPr lvl="0" algn="l">
              <a:buClrTx/>
              <a:buSzTx/>
              <a:buFontTx/>
            </a:pPr>
            <a:r>
              <a:rPr lang="zh-CN" altLang="en-US" sz="2000" b="1" spc="1000" dirty="0">
                <a:solidFill>
                  <a:schemeClr val="bg1"/>
                </a:solidFill>
                <a:uFillTx/>
                <a:cs typeface="+mn-ea"/>
                <a:sym typeface="+mn-lt"/>
              </a:rPr>
              <a:t>发号施令</a:t>
            </a:r>
          </a:p>
        </p:txBody>
      </p:sp>
      <p:sp>
        <p:nvSpPr>
          <p:cNvPr id="68" name="文本框 67"/>
          <p:cNvSpPr txBox="1"/>
          <p:nvPr/>
        </p:nvSpPr>
        <p:spPr>
          <a:xfrm>
            <a:off x="6424295" y="5276215"/>
            <a:ext cx="5056505" cy="787523"/>
          </a:xfrm>
          <a:prstGeom prst="rect">
            <a:avLst/>
          </a:prstGeom>
          <a:noFill/>
        </p:spPr>
        <p:txBody>
          <a:bodyPr wrap="square" rtlCol="0" anchor="t">
            <a:spAutoFit/>
          </a:bodyPr>
          <a:lstStyle/>
          <a:p>
            <a:pPr lvl="0" algn="l">
              <a:lnSpc>
                <a:spcPct val="150000"/>
              </a:lnSpc>
              <a:buClrTx/>
              <a:buSzTx/>
              <a:buFontTx/>
            </a:pPr>
            <a:r>
              <a:rPr lang="zh-CN" altLang="en-US" sz="1600" dirty="0">
                <a:solidFill>
                  <a:schemeClr val="tx1">
                    <a:lumMod val="75000"/>
                    <a:lumOff val="25000"/>
                  </a:schemeClr>
                </a:solidFill>
                <a:cs typeface="+mn-ea"/>
                <a:sym typeface="+mn-lt"/>
              </a:rPr>
              <a:t>摸两可、保留信息、转移注意力无效沟通造成的负面影响自尊和自信降低沮丧和敌对</a:t>
            </a:r>
          </a:p>
        </p:txBody>
      </p:sp>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沟通是合作的纽带</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1000" fill="hold"/>
                                        <p:tgtEl>
                                          <p:spTgt spid="52"/>
                                        </p:tgtEl>
                                        <p:attrNameLst>
                                          <p:attrName>ppt_w</p:attrName>
                                        </p:attrNameLst>
                                      </p:cBhvr>
                                      <p:tavLst>
                                        <p:tav tm="0">
                                          <p:val>
                                            <p:strVal val="#ppt_w*0.70"/>
                                          </p:val>
                                        </p:tav>
                                        <p:tav tm="100000">
                                          <p:val>
                                            <p:strVal val="#ppt_w"/>
                                          </p:val>
                                        </p:tav>
                                      </p:tavLst>
                                    </p:anim>
                                    <p:anim calcmode="lin" valueType="num">
                                      <p:cBhvr>
                                        <p:cTn id="13" dur="1000" fill="hold"/>
                                        <p:tgtEl>
                                          <p:spTgt spid="52"/>
                                        </p:tgtEl>
                                        <p:attrNameLst>
                                          <p:attrName>ppt_h</p:attrName>
                                        </p:attrNameLst>
                                      </p:cBhvr>
                                      <p:tavLst>
                                        <p:tav tm="0">
                                          <p:val>
                                            <p:strVal val="#ppt_h"/>
                                          </p:val>
                                        </p:tav>
                                        <p:tav tm="100000">
                                          <p:val>
                                            <p:strVal val="#ppt_h"/>
                                          </p:val>
                                        </p:tav>
                                      </p:tavLst>
                                    </p:anim>
                                    <p:animEffect transition="in" filter="fade">
                                      <p:cBhvr>
                                        <p:cTn id="14" dur="1000"/>
                                        <p:tgtEl>
                                          <p:spTgt spid="52"/>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additive="base">
                                        <p:cTn id="18" dur="500"/>
                                        <p:tgtEl>
                                          <p:spTgt spid="61"/>
                                        </p:tgtEl>
                                        <p:attrNameLst>
                                          <p:attrName>ppt_y</p:attrName>
                                        </p:attrNameLst>
                                      </p:cBhvr>
                                      <p:tavLst>
                                        <p:tav tm="0">
                                          <p:val>
                                            <p:strVal val="#ppt_y+#ppt_h*1.125000"/>
                                          </p:val>
                                        </p:tav>
                                        <p:tav tm="100000">
                                          <p:val>
                                            <p:strVal val="#ppt_y"/>
                                          </p:val>
                                        </p:tav>
                                      </p:tavLst>
                                    </p:anim>
                                    <p:animEffect transition="in" filter="wipe(up)">
                                      <p:cBhvr>
                                        <p:cTn id="19" dur="500"/>
                                        <p:tgtEl>
                                          <p:spTgt spid="61"/>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p:tgtEl>
                                          <p:spTgt spid="54"/>
                                        </p:tgtEl>
                                        <p:attrNameLst>
                                          <p:attrName>ppt_y</p:attrName>
                                        </p:attrNameLst>
                                      </p:cBhvr>
                                      <p:tavLst>
                                        <p:tav tm="0">
                                          <p:val>
                                            <p:strVal val="#ppt_y+#ppt_h*1.125000"/>
                                          </p:val>
                                        </p:tav>
                                        <p:tav tm="100000">
                                          <p:val>
                                            <p:strVal val="#ppt_y"/>
                                          </p:val>
                                        </p:tav>
                                      </p:tavLst>
                                    </p:anim>
                                    <p:animEffect transition="in" filter="wipe(up)">
                                      <p:cBhvr>
                                        <p:cTn id="24" dur="500"/>
                                        <p:tgtEl>
                                          <p:spTgt spid="54"/>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p:tgtEl>
                                          <p:spTgt spid="62"/>
                                        </p:tgtEl>
                                        <p:attrNameLst>
                                          <p:attrName>ppt_y</p:attrName>
                                        </p:attrNameLst>
                                      </p:cBhvr>
                                      <p:tavLst>
                                        <p:tav tm="0">
                                          <p:val>
                                            <p:strVal val="#ppt_y+#ppt_h*1.125000"/>
                                          </p:val>
                                        </p:tav>
                                        <p:tav tm="100000">
                                          <p:val>
                                            <p:strVal val="#ppt_y"/>
                                          </p:val>
                                        </p:tav>
                                      </p:tavLst>
                                    </p:anim>
                                    <p:animEffect transition="in" filter="wipe(up)">
                                      <p:cBhvr>
                                        <p:cTn id="29" dur="500"/>
                                        <p:tgtEl>
                                          <p:spTgt spid="62"/>
                                        </p:tgtEl>
                                      </p:cBhvr>
                                    </p:animEffect>
                                  </p:childTnLst>
                                </p:cTn>
                              </p:par>
                            </p:childTnLst>
                          </p:cTn>
                        </p:par>
                        <p:par>
                          <p:cTn id="30" fill="hold">
                            <p:stCondLst>
                              <p:cond delay="3000"/>
                            </p:stCondLst>
                            <p:childTnLst>
                              <p:par>
                                <p:cTn id="31" presetID="12" presetClass="entr" presetSubtype="4"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p:tgtEl>
                                          <p:spTgt spid="64"/>
                                        </p:tgtEl>
                                        <p:attrNameLst>
                                          <p:attrName>ppt_y</p:attrName>
                                        </p:attrNameLst>
                                      </p:cBhvr>
                                      <p:tavLst>
                                        <p:tav tm="0">
                                          <p:val>
                                            <p:strVal val="#ppt_y+#ppt_h*1.125000"/>
                                          </p:val>
                                        </p:tav>
                                        <p:tav tm="100000">
                                          <p:val>
                                            <p:strVal val="#ppt_y"/>
                                          </p:val>
                                        </p:tav>
                                      </p:tavLst>
                                    </p:anim>
                                    <p:animEffect transition="in" filter="wipe(up)">
                                      <p:cBhvr>
                                        <p:cTn id="34" dur="500"/>
                                        <p:tgtEl>
                                          <p:spTgt spid="64"/>
                                        </p:tgtEl>
                                      </p:cBhvr>
                                    </p:animEffect>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additive="base">
                                        <p:cTn id="38" dur="500"/>
                                        <p:tgtEl>
                                          <p:spTgt spid="63"/>
                                        </p:tgtEl>
                                        <p:attrNameLst>
                                          <p:attrName>ppt_y</p:attrName>
                                        </p:attrNameLst>
                                      </p:cBhvr>
                                      <p:tavLst>
                                        <p:tav tm="0">
                                          <p:val>
                                            <p:strVal val="#ppt_y+#ppt_h*1.125000"/>
                                          </p:val>
                                        </p:tav>
                                        <p:tav tm="100000">
                                          <p:val>
                                            <p:strVal val="#ppt_y"/>
                                          </p:val>
                                        </p:tav>
                                      </p:tavLst>
                                    </p:anim>
                                    <p:animEffect transition="in" filter="wipe(up)">
                                      <p:cBhvr>
                                        <p:cTn id="39" dur="500"/>
                                        <p:tgtEl>
                                          <p:spTgt spid="63"/>
                                        </p:tgtEl>
                                      </p:cBhvr>
                                    </p:animEffect>
                                  </p:childTnLst>
                                </p:cTn>
                              </p:par>
                            </p:childTnLst>
                          </p:cTn>
                        </p:par>
                        <p:par>
                          <p:cTn id="40" fill="hold">
                            <p:stCondLst>
                              <p:cond delay="4000"/>
                            </p:stCondLst>
                            <p:childTnLst>
                              <p:par>
                                <p:cTn id="41" presetID="12" presetClass="entr" presetSubtype="4"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p:tgtEl>
                                          <p:spTgt spid="65"/>
                                        </p:tgtEl>
                                        <p:attrNameLst>
                                          <p:attrName>ppt_y</p:attrName>
                                        </p:attrNameLst>
                                      </p:cBhvr>
                                      <p:tavLst>
                                        <p:tav tm="0">
                                          <p:val>
                                            <p:strVal val="#ppt_y+#ppt_h*1.125000"/>
                                          </p:val>
                                        </p:tav>
                                        <p:tav tm="100000">
                                          <p:val>
                                            <p:strVal val="#ppt_y"/>
                                          </p:val>
                                        </p:tav>
                                      </p:tavLst>
                                    </p:anim>
                                    <p:animEffect transition="in" filter="wipe(up)">
                                      <p:cBhvr>
                                        <p:cTn id="44" dur="500"/>
                                        <p:tgtEl>
                                          <p:spTgt spid="65"/>
                                        </p:tgtEl>
                                      </p:cBhvr>
                                    </p:animEffect>
                                  </p:childTnLst>
                                </p:cTn>
                              </p:par>
                            </p:childTnLst>
                          </p:cTn>
                        </p:par>
                        <p:par>
                          <p:cTn id="45" fill="hold">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p:tgtEl>
                                          <p:spTgt spid="67"/>
                                        </p:tgtEl>
                                        <p:attrNameLst>
                                          <p:attrName>ppt_y</p:attrName>
                                        </p:attrNameLst>
                                      </p:cBhvr>
                                      <p:tavLst>
                                        <p:tav tm="0">
                                          <p:val>
                                            <p:strVal val="#ppt_y+#ppt_h*1.125000"/>
                                          </p:val>
                                        </p:tav>
                                        <p:tav tm="100000">
                                          <p:val>
                                            <p:strVal val="#ppt_y"/>
                                          </p:val>
                                        </p:tav>
                                      </p:tavLst>
                                    </p:anim>
                                    <p:animEffect transition="in" filter="wipe(up)">
                                      <p:cBhvr>
                                        <p:cTn id="49" dur="500"/>
                                        <p:tgtEl>
                                          <p:spTgt spid="67"/>
                                        </p:tgtEl>
                                      </p:cBhvr>
                                    </p:animEffect>
                                  </p:childTnLst>
                                </p:cTn>
                              </p:par>
                            </p:childTnLst>
                          </p:cTn>
                        </p:par>
                        <p:par>
                          <p:cTn id="50" fill="hold">
                            <p:stCondLst>
                              <p:cond delay="5000"/>
                            </p:stCondLst>
                            <p:childTnLst>
                              <p:par>
                                <p:cTn id="51" presetID="12" presetClass="entr" presetSubtype="4" fill="hold" grpId="0" nodeType="after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p:tgtEl>
                                          <p:spTgt spid="66"/>
                                        </p:tgtEl>
                                        <p:attrNameLst>
                                          <p:attrName>ppt_y</p:attrName>
                                        </p:attrNameLst>
                                      </p:cBhvr>
                                      <p:tavLst>
                                        <p:tav tm="0">
                                          <p:val>
                                            <p:strVal val="#ppt_y+#ppt_h*1.125000"/>
                                          </p:val>
                                        </p:tav>
                                        <p:tav tm="100000">
                                          <p:val>
                                            <p:strVal val="#ppt_y"/>
                                          </p:val>
                                        </p:tav>
                                      </p:tavLst>
                                    </p:anim>
                                    <p:animEffect transition="in" filter="wipe(up)">
                                      <p:cBhvr>
                                        <p:cTn id="54" dur="500"/>
                                        <p:tgtEl>
                                          <p:spTgt spid="66"/>
                                        </p:tgtEl>
                                      </p:cBhvr>
                                    </p:animEffect>
                                  </p:childTnLst>
                                </p:cTn>
                              </p:par>
                            </p:childTnLst>
                          </p:cTn>
                        </p:par>
                        <p:par>
                          <p:cTn id="55" fill="hold">
                            <p:stCondLst>
                              <p:cond delay="5500"/>
                            </p:stCondLst>
                            <p:childTnLst>
                              <p:par>
                                <p:cTn id="56" presetID="12" presetClass="entr" presetSubtype="4"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additive="base">
                                        <p:cTn id="58" dur="500"/>
                                        <p:tgtEl>
                                          <p:spTgt spid="68"/>
                                        </p:tgtEl>
                                        <p:attrNameLst>
                                          <p:attrName>ppt_y</p:attrName>
                                        </p:attrNameLst>
                                      </p:cBhvr>
                                      <p:tavLst>
                                        <p:tav tm="0">
                                          <p:val>
                                            <p:strVal val="#ppt_y+#ppt_h*1.125000"/>
                                          </p:val>
                                        </p:tav>
                                        <p:tav tm="100000">
                                          <p:val>
                                            <p:strVal val="#ppt_y"/>
                                          </p:val>
                                        </p:tav>
                                      </p:tavLst>
                                    </p:anim>
                                    <p:animEffect transition="in" filter="wipe(up)">
                                      <p:cBhvr>
                                        <p:cTn id="5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4" grpId="0" bldLvl="0" animBg="1"/>
      <p:bldP spid="61" grpId="0"/>
      <p:bldP spid="62" grpId="0"/>
      <p:bldP spid="63" grpId="0" bldLvl="0" animBg="1"/>
      <p:bldP spid="64" grpId="0"/>
      <p:bldP spid="65" grpId="0"/>
      <p:bldP spid="66" grpId="0" bldLvl="0" animBg="1"/>
      <p:bldP spid="67" grpId="0"/>
      <p:bldP spid="6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781685" y="1374458"/>
            <a:ext cx="4424680" cy="521970"/>
          </a:xfrm>
          <a:prstGeom prst="rect">
            <a:avLst/>
          </a:prstGeom>
        </p:spPr>
        <p:txBody>
          <a:bodyPr vert="horz" wrap="square" lIns="91440" tIns="45720" rIns="91440" bIns="45720" rtlCol="0" anchor="ctr">
            <a:spAutoFit/>
          </a:bodyPr>
          <a:lstStyle/>
          <a:p>
            <a:pPr lvl="0" algn="l">
              <a:buClrTx/>
              <a:buSzTx/>
              <a:buFontTx/>
            </a:pPr>
            <a:r>
              <a:rPr lang="zh-CN" altLang="en-US" sz="2800" b="1" dirty="0">
                <a:solidFill>
                  <a:srgbClr val="283A69"/>
                </a:solidFill>
                <a:cs typeface="+mn-ea"/>
                <a:sym typeface="+mn-lt"/>
              </a:rPr>
              <a:t>给予正确的信息</a:t>
            </a:r>
          </a:p>
        </p:txBody>
      </p:sp>
      <p:sp>
        <p:nvSpPr>
          <p:cNvPr id="10" name="矩形 9"/>
          <p:cNvSpPr/>
          <p:nvPr/>
        </p:nvSpPr>
        <p:spPr>
          <a:xfrm>
            <a:off x="1172210" y="2261235"/>
            <a:ext cx="9847580" cy="3858260"/>
          </a:xfrm>
          <a:prstGeom prst="rect">
            <a:avLst/>
          </a:prstGeom>
          <a:solidFill>
            <a:srgbClr val="F3F3F5"/>
          </a:solidFill>
          <a:ln w="25400">
            <a:gradFill>
              <a:gsLst>
                <a:gs pos="0">
                  <a:schemeClr val="bg1"/>
                </a:gs>
                <a:gs pos="100000">
                  <a:schemeClr val="bg2"/>
                </a:gs>
              </a:gsLst>
              <a:lin ang="5400000" scaled="1"/>
            </a:gradFill>
          </a:ln>
          <a:effectLst>
            <a:outerShdw blurRad="711200" dist="5334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55299" name="Rectangle 3"/>
          <p:cNvSpPr>
            <a:spLocks noGrp="1" noRot="1" noChangeArrowheads="1"/>
          </p:cNvSpPr>
          <p:nvPr/>
        </p:nvSpPr>
        <p:spPr>
          <a:xfrm>
            <a:off x="2159635" y="2804795"/>
            <a:ext cx="7874000" cy="27711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0000"/>
              </a:lnSpc>
              <a:buNone/>
            </a:pPr>
            <a:r>
              <a:rPr lang="zh-CN" altLang="en-US" sz="2000">
                <a:solidFill>
                  <a:schemeClr val="tx1">
                    <a:lumMod val="75000"/>
                    <a:lumOff val="25000"/>
                  </a:schemeClr>
                </a:solidFill>
                <a:cs typeface="+mn-ea"/>
                <a:sym typeface="+mn-lt"/>
              </a:rPr>
              <a:t>你的声音是一种乐器</a:t>
            </a:r>
          </a:p>
          <a:p>
            <a:pPr marL="0" indent="0" algn="ctr">
              <a:lnSpc>
                <a:spcPct val="90000"/>
              </a:lnSpc>
              <a:buNone/>
            </a:pPr>
            <a:r>
              <a:rPr lang="zh-CN" altLang="en-US" sz="2000">
                <a:solidFill>
                  <a:schemeClr val="tx1">
                    <a:lumMod val="75000"/>
                    <a:lumOff val="25000"/>
                  </a:schemeClr>
                </a:solidFill>
                <a:cs typeface="+mn-ea"/>
                <a:sym typeface="+mn-lt"/>
              </a:rPr>
              <a:t>为了清晰而强调</a:t>
            </a:r>
          </a:p>
          <a:p>
            <a:pPr marL="0" indent="0" algn="ctr">
              <a:lnSpc>
                <a:spcPct val="90000"/>
              </a:lnSpc>
              <a:buNone/>
            </a:pPr>
            <a:r>
              <a:rPr lang="zh-CN" altLang="en-US" sz="2000">
                <a:solidFill>
                  <a:schemeClr val="tx1">
                    <a:lumMod val="75000"/>
                    <a:lumOff val="25000"/>
                  </a:schemeClr>
                </a:solidFill>
                <a:cs typeface="+mn-ea"/>
                <a:sym typeface="+mn-lt"/>
              </a:rPr>
              <a:t>运用语言、语调、音量和语速达到最好的沟通效果</a:t>
            </a:r>
          </a:p>
          <a:p>
            <a:pPr marL="0" indent="0" algn="ctr">
              <a:lnSpc>
                <a:spcPct val="90000"/>
              </a:lnSpc>
              <a:buNone/>
            </a:pPr>
            <a:r>
              <a:rPr lang="zh-CN" altLang="en-US" sz="2000">
                <a:solidFill>
                  <a:schemeClr val="tx1">
                    <a:lumMod val="75000"/>
                    <a:lumOff val="25000"/>
                  </a:schemeClr>
                </a:solidFill>
                <a:cs typeface="+mn-ea"/>
                <a:sym typeface="+mn-lt"/>
              </a:rPr>
              <a:t>用第一人称直截了当的表达自己的意思 </a:t>
            </a:r>
          </a:p>
          <a:p>
            <a:pPr marL="0" indent="0" algn="ctr">
              <a:lnSpc>
                <a:spcPct val="90000"/>
              </a:lnSpc>
              <a:buNone/>
            </a:pPr>
            <a:r>
              <a:rPr lang="zh-CN" altLang="en-US" sz="2000">
                <a:solidFill>
                  <a:schemeClr val="tx1">
                    <a:lumMod val="75000"/>
                    <a:lumOff val="25000"/>
                  </a:schemeClr>
                </a:solidFill>
                <a:cs typeface="+mn-ea"/>
                <a:sym typeface="+mn-lt"/>
              </a:rPr>
              <a:t>选用中性、明确、具体、好记、有活力的词汇</a:t>
            </a:r>
          </a:p>
          <a:p>
            <a:pPr marL="0" indent="0" algn="ctr">
              <a:lnSpc>
                <a:spcPct val="90000"/>
              </a:lnSpc>
              <a:buNone/>
            </a:pPr>
            <a:r>
              <a:rPr lang="zh-CN" altLang="en-US" sz="2000">
                <a:solidFill>
                  <a:schemeClr val="tx1">
                    <a:lumMod val="75000"/>
                    <a:lumOff val="25000"/>
                  </a:schemeClr>
                </a:solidFill>
                <a:cs typeface="+mn-ea"/>
                <a:sym typeface="+mn-lt"/>
              </a:rPr>
              <a:t>多用“请求”</a:t>
            </a:r>
            <a:r>
              <a:rPr lang="en-US" altLang="zh-CN" sz="2000">
                <a:solidFill>
                  <a:schemeClr val="tx1">
                    <a:lumMod val="75000"/>
                    <a:lumOff val="25000"/>
                  </a:schemeClr>
                </a:solidFill>
                <a:cs typeface="+mn-ea"/>
                <a:sym typeface="+mn-lt"/>
              </a:rPr>
              <a:t>,</a:t>
            </a:r>
            <a:r>
              <a:rPr lang="zh-CN" altLang="en-US" sz="2000">
                <a:solidFill>
                  <a:schemeClr val="tx1">
                    <a:lumMod val="75000"/>
                    <a:lumOff val="25000"/>
                  </a:schemeClr>
                </a:solidFill>
                <a:cs typeface="+mn-ea"/>
                <a:sym typeface="+mn-lt"/>
              </a:rPr>
              <a:t>不用命令</a:t>
            </a:r>
          </a:p>
          <a:p>
            <a:pPr marL="0" indent="0" algn="ctr">
              <a:lnSpc>
                <a:spcPct val="90000"/>
              </a:lnSpc>
              <a:buNone/>
            </a:pPr>
            <a:r>
              <a:rPr lang="zh-CN" altLang="en-US" sz="2000">
                <a:solidFill>
                  <a:schemeClr val="tx1">
                    <a:lumMod val="75000"/>
                    <a:lumOff val="25000"/>
                  </a:schemeClr>
                </a:solidFill>
                <a:cs typeface="+mn-ea"/>
                <a:sym typeface="+mn-lt"/>
              </a:rPr>
              <a:t>在没有说明原因之前不要说你喜欢什么或不喜欢什么收集正确信息</a:t>
            </a:r>
          </a:p>
        </p:txBody>
      </p:sp>
      <p:pic>
        <p:nvPicPr>
          <p:cNvPr id="2" name="图片 1" descr="51miz-P1504481-BB816B21-3840x256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9845" y="2949575"/>
            <a:ext cx="2034540" cy="2482215"/>
          </a:xfrm>
          <a:prstGeom prst="rect">
            <a:avLst/>
          </a:prstGeom>
          <a:solidFill>
            <a:srgbClr val="F3F3F5"/>
          </a:solidFill>
          <a:ln w="25400">
            <a:gradFill>
              <a:gsLst>
                <a:gs pos="0">
                  <a:schemeClr val="bg1"/>
                </a:gs>
                <a:gs pos="100000">
                  <a:schemeClr val="bg2"/>
                </a:gs>
              </a:gsLst>
              <a:lin ang="5400000" scaled="1"/>
            </a:gradFill>
          </a:ln>
          <a:effectLst>
            <a:outerShdw blurRad="711200" dist="533400" dir="2700000" algn="tl" rotWithShape="0">
              <a:prstClr val="black">
                <a:alpha val="12000"/>
              </a:prstClr>
            </a:outerShdw>
          </a:effectLst>
        </p:spPr>
      </p:pic>
      <p:pic>
        <p:nvPicPr>
          <p:cNvPr id="3" name="图片 2" descr="51miz-P1504504-2AF3B4AF-3840x256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188575" y="2948940"/>
            <a:ext cx="2021205" cy="2482215"/>
          </a:xfrm>
          <a:prstGeom prst="rect">
            <a:avLst/>
          </a:prstGeom>
          <a:solidFill>
            <a:srgbClr val="F3F3F5"/>
          </a:solidFill>
          <a:ln w="25400">
            <a:gradFill>
              <a:gsLst>
                <a:gs pos="0">
                  <a:schemeClr val="bg1"/>
                </a:gs>
                <a:gs pos="100000">
                  <a:schemeClr val="bg2"/>
                </a:gs>
              </a:gsLst>
              <a:lin ang="5400000" scaled="1"/>
            </a:gradFill>
          </a:ln>
          <a:effectLst>
            <a:outerShdw blurRad="711200" dist="533400" dir="2700000" algn="tl" rotWithShape="0">
              <a:prstClr val="black">
                <a:alpha val="12000"/>
              </a:prstClr>
            </a:outerShdw>
          </a:effectLst>
        </p:spPr>
      </p:pic>
      <p:grpSp>
        <p:nvGrpSpPr>
          <p:cNvPr id="33" name="组合 32"/>
          <p:cNvGrpSpPr/>
          <p:nvPr/>
        </p:nvGrpSpPr>
        <p:grpSpPr>
          <a:xfrm>
            <a:off x="781685" y="515620"/>
            <a:ext cx="10504805" cy="694690"/>
            <a:chOff x="1231" y="812"/>
            <a:chExt cx="16543" cy="1094"/>
          </a:xfrm>
        </p:grpSpPr>
        <p:sp>
          <p:nvSpPr>
            <p:cNvPr id="34" name="文本框 33"/>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沟通是合作的纽带</a:t>
              </a:r>
            </a:p>
          </p:txBody>
        </p:sp>
        <p:cxnSp>
          <p:nvCxnSpPr>
            <p:cNvPr id="35" name="直接连接符 34"/>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par>
                                <p:cTn id="19" presetID="12" presetClass="entr" presetSubtype="2"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left)">
                                      <p:cBhvr>
                                        <p:cTn id="22" dur="500"/>
                                        <p:tgtEl>
                                          <p:spTgt spid="3"/>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55299"/>
                                        </p:tgtEl>
                                        <p:attrNameLst>
                                          <p:attrName>style.visibility</p:attrName>
                                        </p:attrNameLst>
                                      </p:cBhvr>
                                      <p:to>
                                        <p:strVal val="visible"/>
                                      </p:to>
                                    </p:set>
                                    <p:anim calcmode="lin" valueType="num">
                                      <p:cBhvr additive="base">
                                        <p:cTn id="26" dur="500"/>
                                        <p:tgtEl>
                                          <p:spTgt spid="55299"/>
                                        </p:tgtEl>
                                        <p:attrNameLst>
                                          <p:attrName>ppt_y</p:attrName>
                                        </p:attrNameLst>
                                      </p:cBhvr>
                                      <p:tavLst>
                                        <p:tav tm="0">
                                          <p:val>
                                            <p:strVal val="#ppt_y+#ppt_h*1.125000"/>
                                          </p:val>
                                        </p:tav>
                                        <p:tav tm="100000">
                                          <p:val>
                                            <p:strVal val="#ppt_y"/>
                                          </p:val>
                                        </p:tav>
                                      </p:tavLst>
                                    </p:anim>
                                    <p:animEffect transition="in" filter="wipe(up)">
                                      <p:cBhvr>
                                        <p:cTn id="2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bldLvl="0" animBg="1"/>
      <p:bldP spid="5529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781685" y="1414463"/>
            <a:ext cx="4424680" cy="521970"/>
          </a:xfrm>
          <a:prstGeom prst="rect">
            <a:avLst/>
          </a:prstGeom>
        </p:spPr>
        <p:txBody>
          <a:bodyPr vert="horz" wrap="square" lIns="91440" tIns="45720" rIns="91440" bIns="45720" rtlCol="0" anchor="ctr">
            <a:spAutoFit/>
          </a:bodyPr>
          <a:lstStyle/>
          <a:p>
            <a:pPr lvl="0" algn="l">
              <a:buClrTx/>
              <a:buSzTx/>
              <a:buFontTx/>
            </a:pPr>
            <a:r>
              <a:rPr lang="zh-CN" altLang="en-US" sz="2800" b="1" dirty="0">
                <a:solidFill>
                  <a:srgbClr val="283A69"/>
                </a:solidFill>
                <a:cs typeface="+mn-ea"/>
                <a:sym typeface="+mn-lt"/>
              </a:rPr>
              <a:t>特别提示</a:t>
            </a:r>
          </a:p>
        </p:txBody>
      </p:sp>
      <p:sp>
        <p:nvSpPr>
          <p:cNvPr id="33" name="文本框 32"/>
          <p:cNvSpPr txBox="1"/>
          <p:nvPr>
            <p:custDataLst>
              <p:tags r:id="rId1"/>
            </p:custDataLst>
          </p:nvPr>
        </p:nvSpPr>
        <p:spPr>
          <a:xfrm>
            <a:off x="1562828" y="2677574"/>
            <a:ext cx="1361477" cy="577792"/>
          </a:xfrm>
          <a:prstGeom prst="rect">
            <a:avLst/>
          </a:prstGeom>
          <a:noFill/>
        </p:spPr>
        <p:txBody>
          <a:bodyPr wrap="square" lIns="91440" tIns="45720" rIns="91440" bIns="45720" rtlCol="0" anchor="ctr">
            <a:noAutofit/>
          </a:bodyPr>
          <a:lstStyle/>
          <a:p>
            <a:pPr algn="ctr">
              <a:lnSpc>
                <a:spcPct val="120000"/>
              </a:lnSpc>
            </a:pPr>
            <a:r>
              <a:rPr lang="zh-CN" altLang="en-US" sz="3200" b="1" spc="300">
                <a:solidFill>
                  <a:sysClr val="window" lastClr="FFFFFF"/>
                </a:solidFill>
                <a:cs typeface="+mn-ea"/>
                <a:sym typeface="+mn-lt"/>
              </a:rPr>
              <a:t>倾听</a:t>
            </a:r>
          </a:p>
        </p:txBody>
      </p:sp>
      <p:grpSp>
        <p:nvGrpSpPr>
          <p:cNvPr id="15" name="组合 14"/>
          <p:cNvGrpSpPr/>
          <p:nvPr/>
        </p:nvGrpSpPr>
        <p:grpSpPr>
          <a:xfrm>
            <a:off x="1086485" y="2108835"/>
            <a:ext cx="9538970" cy="1714500"/>
            <a:chOff x="1711" y="3321"/>
            <a:chExt cx="15022" cy="2700"/>
          </a:xfrm>
        </p:grpSpPr>
        <p:grpSp>
          <p:nvGrpSpPr>
            <p:cNvPr id="13" name="组合 12"/>
            <p:cNvGrpSpPr/>
            <p:nvPr/>
          </p:nvGrpSpPr>
          <p:grpSpPr>
            <a:xfrm>
              <a:off x="1711" y="3321"/>
              <a:ext cx="15022" cy="2700"/>
              <a:chOff x="1711" y="3321"/>
              <a:chExt cx="15022" cy="2700"/>
            </a:xfrm>
          </p:grpSpPr>
          <p:grpSp>
            <p:nvGrpSpPr>
              <p:cNvPr id="12" name="组合 11"/>
              <p:cNvGrpSpPr/>
              <p:nvPr/>
            </p:nvGrpSpPr>
            <p:grpSpPr>
              <a:xfrm>
                <a:off x="1711" y="3321"/>
                <a:ext cx="15023" cy="2700"/>
                <a:chOff x="1711" y="3321"/>
                <a:chExt cx="15023" cy="2700"/>
              </a:xfrm>
            </p:grpSpPr>
            <p:grpSp>
              <p:nvGrpSpPr>
                <p:cNvPr id="11" name="组合 10"/>
                <p:cNvGrpSpPr/>
                <p:nvPr/>
              </p:nvGrpSpPr>
              <p:grpSpPr>
                <a:xfrm>
                  <a:off x="1711" y="3321"/>
                  <a:ext cx="13825" cy="2700"/>
                  <a:chOff x="1711" y="3321"/>
                  <a:chExt cx="13825" cy="2700"/>
                </a:xfrm>
              </p:grpSpPr>
              <p:sp>
                <p:nvSpPr>
                  <p:cNvPr id="6" name="任意多边形 5"/>
                  <p:cNvSpPr/>
                  <p:nvPr>
                    <p:custDataLst>
                      <p:tags r:id="rId12"/>
                    </p:custDataLst>
                  </p:nvPr>
                </p:nvSpPr>
                <p:spPr>
                  <a:xfrm>
                    <a:off x="1966" y="3321"/>
                    <a:ext cx="13570" cy="2701"/>
                  </a:xfrm>
                  <a:custGeom>
                    <a:avLst/>
                    <a:gdLst>
                      <a:gd name="connsiteX0" fmla="*/ 111132 w 3895725"/>
                      <a:gd name="connsiteY0" fmla="*/ 0 h 1009650"/>
                      <a:gd name="connsiteX1" fmla="*/ 3895725 w 3895725"/>
                      <a:gd name="connsiteY1" fmla="*/ 0 h 1009650"/>
                      <a:gd name="connsiteX2" fmla="*/ 3895725 w 3895725"/>
                      <a:gd name="connsiteY2" fmla="*/ 1009650 h 1009650"/>
                      <a:gd name="connsiteX3" fmla="*/ 111132 w 3895725"/>
                      <a:gd name="connsiteY3" fmla="*/ 1009650 h 1009650"/>
                      <a:gd name="connsiteX4" fmla="*/ 0 w 3895725"/>
                      <a:gd name="connsiteY4" fmla="*/ 898518 h 1009650"/>
                      <a:gd name="connsiteX5" fmla="*/ 0 w 3895725"/>
                      <a:gd name="connsiteY5" fmla="*/ 111132 h 1009650"/>
                      <a:gd name="connsiteX6" fmla="*/ 111132 w 3895725"/>
                      <a:gd name="connsiteY6"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5725" h="1009650">
                        <a:moveTo>
                          <a:pt x="111132" y="0"/>
                        </a:moveTo>
                        <a:lnTo>
                          <a:pt x="3895725" y="0"/>
                        </a:lnTo>
                        <a:lnTo>
                          <a:pt x="3895725" y="1009650"/>
                        </a:lnTo>
                        <a:lnTo>
                          <a:pt x="111132" y="1009650"/>
                        </a:lnTo>
                        <a:cubicBezTo>
                          <a:pt x="49755" y="1009650"/>
                          <a:pt x="0" y="959895"/>
                          <a:pt x="0" y="898518"/>
                        </a:cubicBezTo>
                        <a:lnTo>
                          <a:pt x="0" y="111132"/>
                        </a:lnTo>
                        <a:cubicBezTo>
                          <a:pt x="0" y="49755"/>
                          <a:pt x="49755" y="0"/>
                          <a:pt x="111132" y="0"/>
                        </a:cubicBezTo>
                        <a:close/>
                      </a:path>
                    </a:pathLst>
                  </a:cu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2160000" tIns="45720" rIns="108000" bIns="45720" numCol="1" spcCol="0" rtlCol="0" fromWordArt="0" anchor="ctr" anchorCtr="0" forceAA="0" compatLnSpc="1">
                    <a:noAutofit/>
                  </a:bodyPr>
                  <a:lstStyle/>
                  <a:p>
                    <a:pPr algn="just"/>
                    <a:endParaRPr lang="zh-CN" altLang="en-US" dirty="0">
                      <a:solidFill>
                        <a:srgbClr val="000000"/>
                      </a:solidFill>
                      <a:cs typeface="+mn-ea"/>
                      <a:sym typeface="+mn-lt"/>
                    </a:endParaRPr>
                  </a:p>
                </p:txBody>
              </p:sp>
              <p:grpSp>
                <p:nvGrpSpPr>
                  <p:cNvPr id="9" name="组合 8"/>
                  <p:cNvGrpSpPr/>
                  <p:nvPr/>
                </p:nvGrpSpPr>
                <p:grpSpPr>
                  <a:xfrm>
                    <a:off x="1711" y="3372"/>
                    <a:ext cx="3644" cy="2601"/>
                    <a:chOff x="1711" y="3372"/>
                    <a:chExt cx="3644" cy="2601"/>
                  </a:xfrm>
                </p:grpSpPr>
                <p:sp>
                  <p:nvSpPr>
                    <p:cNvPr id="4" name="直角三角形 3"/>
                    <p:cNvSpPr/>
                    <p:nvPr>
                      <p:custDataLst>
                        <p:tags r:id="rId13"/>
                      </p:custDataLst>
                    </p:nvPr>
                  </p:nvSpPr>
                  <p:spPr>
                    <a:xfrm rot="5400000" flipV="1">
                      <a:off x="1815" y="5581"/>
                      <a:ext cx="289" cy="497"/>
                    </a:xfrm>
                    <a:prstGeom prst="rtTriangle">
                      <a:avLst/>
                    </a:prstGeom>
                    <a:solidFill>
                      <a:schemeClr val="tx2">
                        <a:lumMod val="5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a:solidFill>
                          <a:srgbClr val="FFFFFF"/>
                        </a:solidFill>
                        <a:cs typeface="+mn-ea"/>
                        <a:sym typeface="+mn-lt"/>
                      </a:endParaRPr>
                    </a:p>
                  </p:txBody>
                </p:sp>
                <p:sp>
                  <p:nvSpPr>
                    <p:cNvPr id="5" name="直角三角形 4"/>
                    <p:cNvSpPr/>
                    <p:nvPr>
                      <p:custDataLst>
                        <p:tags r:id="rId14"/>
                      </p:custDataLst>
                    </p:nvPr>
                  </p:nvSpPr>
                  <p:spPr>
                    <a:xfrm rot="16200000">
                      <a:off x="1816" y="3267"/>
                      <a:ext cx="287" cy="497"/>
                    </a:xfrm>
                    <a:prstGeom prst="rtTriangle">
                      <a:avLst/>
                    </a:prstGeom>
                    <a:solidFill>
                      <a:schemeClr val="tx2">
                        <a:lumMod val="5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a:solidFill>
                          <a:srgbClr val="FFFFFF"/>
                        </a:solidFill>
                        <a:cs typeface="+mn-ea"/>
                        <a:sym typeface="+mn-lt"/>
                      </a:endParaRPr>
                    </a:p>
                  </p:txBody>
                </p:sp>
                <p:sp>
                  <p:nvSpPr>
                    <p:cNvPr id="10" name="任意多边形 9"/>
                    <p:cNvSpPr/>
                    <p:nvPr>
                      <p:custDataLst>
                        <p:tags r:id="rId15"/>
                      </p:custDataLst>
                    </p:nvPr>
                  </p:nvSpPr>
                  <p:spPr>
                    <a:xfrm>
                      <a:off x="1711" y="3652"/>
                      <a:ext cx="3644" cy="2039"/>
                    </a:xfrm>
                    <a:custGeom>
                      <a:avLst/>
                      <a:gdLst>
                        <a:gd name="connsiteX0" fmla="*/ 0 w 1362074"/>
                        <a:gd name="connsiteY0" fmla="*/ 0 h 762000"/>
                        <a:gd name="connsiteX1" fmla="*/ 981074 w 1362074"/>
                        <a:gd name="connsiteY1" fmla="*/ 0 h 762000"/>
                        <a:gd name="connsiteX2" fmla="*/ 1362074 w 1362074"/>
                        <a:gd name="connsiteY2" fmla="*/ 381000 h 762000"/>
                        <a:gd name="connsiteX3" fmla="*/ 981074 w 1362074"/>
                        <a:gd name="connsiteY3" fmla="*/ 762000 h 762000"/>
                        <a:gd name="connsiteX4" fmla="*/ 0 w 13620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4" h="762000">
                          <a:moveTo>
                            <a:pt x="0" y="0"/>
                          </a:moveTo>
                          <a:lnTo>
                            <a:pt x="981074" y="0"/>
                          </a:lnTo>
                          <a:cubicBezTo>
                            <a:pt x="1191494" y="0"/>
                            <a:pt x="1362074" y="170580"/>
                            <a:pt x="1362074" y="381000"/>
                          </a:cubicBezTo>
                          <a:cubicBezTo>
                            <a:pt x="1362074" y="591420"/>
                            <a:pt x="1191494" y="762000"/>
                            <a:pt x="981074" y="762000"/>
                          </a:cubicBezTo>
                          <a:lnTo>
                            <a:pt x="0" y="762000"/>
                          </a:lnTo>
                          <a:close/>
                        </a:path>
                      </a:pathLst>
                    </a:custGeom>
                    <a:solidFill>
                      <a:srgbClr val="283A69"/>
                    </a:solidFill>
                    <a:ln>
                      <a:noFill/>
                    </a:ln>
                    <a:effectLst>
                      <a:outerShdw blurRad="50800" dist="25400" algn="l" rotWithShape="0">
                        <a:prstClr val="black">
                          <a:alpha val="40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da-DK" altLang="zh-CN" sz="2000" dirty="0">
                        <a:solidFill>
                          <a:sysClr val="window" lastClr="FFFFFF"/>
                        </a:solidFill>
                        <a:cs typeface="+mn-ea"/>
                        <a:sym typeface="+mn-lt"/>
                      </a:endParaRPr>
                    </a:p>
                  </p:txBody>
                </p:sp>
              </p:grpSp>
            </p:grpSp>
            <p:sp>
              <p:nvSpPr>
                <p:cNvPr id="14" name="任意多边形 13"/>
                <p:cNvSpPr/>
                <p:nvPr>
                  <p:custDataLst>
                    <p:tags r:id="rId11"/>
                  </p:custDataLst>
                </p:nvPr>
              </p:nvSpPr>
              <p:spPr>
                <a:xfrm>
                  <a:off x="15536" y="3321"/>
                  <a:ext cx="1198" cy="2701"/>
                </a:xfrm>
                <a:custGeom>
                  <a:avLst/>
                  <a:gdLst>
                    <a:gd name="connsiteX0" fmla="*/ 0 w 447675"/>
                    <a:gd name="connsiteY0" fmla="*/ 0 h 1009650"/>
                    <a:gd name="connsiteX1" fmla="*/ 336543 w 447675"/>
                    <a:gd name="connsiteY1" fmla="*/ 0 h 1009650"/>
                    <a:gd name="connsiteX2" fmla="*/ 447675 w 447675"/>
                    <a:gd name="connsiteY2" fmla="*/ 111132 h 1009650"/>
                    <a:gd name="connsiteX3" fmla="*/ 447675 w 447675"/>
                    <a:gd name="connsiteY3" fmla="*/ 898518 h 1009650"/>
                    <a:gd name="connsiteX4" fmla="*/ 336543 w 447675"/>
                    <a:gd name="connsiteY4" fmla="*/ 1009650 h 1009650"/>
                    <a:gd name="connsiteX5" fmla="*/ 0 w 447675"/>
                    <a:gd name="connsiteY5"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1009650">
                      <a:moveTo>
                        <a:pt x="0" y="0"/>
                      </a:moveTo>
                      <a:lnTo>
                        <a:pt x="336543" y="0"/>
                      </a:lnTo>
                      <a:cubicBezTo>
                        <a:pt x="397920" y="0"/>
                        <a:pt x="447675" y="49755"/>
                        <a:pt x="447675" y="111132"/>
                      </a:cubicBezTo>
                      <a:lnTo>
                        <a:pt x="447675" y="898518"/>
                      </a:lnTo>
                      <a:cubicBezTo>
                        <a:pt x="447675" y="959895"/>
                        <a:pt x="397920" y="1009650"/>
                        <a:pt x="336543" y="1009650"/>
                      </a:cubicBezTo>
                      <a:lnTo>
                        <a:pt x="0" y="1009650"/>
                      </a:lnTo>
                      <a:close/>
                    </a:path>
                  </a:pathLst>
                </a:custGeom>
                <a:solidFill>
                  <a:srgbClr val="283A69"/>
                </a:solidFill>
                <a:ln>
                  <a:noFill/>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ysClr val="window" lastClr="FFFFFF"/>
                    </a:solidFill>
                    <a:cs typeface="+mn-ea"/>
                    <a:sym typeface="+mn-lt"/>
                  </a:endParaRPr>
                </a:p>
              </p:txBody>
            </p:sp>
          </p:grpSp>
          <p:sp>
            <p:nvSpPr>
              <p:cNvPr id="35" name="矩形 34"/>
              <p:cNvSpPr/>
              <p:nvPr>
                <p:custDataLst>
                  <p:tags r:id="rId10"/>
                </p:custDataLst>
              </p:nvPr>
            </p:nvSpPr>
            <p:spPr>
              <a:xfrm>
                <a:off x="6994" y="3321"/>
                <a:ext cx="7034" cy="2701"/>
              </a:xfrm>
              <a:prstGeom prst="rect">
                <a:avLst/>
              </a:prstGeom>
            </p:spPr>
            <p:txBody>
              <a:bodyPr wrap="square" anchor="ctr">
                <a:normAutofit/>
              </a:bodyPr>
              <a:lstStyle/>
              <a:p>
                <a:pPr algn="ctr">
                  <a:lnSpc>
                    <a:spcPct val="120000"/>
                  </a:lnSpc>
                </a:pPr>
                <a:r>
                  <a:rPr lang="zh-CN" altLang="en-US" sz="2400">
                    <a:solidFill>
                      <a:schemeClr val="tx1">
                        <a:lumMod val="75000"/>
                        <a:lumOff val="25000"/>
                      </a:schemeClr>
                    </a:solidFill>
                    <a:cs typeface="+mn-ea"/>
                    <a:sym typeface="+mn-lt"/>
                  </a:rPr>
                  <a:t>是你能给予对方的重要礼物</a:t>
                </a:r>
                <a:endParaRPr lang="zh-CN" altLang="en-US" sz="2400" spc="150">
                  <a:solidFill>
                    <a:schemeClr val="tx1">
                      <a:lumMod val="75000"/>
                      <a:lumOff val="25000"/>
                    </a:schemeClr>
                  </a:solidFill>
                  <a:cs typeface="+mn-ea"/>
                  <a:sym typeface="+mn-lt"/>
                </a:endParaRPr>
              </a:p>
            </p:txBody>
          </p:sp>
        </p:grpSp>
        <p:sp>
          <p:nvSpPr>
            <p:cNvPr id="34" name="文本框 33"/>
            <p:cNvSpPr txBox="1"/>
            <p:nvPr>
              <p:custDataLst>
                <p:tags r:id="rId9"/>
              </p:custDataLst>
            </p:nvPr>
          </p:nvSpPr>
          <p:spPr>
            <a:xfrm>
              <a:off x="15881" y="4263"/>
              <a:ext cx="508" cy="817"/>
            </a:xfrm>
            <a:prstGeom prst="rect">
              <a:avLst/>
            </a:prstGeom>
            <a:noFill/>
          </p:spPr>
          <p:txBody>
            <a:bodyPr wrap="square" rtlCol="0">
              <a:normAutofit fontScale="97500"/>
            </a:bodyPr>
            <a:lstStyle/>
            <a:p>
              <a:pPr>
                <a:lnSpc>
                  <a:spcPct val="120000"/>
                </a:lnSpc>
              </a:pPr>
              <a:r>
                <a:rPr lang="en-US" altLang="zh-CN" sz="2000" spc="300" dirty="0">
                  <a:solidFill>
                    <a:sysClr val="window" lastClr="FFFFFF"/>
                  </a:solidFill>
                  <a:cs typeface="+mn-ea"/>
                  <a:sym typeface="+mn-lt"/>
                </a:rPr>
                <a:t>A</a:t>
              </a:r>
              <a:endParaRPr lang="zh-CN" altLang="en-US" sz="2000" spc="300" dirty="0">
                <a:solidFill>
                  <a:sysClr val="window" lastClr="FFFFFF"/>
                </a:solidFill>
                <a:cs typeface="+mn-ea"/>
                <a:sym typeface="+mn-lt"/>
              </a:endParaRPr>
            </a:p>
          </p:txBody>
        </p:sp>
      </p:grpSp>
      <p:grpSp>
        <p:nvGrpSpPr>
          <p:cNvPr id="20" name="组合 19"/>
          <p:cNvGrpSpPr/>
          <p:nvPr/>
        </p:nvGrpSpPr>
        <p:grpSpPr>
          <a:xfrm>
            <a:off x="2325370" y="4512310"/>
            <a:ext cx="8300720" cy="1744980"/>
            <a:chOff x="3662" y="7106"/>
            <a:chExt cx="13072" cy="2748"/>
          </a:xfrm>
        </p:grpSpPr>
        <p:sp>
          <p:nvSpPr>
            <p:cNvPr id="51" name="直角三角形 50"/>
            <p:cNvSpPr/>
            <p:nvPr>
              <p:custDataLst>
                <p:tags r:id="rId2"/>
              </p:custDataLst>
            </p:nvPr>
          </p:nvSpPr>
          <p:spPr>
            <a:xfrm rot="5400000" flipV="1">
              <a:off x="3766" y="9414"/>
              <a:ext cx="289" cy="497"/>
            </a:xfrm>
            <a:prstGeom prst="rtTriangle">
              <a:avLst/>
            </a:prstGeom>
            <a:solidFill>
              <a:schemeClr val="accent1">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a:solidFill>
                  <a:srgbClr val="FFFFFF"/>
                </a:solidFill>
                <a:cs typeface="+mn-ea"/>
                <a:sym typeface="+mn-lt"/>
              </a:endParaRPr>
            </a:p>
          </p:txBody>
        </p:sp>
        <p:sp>
          <p:nvSpPr>
            <p:cNvPr id="52" name="直角三角形 51"/>
            <p:cNvSpPr/>
            <p:nvPr>
              <p:custDataLst>
                <p:tags r:id="rId3"/>
              </p:custDataLst>
            </p:nvPr>
          </p:nvSpPr>
          <p:spPr>
            <a:xfrm rot="16200000">
              <a:off x="3767" y="7101"/>
              <a:ext cx="287" cy="497"/>
            </a:xfrm>
            <a:prstGeom prst="rtTriangle">
              <a:avLst/>
            </a:prstGeom>
            <a:solidFill>
              <a:schemeClr val="accent1">
                <a:lumMod val="5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a:solidFill>
                  <a:srgbClr val="FFFFFF"/>
                </a:solidFill>
                <a:cs typeface="+mn-ea"/>
                <a:sym typeface="+mn-lt"/>
              </a:endParaRPr>
            </a:p>
          </p:txBody>
        </p:sp>
        <p:grpSp>
          <p:nvGrpSpPr>
            <p:cNvPr id="19" name="组合 18"/>
            <p:cNvGrpSpPr/>
            <p:nvPr/>
          </p:nvGrpSpPr>
          <p:grpSpPr>
            <a:xfrm>
              <a:off x="3662" y="7106"/>
              <a:ext cx="13073" cy="2748"/>
              <a:chOff x="3662" y="7106"/>
              <a:chExt cx="13073" cy="2748"/>
            </a:xfrm>
          </p:grpSpPr>
          <p:grpSp>
            <p:nvGrpSpPr>
              <p:cNvPr id="18" name="组合 17"/>
              <p:cNvGrpSpPr/>
              <p:nvPr/>
            </p:nvGrpSpPr>
            <p:grpSpPr>
              <a:xfrm>
                <a:off x="3917" y="7106"/>
                <a:ext cx="12819" cy="2749"/>
                <a:chOff x="3917" y="7106"/>
                <a:chExt cx="12819" cy="2749"/>
              </a:xfrm>
            </p:grpSpPr>
            <p:grpSp>
              <p:nvGrpSpPr>
                <p:cNvPr id="17" name="组合 16"/>
                <p:cNvGrpSpPr/>
                <p:nvPr/>
              </p:nvGrpSpPr>
              <p:grpSpPr>
                <a:xfrm>
                  <a:off x="3917" y="7155"/>
                  <a:ext cx="11618" cy="2700"/>
                  <a:chOff x="3917" y="7155"/>
                  <a:chExt cx="11618" cy="2700"/>
                </a:xfrm>
              </p:grpSpPr>
              <p:sp>
                <p:nvSpPr>
                  <p:cNvPr id="53" name="任意多边形 52"/>
                  <p:cNvSpPr/>
                  <p:nvPr>
                    <p:custDataLst>
                      <p:tags r:id="rId7"/>
                    </p:custDataLst>
                  </p:nvPr>
                </p:nvSpPr>
                <p:spPr>
                  <a:xfrm>
                    <a:off x="3917" y="7155"/>
                    <a:ext cx="11619" cy="2701"/>
                  </a:xfrm>
                  <a:custGeom>
                    <a:avLst/>
                    <a:gdLst>
                      <a:gd name="connsiteX0" fmla="*/ 111132 w 3895725"/>
                      <a:gd name="connsiteY0" fmla="*/ 0 h 1009650"/>
                      <a:gd name="connsiteX1" fmla="*/ 3895725 w 3895725"/>
                      <a:gd name="connsiteY1" fmla="*/ 0 h 1009650"/>
                      <a:gd name="connsiteX2" fmla="*/ 3895725 w 3895725"/>
                      <a:gd name="connsiteY2" fmla="*/ 1009650 h 1009650"/>
                      <a:gd name="connsiteX3" fmla="*/ 111132 w 3895725"/>
                      <a:gd name="connsiteY3" fmla="*/ 1009650 h 1009650"/>
                      <a:gd name="connsiteX4" fmla="*/ 0 w 3895725"/>
                      <a:gd name="connsiteY4" fmla="*/ 898518 h 1009650"/>
                      <a:gd name="connsiteX5" fmla="*/ 0 w 3895725"/>
                      <a:gd name="connsiteY5" fmla="*/ 111132 h 1009650"/>
                      <a:gd name="connsiteX6" fmla="*/ 111132 w 3895725"/>
                      <a:gd name="connsiteY6" fmla="*/ 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5725" h="1009650">
                        <a:moveTo>
                          <a:pt x="111132" y="0"/>
                        </a:moveTo>
                        <a:lnTo>
                          <a:pt x="3895725" y="0"/>
                        </a:lnTo>
                        <a:lnTo>
                          <a:pt x="3895725" y="1009650"/>
                        </a:lnTo>
                        <a:lnTo>
                          <a:pt x="111132" y="1009650"/>
                        </a:lnTo>
                        <a:cubicBezTo>
                          <a:pt x="49755" y="1009650"/>
                          <a:pt x="0" y="959895"/>
                          <a:pt x="0" y="898518"/>
                        </a:cubicBezTo>
                        <a:lnTo>
                          <a:pt x="0" y="111132"/>
                        </a:lnTo>
                        <a:cubicBezTo>
                          <a:pt x="0" y="49755"/>
                          <a:pt x="49755" y="0"/>
                          <a:pt x="111132" y="0"/>
                        </a:cubicBezTo>
                        <a:close/>
                      </a:path>
                    </a:pathLst>
                  </a:cu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2160000" tIns="45720" rIns="108000" bIns="45720" numCol="1" spcCol="0" rtlCol="0" fromWordArt="0" anchor="ctr" anchorCtr="0" forceAA="0" compatLnSpc="1">
                    <a:noAutofit/>
                  </a:bodyPr>
                  <a:lstStyle/>
                  <a:p>
                    <a:pPr algn="just"/>
                    <a:endParaRPr lang="zh-CN" altLang="en-US" dirty="0">
                      <a:solidFill>
                        <a:srgbClr val="000000"/>
                      </a:solidFill>
                      <a:cs typeface="+mn-ea"/>
                      <a:sym typeface="+mn-lt"/>
                    </a:endParaRPr>
                  </a:p>
                </p:txBody>
              </p:sp>
              <p:sp>
                <p:nvSpPr>
                  <p:cNvPr id="60" name="矩形 59"/>
                  <p:cNvSpPr/>
                  <p:nvPr>
                    <p:custDataLst>
                      <p:tags r:id="rId8"/>
                    </p:custDataLst>
                  </p:nvPr>
                </p:nvSpPr>
                <p:spPr>
                  <a:xfrm>
                    <a:off x="7306" y="7155"/>
                    <a:ext cx="7034" cy="2701"/>
                  </a:xfrm>
                  <a:prstGeom prst="rect">
                    <a:avLst/>
                  </a:prstGeom>
                </p:spPr>
                <p:txBody>
                  <a:bodyPr wrap="square" anchor="ctr">
                    <a:normAutofit/>
                  </a:bodyPr>
                  <a:lstStyle/>
                  <a:p>
                    <a:pPr algn="ctr">
                      <a:lnSpc>
                        <a:spcPct val="120000"/>
                      </a:lnSpc>
                    </a:pPr>
                    <a:r>
                      <a:rPr lang="zh-CN" altLang="en-US" sz="2400">
                        <a:solidFill>
                          <a:schemeClr val="tx1">
                            <a:lumMod val="75000"/>
                            <a:lumOff val="25000"/>
                          </a:schemeClr>
                        </a:solidFill>
                        <a:cs typeface="+mn-ea"/>
                        <a:sym typeface="+mn-lt"/>
                      </a:rPr>
                      <a:t>提供富有建设性的反馈意见</a:t>
                    </a:r>
                  </a:p>
                </p:txBody>
              </p:sp>
            </p:grpSp>
            <p:grpSp>
              <p:nvGrpSpPr>
                <p:cNvPr id="16" name="组合 15"/>
                <p:cNvGrpSpPr/>
                <p:nvPr/>
              </p:nvGrpSpPr>
              <p:grpSpPr>
                <a:xfrm>
                  <a:off x="15538" y="7106"/>
                  <a:ext cx="1198" cy="2700"/>
                  <a:chOff x="15538" y="7106"/>
                  <a:chExt cx="1198" cy="2700"/>
                </a:xfrm>
              </p:grpSpPr>
              <p:sp>
                <p:nvSpPr>
                  <p:cNvPr id="55" name="任意多边形 54"/>
                  <p:cNvSpPr/>
                  <p:nvPr>
                    <p:custDataLst>
                      <p:tags r:id="rId5"/>
                    </p:custDataLst>
                  </p:nvPr>
                </p:nvSpPr>
                <p:spPr>
                  <a:xfrm>
                    <a:off x="15538" y="7106"/>
                    <a:ext cx="1198" cy="2701"/>
                  </a:xfrm>
                  <a:custGeom>
                    <a:avLst/>
                    <a:gdLst>
                      <a:gd name="connsiteX0" fmla="*/ 0 w 447675"/>
                      <a:gd name="connsiteY0" fmla="*/ 0 h 1009650"/>
                      <a:gd name="connsiteX1" fmla="*/ 336543 w 447675"/>
                      <a:gd name="connsiteY1" fmla="*/ 0 h 1009650"/>
                      <a:gd name="connsiteX2" fmla="*/ 447675 w 447675"/>
                      <a:gd name="connsiteY2" fmla="*/ 111132 h 1009650"/>
                      <a:gd name="connsiteX3" fmla="*/ 447675 w 447675"/>
                      <a:gd name="connsiteY3" fmla="*/ 898518 h 1009650"/>
                      <a:gd name="connsiteX4" fmla="*/ 336543 w 447675"/>
                      <a:gd name="connsiteY4" fmla="*/ 1009650 h 1009650"/>
                      <a:gd name="connsiteX5" fmla="*/ 0 w 447675"/>
                      <a:gd name="connsiteY5"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1009650">
                        <a:moveTo>
                          <a:pt x="0" y="0"/>
                        </a:moveTo>
                        <a:lnTo>
                          <a:pt x="336543" y="0"/>
                        </a:lnTo>
                        <a:cubicBezTo>
                          <a:pt x="397920" y="0"/>
                          <a:pt x="447675" y="49755"/>
                          <a:pt x="447675" y="111132"/>
                        </a:cubicBezTo>
                        <a:lnTo>
                          <a:pt x="447675" y="898518"/>
                        </a:lnTo>
                        <a:cubicBezTo>
                          <a:pt x="447675" y="959895"/>
                          <a:pt x="397920" y="1009650"/>
                          <a:pt x="336543" y="1009650"/>
                        </a:cubicBezTo>
                        <a:lnTo>
                          <a:pt x="0" y="1009650"/>
                        </a:lnTo>
                        <a:close/>
                      </a:path>
                    </a:pathLst>
                  </a:custGeom>
                  <a:solidFill>
                    <a:schemeClr val="accent1">
                      <a:lumMod val="7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solidFill>
                        <a:sysClr val="window" lastClr="FFFFFF"/>
                      </a:solidFill>
                      <a:cs typeface="+mn-ea"/>
                      <a:sym typeface="+mn-lt"/>
                    </a:endParaRPr>
                  </a:p>
                </p:txBody>
              </p:sp>
              <p:sp>
                <p:nvSpPr>
                  <p:cNvPr id="62" name="文本框 61"/>
                  <p:cNvSpPr txBox="1"/>
                  <p:nvPr>
                    <p:custDataLst>
                      <p:tags r:id="rId6"/>
                    </p:custDataLst>
                  </p:nvPr>
                </p:nvSpPr>
                <p:spPr>
                  <a:xfrm>
                    <a:off x="15883" y="8048"/>
                    <a:ext cx="508" cy="817"/>
                  </a:xfrm>
                  <a:prstGeom prst="rect">
                    <a:avLst/>
                  </a:prstGeom>
                  <a:noFill/>
                </p:spPr>
                <p:txBody>
                  <a:bodyPr wrap="square" rtlCol="0">
                    <a:normAutofit/>
                  </a:bodyPr>
                  <a:lstStyle/>
                  <a:p>
                    <a:pPr>
                      <a:lnSpc>
                        <a:spcPct val="120000"/>
                      </a:lnSpc>
                    </a:pPr>
                    <a:r>
                      <a:rPr lang="en-US" altLang="zh-CN" sz="2000" spc="300" dirty="0">
                        <a:solidFill>
                          <a:sysClr val="window" lastClr="FFFFFF"/>
                        </a:solidFill>
                        <a:cs typeface="+mn-ea"/>
                        <a:sym typeface="+mn-lt"/>
                      </a:rPr>
                      <a:t>B</a:t>
                    </a:r>
                    <a:endParaRPr lang="zh-CN" altLang="en-US" sz="2000" spc="300" dirty="0">
                      <a:solidFill>
                        <a:sysClr val="window" lastClr="FFFFFF"/>
                      </a:solidFill>
                      <a:cs typeface="+mn-ea"/>
                      <a:sym typeface="+mn-lt"/>
                    </a:endParaRPr>
                  </a:p>
                </p:txBody>
              </p:sp>
            </p:grpSp>
          </p:grpSp>
          <p:sp>
            <p:nvSpPr>
              <p:cNvPr id="54" name="任意多边形 53"/>
              <p:cNvSpPr/>
              <p:nvPr>
                <p:custDataLst>
                  <p:tags r:id="rId4"/>
                </p:custDataLst>
              </p:nvPr>
            </p:nvSpPr>
            <p:spPr>
              <a:xfrm>
                <a:off x="3662" y="7486"/>
                <a:ext cx="3644" cy="2039"/>
              </a:xfrm>
              <a:custGeom>
                <a:avLst/>
                <a:gdLst>
                  <a:gd name="connsiteX0" fmla="*/ 0 w 1362074"/>
                  <a:gd name="connsiteY0" fmla="*/ 0 h 762000"/>
                  <a:gd name="connsiteX1" fmla="*/ 981074 w 1362074"/>
                  <a:gd name="connsiteY1" fmla="*/ 0 h 762000"/>
                  <a:gd name="connsiteX2" fmla="*/ 1362074 w 1362074"/>
                  <a:gd name="connsiteY2" fmla="*/ 381000 h 762000"/>
                  <a:gd name="connsiteX3" fmla="*/ 981074 w 1362074"/>
                  <a:gd name="connsiteY3" fmla="*/ 762000 h 762000"/>
                  <a:gd name="connsiteX4" fmla="*/ 0 w 1362074"/>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4" h="762000">
                    <a:moveTo>
                      <a:pt x="0" y="0"/>
                    </a:moveTo>
                    <a:lnTo>
                      <a:pt x="981074" y="0"/>
                    </a:lnTo>
                    <a:cubicBezTo>
                      <a:pt x="1191494" y="0"/>
                      <a:pt x="1362074" y="170580"/>
                      <a:pt x="1362074" y="381000"/>
                    </a:cubicBezTo>
                    <a:cubicBezTo>
                      <a:pt x="1362074" y="591420"/>
                      <a:pt x="1191494" y="762000"/>
                      <a:pt x="981074" y="762000"/>
                    </a:cubicBezTo>
                    <a:lnTo>
                      <a:pt x="0" y="762000"/>
                    </a:lnTo>
                    <a:close/>
                  </a:path>
                </a:pathLst>
              </a:custGeom>
              <a:solidFill>
                <a:schemeClr val="accent1">
                  <a:lumMod val="75000"/>
                </a:schemeClr>
              </a:solidFill>
              <a:ln>
                <a:noFill/>
              </a:ln>
              <a:effectLst>
                <a:outerShdw blurRad="50800" dist="25400" algn="l" rotWithShape="0">
                  <a:prstClr val="black">
                    <a:alpha val="40000"/>
                  </a:prstClr>
                </a:outerShdw>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da-DK" altLang="zh-CN" sz="2000" dirty="0">
                  <a:solidFill>
                    <a:sysClr val="window" lastClr="FFFFFF"/>
                  </a:solidFill>
                  <a:cs typeface="+mn-ea"/>
                  <a:sym typeface="+mn-lt"/>
                </a:endParaRPr>
              </a:p>
            </p:txBody>
          </p:sp>
        </p:grpSp>
      </p:grpSp>
      <p:grpSp>
        <p:nvGrpSpPr>
          <p:cNvPr id="7" name="组合 6"/>
          <p:cNvGrpSpPr/>
          <p:nvPr/>
        </p:nvGrpSpPr>
        <p:grpSpPr>
          <a:xfrm>
            <a:off x="781685" y="515620"/>
            <a:ext cx="10504805" cy="694690"/>
            <a:chOff x="1231" y="812"/>
            <a:chExt cx="16543" cy="1094"/>
          </a:xfrm>
        </p:grpSpPr>
        <p:sp>
          <p:nvSpPr>
            <p:cNvPr id="8" name="文本框 7"/>
            <p:cNvSpPr txBox="1"/>
            <p:nvPr/>
          </p:nvSpPr>
          <p:spPr>
            <a:xfrm>
              <a:off x="2889" y="812"/>
              <a:ext cx="6989" cy="919"/>
            </a:xfrm>
            <a:prstGeom prst="rect">
              <a:avLst/>
            </a:prstGeom>
            <a:noFill/>
          </p:spPr>
          <p:txBody>
            <a:bodyPr wrap="square" rtlCol="0">
              <a:spAutoFit/>
            </a:bodyPr>
            <a:lstStyle/>
            <a:p>
              <a:pPr algn="l"/>
              <a:r>
                <a:rPr lang="zh-CN" altLang="en-US" sz="3200" dirty="0">
                  <a:solidFill>
                    <a:srgbClr val="283A69"/>
                  </a:solidFill>
                  <a:cs typeface="+mn-ea"/>
                  <a:sym typeface="+mn-lt"/>
                </a:rPr>
                <a:t>沟通是合作的纽带</a:t>
              </a:r>
            </a:p>
          </p:txBody>
        </p:sp>
        <p:cxnSp>
          <p:nvCxnSpPr>
            <p:cNvPr id="21" name="直接连接符 20"/>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流程图: 数据 35"/>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数据 36"/>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ppt_x</p:attrName>
                                        </p:attrNameLst>
                                      </p:cBhvr>
                                      <p:tavLst>
                                        <p:tav tm="0">
                                          <p:val>
                                            <p:strVal val="#ppt_x-#ppt_w*1.125000"/>
                                          </p:val>
                                        </p:tav>
                                        <p:tav tm="100000">
                                          <p:val>
                                            <p:strVal val="#ppt_x"/>
                                          </p:val>
                                        </p:tav>
                                      </p:tavLst>
                                    </p:anim>
                                    <p:animEffect transition="in" filter="wipe(righ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01800" y="2091690"/>
            <a:ext cx="8789035" cy="1496060"/>
          </a:xfrm>
        </p:spPr>
        <p:txBody>
          <a:bodyPr>
            <a:noAutofit/>
          </a:bodyPr>
          <a:lstStyle/>
          <a:p>
            <a:pPr algn="ctr"/>
            <a:r>
              <a:rPr lang="zh-CN" altLang="zh-CN" sz="8000" b="1" spc="500" dirty="0">
                <a:ln>
                  <a:noFill/>
                </a:ln>
                <a:solidFill>
                  <a:srgbClr val="283A69"/>
                </a:solidFill>
                <a:uFillTx/>
                <a:latin typeface="+mn-lt"/>
                <a:ea typeface="+mn-ea"/>
                <a:cs typeface="+mn-ea"/>
                <a:sym typeface="+mn-lt"/>
              </a:rPr>
              <a:t>感谢您的观看</a:t>
            </a:r>
          </a:p>
        </p:txBody>
      </p:sp>
      <p:sp>
        <p:nvSpPr>
          <p:cNvPr id="5" name="文本框 4"/>
          <p:cNvSpPr txBox="1"/>
          <p:nvPr/>
        </p:nvSpPr>
        <p:spPr>
          <a:xfrm>
            <a:off x="2280920" y="1510665"/>
            <a:ext cx="7630160" cy="523220"/>
          </a:xfrm>
          <a:prstGeom prst="rect">
            <a:avLst/>
          </a:prstGeom>
          <a:noFill/>
        </p:spPr>
        <p:txBody>
          <a:bodyPr wrap="square" rtlCol="0">
            <a:spAutoFit/>
          </a:bodyPr>
          <a:lstStyle/>
          <a:p>
            <a:pPr algn="ctr"/>
            <a:r>
              <a:rPr lang="zh-CN" altLang="zh-CN" sz="2800">
                <a:solidFill>
                  <a:srgbClr val="283A69"/>
                </a:solidFill>
                <a:cs typeface="+mn-ea"/>
                <a:sym typeface="+mn-lt"/>
              </a:rPr>
              <a:t>企业培训</a:t>
            </a:r>
            <a:r>
              <a:rPr lang="en-US" altLang="zh-CN" sz="2800">
                <a:solidFill>
                  <a:srgbClr val="283A69"/>
                </a:solidFill>
                <a:cs typeface="+mn-ea"/>
                <a:sym typeface="+mn-lt"/>
              </a:rPr>
              <a:t>  /  </a:t>
            </a:r>
            <a:r>
              <a:rPr lang="zh-CN" altLang="en-US" sz="2800">
                <a:solidFill>
                  <a:srgbClr val="283A69"/>
                </a:solidFill>
                <a:cs typeface="+mn-ea"/>
                <a:sym typeface="+mn-lt"/>
              </a:rPr>
              <a:t>员工培训</a:t>
            </a:r>
            <a:r>
              <a:rPr lang="en-US" altLang="zh-CN" sz="2800">
                <a:solidFill>
                  <a:srgbClr val="283A69"/>
                </a:solidFill>
                <a:cs typeface="+mn-ea"/>
                <a:sym typeface="+mn-lt"/>
              </a:rPr>
              <a:t>  /  </a:t>
            </a:r>
            <a:r>
              <a:rPr lang="zh-CN" altLang="en-US" sz="2800">
                <a:solidFill>
                  <a:srgbClr val="283A69"/>
                </a:solidFill>
                <a:cs typeface="+mn-ea"/>
                <a:sym typeface="+mn-lt"/>
              </a:rPr>
              <a:t>团队培训</a:t>
            </a:r>
            <a:r>
              <a:rPr lang="en-US" altLang="zh-CN" sz="2800">
                <a:solidFill>
                  <a:srgbClr val="283A69"/>
                </a:solidFill>
                <a:cs typeface="+mn-ea"/>
                <a:sym typeface="+mn-lt"/>
              </a:rPr>
              <a:t>  /  </a:t>
            </a:r>
            <a:r>
              <a:rPr lang="zh-CN" altLang="en-US" sz="2800">
                <a:solidFill>
                  <a:srgbClr val="283A69"/>
                </a:solidFill>
                <a:cs typeface="+mn-ea"/>
                <a:sym typeface="+mn-lt"/>
              </a:rPr>
              <a:t>入职培训</a:t>
            </a:r>
          </a:p>
        </p:txBody>
      </p:sp>
      <p:cxnSp>
        <p:nvCxnSpPr>
          <p:cNvPr id="12" name="直接连接符 11"/>
          <p:cNvCxnSpPr/>
          <p:nvPr/>
        </p:nvCxnSpPr>
        <p:spPr>
          <a:xfrm flipH="1">
            <a:off x="5992495" y="4168775"/>
            <a:ext cx="3810" cy="421640"/>
          </a:xfrm>
          <a:prstGeom prst="line">
            <a:avLst/>
          </a:prstGeom>
          <a:ln w="28575" cmpd="sng">
            <a:solidFill>
              <a:srgbClr val="283A69"/>
            </a:solidFill>
            <a:prstDash val="solid"/>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11244851" y="899406"/>
            <a:ext cx="704329" cy="704329"/>
          </a:xfrm>
          <a:prstGeom prst="ellipse">
            <a:avLst/>
          </a:pr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1" name="椭圆 40"/>
          <p:cNvSpPr/>
          <p:nvPr/>
        </p:nvSpPr>
        <p:spPr>
          <a:xfrm>
            <a:off x="286035" y="5509555"/>
            <a:ext cx="1101045" cy="1101045"/>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38" name="矩形 5"/>
          <p:cNvSpPr/>
          <p:nvPr/>
        </p:nvSpPr>
        <p:spPr>
          <a:xfrm flipH="1" flipV="1">
            <a:off x="-90434" y="-70458"/>
            <a:ext cx="5545801" cy="2471981"/>
          </a:xfrm>
          <a:custGeom>
            <a:avLst/>
            <a:gdLst>
              <a:gd name="connsiteX0" fmla="*/ 0 w 5657850"/>
              <a:gd name="connsiteY0" fmla="*/ 0 h 4929550"/>
              <a:gd name="connsiteX1" fmla="*/ 5657850 w 5657850"/>
              <a:gd name="connsiteY1" fmla="*/ 0 h 4929550"/>
              <a:gd name="connsiteX2" fmla="*/ 5657850 w 5657850"/>
              <a:gd name="connsiteY2" fmla="*/ 4929550 h 4929550"/>
              <a:gd name="connsiteX3" fmla="*/ 0 w 5657850"/>
              <a:gd name="connsiteY3" fmla="*/ 4929550 h 4929550"/>
              <a:gd name="connsiteX4" fmla="*/ 0 w 5657850"/>
              <a:gd name="connsiteY4" fmla="*/ 0 h 4929550"/>
              <a:gd name="connsiteX0-1" fmla="*/ 0 w 5657850"/>
              <a:gd name="connsiteY0-2" fmla="*/ 1003300 h 5932850"/>
              <a:gd name="connsiteX1-3" fmla="*/ 5657850 w 5657850"/>
              <a:gd name="connsiteY1-4" fmla="*/ 1003300 h 5932850"/>
              <a:gd name="connsiteX2-5" fmla="*/ 5657850 w 5657850"/>
              <a:gd name="connsiteY2-6" fmla="*/ 5932850 h 5932850"/>
              <a:gd name="connsiteX3-7" fmla="*/ 0 w 5657850"/>
              <a:gd name="connsiteY3-8" fmla="*/ 5932850 h 5932850"/>
              <a:gd name="connsiteX4-9" fmla="*/ 0 w 5657850"/>
              <a:gd name="connsiteY4-10" fmla="*/ 1003300 h 5932850"/>
              <a:gd name="connsiteX0-11" fmla="*/ 660400 w 6318250"/>
              <a:gd name="connsiteY0-12" fmla="*/ 1003300 h 5932850"/>
              <a:gd name="connsiteX1-13" fmla="*/ 6318250 w 6318250"/>
              <a:gd name="connsiteY1-14" fmla="*/ 1003300 h 5932850"/>
              <a:gd name="connsiteX2-15" fmla="*/ 6318250 w 6318250"/>
              <a:gd name="connsiteY2-16" fmla="*/ 5932850 h 5932850"/>
              <a:gd name="connsiteX3-17" fmla="*/ 660400 w 6318250"/>
              <a:gd name="connsiteY3-18" fmla="*/ 5932850 h 5932850"/>
              <a:gd name="connsiteX4-19" fmla="*/ 660400 w 6318250"/>
              <a:gd name="connsiteY4-20" fmla="*/ 1003300 h 5932850"/>
              <a:gd name="connsiteX0-21" fmla="*/ 660400 w 6318250"/>
              <a:gd name="connsiteY0-22" fmla="*/ 965201 h 5894751"/>
              <a:gd name="connsiteX1-23" fmla="*/ 6318250 w 6318250"/>
              <a:gd name="connsiteY1-24" fmla="*/ 965201 h 5894751"/>
              <a:gd name="connsiteX2-25" fmla="*/ 6318250 w 6318250"/>
              <a:gd name="connsiteY2-26" fmla="*/ 5894751 h 5894751"/>
              <a:gd name="connsiteX3-27" fmla="*/ 660400 w 6318250"/>
              <a:gd name="connsiteY3-28" fmla="*/ 5894751 h 5894751"/>
              <a:gd name="connsiteX4-29" fmla="*/ 660400 w 6318250"/>
              <a:gd name="connsiteY4-30" fmla="*/ 965201 h 5894751"/>
              <a:gd name="connsiteX0-31" fmla="*/ 711200 w 6369050"/>
              <a:gd name="connsiteY0-32" fmla="*/ 965200 h 5894750"/>
              <a:gd name="connsiteX1-33" fmla="*/ 6369050 w 6369050"/>
              <a:gd name="connsiteY1-34" fmla="*/ 965200 h 5894750"/>
              <a:gd name="connsiteX2-35" fmla="*/ 6369050 w 6369050"/>
              <a:gd name="connsiteY2-36" fmla="*/ 5894750 h 5894750"/>
              <a:gd name="connsiteX3-37" fmla="*/ 711200 w 6369050"/>
              <a:gd name="connsiteY3-38" fmla="*/ 5894750 h 5894750"/>
              <a:gd name="connsiteX4-39" fmla="*/ 711200 w 6369050"/>
              <a:gd name="connsiteY4-40" fmla="*/ 965200 h 5894750"/>
              <a:gd name="connsiteX0-41" fmla="*/ 4371975 w 10029825"/>
              <a:gd name="connsiteY0-42" fmla="*/ 965200 h 5894750"/>
              <a:gd name="connsiteX1-43" fmla="*/ 10029825 w 10029825"/>
              <a:gd name="connsiteY1-44" fmla="*/ 965200 h 5894750"/>
              <a:gd name="connsiteX2-45" fmla="*/ 10029825 w 10029825"/>
              <a:gd name="connsiteY2-46" fmla="*/ 5894750 h 5894750"/>
              <a:gd name="connsiteX3-47" fmla="*/ 0 w 10029825"/>
              <a:gd name="connsiteY3-48" fmla="*/ 5894750 h 5894750"/>
              <a:gd name="connsiteX4-49" fmla="*/ 4371975 w 10029825"/>
              <a:gd name="connsiteY4-50" fmla="*/ 965200 h 5894750"/>
              <a:gd name="connsiteX0-51" fmla="*/ 4406541 w 10064391"/>
              <a:gd name="connsiteY0-52" fmla="*/ 965200 h 5894750"/>
              <a:gd name="connsiteX1-53" fmla="*/ 10064391 w 10064391"/>
              <a:gd name="connsiteY1-54" fmla="*/ 965200 h 5894750"/>
              <a:gd name="connsiteX2-55" fmla="*/ 10064391 w 10064391"/>
              <a:gd name="connsiteY2-56" fmla="*/ 5894750 h 5894750"/>
              <a:gd name="connsiteX3-57" fmla="*/ 34566 w 10064391"/>
              <a:gd name="connsiteY3-58" fmla="*/ 5894750 h 5894750"/>
              <a:gd name="connsiteX4-59" fmla="*/ 4406541 w 10064391"/>
              <a:gd name="connsiteY4-60" fmla="*/ 965200 h 5894750"/>
              <a:gd name="connsiteX0-61" fmla="*/ 4604702 w 10062527"/>
              <a:gd name="connsiteY0-62" fmla="*/ 1302342 h 5260342"/>
              <a:gd name="connsiteX1-63" fmla="*/ 10062527 w 10062527"/>
              <a:gd name="connsiteY1-64" fmla="*/ 330792 h 5260342"/>
              <a:gd name="connsiteX2-65" fmla="*/ 10062527 w 10062527"/>
              <a:gd name="connsiteY2-66" fmla="*/ 5260342 h 5260342"/>
              <a:gd name="connsiteX3-67" fmla="*/ 32702 w 10062527"/>
              <a:gd name="connsiteY3-68" fmla="*/ 5260342 h 5260342"/>
              <a:gd name="connsiteX4-69" fmla="*/ 4604702 w 10062527"/>
              <a:gd name="connsiteY4-70" fmla="*/ 1302342 h 5260342"/>
              <a:gd name="connsiteX0-71" fmla="*/ 4604702 w 10062527"/>
              <a:gd name="connsiteY0-72" fmla="*/ 1690387 h 5648387"/>
              <a:gd name="connsiteX1-73" fmla="*/ 10062527 w 10062527"/>
              <a:gd name="connsiteY1-74" fmla="*/ 718837 h 5648387"/>
              <a:gd name="connsiteX2-75" fmla="*/ 10062527 w 10062527"/>
              <a:gd name="connsiteY2-76" fmla="*/ 5648387 h 5648387"/>
              <a:gd name="connsiteX3-77" fmla="*/ 32702 w 10062527"/>
              <a:gd name="connsiteY3-78" fmla="*/ 5648387 h 5648387"/>
              <a:gd name="connsiteX4-79" fmla="*/ 4604702 w 10062527"/>
              <a:gd name="connsiteY4-80" fmla="*/ 1690387 h 5648387"/>
              <a:gd name="connsiteX0-81" fmla="*/ 4603976 w 10061801"/>
              <a:gd name="connsiteY0-82" fmla="*/ 1690387 h 5648387"/>
              <a:gd name="connsiteX1-83" fmla="*/ 10061801 w 10061801"/>
              <a:gd name="connsiteY1-84" fmla="*/ 718837 h 5648387"/>
              <a:gd name="connsiteX2-85" fmla="*/ 10061801 w 10061801"/>
              <a:gd name="connsiteY2-86" fmla="*/ 5648387 h 5648387"/>
              <a:gd name="connsiteX3-87" fmla="*/ 31976 w 10061801"/>
              <a:gd name="connsiteY3-88" fmla="*/ 5648387 h 5648387"/>
              <a:gd name="connsiteX4-89" fmla="*/ 4603976 w 10061801"/>
              <a:gd name="connsiteY4-90" fmla="*/ 1690387 h 5648387"/>
              <a:gd name="connsiteX0-91" fmla="*/ 4603976 w 10061801"/>
              <a:gd name="connsiteY0-92" fmla="*/ 1392426 h 5350426"/>
              <a:gd name="connsiteX1-93" fmla="*/ 10061801 w 10061801"/>
              <a:gd name="connsiteY1-94" fmla="*/ 420876 h 5350426"/>
              <a:gd name="connsiteX2-95" fmla="*/ 10061801 w 10061801"/>
              <a:gd name="connsiteY2-96" fmla="*/ 5350426 h 5350426"/>
              <a:gd name="connsiteX3-97" fmla="*/ 31976 w 10061801"/>
              <a:gd name="connsiteY3-98" fmla="*/ 5350426 h 5350426"/>
              <a:gd name="connsiteX4-99" fmla="*/ 4603976 w 10061801"/>
              <a:gd name="connsiteY4-100" fmla="*/ 1392426 h 5350426"/>
              <a:gd name="connsiteX0-101" fmla="*/ 4595548 w 10053373"/>
              <a:gd name="connsiteY0-102" fmla="*/ 1392426 h 5350426"/>
              <a:gd name="connsiteX1-103" fmla="*/ 10053373 w 10053373"/>
              <a:gd name="connsiteY1-104" fmla="*/ 420876 h 5350426"/>
              <a:gd name="connsiteX2-105" fmla="*/ 10053373 w 10053373"/>
              <a:gd name="connsiteY2-106" fmla="*/ 5350426 h 5350426"/>
              <a:gd name="connsiteX3-107" fmla="*/ 23548 w 10053373"/>
              <a:gd name="connsiteY3-108" fmla="*/ 5350426 h 5350426"/>
              <a:gd name="connsiteX4-109" fmla="*/ 4595548 w 10053373"/>
              <a:gd name="connsiteY4-110" fmla="*/ 1392426 h 5350426"/>
              <a:gd name="connsiteX0-111" fmla="*/ 4595548 w 10053373"/>
              <a:gd name="connsiteY0-112" fmla="*/ 1367261 h 5325261"/>
              <a:gd name="connsiteX1-113" fmla="*/ 10053373 w 10053373"/>
              <a:gd name="connsiteY1-114" fmla="*/ 395711 h 5325261"/>
              <a:gd name="connsiteX2-115" fmla="*/ 10053373 w 10053373"/>
              <a:gd name="connsiteY2-116" fmla="*/ 5325261 h 5325261"/>
              <a:gd name="connsiteX3-117" fmla="*/ 23548 w 10053373"/>
              <a:gd name="connsiteY3-118" fmla="*/ 5325261 h 5325261"/>
              <a:gd name="connsiteX4-119" fmla="*/ 4595548 w 10053373"/>
              <a:gd name="connsiteY4-120" fmla="*/ 1367261 h 5325261"/>
              <a:gd name="connsiteX0-121" fmla="*/ 9240363 w 14698188"/>
              <a:gd name="connsiteY0-122" fmla="*/ 1367261 h 5325261"/>
              <a:gd name="connsiteX1-123" fmla="*/ 14698188 w 14698188"/>
              <a:gd name="connsiteY1-124" fmla="*/ 395711 h 5325261"/>
              <a:gd name="connsiteX2-125" fmla="*/ 14698188 w 14698188"/>
              <a:gd name="connsiteY2-126" fmla="*/ 5325261 h 5325261"/>
              <a:gd name="connsiteX3-127" fmla="*/ 12308 w 14698188"/>
              <a:gd name="connsiteY3-128" fmla="*/ 5325261 h 5325261"/>
              <a:gd name="connsiteX4-129" fmla="*/ 9240363 w 14698188"/>
              <a:gd name="connsiteY4-130" fmla="*/ 1367261 h 5325261"/>
              <a:gd name="connsiteX0-131" fmla="*/ 9240363 w 14698188"/>
              <a:gd name="connsiteY0-132" fmla="*/ 1076000 h 5034000"/>
              <a:gd name="connsiteX1-133" fmla="*/ 14698188 w 14698188"/>
              <a:gd name="connsiteY1-134" fmla="*/ 104450 h 5034000"/>
              <a:gd name="connsiteX2-135" fmla="*/ 14698188 w 14698188"/>
              <a:gd name="connsiteY2-136" fmla="*/ 5034000 h 5034000"/>
              <a:gd name="connsiteX3-137" fmla="*/ 12308 w 14698188"/>
              <a:gd name="connsiteY3-138" fmla="*/ 5034000 h 5034000"/>
              <a:gd name="connsiteX4-139" fmla="*/ 9240363 w 14698188"/>
              <a:gd name="connsiteY4-140" fmla="*/ 1076000 h 5034000"/>
              <a:gd name="connsiteX0-141" fmla="*/ 9247695 w 14705520"/>
              <a:gd name="connsiteY0-142" fmla="*/ 1076000 h 5034000"/>
              <a:gd name="connsiteX1-143" fmla="*/ 14705520 w 14705520"/>
              <a:gd name="connsiteY1-144" fmla="*/ 104450 h 5034000"/>
              <a:gd name="connsiteX2-145" fmla="*/ 14705520 w 14705520"/>
              <a:gd name="connsiteY2-146" fmla="*/ 5034000 h 5034000"/>
              <a:gd name="connsiteX3-147" fmla="*/ 19640 w 14705520"/>
              <a:gd name="connsiteY3-148" fmla="*/ 5034000 h 5034000"/>
              <a:gd name="connsiteX4-149" fmla="*/ 9247695 w 14705520"/>
              <a:gd name="connsiteY4-150" fmla="*/ 1076000 h 5034000"/>
              <a:gd name="connsiteX0-151" fmla="*/ 9251946 w 14709771"/>
              <a:gd name="connsiteY0-152" fmla="*/ 1076000 h 5034000"/>
              <a:gd name="connsiteX1-153" fmla="*/ 14709771 w 14709771"/>
              <a:gd name="connsiteY1-154" fmla="*/ 104450 h 5034000"/>
              <a:gd name="connsiteX2-155" fmla="*/ 14709771 w 14709771"/>
              <a:gd name="connsiteY2-156" fmla="*/ 5034000 h 5034000"/>
              <a:gd name="connsiteX3-157" fmla="*/ 23891 w 14709771"/>
              <a:gd name="connsiteY3-158" fmla="*/ 5034000 h 5034000"/>
              <a:gd name="connsiteX4-159" fmla="*/ 9251946 w 14709771"/>
              <a:gd name="connsiteY4-160" fmla="*/ 1076000 h 5034000"/>
              <a:gd name="connsiteX0-161" fmla="*/ 9251946 w 14709771"/>
              <a:gd name="connsiteY0-162" fmla="*/ 1273721 h 5231721"/>
              <a:gd name="connsiteX1-163" fmla="*/ 14709771 w 14709771"/>
              <a:gd name="connsiteY1-164" fmla="*/ 302171 h 5231721"/>
              <a:gd name="connsiteX2-165" fmla="*/ 14709771 w 14709771"/>
              <a:gd name="connsiteY2-166" fmla="*/ 5231721 h 5231721"/>
              <a:gd name="connsiteX3-167" fmla="*/ 23891 w 14709771"/>
              <a:gd name="connsiteY3-168" fmla="*/ 5231721 h 5231721"/>
              <a:gd name="connsiteX4-169" fmla="*/ 9251946 w 14709771"/>
              <a:gd name="connsiteY4-170" fmla="*/ 1273721 h 5231721"/>
              <a:gd name="connsiteX0-171" fmla="*/ 10013250 w 14706648"/>
              <a:gd name="connsiteY0-172" fmla="*/ 2312727 h 4929550"/>
              <a:gd name="connsiteX1-173" fmla="*/ 14706648 w 14706648"/>
              <a:gd name="connsiteY1-174" fmla="*/ 0 h 4929550"/>
              <a:gd name="connsiteX2-175" fmla="*/ 14706648 w 14706648"/>
              <a:gd name="connsiteY2-176" fmla="*/ 4929550 h 4929550"/>
              <a:gd name="connsiteX3-177" fmla="*/ 20768 w 14706648"/>
              <a:gd name="connsiteY3-178" fmla="*/ 4929550 h 4929550"/>
              <a:gd name="connsiteX4-179" fmla="*/ 10013250 w 14706648"/>
              <a:gd name="connsiteY4-180" fmla="*/ 2312727 h 4929550"/>
              <a:gd name="connsiteX0-181" fmla="*/ 10011463 w 14704861"/>
              <a:gd name="connsiteY0-182" fmla="*/ 2312727 h 4929550"/>
              <a:gd name="connsiteX1-183" fmla="*/ 14704861 w 14704861"/>
              <a:gd name="connsiteY1-184" fmla="*/ 0 h 4929550"/>
              <a:gd name="connsiteX2-185" fmla="*/ 14704861 w 14704861"/>
              <a:gd name="connsiteY2-186" fmla="*/ 4929550 h 4929550"/>
              <a:gd name="connsiteX3-187" fmla="*/ 18981 w 14704861"/>
              <a:gd name="connsiteY3-188" fmla="*/ 4929550 h 4929550"/>
              <a:gd name="connsiteX4-189" fmla="*/ 10011463 w 14704861"/>
              <a:gd name="connsiteY4-190" fmla="*/ 2312727 h 4929550"/>
              <a:gd name="connsiteX0-191" fmla="*/ 10011463 w 14704861"/>
              <a:gd name="connsiteY0-192" fmla="*/ 2312727 h 4929550"/>
              <a:gd name="connsiteX1-193" fmla="*/ 14704861 w 14704861"/>
              <a:gd name="connsiteY1-194" fmla="*/ 0 h 4929550"/>
              <a:gd name="connsiteX2-195" fmla="*/ 14704861 w 14704861"/>
              <a:gd name="connsiteY2-196" fmla="*/ 4929550 h 4929550"/>
              <a:gd name="connsiteX3-197" fmla="*/ 18981 w 14704861"/>
              <a:gd name="connsiteY3-198" fmla="*/ 4929550 h 4929550"/>
              <a:gd name="connsiteX4-199" fmla="*/ 10011463 w 14704861"/>
              <a:gd name="connsiteY4-200" fmla="*/ 2312727 h 49295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04861" h="4929550">
                <a:moveTo>
                  <a:pt x="10011463" y="2312727"/>
                </a:moveTo>
                <a:cubicBezTo>
                  <a:pt x="13111336" y="451021"/>
                  <a:pt x="12818911" y="0"/>
                  <a:pt x="14704861" y="0"/>
                </a:cubicBezTo>
                <a:lnTo>
                  <a:pt x="14704861" y="4929550"/>
                </a:lnTo>
                <a:lnTo>
                  <a:pt x="18981" y="4929550"/>
                </a:lnTo>
                <a:cubicBezTo>
                  <a:pt x="-381069" y="2314817"/>
                  <a:pt x="5627810" y="4476055"/>
                  <a:pt x="10011463" y="2312727"/>
                </a:cubicBezTo>
                <a:close/>
              </a:path>
            </a:pathLst>
          </a:custGeom>
          <a:solidFill>
            <a:srgbClr val="283A69"/>
          </a:solidFill>
          <a:ln>
            <a:noFill/>
          </a:ln>
          <a:effectLst>
            <a:outerShdw blurRad="609600" dist="152400" dir="2154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dirty="0">
              <a:solidFill>
                <a:srgbClr val="FFFFFF"/>
              </a:solidFill>
              <a:cs typeface="+mn-ea"/>
              <a:sym typeface="+mn-lt"/>
            </a:endParaRPr>
          </a:p>
        </p:txBody>
      </p:sp>
      <p:sp>
        <p:nvSpPr>
          <p:cNvPr id="10" name="椭圆 9"/>
          <p:cNvSpPr/>
          <p:nvPr/>
        </p:nvSpPr>
        <p:spPr>
          <a:xfrm>
            <a:off x="8437261" y="735634"/>
            <a:ext cx="293263" cy="293263"/>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39" name="椭圆 38"/>
          <p:cNvSpPr/>
          <p:nvPr/>
        </p:nvSpPr>
        <p:spPr>
          <a:xfrm>
            <a:off x="5545800" y="6006688"/>
            <a:ext cx="378102" cy="378102"/>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0" name="椭圆 39"/>
          <p:cNvSpPr/>
          <p:nvPr/>
        </p:nvSpPr>
        <p:spPr>
          <a:xfrm>
            <a:off x="4761591" y="1399002"/>
            <a:ext cx="111351" cy="111351"/>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2" name="椭圆 41"/>
          <p:cNvSpPr/>
          <p:nvPr/>
        </p:nvSpPr>
        <p:spPr>
          <a:xfrm>
            <a:off x="2331375" y="5715629"/>
            <a:ext cx="180331" cy="180331"/>
          </a:xfrm>
          <a:prstGeom prst="ellipse">
            <a:avLst/>
          </a:pr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8" name="文本框 7"/>
          <p:cNvSpPr txBox="1"/>
          <p:nvPr/>
        </p:nvSpPr>
        <p:spPr>
          <a:xfrm>
            <a:off x="2280920" y="3460750"/>
            <a:ext cx="7556500" cy="460375"/>
          </a:xfrm>
          <a:prstGeom prst="rect">
            <a:avLst/>
          </a:prstGeom>
          <a:noFill/>
        </p:spPr>
        <p:txBody>
          <a:bodyPr wrap="square" rtlCol="0" anchor="t">
            <a:spAutoFit/>
          </a:bodyPr>
          <a:lstStyle/>
          <a:p>
            <a:pPr algn="ctr"/>
            <a:r>
              <a:rPr lang="zh-CN" altLang="en-US" sz="2400" spc="500" dirty="0">
                <a:solidFill>
                  <a:srgbClr val="283A69"/>
                </a:solidFill>
                <a:uFillTx/>
                <a:cs typeface="+mn-ea"/>
                <a:sym typeface="+mn-lt"/>
              </a:rPr>
              <a:t>Thank you for watching</a:t>
            </a:r>
          </a:p>
        </p:txBody>
      </p:sp>
      <p:grpSp>
        <p:nvGrpSpPr>
          <p:cNvPr id="3" name="组合 2"/>
          <p:cNvGrpSpPr/>
          <p:nvPr/>
        </p:nvGrpSpPr>
        <p:grpSpPr>
          <a:xfrm>
            <a:off x="3096895" y="4168775"/>
            <a:ext cx="2500630" cy="438150"/>
            <a:chOff x="4877" y="6565"/>
            <a:chExt cx="3938" cy="690"/>
          </a:xfrm>
        </p:grpSpPr>
        <p:sp>
          <p:nvSpPr>
            <p:cNvPr id="9" name="圆角矩形 8"/>
            <p:cNvSpPr/>
            <p:nvPr/>
          </p:nvSpPr>
          <p:spPr>
            <a:xfrm>
              <a:off x="4978" y="6565"/>
              <a:ext cx="3735" cy="690"/>
            </a:xfrm>
            <a:prstGeom prst="roundRect">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4877" y="6610"/>
              <a:ext cx="3938" cy="628"/>
            </a:xfrm>
            <a:prstGeom prst="rect">
              <a:avLst/>
            </a:prstGeom>
            <a:noFill/>
          </p:spPr>
          <p:txBody>
            <a:bodyPr wrap="square" rtlCol="0">
              <a:spAutoFit/>
            </a:bodyPr>
            <a:lstStyle/>
            <a:p>
              <a:pPr algn="ctr"/>
              <a:r>
                <a:rPr lang="zh-CN" altLang="zh-CN" sz="2000" dirty="0">
                  <a:solidFill>
                    <a:schemeClr val="bg1"/>
                  </a:solidFill>
                  <a:cs typeface="+mn-ea"/>
                  <a:sym typeface="+mn-lt"/>
                </a:rPr>
                <a:t>汇报人</a:t>
              </a:r>
              <a:r>
                <a:rPr lang="zh-CN" altLang="zh-CN" sz="2000" dirty="0" smtClean="0">
                  <a:solidFill>
                    <a:schemeClr val="bg1"/>
                  </a:solidFill>
                  <a:cs typeface="+mn-ea"/>
                  <a:sym typeface="+mn-lt"/>
                </a:rPr>
                <a:t>：</a:t>
              </a:r>
              <a:r>
                <a:rPr lang="zh-CN" altLang="en-US" sz="2000" dirty="0">
                  <a:solidFill>
                    <a:schemeClr val="bg1"/>
                  </a:solidFill>
                  <a:cs typeface="+mn-ea"/>
                  <a:sym typeface="+mn-lt"/>
                </a:rPr>
                <a:t>优品</a:t>
              </a:r>
              <a:r>
                <a:rPr lang="en-US" altLang="zh-CN" sz="2000" dirty="0" smtClean="0">
                  <a:solidFill>
                    <a:schemeClr val="bg1"/>
                  </a:solidFill>
                  <a:cs typeface="+mn-ea"/>
                  <a:sym typeface="+mn-lt"/>
                </a:rPr>
                <a:t>PPT</a:t>
              </a:r>
              <a:endParaRPr lang="zh-CN" altLang="zh-CN" sz="2000" dirty="0">
                <a:solidFill>
                  <a:schemeClr val="bg1"/>
                </a:solidFill>
                <a:cs typeface="+mn-ea"/>
                <a:sym typeface="+mn-lt"/>
              </a:endParaRPr>
            </a:p>
          </p:txBody>
        </p:sp>
      </p:grpSp>
      <p:grpSp>
        <p:nvGrpSpPr>
          <p:cNvPr id="14" name="组合 13"/>
          <p:cNvGrpSpPr/>
          <p:nvPr/>
        </p:nvGrpSpPr>
        <p:grpSpPr>
          <a:xfrm>
            <a:off x="6391275" y="4185920"/>
            <a:ext cx="2500630" cy="438150"/>
            <a:chOff x="10065" y="6592"/>
            <a:chExt cx="3938" cy="690"/>
          </a:xfrm>
        </p:grpSpPr>
        <p:sp>
          <p:nvSpPr>
            <p:cNvPr id="13" name="圆角矩形 12"/>
            <p:cNvSpPr/>
            <p:nvPr/>
          </p:nvSpPr>
          <p:spPr>
            <a:xfrm>
              <a:off x="10168" y="6592"/>
              <a:ext cx="3735" cy="690"/>
            </a:xfrm>
            <a:prstGeom prst="roundRect">
              <a:avLst/>
            </a:prstGeom>
            <a:solidFill>
              <a:srgbClr val="283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10065" y="6599"/>
              <a:ext cx="3938" cy="628"/>
            </a:xfrm>
            <a:prstGeom prst="rect">
              <a:avLst/>
            </a:prstGeom>
            <a:noFill/>
          </p:spPr>
          <p:txBody>
            <a:bodyPr wrap="square" rtlCol="0">
              <a:spAutoFit/>
            </a:bodyPr>
            <a:lstStyle/>
            <a:p>
              <a:pPr lvl="0" algn="ctr">
                <a:buClrTx/>
                <a:buSzTx/>
                <a:buFontTx/>
              </a:pPr>
              <a:r>
                <a:rPr lang="zh-CN" altLang="zh-CN" sz="2000">
                  <a:solidFill>
                    <a:schemeClr val="bg1"/>
                  </a:solidFill>
                  <a:cs typeface="+mn-ea"/>
                  <a:sym typeface="+mn-lt"/>
                </a:rPr>
                <a:t>部门：培训部</a:t>
              </a:r>
            </a:p>
          </p:txBody>
        </p:sp>
      </p:grpSp>
      <p:sp>
        <p:nvSpPr>
          <p:cNvPr id="4" name="矩形 5"/>
          <p:cNvSpPr/>
          <p:nvPr/>
        </p:nvSpPr>
        <p:spPr>
          <a:xfrm>
            <a:off x="9013190" y="4304665"/>
            <a:ext cx="3178810" cy="2562860"/>
          </a:xfrm>
          <a:custGeom>
            <a:avLst/>
            <a:gdLst>
              <a:gd name="connsiteX0" fmla="*/ 0 w 5657850"/>
              <a:gd name="connsiteY0" fmla="*/ 0 h 4929550"/>
              <a:gd name="connsiteX1" fmla="*/ 5657850 w 5657850"/>
              <a:gd name="connsiteY1" fmla="*/ 0 h 4929550"/>
              <a:gd name="connsiteX2" fmla="*/ 5657850 w 5657850"/>
              <a:gd name="connsiteY2" fmla="*/ 4929550 h 4929550"/>
              <a:gd name="connsiteX3" fmla="*/ 0 w 5657850"/>
              <a:gd name="connsiteY3" fmla="*/ 4929550 h 4929550"/>
              <a:gd name="connsiteX4" fmla="*/ 0 w 5657850"/>
              <a:gd name="connsiteY4" fmla="*/ 0 h 4929550"/>
              <a:gd name="connsiteX0-1" fmla="*/ 0 w 5657850"/>
              <a:gd name="connsiteY0-2" fmla="*/ 1003300 h 5932850"/>
              <a:gd name="connsiteX1-3" fmla="*/ 5657850 w 5657850"/>
              <a:gd name="connsiteY1-4" fmla="*/ 1003300 h 5932850"/>
              <a:gd name="connsiteX2-5" fmla="*/ 5657850 w 5657850"/>
              <a:gd name="connsiteY2-6" fmla="*/ 5932850 h 5932850"/>
              <a:gd name="connsiteX3-7" fmla="*/ 0 w 5657850"/>
              <a:gd name="connsiteY3-8" fmla="*/ 5932850 h 5932850"/>
              <a:gd name="connsiteX4-9" fmla="*/ 0 w 5657850"/>
              <a:gd name="connsiteY4-10" fmla="*/ 1003300 h 5932850"/>
              <a:gd name="connsiteX0-11" fmla="*/ 660400 w 6318250"/>
              <a:gd name="connsiteY0-12" fmla="*/ 1003300 h 5932850"/>
              <a:gd name="connsiteX1-13" fmla="*/ 6318250 w 6318250"/>
              <a:gd name="connsiteY1-14" fmla="*/ 1003300 h 5932850"/>
              <a:gd name="connsiteX2-15" fmla="*/ 6318250 w 6318250"/>
              <a:gd name="connsiteY2-16" fmla="*/ 5932850 h 5932850"/>
              <a:gd name="connsiteX3-17" fmla="*/ 660400 w 6318250"/>
              <a:gd name="connsiteY3-18" fmla="*/ 5932850 h 5932850"/>
              <a:gd name="connsiteX4-19" fmla="*/ 660400 w 6318250"/>
              <a:gd name="connsiteY4-20" fmla="*/ 1003300 h 5932850"/>
              <a:gd name="connsiteX0-21" fmla="*/ 660400 w 6318250"/>
              <a:gd name="connsiteY0-22" fmla="*/ 965201 h 5894751"/>
              <a:gd name="connsiteX1-23" fmla="*/ 6318250 w 6318250"/>
              <a:gd name="connsiteY1-24" fmla="*/ 965201 h 5894751"/>
              <a:gd name="connsiteX2-25" fmla="*/ 6318250 w 6318250"/>
              <a:gd name="connsiteY2-26" fmla="*/ 5894751 h 5894751"/>
              <a:gd name="connsiteX3-27" fmla="*/ 660400 w 6318250"/>
              <a:gd name="connsiteY3-28" fmla="*/ 5894751 h 5894751"/>
              <a:gd name="connsiteX4-29" fmla="*/ 660400 w 6318250"/>
              <a:gd name="connsiteY4-30" fmla="*/ 965201 h 5894751"/>
              <a:gd name="connsiteX0-31" fmla="*/ 711200 w 6369050"/>
              <a:gd name="connsiteY0-32" fmla="*/ 965200 h 5894750"/>
              <a:gd name="connsiteX1-33" fmla="*/ 6369050 w 6369050"/>
              <a:gd name="connsiteY1-34" fmla="*/ 965200 h 5894750"/>
              <a:gd name="connsiteX2-35" fmla="*/ 6369050 w 6369050"/>
              <a:gd name="connsiteY2-36" fmla="*/ 5894750 h 5894750"/>
              <a:gd name="connsiteX3-37" fmla="*/ 711200 w 6369050"/>
              <a:gd name="connsiteY3-38" fmla="*/ 5894750 h 5894750"/>
              <a:gd name="connsiteX4-39" fmla="*/ 711200 w 6369050"/>
              <a:gd name="connsiteY4-40" fmla="*/ 965200 h 5894750"/>
              <a:gd name="connsiteX0-41" fmla="*/ 4371975 w 10029825"/>
              <a:gd name="connsiteY0-42" fmla="*/ 965200 h 5894750"/>
              <a:gd name="connsiteX1-43" fmla="*/ 10029825 w 10029825"/>
              <a:gd name="connsiteY1-44" fmla="*/ 965200 h 5894750"/>
              <a:gd name="connsiteX2-45" fmla="*/ 10029825 w 10029825"/>
              <a:gd name="connsiteY2-46" fmla="*/ 5894750 h 5894750"/>
              <a:gd name="connsiteX3-47" fmla="*/ 0 w 10029825"/>
              <a:gd name="connsiteY3-48" fmla="*/ 5894750 h 5894750"/>
              <a:gd name="connsiteX4-49" fmla="*/ 4371975 w 10029825"/>
              <a:gd name="connsiteY4-50" fmla="*/ 965200 h 5894750"/>
              <a:gd name="connsiteX0-51" fmla="*/ 4406541 w 10064391"/>
              <a:gd name="connsiteY0-52" fmla="*/ 965200 h 5894750"/>
              <a:gd name="connsiteX1-53" fmla="*/ 10064391 w 10064391"/>
              <a:gd name="connsiteY1-54" fmla="*/ 965200 h 5894750"/>
              <a:gd name="connsiteX2-55" fmla="*/ 10064391 w 10064391"/>
              <a:gd name="connsiteY2-56" fmla="*/ 5894750 h 5894750"/>
              <a:gd name="connsiteX3-57" fmla="*/ 34566 w 10064391"/>
              <a:gd name="connsiteY3-58" fmla="*/ 5894750 h 5894750"/>
              <a:gd name="connsiteX4-59" fmla="*/ 4406541 w 10064391"/>
              <a:gd name="connsiteY4-60" fmla="*/ 965200 h 5894750"/>
              <a:gd name="connsiteX0-61" fmla="*/ 4604702 w 10062527"/>
              <a:gd name="connsiteY0-62" fmla="*/ 1302342 h 5260342"/>
              <a:gd name="connsiteX1-63" fmla="*/ 10062527 w 10062527"/>
              <a:gd name="connsiteY1-64" fmla="*/ 330792 h 5260342"/>
              <a:gd name="connsiteX2-65" fmla="*/ 10062527 w 10062527"/>
              <a:gd name="connsiteY2-66" fmla="*/ 5260342 h 5260342"/>
              <a:gd name="connsiteX3-67" fmla="*/ 32702 w 10062527"/>
              <a:gd name="connsiteY3-68" fmla="*/ 5260342 h 5260342"/>
              <a:gd name="connsiteX4-69" fmla="*/ 4604702 w 10062527"/>
              <a:gd name="connsiteY4-70" fmla="*/ 1302342 h 5260342"/>
              <a:gd name="connsiteX0-71" fmla="*/ 4604702 w 10062527"/>
              <a:gd name="connsiteY0-72" fmla="*/ 1690387 h 5648387"/>
              <a:gd name="connsiteX1-73" fmla="*/ 10062527 w 10062527"/>
              <a:gd name="connsiteY1-74" fmla="*/ 718837 h 5648387"/>
              <a:gd name="connsiteX2-75" fmla="*/ 10062527 w 10062527"/>
              <a:gd name="connsiteY2-76" fmla="*/ 5648387 h 5648387"/>
              <a:gd name="connsiteX3-77" fmla="*/ 32702 w 10062527"/>
              <a:gd name="connsiteY3-78" fmla="*/ 5648387 h 5648387"/>
              <a:gd name="connsiteX4-79" fmla="*/ 4604702 w 10062527"/>
              <a:gd name="connsiteY4-80" fmla="*/ 1690387 h 5648387"/>
              <a:gd name="connsiteX0-81" fmla="*/ 4603976 w 10061801"/>
              <a:gd name="connsiteY0-82" fmla="*/ 1690387 h 5648387"/>
              <a:gd name="connsiteX1-83" fmla="*/ 10061801 w 10061801"/>
              <a:gd name="connsiteY1-84" fmla="*/ 718837 h 5648387"/>
              <a:gd name="connsiteX2-85" fmla="*/ 10061801 w 10061801"/>
              <a:gd name="connsiteY2-86" fmla="*/ 5648387 h 5648387"/>
              <a:gd name="connsiteX3-87" fmla="*/ 31976 w 10061801"/>
              <a:gd name="connsiteY3-88" fmla="*/ 5648387 h 5648387"/>
              <a:gd name="connsiteX4-89" fmla="*/ 4603976 w 10061801"/>
              <a:gd name="connsiteY4-90" fmla="*/ 1690387 h 5648387"/>
              <a:gd name="connsiteX0-91" fmla="*/ 4603976 w 10061801"/>
              <a:gd name="connsiteY0-92" fmla="*/ 1392426 h 5350426"/>
              <a:gd name="connsiteX1-93" fmla="*/ 10061801 w 10061801"/>
              <a:gd name="connsiteY1-94" fmla="*/ 420876 h 5350426"/>
              <a:gd name="connsiteX2-95" fmla="*/ 10061801 w 10061801"/>
              <a:gd name="connsiteY2-96" fmla="*/ 5350426 h 5350426"/>
              <a:gd name="connsiteX3-97" fmla="*/ 31976 w 10061801"/>
              <a:gd name="connsiteY3-98" fmla="*/ 5350426 h 5350426"/>
              <a:gd name="connsiteX4-99" fmla="*/ 4603976 w 10061801"/>
              <a:gd name="connsiteY4-100" fmla="*/ 1392426 h 5350426"/>
              <a:gd name="connsiteX0-101" fmla="*/ 4595548 w 10053373"/>
              <a:gd name="connsiteY0-102" fmla="*/ 1392426 h 5350426"/>
              <a:gd name="connsiteX1-103" fmla="*/ 10053373 w 10053373"/>
              <a:gd name="connsiteY1-104" fmla="*/ 420876 h 5350426"/>
              <a:gd name="connsiteX2-105" fmla="*/ 10053373 w 10053373"/>
              <a:gd name="connsiteY2-106" fmla="*/ 5350426 h 5350426"/>
              <a:gd name="connsiteX3-107" fmla="*/ 23548 w 10053373"/>
              <a:gd name="connsiteY3-108" fmla="*/ 5350426 h 5350426"/>
              <a:gd name="connsiteX4-109" fmla="*/ 4595548 w 10053373"/>
              <a:gd name="connsiteY4-110" fmla="*/ 1392426 h 5350426"/>
              <a:gd name="connsiteX0-111" fmla="*/ 4595548 w 10053373"/>
              <a:gd name="connsiteY0-112" fmla="*/ 1367261 h 5325261"/>
              <a:gd name="connsiteX1-113" fmla="*/ 10053373 w 10053373"/>
              <a:gd name="connsiteY1-114" fmla="*/ 395711 h 5325261"/>
              <a:gd name="connsiteX2-115" fmla="*/ 10053373 w 10053373"/>
              <a:gd name="connsiteY2-116" fmla="*/ 5325261 h 5325261"/>
              <a:gd name="connsiteX3-117" fmla="*/ 23548 w 10053373"/>
              <a:gd name="connsiteY3-118" fmla="*/ 5325261 h 5325261"/>
              <a:gd name="connsiteX4-119" fmla="*/ 4595548 w 10053373"/>
              <a:gd name="connsiteY4-120" fmla="*/ 1367261 h 53252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3373" h="5325261">
                <a:moveTo>
                  <a:pt x="4595548" y="1367261"/>
                </a:moveTo>
                <a:cubicBezTo>
                  <a:pt x="4985179" y="-967801"/>
                  <a:pt x="8167423" y="395711"/>
                  <a:pt x="10053373" y="395711"/>
                </a:cubicBezTo>
                <a:lnTo>
                  <a:pt x="10053373" y="5325261"/>
                </a:lnTo>
                <a:lnTo>
                  <a:pt x="23548" y="5325261"/>
                </a:lnTo>
                <a:cubicBezTo>
                  <a:pt x="-376502" y="2710528"/>
                  <a:pt x="4450989" y="4358963"/>
                  <a:pt x="4595548" y="1367261"/>
                </a:cubicBezTo>
                <a:close/>
              </a:path>
            </a:pathLst>
          </a:cu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childTnLst>
                                </p:cTn>
                              </p:par>
                              <p:par>
                                <p:cTn id="31" presetID="3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1000" fill="hold"/>
                                        <p:tgtEl>
                                          <p:spTgt spid="40"/>
                                        </p:tgtEl>
                                        <p:attrNameLst>
                                          <p:attrName>ppt_w</p:attrName>
                                        </p:attrNameLst>
                                      </p:cBhvr>
                                      <p:tavLst>
                                        <p:tav tm="0">
                                          <p:val>
                                            <p:fltVal val="0"/>
                                          </p:val>
                                        </p:tav>
                                        <p:tav tm="100000">
                                          <p:val>
                                            <p:strVal val="#ppt_w"/>
                                          </p:val>
                                        </p:tav>
                                      </p:tavLst>
                                    </p:anim>
                                    <p:anim calcmode="lin" valueType="num">
                                      <p:cBhvr>
                                        <p:cTn id="34" dur="1000" fill="hold"/>
                                        <p:tgtEl>
                                          <p:spTgt spid="40"/>
                                        </p:tgtEl>
                                        <p:attrNameLst>
                                          <p:attrName>ppt_h</p:attrName>
                                        </p:attrNameLst>
                                      </p:cBhvr>
                                      <p:tavLst>
                                        <p:tav tm="0">
                                          <p:val>
                                            <p:fltVal val="0"/>
                                          </p:val>
                                        </p:tav>
                                        <p:tav tm="100000">
                                          <p:val>
                                            <p:strVal val="#ppt_h"/>
                                          </p:val>
                                        </p:tav>
                                      </p:tavLst>
                                    </p:anim>
                                    <p:anim calcmode="lin" valueType="num">
                                      <p:cBhvr>
                                        <p:cTn id="35" dur="1000" fill="hold"/>
                                        <p:tgtEl>
                                          <p:spTgt spid="40"/>
                                        </p:tgtEl>
                                        <p:attrNameLst>
                                          <p:attrName>style.rotation</p:attrName>
                                        </p:attrNameLst>
                                      </p:cBhvr>
                                      <p:tavLst>
                                        <p:tav tm="0">
                                          <p:val>
                                            <p:fltVal val="90"/>
                                          </p:val>
                                        </p:tav>
                                        <p:tav tm="100000">
                                          <p:val>
                                            <p:fltVal val="0"/>
                                          </p:val>
                                        </p:tav>
                                      </p:tavLst>
                                    </p:anim>
                                    <p:animEffect transition="in" filter="fade">
                                      <p:cBhvr>
                                        <p:cTn id="36" dur="1000"/>
                                        <p:tgtEl>
                                          <p:spTgt spid="40"/>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1000" fill="hold"/>
                                        <p:tgtEl>
                                          <p:spTgt spid="44"/>
                                        </p:tgtEl>
                                        <p:attrNameLst>
                                          <p:attrName>ppt_w</p:attrName>
                                        </p:attrNameLst>
                                      </p:cBhvr>
                                      <p:tavLst>
                                        <p:tav tm="0">
                                          <p:val>
                                            <p:fltVal val="0"/>
                                          </p:val>
                                        </p:tav>
                                        <p:tav tm="100000">
                                          <p:val>
                                            <p:strVal val="#ppt_w"/>
                                          </p:val>
                                        </p:tav>
                                      </p:tavLst>
                                    </p:anim>
                                    <p:anim calcmode="lin" valueType="num">
                                      <p:cBhvr>
                                        <p:cTn id="46" dur="1000" fill="hold"/>
                                        <p:tgtEl>
                                          <p:spTgt spid="44"/>
                                        </p:tgtEl>
                                        <p:attrNameLst>
                                          <p:attrName>ppt_h</p:attrName>
                                        </p:attrNameLst>
                                      </p:cBhvr>
                                      <p:tavLst>
                                        <p:tav tm="0">
                                          <p:val>
                                            <p:fltVal val="0"/>
                                          </p:val>
                                        </p:tav>
                                        <p:tav tm="100000">
                                          <p:val>
                                            <p:strVal val="#ppt_h"/>
                                          </p:val>
                                        </p:tav>
                                      </p:tavLst>
                                    </p:anim>
                                    <p:anim calcmode="lin" valueType="num">
                                      <p:cBhvr>
                                        <p:cTn id="47" dur="1000" fill="hold"/>
                                        <p:tgtEl>
                                          <p:spTgt spid="44"/>
                                        </p:tgtEl>
                                        <p:attrNameLst>
                                          <p:attrName>style.rotation</p:attrName>
                                        </p:attrNameLst>
                                      </p:cBhvr>
                                      <p:tavLst>
                                        <p:tav tm="0">
                                          <p:val>
                                            <p:fltVal val="90"/>
                                          </p:val>
                                        </p:tav>
                                        <p:tav tm="100000">
                                          <p:val>
                                            <p:fltVal val="0"/>
                                          </p:val>
                                        </p:tav>
                                      </p:tavLst>
                                    </p:anim>
                                    <p:animEffect transition="in" filter="fade">
                                      <p:cBhvr>
                                        <p:cTn id="48" dur="1000"/>
                                        <p:tgtEl>
                                          <p:spTgt spid="44"/>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1000" fill="hold"/>
                                        <p:tgtEl>
                                          <p:spTgt spid="39"/>
                                        </p:tgtEl>
                                        <p:attrNameLst>
                                          <p:attrName>ppt_w</p:attrName>
                                        </p:attrNameLst>
                                      </p:cBhvr>
                                      <p:tavLst>
                                        <p:tav tm="0">
                                          <p:val>
                                            <p:fltVal val="0"/>
                                          </p:val>
                                        </p:tav>
                                        <p:tav tm="100000">
                                          <p:val>
                                            <p:strVal val="#ppt_w"/>
                                          </p:val>
                                        </p:tav>
                                      </p:tavLst>
                                    </p:anim>
                                    <p:anim calcmode="lin" valueType="num">
                                      <p:cBhvr>
                                        <p:cTn id="52" dur="1000" fill="hold"/>
                                        <p:tgtEl>
                                          <p:spTgt spid="39"/>
                                        </p:tgtEl>
                                        <p:attrNameLst>
                                          <p:attrName>ppt_h</p:attrName>
                                        </p:attrNameLst>
                                      </p:cBhvr>
                                      <p:tavLst>
                                        <p:tav tm="0">
                                          <p:val>
                                            <p:fltVal val="0"/>
                                          </p:val>
                                        </p:tav>
                                        <p:tav tm="100000">
                                          <p:val>
                                            <p:strVal val="#ppt_h"/>
                                          </p:val>
                                        </p:tav>
                                      </p:tavLst>
                                    </p:anim>
                                    <p:anim calcmode="lin" valueType="num">
                                      <p:cBhvr>
                                        <p:cTn id="53" dur="1000" fill="hold"/>
                                        <p:tgtEl>
                                          <p:spTgt spid="39"/>
                                        </p:tgtEl>
                                        <p:attrNameLst>
                                          <p:attrName>style.rotation</p:attrName>
                                        </p:attrNameLst>
                                      </p:cBhvr>
                                      <p:tavLst>
                                        <p:tav tm="0">
                                          <p:val>
                                            <p:fltVal val="90"/>
                                          </p:val>
                                        </p:tav>
                                        <p:tav tm="100000">
                                          <p:val>
                                            <p:fltVal val="0"/>
                                          </p:val>
                                        </p:tav>
                                      </p:tavLst>
                                    </p:anim>
                                    <p:animEffect transition="in" filter="fade">
                                      <p:cBhvr>
                                        <p:cTn id="54" dur="1000"/>
                                        <p:tgtEl>
                                          <p:spTgt spid="39"/>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1000" fill="hold"/>
                                        <p:tgtEl>
                                          <p:spTgt spid="42"/>
                                        </p:tgtEl>
                                        <p:attrNameLst>
                                          <p:attrName>ppt_w</p:attrName>
                                        </p:attrNameLst>
                                      </p:cBhvr>
                                      <p:tavLst>
                                        <p:tav tm="0">
                                          <p:val>
                                            <p:fltVal val="0"/>
                                          </p:val>
                                        </p:tav>
                                        <p:tav tm="100000">
                                          <p:val>
                                            <p:strVal val="#ppt_w"/>
                                          </p:val>
                                        </p:tav>
                                      </p:tavLst>
                                    </p:anim>
                                    <p:anim calcmode="lin" valueType="num">
                                      <p:cBhvr>
                                        <p:cTn id="58" dur="1000" fill="hold"/>
                                        <p:tgtEl>
                                          <p:spTgt spid="42"/>
                                        </p:tgtEl>
                                        <p:attrNameLst>
                                          <p:attrName>ppt_h</p:attrName>
                                        </p:attrNameLst>
                                      </p:cBhvr>
                                      <p:tavLst>
                                        <p:tav tm="0">
                                          <p:val>
                                            <p:fltVal val="0"/>
                                          </p:val>
                                        </p:tav>
                                        <p:tav tm="100000">
                                          <p:val>
                                            <p:strVal val="#ppt_h"/>
                                          </p:val>
                                        </p:tav>
                                      </p:tavLst>
                                    </p:anim>
                                    <p:anim calcmode="lin" valueType="num">
                                      <p:cBhvr>
                                        <p:cTn id="59" dur="1000" fill="hold"/>
                                        <p:tgtEl>
                                          <p:spTgt spid="42"/>
                                        </p:tgtEl>
                                        <p:attrNameLst>
                                          <p:attrName>style.rotation</p:attrName>
                                        </p:attrNameLst>
                                      </p:cBhvr>
                                      <p:tavLst>
                                        <p:tav tm="0">
                                          <p:val>
                                            <p:fltVal val="90"/>
                                          </p:val>
                                        </p:tav>
                                        <p:tav tm="100000">
                                          <p:val>
                                            <p:fltVal val="0"/>
                                          </p:val>
                                        </p:tav>
                                      </p:tavLst>
                                    </p:anim>
                                    <p:animEffect transition="in" filter="fade">
                                      <p:cBhvr>
                                        <p:cTn id="60" dur="1000"/>
                                        <p:tgtEl>
                                          <p:spTgt spid="42"/>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1000" fill="hold"/>
                                        <p:tgtEl>
                                          <p:spTgt spid="41"/>
                                        </p:tgtEl>
                                        <p:attrNameLst>
                                          <p:attrName>ppt_w</p:attrName>
                                        </p:attrNameLst>
                                      </p:cBhvr>
                                      <p:tavLst>
                                        <p:tav tm="0">
                                          <p:val>
                                            <p:fltVal val="0"/>
                                          </p:val>
                                        </p:tav>
                                        <p:tav tm="100000">
                                          <p:val>
                                            <p:strVal val="#ppt_w"/>
                                          </p:val>
                                        </p:tav>
                                      </p:tavLst>
                                    </p:anim>
                                    <p:anim calcmode="lin" valueType="num">
                                      <p:cBhvr>
                                        <p:cTn id="64" dur="1000" fill="hold"/>
                                        <p:tgtEl>
                                          <p:spTgt spid="41"/>
                                        </p:tgtEl>
                                        <p:attrNameLst>
                                          <p:attrName>ppt_h</p:attrName>
                                        </p:attrNameLst>
                                      </p:cBhvr>
                                      <p:tavLst>
                                        <p:tav tm="0">
                                          <p:val>
                                            <p:fltVal val="0"/>
                                          </p:val>
                                        </p:tav>
                                        <p:tav tm="100000">
                                          <p:val>
                                            <p:strVal val="#ppt_h"/>
                                          </p:val>
                                        </p:tav>
                                      </p:tavLst>
                                    </p:anim>
                                    <p:anim calcmode="lin" valueType="num">
                                      <p:cBhvr>
                                        <p:cTn id="65" dur="1000" fill="hold"/>
                                        <p:tgtEl>
                                          <p:spTgt spid="41"/>
                                        </p:tgtEl>
                                        <p:attrNameLst>
                                          <p:attrName>style.rotation</p:attrName>
                                        </p:attrNameLst>
                                      </p:cBhvr>
                                      <p:tavLst>
                                        <p:tav tm="0">
                                          <p:val>
                                            <p:fltVal val="90"/>
                                          </p:val>
                                        </p:tav>
                                        <p:tav tm="100000">
                                          <p:val>
                                            <p:fltVal val="0"/>
                                          </p:val>
                                        </p:tav>
                                      </p:tavLst>
                                    </p:anim>
                                    <p:animEffect transition="in" filter="fade">
                                      <p:cBhvr>
                                        <p:cTn id="66"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4" grpId="0" bldLvl="0" animBg="1"/>
      <p:bldP spid="41" grpId="0" bldLvl="0" animBg="1"/>
      <p:bldP spid="10" grpId="0" bldLvl="0" animBg="1"/>
      <p:bldP spid="39" grpId="0" bldLvl="0" animBg="1"/>
      <p:bldP spid="40" grpId="0" bldLvl="0" animBg="1"/>
      <p:bldP spid="42" grpId="0" bldLvl="0" animBg="1"/>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3627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048874" y="1775043"/>
            <a:ext cx="6094854" cy="583565"/>
          </a:xfrm>
          <a:prstGeom prst="rect">
            <a:avLst/>
          </a:prstGeom>
          <a:noFill/>
        </p:spPr>
        <p:txBody>
          <a:bodyPr wrap="square">
            <a:spAutoFit/>
          </a:bodyPr>
          <a:lstStyle/>
          <a:p>
            <a:pPr algn="ctr"/>
            <a:r>
              <a:rPr lang="zh-CN" altLang="en-US" sz="3200" dirty="0">
                <a:solidFill>
                  <a:schemeClr val="tx1">
                    <a:lumMod val="75000"/>
                    <a:lumOff val="25000"/>
                  </a:schemeClr>
                </a:solidFill>
                <a:cs typeface="+mn-ea"/>
                <a:sym typeface="+mn-lt"/>
              </a:rPr>
              <a:t>团队行动就是在此基础之上</a:t>
            </a:r>
          </a:p>
        </p:txBody>
      </p:sp>
      <p:grpSp>
        <p:nvGrpSpPr>
          <p:cNvPr id="14" name="组合 13"/>
          <p:cNvGrpSpPr/>
          <p:nvPr/>
        </p:nvGrpSpPr>
        <p:grpSpPr>
          <a:xfrm>
            <a:off x="3404870" y="2810510"/>
            <a:ext cx="5344160" cy="3034030"/>
            <a:chOff x="5362" y="3005"/>
            <a:chExt cx="8416" cy="4778"/>
          </a:xfrm>
        </p:grpSpPr>
        <p:pic>
          <p:nvPicPr>
            <p:cNvPr id="2" name="pasted-image.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2" y="3005"/>
              <a:ext cx="8416" cy="4778"/>
            </a:xfrm>
            <a:prstGeom prst="rect">
              <a:avLst/>
            </a:prstGeom>
            <a:ln w="12700">
              <a:miter lim="400000"/>
              <a:headEnd/>
              <a:tailEnd/>
            </a:ln>
            <a:effectLst>
              <a:outerShdw blurRad="1270000" dist="635000" dir="3300000" rotWithShape="0">
                <a:schemeClr val="accent6">
                  <a:hueOff val="-2214564"/>
                  <a:satOff val="-18446"/>
                  <a:lumOff val="-82921"/>
                  <a:alpha val="24538"/>
                </a:schemeClr>
              </a:outerShdw>
            </a:effectLst>
          </p:spPr>
        </p:pic>
        <p:pic>
          <p:nvPicPr>
            <p:cNvPr id="13" name="图片 12" descr="51miz-P1502485-2D875DB7-3840x256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7" y="3357"/>
              <a:ext cx="6185" cy="4123"/>
            </a:xfrm>
            <a:prstGeom prst="rect">
              <a:avLst/>
            </a:prstGeom>
          </p:spPr>
        </p:pic>
      </p:grpSp>
      <p:grpSp>
        <p:nvGrpSpPr>
          <p:cNvPr id="28" name="组合 27"/>
          <p:cNvGrpSpPr/>
          <p:nvPr/>
        </p:nvGrpSpPr>
        <p:grpSpPr>
          <a:xfrm>
            <a:off x="781685" y="515620"/>
            <a:ext cx="10504805" cy="694690"/>
            <a:chOff x="1231" y="812"/>
            <a:chExt cx="16543" cy="1094"/>
          </a:xfrm>
        </p:grpSpPr>
        <p:sp>
          <p:nvSpPr>
            <p:cNvPr id="29" name="文本框 28"/>
            <p:cNvSpPr txBox="1"/>
            <p:nvPr/>
          </p:nvSpPr>
          <p:spPr>
            <a:xfrm>
              <a:off x="2889" y="812"/>
              <a:ext cx="5643" cy="919"/>
            </a:xfrm>
            <a:prstGeom prst="rect">
              <a:avLst/>
            </a:prstGeom>
            <a:noFill/>
          </p:spPr>
          <p:txBody>
            <a:bodyPr wrap="square" rtlCol="0">
              <a:spAutoFit/>
            </a:bodyPr>
            <a:lstStyle/>
            <a:p>
              <a:pPr algn="l"/>
              <a:r>
                <a:rPr lang="zh-CN" altLang="en-US" sz="3200" dirty="0">
                  <a:solidFill>
                    <a:srgbClr val="283A69"/>
                  </a:solidFill>
                  <a:cs typeface="+mn-ea"/>
                  <a:sym typeface="+mn-lt"/>
                </a:rPr>
                <a:t>团队的基本要素</a:t>
              </a:r>
            </a:p>
          </p:txBody>
        </p:sp>
        <p:cxnSp>
          <p:nvCxnSpPr>
            <p:cNvPr id="30" name="直接连接符 29"/>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1" name="流程图: 数据 30"/>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流程图: 数据 31"/>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组合 33"/>
          <p:cNvGrpSpPr/>
          <p:nvPr/>
        </p:nvGrpSpPr>
        <p:grpSpPr>
          <a:xfrm>
            <a:off x="1198245" y="3242310"/>
            <a:ext cx="1527810" cy="1733550"/>
            <a:chOff x="1887" y="5376"/>
            <a:chExt cx="2406" cy="2730"/>
          </a:xfrm>
        </p:grpSpPr>
        <p:sp>
          <p:nvSpPr>
            <p:cNvPr id="5" name="文本框 4"/>
            <p:cNvSpPr txBox="1"/>
            <p:nvPr/>
          </p:nvSpPr>
          <p:spPr>
            <a:xfrm>
              <a:off x="1887" y="7440"/>
              <a:ext cx="2407" cy="667"/>
            </a:xfrm>
            <a:prstGeom prst="rect">
              <a:avLst/>
            </a:prstGeom>
            <a:noFill/>
          </p:spPr>
          <p:txBody>
            <a:bodyPr wrap="square">
              <a:spAutoFit/>
            </a:bodyPr>
            <a:lstStyle/>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400" i="0" u="none" strike="noStrike" kern="1200" cap="none" spc="0" normalizeH="0" baseline="0" noProof="0" dirty="0">
                  <a:ln>
                    <a:noFill/>
                  </a:ln>
                  <a:solidFill>
                    <a:prstClr val="black"/>
                  </a:solidFill>
                  <a:effectLst/>
                  <a:uLnTx/>
                  <a:uFillTx/>
                  <a:cs typeface="+mn-ea"/>
                  <a:sym typeface="+mn-lt"/>
                </a:rPr>
                <a:t>共同目标</a:t>
              </a:r>
            </a:p>
          </p:txBody>
        </p:sp>
        <p:sp>
          <p:nvSpPr>
            <p:cNvPr id="41" name="椭圆 40"/>
            <p:cNvSpPr/>
            <p:nvPr/>
          </p:nvSpPr>
          <p:spPr>
            <a:xfrm>
              <a:off x="2207" y="5376"/>
              <a:ext cx="1734" cy="1734"/>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33" name="椭圆 32"/>
            <p:cNvSpPr/>
            <p:nvPr/>
          </p:nvSpPr>
          <p:spPr>
            <a:xfrm>
              <a:off x="2494" y="5688"/>
              <a:ext cx="1109" cy="1109"/>
            </a:xfrm>
            <a:prstGeom prst="ellipse">
              <a:avLst/>
            </a:pr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grpSp>
      <p:grpSp>
        <p:nvGrpSpPr>
          <p:cNvPr id="3" name="组合 2"/>
          <p:cNvGrpSpPr/>
          <p:nvPr/>
        </p:nvGrpSpPr>
        <p:grpSpPr>
          <a:xfrm>
            <a:off x="9718675" y="3242310"/>
            <a:ext cx="1456690" cy="1733550"/>
            <a:chOff x="15305" y="5106"/>
            <a:chExt cx="2294" cy="2730"/>
          </a:xfrm>
        </p:grpSpPr>
        <p:sp>
          <p:nvSpPr>
            <p:cNvPr id="7" name="文本框 6"/>
            <p:cNvSpPr txBox="1"/>
            <p:nvPr/>
          </p:nvSpPr>
          <p:spPr>
            <a:xfrm>
              <a:off x="15305" y="7170"/>
              <a:ext cx="2294" cy="667"/>
            </a:xfrm>
            <a:prstGeom prst="rect">
              <a:avLst/>
            </a:prstGeom>
            <a:noFill/>
          </p:spPr>
          <p:txBody>
            <a:bodyPr wrap="square">
              <a:spAutoFit/>
            </a:bodyPr>
            <a:lstStyle/>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defRPr/>
              </a:pPr>
              <a:r>
                <a:rPr kumimoji="0" lang="zh-CN" altLang="en-US" sz="2400" i="0" u="none" strike="noStrike" kern="1200" cap="none" spc="0" normalizeH="0" baseline="0" noProof="0" dirty="0">
                  <a:ln>
                    <a:noFill/>
                  </a:ln>
                  <a:solidFill>
                    <a:prstClr val="black"/>
                  </a:solidFill>
                  <a:effectLst/>
                  <a:uLnTx/>
                  <a:uFillTx/>
                  <a:cs typeface="+mn-ea"/>
                  <a:sym typeface="+mn-lt"/>
                </a:rPr>
                <a:t>互相依赖</a:t>
              </a:r>
            </a:p>
          </p:txBody>
        </p:sp>
        <p:sp>
          <p:nvSpPr>
            <p:cNvPr id="35" name="椭圆 34"/>
            <p:cNvSpPr/>
            <p:nvPr/>
          </p:nvSpPr>
          <p:spPr>
            <a:xfrm>
              <a:off x="15585" y="5106"/>
              <a:ext cx="1734" cy="1734"/>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36" name="椭圆 35"/>
            <p:cNvSpPr/>
            <p:nvPr/>
          </p:nvSpPr>
          <p:spPr>
            <a:xfrm>
              <a:off x="15872" y="5418"/>
              <a:ext cx="1109" cy="1109"/>
            </a:xfrm>
            <a:prstGeom prst="ellipse">
              <a:avLst/>
            </a:pr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par>
                                <p:cTn id="14" presetID="2" presetClass="entr" presetSubtype="8"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0-#ppt_w/2"/>
                                          </p:val>
                                        </p:tav>
                                        <p:tav tm="100000">
                                          <p:val>
                                            <p:strVal val="#ppt_x"/>
                                          </p:val>
                                        </p:tav>
                                      </p:tavLst>
                                    </p:anim>
                                    <p:anim calcmode="lin" valueType="num">
                                      <p:cBhvr additive="base">
                                        <p:cTn id="17" dur="500" fill="hold"/>
                                        <p:tgtEl>
                                          <p:spTgt spid="3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4294967295"/>
          </p:nvPr>
        </p:nvSpPr>
        <p:spPr>
          <a:xfrm>
            <a:off x="9095740" y="4184650"/>
            <a:ext cx="1997075" cy="1251585"/>
          </a:xfrm>
        </p:spPr>
        <p:txBody>
          <a:bodyPr>
            <a:normAutofit/>
          </a:bodyPr>
          <a:lstStyle/>
          <a:p>
            <a:pPr marL="0" indent="0" algn="ctr" fontAlgn="auto">
              <a:lnSpc>
                <a:spcPct val="150000"/>
              </a:lnSpc>
              <a:buNone/>
            </a:pPr>
            <a:r>
              <a:rPr lang="zh-CN" altLang="en-US" sz="2400" dirty="0">
                <a:cs typeface="+mn-ea"/>
                <a:sym typeface="+mn-lt"/>
              </a:rPr>
              <a:t>高效的沟通良好的合作</a:t>
            </a:r>
          </a:p>
        </p:txBody>
      </p:sp>
      <p:sp>
        <p:nvSpPr>
          <p:cNvPr id="7" name="文本框 6"/>
          <p:cNvSpPr txBox="1"/>
          <p:nvPr/>
        </p:nvSpPr>
        <p:spPr>
          <a:xfrm>
            <a:off x="6710045" y="2364105"/>
            <a:ext cx="4382770" cy="583565"/>
          </a:xfrm>
          <a:prstGeom prst="rect">
            <a:avLst/>
          </a:prstGeom>
          <a:noFill/>
        </p:spPr>
        <p:txBody>
          <a:bodyPr wrap="square">
            <a:spAutoFit/>
          </a:bodyPr>
          <a:lstStyle/>
          <a:p>
            <a:pPr lvl="0" algn="ctr">
              <a:buClrTx/>
              <a:buSzTx/>
              <a:buFontTx/>
            </a:pPr>
            <a:r>
              <a:rPr lang="zh-CN" altLang="en-US" sz="3200" dirty="0">
                <a:solidFill>
                  <a:schemeClr val="tx1">
                    <a:lumMod val="75000"/>
                    <a:lumOff val="25000"/>
                  </a:schemeClr>
                </a:solidFill>
                <a:cs typeface="+mn-ea"/>
                <a:sym typeface="+mn-lt"/>
              </a:rPr>
              <a:t>高效团队的基本特征</a:t>
            </a:r>
          </a:p>
        </p:txBody>
      </p:sp>
      <p:sp>
        <p:nvSpPr>
          <p:cNvPr id="4" name="矩形 3"/>
          <p:cNvSpPr/>
          <p:nvPr/>
        </p:nvSpPr>
        <p:spPr>
          <a:xfrm>
            <a:off x="760281" y="1710055"/>
            <a:ext cx="1640840" cy="4352925"/>
          </a:xfrm>
          <a:prstGeom prst="rect">
            <a:avLst/>
          </a:prstGeom>
          <a:solidFill>
            <a:srgbClr val="283A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pic>
        <p:nvPicPr>
          <p:cNvPr id="2" name="图片 1" descr="ce373a97_P1493922_dcdeaa1f-3840x2490"/>
          <p:cNvPicPr>
            <a:picLocks noChangeAspect="1"/>
          </p:cNvPicPr>
          <p:nvPr/>
        </p:nvPicPr>
        <p:blipFill rotWithShape="1">
          <a:blip r:embed="rId2" cstate="screen">
            <a:extLst>
              <a:ext uri="{28A0092B-C50C-407E-A947-70E740481C1C}">
                <a14:useLocalDpi xmlns:a14="http://schemas.microsoft.com/office/drawing/2010/main"/>
              </a:ext>
            </a:extLst>
          </a:blip>
          <a:stretch>
            <a:fillRect/>
          </a:stretch>
        </p:blipFill>
        <p:spPr>
          <a:xfrm>
            <a:off x="1111885" y="2200910"/>
            <a:ext cx="5198110" cy="3371215"/>
          </a:xfrm>
          <a:prstGeom prst="rect">
            <a:avLst/>
          </a:prstGeom>
        </p:spPr>
      </p:pic>
      <p:cxnSp>
        <p:nvCxnSpPr>
          <p:cNvPr id="5" name="直接连接符 4"/>
          <p:cNvCxnSpPr/>
          <p:nvPr/>
        </p:nvCxnSpPr>
        <p:spPr>
          <a:xfrm>
            <a:off x="6835704" y="3358503"/>
            <a:ext cx="4372065"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054215" y="4184650"/>
            <a:ext cx="1456055" cy="1663065"/>
          </a:xfrm>
          <a:prstGeom prst="rect">
            <a:avLst/>
          </a:prstGeom>
        </p:spPr>
        <p:txBody>
          <a:bodyPr vert="horz" wrap="square" lIns="91440" tIns="45720" rIns="91440" bIns="45720" rtlCol="0" anchor="t"/>
          <a:lstStyle/>
          <a:p>
            <a:pPr lvl="0" algn="ctr" fontAlgn="auto">
              <a:lnSpc>
                <a:spcPct val="150000"/>
              </a:lnSpc>
              <a:spcBef>
                <a:spcPts val="0"/>
              </a:spcBef>
              <a:buClrTx/>
              <a:buSzTx/>
              <a:buFont typeface="Arial" panose="020B0604020202020204" pitchFamily="34" charset="0"/>
            </a:pPr>
            <a:r>
              <a:rPr lang="zh-CN" altLang="en-US" sz="2400" dirty="0">
                <a:cs typeface="+mn-ea"/>
                <a:sym typeface="+mn-lt"/>
              </a:rPr>
              <a:t>归宿感 </a:t>
            </a:r>
          </a:p>
          <a:p>
            <a:pPr lvl="0" algn="ctr" fontAlgn="auto">
              <a:lnSpc>
                <a:spcPct val="150000"/>
              </a:lnSpc>
              <a:spcBef>
                <a:spcPts val="0"/>
              </a:spcBef>
              <a:buClrTx/>
              <a:buSzTx/>
              <a:buFont typeface="Arial" panose="020B0604020202020204" pitchFamily="34" charset="0"/>
            </a:pPr>
            <a:r>
              <a:rPr lang="zh-CN" altLang="en-US" sz="2400" dirty="0">
                <a:cs typeface="+mn-ea"/>
                <a:sym typeface="+mn-lt"/>
              </a:rPr>
              <a:t>责任心</a:t>
            </a:r>
          </a:p>
        </p:txBody>
      </p:sp>
      <p:sp>
        <p:nvSpPr>
          <p:cNvPr id="9" name="is1íḋé"/>
          <p:cNvSpPr/>
          <p:nvPr/>
        </p:nvSpPr>
        <p:spPr bwMode="auto">
          <a:xfrm>
            <a:off x="7608022" y="3811671"/>
            <a:ext cx="347850" cy="372576"/>
          </a:xfrm>
          <a:custGeom>
            <a:avLst/>
            <a:gdLst>
              <a:gd name="connsiteX0" fmla="*/ 458586 w 565731"/>
              <a:gd name="connsiteY0" fmla="*/ 166887 h 605945"/>
              <a:gd name="connsiteX1" fmla="*/ 538915 w 565731"/>
              <a:gd name="connsiteY1" fmla="*/ 182885 h 605945"/>
              <a:gd name="connsiteX2" fmla="*/ 541140 w 565731"/>
              <a:gd name="connsiteY2" fmla="*/ 184218 h 605945"/>
              <a:gd name="connsiteX3" fmla="*/ 544478 w 565731"/>
              <a:gd name="connsiteY3" fmla="*/ 186217 h 605945"/>
              <a:gd name="connsiteX4" fmla="*/ 546703 w 565731"/>
              <a:gd name="connsiteY4" fmla="*/ 188884 h 605945"/>
              <a:gd name="connsiteX5" fmla="*/ 548929 w 565731"/>
              <a:gd name="connsiteY5" fmla="*/ 191772 h 605945"/>
              <a:gd name="connsiteX6" fmla="*/ 550041 w 565731"/>
              <a:gd name="connsiteY6" fmla="*/ 195549 h 605945"/>
              <a:gd name="connsiteX7" fmla="*/ 550931 w 565731"/>
              <a:gd name="connsiteY7" fmla="*/ 198215 h 605945"/>
              <a:gd name="connsiteX8" fmla="*/ 565617 w 565731"/>
              <a:gd name="connsiteY8" fmla="*/ 331082 h 605945"/>
              <a:gd name="connsiteX9" fmla="*/ 549374 w 565731"/>
              <a:gd name="connsiteY9" fmla="*/ 351301 h 605945"/>
              <a:gd name="connsiteX10" fmla="*/ 547371 w 565731"/>
              <a:gd name="connsiteY10" fmla="*/ 351524 h 605945"/>
              <a:gd name="connsiteX11" fmla="*/ 528902 w 565731"/>
              <a:gd name="connsiteY11" fmla="*/ 335082 h 605945"/>
              <a:gd name="connsiteX12" fmla="*/ 515551 w 565731"/>
              <a:gd name="connsiteY12" fmla="*/ 213991 h 605945"/>
              <a:gd name="connsiteX13" fmla="*/ 510433 w 565731"/>
              <a:gd name="connsiteY13" fmla="*/ 212657 h 605945"/>
              <a:gd name="connsiteX14" fmla="*/ 510433 w 565731"/>
              <a:gd name="connsiteY14" fmla="*/ 338415 h 605945"/>
              <a:gd name="connsiteX15" fmla="*/ 525119 w 565731"/>
              <a:gd name="connsiteY15" fmla="*/ 521051 h 605945"/>
              <a:gd name="connsiteX16" fmla="*/ 504647 w 565731"/>
              <a:gd name="connsiteY16" fmla="*/ 544825 h 605945"/>
              <a:gd name="connsiteX17" fmla="*/ 502867 w 565731"/>
              <a:gd name="connsiteY17" fmla="*/ 545047 h 605945"/>
              <a:gd name="connsiteX18" fmla="*/ 480838 w 565731"/>
              <a:gd name="connsiteY18" fmla="*/ 524606 h 605945"/>
              <a:gd name="connsiteX19" fmla="*/ 467487 w 565731"/>
              <a:gd name="connsiteY19" fmla="*/ 359522 h 605945"/>
              <a:gd name="connsiteX20" fmla="*/ 458586 w 565731"/>
              <a:gd name="connsiteY20" fmla="*/ 361522 h 605945"/>
              <a:gd name="connsiteX21" fmla="*/ 449685 w 565731"/>
              <a:gd name="connsiteY21" fmla="*/ 359522 h 605945"/>
              <a:gd name="connsiteX22" fmla="*/ 436334 w 565731"/>
              <a:gd name="connsiteY22" fmla="*/ 524606 h 605945"/>
              <a:gd name="connsiteX23" fmla="*/ 414305 w 565731"/>
              <a:gd name="connsiteY23" fmla="*/ 545047 h 605945"/>
              <a:gd name="connsiteX24" fmla="*/ 412525 w 565731"/>
              <a:gd name="connsiteY24" fmla="*/ 544825 h 605945"/>
              <a:gd name="connsiteX25" fmla="*/ 392276 w 565731"/>
              <a:gd name="connsiteY25" fmla="*/ 521051 h 605945"/>
              <a:gd name="connsiteX26" fmla="*/ 403402 w 565731"/>
              <a:gd name="connsiteY26" fmla="*/ 380852 h 605945"/>
              <a:gd name="connsiteX27" fmla="*/ 426321 w 565731"/>
              <a:gd name="connsiteY27" fmla="*/ 366632 h 605945"/>
              <a:gd name="connsiteX28" fmla="*/ 435222 w 565731"/>
              <a:gd name="connsiteY28" fmla="*/ 335971 h 605945"/>
              <a:gd name="connsiteX29" fmla="*/ 416975 w 565731"/>
              <a:gd name="connsiteY29" fmla="*/ 171998 h 605945"/>
              <a:gd name="connsiteX30" fmla="*/ 458586 w 565731"/>
              <a:gd name="connsiteY30" fmla="*/ 166887 h 605945"/>
              <a:gd name="connsiteX31" fmla="*/ 107223 w 565731"/>
              <a:gd name="connsiteY31" fmla="*/ 166887 h 605945"/>
              <a:gd name="connsiteX32" fmla="*/ 148848 w 565731"/>
              <a:gd name="connsiteY32" fmla="*/ 171998 h 605945"/>
              <a:gd name="connsiteX33" fmla="*/ 130595 w 565731"/>
              <a:gd name="connsiteY33" fmla="*/ 335971 h 605945"/>
              <a:gd name="connsiteX34" fmla="*/ 139499 w 565731"/>
              <a:gd name="connsiteY34" fmla="*/ 366632 h 605945"/>
              <a:gd name="connsiteX35" fmla="*/ 162204 w 565731"/>
              <a:gd name="connsiteY35" fmla="*/ 380852 h 605945"/>
              <a:gd name="connsiteX36" fmla="*/ 173556 w 565731"/>
              <a:gd name="connsiteY36" fmla="*/ 521051 h 605945"/>
              <a:gd name="connsiteX37" fmla="*/ 153300 w 565731"/>
              <a:gd name="connsiteY37" fmla="*/ 545047 h 605945"/>
              <a:gd name="connsiteX38" fmla="*/ 151519 w 565731"/>
              <a:gd name="connsiteY38" fmla="*/ 545047 h 605945"/>
              <a:gd name="connsiteX39" fmla="*/ 129483 w 565731"/>
              <a:gd name="connsiteY39" fmla="*/ 524606 h 605945"/>
              <a:gd name="connsiteX40" fmla="*/ 116127 w 565731"/>
              <a:gd name="connsiteY40" fmla="*/ 359522 h 605945"/>
              <a:gd name="connsiteX41" fmla="*/ 107223 w 565731"/>
              <a:gd name="connsiteY41" fmla="*/ 361522 h 605945"/>
              <a:gd name="connsiteX42" fmla="*/ 98097 w 565731"/>
              <a:gd name="connsiteY42" fmla="*/ 359522 h 605945"/>
              <a:gd name="connsiteX43" fmla="*/ 84964 w 565731"/>
              <a:gd name="connsiteY43" fmla="*/ 524606 h 605945"/>
              <a:gd name="connsiteX44" fmla="*/ 62704 w 565731"/>
              <a:gd name="connsiteY44" fmla="*/ 545047 h 605945"/>
              <a:gd name="connsiteX45" fmla="*/ 60924 w 565731"/>
              <a:gd name="connsiteY45" fmla="*/ 545047 h 605945"/>
              <a:gd name="connsiteX46" fmla="*/ 40668 w 565731"/>
              <a:gd name="connsiteY46" fmla="*/ 521051 h 605945"/>
              <a:gd name="connsiteX47" fmla="*/ 55359 w 565731"/>
              <a:gd name="connsiteY47" fmla="*/ 338415 h 605945"/>
              <a:gd name="connsiteX48" fmla="*/ 55359 w 565731"/>
              <a:gd name="connsiteY48" fmla="*/ 212657 h 605945"/>
              <a:gd name="connsiteX49" fmla="*/ 50239 w 565731"/>
              <a:gd name="connsiteY49" fmla="*/ 213991 h 605945"/>
              <a:gd name="connsiteX50" fmla="*/ 36884 w 565731"/>
              <a:gd name="connsiteY50" fmla="*/ 335082 h 605945"/>
              <a:gd name="connsiteX51" fmla="*/ 18408 w 565731"/>
              <a:gd name="connsiteY51" fmla="*/ 351524 h 605945"/>
              <a:gd name="connsiteX52" fmla="*/ 16405 w 565731"/>
              <a:gd name="connsiteY52" fmla="*/ 351301 h 605945"/>
              <a:gd name="connsiteX53" fmla="*/ 156 w 565731"/>
              <a:gd name="connsiteY53" fmla="*/ 331082 h 605945"/>
              <a:gd name="connsiteX54" fmla="*/ 14847 w 565731"/>
              <a:gd name="connsiteY54" fmla="*/ 198215 h 605945"/>
              <a:gd name="connsiteX55" fmla="*/ 15737 w 565731"/>
              <a:gd name="connsiteY55" fmla="*/ 195549 h 605945"/>
              <a:gd name="connsiteX56" fmla="*/ 16850 w 565731"/>
              <a:gd name="connsiteY56" fmla="*/ 191772 h 605945"/>
              <a:gd name="connsiteX57" fmla="*/ 19299 w 565731"/>
              <a:gd name="connsiteY57" fmla="*/ 188439 h 605945"/>
              <a:gd name="connsiteX58" fmla="*/ 21079 w 565731"/>
              <a:gd name="connsiteY58" fmla="*/ 186440 h 605945"/>
              <a:gd name="connsiteX59" fmla="*/ 25976 w 565731"/>
              <a:gd name="connsiteY59" fmla="*/ 183551 h 605945"/>
              <a:gd name="connsiteX60" fmla="*/ 26867 w 565731"/>
              <a:gd name="connsiteY60" fmla="*/ 182885 h 605945"/>
              <a:gd name="connsiteX61" fmla="*/ 27312 w 565731"/>
              <a:gd name="connsiteY61" fmla="*/ 182662 h 605945"/>
              <a:gd name="connsiteX62" fmla="*/ 28202 w 565731"/>
              <a:gd name="connsiteY62" fmla="*/ 182440 h 605945"/>
              <a:gd name="connsiteX63" fmla="*/ 107223 w 565731"/>
              <a:gd name="connsiteY63" fmla="*/ 166887 h 605945"/>
              <a:gd name="connsiteX64" fmla="*/ 291929 w 565731"/>
              <a:gd name="connsiteY64" fmla="*/ 132875 h 605945"/>
              <a:gd name="connsiteX65" fmla="*/ 383170 w 565731"/>
              <a:gd name="connsiteY65" fmla="*/ 152651 h 605945"/>
              <a:gd name="connsiteX66" fmla="*/ 386063 w 565731"/>
              <a:gd name="connsiteY66" fmla="*/ 154207 h 605945"/>
              <a:gd name="connsiteX67" fmla="*/ 390291 w 565731"/>
              <a:gd name="connsiteY67" fmla="*/ 156873 h 605945"/>
              <a:gd name="connsiteX68" fmla="*/ 393184 w 565731"/>
              <a:gd name="connsiteY68" fmla="*/ 160206 h 605945"/>
              <a:gd name="connsiteX69" fmla="*/ 395855 w 565731"/>
              <a:gd name="connsiteY69" fmla="*/ 163761 h 605945"/>
              <a:gd name="connsiteX70" fmla="*/ 397412 w 565731"/>
              <a:gd name="connsiteY70" fmla="*/ 168650 h 605945"/>
              <a:gd name="connsiteX71" fmla="*/ 398303 w 565731"/>
              <a:gd name="connsiteY71" fmla="*/ 171761 h 605945"/>
              <a:gd name="connsiteX72" fmla="*/ 416773 w 565731"/>
              <a:gd name="connsiteY72" fmla="*/ 337969 h 605945"/>
              <a:gd name="connsiteX73" fmla="*/ 396522 w 565731"/>
              <a:gd name="connsiteY73" fmla="*/ 363522 h 605945"/>
              <a:gd name="connsiteX74" fmla="*/ 393852 w 565731"/>
              <a:gd name="connsiteY74" fmla="*/ 363744 h 605945"/>
              <a:gd name="connsiteX75" fmla="*/ 370930 w 565731"/>
              <a:gd name="connsiteY75" fmla="*/ 343079 h 605945"/>
              <a:gd name="connsiteX76" fmla="*/ 354017 w 565731"/>
              <a:gd name="connsiteY76" fmla="*/ 191759 h 605945"/>
              <a:gd name="connsiteX77" fmla="*/ 347564 w 565731"/>
              <a:gd name="connsiteY77" fmla="*/ 189759 h 605945"/>
              <a:gd name="connsiteX78" fmla="*/ 347564 w 565731"/>
              <a:gd name="connsiteY78" fmla="*/ 347523 h 605945"/>
              <a:gd name="connsiteX79" fmla="*/ 366034 w 565731"/>
              <a:gd name="connsiteY79" fmla="*/ 575948 h 605945"/>
              <a:gd name="connsiteX80" fmla="*/ 340665 w 565731"/>
              <a:gd name="connsiteY80" fmla="*/ 605723 h 605945"/>
              <a:gd name="connsiteX81" fmla="*/ 338440 w 565731"/>
              <a:gd name="connsiteY81" fmla="*/ 605945 h 605945"/>
              <a:gd name="connsiteX82" fmla="*/ 310622 w 565731"/>
              <a:gd name="connsiteY82" fmla="*/ 580392 h 605945"/>
              <a:gd name="connsiteX83" fmla="*/ 294154 w 565731"/>
              <a:gd name="connsiteY83" fmla="*/ 373965 h 605945"/>
              <a:gd name="connsiteX84" fmla="*/ 282805 w 565731"/>
              <a:gd name="connsiteY84" fmla="*/ 376187 h 605945"/>
              <a:gd name="connsiteX85" fmla="*/ 271678 w 565731"/>
              <a:gd name="connsiteY85" fmla="*/ 373965 h 605945"/>
              <a:gd name="connsiteX86" fmla="*/ 254987 w 565731"/>
              <a:gd name="connsiteY86" fmla="*/ 580392 h 605945"/>
              <a:gd name="connsiteX87" fmla="*/ 227393 w 565731"/>
              <a:gd name="connsiteY87" fmla="*/ 605945 h 605945"/>
              <a:gd name="connsiteX88" fmla="*/ 225167 w 565731"/>
              <a:gd name="connsiteY88" fmla="*/ 605723 h 605945"/>
              <a:gd name="connsiteX89" fmla="*/ 199798 w 565731"/>
              <a:gd name="connsiteY89" fmla="*/ 575948 h 605945"/>
              <a:gd name="connsiteX90" fmla="*/ 218046 w 565731"/>
              <a:gd name="connsiteY90" fmla="*/ 347523 h 605945"/>
              <a:gd name="connsiteX91" fmla="*/ 218046 w 565731"/>
              <a:gd name="connsiteY91" fmla="*/ 189759 h 605945"/>
              <a:gd name="connsiteX92" fmla="*/ 211815 w 565731"/>
              <a:gd name="connsiteY92" fmla="*/ 191759 h 605945"/>
              <a:gd name="connsiteX93" fmla="*/ 194902 w 565731"/>
              <a:gd name="connsiteY93" fmla="*/ 343079 h 605945"/>
              <a:gd name="connsiteX94" fmla="*/ 171980 w 565731"/>
              <a:gd name="connsiteY94" fmla="*/ 363744 h 605945"/>
              <a:gd name="connsiteX95" fmla="*/ 169310 w 565731"/>
              <a:gd name="connsiteY95" fmla="*/ 363522 h 605945"/>
              <a:gd name="connsiteX96" fmla="*/ 148836 w 565731"/>
              <a:gd name="connsiteY96" fmla="*/ 337969 h 605945"/>
              <a:gd name="connsiteX97" fmla="*/ 167307 w 565731"/>
              <a:gd name="connsiteY97" fmla="*/ 171761 h 605945"/>
              <a:gd name="connsiteX98" fmla="*/ 168420 w 565731"/>
              <a:gd name="connsiteY98" fmla="*/ 168428 h 605945"/>
              <a:gd name="connsiteX99" fmla="*/ 169977 w 565731"/>
              <a:gd name="connsiteY99" fmla="*/ 163984 h 605945"/>
              <a:gd name="connsiteX100" fmla="*/ 173093 w 565731"/>
              <a:gd name="connsiteY100" fmla="*/ 159540 h 605945"/>
              <a:gd name="connsiteX101" fmla="*/ 175096 w 565731"/>
              <a:gd name="connsiteY101" fmla="*/ 157095 h 605945"/>
              <a:gd name="connsiteX102" fmla="*/ 181327 w 565731"/>
              <a:gd name="connsiteY102" fmla="*/ 153318 h 605945"/>
              <a:gd name="connsiteX103" fmla="*/ 182440 w 565731"/>
              <a:gd name="connsiteY103" fmla="*/ 152651 h 605945"/>
              <a:gd name="connsiteX104" fmla="*/ 183107 w 565731"/>
              <a:gd name="connsiteY104" fmla="*/ 152429 h 605945"/>
              <a:gd name="connsiteX105" fmla="*/ 184220 w 565731"/>
              <a:gd name="connsiteY105" fmla="*/ 151985 h 605945"/>
              <a:gd name="connsiteX106" fmla="*/ 273903 w 565731"/>
              <a:gd name="connsiteY106" fmla="*/ 133097 h 605945"/>
              <a:gd name="connsiteX107" fmla="*/ 279689 w 565731"/>
              <a:gd name="connsiteY107" fmla="*/ 144652 h 605945"/>
              <a:gd name="connsiteX108" fmla="*/ 279912 w 565731"/>
              <a:gd name="connsiteY108" fmla="*/ 144652 h 605945"/>
              <a:gd name="connsiteX109" fmla="*/ 264334 w 565731"/>
              <a:gd name="connsiteY109" fmla="*/ 265975 h 605945"/>
              <a:gd name="connsiteX110" fmla="*/ 282805 w 565731"/>
              <a:gd name="connsiteY110" fmla="*/ 298194 h 605945"/>
              <a:gd name="connsiteX111" fmla="*/ 301498 w 565731"/>
              <a:gd name="connsiteY111" fmla="*/ 265975 h 605945"/>
              <a:gd name="connsiteX112" fmla="*/ 285920 w 565731"/>
              <a:gd name="connsiteY112" fmla="*/ 144652 h 605945"/>
              <a:gd name="connsiteX113" fmla="*/ 458589 w 565731"/>
              <a:gd name="connsiteY113" fmla="*/ 60898 h 605945"/>
              <a:gd name="connsiteX114" fmla="*/ 505339 w 565731"/>
              <a:gd name="connsiteY114" fmla="*/ 111988 h 605945"/>
              <a:gd name="connsiteX115" fmla="*/ 458589 w 565731"/>
              <a:gd name="connsiteY115" fmla="*/ 163078 h 605945"/>
              <a:gd name="connsiteX116" fmla="*/ 411839 w 565731"/>
              <a:gd name="connsiteY116" fmla="*/ 111988 h 605945"/>
              <a:gd name="connsiteX117" fmla="*/ 458589 w 565731"/>
              <a:gd name="connsiteY117" fmla="*/ 60898 h 605945"/>
              <a:gd name="connsiteX118" fmla="*/ 107209 w 565731"/>
              <a:gd name="connsiteY118" fmla="*/ 60898 h 605945"/>
              <a:gd name="connsiteX119" fmla="*/ 153924 w 565731"/>
              <a:gd name="connsiteY119" fmla="*/ 111988 h 605945"/>
              <a:gd name="connsiteX120" fmla="*/ 107209 w 565731"/>
              <a:gd name="connsiteY120" fmla="*/ 163078 h 605945"/>
              <a:gd name="connsiteX121" fmla="*/ 60494 w 565731"/>
              <a:gd name="connsiteY121" fmla="*/ 111988 h 605945"/>
              <a:gd name="connsiteX122" fmla="*/ 107209 w 565731"/>
              <a:gd name="connsiteY122" fmla="*/ 60898 h 605945"/>
              <a:gd name="connsiteX123" fmla="*/ 282810 w 565731"/>
              <a:gd name="connsiteY123" fmla="*/ 0 h 605945"/>
              <a:gd name="connsiteX124" fmla="*/ 341344 w 565731"/>
              <a:gd name="connsiteY124" fmla="*/ 64003 h 605945"/>
              <a:gd name="connsiteX125" fmla="*/ 282810 w 565731"/>
              <a:gd name="connsiteY125" fmla="*/ 128006 h 605945"/>
              <a:gd name="connsiteX126" fmla="*/ 224276 w 565731"/>
              <a:gd name="connsiteY126" fmla="*/ 64003 h 605945"/>
              <a:gd name="connsiteX127" fmla="*/ 282810 w 565731"/>
              <a:gd name="connsiteY127" fmla="*/ 0 h 60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5731" h="605945">
                <a:moveTo>
                  <a:pt x="458586" y="166887"/>
                </a:moveTo>
                <a:cubicBezTo>
                  <a:pt x="494634" y="166887"/>
                  <a:pt x="537135" y="182218"/>
                  <a:pt x="538915" y="182885"/>
                </a:cubicBezTo>
                <a:cubicBezTo>
                  <a:pt x="539583" y="183107"/>
                  <a:pt x="540250" y="183773"/>
                  <a:pt x="541140" y="184218"/>
                </a:cubicBezTo>
                <a:cubicBezTo>
                  <a:pt x="542253" y="184884"/>
                  <a:pt x="543366" y="185329"/>
                  <a:pt x="544478" y="186217"/>
                </a:cubicBezTo>
                <a:cubicBezTo>
                  <a:pt x="545368" y="187106"/>
                  <a:pt x="546036" y="187995"/>
                  <a:pt x="546703" y="188884"/>
                </a:cubicBezTo>
                <a:cubicBezTo>
                  <a:pt x="547593" y="189772"/>
                  <a:pt x="548261" y="190661"/>
                  <a:pt x="548929" y="191772"/>
                </a:cubicBezTo>
                <a:cubicBezTo>
                  <a:pt x="549596" y="193105"/>
                  <a:pt x="549819" y="194216"/>
                  <a:pt x="550041" y="195549"/>
                </a:cubicBezTo>
                <a:cubicBezTo>
                  <a:pt x="550264" y="196438"/>
                  <a:pt x="550709" y="197327"/>
                  <a:pt x="550931" y="198215"/>
                </a:cubicBezTo>
                <a:lnTo>
                  <a:pt x="565617" y="331082"/>
                </a:lnTo>
                <a:cubicBezTo>
                  <a:pt x="566730" y="341081"/>
                  <a:pt x="559609" y="350190"/>
                  <a:pt x="549374" y="351301"/>
                </a:cubicBezTo>
                <a:cubicBezTo>
                  <a:pt x="548706" y="351524"/>
                  <a:pt x="548038" y="351524"/>
                  <a:pt x="547371" y="351524"/>
                </a:cubicBezTo>
                <a:cubicBezTo>
                  <a:pt x="538025" y="351524"/>
                  <a:pt x="530015" y="344414"/>
                  <a:pt x="528902" y="335082"/>
                </a:cubicBezTo>
                <a:lnTo>
                  <a:pt x="515551" y="213991"/>
                </a:lnTo>
                <a:cubicBezTo>
                  <a:pt x="513993" y="213546"/>
                  <a:pt x="512213" y="213102"/>
                  <a:pt x="510433" y="212657"/>
                </a:cubicBezTo>
                <a:lnTo>
                  <a:pt x="510433" y="338415"/>
                </a:lnTo>
                <a:lnTo>
                  <a:pt x="525119" y="521051"/>
                </a:lnTo>
                <a:cubicBezTo>
                  <a:pt x="526009" y="533271"/>
                  <a:pt x="516886" y="543936"/>
                  <a:pt x="504647" y="544825"/>
                </a:cubicBezTo>
                <a:cubicBezTo>
                  <a:pt x="504202" y="545047"/>
                  <a:pt x="503535" y="545047"/>
                  <a:pt x="502867" y="545047"/>
                </a:cubicBezTo>
                <a:cubicBezTo>
                  <a:pt x="491519" y="545047"/>
                  <a:pt x="481728" y="536160"/>
                  <a:pt x="480838" y="524606"/>
                </a:cubicBezTo>
                <a:lnTo>
                  <a:pt x="467487" y="359522"/>
                </a:lnTo>
                <a:cubicBezTo>
                  <a:pt x="464817" y="360855"/>
                  <a:pt x="461924" y="361522"/>
                  <a:pt x="458586" y="361522"/>
                </a:cubicBezTo>
                <a:cubicBezTo>
                  <a:pt x="455471" y="361522"/>
                  <a:pt x="452356" y="360855"/>
                  <a:pt x="449685" y="359522"/>
                </a:cubicBezTo>
                <a:lnTo>
                  <a:pt x="436334" y="524606"/>
                </a:lnTo>
                <a:cubicBezTo>
                  <a:pt x="435444" y="536160"/>
                  <a:pt x="425653" y="545047"/>
                  <a:pt x="414305" y="545047"/>
                </a:cubicBezTo>
                <a:cubicBezTo>
                  <a:pt x="413637" y="545047"/>
                  <a:pt x="413192" y="545047"/>
                  <a:pt x="412525" y="544825"/>
                </a:cubicBezTo>
                <a:cubicBezTo>
                  <a:pt x="400286" y="543936"/>
                  <a:pt x="391163" y="533271"/>
                  <a:pt x="392276" y="521051"/>
                </a:cubicBezTo>
                <a:lnTo>
                  <a:pt x="403402" y="380852"/>
                </a:lnTo>
                <a:cubicBezTo>
                  <a:pt x="412525" y="378630"/>
                  <a:pt x="420535" y="373964"/>
                  <a:pt x="426321" y="366632"/>
                </a:cubicBezTo>
                <a:cubicBezTo>
                  <a:pt x="433219" y="357967"/>
                  <a:pt x="436557" y="347080"/>
                  <a:pt x="435222" y="335971"/>
                </a:cubicBezTo>
                <a:lnTo>
                  <a:pt x="416975" y="171998"/>
                </a:lnTo>
                <a:cubicBezTo>
                  <a:pt x="430104" y="169331"/>
                  <a:pt x="444790" y="166887"/>
                  <a:pt x="458586" y="166887"/>
                </a:cubicBezTo>
                <a:close/>
                <a:moveTo>
                  <a:pt x="107223" y="166887"/>
                </a:moveTo>
                <a:cubicBezTo>
                  <a:pt x="121024" y="166887"/>
                  <a:pt x="135715" y="169331"/>
                  <a:pt x="148848" y="171998"/>
                </a:cubicBezTo>
                <a:lnTo>
                  <a:pt x="130595" y="335971"/>
                </a:lnTo>
                <a:cubicBezTo>
                  <a:pt x="129260" y="347080"/>
                  <a:pt x="132376" y="357967"/>
                  <a:pt x="139499" y="366632"/>
                </a:cubicBezTo>
                <a:cubicBezTo>
                  <a:pt x="145287" y="373964"/>
                  <a:pt x="153300" y="378852"/>
                  <a:pt x="162204" y="380852"/>
                </a:cubicBezTo>
                <a:lnTo>
                  <a:pt x="173556" y="521051"/>
                </a:lnTo>
                <a:cubicBezTo>
                  <a:pt x="174669" y="533271"/>
                  <a:pt x="165543" y="543936"/>
                  <a:pt x="153300" y="545047"/>
                </a:cubicBezTo>
                <a:cubicBezTo>
                  <a:pt x="152632" y="545047"/>
                  <a:pt x="151964" y="545047"/>
                  <a:pt x="151519" y="545047"/>
                </a:cubicBezTo>
                <a:cubicBezTo>
                  <a:pt x="139944" y="545047"/>
                  <a:pt x="130373" y="536160"/>
                  <a:pt x="129483" y="524606"/>
                </a:cubicBezTo>
                <a:lnTo>
                  <a:pt x="116127" y="359522"/>
                </a:lnTo>
                <a:cubicBezTo>
                  <a:pt x="113456" y="360855"/>
                  <a:pt x="110339" y="361522"/>
                  <a:pt x="107223" y="361522"/>
                </a:cubicBezTo>
                <a:cubicBezTo>
                  <a:pt x="103884" y="361522"/>
                  <a:pt x="100991" y="360855"/>
                  <a:pt x="98097" y="359522"/>
                </a:cubicBezTo>
                <a:lnTo>
                  <a:pt x="84964" y="524606"/>
                </a:lnTo>
                <a:cubicBezTo>
                  <a:pt x="84073" y="536160"/>
                  <a:pt x="74279" y="545047"/>
                  <a:pt x="62704" y="545047"/>
                </a:cubicBezTo>
                <a:cubicBezTo>
                  <a:pt x="62259" y="545047"/>
                  <a:pt x="61591" y="545047"/>
                  <a:pt x="60924" y="545047"/>
                </a:cubicBezTo>
                <a:cubicBezTo>
                  <a:pt x="48904" y="543936"/>
                  <a:pt x="39777" y="533271"/>
                  <a:pt x="40668" y="521051"/>
                </a:cubicBezTo>
                <a:lnTo>
                  <a:pt x="55359" y="338415"/>
                </a:lnTo>
                <a:lnTo>
                  <a:pt x="55359" y="212657"/>
                </a:lnTo>
                <a:cubicBezTo>
                  <a:pt x="53578" y="213102"/>
                  <a:pt x="51797" y="213546"/>
                  <a:pt x="50239" y="213991"/>
                </a:cubicBezTo>
                <a:lnTo>
                  <a:pt x="36884" y="335082"/>
                </a:lnTo>
                <a:cubicBezTo>
                  <a:pt x="35771" y="344636"/>
                  <a:pt x="27757" y="351524"/>
                  <a:pt x="18408" y="351524"/>
                </a:cubicBezTo>
                <a:cubicBezTo>
                  <a:pt x="17740" y="351524"/>
                  <a:pt x="17073" y="351524"/>
                  <a:pt x="16405" y="351301"/>
                </a:cubicBezTo>
                <a:cubicBezTo>
                  <a:pt x="6166" y="350190"/>
                  <a:pt x="-1180" y="341081"/>
                  <a:pt x="156" y="331082"/>
                </a:cubicBezTo>
                <a:lnTo>
                  <a:pt x="14847" y="198215"/>
                </a:lnTo>
                <a:cubicBezTo>
                  <a:pt x="14847" y="197104"/>
                  <a:pt x="15515" y="196438"/>
                  <a:pt x="15737" y="195549"/>
                </a:cubicBezTo>
                <a:cubicBezTo>
                  <a:pt x="15960" y="194216"/>
                  <a:pt x="16182" y="193105"/>
                  <a:pt x="16850" y="191772"/>
                </a:cubicBezTo>
                <a:cubicBezTo>
                  <a:pt x="17518" y="190661"/>
                  <a:pt x="18408" y="189550"/>
                  <a:pt x="19299" y="188439"/>
                </a:cubicBezTo>
                <a:cubicBezTo>
                  <a:pt x="19966" y="187773"/>
                  <a:pt x="20412" y="187106"/>
                  <a:pt x="21079" y="186440"/>
                </a:cubicBezTo>
                <a:cubicBezTo>
                  <a:pt x="22415" y="185106"/>
                  <a:pt x="24196" y="184218"/>
                  <a:pt x="25976" y="183551"/>
                </a:cubicBezTo>
                <a:cubicBezTo>
                  <a:pt x="26199" y="183329"/>
                  <a:pt x="26644" y="183107"/>
                  <a:pt x="26867" y="182885"/>
                </a:cubicBezTo>
                <a:cubicBezTo>
                  <a:pt x="26867" y="182885"/>
                  <a:pt x="27312" y="182662"/>
                  <a:pt x="27312" y="182662"/>
                </a:cubicBezTo>
                <a:cubicBezTo>
                  <a:pt x="27757" y="182662"/>
                  <a:pt x="27980" y="182440"/>
                  <a:pt x="28202" y="182440"/>
                </a:cubicBezTo>
                <a:cubicBezTo>
                  <a:pt x="35771" y="179774"/>
                  <a:pt x="74279" y="166887"/>
                  <a:pt x="107223" y="166887"/>
                </a:cubicBezTo>
                <a:close/>
                <a:moveTo>
                  <a:pt x="291929" y="132875"/>
                </a:moveTo>
                <a:cubicBezTo>
                  <a:pt x="334656" y="135097"/>
                  <a:pt x="381167" y="151762"/>
                  <a:pt x="383170" y="152651"/>
                </a:cubicBezTo>
                <a:cubicBezTo>
                  <a:pt x="384283" y="153096"/>
                  <a:pt x="385173" y="153762"/>
                  <a:pt x="386063" y="154207"/>
                </a:cubicBezTo>
                <a:cubicBezTo>
                  <a:pt x="387621" y="155096"/>
                  <a:pt x="389178" y="155762"/>
                  <a:pt x="390291" y="156873"/>
                </a:cubicBezTo>
                <a:cubicBezTo>
                  <a:pt x="391626" y="157984"/>
                  <a:pt x="392294" y="159095"/>
                  <a:pt x="393184" y="160206"/>
                </a:cubicBezTo>
                <a:cubicBezTo>
                  <a:pt x="394074" y="161539"/>
                  <a:pt x="395187" y="162428"/>
                  <a:pt x="395855" y="163761"/>
                </a:cubicBezTo>
                <a:cubicBezTo>
                  <a:pt x="396522" y="165317"/>
                  <a:pt x="396967" y="166872"/>
                  <a:pt x="397412" y="168650"/>
                </a:cubicBezTo>
                <a:cubicBezTo>
                  <a:pt x="397635" y="169761"/>
                  <a:pt x="398303" y="170650"/>
                  <a:pt x="398303" y="171761"/>
                </a:cubicBezTo>
                <a:lnTo>
                  <a:pt x="416773" y="337969"/>
                </a:lnTo>
                <a:cubicBezTo>
                  <a:pt x="418331" y="350634"/>
                  <a:pt x="409207" y="362189"/>
                  <a:pt x="396522" y="363522"/>
                </a:cubicBezTo>
                <a:cubicBezTo>
                  <a:pt x="395632" y="363522"/>
                  <a:pt x="394742" y="363744"/>
                  <a:pt x="393852" y="363744"/>
                </a:cubicBezTo>
                <a:cubicBezTo>
                  <a:pt x="382280" y="363744"/>
                  <a:pt x="372265" y="354856"/>
                  <a:pt x="370930" y="343079"/>
                </a:cubicBezTo>
                <a:lnTo>
                  <a:pt x="354017" y="191759"/>
                </a:lnTo>
                <a:cubicBezTo>
                  <a:pt x="352014" y="191092"/>
                  <a:pt x="350012" y="190426"/>
                  <a:pt x="347564" y="189759"/>
                </a:cubicBezTo>
                <a:lnTo>
                  <a:pt x="347564" y="347523"/>
                </a:lnTo>
                <a:lnTo>
                  <a:pt x="366034" y="575948"/>
                </a:lnTo>
                <a:cubicBezTo>
                  <a:pt x="367370" y="591280"/>
                  <a:pt x="355798" y="604612"/>
                  <a:pt x="340665" y="605723"/>
                </a:cubicBezTo>
                <a:cubicBezTo>
                  <a:pt x="339775" y="605945"/>
                  <a:pt x="339107" y="605945"/>
                  <a:pt x="338440" y="605945"/>
                </a:cubicBezTo>
                <a:cubicBezTo>
                  <a:pt x="323974" y="605945"/>
                  <a:pt x="311957" y="594835"/>
                  <a:pt x="310622" y="580392"/>
                </a:cubicBezTo>
                <a:lnTo>
                  <a:pt x="294154" y="373965"/>
                </a:lnTo>
                <a:cubicBezTo>
                  <a:pt x="290594" y="375299"/>
                  <a:pt x="286810" y="376187"/>
                  <a:pt x="282805" y="376187"/>
                </a:cubicBezTo>
                <a:cubicBezTo>
                  <a:pt x="279022" y="376187"/>
                  <a:pt x="275238" y="375299"/>
                  <a:pt x="271678" y="373965"/>
                </a:cubicBezTo>
                <a:lnTo>
                  <a:pt x="254987" y="580392"/>
                </a:lnTo>
                <a:cubicBezTo>
                  <a:pt x="253875" y="594835"/>
                  <a:pt x="241858" y="605945"/>
                  <a:pt x="227393" y="605945"/>
                </a:cubicBezTo>
                <a:cubicBezTo>
                  <a:pt x="226725" y="605945"/>
                  <a:pt x="225835" y="605945"/>
                  <a:pt x="225167" y="605723"/>
                </a:cubicBezTo>
                <a:cubicBezTo>
                  <a:pt x="209812" y="604612"/>
                  <a:pt x="198462" y="591280"/>
                  <a:pt x="199798" y="575948"/>
                </a:cubicBezTo>
                <a:lnTo>
                  <a:pt x="218046" y="347523"/>
                </a:lnTo>
                <a:lnTo>
                  <a:pt x="218046" y="189759"/>
                </a:lnTo>
                <a:cubicBezTo>
                  <a:pt x="215821" y="190426"/>
                  <a:pt x="213595" y="191092"/>
                  <a:pt x="211815" y="191759"/>
                </a:cubicBezTo>
                <a:lnTo>
                  <a:pt x="194902" y="343079"/>
                </a:lnTo>
                <a:cubicBezTo>
                  <a:pt x="193567" y="354856"/>
                  <a:pt x="183552" y="363744"/>
                  <a:pt x="171980" y="363744"/>
                </a:cubicBezTo>
                <a:cubicBezTo>
                  <a:pt x="171090" y="363744"/>
                  <a:pt x="170200" y="363744"/>
                  <a:pt x="169310" y="363522"/>
                </a:cubicBezTo>
                <a:cubicBezTo>
                  <a:pt x="156625" y="362189"/>
                  <a:pt x="147501" y="350634"/>
                  <a:pt x="148836" y="337969"/>
                </a:cubicBezTo>
                <a:lnTo>
                  <a:pt x="167307" y="171761"/>
                </a:lnTo>
                <a:cubicBezTo>
                  <a:pt x="167530" y="170650"/>
                  <a:pt x="168197" y="169539"/>
                  <a:pt x="168420" y="168428"/>
                </a:cubicBezTo>
                <a:cubicBezTo>
                  <a:pt x="168865" y="166872"/>
                  <a:pt x="169087" y="165317"/>
                  <a:pt x="169977" y="163984"/>
                </a:cubicBezTo>
                <a:cubicBezTo>
                  <a:pt x="170645" y="162206"/>
                  <a:pt x="171980" y="160873"/>
                  <a:pt x="173093" y="159540"/>
                </a:cubicBezTo>
                <a:cubicBezTo>
                  <a:pt x="173761" y="158651"/>
                  <a:pt x="174206" y="157762"/>
                  <a:pt x="175096" y="157095"/>
                </a:cubicBezTo>
                <a:cubicBezTo>
                  <a:pt x="176876" y="155540"/>
                  <a:pt x="179102" y="154429"/>
                  <a:pt x="181327" y="153318"/>
                </a:cubicBezTo>
                <a:cubicBezTo>
                  <a:pt x="181772" y="153096"/>
                  <a:pt x="181995" y="152874"/>
                  <a:pt x="182440" y="152651"/>
                </a:cubicBezTo>
                <a:cubicBezTo>
                  <a:pt x="182662" y="152651"/>
                  <a:pt x="182885" y="152429"/>
                  <a:pt x="183107" y="152429"/>
                </a:cubicBezTo>
                <a:cubicBezTo>
                  <a:pt x="183552" y="152207"/>
                  <a:pt x="183775" y="152207"/>
                  <a:pt x="184220" y="151985"/>
                </a:cubicBezTo>
                <a:cubicBezTo>
                  <a:pt x="192899" y="148874"/>
                  <a:pt x="234959" y="135097"/>
                  <a:pt x="273903" y="133097"/>
                </a:cubicBezTo>
                <a:lnTo>
                  <a:pt x="279689" y="144652"/>
                </a:lnTo>
                <a:lnTo>
                  <a:pt x="279912" y="144652"/>
                </a:lnTo>
                <a:lnTo>
                  <a:pt x="264334" y="265975"/>
                </a:lnTo>
                <a:lnTo>
                  <a:pt x="282805" y="298194"/>
                </a:lnTo>
                <a:lnTo>
                  <a:pt x="301498" y="265975"/>
                </a:lnTo>
                <a:lnTo>
                  <a:pt x="285920" y="144652"/>
                </a:lnTo>
                <a:close/>
                <a:moveTo>
                  <a:pt x="458589" y="60898"/>
                </a:moveTo>
                <a:cubicBezTo>
                  <a:pt x="484408" y="60898"/>
                  <a:pt x="505339" y="83772"/>
                  <a:pt x="505339" y="111988"/>
                </a:cubicBezTo>
                <a:cubicBezTo>
                  <a:pt x="505339" y="140204"/>
                  <a:pt x="484408" y="163078"/>
                  <a:pt x="458589" y="163078"/>
                </a:cubicBezTo>
                <a:cubicBezTo>
                  <a:pt x="432770" y="163078"/>
                  <a:pt x="411839" y="140204"/>
                  <a:pt x="411839" y="111988"/>
                </a:cubicBezTo>
                <a:cubicBezTo>
                  <a:pt x="411839" y="83772"/>
                  <a:pt x="432770" y="60898"/>
                  <a:pt x="458589" y="60898"/>
                </a:cubicBezTo>
                <a:close/>
                <a:moveTo>
                  <a:pt x="107209" y="60898"/>
                </a:moveTo>
                <a:cubicBezTo>
                  <a:pt x="133009" y="60898"/>
                  <a:pt x="153924" y="83772"/>
                  <a:pt x="153924" y="111988"/>
                </a:cubicBezTo>
                <a:cubicBezTo>
                  <a:pt x="153924" y="140204"/>
                  <a:pt x="133009" y="163078"/>
                  <a:pt x="107209" y="163078"/>
                </a:cubicBezTo>
                <a:cubicBezTo>
                  <a:pt x="81409" y="163078"/>
                  <a:pt x="60494" y="140204"/>
                  <a:pt x="60494" y="111988"/>
                </a:cubicBezTo>
                <a:cubicBezTo>
                  <a:pt x="60494" y="83772"/>
                  <a:pt x="81409" y="60898"/>
                  <a:pt x="107209" y="60898"/>
                </a:cubicBezTo>
                <a:close/>
                <a:moveTo>
                  <a:pt x="282810" y="0"/>
                </a:moveTo>
                <a:cubicBezTo>
                  <a:pt x="315137" y="0"/>
                  <a:pt x="341344" y="28655"/>
                  <a:pt x="341344" y="64003"/>
                </a:cubicBezTo>
                <a:cubicBezTo>
                  <a:pt x="341344" y="99351"/>
                  <a:pt x="315137" y="128006"/>
                  <a:pt x="282810" y="128006"/>
                </a:cubicBezTo>
                <a:cubicBezTo>
                  <a:pt x="250483" y="128006"/>
                  <a:pt x="224276" y="99351"/>
                  <a:pt x="224276" y="64003"/>
                </a:cubicBezTo>
                <a:cubicBezTo>
                  <a:pt x="224276" y="28655"/>
                  <a:pt x="250483" y="0"/>
                  <a:pt x="282810" y="0"/>
                </a:cubicBezTo>
                <a:close/>
              </a:path>
            </a:pathLst>
          </a:custGeom>
          <a:solidFill>
            <a:srgbClr val="283A69"/>
          </a:solidFill>
          <a:ln w="0">
            <a:noFill/>
            <a:prstDash val="solid"/>
            <a:round/>
          </a:ln>
        </p:spPr>
        <p:txBody>
          <a:bodyPr vert="horz" wrap="square" lIns="91440" tIns="45720" rIns="91440" bIns="45720" numCol="1" anchor="t" anchorCtr="0" compatLnSpc="1">
            <a:normAutofit fontScale="97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dirty="0">
              <a:solidFill>
                <a:schemeClr val="bg1"/>
              </a:solidFill>
              <a:cs typeface="+mn-ea"/>
              <a:sym typeface="+mn-lt"/>
            </a:endParaRPr>
          </a:p>
        </p:txBody>
      </p:sp>
      <p:sp>
        <p:nvSpPr>
          <p:cNvPr id="10" name="is1íḋé"/>
          <p:cNvSpPr/>
          <p:nvPr/>
        </p:nvSpPr>
        <p:spPr bwMode="auto">
          <a:xfrm>
            <a:off x="9920057" y="3802146"/>
            <a:ext cx="347850" cy="372576"/>
          </a:xfrm>
          <a:custGeom>
            <a:avLst/>
            <a:gdLst>
              <a:gd name="connsiteX0" fmla="*/ 458586 w 565731"/>
              <a:gd name="connsiteY0" fmla="*/ 166887 h 605945"/>
              <a:gd name="connsiteX1" fmla="*/ 538915 w 565731"/>
              <a:gd name="connsiteY1" fmla="*/ 182885 h 605945"/>
              <a:gd name="connsiteX2" fmla="*/ 541140 w 565731"/>
              <a:gd name="connsiteY2" fmla="*/ 184218 h 605945"/>
              <a:gd name="connsiteX3" fmla="*/ 544478 w 565731"/>
              <a:gd name="connsiteY3" fmla="*/ 186217 h 605945"/>
              <a:gd name="connsiteX4" fmla="*/ 546703 w 565731"/>
              <a:gd name="connsiteY4" fmla="*/ 188884 h 605945"/>
              <a:gd name="connsiteX5" fmla="*/ 548929 w 565731"/>
              <a:gd name="connsiteY5" fmla="*/ 191772 h 605945"/>
              <a:gd name="connsiteX6" fmla="*/ 550041 w 565731"/>
              <a:gd name="connsiteY6" fmla="*/ 195549 h 605945"/>
              <a:gd name="connsiteX7" fmla="*/ 550931 w 565731"/>
              <a:gd name="connsiteY7" fmla="*/ 198215 h 605945"/>
              <a:gd name="connsiteX8" fmla="*/ 565617 w 565731"/>
              <a:gd name="connsiteY8" fmla="*/ 331082 h 605945"/>
              <a:gd name="connsiteX9" fmla="*/ 549374 w 565731"/>
              <a:gd name="connsiteY9" fmla="*/ 351301 h 605945"/>
              <a:gd name="connsiteX10" fmla="*/ 547371 w 565731"/>
              <a:gd name="connsiteY10" fmla="*/ 351524 h 605945"/>
              <a:gd name="connsiteX11" fmla="*/ 528902 w 565731"/>
              <a:gd name="connsiteY11" fmla="*/ 335082 h 605945"/>
              <a:gd name="connsiteX12" fmla="*/ 515551 w 565731"/>
              <a:gd name="connsiteY12" fmla="*/ 213991 h 605945"/>
              <a:gd name="connsiteX13" fmla="*/ 510433 w 565731"/>
              <a:gd name="connsiteY13" fmla="*/ 212657 h 605945"/>
              <a:gd name="connsiteX14" fmla="*/ 510433 w 565731"/>
              <a:gd name="connsiteY14" fmla="*/ 338415 h 605945"/>
              <a:gd name="connsiteX15" fmla="*/ 525119 w 565731"/>
              <a:gd name="connsiteY15" fmla="*/ 521051 h 605945"/>
              <a:gd name="connsiteX16" fmla="*/ 504647 w 565731"/>
              <a:gd name="connsiteY16" fmla="*/ 544825 h 605945"/>
              <a:gd name="connsiteX17" fmla="*/ 502867 w 565731"/>
              <a:gd name="connsiteY17" fmla="*/ 545047 h 605945"/>
              <a:gd name="connsiteX18" fmla="*/ 480838 w 565731"/>
              <a:gd name="connsiteY18" fmla="*/ 524606 h 605945"/>
              <a:gd name="connsiteX19" fmla="*/ 467487 w 565731"/>
              <a:gd name="connsiteY19" fmla="*/ 359522 h 605945"/>
              <a:gd name="connsiteX20" fmla="*/ 458586 w 565731"/>
              <a:gd name="connsiteY20" fmla="*/ 361522 h 605945"/>
              <a:gd name="connsiteX21" fmla="*/ 449685 w 565731"/>
              <a:gd name="connsiteY21" fmla="*/ 359522 h 605945"/>
              <a:gd name="connsiteX22" fmla="*/ 436334 w 565731"/>
              <a:gd name="connsiteY22" fmla="*/ 524606 h 605945"/>
              <a:gd name="connsiteX23" fmla="*/ 414305 w 565731"/>
              <a:gd name="connsiteY23" fmla="*/ 545047 h 605945"/>
              <a:gd name="connsiteX24" fmla="*/ 412525 w 565731"/>
              <a:gd name="connsiteY24" fmla="*/ 544825 h 605945"/>
              <a:gd name="connsiteX25" fmla="*/ 392276 w 565731"/>
              <a:gd name="connsiteY25" fmla="*/ 521051 h 605945"/>
              <a:gd name="connsiteX26" fmla="*/ 403402 w 565731"/>
              <a:gd name="connsiteY26" fmla="*/ 380852 h 605945"/>
              <a:gd name="connsiteX27" fmla="*/ 426321 w 565731"/>
              <a:gd name="connsiteY27" fmla="*/ 366632 h 605945"/>
              <a:gd name="connsiteX28" fmla="*/ 435222 w 565731"/>
              <a:gd name="connsiteY28" fmla="*/ 335971 h 605945"/>
              <a:gd name="connsiteX29" fmla="*/ 416975 w 565731"/>
              <a:gd name="connsiteY29" fmla="*/ 171998 h 605945"/>
              <a:gd name="connsiteX30" fmla="*/ 458586 w 565731"/>
              <a:gd name="connsiteY30" fmla="*/ 166887 h 605945"/>
              <a:gd name="connsiteX31" fmla="*/ 107223 w 565731"/>
              <a:gd name="connsiteY31" fmla="*/ 166887 h 605945"/>
              <a:gd name="connsiteX32" fmla="*/ 148848 w 565731"/>
              <a:gd name="connsiteY32" fmla="*/ 171998 h 605945"/>
              <a:gd name="connsiteX33" fmla="*/ 130595 w 565731"/>
              <a:gd name="connsiteY33" fmla="*/ 335971 h 605945"/>
              <a:gd name="connsiteX34" fmla="*/ 139499 w 565731"/>
              <a:gd name="connsiteY34" fmla="*/ 366632 h 605945"/>
              <a:gd name="connsiteX35" fmla="*/ 162204 w 565731"/>
              <a:gd name="connsiteY35" fmla="*/ 380852 h 605945"/>
              <a:gd name="connsiteX36" fmla="*/ 173556 w 565731"/>
              <a:gd name="connsiteY36" fmla="*/ 521051 h 605945"/>
              <a:gd name="connsiteX37" fmla="*/ 153300 w 565731"/>
              <a:gd name="connsiteY37" fmla="*/ 545047 h 605945"/>
              <a:gd name="connsiteX38" fmla="*/ 151519 w 565731"/>
              <a:gd name="connsiteY38" fmla="*/ 545047 h 605945"/>
              <a:gd name="connsiteX39" fmla="*/ 129483 w 565731"/>
              <a:gd name="connsiteY39" fmla="*/ 524606 h 605945"/>
              <a:gd name="connsiteX40" fmla="*/ 116127 w 565731"/>
              <a:gd name="connsiteY40" fmla="*/ 359522 h 605945"/>
              <a:gd name="connsiteX41" fmla="*/ 107223 w 565731"/>
              <a:gd name="connsiteY41" fmla="*/ 361522 h 605945"/>
              <a:gd name="connsiteX42" fmla="*/ 98097 w 565731"/>
              <a:gd name="connsiteY42" fmla="*/ 359522 h 605945"/>
              <a:gd name="connsiteX43" fmla="*/ 84964 w 565731"/>
              <a:gd name="connsiteY43" fmla="*/ 524606 h 605945"/>
              <a:gd name="connsiteX44" fmla="*/ 62704 w 565731"/>
              <a:gd name="connsiteY44" fmla="*/ 545047 h 605945"/>
              <a:gd name="connsiteX45" fmla="*/ 60924 w 565731"/>
              <a:gd name="connsiteY45" fmla="*/ 545047 h 605945"/>
              <a:gd name="connsiteX46" fmla="*/ 40668 w 565731"/>
              <a:gd name="connsiteY46" fmla="*/ 521051 h 605945"/>
              <a:gd name="connsiteX47" fmla="*/ 55359 w 565731"/>
              <a:gd name="connsiteY47" fmla="*/ 338415 h 605945"/>
              <a:gd name="connsiteX48" fmla="*/ 55359 w 565731"/>
              <a:gd name="connsiteY48" fmla="*/ 212657 h 605945"/>
              <a:gd name="connsiteX49" fmla="*/ 50239 w 565731"/>
              <a:gd name="connsiteY49" fmla="*/ 213991 h 605945"/>
              <a:gd name="connsiteX50" fmla="*/ 36884 w 565731"/>
              <a:gd name="connsiteY50" fmla="*/ 335082 h 605945"/>
              <a:gd name="connsiteX51" fmla="*/ 18408 w 565731"/>
              <a:gd name="connsiteY51" fmla="*/ 351524 h 605945"/>
              <a:gd name="connsiteX52" fmla="*/ 16405 w 565731"/>
              <a:gd name="connsiteY52" fmla="*/ 351301 h 605945"/>
              <a:gd name="connsiteX53" fmla="*/ 156 w 565731"/>
              <a:gd name="connsiteY53" fmla="*/ 331082 h 605945"/>
              <a:gd name="connsiteX54" fmla="*/ 14847 w 565731"/>
              <a:gd name="connsiteY54" fmla="*/ 198215 h 605945"/>
              <a:gd name="connsiteX55" fmla="*/ 15737 w 565731"/>
              <a:gd name="connsiteY55" fmla="*/ 195549 h 605945"/>
              <a:gd name="connsiteX56" fmla="*/ 16850 w 565731"/>
              <a:gd name="connsiteY56" fmla="*/ 191772 h 605945"/>
              <a:gd name="connsiteX57" fmla="*/ 19299 w 565731"/>
              <a:gd name="connsiteY57" fmla="*/ 188439 h 605945"/>
              <a:gd name="connsiteX58" fmla="*/ 21079 w 565731"/>
              <a:gd name="connsiteY58" fmla="*/ 186440 h 605945"/>
              <a:gd name="connsiteX59" fmla="*/ 25976 w 565731"/>
              <a:gd name="connsiteY59" fmla="*/ 183551 h 605945"/>
              <a:gd name="connsiteX60" fmla="*/ 26867 w 565731"/>
              <a:gd name="connsiteY60" fmla="*/ 182885 h 605945"/>
              <a:gd name="connsiteX61" fmla="*/ 27312 w 565731"/>
              <a:gd name="connsiteY61" fmla="*/ 182662 h 605945"/>
              <a:gd name="connsiteX62" fmla="*/ 28202 w 565731"/>
              <a:gd name="connsiteY62" fmla="*/ 182440 h 605945"/>
              <a:gd name="connsiteX63" fmla="*/ 107223 w 565731"/>
              <a:gd name="connsiteY63" fmla="*/ 166887 h 605945"/>
              <a:gd name="connsiteX64" fmla="*/ 291929 w 565731"/>
              <a:gd name="connsiteY64" fmla="*/ 132875 h 605945"/>
              <a:gd name="connsiteX65" fmla="*/ 383170 w 565731"/>
              <a:gd name="connsiteY65" fmla="*/ 152651 h 605945"/>
              <a:gd name="connsiteX66" fmla="*/ 386063 w 565731"/>
              <a:gd name="connsiteY66" fmla="*/ 154207 h 605945"/>
              <a:gd name="connsiteX67" fmla="*/ 390291 w 565731"/>
              <a:gd name="connsiteY67" fmla="*/ 156873 h 605945"/>
              <a:gd name="connsiteX68" fmla="*/ 393184 w 565731"/>
              <a:gd name="connsiteY68" fmla="*/ 160206 h 605945"/>
              <a:gd name="connsiteX69" fmla="*/ 395855 w 565731"/>
              <a:gd name="connsiteY69" fmla="*/ 163761 h 605945"/>
              <a:gd name="connsiteX70" fmla="*/ 397412 w 565731"/>
              <a:gd name="connsiteY70" fmla="*/ 168650 h 605945"/>
              <a:gd name="connsiteX71" fmla="*/ 398303 w 565731"/>
              <a:gd name="connsiteY71" fmla="*/ 171761 h 605945"/>
              <a:gd name="connsiteX72" fmla="*/ 416773 w 565731"/>
              <a:gd name="connsiteY72" fmla="*/ 337969 h 605945"/>
              <a:gd name="connsiteX73" fmla="*/ 396522 w 565731"/>
              <a:gd name="connsiteY73" fmla="*/ 363522 h 605945"/>
              <a:gd name="connsiteX74" fmla="*/ 393852 w 565731"/>
              <a:gd name="connsiteY74" fmla="*/ 363744 h 605945"/>
              <a:gd name="connsiteX75" fmla="*/ 370930 w 565731"/>
              <a:gd name="connsiteY75" fmla="*/ 343079 h 605945"/>
              <a:gd name="connsiteX76" fmla="*/ 354017 w 565731"/>
              <a:gd name="connsiteY76" fmla="*/ 191759 h 605945"/>
              <a:gd name="connsiteX77" fmla="*/ 347564 w 565731"/>
              <a:gd name="connsiteY77" fmla="*/ 189759 h 605945"/>
              <a:gd name="connsiteX78" fmla="*/ 347564 w 565731"/>
              <a:gd name="connsiteY78" fmla="*/ 347523 h 605945"/>
              <a:gd name="connsiteX79" fmla="*/ 366034 w 565731"/>
              <a:gd name="connsiteY79" fmla="*/ 575948 h 605945"/>
              <a:gd name="connsiteX80" fmla="*/ 340665 w 565731"/>
              <a:gd name="connsiteY80" fmla="*/ 605723 h 605945"/>
              <a:gd name="connsiteX81" fmla="*/ 338440 w 565731"/>
              <a:gd name="connsiteY81" fmla="*/ 605945 h 605945"/>
              <a:gd name="connsiteX82" fmla="*/ 310622 w 565731"/>
              <a:gd name="connsiteY82" fmla="*/ 580392 h 605945"/>
              <a:gd name="connsiteX83" fmla="*/ 294154 w 565731"/>
              <a:gd name="connsiteY83" fmla="*/ 373965 h 605945"/>
              <a:gd name="connsiteX84" fmla="*/ 282805 w 565731"/>
              <a:gd name="connsiteY84" fmla="*/ 376187 h 605945"/>
              <a:gd name="connsiteX85" fmla="*/ 271678 w 565731"/>
              <a:gd name="connsiteY85" fmla="*/ 373965 h 605945"/>
              <a:gd name="connsiteX86" fmla="*/ 254987 w 565731"/>
              <a:gd name="connsiteY86" fmla="*/ 580392 h 605945"/>
              <a:gd name="connsiteX87" fmla="*/ 227393 w 565731"/>
              <a:gd name="connsiteY87" fmla="*/ 605945 h 605945"/>
              <a:gd name="connsiteX88" fmla="*/ 225167 w 565731"/>
              <a:gd name="connsiteY88" fmla="*/ 605723 h 605945"/>
              <a:gd name="connsiteX89" fmla="*/ 199798 w 565731"/>
              <a:gd name="connsiteY89" fmla="*/ 575948 h 605945"/>
              <a:gd name="connsiteX90" fmla="*/ 218046 w 565731"/>
              <a:gd name="connsiteY90" fmla="*/ 347523 h 605945"/>
              <a:gd name="connsiteX91" fmla="*/ 218046 w 565731"/>
              <a:gd name="connsiteY91" fmla="*/ 189759 h 605945"/>
              <a:gd name="connsiteX92" fmla="*/ 211815 w 565731"/>
              <a:gd name="connsiteY92" fmla="*/ 191759 h 605945"/>
              <a:gd name="connsiteX93" fmla="*/ 194902 w 565731"/>
              <a:gd name="connsiteY93" fmla="*/ 343079 h 605945"/>
              <a:gd name="connsiteX94" fmla="*/ 171980 w 565731"/>
              <a:gd name="connsiteY94" fmla="*/ 363744 h 605945"/>
              <a:gd name="connsiteX95" fmla="*/ 169310 w 565731"/>
              <a:gd name="connsiteY95" fmla="*/ 363522 h 605945"/>
              <a:gd name="connsiteX96" fmla="*/ 148836 w 565731"/>
              <a:gd name="connsiteY96" fmla="*/ 337969 h 605945"/>
              <a:gd name="connsiteX97" fmla="*/ 167307 w 565731"/>
              <a:gd name="connsiteY97" fmla="*/ 171761 h 605945"/>
              <a:gd name="connsiteX98" fmla="*/ 168420 w 565731"/>
              <a:gd name="connsiteY98" fmla="*/ 168428 h 605945"/>
              <a:gd name="connsiteX99" fmla="*/ 169977 w 565731"/>
              <a:gd name="connsiteY99" fmla="*/ 163984 h 605945"/>
              <a:gd name="connsiteX100" fmla="*/ 173093 w 565731"/>
              <a:gd name="connsiteY100" fmla="*/ 159540 h 605945"/>
              <a:gd name="connsiteX101" fmla="*/ 175096 w 565731"/>
              <a:gd name="connsiteY101" fmla="*/ 157095 h 605945"/>
              <a:gd name="connsiteX102" fmla="*/ 181327 w 565731"/>
              <a:gd name="connsiteY102" fmla="*/ 153318 h 605945"/>
              <a:gd name="connsiteX103" fmla="*/ 182440 w 565731"/>
              <a:gd name="connsiteY103" fmla="*/ 152651 h 605945"/>
              <a:gd name="connsiteX104" fmla="*/ 183107 w 565731"/>
              <a:gd name="connsiteY104" fmla="*/ 152429 h 605945"/>
              <a:gd name="connsiteX105" fmla="*/ 184220 w 565731"/>
              <a:gd name="connsiteY105" fmla="*/ 151985 h 605945"/>
              <a:gd name="connsiteX106" fmla="*/ 273903 w 565731"/>
              <a:gd name="connsiteY106" fmla="*/ 133097 h 605945"/>
              <a:gd name="connsiteX107" fmla="*/ 279689 w 565731"/>
              <a:gd name="connsiteY107" fmla="*/ 144652 h 605945"/>
              <a:gd name="connsiteX108" fmla="*/ 279912 w 565731"/>
              <a:gd name="connsiteY108" fmla="*/ 144652 h 605945"/>
              <a:gd name="connsiteX109" fmla="*/ 264334 w 565731"/>
              <a:gd name="connsiteY109" fmla="*/ 265975 h 605945"/>
              <a:gd name="connsiteX110" fmla="*/ 282805 w 565731"/>
              <a:gd name="connsiteY110" fmla="*/ 298194 h 605945"/>
              <a:gd name="connsiteX111" fmla="*/ 301498 w 565731"/>
              <a:gd name="connsiteY111" fmla="*/ 265975 h 605945"/>
              <a:gd name="connsiteX112" fmla="*/ 285920 w 565731"/>
              <a:gd name="connsiteY112" fmla="*/ 144652 h 605945"/>
              <a:gd name="connsiteX113" fmla="*/ 458589 w 565731"/>
              <a:gd name="connsiteY113" fmla="*/ 60898 h 605945"/>
              <a:gd name="connsiteX114" fmla="*/ 505339 w 565731"/>
              <a:gd name="connsiteY114" fmla="*/ 111988 h 605945"/>
              <a:gd name="connsiteX115" fmla="*/ 458589 w 565731"/>
              <a:gd name="connsiteY115" fmla="*/ 163078 h 605945"/>
              <a:gd name="connsiteX116" fmla="*/ 411839 w 565731"/>
              <a:gd name="connsiteY116" fmla="*/ 111988 h 605945"/>
              <a:gd name="connsiteX117" fmla="*/ 458589 w 565731"/>
              <a:gd name="connsiteY117" fmla="*/ 60898 h 605945"/>
              <a:gd name="connsiteX118" fmla="*/ 107209 w 565731"/>
              <a:gd name="connsiteY118" fmla="*/ 60898 h 605945"/>
              <a:gd name="connsiteX119" fmla="*/ 153924 w 565731"/>
              <a:gd name="connsiteY119" fmla="*/ 111988 h 605945"/>
              <a:gd name="connsiteX120" fmla="*/ 107209 w 565731"/>
              <a:gd name="connsiteY120" fmla="*/ 163078 h 605945"/>
              <a:gd name="connsiteX121" fmla="*/ 60494 w 565731"/>
              <a:gd name="connsiteY121" fmla="*/ 111988 h 605945"/>
              <a:gd name="connsiteX122" fmla="*/ 107209 w 565731"/>
              <a:gd name="connsiteY122" fmla="*/ 60898 h 605945"/>
              <a:gd name="connsiteX123" fmla="*/ 282810 w 565731"/>
              <a:gd name="connsiteY123" fmla="*/ 0 h 605945"/>
              <a:gd name="connsiteX124" fmla="*/ 341344 w 565731"/>
              <a:gd name="connsiteY124" fmla="*/ 64003 h 605945"/>
              <a:gd name="connsiteX125" fmla="*/ 282810 w 565731"/>
              <a:gd name="connsiteY125" fmla="*/ 128006 h 605945"/>
              <a:gd name="connsiteX126" fmla="*/ 224276 w 565731"/>
              <a:gd name="connsiteY126" fmla="*/ 64003 h 605945"/>
              <a:gd name="connsiteX127" fmla="*/ 282810 w 565731"/>
              <a:gd name="connsiteY127" fmla="*/ 0 h 60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5731" h="605945">
                <a:moveTo>
                  <a:pt x="458586" y="166887"/>
                </a:moveTo>
                <a:cubicBezTo>
                  <a:pt x="494634" y="166887"/>
                  <a:pt x="537135" y="182218"/>
                  <a:pt x="538915" y="182885"/>
                </a:cubicBezTo>
                <a:cubicBezTo>
                  <a:pt x="539583" y="183107"/>
                  <a:pt x="540250" y="183773"/>
                  <a:pt x="541140" y="184218"/>
                </a:cubicBezTo>
                <a:cubicBezTo>
                  <a:pt x="542253" y="184884"/>
                  <a:pt x="543366" y="185329"/>
                  <a:pt x="544478" y="186217"/>
                </a:cubicBezTo>
                <a:cubicBezTo>
                  <a:pt x="545368" y="187106"/>
                  <a:pt x="546036" y="187995"/>
                  <a:pt x="546703" y="188884"/>
                </a:cubicBezTo>
                <a:cubicBezTo>
                  <a:pt x="547593" y="189772"/>
                  <a:pt x="548261" y="190661"/>
                  <a:pt x="548929" y="191772"/>
                </a:cubicBezTo>
                <a:cubicBezTo>
                  <a:pt x="549596" y="193105"/>
                  <a:pt x="549819" y="194216"/>
                  <a:pt x="550041" y="195549"/>
                </a:cubicBezTo>
                <a:cubicBezTo>
                  <a:pt x="550264" y="196438"/>
                  <a:pt x="550709" y="197327"/>
                  <a:pt x="550931" y="198215"/>
                </a:cubicBezTo>
                <a:lnTo>
                  <a:pt x="565617" y="331082"/>
                </a:lnTo>
                <a:cubicBezTo>
                  <a:pt x="566730" y="341081"/>
                  <a:pt x="559609" y="350190"/>
                  <a:pt x="549374" y="351301"/>
                </a:cubicBezTo>
                <a:cubicBezTo>
                  <a:pt x="548706" y="351524"/>
                  <a:pt x="548038" y="351524"/>
                  <a:pt x="547371" y="351524"/>
                </a:cubicBezTo>
                <a:cubicBezTo>
                  <a:pt x="538025" y="351524"/>
                  <a:pt x="530015" y="344414"/>
                  <a:pt x="528902" y="335082"/>
                </a:cubicBezTo>
                <a:lnTo>
                  <a:pt x="515551" y="213991"/>
                </a:lnTo>
                <a:cubicBezTo>
                  <a:pt x="513993" y="213546"/>
                  <a:pt x="512213" y="213102"/>
                  <a:pt x="510433" y="212657"/>
                </a:cubicBezTo>
                <a:lnTo>
                  <a:pt x="510433" y="338415"/>
                </a:lnTo>
                <a:lnTo>
                  <a:pt x="525119" y="521051"/>
                </a:lnTo>
                <a:cubicBezTo>
                  <a:pt x="526009" y="533271"/>
                  <a:pt x="516886" y="543936"/>
                  <a:pt x="504647" y="544825"/>
                </a:cubicBezTo>
                <a:cubicBezTo>
                  <a:pt x="504202" y="545047"/>
                  <a:pt x="503535" y="545047"/>
                  <a:pt x="502867" y="545047"/>
                </a:cubicBezTo>
                <a:cubicBezTo>
                  <a:pt x="491519" y="545047"/>
                  <a:pt x="481728" y="536160"/>
                  <a:pt x="480838" y="524606"/>
                </a:cubicBezTo>
                <a:lnTo>
                  <a:pt x="467487" y="359522"/>
                </a:lnTo>
                <a:cubicBezTo>
                  <a:pt x="464817" y="360855"/>
                  <a:pt x="461924" y="361522"/>
                  <a:pt x="458586" y="361522"/>
                </a:cubicBezTo>
                <a:cubicBezTo>
                  <a:pt x="455471" y="361522"/>
                  <a:pt x="452356" y="360855"/>
                  <a:pt x="449685" y="359522"/>
                </a:cubicBezTo>
                <a:lnTo>
                  <a:pt x="436334" y="524606"/>
                </a:lnTo>
                <a:cubicBezTo>
                  <a:pt x="435444" y="536160"/>
                  <a:pt x="425653" y="545047"/>
                  <a:pt x="414305" y="545047"/>
                </a:cubicBezTo>
                <a:cubicBezTo>
                  <a:pt x="413637" y="545047"/>
                  <a:pt x="413192" y="545047"/>
                  <a:pt x="412525" y="544825"/>
                </a:cubicBezTo>
                <a:cubicBezTo>
                  <a:pt x="400286" y="543936"/>
                  <a:pt x="391163" y="533271"/>
                  <a:pt x="392276" y="521051"/>
                </a:cubicBezTo>
                <a:lnTo>
                  <a:pt x="403402" y="380852"/>
                </a:lnTo>
                <a:cubicBezTo>
                  <a:pt x="412525" y="378630"/>
                  <a:pt x="420535" y="373964"/>
                  <a:pt x="426321" y="366632"/>
                </a:cubicBezTo>
                <a:cubicBezTo>
                  <a:pt x="433219" y="357967"/>
                  <a:pt x="436557" y="347080"/>
                  <a:pt x="435222" y="335971"/>
                </a:cubicBezTo>
                <a:lnTo>
                  <a:pt x="416975" y="171998"/>
                </a:lnTo>
                <a:cubicBezTo>
                  <a:pt x="430104" y="169331"/>
                  <a:pt x="444790" y="166887"/>
                  <a:pt x="458586" y="166887"/>
                </a:cubicBezTo>
                <a:close/>
                <a:moveTo>
                  <a:pt x="107223" y="166887"/>
                </a:moveTo>
                <a:cubicBezTo>
                  <a:pt x="121024" y="166887"/>
                  <a:pt x="135715" y="169331"/>
                  <a:pt x="148848" y="171998"/>
                </a:cubicBezTo>
                <a:lnTo>
                  <a:pt x="130595" y="335971"/>
                </a:lnTo>
                <a:cubicBezTo>
                  <a:pt x="129260" y="347080"/>
                  <a:pt x="132376" y="357967"/>
                  <a:pt x="139499" y="366632"/>
                </a:cubicBezTo>
                <a:cubicBezTo>
                  <a:pt x="145287" y="373964"/>
                  <a:pt x="153300" y="378852"/>
                  <a:pt x="162204" y="380852"/>
                </a:cubicBezTo>
                <a:lnTo>
                  <a:pt x="173556" y="521051"/>
                </a:lnTo>
                <a:cubicBezTo>
                  <a:pt x="174669" y="533271"/>
                  <a:pt x="165543" y="543936"/>
                  <a:pt x="153300" y="545047"/>
                </a:cubicBezTo>
                <a:cubicBezTo>
                  <a:pt x="152632" y="545047"/>
                  <a:pt x="151964" y="545047"/>
                  <a:pt x="151519" y="545047"/>
                </a:cubicBezTo>
                <a:cubicBezTo>
                  <a:pt x="139944" y="545047"/>
                  <a:pt x="130373" y="536160"/>
                  <a:pt x="129483" y="524606"/>
                </a:cubicBezTo>
                <a:lnTo>
                  <a:pt x="116127" y="359522"/>
                </a:lnTo>
                <a:cubicBezTo>
                  <a:pt x="113456" y="360855"/>
                  <a:pt x="110339" y="361522"/>
                  <a:pt x="107223" y="361522"/>
                </a:cubicBezTo>
                <a:cubicBezTo>
                  <a:pt x="103884" y="361522"/>
                  <a:pt x="100991" y="360855"/>
                  <a:pt x="98097" y="359522"/>
                </a:cubicBezTo>
                <a:lnTo>
                  <a:pt x="84964" y="524606"/>
                </a:lnTo>
                <a:cubicBezTo>
                  <a:pt x="84073" y="536160"/>
                  <a:pt x="74279" y="545047"/>
                  <a:pt x="62704" y="545047"/>
                </a:cubicBezTo>
                <a:cubicBezTo>
                  <a:pt x="62259" y="545047"/>
                  <a:pt x="61591" y="545047"/>
                  <a:pt x="60924" y="545047"/>
                </a:cubicBezTo>
                <a:cubicBezTo>
                  <a:pt x="48904" y="543936"/>
                  <a:pt x="39777" y="533271"/>
                  <a:pt x="40668" y="521051"/>
                </a:cubicBezTo>
                <a:lnTo>
                  <a:pt x="55359" y="338415"/>
                </a:lnTo>
                <a:lnTo>
                  <a:pt x="55359" y="212657"/>
                </a:lnTo>
                <a:cubicBezTo>
                  <a:pt x="53578" y="213102"/>
                  <a:pt x="51797" y="213546"/>
                  <a:pt x="50239" y="213991"/>
                </a:cubicBezTo>
                <a:lnTo>
                  <a:pt x="36884" y="335082"/>
                </a:lnTo>
                <a:cubicBezTo>
                  <a:pt x="35771" y="344636"/>
                  <a:pt x="27757" y="351524"/>
                  <a:pt x="18408" y="351524"/>
                </a:cubicBezTo>
                <a:cubicBezTo>
                  <a:pt x="17740" y="351524"/>
                  <a:pt x="17073" y="351524"/>
                  <a:pt x="16405" y="351301"/>
                </a:cubicBezTo>
                <a:cubicBezTo>
                  <a:pt x="6166" y="350190"/>
                  <a:pt x="-1180" y="341081"/>
                  <a:pt x="156" y="331082"/>
                </a:cubicBezTo>
                <a:lnTo>
                  <a:pt x="14847" y="198215"/>
                </a:lnTo>
                <a:cubicBezTo>
                  <a:pt x="14847" y="197104"/>
                  <a:pt x="15515" y="196438"/>
                  <a:pt x="15737" y="195549"/>
                </a:cubicBezTo>
                <a:cubicBezTo>
                  <a:pt x="15960" y="194216"/>
                  <a:pt x="16182" y="193105"/>
                  <a:pt x="16850" y="191772"/>
                </a:cubicBezTo>
                <a:cubicBezTo>
                  <a:pt x="17518" y="190661"/>
                  <a:pt x="18408" y="189550"/>
                  <a:pt x="19299" y="188439"/>
                </a:cubicBezTo>
                <a:cubicBezTo>
                  <a:pt x="19966" y="187773"/>
                  <a:pt x="20412" y="187106"/>
                  <a:pt x="21079" y="186440"/>
                </a:cubicBezTo>
                <a:cubicBezTo>
                  <a:pt x="22415" y="185106"/>
                  <a:pt x="24196" y="184218"/>
                  <a:pt x="25976" y="183551"/>
                </a:cubicBezTo>
                <a:cubicBezTo>
                  <a:pt x="26199" y="183329"/>
                  <a:pt x="26644" y="183107"/>
                  <a:pt x="26867" y="182885"/>
                </a:cubicBezTo>
                <a:cubicBezTo>
                  <a:pt x="26867" y="182885"/>
                  <a:pt x="27312" y="182662"/>
                  <a:pt x="27312" y="182662"/>
                </a:cubicBezTo>
                <a:cubicBezTo>
                  <a:pt x="27757" y="182662"/>
                  <a:pt x="27980" y="182440"/>
                  <a:pt x="28202" y="182440"/>
                </a:cubicBezTo>
                <a:cubicBezTo>
                  <a:pt x="35771" y="179774"/>
                  <a:pt x="74279" y="166887"/>
                  <a:pt x="107223" y="166887"/>
                </a:cubicBezTo>
                <a:close/>
                <a:moveTo>
                  <a:pt x="291929" y="132875"/>
                </a:moveTo>
                <a:cubicBezTo>
                  <a:pt x="334656" y="135097"/>
                  <a:pt x="381167" y="151762"/>
                  <a:pt x="383170" y="152651"/>
                </a:cubicBezTo>
                <a:cubicBezTo>
                  <a:pt x="384283" y="153096"/>
                  <a:pt x="385173" y="153762"/>
                  <a:pt x="386063" y="154207"/>
                </a:cubicBezTo>
                <a:cubicBezTo>
                  <a:pt x="387621" y="155096"/>
                  <a:pt x="389178" y="155762"/>
                  <a:pt x="390291" y="156873"/>
                </a:cubicBezTo>
                <a:cubicBezTo>
                  <a:pt x="391626" y="157984"/>
                  <a:pt x="392294" y="159095"/>
                  <a:pt x="393184" y="160206"/>
                </a:cubicBezTo>
                <a:cubicBezTo>
                  <a:pt x="394074" y="161539"/>
                  <a:pt x="395187" y="162428"/>
                  <a:pt x="395855" y="163761"/>
                </a:cubicBezTo>
                <a:cubicBezTo>
                  <a:pt x="396522" y="165317"/>
                  <a:pt x="396967" y="166872"/>
                  <a:pt x="397412" y="168650"/>
                </a:cubicBezTo>
                <a:cubicBezTo>
                  <a:pt x="397635" y="169761"/>
                  <a:pt x="398303" y="170650"/>
                  <a:pt x="398303" y="171761"/>
                </a:cubicBezTo>
                <a:lnTo>
                  <a:pt x="416773" y="337969"/>
                </a:lnTo>
                <a:cubicBezTo>
                  <a:pt x="418331" y="350634"/>
                  <a:pt x="409207" y="362189"/>
                  <a:pt x="396522" y="363522"/>
                </a:cubicBezTo>
                <a:cubicBezTo>
                  <a:pt x="395632" y="363522"/>
                  <a:pt x="394742" y="363744"/>
                  <a:pt x="393852" y="363744"/>
                </a:cubicBezTo>
                <a:cubicBezTo>
                  <a:pt x="382280" y="363744"/>
                  <a:pt x="372265" y="354856"/>
                  <a:pt x="370930" y="343079"/>
                </a:cubicBezTo>
                <a:lnTo>
                  <a:pt x="354017" y="191759"/>
                </a:lnTo>
                <a:cubicBezTo>
                  <a:pt x="352014" y="191092"/>
                  <a:pt x="350012" y="190426"/>
                  <a:pt x="347564" y="189759"/>
                </a:cubicBezTo>
                <a:lnTo>
                  <a:pt x="347564" y="347523"/>
                </a:lnTo>
                <a:lnTo>
                  <a:pt x="366034" y="575948"/>
                </a:lnTo>
                <a:cubicBezTo>
                  <a:pt x="367370" y="591280"/>
                  <a:pt x="355798" y="604612"/>
                  <a:pt x="340665" y="605723"/>
                </a:cubicBezTo>
                <a:cubicBezTo>
                  <a:pt x="339775" y="605945"/>
                  <a:pt x="339107" y="605945"/>
                  <a:pt x="338440" y="605945"/>
                </a:cubicBezTo>
                <a:cubicBezTo>
                  <a:pt x="323974" y="605945"/>
                  <a:pt x="311957" y="594835"/>
                  <a:pt x="310622" y="580392"/>
                </a:cubicBezTo>
                <a:lnTo>
                  <a:pt x="294154" y="373965"/>
                </a:lnTo>
                <a:cubicBezTo>
                  <a:pt x="290594" y="375299"/>
                  <a:pt x="286810" y="376187"/>
                  <a:pt x="282805" y="376187"/>
                </a:cubicBezTo>
                <a:cubicBezTo>
                  <a:pt x="279022" y="376187"/>
                  <a:pt x="275238" y="375299"/>
                  <a:pt x="271678" y="373965"/>
                </a:cubicBezTo>
                <a:lnTo>
                  <a:pt x="254987" y="580392"/>
                </a:lnTo>
                <a:cubicBezTo>
                  <a:pt x="253875" y="594835"/>
                  <a:pt x="241858" y="605945"/>
                  <a:pt x="227393" y="605945"/>
                </a:cubicBezTo>
                <a:cubicBezTo>
                  <a:pt x="226725" y="605945"/>
                  <a:pt x="225835" y="605945"/>
                  <a:pt x="225167" y="605723"/>
                </a:cubicBezTo>
                <a:cubicBezTo>
                  <a:pt x="209812" y="604612"/>
                  <a:pt x="198462" y="591280"/>
                  <a:pt x="199798" y="575948"/>
                </a:cubicBezTo>
                <a:lnTo>
                  <a:pt x="218046" y="347523"/>
                </a:lnTo>
                <a:lnTo>
                  <a:pt x="218046" y="189759"/>
                </a:lnTo>
                <a:cubicBezTo>
                  <a:pt x="215821" y="190426"/>
                  <a:pt x="213595" y="191092"/>
                  <a:pt x="211815" y="191759"/>
                </a:cubicBezTo>
                <a:lnTo>
                  <a:pt x="194902" y="343079"/>
                </a:lnTo>
                <a:cubicBezTo>
                  <a:pt x="193567" y="354856"/>
                  <a:pt x="183552" y="363744"/>
                  <a:pt x="171980" y="363744"/>
                </a:cubicBezTo>
                <a:cubicBezTo>
                  <a:pt x="171090" y="363744"/>
                  <a:pt x="170200" y="363744"/>
                  <a:pt x="169310" y="363522"/>
                </a:cubicBezTo>
                <a:cubicBezTo>
                  <a:pt x="156625" y="362189"/>
                  <a:pt x="147501" y="350634"/>
                  <a:pt x="148836" y="337969"/>
                </a:cubicBezTo>
                <a:lnTo>
                  <a:pt x="167307" y="171761"/>
                </a:lnTo>
                <a:cubicBezTo>
                  <a:pt x="167530" y="170650"/>
                  <a:pt x="168197" y="169539"/>
                  <a:pt x="168420" y="168428"/>
                </a:cubicBezTo>
                <a:cubicBezTo>
                  <a:pt x="168865" y="166872"/>
                  <a:pt x="169087" y="165317"/>
                  <a:pt x="169977" y="163984"/>
                </a:cubicBezTo>
                <a:cubicBezTo>
                  <a:pt x="170645" y="162206"/>
                  <a:pt x="171980" y="160873"/>
                  <a:pt x="173093" y="159540"/>
                </a:cubicBezTo>
                <a:cubicBezTo>
                  <a:pt x="173761" y="158651"/>
                  <a:pt x="174206" y="157762"/>
                  <a:pt x="175096" y="157095"/>
                </a:cubicBezTo>
                <a:cubicBezTo>
                  <a:pt x="176876" y="155540"/>
                  <a:pt x="179102" y="154429"/>
                  <a:pt x="181327" y="153318"/>
                </a:cubicBezTo>
                <a:cubicBezTo>
                  <a:pt x="181772" y="153096"/>
                  <a:pt x="181995" y="152874"/>
                  <a:pt x="182440" y="152651"/>
                </a:cubicBezTo>
                <a:cubicBezTo>
                  <a:pt x="182662" y="152651"/>
                  <a:pt x="182885" y="152429"/>
                  <a:pt x="183107" y="152429"/>
                </a:cubicBezTo>
                <a:cubicBezTo>
                  <a:pt x="183552" y="152207"/>
                  <a:pt x="183775" y="152207"/>
                  <a:pt x="184220" y="151985"/>
                </a:cubicBezTo>
                <a:cubicBezTo>
                  <a:pt x="192899" y="148874"/>
                  <a:pt x="234959" y="135097"/>
                  <a:pt x="273903" y="133097"/>
                </a:cubicBezTo>
                <a:lnTo>
                  <a:pt x="279689" y="144652"/>
                </a:lnTo>
                <a:lnTo>
                  <a:pt x="279912" y="144652"/>
                </a:lnTo>
                <a:lnTo>
                  <a:pt x="264334" y="265975"/>
                </a:lnTo>
                <a:lnTo>
                  <a:pt x="282805" y="298194"/>
                </a:lnTo>
                <a:lnTo>
                  <a:pt x="301498" y="265975"/>
                </a:lnTo>
                <a:lnTo>
                  <a:pt x="285920" y="144652"/>
                </a:lnTo>
                <a:close/>
                <a:moveTo>
                  <a:pt x="458589" y="60898"/>
                </a:moveTo>
                <a:cubicBezTo>
                  <a:pt x="484408" y="60898"/>
                  <a:pt x="505339" y="83772"/>
                  <a:pt x="505339" y="111988"/>
                </a:cubicBezTo>
                <a:cubicBezTo>
                  <a:pt x="505339" y="140204"/>
                  <a:pt x="484408" y="163078"/>
                  <a:pt x="458589" y="163078"/>
                </a:cubicBezTo>
                <a:cubicBezTo>
                  <a:pt x="432770" y="163078"/>
                  <a:pt x="411839" y="140204"/>
                  <a:pt x="411839" y="111988"/>
                </a:cubicBezTo>
                <a:cubicBezTo>
                  <a:pt x="411839" y="83772"/>
                  <a:pt x="432770" y="60898"/>
                  <a:pt x="458589" y="60898"/>
                </a:cubicBezTo>
                <a:close/>
                <a:moveTo>
                  <a:pt x="107209" y="60898"/>
                </a:moveTo>
                <a:cubicBezTo>
                  <a:pt x="133009" y="60898"/>
                  <a:pt x="153924" y="83772"/>
                  <a:pt x="153924" y="111988"/>
                </a:cubicBezTo>
                <a:cubicBezTo>
                  <a:pt x="153924" y="140204"/>
                  <a:pt x="133009" y="163078"/>
                  <a:pt x="107209" y="163078"/>
                </a:cubicBezTo>
                <a:cubicBezTo>
                  <a:pt x="81409" y="163078"/>
                  <a:pt x="60494" y="140204"/>
                  <a:pt x="60494" y="111988"/>
                </a:cubicBezTo>
                <a:cubicBezTo>
                  <a:pt x="60494" y="83772"/>
                  <a:pt x="81409" y="60898"/>
                  <a:pt x="107209" y="60898"/>
                </a:cubicBezTo>
                <a:close/>
                <a:moveTo>
                  <a:pt x="282810" y="0"/>
                </a:moveTo>
                <a:cubicBezTo>
                  <a:pt x="315137" y="0"/>
                  <a:pt x="341344" y="28655"/>
                  <a:pt x="341344" y="64003"/>
                </a:cubicBezTo>
                <a:cubicBezTo>
                  <a:pt x="341344" y="99351"/>
                  <a:pt x="315137" y="128006"/>
                  <a:pt x="282810" y="128006"/>
                </a:cubicBezTo>
                <a:cubicBezTo>
                  <a:pt x="250483" y="128006"/>
                  <a:pt x="224276" y="99351"/>
                  <a:pt x="224276" y="64003"/>
                </a:cubicBezTo>
                <a:cubicBezTo>
                  <a:pt x="224276" y="28655"/>
                  <a:pt x="250483" y="0"/>
                  <a:pt x="282810" y="0"/>
                </a:cubicBezTo>
                <a:close/>
              </a:path>
            </a:pathLst>
          </a:custGeom>
          <a:solidFill>
            <a:srgbClr val="283A69"/>
          </a:solidFill>
          <a:ln w="0">
            <a:noFill/>
            <a:prstDash val="solid"/>
            <a:round/>
          </a:ln>
        </p:spPr>
        <p:txBody>
          <a:bodyPr vert="horz" wrap="square" lIns="91440" tIns="45720" rIns="91440" bIns="45720" numCol="1" anchor="t" anchorCtr="0" compatLnSpc="1">
            <a:normAutofit fontScale="97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dirty="0">
              <a:solidFill>
                <a:schemeClr val="bg1"/>
              </a:solidFill>
              <a:cs typeface="+mn-ea"/>
              <a:sym typeface="+mn-lt"/>
            </a:endParaRPr>
          </a:p>
        </p:txBody>
      </p:sp>
      <p:grpSp>
        <p:nvGrpSpPr>
          <p:cNvPr id="19" name="组合 18"/>
          <p:cNvGrpSpPr/>
          <p:nvPr/>
        </p:nvGrpSpPr>
        <p:grpSpPr>
          <a:xfrm>
            <a:off x="781685" y="515620"/>
            <a:ext cx="10504805" cy="694690"/>
            <a:chOff x="1231" y="812"/>
            <a:chExt cx="16543" cy="1094"/>
          </a:xfrm>
        </p:grpSpPr>
        <p:sp>
          <p:nvSpPr>
            <p:cNvPr id="20" name="文本框 19"/>
            <p:cNvSpPr txBox="1"/>
            <p:nvPr/>
          </p:nvSpPr>
          <p:spPr>
            <a:xfrm>
              <a:off x="2889" y="812"/>
              <a:ext cx="5643" cy="919"/>
            </a:xfrm>
            <a:prstGeom prst="rect">
              <a:avLst/>
            </a:prstGeom>
            <a:noFill/>
          </p:spPr>
          <p:txBody>
            <a:bodyPr wrap="square" rtlCol="0">
              <a:spAutoFit/>
            </a:bodyPr>
            <a:lstStyle/>
            <a:p>
              <a:pPr algn="l"/>
              <a:r>
                <a:rPr lang="zh-CN" altLang="en-US" sz="3200" dirty="0">
                  <a:solidFill>
                    <a:srgbClr val="283A69"/>
                  </a:solidFill>
                  <a:cs typeface="+mn-ea"/>
                  <a:sym typeface="+mn-lt"/>
                </a:rPr>
                <a:t>什么是高效团队</a:t>
              </a:r>
            </a:p>
          </p:txBody>
        </p:sp>
        <p:cxnSp>
          <p:nvCxnSpPr>
            <p:cNvPr id="21" name="直接连接符 20"/>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流程图: 数据 21"/>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流程图: 数据 22"/>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1500"/>
                            </p:stCondLst>
                            <p:childTnLst>
                              <p:par>
                                <p:cTn id="28" presetID="1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p:tgtEl>
                                          <p:spTgt spid="8"/>
                                        </p:tgtEl>
                                        <p:attrNameLst>
                                          <p:attrName>ppt_y</p:attrName>
                                        </p:attrNameLst>
                                      </p:cBhvr>
                                      <p:tavLst>
                                        <p:tav tm="0">
                                          <p:val>
                                            <p:strVal val="#ppt_y+#ppt_h*1.125000"/>
                                          </p:val>
                                        </p:tav>
                                        <p:tav tm="100000">
                                          <p:val>
                                            <p:strVal val="#ppt_y"/>
                                          </p:val>
                                        </p:tav>
                                      </p:tavLst>
                                    </p:anim>
                                    <p:animEffect transition="in" filter="wipe(up)">
                                      <p:cBhvr>
                                        <p:cTn id="31" dur="500"/>
                                        <p:tgtEl>
                                          <p:spTgt spid="8"/>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2500"/>
                            </p:stCondLst>
                            <p:childTnLst>
                              <p:par>
                                <p:cTn id="39" presetID="12" presetClass="entr" presetSubtype="4" fill="hold" grpId="0" nodeType="afterEffect">
                                  <p:stCondLst>
                                    <p:cond delay="0"/>
                                  </p:stCondLst>
                                  <p:childTnLst>
                                    <p:set>
                                      <p:cBhvr>
                                        <p:cTn id="40" dur="1" fill="hold">
                                          <p:stCondLst>
                                            <p:cond delay="0"/>
                                          </p:stCondLst>
                                        </p:cTn>
                                        <p:tgtEl>
                                          <p:spTgt spid="8195">
                                            <p:txEl>
                                              <p:pRg st="0" end="0"/>
                                            </p:txEl>
                                          </p:spTgt>
                                        </p:tgtEl>
                                        <p:attrNameLst>
                                          <p:attrName>style.visibility</p:attrName>
                                        </p:attrNameLst>
                                      </p:cBhvr>
                                      <p:to>
                                        <p:strVal val="visible"/>
                                      </p:to>
                                    </p:set>
                                    <p:anim calcmode="lin" valueType="num">
                                      <p:cBhvr additive="base">
                                        <p:cTn id="41" dur="500"/>
                                        <p:tgtEl>
                                          <p:spTgt spid="8195">
                                            <p:txEl>
                                              <p:pRg st="0" end="0"/>
                                            </p:txEl>
                                          </p:spTgt>
                                        </p:tgtEl>
                                        <p:attrNameLst>
                                          <p:attrName>ppt_y</p:attrName>
                                        </p:attrNameLst>
                                      </p:cBhvr>
                                      <p:tavLst>
                                        <p:tav tm="0">
                                          <p:val>
                                            <p:strVal val="#ppt_y+#ppt_h*1.125000"/>
                                          </p:val>
                                        </p:tav>
                                        <p:tav tm="100000">
                                          <p:val>
                                            <p:strVal val="#ppt_y"/>
                                          </p:val>
                                        </p:tav>
                                      </p:tavLst>
                                    </p:anim>
                                    <p:animEffect transition="in" filter="wipe(up)">
                                      <p:cBhvr>
                                        <p:cTn id="42"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7" grpId="0"/>
      <p:bldP spid="4" grpId="0" bldLvl="0" animBg="1"/>
      <p:bldP spid="8" grpId="0"/>
      <p:bldP spid="9" grpId="0" bldLvl="0" animBg="1"/>
      <p:bldP spid="1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81685" y="5555615"/>
            <a:ext cx="7388225" cy="583565"/>
          </a:xfrm>
          <a:prstGeom prst="rect">
            <a:avLst/>
          </a:prstGeom>
          <a:noFill/>
        </p:spPr>
        <p:txBody>
          <a:bodyPr wrap="square">
            <a:spAutoFit/>
          </a:bodyPr>
          <a:lstStyle/>
          <a:p>
            <a:pPr lvl="0" algn="l">
              <a:buClrTx/>
              <a:buSzTx/>
              <a:buFontTx/>
            </a:pPr>
            <a:r>
              <a:rPr lang="zh-CN" altLang="en-US" sz="3200" dirty="0">
                <a:solidFill>
                  <a:schemeClr val="tx1">
                    <a:lumMod val="75000"/>
                    <a:lumOff val="25000"/>
                  </a:schemeClr>
                </a:solidFill>
                <a:cs typeface="+mn-ea"/>
                <a:sym typeface="+mn-lt"/>
              </a:rPr>
              <a:t>缘由：正直＞真诚＞一贯＞能力＞开放</a:t>
            </a:r>
          </a:p>
        </p:txBody>
      </p:sp>
      <p:grpSp>
        <p:nvGrpSpPr>
          <p:cNvPr id="6" name="组合 5"/>
          <p:cNvGrpSpPr/>
          <p:nvPr/>
        </p:nvGrpSpPr>
        <p:grpSpPr>
          <a:xfrm>
            <a:off x="4395915" y="1760447"/>
            <a:ext cx="3482225" cy="3428935"/>
            <a:chOff x="6309" y="2458"/>
            <a:chExt cx="6799" cy="6694"/>
          </a:xfrm>
        </p:grpSpPr>
        <p:sp>
          <p:nvSpPr>
            <p:cNvPr id="19" name="Freeform 13"/>
            <p:cNvSpPr/>
            <p:nvPr/>
          </p:nvSpPr>
          <p:spPr bwMode="auto">
            <a:xfrm>
              <a:off x="6309" y="2458"/>
              <a:ext cx="6799" cy="6694"/>
            </a:xfrm>
            <a:custGeom>
              <a:avLst/>
              <a:gdLst>
                <a:gd name="T0" fmla="*/ 654 w 654"/>
                <a:gd name="T1" fmla="*/ 406 h 644"/>
                <a:gd name="T2" fmla="*/ 619 w 654"/>
                <a:gd name="T3" fmla="*/ 322 h 644"/>
                <a:gd name="T4" fmla="*/ 563 w 654"/>
                <a:gd name="T5" fmla="*/ 395 h 644"/>
                <a:gd name="T6" fmla="*/ 583 w 654"/>
                <a:gd name="T7" fmla="*/ 397 h 644"/>
                <a:gd name="T8" fmla="*/ 322 w 654"/>
                <a:gd name="T9" fmla="*/ 593 h 644"/>
                <a:gd name="T10" fmla="*/ 51 w 654"/>
                <a:gd name="T11" fmla="*/ 322 h 644"/>
                <a:gd name="T12" fmla="*/ 299 w 654"/>
                <a:gd name="T13" fmla="*/ 52 h 644"/>
                <a:gd name="T14" fmla="*/ 322 w 654"/>
                <a:gd name="T15" fmla="*/ 27 h 644"/>
                <a:gd name="T16" fmla="*/ 322 w 654"/>
                <a:gd name="T17" fmla="*/ 27 h 644"/>
                <a:gd name="T18" fmla="*/ 295 w 654"/>
                <a:gd name="T19" fmla="*/ 2 h 644"/>
                <a:gd name="T20" fmla="*/ 0 w 654"/>
                <a:gd name="T21" fmla="*/ 322 h 644"/>
                <a:gd name="T22" fmla="*/ 322 w 654"/>
                <a:gd name="T23" fmla="*/ 644 h 644"/>
                <a:gd name="T24" fmla="*/ 525 w 654"/>
                <a:gd name="T25" fmla="*/ 572 h 644"/>
                <a:gd name="T26" fmla="*/ 633 w 654"/>
                <a:gd name="T27" fmla="*/ 404 h 644"/>
                <a:gd name="T28" fmla="*/ 654 w 654"/>
                <a:gd name="T29" fmla="*/ 406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4" h="644">
                  <a:moveTo>
                    <a:pt x="654" y="406"/>
                  </a:moveTo>
                  <a:cubicBezTo>
                    <a:pt x="619" y="322"/>
                    <a:pt x="619" y="322"/>
                    <a:pt x="619" y="322"/>
                  </a:cubicBezTo>
                  <a:cubicBezTo>
                    <a:pt x="563" y="395"/>
                    <a:pt x="563" y="395"/>
                    <a:pt x="563" y="395"/>
                  </a:cubicBezTo>
                  <a:cubicBezTo>
                    <a:pt x="583" y="397"/>
                    <a:pt x="583" y="397"/>
                    <a:pt x="583" y="397"/>
                  </a:cubicBezTo>
                  <a:cubicBezTo>
                    <a:pt x="550" y="512"/>
                    <a:pt x="443" y="593"/>
                    <a:pt x="322" y="593"/>
                  </a:cubicBezTo>
                  <a:cubicBezTo>
                    <a:pt x="173" y="593"/>
                    <a:pt x="51" y="472"/>
                    <a:pt x="51" y="322"/>
                  </a:cubicBezTo>
                  <a:cubicBezTo>
                    <a:pt x="51" y="181"/>
                    <a:pt x="161" y="64"/>
                    <a:pt x="299" y="52"/>
                  </a:cubicBezTo>
                  <a:cubicBezTo>
                    <a:pt x="312" y="51"/>
                    <a:pt x="322" y="40"/>
                    <a:pt x="322" y="27"/>
                  </a:cubicBezTo>
                  <a:cubicBezTo>
                    <a:pt x="322" y="27"/>
                    <a:pt x="322" y="27"/>
                    <a:pt x="322" y="27"/>
                  </a:cubicBezTo>
                  <a:cubicBezTo>
                    <a:pt x="322" y="12"/>
                    <a:pt x="310" y="0"/>
                    <a:pt x="295" y="2"/>
                  </a:cubicBezTo>
                  <a:cubicBezTo>
                    <a:pt x="130" y="15"/>
                    <a:pt x="0" y="154"/>
                    <a:pt x="0" y="322"/>
                  </a:cubicBezTo>
                  <a:cubicBezTo>
                    <a:pt x="0" y="500"/>
                    <a:pt x="145" y="644"/>
                    <a:pt x="322" y="644"/>
                  </a:cubicBezTo>
                  <a:cubicBezTo>
                    <a:pt x="396" y="644"/>
                    <a:pt x="468" y="618"/>
                    <a:pt x="525" y="572"/>
                  </a:cubicBezTo>
                  <a:cubicBezTo>
                    <a:pt x="578" y="529"/>
                    <a:pt x="616" y="470"/>
                    <a:pt x="633" y="404"/>
                  </a:cubicBezTo>
                  <a:lnTo>
                    <a:pt x="654" y="406"/>
                  </a:lnTo>
                  <a:close/>
                </a:path>
              </a:pathLst>
            </a:custGeom>
            <a:solidFill>
              <a:srgbClr val="283A69"/>
            </a:solidFill>
            <a:ln>
              <a:noFill/>
            </a:ln>
          </p:spPr>
          <p:txBody>
            <a:bodyPr vert="horz" wrap="square" lIns="91440" tIns="45720" rIns="91440" bIns="45720" numCol="1" anchor="t" anchorCtr="0" compatLnSpc="1"/>
            <a:lstStyle/>
            <a:p>
              <a:endParaRPr lang="en-US" dirty="0">
                <a:cs typeface="+mn-ea"/>
                <a:sym typeface="+mn-lt"/>
              </a:endParaRPr>
            </a:p>
          </p:txBody>
        </p:sp>
        <p:sp>
          <p:nvSpPr>
            <p:cNvPr id="14" name="Oval 26"/>
            <p:cNvSpPr/>
            <p:nvPr/>
          </p:nvSpPr>
          <p:spPr>
            <a:xfrm>
              <a:off x="6495" y="2686"/>
              <a:ext cx="6239" cy="6239"/>
            </a:xfrm>
            <a:prstGeom prst="ellipse">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5" name="Oval 27"/>
            <p:cNvSpPr/>
            <p:nvPr/>
          </p:nvSpPr>
          <p:spPr>
            <a:xfrm>
              <a:off x="7445" y="3611"/>
              <a:ext cx="4389" cy="4389"/>
            </a:xfrm>
            <a:prstGeom prst="ellipse">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6" name="Oval 28"/>
            <p:cNvSpPr/>
            <p:nvPr/>
          </p:nvSpPr>
          <p:spPr>
            <a:xfrm>
              <a:off x="8333" y="4498"/>
              <a:ext cx="2613" cy="2613"/>
            </a:xfrm>
            <a:prstGeom prst="ellipse">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7" name="Freeform 11"/>
            <p:cNvSpPr/>
            <p:nvPr/>
          </p:nvSpPr>
          <p:spPr bwMode="auto">
            <a:xfrm>
              <a:off x="8127" y="4224"/>
              <a:ext cx="3119" cy="3172"/>
            </a:xfrm>
            <a:custGeom>
              <a:avLst/>
              <a:gdLst>
                <a:gd name="T0" fmla="*/ 147 w 300"/>
                <a:gd name="T1" fmla="*/ 276 h 305"/>
                <a:gd name="T2" fmla="*/ 147 w 300"/>
                <a:gd name="T3" fmla="*/ 277 h 305"/>
                <a:gd name="T4" fmla="*/ 177 w 300"/>
                <a:gd name="T5" fmla="*/ 302 h 305"/>
                <a:gd name="T6" fmla="*/ 300 w 300"/>
                <a:gd name="T7" fmla="*/ 152 h 305"/>
                <a:gd name="T8" fmla="*/ 147 w 300"/>
                <a:gd name="T9" fmla="*/ 0 h 305"/>
                <a:gd name="T10" fmla="*/ 19 w 300"/>
                <a:gd name="T11" fmla="*/ 69 h 305"/>
                <a:gd name="T12" fmla="*/ 0 w 300"/>
                <a:gd name="T13" fmla="*/ 63 h 305"/>
                <a:gd name="T14" fmla="*/ 20 w 300"/>
                <a:gd name="T15" fmla="*/ 152 h 305"/>
                <a:gd name="T16" fmla="*/ 87 w 300"/>
                <a:gd name="T17" fmla="*/ 90 h 305"/>
                <a:gd name="T18" fmla="*/ 71 w 300"/>
                <a:gd name="T19" fmla="*/ 85 h 305"/>
                <a:gd name="T20" fmla="*/ 147 w 300"/>
                <a:gd name="T21" fmla="*/ 51 h 305"/>
                <a:gd name="T22" fmla="*/ 249 w 300"/>
                <a:gd name="T23" fmla="*/ 152 h 305"/>
                <a:gd name="T24" fmla="*/ 168 w 300"/>
                <a:gd name="T25" fmla="*/ 252 h 305"/>
                <a:gd name="T26" fmla="*/ 147 w 300"/>
                <a:gd name="T27" fmla="*/ 27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 h="305">
                  <a:moveTo>
                    <a:pt x="147" y="276"/>
                  </a:moveTo>
                  <a:cubicBezTo>
                    <a:pt x="147" y="277"/>
                    <a:pt x="147" y="277"/>
                    <a:pt x="147" y="277"/>
                  </a:cubicBezTo>
                  <a:cubicBezTo>
                    <a:pt x="147" y="293"/>
                    <a:pt x="161" y="305"/>
                    <a:pt x="177" y="302"/>
                  </a:cubicBezTo>
                  <a:cubicBezTo>
                    <a:pt x="247" y="288"/>
                    <a:pt x="300" y="226"/>
                    <a:pt x="300" y="152"/>
                  </a:cubicBezTo>
                  <a:cubicBezTo>
                    <a:pt x="300" y="68"/>
                    <a:pt x="231" y="0"/>
                    <a:pt x="147" y="0"/>
                  </a:cubicBezTo>
                  <a:cubicBezTo>
                    <a:pt x="96" y="0"/>
                    <a:pt x="47" y="26"/>
                    <a:pt x="19" y="69"/>
                  </a:cubicBezTo>
                  <a:cubicBezTo>
                    <a:pt x="0" y="63"/>
                    <a:pt x="0" y="63"/>
                    <a:pt x="0" y="63"/>
                  </a:cubicBezTo>
                  <a:cubicBezTo>
                    <a:pt x="20" y="152"/>
                    <a:pt x="20" y="152"/>
                    <a:pt x="20" y="152"/>
                  </a:cubicBezTo>
                  <a:cubicBezTo>
                    <a:pt x="87" y="90"/>
                    <a:pt x="87" y="90"/>
                    <a:pt x="87" y="90"/>
                  </a:cubicBezTo>
                  <a:cubicBezTo>
                    <a:pt x="71" y="85"/>
                    <a:pt x="71" y="85"/>
                    <a:pt x="71" y="85"/>
                  </a:cubicBezTo>
                  <a:cubicBezTo>
                    <a:pt x="90" y="63"/>
                    <a:pt x="118" y="51"/>
                    <a:pt x="147" y="51"/>
                  </a:cubicBezTo>
                  <a:cubicBezTo>
                    <a:pt x="203" y="51"/>
                    <a:pt x="249" y="96"/>
                    <a:pt x="249" y="152"/>
                  </a:cubicBezTo>
                  <a:cubicBezTo>
                    <a:pt x="249" y="201"/>
                    <a:pt x="214" y="242"/>
                    <a:pt x="168" y="252"/>
                  </a:cubicBezTo>
                  <a:cubicBezTo>
                    <a:pt x="156" y="254"/>
                    <a:pt x="147" y="264"/>
                    <a:pt x="147" y="276"/>
                  </a:cubicBezTo>
                  <a:close/>
                </a:path>
              </a:pathLst>
            </a:custGeom>
            <a:solidFill>
              <a:schemeClr val="accent3"/>
            </a:solidFill>
            <a:ln>
              <a:noFill/>
            </a:ln>
          </p:spPr>
          <p:txBody>
            <a:bodyPr vert="horz" wrap="square" lIns="91440" tIns="45720" rIns="91440" bIns="45720" numCol="1" anchor="t" anchorCtr="0" compatLnSpc="1"/>
            <a:lstStyle/>
            <a:p>
              <a:endParaRPr lang="en-US" dirty="0">
                <a:cs typeface="+mn-ea"/>
                <a:sym typeface="+mn-lt"/>
              </a:endParaRPr>
            </a:p>
          </p:txBody>
        </p:sp>
        <p:sp>
          <p:nvSpPr>
            <p:cNvPr id="18" name="Freeform 12"/>
            <p:cNvSpPr/>
            <p:nvPr/>
          </p:nvSpPr>
          <p:spPr bwMode="auto">
            <a:xfrm>
              <a:off x="7137" y="3330"/>
              <a:ext cx="4981" cy="4990"/>
            </a:xfrm>
            <a:custGeom>
              <a:avLst/>
              <a:gdLst>
                <a:gd name="T0" fmla="*/ 5 w 479"/>
                <a:gd name="T1" fmla="*/ 227 h 480"/>
                <a:gd name="T2" fmla="*/ 160 w 479"/>
                <a:gd name="T3" fmla="*/ 461 h 480"/>
                <a:gd name="T4" fmla="*/ 156 w 479"/>
                <a:gd name="T5" fmla="*/ 480 h 480"/>
                <a:gd name="T6" fmla="*/ 242 w 479"/>
                <a:gd name="T7" fmla="*/ 450 h 480"/>
                <a:gd name="T8" fmla="*/ 173 w 479"/>
                <a:gd name="T9" fmla="*/ 391 h 480"/>
                <a:gd name="T10" fmla="*/ 169 w 479"/>
                <a:gd name="T11" fmla="*/ 410 h 480"/>
                <a:gd name="T12" fmla="*/ 56 w 479"/>
                <a:gd name="T13" fmla="*/ 224 h 480"/>
                <a:gd name="T14" fmla="*/ 236 w 479"/>
                <a:gd name="T15" fmla="*/ 52 h 480"/>
                <a:gd name="T16" fmla="*/ 427 w 479"/>
                <a:gd name="T17" fmla="*/ 216 h 480"/>
                <a:gd name="T18" fmla="*/ 452 w 479"/>
                <a:gd name="T19" fmla="*/ 238 h 480"/>
                <a:gd name="T20" fmla="*/ 453 w 479"/>
                <a:gd name="T21" fmla="*/ 238 h 480"/>
                <a:gd name="T22" fmla="*/ 478 w 479"/>
                <a:gd name="T23" fmla="*/ 210 h 480"/>
                <a:gd name="T24" fmla="*/ 240 w 479"/>
                <a:gd name="T25" fmla="*/ 1 h 480"/>
                <a:gd name="T26" fmla="*/ 5 w 479"/>
                <a:gd name="T27" fmla="*/ 22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9" h="480">
                  <a:moveTo>
                    <a:pt x="5" y="227"/>
                  </a:moveTo>
                  <a:cubicBezTo>
                    <a:pt x="0" y="331"/>
                    <a:pt x="63" y="425"/>
                    <a:pt x="160" y="461"/>
                  </a:cubicBezTo>
                  <a:cubicBezTo>
                    <a:pt x="156" y="480"/>
                    <a:pt x="156" y="480"/>
                    <a:pt x="156" y="480"/>
                  </a:cubicBezTo>
                  <a:cubicBezTo>
                    <a:pt x="242" y="450"/>
                    <a:pt x="242" y="450"/>
                    <a:pt x="242" y="450"/>
                  </a:cubicBezTo>
                  <a:cubicBezTo>
                    <a:pt x="173" y="391"/>
                    <a:pt x="173" y="391"/>
                    <a:pt x="173" y="391"/>
                  </a:cubicBezTo>
                  <a:cubicBezTo>
                    <a:pt x="169" y="410"/>
                    <a:pt x="169" y="410"/>
                    <a:pt x="169" y="410"/>
                  </a:cubicBezTo>
                  <a:cubicBezTo>
                    <a:pt x="97" y="379"/>
                    <a:pt x="50" y="305"/>
                    <a:pt x="56" y="224"/>
                  </a:cubicBezTo>
                  <a:cubicBezTo>
                    <a:pt x="64" y="130"/>
                    <a:pt x="142" y="55"/>
                    <a:pt x="236" y="52"/>
                  </a:cubicBezTo>
                  <a:cubicBezTo>
                    <a:pt x="334" y="49"/>
                    <a:pt x="416" y="122"/>
                    <a:pt x="427" y="216"/>
                  </a:cubicBezTo>
                  <a:cubicBezTo>
                    <a:pt x="429" y="229"/>
                    <a:pt x="439" y="238"/>
                    <a:pt x="452" y="238"/>
                  </a:cubicBezTo>
                  <a:cubicBezTo>
                    <a:pt x="453" y="238"/>
                    <a:pt x="453" y="238"/>
                    <a:pt x="453" y="238"/>
                  </a:cubicBezTo>
                  <a:cubicBezTo>
                    <a:pt x="468" y="238"/>
                    <a:pt x="479" y="225"/>
                    <a:pt x="478" y="210"/>
                  </a:cubicBezTo>
                  <a:cubicBezTo>
                    <a:pt x="463" y="92"/>
                    <a:pt x="362" y="0"/>
                    <a:pt x="240" y="1"/>
                  </a:cubicBezTo>
                  <a:cubicBezTo>
                    <a:pt x="116" y="2"/>
                    <a:pt x="11" y="102"/>
                    <a:pt x="5" y="227"/>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US" dirty="0">
                <a:cs typeface="+mn-ea"/>
                <a:sym typeface="+mn-lt"/>
              </a:endParaRPr>
            </a:p>
          </p:txBody>
        </p:sp>
        <p:sp>
          <p:nvSpPr>
            <p:cNvPr id="20" name="TextBox 32"/>
            <p:cNvSpPr txBox="1"/>
            <p:nvPr/>
          </p:nvSpPr>
          <p:spPr>
            <a:xfrm rot="16200000">
              <a:off x="7468" y="3664"/>
              <a:ext cx="4322" cy="4322"/>
            </a:xfrm>
            <a:prstGeom prst="rect">
              <a:avLst/>
            </a:prstGeom>
            <a:noFill/>
          </p:spPr>
          <p:txBody>
            <a:bodyPr wrap="square" rtlCol="0">
              <a:prstTxWarp prst="textArchUp">
                <a:avLst/>
              </a:prstTxWarp>
              <a:spAutoFit/>
            </a:bodyPr>
            <a:lstStyle/>
            <a:p>
              <a:pPr algn="ctr"/>
              <a:r>
                <a:rPr lang="zh-CN" altLang="en-US" sz="1465" dirty="0">
                  <a:solidFill>
                    <a:schemeClr val="bg1"/>
                  </a:solidFill>
                  <a:cs typeface="+mn-ea"/>
                  <a:sym typeface="+mn-lt"/>
                </a:rPr>
                <a:t>高效的领导</a:t>
              </a:r>
            </a:p>
          </p:txBody>
        </p:sp>
        <p:sp>
          <p:nvSpPr>
            <p:cNvPr id="21" name="TextBox 33"/>
            <p:cNvSpPr txBox="1"/>
            <p:nvPr/>
          </p:nvSpPr>
          <p:spPr>
            <a:xfrm rot="2700000">
              <a:off x="8306" y="4482"/>
              <a:ext cx="2646" cy="2646"/>
            </a:xfrm>
            <a:prstGeom prst="rect">
              <a:avLst/>
            </a:prstGeom>
            <a:noFill/>
          </p:spPr>
          <p:txBody>
            <a:bodyPr wrap="square" rtlCol="0">
              <a:prstTxWarp prst="textArchUp">
                <a:avLst/>
              </a:prstTxWarp>
              <a:spAutoFit/>
            </a:bodyPr>
            <a:lstStyle/>
            <a:p>
              <a:pPr algn="ctr"/>
              <a:r>
                <a:rPr lang="zh-CN" altLang="en-US" sz="1465" dirty="0">
                  <a:solidFill>
                    <a:schemeClr val="bg1"/>
                  </a:solidFill>
                  <a:cs typeface="+mn-ea"/>
                  <a:sym typeface="+mn-lt"/>
                </a:rPr>
                <a:t>高素质的员工</a:t>
              </a:r>
            </a:p>
          </p:txBody>
        </p:sp>
        <p:sp>
          <p:nvSpPr>
            <p:cNvPr id="13" name="Rectangle 23"/>
            <p:cNvSpPr/>
            <p:nvPr/>
          </p:nvSpPr>
          <p:spPr>
            <a:xfrm>
              <a:off x="8909" y="5088"/>
              <a:ext cx="1552" cy="1442"/>
            </a:xfrm>
            <a:prstGeom prst="rect">
              <a:avLst/>
            </a:prstGeom>
          </p:spPr>
          <p:txBody>
            <a:bodyPr wrap="square" lIns="0" tIns="0" rIns="0" bIns="0">
              <a:spAutoFit/>
            </a:bodyPr>
            <a:lstStyle/>
            <a:p>
              <a:pPr algn="ctr"/>
              <a:r>
                <a:rPr lang="zh-CN" altLang="en-US" sz="2400" b="1" dirty="0">
                  <a:solidFill>
                    <a:schemeClr val="tx1">
                      <a:lumMod val="75000"/>
                      <a:lumOff val="25000"/>
                    </a:schemeClr>
                  </a:solidFill>
                  <a:cs typeface="+mn-ea"/>
                  <a:sym typeface="+mn-lt"/>
                </a:rPr>
                <a:t>高效团队</a:t>
              </a:r>
            </a:p>
          </p:txBody>
        </p:sp>
      </p:grpSp>
      <p:grpSp>
        <p:nvGrpSpPr>
          <p:cNvPr id="5" name="组合 4"/>
          <p:cNvGrpSpPr/>
          <p:nvPr/>
        </p:nvGrpSpPr>
        <p:grpSpPr>
          <a:xfrm>
            <a:off x="903605" y="1695450"/>
            <a:ext cx="3102610" cy="3128010"/>
            <a:chOff x="1757" y="3447"/>
            <a:chExt cx="4886" cy="4926"/>
          </a:xfrm>
        </p:grpSpPr>
        <p:sp>
          <p:nvSpPr>
            <p:cNvPr id="2" name="矩形 1"/>
            <p:cNvSpPr/>
            <p:nvPr/>
          </p:nvSpPr>
          <p:spPr>
            <a:xfrm>
              <a:off x="1757" y="3447"/>
              <a:ext cx="3131" cy="824"/>
            </a:xfrm>
            <a:prstGeom prst="rect">
              <a:avLst/>
            </a:prstGeom>
          </p:spPr>
          <p:txBody>
            <a:bodyPr wrap="none">
              <a:spAutoFit/>
            </a:bodyPr>
            <a:lstStyle/>
            <a:p>
              <a:r>
                <a:rPr lang="zh-CN" altLang="en-US" sz="2800" b="1" dirty="0">
                  <a:solidFill>
                    <a:srgbClr val="283A69"/>
                  </a:solidFill>
                  <a:cs typeface="+mn-ea"/>
                  <a:sym typeface="+mn-lt"/>
                </a:rPr>
                <a:t>高效的领导</a:t>
              </a:r>
            </a:p>
          </p:txBody>
        </p:sp>
        <p:sp>
          <p:nvSpPr>
            <p:cNvPr id="3" name="矩形 2"/>
            <p:cNvSpPr/>
            <p:nvPr/>
          </p:nvSpPr>
          <p:spPr>
            <a:xfrm>
              <a:off x="1757" y="4740"/>
              <a:ext cx="4886" cy="3633"/>
            </a:xfrm>
            <a:prstGeom prst="rect">
              <a:avLst/>
            </a:prstGeom>
          </p:spPr>
          <p:txBody>
            <a:bodyPr wrap="square">
              <a:spAutoFit/>
            </a:bodyPr>
            <a:lstStyle/>
            <a:p>
              <a:pPr marL="285750" indent="-285750" fontAlgn="auto">
                <a:lnSpc>
                  <a:spcPct val="150000"/>
                </a:lnSpc>
                <a:buClr>
                  <a:srgbClr val="283A69"/>
                </a:buClr>
                <a:buFont typeface="Wingdings" panose="05000000000000000000" charset="0"/>
                <a:buChar char="l"/>
              </a:pPr>
              <a:r>
                <a:rPr lang="zh-CN" altLang="en-US" sz="1600" dirty="0">
                  <a:solidFill>
                    <a:schemeClr val="tx1">
                      <a:lumMod val="75000"/>
                      <a:lumOff val="25000"/>
                    </a:schemeClr>
                  </a:solidFill>
                  <a:cs typeface="+mn-ea"/>
                  <a:sym typeface="+mn-lt"/>
                </a:rPr>
                <a:t>以身作则</a:t>
              </a:r>
            </a:p>
            <a:p>
              <a:pPr marL="285750" indent="-285750" fontAlgn="auto">
                <a:lnSpc>
                  <a:spcPct val="150000"/>
                </a:lnSpc>
                <a:buClr>
                  <a:srgbClr val="283A69"/>
                </a:buClr>
                <a:buFont typeface="Wingdings" panose="05000000000000000000" charset="0"/>
                <a:buChar char="l"/>
              </a:pPr>
              <a:r>
                <a:rPr lang="zh-CN" altLang="en-US" sz="1600" dirty="0">
                  <a:solidFill>
                    <a:schemeClr val="tx1">
                      <a:lumMod val="75000"/>
                      <a:lumOff val="25000"/>
                    </a:schemeClr>
                  </a:solidFill>
                  <a:cs typeface="+mn-ea"/>
                  <a:sym typeface="+mn-lt"/>
                </a:rPr>
                <a:t>身先士卒</a:t>
              </a:r>
            </a:p>
            <a:p>
              <a:pPr marL="285750" indent="-285750" fontAlgn="auto">
                <a:lnSpc>
                  <a:spcPct val="150000"/>
                </a:lnSpc>
                <a:buClr>
                  <a:srgbClr val="283A69"/>
                </a:buClr>
                <a:buFont typeface="Wingdings" panose="05000000000000000000" charset="0"/>
                <a:buChar char="l"/>
              </a:pPr>
              <a:r>
                <a:rPr lang="zh-CN" altLang="en-US" sz="1600" dirty="0">
                  <a:solidFill>
                    <a:schemeClr val="tx1">
                      <a:lumMod val="75000"/>
                      <a:lumOff val="25000"/>
                    </a:schemeClr>
                  </a:solidFill>
                  <a:cs typeface="+mn-ea"/>
                  <a:sym typeface="+mn-lt"/>
                </a:rPr>
                <a:t>凡是以团队利益重</a:t>
              </a:r>
            </a:p>
            <a:p>
              <a:pPr marL="285750" indent="-285750" fontAlgn="auto">
                <a:lnSpc>
                  <a:spcPct val="150000"/>
                </a:lnSpc>
                <a:buClr>
                  <a:srgbClr val="283A69"/>
                </a:buClr>
                <a:buFont typeface="Wingdings" panose="05000000000000000000" charset="0"/>
                <a:buChar char="l"/>
              </a:pPr>
              <a:r>
                <a:rPr lang="zh-CN" altLang="en-US" sz="1600" dirty="0">
                  <a:solidFill>
                    <a:schemeClr val="tx1">
                      <a:lumMod val="75000"/>
                      <a:lumOff val="25000"/>
                    </a:schemeClr>
                  </a:solidFill>
                  <a:cs typeface="+mn-ea"/>
                  <a:sym typeface="+mn-lt"/>
                </a:rPr>
                <a:t>具有较强的协调与激励他人的能力</a:t>
              </a:r>
            </a:p>
            <a:p>
              <a:pPr marL="285750" indent="-285750" fontAlgn="auto">
                <a:lnSpc>
                  <a:spcPct val="150000"/>
                </a:lnSpc>
                <a:buClr>
                  <a:srgbClr val="283A69"/>
                </a:buClr>
                <a:buFont typeface="Wingdings" panose="05000000000000000000" charset="0"/>
                <a:buChar char="l"/>
              </a:pPr>
              <a:r>
                <a:rPr lang="zh-CN" altLang="en-US" sz="1600" dirty="0">
                  <a:solidFill>
                    <a:schemeClr val="tx1">
                      <a:lumMod val="75000"/>
                      <a:lumOff val="25000"/>
                    </a:schemeClr>
                  </a:solidFill>
                  <a:cs typeface="+mn-ea"/>
                  <a:sym typeface="+mn-lt"/>
                </a:rPr>
                <a:t>懂得有效授权</a:t>
              </a:r>
            </a:p>
          </p:txBody>
        </p:sp>
        <p:cxnSp>
          <p:nvCxnSpPr>
            <p:cNvPr id="26" name="直接连接符 25"/>
            <p:cNvCxnSpPr/>
            <p:nvPr/>
          </p:nvCxnSpPr>
          <p:spPr>
            <a:xfrm>
              <a:off x="1929" y="4453"/>
              <a:ext cx="2050" cy="0"/>
            </a:xfrm>
            <a:prstGeom prst="line">
              <a:avLst/>
            </a:prstGeom>
            <a:ln>
              <a:solidFill>
                <a:srgbClr val="883316"/>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8169910" y="1695450"/>
            <a:ext cx="3465830" cy="4236085"/>
            <a:chOff x="13190" y="3447"/>
            <a:chExt cx="5458" cy="6671"/>
          </a:xfrm>
        </p:grpSpPr>
        <p:sp>
          <p:nvSpPr>
            <p:cNvPr id="7" name="矩形 6"/>
            <p:cNvSpPr/>
            <p:nvPr/>
          </p:nvSpPr>
          <p:spPr>
            <a:xfrm>
              <a:off x="13190" y="3447"/>
              <a:ext cx="3699" cy="824"/>
            </a:xfrm>
            <a:prstGeom prst="rect">
              <a:avLst/>
            </a:prstGeom>
            <a:ln>
              <a:noFill/>
            </a:ln>
          </p:spPr>
          <p:style>
            <a:lnRef idx="1">
              <a:schemeClr val="accent1"/>
            </a:lnRef>
            <a:fillRef idx="0">
              <a:schemeClr val="accent1"/>
            </a:fillRef>
            <a:effectRef idx="0">
              <a:schemeClr val="accent1"/>
            </a:effectRef>
            <a:fontRef idx="minor">
              <a:schemeClr val="tx1"/>
            </a:fontRef>
          </p:style>
          <p:txBody>
            <a:bodyPr wrap="none">
              <a:spAutoFit/>
            </a:bodyPr>
            <a:lstStyle/>
            <a:p>
              <a:r>
                <a:rPr lang="zh-CN" altLang="en-US" sz="2800" b="1" dirty="0">
                  <a:solidFill>
                    <a:srgbClr val="283A69"/>
                  </a:solidFill>
                  <a:cs typeface="+mn-ea"/>
                  <a:sym typeface="+mn-lt"/>
                </a:rPr>
                <a:t>高素质的员工</a:t>
              </a:r>
            </a:p>
          </p:txBody>
        </p:sp>
        <p:sp>
          <p:nvSpPr>
            <p:cNvPr id="8" name="矩形 7"/>
            <p:cNvSpPr/>
            <p:nvPr/>
          </p:nvSpPr>
          <p:spPr>
            <a:xfrm>
              <a:off x="13190" y="4740"/>
              <a:ext cx="5458" cy="5378"/>
            </a:xfrm>
            <a:prstGeom prst="rect">
              <a:avLst/>
            </a:prstGeom>
            <a:ln>
              <a:noFill/>
            </a:ln>
          </p:spPr>
          <p:style>
            <a:lnRef idx="1">
              <a:schemeClr val="accent1"/>
            </a:lnRef>
            <a:fillRef idx="0">
              <a:schemeClr val="accent1"/>
            </a:fillRef>
            <a:effectRef idx="0">
              <a:schemeClr val="accent1"/>
            </a:effectRef>
            <a:fontRef idx="minor">
              <a:schemeClr val="tx1"/>
            </a:fontRef>
          </p:style>
          <p:txBody>
            <a:bodyPr wrap="square">
              <a:spAutoFit/>
            </a:bodyPr>
            <a:lstStyle/>
            <a:p>
              <a:pPr marL="285750" lvl="0" indent="-285750" algn="l">
                <a:lnSpc>
                  <a:spcPct val="150000"/>
                </a:lnSpc>
                <a:buClr>
                  <a:srgbClr val="283A69"/>
                </a:buClr>
                <a:buSzTx/>
                <a:buFont typeface="Wingdings" panose="05000000000000000000" charset="0"/>
                <a:buChar char="l"/>
              </a:pPr>
              <a:r>
                <a:rPr lang="zh-CN" altLang="en-US" sz="1600" dirty="0">
                  <a:solidFill>
                    <a:schemeClr val="tx1">
                      <a:lumMod val="75000"/>
                      <a:lumOff val="25000"/>
                    </a:schemeClr>
                  </a:solidFill>
                  <a:cs typeface="+mn-ea"/>
                  <a:sym typeface="+mn-lt"/>
                </a:rPr>
                <a:t>积极的工作态度</a:t>
              </a:r>
            </a:p>
            <a:p>
              <a:pPr marL="285750" lvl="0" indent="-285750" algn="l">
                <a:lnSpc>
                  <a:spcPct val="150000"/>
                </a:lnSpc>
                <a:buClr>
                  <a:srgbClr val="283A69"/>
                </a:buClr>
                <a:buSzTx/>
                <a:buFont typeface="Wingdings" panose="05000000000000000000" charset="0"/>
                <a:buChar char="l"/>
              </a:pPr>
              <a:r>
                <a:rPr lang="zh-CN" altLang="en-US" sz="1600" dirty="0">
                  <a:solidFill>
                    <a:schemeClr val="tx1">
                      <a:lumMod val="75000"/>
                      <a:lumOff val="25000"/>
                    </a:schemeClr>
                  </a:solidFill>
                  <a:cs typeface="+mn-ea"/>
                  <a:sym typeface="+mn-lt"/>
                </a:rPr>
                <a:t>具有专业知识、技能、经验和团队精神</a:t>
              </a:r>
            </a:p>
            <a:p>
              <a:pPr marL="285750" lvl="0" indent="-285750" algn="l">
                <a:lnSpc>
                  <a:spcPct val="150000"/>
                </a:lnSpc>
                <a:buClr>
                  <a:srgbClr val="283A69"/>
                </a:buClr>
                <a:buSzTx/>
                <a:buFont typeface="Wingdings" panose="05000000000000000000" charset="0"/>
                <a:buChar char="l"/>
              </a:pPr>
              <a:r>
                <a:rPr lang="zh-CN" altLang="en-US" sz="1600" dirty="0">
                  <a:solidFill>
                    <a:schemeClr val="tx1">
                      <a:lumMod val="75000"/>
                      <a:lumOff val="25000"/>
                    </a:schemeClr>
                  </a:solidFill>
                  <a:cs typeface="+mn-ea"/>
                  <a:sym typeface="+mn-lt"/>
                </a:rPr>
                <a:t>对团队高度忠诚</a:t>
              </a:r>
            </a:p>
            <a:p>
              <a:pPr marL="285750" lvl="0" indent="-285750" algn="l">
                <a:lnSpc>
                  <a:spcPct val="150000"/>
                </a:lnSpc>
                <a:buClr>
                  <a:srgbClr val="283A69"/>
                </a:buClr>
                <a:buSzTx/>
                <a:buFont typeface="Wingdings" panose="05000000000000000000" charset="0"/>
                <a:buChar char="l"/>
              </a:pPr>
              <a:r>
                <a:rPr lang="zh-CN" altLang="en-US" sz="1600" dirty="0">
                  <a:solidFill>
                    <a:schemeClr val="tx1">
                      <a:lumMod val="75000"/>
                      <a:lumOff val="25000"/>
                    </a:schemeClr>
                  </a:solidFill>
                  <a:cs typeface="+mn-ea"/>
                  <a:sym typeface="+mn-lt"/>
                </a:rPr>
                <a:t>团队成员之间的相互信任</a:t>
              </a:r>
            </a:p>
            <a:p>
              <a:pPr marL="285750" lvl="0" indent="-285750" algn="l">
                <a:lnSpc>
                  <a:spcPct val="150000"/>
                </a:lnSpc>
                <a:buClr>
                  <a:srgbClr val="283A69"/>
                </a:buClr>
                <a:buSzTx/>
                <a:buFont typeface="Wingdings" panose="05000000000000000000" charset="0"/>
                <a:buChar char="l"/>
              </a:pPr>
              <a:r>
                <a:rPr lang="zh-CN" altLang="en-US" sz="1600" dirty="0">
                  <a:solidFill>
                    <a:schemeClr val="tx1">
                      <a:lumMod val="75000"/>
                      <a:lumOff val="25000"/>
                    </a:schemeClr>
                  </a:solidFill>
                  <a:cs typeface="+mn-ea"/>
                  <a:sym typeface="+mn-lt"/>
                </a:rPr>
                <a:t>相互尊重</a:t>
              </a:r>
            </a:p>
            <a:p>
              <a:pPr marL="285750" lvl="0" indent="-285750" algn="l">
                <a:lnSpc>
                  <a:spcPct val="150000"/>
                </a:lnSpc>
                <a:buClr>
                  <a:srgbClr val="283A69"/>
                </a:buClr>
                <a:buSzTx/>
                <a:buFont typeface="Wingdings" panose="05000000000000000000" charset="0"/>
                <a:buChar char="l"/>
              </a:pPr>
              <a:r>
                <a:rPr lang="zh-CN" altLang="en-US" sz="1600" dirty="0">
                  <a:solidFill>
                    <a:schemeClr val="tx1">
                      <a:lumMod val="75000"/>
                      <a:lumOff val="25000"/>
                    </a:schemeClr>
                  </a:solidFill>
                  <a:cs typeface="+mn-ea"/>
                  <a:sym typeface="+mn-lt"/>
                </a:rPr>
                <a:t>充满活力与热忱</a:t>
              </a:r>
            </a:p>
            <a:p>
              <a:pPr marL="285750" lvl="0" indent="-285750" algn="l">
                <a:lnSpc>
                  <a:spcPct val="150000"/>
                </a:lnSpc>
                <a:buClr>
                  <a:srgbClr val="283A69"/>
                </a:buClr>
                <a:buSzTx/>
                <a:buFont typeface="Wingdings" panose="05000000000000000000" charset="0"/>
                <a:buChar char="l"/>
              </a:pPr>
              <a:r>
                <a:rPr lang="zh-CN" altLang="en-US" sz="1600" dirty="0">
                  <a:solidFill>
                    <a:schemeClr val="tx1">
                      <a:lumMod val="75000"/>
                      <a:lumOff val="25000"/>
                    </a:schemeClr>
                  </a:solidFill>
                  <a:cs typeface="+mn-ea"/>
                  <a:sym typeface="+mn-lt"/>
                </a:rPr>
                <a:t>积极主动/热情/友爱</a:t>
              </a:r>
            </a:p>
            <a:p>
              <a:pPr marL="285750" lvl="0" indent="-285750" algn="l">
                <a:lnSpc>
                  <a:spcPct val="150000"/>
                </a:lnSpc>
                <a:buClr>
                  <a:srgbClr val="283A69"/>
                </a:buClr>
                <a:buSzTx/>
                <a:buFont typeface="Wingdings" panose="05000000000000000000" charset="0"/>
                <a:buChar char="l"/>
              </a:pPr>
              <a:r>
                <a:rPr lang="zh-CN" altLang="en-US" sz="1600" dirty="0">
                  <a:solidFill>
                    <a:schemeClr val="tx1">
                      <a:lumMod val="75000"/>
                      <a:lumOff val="25000"/>
                    </a:schemeClr>
                  </a:solidFill>
                  <a:cs typeface="+mn-ea"/>
                  <a:sym typeface="+mn-lt"/>
                </a:rPr>
                <a:t>勇于挑战、不断进取</a:t>
              </a:r>
            </a:p>
          </p:txBody>
        </p:sp>
        <p:cxnSp>
          <p:nvCxnSpPr>
            <p:cNvPr id="33" name="直接连接符 32"/>
            <p:cNvCxnSpPr/>
            <p:nvPr/>
          </p:nvCxnSpPr>
          <p:spPr>
            <a:xfrm>
              <a:off x="13345" y="4453"/>
              <a:ext cx="2050" cy="0"/>
            </a:xfrm>
            <a:prstGeom prst="line">
              <a:avLst/>
            </a:prstGeom>
            <a:ln>
              <a:solidFill>
                <a:srgbClr val="883316"/>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781685" y="515620"/>
            <a:ext cx="10504805" cy="694690"/>
            <a:chOff x="1231" y="812"/>
            <a:chExt cx="16543" cy="1094"/>
          </a:xfrm>
        </p:grpSpPr>
        <p:sp>
          <p:nvSpPr>
            <p:cNvPr id="31" name="文本框 30"/>
            <p:cNvSpPr txBox="1"/>
            <p:nvPr/>
          </p:nvSpPr>
          <p:spPr>
            <a:xfrm>
              <a:off x="2889" y="812"/>
              <a:ext cx="5643" cy="919"/>
            </a:xfrm>
            <a:prstGeom prst="rect">
              <a:avLst/>
            </a:prstGeom>
            <a:noFill/>
          </p:spPr>
          <p:txBody>
            <a:bodyPr wrap="square" rtlCol="0">
              <a:spAutoFit/>
            </a:bodyPr>
            <a:lstStyle/>
            <a:p>
              <a:pPr algn="l"/>
              <a:r>
                <a:rPr lang="zh-CN" altLang="en-US" sz="3200" dirty="0">
                  <a:solidFill>
                    <a:srgbClr val="283A69"/>
                  </a:solidFill>
                  <a:cs typeface="+mn-ea"/>
                  <a:sym typeface="+mn-lt"/>
                </a:rPr>
                <a:t>高效团队的组成</a:t>
              </a:r>
            </a:p>
          </p:txBody>
        </p:sp>
        <p:cxnSp>
          <p:nvCxnSpPr>
            <p:cNvPr id="32" name="直接连接符 31"/>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4" name="流程图: 数据 33"/>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流程图: 数据 34"/>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par>
                                <p:cTn id="14" presetID="1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ppt_y</p:attrName>
                                        </p:attrNameLst>
                                      </p:cBhvr>
                                      <p:tavLst>
                                        <p:tav tm="0">
                                          <p:val>
                                            <p:strVal val="#ppt_y+#ppt_h*1.125000"/>
                                          </p:val>
                                        </p:tav>
                                        <p:tav tm="100000">
                                          <p:val>
                                            <p:strVal val="#ppt_y"/>
                                          </p:val>
                                        </p:tav>
                                      </p:tavLst>
                                    </p:anim>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ppt_x</p:attrName>
                                        </p:attrNameLst>
                                      </p:cBhvr>
                                      <p:tavLst>
                                        <p:tav tm="0">
                                          <p:val>
                                            <p:strVal val="#ppt_x-#ppt_w*1.125000"/>
                                          </p:val>
                                        </p:tav>
                                        <p:tav tm="100000">
                                          <p:val>
                                            <p:strVal val="#ppt_x"/>
                                          </p:val>
                                        </p:tav>
                                      </p:tavLst>
                                    </p:anim>
                                    <p:animEffect transition="in" filter="wipe(righ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133189" y="1702597"/>
            <a:ext cx="5926767" cy="1014730"/>
          </a:xfrm>
          <a:prstGeom prst="rect">
            <a:avLst/>
          </a:prstGeom>
          <a:noFill/>
        </p:spPr>
        <p:txBody>
          <a:bodyPr wrap="square" rtlCol="0">
            <a:spAutoFit/>
          </a:bodyPr>
          <a:lstStyle/>
          <a:p>
            <a:pPr algn="ctr"/>
            <a:r>
              <a:rPr lang="en-US" sz="6000" b="1" dirty="0">
                <a:solidFill>
                  <a:srgbClr val="283A69"/>
                </a:solidFill>
                <a:cs typeface="+mn-ea"/>
                <a:sym typeface="+mn-lt"/>
              </a:rPr>
              <a:t>PART 02</a:t>
            </a:r>
          </a:p>
        </p:txBody>
      </p:sp>
      <p:sp>
        <p:nvSpPr>
          <p:cNvPr id="10" name="文本框 9"/>
          <p:cNvSpPr txBox="1"/>
          <p:nvPr/>
        </p:nvSpPr>
        <p:spPr>
          <a:xfrm>
            <a:off x="1167130" y="3126740"/>
            <a:ext cx="9857105" cy="1198880"/>
          </a:xfrm>
          <a:prstGeom prst="rect">
            <a:avLst/>
          </a:prstGeom>
          <a:noFill/>
        </p:spPr>
        <p:txBody>
          <a:bodyPr wrap="square" rtlCol="0">
            <a:spAutoFit/>
          </a:bodyPr>
          <a:lstStyle/>
          <a:p>
            <a:pPr algn="ctr"/>
            <a:r>
              <a:rPr lang="zh-CN" altLang="en-US" sz="7200" b="1" dirty="0">
                <a:solidFill>
                  <a:srgbClr val="283A69"/>
                </a:solidFill>
                <a:cs typeface="+mn-ea"/>
                <a:sym typeface="+mn-lt"/>
              </a:rPr>
              <a:t>团队合作的四大基础</a:t>
            </a:r>
            <a:endParaRPr lang="en-US" altLang="zh-CN" sz="7200" b="1" dirty="0">
              <a:solidFill>
                <a:srgbClr val="283A69"/>
              </a:solidFill>
              <a:cs typeface="+mn-ea"/>
              <a:sym typeface="+mn-lt"/>
            </a:endParaRPr>
          </a:p>
        </p:txBody>
      </p:sp>
      <p:sp>
        <p:nvSpPr>
          <p:cNvPr id="11" name="文本框 10"/>
          <p:cNvSpPr txBox="1"/>
          <p:nvPr/>
        </p:nvSpPr>
        <p:spPr>
          <a:xfrm>
            <a:off x="2694305" y="4406265"/>
            <a:ext cx="6802755" cy="853567"/>
          </a:xfrm>
          <a:prstGeom prst="rect">
            <a:avLst/>
          </a:prstGeom>
          <a:noFill/>
        </p:spPr>
        <p:txBody>
          <a:bodyPr wrap="square" rtlCol="0">
            <a:spAutoFit/>
          </a:bodyPr>
          <a:lstStyle/>
          <a:p>
            <a:pPr algn="ctr">
              <a:lnSpc>
                <a:spcPct val="130000"/>
              </a:lnSpc>
            </a:pPr>
            <a:r>
              <a:rPr lang="zh-CN" altLang="en-US" sz="2000" dirty="0">
                <a:solidFill>
                  <a:srgbClr val="283A69"/>
                </a:solidFill>
                <a:cs typeface="+mn-ea"/>
                <a:sym typeface="+mn-lt"/>
              </a:rPr>
              <a:t>团队合作是一种为达到既定目标所显现出来的自愿合作和协同努力的精神</a:t>
            </a:r>
          </a:p>
        </p:txBody>
      </p:sp>
      <p:cxnSp>
        <p:nvCxnSpPr>
          <p:cNvPr id="2" name="直接箭头连接符 1"/>
          <p:cNvCxnSpPr/>
          <p:nvPr/>
        </p:nvCxnSpPr>
        <p:spPr>
          <a:xfrm flipV="1">
            <a:off x="5810250" y="2908935"/>
            <a:ext cx="571500" cy="6350"/>
          </a:xfrm>
          <a:prstGeom prst="straightConnector1">
            <a:avLst/>
          </a:prstGeom>
          <a:ln w="44450" cmpd="sng">
            <a:solidFill>
              <a:srgbClr val="283A69"/>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8" name="矩形 5"/>
          <p:cNvSpPr/>
          <p:nvPr/>
        </p:nvSpPr>
        <p:spPr>
          <a:xfrm flipH="1" flipV="1">
            <a:off x="-90805" y="-70485"/>
            <a:ext cx="5184140" cy="2310765"/>
          </a:xfrm>
          <a:custGeom>
            <a:avLst/>
            <a:gdLst>
              <a:gd name="connsiteX0" fmla="*/ 0 w 5657850"/>
              <a:gd name="connsiteY0" fmla="*/ 0 h 4929550"/>
              <a:gd name="connsiteX1" fmla="*/ 5657850 w 5657850"/>
              <a:gd name="connsiteY1" fmla="*/ 0 h 4929550"/>
              <a:gd name="connsiteX2" fmla="*/ 5657850 w 5657850"/>
              <a:gd name="connsiteY2" fmla="*/ 4929550 h 4929550"/>
              <a:gd name="connsiteX3" fmla="*/ 0 w 5657850"/>
              <a:gd name="connsiteY3" fmla="*/ 4929550 h 4929550"/>
              <a:gd name="connsiteX4" fmla="*/ 0 w 5657850"/>
              <a:gd name="connsiteY4" fmla="*/ 0 h 4929550"/>
              <a:gd name="connsiteX0-1" fmla="*/ 0 w 5657850"/>
              <a:gd name="connsiteY0-2" fmla="*/ 1003300 h 5932850"/>
              <a:gd name="connsiteX1-3" fmla="*/ 5657850 w 5657850"/>
              <a:gd name="connsiteY1-4" fmla="*/ 1003300 h 5932850"/>
              <a:gd name="connsiteX2-5" fmla="*/ 5657850 w 5657850"/>
              <a:gd name="connsiteY2-6" fmla="*/ 5932850 h 5932850"/>
              <a:gd name="connsiteX3-7" fmla="*/ 0 w 5657850"/>
              <a:gd name="connsiteY3-8" fmla="*/ 5932850 h 5932850"/>
              <a:gd name="connsiteX4-9" fmla="*/ 0 w 5657850"/>
              <a:gd name="connsiteY4-10" fmla="*/ 1003300 h 5932850"/>
              <a:gd name="connsiteX0-11" fmla="*/ 660400 w 6318250"/>
              <a:gd name="connsiteY0-12" fmla="*/ 1003300 h 5932850"/>
              <a:gd name="connsiteX1-13" fmla="*/ 6318250 w 6318250"/>
              <a:gd name="connsiteY1-14" fmla="*/ 1003300 h 5932850"/>
              <a:gd name="connsiteX2-15" fmla="*/ 6318250 w 6318250"/>
              <a:gd name="connsiteY2-16" fmla="*/ 5932850 h 5932850"/>
              <a:gd name="connsiteX3-17" fmla="*/ 660400 w 6318250"/>
              <a:gd name="connsiteY3-18" fmla="*/ 5932850 h 5932850"/>
              <a:gd name="connsiteX4-19" fmla="*/ 660400 w 6318250"/>
              <a:gd name="connsiteY4-20" fmla="*/ 1003300 h 5932850"/>
              <a:gd name="connsiteX0-21" fmla="*/ 660400 w 6318250"/>
              <a:gd name="connsiteY0-22" fmla="*/ 965201 h 5894751"/>
              <a:gd name="connsiteX1-23" fmla="*/ 6318250 w 6318250"/>
              <a:gd name="connsiteY1-24" fmla="*/ 965201 h 5894751"/>
              <a:gd name="connsiteX2-25" fmla="*/ 6318250 w 6318250"/>
              <a:gd name="connsiteY2-26" fmla="*/ 5894751 h 5894751"/>
              <a:gd name="connsiteX3-27" fmla="*/ 660400 w 6318250"/>
              <a:gd name="connsiteY3-28" fmla="*/ 5894751 h 5894751"/>
              <a:gd name="connsiteX4-29" fmla="*/ 660400 w 6318250"/>
              <a:gd name="connsiteY4-30" fmla="*/ 965201 h 5894751"/>
              <a:gd name="connsiteX0-31" fmla="*/ 711200 w 6369050"/>
              <a:gd name="connsiteY0-32" fmla="*/ 965200 h 5894750"/>
              <a:gd name="connsiteX1-33" fmla="*/ 6369050 w 6369050"/>
              <a:gd name="connsiteY1-34" fmla="*/ 965200 h 5894750"/>
              <a:gd name="connsiteX2-35" fmla="*/ 6369050 w 6369050"/>
              <a:gd name="connsiteY2-36" fmla="*/ 5894750 h 5894750"/>
              <a:gd name="connsiteX3-37" fmla="*/ 711200 w 6369050"/>
              <a:gd name="connsiteY3-38" fmla="*/ 5894750 h 5894750"/>
              <a:gd name="connsiteX4-39" fmla="*/ 711200 w 6369050"/>
              <a:gd name="connsiteY4-40" fmla="*/ 965200 h 5894750"/>
              <a:gd name="connsiteX0-41" fmla="*/ 4371975 w 10029825"/>
              <a:gd name="connsiteY0-42" fmla="*/ 965200 h 5894750"/>
              <a:gd name="connsiteX1-43" fmla="*/ 10029825 w 10029825"/>
              <a:gd name="connsiteY1-44" fmla="*/ 965200 h 5894750"/>
              <a:gd name="connsiteX2-45" fmla="*/ 10029825 w 10029825"/>
              <a:gd name="connsiteY2-46" fmla="*/ 5894750 h 5894750"/>
              <a:gd name="connsiteX3-47" fmla="*/ 0 w 10029825"/>
              <a:gd name="connsiteY3-48" fmla="*/ 5894750 h 5894750"/>
              <a:gd name="connsiteX4-49" fmla="*/ 4371975 w 10029825"/>
              <a:gd name="connsiteY4-50" fmla="*/ 965200 h 5894750"/>
              <a:gd name="connsiteX0-51" fmla="*/ 4406541 w 10064391"/>
              <a:gd name="connsiteY0-52" fmla="*/ 965200 h 5894750"/>
              <a:gd name="connsiteX1-53" fmla="*/ 10064391 w 10064391"/>
              <a:gd name="connsiteY1-54" fmla="*/ 965200 h 5894750"/>
              <a:gd name="connsiteX2-55" fmla="*/ 10064391 w 10064391"/>
              <a:gd name="connsiteY2-56" fmla="*/ 5894750 h 5894750"/>
              <a:gd name="connsiteX3-57" fmla="*/ 34566 w 10064391"/>
              <a:gd name="connsiteY3-58" fmla="*/ 5894750 h 5894750"/>
              <a:gd name="connsiteX4-59" fmla="*/ 4406541 w 10064391"/>
              <a:gd name="connsiteY4-60" fmla="*/ 965200 h 5894750"/>
              <a:gd name="connsiteX0-61" fmla="*/ 4604702 w 10062527"/>
              <a:gd name="connsiteY0-62" fmla="*/ 1302342 h 5260342"/>
              <a:gd name="connsiteX1-63" fmla="*/ 10062527 w 10062527"/>
              <a:gd name="connsiteY1-64" fmla="*/ 330792 h 5260342"/>
              <a:gd name="connsiteX2-65" fmla="*/ 10062527 w 10062527"/>
              <a:gd name="connsiteY2-66" fmla="*/ 5260342 h 5260342"/>
              <a:gd name="connsiteX3-67" fmla="*/ 32702 w 10062527"/>
              <a:gd name="connsiteY3-68" fmla="*/ 5260342 h 5260342"/>
              <a:gd name="connsiteX4-69" fmla="*/ 4604702 w 10062527"/>
              <a:gd name="connsiteY4-70" fmla="*/ 1302342 h 5260342"/>
              <a:gd name="connsiteX0-71" fmla="*/ 4604702 w 10062527"/>
              <a:gd name="connsiteY0-72" fmla="*/ 1690387 h 5648387"/>
              <a:gd name="connsiteX1-73" fmla="*/ 10062527 w 10062527"/>
              <a:gd name="connsiteY1-74" fmla="*/ 718837 h 5648387"/>
              <a:gd name="connsiteX2-75" fmla="*/ 10062527 w 10062527"/>
              <a:gd name="connsiteY2-76" fmla="*/ 5648387 h 5648387"/>
              <a:gd name="connsiteX3-77" fmla="*/ 32702 w 10062527"/>
              <a:gd name="connsiteY3-78" fmla="*/ 5648387 h 5648387"/>
              <a:gd name="connsiteX4-79" fmla="*/ 4604702 w 10062527"/>
              <a:gd name="connsiteY4-80" fmla="*/ 1690387 h 5648387"/>
              <a:gd name="connsiteX0-81" fmla="*/ 4603976 w 10061801"/>
              <a:gd name="connsiteY0-82" fmla="*/ 1690387 h 5648387"/>
              <a:gd name="connsiteX1-83" fmla="*/ 10061801 w 10061801"/>
              <a:gd name="connsiteY1-84" fmla="*/ 718837 h 5648387"/>
              <a:gd name="connsiteX2-85" fmla="*/ 10061801 w 10061801"/>
              <a:gd name="connsiteY2-86" fmla="*/ 5648387 h 5648387"/>
              <a:gd name="connsiteX3-87" fmla="*/ 31976 w 10061801"/>
              <a:gd name="connsiteY3-88" fmla="*/ 5648387 h 5648387"/>
              <a:gd name="connsiteX4-89" fmla="*/ 4603976 w 10061801"/>
              <a:gd name="connsiteY4-90" fmla="*/ 1690387 h 5648387"/>
              <a:gd name="connsiteX0-91" fmla="*/ 4603976 w 10061801"/>
              <a:gd name="connsiteY0-92" fmla="*/ 1392426 h 5350426"/>
              <a:gd name="connsiteX1-93" fmla="*/ 10061801 w 10061801"/>
              <a:gd name="connsiteY1-94" fmla="*/ 420876 h 5350426"/>
              <a:gd name="connsiteX2-95" fmla="*/ 10061801 w 10061801"/>
              <a:gd name="connsiteY2-96" fmla="*/ 5350426 h 5350426"/>
              <a:gd name="connsiteX3-97" fmla="*/ 31976 w 10061801"/>
              <a:gd name="connsiteY3-98" fmla="*/ 5350426 h 5350426"/>
              <a:gd name="connsiteX4-99" fmla="*/ 4603976 w 10061801"/>
              <a:gd name="connsiteY4-100" fmla="*/ 1392426 h 5350426"/>
              <a:gd name="connsiteX0-101" fmla="*/ 4595548 w 10053373"/>
              <a:gd name="connsiteY0-102" fmla="*/ 1392426 h 5350426"/>
              <a:gd name="connsiteX1-103" fmla="*/ 10053373 w 10053373"/>
              <a:gd name="connsiteY1-104" fmla="*/ 420876 h 5350426"/>
              <a:gd name="connsiteX2-105" fmla="*/ 10053373 w 10053373"/>
              <a:gd name="connsiteY2-106" fmla="*/ 5350426 h 5350426"/>
              <a:gd name="connsiteX3-107" fmla="*/ 23548 w 10053373"/>
              <a:gd name="connsiteY3-108" fmla="*/ 5350426 h 5350426"/>
              <a:gd name="connsiteX4-109" fmla="*/ 4595548 w 10053373"/>
              <a:gd name="connsiteY4-110" fmla="*/ 1392426 h 5350426"/>
              <a:gd name="connsiteX0-111" fmla="*/ 4595548 w 10053373"/>
              <a:gd name="connsiteY0-112" fmla="*/ 1367261 h 5325261"/>
              <a:gd name="connsiteX1-113" fmla="*/ 10053373 w 10053373"/>
              <a:gd name="connsiteY1-114" fmla="*/ 395711 h 5325261"/>
              <a:gd name="connsiteX2-115" fmla="*/ 10053373 w 10053373"/>
              <a:gd name="connsiteY2-116" fmla="*/ 5325261 h 5325261"/>
              <a:gd name="connsiteX3-117" fmla="*/ 23548 w 10053373"/>
              <a:gd name="connsiteY3-118" fmla="*/ 5325261 h 5325261"/>
              <a:gd name="connsiteX4-119" fmla="*/ 4595548 w 10053373"/>
              <a:gd name="connsiteY4-120" fmla="*/ 1367261 h 5325261"/>
              <a:gd name="connsiteX0-121" fmla="*/ 9240363 w 14698188"/>
              <a:gd name="connsiteY0-122" fmla="*/ 1367261 h 5325261"/>
              <a:gd name="connsiteX1-123" fmla="*/ 14698188 w 14698188"/>
              <a:gd name="connsiteY1-124" fmla="*/ 395711 h 5325261"/>
              <a:gd name="connsiteX2-125" fmla="*/ 14698188 w 14698188"/>
              <a:gd name="connsiteY2-126" fmla="*/ 5325261 h 5325261"/>
              <a:gd name="connsiteX3-127" fmla="*/ 12308 w 14698188"/>
              <a:gd name="connsiteY3-128" fmla="*/ 5325261 h 5325261"/>
              <a:gd name="connsiteX4-129" fmla="*/ 9240363 w 14698188"/>
              <a:gd name="connsiteY4-130" fmla="*/ 1367261 h 5325261"/>
              <a:gd name="connsiteX0-131" fmla="*/ 9240363 w 14698188"/>
              <a:gd name="connsiteY0-132" fmla="*/ 1076000 h 5034000"/>
              <a:gd name="connsiteX1-133" fmla="*/ 14698188 w 14698188"/>
              <a:gd name="connsiteY1-134" fmla="*/ 104450 h 5034000"/>
              <a:gd name="connsiteX2-135" fmla="*/ 14698188 w 14698188"/>
              <a:gd name="connsiteY2-136" fmla="*/ 5034000 h 5034000"/>
              <a:gd name="connsiteX3-137" fmla="*/ 12308 w 14698188"/>
              <a:gd name="connsiteY3-138" fmla="*/ 5034000 h 5034000"/>
              <a:gd name="connsiteX4-139" fmla="*/ 9240363 w 14698188"/>
              <a:gd name="connsiteY4-140" fmla="*/ 1076000 h 5034000"/>
              <a:gd name="connsiteX0-141" fmla="*/ 9247695 w 14705520"/>
              <a:gd name="connsiteY0-142" fmla="*/ 1076000 h 5034000"/>
              <a:gd name="connsiteX1-143" fmla="*/ 14705520 w 14705520"/>
              <a:gd name="connsiteY1-144" fmla="*/ 104450 h 5034000"/>
              <a:gd name="connsiteX2-145" fmla="*/ 14705520 w 14705520"/>
              <a:gd name="connsiteY2-146" fmla="*/ 5034000 h 5034000"/>
              <a:gd name="connsiteX3-147" fmla="*/ 19640 w 14705520"/>
              <a:gd name="connsiteY3-148" fmla="*/ 5034000 h 5034000"/>
              <a:gd name="connsiteX4-149" fmla="*/ 9247695 w 14705520"/>
              <a:gd name="connsiteY4-150" fmla="*/ 1076000 h 5034000"/>
              <a:gd name="connsiteX0-151" fmla="*/ 9251946 w 14709771"/>
              <a:gd name="connsiteY0-152" fmla="*/ 1076000 h 5034000"/>
              <a:gd name="connsiteX1-153" fmla="*/ 14709771 w 14709771"/>
              <a:gd name="connsiteY1-154" fmla="*/ 104450 h 5034000"/>
              <a:gd name="connsiteX2-155" fmla="*/ 14709771 w 14709771"/>
              <a:gd name="connsiteY2-156" fmla="*/ 5034000 h 5034000"/>
              <a:gd name="connsiteX3-157" fmla="*/ 23891 w 14709771"/>
              <a:gd name="connsiteY3-158" fmla="*/ 5034000 h 5034000"/>
              <a:gd name="connsiteX4-159" fmla="*/ 9251946 w 14709771"/>
              <a:gd name="connsiteY4-160" fmla="*/ 1076000 h 5034000"/>
              <a:gd name="connsiteX0-161" fmla="*/ 9251946 w 14709771"/>
              <a:gd name="connsiteY0-162" fmla="*/ 1273721 h 5231721"/>
              <a:gd name="connsiteX1-163" fmla="*/ 14709771 w 14709771"/>
              <a:gd name="connsiteY1-164" fmla="*/ 302171 h 5231721"/>
              <a:gd name="connsiteX2-165" fmla="*/ 14709771 w 14709771"/>
              <a:gd name="connsiteY2-166" fmla="*/ 5231721 h 5231721"/>
              <a:gd name="connsiteX3-167" fmla="*/ 23891 w 14709771"/>
              <a:gd name="connsiteY3-168" fmla="*/ 5231721 h 5231721"/>
              <a:gd name="connsiteX4-169" fmla="*/ 9251946 w 14709771"/>
              <a:gd name="connsiteY4-170" fmla="*/ 1273721 h 5231721"/>
              <a:gd name="connsiteX0-171" fmla="*/ 10013250 w 14706648"/>
              <a:gd name="connsiteY0-172" fmla="*/ 2312727 h 4929550"/>
              <a:gd name="connsiteX1-173" fmla="*/ 14706648 w 14706648"/>
              <a:gd name="connsiteY1-174" fmla="*/ 0 h 4929550"/>
              <a:gd name="connsiteX2-175" fmla="*/ 14706648 w 14706648"/>
              <a:gd name="connsiteY2-176" fmla="*/ 4929550 h 4929550"/>
              <a:gd name="connsiteX3-177" fmla="*/ 20768 w 14706648"/>
              <a:gd name="connsiteY3-178" fmla="*/ 4929550 h 4929550"/>
              <a:gd name="connsiteX4-179" fmla="*/ 10013250 w 14706648"/>
              <a:gd name="connsiteY4-180" fmla="*/ 2312727 h 4929550"/>
              <a:gd name="connsiteX0-181" fmla="*/ 10011463 w 14704861"/>
              <a:gd name="connsiteY0-182" fmla="*/ 2312727 h 4929550"/>
              <a:gd name="connsiteX1-183" fmla="*/ 14704861 w 14704861"/>
              <a:gd name="connsiteY1-184" fmla="*/ 0 h 4929550"/>
              <a:gd name="connsiteX2-185" fmla="*/ 14704861 w 14704861"/>
              <a:gd name="connsiteY2-186" fmla="*/ 4929550 h 4929550"/>
              <a:gd name="connsiteX3-187" fmla="*/ 18981 w 14704861"/>
              <a:gd name="connsiteY3-188" fmla="*/ 4929550 h 4929550"/>
              <a:gd name="connsiteX4-189" fmla="*/ 10011463 w 14704861"/>
              <a:gd name="connsiteY4-190" fmla="*/ 2312727 h 4929550"/>
              <a:gd name="connsiteX0-191" fmla="*/ 10011463 w 14704861"/>
              <a:gd name="connsiteY0-192" fmla="*/ 2312727 h 4929550"/>
              <a:gd name="connsiteX1-193" fmla="*/ 14704861 w 14704861"/>
              <a:gd name="connsiteY1-194" fmla="*/ 0 h 4929550"/>
              <a:gd name="connsiteX2-195" fmla="*/ 14704861 w 14704861"/>
              <a:gd name="connsiteY2-196" fmla="*/ 4929550 h 4929550"/>
              <a:gd name="connsiteX3-197" fmla="*/ 18981 w 14704861"/>
              <a:gd name="connsiteY3-198" fmla="*/ 4929550 h 4929550"/>
              <a:gd name="connsiteX4-199" fmla="*/ 10011463 w 14704861"/>
              <a:gd name="connsiteY4-200" fmla="*/ 2312727 h 49295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04861" h="4929550">
                <a:moveTo>
                  <a:pt x="10011463" y="2312727"/>
                </a:moveTo>
                <a:cubicBezTo>
                  <a:pt x="13111336" y="451021"/>
                  <a:pt x="12818911" y="0"/>
                  <a:pt x="14704861" y="0"/>
                </a:cubicBezTo>
                <a:lnTo>
                  <a:pt x="14704861" y="4929550"/>
                </a:lnTo>
                <a:lnTo>
                  <a:pt x="18981" y="4929550"/>
                </a:lnTo>
                <a:cubicBezTo>
                  <a:pt x="-381069" y="2314817"/>
                  <a:pt x="5627810" y="4476055"/>
                  <a:pt x="10011463" y="2312727"/>
                </a:cubicBezTo>
                <a:close/>
              </a:path>
            </a:pathLst>
          </a:custGeom>
          <a:solidFill>
            <a:srgbClr val="283A69"/>
          </a:solidFill>
          <a:ln>
            <a:noFill/>
          </a:ln>
          <a:effectLst>
            <a:outerShdw blurRad="609600" dist="152400" dir="2154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dirty="0">
              <a:solidFill>
                <a:srgbClr val="FFFFFF"/>
              </a:solidFill>
              <a:cs typeface="+mn-ea"/>
              <a:sym typeface="+mn-lt"/>
            </a:endParaRPr>
          </a:p>
        </p:txBody>
      </p:sp>
      <p:sp>
        <p:nvSpPr>
          <p:cNvPr id="37" name="矩形 5"/>
          <p:cNvSpPr/>
          <p:nvPr/>
        </p:nvSpPr>
        <p:spPr>
          <a:xfrm>
            <a:off x="8357235" y="3776345"/>
            <a:ext cx="3834765" cy="3091180"/>
          </a:xfrm>
          <a:custGeom>
            <a:avLst/>
            <a:gdLst>
              <a:gd name="connsiteX0" fmla="*/ 0 w 5657850"/>
              <a:gd name="connsiteY0" fmla="*/ 0 h 4929550"/>
              <a:gd name="connsiteX1" fmla="*/ 5657850 w 5657850"/>
              <a:gd name="connsiteY1" fmla="*/ 0 h 4929550"/>
              <a:gd name="connsiteX2" fmla="*/ 5657850 w 5657850"/>
              <a:gd name="connsiteY2" fmla="*/ 4929550 h 4929550"/>
              <a:gd name="connsiteX3" fmla="*/ 0 w 5657850"/>
              <a:gd name="connsiteY3" fmla="*/ 4929550 h 4929550"/>
              <a:gd name="connsiteX4" fmla="*/ 0 w 5657850"/>
              <a:gd name="connsiteY4" fmla="*/ 0 h 4929550"/>
              <a:gd name="connsiteX0-1" fmla="*/ 0 w 5657850"/>
              <a:gd name="connsiteY0-2" fmla="*/ 1003300 h 5932850"/>
              <a:gd name="connsiteX1-3" fmla="*/ 5657850 w 5657850"/>
              <a:gd name="connsiteY1-4" fmla="*/ 1003300 h 5932850"/>
              <a:gd name="connsiteX2-5" fmla="*/ 5657850 w 5657850"/>
              <a:gd name="connsiteY2-6" fmla="*/ 5932850 h 5932850"/>
              <a:gd name="connsiteX3-7" fmla="*/ 0 w 5657850"/>
              <a:gd name="connsiteY3-8" fmla="*/ 5932850 h 5932850"/>
              <a:gd name="connsiteX4-9" fmla="*/ 0 w 5657850"/>
              <a:gd name="connsiteY4-10" fmla="*/ 1003300 h 5932850"/>
              <a:gd name="connsiteX0-11" fmla="*/ 660400 w 6318250"/>
              <a:gd name="connsiteY0-12" fmla="*/ 1003300 h 5932850"/>
              <a:gd name="connsiteX1-13" fmla="*/ 6318250 w 6318250"/>
              <a:gd name="connsiteY1-14" fmla="*/ 1003300 h 5932850"/>
              <a:gd name="connsiteX2-15" fmla="*/ 6318250 w 6318250"/>
              <a:gd name="connsiteY2-16" fmla="*/ 5932850 h 5932850"/>
              <a:gd name="connsiteX3-17" fmla="*/ 660400 w 6318250"/>
              <a:gd name="connsiteY3-18" fmla="*/ 5932850 h 5932850"/>
              <a:gd name="connsiteX4-19" fmla="*/ 660400 w 6318250"/>
              <a:gd name="connsiteY4-20" fmla="*/ 1003300 h 5932850"/>
              <a:gd name="connsiteX0-21" fmla="*/ 660400 w 6318250"/>
              <a:gd name="connsiteY0-22" fmla="*/ 965201 h 5894751"/>
              <a:gd name="connsiteX1-23" fmla="*/ 6318250 w 6318250"/>
              <a:gd name="connsiteY1-24" fmla="*/ 965201 h 5894751"/>
              <a:gd name="connsiteX2-25" fmla="*/ 6318250 w 6318250"/>
              <a:gd name="connsiteY2-26" fmla="*/ 5894751 h 5894751"/>
              <a:gd name="connsiteX3-27" fmla="*/ 660400 w 6318250"/>
              <a:gd name="connsiteY3-28" fmla="*/ 5894751 h 5894751"/>
              <a:gd name="connsiteX4-29" fmla="*/ 660400 w 6318250"/>
              <a:gd name="connsiteY4-30" fmla="*/ 965201 h 5894751"/>
              <a:gd name="connsiteX0-31" fmla="*/ 711200 w 6369050"/>
              <a:gd name="connsiteY0-32" fmla="*/ 965200 h 5894750"/>
              <a:gd name="connsiteX1-33" fmla="*/ 6369050 w 6369050"/>
              <a:gd name="connsiteY1-34" fmla="*/ 965200 h 5894750"/>
              <a:gd name="connsiteX2-35" fmla="*/ 6369050 w 6369050"/>
              <a:gd name="connsiteY2-36" fmla="*/ 5894750 h 5894750"/>
              <a:gd name="connsiteX3-37" fmla="*/ 711200 w 6369050"/>
              <a:gd name="connsiteY3-38" fmla="*/ 5894750 h 5894750"/>
              <a:gd name="connsiteX4-39" fmla="*/ 711200 w 6369050"/>
              <a:gd name="connsiteY4-40" fmla="*/ 965200 h 5894750"/>
              <a:gd name="connsiteX0-41" fmla="*/ 4371975 w 10029825"/>
              <a:gd name="connsiteY0-42" fmla="*/ 965200 h 5894750"/>
              <a:gd name="connsiteX1-43" fmla="*/ 10029825 w 10029825"/>
              <a:gd name="connsiteY1-44" fmla="*/ 965200 h 5894750"/>
              <a:gd name="connsiteX2-45" fmla="*/ 10029825 w 10029825"/>
              <a:gd name="connsiteY2-46" fmla="*/ 5894750 h 5894750"/>
              <a:gd name="connsiteX3-47" fmla="*/ 0 w 10029825"/>
              <a:gd name="connsiteY3-48" fmla="*/ 5894750 h 5894750"/>
              <a:gd name="connsiteX4-49" fmla="*/ 4371975 w 10029825"/>
              <a:gd name="connsiteY4-50" fmla="*/ 965200 h 5894750"/>
              <a:gd name="connsiteX0-51" fmla="*/ 4406541 w 10064391"/>
              <a:gd name="connsiteY0-52" fmla="*/ 965200 h 5894750"/>
              <a:gd name="connsiteX1-53" fmla="*/ 10064391 w 10064391"/>
              <a:gd name="connsiteY1-54" fmla="*/ 965200 h 5894750"/>
              <a:gd name="connsiteX2-55" fmla="*/ 10064391 w 10064391"/>
              <a:gd name="connsiteY2-56" fmla="*/ 5894750 h 5894750"/>
              <a:gd name="connsiteX3-57" fmla="*/ 34566 w 10064391"/>
              <a:gd name="connsiteY3-58" fmla="*/ 5894750 h 5894750"/>
              <a:gd name="connsiteX4-59" fmla="*/ 4406541 w 10064391"/>
              <a:gd name="connsiteY4-60" fmla="*/ 965200 h 5894750"/>
              <a:gd name="connsiteX0-61" fmla="*/ 4604702 w 10062527"/>
              <a:gd name="connsiteY0-62" fmla="*/ 1302342 h 5260342"/>
              <a:gd name="connsiteX1-63" fmla="*/ 10062527 w 10062527"/>
              <a:gd name="connsiteY1-64" fmla="*/ 330792 h 5260342"/>
              <a:gd name="connsiteX2-65" fmla="*/ 10062527 w 10062527"/>
              <a:gd name="connsiteY2-66" fmla="*/ 5260342 h 5260342"/>
              <a:gd name="connsiteX3-67" fmla="*/ 32702 w 10062527"/>
              <a:gd name="connsiteY3-68" fmla="*/ 5260342 h 5260342"/>
              <a:gd name="connsiteX4-69" fmla="*/ 4604702 w 10062527"/>
              <a:gd name="connsiteY4-70" fmla="*/ 1302342 h 5260342"/>
              <a:gd name="connsiteX0-71" fmla="*/ 4604702 w 10062527"/>
              <a:gd name="connsiteY0-72" fmla="*/ 1690387 h 5648387"/>
              <a:gd name="connsiteX1-73" fmla="*/ 10062527 w 10062527"/>
              <a:gd name="connsiteY1-74" fmla="*/ 718837 h 5648387"/>
              <a:gd name="connsiteX2-75" fmla="*/ 10062527 w 10062527"/>
              <a:gd name="connsiteY2-76" fmla="*/ 5648387 h 5648387"/>
              <a:gd name="connsiteX3-77" fmla="*/ 32702 w 10062527"/>
              <a:gd name="connsiteY3-78" fmla="*/ 5648387 h 5648387"/>
              <a:gd name="connsiteX4-79" fmla="*/ 4604702 w 10062527"/>
              <a:gd name="connsiteY4-80" fmla="*/ 1690387 h 5648387"/>
              <a:gd name="connsiteX0-81" fmla="*/ 4603976 w 10061801"/>
              <a:gd name="connsiteY0-82" fmla="*/ 1690387 h 5648387"/>
              <a:gd name="connsiteX1-83" fmla="*/ 10061801 w 10061801"/>
              <a:gd name="connsiteY1-84" fmla="*/ 718837 h 5648387"/>
              <a:gd name="connsiteX2-85" fmla="*/ 10061801 w 10061801"/>
              <a:gd name="connsiteY2-86" fmla="*/ 5648387 h 5648387"/>
              <a:gd name="connsiteX3-87" fmla="*/ 31976 w 10061801"/>
              <a:gd name="connsiteY3-88" fmla="*/ 5648387 h 5648387"/>
              <a:gd name="connsiteX4-89" fmla="*/ 4603976 w 10061801"/>
              <a:gd name="connsiteY4-90" fmla="*/ 1690387 h 5648387"/>
              <a:gd name="connsiteX0-91" fmla="*/ 4603976 w 10061801"/>
              <a:gd name="connsiteY0-92" fmla="*/ 1392426 h 5350426"/>
              <a:gd name="connsiteX1-93" fmla="*/ 10061801 w 10061801"/>
              <a:gd name="connsiteY1-94" fmla="*/ 420876 h 5350426"/>
              <a:gd name="connsiteX2-95" fmla="*/ 10061801 w 10061801"/>
              <a:gd name="connsiteY2-96" fmla="*/ 5350426 h 5350426"/>
              <a:gd name="connsiteX3-97" fmla="*/ 31976 w 10061801"/>
              <a:gd name="connsiteY3-98" fmla="*/ 5350426 h 5350426"/>
              <a:gd name="connsiteX4-99" fmla="*/ 4603976 w 10061801"/>
              <a:gd name="connsiteY4-100" fmla="*/ 1392426 h 5350426"/>
              <a:gd name="connsiteX0-101" fmla="*/ 4595548 w 10053373"/>
              <a:gd name="connsiteY0-102" fmla="*/ 1392426 h 5350426"/>
              <a:gd name="connsiteX1-103" fmla="*/ 10053373 w 10053373"/>
              <a:gd name="connsiteY1-104" fmla="*/ 420876 h 5350426"/>
              <a:gd name="connsiteX2-105" fmla="*/ 10053373 w 10053373"/>
              <a:gd name="connsiteY2-106" fmla="*/ 5350426 h 5350426"/>
              <a:gd name="connsiteX3-107" fmla="*/ 23548 w 10053373"/>
              <a:gd name="connsiteY3-108" fmla="*/ 5350426 h 5350426"/>
              <a:gd name="connsiteX4-109" fmla="*/ 4595548 w 10053373"/>
              <a:gd name="connsiteY4-110" fmla="*/ 1392426 h 5350426"/>
              <a:gd name="connsiteX0-111" fmla="*/ 4595548 w 10053373"/>
              <a:gd name="connsiteY0-112" fmla="*/ 1367261 h 5325261"/>
              <a:gd name="connsiteX1-113" fmla="*/ 10053373 w 10053373"/>
              <a:gd name="connsiteY1-114" fmla="*/ 395711 h 5325261"/>
              <a:gd name="connsiteX2-115" fmla="*/ 10053373 w 10053373"/>
              <a:gd name="connsiteY2-116" fmla="*/ 5325261 h 5325261"/>
              <a:gd name="connsiteX3-117" fmla="*/ 23548 w 10053373"/>
              <a:gd name="connsiteY3-118" fmla="*/ 5325261 h 5325261"/>
              <a:gd name="connsiteX4-119" fmla="*/ 4595548 w 10053373"/>
              <a:gd name="connsiteY4-120" fmla="*/ 1367261 h 53252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53373" h="5325261">
                <a:moveTo>
                  <a:pt x="4595548" y="1367261"/>
                </a:moveTo>
                <a:cubicBezTo>
                  <a:pt x="4985179" y="-967801"/>
                  <a:pt x="8167423" y="395711"/>
                  <a:pt x="10053373" y="395711"/>
                </a:cubicBezTo>
                <a:lnTo>
                  <a:pt x="10053373" y="5325261"/>
                </a:lnTo>
                <a:lnTo>
                  <a:pt x="23548" y="5325261"/>
                </a:lnTo>
                <a:cubicBezTo>
                  <a:pt x="-376502" y="2710528"/>
                  <a:pt x="4450989" y="4358963"/>
                  <a:pt x="4595548" y="1367261"/>
                </a:cubicBezTo>
                <a:close/>
              </a:path>
            </a:pathLst>
          </a:cu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rgbClr val="FFFFFF"/>
              </a:solidFill>
              <a:cs typeface="+mn-ea"/>
              <a:sym typeface="+mn-lt"/>
            </a:endParaRPr>
          </a:p>
        </p:txBody>
      </p:sp>
      <p:sp>
        <p:nvSpPr>
          <p:cNvPr id="41" name="椭圆 40"/>
          <p:cNvSpPr/>
          <p:nvPr/>
        </p:nvSpPr>
        <p:spPr>
          <a:xfrm>
            <a:off x="286035" y="5509555"/>
            <a:ext cx="1101045" cy="1101045"/>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2" name="椭圆 41"/>
          <p:cNvSpPr/>
          <p:nvPr/>
        </p:nvSpPr>
        <p:spPr>
          <a:xfrm>
            <a:off x="2331375" y="5715629"/>
            <a:ext cx="180331" cy="180331"/>
          </a:xfrm>
          <a:prstGeom prst="ellipse">
            <a:avLst/>
          </a:pr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 name="椭圆 3"/>
          <p:cNvSpPr/>
          <p:nvPr/>
        </p:nvSpPr>
        <p:spPr>
          <a:xfrm>
            <a:off x="8437261" y="735634"/>
            <a:ext cx="293263" cy="293263"/>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39" name="椭圆 38"/>
          <p:cNvSpPr/>
          <p:nvPr/>
        </p:nvSpPr>
        <p:spPr>
          <a:xfrm>
            <a:off x="5545800" y="6006688"/>
            <a:ext cx="378102" cy="378102"/>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0" name="椭圆 39"/>
          <p:cNvSpPr/>
          <p:nvPr/>
        </p:nvSpPr>
        <p:spPr>
          <a:xfrm>
            <a:off x="4761591" y="1399002"/>
            <a:ext cx="111351" cy="111351"/>
          </a:xfrm>
          <a:prstGeom prst="ellipse">
            <a:avLst/>
          </a:prstGeom>
          <a:solidFill>
            <a:srgbClr val="BEC4D2"/>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
        <p:nvSpPr>
          <p:cNvPr id="44" name="椭圆 43"/>
          <p:cNvSpPr/>
          <p:nvPr/>
        </p:nvSpPr>
        <p:spPr>
          <a:xfrm>
            <a:off x="11244851" y="899406"/>
            <a:ext cx="704329" cy="704329"/>
          </a:xfrm>
          <a:prstGeom prst="ellipse">
            <a:avLst/>
          </a:prstGeom>
          <a:solidFill>
            <a:srgbClr val="283A69"/>
          </a:solidFill>
          <a:ln>
            <a:noFill/>
          </a:ln>
          <a:effectLst>
            <a:outerShdw blurRad="609600" dist="1524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srgbClr val="FFFFFF"/>
              </a:solidFill>
              <a:cs typeface="+mn-ea"/>
              <a:sym typeface="+mn-l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ppt_x</p:attrName>
                                        </p:attrNameLst>
                                      </p:cBhvr>
                                      <p:tavLst>
                                        <p:tav tm="0">
                                          <p:val>
                                            <p:strVal val="#ppt_x+#ppt_w*1.125000"/>
                                          </p:val>
                                        </p:tav>
                                        <p:tav tm="100000">
                                          <p:val>
                                            <p:strVal val="#ppt_x"/>
                                          </p:val>
                                        </p:tav>
                                      </p:tavLst>
                                    </p:anim>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1000" fill="hold"/>
                                        <p:tgtEl>
                                          <p:spTgt spid="41"/>
                                        </p:tgtEl>
                                        <p:attrNameLst>
                                          <p:attrName>ppt_w</p:attrName>
                                        </p:attrNameLst>
                                      </p:cBhvr>
                                      <p:tavLst>
                                        <p:tav tm="0">
                                          <p:val>
                                            <p:fltVal val="0"/>
                                          </p:val>
                                        </p:tav>
                                        <p:tav tm="100000">
                                          <p:val>
                                            <p:strVal val="#ppt_w"/>
                                          </p:val>
                                        </p:tav>
                                      </p:tavLst>
                                    </p:anim>
                                    <p:anim calcmode="lin" valueType="num">
                                      <p:cBhvr>
                                        <p:cTn id="36" dur="1000" fill="hold"/>
                                        <p:tgtEl>
                                          <p:spTgt spid="41"/>
                                        </p:tgtEl>
                                        <p:attrNameLst>
                                          <p:attrName>ppt_h</p:attrName>
                                        </p:attrNameLst>
                                      </p:cBhvr>
                                      <p:tavLst>
                                        <p:tav tm="0">
                                          <p:val>
                                            <p:fltVal val="0"/>
                                          </p:val>
                                        </p:tav>
                                        <p:tav tm="100000">
                                          <p:val>
                                            <p:strVal val="#ppt_h"/>
                                          </p:val>
                                        </p:tav>
                                      </p:tavLst>
                                    </p:anim>
                                    <p:anim calcmode="lin" valueType="num">
                                      <p:cBhvr>
                                        <p:cTn id="37" dur="1000" fill="hold"/>
                                        <p:tgtEl>
                                          <p:spTgt spid="41"/>
                                        </p:tgtEl>
                                        <p:attrNameLst>
                                          <p:attrName>style.rotation</p:attrName>
                                        </p:attrNameLst>
                                      </p:cBhvr>
                                      <p:tavLst>
                                        <p:tav tm="0">
                                          <p:val>
                                            <p:fltVal val="90"/>
                                          </p:val>
                                        </p:tav>
                                        <p:tav tm="100000">
                                          <p:val>
                                            <p:fltVal val="0"/>
                                          </p:val>
                                        </p:tav>
                                      </p:tavLst>
                                    </p:anim>
                                    <p:animEffect transition="in" filter="fade">
                                      <p:cBhvr>
                                        <p:cTn id="38" dur="1000"/>
                                        <p:tgtEl>
                                          <p:spTgt spid="4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1000" fill="hold"/>
                                        <p:tgtEl>
                                          <p:spTgt spid="40"/>
                                        </p:tgtEl>
                                        <p:attrNameLst>
                                          <p:attrName>ppt_w</p:attrName>
                                        </p:attrNameLst>
                                      </p:cBhvr>
                                      <p:tavLst>
                                        <p:tav tm="0">
                                          <p:val>
                                            <p:fltVal val="0"/>
                                          </p:val>
                                        </p:tav>
                                        <p:tav tm="100000">
                                          <p:val>
                                            <p:strVal val="#ppt_w"/>
                                          </p:val>
                                        </p:tav>
                                      </p:tavLst>
                                    </p:anim>
                                    <p:anim calcmode="lin" valueType="num">
                                      <p:cBhvr>
                                        <p:cTn id="42" dur="1000" fill="hold"/>
                                        <p:tgtEl>
                                          <p:spTgt spid="40"/>
                                        </p:tgtEl>
                                        <p:attrNameLst>
                                          <p:attrName>ppt_h</p:attrName>
                                        </p:attrNameLst>
                                      </p:cBhvr>
                                      <p:tavLst>
                                        <p:tav tm="0">
                                          <p:val>
                                            <p:fltVal val="0"/>
                                          </p:val>
                                        </p:tav>
                                        <p:tav tm="100000">
                                          <p:val>
                                            <p:strVal val="#ppt_h"/>
                                          </p:val>
                                        </p:tav>
                                      </p:tavLst>
                                    </p:anim>
                                    <p:anim calcmode="lin" valueType="num">
                                      <p:cBhvr>
                                        <p:cTn id="43" dur="1000" fill="hold"/>
                                        <p:tgtEl>
                                          <p:spTgt spid="40"/>
                                        </p:tgtEl>
                                        <p:attrNameLst>
                                          <p:attrName>style.rotation</p:attrName>
                                        </p:attrNameLst>
                                      </p:cBhvr>
                                      <p:tavLst>
                                        <p:tav tm="0">
                                          <p:val>
                                            <p:fltVal val="90"/>
                                          </p:val>
                                        </p:tav>
                                        <p:tav tm="100000">
                                          <p:val>
                                            <p:fltVal val="0"/>
                                          </p:val>
                                        </p:tav>
                                      </p:tavLst>
                                    </p:anim>
                                    <p:animEffect transition="in" filter="fade">
                                      <p:cBhvr>
                                        <p:cTn id="44" dur="1000"/>
                                        <p:tgtEl>
                                          <p:spTgt spid="40"/>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fill="hold"/>
                                        <p:tgtEl>
                                          <p:spTgt spid="4"/>
                                        </p:tgtEl>
                                        <p:attrNameLst>
                                          <p:attrName>ppt_w</p:attrName>
                                        </p:attrNameLst>
                                      </p:cBhvr>
                                      <p:tavLst>
                                        <p:tav tm="0">
                                          <p:val>
                                            <p:fltVal val="0"/>
                                          </p:val>
                                        </p:tav>
                                        <p:tav tm="100000">
                                          <p:val>
                                            <p:strVal val="#ppt_w"/>
                                          </p:val>
                                        </p:tav>
                                      </p:tavLst>
                                    </p:anim>
                                    <p:anim calcmode="lin" valueType="num">
                                      <p:cBhvr>
                                        <p:cTn id="48" dur="1000" fill="hold"/>
                                        <p:tgtEl>
                                          <p:spTgt spid="4"/>
                                        </p:tgtEl>
                                        <p:attrNameLst>
                                          <p:attrName>ppt_h</p:attrName>
                                        </p:attrNameLst>
                                      </p:cBhvr>
                                      <p:tavLst>
                                        <p:tav tm="0">
                                          <p:val>
                                            <p:fltVal val="0"/>
                                          </p:val>
                                        </p:tav>
                                        <p:tav tm="100000">
                                          <p:val>
                                            <p:strVal val="#ppt_h"/>
                                          </p:val>
                                        </p:tav>
                                      </p:tavLst>
                                    </p:anim>
                                    <p:anim calcmode="lin" valueType="num">
                                      <p:cBhvr>
                                        <p:cTn id="49" dur="1000" fill="hold"/>
                                        <p:tgtEl>
                                          <p:spTgt spid="4"/>
                                        </p:tgtEl>
                                        <p:attrNameLst>
                                          <p:attrName>style.rotation</p:attrName>
                                        </p:attrNameLst>
                                      </p:cBhvr>
                                      <p:tavLst>
                                        <p:tav tm="0">
                                          <p:val>
                                            <p:fltVal val="90"/>
                                          </p:val>
                                        </p:tav>
                                        <p:tav tm="100000">
                                          <p:val>
                                            <p:fltVal val="0"/>
                                          </p:val>
                                        </p:tav>
                                      </p:tavLst>
                                    </p:anim>
                                    <p:animEffect transition="in" filter="fade">
                                      <p:cBhvr>
                                        <p:cTn id="50" dur="1000"/>
                                        <p:tgtEl>
                                          <p:spTgt spid="4"/>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1000" fill="hold"/>
                                        <p:tgtEl>
                                          <p:spTgt spid="39"/>
                                        </p:tgtEl>
                                        <p:attrNameLst>
                                          <p:attrName>ppt_w</p:attrName>
                                        </p:attrNameLst>
                                      </p:cBhvr>
                                      <p:tavLst>
                                        <p:tav tm="0">
                                          <p:val>
                                            <p:fltVal val="0"/>
                                          </p:val>
                                        </p:tav>
                                        <p:tav tm="100000">
                                          <p:val>
                                            <p:strVal val="#ppt_w"/>
                                          </p:val>
                                        </p:tav>
                                      </p:tavLst>
                                    </p:anim>
                                    <p:anim calcmode="lin" valueType="num">
                                      <p:cBhvr>
                                        <p:cTn id="54" dur="1000" fill="hold"/>
                                        <p:tgtEl>
                                          <p:spTgt spid="39"/>
                                        </p:tgtEl>
                                        <p:attrNameLst>
                                          <p:attrName>ppt_h</p:attrName>
                                        </p:attrNameLst>
                                      </p:cBhvr>
                                      <p:tavLst>
                                        <p:tav tm="0">
                                          <p:val>
                                            <p:fltVal val="0"/>
                                          </p:val>
                                        </p:tav>
                                        <p:tav tm="100000">
                                          <p:val>
                                            <p:strVal val="#ppt_h"/>
                                          </p:val>
                                        </p:tav>
                                      </p:tavLst>
                                    </p:anim>
                                    <p:anim calcmode="lin" valueType="num">
                                      <p:cBhvr>
                                        <p:cTn id="55" dur="1000" fill="hold"/>
                                        <p:tgtEl>
                                          <p:spTgt spid="39"/>
                                        </p:tgtEl>
                                        <p:attrNameLst>
                                          <p:attrName>style.rotation</p:attrName>
                                        </p:attrNameLst>
                                      </p:cBhvr>
                                      <p:tavLst>
                                        <p:tav tm="0">
                                          <p:val>
                                            <p:fltVal val="90"/>
                                          </p:val>
                                        </p:tav>
                                        <p:tav tm="100000">
                                          <p:val>
                                            <p:fltVal val="0"/>
                                          </p:val>
                                        </p:tav>
                                      </p:tavLst>
                                    </p:anim>
                                    <p:animEffect transition="in" filter="fade">
                                      <p:cBhvr>
                                        <p:cTn id="56" dur="1000"/>
                                        <p:tgtEl>
                                          <p:spTgt spid="39"/>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1000" fill="hold"/>
                                        <p:tgtEl>
                                          <p:spTgt spid="44"/>
                                        </p:tgtEl>
                                        <p:attrNameLst>
                                          <p:attrName>ppt_w</p:attrName>
                                        </p:attrNameLst>
                                      </p:cBhvr>
                                      <p:tavLst>
                                        <p:tav tm="0">
                                          <p:val>
                                            <p:fltVal val="0"/>
                                          </p:val>
                                        </p:tav>
                                        <p:tav tm="100000">
                                          <p:val>
                                            <p:strVal val="#ppt_w"/>
                                          </p:val>
                                        </p:tav>
                                      </p:tavLst>
                                    </p:anim>
                                    <p:anim calcmode="lin" valueType="num">
                                      <p:cBhvr>
                                        <p:cTn id="60" dur="1000" fill="hold"/>
                                        <p:tgtEl>
                                          <p:spTgt spid="44"/>
                                        </p:tgtEl>
                                        <p:attrNameLst>
                                          <p:attrName>ppt_h</p:attrName>
                                        </p:attrNameLst>
                                      </p:cBhvr>
                                      <p:tavLst>
                                        <p:tav tm="0">
                                          <p:val>
                                            <p:fltVal val="0"/>
                                          </p:val>
                                        </p:tav>
                                        <p:tav tm="100000">
                                          <p:val>
                                            <p:strVal val="#ppt_h"/>
                                          </p:val>
                                        </p:tav>
                                      </p:tavLst>
                                    </p:anim>
                                    <p:anim calcmode="lin" valueType="num">
                                      <p:cBhvr>
                                        <p:cTn id="61" dur="1000" fill="hold"/>
                                        <p:tgtEl>
                                          <p:spTgt spid="44"/>
                                        </p:tgtEl>
                                        <p:attrNameLst>
                                          <p:attrName>style.rotation</p:attrName>
                                        </p:attrNameLst>
                                      </p:cBhvr>
                                      <p:tavLst>
                                        <p:tav tm="0">
                                          <p:val>
                                            <p:fltVal val="90"/>
                                          </p:val>
                                        </p:tav>
                                        <p:tav tm="100000">
                                          <p:val>
                                            <p:fltVal val="0"/>
                                          </p:val>
                                        </p:tav>
                                      </p:tavLst>
                                    </p:anim>
                                    <p:animEffect transition="in" filter="fade">
                                      <p:cBhvr>
                                        <p:cTn id="6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41" grpId="0" bldLvl="0" animBg="1"/>
      <p:bldP spid="42" grpId="0" bldLvl="0" animBg="1"/>
      <p:bldP spid="4" grpId="0" bldLvl="0" animBg="1"/>
      <p:bldP spid="39" grpId="0" bldLvl="0" animBg="1"/>
      <p:bldP spid="40" grpId="0" bldLvl="0" animBg="1"/>
      <p:bldP spid="4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664335" y="1929130"/>
            <a:ext cx="8863965" cy="3751580"/>
            <a:chOff x="609601" y="4128609"/>
            <a:chExt cx="6642100" cy="2080934"/>
          </a:xfrm>
        </p:grpSpPr>
        <p:sp>
          <p:nvSpPr>
            <p:cNvPr id="14" name="矩形 13"/>
            <p:cNvSpPr/>
            <p:nvPr/>
          </p:nvSpPr>
          <p:spPr>
            <a:xfrm>
              <a:off x="609601" y="4128609"/>
              <a:ext cx="6642100" cy="2080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7" name="直接连接符 16"/>
            <p:cNvCxnSpPr/>
            <p:nvPr/>
          </p:nvCxnSpPr>
          <p:spPr>
            <a:xfrm>
              <a:off x="1058679" y="5133606"/>
              <a:ext cx="2496629"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
        <p:nvSpPr>
          <p:cNvPr id="6" name="文本框 5"/>
          <p:cNvSpPr txBox="1"/>
          <p:nvPr/>
        </p:nvSpPr>
        <p:spPr>
          <a:xfrm>
            <a:off x="2263775" y="2248535"/>
            <a:ext cx="7823835" cy="1227387"/>
          </a:xfrm>
          <a:prstGeom prst="rect">
            <a:avLst/>
          </a:prstGeom>
          <a:noFill/>
        </p:spPr>
        <p:txBody>
          <a:bodyPr wrap="square">
            <a:spAutoFit/>
          </a:bodyPr>
          <a:lstStyle/>
          <a:p>
            <a:pPr fontAlgn="auto">
              <a:lnSpc>
                <a:spcPct val="150000"/>
              </a:lnSpc>
            </a:pPr>
            <a:r>
              <a:rPr lang="zh-CN" altLang="en-US" sz="2800" b="1" dirty="0">
                <a:solidFill>
                  <a:srgbClr val="283A69"/>
                </a:solidFill>
                <a:cs typeface="+mn-ea"/>
                <a:sym typeface="+mn-lt"/>
              </a:rPr>
              <a:t>团队合作</a:t>
            </a:r>
            <a:r>
              <a:rPr lang="en-US" altLang="zh-CN" sz="2800" b="1" dirty="0">
                <a:solidFill>
                  <a:srgbClr val="883316"/>
                </a:solidFill>
                <a:cs typeface="+mn-ea"/>
                <a:sym typeface="+mn-lt"/>
              </a:rPr>
              <a:t> </a:t>
            </a:r>
            <a:r>
              <a:rPr lang="zh-CN" altLang="en-US" sz="2400" dirty="0">
                <a:solidFill>
                  <a:schemeClr val="tx1">
                    <a:lumMod val="75000"/>
                    <a:lumOff val="25000"/>
                  </a:schemeClr>
                </a:solidFill>
                <a:cs typeface="+mn-ea"/>
                <a:sym typeface="+mn-lt"/>
              </a:rPr>
              <a:t>是一种为达到既定目标所显现出来的自愿合作和协同努力的精神。</a:t>
            </a:r>
          </a:p>
        </p:txBody>
      </p:sp>
      <p:sp>
        <p:nvSpPr>
          <p:cNvPr id="8" name="文本框 7"/>
          <p:cNvSpPr txBox="1"/>
          <p:nvPr/>
        </p:nvSpPr>
        <p:spPr>
          <a:xfrm>
            <a:off x="2263775" y="3941445"/>
            <a:ext cx="7823200" cy="874407"/>
          </a:xfrm>
          <a:prstGeom prst="rect">
            <a:avLst/>
          </a:prstGeom>
          <a:noFill/>
        </p:spPr>
        <p:txBody>
          <a:bodyPr wrap="square">
            <a:spAutoFit/>
          </a:bodyPr>
          <a:lstStyle/>
          <a:p>
            <a:pPr fontAlgn="auto">
              <a:lnSpc>
                <a:spcPct val="150000"/>
              </a:lnSpc>
            </a:pPr>
            <a:r>
              <a:rPr lang="zh-CN" altLang="en-US" dirty="0">
                <a:solidFill>
                  <a:schemeClr val="tx1">
                    <a:lumMod val="75000"/>
                    <a:lumOff val="25000"/>
                  </a:schemeClr>
                </a:solidFill>
                <a:cs typeface="+mn-ea"/>
                <a:sym typeface="+mn-lt"/>
              </a:rPr>
              <a:t>它可以调动团队成员的所有资源和才智，并且会自动地驱除所有不和谐和不公正现象，同时会给予那些诚心、大公无私的奉献者适当的回报。</a:t>
            </a:r>
          </a:p>
        </p:txBody>
      </p:sp>
      <p:sp>
        <p:nvSpPr>
          <p:cNvPr id="7170" name="Rectangle 2"/>
          <p:cNvSpPr txBox="1">
            <a:spLocks noGrp="1" noRot="1" noChangeArrowheads="1"/>
          </p:cNvSpPr>
          <p:nvPr/>
        </p:nvSpPr>
        <p:spPr>
          <a:xfrm>
            <a:off x="4237990" y="2987051"/>
            <a:ext cx="4368800" cy="55308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buClrTx/>
              <a:buSzTx/>
              <a:buFontTx/>
            </a:pPr>
            <a:endParaRPr lang="zh-CN" altLang="en-US" sz="3000" dirty="0">
              <a:solidFill>
                <a:schemeClr val="bg1"/>
              </a:solidFill>
              <a:latin typeface="+mn-lt"/>
              <a:ea typeface="+mn-ea"/>
              <a:cs typeface="+mn-ea"/>
              <a:sym typeface="+mn-lt"/>
            </a:endParaRPr>
          </a:p>
        </p:txBody>
      </p:sp>
      <p:grpSp>
        <p:nvGrpSpPr>
          <p:cNvPr id="19" name="组合 18"/>
          <p:cNvGrpSpPr/>
          <p:nvPr/>
        </p:nvGrpSpPr>
        <p:grpSpPr>
          <a:xfrm>
            <a:off x="781685" y="515620"/>
            <a:ext cx="10504805" cy="694690"/>
            <a:chOff x="1231" y="812"/>
            <a:chExt cx="16543" cy="1094"/>
          </a:xfrm>
        </p:grpSpPr>
        <p:sp>
          <p:nvSpPr>
            <p:cNvPr id="20" name="文本框 19"/>
            <p:cNvSpPr txBox="1"/>
            <p:nvPr/>
          </p:nvSpPr>
          <p:spPr>
            <a:xfrm>
              <a:off x="2889" y="812"/>
              <a:ext cx="5643" cy="919"/>
            </a:xfrm>
            <a:prstGeom prst="rect">
              <a:avLst/>
            </a:prstGeom>
            <a:noFill/>
          </p:spPr>
          <p:txBody>
            <a:bodyPr wrap="square" rtlCol="0">
              <a:spAutoFit/>
            </a:bodyPr>
            <a:lstStyle/>
            <a:p>
              <a:pPr algn="l"/>
              <a:r>
                <a:rPr lang="zh-CN" altLang="en-US" sz="3200" dirty="0">
                  <a:solidFill>
                    <a:srgbClr val="283A69"/>
                  </a:solidFill>
                  <a:cs typeface="+mn-ea"/>
                  <a:sym typeface="+mn-lt"/>
                </a:rPr>
                <a:t>团队合作</a:t>
              </a:r>
            </a:p>
          </p:txBody>
        </p:sp>
        <p:cxnSp>
          <p:nvCxnSpPr>
            <p:cNvPr id="21" name="直接连接符 20"/>
            <p:cNvCxnSpPr/>
            <p:nvPr/>
          </p:nvCxnSpPr>
          <p:spPr>
            <a:xfrm flipV="1">
              <a:off x="1231" y="1820"/>
              <a:ext cx="16543" cy="86"/>
            </a:xfrm>
            <a:prstGeom prst="line">
              <a:avLst/>
            </a:prstGeom>
            <a:ln w="31750">
              <a:gradFill>
                <a:gsLst>
                  <a:gs pos="0">
                    <a:srgbClr val="283A69"/>
                  </a:gs>
                  <a:gs pos="25000">
                    <a:schemeClr val="accent5">
                      <a:lumMod val="50000"/>
                    </a:schemeClr>
                  </a:gs>
                  <a:gs pos="56000">
                    <a:schemeClr val="bg1">
                      <a:lumMod val="9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5" name="流程图: 数据 24"/>
            <p:cNvSpPr/>
            <p:nvPr/>
          </p:nvSpPr>
          <p:spPr>
            <a:xfrm>
              <a:off x="1231" y="983"/>
              <a:ext cx="578" cy="578"/>
            </a:xfrm>
            <a:prstGeom prst="flowChartInputOutput">
              <a:avLst/>
            </a:prstGeom>
            <a:solidFill>
              <a:srgbClr val="283A69"/>
            </a:solidFill>
            <a:ln>
              <a:solidFill>
                <a:srgbClr val="283A69"/>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流程图: 数据 25"/>
            <p:cNvSpPr/>
            <p:nvPr/>
          </p:nvSpPr>
          <p:spPr>
            <a:xfrm>
              <a:off x="2011" y="983"/>
              <a:ext cx="578" cy="578"/>
            </a:xfrm>
            <a:prstGeom prst="flowChartInputOutput">
              <a:avLst/>
            </a:prstGeom>
            <a:noFill/>
            <a:ln>
              <a:solidFill>
                <a:srgbClr val="283A6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TextBox 15"/>
          <p:cNvSpPr txBox="1"/>
          <p:nvPr/>
        </p:nvSpPr>
        <p:spPr>
          <a:xfrm>
            <a:off x="169617" y="6614139"/>
            <a:ext cx="1224136" cy="123111"/>
          </a:xfrm>
          <a:prstGeom prst="rect">
            <a:avLst/>
          </a:prstGeom>
          <a:noFill/>
        </p:spPr>
        <p:txBody>
          <a:bodyPr wrap="square" rtlCol="0">
            <a:spAutoFit/>
          </a:bodyPr>
          <a:lstStyle/>
          <a:p>
            <a:pPr>
              <a:lnSpc>
                <a:spcPct val="200000"/>
              </a:lnSpc>
            </a:pPr>
            <a:r>
              <a:rPr lang="en-US" altLang="zh-CN" sz="100" dirty="0" smtClean="0">
                <a:solidFill>
                  <a:schemeClr val="bg1"/>
                </a:solidFill>
                <a:latin typeface="微软雅黑" panose="020B0503020204020204" pitchFamily="34" charset="-122"/>
              </a:rPr>
              <a:t>PPT</a:t>
            </a:r>
            <a:r>
              <a:rPr lang="zh-CN" altLang="en-US" sz="100" dirty="0" smtClean="0">
                <a:solidFill>
                  <a:schemeClr val="bg1"/>
                </a:solidFill>
                <a:latin typeface="微软雅黑" panose="020B0503020204020204" pitchFamily="34" charset="-122"/>
              </a:rPr>
              <a:t>下载 </a:t>
            </a:r>
            <a:r>
              <a:rPr lang="en-US" altLang="zh-CN" sz="100" dirty="0">
                <a:solidFill>
                  <a:schemeClr val="bg1"/>
                </a:solidFill>
                <a:latin typeface="微软雅黑" panose="020B0503020204020204" pitchFamily="34" charset="-122"/>
              </a:rPr>
              <a:t>http://www.1ppt.com/xiazai/</a:t>
            </a:r>
            <a:endParaRPr lang="en-US" altLang="zh-CN" sz="100" dirty="0" smtClean="0">
              <a:solidFill>
                <a:schemeClr val="bg1"/>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RlOTFmM2Y3ZWIzN2E4MDhlMWI1NmU2ZDk0OGI5NjY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2182_4*l_h_i*1_3_2"/>
  <p:tag name="KSO_WM_TEMPLATE_CATEGORY" val="diagram"/>
  <p:tag name="KSO_WM_TEMPLATE_INDEX" val="20222182"/>
  <p:tag name="KSO_WM_UNIT_LAYERLEVEL" val="1_1_1"/>
  <p:tag name="KSO_WM_TAG_VERSION" val="1.0"/>
  <p:tag name="KSO_WM_BEAUTIFY_FLAG" val="#wm#"/>
  <p:tag name="KSO_WM_DIAGRAM_GROUP_CODE" val="l1-1"/>
  <p:tag name="KSO_WM_UNIT_SUBTYPE" val="d"/>
  <p:tag name="KSO_WM_UNIT_TYPE" val="l_h_i"/>
  <p:tag name="KSO_WM_UNIT_INDEX" val="1_3_2"/>
  <p:tag name="KSO_WM_UNIT_TEXT_FILL_FORE_SCHEMECOLOR_INDEX" val="14"/>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2182_4*l_h_i*1_4_1"/>
  <p:tag name="KSO_WM_TEMPLATE_CATEGORY" val="diagram"/>
  <p:tag name="KSO_WM_TEMPLATE_INDEX" val="20222182"/>
  <p:tag name="KSO_WM_UNIT_LAYERLEVEL" val="1_1_1"/>
  <p:tag name="KSO_WM_TAG_VERSION" val="1.0"/>
  <p:tag name="KSO_WM_BEAUTIFY_FLAG" val="#wm#"/>
  <p:tag name="KSO_WM_DIAGRAM_GROUP_CODE" val="l1-1"/>
  <p:tag name="KSO_WM_UNIT_TYPE" val="l_h_i"/>
  <p:tag name="KSO_WM_UNIT_INDEX" val="1_4_1"/>
  <p:tag name="KSO_WM_UNIT_FILL_FORE_SCHEMECOLOR_INDEX" val="5"/>
  <p:tag name="KSO_WM_UNIT_FILL_TYPE" val="1"/>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2182_4*l_h_i*1_4_3"/>
  <p:tag name="KSO_WM_TEMPLATE_CATEGORY" val="diagram"/>
  <p:tag name="KSO_WM_TEMPLATE_INDEX" val="20222182"/>
  <p:tag name="KSO_WM_UNIT_LAYERLEVEL" val="1_1_1"/>
  <p:tag name="KSO_WM_TAG_VERSION" val="1.0"/>
  <p:tag name="KSO_WM_BEAUTIFY_FLAG" val="#wm#"/>
  <p:tag name="KSO_WM_DIAGRAM_GROUP_CODE" val="l1-1"/>
  <p:tag name="KSO_WM_UNIT_TYPE" val="l_h_i"/>
  <p:tag name="KSO_WM_UNIT_INDEX" val="1_4_3"/>
  <p:tag name="KSO_WM_UNIT_FILL_FORE_SCHEMECOLOR_INDEX" val="8"/>
  <p:tag name="KSO_WM_UNIT_FILL_TYPE" val="1"/>
  <p:tag name="KSO_WM_UNIT_LINE_FORE_SCHEMECOLOR_INDEX" val="8"/>
  <p:tag name="KSO_WM_UNIT_LINE_FILL_TYPE" val="2"/>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2182_4*l_h_i*1_4_2"/>
  <p:tag name="KSO_WM_TEMPLATE_CATEGORY" val="diagram"/>
  <p:tag name="KSO_WM_TEMPLATE_INDEX" val="20222182"/>
  <p:tag name="KSO_WM_UNIT_LAYERLEVEL" val="1_1_1"/>
  <p:tag name="KSO_WM_TAG_VERSION" val="1.0"/>
  <p:tag name="KSO_WM_BEAUTIFY_FLAG" val="#wm#"/>
  <p:tag name="KSO_WM_DIAGRAM_GROUP_CODE" val="l1-1"/>
  <p:tag name="KSO_WM_UNIT_SUBTYPE" val="d"/>
  <p:tag name="KSO_WM_UNIT_TYPE" val="l_h_i"/>
  <p:tag name="KSO_WM_UNIT_INDEX" val="1_4_2"/>
  <p:tag name="KSO_WM_UNIT_TEXT_FILL_FORE_SCHEMECOLOR_INDEX" val="14"/>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2182_4*l_h_i*1_5_1"/>
  <p:tag name="KSO_WM_TEMPLATE_CATEGORY" val="diagram"/>
  <p:tag name="KSO_WM_TEMPLATE_INDEX" val="20222182"/>
  <p:tag name="KSO_WM_UNIT_LAYERLEVEL" val="1_1_1"/>
  <p:tag name="KSO_WM_TAG_VERSION" val="1.0"/>
  <p:tag name="KSO_WM_BEAUTIFY_FLAG" val="#wm#"/>
  <p:tag name="KSO_WM_DIAGRAM_GROUP_CODE" val="l1-1"/>
  <p:tag name="KSO_WM_UNIT_TYPE" val="l_h_i"/>
  <p:tag name="KSO_WM_UNIT_INDEX" val="1_5_1"/>
  <p:tag name="KSO_WM_UNIT_FILL_FORE_SCHEMECOLOR_INDEX" val="5"/>
  <p:tag name="KSO_WM_UNIT_FILL_TYPE" val="1"/>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2182_4*l_h_i*1_5_3"/>
  <p:tag name="KSO_WM_TEMPLATE_CATEGORY" val="diagram"/>
  <p:tag name="KSO_WM_TEMPLATE_INDEX" val="20222182"/>
  <p:tag name="KSO_WM_UNIT_LAYERLEVEL" val="1_1_1"/>
  <p:tag name="KSO_WM_TAG_VERSION" val="1.0"/>
  <p:tag name="KSO_WM_BEAUTIFY_FLAG" val="#wm#"/>
  <p:tag name="KSO_WM_DIAGRAM_GROUP_CODE" val="l1-1"/>
  <p:tag name="KSO_WM_UNIT_TYPE" val="l_h_i"/>
  <p:tag name="KSO_WM_UNIT_INDEX" val="1_5_3"/>
  <p:tag name="KSO_WM_UNIT_FILL_FORE_SCHEMECOLOR_INDEX" val="9"/>
  <p:tag name="KSO_WM_UNIT_FILL_TYPE" val="1"/>
  <p:tag name="KSO_WM_UNIT_LINE_FORE_SCHEMECOLOR_INDEX" val="9"/>
  <p:tag name="KSO_WM_UNIT_LINE_FILL_TYPE" val="2"/>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2182_4*l_h_i*1_5_2"/>
  <p:tag name="KSO_WM_TEMPLATE_CATEGORY" val="diagram"/>
  <p:tag name="KSO_WM_TEMPLATE_INDEX" val="20222182"/>
  <p:tag name="KSO_WM_UNIT_LAYERLEVEL" val="1_1_1"/>
  <p:tag name="KSO_WM_TAG_VERSION" val="1.0"/>
  <p:tag name="KSO_WM_BEAUTIFY_FLAG" val="#wm#"/>
  <p:tag name="KSO_WM_DIAGRAM_GROUP_CODE" val="l1-1"/>
  <p:tag name="KSO_WM_UNIT_SUBTYPE" val="d"/>
  <p:tag name="KSO_WM_UNIT_TYPE" val="l_h_i"/>
  <p:tag name="KSO_WM_UNIT_INDEX" val="1_5_2"/>
  <p:tag name="KSO_WM_UNIT_TEXT_FILL_FORE_SCHEMECOLOR_INDEX" val="14"/>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h_i*1_2_1_1"/>
  <p:tag name="KSO_WM_TEMPLATE_CATEGORY" val="diagram"/>
  <p:tag name="KSO_WM_TEMPLATE_INDEX" val="160564"/>
  <p:tag name="KSO_WM_UNIT_LAYERLEVEL" val="1_1_1_1"/>
  <p:tag name="KSO_WM_TAG_VERSION" val="1.0"/>
  <p:tag name="KSO_WM_UNIT_LINE_FORE_SCHEMECOLOR_INDEX" val="5"/>
  <p:tag name="KSO_WM_UNIT_LINE_FILL_TYPE" val="2"/>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h_i*1_2_2_1"/>
  <p:tag name="KSO_WM_TEMPLATE_CATEGORY" val="diagram"/>
  <p:tag name="KSO_WM_TEMPLATE_INDEX" val="160564"/>
  <p:tag name="KSO_WM_UNIT_LAYERLEVEL" val="1_1_1_1"/>
  <p:tag name="KSO_WM_TAG_VERSION" val="1.0"/>
  <p:tag name="KSO_WM_UNIT_LINE_FORE_SCHEMECOLOR_INDEX" val="5"/>
  <p:tag name="KSO_WM_UNIT_LINE_FILL_TYPE" val="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h_i*1_2_3_1"/>
  <p:tag name="KSO_WM_TEMPLATE_CATEGORY" val="diagram"/>
  <p:tag name="KSO_WM_TEMPLATE_INDEX" val="160564"/>
  <p:tag name="KSO_WM_UNIT_LAYERLEVEL" val="1_1_1_1"/>
  <p:tag name="KSO_WM_TAG_VERSION" val="1.0"/>
  <p:tag name="KSO_WM_UNIT_LINE_FORE_SCHEMECOLOR_INDEX" val="5"/>
  <p:tag name="KSO_WM_UNIT_LINE_FILL_TYPE" val="2"/>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2182_4*l_h_i*1_1_1"/>
  <p:tag name="KSO_WM_TEMPLATE_CATEGORY" val="diagram"/>
  <p:tag name="KSO_WM_TEMPLATE_INDEX" val="20222182"/>
  <p:tag name="KSO_WM_UNIT_LAYERLEVEL" val="1_1_1"/>
  <p:tag name="KSO_WM_TAG_VERSION" val="1.0"/>
  <p:tag name="KSO_WM_BEAUTIFY_FLAG" val="#wm#"/>
  <p:tag name="KSO_WM_DIAGRAM_GROUP_CODE" val="l1-1"/>
  <p:tag name="KSO_WM_UNIT_TYPE" val="l_h_i"/>
  <p:tag name="KSO_WM_UNIT_INDEX" val="1_1_1"/>
  <p:tag name="KSO_WM_UNIT_FILL_FORE_SCHEMECOLOR_INDEX" val="5"/>
  <p:tag name="KSO_WM_UNIT_FILL_TYPE" val="1"/>
  <p:tag name="KSO_WM_UNIT_TEXT_FILL_FORE_SCHEMECOLOR_INDEX" val="13"/>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h_i*1_2_4_1"/>
  <p:tag name="KSO_WM_TEMPLATE_CATEGORY" val="diagram"/>
  <p:tag name="KSO_WM_TEMPLATE_INDEX" val="160564"/>
  <p:tag name="KSO_WM_UNIT_LAYERLEVEL" val="1_1_1_1"/>
  <p:tag name="KSO_WM_TAG_VERSION" val="1.0"/>
  <p:tag name="KSO_WM_UNIT_LINE_FORE_SCHEMECOLOR_INDEX" val="5"/>
  <p:tag name="KSO_WM_UNIT_LINE_FILL_TYPE" val="2"/>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h_i*1_2_5_1"/>
  <p:tag name="KSO_WM_TEMPLATE_CATEGORY" val="diagram"/>
  <p:tag name="KSO_WM_TEMPLATE_INDEX" val="160564"/>
  <p:tag name="KSO_WM_UNIT_LAYERLEVEL" val="1_1_1_1"/>
  <p:tag name="KSO_WM_TAG_VERSION" val="1.0"/>
  <p:tag name="KSO_WM_UNIT_LINE_FORE_SCHEMECOLOR_INDEX" val="5"/>
  <p:tag name="KSO_WM_UNIT_LINE_FILL_TYPE"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h_i*1_2_6_1"/>
  <p:tag name="KSO_WM_TEMPLATE_CATEGORY" val="diagram"/>
  <p:tag name="KSO_WM_TEMPLATE_INDEX" val="160564"/>
  <p:tag name="KSO_WM_UNIT_LAYERLEVEL" val="1_1_1_1"/>
  <p:tag name="KSO_WM_TAG_VERSION" val="1.0"/>
  <p:tag name="KSO_WM_UNIT_LINE_FORE_SCHEMECOLOR_INDEX" val="5"/>
  <p:tag name="KSO_WM_UNIT_LINE_FILL_TYPE" val="2"/>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h_i*1_2_6_1"/>
  <p:tag name="KSO_WM_TEMPLATE_CATEGORY" val="diagram"/>
  <p:tag name="KSO_WM_TEMPLATE_INDEX" val="160564"/>
  <p:tag name="KSO_WM_UNIT_LAYERLEVEL" val="1_1_1_1"/>
  <p:tag name="KSO_WM_TAG_VERSION" val="1.0"/>
  <p:tag name="KSO_WM_UNIT_LINE_FORE_SCHEMECOLOR_INDEX" val="5"/>
  <p:tag name="KSO_WM_UNIT_LINE_FILL_TYPE" val="2"/>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i*1_1_1"/>
  <p:tag name="KSO_WM_TEMPLATE_CATEGORY" val="diagram"/>
  <p:tag name="KSO_WM_TEMPLATE_INDEX" val="160564"/>
  <p:tag name="KSO_WM_UNIT_LAYERLEVEL" val="1_1_1"/>
  <p:tag name="KSO_WM_TAG_VERSION" val="1.0"/>
  <p:tag name="KSO_WM_UNIT_FILL_FORE_SCHEMECOLOR_INDEX" val="14"/>
  <p:tag name="KSO_WM_UNIT_FILL_TYPE" val="1"/>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i*1_1_2"/>
  <p:tag name="KSO_WM_TEMPLATE_CATEGORY" val="diagram"/>
  <p:tag name="KSO_WM_TEMPLATE_INDEX" val="160564"/>
  <p:tag name="KSO_WM_UNIT_LAYERLEVEL" val="1_1_1"/>
  <p:tag name="KSO_WM_TAG_VERSION" val="1.0"/>
  <p:tag name="KSO_WM_UNIT_FILL_FORE_SCHEMECOLOR_INDEX" val="14"/>
  <p:tag name="KSO_WM_UNIT_FILL_TYPE" val="1"/>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i*1_1_3"/>
  <p:tag name="KSO_WM_TEMPLATE_CATEGORY" val="diagram"/>
  <p:tag name="KSO_WM_TEMPLATE_INDEX" val="160564"/>
  <p:tag name="KSO_WM_UNIT_LAYERLEVEL" val="1_1_1"/>
  <p:tag name="KSO_WM_TAG_VERSION" val="1.0"/>
  <p:tag name="KSO_WM_UNIT_FILL_FORE_SCHEMECOLOR_INDEX" val="14"/>
  <p:tag name="KSO_WM_UNIT_FILL_TYPE" val="1"/>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i*1_1_4"/>
  <p:tag name="KSO_WM_TEMPLATE_CATEGORY" val="diagram"/>
  <p:tag name="KSO_WM_TEMPLATE_INDEX" val="160564"/>
  <p:tag name="KSO_WM_UNIT_LAYERLEVEL" val="1_1_1"/>
  <p:tag name="KSO_WM_TAG_VERSION" val="1.0"/>
  <p:tag name="KSO_WM_UNIT_FILL_FORE_SCHEMECOLOR_INDEX" val="14"/>
  <p:tag name="KSO_WM_UNIT_FILL_TYPE" val="1"/>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i*1_1_5"/>
  <p:tag name="KSO_WM_TEMPLATE_CATEGORY" val="diagram"/>
  <p:tag name="KSO_WM_TEMPLATE_INDEX" val="160564"/>
  <p:tag name="KSO_WM_UNIT_LAYERLEVEL" val="1_1_1"/>
  <p:tag name="KSO_WM_TAG_VERSION" val="1.0"/>
  <p:tag name="KSO_WM_UNIT_FILL_FORE_SCHEMECOLOR_INDEX" val="14"/>
  <p:tag name="KSO_WM_UNIT_FILL_TYPE" val="1"/>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ID" val="diagram160564_6*n_h_h_f*1_2_1_1"/>
  <p:tag name="KSO_WM_TEMPLATE_CATEGORY" val="diagram"/>
  <p:tag name="KSO_WM_TEMPLATE_INDEX" val="160564"/>
  <p:tag name="KSO_WM_UNIT_LAYERLEVEL" val="1_1_1_1"/>
  <p:tag name="KSO_WM_TAG_VERSION" val="1.0"/>
  <p:tag name="KSO_WM_UNIT_FILL_FORE_SCHEMECOLOR_INDEX" val="5"/>
  <p:tag name="KSO_WM_UNIT_FILL_TYPE" val="1"/>
  <p:tag name="KSO_WM_UNIT_TEXT_FILL_FORE_SCHEMECOLOR_INDEX" val="14"/>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2182_4*l_h_i*1_1_3"/>
  <p:tag name="KSO_WM_TEMPLATE_CATEGORY" val="diagram"/>
  <p:tag name="KSO_WM_TEMPLATE_INDEX" val="20222182"/>
  <p:tag name="KSO_WM_UNIT_LAYERLEVEL" val="1_1_1"/>
  <p:tag name="KSO_WM_TAG_VERSION" val="1.0"/>
  <p:tag name="KSO_WM_BEAUTIFY_FLAG" val="#wm#"/>
  <p:tag name="KSO_WM_DIAGRAM_GROUP_CODE" val="l1-1"/>
  <p:tag name="KSO_WM_UNIT_TYPE" val="l_h_i"/>
  <p:tag name="KSO_WM_UNIT_INDEX" val="1_1_3"/>
  <p:tag name="KSO_WM_UNIT_FILL_FORE_SCHEMECOLOR_INDEX" val="5"/>
  <p:tag name="KSO_WM_UNIT_FILL_TYPE" val="1"/>
  <p:tag name="KSO_WM_UNIT_LINE_FORE_SCHEMECOLOR_INDEX" val="5"/>
  <p:tag name="KSO_WM_UNIT_LINE_FILL_TYPE" val="2"/>
  <p:tag name="KSO_WM_UNIT_TEXT_FILL_FORE_SCHEMECOLOR_INDEX" val="13"/>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ID" val="diagram160564_6*n_h_h_f*1_2_2_1"/>
  <p:tag name="KSO_WM_TEMPLATE_CATEGORY" val="diagram"/>
  <p:tag name="KSO_WM_TEMPLATE_INDEX" val="160564"/>
  <p:tag name="KSO_WM_UNIT_LAYERLEVEL" val="1_1_1_1"/>
  <p:tag name="KSO_WM_TAG_VERSION" val="1.0"/>
  <p:tag name="KSO_WM_UNIT_FILL_FORE_SCHEMECOLOR_INDEX" val="6"/>
  <p:tag name="KSO_WM_UNIT_FILL_TYPE" val="1"/>
  <p:tag name="KSO_WM_UNIT_TEXT_FILL_FORE_SCHEMECOLOR_INDEX" val="14"/>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ID" val="diagram160564_6*n_h_h_f*1_2_3_1"/>
  <p:tag name="KSO_WM_TEMPLATE_CATEGORY" val="diagram"/>
  <p:tag name="KSO_WM_TEMPLATE_INDEX" val="160564"/>
  <p:tag name="KSO_WM_UNIT_LAYERLEVEL" val="1_1_1_1"/>
  <p:tag name="KSO_WM_TAG_VERSION" val="1.0"/>
  <p:tag name="KSO_WM_UNIT_FILL_FORE_SCHEMECOLOR_INDEX" val="7"/>
  <p:tag name="KSO_WM_UNIT_FILL_TYPE" val="1"/>
  <p:tag name="KSO_WM_UNIT_TEXT_FILL_FORE_SCHEMECOLOR_INDEX" val="14"/>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ID" val="diagram160564_6*n_h_h_f*1_2_4_1"/>
  <p:tag name="KSO_WM_TEMPLATE_CATEGORY" val="diagram"/>
  <p:tag name="KSO_WM_TEMPLATE_INDEX" val="160564"/>
  <p:tag name="KSO_WM_UNIT_LAYERLEVEL" val="1_1_1_1"/>
  <p:tag name="KSO_WM_TAG_VERSION" val="1.0"/>
  <p:tag name="KSO_WM_UNIT_FILL_FORE_SCHEMECOLOR_INDEX" val="8"/>
  <p:tag name="KSO_WM_UNIT_FILL_TYPE" val="1"/>
  <p:tag name="KSO_WM_UNIT_TEXT_FILL_FORE_SCHEMECOLOR_INDEX" val="14"/>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ID" val="diagram160564_6*n_h_h_f*1_2_5_1"/>
  <p:tag name="KSO_WM_TEMPLATE_CATEGORY" val="diagram"/>
  <p:tag name="KSO_WM_TEMPLATE_INDEX" val="160564"/>
  <p:tag name="KSO_WM_UNIT_LAYERLEVEL" val="1_1_1_1"/>
  <p:tag name="KSO_WM_TAG_VERSION" val="1.0"/>
  <p:tag name="KSO_WM_UNIT_FILL_FORE_SCHEMECOLOR_INDEX" val="9"/>
  <p:tag name="KSO_WM_UNIT_FILL_TYPE" val="1"/>
  <p:tag name="KSO_WM_UNIT_TEXT_FILL_FORE_SCHEMECOLOR_INDEX" val="14"/>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ID" val="diagram160564_6*n_h_h_f*1_2_6_1"/>
  <p:tag name="KSO_WM_TEMPLATE_CATEGORY" val="diagram"/>
  <p:tag name="KSO_WM_TEMPLATE_INDEX" val="160564"/>
  <p:tag name="KSO_WM_UNIT_LAYERLEVEL" val="1_1_1_1"/>
  <p:tag name="KSO_WM_TAG_VERSION" val="1.0"/>
  <p:tag name="KSO_WM_UNIT_FILL_FORE_SCHEMECOLOR_INDEX" val="10"/>
  <p:tag name="KSO_WM_UNIT_FILL_TYPE" val="1"/>
  <p:tag name="KSO_WM_UNIT_TEXT_FILL_FORE_SCHEMECOLOR_INDEX" val="14"/>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h_i*1_2_1_2"/>
  <p:tag name="KSO_WM_TEMPLATE_CATEGORY" val="diagram"/>
  <p:tag name="KSO_WM_TEMPLATE_INDEX" val="160564"/>
  <p:tag name="KSO_WM_UNIT_LAYERLEVEL" val="1_1_1_1"/>
  <p:tag name="KSO_WM_TAG_VERSION" val="1.0"/>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h_i*1_2_2_2"/>
  <p:tag name="KSO_WM_TEMPLATE_CATEGORY" val="diagram"/>
  <p:tag name="KSO_WM_TEMPLATE_INDEX" val="160564"/>
  <p:tag name="KSO_WM_UNIT_LAYERLEVEL" val="1_1_1_1"/>
  <p:tag name="KSO_WM_TAG_VERSION" val="1.0"/>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h_i*1_2_3_2"/>
  <p:tag name="KSO_WM_TEMPLATE_CATEGORY" val="diagram"/>
  <p:tag name="KSO_WM_TEMPLATE_INDEX" val="160564"/>
  <p:tag name="KSO_WM_UNIT_LAYERLEVEL" val="1_1_1_1"/>
  <p:tag name="KSO_WM_TAG_VERSION" val="1.0"/>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h_i*1_2_4_2"/>
  <p:tag name="KSO_WM_TEMPLATE_CATEGORY" val="diagram"/>
  <p:tag name="KSO_WM_TEMPLATE_INDEX" val="160564"/>
  <p:tag name="KSO_WM_UNIT_LAYERLEVEL" val="1_1_1_1"/>
  <p:tag name="KSO_WM_TAG_VERSION" val="1.0"/>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h_i*1_2_5_2"/>
  <p:tag name="KSO_WM_TEMPLATE_CATEGORY" val="diagram"/>
  <p:tag name="KSO_WM_TEMPLATE_INDEX" val="160564"/>
  <p:tag name="KSO_WM_UNIT_LAYERLEVEL" val="1_1_1_1"/>
  <p:tag name="KSO_WM_TAG_VERSION" val="1.0"/>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2182_4*l_h_i*1_1_2"/>
  <p:tag name="KSO_WM_TEMPLATE_CATEGORY" val="diagram"/>
  <p:tag name="KSO_WM_TEMPLATE_INDEX" val="20222182"/>
  <p:tag name="KSO_WM_UNIT_LAYERLEVEL" val="1_1_1"/>
  <p:tag name="KSO_WM_TAG_VERSION" val="1.0"/>
  <p:tag name="KSO_WM_BEAUTIFY_FLAG" val="#wm#"/>
  <p:tag name="KSO_WM_DIAGRAM_GROUP_CODE" val="l1-1"/>
  <p:tag name="KSO_WM_UNIT_SUBTYPE" val="d"/>
  <p:tag name="KSO_WM_UNIT_TYPE" val="l_h_i"/>
  <p:tag name="KSO_WM_UNIT_INDEX" val="1_1_2"/>
  <p:tag name="KSO_WM_UNIT_TEXT_FILL_FORE_SCHEMECOLOR_INDEX" val="14"/>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h_i*1_2_6_2"/>
  <p:tag name="KSO_WM_TEMPLATE_CATEGORY" val="diagram"/>
  <p:tag name="KSO_WM_TEMPLATE_INDEX" val="160564"/>
  <p:tag name="KSO_WM_UNIT_LAYERLEVEL" val="1_1_1_1"/>
  <p:tag name="KSO_WM_TAG_VERSION" val="1.0"/>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ID" val="diagram160564_6*n_h_h_f*1_2_6_1"/>
  <p:tag name="KSO_WM_TEMPLATE_CATEGORY" val="diagram"/>
  <p:tag name="KSO_WM_TEMPLATE_INDEX" val="160564"/>
  <p:tag name="KSO_WM_UNIT_LAYERLEVEL" val="1_1_1_1"/>
  <p:tag name="KSO_WM_TAG_VERSION" val="1.0"/>
  <p:tag name="KSO_WM_UNIT_FILL_FORE_SCHEMECOLOR_INDEX" val="10"/>
  <p:tag name="KSO_WM_UNIT_FILL_TYPE" val="1"/>
  <p:tag name="KSO_WM_UNIT_TEXT_FILL_FORE_SCHEMECOLOR_INDEX" val="14"/>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564_6*n_h_h_i*1_2_6_2"/>
  <p:tag name="KSO_WM_TEMPLATE_CATEGORY" val="diagram"/>
  <p:tag name="KSO_WM_TEMPLATE_INDEX" val="160564"/>
  <p:tag name="KSO_WM_UNIT_LAYERLEVEL" val="1_1_1_1"/>
  <p:tag name="KSO_WM_TAG_VERSION" val="1.0"/>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45.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46.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47.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48.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4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160097_2*l_h_a*1_1_1"/>
  <p:tag name="KSO_WM_TEMPLATE_CATEGORY" val="diagram"/>
  <p:tag name="KSO_WM_TEMPLATE_INDEX" val="16009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2182_4*l_h_i*1_2_1"/>
  <p:tag name="KSO_WM_TEMPLATE_CATEGORY" val="diagram"/>
  <p:tag name="KSO_WM_TEMPLATE_INDEX" val="20222182"/>
  <p:tag name="KSO_WM_UNIT_LAYERLEVEL" val="1_1_1"/>
  <p:tag name="KSO_WM_TAG_VERSION" val="1.0"/>
  <p:tag name="KSO_WM_BEAUTIFY_FLAG" val="#wm#"/>
  <p:tag name="KSO_WM_DIAGRAM_GROUP_CODE" val="l1-1"/>
  <p:tag name="KSO_WM_UNIT_TYPE" val="l_h_i"/>
  <p:tag name="KSO_WM_UNIT_INDEX" val="1_2_1"/>
  <p:tag name="KSO_WM_UNIT_FILL_FORE_SCHEMECOLOR_INDEX" val="5"/>
  <p:tag name="KSO_WM_UNIT_FILL_TYPE" val="1"/>
  <p:tag name="KSO_WM_UNIT_TEXT_FILL_FORE_SCHEMECOLOR_INDEX" val="13"/>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160097_2*l_h_i*1_2_3"/>
  <p:tag name="KSO_WM_TEMPLATE_CATEGORY" val="diagram"/>
  <p:tag name="KSO_WM_TEMPLATE_INDEX" val="160097"/>
  <p:tag name="KSO_WM_UNIT_LAYERLEVEL" val="1_1_1"/>
  <p:tag name="KSO_WM_TAG_VERSION" val="1.0"/>
  <p:tag name="KSO_WM_BEAUTIFY_FLAG" val="#wm#"/>
  <p:tag name="KSO_WM_UNIT_FILL_FORE_SCHEMECOLOR_INDEX" val="5"/>
  <p:tag name="KSO_WM_UNI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097_2*l_h_i*1_2_2"/>
  <p:tag name="KSO_WM_TEMPLATE_CATEGORY" val="diagram"/>
  <p:tag name="KSO_WM_TEMPLATE_INDEX" val="160097"/>
  <p:tag name="KSO_WM_UNIT_LAYERLEVEL" val="1_1_1"/>
  <p:tag name="KSO_WM_TAG_VERSION" val="1.0"/>
  <p:tag name="KSO_WM_BEAUTIFY_FLAG" val="#wm#"/>
  <p:tag name="KSO_WM_UNIT_FILL_FORE_SCHEMECOLOR_INDEX" val="5"/>
  <p:tag name="KSO_WM_UNI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160097_2*l_h_i*1_2_5"/>
  <p:tag name="KSO_WM_TEMPLATE_CATEGORY" val="diagram"/>
  <p:tag name="KSO_WM_TEMPLATE_INDEX" val="16009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097_2*l_h_i*1_2_1"/>
  <p:tag name="KSO_WM_TEMPLATE_CATEGORY" val="diagram"/>
  <p:tag name="KSO_WM_TEMPLATE_INDEX" val="16009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160097_2*l_h_i*1_2_1"/>
  <p:tag name="KSO_WM_TEMPLATE_CATEGORY" val="diagram"/>
  <p:tag name="KSO_WM_TEMPLATE_INDEX" val="160097"/>
  <p:tag name="KSO_WM_UNIT_LAYERLEVEL" val="1_1_1"/>
  <p:tag name="KSO_WM_TAG_VERSION" val="1.0"/>
  <p:tag name="KSO_WM_BEAUTIFY_FLAG" val="#wm#"/>
  <p:tag name="KSO_WM_UNIT_TEXT_FILL_FORE_SCHEMECOLOR_INDEX" val="14"/>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160097_2*l_h_i*1_2_4"/>
  <p:tag name="KSO_WM_TEMPLATE_CATEGORY" val="diagram"/>
  <p:tag name="KSO_WM_TEMPLATE_INDEX" val="1600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160097_2*l_h_f*1_2_1"/>
  <p:tag name="KSO_WM_TEMPLATE_CATEGORY" val="diagram"/>
  <p:tag name="KSO_WM_TEMPLATE_INDEX" val="16009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160097_2*l_h_i*1_1_1"/>
  <p:tag name="KSO_WM_TEMPLATE_CATEGORY" val="diagram"/>
  <p:tag name="KSO_WM_TEMPLATE_INDEX" val="160097"/>
  <p:tag name="KSO_WM_UNIT_LAYERLEVEL" val="1_1_1"/>
  <p:tag name="KSO_WM_TAG_VERSION" val="1.0"/>
  <p:tag name="KSO_WM_BEAUTIFY_FLAG" val="#wm#"/>
  <p:tag name="KSO_WM_UNIT_TEXT_FILL_FORE_SCHEMECOLOR_INDEX" val="14"/>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NOCLEAR" val="0"/>
  <p:tag name="KSO_WM_UNIT_VALUE" val="14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097_2*l_h_f*1_1_1"/>
  <p:tag name="KSO_WM_TEMPLATE_CATEGORY" val="diagram"/>
  <p:tag name="KSO_WM_TEMPLATE_INDEX" val="16009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097_2*l_h_i*1_1_1"/>
  <p:tag name="KSO_WM_TEMPLATE_CATEGORY" val="diagram"/>
  <p:tag name="KSO_WM_TEMPLATE_INDEX" val="16009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2182_4*l_h_i*1_2_3"/>
  <p:tag name="KSO_WM_TEMPLATE_CATEGORY" val="diagram"/>
  <p:tag name="KSO_WM_TEMPLATE_INDEX" val="20222182"/>
  <p:tag name="KSO_WM_UNIT_LAYERLEVEL" val="1_1_1"/>
  <p:tag name="KSO_WM_TAG_VERSION" val="1.0"/>
  <p:tag name="KSO_WM_BEAUTIFY_FLAG" val="#wm#"/>
  <p:tag name="KSO_WM_DIAGRAM_GROUP_CODE" val="l1-1"/>
  <p:tag name="KSO_WM_UNIT_TYPE" val="l_h_i"/>
  <p:tag name="KSO_WM_UNIT_INDEX" val="1_2_3"/>
  <p:tag name="KSO_WM_UNIT_FILL_FORE_SCHEMECOLOR_INDEX" val="6"/>
  <p:tag name="KSO_WM_UNIT_FILL_TYPE" val="1"/>
  <p:tag name="KSO_WM_UNIT_LINE_FORE_SCHEMECOLOR_INDEX" val="6"/>
  <p:tag name="KSO_WM_UNIT_LINE_FILL_TYPE" val="2"/>
  <p:tag name="KSO_WM_UNIT_TEXT_FILL_FORE_SCHEMECOLOR_INDEX" val="13"/>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160097_2*l_h_i*1_1_4"/>
  <p:tag name="KSO_WM_TEMPLATE_CATEGORY" val="diagram"/>
  <p:tag name="KSO_WM_TEMPLATE_INDEX" val="1600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160097_2*l_h_i*1_1_3"/>
  <p:tag name="KSO_WM_TEMPLATE_CATEGORY" val="diagram"/>
  <p:tag name="KSO_WM_TEMPLATE_INDEX" val="160097"/>
  <p:tag name="KSO_WM_UNIT_LAYERLEVEL" val="1_1_1"/>
  <p:tag name="KSO_WM_TAG_VERSION" val="1.0"/>
  <p:tag name="KSO_WM_BEAUTIFY_FLAG" val="#wm#"/>
  <p:tag name="KSO_WM_UNIT_FILL_FORE_SCHEMECOLOR_INDEX" val="5"/>
  <p:tag name="KSO_WM_UNI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097_2*l_h_i*1_1_2"/>
  <p:tag name="KSO_WM_TEMPLATE_CATEGORY" val="diagram"/>
  <p:tag name="KSO_WM_TEMPLATE_INDEX" val="160097"/>
  <p:tag name="KSO_WM_UNIT_LAYERLEVEL" val="1_1_1"/>
  <p:tag name="KSO_WM_TAG_VERSION" val="1.0"/>
  <p:tag name="KSO_WM_BEAUTIFY_FLAG" val="#wm#"/>
  <p:tag name="KSO_WM_UNIT_FILL_FORE_SCHEMECOLOR_INDEX" val="5"/>
  <p:tag name="KSO_WM_UNI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ID" val="diagram160097_2*l_h_i*1_1_5"/>
  <p:tag name="KSO_WM_TEMPLATE_CATEGORY" val="diagram"/>
  <p:tag name="KSO_WM_TEMPLATE_INDEX" val="160097"/>
  <p:tag name="KSO_WM_UNIT_LAYERLEVEL" val="1_1_1"/>
  <p:tag name="KSO_WM_TAG_VERSION" val="1.0"/>
  <p:tag name="KSO_WM_UNIT_FILL_FORE_SCHEMECOLOR_INDEX" val="5"/>
  <p:tag name="KSO_WM_UNIT_FILL_TYPE" val="1"/>
  <p:tag name="KSO_WM_UNIT_TEXT_FILL_FORE_SCHEMECOLOR_INDEX" val="14"/>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2182_4*l_h_i*1_2_2"/>
  <p:tag name="KSO_WM_TEMPLATE_CATEGORY" val="diagram"/>
  <p:tag name="KSO_WM_TEMPLATE_INDEX" val="20222182"/>
  <p:tag name="KSO_WM_UNIT_LAYERLEVEL" val="1_1_1"/>
  <p:tag name="KSO_WM_TAG_VERSION" val="1.0"/>
  <p:tag name="KSO_WM_BEAUTIFY_FLAG" val="#wm#"/>
  <p:tag name="KSO_WM_DIAGRAM_GROUP_CODE" val="l1-1"/>
  <p:tag name="KSO_WM_UNIT_SUBTYPE" val="d"/>
  <p:tag name="KSO_WM_UNIT_TYPE" val="l_h_i"/>
  <p:tag name="KSO_WM_UNIT_INDEX" val="1_2_2"/>
  <p:tag name="KSO_WM_UNIT_TEXT_FILL_FORE_SCHEMECOLOR_INDEX" val="14"/>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2182_4*l_h_i*1_3_1"/>
  <p:tag name="KSO_WM_TEMPLATE_CATEGORY" val="diagram"/>
  <p:tag name="KSO_WM_TEMPLATE_INDEX" val="20222182"/>
  <p:tag name="KSO_WM_UNIT_LAYERLEVEL" val="1_1_1"/>
  <p:tag name="KSO_WM_TAG_VERSION" val="1.0"/>
  <p:tag name="KSO_WM_BEAUTIFY_FLAG" val="#wm#"/>
  <p:tag name="KSO_WM_DIAGRAM_GROUP_CODE" val="l1-1"/>
  <p:tag name="KSO_WM_UNIT_TYPE" val="l_h_i"/>
  <p:tag name="KSO_WM_UNIT_INDEX" val="1_3_1"/>
  <p:tag name="KSO_WM_UNIT_FILL_FORE_SCHEMECOLOR_INDEX" val="5"/>
  <p:tag name="KSO_WM_UNIT_FILL_TYPE" val="1"/>
  <p:tag name="KSO_WM_UNIT_TEXT_FILL_FORE_SCHEMECOLOR_INDEX" val="1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22182_4*l_h_i*1_3_3"/>
  <p:tag name="KSO_WM_TEMPLATE_CATEGORY" val="diagram"/>
  <p:tag name="KSO_WM_TEMPLATE_INDEX" val="20222182"/>
  <p:tag name="KSO_WM_UNIT_LAYERLEVEL" val="1_1_1"/>
  <p:tag name="KSO_WM_TAG_VERSION" val="1.0"/>
  <p:tag name="KSO_WM_BEAUTIFY_FLAG" val="#wm#"/>
  <p:tag name="KSO_WM_DIAGRAM_GROUP_CODE" val="l1-1"/>
  <p:tag name="KSO_WM_UNIT_TYPE" val="l_h_i"/>
  <p:tag name="KSO_WM_UNIT_INDEX" val="1_3_3"/>
  <p:tag name="KSO_WM_UNIT_FILL_FORE_SCHEMECOLOR_INDEX" val="7"/>
  <p:tag name="KSO_WM_UNIT_FILL_TYPE" val="1"/>
  <p:tag name="KSO_WM_UNIT_LINE_FORE_SCHEMECOLOR_INDEX" val="7"/>
  <p:tag name="KSO_WM_UNIT_LINE_FILL_TYPE" val="2"/>
  <p:tag name="KSO_WM_UNIT_TEXT_FILL_FORE_SCHEMECOLOR_INDEX" val="13"/>
  <p:tag name="KSO_WM_UNIT_TEXT_FILL_TYPE"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0bmae4w">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25</TotalTime>
  <Words>2314</Words>
  <Application>Microsoft Office PowerPoint</Application>
  <PresentationFormat>宽屏</PresentationFormat>
  <Paragraphs>332</Paragraphs>
  <Slides>44</Slides>
  <Notes>5</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44</vt:i4>
      </vt:variant>
    </vt:vector>
  </HeadingPairs>
  <TitlesOfParts>
    <vt:vector size="54" baseType="lpstr">
      <vt:lpstr>Meiryo</vt:lpstr>
      <vt:lpstr>宋体</vt:lpstr>
      <vt:lpstr>微软雅黑</vt:lpstr>
      <vt:lpstr>Arial</vt:lpstr>
      <vt:lpstr>Calibri</vt:lpstr>
      <vt:lpstr>Calibri Light</vt:lpstr>
      <vt:lpstr>Wingdings</vt:lpstr>
      <vt:lpstr>第一PPT，www.1ppt.com​</vt:lpstr>
      <vt:lpstr>自定义设计方案</vt:lpstr>
      <vt:lpstr>Office Theme</vt:lpstr>
      <vt:lpstr>团队合作和沟通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团队的需求</vt:lpstr>
      <vt:lpstr>PowerPoint 演示文稿</vt:lpstr>
      <vt:lpstr>PowerPoint 演示文稿</vt:lpstr>
      <vt:lpstr>PowerPoint 演示文稿</vt:lpstr>
      <vt:lpstr>PowerPoint 演示文稿</vt:lpstr>
      <vt:lpstr>PowerPoint 演示文稿</vt:lpstr>
      <vt:lpstr> 误区一：“冲突”会毁了整个团队？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感谢您的观看</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37</cp:revision>
  <dcterms:created xsi:type="dcterms:W3CDTF">2022-05-12T07:19:00Z</dcterms:created>
  <dcterms:modified xsi:type="dcterms:W3CDTF">2023-01-07T02:42:28Z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52E8EFC762ED425E9E5C51B37DFEC1D6</vt:lpwstr>
  </property>
  <property fmtid="{D5CDD505-2E9C-101B-9397-08002B2CF9AE}" pid="3" name="KSOProductBuildVer">
    <vt:lpwstr>2052-11.1.0.11744</vt:lpwstr>
  </property>
</Properties>
</file>