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1.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65" r:id="rId3"/>
  </p:sldMasterIdLst>
  <p:notesMasterIdLst>
    <p:notesMasterId r:id="rId30"/>
  </p:notesMasterIdLst>
  <p:sldIdLst>
    <p:sldId id="283" r:id="rId4"/>
    <p:sldId id="257" r:id="rId5"/>
    <p:sldId id="258" r:id="rId6"/>
    <p:sldId id="259" r:id="rId7"/>
    <p:sldId id="260" r:id="rId8"/>
    <p:sldId id="261" r:id="rId9"/>
    <p:sldId id="262" r:id="rId10"/>
    <p:sldId id="263" r:id="rId11"/>
    <p:sldId id="264" r:id="rId12"/>
    <p:sldId id="265" r:id="rId13"/>
    <p:sldId id="266" r:id="rId14"/>
    <p:sldId id="267" r:id="rId15"/>
    <p:sldId id="269" r:id="rId16"/>
    <p:sldId id="268" r:id="rId17"/>
    <p:sldId id="271" r:id="rId18"/>
    <p:sldId id="272" r:id="rId19"/>
    <p:sldId id="274" r:id="rId20"/>
    <p:sldId id="273" r:id="rId21"/>
    <p:sldId id="276" r:id="rId22"/>
    <p:sldId id="281" r:id="rId23"/>
    <p:sldId id="278" r:id="rId24"/>
    <p:sldId id="277" r:id="rId25"/>
    <p:sldId id="282" r:id="rId26"/>
    <p:sldId id="279" r:id="rId27"/>
    <p:sldId id="284" r:id="rId28"/>
    <p:sldId id="285" r:id="rId2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8F010F"/>
    <a:srgbClr val="FCE1B6"/>
    <a:srgbClr val="FAD49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314" autoAdjust="0"/>
  </p:normalViewPr>
  <p:slideViewPr>
    <p:cSldViewPr showGuides="1">
      <p:cViewPr varScale="1">
        <p:scale>
          <a:sx n="108" d="100"/>
          <a:sy n="108" d="100"/>
        </p:scale>
        <p:origin x="678"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notesMaster" Target="notesMasters/notesMaster1.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E6214C-8F4B-4504-8E5C-43CAC9730EDF}" type="datetimeFigureOut">
              <a:rPr lang="zh-CN" altLang="en-US" smtClean="0"/>
              <a:t>2023/1/9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5097F2-A05B-41A0-85B4-F4493CA66088}" type="slidenum">
              <a:rPr lang="zh-CN" altLang="en-US" smtClean="0"/>
              <a:t>‹#›</a:t>
            </a:fld>
            <a:endParaRPr lang="zh-CN" altLang="en-US"/>
          </a:p>
        </p:txBody>
      </p:sp>
    </p:spTree>
    <p:extLst>
      <p:ext uri="{BB962C8B-B14F-4D97-AF65-F5344CB8AC3E}">
        <p14:creationId xmlns:p14="http://schemas.microsoft.com/office/powerpoint/2010/main" val="630066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3B5097F2-A05B-41A0-85B4-F4493CA66088}" type="slidenum">
              <a:rPr lang="zh-CN" altLang="en-US" smtClean="0"/>
              <a:t>12</a:t>
            </a:fld>
            <a:endParaRPr lang="zh-CN" altLang="en-US"/>
          </a:p>
        </p:txBody>
      </p:sp>
    </p:spTree>
    <p:extLst>
      <p:ext uri="{BB962C8B-B14F-4D97-AF65-F5344CB8AC3E}">
        <p14:creationId xmlns:p14="http://schemas.microsoft.com/office/powerpoint/2010/main" val="3328516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26</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052580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154D4A87-FC94-4F56-847E-14FDE03CDD54}"/>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 xmlns:a16="http://schemas.microsoft.com/office/drawing/2014/main" id="{84438D64-6063-4B41-B09C-A5B6AB2F4A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 xmlns:a16="http://schemas.microsoft.com/office/drawing/2014/main" id="{200BEA2A-2BF8-4C3A-BE96-2AE62FC5AA9B}"/>
              </a:ext>
            </a:extLst>
          </p:cNvPr>
          <p:cNvSpPr>
            <a:spLocks noGrp="1"/>
          </p:cNvSpPr>
          <p:nvPr>
            <p:ph type="dt" sz="half" idx="10"/>
          </p:nvPr>
        </p:nvSpPr>
        <p:spPr/>
        <p:txBody>
          <a:bodyPr/>
          <a:lstStyle/>
          <a:p>
            <a:fld id="{44BAD492-E84F-4E7C-93AA-B559641F78FD}" type="datetimeFigureOut">
              <a:rPr lang="zh-CN" altLang="en-US" smtClean="0"/>
              <a:t>2023/1/9</a:t>
            </a:fld>
            <a:endParaRPr lang="zh-CN" altLang="en-US"/>
          </a:p>
        </p:txBody>
      </p:sp>
      <p:sp>
        <p:nvSpPr>
          <p:cNvPr id="5" name="页脚占位符 4">
            <a:extLst>
              <a:ext uri="{FF2B5EF4-FFF2-40B4-BE49-F238E27FC236}">
                <a16:creationId xmlns="" xmlns:a16="http://schemas.microsoft.com/office/drawing/2014/main" id="{7B495822-30D3-4E7F-8127-5FF78DE623D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71CF472A-906D-4583-8A15-F64EE95C5F74}"/>
              </a:ext>
            </a:extLst>
          </p:cNvPr>
          <p:cNvSpPr>
            <a:spLocks noGrp="1"/>
          </p:cNvSpPr>
          <p:nvPr>
            <p:ph type="sldNum" sz="quarter" idx="12"/>
          </p:nvPr>
        </p:nvSpPr>
        <p:spPr/>
        <p:txBody>
          <a:bodyPr/>
          <a:lstStyle/>
          <a:p>
            <a:fld id="{7A1A85EC-FC4C-404C-A6AE-82A0100A3A0A}" type="slidenum">
              <a:rPr lang="zh-CN" altLang="en-US" smtClean="0"/>
              <a:t>‹#›</a:t>
            </a:fld>
            <a:endParaRPr lang="zh-CN" altLang="en-US"/>
          </a:p>
        </p:txBody>
      </p:sp>
    </p:spTree>
    <p:extLst>
      <p:ext uri="{BB962C8B-B14F-4D97-AF65-F5344CB8AC3E}">
        <p14:creationId xmlns:p14="http://schemas.microsoft.com/office/powerpoint/2010/main" val="200169261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A3315B8B-5840-4EB4-BC10-8B95532E82C2}"/>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 xmlns:a16="http://schemas.microsoft.com/office/drawing/2014/main" id="{0881861E-EC7E-43C5-B258-6A527AC6A6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 xmlns:a16="http://schemas.microsoft.com/office/drawing/2014/main" id="{8AB19634-2573-4D2E-BEE4-153043A0B4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 xmlns:a16="http://schemas.microsoft.com/office/drawing/2014/main" id="{7ABF1939-D01F-4FD6-8813-19C127299B95}"/>
              </a:ext>
            </a:extLst>
          </p:cNvPr>
          <p:cNvSpPr>
            <a:spLocks noGrp="1"/>
          </p:cNvSpPr>
          <p:nvPr>
            <p:ph type="dt" sz="half" idx="10"/>
          </p:nvPr>
        </p:nvSpPr>
        <p:spPr/>
        <p:txBody>
          <a:bodyPr/>
          <a:lstStyle/>
          <a:p>
            <a:fld id="{44BAD492-E84F-4E7C-93AA-B559641F78FD}" type="datetimeFigureOut">
              <a:rPr lang="zh-CN" altLang="en-US" smtClean="0"/>
              <a:t>2023/1/9</a:t>
            </a:fld>
            <a:endParaRPr lang="zh-CN" altLang="en-US"/>
          </a:p>
        </p:txBody>
      </p:sp>
      <p:sp>
        <p:nvSpPr>
          <p:cNvPr id="6" name="页脚占位符 5">
            <a:extLst>
              <a:ext uri="{FF2B5EF4-FFF2-40B4-BE49-F238E27FC236}">
                <a16:creationId xmlns="" xmlns:a16="http://schemas.microsoft.com/office/drawing/2014/main" id="{01D0D681-5A09-49FE-94F8-A6254D1A72E6}"/>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 xmlns:a16="http://schemas.microsoft.com/office/drawing/2014/main" id="{560E5405-2B27-4C26-B896-679406F74343}"/>
              </a:ext>
            </a:extLst>
          </p:cNvPr>
          <p:cNvSpPr>
            <a:spLocks noGrp="1"/>
          </p:cNvSpPr>
          <p:nvPr>
            <p:ph type="sldNum" sz="quarter" idx="12"/>
          </p:nvPr>
        </p:nvSpPr>
        <p:spPr/>
        <p:txBody>
          <a:bodyPr/>
          <a:lstStyle/>
          <a:p>
            <a:fld id="{7A1A85EC-FC4C-404C-A6AE-82A0100A3A0A}" type="slidenum">
              <a:rPr lang="zh-CN" altLang="en-US" smtClean="0"/>
              <a:t>‹#›</a:t>
            </a:fld>
            <a:endParaRPr lang="zh-CN" altLang="en-US"/>
          </a:p>
        </p:txBody>
      </p:sp>
    </p:spTree>
    <p:extLst>
      <p:ext uri="{BB962C8B-B14F-4D97-AF65-F5344CB8AC3E}">
        <p14:creationId xmlns:p14="http://schemas.microsoft.com/office/powerpoint/2010/main" val="301948457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DAF4CC16-F221-4147-8623-3FF38008C68B}"/>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 xmlns:a16="http://schemas.microsoft.com/office/drawing/2014/main" id="{AB87AE95-B641-41C4-B3A3-D00EF5C82432}"/>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 xmlns:a16="http://schemas.microsoft.com/office/drawing/2014/main" id="{2EFEA063-DA15-4A96-ABE1-F8ECE9F2423E}"/>
              </a:ext>
            </a:extLst>
          </p:cNvPr>
          <p:cNvSpPr>
            <a:spLocks noGrp="1"/>
          </p:cNvSpPr>
          <p:nvPr>
            <p:ph type="dt" sz="half" idx="10"/>
          </p:nvPr>
        </p:nvSpPr>
        <p:spPr/>
        <p:txBody>
          <a:bodyPr/>
          <a:lstStyle/>
          <a:p>
            <a:fld id="{44BAD492-E84F-4E7C-93AA-B559641F78FD}" type="datetimeFigureOut">
              <a:rPr lang="zh-CN" altLang="en-US" smtClean="0"/>
              <a:t>2023/1/9</a:t>
            </a:fld>
            <a:endParaRPr lang="zh-CN" altLang="en-US"/>
          </a:p>
        </p:txBody>
      </p:sp>
      <p:sp>
        <p:nvSpPr>
          <p:cNvPr id="5" name="页脚占位符 4">
            <a:extLst>
              <a:ext uri="{FF2B5EF4-FFF2-40B4-BE49-F238E27FC236}">
                <a16:creationId xmlns="" xmlns:a16="http://schemas.microsoft.com/office/drawing/2014/main" id="{BCEC87DA-1B93-413F-BC71-AFA805FA6ED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F6063DD8-D136-43D4-95D6-17EDFB72E4CF}"/>
              </a:ext>
            </a:extLst>
          </p:cNvPr>
          <p:cNvSpPr>
            <a:spLocks noGrp="1"/>
          </p:cNvSpPr>
          <p:nvPr>
            <p:ph type="sldNum" sz="quarter" idx="12"/>
          </p:nvPr>
        </p:nvSpPr>
        <p:spPr/>
        <p:txBody>
          <a:bodyPr/>
          <a:lstStyle/>
          <a:p>
            <a:fld id="{7A1A85EC-FC4C-404C-A6AE-82A0100A3A0A}" type="slidenum">
              <a:rPr lang="zh-CN" altLang="en-US" smtClean="0"/>
              <a:t>‹#›</a:t>
            </a:fld>
            <a:endParaRPr lang="zh-CN" altLang="en-US"/>
          </a:p>
        </p:txBody>
      </p:sp>
    </p:spTree>
    <p:extLst>
      <p:ext uri="{BB962C8B-B14F-4D97-AF65-F5344CB8AC3E}">
        <p14:creationId xmlns:p14="http://schemas.microsoft.com/office/powerpoint/2010/main" val="1082938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 xmlns:a16="http://schemas.microsoft.com/office/drawing/2014/main" id="{8E2BE92A-C9AF-4BA0-828D-7DDDE202FB11}"/>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 xmlns:a16="http://schemas.microsoft.com/office/drawing/2014/main" id="{F756710C-7153-4310-A35B-4EF18D9A1802}"/>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 xmlns:a16="http://schemas.microsoft.com/office/drawing/2014/main" id="{1CB1B5D2-092A-404D-AF76-A9DC30CE9ED9}"/>
              </a:ext>
            </a:extLst>
          </p:cNvPr>
          <p:cNvSpPr>
            <a:spLocks noGrp="1"/>
          </p:cNvSpPr>
          <p:nvPr>
            <p:ph type="dt" sz="half" idx="10"/>
          </p:nvPr>
        </p:nvSpPr>
        <p:spPr/>
        <p:txBody>
          <a:bodyPr/>
          <a:lstStyle/>
          <a:p>
            <a:fld id="{44BAD492-E84F-4E7C-93AA-B559641F78FD}" type="datetimeFigureOut">
              <a:rPr lang="zh-CN" altLang="en-US" smtClean="0"/>
              <a:t>2023/1/9</a:t>
            </a:fld>
            <a:endParaRPr lang="zh-CN" altLang="en-US"/>
          </a:p>
        </p:txBody>
      </p:sp>
      <p:sp>
        <p:nvSpPr>
          <p:cNvPr id="5" name="页脚占位符 4">
            <a:extLst>
              <a:ext uri="{FF2B5EF4-FFF2-40B4-BE49-F238E27FC236}">
                <a16:creationId xmlns="" xmlns:a16="http://schemas.microsoft.com/office/drawing/2014/main" id="{9D0D70F2-AF78-4FB5-AFD7-F7BF04FCBFE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966F1324-D872-4163-8938-EAE6B7348F54}"/>
              </a:ext>
            </a:extLst>
          </p:cNvPr>
          <p:cNvSpPr>
            <a:spLocks noGrp="1"/>
          </p:cNvSpPr>
          <p:nvPr>
            <p:ph type="sldNum" sz="quarter" idx="12"/>
          </p:nvPr>
        </p:nvSpPr>
        <p:spPr/>
        <p:txBody>
          <a:bodyPr/>
          <a:lstStyle/>
          <a:p>
            <a:fld id="{7A1A85EC-FC4C-404C-A6AE-82A0100A3A0A}" type="slidenum">
              <a:rPr lang="zh-CN" altLang="en-US" smtClean="0"/>
              <a:t>‹#›</a:t>
            </a:fld>
            <a:endParaRPr lang="zh-CN" altLang="en-US"/>
          </a:p>
        </p:txBody>
      </p:sp>
    </p:spTree>
    <p:extLst>
      <p:ext uri="{BB962C8B-B14F-4D97-AF65-F5344CB8AC3E}">
        <p14:creationId xmlns:p14="http://schemas.microsoft.com/office/powerpoint/2010/main" val="131999958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2023/1/9</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2646274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2023/1/9</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2217605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79089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471470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413728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540353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83429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607F601F-845F-4B42-AEC6-56F7611FED93}"/>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 xmlns:a16="http://schemas.microsoft.com/office/drawing/2014/main" id="{778C72A3-4E77-4577-9642-AA7B4A609676}"/>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 xmlns:a16="http://schemas.microsoft.com/office/drawing/2014/main" id="{2B562268-49D7-410E-A603-1F54A006A084}"/>
              </a:ext>
            </a:extLst>
          </p:cNvPr>
          <p:cNvSpPr>
            <a:spLocks noGrp="1"/>
          </p:cNvSpPr>
          <p:nvPr>
            <p:ph type="dt" sz="half" idx="10"/>
          </p:nvPr>
        </p:nvSpPr>
        <p:spPr/>
        <p:txBody>
          <a:bodyPr/>
          <a:lstStyle/>
          <a:p>
            <a:fld id="{44BAD492-E84F-4E7C-93AA-B559641F78FD}" type="datetimeFigureOut">
              <a:rPr lang="zh-CN" altLang="en-US" smtClean="0"/>
              <a:t>2023/1/9</a:t>
            </a:fld>
            <a:endParaRPr lang="zh-CN" altLang="en-US"/>
          </a:p>
        </p:txBody>
      </p:sp>
      <p:sp>
        <p:nvSpPr>
          <p:cNvPr id="5" name="页脚占位符 4">
            <a:extLst>
              <a:ext uri="{FF2B5EF4-FFF2-40B4-BE49-F238E27FC236}">
                <a16:creationId xmlns="" xmlns:a16="http://schemas.microsoft.com/office/drawing/2014/main" id="{0DBE0238-B809-4612-846F-F2B328307E3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CF1391B0-F7B1-4AB1-87A9-D6C5D78CFE09}"/>
              </a:ext>
            </a:extLst>
          </p:cNvPr>
          <p:cNvSpPr>
            <a:spLocks noGrp="1"/>
          </p:cNvSpPr>
          <p:nvPr>
            <p:ph type="sldNum" sz="quarter" idx="12"/>
          </p:nvPr>
        </p:nvSpPr>
        <p:spPr/>
        <p:txBody>
          <a:bodyPr/>
          <a:lstStyle/>
          <a:p>
            <a:fld id="{7A1A85EC-FC4C-404C-A6AE-82A0100A3A0A}" type="slidenum">
              <a:rPr lang="zh-CN" altLang="en-US" smtClean="0"/>
              <a:t>‹#›</a:t>
            </a:fld>
            <a:endParaRPr lang="zh-CN" altLang="en-US"/>
          </a:p>
        </p:txBody>
      </p:sp>
    </p:spTree>
    <p:extLst>
      <p:ext uri="{BB962C8B-B14F-4D97-AF65-F5344CB8AC3E}">
        <p14:creationId xmlns:p14="http://schemas.microsoft.com/office/powerpoint/2010/main" val="424363915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2023/1/9</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50161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2023/1/9</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149786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2023/1/9</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845638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978645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340511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4207821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25275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367F592A-FAE3-4B8A-8ED8-266C689B0817}"/>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 xmlns:a16="http://schemas.microsoft.com/office/drawing/2014/main" id="{A4C5E2D0-913D-4E29-B024-FCFF09E1F0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 xmlns:a16="http://schemas.microsoft.com/office/drawing/2014/main" id="{B027D771-DC3C-45DF-BA32-B70ECD2F4A64}"/>
              </a:ext>
            </a:extLst>
          </p:cNvPr>
          <p:cNvSpPr>
            <a:spLocks noGrp="1"/>
          </p:cNvSpPr>
          <p:nvPr>
            <p:ph type="dt" sz="half" idx="10"/>
          </p:nvPr>
        </p:nvSpPr>
        <p:spPr/>
        <p:txBody>
          <a:bodyPr/>
          <a:lstStyle/>
          <a:p>
            <a:fld id="{44BAD492-E84F-4E7C-93AA-B559641F78FD}" type="datetimeFigureOut">
              <a:rPr lang="zh-CN" altLang="en-US" smtClean="0"/>
              <a:t>2023/1/9</a:t>
            </a:fld>
            <a:endParaRPr lang="zh-CN" altLang="en-US"/>
          </a:p>
        </p:txBody>
      </p:sp>
      <p:sp>
        <p:nvSpPr>
          <p:cNvPr id="5" name="页脚占位符 4">
            <a:extLst>
              <a:ext uri="{FF2B5EF4-FFF2-40B4-BE49-F238E27FC236}">
                <a16:creationId xmlns="" xmlns:a16="http://schemas.microsoft.com/office/drawing/2014/main" id="{8D8F27F6-B4DA-4192-A6EE-2EA8A1C96405}"/>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AE69C3A2-8C0C-4640-8F5E-D9D2B137DB84}"/>
              </a:ext>
            </a:extLst>
          </p:cNvPr>
          <p:cNvSpPr>
            <a:spLocks noGrp="1"/>
          </p:cNvSpPr>
          <p:nvPr>
            <p:ph type="sldNum" sz="quarter" idx="12"/>
          </p:nvPr>
        </p:nvSpPr>
        <p:spPr/>
        <p:txBody>
          <a:bodyPr/>
          <a:lstStyle/>
          <a:p>
            <a:fld id="{7A1A85EC-FC4C-404C-A6AE-82A0100A3A0A}" type="slidenum">
              <a:rPr lang="zh-CN" altLang="en-US" smtClean="0"/>
              <a:t>‹#›</a:t>
            </a:fld>
            <a:endParaRPr lang="zh-CN" altLang="en-US"/>
          </a:p>
        </p:txBody>
      </p:sp>
    </p:spTree>
    <p:extLst>
      <p:ext uri="{BB962C8B-B14F-4D97-AF65-F5344CB8AC3E}">
        <p14:creationId xmlns:p14="http://schemas.microsoft.com/office/powerpoint/2010/main" val="216285964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C8437531-6892-4BA9-B6B3-ABA376C6F896}"/>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 xmlns:a16="http://schemas.microsoft.com/office/drawing/2014/main" id="{12114218-8FE5-4BB4-8580-74D0E3B7E827}"/>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 xmlns:a16="http://schemas.microsoft.com/office/drawing/2014/main" id="{D3266ED4-DF3A-4179-9240-951655D6CA79}"/>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 xmlns:a16="http://schemas.microsoft.com/office/drawing/2014/main" id="{4F6F8F51-D59D-435F-A4E8-6DD3B96B28CA}"/>
              </a:ext>
            </a:extLst>
          </p:cNvPr>
          <p:cNvSpPr>
            <a:spLocks noGrp="1"/>
          </p:cNvSpPr>
          <p:nvPr>
            <p:ph type="dt" sz="half" idx="10"/>
          </p:nvPr>
        </p:nvSpPr>
        <p:spPr/>
        <p:txBody>
          <a:bodyPr/>
          <a:lstStyle/>
          <a:p>
            <a:fld id="{44BAD492-E84F-4E7C-93AA-B559641F78FD}" type="datetimeFigureOut">
              <a:rPr lang="zh-CN" altLang="en-US" smtClean="0"/>
              <a:t>2023/1/9</a:t>
            </a:fld>
            <a:endParaRPr lang="zh-CN" altLang="en-US"/>
          </a:p>
        </p:txBody>
      </p:sp>
      <p:sp>
        <p:nvSpPr>
          <p:cNvPr id="6" name="页脚占位符 5">
            <a:extLst>
              <a:ext uri="{FF2B5EF4-FFF2-40B4-BE49-F238E27FC236}">
                <a16:creationId xmlns="" xmlns:a16="http://schemas.microsoft.com/office/drawing/2014/main" id="{1993E33E-9D57-4FD0-A9CD-3DDAEF6E8665}"/>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 xmlns:a16="http://schemas.microsoft.com/office/drawing/2014/main" id="{E4D2FE81-20F9-47D8-BA47-F9329E2D75FA}"/>
              </a:ext>
            </a:extLst>
          </p:cNvPr>
          <p:cNvSpPr>
            <a:spLocks noGrp="1"/>
          </p:cNvSpPr>
          <p:nvPr>
            <p:ph type="sldNum" sz="quarter" idx="12"/>
          </p:nvPr>
        </p:nvSpPr>
        <p:spPr/>
        <p:txBody>
          <a:bodyPr/>
          <a:lstStyle/>
          <a:p>
            <a:fld id="{7A1A85EC-FC4C-404C-A6AE-82A0100A3A0A}" type="slidenum">
              <a:rPr lang="zh-CN" altLang="en-US" smtClean="0"/>
              <a:t>‹#›</a:t>
            </a:fld>
            <a:endParaRPr lang="zh-CN" altLang="en-US"/>
          </a:p>
        </p:txBody>
      </p:sp>
    </p:spTree>
    <p:extLst>
      <p:ext uri="{BB962C8B-B14F-4D97-AF65-F5344CB8AC3E}">
        <p14:creationId xmlns:p14="http://schemas.microsoft.com/office/powerpoint/2010/main" val="20138505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D45185C9-227A-45BE-913B-76166DCC5C5D}"/>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 xmlns:a16="http://schemas.microsoft.com/office/drawing/2014/main" id="{3D61278B-4577-46A3-9618-AC10AA931E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 xmlns:a16="http://schemas.microsoft.com/office/drawing/2014/main" id="{B400CEAB-6C12-4351-8649-CE7F1D575D39}"/>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 xmlns:a16="http://schemas.microsoft.com/office/drawing/2014/main" id="{660D0D5D-4049-4027-8E2B-A0F14F72EF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 xmlns:a16="http://schemas.microsoft.com/office/drawing/2014/main" id="{371F54EF-B50B-42C9-BD2B-3FC5AAD8213F}"/>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 xmlns:a16="http://schemas.microsoft.com/office/drawing/2014/main" id="{79891278-1D41-4847-AFD6-B0266F1DC857}"/>
              </a:ext>
            </a:extLst>
          </p:cNvPr>
          <p:cNvSpPr>
            <a:spLocks noGrp="1"/>
          </p:cNvSpPr>
          <p:nvPr>
            <p:ph type="dt" sz="half" idx="10"/>
          </p:nvPr>
        </p:nvSpPr>
        <p:spPr/>
        <p:txBody>
          <a:bodyPr/>
          <a:lstStyle/>
          <a:p>
            <a:fld id="{44BAD492-E84F-4E7C-93AA-B559641F78FD}" type="datetimeFigureOut">
              <a:rPr lang="zh-CN" altLang="en-US" smtClean="0"/>
              <a:t>2023/1/9</a:t>
            </a:fld>
            <a:endParaRPr lang="zh-CN" altLang="en-US"/>
          </a:p>
        </p:txBody>
      </p:sp>
      <p:sp>
        <p:nvSpPr>
          <p:cNvPr id="8" name="页脚占位符 7">
            <a:extLst>
              <a:ext uri="{FF2B5EF4-FFF2-40B4-BE49-F238E27FC236}">
                <a16:creationId xmlns="" xmlns:a16="http://schemas.microsoft.com/office/drawing/2014/main" id="{E086DB15-C226-4352-AABC-D132EC88D2C1}"/>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 xmlns:a16="http://schemas.microsoft.com/office/drawing/2014/main" id="{30536DA4-57E9-4E8B-965B-145391D21F0F}"/>
              </a:ext>
            </a:extLst>
          </p:cNvPr>
          <p:cNvSpPr>
            <a:spLocks noGrp="1"/>
          </p:cNvSpPr>
          <p:nvPr>
            <p:ph type="sldNum" sz="quarter" idx="12"/>
          </p:nvPr>
        </p:nvSpPr>
        <p:spPr/>
        <p:txBody>
          <a:bodyPr/>
          <a:lstStyle/>
          <a:p>
            <a:fld id="{7A1A85EC-FC4C-404C-A6AE-82A0100A3A0A}" type="slidenum">
              <a:rPr lang="zh-CN" altLang="en-US" smtClean="0"/>
              <a:t>‹#›</a:t>
            </a:fld>
            <a:endParaRPr lang="zh-CN" altLang="en-US"/>
          </a:p>
        </p:txBody>
      </p:sp>
    </p:spTree>
    <p:extLst>
      <p:ext uri="{BB962C8B-B14F-4D97-AF65-F5344CB8AC3E}">
        <p14:creationId xmlns:p14="http://schemas.microsoft.com/office/powerpoint/2010/main" val="99211726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D45185C9-227A-45BE-913B-76166DCC5C5D}"/>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 xmlns:a16="http://schemas.microsoft.com/office/drawing/2014/main" id="{3D61278B-4577-46A3-9618-AC10AA931E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 xmlns:a16="http://schemas.microsoft.com/office/drawing/2014/main" id="{B400CEAB-6C12-4351-8649-CE7F1D575D39}"/>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 xmlns:a16="http://schemas.microsoft.com/office/drawing/2014/main" id="{660D0D5D-4049-4027-8E2B-A0F14F72EF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 xmlns:a16="http://schemas.microsoft.com/office/drawing/2014/main" id="{371F54EF-B50B-42C9-BD2B-3FC5AAD8213F}"/>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 xmlns:a16="http://schemas.microsoft.com/office/drawing/2014/main" id="{79891278-1D41-4847-AFD6-B0266F1DC857}"/>
              </a:ext>
            </a:extLst>
          </p:cNvPr>
          <p:cNvSpPr>
            <a:spLocks noGrp="1"/>
          </p:cNvSpPr>
          <p:nvPr>
            <p:ph type="dt" sz="half" idx="10"/>
          </p:nvPr>
        </p:nvSpPr>
        <p:spPr/>
        <p:txBody>
          <a:bodyPr/>
          <a:lstStyle/>
          <a:p>
            <a:fld id="{44BAD492-E84F-4E7C-93AA-B559641F78FD}" type="datetimeFigureOut">
              <a:rPr lang="zh-CN" altLang="en-US" smtClean="0"/>
              <a:t>2023/1/9</a:t>
            </a:fld>
            <a:endParaRPr lang="zh-CN" altLang="en-US"/>
          </a:p>
        </p:txBody>
      </p:sp>
      <p:sp>
        <p:nvSpPr>
          <p:cNvPr id="8" name="页脚占位符 7">
            <a:extLst>
              <a:ext uri="{FF2B5EF4-FFF2-40B4-BE49-F238E27FC236}">
                <a16:creationId xmlns="" xmlns:a16="http://schemas.microsoft.com/office/drawing/2014/main" id="{E086DB15-C226-4352-AABC-D132EC88D2C1}"/>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 xmlns:a16="http://schemas.microsoft.com/office/drawing/2014/main" id="{30536DA4-57E9-4E8B-965B-145391D21F0F}"/>
              </a:ext>
            </a:extLst>
          </p:cNvPr>
          <p:cNvSpPr>
            <a:spLocks noGrp="1"/>
          </p:cNvSpPr>
          <p:nvPr>
            <p:ph type="sldNum" sz="quarter" idx="12"/>
          </p:nvPr>
        </p:nvSpPr>
        <p:spPr/>
        <p:txBody>
          <a:bodyPr/>
          <a:lstStyle/>
          <a:p>
            <a:fld id="{7A1A85EC-FC4C-404C-A6AE-82A0100A3A0A}" type="slidenum">
              <a:rPr lang="zh-CN" altLang="en-US" smtClean="0"/>
              <a:t>‹#›</a:t>
            </a:fld>
            <a:endParaRPr lang="zh-CN" altLang="en-US"/>
          </a:p>
        </p:txBody>
      </p:sp>
      <p:sp>
        <p:nvSpPr>
          <p:cNvPr id="11" name="TextBox 10"/>
          <p:cNvSpPr txBox="1"/>
          <p:nvPr userDrawn="1"/>
        </p:nvSpPr>
        <p:spPr>
          <a:xfrm>
            <a:off x="839416" y="6739570"/>
            <a:ext cx="1224136"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下载</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http://www.1ppt.com/xiazai/</a:t>
            </a:r>
          </a:p>
        </p:txBody>
      </p:sp>
    </p:spTree>
    <p:extLst>
      <p:ext uri="{BB962C8B-B14F-4D97-AF65-F5344CB8AC3E}">
        <p14:creationId xmlns:p14="http://schemas.microsoft.com/office/powerpoint/2010/main" val="28689248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297719C7-80D9-415B-94FB-E5C6B89CBE35}"/>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 xmlns:a16="http://schemas.microsoft.com/office/drawing/2014/main" id="{4C37D312-718F-456F-9A7E-04127F64A1E6}"/>
              </a:ext>
            </a:extLst>
          </p:cNvPr>
          <p:cNvSpPr>
            <a:spLocks noGrp="1"/>
          </p:cNvSpPr>
          <p:nvPr>
            <p:ph type="dt" sz="half" idx="10"/>
          </p:nvPr>
        </p:nvSpPr>
        <p:spPr/>
        <p:txBody>
          <a:bodyPr/>
          <a:lstStyle/>
          <a:p>
            <a:fld id="{44BAD492-E84F-4E7C-93AA-B559641F78FD}" type="datetimeFigureOut">
              <a:rPr lang="zh-CN" altLang="en-US" smtClean="0"/>
              <a:t>2023/1/9</a:t>
            </a:fld>
            <a:endParaRPr lang="zh-CN" altLang="en-US"/>
          </a:p>
        </p:txBody>
      </p:sp>
      <p:sp>
        <p:nvSpPr>
          <p:cNvPr id="4" name="页脚占位符 3">
            <a:extLst>
              <a:ext uri="{FF2B5EF4-FFF2-40B4-BE49-F238E27FC236}">
                <a16:creationId xmlns="" xmlns:a16="http://schemas.microsoft.com/office/drawing/2014/main" id="{C18FB3E1-FF7A-4187-850E-4E956DA60EF6}"/>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 xmlns:a16="http://schemas.microsoft.com/office/drawing/2014/main" id="{F44B1CC0-97F5-4EA3-BC6C-73910942AE2E}"/>
              </a:ext>
            </a:extLst>
          </p:cNvPr>
          <p:cNvSpPr>
            <a:spLocks noGrp="1"/>
          </p:cNvSpPr>
          <p:nvPr>
            <p:ph type="sldNum" sz="quarter" idx="12"/>
          </p:nvPr>
        </p:nvSpPr>
        <p:spPr/>
        <p:txBody>
          <a:bodyPr/>
          <a:lstStyle/>
          <a:p>
            <a:fld id="{7A1A85EC-FC4C-404C-A6AE-82A0100A3A0A}" type="slidenum">
              <a:rPr lang="zh-CN" altLang="en-US" smtClean="0"/>
              <a:t>‹#›</a:t>
            </a:fld>
            <a:endParaRPr lang="zh-CN" altLang="en-US"/>
          </a:p>
        </p:txBody>
      </p:sp>
    </p:spTree>
    <p:extLst>
      <p:ext uri="{BB962C8B-B14F-4D97-AF65-F5344CB8AC3E}">
        <p14:creationId xmlns:p14="http://schemas.microsoft.com/office/powerpoint/2010/main" val="5170515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 xmlns:a16="http://schemas.microsoft.com/office/drawing/2014/main" id="{DD0328B7-D659-4A20-AD0D-38AA49FE038A}"/>
              </a:ext>
            </a:extLst>
          </p:cNvPr>
          <p:cNvSpPr>
            <a:spLocks noGrp="1"/>
          </p:cNvSpPr>
          <p:nvPr>
            <p:ph type="dt" sz="half" idx="10"/>
          </p:nvPr>
        </p:nvSpPr>
        <p:spPr/>
        <p:txBody>
          <a:bodyPr/>
          <a:lstStyle/>
          <a:p>
            <a:fld id="{44BAD492-E84F-4E7C-93AA-B559641F78FD}" type="datetimeFigureOut">
              <a:rPr lang="zh-CN" altLang="en-US" smtClean="0"/>
              <a:t>2023/1/9</a:t>
            </a:fld>
            <a:endParaRPr lang="zh-CN" altLang="en-US"/>
          </a:p>
        </p:txBody>
      </p:sp>
      <p:sp>
        <p:nvSpPr>
          <p:cNvPr id="3" name="页脚占位符 2">
            <a:extLst>
              <a:ext uri="{FF2B5EF4-FFF2-40B4-BE49-F238E27FC236}">
                <a16:creationId xmlns="" xmlns:a16="http://schemas.microsoft.com/office/drawing/2014/main" id="{A36E24F9-07D2-4CA6-AB95-CA1CEA612BAB}"/>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 xmlns:a16="http://schemas.microsoft.com/office/drawing/2014/main" id="{B9D614EF-53EC-48F7-BE3C-CADE4D50A524}"/>
              </a:ext>
            </a:extLst>
          </p:cNvPr>
          <p:cNvSpPr>
            <a:spLocks noGrp="1"/>
          </p:cNvSpPr>
          <p:nvPr>
            <p:ph type="sldNum" sz="quarter" idx="12"/>
          </p:nvPr>
        </p:nvSpPr>
        <p:spPr/>
        <p:txBody>
          <a:bodyPr/>
          <a:lstStyle/>
          <a:p>
            <a:fld id="{7A1A85EC-FC4C-404C-A6AE-82A0100A3A0A}" type="slidenum">
              <a:rPr lang="zh-CN" altLang="en-US" smtClean="0"/>
              <a:t>‹#›</a:t>
            </a:fld>
            <a:endParaRPr lang="zh-CN" altLang="en-US"/>
          </a:p>
        </p:txBody>
      </p:sp>
    </p:spTree>
    <p:extLst>
      <p:ext uri="{BB962C8B-B14F-4D97-AF65-F5344CB8AC3E}">
        <p14:creationId xmlns:p14="http://schemas.microsoft.com/office/powerpoint/2010/main" val="104459864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BFE68640-1281-4287-B966-AC3C897DF49D}"/>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 xmlns:a16="http://schemas.microsoft.com/office/drawing/2014/main" id="{369EAE6C-A12F-4311-B8B8-B562FB50D1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 xmlns:a16="http://schemas.microsoft.com/office/drawing/2014/main" id="{C3EB7F4C-773E-461D-83AF-CC3E690303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 xmlns:a16="http://schemas.microsoft.com/office/drawing/2014/main" id="{DE1EA8C3-85EA-4075-9583-A583E81E71D8}"/>
              </a:ext>
            </a:extLst>
          </p:cNvPr>
          <p:cNvSpPr>
            <a:spLocks noGrp="1"/>
          </p:cNvSpPr>
          <p:nvPr>
            <p:ph type="dt" sz="half" idx="10"/>
          </p:nvPr>
        </p:nvSpPr>
        <p:spPr/>
        <p:txBody>
          <a:bodyPr/>
          <a:lstStyle/>
          <a:p>
            <a:fld id="{44BAD492-E84F-4E7C-93AA-B559641F78FD}" type="datetimeFigureOut">
              <a:rPr lang="zh-CN" altLang="en-US" smtClean="0"/>
              <a:t>2023/1/9</a:t>
            </a:fld>
            <a:endParaRPr lang="zh-CN" altLang="en-US"/>
          </a:p>
        </p:txBody>
      </p:sp>
      <p:sp>
        <p:nvSpPr>
          <p:cNvPr id="6" name="页脚占位符 5">
            <a:extLst>
              <a:ext uri="{FF2B5EF4-FFF2-40B4-BE49-F238E27FC236}">
                <a16:creationId xmlns="" xmlns:a16="http://schemas.microsoft.com/office/drawing/2014/main" id="{BA5C6F8E-2406-4454-8B2F-CE1B3896B564}"/>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 xmlns:a16="http://schemas.microsoft.com/office/drawing/2014/main" id="{1BA3120E-A400-481B-9381-6AAE49D1DE59}"/>
              </a:ext>
            </a:extLst>
          </p:cNvPr>
          <p:cNvSpPr>
            <a:spLocks noGrp="1"/>
          </p:cNvSpPr>
          <p:nvPr>
            <p:ph type="sldNum" sz="quarter" idx="12"/>
          </p:nvPr>
        </p:nvSpPr>
        <p:spPr/>
        <p:txBody>
          <a:bodyPr/>
          <a:lstStyle/>
          <a:p>
            <a:fld id="{7A1A85EC-FC4C-404C-A6AE-82A0100A3A0A}" type="slidenum">
              <a:rPr lang="zh-CN" altLang="en-US" smtClean="0"/>
              <a:t>‹#›</a:t>
            </a:fld>
            <a:endParaRPr lang="zh-CN" altLang="en-US"/>
          </a:p>
        </p:txBody>
      </p:sp>
    </p:spTree>
    <p:extLst>
      <p:ext uri="{BB962C8B-B14F-4D97-AF65-F5344CB8AC3E}">
        <p14:creationId xmlns:p14="http://schemas.microsoft.com/office/powerpoint/2010/main" val="280198269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 xmlns:a16="http://schemas.microsoft.com/office/drawing/2014/main" id="{3F81875C-EA71-4F45-9D4E-F8BE67EB44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 xmlns:a16="http://schemas.microsoft.com/office/drawing/2014/main" id="{AFA14ACC-0BFF-4BA2-A8F7-7C42DACB5B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 xmlns:a16="http://schemas.microsoft.com/office/drawing/2014/main" id="{E36E39AC-6DF4-4936-8ED5-276598791D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BAD492-E84F-4E7C-93AA-B559641F78FD}" type="datetimeFigureOut">
              <a:rPr lang="zh-CN" altLang="en-US" smtClean="0"/>
              <a:t>2023/1/9</a:t>
            </a:fld>
            <a:endParaRPr lang="zh-CN" altLang="en-US"/>
          </a:p>
        </p:txBody>
      </p:sp>
      <p:sp>
        <p:nvSpPr>
          <p:cNvPr id="5" name="页脚占位符 4">
            <a:extLst>
              <a:ext uri="{FF2B5EF4-FFF2-40B4-BE49-F238E27FC236}">
                <a16:creationId xmlns="" xmlns:a16="http://schemas.microsoft.com/office/drawing/2014/main" id="{7FC0C051-6565-4B1D-8C2D-8A337A90EF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 xmlns:a16="http://schemas.microsoft.com/office/drawing/2014/main" id="{1C9150FF-CED5-4A46-A70A-E7CA7EA340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1A85EC-FC4C-404C-A6AE-82A0100A3A0A}" type="slidenum">
              <a:rPr lang="zh-CN" altLang="en-US" smtClean="0"/>
              <a:t>‹#›</a:t>
            </a:fld>
            <a:endParaRPr lang="zh-CN" altLang="en-US"/>
          </a:p>
        </p:txBody>
      </p:sp>
    </p:spTree>
    <p:extLst>
      <p:ext uri="{BB962C8B-B14F-4D97-AF65-F5344CB8AC3E}">
        <p14:creationId xmlns:p14="http://schemas.microsoft.com/office/powerpoint/2010/main" val="30259616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0"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2905450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2023/1/9</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45472441"/>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8.xml"/><Relationship Id="rId1" Type="http://schemas.openxmlformats.org/officeDocument/2006/relationships/tags" Target="../tags/tag25.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8.xml"/><Relationship Id="rId1" Type="http://schemas.openxmlformats.org/officeDocument/2006/relationships/tags" Target="../tags/tag26.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8.xml"/><Relationship Id="rId1" Type="http://schemas.openxmlformats.org/officeDocument/2006/relationships/tags" Target="../tags/tag27.xml"/><Relationship Id="rId5" Type="http://schemas.openxmlformats.org/officeDocument/2006/relationships/image" Target="../media/image7.png"/><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8.xml"/><Relationship Id="rId1" Type="http://schemas.openxmlformats.org/officeDocument/2006/relationships/tags" Target="../tags/tag28.xml"/><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8.xml"/><Relationship Id="rId1" Type="http://schemas.openxmlformats.org/officeDocument/2006/relationships/tags" Target="../tags/tag29.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8.xml"/><Relationship Id="rId1" Type="http://schemas.openxmlformats.org/officeDocument/2006/relationships/tags" Target="../tags/tag30.xml"/><Relationship Id="rId5" Type="http://schemas.openxmlformats.org/officeDocument/2006/relationships/image" Target="../media/image11.pn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8.xml"/><Relationship Id="rId1" Type="http://schemas.openxmlformats.org/officeDocument/2006/relationships/tags" Target="../tags/tag31.xml"/><Relationship Id="rId5" Type="http://schemas.openxmlformats.org/officeDocument/2006/relationships/image" Target="../media/image12.png"/><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8.xml"/><Relationship Id="rId1" Type="http://schemas.openxmlformats.org/officeDocument/2006/relationships/tags" Target="../tags/tag32.xml"/><Relationship Id="rId5" Type="http://schemas.openxmlformats.org/officeDocument/2006/relationships/image" Target="../media/image6.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8.xml"/><Relationship Id="rId1" Type="http://schemas.openxmlformats.org/officeDocument/2006/relationships/tags" Target="../tags/tag33.xml"/><Relationship Id="rId5" Type="http://schemas.openxmlformats.org/officeDocument/2006/relationships/image" Target="../media/image13.png"/><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8.xml"/><Relationship Id="rId1" Type="http://schemas.openxmlformats.org/officeDocument/2006/relationships/tags" Target="../tags/tag34.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18" Type="http://schemas.openxmlformats.org/officeDocument/2006/relationships/slideLayout" Target="../slideLayouts/slideLayout8.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tags" Target="../tags/tag17.xml"/><Relationship Id="rId2" Type="http://schemas.openxmlformats.org/officeDocument/2006/relationships/tags" Target="../tags/tag2.xml"/><Relationship Id="rId16" Type="http://schemas.openxmlformats.org/officeDocument/2006/relationships/tags" Target="../tags/tag16.xml"/><Relationship Id="rId20" Type="http://schemas.openxmlformats.org/officeDocument/2006/relationships/image" Target="../media/image3.png"/><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tags" Target="../tags/tag15.xml"/><Relationship Id="rId10" Type="http://schemas.openxmlformats.org/officeDocument/2006/relationships/tags" Target="../tags/tag10.xml"/><Relationship Id="rId19" Type="http://schemas.openxmlformats.org/officeDocument/2006/relationships/image" Target="../media/image1.jpeg"/><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8.xml"/><Relationship Id="rId1" Type="http://schemas.openxmlformats.org/officeDocument/2006/relationships/tags" Target="../tags/tag35.xml"/><Relationship Id="rId5" Type="http://schemas.openxmlformats.org/officeDocument/2006/relationships/image" Target="../media/image14.png"/><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8.xml"/><Relationship Id="rId1" Type="http://schemas.openxmlformats.org/officeDocument/2006/relationships/tags" Target="../tags/tag36.xml"/><Relationship Id="rId5" Type="http://schemas.openxmlformats.org/officeDocument/2006/relationships/image" Target="../media/image6.png"/><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tags" Target="../tags/tag39.xml"/><Relationship Id="rId7" Type="http://schemas.openxmlformats.org/officeDocument/2006/relationships/image" Target="../media/image15.png"/><Relationship Id="rId2" Type="http://schemas.openxmlformats.org/officeDocument/2006/relationships/tags" Target="../tags/tag38.xml"/><Relationship Id="rId1" Type="http://schemas.openxmlformats.org/officeDocument/2006/relationships/tags" Target="../tags/tag37.xml"/><Relationship Id="rId6" Type="http://schemas.openxmlformats.org/officeDocument/2006/relationships/image" Target="../media/image7.png"/><Relationship Id="rId5" Type="http://schemas.openxmlformats.org/officeDocument/2006/relationships/image" Target="../media/image4.jpeg"/><Relationship Id="rId4"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8.xml"/><Relationship Id="rId1" Type="http://schemas.openxmlformats.org/officeDocument/2006/relationships/tags" Target="../tags/tag40.xml"/><Relationship Id="rId5" Type="http://schemas.openxmlformats.org/officeDocument/2006/relationships/image" Target="../media/image16.png"/><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8.xml"/><Relationship Id="rId1" Type="http://schemas.openxmlformats.org/officeDocument/2006/relationships/tags" Target="../tags/tag41.xml"/><Relationship Id="rId4" Type="http://schemas.openxmlformats.org/officeDocument/2006/relationships/image" Target="../media/image7.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22.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8.xml"/><Relationship Id="rId1" Type="http://schemas.openxmlformats.org/officeDocument/2006/relationships/tags" Target="../tags/tag18.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8.xml"/><Relationship Id="rId1" Type="http://schemas.openxmlformats.org/officeDocument/2006/relationships/tags" Target="../tags/tag19.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8.xml"/><Relationship Id="rId1" Type="http://schemas.openxmlformats.org/officeDocument/2006/relationships/tags" Target="../tags/tag20.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8.xml"/><Relationship Id="rId1" Type="http://schemas.openxmlformats.org/officeDocument/2006/relationships/tags" Target="../tags/tag21.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8.xml"/><Relationship Id="rId1" Type="http://schemas.openxmlformats.org/officeDocument/2006/relationships/tags" Target="../tags/tag22.xml"/><Relationship Id="rId5" Type="http://schemas.openxmlformats.org/officeDocument/2006/relationships/image" Target="../media/image9.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8.xml"/><Relationship Id="rId1" Type="http://schemas.openxmlformats.org/officeDocument/2006/relationships/tags" Target="../tags/tag23.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8.xml"/><Relationship Id="rId1" Type="http://schemas.openxmlformats.org/officeDocument/2006/relationships/tags" Target="../tags/tag24.xml"/><Relationship Id="rId5" Type="http://schemas.openxmlformats.org/officeDocument/2006/relationships/image" Target="../media/image10.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 xmlns:a16="http://schemas.microsoft.com/office/drawing/2014/main" id="{D6285D42-FF63-48AB-B0EF-786A13E5024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9824" t="1271" r="12237" b="11047"/>
          <a:stretch/>
        </p:blipFill>
        <p:spPr>
          <a:xfrm>
            <a:off x="0" y="0"/>
            <a:ext cx="12192000" cy="6858000"/>
          </a:xfrm>
          <a:prstGeom prst="rect">
            <a:avLst/>
          </a:prstGeom>
        </p:spPr>
      </p:pic>
      <p:grpSp>
        <p:nvGrpSpPr>
          <p:cNvPr id="16" name="组合 15">
            <a:extLst>
              <a:ext uri="{FF2B5EF4-FFF2-40B4-BE49-F238E27FC236}">
                <a16:creationId xmlns="" xmlns:a16="http://schemas.microsoft.com/office/drawing/2014/main" id="{5947BF13-4497-4521-905A-AB8DB0FDB06B}"/>
              </a:ext>
            </a:extLst>
          </p:cNvPr>
          <p:cNvGrpSpPr/>
          <p:nvPr/>
        </p:nvGrpSpPr>
        <p:grpSpPr>
          <a:xfrm>
            <a:off x="3431704" y="1641289"/>
            <a:ext cx="8523426" cy="2308325"/>
            <a:chOff x="3899756" y="1767006"/>
            <a:chExt cx="8009840" cy="2308325"/>
          </a:xfrm>
        </p:grpSpPr>
        <p:sp>
          <p:nvSpPr>
            <p:cNvPr id="4" name="文本框 3">
              <a:extLst>
                <a:ext uri="{FF2B5EF4-FFF2-40B4-BE49-F238E27FC236}">
                  <a16:creationId xmlns="" xmlns:a16="http://schemas.microsoft.com/office/drawing/2014/main" id="{EA2CBA02-9956-4F82-ABFA-15B2CDE3DB3E}"/>
                </a:ext>
              </a:extLst>
            </p:cNvPr>
            <p:cNvSpPr txBox="1"/>
            <p:nvPr/>
          </p:nvSpPr>
          <p:spPr>
            <a:xfrm>
              <a:off x="3899756" y="1767006"/>
              <a:ext cx="5400600" cy="1200329"/>
            </a:xfrm>
            <a:prstGeom prst="rect">
              <a:avLst/>
            </a:prstGeom>
            <a:noFill/>
          </p:spPr>
          <p:txBody>
            <a:bodyPr wrap="square" rtlCol="0">
              <a:spAutoFit/>
            </a:bodyPr>
            <a:lstStyle/>
            <a:p>
              <a:r>
                <a:rPr lang="zh-CN" altLang="en-US" sz="7200" i="1" dirty="0">
                  <a:solidFill>
                    <a:srgbClr val="FCE1B6"/>
                  </a:solidFill>
                  <a:effectLst>
                    <a:outerShdw blurRad="38100" dist="38100" dir="2700000" algn="tl">
                      <a:srgbClr val="000000">
                        <a:alpha val="43137"/>
                      </a:srgbClr>
                    </a:outerShdw>
                  </a:effectLst>
                  <a:latin typeface="方正综艺简体" panose="03000509000000000000" pitchFamily="65" charset="-122"/>
                  <a:ea typeface="方正综艺简体" panose="03000509000000000000" pitchFamily="65" charset="-122"/>
                  <a:cs typeface="+mn-ea"/>
                  <a:sym typeface="+mn-lt"/>
                </a:rPr>
                <a:t>新安全生产法</a:t>
              </a:r>
            </a:p>
          </p:txBody>
        </p:sp>
        <p:sp>
          <p:nvSpPr>
            <p:cNvPr id="5" name="文本框 4">
              <a:extLst>
                <a:ext uri="{FF2B5EF4-FFF2-40B4-BE49-F238E27FC236}">
                  <a16:creationId xmlns="" xmlns:a16="http://schemas.microsoft.com/office/drawing/2014/main" id="{B4108D68-F752-4300-8337-4A24BE953FDA}"/>
                </a:ext>
              </a:extLst>
            </p:cNvPr>
            <p:cNvSpPr txBox="1"/>
            <p:nvPr/>
          </p:nvSpPr>
          <p:spPr>
            <a:xfrm>
              <a:off x="6168008" y="2875002"/>
              <a:ext cx="5741588" cy="1200329"/>
            </a:xfrm>
            <a:prstGeom prst="rect">
              <a:avLst/>
            </a:prstGeom>
            <a:noFill/>
          </p:spPr>
          <p:txBody>
            <a:bodyPr wrap="square" rtlCol="0">
              <a:spAutoFit/>
            </a:bodyPr>
            <a:lstStyle/>
            <a:p>
              <a:r>
                <a:rPr lang="zh-CN" altLang="en-US" sz="7200" i="1" dirty="0">
                  <a:solidFill>
                    <a:srgbClr val="FCE1B6"/>
                  </a:solidFill>
                  <a:effectLst>
                    <a:outerShdw blurRad="38100" dist="38100" dir="2700000" algn="tl">
                      <a:srgbClr val="000000">
                        <a:alpha val="43137"/>
                      </a:srgbClr>
                    </a:outerShdw>
                  </a:effectLst>
                  <a:latin typeface="方正综艺简体" panose="03000509000000000000" pitchFamily="65" charset="-122"/>
                  <a:ea typeface="方正综艺简体" panose="03000509000000000000" pitchFamily="65" charset="-122"/>
                  <a:cs typeface="+mn-ea"/>
                  <a:sym typeface="+mn-lt"/>
                </a:rPr>
                <a:t>培训教育课件</a:t>
              </a:r>
            </a:p>
          </p:txBody>
        </p:sp>
      </p:grpSp>
      <p:sp>
        <p:nvSpPr>
          <p:cNvPr id="6" name="文本框 5">
            <a:extLst>
              <a:ext uri="{FF2B5EF4-FFF2-40B4-BE49-F238E27FC236}">
                <a16:creationId xmlns="" xmlns:a16="http://schemas.microsoft.com/office/drawing/2014/main" id="{09F7D4F1-7385-48A1-B8CF-5051E71E539F}"/>
              </a:ext>
            </a:extLst>
          </p:cNvPr>
          <p:cNvSpPr txBox="1"/>
          <p:nvPr/>
        </p:nvSpPr>
        <p:spPr>
          <a:xfrm>
            <a:off x="4777093" y="4198832"/>
            <a:ext cx="5832648" cy="369332"/>
          </a:xfrm>
          <a:prstGeom prst="rect">
            <a:avLst/>
          </a:prstGeom>
          <a:noFill/>
        </p:spPr>
        <p:txBody>
          <a:bodyPr wrap="square" rtlCol="0">
            <a:spAutoFit/>
          </a:bodyPr>
          <a:lstStyle/>
          <a:p>
            <a:pPr algn="dist"/>
            <a:r>
              <a:rPr lang="zh-CN" altLang="en-US" spc="300" dirty="0">
                <a:solidFill>
                  <a:srgbClr val="FAD49D"/>
                </a:solidFill>
                <a:cs typeface="+mn-ea"/>
                <a:sym typeface="+mn-lt"/>
              </a:rPr>
              <a:t>新安全生产法修改历程重点问题变化培训课件</a:t>
            </a:r>
          </a:p>
        </p:txBody>
      </p:sp>
      <p:sp>
        <p:nvSpPr>
          <p:cNvPr id="7" name="文本框 6">
            <a:extLst>
              <a:ext uri="{FF2B5EF4-FFF2-40B4-BE49-F238E27FC236}">
                <a16:creationId xmlns="" xmlns:a16="http://schemas.microsoft.com/office/drawing/2014/main" id="{CC7D398F-3049-49A5-AD91-2D0500136F98}"/>
              </a:ext>
            </a:extLst>
          </p:cNvPr>
          <p:cNvSpPr txBox="1"/>
          <p:nvPr/>
        </p:nvSpPr>
        <p:spPr>
          <a:xfrm>
            <a:off x="4381050" y="4634552"/>
            <a:ext cx="6624735" cy="396455"/>
          </a:xfrm>
          <a:prstGeom prst="rect">
            <a:avLst/>
          </a:prstGeom>
          <a:noFill/>
        </p:spPr>
        <p:txBody>
          <a:bodyPr wrap="square" rtlCol="0">
            <a:spAutoFit/>
          </a:bodyPr>
          <a:lstStyle/>
          <a:p>
            <a:pPr algn="ctr">
              <a:lnSpc>
                <a:spcPct val="150000"/>
              </a:lnSpc>
            </a:pPr>
            <a:r>
              <a:rPr lang="en-US" altLang="zh-CN" sz="700" spc="300" dirty="0">
                <a:solidFill>
                  <a:schemeClr val="bg1"/>
                </a:solidFill>
                <a:cs typeface="+mn-ea"/>
                <a:sym typeface="+mn-lt"/>
              </a:rPr>
              <a:t>TRAINING COURSEWARE FOR KEY ISSUES AND CHANGES IN THE MODIFICATION PROCESS OF THE NEW WORK SAFETY LAW</a:t>
            </a:r>
            <a:endParaRPr lang="zh-CN" altLang="en-US" sz="700" spc="300" dirty="0">
              <a:solidFill>
                <a:schemeClr val="bg1"/>
              </a:solidFill>
              <a:cs typeface="+mn-ea"/>
              <a:sym typeface="+mn-lt"/>
            </a:endParaRPr>
          </a:p>
        </p:txBody>
      </p:sp>
      <p:sp>
        <p:nvSpPr>
          <p:cNvPr id="8" name="文本框 7">
            <a:extLst>
              <a:ext uri="{FF2B5EF4-FFF2-40B4-BE49-F238E27FC236}">
                <a16:creationId xmlns="" xmlns:a16="http://schemas.microsoft.com/office/drawing/2014/main" id="{E3C552DC-670B-48A1-9B9E-CCEFF56EF792}"/>
              </a:ext>
            </a:extLst>
          </p:cNvPr>
          <p:cNvSpPr txBox="1"/>
          <p:nvPr/>
        </p:nvSpPr>
        <p:spPr>
          <a:xfrm>
            <a:off x="5634117" y="5372663"/>
            <a:ext cx="2059299" cy="369332"/>
          </a:xfrm>
          <a:prstGeom prst="rect">
            <a:avLst/>
          </a:prstGeom>
          <a:noFill/>
        </p:spPr>
        <p:txBody>
          <a:bodyPr wrap="square" rtlCol="0">
            <a:spAutoFit/>
          </a:bodyPr>
          <a:lstStyle/>
          <a:p>
            <a:pPr algn="ctr"/>
            <a:r>
              <a:rPr lang="zh-CN" altLang="en-US" dirty="0">
                <a:solidFill>
                  <a:srgbClr val="FCE1B6"/>
                </a:solidFill>
                <a:cs typeface="+mn-ea"/>
                <a:sym typeface="+mn-lt"/>
              </a:rPr>
              <a:t>培训人</a:t>
            </a:r>
            <a:r>
              <a:rPr lang="zh-CN" altLang="en-US" dirty="0" smtClean="0">
                <a:solidFill>
                  <a:srgbClr val="FCE1B6"/>
                </a:solidFill>
                <a:cs typeface="+mn-ea"/>
                <a:sym typeface="+mn-lt"/>
              </a:rPr>
              <a:t>：</a:t>
            </a:r>
            <a:r>
              <a:rPr lang="zh-CN" altLang="en-US" dirty="0">
                <a:solidFill>
                  <a:srgbClr val="FCE1B6"/>
                </a:solidFill>
                <a:cs typeface="+mn-ea"/>
                <a:sym typeface="+mn-lt"/>
              </a:rPr>
              <a:t>优品</a:t>
            </a:r>
            <a:r>
              <a:rPr lang="en-US" altLang="zh-CN" dirty="0" smtClean="0">
                <a:solidFill>
                  <a:srgbClr val="FCE1B6"/>
                </a:solidFill>
                <a:cs typeface="+mn-ea"/>
                <a:sym typeface="+mn-lt"/>
              </a:rPr>
              <a:t>PPT</a:t>
            </a:r>
            <a:endParaRPr lang="zh-CN" altLang="en-US" dirty="0">
              <a:solidFill>
                <a:srgbClr val="FCE1B6"/>
              </a:solidFill>
              <a:cs typeface="+mn-ea"/>
              <a:sym typeface="+mn-lt"/>
            </a:endParaRPr>
          </a:p>
        </p:txBody>
      </p:sp>
      <p:sp>
        <p:nvSpPr>
          <p:cNvPr id="9" name="文本框 8">
            <a:extLst>
              <a:ext uri="{FF2B5EF4-FFF2-40B4-BE49-F238E27FC236}">
                <a16:creationId xmlns="" xmlns:a16="http://schemas.microsoft.com/office/drawing/2014/main" id="{C5CF8957-A5F0-4980-B34C-6163F60F6DDD}"/>
              </a:ext>
            </a:extLst>
          </p:cNvPr>
          <p:cNvSpPr txBox="1"/>
          <p:nvPr/>
        </p:nvSpPr>
        <p:spPr>
          <a:xfrm>
            <a:off x="8082390" y="5373216"/>
            <a:ext cx="2190074" cy="369332"/>
          </a:xfrm>
          <a:prstGeom prst="rect">
            <a:avLst/>
          </a:prstGeom>
          <a:noFill/>
        </p:spPr>
        <p:txBody>
          <a:bodyPr wrap="square" rtlCol="0">
            <a:spAutoFit/>
          </a:bodyPr>
          <a:lstStyle/>
          <a:p>
            <a:pPr algn="ctr"/>
            <a:r>
              <a:rPr lang="zh-CN" altLang="en-US" dirty="0">
                <a:solidFill>
                  <a:srgbClr val="FCE1B6"/>
                </a:solidFill>
                <a:cs typeface="+mn-ea"/>
                <a:sym typeface="+mn-lt"/>
              </a:rPr>
              <a:t>时间</a:t>
            </a:r>
            <a:r>
              <a:rPr lang="zh-CN" altLang="en-US" dirty="0" smtClean="0">
                <a:solidFill>
                  <a:srgbClr val="FCE1B6"/>
                </a:solidFill>
                <a:cs typeface="+mn-ea"/>
                <a:sym typeface="+mn-lt"/>
              </a:rPr>
              <a:t>：</a:t>
            </a:r>
            <a:r>
              <a:rPr lang="en-US" altLang="zh-CN" dirty="0" smtClean="0">
                <a:solidFill>
                  <a:srgbClr val="FCE1B6"/>
                </a:solidFill>
                <a:cs typeface="+mn-ea"/>
                <a:sym typeface="+mn-lt"/>
              </a:rPr>
              <a:t>20XX</a:t>
            </a:r>
            <a:r>
              <a:rPr lang="zh-CN" altLang="en-US" dirty="0">
                <a:solidFill>
                  <a:srgbClr val="FCE1B6"/>
                </a:solidFill>
                <a:cs typeface="+mn-ea"/>
                <a:sym typeface="+mn-lt"/>
              </a:rPr>
              <a:t>年</a:t>
            </a:r>
            <a:r>
              <a:rPr lang="en-US" altLang="zh-CN" dirty="0">
                <a:solidFill>
                  <a:srgbClr val="FCE1B6"/>
                </a:solidFill>
                <a:cs typeface="+mn-ea"/>
                <a:sym typeface="+mn-lt"/>
              </a:rPr>
              <a:t>X</a:t>
            </a:r>
            <a:r>
              <a:rPr lang="zh-CN" altLang="en-US" dirty="0">
                <a:solidFill>
                  <a:srgbClr val="FCE1B6"/>
                </a:solidFill>
                <a:cs typeface="+mn-ea"/>
                <a:sym typeface="+mn-lt"/>
              </a:rPr>
              <a:t>月</a:t>
            </a:r>
          </a:p>
        </p:txBody>
      </p:sp>
      <p:grpSp>
        <p:nvGrpSpPr>
          <p:cNvPr id="10" name="组合 9">
            <a:extLst>
              <a:ext uri="{FF2B5EF4-FFF2-40B4-BE49-F238E27FC236}">
                <a16:creationId xmlns="" xmlns:a16="http://schemas.microsoft.com/office/drawing/2014/main" id="{B404D9E4-5262-4D6B-8B8E-E63B09250C17}"/>
              </a:ext>
            </a:extLst>
          </p:cNvPr>
          <p:cNvGrpSpPr/>
          <p:nvPr/>
        </p:nvGrpSpPr>
        <p:grpSpPr>
          <a:xfrm>
            <a:off x="9650874" y="229837"/>
            <a:ext cx="2232248" cy="638542"/>
            <a:chOff x="9480376" y="135454"/>
            <a:chExt cx="2232248" cy="638542"/>
          </a:xfrm>
        </p:grpSpPr>
        <p:sp>
          <p:nvSpPr>
            <p:cNvPr id="11" name="文本框 10">
              <a:extLst>
                <a:ext uri="{FF2B5EF4-FFF2-40B4-BE49-F238E27FC236}">
                  <a16:creationId xmlns="" xmlns:a16="http://schemas.microsoft.com/office/drawing/2014/main" id="{FF0E0D83-C712-4DBB-B9AE-257FE68EED23}"/>
                </a:ext>
              </a:extLst>
            </p:cNvPr>
            <p:cNvSpPr txBox="1"/>
            <p:nvPr/>
          </p:nvSpPr>
          <p:spPr>
            <a:xfrm>
              <a:off x="9912424" y="404664"/>
              <a:ext cx="1800200" cy="369332"/>
            </a:xfrm>
            <a:prstGeom prst="rect">
              <a:avLst/>
            </a:prstGeom>
            <a:noFill/>
          </p:spPr>
          <p:txBody>
            <a:bodyPr wrap="square" rtlCol="0">
              <a:spAutoFit/>
            </a:bodyPr>
            <a:lstStyle/>
            <a:p>
              <a:pPr algn="dist"/>
              <a:r>
                <a:rPr lang="zh-CN" altLang="en-US" dirty="0">
                  <a:solidFill>
                    <a:srgbClr val="FCE1B6"/>
                  </a:solidFill>
                  <a:cs typeface="+mn-ea"/>
                  <a:sym typeface="+mn-lt"/>
                </a:rPr>
                <a:t>生</a:t>
              </a:r>
              <a:r>
                <a:rPr lang="en-US" altLang="zh-CN" dirty="0">
                  <a:solidFill>
                    <a:srgbClr val="FCE1B6"/>
                  </a:solidFill>
                  <a:cs typeface="+mn-ea"/>
                  <a:sym typeface="+mn-lt"/>
                </a:rPr>
                <a:t>·</a:t>
              </a:r>
              <a:r>
                <a:rPr lang="zh-CN" altLang="en-US" dirty="0">
                  <a:solidFill>
                    <a:srgbClr val="FCE1B6"/>
                  </a:solidFill>
                  <a:cs typeface="+mn-ea"/>
                  <a:sym typeface="+mn-lt"/>
                </a:rPr>
                <a:t>命</a:t>
              </a:r>
              <a:r>
                <a:rPr lang="en-US" altLang="zh-CN" dirty="0">
                  <a:solidFill>
                    <a:srgbClr val="FCE1B6"/>
                  </a:solidFill>
                  <a:cs typeface="+mn-ea"/>
                  <a:sym typeface="+mn-lt"/>
                </a:rPr>
                <a:t>·</a:t>
              </a:r>
              <a:r>
                <a:rPr lang="zh-CN" altLang="en-US" dirty="0">
                  <a:solidFill>
                    <a:srgbClr val="FCE1B6"/>
                  </a:solidFill>
                  <a:cs typeface="+mn-ea"/>
                  <a:sym typeface="+mn-lt"/>
                </a:rPr>
                <a:t>至</a:t>
              </a:r>
              <a:r>
                <a:rPr lang="en-US" altLang="zh-CN" dirty="0">
                  <a:solidFill>
                    <a:srgbClr val="FCE1B6"/>
                  </a:solidFill>
                  <a:cs typeface="+mn-ea"/>
                  <a:sym typeface="+mn-lt"/>
                </a:rPr>
                <a:t>·</a:t>
              </a:r>
              <a:r>
                <a:rPr lang="zh-CN" altLang="en-US" dirty="0">
                  <a:solidFill>
                    <a:srgbClr val="FCE1B6"/>
                  </a:solidFill>
                  <a:cs typeface="+mn-ea"/>
                  <a:sym typeface="+mn-lt"/>
                </a:rPr>
                <a:t>上</a:t>
              </a:r>
            </a:p>
          </p:txBody>
        </p:sp>
        <p:sp>
          <p:nvSpPr>
            <p:cNvPr id="12" name="文本框 11">
              <a:extLst>
                <a:ext uri="{FF2B5EF4-FFF2-40B4-BE49-F238E27FC236}">
                  <a16:creationId xmlns="" xmlns:a16="http://schemas.microsoft.com/office/drawing/2014/main" id="{E8C170B0-28E3-40BC-A47A-364663A33E16}"/>
                </a:ext>
              </a:extLst>
            </p:cNvPr>
            <p:cNvSpPr txBox="1"/>
            <p:nvPr/>
          </p:nvSpPr>
          <p:spPr>
            <a:xfrm>
              <a:off x="9480376" y="135454"/>
              <a:ext cx="2232248" cy="369332"/>
            </a:xfrm>
            <a:prstGeom prst="rect">
              <a:avLst/>
            </a:prstGeom>
            <a:noFill/>
          </p:spPr>
          <p:txBody>
            <a:bodyPr wrap="square" rtlCol="0">
              <a:spAutoFit/>
            </a:bodyPr>
            <a:lstStyle/>
            <a:p>
              <a:pPr algn="dist"/>
              <a:r>
                <a:rPr lang="en-US" altLang="zh-CN" dirty="0">
                  <a:solidFill>
                    <a:srgbClr val="FCE1B6"/>
                  </a:solidFill>
                  <a:cs typeface="+mn-ea"/>
                  <a:sym typeface="+mn-lt"/>
                </a:rPr>
                <a:t>LIFE IS SUPREME</a:t>
              </a:r>
              <a:endParaRPr lang="zh-CN" altLang="en-US" dirty="0">
                <a:solidFill>
                  <a:srgbClr val="FCE1B6"/>
                </a:solidFill>
                <a:cs typeface="+mn-ea"/>
                <a:sym typeface="+mn-lt"/>
              </a:endParaRPr>
            </a:p>
          </p:txBody>
        </p:sp>
      </p:grpSp>
      <p:grpSp>
        <p:nvGrpSpPr>
          <p:cNvPr id="13" name="组合 12">
            <a:extLst>
              <a:ext uri="{FF2B5EF4-FFF2-40B4-BE49-F238E27FC236}">
                <a16:creationId xmlns="" xmlns:a16="http://schemas.microsoft.com/office/drawing/2014/main" id="{1A2969BA-D3F8-4EA6-A47C-12F67537619E}"/>
              </a:ext>
            </a:extLst>
          </p:cNvPr>
          <p:cNvGrpSpPr/>
          <p:nvPr/>
        </p:nvGrpSpPr>
        <p:grpSpPr>
          <a:xfrm>
            <a:off x="323628" y="227153"/>
            <a:ext cx="1235868" cy="369332"/>
            <a:chOff x="323628" y="227153"/>
            <a:chExt cx="1235868" cy="369332"/>
          </a:xfrm>
        </p:grpSpPr>
        <p:sp>
          <p:nvSpPr>
            <p:cNvPr id="14" name="椭圆 13">
              <a:extLst>
                <a:ext uri="{FF2B5EF4-FFF2-40B4-BE49-F238E27FC236}">
                  <a16:creationId xmlns="" xmlns:a16="http://schemas.microsoft.com/office/drawing/2014/main" id="{521D1F90-52AF-4402-80DF-C39F549E3ACF}"/>
                </a:ext>
              </a:extLst>
            </p:cNvPr>
            <p:cNvSpPr/>
            <p:nvPr/>
          </p:nvSpPr>
          <p:spPr>
            <a:xfrm>
              <a:off x="323628" y="267803"/>
              <a:ext cx="288032" cy="288032"/>
            </a:xfrm>
            <a:prstGeom prst="ellipse">
              <a:avLst/>
            </a:prstGeom>
            <a:solidFill>
              <a:schemeClr val="bg1">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文本框 14">
              <a:extLst>
                <a:ext uri="{FF2B5EF4-FFF2-40B4-BE49-F238E27FC236}">
                  <a16:creationId xmlns="" xmlns:a16="http://schemas.microsoft.com/office/drawing/2014/main" id="{F5165509-D590-422C-B028-D64661A6065E}"/>
                </a:ext>
              </a:extLst>
            </p:cNvPr>
            <p:cNvSpPr txBox="1"/>
            <p:nvPr/>
          </p:nvSpPr>
          <p:spPr>
            <a:xfrm>
              <a:off x="695400" y="227153"/>
              <a:ext cx="864096" cy="369332"/>
            </a:xfrm>
            <a:prstGeom prst="rect">
              <a:avLst/>
            </a:prstGeom>
            <a:noFill/>
          </p:spPr>
          <p:txBody>
            <a:bodyPr wrap="square" rtlCol="0">
              <a:spAutoFit/>
            </a:bodyPr>
            <a:lstStyle/>
            <a:p>
              <a:r>
                <a:rPr lang="en-US" altLang="zh-CN" dirty="0">
                  <a:solidFill>
                    <a:schemeClr val="bg1"/>
                  </a:solidFill>
                  <a:cs typeface="+mn-ea"/>
                  <a:sym typeface="+mn-lt"/>
                </a:rPr>
                <a:t>LOGO</a:t>
              </a:r>
              <a:endParaRPr lang="zh-CN" altLang="en-US" dirty="0">
                <a:solidFill>
                  <a:schemeClr val="bg1"/>
                </a:solidFill>
                <a:cs typeface="+mn-ea"/>
                <a:sym typeface="+mn-lt"/>
              </a:endParaRPr>
            </a:p>
          </p:txBody>
        </p:sp>
      </p:grpSp>
      <p:pic>
        <p:nvPicPr>
          <p:cNvPr id="17" name="图片 16">
            <a:extLst>
              <a:ext uri="{FF2B5EF4-FFF2-40B4-BE49-F238E27FC236}">
                <a16:creationId xmlns="" xmlns:a16="http://schemas.microsoft.com/office/drawing/2014/main" id="{C1D048F6-9AA8-4BBA-9007-EC54D8478E6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77010" t="57889" r="158" b="17302"/>
          <a:stretch/>
        </p:blipFill>
        <p:spPr>
          <a:xfrm>
            <a:off x="9984432" y="5648154"/>
            <a:ext cx="2456493" cy="1334455"/>
          </a:xfrm>
          <a:prstGeom prst="rect">
            <a:avLst/>
          </a:prstGeom>
        </p:spPr>
      </p:pic>
    </p:spTree>
    <p:extLst>
      <p:ext uri="{BB962C8B-B14F-4D97-AF65-F5344CB8AC3E}">
        <p14:creationId xmlns:p14="http://schemas.microsoft.com/office/powerpoint/2010/main" val="345797683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p:cTn id="19" dur="500" fill="hold"/>
                                        <p:tgtEl>
                                          <p:spTgt spid="16"/>
                                        </p:tgtEl>
                                        <p:attrNameLst>
                                          <p:attrName>ppt_w</p:attrName>
                                        </p:attrNameLst>
                                      </p:cBhvr>
                                      <p:tavLst>
                                        <p:tav tm="0">
                                          <p:val>
                                            <p:fltVal val="0"/>
                                          </p:val>
                                        </p:tav>
                                        <p:tav tm="100000">
                                          <p:val>
                                            <p:strVal val="#ppt_w"/>
                                          </p:val>
                                        </p:tav>
                                      </p:tavLst>
                                    </p:anim>
                                    <p:anim calcmode="lin" valueType="num">
                                      <p:cBhvr>
                                        <p:cTn id="20" dur="500" fill="hold"/>
                                        <p:tgtEl>
                                          <p:spTgt spid="16"/>
                                        </p:tgtEl>
                                        <p:attrNameLst>
                                          <p:attrName>ppt_h</p:attrName>
                                        </p:attrNameLst>
                                      </p:cBhvr>
                                      <p:tavLst>
                                        <p:tav tm="0">
                                          <p:val>
                                            <p:fltVal val="0"/>
                                          </p:val>
                                        </p:tav>
                                        <p:tav tm="100000">
                                          <p:val>
                                            <p:strVal val="#ppt_h"/>
                                          </p:val>
                                        </p:tav>
                                      </p:tavLst>
                                    </p:anim>
                                    <p:animEffect transition="in" filter="fade">
                                      <p:cBhvr>
                                        <p:cTn id="21" dur="500"/>
                                        <p:tgtEl>
                                          <p:spTgt spid="16"/>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anim calcmode="lin" valueType="num">
                                      <p:cBhvr>
                                        <p:cTn id="27" dur="1000" fill="hold"/>
                                        <p:tgtEl>
                                          <p:spTgt spid="7"/>
                                        </p:tgtEl>
                                        <p:attrNameLst>
                                          <p:attrName>ppt_x</p:attrName>
                                        </p:attrNameLst>
                                      </p:cBhvr>
                                      <p:tavLst>
                                        <p:tav tm="0">
                                          <p:val>
                                            <p:strVal val="#ppt_x"/>
                                          </p:val>
                                        </p:tav>
                                        <p:tav tm="100000">
                                          <p:val>
                                            <p:strVal val="#ppt_x"/>
                                          </p:val>
                                        </p:tav>
                                      </p:tavLst>
                                    </p:anim>
                                    <p:anim calcmode="lin" valueType="num">
                                      <p:cBhvr>
                                        <p:cTn id="28" dur="1000" fill="hold"/>
                                        <p:tgtEl>
                                          <p:spTgt spid="7"/>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1000"/>
                                        <p:tgtEl>
                                          <p:spTgt spid="6"/>
                                        </p:tgtEl>
                                      </p:cBhvr>
                                    </p:animEffect>
                                    <p:anim calcmode="lin" valueType="num">
                                      <p:cBhvr>
                                        <p:cTn id="32" dur="1000" fill="hold"/>
                                        <p:tgtEl>
                                          <p:spTgt spid="6"/>
                                        </p:tgtEl>
                                        <p:attrNameLst>
                                          <p:attrName>ppt_x</p:attrName>
                                        </p:attrNameLst>
                                      </p:cBhvr>
                                      <p:tavLst>
                                        <p:tav tm="0">
                                          <p:val>
                                            <p:strVal val="#ppt_x"/>
                                          </p:val>
                                        </p:tav>
                                        <p:tav tm="100000">
                                          <p:val>
                                            <p:strVal val="#ppt_x"/>
                                          </p:val>
                                        </p:tav>
                                      </p:tavLst>
                                    </p:anim>
                                    <p:anim calcmode="lin" valueType="num">
                                      <p:cBhvr>
                                        <p:cTn id="3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p:cTn id="38" dur="500" fill="hold"/>
                                        <p:tgtEl>
                                          <p:spTgt spid="8"/>
                                        </p:tgtEl>
                                        <p:attrNameLst>
                                          <p:attrName>ppt_w</p:attrName>
                                        </p:attrNameLst>
                                      </p:cBhvr>
                                      <p:tavLst>
                                        <p:tav tm="0">
                                          <p:val>
                                            <p:fltVal val="0"/>
                                          </p:val>
                                        </p:tav>
                                        <p:tav tm="100000">
                                          <p:val>
                                            <p:strVal val="#ppt_w"/>
                                          </p:val>
                                        </p:tav>
                                      </p:tavLst>
                                    </p:anim>
                                    <p:anim calcmode="lin" valueType="num">
                                      <p:cBhvr>
                                        <p:cTn id="39" dur="500" fill="hold"/>
                                        <p:tgtEl>
                                          <p:spTgt spid="8"/>
                                        </p:tgtEl>
                                        <p:attrNameLst>
                                          <p:attrName>ppt_h</p:attrName>
                                        </p:attrNameLst>
                                      </p:cBhvr>
                                      <p:tavLst>
                                        <p:tav tm="0">
                                          <p:val>
                                            <p:fltVal val="0"/>
                                          </p:val>
                                        </p:tav>
                                        <p:tav tm="100000">
                                          <p:val>
                                            <p:strVal val="#ppt_h"/>
                                          </p:val>
                                        </p:tav>
                                      </p:tavLst>
                                    </p:anim>
                                    <p:animEffect transition="in" filter="fade">
                                      <p:cBhvr>
                                        <p:cTn id="40" dur="500"/>
                                        <p:tgtEl>
                                          <p:spTgt spid="8"/>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500" fill="hold"/>
                                        <p:tgtEl>
                                          <p:spTgt spid="9"/>
                                        </p:tgtEl>
                                        <p:attrNameLst>
                                          <p:attrName>ppt_w</p:attrName>
                                        </p:attrNameLst>
                                      </p:cBhvr>
                                      <p:tavLst>
                                        <p:tav tm="0">
                                          <p:val>
                                            <p:fltVal val="0"/>
                                          </p:val>
                                        </p:tav>
                                        <p:tav tm="100000">
                                          <p:val>
                                            <p:strVal val="#ppt_w"/>
                                          </p:val>
                                        </p:tav>
                                      </p:tavLst>
                                    </p:anim>
                                    <p:anim calcmode="lin" valueType="num">
                                      <p:cBhvr>
                                        <p:cTn id="44" dur="500" fill="hold"/>
                                        <p:tgtEl>
                                          <p:spTgt spid="9"/>
                                        </p:tgtEl>
                                        <p:attrNameLst>
                                          <p:attrName>ppt_h</p:attrName>
                                        </p:attrNameLst>
                                      </p:cBhvr>
                                      <p:tavLst>
                                        <p:tav tm="0">
                                          <p:val>
                                            <p:fltVal val="0"/>
                                          </p:val>
                                        </p:tav>
                                        <p:tav tm="100000">
                                          <p:val>
                                            <p:strVal val="#ppt_h"/>
                                          </p:val>
                                        </p:tav>
                                      </p:tavLst>
                                    </p:anim>
                                    <p:animEffect transition="in" filter="fade">
                                      <p:cBhvr>
                                        <p:cTn id="4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1199456" y="6694946"/>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smtClean="0">
                <a:ln>
                  <a:noFill/>
                </a:ln>
                <a:solidFill>
                  <a:schemeClr val="bg1"/>
                </a:solidFill>
                <a:effectLst/>
                <a:uLnTx/>
                <a:uFillTx/>
              </a:rPr>
              <a:t>PPT</a:t>
            </a:r>
            <a:r>
              <a:rPr kumimoji="0" lang="zh-CN" altLang="en-US" sz="100" b="0" i="0" u="none" strike="noStrike" kern="0" cap="none" spc="0" normalizeH="0" baseline="0" noProof="0" dirty="0" smtClean="0">
                <a:ln>
                  <a:noFill/>
                </a:ln>
                <a:solidFill>
                  <a:schemeClr val="bg1"/>
                </a:solidFill>
                <a:effectLst/>
                <a:uLnTx/>
                <a:uFillTx/>
              </a:rPr>
              <a:t>下载 </a:t>
            </a:r>
            <a:r>
              <a:rPr kumimoji="0" lang="en-US" altLang="zh-CN" sz="100" b="0" i="0" u="none" strike="noStrike" kern="0" cap="none" spc="0" normalizeH="0" baseline="0" noProof="0" dirty="0" smtClean="0">
                <a:ln>
                  <a:noFill/>
                </a:ln>
                <a:solidFill>
                  <a:schemeClr val="bg1"/>
                </a:solidFill>
                <a:effectLst/>
                <a:uLnTx/>
                <a:uFillTx/>
              </a:rPr>
              <a:t>http://www.1ppt.com/xiazai/</a:t>
            </a:r>
          </a:p>
        </p:txBody>
      </p:sp>
      <p:pic>
        <p:nvPicPr>
          <p:cNvPr id="2" name="图片 1">
            <a:extLst>
              <a:ext uri="{FF2B5EF4-FFF2-40B4-BE49-F238E27FC236}">
                <a16:creationId xmlns="" xmlns:a16="http://schemas.microsoft.com/office/drawing/2014/main" id="{2574561F-8F54-45AF-A77B-0C2E2E8EA81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0958" r="15832" b="17627"/>
          <a:stretch/>
        </p:blipFill>
        <p:spPr>
          <a:xfrm>
            <a:off x="-1" y="0"/>
            <a:ext cx="12192001" cy="6858000"/>
          </a:xfrm>
          <a:prstGeom prst="rect">
            <a:avLst/>
          </a:prstGeom>
        </p:spPr>
      </p:pic>
      <p:sp>
        <p:nvSpPr>
          <p:cNvPr id="3" name="矩形: 圆角 2">
            <a:extLst>
              <a:ext uri="{FF2B5EF4-FFF2-40B4-BE49-F238E27FC236}">
                <a16:creationId xmlns="" xmlns:a16="http://schemas.microsoft.com/office/drawing/2014/main" id="{397A4022-9BB5-437F-AAF5-1ECD4F25F245}"/>
              </a:ext>
            </a:extLst>
          </p:cNvPr>
          <p:cNvSpPr/>
          <p:nvPr/>
        </p:nvSpPr>
        <p:spPr>
          <a:xfrm>
            <a:off x="335359" y="764704"/>
            <a:ext cx="11521280" cy="5760640"/>
          </a:xfrm>
          <a:prstGeom prst="roundRect">
            <a:avLst>
              <a:gd name="adj" fmla="val 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a:extLst>
              <a:ext uri="{FF2B5EF4-FFF2-40B4-BE49-F238E27FC236}">
                <a16:creationId xmlns="" xmlns:a16="http://schemas.microsoft.com/office/drawing/2014/main" id="{6FC00857-26CB-420F-8BFC-CC866FAE02D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77010" t="57889" r="158" b="17302"/>
          <a:stretch/>
        </p:blipFill>
        <p:spPr>
          <a:xfrm>
            <a:off x="191344" y="188640"/>
            <a:ext cx="1247990" cy="677953"/>
          </a:xfrm>
          <a:prstGeom prst="rect">
            <a:avLst/>
          </a:prstGeom>
        </p:spPr>
      </p:pic>
      <p:sp>
        <p:nvSpPr>
          <p:cNvPr id="5" name="文本框 4">
            <a:extLst>
              <a:ext uri="{FF2B5EF4-FFF2-40B4-BE49-F238E27FC236}">
                <a16:creationId xmlns="" xmlns:a16="http://schemas.microsoft.com/office/drawing/2014/main" id="{150C1188-26A2-4161-8655-45308466877D}"/>
              </a:ext>
            </a:extLst>
          </p:cNvPr>
          <p:cNvSpPr txBox="1"/>
          <p:nvPr/>
        </p:nvSpPr>
        <p:spPr>
          <a:xfrm>
            <a:off x="1199456" y="188640"/>
            <a:ext cx="4824536" cy="584775"/>
          </a:xfrm>
          <a:prstGeom prst="rect">
            <a:avLst/>
          </a:prstGeom>
          <a:noFill/>
        </p:spPr>
        <p:txBody>
          <a:bodyPr wrap="square" rtlCol="0">
            <a:spAutoFit/>
          </a:bodyPr>
          <a:lstStyle/>
          <a:p>
            <a:pPr algn="dist"/>
            <a:r>
              <a:rPr lang="zh-CN" altLang="en-US" sz="3200" dirty="0">
                <a:solidFill>
                  <a:srgbClr val="FCE1B6"/>
                </a:solidFill>
                <a:cs typeface="+mn-ea"/>
                <a:sym typeface="+mn-lt"/>
              </a:rPr>
              <a:t>安全生产法的主要亮点</a:t>
            </a:r>
            <a:endParaRPr lang="zh-CN" altLang="en-US" sz="3200" i="0" dirty="0">
              <a:solidFill>
                <a:srgbClr val="FCE1B6"/>
              </a:solidFill>
              <a:cs typeface="+mn-ea"/>
              <a:sym typeface="+mn-lt"/>
            </a:endParaRPr>
          </a:p>
        </p:txBody>
      </p:sp>
      <p:sp>
        <p:nvSpPr>
          <p:cNvPr id="22" name="Aitds2">
            <a:extLst>
              <a:ext uri="{FF2B5EF4-FFF2-40B4-BE49-F238E27FC236}">
                <a16:creationId xmlns="" xmlns:a16="http://schemas.microsoft.com/office/drawing/2014/main" id="{E5D053CE-0EC6-48AE-8B97-E977D8E55F74}"/>
              </a:ext>
            </a:extLst>
          </p:cNvPr>
          <p:cNvSpPr txBox="1"/>
          <p:nvPr/>
        </p:nvSpPr>
        <p:spPr>
          <a:xfrm>
            <a:off x="2001937" y="1664584"/>
            <a:ext cx="8184040" cy="523220"/>
          </a:xfrm>
          <a:prstGeom prst="rect">
            <a:avLst/>
          </a:prstGeom>
          <a:noFill/>
          <a:ln w="12700">
            <a:solidFill>
              <a:srgbClr val="8F010F"/>
            </a:solidFill>
          </a:ln>
        </p:spPr>
        <p:txBody>
          <a:bodyPr wrap="square" rtlCol="0">
            <a:spAutoFit/>
          </a:bodyPr>
          <a:lstStyle/>
          <a:p>
            <a:pPr marL="0" marR="0" lvl="0" indent="0" algn="ctr" defTabSz="342892" eaLnBrk="1" fontAlgn="auto" latinLnBrk="0" hangingPunct="1">
              <a:lnSpc>
                <a:spcPct val="100000"/>
              </a:lnSpc>
              <a:spcBef>
                <a:spcPts val="0"/>
              </a:spcBef>
              <a:spcAft>
                <a:spcPts val="0"/>
              </a:spcAft>
              <a:buClrTx/>
              <a:buSzTx/>
              <a:buFontTx/>
              <a:buNone/>
              <a:tabLst/>
              <a:defRPr/>
            </a:pPr>
            <a:r>
              <a:rPr kumimoji="0" lang="zh-CN" altLang="en-US" sz="2800" b="1" i="0" u="none" strike="noStrike" kern="0" cap="none" spc="0" normalizeH="0" baseline="0" noProof="0" dirty="0">
                <a:ln>
                  <a:noFill/>
                </a:ln>
                <a:solidFill>
                  <a:srgbClr val="8F010F"/>
                </a:solidFill>
                <a:effectLst/>
                <a:uLnTx/>
                <a:uFillTx/>
                <a:cs typeface="+mn-ea"/>
                <a:sym typeface="+mn-lt"/>
              </a:rPr>
              <a:t>建立完善安全生产方针和工作机制</a:t>
            </a:r>
          </a:p>
        </p:txBody>
      </p:sp>
      <p:grpSp>
        <p:nvGrpSpPr>
          <p:cNvPr id="32" name="组合 31">
            <a:extLst>
              <a:ext uri="{FF2B5EF4-FFF2-40B4-BE49-F238E27FC236}">
                <a16:creationId xmlns="" xmlns:a16="http://schemas.microsoft.com/office/drawing/2014/main" id="{797E3C8A-6BA0-490A-A6B2-132BBF4169BD}"/>
              </a:ext>
            </a:extLst>
          </p:cNvPr>
          <p:cNvGrpSpPr/>
          <p:nvPr/>
        </p:nvGrpSpPr>
        <p:grpSpPr>
          <a:xfrm>
            <a:off x="1359072" y="2831766"/>
            <a:ext cx="8826905" cy="504056"/>
            <a:chOff x="1359072" y="2831766"/>
            <a:chExt cx="8826905" cy="504056"/>
          </a:xfrm>
        </p:grpSpPr>
        <p:sp>
          <p:nvSpPr>
            <p:cNvPr id="23" name="矩形: 圆角 22">
              <a:extLst>
                <a:ext uri="{FF2B5EF4-FFF2-40B4-BE49-F238E27FC236}">
                  <a16:creationId xmlns="" xmlns:a16="http://schemas.microsoft.com/office/drawing/2014/main" id="{65723A29-05B1-44C6-A28C-127E4CC4F56B}"/>
                </a:ext>
              </a:extLst>
            </p:cNvPr>
            <p:cNvSpPr/>
            <p:nvPr/>
          </p:nvSpPr>
          <p:spPr>
            <a:xfrm>
              <a:off x="1359072" y="2831766"/>
              <a:ext cx="1331639" cy="504056"/>
            </a:xfrm>
            <a:prstGeom prst="roundRect">
              <a:avLst>
                <a:gd name="adj" fmla="val 50000"/>
              </a:avLst>
            </a:prstGeom>
            <a:solidFill>
              <a:srgbClr val="8F01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cs typeface="+mn-ea"/>
                  <a:sym typeface="+mn-lt"/>
                </a:rPr>
                <a:t>安全</a:t>
              </a:r>
            </a:p>
          </p:txBody>
        </p:sp>
        <p:sp>
          <p:nvSpPr>
            <p:cNvPr id="29" name="Aitds8">
              <a:extLst>
                <a:ext uri="{FF2B5EF4-FFF2-40B4-BE49-F238E27FC236}">
                  <a16:creationId xmlns="" xmlns:a16="http://schemas.microsoft.com/office/drawing/2014/main" id="{7F4B387B-1A40-4EDE-886F-FA2A54097E72}"/>
                </a:ext>
              </a:extLst>
            </p:cNvPr>
            <p:cNvSpPr/>
            <p:nvPr/>
          </p:nvSpPr>
          <p:spPr>
            <a:xfrm>
              <a:off x="3138919" y="2977697"/>
              <a:ext cx="7047058" cy="276039"/>
            </a:xfrm>
            <a:prstGeom prst="rect">
              <a:avLst/>
            </a:prstGeom>
            <a:noFill/>
          </p:spPr>
          <p:txBody>
            <a:bodyPr wrap="square" lIns="51435" tIns="25718" rIns="51435" bIns="25718">
              <a:spAutoFit/>
            </a:bodyPr>
            <a:lstStyle/>
            <a:p>
              <a:pPr algn="just">
                <a:lnSpc>
                  <a:spcPct val="110000"/>
                </a:lnSpc>
              </a:pPr>
              <a:r>
                <a:rPr lang="zh-CN" altLang="en-US" sz="1400" dirty="0">
                  <a:solidFill>
                    <a:srgbClr val="000000"/>
                  </a:solidFill>
                  <a:cs typeface="+mn-ea"/>
                  <a:sym typeface="+mn-lt"/>
                </a:rPr>
                <a:t>新法确立了“安全第一、预防为主、综合治理”的安全生产工作“十二字方针”</a:t>
              </a:r>
            </a:p>
          </p:txBody>
        </p:sp>
      </p:grpSp>
      <p:grpSp>
        <p:nvGrpSpPr>
          <p:cNvPr id="33" name="组合 32">
            <a:extLst>
              <a:ext uri="{FF2B5EF4-FFF2-40B4-BE49-F238E27FC236}">
                <a16:creationId xmlns="" xmlns:a16="http://schemas.microsoft.com/office/drawing/2014/main" id="{3E735490-68E3-4CEC-AC4B-03207A57A2F6}"/>
              </a:ext>
            </a:extLst>
          </p:cNvPr>
          <p:cNvGrpSpPr/>
          <p:nvPr/>
        </p:nvGrpSpPr>
        <p:grpSpPr>
          <a:xfrm>
            <a:off x="1359072" y="3952615"/>
            <a:ext cx="9101843" cy="557806"/>
            <a:chOff x="1359072" y="3952615"/>
            <a:chExt cx="9101843" cy="557806"/>
          </a:xfrm>
        </p:grpSpPr>
        <p:sp>
          <p:nvSpPr>
            <p:cNvPr id="24" name="矩形: 圆角 23">
              <a:extLst>
                <a:ext uri="{FF2B5EF4-FFF2-40B4-BE49-F238E27FC236}">
                  <a16:creationId xmlns="" xmlns:a16="http://schemas.microsoft.com/office/drawing/2014/main" id="{96041E2D-4E82-460E-9546-51452421DDE8}"/>
                </a:ext>
              </a:extLst>
            </p:cNvPr>
            <p:cNvSpPr/>
            <p:nvPr/>
          </p:nvSpPr>
          <p:spPr>
            <a:xfrm>
              <a:off x="1359072" y="3952615"/>
              <a:ext cx="1331639" cy="504056"/>
            </a:xfrm>
            <a:prstGeom prst="roundRect">
              <a:avLst>
                <a:gd name="adj" fmla="val 50000"/>
              </a:avLst>
            </a:prstGeom>
            <a:solidFill>
              <a:srgbClr val="8F01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cs typeface="+mn-ea"/>
                  <a:sym typeface="+mn-lt"/>
                </a:rPr>
                <a:t>负责</a:t>
              </a:r>
            </a:p>
          </p:txBody>
        </p:sp>
        <p:sp>
          <p:nvSpPr>
            <p:cNvPr id="30" name="Aitds8">
              <a:extLst>
                <a:ext uri="{FF2B5EF4-FFF2-40B4-BE49-F238E27FC236}">
                  <a16:creationId xmlns="" xmlns:a16="http://schemas.microsoft.com/office/drawing/2014/main" id="{8B7D5602-7784-4437-95DF-C37D4FCBF573}"/>
                </a:ext>
              </a:extLst>
            </p:cNvPr>
            <p:cNvSpPr/>
            <p:nvPr/>
          </p:nvSpPr>
          <p:spPr>
            <a:xfrm>
              <a:off x="3138919" y="3984507"/>
              <a:ext cx="7321996" cy="525914"/>
            </a:xfrm>
            <a:prstGeom prst="rect">
              <a:avLst/>
            </a:prstGeom>
            <a:noFill/>
          </p:spPr>
          <p:txBody>
            <a:bodyPr wrap="square" lIns="51435" tIns="25718" rIns="51435" bIns="25718">
              <a:spAutoFit/>
            </a:bodyPr>
            <a:lstStyle/>
            <a:p>
              <a:pPr algn="just">
                <a:lnSpc>
                  <a:spcPct val="110000"/>
                </a:lnSpc>
              </a:pPr>
              <a:r>
                <a:rPr lang="zh-CN" altLang="en-US" sz="1400" dirty="0">
                  <a:solidFill>
                    <a:srgbClr val="000000"/>
                  </a:solidFill>
                  <a:cs typeface="+mn-ea"/>
                  <a:sym typeface="+mn-lt"/>
                </a:rPr>
                <a:t>明确了安全生产的重要地位、主体任务和实现安全生产的根本途径。新法明确要求建立生产经营单位负责</a:t>
              </a:r>
            </a:p>
          </p:txBody>
        </p:sp>
      </p:grpSp>
      <p:grpSp>
        <p:nvGrpSpPr>
          <p:cNvPr id="34" name="组合 33">
            <a:extLst>
              <a:ext uri="{FF2B5EF4-FFF2-40B4-BE49-F238E27FC236}">
                <a16:creationId xmlns="" xmlns:a16="http://schemas.microsoft.com/office/drawing/2014/main" id="{EC4F37C5-365E-4F8A-888A-9F7B7E776276}"/>
              </a:ext>
            </a:extLst>
          </p:cNvPr>
          <p:cNvGrpSpPr/>
          <p:nvPr/>
        </p:nvGrpSpPr>
        <p:grpSpPr>
          <a:xfrm>
            <a:off x="1359072" y="5073463"/>
            <a:ext cx="9101842" cy="504056"/>
            <a:chOff x="1359072" y="5073463"/>
            <a:chExt cx="9101842" cy="504056"/>
          </a:xfrm>
        </p:grpSpPr>
        <p:sp>
          <p:nvSpPr>
            <p:cNvPr id="25" name="矩形: 圆角 24">
              <a:extLst>
                <a:ext uri="{FF2B5EF4-FFF2-40B4-BE49-F238E27FC236}">
                  <a16:creationId xmlns="" xmlns:a16="http://schemas.microsoft.com/office/drawing/2014/main" id="{E7B6384C-19CE-4CCA-BB39-DEC0475DBB38}"/>
                </a:ext>
              </a:extLst>
            </p:cNvPr>
            <p:cNvSpPr/>
            <p:nvPr/>
          </p:nvSpPr>
          <p:spPr>
            <a:xfrm>
              <a:off x="1359072" y="5073463"/>
              <a:ext cx="1331639" cy="504056"/>
            </a:xfrm>
            <a:prstGeom prst="roundRect">
              <a:avLst>
                <a:gd name="adj" fmla="val 50000"/>
              </a:avLst>
            </a:prstGeom>
            <a:solidFill>
              <a:srgbClr val="8F01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cs typeface="+mn-ea"/>
                  <a:sym typeface="+mn-lt"/>
                </a:rPr>
                <a:t>监管</a:t>
              </a:r>
            </a:p>
          </p:txBody>
        </p:sp>
        <p:sp>
          <p:nvSpPr>
            <p:cNvPr id="31" name="Aitds8">
              <a:extLst>
                <a:ext uri="{FF2B5EF4-FFF2-40B4-BE49-F238E27FC236}">
                  <a16:creationId xmlns="" xmlns:a16="http://schemas.microsoft.com/office/drawing/2014/main" id="{960DA90B-7207-465C-BEC8-D8152B2BEBEB}"/>
                </a:ext>
              </a:extLst>
            </p:cNvPr>
            <p:cNvSpPr/>
            <p:nvPr/>
          </p:nvSpPr>
          <p:spPr>
            <a:xfrm>
              <a:off x="3138919" y="5241193"/>
              <a:ext cx="7321995" cy="276039"/>
            </a:xfrm>
            <a:prstGeom prst="rect">
              <a:avLst/>
            </a:prstGeom>
            <a:noFill/>
          </p:spPr>
          <p:txBody>
            <a:bodyPr wrap="square" lIns="51435" tIns="25718" rIns="51435" bIns="25718">
              <a:spAutoFit/>
            </a:bodyPr>
            <a:lstStyle/>
            <a:p>
              <a:pPr>
                <a:lnSpc>
                  <a:spcPct val="110000"/>
                </a:lnSpc>
              </a:pPr>
              <a:r>
                <a:rPr lang="zh-CN" altLang="en-US" sz="1400" dirty="0">
                  <a:solidFill>
                    <a:srgbClr val="000000"/>
                  </a:solidFill>
                  <a:cs typeface="+mn-ea"/>
                  <a:sym typeface="+mn-lt"/>
                </a:rPr>
                <a:t>职工参与、政府监管、行业自律、社会监管的机制，进一步明确各方安全生产职责。</a:t>
              </a:r>
            </a:p>
          </p:txBody>
        </p:sp>
      </p:grpSp>
    </p:spTree>
    <p:custDataLst>
      <p:tags r:id="rId1"/>
    </p:custDataLst>
    <p:extLst>
      <p:ext uri="{BB962C8B-B14F-4D97-AF65-F5344CB8AC3E}">
        <p14:creationId xmlns:p14="http://schemas.microsoft.com/office/powerpoint/2010/main" val="2232449557"/>
      </p:ext>
    </p:extLst>
  </p:cSld>
  <p:clrMapOvr>
    <a:masterClrMapping/>
  </p:clrMapOvr>
  <mc:AlternateContent xmlns:mc="http://schemas.openxmlformats.org/markup-compatibility/2006" xmlns:p14="http://schemas.microsoft.com/office/powerpoint/2010/main">
    <mc:Choice Requires="p14">
      <p:transition spd="slow" p14:dur="1500" advTm="1279">
        <p:random/>
      </p:transition>
    </mc:Choice>
    <mc:Fallback xmlns="">
      <p:transition spd="slow" advTm="1279">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barn(inVertical)">
                                      <p:cBhvr>
                                        <p:cTn id="1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 xmlns:a16="http://schemas.microsoft.com/office/drawing/2014/main" id="{2574561F-8F54-45AF-A77B-0C2E2E8EA81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0958" r="15832" b="17627"/>
          <a:stretch/>
        </p:blipFill>
        <p:spPr>
          <a:xfrm>
            <a:off x="-1" y="0"/>
            <a:ext cx="12192001" cy="6858000"/>
          </a:xfrm>
          <a:prstGeom prst="rect">
            <a:avLst/>
          </a:prstGeom>
        </p:spPr>
      </p:pic>
      <p:sp>
        <p:nvSpPr>
          <p:cNvPr id="3" name="矩形: 圆角 2">
            <a:extLst>
              <a:ext uri="{FF2B5EF4-FFF2-40B4-BE49-F238E27FC236}">
                <a16:creationId xmlns="" xmlns:a16="http://schemas.microsoft.com/office/drawing/2014/main" id="{397A4022-9BB5-437F-AAF5-1ECD4F25F245}"/>
              </a:ext>
            </a:extLst>
          </p:cNvPr>
          <p:cNvSpPr/>
          <p:nvPr/>
        </p:nvSpPr>
        <p:spPr>
          <a:xfrm>
            <a:off x="335359" y="764704"/>
            <a:ext cx="11521280" cy="5760640"/>
          </a:xfrm>
          <a:prstGeom prst="roundRect">
            <a:avLst>
              <a:gd name="adj" fmla="val 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a:extLst>
              <a:ext uri="{FF2B5EF4-FFF2-40B4-BE49-F238E27FC236}">
                <a16:creationId xmlns="" xmlns:a16="http://schemas.microsoft.com/office/drawing/2014/main" id="{6FC00857-26CB-420F-8BFC-CC866FAE02D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77010" t="57889" r="158" b="17302"/>
          <a:stretch/>
        </p:blipFill>
        <p:spPr>
          <a:xfrm>
            <a:off x="191344" y="188640"/>
            <a:ext cx="1247990" cy="677953"/>
          </a:xfrm>
          <a:prstGeom prst="rect">
            <a:avLst/>
          </a:prstGeom>
        </p:spPr>
      </p:pic>
      <p:sp>
        <p:nvSpPr>
          <p:cNvPr id="5" name="文本框 4">
            <a:extLst>
              <a:ext uri="{FF2B5EF4-FFF2-40B4-BE49-F238E27FC236}">
                <a16:creationId xmlns="" xmlns:a16="http://schemas.microsoft.com/office/drawing/2014/main" id="{150C1188-26A2-4161-8655-45308466877D}"/>
              </a:ext>
            </a:extLst>
          </p:cNvPr>
          <p:cNvSpPr txBox="1"/>
          <p:nvPr/>
        </p:nvSpPr>
        <p:spPr>
          <a:xfrm>
            <a:off x="1199456" y="188640"/>
            <a:ext cx="4824536" cy="584775"/>
          </a:xfrm>
          <a:prstGeom prst="rect">
            <a:avLst/>
          </a:prstGeom>
          <a:noFill/>
        </p:spPr>
        <p:txBody>
          <a:bodyPr wrap="square" rtlCol="0">
            <a:spAutoFit/>
          </a:bodyPr>
          <a:lstStyle/>
          <a:p>
            <a:pPr algn="dist"/>
            <a:r>
              <a:rPr lang="zh-CN" altLang="en-US" sz="3200" dirty="0">
                <a:solidFill>
                  <a:srgbClr val="FCE1B6"/>
                </a:solidFill>
                <a:cs typeface="+mn-ea"/>
                <a:sym typeface="+mn-lt"/>
              </a:rPr>
              <a:t>安全生产法的主要亮点</a:t>
            </a:r>
            <a:endParaRPr lang="zh-CN" altLang="en-US" sz="3200" i="0" dirty="0">
              <a:solidFill>
                <a:srgbClr val="FCE1B6"/>
              </a:solidFill>
              <a:cs typeface="+mn-ea"/>
              <a:sym typeface="+mn-lt"/>
            </a:endParaRPr>
          </a:p>
        </p:txBody>
      </p:sp>
      <p:sp>
        <p:nvSpPr>
          <p:cNvPr id="25" name="Freeform 5">
            <a:extLst>
              <a:ext uri="{FF2B5EF4-FFF2-40B4-BE49-F238E27FC236}">
                <a16:creationId xmlns="" xmlns:a16="http://schemas.microsoft.com/office/drawing/2014/main" id="{0307217B-2354-456B-91A5-BB134E796104}"/>
              </a:ext>
            </a:extLst>
          </p:cNvPr>
          <p:cNvSpPr>
            <a:spLocks/>
          </p:cNvSpPr>
          <p:nvPr/>
        </p:nvSpPr>
        <p:spPr bwMode="auto">
          <a:xfrm>
            <a:off x="3391069" y="2351451"/>
            <a:ext cx="1782077" cy="933328"/>
          </a:xfrm>
          <a:custGeom>
            <a:avLst/>
            <a:gdLst>
              <a:gd name="T0" fmla="*/ 0 w 285"/>
              <a:gd name="T1" fmla="*/ 0 h 337"/>
              <a:gd name="T2" fmla="*/ 285 w 285"/>
              <a:gd name="T3" fmla="*/ 0 h 337"/>
              <a:gd name="T4" fmla="*/ 285 w 285"/>
              <a:gd name="T5" fmla="*/ 337 h 337"/>
              <a:gd name="T6" fmla="*/ 0 w 285"/>
              <a:gd name="T7" fmla="*/ 337 h 337"/>
              <a:gd name="T8" fmla="*/ 0 w 285"/>
              <a:gd name="T9" fmla="*/ 0 h 337"/>
            </a:gdLst>
            <a:ahLst/>
            <a:cxnLst>
              <a:cxn ang="0">
                <a:pos x="T0" y="T1"/>
              </a:cxn>
              <a:cxn ang="0">
                <a:pos x="T2" y="T3"/>
              </a:cxn>
              <a:cxn ang="0">
                <a:pos x="T4" y="T5"/>
              </a:cxn>
              <a:cxn ang="0">
                <a:pos x="T6" y="T7"/>
              </a:cxn>
              <a:cxn ang="0">
                <a:pos x="T8" y="T9"/>
              </a:cxn>
            </a:cxnLst>
            <a:rect l="0" t="0" r="r" b="b"/>
            <a:pathLst>
              <a:path w="285" h="337">
                <a:moveTo>
                  <a:pt x="0" y="0"/>
                </a:moveTo>
                <a:cubicBezTo>
                  <a:pt x="101" y="100"/>
                  <a:pt x="184" y="100"/>
                  <a:pt x="285" y="0"/>
                </a:cubicBezTo>
                <a:cubicBezTo>
                  <a:pt x="285" y="337"/>
                  <a:pt x="285" y="337"/>
                  <a:pt x="285" y="337"/>
                </a:cubicBezTo>
                <a:cubicBezTo>
                  <a:pt x="184" y="236"/>
                  <a:pt x="101" y="236"/>
                  <a:pt x="0" y="337"/>
                </a:cubicBezTo>
                <a:lnTo>
                  <a:pt x="0" y="0"/>
                </a:lnTo>
                <a:close/>
              </a:path>
            </a:pathLst>
          </a:custGeom>
          <a:solidFill>
            <a:srgbClr val="8F010F">
              <a:alpha val="14000"/>
            </a:srgbClr>
          </a:solidFill>
          <a:ln>
            <a:noFill/>
          </a:ln>
        </p:spPr>
        <p:txBody>
          <a:bodyPr vert="horz" wrap="square" lIns="91428" tIns="45714" rIns="91428" bIns="45714"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cs typeface="+mn-ea"/>
              <a:sym typeface="+mn-lt"/>
            </a:endParaRPr>
          </a:p>
        </p:txBody>
      </p:sp>
      <p:sp>
        <p:nvSpPr>
          <p:cNvPr id="26" name="Oval 14">
            <a:extLst>
              <a:ext uri="{FF2B5EF4-FFF2-40B4-BE49-F238E27FC236}">
                <a16:creationId xmlns="" xmlns:a16="http://schemas.microsoft.com/office/drawing/2014/main" id="{F46FCCFA-5240-48C3-9F10-7B1F4D2A7513}"/>
              </a:ext>
            </a:extLst>
          </p:cNvPr>
          <p:cNvSpPr/>
          <p:nvPr/>
        </p:nvSpPr>
        <p:spPr>
          <a:xfrm>
            <a:off x="2086690" y="1996347"/>
            <a:ext cx="1643538" cy="1643538"/>
          </a:xfrm>
          <a:prstGeom prst="ellipse">
            <a:avLst/>
          </a:prstGeom>
          <a:solidFill>
            <a:srgbClr val="8F010F"/>
          </a:solidFill>
          <a:ln w="9525" cap="flat">
            <a:noFill/>
            <a:prstDash val="solid"/>
            <a:miter/>
          </a:ln>
          <a:effectLst>
            <a:outerShdw blurRad="254000" dist="88900" dir="5400000" algn="ctr" rotWithShape="0">
              <a:srgbClr val="CD000D">
                <a:alpha val="23000"/>
              </a:srgb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cs typeface="+mn-ea"/>
              <a:sym typeface="+mn-lt"/>
            </a:endParaRPr>
          </a:p>
        </p:txBody>
      </p:sp>
      <p:sp>
        <p:nvSpPr>
          <p:cNvPr id="27" name="Oval 15">
            <a:extLst>
              <a:ext uri="{FF2B5EF4-FFF2-40B4-BE49-F238E27FC236}">
                <a16:creationId xmlns="" xmlns:a16="http://schemas.microsoft.com/office/drawing/2014/main" id="{C7D3C537-14D7-49DA-A529-1A515E7753DF}"/>
              </a:ext>
            </a:extLst>
          </p:cNvPr>
          <p:cNvSpPr/>
          <p:nvPr/>
        </p:nvSpPr>
        <p:spPr>
          <a:xfrm>
            <a:off x="5002225" y="1724342"/>
            <a:ext cx="2187549" cy="2187549"/>
          </a:xfrm>
          <a:prstGeom prst="ellipse">
            <a:avLst/>
          </a:prstGeom>
          <a:solidFill>
            <a:srgbClr val="8F010F"/>
          </a:solidFill>
          <a:ln w="9525" cap="flat">
            <a:noFill/>
            <a:prstDash val="solid"/>
            <a:miter/>
          </a:ln>
          <a:effectLst>
            <a:outerShdw blurRad="254000" dist="88900" dir="5400000" algn="ctr" rotWithShape="0">
              <a:srgbClr val="CD000D">
                <a:alpha val="23000"/>
              </a:srgb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cs typeface="+mn-ea"/>
              <a:sym typeface="+mn-lt"/>
            </a:endParaRPr>
          </a:p>
        </p:txBody>
      </p:sp>
      <p:sp>
        <p:nvSpPr>
          <p:cNvPr id="28" name="Oval 16">
            <a:extLst>
              <a:ext uri="{FF2B5EF4-FFF2-40B4-BE49-F238E27FC236}">
                <a16:creationId xmlns="" xmlns:a16="http://schemas.microsoft.com/office/drawing/2014/main" id="{3DA91D0A-F7AA-4495-9ED6-E32BE9E8548A}"/>
              </a:ext>
            </a:extLst>
          </p:cNvPr>
          <p:cNvSpPr/>
          <p:nvPr/>
        </p:nvSpPr>
        <p:spPr>
          <a:xfrm>
            <a:off x="8479449" y="1996347"/>
            <a:ext cx="1643538" cy="1643538"/>
          </a:xfrm>
          <a:prstGeom prst="ellipse">
            <a:avLst/>
          </a:prstGeom>
          <a:solidFill>
            <a:srgbClr val="8F010F"/>
          </a:solidFill>
          <a:ln w="9525" cap="flat">
            <a:noFill/>
            <a:prstDash val="solid"/>
            <a:miter/>
          </a:ln>
          <a:effectLst>
            <a:outerShdw blurRad="254000" dist="88900" dir="5400000" algn="ctr" rotWithShape="0">
              <a:srgbClr val="CD000D">
                <a:alpha val="23000"/>
              </a:srgb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cs typeface="+mn-ea"/>
              <a:sym typeface="+mn-lt"/>
            </a:endParaRPr>
          </a:p>
        </p:txBody>
      </p:sp>
      <p:sp>
        <p:nvSpPr>
          <p:cNvPr id="29" name="文本框 28">
            <a:extLst>
              <a:ext uri="{FF2B5EF4-FFF2-40B4-BE49-F238E27FC236}">
                <a16:creationId xmlns="" xmlns:a16="http://schemas.microsoft.com/office/drawing/2014/main" id="{C54C0E90-777F-41A9-AB67-DCF932A82BD3}"/>
              </a:ext>
            </a:extLst>
          </p:cNvPr>
          <p:cNvSpPr txBox="1"/>
          <p:nvPr/>
        </p:nvSpPr>
        <p:spPr>
          <a:xfrm>
            <a:off x="2114209" y="2801009"/>
            <a:ext cx="1588500" cy="400110"/>
          </a:xfrm>
          <a:prstGeom prst="rect">
            <a:avLst/>
          </a:prstGeom>
        </p:spPr>
        <p:txBody>
          <a:bodyPr wrap="square">
            <a:spAutoFit/>
          </a:bodyPr>
          <a:lstStyle>
            <a:defPPr>
              <a:defRPr lang="zh-CN"/>
            </a:defPPr>
            <a:lvl1pPr algn="ctr">
              <a:lnSpc>
                <a:spcPct val="100000"/>
              </a:lnSpc>
              <a:defRPr sz="2000">
                <a:solidFill>
                  <a:srgbClr val="FEEFAC"/>
                </a:solidFill>
                <a:latin typeface="思源宋体 CN Heavy" panose="02020900000000000000" pitchFamily="18" charset="-122"/>
                <a:ea typeface="思源宋体 CN Heavy" panose="02020900000000000000" pitchFamily="18" charset="-122"/>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zh-CN" altLang="en-US" sz="2000" b="0" i="0" u="none" strike="noStrike" kern="0" cap="none" spc="0" normalizeH="0" baseline="0" noProof="0" dirty="0">
                <a:ln>
                  <a:noFill/>
                </a:ln>
                <a:solidFill>
                  <a:srgbClr val="FCE1B6"/>
                </a:solidFill>
                <a:effectLst/>
                <a:uLnTx/>
                <a:uFillTx/>
                <a:latin typeface="+mn-lt"/>
                <a:ea typeface="+mn-ea"/>
                <a:cs typeface="+mn-ea"/>
                <a:sym typeface="+mn-lt"/>
              </a:rPr>
              <a:t>亮点一</a:t>
            </a:r>
          </a:p>
        </p:txBody>
      </p:sp>
      <p:sp>
        <p:nvSpPr>
          <p:cNvPr id="30" name="图形 24">
            <a:extLst>
              <a:ext uri="{FF2B5EF4-FFF2-40B4-BE49-F238E27FC236}">
                <a16:creationId xmlns="" xmlns:a16="http://schemas.microsoft.com/office/drawing/2014/main" id="{6F771A14-5B8B-40CF-A8AE-389FC9D88D8D}"/>
              </a:ext>
            </a:extLst>
          </p:cNvPr>
          <p:cNvSpPr/>
          <p:nvPr/>
        </p:nvSpPr>
        <p:spPr>
          <a:xfrm>
            <a:off x="2727405" y="2278856"/>
            <a:ext cx="362108" cy="362130"/>
          </a:xfrm>
          <a:custGeom>
            <a:avLst/>
            <a:gdLst>
              <a:gd name="connsiteX0" fmla="*/ 1487351 w 1488281"/>
              <a:gd name="connsiteY0" fmla="*/ 1095189 h 1488374"/>
              <a:gd name="connsiteX1" fmla="*/ 1468190 w 1488281"/>
              <a:gd name="connsiteY1" fmla="*/ 1086259 h 1488374"/>
              <a:gd name="connsiteX2" fmla="*/ 1354336 w 1488281"/>
              <a:gd name="connsiteY2" fmla="*/ 1127745 h 1488374"/>
              <a:gd name="connsiteX3" fmla="*/ 1354336 w 1488281"/>
              <a:gd name="connsiteY3" fmla="*/ 126504 h 1488374"/>
              <a:gd name="connsiteX4" fmla="*/ 1227832 w 1488281"/>
              <a:gd name="connsiteY4" fmla="*/ 0 h 1488374"/>
              <a:gd name="connsiteX5" fmla="*/ 260449 w 1488281"/>
              <a:gd name="connsiteY5" fmla="*/ 0 h 1488374"/>
              <a:gd name="connsiteX6" fmla="*/ 133945 w 1488281"/>
              <a:gd name="connsiteY6" fmla="*/ 126504 h 1488374"/>
              <a:gd name="connsiteX7" fmla="*/ 133945 w 1488281"/>
              <a:gd name="connsiteY7" fmla="*/ 1127745 h 1488374"/>
              <a:gd name="connsiteX8" fmla="*/ 19906 w 1488281"/>
              <a:gd name="connsiteY8" fmla="*/ 1086259 h 1488374"/>
              <a:gd name="connsiteX9" fmla="*/ 14883 w 1488281"/>
              <a:gd name="connsiteY9" fmla="*/ 1085329 h 1488374"/>
              <a:gd name="connsiteX10" fmla="*/ 0 w 1488281"/>
              <a:gd name="connsiteY10" fmla="*/ 1100212 h 1488374"/>
              <a:gd name="connsiteX11" fmla="*/ 0 w 1488281"/>
              <a:gd name="connsiteY11" fmla="*/ 1211089 h 1488374"/>
              <a:gd name="connsiteX12" fmla="*/ 9860 w 1488281"/>
              <a:gd name="connsiteY12" fmla="*/ 1225042 h 1488374"/>
              <a:gd name="connsiteX13" fmla="*/ 723677 w 1488281"/>
              <a:gd name="connsiteY13" fmla="*/ 1484747 h 1488374"/>
              <a:gd name="connsiteX14" fmla="*/ 764419 w 1488281"/>
              <a:gd name="connsiteY14" fmla="*/ 1484747 h 1488374"/>
              <a:gd name="connsiteX15" fmla="*/ 1478421 w 1488281"/>
              <a:gd name="connsiteY15" fmla="*/ 1225228 h 1488374"/>
              <a:gd name="connsiteX16" fmla="*/ 1488281 w 1488281"/>
              <a:gd name="connsiteY16" fmla="*/ 1211275 h 1488374"/>
              <a:gd name="connsiteX17" fmla="*/ 1488281 w 1488281"/>
              <a:gd name="connsiteY17" fmla="*/ 1100398 h 1488374"/>
              <a:gd name="connsiteX18" fmla="*/ 1487351 w 1488281"/>
              <a:gd name="connsiteY18" fmla="*/ 1095189 h 1488374"/>
              <a:gd name="connsiteX19" fmla="*/ 744141 w 1488281"/>
              <a:gd name="connsiteY19" fmla="*/ 1349685 h 1488374"/>
              <a:gd name="connsiteX20" fmla="*/ 267891 w 1488281"/>
              <a:gd name="connsiteY20" fmla="*/ 1176486 h 1488374"/>
              <a:gd name="connsiteX21" fmla="*/ 267891 w 1488281"/>
              <a:gd name="connsiteY21" fmla="*/ 133945 h 1488374"/>
              <a:gd name="connsiteX22" fmla="*/ 1220391 w 1488281"/>
              <a:gd name="connsiteY22" fmla="*/ 133945 h 1488374"/>
              <a:gd name="connsiteX23" fmla="*/ 1220391 w 1488281"/>
              <a:gd name="connsiteY23" fmla="*/ 1176486 h 1488374"/>
              <a:gd name="connsiteX24" fmla="*/ 744141 w 1488281"/>
              <a:gd name="connsiteY24" fmla="*/ 1349685 h 1488374"/>
              <a:gd name="connsiteX25" fmla="*/ 1020589 w 1488281"/>
              <a:gd name="connsiteY25" fmla="*/ 372070 h 1488374"/>
              <a:gd name="connsiteX26" fmla="*/ 919200 w 1488281"/>
              <a:gd name="connsiteY26" fmla="*/ 372070 h 1488374"/>
              <a:gd name="connsiteX27" fmla="*/ 905991 w 1488281"/>
              <a:gd name="connsiteY27" fmla="*/ 380256 h 1488374"/>
              <a:gd name="connsiteX28" fmla="*/ 748419 w 1488281"/>
              <a:gd name="connsiteY28" fmla="*/ 694283 h 1488374"/>
              <a:gd name="connsiteX29" fmla="*/ 742280 w 1488281"/>
              <a:gd name="connsiteY29" fmla="*/ 694283 h 1488374"/>
              <a:gd name="connsiteX30" fmla="*/ 584709 w 1488281"/>
              <a:gd name="connsiteY30" fmla="*/ 380256 h 1488374"/>
              <a:gd name="connsiteX31" fmla="*/ 571500 w 1488281"/>
              <a:gd name="connsiteY31" fmla="*/ 372070 h 1488374"/>
              <a:gd name="connsiteX32" fmla="*/ 467878 w 1488281"/>
              <a:gd name="connsiteY32" fmla="*/ 372070 h 1488374"/>
              <a:gd name="connsiteX33" fmla="*/ 460809 w 1488281"/>
              <a:gd name="connsiteY33" fmla="*/ 373931 h 1488374"/>
              <a:gd name="connsiteX34" fmla="*/ 454856 w 1488281"/>
              <a:gd name="connsiteY34" fmla="*/ 394022 h 1488374"/>
              <a:gd name="connsiteX35" fmla="*/ 648147 w 1488281"/>
              <a:gd name="connsiteY35" fmla="*/ 750466 h 1488374"/>
              <a:gd name="connsiteX36" fmla="*/ 542106 w 1488281"/>
              <a:gd name="connsiteY36" fmla="*/ 750466 h 1488374"/>
              <a:gd name="connsiteX37" fmla="*/ 527224 w 1488281"/>
              <a:gd name="connsiteY37" fmla="*/ 765349 h 1488374"/>
              <a:gd name="connsiteX38" fmla="*/ 527224 w 1488281"/>
              <a:gd name="connsiteY38" fmla="*/ 815764 h 1488374"/>
              <a:gd name="connsiteX39" fmla="*/ 542106 w 1488281"/>
              <a:gd name="connsiteY39" fmla="*/ 830647 h 1488374"/>
              <a:gd name="connsiteX40" fmla="*/ 683493 w 1488281"/>
              <a:gd name="connsiteY40" fmla="*/ 830647 h 1488374"/>
              <a:gd name="connsiteX41" fmla="*/ 683493 w 1488281"/>
              <a:gd name="connsiteY41" fmla="*/ 903201 h 1488374"/>
              <a:gd name="connsiteX42" fmla="*/ 542106 w 1488281"/>
              <a:gd name="connsiteY42" fmla="*/ 903201 h 1488374"/>
              <a:gd name="connsiteX43" fmla="*/ 527224 w 1488281"/>
              <a:gd name="connsiteY43" fmla="*/ 918084 h 1488374"/>
              <a:gd name="connsiteX44" fmla="*/ 527224 w 1488281"/>
              <a:gd name="connsiteY44" fmla="*/ 968499 h 1488374"/>
              <a:gd name="connsiteX45" fmla="*/ 542106 w 1488281"/>
              <a:gd name="connsiteY45" fmla="*/ 983382 h 1488374"/>
              <a:gd name="connsiteX46" fmla="*/ 683493 w 1488281"/>
              <a:gd name="connsiteY46" fmla="*/ 983382 h 1488374"/>
              <a:gd name="connsiteX47" fmla="*/ 683493 w 1488281"/>
              <a:gd name="connsiteY47" fmla="*/ 1101328 h 1488374"/>
              <a:gd name="connsiteX48" fmla="*/ 698376 w 1488281"/>
              <a:gd name="connsiteY48" fmla="*/ 1116211 h 1488374"/>
              <a:gd name="connsiteX49" fmla="*/ 791208 w 1488281"/>
              <a:gd name="connsiteY49" fmla="*/ 1116211 h 1488374"/>
              <a:gd name="connsiteX50" fmla="*/ 806090 w 1488281"/>
              <a:gd name="connsiteY50" fmla="*/ 1101328 h 1488374"/>
              <a:gd name="connsiteX51" fmla="*/ 806090 w 1488281"/>
              <a:gd name="connsiteY51" fmla="*/ 983196 h 1488374"/>
              <a:gd name="connsiteX52" fmla="*/ 948035 w 1488281"/>
              <a:gd name="connsiteY52" fmla="*/ 983196 h 1488374"/>
              <a:gd name="connsiteX53" fmla="*/ 962918 w 1488281"/>
              <a:gd name="connsiteY53" fmla="*/ 968313 h 1488374"/>
              <a:gd name="connsiteX54" fmla="*/ 962918 w 1488281"/>
              <a:gd name="connsiteY54" fmla="*/ 917898 h 1488374"/>
              <a:gd name="connsiteX55" fmla="*/ 948035 w 1488281"/>
              <a:gd name="connsiteY55" fmla="*/ 903015 h 1488374"/>
              <a:gd name="connsiteX56" fmla="*/ 806090 w 1488281"/>
              <a:gd name="connsiteY56" fmla="*/ 903015 h 1488374"/>
              <a:gd name="connsiteX57" fmla="*/ 806090 w 1488281"/>
              <a:gd name="connsiteY57" fmla="*/ 830461 h 1488374"/>
              <a:gd name="connsiteX58" fmla="*/ 948035 w 1488281"/>
              <a:gd name="connsiteY58" fmla="*/ 830461 h 1488374"/>
              <a:gd name="connsiteX59" fmla="*/ 962918 w 1488281"/>
              <a:gd name="connsiteY59" fmla="*/ 815578 h 1488374"/>
              <a:gd name="connsiteX60" fmla="*/ 962918 w 1488281"/>
              <a:gd name="connsiteY60" fmla="*/ 765163 h 1488374"/>
              <a:gd name="connsiteX61" fmla="*/ 948035 w 1488281"/>
              <a:gd name="connsiteY61" fmla="*/ 750280 h 1488374"/>
              <a:gd name="connsiteX62" fmla="*/ 840879 w 1488281"/>
              <a:gd name="connsiteY62" fmla="*/ 750280 h 1488374"/>
              <a:gd name="connsiteX63" fmla="*/ 1033797 w 1488281"/>
              <a:gd name="connsiteY63" fmla="*/ 393836 h 1488374"/>
              <a:gd name="connsiteX64" fmla="*/ 1035658 w 1488281"/>
              <a:gd name="connsiteY64" fmla="*/ 386767 h 1488374"/>
              <a:gd name="connsiteX65" fmla="*/ 1020589 w 1488281"/>
              <a:gd name="connsiteY65" fmla="*/ 372070 h 1488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1488281" h="1488374">
                <a:moveTo>
                  <a:pt x="1487351" y="1095189"/>
                </a:moveTo>
                <a:cubicBezTo>
                  <a:pt x="1484561" y="1087376"/>
                  <a:pt x="1476003" y="1083469"/>
                  <a:pt x="1468190" y="1086259"/>
                </a:cubicBezTo>
                <a:lnTo>
                  <a:pt x="1354336" y="1127745"/>
                </a:lnTo>
                <a:lnTo>
                  <a:pt x="1354336" y="126504"/>
                </a:lnTo>
                <a:cubicBezTo>
                  <a:pt x="1354336" y="56555"/>
                  <a:pt x="1297781" y="0"/>
                  <a:pt x="1227832" y="0"/>
                </a:cubicBezTo>
                <a:lnTo>
                  <a:pt x="260449" y="0"/>
                </a:lnTo>
                <a:cubicBezTo>
                  <a:pt x="190500" y="0"/>
                  <a:pt x="133945" y="56555"/>
                  <a:pt x="133945" y="126504"/>
                </a:cubicBezTo>
                <a:lnTo>
                  <a:pt x="133945" y="1127745"/>
                </a:lnTo>
                <a:lnTo>
                  <a:pt x="19906" y="1086259"/>
                </a:lnTo>
                <a:cubicBezTo>
                  <a:pt x="18231" y="1085701"/>
                  <a:pt x="16557" y="1085329"/>
                  <a:pt x="14883" y="1085329"/>
                </a:cubicBezTo>
                <a:cubicBezTo>
                  <a:pt x="6697" y="1085329"/>
                  <a:pt x="0" y="1092026"/>
                  <a:pt x="0" y="1100212"/>
                </a:cubicBezTo>
                <a:lnTo>
                  <a:pt x="0" y="1211089"/>
                </a:lnTo>
                <a:cubicBezTo>
                  <a:pt x="0" y="1217228"/>
                  <a:pt x="3907" y="1222809"/>
                  <a:pt x="9860" y="1225042"/>
                </a:cubicBezTo>
                <a:lnTo>
                  <a:pt x="723677" y="1484747"/>
                </a:lnTo>
                <a:cubicBezTo>
                  <a:pt x="736885" y="1489584"/>
                  <a:pt x="751210" y="1489584"/>
                  <a:pt x="764419" y="1484747"/>
                </a:cubicBezTo>
                <a:lnTo>
                  <a:pt x="1478421" y="1225228"/>
                </a:lnTo>
                <a:cubicBezTo>
                  <a:pt x="1484375" y="1222995"/>
                  <a:pt x="1488281" y="1217414"/>
                  <a:pt x="1488281" y="1211275"/>
                </a:cubicBezTo>
                <a:lnTo>
                  <a:pt x="1488281" y="1100398"/>
                </a:lnTo>
                <a:cubicBezTo>
                  <a:pt x="1488281" y="1098538"/>
                  <a:pt x="1487909" y="1096863"/>
                  <a:pt x="1487351" y="1095189"/>
                </a:cubicBezTo>
                <a:close/>
                <a:moveTo>
                  <a:pt x="744141" y="1349685"/>
                </a:moveTo>
                <a:lnTo>
                  <a:pt x="267891" y="1176486"/>
                </a:lnTo>
                <a:lnTo>
                  <a:pt x="267891" y="133945"/>
                </a:lnTo>
                <a:lnTo>
                  <a:pt x="1220391" y="133945"/>
                </a:lnTo>
                <a:lnTo>
                  <a:pt x="1220391" y="1176486"/>
                </a:lnTo>
                <a:lnTo>
                  <a:pt x="744141" y="1349685"/>
                </a:lnTo>
                <a:close/>
                <a:moveTo>
                  <a:pt x="1020589" y="372070"/>
                </a:moveTo>
                <a:lnTo>
                  <a:pt x="919200" y="372070"/>
                </a:lnTo>
                <a:cubicBezTo>
                  <a:pt x="913619" y="372070"/>
                  <a:pt x="908410" y="375233"/>
                  <a:pt x="905991" y="380256"/>
                </a:cubicBezTo>
                <a:lnTo>
                  <a:pt x="748419" y="694283"/>
                </a:lnTo>
                <a:lnTo>
                  <a:pt x="742280" y="694283"/>
                </a:lnTo>
                <a:lnTo>
                  <a:pt x="584709" y="380256"/>
                </a:lnTo>
                <a:cubicBezTo>
                  <a:pt x="582104" y="375233"/>
                  <a:pt x="577081" y="372070"/>
                  <a:pt x="571500" y="372070"/>
                </a:cubicBezTo>
                <a:lnTo>
                  <a:pt x="467878" y="372070"/>
                </a:lnTo>
                <a:cubicBezTo>
                  <a:pt x="465460" y="372070"/>
                  <a:pt x="463042" y="372628"/>
                  <a:pt x="460809" y="373931"/>
                </a:cubicBezTo>
                <a:cubicBezTo>
                  <a:pt x="453554" y="377837"/>
                  <a:pt x="450949" y="386953"/>
                  <a:pt x="454856" y="394022"/>
                </a:cubicBezTo>
                <a:lnTo>
                  <a:pt x="648147" y="750466"/>
                </a:lnTo>
                <a:lnTo>
                  <a:pt x="542106" y="750466"/>
                </a:lnTo>
                <a:cubicBezTo>
                  <a:pt x="533921" y="750466"/>
                  <a:pt x="527224" y="757163"/>
                  <a:pt x="527224" y="765349"/>
                </a:cubicBezTo>
                <a:lnTo>
                  <a:pt x="527224" y="815764"/>
                </a:lnTo>
                <a:cubicBezTo>
                  <a:pt x="527224" y="823950"/>
                  <a:pt x="533921" y="830647"/>
                  <a:pt x="542106" y="830647"/>
                </a:cubicBezTo>
                <a:lnTo>
                  <a:pt x="683493" y="830647"/>
                </a:lnTo>
                <a:lnTo>
                  <a:pt x="683493" y="903201"/>
                </a:lnTo>
                <a:lnTo>
                  <a:pt x="542106" y="903201"/>
                </a:lnTo>
                <a:cubicBezTo>
                  <a:pt x="533921" y="903201"/>
                  <a:pt x="527224" y="909898"/>
                  <a:pt x="527224" y="918084"/>
                </a:cubicBezTo>
                <a:lnTo>
                  <a:pt x="527224" y="968499"/>
                </a:lnTo>
                <a:cubicBezTo>
                  <a:pt x="527224" y="976685"/>
                  <a:pt x="533921" y="983382"/>
                  <a:pt x="542106" y="983382"/>
                </a:cubicBezTo>
                <a:lnTo>
                  <a:pt x="683493" y="983382"/>
                </a:lnTo>
                <a:lnTo>
                  <a:pt x="683493" y="1101328"/>
                </a:lnTo>
                <a:cubicBezTo>
                  <a:pt x="683493" y="1109514"/>
                  <a:pt x="690190" y="1116211"/>
                  <a:pt x="698376" y="1116211"/>
                </a:cubicBezTo>
                <a:lnTo>
                  <a:pt x="791208" y="1116211"/>
                </a:lnTo>
                <a:cubicBezTo>
                  <a:pt x="799393" y="1116211"/>
                  <a:pt x="806090" y="1109514"/>
                  <a:pt x="806090" y="1101328"/>
                </a:cubicBezTo>
                <a:lnTo>
                  <a:pt x="806090" y="983196"/>
                </a:lnTo>
                <a:lnTo>
                  <a:pt x="948035" y="983196"/>
                </a:lnTo>
                <a:cubicBezTo>
                  <a:pt x="956221" y="983196"/>
                  <a:pt x="962918" y="976499"/>
                  <a:pt x="962918" y="968313"/>
                </a:cubicBezTo>
                <a:lnTo>
                  <a:pt x="962918" y="917898"/>
                </a:lnTo>
                <a:cubicBezTo>
                  <a:pt x="962918" y="909712"/>
                  <a:pt x="956221" y="903015"/>
                  <a:pt x="948035" y="903015"/>
                </a:cubicBezTo>
                <a:lnTo>
                  <a:pt x="806090" y="903015"/>
                </a:lnTo>
                <a:lnTo>
                  <a:pt x="806090" y="830461"/>
                </a:lnTo>
                <a:lnTo>
                  <a:pt x="948035" y="830461"/>
                </a:lnTo>
                <a:cubicBezTo>
                  <a:pt x="956221" y="830461"/>
                  <a:pt x="962918" y="823764"/>
                  <a:pt x="962918" y="815578"/>
                </a:cubicBezTo>
                <a:lnTo>
                  <a:pt x="962918" y="765163"/>
                </a:lnTo>
                <a:cubicBezTo>
                  <a:pt x="962918" y="756977"/>
                  <a:pt x="956221" y="750280"/>
                  <a:pt x="948035" y="750280"/>
                </a:cubicBezTo>
                <a:lnTo>
                  <a:pt x="840879" y="750280"/>
                </a:lnTo>
                <a:lnTo>
                  <a:pt x="1033797" y="393836"/>
                </a:lnTo>
                <a:cubicBezTo>
                  <a:pt x="1034914" y="391604"/>
                  <a:pt x="1035658" y="389186"/>
                  <a:pt x="1035658" y="386767"/>
                </a:cubicBezTo>
                <a:cubicBezTo>
                  <a:pt x="1035472" y="378768"/>
                  <a:pt x="1028774" y="372070"/>
                  <a:pt x="1020589" y="372070"/>
                </a:cubicBezTo>
                <a:close/>
              </a:path>
            </a:pathLst>
          </a:custGeom>
          <a:gradFill>
            <a:gsLst>
              <a:gs pos="100000">
                <a:srgbClr val="E9BE61"/>
              </a:gs>
              <a:gs pos="0">
                <a:srgbClr val="FEEFAC"/>
              </a:gs>
            </a:gsLst>
            <a:lin ang="5400000" scaled="0"/>
          </a:gradFill>
          <a:ln w="12700" cap="flat" cmpd="sng" algn="ctr">
            <a:noFill/>
            <a:prstDash val="solid"/>
            <a:miter lim="800000"/>
          </a:ln>
          <a:effectLst>
            <a:outerShdw blurRad="254000" dist="101600" dir="5400000" algn="ctr" rotWithShape="0">
              <a:srgbClr val="000000">
                <a:alpha val="15000"/>
              </a:srgb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srgbClr val="891C21"/>
              </a:solidFill>
              <a:effectLst/>
              <a:uLnTx/>
              <a:uFillTx/>
              <a:cs typeface="+mn-ea"/>
              <a:sym typeface="+mn-lt"/>
            </a:endParaRPr>
          </a:p>
        </p:txBody>
      </p:sp>
      <p:sp>
        <p:nvSpPr>
          <p:cNvPr id="31" name="文本框 30">
            <a:extLst>
              <a:ext uri="{FF2B5EF4-FFF2-40B4-BE49-F238E27FC236}">
                <a16:creationId xmlns="" xmlns:a16="http://schemas.microsoft.com/office/drawing/2014/main" id="{A0BC8BC8-4151-471D-A83B-1470BE2B8D85}"/>
              </a:ext>
            </a:extLst>
          </p:cNvPr>
          <p:cNvSpPr txBox="1"/>
          <p:nvPr/>
        </p:nvSpPr>
        <p:spPr>
          <a:xfrm>
            <a:off x="5228999" y="2739454"/>
            <a:ext cx="1717107" cy="523220"/>
          </a:xfrm>
          <a:prstGeom prst="rect">
            <a:avLst/>
          </a:prstGeom>
        </p:spPr>
        <p:txBody>
          <a:bodyPr wrap="square">
            <a:spAutoFit/>
          </a:bodyPr>
          <a:lstStyle>
            <a:defPPr>
              <a:defRPr lang="zh-CN"/>
            </a:defPPr>
            <a:lvl1pPr algn="ctr">
              <a:lnSpc>
                <a:spcPct val="100000"/>
              </a:lnSpc>
              <a:defRPr sz="2000">
                <a:solidFill>
                  <a:srgbClr val="FEEFAC"/>
                </a:solidFill>
                <a:latin typeface="思源宋体 CN Heavy" panose="02020900000000000000" pitchFamily="18" charset="-122"/>
                <a:ea typeface="思源宋体 CN Heavy" panose="02020900000000000000" pitchFamily="18" charset="-122"/>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zh-CN" altLang="en-US" sz="2800" b="0" i="0" u="none" strike="noStrike" kern="0" cap="none" spc="0" normalizeH="0" baseline="0" noProof="0" dirty="0">
                <a:ln>
                  <a:noFill/>
                </a:ln>
                <a:solidFill>
                  <a:srgbClr val="FCE1B6"/>
                </a:solidFill>
                <a:effectLst/>
                <a:uLnTx/>
                <a:uFillTx/>
                <a:latin typeface="+mn-lt"/>
                <a:ea typeface="+mn-ea"/>
                <a:cs typeface="+mn-ea"/>
                <a:sym typeface="+mn-lt"/>
              </a:rPr>
              <a:t>亮点二</a:t>
            </a:r>
          </a:p>
        </p:txBody>
      </p:sp>
      <p:grpSp>
        <p:nvGrpSpPr>
          <p:cNvPr id="32" name="图形 32">
            <a:extLst>
              <a:ext uri="{FF2B5EF4-FFF2-40B4-BE49-F238E27FC236}">
                <a16:creationId xmlns="" xmlns:a16="http://schemas.microsoft.com/office/drawing/2014/main" id="{4EB0832F-445E-49E0-9B83-679F9B28B045}"/>
              </a:ext>
            </a:extLst>
          </p:cNvPr>
          <p:cNvGrpSpPr/>
          <p:nvPr/>
        </p:nvGrpSpPr>
        <p:grpSpPr>
          <a:xfrm>
            <a:off x="5766405" y="1972378"/>
            <a:ext cx="713182" cy="713180"/>
            <a:chOff x="7014227" y="4039281"/>
            <a:chExt cx="1905000" cy="1905000"/>
          </a:xfrm>
          <a:solidFill>
            <a:srgbClr val="92151B"/>
          </a:solidFill>
        </p:grpSpPr>
        <p:sp>
          <p:nvSpPr>
            <p:cNvPr id="33" name="任意多边形: 形状 32">
              <a:extLst>
                <a:ext uri="{FF2B5EF4-FFF2-40B4-BE49-F238E27FC236}">
                  <a16:creationId xmlns="" xmlns:a16="http://schemas.microsoft.com/office/drawing/2014/main" id="{75B3314D-7FB1-488B-A3A5-6A38218C4FAF}"/>
                </a:ext>
              </a:extLst>
            </p:cNvPr>
            <p:cNvSpPr/>
            <p:nvPr/>
          </p:nvSpPr>
          <p:spPr>
            <a:xfrm>
              <a:off x="7292991" y="4178901"/>
              <a:ext cx="1273810" cy="1670129"/>
            </a:xfrm>
            <a:custGeom>
              <a:avLst/>
              <a:gdLst>
                <a:gd name="connsiteX0" fmla="*/ 677864 w 1273810"/>
                <a:gd name="connsiteY0" fmla="*/ 15002 h 1670129"/>
                <a:gd name="connsiteX1" fmla="*/ 595949 w 1273810"/>
                <a:gd name="connsiteY1" fmla="*/ 15002 h 1670129"/>
                <a:gd name="connsiteX2" fmla="*/ 0 w 1273810"/>
                <a:gd name="connsiteY2" fmla="*/ 1032907 h 1670129"/>
                <a:gd name="connsiteX3" fmla="*/ 636907 w 1273810"/>
                <a:gd name="connsiteY3" fmla="*/ 1670129 h 1670129"/>
                <a:gd name="connsiteX4" fmla="*/ 1273811 w 1273810"/>
                <a:gd name="connsiteY4" fmla="*/ 1033225 h 1670129"/>
                <a:gd name="connsiteX5" fmla="*/ 677864 w 1273810"/>
                <a:gd name="connsiteY5" fmla="*/ 15002 h 1670129"/>
                <a:gd name="connsiteX6" fmla="*/ 636907 w 1273810"/>
                <a:gd name="connsiteY6" fmla="*/ 1543129 h 1670129"/>
                <a:gd name="connsiteX7" fmla="*/ 127001 w 1273810"/>
                <a:gd name="connsiteY7" fmla="*/ 1033225 h 1670129"/>
                <a:gd name="connsiteX8" fmla="*/ 636907 w 1273810"/>
                <a:gd name="connsiteY8" fmla="*/ 149305 h 1670129"/>
                <a:gd name="connsiteX9" fmla="*/ 1146810 w 1273810"/>
                <a:gd name="connsiteY9" fmla="*/ 1033225 h 1670129"/>
                <a:gd name="connsiteX10" fmla="*/ 636907 w 1273810"/>
                <a:gd name="connsiteY10" fmla="*/ 1543129 h 1670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3810" h="1670129">
                  <a:moveTo>
                    <a:pt x="677864" y="15002"/>
                  </a:moveTo>
                  <a:cubicBezTo>
                    <a:pt x="654052" y="-5001"/>
                    <a:pt x="619762" y="-5001"/>
                    <a:pt x="595949" y="15002"/>
                  </a:cubicBezTo>
                  <a:cubicBezTo>
                    <a:pt x="571500" y="35639"/>
                    <a:pt x="0" y="523001"/>
                    <a:pt x="0" y="1032907"/>
                  </a:cubicBezTo>
                  <a:cubicBezTo>
                    <a:pt x="-316" y="1384379"/>
                    <a:pt x="285434" y="1670129"/>
                    <a:pt x="636907" y="1670129"/>
                  </a:cubicBezTo>
                  <a:cubicBezTo>
                    <a:pt x="988061" y="1670129"/>
                    <a:pt x="1273811" y="1384379"/>
                    <a:pt x="1273811" y="1033225"/>
                  </a:cubicBezTo>
                  <a:cubicBezTo>
                    <a:pt x="1273811" y="523319"/>
                    <a:pt x="701993" y="35639"/>
                    <a:pt x="677864" y="15002"/>
                  </a:cubicBezTo>
                  <a:close/>
                  <a:moveTo>
                    <a:pt x="636907" y="1543129"/>
                  </a:moveTo>
                  <a:cubicBezTo>
                    <a:pt x="355601" y="1543129"/>
                    <a:pt x="127001" y="1314212"/>
                    <a:pt x="127001" y="1033225"/>
                  </a:cubicBezTo>
                  <a:cubicBezTo>
                    <a:pt x="127001" y="655717"/>
                    <a:pt x="509272" y="268049"/>
                    <a:pt x="636907" y="149305"/>
                  </a:cubicBezTo>
                  <a:cubicBezTo>
                    <a:pt x="764541" y="268367"/>
                    <a:pt x="1146810" y="656035"/>
                    <a:pt x="1146810" y="1033225"/>
                  </a:cubicBezTo>
                  <a:cubicBezTo>
                    <a:pt x="1146810" y="1314212"/>
                    <a:pt x="917894" y="1543129"/>
                    <a:pt x="636907" y="1543129"/>
                  </a:cubicBezTo>
                  <a:close/>
                </a:path>
              </a:pathLst>
            </a:custGeom>
            <a:gradFill>
              <a:gsLst>
                <a:gs pos="100000">
                  <a:srgbClr val="E9BE61"/>
                </a:gs>
                <a:gs pos="0">
                  <a:srgbClr val="FEEFAC"/>
                </a:gs>
              </a:gsLst>
              <a:lin ang="5400000" scaled="0"/>
            </a:gradFill>
            <a:ln w="12700" cap="flat" cmpd="sng" algn="ctr">
              <a:noFill/>
              <a:prstDash val="solid"/>
              <a:miter lim="800000"/>
            </a:ln>
            <a:effectLst>
              <a:outerShdw blurRad="254000" dist="101600" dir="5400000" algn="ctr" rotWithShape="0">
                <a:srgbClr val="000000">
                  <a:alpha val="15000"/>
                </a:srgb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srgbClr val="891C21"/>
                </a:solidFill>
                <a:effectLst/>
                <a:uLnTx/>
                <a:uFillTx/>
                <a:cs typeface="+mn-ea"/>
                <a:sym typeface="+mn-lt"/>
              </a:endParaRPr>
            </a:p>
          </p:txBody>
        </p:sp>
        <p:sp>
          <p:nvSpPr>
            <p:cNvPr id="34" name="任意多边形: 形状 33">
              <a:extLst>
                <a:ext uri="{FF2B5EF4-FFF2-40B4-BE49-F238E27FC236}">
                  <a16:creationId xmlns="" xmlns:a16="http://schemas.microsoft.com/office/drawing/2014/main" id="{7E7E040C-A3C3-4CD2-B7FF-A9D7F4F829BE}"/>
                </a:ext>
              </a:extLst>
            </p:cNvPr>
            <p:cNvSpPr/>
            <p:nvPr/>
          </p:nvSpPr>
          <p:spPr>
            <a:xfrm>
              <a:off x="7692947" y="4877957"/>
              <a:ext cx="468500" cy="585311"/>
            </a:xfrm>
            <a:custGeom>
              <a:avLst/>
              <a:gdLst>
                <a:gd name="connsiteX0" fmla="*/ 405858 w 468500"/>
                <a:gd name="connsiteY0" fmla="*/ 229394 h 585311"/>
                <a:gd name="connsiteX1" fmla="*/ 216629 w 468500"/>
                <a:gd name="connsiteY1" fmla="*/ 229076 h 585311"/>
                <a:gd name="connsiteX2" fmla="*/ 337278 w 468500"/>
                <a:gd name="connsiteY2" fmla="*/ 108427 h 585311"/>
                <a:gd name="connsiteX3" fmla="*/ 337278 w 468500"/>
                <a:gd name="connsiteY3" fmla="*/ 18574 h 585311"/>
                <a:gd name="connsiteX4" fmla="*/ 247427 w 468500"/>
                <a:gd name="connsiteY4" fmla="*/ 18574 h 585311"/>
                <a:gd name="connsiteX5" fmla="*/ 18509 w 468500"/>
                <a:gd name="connsiteY5" fmla="*/ 247174 h 585311"/>
                <a:gd name="connsiteX6" fmla="*/ 4856 w 468500"/>
                <a:gd name="connsiteY6" fmla="*/ 316388 h 585311"/>
                <a:gd name="connsiteX7" fmla="*/ 63277 w 468500"/>
                <a:gd name="connsiteY7" fmla="*/ 355759 h 585311"/>
                <a:gd name="connsiteX8" fmla="*/ 252506 w 468500"/>
                <a:gd name="connsiteY8" fmla="*/ 356077 h 585311"/>
                <a:gd name="connsiteX9" fmla="*/ 131857 w 468500"/>
                <a:gd name="connsiteY9" fmla="*/ 476726 h 585311"/>
                <a:gd name="connsiteX10" fmla="*/ 131922 w 468500"/>
                <a:gd name="connsiteY10" fmla="*/ 566708 h 585311"/>
                <a:gd name="connsiteX11" fmla="*/ 176624 w 468500"/>
                <a:gd name="connsiteY11" fmla="*/ 585311 h 585311"/>
                <a:gd name="connsiteX12" fmla="*/ 221392 w 468500"/>
                <a:gd name="connsiteY12" fmla="*/ 566579 h 585311"/>
                <a:gd name="connsiteX13" fmla="*/ 449992 w 468500"/>
                <a:gd name="connsiteY13" fmla="*/ 337979 h 585311"/>
                <a:gd name="connsiteX14" fmla="*/ 463645 w 468500"/>
                <a:gd name="connsiteY14" fmla="*/ 268763 h 585311"/>
                <a:gd name="connsiteX15" fmla="*/ 405858 w 468500"/>
                <a:gd name="connsiteY15" fmla="*/ 229394 h 585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8500" h="585311">
                  <a:moveTo>
                    <a:pt x="405858" y="229394"/>
                  </a:moveTo>
                  <a:lnTo>
                    <a:pt x="216629" y="229076"/>
                  </a:lnTo>
                  <a:lnTo>
                    <a:pt x="337278" y="108427"/>
                  </a:lnTo>
                  <a:cubicBezTo>
                    <a:pt x="362043" y="83662"/>
                    <a:pt x="362043" y="43339"/>
                    <a:pt x="337278" y="18574"/>
                  </a:cubicBezTo>
                  <a:cubicBezTo>
                    <a:pt x="312513" y="-6191"/>
                    <a:pt x="272192" y="-6191"/>
                    <a:pt x="247427" y="18574"/>
                  </a:cubicBezTo>
                  <a:lnTo>
                    <a:pt x="18509" y="247174"/>
                  </a:lnTo>
                  <a:cubicBezTo>
                    <a:pt x="412" y="265271"/>
                    <a:pt x="-4985" y="292576"/>
                    <a:pt x="4856" y="316388"/>
                  </a:cubicBezTo>
                  <a:cubicBezTo>
                    <a:pt x="14699" y="340201"/>
                    <a:pt x="37877" y="355441"/>
                    <a:pt x="63277" y="355759"/>
                  </a:cubicBezTo>
                  <a:lnTo>
                    <a:pt x="252506" y="356077"/>
                  </a:lnTo>
                  <a:lnTo>
                    <a:pt x="131857" y="476726"/>
                  </a:lnTo>
                  <a:cubicBezTo>
                    <a:pt x="107026" y="501592"/>
                    <a:pt x="107056" y="541879"/>
                    <a:pt x="131922" y="566708"/>
                  </a:cubicBezTo>
                  <a:cubicBezTo>
                    <a:pt x="143789" y="578558"/>
                    <a:pt x="159855" y="585244"/>
                    <a:pt x="176624" y="585311"/>
                  </a:cubicBezTo>
                  <a:cubicBezTo>
                    <a:pt x="192817" y="585311"/>
                    <a:pt x="209009" y="578962"/>
                    <a:pt x="221392" y="566579"/>
                  </a:cubicBezTo>
                  <a:lnTo>
                    <a:pt x="449992" y="337979"/>
                  </a:lnTo>
                  <a:cubicBezTo>
                    <a:pt x="468089" y="319882"/>
                    <a:pt x="473486" y="292576"/>
                    <a:pt x="463645" y="268763"/>
                  </a:cubicBezTo>
                  <a:cubicBezTo>
                    <a:pt x="453802" y="244951"/>
                    <a:pt x="431576" y="229394"/>
                    <a:pt x="405858" y="229394"/>
                  </a:cubicBezTo>
                  <a:close/>
                </a:path>
              </a:pathLst>
            </a:custGeom>
            <a:gradFill>
              <a:gsLst>
                <a:gs pos="100000">
                  <a:srgbClr val="E9BE61"/>
                </a:gs>
                <a:gs pos="0">
                  <a:srgbClr val="FEEFAC"/>
                </a:gs>
              </a:gsLst>
              <a:lin ang="5400000" scaled="0"/>
            </a:gradFill>
            <a:ln w="12700" cap="flat" cmpd="sng" algn="ctr">
              <a:noFill/>
              <a:prstDash val="solid"/>
              <a:miter lim="800000"/>
            </a:ln>
            <a:effectLst>
              <a:outerShdw blurRad="254000" dist="101600" dir="5400000" algn="ctr" rotWithShape="0">
                <a:srgbClr val="000000">
                  <a:alpha val="15000"/>
                </a:srgb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srgbClr val="891C21"/>
                </a:solidFill>
                <a:effectLst/>
                <a:uLnTx/>
                <a:uFillTx/>
                <a:cs typeface="+mn-ea"/>
                <a:sym typeface="+mn-lt"/>
              </a:endParaRPr>
            </a:p>
          </p:txBody>
        </p:sp>
      </p:grpSp>
      <p:sp>
        <p:nvSpPr>
          <p:cNvPr id="35" name="Freeform 5">
            <a:extLst>
              <a:ext uri="{FF2B5EF4-FFF2-40B4-BE49-F238E27FC236}">
                <a16:creationId xmlns="" xmlns:a16="http://schemas.microsoft.com/office/drawing/2014/main" id="{133EC7C2-FE87-4DAC-B9CE-4EDC86602CF5}"/>
              </a:ext>
            </a:extLst>
          </p:cNvPr>
          <p:cNvSpPr>
            <a:spLocks/>
          </p:cNvSpPr>
          <p:nvPr/>
        </p:nvSpPr>
        <p:spPr bwMode="auto">
          <a:xfrm>
            <a:off x="6886006" y="2351451"/>
            <a:ext cx="1782077" cy="933328"/>
          </a:xfrm>
          <a:custGeom>
            <a:avLst/>
            <a:gdLst>
              <a:gd name="T0" fmla="*/ 0 w 285"/>
              <a:gd name="T1" fmla="*/ 0 h 337"/>
              <a:gd name="T2" fmla="*/ 285 w 285"/>
              <a:gd name="T3" fmla="*/ 0 h 337"/>
              <a:gd name="T4" fmla="*/ 285 w 285"/>
              <a:gd name="T5" fmla="*/ 337 h 337"/>
              <a:gd name="T6" fmla="*/ 0 w 285"/>
              <a:gd name="T7" fmla="*/ 337 h 337"/>
              <a:gd name="T8" fmla="*/ 0 w 285"/>
              <a:gd name="T9" fmla="*/ 0 h 337"/>
            </a:gdLst>
            <a:ahLst/>
            <a:cxnLst>
              <a:cxn ang="0">
                <a:pos x="T0" y="T1"/>
              </a:cxn>
              <a:cxn ang="0">
                <a:pos x="T2" y="T3"/>
              </a:cxn>
              <a:cxn ang="0">
                <a:pos x="T4" y="T5"/>
              </a:cxn>
              <a:cxn ang="0">
                <a:pos x="T6" y="T7"/>
              </a:cxn>
              <a:cxn ang="0">
                <a:pos x="T8" y="T9"/>
              </a:cxn>
            </a:cxnLst>
            <a:rect l="0" t="0" r="r" b="b"/>
            <a:pathLst>
              <a:path w="285" h="337">
                <a:moveTo>
                  <a:pt x="0" y="0"/>
                </a:moveTo>
                <a:cubicBezTo>
                  <a:pt x="101" y="100"/>
                  <a:pt x="184" y="100"/>
                  <a:pt x="285" y="0"/>
                </a:cubicBezTo>
                <a:cubicBezTo>
                  <a:pt x="285" y="337"/>
                  <a:pt x="285" y="337"/>
                  <a:pt x="285" y="337"/>
                </a:cubicBezTo>
                <a:cubicBezTo>
                  <a:pt x="184" y="236"/>
                  <a:pt x="101" y="236"/>
                  <a:pt x="0" y="337"/>
                </a:cubicBezTo>
                <a:lnTo>
                  <a:pt x="0" y="0"/>
                </a:lnTo>
                <a:close/>
              </a:path>
            </a:pathLst>
          </a:custGeom>
          <a:solidFill>
            <a:srgbClr val="8F010F">
              <a:alpha val="14000"/>
            </a:srgbClr>
          </a:solidFill>
          <a:ln>
            <a:noFill/>
          </a:ln>
        </p:spPr>
        <p:txBody>
          <a:bodyPr vert="horz" wrap="square" lIns="91428" tIns="45714" rIns="91428" bIns="45714"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cs typeface="+mn-ea"/>
              <a:sym typeface="+mn-lt"/>
            </a:endParaRPr>
          </a:p>
        </p:txBody>
      </p:sp>
      <p:sp>
        <p:nvSpPr>
          <p:cNvPr id="36" name="文本框 35">
            <a:extLst>
              <a:ext uri="{FF2B5EF4-FFF2-40B4-BE49-F238E27FC236}">
                <a16:creationId xmlns="" xmlns:a16="http://schemas.microsoft.com/office/drawing/2014/main" id="{2FDFD592-95E9-46FC-9E66-84B46FFA5B1C}"/>
              </a:ext>
            </a:extLst>
          </p:cNvPr>
          <p:cNvSpPr txBox="1"/>
          <p:nvPr/>
        </p:nvSpPr>
        <p:spPr>
          <a:xfrm>
            <a:off x="8506968" y="2801009"/>
            <a:ext cx="1588500" cy="400110"/>
          </a:xfrm>
          <a:prstGeom prst="rect">
            <a:avLst/>
          </a:prstGeom>
        </p:spPr>
        <p:txBody>
          <a:bodyPr wrap="square">
            <a:spAutoFit/>
          </a:bodyPr>
          <a:lstStyle>
            <a:defPPr>
              <a:defRPr lang="zh-CN"/>
            </a:defPPr>
            <a:lvl1pPr algn="ctr">
              <a:lnSpc>
                <a:spcPct val="100000"/>
              </a:lnSpc>
              <a:defRPr sz="2000">
                <a:solidFill>
                  <a:srgbClr val="FEEFAC"/>
                </a:solidFill>
                <a:latin typeface="思源宋体 CN Heavy" panose="02020900000000000000" pitchFamily="18" charset="-122"/>
                <a:ea typeface="思源宋体 CN Heavy" panose="02020900000000000000" pitchFamily="18" charset="-122"/>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zh-CN" altLang="en-US" sz="2000" b="0" i="0" u="none" strike="noStrike" kern="0" cap="none" spc="0" normalizeH="0" baseline="0" noProof="0" dirty="0">
                <a:ln>
                  <a:noFill/>
                </a:ln>
                <a:solidFill>
                  <a:srgbClr val="FCE1B6"/>
                </a:solidFill>
                <a:effectLst/>
                <a:uLnTx/>
                <a:uFillTx/>
                <a:latin typeface="+mn-lt"/>
                <a:ea typeface="+mn-ea"/>
                <a:cs typeface="+mn-ea"/>
                <a:sym typeface="+mn-lt"/>
              </a:rPr>
              <a:t>亮点三</a:t>
            </a:r>
          </a:p>
        </p:txBody>
      </p:sp>
      <p:sp>
        <p:nvSpPr>
          <p:cNvPr id="37" name="图形 29">
            <a:extLst>
              <a:ext uri="{FF2B5EF4-FFF2-40B4-BE49-F238E27FC236}">
                <a16:creationId xmlns="" xmlns:a16="http://schemas.microsoft.com/office/drawing/2014/main" id="{37D7B359-5FF9-4D26-9F91-3BF90D4C0C63}"/>
              </a:ext>
            </a:extLst>
          </p:cNvPr>
          <p:cNvSpPr/>
          <p:nvPr/>
        </p:nvSpPr>
        <p:spPr>
          <a:xfrm>
            <a:off x="9104140" y="2278856"/>
            <a:ext cx="394156" cy="358212"/>
          </a:xfrm>
          <a:custGeom>
            <a:avLst/>
            <a:gdLst>
              <a:gd name="connsiteX0" fmla="*/ 1671443 w 1674140"/>
              <a:gd name="connsiteY0" fmla="*/ 454744 h 1521469"/>
              <a:gd name="connsiteX1" fmla="*/ 1487454 w 1674140"/>
              <a:gd name="connsiteY1" fmla="*/ 113741 h 1521469"/>
              <a:gd name="connsiteX2" fmla="*/ 1136220 w 1674140"/>
              <a:gd name="connsiteY2" fmla="*/ 1004 h 1521469"/>
              <a:gd name="connsiteX3" fmla="*/ 837075 w 1674140"/>
              <a:gd name="connsiteY3" fmla="*/ 122671 h 1521469"/>
              <a:gd name="connsiteX4" fmla="*/ 537931 w 1674140"/>
              <a:gd name="connsiteY4" fmla="*/ 1004 h 1521469"/>
              <a:gd name="connsiteX5" fmla="*/ 186696 w 1674140"/>
              <a:gd name="connsiteY5" fmla="*/ 113741 h 1521469"/>
              <a:gd name="connsiteX6" fmla="*/ 2707 w 1674140"/>
              <a:gd name="connsiteY6" fmla="*/ 454744 h 1521469"/>
              <a:gd name="connsiteX7" fmla="*/ 112282 w 1674140"/>
              <a:gd name="connsiteY7" fmla="*/ 824210 h 1521469"/>
              <a:gd name="connsiteX8" fmla="*/ 63355 w 1674140"/>
              <a:gd name="connsiteY8" fmla="*/ 873137 h 1521469"/>
              <a:gd name="connsiteX9" fmla="*/ 28566 w 1674140"/>
              <a:gd name="connsiteY9" fmla="*/ 957597 h 1521469"/>
              <a:gd name="connsiteX10" fmla="*/ 63541 w 1674140"/>
              <a:gd name="connsiteY10" fmla="*/ 1041871 h 1521469"/>
              <a:gd name="connsiteX11" fmla="*/ 91074 w 1674140"/>
              <a:gd name="connsiteY11" fmla="*/ 1069404 h 1521469"/>
              <a:gd name="connsiteX12" fmla="*/ 165488 w 1674140"/>
              <a:gd name="connsiteY12" fmla="*/ 1103821 h 1521469"/>
              <a:gd name="connsiteX13" fmla="*/ 199533 w 1674140"/>
              <a:gd name="connsiteY13" fmla="*/ 1174142 h 1521469"/>
              <a:gd name="connsiteX14" fmla="*/ 227066 w 1674140"/>
              <a:gd name="connsiteY14" fmla="*/ 1201675 h 1521469"/>
              <a:gd name="connsiteX15" fmla="*/ 282132 w 1674140"/>
              <a:gd name="connsiteY15" fmla="*/ 1232929 h 1521469"/>
              <a:gd name="connsiteX16" fmla="*/ 316735 w 1674140"/>
              <a:gd name="connsiteY16" fmla="*/ 1309203 h 1521469"/>
              <a:gd name="connsiteX17" fmla="*/ 344268 w 1674140"/>
              <a:gd name="connsiteY17" fmla="*/ 1336737 h 1521469"/>
              <a:gd name="connsiteX18" fmla="*/ 428542 w 1674140"/>
              <a:gd name="connsiteY18" fmla="*/ 1371711 h 1521469"/>
              <a:gd name="connsiteX19" fmla="*/ 431518 w 1674140"/>
              <a:gd name="connsiteY19" fmla="*/ 1371711 h 1521469"/>
              <a:gd name="connsiteX20" fmla="*/ 431518 w 1674140"/>
              <a:gd name="connsiteY20" fmla="*/ 1374688 h 1521469"/>
              <a:gd name="connsiteX21" fmla="*/ 466493 w 1674140"/>
              <a:gd name="connsiteY21" fmla="*/ 1458962 h 1521469"/>
              <a:gd name="connsiteX22" fmla="*/ 494026 w 1674140"/>
              <a:gd name="connsiteY22" fmla="*/ 1486495 h 1521469"/>
              <a:gd name="connsiteX23" fmla="*/ 578300 w 1674140"/>
              <a:gd name="connsiteY23" fmla="*/ 1521470 h 1521469"/>
              <a:gd name="connsiteX24" fmla="*/ 662574 w 1674140"/>
              <a:gd name="connsiteY24" fmla="*/ 1486495 h 1521469"/>
              <a:gd name="connsiteX25" fmla="*/ 750755 w 1674140"/>
              <a:gd name="connsiteY25" fmla="*/ 1398314 h 1521469"/>
              <a:gd name="connsiteX26" fmla="*/ 838749 w 1674140"/>
              <a:gd name="connsiteY26" fmla="*/ 1473287 h 1521469"/>
              <a:gd name="connsiteX27" fmla="*/ 941627 w 1674140"/>
              <a:gd name="connsiteY27" fmla="*/ 1517563 h 1521469"/>
              <a:gd name="connsiteX28" fmla="*/ 949254 w 1674140"/>
              <a:gd name="connsiteY28" fmla="*/ 1517749 h 1521469"/>
              <a:gd name="connsiteX29" fmla="*/ 1044876 w 1674140"/>
              <a:gd name="connsiteY29" fmla="*/ 1477379 h 1521469"/>
              <a:gd name="connsiteX30" fmla="*/ 1075758 w 1674140"/>
              <a:gd name="connsiteY30" fmla="*/ 1413383 h 1521469"/>
              <a:gd name="connsiteX31" fmla="*/ 1099943 w 1674140"/>
              <a:gd name="connsiteY31" fmla="*/ 1415616 h 1521469"/>
              <a:gd name="connsiteX32" fmla="*/ 1112221 w 1674140"/>
              <a:gd name="connsiteY32" fmla="*/ 1415057 h 1521469"/>
              <a:gd name="connsiteX33" fmla="*/ 1202820 w 1674140"/>
              <a:gd name="connsiteY33" fmla="*/ 1369479 h 1521469"/>
              <a:gd name="connsiteX34" fmla="*/ 1237051 w 1674140"/>
              <a:gd name="connsiteY34" fmla="*/ 1304367 h 1521469"/>
              <a:gd name="connsiteX35" fmla="*/ 1247283 w 1674140"/>
              <a:gd name="connsiteY35" fmla="*/ 1304739 h 1521469"/>
              <a:gd name="connsiteX36" fmla="*/ 1251375 w 1674140"/>
              <a:gd name="connsiteY36" fmla="*/ 1304739 h 1521469"/>
              <a:gd name="connsiteX37" fmla="*/ 1347370 w 1674140"/>
              <a:gd name="connsiteY37" fmla="*/ 1261206 h 1521469"/>
              <a:gd name="connsiteX38" fmla="*/ 1382716 w 1674140"/>
              <a:gd name="connsiteY38" fmla="*/ 1175444 h 1521469"/>
              <a:gd name="connsiteX39" fmla="*/ 1385135 w 1674140"/>
              <a:gd name="connsiteY39" fmla="*/ 1175444 h 1521469"/>
              <a:gd name="connsiteX40" fmla="*/ 1474990 w 1674140"/>
              <a:gd name="connsiteY40" fmla="*/ 1138423 h 1521469"/>
              <a:gd name="connsiteX41" fmla="*/ 1500663 w 1674140"/>
              <a:gd name="connsiteY41" fmla="*/ 1023453 h 1521469"/>
              <a:gd name="connsiteX42" fmla="*/ 1465130 w 1674140"/>
              <a:gd name="connsiteY42" fmla="*/ 949225 h 1521469"/>
              <a:gd name="connsiteX43" fmla="*/ 1561124 w 1674140"/>
              <a:gd name="connsiteY43" fmla="*/ 825512 h 1521469"/>
              <a:gd name="connsiteX44" fmla="*/ 1671443 w 1674140"/>
              <a:gd name="connsiteY44" fmla="*/ 454744 h 1521469"/>
              <a:gd name="connsiteX45" fmla="*/ 129211 w 1674140"/>
              <a:gd name="connsiteY45" fmla="*/ 976014 h 1521469"/>
              <a:gd name="connsiteX46" fmla="*/ 121584 w 1674140"/>
              <a:gd name="connsiteY46" fmla="*/ 957411 h 1521469"/>
              <a:gd name="connsiteX47" fmla="*/ 129211 w 1674140"/>
              <a:gd name="connsiteY47" fmla="*/ 938807 h 1521469"/>
              <a:gd name="connsiteX48" fmla="*/ 278598 w 1674140"/>
              <a:gd name="connsiteY48" fmla="*/ 789421 h 1521469"/>
              <a:gd name="connsiteX49" fmla="*/ 297201 w 1674140"/>
              <a:gd name="connsiteY49" fmla="*/ 781794 h 1521469"/>
              <a:gd name="connsiteX50" fmla="*/ 315805 w 1674140"/>
              <a:gd name="connsiteY50" fmla="*/ 789421 h 1521469"/>
              <a:gd name="connsiteX51" fmla="*/ 343338 w 1674140"/>
              <a:gd name="connsiteY51" fmla="*/ 816954 h 1521469"/>
              <a:gd name="connsiteX52" fmla="*/ 350965 w 1674140"/>
              <a:gd name="connsiteY52" fmla="*/ 835558 h 1521469"/>
              <a:gd name="connsiteX53" fmla="*/ 343338 w 1674140"/>
              <a:gd name="connsiteY53" fmla="*/ 854161 h 1521469"/>
              <a:gd name="connsiteX54" fmla="*/ 193952 w 1674140"/>
              <a:gd name="connsiteY54" fmla="*/ 1003548 h 1521469"/>
              <a:gd name="connsiteX55" fmla="*/ 175348 w 1674140"/>
              <a:gd name="connsiteY55" fmla="*/ 1011175 h 1521469"/>
              <a:gd name="connsiteX56" fmla="*/ 156745 w 1674140"/>
              <a:gd name="connsiteY56" fmla="*/ 1003548 h 1521469"/>
              <a:gd name="connsiteX57" fmla="*/ 129211 w 1674140"/>
              <a:gd name="connsiteY57" fmla="*/ 976014 h 1521469"/>
              <a:gd name="connsiteX58" fmla="*/ 265017 w 1674140"/>
              <a:gd name="connsiteY58" fmla="*/ 1071264 h 1521469"/>
              <a:gd name="connsiteX59" fmla="*/ 414403 w 1674140"/>
              <a:gd name="connsiteY59" fmla="*/ 921878 h 1521469"/>
              <a:gd name="connsiteX60" fmla="*/ 433007 w 1674140"/>
              <a:gd name="connsiteY60" fmla="*/ 914251 h 1521469"/>
              <a:gd name="connsiteX61" fmla="*/ 451610 w 1674140"/>
              <a:gd name="connsiteY61" fmla="*/ 921878 h 1521469"/>
              <a:gd name="connsiteX62" fmla="*/ 479143 w 1674140"/>
              <a:gd name="connsiteY62" fmla="*/ 949411 h 1521469"/>
              <a:gd name="connsiteX63" fmla="*/ 486771 w 1674140"/>
              <a:gd name="connsiteY63" fmla="*/ 968015 h 1521469"/>
              <a:gd name="connsiteX64" fmla="*/ 485841 w 1674140"/>
              <a:gd name="connsiteY64" fmla="*/ 975084 h 1521469"/>
              <a:gd name="connsiteX65" fmla="*/ 465935 w 1674140"/>
              <a:gd name="connsiteY65" fmla="*/ 991083 h 1521469"/>
              <a:gd name="connsiteX66" fmla="*/ 316549 w 1674140"/>
              <a:gd name="connsiteY66" fmla="*/ 1140470 h 1521469"/>
              <a:gd name="connsiteX67" fmla="*/ 313758 w 1674140"/>
              <a:gd name="connsiteY67" fmla="*/ 1143446 h 1521469"/>
              <a:gd name="connsiteX68" fmla="*/ 311154 w 1674140"/>
              <a:gd name="connsiteY68" fmla="*/ 1143632 h 1521469"/>
              <a:gd name="connsiteX69" fmla="*/ 292550 w 1674140"/>
              <a:gd name="connsiteY69" fmla="*/ 1136005 h 1521469"/>
              <a:gd name="connsiteX70" fmla="*/ 265017 w 1674140"/>
              <a:gd name="connsiteY70" fmla="*/ 1108472 h 1521469"/>
              <a:gd name="connsiteX71" fmla="*/ 265017 w 1674140"/>
              <a:gd name="connsiteY71" fmla="*/ 1071264 h 1521469"/>
              <a:gd name="connsiteX72" fmla="*/ 409752 w 1674140"/>
              <a:gd name="connsiteY72" fmla="*/ 1270880 h 1521469"/>
              <a:gd name="connsiteX73" fmla="*/ 382219 w 1674140"/>
              <a:gd name="connsiteY73" fmla="*/ 1243347 h 1521469"/>
              <a:gd name="connsiteX74" fmla="*/ 375522 w 1674140"/>
              <a:gd name="connsiteY74" fmla="*/ 1217674 h 1521469"/>
              <a:gd name="connsiteX75" fmla="*/ 395428 w 1674140"/>
              <a:gd name="connsiteY75" fmla="*/ 1201675 h 1521469"/>
              <a:gd name="connsiteX76" fmla="*/ 544814 w 1674140"/>
              <a:gd name="connsiteY76" fmla="*/ 1052289 h 1521469"/>
              <a:gd name="connsiteX77" fmla="*/ 547604 w 1674140"/>
              <a:gd name="connsiteY77" fmla="*/ 1049312 h 1521469"/>
              <a:gd name="connsiteX78" fmla="*/ 550209 w 1674140"/>
              <a:gd name="connsiteY78" fmla="*/ 1049126 h 1521469"/>
              <a:gd name="connsiteX79" fmla="*/ 568812 w 1674140"/>
              <a:gd name="connsiteY79" fmla="*/ 1056754 h 1521469"/>
              <a:gd name="connsiteX80" fmla="*/ 596346 w 1674140"/>
              <a:gd name="connsiteY80" fmla="*/ 1084287 h 1521469"/>
              <a:gd name="connsiteX81" fmla="*/ 603973 w 1674140"/>
              <a:gd name="connsiteY81" fmla="*/ 1102890 h 1521469"/>
              <a:gd name="connsiteX82" fmla="*/ 596346 w 1674140"/>
              <a:gd name="connsiteY82" fmla="*/ 1121494 h 1521469"/>
              <a:gd name="connsiteX83" fmla="*/ 446959 w 1674140"/>
              <a:gd name="connsiteY83" fmla="*/ 1270880 h 1521469"/>
              <a:gd name="connsiteX84" fmla="*/ 428356 w 1674140"/>
              <a:gd name="connsiteY84" fmla="*/ 1278508 h 1521469"/>
              <a:gd name="connsiteX85" fmla="*/ 409752 w 1674140"/>
              <a:gd name="connsiteY85" fmla="*/ 1270880 h 1521469"/>
              <a:gd name="connsiteX86" fmla="*/ 596532 w 1674140"/>
              <a:gd name="connsiteY86" fmla="*/ 1420638 h 1521469"/>
              <a:gd name="connsiteX87" fmla="*/ 577928 w 1674140"/>
              <a:gd name="connsiteY87" fmla="*/ 1428266 h 1521469"/>
              <a:gd name="connsiteX88" fmla="*/ 559325 w 1674140"/>
              <a:gd name="connsiteY88" fmla="*/ 1420638 h 1521469"/>
              <a:gd name="connsiteX89" fmla="*/ 531791 w 1674140"/>
              <a:gd name="connsiteY89" fmla="*/ 1393105 h 1521469"/>
              <a:gd name="connsiteX90" fmla="*/ 524164 w 1674140"/>
              <a:gd name="connsiteY90" fmla="*/ 1374502 h 1521469"/>
              <a:gd name="connsiteX91" fmla="*/ 531791 w 1674140"/>
              <a:gd name="connsiteY91" fmla="*/ 1355898 h 1521469"/>
              <a:gd name="connsiteX92" fmla="*/ 681178 w 1674140"/>
              <a:gd name="connsiteY92" fmla="*/ 1206512 h 1521469"/>
              <a:gd name="connsiteX93" fmla="*/ 699781 w 1674140"/>
              <a:gd name="connsiteY93" fmla="*/ 1198885 h 1521469"/>
              <a:gd name="connsiteX94" fmla="*/ 718385 w 1674140"/>
              <a:gd name="connsiteY94" fmla="*/ 1206512 h 1521469"/>
              <a:gd name="connsiteX95" fmla="*/ 745918 w 1674140"/>
              <a:gd name="connsiteY95" fmla="*/ 1234045 h 1521469"/>
              <a:gd name="connsiteX96" fmla="*/ 753545 w 1674140"/>
              <a:gd name="connsiteY96" fmla="*/ 1252649 h 1521469"/>
              <a:gd name="connsiteX97" fmla="*/ 745918 w 1674140"/>
              <a:gd name="connsiteY97" fmla="*/ 1271252 h 1521469"/>
              <a:gd name="connsiteX98" fmla="*/ 596532 w 1674140"/>
              <a:gd name="connsiteY98" fmla="*/ 1420638 h 1521469"/>
              <a:gd name="connsiteX99" fmla="*/ 1406157 w 1674140"/>
              <a:gd name="connsiteY99" fmla="*/ 1075357 h 1521469"/>
              <a:gd name="connsiteX100" fmla="*/ 1375647 w 1674140"/>
              <a:gd name="connsiteY100" fmla="*/ 1081496 h 1521469"/>
              <a:gd name="connsiteX101" fmla="*/ 1338998 w 1674140"/>
              <a:gd name="connsiteY101" fmla="*/ 1068102 h 1521469"/>
              <a:gd name="connsiteX102" fmla="*/ 1337138 w 1674140"/>
              <a:gd name="connsiteY102" fmla="*/ 1066428 h 1521469"/>
              <a:gd name="connsiteX103" fmla="*/ 1193705 w 1674140"/>
              <a:gd name="connsiteY103" fmla="*/ 934529 h 1521469"/>
              <a:gd name="connsiteX104" fmla="*/ 1178078 w 1674140"/>
              <a:gd name="connsiteY104" fmla="*/ 920018 h 1521469"/>
              <a:gd name="connsiteX105" fmla="*/ 1112407 w 1674140"/>
              <a:gd name="connsiteY105" fmla="*/ 922808 h 1521469"/>
              <a:gd name="connsiteX106" fmla="*/ 1115198 w 1674140"/>
              <a:gd name="connsiteY106" fmla="*/ 988479 h 1521469"/>
              <a:gd name="connsiteX107" fmla="*/ 1130081 w 1674140"/>
              <a:gd name="connsiteY107" fmla="*/ 1002245 h 1521469"/>
              <a:gd name="connsiteX108" fmla="*/ 1250445 w 1674140"/>
              <a:gd name="connsiteY108" fmla="*/ 1117587 h 1521469"/>
              <a:gd name="connsiteX109" fmla="*/ 1251189 w 1674140"/>
              <a:gd name="connsiteY109" fmla="*/ 1118145 h 1521469"/>
              <a:gd name="connsiteX110" fmla="*/ 1279839 w 1674140"/>
              <a:gd name="connsiteY110" fmla="*/ 1140656 h 1521469"/>
              <a:gd name="connsiteX111" fmla="*/ 1278909 w 1674140"/>
              <a:gd name="connsiteY111" fmla="*/ 1198140 h 1521469"/>
              <a:gd name="connsiteX112" fmla="*/ 1248771 w 1674140"/>
              <a:gd name="connsiteY112" fmla="*/ 1211721 h 1521469"/>
              <a:gd name="connsiteX113" fmla="*/ 1217331 w 1674140"/>
              <a:gd name="connsiteY113" fmla="*/ 1200745 h 1521469"/>
              <a:gd name="connsiteX114" fmla="*/ 1200960 w 1674140"/>
              <a:gd name="connsiteY114" fmla="*/ 1182327 h 1521469"/>
              <a:gd name="connsiteX115" fmla="*/ 1060689 w 1674140"/>
              <a:gd name="connsiteY115" fmla="*/ 1053405 h 1521469"/>
              <a:gd name="connsiteX116" fmla="*/ 1032970 w 1674140"/>
              <a:gd name="connsiteY116" fmla="*/ 1041313 h 1521469"/>
              <a:gd name="connsiteX117" fmla="*/ 990554 w 1674140"/>
              <a:gd name="connsiteY117" fmla="*/ 1055638 h 1521469"/>
              <a:gd name="connsiteX118" fmla="*/ 993345 w 1674140"/>
              <a:gd name="connsiteY118" fmla="*/ 1121308 h 1521469"/>
              <a:gd name="connsiteX119" fmla="*/ 1144963 w 1674140"/>
              <a:gd name="connsiteY119" fmla="*/ 1260648 h 1521469"/>
              <a:gd name="connsiteX120" fmla="*/ 1134545 w 1674140"/>
              <a:gd name="connsiteY120" fmla="*/ 1306599 h 1521469"/>
              <a:gd name="connsiteX121" fmla="*/ 1103850 w 1674140"/>
              <a:gd name="connsiteY121" fmla="*/ 1322412 h 1521469"/>
              <a:gd name="connsiteX122" fmla="*/ 1079293 w 1674140"/>
              <a:gd name="connsiteY122" fmla="*/ 1314971 h 1521469"/>
              <a:gd name="connsiteX123" fmla="*/ 1078921 w 1674140"/>
              <a:gd name="connsiteY123" fmla="*/ 1314598 h 1521469"/>
              <a:gd name="connsiteX124" fmla="*/ 995205 w 1674140"/>
              <a:gd name="connsiteY124" fmla="*/ 1239440 h 1521469"/>
              <a:gd name="connsiteX125" fmla="*/ 982555 w 1674140"/>
              <a:gd name="connsiteY125" fmla="*/ 1231255 h 1521469"/>
              <a:gd name="connsiteX126" fmla="*/ 931395 w 1674140"/>
              <a:gd name="connsiteY126" fmla="*/ 1179909 h 1521469"/>
              <a:gd name="connsiteX127" fmla="*/ 865538 w 1674140"/>
              <a:gd name="connsiteY127" fmla="*/ 1179909 h 1521469"/>
              <a:gd name="connsiteX128" fmla="*/ 865538 w 1674140"/>
              <a:gd name="connsiteY128" fmla="*/ 1245765 h 1521469"/>
              <a:gd name="connsiteX129" fmla="*/ 958370 w 1674140"/>
              <a:gd name="connsiteY129" fmla="*/ 1338783 h 1521469"/>
              <a:gd name="connsiteX130" fmla="*/ 959858 w 1674140"/>
              <a:gd name="connsiteY130" fmla="*/ 1340085 h 1521469"/>
              <a:gd name="connsiteX131" fmla="*/ 984043 w 1674140"/>
              <a:gd name="connsiteY131" fmla="*/ 1383804 h 1521469"/>
              <a:gd name="connsiteX132" fmla="*/ 976229 w 1674140"/>
              <a:gd name="connsiteY132" fmla="*/ 1414499 h 1521469"/>
              <a:gd name="connsiteX133" fmla="*/ 946278 w 1674140"/>
              <a:gd name="connsiteY133" fmla="*/ 1424731 h 1521469"/>
              <a:gd name="connsiteX134" fmla="*/ 900699 w 1674140"/>
              <a:gd name="connsiteY134" fmla="*/ 1404267 h 1521469"/>
              <a:gd name="connsiteX135" fmla="*/ 899397 w 1674140"/>
              <a:gd name="connsiteY135" fmla="*/ 1403151 h 1521469"/>
              <a:gd name="connsiteX136" fmla="*/ 816239 w 1674140"/>
              <a:gd name="connsiteY136" fmla="*/ 1332272 h 1521469"/>
              <a:gd name="connsiteX137" fmla="*/ 846563 w 1674140"/>
              <a:gd name="connsiteY137" fmla="*/ 1252835 h 1521469"/>
              <a:gd name="connsiteX138" fmla="*/ 811588 w 1674140"/>
              <a:gd name="connsiteY138" fmla="*/ 1168561 h 1521469"/>
              <a:gd name="connsiteX139" fmla="*/ 784055 w 1674140"/>
              <a:gd name="connsiteY139" fmla="*/ 1141028 h 1521469"/>
              <a:gd name="connsiteX140" fmla="*/ 699781 w 1674140"/>
              <a:gd name="connsiteY140" fmla="*/ 1106053 h 1521469"/>
              <a:gd name="connsiteX141" fmla="*/ 696805 w 1674140"/>
              <a:gd name="connsiteY141" fmla="*/ 1106053 h 1521469"/>
              <a:gd name="connsiteX142" fmla="*/ 696805 w 1674140"/>
              <a:gd name="connsiteY142" fmla="*/ 1103077 h 1521469"/>
              <a:gd name="connsiteX143" fmla="*/ 661830 w 1674140"/>
              <a:gd name="connsiteY143" fmla="*/ 1018803 h 1521469"/>
              <a:gd name="connsiteX144" fmla="*/ 634297 w 1674140"/>
              <a:gd name="connsiteY144" fmla="*/ 991269 h 1521469"/>
              <a:gd name="connsiteX145" fmla="*/ 579230 w 1674140"/>
              <a:gd name="connsiteY145" fmla="*/ 960015 h 1521469"/>
              <a:gd name="connsiteX146" fmla="*/ 544628 w 1674140"/>
              <a:gd name="connsiteY146" fmla="*/ 883741 h 1521469"/>
              <a:gd name="connsiteX147" fmla="*/ 517095 w 1674140"/>
              <a:gd name="connsiteY147" fmla="*/ 856208 h 1521469"/>
              <a:gd name="connsiteX148" fmla="*/ 442867 w 1674140"/>
              <a:gd name="connsiteY148" fmla="*/ 821791 h 1521469"/>
              <a:gd name="connsiteX149" fmla="*/ 408822 w 1674140"/>
              <a:gd name="connsiteY149" fmla="*/ 751470 h 1521469"/>
              <a:gd name="connsiteX150" fmla="*/ 381289 w 1674140"/>
              <a:gd name="connsiteY150" fmla="*/ 723937 h 1521469"/>
              <a:gd name="connsiteX151" fmla="*/ 212555 w 1674140"/>
              <a:gd name="connsiteY151" fmla="*/ 723937 h 1521469"/>
              <a:gd name="connsiteX152" fmla="*/ 178325 w 1674140"/>
              <a:gd name="connsiteY152" fmla="*/ 758167 h 1521469"/>
              <a:gd name="connsiteX153" fmla="*/ 245297 w 1674140"/>
              <a:gd name="connsiteY153" fmla="*/ 186109 h 1521469"/>
              <a:gd name="connsiteX154" fmla="*/ 770289 w 1674140"/>
              <a:gd name="connsiteY154" fmla="*/ 188714 h 1521469"/>
              <a:gd name="connsiteX155" fmla="*/ 526582 w 1674140"/>
              <a:gd name="connsiteY155" fmla="*/ 438187 h 1521469"/>
              <a:gd name="connsiteX156" fmla="*/ 515420 w 1674140"/>
              <a:gd name="connsiteY156" fmla="*/ 539762 h 1521469"/>
              <a:gd name="connsiteX157" fmla="*/ 568440 w 1674140"/>
              <a:gd name="connsiteY157" fmla="*/ 645802 h 1521469"/>
              <a:gd name="connsiteX158" fmla="*/ 808054 w 1674140"/>
              <a:gd name="connsiteY158" fmla="*/ 626268 h 1521469"/>
              <a:gd name="connsiteX159" fmla="*/ 930279 w 1674140"/>
              <a:gd name="connsiteY159" fmla="*/ 553715 h 1521469"/>
              <a:gd name="connsiteX160" fmla="*/ 1143475 w 1674140"/>
              <a:gd name="connsiteY160" fmla="*/ 775096 h 1521469"/>
              <a:gd name="connsiteX161" fmla="*/ 1145521 w 1674140"/>
              <a:gd name="connsiteY161" fmla="*/ 777143 h 1521469"/>
              <a:gd name="connsiteX162" fmla="*/ 1372484 w 1674140"/>
              <a:gd name="connsiteY162" fmla="*/ 985874 h 1521469"/>
              <a:gd name="connsiteX163" fmla="*/ 1409505 w 1674140"/>
              <a:gd name="connsiteY163" fmla="*/ 1044661 h 1521469"/>
              <a:gd name="connsiteX164" fmla="*/ 1406157 w 1674140"/>
              <a:gd name="connsiteY164" fmla="*/ 1075357 h 1521469"/>
              <a:gd name="connsiteX165" fmla="*/ 1487640 w 1674140"/>
              <a:gd name="connsiteY165" fmla="*/ 768213 h 1521469"/>
              <a:gd name="connsiteX166" fmla="*/ 1398529 w 1674140"/>
              <a:gd name="connsiteY166" fmla="*/ 882997 h 1521469"/>
              <a:gd name="connsiteX167" fmla="*/ 1209704 w 1674140"/>
              <a:gd name="connsiteY167" fmla="*/ 709426 h 1521469"/>
              <a:gd name="connsiteX168" fmla="*/ 975857 w 1674140"/>
              <a:gd name="connsiteY168" fmla="*/ 466650 h 1521469"/>
              <a:gd name="connsiteX169" fmla="*/ 927116 w 1674140"/>
              <a:gd name="connsiteY169" fmla="*/ 454930 h 1521469"/>
              <a:gd name="connsiteX170" fmla="*/ 747220 w 1674140"/>
              <a:gd name="connsiteY170" fmla="*/ 556133 h 1521469"/>
              <a:gd name="connsiteX171" fmla="*/ 650854 w 1674140"/>
              <a:gd name="connsiteY171" fmla="*/ 593712 h 1521469"/>
              <a:gd name="connsiteX172" fmla="*/ 602113 w 1674140"/>
              <a:gd name="connsiteY172" fmla="*/ 494183 h 1521469"/>
              <a:gd name="connsiteX173" fmla="*/ 870561 w 1674140"/>
              <a:gd name="connsiteY173" fmla="*/ 219037 h 1521469"/>
              <a:gd name="connsiteX174" fmla="*/ 1428667 w 1674140"/>
              <a:gd name="connsiteY174" fmla="*/ 185923 h 1521469"/>
              <a:gd name="connsiteX175" fmla="*/ 1488198 w 1674140"/>
              <a:gd name="connsiteY175" fmla="*/ 767469 h 1521469"/>
              <a:gd name="connsiteX176" fmla="*/ 1487640 w 1674140"/>
              <a:gd name="connsiteY176" fmla="*/ 768213 h 1521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Lst>
            <a:rect l="l" t="t" r="r" b="b"/>
            <a:pathLst>
              <a:path w="1674140" h="1521469">
                <a:moveTo>
                  <a:pt x="1671443" y="454744"/>
                </a:moveTo>
                <a:cubicBezTo>
                  <a:pt x="1657676" y="320241"/>
                  <a:pt x="1592378" y="199132"/>
                  <a:pt x="1487454" y="113741"/>
                </a:cubicBezTo>
                <a:cubicBezTo>
                  <a:pt x="1388483" y="33002"/>
                  <a:pt x="1263654" y="-6995"/>
                  <a:pt x="1136220" y="1004"/>
                </a:cubicBezTo>
                <a:cubicBezTo>
                  <a:pt x="1024971" y="7887"/>
                  <a:pt x="920419" y="50862"/>
                  <a:pt x="837075" y="122671"/>
                </a:cubicBezTo>
                <a:cubicBezTo>
                  <a:pt x="753731" y="50676"/>
                  <a:pt x="649180" y="7887"/>
                  <a:pt x="537931" y="1004"/>
                </a:cubicBezTo>
                <a:cubicBezTo>
                  <a:pt x="410497" y="-6995"/>
                  <a:pt x="285853" y="33002"/>
                  <a:pt x="186696" y="113741"/>
                </a:cubicBezTo>
                <a:cubicBezTo>
                  <a:pt x="81772" y="199132"/>
                  <a:pt x="16474" y="320241"/>
                  <a:pt x="2707" y="454744"/>
                </a:cubicBezTo>
                <a:cubicBezTo>
                  <a:pt x="-11059" y="588503"/>
                  <a:pt x="28008" y="719658"/>
                  <a:pt x="112282" y="824210"/>
                </a:cubicBezTo>
                <a:lnTo>
                  <a:pt x="63355" y="873137"/>
                </a:lnTo>
                <a:cubicBezTo>
                  <a:pt x="40845" y="895647"/>
                  <a:pt x="28566" y="925599"/>
                  <a:pt x="28566" y="957597"/>
                </a:cubicBezTo>
                <a:cubicBezTo>
                  <a:pt x="28566" y="989409"/>
                  <a:pt x="41031" y="1019361"/>
                  <a:pt x="63541" y="1041871"/>
                </a:cubicBezTo>
                <a:lnTo>
                  <a:pt x="91074" y="1069404"/>
                </a:lnTo>
                <a:cubicBezTo>
                  <a:pt x="111166" y="1089496"/>
                  <a:pt x="137397" y="1101588"/>
                  <a:pt x="165488" y="1103821"/>
                </a:cubicBezTo>
                <a:cubicBezTo>
                  <a:pt x="168465" y="1129493"/>
                  <a:pt x="179813" y="1154422"/>
                  <a:pt x="199533" y="1174142"/>
                </a:cubicBezTo>
                <a:lnTo>
                  <a:pt x="227066" y="1201675"/>
                </a:lnTo>
                <a:cubicBezTo>
                  <a:pt x="242507" y="1217116"/>
                  <a:pt x="261482" y="1227906"/>
                  <a:pt x="282132" y="1232929"/>
                </a:cubicBezTo>
                <a:cubicBezTo>
                  <a:pt x="283993" y="1260648"/>
                  <a:pt x="295527" y="1287995"/>
                  <a:pt x="316735" y="1309203"/>
                </a:cubicBezTo>
                <a:lnTo>
                  <a:pt x="344268" y="1336737"/>
                </a:lnTo>
                <a:cubicBezTo>
                  <a:pt x="366778" y="1359247"/>
                  <a:pt x="396730" y="1371711"/>
                  <a:pt x="428542" y="1371711"/>
                </a:cubicBezTo>
                <a:lnTo>
                  <a:pt x="431518" y="1371711"/>
                </a:lnTo>
                <a:lnTo>
                  <a:pt x="431518" y="1374688"/>
                </a:lnTo>
                <a:cubicBezTo>
                  <a:pt x="431518" y="1406500"/>
                  <a:pt x="443983" y="1436451"/>
                  <a:pt x="466493" y="1458962"/>
                </a:cubicBezTo>
                <a:lnTo>
                  <a:pt x="494026" y="1486495"/>
                </a:lnTo>
                <a:cubicBezTo>
                  <a:pt x="516537" y="1509005"/>
                  <a:pt x="546488" y="1521470"/>
                  <a:pt x="578300" y="1521470"/>
                </a:cubicBezTo>
                <a:cubicBezTo>
                  <a:pt x="610112" y="1521470"/>
                  <a:pt x="640064" y="1509005"/>
                  <a:pt x="662574" y="1486495"/>
                </a:cubicBezTo>
                <a:lnTo>
                  <a:pt x="750755" y="1398314"/>
                </a:lnTo>
                <a:lnTo>
                  <a:pt x="838749" y="1473287"/>
                </a:lnTo>
                <a:cubicBezTo>
                  <a:pt x="867957" y="1499890"/>
                  <a:pt x="904606" y="1515703"/>
                  <a:pt x="941627" y="1517563"/>
                </a:cubicBezTo>
                <a:cubicBezTo>
                  <a:pt x="944231" y="1517749"/>
                  <a:pt x="946650" y="1517749"/>
                  <a:pt x="949254" y="1517749"/>
                </a:cubicBezTo>
                <a:cubicBezTo>
                  <a:pt x="986461" y="1517749"/>
                  <a:pt x="1021064" y="1503238"/>
                  <a:pt x="1044876" y="1477379"/>
                </a:cubicBezTo>
                <a:cubicBezTo>
                  <a:pt x="1061062" y="1459706"/>
                  <a:pt x="1071665" y="1437382"/>
                  <a:pt x="1075758" y="1413383"/>
                </a:cubicBezTo>
                <a:cubicBezTo>
                  <a:pt x="1083572" y="1414871"/>
                  <a:pt x="1091571" y="1415616"/>
                  <a:pt x="1099943" y="1415616"/>
                </a:cubicBezTo>
                <a:cubicBezTo>
                  <a:pt x="1104036" y="1415616"/>
                  <a:pt x="1108128" y="1415430"/>
                  <a:pt x="1112221" y="1415057"/>
                </a:cubicBezTo>
                <a:cubicBezTo>
                  <a:pt x="1146638" y="1411895"/>
                  <a:pt x="1178822" y="1395710"/>
                  <a:pt x="1202820" y="1369479"/>
                </a:cubicBezTo>
                <a:cubicBezTo>
                  <a:pt x="1220494" y="1350317"/>
                  <a:pt x="1231842" y="1327807"/>
                  <a:pt x="1237051" y="1304367"/>
                </a:cubicBezTo>
                <a:cubicBezTo>
                  <a:pt x="1240399" y="1304553"/>
                  <a:pt x="1243934" y="1304739"/>
                  <a:pt x="1247283" y="1304739"/>
                </a:cubicBezTo>
                <a:lnTo>
                  <a:pt x="1251375" y="1304739"/>
                </a:lnTo>
                <a:cubicBezTo>
                  <a:pt x="1288396" y="1303622"/>
                  <a:pt x="1322441" y="1288182"/>
                  <a:pt x="1347370" y="1261206"/>
                </a:cubicBezTo>
                <a:cubicBezTo>
                  <a:pt x="1369694" y="1236836"/>
                  <a:pt x="1381414" y="1206326"/>
                  <a:pt x="1382716" y="1175444"/>
                </a:cubicBezTo>
                <a:lnTo>
                  <a:pt x="1385135" y="1175444"/>
                </a:lnTo>
                <a:cubicBezTo>
                  <a:pt x="1421040" y="1175444"/>
                  <a:pt x="1453038" y="1162422"/>
                  <a:pt x="1474990" y="1138423"/>
                </a:cubicBezTo>
                <a:cubicBezTo>
                  <a:pt x="1501593" y="1109402"/>
                  <a:pt x="1510895" y="1067544"/>
                  <a:pt x="1500663" y="1023453"/>
                </a:cubicBezTo>
                <a:cubicBezTo>
                  <a:pt x="1494709" y="997781"/>
                  <a:pt x="1482431" y="972294"/>
                  <a:pt x="1465130" y="949225"/>
                </a:cubicBezTo>
                <a:lnTo>
                  <a:pt x="1561124" y="825512"/>
                </a:lnTo>
                <a:cubicBezTo>
                  <a:pt x="1645956" y="720774"/>
                  <a:pt x="1685209" y="589061"/>
                  <a:pt x="1671443" y="454744"/>
                </a:cubicBezTo>
                <a:close/>
                <a:moveTo>
                  <a:pt x="129211" y="976014"/>
                </a:moveTo>
                <a:cubicBezTo>
                  <a:pt x="124188" y="970992"/>
                  <a:pt x="121584" y="964480"/>
                  <a:pt x="121584" y="957411"/>
                </a:cubicBezTo>
                <a:cubicBezTo>
                  <a:pt x="121584" y="950342"/>
                  <a:pt x="124374" y="943830"/>
                  <a:pt x="129211" y="938807"/>
                </a:cubicBezTo>
                <a:lnTo>
                  <a:pt x="278598" y="789421"/>
                </a:lnTo>
                <a:cubicBezTo>
                  <a:pt x="283807" y="784212"/>
                  <a:pt x="290504" y="781794"/>
                  <a:pt x="297201" y="781794"/>
                </a:cubicBezTo>
                <a:cubicBezTo>
                  <a:pt x="303898" y="781794"/>
                  <a:pt x="310596" y="784398"/>
                  <a:pt x="315805" y="789421"/>
                </a:cubicBezTo>
                <a:lnTo>
                  <a:pt x="343338" y="816954"/>
                </a:lnTo>
                <a:cubicBezTo>
                  <a:pt x="348361" y="821977"/>
                  <a:pt x="350965" y="828489"/>
                  <a:pt x="350965" y="835558"/>
                </a:cubicBezTo>
                <a:cubicBezTo>
                  <a:pt x="350965" y="842627"/>
                  <a:pt x="348175" y="849139"/>
                  <a:pt x="343338" y="854161"/>
                </a:cubicBezTo>
                <a:lnTo>
                  <a:pt x="193952" y="1003548"/>
                </a:lnTo>
                <a:cubicBezTo>
                  <a:pt x="188929" y="1008571"/>
                  <a:pt x="182417" y="1011175"/>
                  <a:pt x="175348" y="1011175"/>
                </a:cubicBezTo>
                <a:cubicBezTo>
                  <a:pt x="168279" y="1011175"/>
                  <a:pt x="161767" y="1008385"/>
                  <a:pt x="156745" y="1003548"/>
                </a:cubicBezTo>
                <a:lnTo>
                  <a:pt x="129211" y="976014"/>
                </a:lnTo>
                <a:close/>
                <a:moveTo>
                  <a:pt x="265017" y="1071264"/>
                </a:moveTo>
                <a:lnTo>
                  <a:pt x="414403" y="921878"/>
                </a:lnTo>
                <a:cubicBezTo>
                  <a:pt x="419612" y="916669"/>
                  <a:pt x="426310" y="914251"/>
                  <a:pt x="433007" y="914251"/>
                </a:cubicBezTo>
                <a:cubicBezTo>
                  <a:pt x="439704" y="914251"/>
                  <a:pt x="446401" y="916855"/>
                  <a:pt x="451610" y="921878"/>
                </a:cubicBezTo>
                <a:lnTo>
                  <a:pt x="479143" y="949411"/>
                </a:lnTo>
                <a:cubicBezTo>
                  <a:pt x="484166" y="954434"/>
                  <a:pt x="486771" y="960946"/>
                  <a:pt x="486771" y="968015"/>
                </a:cubicBezTo>
                <a:cubicBezTo>
                  <a:pt x="486771" y="970433"/>
                  <a:pt x="486399" y="972852"/>
                  <a:pt x="485841" y="975084"/>
                </a:cubicBezTo>
                <a:cubicBezTo>
                  <a:pt x="478771" y="979549"/>
                  <a:pt x="472074" y="984944"/>
                  <a:pt x="465935" y="991083"/>
                </a:cubicBezTo>
                <a:lnTo>
                  <a:pt x="316549" y="1140470"/>
                </a:lnTo>
                <a:cubicBezTo>
                  <a:pt x="315619" y="1141400"/>
                  <a:pt x="314688" y="1142516"/>
                  <a:pt x="313758" y="1143446"/>
                </a:cubicBezTo>
                <a:cubicBezTo>
                  <a:pt x="313014" y="1143446"/>
                  <a:pt x="312084" y="1143632"/>
                  <a:pt x="311154" y="1143632"/>
                </a:cubicBezTo>
                <a:cubicBezTo>
                  <a:pt x="304084" y="1143632"/>
                  <a:pt x="297573" y="1140842"/>
                  <a:pt x="292550" y="1136005"/>
                </a:cubicBezTo>
                <a:lnTo>
                  <a:pt x="265017" y="1108472"/>
                </a:lnTo>
                <a:cubicBezTo>
                  <a:pt x="254785" y="1098240"/>
                  <a:pt x="254785" y="1081496"/>
                  <a:pt x="265017" y="1071264"/>
                </a:cubicBezTo>
                <a:close/>
                <a:moveTo>
                  <a:pt x="409752" y="1270880"/>
                </a:moveTo>
                <a:lnTo>
                  <a:pt x="382219" y="1243347"/>
                </a:lnTo>
                <a:cubicBezTo>
                  <a:pt x="375336" y="1236464"/>
                  <a:pt x="373103" y="1226418"/>
                  <a:pt x="375522" y="1217674"/>
                </a:cubicBezTo>
                <a:cubicBezTo>
                  <a:pt x="382591" y="1213023"/>
                  <a:pt x="389288" y="1207814"/>
                  <a:pt x="395428" y="1201675"/>
                </a:cubicBezTo>
                <a:lnTo>
                  <a:pt x="544814" y="1052289"/>
                </a:lnTo>
                <a:cubicBezTo>
                  <a:pt x="545744" y="1051359"/>
                  <a:pt x="546674" y="1050429"/>
                  <a:pt x="547604" y="1049312"/>
                </a:cubicBezTo>
                <a:cubicBezTo>
                  <a:pt x="548535" y="1049312"/>
                  <a:pt x="549279" y="1049126"/>
                  <a:pt x="550209" y="1049126"/>
                </a:cubicBezTo>
                <a:cubicBezTo>
                  <a:pt x="556906" y="1049126"/>
                  <a:pt x="563603" y="1051731"/>
                  <a:pt x="568812" y="1056754"/>
                </a:cubicBezTo>
                <a:lnTo>
                  <a:pt x="596346" y="1084287"/>
                </a:lnTo>
                <a:cubicBezTo>
                  <a:pt x="601369" y="1089310"/>
                  <a:pt x="603973" y="1095821"/>
                  <a:pt x="603973" y="1102890"/>
                </a:cubicBezTo>
                <a:cubicBezTo>
                  <a:pt x="603973" y="1109960"/>
                  <a:pt x="601183" y="1116471"/>
                  <a:pt x="596346" y="1121494"/>
                </a:cubicBezTo>
                <a:lnTo>
                  <a:pt x="446959" y="1270880"/>
                </a:lnTo>
                <a:cubicBezTo>
                  <a:pt x="441936" y="1275903"/>
                  <a:pt x="435425" y="1278508"/>
                  <a:pt x="428356" y="1278508"/>
                </a:cubicBezTo>
                <a:cubicBezTo>
                  <a:pt x="421287" y="1278508"/>
                  <a:pt x="414589" y="1275903"/>
                  <a:pt x="409752" y="1270880"/>
                </a:cubicBezTo>
                <a:close/>
                <a:moveTo>
                  <a:pt x="596532" y="1420638"/>
                </a:moveTo>
                <a:cubicBezTo>
                  <a:pt x="591509" y="1425661"/>
                  <a:pt x="584997" y="1428266"/>
                  <a:pt x="577928" y="1428266"/>
                </a:cubicBezTo>
                <a:cubicBezTo>
                  <a:pt x="570859" y="1428266"/>
                  <a:pt x="564348" y="1425475"/>
                  <a:pt x="559325" y="1420638"/>
                </a:cubicBezTo>
                <a:lnTo>
                  <a:pt x="531791" y="1393105"/>
                </a:lnTo>
                <a:cubicBezTo>
                  <a:pt x="526769" y="1388082"/>
                  <a:pt x="524164" y="1381571"/>
                  <a:pt x="524164" y="1374502"/>
                </a:cubicBezTo>
                <a:cubicBezTo>
                  <a:pt x="524164" y="1367432"/>
                  <a:pt x="526954" y="1360921"/>
                  <a:pt x="531791" y="1355898"/>
                </a:cubicBezTo>
                <a:lnTo>
                  <a:pt x="681178" y="1206512"/>
                </a:lnTo>
                <a:cubicBezTo>
                  <a:pt x="686201" y="1201489"/>
                  <a:pt x="692712" y="1198885"/>
                  <a:pt x="699781" y="1198885"/>
                </a:cubicBezTo>
                <a:cubicBezTo>
                  <a:pt x="706851" y="1198885"/>
                  <a:pt x="713362" y="1201675"/>
                  <a:pt x="718385" y="1206512"/>
                </a:cubicBezTo>
                <a:lnTo>
                  <a:pt x="745918" y="1234045"/>
                </a:lnTo>
                <a:cubicBezTo>
                  <a:pt x="750941" y="1239068"/>
                  <a:pt x="753545" y="1245579"/>
                  <a:pt x="753545" y="1252649"/>
                </a:cubicBezTo>
                <a:cubicBezTo>
                  <a:pt x="753545" y="1259718"/>
                  <a:pt x="750755" y="1266229"/>
                  <a:pt x="745918" y="1271252"/>
                </a:cubicBezTo>
                <a:lnTo>
                  <a:pt x="596532" y="1420638"/>
                </a:lnTo>
                <a:close/>
                <a:moveTo>
                  <a:pt x="1406157" y="1075357"/>
                </a:moveTo>
                <a:cubicBezTo>
                  <a:pt x="1398343" y="1083729"/>
                  <a:pt x="1382158" y="1082427"/>
                  <a:pt x="1375647" y="1081496"/>
                </a:cubicBezTo>
                <a:cubicBezTo>
                  <a:pt x="1363741" y="1079822"/>
                  <a:pt x="1351090" y="1074985"/>
                  <a:pt x="1338998" y="1068102"/>
                </a:cubicBezTo>
                <a:cubicBezTo>
                  <a:pt x="1338440" y="1067544"/>
                  <a:pt x="1337882" y="1066986"/>
                  <a:pt x="1337138" y="1066428"/>
                </a:cubicBezTo>
                <a:lnTo>
                  <a:pt x="1193705" y="934529"/>
                </a:lnTo>
                <a:lnTo>
                  <a:pt x="1178078" y="920018"/>
                </a:lnTo>
                <a:cubicBezTo>
                  <a:pt x="1159102" y="902717"/>
                  <a:pt x="1129708" y="903833"/>
                  <a:pt x="1112407" y="922808"/>
                </a:cubicBezTo>
                <a:cubicBezTo>
                  <a:pt x="1095106" y="941784"/>
                  <a:pt x="1096222" y="971178"/>
                  <a:pt x="1115198" y="988479"/>
                </a:cubicBezTo>
                <a:lnTo>
                  <a:pt x="1130081" y="1002245"/>
                </a:lnTo>
                <a:lnTo>
                  <a:pt x="1250445" y="1117587"/>
                </a:lnTo>
                <a:cubicBezTo>
                  <a:pt x="1250631" y="1117773"/>
                  <a:pt x="1250817" y="1117959"/>
                  <a:pt x="1251189" y="1118145"/>
                </a:cubicBezTo>
                <a:cubicBezTo>
                  <a:pt x="1260305" y="1126517"/>
                  <a:pt x="1269793" y="1133958"/>
                  <a:pt x="1279839" y="1140656"/>
                </a:cubicBezTo>
                <a:cubicBezTo>
                  <a:pt x="1293419" y="1157957"/>
                  <a:pt x="1293605" y="1182327"/>
                  <a:pt x="1278909" y="1198140"/>
                </a:cubicBezTo>
                <a:cubicBezTo>
                  <a:pt x="1271281" y="1206512"/>
                  <a:pt x="1260491" y="1211349"/>
                  <a:pt x="1248771" y="1211721"/>
                </a:cubicBezTo>
                <a:cubicBezTo>
                  <a:pt x="1237423" y="1212093"/>
                  <a:pt x="1226261" y="1208186"/>
                  <a:pt x="1217331" y="1200745"/>
                </a:cubicBezTo>
                <a:cubicBezTo>
                  <a:pt x="1212680" y="1194234"/>
                  <a:pt x="1207099" y="1187909"/>
                  <a:pt x="1200960" y="1182327"/>
                </a:cubicBezTo>
                <a:lnTo>
                  <a:pt x="1060689" y="1053405"/>
                </a:lnTo>
                <a:cubicBezTo>
                  <a:pt x="1052690" y="1046150"/>
                  <a:pt x="1043016" y="1042057"/>
                  <a:pt x="1032970" y="1041313"/>
                </a:cubicBezTo>
                <a:cubicBezTo>
                  <a:pt x="1017901" y="1038522"/>
                  <a:pt x="1001716" y="1043359"/>
                  <a:pt x="990554" y="1055638"/>
                </a:cubicBezTo>
                <a:cubicBezTo>
                  <a:pt x="973253" y="1074613"/>
                  <a:pt x="974369" y="1104007"/>
                  <a:pt x="993345" y="1121308"/>
                </a:cubicBezTo>
                <a:lnTo>
                  <a:pt x="1144963" y="1260648"/>
                </a:lnTo>
                <a:cubicBezTo>
                  <a:pt x="1150730" y="1274229"/>
                  <a:pt x="1147010" y="1293018"/>
                  <a:pt x="1134545" y="1306599"/>
                </a:cubicBezTo>
                <a:cubicBezTo>
                  <a:pt x="1126174" y="1315715"/>
                  <a:pt x="1115198" y="1321482"/>
                  <a:pt x="1103850" y="1322412"/>
                </a:cubicBezTo>
                <a:cubicBezTo>
                  <a:pt x="1098269" y="1322970"/>
                  <a:pt x="1087665" y="1322598"/>
                  <a:pt x="1079293" y="1314971"/>
                </a:cubicBezTo>
                <a:lnTo>
                  <a:pt x="1078921" y="1314598"/>
                </a:lnTo>
                <a:lnTo>
                  <a:pt x="995205" y="1239440"/>
                </a:lnTo>
                <a:cubicBezTo>
                  <a:pt x="991298" y="1235906"/>
                  <a:pt x="987019" y="1233301"/>
                  <a:pt x="982555" y="1231255"/>
                </a:cubicBezTo>
                <a:lnTo>
                  <a:pt x="931395" y="1179909"/>
                </a:lnTo>
                <a:cubicBezTo>
                  <a:pt x="913164" y="1161678"/>
                  <a:pt x="883770" y="1161678"/>
                  <a:pt x="865538" y="1179909"/>
                </a:cubicBezTo>
                <a:cubicBezTo>
                  <a:pt x="847307" y="1198140"/>
                  <a:pt x="847307" y="1227534"/>
                  <a:pt x="865538" y="1245765"/>
                </a:cubicBezTo>
                <a:lnTo>
                  <a:pt x="958370" y="1338783"/>
                </a:lnTo>
                <a:cubicBezTo>
                  <a:pt x="958928" y="1339341"/>
                  <a:pt x="959300" y="1339713"/>
                  <a:pt x="959858" y="1340085"/>
                </a:cubicBezTo>
                <a:cubicBezTo>
                  <a:pt x="973067" y="1352364"/>
                  <a:pt x="981997" y="1368177"/>
                  <a:pt x="984043" y="1383804"/>
                </a:cubicBezTo>
                <a:cubicBezTo>
                  <a:pt x="984973" y="1391059"/>
                  <a:pt x="985345" y="1404639"/>
                  <a:pt x="976229" y="1414499"/>
                </a:cubicBezTo>
                <a:cubicBezTo>
                  <a:pt x="967114" y="1424359"/>
                  <a:pt x="953533" y="1425289"/>
                  <a:pt x="946278" y="1424731"/>
                </a:cubicBezTo>
                <a:cubicBezTo>
                  <a:pt x="930651" y="1423987"/>
                  <a:pt x="914094" y="1416360"/>
                  <a:pt x="900699" y="1404267"/>
                </a:cubicBezTo>
                <a:cubicBezTo>
                  <a:pt x="900327" y="1403895"/>
                  <a:pt x="899769" y="1403523"/>
                  <a:pt x="899397" y="1403151"/>
                </a:cubicBezTo>
                <a:lnTo>
                  <a:pt x="816239" y="1332272"/>
                </a:lnTo>
                <a:cubicBezTo>
                  <a:pt x="835773" y="1310320"/>
                  <a:pt x="846563" y="1282414"/>
                  <a:pt x="846563" y="1252835"/>
                </a:cubicBezTo>
                <a:cubicBezTo>
                  <a:pt x="846563" y="1221023"/>
                  <a:pt x="834099" y="1191071"/>
                  <a:pt x="811588" y="1168561"/>
                </a:cubicBezTo>
                <a:lnTo>
                  <a:pt x="784055" y="1141028"/>
                </a:lnTo>
                <a:cubicBezTo>
                  <a:pt x="761545" y="1118517"/>
                  <a:pt x="731593" y="1106053"/>
                  <a:pt x="699781" y="1106053"/>
                </a:cubicBezTo>
                <a:lnTo>
                  <a:pt x="696805" y="1106053"/>
                </a:lnTo>
                <a:lnTo>
                  <a:pt x="696805" y="1103077"/>
                </a:lnTo>
                <a:cubicBezTo>
                  <a:pt x="696805" y="1071264"/>
                  <a:pt x="684340" y="1041313"/>
                  <a:pt x="661830" y="1018803"/>
                </a:cubicBezTo>
                <a:lnTo>
                  <a:pt x="634297" y="991269"/>
                </a:lnTo>
                <a:cubicBezTo>
                  <a:pt x="618484" y="975456"/>
                  <a:pt x="599508" y="965038"/>
                  <a:pt x="579230" y="960015"/>
                </a:cubicBezTo>
                <a:cubicBezTo>
                  <a:pt x="577370" y="931180"/>
                  <a:pt x="565278" y="904391"/>
                  <a:pt x="544628" y="883741"/>
                </a:cubicBezTo>
                <a:lnTo>
                  <a:pt x="517095" y="856208"/>
                </a:lnTo>
                <a:cubicBezTo>
                  <a:pt x="496445" y="835558"/>
                  <a:pt x="470028" y="824024"/>
                  <a:pt x="442867" y="821791"/>
                </a:cubicBezTo>
                <a:cubicBezTo>
                  <a:pt x="439704" y="795188"/>
                  <a:pt x="427984" y="770632"/>
                  <a:pt x="408822" y="751470"/>
                </a:cubicBezTo>
                <a:lnTo>
                  <a:pt x="381289" y="723937"/>
                </a:lnTo>
                <a:cubicBezTo>
                  <a:pt x="334780" y="677428"/>
                  <a:pt x="259064" y="677428"/>
                  <a:pt x="212555" y="723937"/>
                </a:cubicBezTo>
                <a:lnTo>
                  <a:pt x="178325" y="758167"/>
                </a:lnTo>
                <a:cubicBezTo>
                  <a:pt x="42705" y="581620"/>
                  <a:pt x="71540" y="327496"/>
                  <a:pt x="245297" y="186109"/>
                </a:cubicBezTo>
                <a:cubicBezTo>
                  <a:pt x="398776" y="61094"/>
                  <a:pt x="621088" y="64814"/>
                  <a:pt x="770289" y="188714"/>
                </a:cubicBezTo>
                <a:cubicBezTo>
                  <a:pt x="677085" y="284336"/>
                  <a:pt x="539419" y="425536"/>
                  <a:pt x="526582" y="438187"/>
                </a:cubicBezTo>
                <a:cubicBezTo>
                  <a:pt x="519513" y="445070"/>
                  <a:pt x="498119" y="466092"/>
                  <a:pt x="515420" y="539762"/>
                </a:cubicBezTo>
                <a:cubicBezTo>
                  <a:pt x="521187" y="564133"/>
                  <a:pt x="535884" y="610455"/>
                  <a:pt x="568440" y="645802"/>
                </a:cubicBezTo>
                <a:cubicBezTo>
                  <a:pt x="597648" y="677428"/>
                  <a:pt x="679503" y="738634"/>
                  <a:pt x="808054" y="626268"/>
                </a:cubicBezTo>
                <a:cubicBezTo>
                  <a:pt x="846749" y="592410"/>
                  <a:pt x="898839" y="567109"/>
                  <a:pt x="930279" y="553715"/>
                </a:cubicBezTo>
                <a:lnTo>
                  <a:pt x="1143475" y="775096"/>
                </a:lnTo>
                <a:lnTo>
                  <a:pt x="1145521" y="777143"/>
                </a:lnTo>
                <a:lnTo>
                  <a:pt x="1372484" y="985874"/>
                </a:lnTo>
                <a:cubicBezTo>
                  <a:pt x="1391274" y="1003176"/>
                  <a:pt x="1404854" y="1024570"/>
                  <a:pt x="1409505" y="1044661"/>
                </a:cubicBezTo>
                <a:cubicBezTo>
                  <a:pt x="1411366" y="1050987"/>
                  <a:pt x="1413970" y="1066986"/>
                  <a:pt x="1406157" y="1075357"/>
                </a:cubicBezTo>
                <a:close/>
                <a:moveTo>
                  <a:pt x="1487640" y="768213"/>
                </a:moveTo>
                <a:lnTo>
                  <a:pt x="1398529" y="882997"/>
                </a:lnTo>
                <a:lnTo>
                  <a:pt x="1209704" y="709426"/>
                </a:lnTo>
                <a:lnTo>
                  <a:pt x="975857" y="466650"/>
                </a:lnTo>
                <a:cubicBezTo>
                  <a:pt x="963207" y="453628"/>
                  <a:pt x="944231" y="448977"/>
                  <a:pt x="927116" y="454930"/>
                </a:cubicBezTo>
                <a:cubicBezTo>
                  <a:pt x="922837" y="456418"/>
                  <a:pt x="819774" y="492695"/>
                  <a:pt x="747220" y="556133"/>
                </a:cubicBezTo>
                <a:cubicBezTo>
                  <a:pt x="723594" y="576783"/>
                  <a:pt x="679689" y="608967"/>
                  <a:pt x="650854" y="593712"/>
                </a:cubicBezTo>
                <a:cubicBezTo>
                  <a:pt x="620530" y="577527"/>
                  <a:pt x="603787" y="519670"/>
                  <a:pt x="602113" y="494183"/>
                </a:cubicBezTo>
                <a:cubicBezTo>
                  <a:pt x="653644" y="442094"/>
                  <a:pt x="860888" y="228897"/>
                  <a:pt x="870561" y="219037"/>
                </a:cubicBezTo>
                <a:cubicBezTo>
                  <a:pt x="1018273" y="65930"/>
                  <a:pt x="1263468" y="51420"/>
                  <a:pt x="1428667" y="185923"/>
                </a:cubicBezTo>
                <a:cubicBezTo>
                  <a:pt x="1605400" y="329914"/>
                  <a:pt x="1632003" y="590736"/>
                  <a:pt x="1488198" y="767469"/>
                </a:cubicBezTo>
                <a:cubicBezTo>
                  <a:pt x="1488012" y="767655"/>
                  <a:pt x="1487826" y="767841"/>
                  <a:pt x="1487640" y="768213"/>
                </a:cubicBezTo>
                <a:close/>
              </a:path>
            </a:pathLst>
          </a:custGeom>
          <a:gradFill>
            <a:gsLst>
              <a:gs pos="100000">
                <a:srgbClr val="E9BE61"/>
              </a:gs>
              <a:gs pos="0">
                <a:srgbClr val="FEEFAC"/>
              </a:gs>
            </a:gsLst>
            <a:lin ang="5400000" scaled="0"/>
          </a:gradFill>
          <a:ln w="12700" cap="flat" cmpd="sng" algn="ctr">
            <a:noFill/>
            <a:prstDash val="solid"/>
            <a:miter lim="800000"/>
          </a:ln>
          <a:effectLst>
            <a:outerShdw blurRad="254000" dist="101600" dir="5400000" algn="ctr" rotWithShape="0">
              <a:srgbClr val="000000">
                <a:alpha val="15000"/>
              </a:srgbClr>
            </a:out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srgbClr val="891C21"/>
              </a:solidFill>
              <a:effectLst/>
              <a:uLnTx/>
              <a:uFillTx/>
              <a:cs typeface="+mn-ea"/>
              <a:sym typeface="+mn-lt"/>
            </a:endParaRPr>
          </a:p>
        </p:txBody>
      </p:sp>
      <p:sp>
        <p:nvSpPr>
          <p:cNvPr id="38" name="矩形 37">
            <a:extLst>
              <a:ext uri="{FF2B5EF4-FFF2-40B4-BE49-F238E27FC236}">
                <a16:creationId xmlns="" xmlns:a16="http://schemas.microsoft.com/office/drawing/2014/main" id="{DFE42FCC-FDF7-4D4E-81B7-A23B6DC34CA0}"/>
              </a:ext>
            </a:extLst>
          </p:cNvPr>
          <p:cNvSpPr/>
          <p:nvPr/>
        </p:nvSpPr>
        <p:spPr>
          <a:xfrm>
            <a:off x="1792288" y="4506485"/>
            <a:ext cx="2445847" cy="1200329"/>
          </a:xfrm>
          <a:prstGeom prst="rect">
            <a:avLst/>
          </a:prstGeom>
        </p:spPr>
        <p:txBody>
          <a:bodyPr wrap="square">
            <a:spAutoFit/>
          </a:bodyPr>
          <a:lstStyle/>
          <a:p>
            <a:pPr algn="ctr">
              <a:lnSpc>
                <a:spcPct val="120000"/>
              </a:lnSpc>
              <a:buClr>
                <a:srgbClr val="CB232D"/>
              </a:buClr>
              <a:defRPr/>
            </a:pPr>
            <a:r>
              <a:rPr lang="zh-CN" altLang="en-US" sz="1200" dirty="0">
                <a:solidFill>
                  <a:prstClr val="black"/>
                </a:solidFill>
                <a:cs typeface="+mn-ea"/>
                <a:sym typeface="+mn-lt"/>
              </a:rPr>
              <a:t>为强化安全生产工作的重要地位，明确安全生产在国民经济和社会发展中的重要地位，推进安全生产形势持续稳定好转，新法将坚持安全发展写入了总则</a:t>
            </a:r>
          </a:p>
        </p:txBody>
      </p:sp>
      <p:sp>
        <p:nvSpPr>
          <p:cNvPr id="39" name="TextBox 47">
            <a:extLst>
              <a:ext uri="{FF2B5EF4-FFF2-40B4-BE49-F238E27FC236}">
                <a16:creationId xmlns="" xmlns:a16="http://schemas.microsoft.com/office/drawing/2014/main" id="{60B55122-61F3-4486-9056-FDCD48D69020}"/>
              </a:ext>
            </a:extLst>
          </p:cNvPr>
          <p:cNvSpPr txBox="1"/>
          <p:nvPr/>
        </p:nvSpPr>
        <p:spPr>
          <a:xfrm>
            <a:off x="1792287" y="3860144"/>
            <a:ext cx="2255837" cy="646331"/>
          </a:xfrm>
          <a:prstGeom prst="rect">
            <a:avLst/>
          </a:prstGeom>
        </p:spPr>
        <p:txBody>
          <a:bodyPr wrap="square">
            <a:spAutoFit/>
          </a:bodyPr>
          <a:lstStyle>
            <a:defPPr>
              <a:defRPr lang="zh-CN"/>
            </a:defPPr>
            <a:lvl1pPr marR="0" lvl="0" indent="0" algn="dist" defTabSz="609600" fontAlgn="auto">
              <a:lnSpc>
                <a:spcPct val="100000"/>
              </a:lnSpc>
              <a:spcBef>
                <a:spcPts val="0"/>
              </a:spcBef>
              <a:spcAft>
                <a:spcPts val="0"/>
              </a:spcAft>
              <a:buClrTx/>
              <a:buSzTx/>
              <a:buFontTx/>
              <a:buNone/>
              <a:defRPr kumimoji="0" sz="6000" b="0" i="1" u="none" strike="noStrike" cap="none" spc="0" normalizeH="0" baseline="0">
                <a:ln w="19050">
                  <a:noFill/>
                </a:ln>
                <a:gradFill flip="none" rotWithShape="1">
                  <a:gsLst>
                    <a:gs pos="97260">
                      <a:srgbClr val="B60006"/>
                    </a:gs>
                    <a:gs pos="32000">
                      <a:srgbClr val="E71F1A">
                        <a:lumMod val="100000"/>
                      </a:srgbClr>
                    </a:gs>
                  </a:gsLst>
                  <a:lin ang="5400000" scaled="1"/>
                  <a:tileRect/>
                </a:gradFill>
                <a:effectLst/>
                <a:uLnTx/>
                <a:uFillTx/>
                <a:latin typeface="思源宋体 CN Heavy" panose="02020900000000000000" pitchFamily="18" charset="-122"/>
                <a:ea typeface="思源宋体 CN Heavy" panose="02020900000000000000" pitchFamily="18" charset="-122"/>
              </a:defRPr>
            </a:lvl1pPr>
          </a:lstStyle>
          <a:p>
            <a:pPr marL="0" marR="0" lvl="0" indent="0" algn="ctr" defTabSz="609600" eaLnBrk="1" fontAlgn="auto" latinLnBrk="0" hangingPunct="1">
              <a:lnSpc>
                <a:spcPct val="100000"/>
              </a:lnSpc>
              <a:spcBef>
                <a:spcPts val="0"/>
              </a:spcBef>
              <a:spcAft>
                <a:spcPts val="0"/>
              </a:spcAft>
              <a:buClrTx/>
              <a:buSzTx/>
              <a:buFontTx/>
              <a:buNone/>
              <a:tabLst/>
              <a:defRPr/>
            </a:pPr>
            <a:r>
              <a:rPr kumimoji="0" lang="zh-CN" altLang="en-US" sz="1800" b="0" i="0" u="none" strike="noStrike" kern="0" cap="none" spc="0" normalizeH="0" baseline="0" noProof="0" dirty="0">
                <a:ln w="19050">
                  <a:noFill/>
                </a:ln>
                <a:solidFill>
                  <a:srgbClr val="8F010F"/>
                </a:solidFill>
                <a:effectLst/>
                <a:uLnTx/>
                <a:uFillTx/>
                <a:latin typeface="+mn-lt"/>
                <a:ea typeface="+mn-ea"/>
                <a:cs typeface="+mn-ea"/>
                <a:sym typeface="+mn-lt"/>
              </a:rPr>
              <a:t>坚持以人为本，推进安全发展</a:t>
            </a:r>
          </a:p>
        </p:txBody>
      </p:sp>
      <p:sp>
        <p:nvSpPr>
          <p:cNvPr id="40" name="矩形 39">
            <a:extLst>
              <a:ext uri="{FF2B5EF4-FFF2-40B4-BE49-F238E27FC236}">
                <a16:creationId xmlns="" xmlns:a16="http://schemas.microsoft.com/office/drawing/2014/main" id="{119DF7B6-55BB-402F-9E9C-BFB3B9240B02}"/>
              </a:ext>
            </a:extLst>
          </p:cNvPr>
          <p:cNvSpPr/>
          <p:nvPr/>
        </p:nvSpPr>
        <p:spPr>
          <a:xfrm>
            <a:off x="4618249" y="4783031"/>
            <a:ext cx="2955502" cy="978729"/>
          </a:xfrm>
          <a:prstGeom prst="rect">
            <a:avLst/>
          </a:prstGeom>
        </p:spPr>
        <p:txBody>
          <a:bodyPr wrap="square">
            <a:spAutoFit/>
          </a:bodyPr>
          <a:lstStyle/>
          <a:p>
            <a:pPr algn="ctr">
              <a:lnSpc>
                <a:spcPct val="120000"/>
              </a:lnSpc>
              <a:buClr>
                <a:srgbClr val="CB232D"/>
              </a:buClr>
              <a:defRPr/>
            </a:pPr>
            <a:r>
              <a:rPr lang="zh-CN" altLang="en-US" sz="1200" dirty="0">
                <a:solidFill>
                  <a:prstClr val="black"/>
                </a:solidFill>
                <a:cs typeface="+mn-ea"/>
                <a:sym typeface="+mn-lt"/>
              </a:rPr>
              <a:t>新法确立了“安全第一、预防为主、综合治理”的安全生产工作“十二字方针”，明确了安全生产的重要地位、主体任务和实现安全生产的根本途径</a:t>
            </a:r>
          </a:p>
        </p:txBody>
      </p:sp>
      <p:sp>
        <p:nvSpPr>
          <p:cNvPr id="41" name="TextBox 47">
            <a:extLst>
              <a:ext uri="{FF2B5EF4-FFF2-40B4-BE49-F238E27FC236}">
                <a16:creationId xmlns="" xmlns:a16="http://schemas.microsoft.com/office/drawing/2014/main" id="{DEF37A65-51A4-4710-8438-AE520E4DE4D1}"/>
              </a:ext>
            </a:extLst>
          </p:cNvPr>
          <p:cNvSpPr txBox="1"/>
          <p:nvPr/>
        </p:nvSpPr>
        <p:spPr>
          <a:xfrm>
            <a:off x="4837387" y="4069380"/>
            <a:ext cx="2517226" cy="707886"/>
          </a:xfrm>
          <a:prstGeom prst="rect">
            <a:avLst/>
          </a:prstGeom>
        </p:spPr>
        <p:txBody>
          <a:bodyPr wrap="square">
            <a:spAutoFit/>
          </a:bodyPr>
          <a:lstStyle>
            <a:defPPr>
              <a:defRPr lang="zh-CN"/>
            </a:defPPr>
            <a:lvl1pPr marR="0" lvl="0" indent="0" algn="dist" defTabSz="609600" fontAlgn="auto">
              <a:lnSpc>
                <a:spcPct val="100000"/>
              </a:lnSpc>
              <a:spcBef>
                <a:spcPts val="0"/>
              </a:spcBef>
              <a:spcAft>
                <a:spcPts val="0"/>
              </a:spcAft>
              <a:buClrTx/>
              <a:buSzTx/>
              <a:buFontTx/>
              <a:buNone/>
              <a:defRPr kumimoji="0" sz="6000" b="0" i="1" u="none" strike="noStrike" cap="none" spc="0" normalizeH="0" baseline="0">
                <a:ln w="19050">
                  <a:noFill/>
                </a:ln>
                <a:gradFill flip="none" rotWithShape="1">
                  <a:gsLst>
                    <a:gs pos="97260">
                      <a:srgbClr val="B60006"/>
                    </a:gs>
                    <a:gs pos="32000">
                      <a:srgbClr val="E71F1A">
                        <a:lumMod val="100000"/>
                      </a:srgbClr>
                    </a:gs>
                  </a:gsLst>
                  <a:lin ang="5400000" scaled="1"/>
                  <a:tileRect/>
                </a:gradFill>
                <a:effectLst/>
                <a:uLnTx/>
                <a:uFillTx/>
                <a:latin typeface="思源宋体 CN Heavy" panose="02020900000000000000" pitchFamily="18" charset="-122"/>
                <a:ea typeface="思源宋体 CN Heavy" panose="02020900000000000000" pitchFamily="18" charset="-122"/>
              </a:defRPr>
            </a:lvl1pPr>
          </a:lstStyle>
          <a:p>
            <a:pPr marL="0" marR="0" lvl="0" indent="0" algn="ctr" defTabSz="609600" eaLnBrk="1" fontAlgn="auto" latinLnBrk="0" hangingPunct="1">
              <a:lnSpc>
                <a:spcPct val="100000"/>
              </a:lnSpc>
              <a:spcBef>
                <a:spcPts val="0"/>
              </a:spcBef>
              <a:spcAft>
                <a:spcPts val="0"/>
              </a:spcAft>
              <a:buClrTx/>
              <a:buSzTx/>
              <a:buFontTx/>
              <a:buNone/>
              <a:tabLst/>
              <a:defRPr/>
            </a:pPr>
            <a:r>
              <a:rPr kumimoji="0" lang="zh-CN" altLang="en-US" sz="2000" b="0" i="0" u="none" strike="noStrike" kern="0" cap="none" spc="0" normalizeH="0" baseline="0" noProof="0" dirty="0">
                <a:ln w="19050">
                  <a:noFill/>
                </a:ln>
                <a:solidFill>
                  <a:srgbClr val="8F010F"/>
                </a:solidFill>
                <a:effectLst/>
                <a:uLnTx/>
                <a:uFillTx/>
                <a:latin typeface="+mn-lt"/>
                <a:ea typeface="+mn-ea"/>
                <a:cs typeface="+mn-ea"/>
                <a:sym typeface="+mn-lt"/>
              </a:rPr>
              <a:t>建立完善安全生产方针和工作机制</a:t>
            </a:r>
          </a:p>
        </p:txBody>
      </p:sp>
      <p:sp>
        <p:nvSpPr>
          <p:cNvPr id="42" name="矩形 41">
            <a:extLst>
              <a:ext uri="{FF2B5EF4-FFF2-40B4-BE49-F238E27FC236}">
                <a16:creationId xmlns="" xmlns:a16="http://schemas.microsoft.com/office/drawing/2014/main" id="{626AAF80-3FBF-4609-8E1F-7FA331876DD3}"/>
              </a:ext>
            </a:extLst>
          </p:cNvPr>
          <p:cNvSpPr/>
          <p:nvPr/>
        </p:nvSpPr>
        <p:spPr>
          <a:xfrm>
            <a:off x="8053388" y="4506485"/>
            <a:ext cx="2503487" cy="1643527"/>
          </a:xfrm>
          <a:prstGeom prst="rect">
            <a:avLst/>
          </a:prstGeom>
        </p:spPr>
        <p:txBody>
          <a:bodyPr wrap="square">
            <a:spAutoFit/>
          </a:bodyPr>
          <a:lstStyle/>
          <a:p>
            <a:pPr algn="ctr">
              <a:lnSpc>
                <a:spcPct val="120000"/>
              </a:lnSpc>
              <a:buClr>
                <a:srgbClr val="CB232D"/>
              </a:buClr>
              <a:defRPr/>
            </a:pPr>
            <a:r>
              <a:rPr lang="zh-CN" altLang="en-US" sz="1200" dirty="0">
                <a:solidFill>
                  <a:prstClr val="black"/>
                </a:solidFill>
                <a:cs typeface="+mn-ea"/>
                <a:sym typeface="+mn-lt"/>
              </a:rPr>
              <a:t>按照“三个必须”</a:t>
            </a:r>
            <a:r>
              <a:rPr lang="en-US" altLang="zh-CN" sz="1200" dirty="0">
                <a:solidFill>
                  <a:prstClr val="black"/>
                </a:solidFill>
                <a:cs typeface="+mn-ea"/>
                <a:sym typeface="+mn-lt"/>
              </a:rPr>
              <a:t>(</a:t>
            </a:r>
            <a:r>
              <a:rPr lang="zh-CN" altLang="en-US" sz="1200" dirty="0">
                <a:solidFill>
                  <a:prstClr val="black"/>
                </a:solidFill>
                <a:cs typeface="+mn-ea"/>
                <a:sym typeface="+mn-lt"/>
              </a:rPr>
              <a:t>管行业必须管安全、管业务必须管安全、管生产经营必须管安全</a:t>
            </a:r>
            <a:r>
              <a:rPr lang="en-US" altLang="zh-CN" sz="1200" dirty="0">
                <a:solidFill>
                  <a:prstClr val="black"/>
                </a:solidFill>
                <a:cs typeface="+mn-ea"/>
                <a:sym typeface="+mn-lt"/>
              </a:rPr>
              <a:t>)</a:t>
            </a:r>
            <a:r>
              <a:rPr lang="zh-CN" altLang="en-US" sz="1200" dirty="0">
                <a:solidFill>
                  <a:prstClr val="black"/>
                </a:solidFill>
                <a:cs typeface="+mn-ea"/>
                <a:sym typeface="+mn-lt"/>
              </a:rPr>
              <a:t>的要求，一是新法规定国务院和县级以上地方人民政府应当建立健全安全生产工作协调机制，及时协调、解决安全生产监督管理中存在的重大问题</a:t>
            </a:r>
          </a:p>
        </p:txBody>
      </p:sp>
      <p:sp>
        <p:nvSpPr>
          <p:cNvPr id="43" name="TextBox 47">
            <a:extLst>
              <a:ext uri="{FF2B5EF4-FFF2-40B4-BE49-F238E27FC236}">
                <a16:creationId xmlns="" xmlns:a16="http://schemas.microsoft.com/office/drawing/2014/main" id="{0676D8CB-7E08-4FF4-ACC7-ECBBDE7A12D5}"/>
              </a:ext>
            </a:extLst>
          </p:cNvPr>
          <p:cNvSpPr txBox="1"/>
          <p:nvPr/>
        </p:nvSpPr>
        <p:spPr>
          <a:xfrm>
            <a:off x="7897812" y="3860144"/>
            <a:ext cx="2814638" cy="646331"/>
          </a:xfrm>
          <a:prstGeom prst="rect">
            <a:avLst/>
          </a:prstGeom>
        </p:spPr>
        <p:txBody>
          <a:bodyPr wrap="square">
            <a:spAutoFit/>
          </a:bodyPr>
          <a:lstStyle>
            <a:defPPr>
              <a:defRPr lang="zh-CN"/>
            </a:defPPr>
            <a:lvl1pPr marR="0" lvl="0" indent="0" algn="dist" defTabSz="609600" fontAlgn="auto">
              <a:lnSpc>
                <a:spcPct val="100000"/>
              </a:lnSpc>
              <a:spcBef>
                <a:spcPts val="0"/>
              </a:spcBef>
              <a:spcAft>
                <a:spcPts val="0"/>
              </a:spcAft>
              <a:buClrTx/>
              <a:buSzTx/>
              <a:buFontTx/>
              <a:buNone/>
              <a:defRPr kumimoji="0" sz="6000" b="0" i="1" u="none" strike="noStrike" cap="none" spc="0" normalizeH="0" baseline="0">
                <a:ln w="19050">
                  <a:noFill/>
                </a:ln>
                <a:gradFill flip="none" rotWithShape="1">
                  <a:gsLst>
                    <a:gs pos="97260">
                      <a:srgbClr val="B60006"/>
                    </a:gs>
                    <a:gs pos="32000">
                      <a:srgbClr val="E71F1A">
                        <a:lumMod val="100000"/>
                      </a:srgbClr>
                    </a:gs>
                  </a:gsLst>
                  <a:lin ang="5400000" scaled="1"/>
                  <a:tileRect/>
                </a:gradFill>
                <a:effectLst/>
                <a:uLnTx/>
                <a:uFillTx/>
                <a:latin typeface="思源宋体 CN Heavy" panose="02020900000000000000" pitchFamily="18" charset="-122"/>
                <a:ea typeface="思源宋体 CN Heavy" panose="02020900000000000000" pitchFamily="18" charset="-122"/>
              </a:defRPr>
            </a:lvl1pPr>
          </a:lstStyle>
          <a:p>
            <a:pPr marL="0" marR="0" lvl="0" indent="0" algn="ctr" defTabSz="609600" eaLnBrk="1" fontAlgn="auto" latinLnBrk="0" hangingPunct="1">
              <a:lnSpc>
                <a:spcPct val="100000"/>
              </a:lnSpc>
              <a:spcBef>
                <a:spcPts val="0"/>
              </a:spcBef>
              <a:spcAft>
                <a:spcPts val="0"/>
              </a:spcAft>
              <a:buClrTx/>
              <a:buSzTx/>
              <a:buFontTx/>
              <a:buNone/>
              <a:tabLst/>
              <a:defRPr/>
            </a:pPr>
            <a:r>
              <a:rPr kumimoji="0" lang="zh-CN" altLang="en-US" sz="1800" b="0" i="0" u="none" strike="noStrike" kern="0" cap="none" spc="0" normalizeH="0" baseline="0" noProof="0" dirty="0">
                <a:ln w="19050">
                  <a:noFill/>
                </a:ln>
                <a:solidFill>
                  <a:srgbClr val="8F010F"/>
                </a:solidFill>
                <a:effectLst/>
                <a:uLnTx/>
                <a:uFillTx/>
                <a:latin typeface="+mn-lt"/>
                <a:ea typeface="+mn-ea"/>
                <a:cs typeface="+mn-ea"/>
                <a:sym typeface="+mn-lt"/>
              </a:rPr>
              <a:t>强化“三个必须”，明确安全监管部门执法地位</a:t>
            </a:r>
          </a:p>
        </p:txBody>
      </p:sp>
    </p:spTree>
    <p:custDataLst>
      <p:tags r:id="rId1"/>
    </p:custDataLst>
    <p:extLst>
      <p:ext uri="{BB962C8B-B14F-4D97-AF65-F5344CB8AC3E}">
        <p14:creationId xmlns:p14="http://schemas.microsoft.com/office/powerpoint/2010/main" val="2113268415"/>
      </p:ext>
    </p:extLst>
  </p:cSld>
  <p:clrMapOvr>
    <a:masterClrMapping/>
  </p:clrMapOvr>
  <mc:AlternateContent xmlns:mc="http://schemas.openxmlformats.org/markup-compatibility/2006" xmlns:p14="http://schemas.microsoft.com/office/powerpoint/2010/main">
    <mc:Choice Requires="p14">
      <p:transition spd="slow" p14:dur="1500" advTm="747">
        <p:random/>
      </p:transition>
    </mc:Choice>
    <mc:Fallback xmlns="">
      <p:transition spd="slow" advTm="747">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par>
                                <p:cTn id="15" presetID="2" presetClass="entr" presetSubtype="4"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anim calcmode="lin" valueType="num">
                                      <p:cBhvr additive="base">
                                        <p:cTn id="17" dur="500" fill="hold"/>
                                        <p:tgtEl>
                                          <p:spTgt spid="25"/>
                                        </p:tgtEl>
                                        <p:attrNameLst>
                                          <p:attrName>ppt_x</p:attrName>
                                        </p:attrNameLst>
                                      </p:cBhvr>
                                      <p:tavLst>
                                        <p:tav tm="0">
                                          <p:val>
                                            <p:strVal val="#ppt_x"/>
                                          </p:val>
                                        </p:tav>
                                        <p:tav tm="100000">
                                          <p:val>
                                            <p:strVal val="#ppt_x"/>
                                          </p:val>
                                        </p:tav>
                                      </p:tavLst>
                                    </p:anim>
                                    <p:anim calcmode="lin" valueType="num">
                                      <p:cBhvr additive="base">
                                        <p:cTn id="18" dur="500" fill="hold"/>
                                        <p:tgtEl>
                                          <p:spTgt spid="25"/>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9"/>
                                        </p:tgtEl>
                                        <p:attrNameLst>
                                          <p:attrName>style.visibility</p:attrName>
                                        </p:attrNameLst>
                                      </p:cBhvr>
                                      <p:to>
                                        <p:strVal val="visible"/>
                                      </p:to>
                                    </p:set>
                                    <p:anim calcmode="lin" valueType="num">
                                      <p:cBhvr additive="base">
                                        <p:cTn id="21" dur="500" fill="hold"/>
                                        <p:tgtEl>
                                          <p:spTgt spid="29"/>
                                        </p:tgtEl>
                                        <p:attrNameLst>
                                          <p:attrName>ppt_x</p:attrName>
                                        </p:attrNameLst>
                                      </p:cBhvr>
                                      <p:tavLst>
                                        <p:tav tm="0">
                                          <p:val>
                                            <p:strVal val="#ppt_x"/>
                                          </p:val>
                                        </p:tav>
                                        <p:tav tm="100000">
                                          <p:val>
                                            <p:strVal val="#ppt_x"/>
                                          </p:val>
                                        </p:tav>
                                      </p:tavLst>
                                    </p:anim>
                                    <p:anim calcmode="lin" valueType="num">
                                      <p:cBhvr additive="base">
                                        <p:cTn id="22" dur="500" fill="hold"/>
                                        <p:tgtEl>
                                          <p:spTgt spid="29"/>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0"/>
                                        </p:tgtEl>
                                        <p:attrNameLst>
                                          <p:attrName>style.visibility</p:attrName>
                                        </p:attrNameLst>
                                      </p:cBhvr>
                                      <p:to>
                                        <p:strVal val="visible"/>
                                      </p:to>
                                    </p:set>
                                    <p:anim calcmode="lin" valueType="num">
                                      <p:cBhvr additive="base">
                                        <p:cTn id="25" dur="500" fill="hold"/>
                                        <p:tgtEl>
                                          <p:spTgt spid="30"/>
                                        </p:tgtEl>
                                        <p:attrNameLst>
                                          <p:attrName>ppt_x</p:attrName>
                                        </p:attrNameLst>
                                      </p:cBhvr>
                                      <p:tavLst>
                                        <p:tav tm="0">
                                          <p:val>
                                            <p:strVal val="#ppt_x"/>
                                          </p:val>
                                        </p:tav>
                                        <p:tav tm="100000">
                                          <p:val>
                                            <p:strVal val="#ppt_x"/>
                                          </p:val>
                                        </p:tav>
                                      </p:tavLst>
                                    </p:anim>
                                    <p:anim calcmode="lin" valueType="num">
                                      <p:cBhvr additive="base">
                                        <p:cTn id="26" dur="500" fill="hold"/>
                                        <p:tgtEl>
                                          <p:spTgt spid="30"/>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1"/>
                                        </p:tgtEl>
                                        <p:attrNameLst>
                                          <p:attrName>style.visibility</p:attrName>
                                        </p:attrNameLst>
                                      </p:cBhvr>
                                      <p:to>
                                        <p:strVal val="visible"/>
                                      </p:to>
                                    </p:set>
                                    <p:anim calcmode="lin" valueType="num">
                                      <p:cBhvr additive="base">
                                        <p:cTn id="29" dur="500" fill="hold"/>
                                        <p:tgtEl>
                                          <p:spTgt spid="31"/>
                                        </p:tgtEl>
                                        <p:attrNameLst>
                                          <p:attrName>ppt_x</p:attrName>
                                        </p:attrNameLst>
                                      </p:cBhvr>
                                      <p:tavLst>
                                        <p:tav tm="0">
                                          <p:val>
                                            <p:strVal val="#ppt_x"/>
                                          </p:val>
                                        </p:tav>
                                        <p:tav tm="100000">
                                          <p:val>
                                            <p:strVal val="#ppt_x"/>
                                          </p:val>
                                        </p:tav>
                                      </p:tavLst>
                                    </p:anim>
                                    <p:anim calcmode="lin" valueType="num">
                                      <p:cBhvr additive="base">
                                        <p:cTn id="30" dur="500" fill="hold"/>
                                        <p:tgtEl>
                                          <p:spTgt spid="31"/>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2"/>
                                        </p:tgtEl>
                                        <p:attrNameLst>
                                          <p:attrName>style.visibility</p:attrName>
                                        </p:attrNameLst>
                                      </p:cBhvr>
                                      <p:to>
                                        <p:strVal val="visible"/>
                                      </p:to>
                                    </p:set>
                                    <p:anim calcmode="lin" valueType="num">
                                      <p:cBhvr additive="base">
                                        <p:cTn id="33" dur="500" fill="hold"/>
                                        <p:tgtEl>
                                          <p:spTgt spid="32"/>
                                        </p:tgtEl>
                                        <p:attrNameLst>
                                          <p:attrName>ppt_x</p:attrName>
                                        </p:attrNameLst>
                                      </p:cBhvr>
                                      <p:tavLst>
                                        <p:tav tm="0">
                                          <p:val>
                                            <p:strVal val="#ppt_x"/>
                                          </p:val>
                                        </p:tav>
                                        <p:tav tm="100000">
                                          <p:val>
                                            <p:strVal val="#ppt_x"/>
                                          </p:val>
                                        </p:tav>
                                      </p:tavLst>
                                    </p:anim>
                                    <p:anim calcmode="lin" valueType="num">
                                      <p:cBhvr additive="base">
                                        <p:cTn id="34" dur="500" fill="hold"/>
                                        <p:tgtEl>
                                          <p:spTgt spid="32"/>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5"/>
                                        </p:tgtEl>
                                        <p:attrNameLst>
                                          <p:attrName>style.visibility</p:attrName>
                                        </p:attrNameLst>
                                      </p:cBhvr>
                                      <p:to>
                                        <p:strVal val="visible"/>
                                      </p:to>
                                    </p:set>
                                    <p:anim calcmode="lin" valueType="num">
                                      <p:cBhvr additive="base">
                                        <p:cTn id="37" dur="500" fill="hold"/>
                                        <p:tgtEl>
                                          <p:spTgt spid="35"/>
                                        </p:tgtEl>
                                        <p:attrNameLst>
                                          <p:attrName>ppt_x</p:attrName>
                                        </p:attrNameLst>
                                      </p:cBhvr>
                                      <p:tavLst>
                                        <p:tav tm="0">
                                          <p:val>
                                            <p:strVal val="#ppt_x"/>
                                          </p:val>
                                        </p:tav>
                                        <p:tav tm="100000">
                                          <p:val>
                                            <p:strVal val="#ppt_x"/>
                                          </p:val>
                                        </p:tav>
                                      </p:tavLst>
                                    </p:anim>
                                    <p:anim calcmode="lin" valueType="num">
                                      <p:cBhvr additive="base">
                                        <p:cTn id="38" dur="500" fill="hold"/>
                                        <p:tgtEl>
                                          <p:spTgt spid="35"/>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6"/>
                                        </p:tgtEl>
                                        <p:attrNameLst>
                                          <p:attrName>style.visibility</p:attrName>
                                        </p:attrNameLst>
                                      </p:cBhvr>
                                      <p:to>
                                        <p:strVal val="visible"/>
                                      </p:to>
                                    </p:set>
                                    <p:anim calcmode="lin" valueType="num">
                                      <p:cBhvr additive="base">
                                        <p:cTn id="41" dur="500" fill="hold"/>
                                        <p:tgtEl>
                                          <p:spTgt spid="36"/>
                                        </p:tgtEl>
                                        <p:attrNameLst>
                                          <p:attrName>ppt_x</p:attrName>
                                        </p:attrNameLst>
                                      </p:cBhvr>
                                      <p:tavLst>
                                        <p:tav tm="0">
                                          <p:val>
                                            <p:strVal val="#ppt_x"/>
                                          </p:val>
                                        </p:tav>
                                        <p:tav tm="100000">
                                          <p:val>
                                            <p:strVal val="#ppt_x"/>
                                          </p:val>
                                        </p:tav>
                                      </p:tavLst>
                                    </p:anim>
                                    <p:anim calcmode="lin" valueType="num">
                                      <p:cBhvr additive="base">
                                        <p:cTn id="42" dur="500" fill="hold"/>
                                        <p:tgtEl>
                                          <p:spTgt spid="36"/>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7"/>
                                        </p:tgtEl>
                                        <p:attrNameLst>
                                          <p:attrName>style.visibility</p:attrName>
                                        </p:attrNameLst>
                                      </p:cBhvr>
                                      <p:to>
                                        <p:strVal val="visible"/>
                                      </p:to>
                                    </p:set>
                                    <p:anim calcmode="lin" valueType="num">
                                      <p:cBhvr additive="base">
                                        <p:cTn id="45" dur="500" fill="hold"/>
                                        <p:tgtEl>
                                          <p:spTgt spid="37"/>
                                        </p:tgtEl>
                                        <p:attrNameLst>
                                          <p:attrName>ppt_x</p:attrName>
                                        </p:attrNameLst>
                                      </p:cBhvr>
                                      <p:tavLst>
                                        <p:tav tm="0">
                                          <p:val>
                                            <p:strVal val="#ppt_x"/>
                                          </p:val>
                                        </p:tav>
                                        <p:tav tm="100000">
                                          <p:val>
                                            <p:strVal val="#ppt_x"/>
                                          </p:val>
                                        </p:tav>
                                      </p:tavLst>
                                    </p:anim>
                                    <p:anim calcmode="lin" valueType="num">
                                      <p:cBhvr additive="base">
                                        <p:cTn id="46" dur="500" fill="hold"/>
                                        <p:tgtEl>
                                          <p:spTgt spid="37"/>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additive="base">
                                        <p:cTn id="49" dur="500" fill="hold"/>
                                        <p:tgtEl>
                                          <p:spTgt spid="26"/>
                                        </p:tgtEl>
                                        <p:attrNameLst>
                                          <p:attrName>ppt_x</p:attrName>
                                        </p:attrNameLst>
                                      </p:cBhvr>
                                      <p:tavLst>
                                        <p:tav tm="0">
                                          <p:val>
                                            <p:strVal val="#ppt_x"/>
                                          </p:val>
                                        </p:tav>
                                        <p:tav tm="100000">
                                          <p:val>
                                            <p:strVal val="#ppt_x"/>
                                          </p:val>
                                        </p:tav>
                                      </p:tavLst>
                                    </p:anim>
                                    <p:anim calcmode="lin" valueType="num">
                                      <p:cBhvr additive="base">
                                        <p:cTn id="50" dur="500" fill="hold"/>
                                        <p:tgtEl>
                                          <p:spTgt spid="26"/>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additive="base">
                                        <p:cTn id="53" dur="500" fill="hold"/>
                                        <p:tgtEl>
                                          <p:spTgt spid="27"/>
                                        </p:tgtEl>
                                        <p:attrNameLst>
                                          <p:attrName>ppt_x</p:attrName>
                                        </p:attrNameLst>
                                      </p:cBhvr>
                                      <p:tavLst>
                                        <p:tav tm="0">
                                          <p:val>
                                            <p:strVal val="#ppt_x"/>
                                          </p:val>
                                        </p:tav>
                                        <p:tav tm="100000">
                                          <p:val>
                                            <p:strVal val="#ppt_x"/>
                                          </p:val>
                                        </p:tav>
                                      </p:tavLst>
                                    </p:anim>
                                    <p:anim calcmode="lin" valueType="num">
                                      <p:cBhvr additive="base">
                                        <p:cTn id="54" dur="500" fill="hold"/>
                                        <p:tgtEl>
                                          <p:spTgt spid="27"/>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28"/>
                                        </p:tgtEl>
                                        <p:attrNameLst>
                                          <p:attrName>style.visibility</p:attrName>
                                        </p:attrNameLst>
                                      </p:cBhvr>
                                      <p:to>
                                        <p:strVal val="visible"/>
                                      </p:to>
                                    </p:set>
                                    <p:anim calcmode="lin" valueType="num">
                                      <p:cBhvr additive="base">
                                        <p:cTn id="57" dur="500" fill="hold"/>
                                        <p:tgtEl>
                                          <p:spTgt spid="28"/>
                                        </p:tgtEl>
                                        <p:attrNameLst>
                                          <p:attrName>ppt_x</p:attrName>
                                        </p:attrNameLst>
                                      </p:cBhvr>
                                      <p:tavLst>
                                        <p:tav tm="0">
                                          <p:val>
                                            <p:strVal val="#ppt_x"/>
                                          </p:val>
                                        </p:tav>
                                        <p:tav tm="100000">
                                          <p:val>
                                            <p:strVal val="#ppt_x"/>
                                          </p:val>
                                        </p:tav>
                                      </p:tavLst>
                                    </p:anim>
                                    <p:anim calcmode="lin" valueType="num">
                                      <p:cBhvr additive="base">
                                        <p:cTn id="58" dur="500" fill="hold"/>
                                        <p:tgtEl>
                                          <p:spTgt spid="28"/>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additive="base">
                                        <p:cTn id="61" dur="500" fill="hold"/>
                                        <p:tgtEl>
                                          <p:spTgt spid="38"/>
                                        </p:tgtEl>
                                        <p:attrNameLst>
                                          <p:attrName>ppt_x</p:attrName>
                                        </p:attrNameLst>
                                      </p:cBhvr>
                                      <p:tavLst>
                                        <p:tav tm="0">
                                          <p:val>
                                            <p:strVal val="#ppt_x"/>
                                          </p:val>
                                        </p:tav>
                                        <p:tav tm="100000">
                                          <p:val>
                                            <p:strVal val="#ppt_x"/>
                                          </p:val>
                                        </p:tav>
                                      </p:tavLst>
                                    </p:anim>
                                    <p:anim calcmode="lin" valueType="num">
                                      <p:cBhvr additive="base">
                                        <p:cTn id="62" dur="500" fill="hold"/>
                                        <p:tgtEl>
                                          <p:spTgt spid="38"/>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39"/>
                                        </p:tgtEl>
                                        <p:attrNameLst>
                                          <p:attrName>style.visibility</p:attrName>
                                        </p:attrNameLst>
                                      </p:cBhvr>
                                      <p:to>
                                        <p:strVal val="visible"/>
                                      </p:to>
                                    </p:set>
                                    <p:anim calcmode="lin" valueType="num">
                                      <p:cBhvr additive="base">
                                        <p:cTn id="65" dur="500" fill="hold"/>
                                        <p:tgtEl>
                                          <p:spTgt spid="39"/>
                                        </p:tgtEl>
                                        <p:attrNameLst>
                                          <p:attrName>ppt_x</p:attrName>
                                        </p:attrNameLst>
                                      </p:cBhvr>
                                      <p:tavLst>
                                        <p:tav tm="0">
                                          <p:val>
                                            <p:strVal val="#ppt_x"/>
                                          </p:val>
                                        </p:tav>
                                        <p:tav tm="100000">
                                          <p:val>
                                            <p:strVal val="#ppt_x"/>
                                          </p:val>
                                        </p:tav>
                                      </p:tavLst>
                                    </p:anim>
                                    <p:anim calcmode="lin" valueType="num">
                                      <p:cBhvr additive="base">
                                        <p:cTn id="66" dur="500" fill="hold"/>
                                        <p:tgtEl>
                                          <p:spTgt spid="39"/>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40"/>
                                        </p:tgtEl>
                                        <p:attrNameLst>
                                          <p:attrName>style.visibility</p:attrName>
                                        </p:attrNameLst>
                                      </p:cBhvr>
                                      <p:to>
                                        <p:strVal val="visible"/>
                                      </p:to>
                                    </p:set>
                                    <p:anim calcmode="lin" valueType="num">
                                      <p:cBhvr additive="base">
                                        <p:cTn id="69" dur="500" fill="hold"/>
                                        <p:tgtEl>
                                          <p:spTgt spid="40"/>
                                        </p:tgtEl>
                                        <p:attrNameLst>
                                          <p:attrName>ppt_x</p:attrName>
                                        </p:attrNameLst>
                                      </p:cBhvr>
                                      <p:tavLst>
                                        <p:tav tm="0">
                                          <p:val>
                                            <p:strVal val="#ppt_x"/>
                                          </p:val>
                                        </p:tav>
                                        <p:tav tm="100000">
                                          <p:val>
                                            <p:strVal val="#ppt_x"/>
                                          </p:val>
                                        </p:tav>
                                      </p:tavLst>
                                    </p:anim>
                                    <p:anim calcmode="lin" valueType="num">
                                      <p:cBhvr additive="base">
                                        <p:cTn id="70" dur="500" fill="hold"/>
                                        <p:tgtEl>
                                          <p:spTgt spid="40"/>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41"/>
                                        </p:tgtEl>
                                        <p:attrNameLst>
                                          <p:attrName>style.visibility</p:attrName>
                                        </p:attrNameLst>
                                      </p:cBhvr>
                                      <p:to>
                                        <p:strVal val="visible"/>
                                      </p:to>
                                    </p:set>
                                    <p:anim calcmode="lin" valueType="num">
                                      <p:cBhvr additive="base">
                                        <p:cTn id="73" dur="500" fill="hold"/>
                                        <p:tgtEl>
                                          <p:spTgt spid="41"/>
                                        </p:tgtEl>
                                        <p:attrNameLst>
                                          <p:attrName>ppt_x</p:attrName>
                                        </p:attrNameLst>
                                      </p:cBhvr>
                                      <p:tavLst>
                                        <p:tav tm="0">
                                          <p:val>
                                            <p:strVal val="#ppt_x"/>
                                          </p:val>
                                        </p:tav>
                                        <p:tav tm="100000">
                                          <p:val>
                                            <p:strVal val="#ppt_x"/>
                                          </p:val>
                                        </p:tav>
                                      </p:tavLst>
                                    </p:anim>
                                    <p:anim calcmode="lin" valueType="num">
                                      <p:cBhvr additive="base">
                                        <p:cTn id="74" dur="500" fill="hold"/>
                                        <p:tgtEl>
                                          <p:spTgt spid="41"/>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42"/>
                                        </p:tgtEl>
                                        <p:attrNameLst>
                                          <p:attrName>style.visibility</p:attrName>
                                        </p:attrNameLst>
                                      </p:cBhvr>
                                      <p:to>
                                        <p:strVal val="visible"/>
                                      </p:to>
                                    </p:set>
                                    <p:anim calcmode="lin" valueType="num">
                                      <p:cBhvr additive="base">
                                        <p:cTn id="77" dur="500" fill="hold"/>
                                        <p:tgtEl>
                                          <p:spTgt spid="42"/>
                                        </p:tgtEl>
                                        <p:attrNameLst>
                                          <p:attrName>ppt_x</p:attrName>
                                        </p:attrNameLst>
                                      </p:cBhvr>
                                      <p:tavLst>
                                        <p:tav tm="0">
                                          <p:val>
                                            <p:strVal val="#ppt_x"/>
                                          </p:val>
                                        </p:tav>
                                        <p:tav tm="100000">
                                          <p:val>
                                            <p:strVal val="#ppt_x"/>
                                          </p:val>
                                        </p:tav>
                                      </p:tavLst>
                                    </p:anim>
                                    <p:anim calcmode="lin" valueType="num">
                                      <p:cBhvr additive="base">
                                        <p:cTn id="78" dur="500" fill="hold"/>
                                        <p:tgtEl>
                                          <p:spTgt spid="42"/>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additive="base">
                                        <p:cTn id="81" dur="500" fill="hold"/>
                                        <p:tgtEl>
                                          <p:spTgt spid="43"/>
                                        </p:tgtEl>
                                        <p:attrNameLst>
                                          <p:attrName>ppt_x</p:attrName>
                                        </p:attrNameLst>
                                      </p:cBhvr>
                                      <p:tavLst>
                                        <p:tav tm="0">
                                          <p:val>
                                            <p:strVal val="#ppt_x"/>
                                          </p:val>
                                        </p:tav>
                                        <p:tav tm="100000">
                                          <p:val>
                                            <p:strVal val="#ppt_x"/>
                                          </p:val>
                                        </p:tav>
                                      </p:tavLst>
                                    </p:anim>
                                    <p:anim calcmode="lin" valueType="num">
                                      <p:cBhvr additive="base">
                                        <p:cTn id="82"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5" grpId="0" animBg="1"/>
      <p:bldP spid="26" grpId="0" animBg="1"/>
      <p:bldP spid="27" grpId="0" animBg="1"/>
      <p:bldP spid="28" grpId="0" animBg="1"/>
      <p:bldP spid="29" grpId="0"/>
      <p:bldP spid="30" grpId="0" animBg="1"/>
      <p:bldP spid="31" grpId="0"/>
      <p:bldP spid="35" grpId="0" animBg="1"/>
      <p:bldP spid="36" grpId="0"/>
      <p:bldP spid="37" grpId="0" animBg="1"/>
      <p:bldP spid="38" grpId="0"/>
      <p:bldP spid="39" grpId="0"/>
      <p:bldP spid="40" grpId="0"/>
      <p:bldP spid="41" grpId="0"/>
      <p:bldP spid="42" grpId="0"/>
      <p:bldP spid="4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 xmlns:a16="http://schemas.microsoft.com/office/drawing/2014/main" id="{2574561F-8F54-45AF-A77B-0C2E2E8EA81C}"/>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10958" r="15832" b="17627"/>
          <a:stretch/>
        </p:blipFill>
        <p:spPr>
          <a:xfrm>
            <a:off x="-1" y="0"/>
            <a:ext cx="12192001" cy="6858000"/>
          </a:xfrm>
          <a:prstGeom prst="rect">
            <a:avLst/>
          </a:prstGeom>
        </p:spPr>
      </p:pic>
      <p:sp>
        <p:nvSpPr>
          <p:cNvPr id="3" name="矩形: 圆角 2">
            <a:extLst>
              <a:ext uri="{FF2B5EF4-FFF2-40B4-BE49-F238E27FC236}">
                <a16:creationId xmlns="" xmlns:a16="http://schemas.microsoft.com/office/drawing/2014/main" id="{397A4022-9BB5-437F-AAF5-1ECD4F25F245}"/>
              </a:ext>
            </a:extLst>
          </p:cNvPr>
          <p:cNvSpPr/>
          <p:nvPr/>
        </p:nvSpPr>
        <p:spPr>
          <a:xfrm>
            <a:off x="335359" y="764704"/>
            <a:ext cx="11521280" cy="5760640"/>
          </a:xfrm>
          <a:prstGeom prst="roundRect">
            <a:avLst>
              <a:gd name="adj" fmla="val 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a:extLst>
              <a:ext uri="{FF2B5EF4-FFF2-40B4-BE49-F238E27FC236}">
                <a16:creationId xmlns="" xmlns:a16="http://schemas.microsoft.com/office/drawing/2014/main" id="{6FC00857-26CB-420F-8BFC-CC866FAE02D9}"/>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77010" t="57889" r="158" b="17302"/>
          <a:stretch/>
        </p:blipFill>
        <p:spPr>
          <a:xfrm>
            <a:off x="191344" y="188640"/>
            <a:ext cx="1247990" cy="677953"/>
          </a:xfrm>
          <a:prstGeom prst="rect">
            <a:avLst/>
          </a:prstGeom>
        </p:spPr>
      </p:pic>
      <p:sp>
        <p:nvSpPr>
          <p:cNvPr id="5" name="文本框 4">
            <a:extLst>
              <a:ext uri="{FF2B5EF4-FFF2-40B4-BE49-F238E27FC236}">
                <a16:creationId xmlns="" xmlns:a16="http://schemas.microsoft.com/office/drawing/2014/main" id="{150C1188-26A2-4161-8655-45308466877D}"/>
              </a:ext>
            </a:extLst>
          </p:cNvPr>
          <p:cNvSpPr txBox="1"/>
          <p:nvPr/>
        </p:nvSpPr>
        <p:spPr>
          <a:xfrm>
            <a:off x="1199456" y="188640"/>
            <a:ext cx="4824536" cy="584775"/>
          </a:xfrm>
          <a:prstGeom prst="rect">
            <a:avLst/>
          </a:prstGeom>
          <a:noFill/>
        </p:spPr>
        <p:txBody>
          <a:bodyPr wrap="square" rtlCol="0">
            <a:spAutoFit/>
          </a:bodyPr>
          <a:lstStyle/>
          <a:p>
            <a:pPr algn="dist"/>
            <a:r>
              <a:rPr lang="zh-CN" altLang="en-US" sz="3200" dirty="0">
                <a:solidFill>
                  <a:srgbClr val="FCE1B6"/>
                </a:solidFill>
                <a:cs typeface="+mn-ea"/>
                <a:sym typeface="+mn-lt"/>
              </a:rPr>
              <a:t>安全生产法的主要亮点</a:t>
            </a:r>
            <a:endParaRPr lang="zh-CN" altLang="en-US" sz="3200" i="0" dirty="0">
              <a:solidFill>
                <a:srgbClr val="FCE1B6"/>
              </a:solidFill>
              <a:cs typeface="+mn-ea"/>
              <a:sym typeface="+mn-lt"/>
            </a:endParaRPr>
          </a:p>
        </p:txBody>
      </p:sp>
      <p:grpSp>
        <p:nvGrpSpPr>
          <p:cNvPr id="20" name="组合 19">
            <a:extLst>
              <a:ext uri="{FF2B5EF4-FFF2-40B4-BE49-F238E27FC236}">
                <a16:creationId xmlns="" xmlns:a16="http://schemas.microsoft.com/office/drawing/2014/main" id="{9B2344DE-D748-4401-8218-64679145B0A1}"/>
              </a:ext>
            </a:extLst>
          </p:cNvPr>
          <p:cNvGrpSpPr/>
          <p:nvPr/>
        </p:nvGrpSpPr>
        <p:grpSpPr>
          <a:xfrm>
            <a:off x="1180585" y="1449641"/>
            <a:ext cx="1735376" cy="424243"/>
            <a:chOff x="1638251" y="2768504"/>
            <a:chExt cx="2102680" cy="424243"/>
          </a:xfrm>
          <a:solidFill>
            <a:srgbClr val="8F010F"/>
          </a:solidFill>
        </p:grpSpPr>
        <p:sp>
          <p:nvSpPr>
            <p:cNvPr id="21" name="图形 4">
              <a:extLst>
                <a:ext uri="{FF2B5EF4-FFF2-40B4-BE49-F238E27FC236}">
                  <a16:creationId xmlns="" xmlns:a16="http://schemas.microsoft.com/office/drawing/2014/main" id="{4BD14227-055B-4BFB-8058-854C834F88E1}"/>
                </a:ext>
              </a:extLst>
            </p:cNvPr>
            <p:cNvSpPr/>
            <p:nvPr/>
          </p:nvSpPr>
          <p:spPr>
            <a:xfrm>
              <a:off x="1638252" y="2768504"/>
              <a:ext cx="2102679" cy="424243"/>
            </a:xfrm>
            <a:custGeom>
              <a:avLst/>
              <a:gdLst>
                <a:gd name="connsiteX0" fmla="*/ 269511 w 2795874"/>
                <a:gd name="connsiteY0" fmla="*/ 0 h 424243"/>
                <a:gd name="connsiteX1" fmla="*/ 2750392 w 2795874"/>
                <a:gd name="connsiteY1" fmla="*/ 0 h 424243"/>
                <a:gd name="connsiteX2" fmla="*/ 2783730 w 2795874"/>
                <a:gd name="connsiteY2" fmla="*/ 86297 h 424243"/>
                <a:gd name="connsiteX3" fmla="*/ 2650856 w 2795874"/>
                <a:gd name="connsiteY3" fmla="*/ 337947 h 424243"/>
                <a:gd name="connsiteX4" fmla="*/ 2526459 w 2795874"/>
                <a:gd name="connsiteY4" fmla="*/ 424244 h 424243"/>
                <a:gd name="connsiteX5" fmla="*/ 45482 w 2795874"/>
                <a:gd name="connsiteY5" fmla="*/ 424244 h 424243"/>
                <a:gd name="connsiteX6" fmla="*/ 12145 w 2795874"/>
                <a:gd name="connsiteY6" fmla="*/ 337947 h 424243"/>
                <a:gd name="connsiteX7" fmla="*/ 145019 w 2795874"/>
                <a:gd name="connsiteY7" fmla="*/ 86297 h 424243"/>
                <a:gd name="connsiteX8" fmla="*/ 269511 w 2795874"/>
                <a:gd name="connsiteY8" fmla="*/ 0 h 424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95874" h="424243">
                  <a:moveTo>
                    <a:pt x="269511" y="0"/>
                  </a:moveTo>
                  <a:lnTo>
                    <a:pt x="2750392" y="0"/>
                  </a:lnTo>
                  <a:cubicBezTo>
                    <a:pt x="2793826" y="0"/>
                    <a:pt x="2808780" y="38862"/>
                    <a:pt x="2783730" y="86297"/>
                  </a:cubicBezTo>
                  <a:lnTo>
                    <a:pt x="2650856" y="337947"/>
                  </a:lnTo>
                  <a:cubicBezTo>
                    <a:pt x="2625805" y="385382"/>
                    <a:pt x="2569798" y="424244"/>
                    <a:pt x="2526459" y="424244"/>
                  </a:cubicBezTo>
                  <a:lnTo>
                    <a:pt x="45482" y="424244"/>
                  </a:lnTo>
                  <a:cubicBezTo>
                    <a:pt x="2048" y="424244"/>
                    <a:pt x="-12906" y="385382"/>
                    <a:pt x="12145" y="337947"/>
                  </a:cubicBezTo>
                  <a:lnTo>
                    <a:pt x="145019" y="86297"/>
                  </a:lnTo>
                  <a:cubicBezTo>
                    <a:pt x="170070" y="38862"/>
                    <a:pt x="226076" y="0"/>
                    <a:pt x="269511" y="0"/>
                  </a:cubicBezTo>
                  <a:close/>
                </a:path>
              </a:pathLst>
            </a:custGeom>
            <a:grpFill/>
            <a:ln w="12700" cap="flat" cmpd="sng" algn="ctr">
              <a:noFill/>
              <a:prstDash val="solid"/>
              <a:miter lim="800000"/>
            </a:ln>
            <a:effectLst>
              <a:outerShdw blurRad="254000" dist="101600" dir="5400000" algn="ctr" rotWithShape="0">
                <a:srgbClr val="C30F0F">
                  <a:alpha val="23000"/>
                </a:srgbClr>
              </a:outerShdw>
            </a:effectLst>
          </p:spPr>
          <p:txBody>
            <a:bodyPr wrap="square" lIns="0" tIns="0" rIns="0" bIns="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300" normalizeH="0" baseline="0" noProof="0" dirty="0">
                <a:ln w="19050">
                  <a:noFill/>
                </a:ln>
                <a:solidFill>
                  <a:prstClr val="white"/>
                </a:solidFill>
                <a:effectLst/>
                <a:uLnTx/>
                <a:uFillTx/>
                <a:cs typeface="+mn-ea"/>
                <a:sym typeface="+mn-lt"/>
              </a:endParaRPr>
            </a:p>
          </p:txBody>
        </p:sp>
        <p:sp>
          <p:nvSpPr>
            <p:cNvPr id="22" name="图形 4">
              <a:extLst>
                <a:ext uri="{FF2B5EF4-FFF2-40B4-BE49-F238E27FC236}">
                  <a16:creationId xmlns="" xmlns:a16="http://schemas.microsoft.com/office/drawing/2014/main" id="{3B9265EC-43AC-463F-965C-55EE801CDC9A}"/>
                </a:ext>
              </a:extLst>
            </p:cNvPr>
            <p:cNvSpPr/>
            <p:nvPr/>
          </p:nvSpPr>
          <p:spPr>
            <a:xfrm>
              <a:off x="1638251" y="2954323"/>
              <a:ext cx="2030943" cy="238424"/>
            </a:xfrm>
            <a:custGeom>
              <a:avLst/>
              <a:gdLst>
                <a:gd name="connsiteX0" fmla="*/ 5867 w 2700489"/>
                <a:gd name="connsiteY0" fmla="*/ 165939 h 238424"/>
                <a:gd name="connsiteX1" fmla="*/ 45396 w 2700489"/>
                <a:gd name="connsiteY1" fmla="*/ 238424 h 238424"/>
                <a:gd name="connsiteX2" fmla="*/ 2526278 w 2700489"/>
                <a:gd name="connsiteY2" fmla="*/ 238424 h 238424"/>
                <a:gd name="connsiteX3" fmla="*/ 2650674 w 2700489"/>
                <a:gd name="connsiteY3" fmla="*/ 152128 h 238424"/>
                <a:gd name="connsiteX4" fmla="*/ 2700490 w 2700489"/>
                <a:gd name="connsiteY4" fmla="*/ 57735 h 238424"/>
                <a:gd name="connsiteX5" fmla="*/ 5867 w 2700489"/>
                <a:gd name="connsiteY5" fmla="*/ 165939 h 238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00489" h="238424">
                  <a:moveTo>
                    <a:pt x="5867" y="165939"/>
                  </a:moveTo>
                  <a:cubicBezTo>
                    <a:pt x="-9658" y="206897"/>
                    <a:pt x="6344" y="238424"/>
                    <a:pt x="45396" y="238424"/>
                  </a:cubicBezTo>
                  <a:lnTo>
                    <a:pt x="2526278" y="238424"/>
                  </a:lnTo>
                  <a:cubicBezTo>
                    <a:pt x="2569712" y="238424"/>
                    <a:pt x="2625624" y="199562"/>
                    <a:pt x="2650674" y="152128"/>
                  </a:cubicBezTo>
                  <a:lnTo>
                    <a:pt x="2700490" y="57735"/>
                  </a:lnTo>
                  <a:cubicBezTo>
                    <a:pt x="2357876" y="18016"/>
                    <a:pt x="1146391" y="-92569"/>
                    <a:pt x="5867" y="165939"/>
                  </a:cubicBezTo>
                  <a:close/>
                </a:path>
              </a:pathLst>
            </a:custGeom>
            <a:grpFill/>
            <a:ln w="952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black"/>
                </a:solidFill>
                <a:effectLst/>
                <a:uLnTx/>
                <a:uFillTx/>
                <a:cs typeface="+mn-ea"/>
                <a:sym typeface="+mn-lt"/>
              </a:endParaRPr>
            </a:p>
          </p:txBody>
        </p:sp>
      </p:grpSp>
      <p:sp>
        <p:nvSpPr>
          <p:cNvPr id="23" name="文本框 22">
            <a:extLst>
              <a:ext uri="{FF2B5EF4-FFF2-40B4-BE49-F238E27FC236}">
                <a16:creationId xmlns="" xmlns:a16="http://schemas.microsoft.com/office/drawing/2014/main" id="{CDE3B36D-B286-4230-A986-1051E3F90D34}"/>
              </a:ext>
            </a:extLst>
          </p:cNvPr>
          <p:cNvSpPr txBox="1"/>
          <p:nvPr/>
        </p:nvSpPr>
        <p:spPr>
          <a:xfrm>
            <a:off x="1491110" y="1461707"/>
            <a:ext cx="1114326" cy="400110"/>
          </a:xfrm>
          <a:prstGeom prst="rect">
            <a:avLst/>
          </a:prstGeom>
        </p:spPr>
        <p:txBody>
          <a:bodyPr wrap="square">
            <a:spAutoFit/>
          </a:bodyPr>
          <a:lstStyle>
            <a:defPPr>
              <a:defRPr lang="zh-CN"/>
            </a:defPPr>
            <a:lvl1pPr algn="ctr">
              <a:lnSpc>
                <a:spcPct val="120000"/>
              </a:lnSpc>
              <a:defRPr sz="6600">
                <a:gradFill>
                  <a:gsLst>
                    <a:gs pos="0">
                      <a:schemeClr val="accent1">
                        <a:lumMod val="90000"/>
                        <a:lumOff val="10000"/>
                      </a:schemeClr>
                    </a:gs>
                    <a:gs pos="100000">
                      <a:schemeClr val="accent1"/>
                    </a:gs>
                  </a:gsLst>
                  <a:lin ang="5400000" scaled="1"/>
                </a:gradFill>
                <a:latin typeface="思源宋体 CN Heavy" panose="02020900000000000000" pitchFamily="18" charset="-122"/>
                <a:ea typeface="思源宋体 CN Heavy" panose="02020900000000000000" pitchFamily="18" charset="-122"/>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zh-CN" altLang="en-US" sz="2000" b="0" i="0" u="none" strike="noStrike" kern="0" cap="none" spc="0" normalizeH="0" baseline="0" noProof="0" dirty="0">
                <a:ln>
                  <a:noFill/>
                </a:ln>
                <a:solidFill>
                  <a:srgbClr val="FCE1B6"/>
                </a:solidFill>
                <a:effectLst/>
                <a:uLnTx/>
                <a:uFillTx/>
                <a:latin typeface="+mn-lt"/>
                <a:ea typeface="+mn-ea"/>
                <a:cs typeface="+mn-ea"/>
                <a:sym typeface="+mn-lt"/>
              </a:rPr>
              <a:t>亮点四</a:t>
            </a:r>
          </a:p>
        </p:txBody>
      </p:sp>
      <p:sp>
        <p:nvSpPr>
          <p:cNvPr id="24" name="TextBox 47">
            <a:extLst>
              <a:ext uri="{FF2B5EF4-FFF2-40B4-BE49-F238E27FC236}">
                <a16:creationId xmlns="" xmlns:a16="http://schemas.microsoft.com/office/drawing/2014/main" id="{146A95B1-0F7E-455F-B4EA-4E5DD6F89A95}"/>
              </a:ext>
            </a:extLst>
          </p:cNvPr>
          <p:cNvSpPr txBox="1"/>
          <p:nvPr/>
        </p:nvSpPr>
        <p:spPr>
          <a:xfrm>
            <a:off x="2999656" y="1442657"/>
            <a:ext cx="7793480" cy="400110"/>
          </a:xfrm>
          <a:prstGeom prst="rect">
            <a:avLst/>
          </a:prstGeom>
        </p:spPr>
        <p:txBody>
          <a:bodyPr wrap="square">
            <a:spAutoFit/>
          </a:bodyPr>
          <a:lstStyle>
            <a:defPPr>
              <a:defRPr lang="zh-CN"/>
            </a:defPPr>
            <a:lvl1pPr marR="0" lvl="0" indent="0" algn="dist" defTabSz="609600" fontAlgn="auto">
              <a:lnSpc>
                <a:spcPct val="100000"/>
              </a:lnSpc>
              <a:spcBef>
                <a:spcPts val="0"/>
              </a:spcBef>
              <a:spcAft>
                <a:spcPts val="0"/>
              </a:spcAft>
              <a:buClrTx/>
              <a:buSzTx/>
              <a:buFontTx/>
              <a:buNone/>
              <a:defRPr kumimoji="0" sz="6000" b="0" i="1" u="none" strike="noStrike" cap="none" spc="0" normalizeH="0" baseline="0">
                <a:ln w="19050">
                  <a:noFill/>
                </a:ln>
                <a:gradFill flip="none" rotWithShape="1">
                  <a:gsLst>
                    <a:gs pos="97260">
                      <a:srgbClr val="B60006"/>
                    </a:gs>
                    <a:gs pos="32000">
                      <a:srgbClr val="E71F1A">
                        <a:lumMod val="100000"/>
                      </a:srgbClr>
                    </a:gs>
                  </a:gsLst>
                  <a:lin ang="5400000" scaled="1"/>
                  <a:tileRect/>
                </a:gradFill>
                <a:effectLst/>
                <a:uLnTx/>
                <a:uFillTx/>
                <a:latin typeface="思源宋体 CN Heavy" panose="02020900000000000000" pitchFamily="18" charset="-122"/>
                <a:ea typeface="思源宋体 CN Heavy" panose="02020900000000000000" pitchFamily="18" charset="-122"/>
              </a:defRPr>
            </a:lvl1pPr>
          </a:lstStyle>
          <a:p>
            <a:pPr marL="0" marR="0" lvl="0" indent="0" algn="l" defTabSz="609600" eaLnBrk="1" fontAlgn="auto" latinLnBrk="0" hangingPunct="1">
              <a:lnSpc>
                <a:spcPct val="100000"/>
              </a:lnSpc>
              <a:spcBef>
                <a:spcPts val="0"/>
              </a:spcBef>
              <a:spcAft>
                <a:spcPts val="0"/>
              </a:spcAft>
              <a:buClrTx/>
              <a:buSzTx/>
              <a:buFontTx/>
              <a:buNone/>
              <a:tabLst/>
              <a:defRPr/>
            </a:pPr>
            <a:r>
              <a:rPr kumimoji="0" lang="zh-CN" altLang="en-US" sz="2000" b="0" i="0" u="none" strike="noStrike" kern="0" cap="none" spc="0" normalizeH="0" baseline="0" noProof="0" dirty="0">
                <a:ln w="19050">
                  <a:noFill/>
                </a:ln>
                <a:solidFill>
                  <a:srgbClr val="8F010F"/>
                </a:solidFill>
                <a:effectLst/>
                <a:uLnTx/>
                <a:uFillTx/>
                <a:latin typeface="+mn-lt"/>
                <a:ea typeface="+mn-ea"/>
                <a:cs typeface="+mn-ea"/>
                <a:sym typeface="+mn-lt"/>
              </a:rPr>
              <a:t>明确乡镇人民政府以及街道办事处、开发区管理机构安全生产职责</a:t>
            </a:r>
          </a:p>
        </p:txBody>
      </p:sp>
      <p:cxnSp>
        <p:nvCxnSpPr>
          <p:cNvPr id="25" name="直接连接符 24">
            <a:extLst>
              <a:ext uri="{FF2B5EF4-FFF2-40B4-BE49-F238E27FC236}">
                <a16:creationId xmlns="" xmlns:a16="http://schemas.microsoft.com/office/drawing/2014/main" id="{8ED8EE45-8F56-47A7-B2CC-7F73995BAE7C}"/>
              </a:ext>
            </a:extLst>
          </p:cNvPr>
          <p:cNvCxnSpPr/>
          <p:nvPr/>
        </p:nvCxnSpPr>
        <p:spPr>
          <a:xfrm>
            <a:off x="2935011" y="1886847"/>
            <a:ext cx="7924800" cy="0"/>
          </a:xfrm>
          <a:prstGeom prst="line">
            <a:avLst/>
          </a:prstGeom>
          <a:noFill/>
          <a:ln w="6350" cap="flat" cmpd="sng" algn="ctr">
            <a:solidFill>
              <a:sysClr val="window" lastClr="FFFFFF">
                <a:lumMod val="75000"/>
              </a:sysClr>
            </a:solidFill>
            <a:prstDash val="solid"/>
            <a:miter lim="800000"/>
          </a:ln>
          <a:effectLst/>
        </p:spPr>
      </p:cxnSp>
      <p:sp>
        <p:nvSpPr>
          <p:cNvPr id="26" name="矩形 25">
            <a:extLst>
              <a:ext uri="{FF2B5EF4-FFF2-40B4-BE49-F238E27FC236}">
                <a16:creationId xmlns="" xmlns:a16="http://schemas.microsoft.com/office/drawing/2014/main" id="{B15157F4-D8FD-45EA-8F93-C71A9168AB05}"/>
              </a:ext>
            </a:extLst>
          </p:cNvPr>
          <p:cNvSpPr/>
          <p:nvPr/>
        </p:nvSpPr>
        <p:spPr>
          <a:xfrm>
            <a:off x="1148596" y="2036530"/>
            <a:ext cx="10045700" cy="1126462"/>
          </a:xfrm>
          <a:prstGeom prst="rect">
            <a:avLst/>
          </a:prstGeom>
        </p:spPr>
        <p:txBody>
          <a:bodyPr wrap="square">
            <a:spAutoFit/>
          </a:bodyPr>
          <a:lstStyle/>
          <a:p>
            <a:pPr algn="just">
              <a:lnSpc>
                <a:spcPct val="120000"/>
              </a:lnSpc>
              <a:buClr>
                <a:srgbClr val="CB232D"/>
              </a:buClr>
              <a:defRPr/>
            </a:pPr>
            <a:r>
              <a:rPr lang="zh-CN" altLang="en-US" sz="1400" dirty="0">
                <a:solidFill>
                  <a:prstClr val="black"/>
                </a:solidFill>
                <a:cs typeface="+mn-ea"/>
                <a:sym typeface="+mn-lt"/>
              </a:rPr>
              <a:t>乡镇街道是安全生产工作的重要基础，有必要在立法层面明确其安全生产职责，同时，针对各地经济技术开发区、工业园区的安全监管体制不顺、监管人员配备不足、事故隐患集中、事故多发等突出问题，</a:t>
            </a:r>
            <a:endParaRPr lang="en-US" altLang="zh-CN" sz="1400" dirty="0">
              <a:solidFill>
                <a:prstClr val="black"/>
              </a:solidFill>
              <a:cs typeface="+mn-ea"/>
              <a:sym typeface="+mn-lt"/>
            </a:endParaRPr>
          </a:p>
          <a:p>
            <a:pPr algn="just">
              <a:lnSpc>
                <a:spcPct val="120000"/>
              </a:lnSpc>
              <a:buClr>
                <a:srgbClr val="CB232D"/>
              </a:buClr>
              <a:defRPr/>
            </a:pPr>
            <a:r>
              <a:rPr lang="zh-CN" altLang="en-US" sz="1400" dirty="0">
                <a:solidFill>
                  <a:srgbClr val="CB232D"/>
                </a:solidFill>
                <a:cs typeface="+mn-ea"/>
                <a:sym typeface="+mn-lt"/>
              </a:rPr>
              <a:t>新法明确：</a:t>
            </a:r>
            <a:r>
              <a:rPr lang="zh-CN" altLang="en-US" sz="1400" dirty="0">
                <a:solidFill>
                  <a:prstClr val="black"/>
                </a:solidFill>
                <a:cs typeface="+mn-ea"/>
                <a:sym typeface="+mn-lt"/>
              </a:rPr>
              <a:t>乡、镇人民政府以及街道办事处、开发区管理机构等地方人民政府的派出机关应当按照职责，加强对本行政区域内生产经营单位安全生产状况的监督检查，协助上级人民政府有关部门依法履行安全生产监督管理职责。</a:t>
            </a:r>
          </a:p>
        </p:txBody>
      </p:sp>
      <p:grpSp>
        <p:nvGrpSpPr>
          <p:cNvPr id="27" name="组合 26">
            <a:extLst>
              <a:ext uri="{FF2B5EF4-FFF2-40B4-BE49-F238E27FC236}">
                <a16:creationId xmlns="" xmlns:a16="http://schemas.microsoft.com/office/drawing/2014/main" id="{52AE27C6-C4AE-4B5B-9A8E-85B54B279DC3}"/>
              </a:ext>
            </a:extLst>
          </p:cNvPr>
          <p:cNvGrpSpPr/>
          <p:nvPr/>
        </p:nvGrpSpPr>
        <p:grpSpPr>
          <a:xfrm>
            <a:off x="1180585" y="3469360"/>
            <a:ext cx="1735376" cy="424243"/>
            <a:chOff x="1638251" y="2768504"/>
            <a:chExt cx="2102680" cy="424243"/>
          </a:xfrm>
          <a:solidFill>
            <a:srgbClr val="8F010F"/>
          </a:solidFill>
        </p:grpSpPr>
        <p:sp>
          <p:nvSpPr>
            <p:cNvPr id="28" name="图形 4">
              <a:extLst>
                <a:ext uri="{FF2B5EF4-FFF2-40B4-BE49-F238E27FC236}">
                  <a16:creationId xmlns="" xmlns:a16="http://schemas.microsoft.com/office/drawing/2014/main" id="{400AA93B-2E45-4A99-879D-153985254570}"/>
                </a:ext>
              </a:extLst>
            </p:cNvPr>
            <p:cNvSpPr/>
            <p:nvPr/>
          </p:nvSpPr>
          <p:spPr>
            <a:xfrm>
              <a:off x="1638252" y="2768504"/>
              <a:ext cx="2102679" cy="424243"/>
            </a:xfrm>
            <a:custGeom>
              <a:avLst/>
              <a:gdLst>
                <a:gd name="connsiteX0" fmla="*/ 269511 w 2795874"/>
                <a:gd name="connsiteY0" fmla="*/ 0 h 424243"/>
                <a:gd name="connsiteX1" fmla="*/ 2750392 w 2795874"/>
                <a:gd name="connsiteY1" fmla="*/ 0 h 424243"/>
                <a:gd name="connsiteX2" fmla="*/ 2783730 w 2795874"/>
                <a:gd name="connsiteY2" fmla="*/ 86297 h 424243"/>
                <a:gd name="connsiteX3" fmla="*/ 2650856 w 2795874"/>
                <a:gd name="connsiteY3" fmla="*/ 337947 h 424243"/>
                <a:gd name="connsiteX4" fmla="*/ 2526459 w 2795874"/>
                <a:gd name="connsiteY4" fmla="*/ 424244 h 424243"/>
                <a:gd name="connsiteX5" fmla="*/ 45482 w 2795874"/>
                <a:gd name="connsiteY5" fmla="*/ 424244 h 424243"/>
                <a:gd name="connsiteX6" fmla="*/ 12145 w 2795874"/>
                <a:gd name="connsiteY6" fmla="*/ 337947 h 424243"/>
                <a:gd name="connsiteX7" fmla="*/ 145019 w 2795874"/>
                <a:gd name="connsiteY7" fmla="*/ 86297 h 424243"/>
                <a:gd name="connsiteX8" fmla="*/ 269511 w 2795874"/>
                <a:gd name="connsiteY8" fmla="*/ 0 h 424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95874" h="424243">
                  <a:moveTo>
                    <a:pt x="269511" y="0"/>
                  </a:moveTo>
                  <a:lnTo>
                    <a:pt x="2750392" y="0"/>
                  </a:lnTo>
                  <a:cubicBezTo>
                    <a:pt x="2793826" y="0"/>
                    <a:pt x="2808780" y="38862"/>
                    <a:pt x="2783730" y="86297"/>
                  </a:cubicBezTo>
                  <a:lnTo>
                    <a:pt x="2650856" y="337947"/>
                  </a:lnTo>
                  <a:cubicBezTo>
                    <a:pt x="2625805" y="385382"/>
                    <a:pt x="2569798" y="424244"/>
                    <a:pt x="2526459" y="424244"/>
                  </a:cubicBezTo>
                  <a:lnTo>
                    <a:pt x="45482" y="424244"/>
                  </a:lnTo>
                  <a:cubicBezTo>
                    <a:pt x="2048" y="424244"/>
                    <a:pt x="-12906" y="385382"/>
                    <a:pt x="12145" y="337947"/>
                  </a:cubicBezTo>
                  <a:lnTo>
                    <a:pt x="145019" y="86297"/>
                  </a:lnTo>
                  <a:cubicBezTo>
                    <a:pt x="170070" y="38862"/>
                    <a:pt x="226076" y="0"/>
                    <a:pt x="269511" y="0"/>
                  </a:cubicBezTo>
                  <a:close/>
                </a:path>
              </a:pathLst>
            </a:custGeom>
            <a:grpFill/>
            <a:ln w="12700" cap="flat" cmpd="sng" algn="ctr">
              <a:noFill/>
              <a:prstDash val="solid"/>
              <a:miter lim="800000"/>
            </a:ln>
            <a:effectLst>
              <a:outerShdw blurRad="254000" dist="101600" dir="5400000" algn="ctr" rotWithShape="0">
                <a:srgbClr val="C30F0F">
                  <a:alpha val="23000"/>
                </a:srgbClr>
              </a:outerShdw>
            </a:effectLst>
          </p:spPr>
          <p:txBody>
            <a:bodyPr wrap="square" lIns="0" tIns="0" rIns="0" bIns="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000" b="0" i="0" u="none" strike="noStrike" kern="0" cap="none" spc="300" normalizeH="0" baseline="0" noProof="0" dirty="0">
                <a:ln w="19050">
                  <a:noFill/>
                </a:ln>
                <a:solidFill>
                  <a:prstClr val="white"/>
                </a:solidFill>
                <a:effectLst/>
                <a:uLnTx/>
                <a:uFillTx/>
                <a:cs typeface="+mn-ea"/>
                <a:sym typeface="+mn-lt"/>
              </a:endParaRPr>
            </a:p>
          </p:txBody>
        </p:sp>
        <p:sp>
          <p:nvSpPr>
            <p:cNvPr id="29" name="图形 4">
              <a:extLst>
                <a:ext uri="{FF2B5EF4-FFF2-40B4-BE49-F238E27FC236}">
                  <a16:creationId xmlns="" xmlns:a16="http://schemas.microsoft.com/office/drawing/2014/main" id="{9B5353F3-E9DF-4CF8-84B5-990ADA200337}"/>
                </a:ext>
              </a:extLst>
            </p:cNvPr>
            <p:cNvSpPr/>
            <p:nvPr/>
          </p:nvSpPr>
          <p:spPr>
            <a:xfrm>
              <a:off x="1638251" y="2954323"/>
              <a:ext cx="2030943" cy="238424"/>
            </a:xfrm>
            <a:custGeom>
              <a:avLst/>
              <a:gdLst>
                <a:gd name="connsiteX0" fmla="*/ 5867 w 2700489"/>
                <a:gd name="connsiteY0" fmla="*/ 165939 h 238424"/>
                <a:gd name="connsiteX1" fmla="*/ 45396 w 2700489"/>
                <a:gd name="connsiteY1" fmla="*/ 238424 h 238424"/>
                <a:gd name="connsiteX2" fmla="*/ 2526278 w 2700489"/>
                <a:gd name="connsiteY2" fmla="*/ 238424 h 238424"/>
                <a:gd name="connsiteX3" fmla="*/ 2650674 w 2700489"/>
                <a:gd name="connsiteY3" fmla="*/ 152128 h 238424"/>
                <a:gd name="connsiteX4" fmla="*/ 2700490 w 2700489"/>
                <a:gd name="connsiteY4" fmla="*/ 57735 h 238424"/>
                <a:gd name="connsiteX5" fmla="*/ 5867 w 2700489"/>
                <a:gd name="connsiteY5" fmla="*/ 165939 h 238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00489" h="238424">
                  <a:moveTo>
                    <a:pt x="5867" y="165939"/>
                  </a:moveTo>
                  <a:cubicBezTo>
                    <a:pt x="-9658" y="206897"/>
                    <a:pt x="6344" y="238424"/>
                    <a:pt x="45396" y="238424"/>
                  </a:cubicBezTo>
                  <a:lnTo>
                    <a:pt x="2526278" y="238424"/>
                  </a:lnTo>
                  <a:cubicBezTo>
                    <a:pt x="2569712" y="238424"/>
                    <a:pt x="2625624" y="199562"/>
                    <a:pt x="2650674" y="152128"/>
                  </a:cubicBezTo>
                  <a:lnTo>
                    <a:pt x="2700490" y="57735"/>
                  </a:lnTo>
                  <a:cubicBezTo>
                    <a:pt x="2357876" y="18016"/>
                    <a:pt x="1146391" y="-92569"/>
                    <a:pt x="5867" y="165939"/>
                  </a:cubicBezTo>
                  <a:close/>
                </a:path>
              </a:pathLst>
            </a:custGeom>
            <a:grpFill/>
            <a:ln w="952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black"/>
                </a:solidFill>
                <a:effectLst/>
                <a:uLnTx/>
                <a:uFillTx/>
                <a:cs typeface="+mn-ea"/>
                <a:sym typeface="+mn-lt"/>
              </a:endParaRPr>
            </a:p>
          </p:txBody>
        </p:sp>
      </p:grpSp>
      <p:sp>
        <p:nvSpPr>
          <p:cNvPr id="30" name="文本框 29">
            <a:extLst>
              <a:ext uri="{FF2B5EF4-FFF2-40B4-BE49-F238E27FC236}">
                <a16:creationId xmlns="" xmlns:a16="http://schemas.microsoft.com/office/drawing/2014/main" id="{3740E0A9-FA35-4561-9B5C-DD0FCAF242BE}"/>
              </a:ext>
            </a:extLst>
          </p:cNvPr>
          <p:cNvSpPr txBox="1"/>
          <p:nvPr/>
        </p:nvSpPr>
        <p:spPr>
          <a:xfrm>
            <a:off x="1491110" y="3481426"/>
            <a:ext cx="1114326" cy="400110"/>
          </a:xfrm>
          <a:prstGeom prst="rect">
            <a:avLst/>
          </a:prstGeom>
        </p:spPr>
        <p:txBody>
          <a:bodyPr wrap="square">
            <a:spAutoFit/>
          </a:bodyPr>
          <a:lstStyle>
            <a:defPPr>
              <a:defRPr lang="zh-CN"/>
            </a:defPPr>
            <a:lvl1pPr algn="ctr">
              <a:lnSpc>
                <a:spcPct val="120000"/>
              </a:lnSpc>
              <a:defRPr sz="6600">
                <a:gradFill>
                  <a:gsLst>
                    <a:gs pos="0">
                      <a:schemeClr val="accent1">
                        <a:lumMod val="90000"/>
                        <a:lumOff val="10000"/>
                      </a:schemeClr>
                    </a:gs>
                    <a:gs pos="100000">
                      <a:schemeClr val="accent1"/>
                    </a:gs>
                  </a:gsLst>
                  <a:lin ang="5400000" scaled="1"/>
                </a:gradFill>
                <a:latin typeface="思源宋体 CN Heavy" panose="02020900000000000000" pitchFamily="18" charset="-122"/>
                <a:ea typeface="思源宋体 CN Heavy" panose="02020900000000000000" pitchFamily="18" charset="-122"/>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zh-CN" altLang="en-US" sz="2000" b="0" i="0" u="none" strike="noStrike" kern="0" cap="none" spc="0" normalizeH="0" baseline="0" noProof="0" dirty="0">
                <a:ln>
                  <a:noFill/>
                </a:ln>
                <a:solidFill>
                  <a:srgbClr val="FCE1B6"/>
                </a:solidFill>
                <a:effectLst/>
                <a:uLnTx/>
                <a:uFillTx/>
                <a:latin typeface="+mn-lt"/>
                <a:ea typeface="+mn-ea"/>
                <a:cs typeface="+mn-ea"/>
                <a:sym typeface="+mn-lt"/>
              </a:rPr>
              <a:t>亮点五</a:t>
            </a:r>
          </a:p>
        </p:txBody>
      </p:sp>
      <p:sp>
        <p:nvSpPr>
          <p:cNvPr id="31" name="TextBox 47">
            <a:extLst>
              <a:ext uri="{FF2B5EF4-FFF2-40B4-BE49-F238E27FC236}">
                <a16:creationId xmlns="" xmlns:a16="http://schemas.microsoft.com/office/drawing/2014/main" id="{B12DCE84-936F-4304-A277-A94A6AC13114}"/>
              </a:ext>
            </a:extLst>
          </p:cNvPr>
          <p:cNvSpPr txBox="1"/>
          <p:nvPr/>
        </p:nvSpPr>
        <p:spPr>
          <a:xfrm>
            <a:off x="2999656" y="3462376"/>
            <a:ext cx="7793480" cy="400110"/>
          </a:xfrm>
          <a:prstGeom prst="rect">
            <a:avLst/>
          </a:prstGeom>
        </p:spPr>
        <p:txBody>
          <a:bodyPr wrap="square">
            <a:spAutoFit/>
          </a:bodyPr>
          <a:lstStyle>
            <a:defPPr>
              <a:defRPr lang="zh-CN"/>
            </a:defPPr>
            <a:lvl1pPr marR="0" lvl="0" indent="0" algn="dist" defTabSz="609600" fontAlgn="auto">
              <a:lnSpc>
                <a:spcPct val="100000"/>
              </a:lnSpc>
              <a:spcBef>
                <a:spcPts val="0"/>
              </a:spcBef>
              <a:spcAft>
                <a:spcPts val="0"/>
              </a:spcAft>
              <a:buClrTx/>
              <a:buSzTx/>
              <a:buFontTx/>
              <a:buNone/>
              <a:defRPr kumimoji="0" sz="6000" b="0" i="1" u="none" strike="noStrike" cap="none" spc="0" normalizeH="0" baseline="0">
                <a:ln w="19050">
                  <a:noFill/>
                </a:ln>
                <a:gradFill flip="none" rotWithShape="1">
                  <a:gsLst>
                    <a:gs pos="97260">
                      <a:srgbClr val="B60006"/>
                    </a:gs>
                    <a:gs pos="32000">
                      <a:srgbClr val="E71F1A">
                        <a:lumMod val="100000"/>
                      </a:srgbClr>
                    </a:gs>
                  </a:gsLst>
                  <a:lin ang="5400000" scaled="1"/>
                  <a:tileRect/>
                </a:gradFill>
                <a:effectLst/>
                <a:uLnTx/>
                <a:uFillTx/>
                <a:latin typeface="思源宋体 CN Heavy" panose="02020900000000000000" pitchFamily="18" charset="-122"/>
                <a:ea typeface="思源宋体 CN Heavy" panose="02020900000000000000" pitchFamily="18" charset="-122"/>
              </a:defRPr>
            </a:lvl1pPr>
          </a:lstStyle>
          <a:p>
            <a:pPr marL="0" marR="0" lvl="0" indent="0" algn="l" defTabSz="609600" eaLnBrk="1" fontAlgn="auto" latinLnBrk="0" hangingPunct="1">
              <a:lnSpc>
                <a:spcPct val="100000"/>
              </a:lnSpc>
              <a:spcBef>
                <a:spcPts val="0"/>
              </a:spcBef>
              <a:spcAft>
                <a:spcPts val="0"/>
              </a:spcAft>
              <a:buClrTx/>
              <a:buSzTx/>
              <a:buFontTx/>
              <a:buNone/>
              <a:tabLst/>
              <a:defRPr/>
            </a:pPr>
            <a:r>
              <a:rPr kumimoji="0" lang="zh-CN" altLang="en-US" sz="2000" b="0" i="0" u="none" strike="noStrike" kern="0" cap="none" spc="0" normalizeH="0" baseline="0" noProof="0" dirty="0">
                <a:ln w="19050">
                  <a:noFill/>
                </a:ln>
                <a:solidFill>
                  <a:srgbClr val="8F010F"/>
                </a:solidFill>
                <a:effectLst/>
                <a:uLnTx/>
                <a:uFillTx/>
                <a:latin typeface="+mn-lt"/>
                <a:ea typeface="+mn-ea"/>
                <a:cs typeface="+mn-ea"/>
                <a:sym typeface="+mn-lt"/>
              </a:rPr>
              <a:t>进一步明确生产经营单位的安全生产主体责任</a:t>
            </a:r>
          </a:p>
        </p:txBody>
      </p:sp>
      <p:cxnSp>
        <p:nvCxnSpPr>
          <p:cNvPr id="32" name="直接连接符 31">
            <a:extLst>
              <a:ext uri="{FF2B5EF4-FFF2-40B4-BE49-F238E27FC236}">
                <a16:creationId xmlns="" xmlns:a16="http://schemas.microsoft.com/office/drawing/2014/main" id="{C5BDAF58-F04F-4075-9496-FB01DDD07655}"/>
              </a:ext>
            </a:extLst>
          </p:cNvPr>
          <p:cNvCxnSpPr/>
          <p:nvPr/>
        </p:nvCxnSpPr>
        <p:spPr>
          <a:xfrm>
            <a:off x="2935011" y="3906566"/>
            <a:ext cx="7924800" cy="0"/>
          </a:xfrm>
          <a:prstGeom prst="line">
            <a:avLst/>
          </a:prstGeom>
          <a:noFill/>
          <a:ln w="6350" cap="flat" cmpd="sng" algn="ctr">
            <a:solidFill>
              <a:sysClr val="window" lastClr="FFFFFF">
                <a:lumMod val="75000"/>
              </a:sysClr>
            </a:solidFill>
            <a:prstDash val="solid"/>
            <a:miter lim="800000"/>
          </a:ln>
          <a:effectLst/>
        </p:spPr>
      </p:cxnSp>
      <p:sp>
        <p:nvSpPr>
          <p:cNvPr id="33" name="矩形 32">
            <a:extLst>
              <a:ext uri="{FF2B5EF4-FFF2-40B4-BE49-F238E27FC236}">
                <a16:creationId xmlns="" xmlns:a16="http://schemas.microsoft.com/office/drawing/2014/main" id="{01A38410-0725-4C59-8CEB-05378E5F0D6D}"/>
              </a:ext>
            </a:extLst>
          </p:cNvPr>
          <p:cNvSpPr/>
          <p:nvPr/>
        </p:nvSpPr>
        <p:spPr>
          <a:xfrm>
            <a:off x="1233211" y="4087636"/>
            <a:ext cx="9875820" cy="1938992"/>
          </a:xfrm>
          <a:prstGeom prst="rect">
            <a:avLst/>
          </a:prstGeom>
        </p:spPr>
        <p:txBody>
          <a:bodyPr wrap="square">
            <a:spAutoFit/>
          </a:bodyPr>
          <a:lstStyle/>
          <a:p>
            <a:pPr algn="just">
              <a:lnSpc>
                <a:spcPct val="120000"/>
              </a:lnSpc>
              <a:buClr>
                <a:srgbClr val="CB232D"/>
              </a:buClr>
              <a:defRPr/>
            </a:pPr>
            <a:r>
              <a:rPr lang="zh-CN" altLang="en-US" sz="1400" dirty="0">
                <a:solidFill>
                  <a:prstClr val="black"/>
                </a:solidFill>
                <a:cs typeface="+mn-ea"/>
                <a:sym typeface="+mn-lt"/>
              </a:rPr>
              <a:t> 做好安全生产工作，落实生产经营单位主体责任是根本。</a:t>
            </a:r>
            <a:endParaRPr lang="en-US" altLang="zh-CN" sz="1400" dirty="0">
              <a:solidFill>
                <a:prstClr val="black"/>
              </a:solidFill>
              <a:cs typeface="+mn-ea"/>
              <a:sym typeface="+mn-lt"/>
            </a:endParaRPr>
          </a:p>
          <a:p>
            <a:pPr algn="just">
              <a:lnSpc>
                <a:spcPct val="120000"/>
              </a:lnSpc>
              <a:buClr>
                <a:srgbClr val="CB232D"/>
              </a:buClr>
              <a:defRPr/>
            </a:pPr>
            <a:r>
              <a:rPr lang="zh-CN" altLang="en-US" sz="1400" dirty="0">
                <a:solidFill>
                  <a:prstClr val="black"/>
                </a:solidFill>
                <a:cs typeface="+mn-ea"/>
                <a:sym typeface="+mn-lt"/>
              </a:rPr>
              <a:t>新法把明确安全责任、发挥生产经营单位安全生产管理机构和安全生产管理人员作用作为一项重要内容，</a:t>
            </a:r>
            <a:endParaRPr lang="en-US" altLang="zh-CN" sz="1400" dirty="0">
              <a:solidFill>
                <a:prstClr val="black"/>
              </a:solidFill>
              <a:cs typeface="+mn-ea"/>
              <a:sym typeface="+mn-lt"/>
            </a:endParaRPr>
          </a:p>
          <a:p>
            <a:pPr algn="just">
              <a:lnSpc>
                <a:spcPct val="120000"/>
              </a:lnSpc>
              <a:buClr>
                <a:srgbClr val="CB232D"/>
              </a:buClr>
              <a:defRPr/>
            </a:pPr>
            <a:r>
              <a:rPr lang="zh-CN" altLang="en-US" sz="1600" dirty="0">
                <a:solidFill>
                  <a:srgbClr val="8F010F"/>
                </a:solidFill>
                <a:cs typeface="+mn-ea"/>
                <a:sym typeface="+mn-lt"/>
              </a:rPr>
              <a:t>作出三个方面的重要规定：</a:t>
            </a:r>
            <a:endParaRPr lang="en-US" altLang="zh-CN" sz="1600" dirty="0">
              <a:solidFill>
                <a:srgbClr val="8F010F"/>
              </a:solidFill>
              <a:cs typeface="+mn-ea"/>
              <a:sym typeface="+mn-lt"/>
            </a:endParaRPr>
          </a:p>
          <a:p>
            <a:pPr marL="171450" indent="-171450" algn="just">
              <a:lnSpc>
                <a:spcPct val="120000"/>
              </a:lnSpc>
              <a:buClr>
                <a:srgbClr val="CB232D"/>
              </a:buClr>
              <a:buFont typeface="Arial" panose="020B0604020202020204" pitchFamily="34" charset="0"/>
              <a:buChar char="•"/>
              <a:defRPr/>
            </a:pPr>
            <a:r>
              <a:rPr lang="zh-CN" altLang="en-US" sz="1400" dirty="0">
                <a:solidFill>
                  <a:srgbClr val="CB232D"/>
                </a:solidFill>
                <a:cs typeface="+mn-ea"/>
                <a:sym typeface="+mn-lt"/>
              </a:rPr>
              <a:t>一是</a:t>
            </a:r>
            <a:r>
              <a:rPr lang="zh-CN" altLang="en-US" sz="1400" dirty="0">
                <a:solidFill>
                  <a:prstClr val="black"/>
                </a:solidFill>
                <a:cs typeface="+mn-ea"/>
                <a:sym typeface="+mn-lt"/>
              </a:rPr>
              <a:t>明确委托规定的机构提供安全生产技术、管理服务的，保证安全生产的责任仍然由本单位负责</a:t>
            </a:r>
            <a:r>
              <a:rPr lang="en-US" altLang="zh-CN" sz="1400" dirty="0">
                <a:solidFill>
                  <a:prstClr val="black"/>
                </a:solidFill>
                <a:cs typeface="+mn-ea"/>
                <a:sym typeface="+mn-lt"/>
              </a:rPr>
              <a:t>;</a:t>
            </a:r>
          </a:p>
          <a:p>
            <a:pPr marL="171450" indent="-171450" algn="just">
              <a:lnSpc>
                <a:spcPct val="120000"/>
              </a:lnSpc>
              <a:buClr>
                <a:srgbClr val="CB232D"/>
              </a:buClr>
              <a:buFont typeface="Arial" panose="020B0604020202020204" pitchFamily="34" charset="0"/>
              <a:buChar char="•"/>
              <a:defRPr/>
            </a:pPr>
            <a:r>
              <a:rPr lang="zh-CN" altLang="en-US" sz="1400" dirty="0">
                <a:solidFill>
                  <a:srgbClr val="CB232D"/>
                </a:solidFill>
                <a:cs typeface="+mn-ea"/>
                <a:sym typeface="+mn-lt"/>
              </a:rPr>
              <a:t>二是</a:t>
            </a:r>
            <a:r>
              <a:rPr lang="zh-CN" altLang="en-US" sz="1400" dirty="0">
                <a:solidFill>
                  <a:prstClr val="black"/>
                </a:solidFill>
                <a:cs typeface="+mn-ea"/>
                <a:sym typeface="+mn-lt"/>
              </a:rPr>
              <a:t>明确生产经营单位的安全生产责任制的内容，规定生产经营单位应当建立相应的机制，加强对安全生产责任制落实情况的监督考核</a:t>
            </a:r>
            <a:r>
              <a:rPr lang="en-US" altLang="zh-CN" sz="1400" dirty="0">
                <a:solidFill>
                  <a:prstClr val="black"/>
                </a:solidFill>
                <a:cs typeface="+mn-ea"/>
                <a:sym typeface="+mn-lt"/>
              </a:rPr>
              <a:t>;</a:t>
            </a:r>
          </a:p>
          <a:p>
            <a:pPr marL="171450" indent="-171450" algn="just">
              <a:lnSpc>
                <a:spcPct val="120000"/>
              </a:lnSpc>
              <a:buClr>
                <a:srgbClr val="CB232D"/>
              </a:buClr>
              <a:buFont typeface="Arial" panose="020B0604020202020204" pitchFamily="34" charset="0"/>
              <a:buChar char="•"/>
              <a:defRPr/>
            </a:pPr>
            <a:r>
              <a:rPr lang="zh-CN" altLang="en-US" sz="1400" dirty="0">
                <a:solidFill>
                  <a:srgbClr val="CB232D"/>
                </a:solidFill>
                <a:cs typeface="+mn-ea"/>
                <a:sym typeface="+mn-lt"/>
              </a:rPr>
              <a:t>三是</a:t>
            </a:r>
            <a:r>
              <a:rPr lang="zh-CN" altLang="en-US" sz="1400" dirty="0">
                <a:solidFill>
                  <a:prstClr val="black"/>
                </a:solidFill>
                <a:cs typeface="+mn-ea"/>
                <a:sym typeface="+mn-lt"/>
              </a:rPr>
              <a:t>明确生产经营单位的安全生产管理机构以及安全生产管理人员履行的七项职责。</a:t>
            </a:r>
          </a:p>
        </p:txBody>
      </p:sp>
    </p:spTree>
    <p:custDataLst>
      <p:tags r:id="rId1"/>
    </p:custDataLst>
    <p:extLst>
      <p:ext uri="{BB962C8B-B14F-4D97-AF65-F5344CB8AC3E}">
        <p14:creationId xmlns:p14="http://schemas.microsoft.com/office/powerpoint/2010/main" val="3579202039"/>
      </p:ext>
    </p:extLst>
  </p:cSld>
  <p:clrMapOvr>
    <a:masterClrMapping/>
  </p:clrMapOvr>
  <mc:AlternateContent xmlns:mc="http://schemas.openxmlformats.org/markup-compatibility/2006" xmlns:p14="http://schemas.microsoft.com/office/powerpoint/2010/main">
    <mc:Choice Requires="p14">
      <p:transition spd="slow" p14:dur="1500" advTm="845">
        <p:random/>
      </p:transition>
    </mc:Choice>
    <mc:Fallback xmlns="">
      <p:transition spd="slow" advTm="845">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par>
                                <p:cTn id="15" presetID="2" presetClass="entr" presetSubtype="4"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additive="base">
                                        <p:cTn id="17" dur="500" fill="hold"/>
                                        <p:tgtEl>
                                          <p:spTgt spid="23"/>
                                        </p:tgtEl>
                                        <p:attrNameLst>
                                          <p:attrName>ppt_x</p:attrName>
                                        </p:attrNameLst>
                                      </p:cBhvr>
                                      <p:tavLst>
                                        <p:tav tm="0">
                                          <p:val>
                                            <p:strVal val="#ppt_x"/>
                                          </p:val>
                                        </p:tav>
                                        <p:tav tm="100000">
                                          <p:val>
                                            <p:strVal val="#ppt_x"/>
                                          </p:val>
                                        </p:tav>
                                      </p:tavLst>
                                    </p:anim>
                                    <p:anim calcmode="lin" valueType="num">
                                      <p:cBhvr additive="base">
                                        <p:cTn id="18" dur="500" fill="hold"/>
                                        <p:tgtEl>
                                          <p:spTgt spid="23"/>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additive="base">
                                        <p:cTn id="21" dur="500" fill="hold"/>
                                        <p:tgtEl>
                                          <p:spTgt spid="20"/>
                                        </p:tgtEl>
                                        <p:attrNameLst>
                                          <p:attrName>ppt_x</p:attrName>
                                        </p:attrNameLst>
                                      </p:cBhvr>
                                      <p:tavLst>
                                        <p:tav tm="0">
                                          <p:val>
                                            <p:strVal val="#ppt_x"/>
                                          </p:val>
                                        </p:tav>
                                        <p:tav tm="100000">
                                          <p:val>
                                            <p:strVal val="#ppt_x"/>
                                          </p:val>
                                        </p:tav>
                                      </p:tavLst>
                                    </p:anim>
                                    <p:anim calcmode="lin" valueType="num">
                                      <p:cBhvr additive="base">
                                        <p:cTn id="22" dur="500" fill="hold"/>
                                        <p:tgtEl>
                                          <p:spTgt spid="20"/>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additive="base">
                                        <p:cTn id="25" dur="500" fill="hold"/>
                                        <p:tgtEl>
                                          <p:spTgt spid="24"/>
                                        </p:tgtEl>
                                        <p:attrNameLst>
                                          <p:attrName>ppt_x</p:attrName>
                                        </p:attrNameLst>
                                      </p:cBhvr>
                                      <p:tavLst>
                                        <p:tav tm="0">
                                          <p:val>
                                            <p:strVal val="#ppt_x"/>
                                          </p:val>
                                        </p:tav>
                                        <p:tav tm="100000">
                                          <p:val>
                                            <p:strVal val="#ppt_x"/>
                                          </p:val>
                                        </p:tav>
                                      </p:tavLst>
                                    </p:anim>
                                    <p:anim calcmode="lin" valueType="num">
                                      <p:cBhvr additive="base">
                                        <p:cTn id="26" dur="500" fill="hold"/>
                                        <p:tgtEl>
                                          <p:spTgt spid="24"/>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6"/>
                                        </p:tgtEl>
                                        <p:attrNameLst>
                                          <p:attrName>style.visibility</p:attrName>
                                        </p:attrNameLst>
                                      </p:cBhvr>
                                      <p:to>
                                        <p:strVal val="visible"/>
                                      </p:to>
                                    </p:set>
                                    <p:anim calcmode="lin" valueType="num">
                                      <p:cBhvr additive="base">
                                        <p:cTn id="29" dur="500" fill="hold"/>
                                        <p:tgtEl>
                                          <p:spTgt spid="26"/>
                                        </p:tgtEl>
                                        <p:attrNameLst>
                                          <p:attrName>ppt_x</p:attrName>
                                        </p:attrNameLst>
                                      </p:cBhvr>
                                      <p:tavLst>
                                        <p:tav tm="0">
                                          <p:val>
                                            <p:strVal val="#ppt_x"/>
                                          </p:val>
                                        </p:tav>
                                        <p:tav tm="100000">
                                          <p:val>
                                            <p:strVal val="#ppt_x"/>
                                          </p:val>
                                        </p:tav>
                                      </p:tavLst>
                                    </p:anim>
                                    <p:anim calcmode="lin" valueType="num">
                                      <p:cBhvr additive="base">
                                        <p:cTn id="30" dur="500" fill="hold"/>
                                        <p:tgtEl>
                                          <p:spTgt spid="26"/>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0"/>
                                        </p:tgtEl>
                                        <p:attrNameLst>
                                          <p:attrName>style.visibility</p:attrName>
                                        </p:attrNameLst>
                                      </p:cBhvr>
                                      <p:to>
                                        <p:strVal val="visible"/>
                                      </p:to>
                                    </p:set>
                                    <p:anim calcmode="lin" valueType="num">
                                      <p:cBhvr additive="base">
                                        <p:cTn id="33" dur="500" fill="hold"/>
                                        <p:tgtEl>
                                          <p:spTgt spid="30"/>
                                        </p:tgtEl>
                                        <p:attrNameLst>
                                          <p:attrName>ppt_x</p:attrName>
                                        </p:attrNameLst>
                                      </p:cBhvr>
                                      <p:tavLst>
                                        <p:tav tm="0">
                                          <p:val>
                                            <p:strVal val="#ppt_x"/>
                                          </p:val>
                                        </p:tav>
                                        <p:tav tm="100000">
                                          <p:val>
                                            <p:strVal val="#ppt_x"/>
                                          </p:val>
                                        </p:tav>
                                      </p:tavLst>
                                    </p:anim>
                                    <p:anim calcmode="lin" valueType="num">
                                      <p:cBhvr additive="base">
                                        <p:cTn id="34" dur="500" fill="hold"/>
                                        <p:tgtEl>
                                          <p:spTgt spid="30"/>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27"/>
                                        </p:tgtEl>
                                        <p:attrNameLst>
                                          <p:attrName>style.visibility</p:attrName>
                                        </p:attrNameLst>
                                      </p:cBhvr>
                                      <p:to>
                                        <p:strVal val="visible"/>
                                      </p:to>
                                    </p:set>
                                    <p:anim calcmode="lin" valueType="num">
                                      <p:cBhvr additive="base">
                                        <p:cTn id="37" dur="500" fill="hold"/>
                                        <p:tgtEl>
                                          <p:spTgt spid="27"/>
                                        </p:tgtEl>
                                        <p:attrNameLst>
                                          <p:attrName>ppt_x</p:attrName>
                                        </p:attrNameLst>
                                      </p:cBhvr>
                                      <p:tavLst>
                                        <p:tav tm="0">
                                          <p:val>
                                            <p:strVal val="#ppt_x"/>
                                          </p:val>
                                        </p:tav>
                                        <p:tav tm="100000">
                                          <p:val>
                                            <p:strVal val="#ppt_x"/>
                                          </p:val>
                                        </p:tav>
                                      </p:tavLst>
                                    </p:anim>
                                    <p:anim calcmode="lin" valueType="num">
                                      <p:cBhvr additive="base">
                                        <p:cTn id="38" dur="500" fill="hold"/>
                                        <p:tgtEl>
                                          <p:spTgt spid="27"/>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1"/>
                                        </p:tgtEl>
                                        <p:attrNameLst>
                                          <p:attrName>style.visibility</p:attrName>
                                        </p:attrNameLst>
                                      </p:cBhvr>
                                      <p:to>
                                        <p:strVal val="visible"/>
                                      </p:to>
                                    </p:set>
                                    <p:anim calcmode="lin" valueType="num">
                                      <p:cBhvr additive="base">
                                        <p:cTn id="41" dur="500" fill="hold"/>
                                        <p:tgtEl>
                                          <p:spTgt spid="31"/>
                                        </p:tgtEl>
                                        <p:attrNameLst>
                                          <p:attrName>ppt_x</p:attrName>
                                        </p:attrNameLst>
                                      </p:cBhvr>
                                      <p:tavLst>
                                        <p:tav tm="0">
                                          <p:val>
                                            <p:strVal val="#ppt_x"/>
                                          </p:val>
                                        </p:tav>
                                        <p:tav tm="100000">
                                          <p:val>
                                            <p:strVal val="#ppt_x"/>
                                          </p:val>
                                        </p:tav>
                                      </p:tavLst>
                                    </p:anim>
                                    <p:anim calcmode="lin" valueType="num">
                                      <p:cBhvr additive="base">
                                        <p:cTn id="42" dur="500" fill="hold"/>
                                        <p:tgtEl>
                                          <p:spTgt spid="31"/>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3"/>
                                        </p:tgtEl>
                                        <p:attrNameLst>
                                          <p:attrName>style.visibility</p:attrName>
                                        </p:attrNameLst>
                                      </p:cBhvr>
                                      <p:to>
                                        <p:strVal val="visible"/>
                                      </p:to>
                                    </p:set>
                                    <p:anim calcmode="lin" valueType="num">
                                      <p:cBhvr additive="base">
                                        <p:cTn id="45" dur="500" fill="hold"/>
                                        <p:tgtEl>
                                          <p:spTgt spid="33"/>
                                        </p:tgtEl>
                                        <p:attrNameLst>
                                          <p:attrName>ppt_x</p:attrName>
                                        </p:attrNameLst>
                                      </p:cBhvr>
                                      <p:tavLst>
                                        <p:tav tm="0">
                                          <p:val>
                                            <p:strVal val="#ppt_x"/>
                                          </p:val>
                                        </p:tav>
                                        <p:tav tm="100000">
                                          <p:val>
                                            <p:strVal val="#ppt_x"/>
                                          </p:val>
                                        </p:tav>
                                      </p:tavLst>
                                    </p:anim>
                                    <p:anim calcmode="lin" valueType="num">
                                      <p:cBhvr additive="base">
                                        <p:cTn id="46" dur="500" fill="hold"/>
                                        <p:tgtEl>
                                          <p:spTgt spid="33"/>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additive="base">
                                        <p:cTn id="49" dur="500" fill="hold"/>
                                        <p:tgtEl>
                                          <p:spTgt spid="25"/>
                                        </p:tgtEl>
                                        <p:attrNameLst>
                                          <p:attrName>ppt_x</p:attrName>
                                        </p:attrNameLst>
                                      </p:cBhvr>
                                      <p:tavLst>
                                        <p:tav tm="0">
                                          <p:val>
                                            <p:strVal val="#ppt_x"/>
                                          </p:val>
                                        </p:tav>
                                        <p:tav tm="100000">
                                          <p:val>
                                            <p:strVal val="#ppt_x"/>
                                          </p:val>
                                        </p:tav>
                                      </p:tavLst>
                                    </p:anim>
                                    <p:anim calcmode="lin" valueType="num">
                                      <p:cBhvr additive="base">
                                        <p:cTn id="50" dur="500" fill="hold"/>
                                        <p:tgtEl>
                                          <p:spTgt spid="25"/>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32"/>
                                        </p:tgtEl>
                                        <p:attrNameLst>
                                          <p:attrName>style.visibility</p:attrName>
                                        </p:attrNameLst>
                                      </p:cBhvr>
                                      <p:to>
                                        <p:strVal val="visible"/>
                                      </p:to>
                                    </p:set>
                                    <p:anim calcmode="lin" valueType="num">
                                      <p:cBhvr additive="base">
                                        <p:cTn id="53" dur="500" fill="hold"/>
                                        <p:tgtEl>
                                          <p:spTgt spid="32"/>
                                        </p:tgtEl>
                                        <p:attrNameLst>
                                          <p:attrName>ppt_x</p:attrName>
                                        </p:attrNameLst>
                                      </p:cBhvr>
                                      <p:tavLst>
                                        <p:tav tm="0">
                                          <p:val>
                                            <p:strVal val="#ppt_x"/>
                                          </p:val>
                                        </p:tav>
                                        <p:tav tm="100000">
                                          <p:val>
                                            <p:strVal val="#ppt_x"/>
                                          </p:val>
                                        </p:tav>
                                      </p:tavLst>
                                    </p:anim>
                                    <p:anim calcmode="lin" valueType="num">
                                      <p:cBhvr additive="base">
                                        <p:cTn id="54"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3" grpId="0"/>
      <p:bldP spid="24" grpId="0"/>
      <p:bldP spid="26" grpId="0"/>
      <p:bldP spid="30" grpId="0"/>
      <p:bldP spid="31" grpId="0"/>
      <p:bldP spid="3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 xmlns:a16="http://schemas.microsoft.com/office/drawing/2014/main" id="{E7F37F5F-6DAD-4CFF-BD79-6BE917B4D0B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0958" r="15832" b="17627"/>
          <a:stretch/>
        </p:blipFill>
        <p:spPr>
          <a:xfrm>
            <a:off x="-1" y="0"/>
            <a:ext cx="12192001" cy="6858000"/>
          </a:xfrm>
          <a:prstGeom prst="rect">
            <a:avLst/>
          </a:prstGeom>
        </p:spPr>
      </p:pic>
      <p:pic>
        <p:nvPicPr>
          <p:cNvPr id="3" name="图片 2">
            <a:extLst>
              <a:ext uri="{FF2B5EF4-FFF2-40B4-BE49-F238E27FC236}">
                <a16:creationId xmlns="" xmlns:a16="http://schemas.microsoft.com/office/drawing/2014/main" id="{9D80D944-A2DF-4120-B3F1-9373C28604A2}"/>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77010" t="57889" r="158" b="17302"/>
          <a:stretch/>
        </p:blipFill>
        <p:spPr>
          <a:xfrm>
            <a:off x="9079383" y="5059103"/>
            <a:ext cx="3155819" cy="1714353"/>
          </a:xfrm>
          <a:prstGeom prst="rect">
            <a:avLst/>
          </a:prstGeom>
        </p:spPr>
      </p:pic>
      <p:grpSp>
        <p:nvGrpSpPr>
          <p:cNvPr id="4" name="组合 3">
            <a:extLst>
              <a:ext uri="{FF2B5EF4-FFF2-40B4-BE49-F238E27FC236}">
                <a16:creationId xmlns="" xmlns:a16="http://schemas.microsoft.com/office/drawing/2014/main" id="{BA293406-2F10-4CF0-B88F-95E8DA52AFE3}"/>
              </a:ext>
            </a:extLst>
          </p:cNvPr>
          <p:cNvGrpSpPr/>
          <p:nvPr/>
        </p:nvGrpSpPr>
        <p:grpSpPr>
          <a:xfrm>
            <a:off x="9624392" y="229837"/>
            <a:ext cx="2232248" cy="638542"/>
            <a:chOff x="9480376" y="135454"/>
            <a:chExt cx="2232248" cy="638542"/>
          </a:xfrm>
        </p:grpSpPr>
        <p:sp>
          <p:nvSpPr>
            <p:cNvPr id="5" name="文本框 4">
              <a:extLst>
                <a:ext uri="{FF2B5EF4-FFF2-40B4-BE49-F238E27FC236}">
                  <a16:creationId xmlns="" xmlns:a16="http://schemas.microsoft.com/office/drawing/2014/main" id="{7740DC42-2913-47D5-8C63-BE5885CF64CA}"/>
                </a:ext>
              </a:extLst>
            </p:cNvPr>
            <p:cNvSpPr txBox="1"/>
            <p:nvPr/>
          </p:nvSpPr>
          <p:spPr>
            <a:xfrm>
              <a:off x="9912424" y="404664"/>
              <a:ext cx="1800200" cy="369332"/>
            </a:xfrm>
            <a:prstGeom prst="rect">
              <a:avLst/>
            </a:prstGeom>
            <a:noFill/>
          </p:spPr>
          <p:txBody>
            <a:bodyPr wrap="square" rtlCol="0">
              <a:spAutoFit/>
            </a:bodyPr>
            <a:lstStyle/>
            <a:p>
              <a:pPr algn="dist"/>
              <a:r>
                <a:rPr lang="zh-CN" altLang="en-US" dirty="0">
                  <a:solidFill>
                    <a:srgbClr val="FCE1B6"/>
                  </a:solidFill>
                  <a:cs typeface="+mn-ea"/>
                  <a:sym typeface="+mn-lt"/>
                </a:rPr>
                <a:t>生</a:t>
              </a:r>
              <a:r>
                <a:rPr lang="en-US" altLang="zh-CN" dirty="0">
                  <a:solidFill>
                    <a:srgbClr val="FCE1B6"/>
                  </a:solidFill>
                  <a:cs typeface="+mn-ea"/>
                  <a:sym typeface="+mn-lt"/>
                </a:rPr>
                <a:t>·</a:t>
              </a:r>
              <a:r>
                <a:rPr lang="zh-CN" altLang="en-US" dirty="0">
                  <a:solidFill>
                    <a:srgbClr val="FCE1B6"/>
                  </a:solidFill>
                  <a:cs typeface="+mn-ea"/>
                  <a:sym typeface="+mn-lt"/>
                </a:rPr>
                <a:t>命</a:t>
              </a:r>
              <a:r>
                <a:rPr lang="en-US" altLang="zh-CN" dirty="0">
                  <a:solidFill>
                    <a:srgbClr val="FCE1B6"/>
                  </a:solidFill>
                  <a:cs typeface="+mn-ea"/>
                  <a:sym typeface="+mn-lt"/>
                </a:rPr>
                <a:t>·</a:t>
              </a:r>
              <a:r>
                <a:rPr lang="zh-CN" altLang="en-US" dirty="0">
                  <a:solidFill>
                    <a:srgbClr val="FCE1B6"/>
                  </a:solidFill>
                  <a:cs typeface="+mn-ea"/>
                  <a:sym typeface="+mn-lt"/>
                </a:rPr>
                <a:t>至</a:t>
              </a:r>
              <a:r>
                <a:rPr lang="en-US" altLang="zh-CN" dirty="0">
                  <a:solidFill>
                    <a:srgbClr val="FCE1B6"/>
                  </a:solidFill>
                  <a:cs typeface="+mn-ea"/>
                  <a:sym typeface="+mn-lt"/>
                </a:rPr>
                <a:t>·</a:t>
              </a:r>
              <a:r>
                <a:rPr lang="zh-CN" altLang="en-US" dirty="0">
                  <a:solidFill>
                    <a:srgbClr val="FCE1B6"/>
                  </a:solidFill>
                  <a:cs typeface="+mn-ea"/>
                  <a:sym typeface="+mn-lt"/>
                </a:rPr>
                <a:t>上</a:t>
              </a:r>
            </a:p>
          </p:txBody>
        </p:sp>
        <p:sp>
          <p:nvSpPr>
            <p:cNvPr id="6" name="文本框 5">
              <a:extLst>
                <a:ext uri="{FF2B5EF4-FFF2-40B4-BE49-F238E27FC236}">
                  <a16:creationId xmlns="" xmlns:a16="http://schemas.microsoft.com/office/drawing/2014/main" id="{CAC07028-5F10-4C14-9606-3DBA127B280A}"/>
                </a:ext>
              </a:extLst>
            </p:cNvPr>
            <p:cNvSpPr txBox="1"/>
            <p:nvPr/>
          </p:nvSpPr>
          <p:spPr>
            <a:xfrm>
              <a:off x="9480376" y="135454"/>
              <a:ext cx="2232248" cy="369332"/>
            </a:xfrm>
            <a:prstGeom prst="rect">
              <a:avLst/>
            </a:prstGeom>
            <a:noFill/>
          </p:spPr>
          <p:txBody>
            <a:bodyPr wrap="square" rtlCol="0">
              <a:spAutoFit/>
            </a:bodyPr>
            <a:lstStyle/>
            <a:p>
              <a:pPr algn="dist"/>
              <a:r>
                <a:rPr lang="en-US" altLang="zh-CN" dirty="0">
                  <a:solidFill>
                    <a:srgbClr val="FCE1B6"/>
                  </a:solidFill>
                  <a:cs typeface="+mn-ea"/>
                  <a:sym typeface="+mn-lt"/>
                </a:rPr>
                <a:t>LIFE IS SUPREME</a:t>
              </a:r>
              <a:endParaRPr lang="zh-CN" altLang="en-US" dirty="0">
                <a:solidFill>
                  <a:srgbClr val="FCE1B6"/>
                </a:solidFill>
                <a:cs typeface="+mn-ea"/>
                <a:sym typeface="+mn-lt"/>
              </a:endParaRPr>
            </a:p>
          </p:txBody>
        </p:sp>
      </p:grpSp>
      <p:grpSp>
        <p:nvGrpSpPr>
          <p:cNvPr id="7" name="组合 6">
            <a:extLst>
              <a:ext uri="{FF2B5EF4-FFF2-40B4-BE49-F238E27FC236}">
                <a16:creationId xmlns="" xmlns:a16="http://schemas.microsoft.com/office/drawing/2014/main" id="{CCE9781B-6968-4EF6-9FD5-C89B63470FC0}"/>
              </a:ext>
            </a:extLst>
          </p:cNvPr>
          <p:cNvGrpSpPr/>
          <p:nvPr/>
        </p:nvGrpSpPr>
        <p:grpSpPr>
          <a:xfrm>
            <a:off x="323628" y="227153"/>
            <a:ext cx="1235868" cy="369332"/>
            <a:chOff x="323628" y="227153"/>
            <a:chExt cx="1235868" cy="369332"/>
          </a:xfrm>
        </p:grpSpPr>
        <p:sp>
          <p:nvSpPr>
            <p:cNvPr id="8" name="椭圆 7">
              <a:extLst>
                <a:ext uri="{FF2B5EF4-FFF2-40B4-BE49-F238E27FC236}">
                  <a16:creationId xmlns="" xmlns:a16="http://schemas.microsoft.com/office/drawing/2014/main" id="{4FA3577E-37EF-4238-A827-F8EDA8E9B5C9}"/>
                </a:ext>
              </a:extLst>
            </p:cNvPr>
            <p:cNvSpPr/>
            <p:nvPr/>
          </p:nvSpPr>
          <p:spPr>
            <a:xfrm>
              <a:off x="323628" y="267803"/>
              <a:ext cx="288032" cy="288032"/>
            </a:xfrm>
            <a:prstGeom prst="ellipse">
              <a:avLst/>
            </a:prstGeom>
            <a:solidFill>
              <a:schemeClr val="bg1">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文本框 8">
              <a:extLst>
                <a:ext uri="{FF2B5EF4-FFF2-40B4-BE49-F238E27FC236}">
                  <a16:creationId xmlns="" xmlns:a16="http://schemas.microsoft.com/office/drawing/2014/main" id="{422401A8-879A-4149-9196-C5A72B7DF1AD}"/>
                </a:ext>
              </a:extLst>
            </p:cNvPr>
            <p:cNvSpPr txBox="1"/>
            <p:nvPr/>
          </p:nvSpPr>
          <p:spPr>
            <a:xfrm>
              <a:off x="695400" y="227153"/>
              <a:ext cx="864096" cy="369332"/>
            </a:xfrm>
            <a:prstGeom prst="rect">
              <a:avLst/>
            </a:prstGeom>
            <a:noFill/>
          </p:spPr>
          <p:txBody>
            <a:bodyPr wrap="square" rtlCol="0">
              <a:spAutoFit/>
            </a:bodyPr>
            <a:lstStyle/>
            <a:p>
              <a:r>
                <a:rPr lang="en-US" altLang="zh-CN" dirty="0">
                  <a:solidFill>
                    <a:schemeClr val="bg1"/>
                  </a:solidFill>
                  <a:cs typeface="+mn-ea"/>
                  <a:sym typeface="+mn-lt"/>
                </a:rPr>
                <a:t>LOGO</a:t>
              </a:r>
              <a:endParaRPr lang="zh-CN" altLang="en-US" dirty="0">
                <a:solidFill>
                  <a:schemeClr val="bg1"/>
                </a:solidFill>
                <a:cs typeface="+mn-ea"/>
                <a:sym typeface="+mn-lt"/>
              </a:endParaRPr>
            </a:p>
          </p:txBody>
        </p:sp>
      </p:grpSp>
      <p:sp>
        <p:nvSpPr>
          <p:cNvPr id="10" name="椭圆 9">
            <a:extLst>
              <a:ext uri="{FF2B5EF4-FFF2-40B4-BE49-F238E27FC236}">
                <a16:creationId xmlns="" xmlns:a16="http://schemas.microsoft.com/office/drawing/2014/main" id="{ADDCE508-71FF-4A98-A778-AE68F018E1A5}"/>
              </a:ext>
            </a:extLst>
          </p:cNvPr>
          <p:cNvSpPr/>
          <p:nvPr/>
        </p:nvSpPr>
        <p:spPr>
          <a:xfrm rot="16200000">
            <a:off x="3112616" y="-3508408"/>
            <a:ext cx="5966768" cy="5966768"/>
          </a:xfrm>
          <a:prstGeom prst="ellipse">
            <a:avLst/>
          </a:prstGeom>
          <a:gradFill>
            <a:gsLst>
              <a:gs pos="0">
                <a:srgbClr val="FCE1B6">
                  <a:alpha val="32000"/>
                </a:srgbClr>
              </a:gs>
              <a:gs pos="25000">
                <a:srgbClr val="D8D8D9">
                  <a:alpha val="0"/>
                </a:srgbClr>
              </a:gs>
            </a:gsLst>
            <a:lin ang="0" scaled="0"/>
          </a:gradFill>
          <a:ln w="12700" cap="flat" cmpd="sng" algn="ctr">
            <a:gradFill flip="none" rotWithShape="1">
              <a:gsLst>
                <a:gs pos="0">
                  <a:srgbClr val="FCE1B6"/>
                </a:gs>
                <a:gs pos="16000">
                  <a:schemeClr val="bg1">
                    <a:alpha val="0"/>
                  </a:schemeClr>
                </a:gs>
              </a:gsLst>
              <a:lin ang="0" scaled="0"/>
              <a:tileRect/>
            </a:gra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pic>
        <p:nvPicPr>
          <p:cNvPr id="11" name="图片 10" descr="图片包含 图标&#10;&#10;描述已自动生成">
            <a:extLst>
              <a:ext uri="{FF2B5EF4-FFF2-40B4-BE49-F238E27FC236}">
                <a16:creationId xmlns="" xmlns:a16="http://schemas.microsoft.com/office/drawing/2014/main" id="{F74263FB-21CA-40F4-A9EE-0D2D46661B04}"/>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447928" y="1301324"/>
            <a:ext cx="1296144" cy="959728"/>
          </a:xfrm>
          <a:prstGeom prst="rect">
            <a:avLst/>
          </a:prstGeom>
          <a:effectLst>
            <a:outerShdw blurRad="254000" dist="88900" dir="5400000" algn="ctr" rotWithShape="0">
              <a:srgbClr val="000000">
                <a:alpha val="23000"/>
              </a:srgbClr>
            </a:outerShdw>
          </a:effectLst>
        </p:spPr>
      </p:pic>
      <p:sp>
        <p:nvSpPr>
          <p:cNvPr id="12" name="TextBox 47">
            <a:extLst>
              <a:ext uri="{FF2B5EF4-FFF2-40B4-BE49-F238E27FC236}">
                <a16:creationId xmlns="" xmlns:a16="http://schemas.microsoft.com/office/drawing/2014/main" id="{85A79B2F-470F-4AB3-AE0D-6B0C09F4A36E}"/>
              </a:ext>
            </a:extLst>
          </p:cNvPr>
          <p:cNvSpPr txBox="1"/>
          <p:nvPr/>
        </p:nvSpPr>
        <p:spPr>
          <a:xfrm>
            <a:off x="2046478" y="3463202"/>
            <a:ext cx="8099044" cy="923330"/>
          </a:xfrm>
          <a:prstGeom prst="rect">
            <a:avLst/>
          </a:prstGeom>
        </p:spPr>
        <p:txBody>
          <a:bodyPr wrap="square">
            <a:spAutoFit/>
          </a:bodyPr>
          <a:lstStyle>
            <a:defPPr>
              <a:defRPr lang="zh-CN"/>
            </a:defPPr>
            <a:lvl1pPr marR="0" lvl="0" indent="0" algn="dist" defTabSz="609600" fontAlgn="auto">
              <a:lnSpc>
                <a:spcPct val="100000"/>
              </a:lnSpc>
              <a:spcBef>
                <a:spcPts val="0"/>
              </a:spcBef>
              <a:spcAft>
                <a:spcPts val="0"/>
              </a:spcAft>
              <a:buClrTx/>
              <a:buSzTx/>
              <a:buFontTx/>
              <a:buNone/>
              <a:defRPr kumimoji="0" sz="6000" b="0" i="1" u="none" strike="noStrike" cap="none" spc="0" normalizeH="0" baseline="0">
                <a:ln w="19050">
                  <a:noFill/>
                </a:ln>
                <a:gradFill flip="none" rotWithShape="1">
                  <a:gsLst>
                    <a:gs pos="97260">
                      <a:srgbClr val="B60006"/>
                    </a:gs>
                    <a:gs pos="32000">
                      <a:srgbClr val="E71F1A">
                        <a:lumMod val="100000"/>
                      </a:srgbClr>
                    </a:gs>
                  </a:gsLst>
                  <a:lin ang="5400000" scaled="1"/>
                  <a:tileRect/>
                </a:gradFill>
                <a:effectLst/>
                <a:uLnTx/>
                <a:uFillTx/>
                <a:latin typeface="思源宋体 CN Heavy" panose="02020900000000000000" pitchFamily="18" charset="-122"/>
                <a:ea typeface="思源宋体 CN Heavy" panose="02020900000000000000" pitchFamily="18" charset="-122"/>
              </a:defRPr>
            </a:lvl1pPr>
          </a:lstStyle>
          <a:p>
            <a:pPr algn="ctr"/>
            <a:r>
              <a:rPr lang="zh-CN" altLang="en-US" sz="5400" i="0" dirty="0">
                <a:solidFill>
                  <a:srgbClr val="FCE1B6"/>
                </a:solidFill>
                <a:latin typeface="+mn-lt"/>
                <a:ea typeface="+mn-ea"/>
                <a:cs typeface="+mn-ea"/>
                <a:sym typeface="+mn-lt"/>
              </a:rPr>
              <a:t>新版</a:t>
            </a:r>
            <a:r>
              <a:rPr lang="en-US" altLang="zh-CN" sz="5400" i="0" dirty="0">
                <a:solidFill>
                  <a:srgbClr val="FCE1B6"/>
                </a:solidFill>
                <a:latin typeface="+mn-lt"/>
                <a:ea typeface="+mn-ea"/>
                <a:cs typeface="+mn-ea"/>
                <a:sym typeface="+mn-lt"/>
              </a:rPr>
              <a:t>《</a:t>
            </a:r>
            <a:r>
              <a:rPr lang="zh-CN" altLang="en-US" sz="5400" i="0" dirty="0">
                <a:solidFill>
                  <a:srgbClr val="FCE1B6"/>
                </a:solidFill>
                <a:latin typeface="+mn-lt"/>
                <a:ea typeface="+mn-ea"/>
                <a:cs typeface="+mn-ea"/>
                <a:sym typeface="+mn-lt"/>
              </a:rPr>
              <a:t>安全生产法</a:t>
            </a:r>
            <a:r>
              <a:rPr lang="en-US" altLang="zh-CN" sz="5400" i="0" dirty="0">
                <a:solidFill>
                  <a:srgbClr val="FCE1B6"/>
                </a:solidFill>
                <a:latin typeface="+mn-lt"/>
                <a:ea typeface="+mn-ea"/>
                <a:cs typeface="+mn-ea"/>
                <a:sym typeface="+mn-lt"/>
              </a:rPr>
              <a:t>》</a:t>
            </a:r>
            <a:r>
              <a:rPr lang="zh-CN" altLang="en-US" sz="5400" i="0" dirty="0">
                <a:solidFill>
                  <a:srgbClr val="FCE1B6"/>
                </a:solidFill>
                <a:latin typeface="+mn-lt"/>
                <a:ea typeface="+mn-ea"/>
                <a:cs typeface="+mn-ea"/>
                <a:sym typeface="+mn-lt"/>
              </a:rPr>
              <a:t>解读</a:t>
            </a:r>
          </a:p>
        </p:txBody>
      </p:sp>
      <p:sp>
        <p:nvSpPr>
          <p:cNvPr id="13" name="TextBox 47">
            <a:extLst>
              <a:ext uri="{FF2B5EF4-FFF2-40B4-BE49-F238E27FC236}">
                <a16:creationId xmlns="" xmlns:a16="http://schemas.microsoft.com/office/drawing/2014/main" id="{29E5531A-2A7E-4161-ABC9-831FD2746C5A}"/>
              </a:ext>
            </a:extLst>
          </p:cNvPr>
          <p:cNvSpPr txBox="1"/>
          <p:nvPr/>
        </p:nvSpPr>
        <p:spPr>
          <a:xfrm>
            <a:off x="5073269" y="2812454"/>
            <a:ext cx="2045462" cy="523220"/>
          </a:xfrm>
          <a:prstGeom prst="rect">
            <a:avLst/>
          </a:prstGeom>
        </p:spPr>
        <p:txBody>
          <a:bodyPr wrap="square">
            <a:spAutoFit/>
          </a:bodyPr>
          <a:lstStyle>
            <a:defPPr>
              <a:defRPr lang="zh-CN"/>
            </a:defPPr>
            <a:lvl1pPr marR="0" lvl="0" indent="0" algn="dist" defTabSz="609600" fontAlgn="auto">
              <a:lnSpc>
                <a:spcPct val="100000"/>
              </a:lnSpc>
              <a:spcBef>
                <a:spcPts val="0"/>
              </a:spcBef>
              <a:spcAft>
                <a:spcPts val="0"/>
              </a:spcAft>
              <a:buClrTx/>
              <a:buSzTx/>
              <a:buFontTx/>
              <a:buNone/>
              <a:defRPr kumimoji="0" sz="6000" b="0" i="1" u="none" strike="noStrike" cap="none" spc="0" normalizeH="0" baseline="0">
                <a:ln w="19050">
                  <a:noFill/>
                </a:ln>
                <a:gradFill flip="none" rotWithShape="1">
                  <a:gsLst>
                    <a:gs pos="97260">
                      <a:srgbClr val="B60006"/>
                    </a:gs>
                    <a:gs pos="32000">
                      <a:srgbClr val="E71F1A">
                        <a:lumMod val="100000"/>
                      </a:srgbClr>
                    </a:gs>
                  </a:gsLst>
                  <a:lin ang="5400000" scaled="1"/>
                  <a:tileRect/>
                </a:gradFill>
                <a:effectLst/>
                <a:uLnTx/>
                <a:uFillTx/>
                <a:latin typeface="思源宋体 CN Heavy" panose="02020900000000000000" pitchFamily="18" charset="-122"/>
                <a:ea typeface="思源宋体 CN Heavy" panose="02020900000000000000" pitchFamily="18" charset="-122"/>
              </a:defRPr>
            </a:lvl1pPr>
          </a:lstStyle>
          <a:p>
            <a:r>
              <a:rPr lang="zh-CN" altLang="en-US" sz="2800" i="0" dirty="0">
                <a:solidFill>
                  <a:srgbClr val="FCE1B6"/>
                </a:solidFill>
                <a:latin typeface="+mn-lt"/>
                <a:ea typeface="+mn-ea"/>
                <a:cs typeface="+mn-ea"/>
                <a:sym typeface="+mn-lt"/>
              </a:rPr>
              <a:t>第三章</a:t>
            </a:r>
          </a:p>
        </p:txBody>
      </p:sp>
      <p:cxnSp>
        <p:nvCxnSpPr>
          <p:cNvPr id="14" name="直接连接符 13">
            <a:extLst>
              <a:ext uri="{FF2B5EF4-FFF2-40B4-BE49-F238E27FC236}">
                <a16:creationId xmlns="" xmlns:a16="http://schemas.microsoft.com/office/drawing/2014/main" id="{18156893-AE0D-42D5-8C65-1FE1732DB951}"/>
              </a:ext>
            </a:extLst>
          </p:cNvPr>
          <p:cNvCxnSpPr/>
          <p:nvPr/>
        </p:nvCxnSpPr>
        <p:spPr>
          <a:xfrm>
            <a:off x="2999232" y="3048846"/>
            <a:ext cx="1682496" cy="0"/>
          </a:xfrm>
          <a:prstGeom prst="line">
            <a:avLst/>
          </a:prstGeom>
          <a:ln w="25400" cap="rnd">
            <a:gradFill>
              <a:gsLst>
                <a:gs pos="0">
                  <a:srgbClr val="FCE1B6">
                    <a:alpha val="0"/>
                  </a:srgbClr>
                </a:gs>
                <a:gs pos="100000">
                  <a:srgbClr val="FCE1B6"/>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直接连接符 14">
            <a:extLst>
              <a:ext uri="{FF2B5EF4-FFF2-40B4-BE49-F238E27FC236}">
                <a16:creationId xmlns="" xmlns:a16="http://schemas.microsoft.com/office/drawing/2014/main" id="{301BAA0F-ED5D-4EC7-A0E3-A7AB14F249D0}"/>
              </a:ext>
            </a:extLst>
          </p:cNvPr>
          <p:cNvCxnSpPr>
            <a:cxnSpLocks/>
          </p:cNvCxnSpPr>
          <p:nvPr/>
        </p:nvCxnSpPr>
        <p:spPr>
          <a:xfrm flipH="1">
            <a:off x="7664450" y="3048846"/>
            <a:ext cx="1682496" cy="0"/>
          </a:xfrm>
          <a:prstGeom prst="line">
            <a:avLst/>
          </a:prstGeom>
          <a:ln w="25400" cap="rnd">
            <a:gradFill>
              <a:gsLst>
                <a:gs pos="0">
                  <a:schemeClr val="accent1">
                    <a:lumMod val="5000"/>
                    <a:lumOff val="95000"/>
                    <a:alpha val="0"/>
                  </a:schemeClr>
                </a:gs>
                <a:gs pos="100000">
                  <a:srgbClr val="FCE1B6"/>
                </a:gs>
              </a:gsLst>
              <a:lin ang="0" scaled="0"/>
            </a:gradFill>
          </a:ln>
        </p:spPr>
        <p:style>
          <a:lnRef idx="1">
            <a:schemeClr val="accent1"/>
          </a:lnRef>
          <a:fillRef idx="0">
            <a:schemeClr val="accent1"/>
          </a:fillRef>
          <a:effectRef idx="0">
            <a:schemeClr val="accent1"/>
          </a:effectRef>
          <a:fontRef idx="minor">
            <a:schemeClr val="tx1"/>
          </a:fontRef>
        </p:style>
      </p:cxnSp>
      <p:sp>
        <p:nvSpPr>
          <p:cNvPr id="16" name="矩形 15">
            <a:extLst>
              <a:ext uri="{FF2B5EF4-FFF2-40B4-BE49-F238E27FC236}">
                <a16:creationId xmlns="" xmlns:a16="http://schemas.microsoft.com/office/drawing/2014/main" id="{AE323441-F444-4F9A-9ECE-F06892B66CA4}"/>
              </a:ext>
            </a:extLst>
          </p:cNvPr>
          <p:cNvSpPr/>
          <p:nvPr/>
        </p:nvSpPr>
        <p:spPr>
          <a:xfrm>
            <a:off x="1858619" y="4421154"/>
            <a:ext cx="8474761" cy="609398"/>
          </a:xfrm>
          <a:prstGeom prst="rect">
            <a:avLst/>
          </a:prstGeom>
        </p:spPr>
        <p:txBody>
          <a:bodyPr wrap="square">
            <a:spAutoFit/>
          </a:bodyPr>
          <a:lstStyle/>
          <a:p>
            <a:pPr lvl="0" algn="ctr">
              <a:lnSpc>
                <a:spcPct val="120000"/>
              </a:lnSpc>
              <a:buClr>
                <a:schemeClr val="accent1"/>
              </a:buClr>
              <a:defRPr/>
            </a:pPr>
            <a:r>
              <a:rPr lang="en-US" altLang="zh-CN" sz="1400" dirty="0">
                <a:solidFill>
                  <a:srgbClr val="FCE1B6"/>
                </a:solidFill>
                <a:cs typeface="+mn-ea"/>
                <a:sym typeface="+mn-lt"/>
              </a:rPr>
              <a:t>TRAINING COURSEWARE FOR KEY ISSUES AND CHANGES IN THE MODIFICATION PROCESS OF THE NEW WORK SAFETY LAW</a:t>
            </a:r>
          </a:p>
        </p:txBody>
      </p:sp>
    </p:spTree>
    <p:custDataLst>
      <p:tags r:id="rId1"/>
    </p:custDataLst>
    <p:extLst>
      <p:ext uri="{BB962C8B-B14F-4D97-AF65-F5344CB8AC3E}">
        <p14:creationId xmlns:p14="http://schemas.microsoft.com/office/powerpoint/2010/main" val="3569492979"/>
      </p:ext>
    </p:extLst>
  </p:cSld>
  <p:clrMapOvr>
    <a:masterClrMapping/>
  </p:clrMapOvr>
  <mc:AlternateContent xmlns:mc="http://schemas.openxmlformats.org/markup-compatibility/2006" xmlns:p14="http://schemas.microsoft.com/office/powerpoint/2010/main">
    <mc:Choice Requires="p14">
      <p:transition spd="slow" p14:dur="1500" advTm="712">
        <p:random/>
      </p:transition>
    </mc:Choice>
    <mc:Fallback xmlns="">
      <p:transition spd="slow" advTm="712">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ppt_x"/>
                                          </p:val>
                                        </p:tav>
                                        <p:tav tm="100000">
                                          <p:val>
                                            <p:strVal val="#ppt_x"/>
                                          </p:val>
                                        </p:tav>
                                      </p:tavLst>
                                    </p:anim>
                                    <p:anim calcmode="lin" valueType="num">
                                      <p:cBhvr additive="base">
                                        <p:cTn id="30" dur="500" fill="hold"/>
                                        <p:tgtEl>
                                          <p:spTgt spid="13"/>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anim calcmode="lin" valueType="num">
                                      <p:cBhvr additive="base">
                                        <p:cTn id="33" dur="500" fill="hold"/>
                                        <p:tgtEl>
                                          <p:spTgt spid="16"/>
                                        </p:tgtEl>
                                        <p:attrNameLst>
                                          <p:attrName>ppt_x</p:attrName>
                                        </p:attrNameLst>
                                      </p:cBhvr>
                                      <p:tavLst>
                                        <p:tav tm="0">
                                          <p:val>
                                            <p:strVal val="#ppt_x"/>
                                          </p:val>
                                        </p:tav>
                                        <p:tav tm="100000">
                                          <p:val>
                                            <p:strVal val="#ppt_x"/>
                                          </p:val>
                                        </p:tav>
                                      </p:tavLst>
                                    </p:anim>
                                    <p:anim calcmode="lin" valueType="num">
                                      <p:cBhvr additive="base">
                                        <p:cTn id="34" dur="500" fill="hold"/>
                                        <p:tgtEl>
                                          <p:spTgt spid="16"/>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additive="base">
                                        <p:cTn id="41" dur="500" fill="hold"/>
                                        <p:tgtEl>
                                          <p:spTgt spid="15"/>
                                        </p:tgtEl>
                                        <p:attrNameLst>
                                          <p:attrName>ppt_x</p:attrName>
                                        </p:attrNameLst>
                                      </p:cBhvr>
                                      <p:tavLst>
                                        <p:tav tm="0">
                                          <p:val>
                                            <p:strVal val="#ppt_x"/>
                                          </p:val>
                                        </p:tav>
                                        <p:tav tm="100000">
                                          <p:val>
                                            <p:strVal val="#ppt_x"/>
                                          </p:val>
                                        </p:tav>
                                      </p:tavLst>
                                    </p:anim>
                                    <p:anim calcmode="lin" valueType="num">
                                      <p:cBhvr additive="base">
                                        <p:cTn id="4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p:bldP spid="13" grpId="0"/>
      <p:bldP spid="1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 xmlns:a16="http://schemas.microsoft.com/office/drawing/2014/main" id="{2574561F-8F54-45AF-A77B-0C2E2E8EA81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0958" r="15832" b="17627"/>
          <a:stretch/>
        </p:blipFill>
        <p:spPr>
          <a:xfrm>
            <a:off x="-1" y="0"/>
            <a:ext cx="12192001" cy="6858000"/>
          </a:xfrm>
          <a:prstGeom prst="rect">
            <a:avLst/>
          </a:prstGeom>
        </p:spPr>
      </p:pic>
      <p:sp>
        <p:nvSpPr>
          <p:cNvPr id="3" name="矩形: 圆角 2">
            <a:extLst>
              <a:ext uri="{FF2B5EF4-FFF2-40B4-BE49-F238E27FC236}">
                <a16:creationId xmlns="" xmlns:a16="http://schemas.microsoft.com/office/drawing/2014/main" id="{397A4022-9BB5-437F-AAF5-1ECD4F25F245}"/>
              </a:ext>
            </a:extLst>
          </p:cNvPr>
          <p:cNvSpPr/>
          <p:nvPr/>
        </p:nvSpPr>
        <p:spPr>
          <a:xfrm>
            <a:off x="335359" y="764704"/>
            <a:ext cx="11521280" cy="5760640"/>
          </a:xfrm>
          <a:prstGeom prst="roundRect">
            <a:avLst>
              <a:gd name="adj" fmla="val 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a:extLst>
              <a:ext uri="{FF2B5EF4-FFF2-40B4-BE49-F238E27FC236}">
                <a16:creationId xmlns="" xmlns:a16="http://schemas.microsoft.com/office/drawing/2014/main" id="{6FC00857-26CB-420F-8BFC-CC866FAE02D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77010" t="57889" r="158" b="17302"/>
          <a:stretch/>
        </p:blipFill>
        <p:spPr>
          <a:xfrm>
            <a:off x="191344" y="188640"/>
            <a:ext cx="1247990" cy="677953"/>
          </a:xfrm>
          <a:prstGeom prst="rect">
            <a:avLst/>
          </a:prstGeom>
        </p:spPr>
      </p:pic>
      <p:sp>
        <p:nvSpPr>
          <p:cNvPr id="5" name="文本框 4">
            <a:extLst>
              <a:ext uri="{FF2B5EF4-FFF2-40B4-BE49-F238E27FC236}">
                <a16:creationId xmlns="" xmlns:a16="http://schemas.microsoft.com/office/drawing/2014/main" id="{150C1188-26A2-4161-8655-45308466877D}"/>
              </a:ext>
            </a:extLst>
          </p:cNvPr>
          <p:cNvSpPr txBox="1"/>
          <p:nvPr/>
        </p:nvSpPr>
        <p:spPr>
          <a:xfrm>
            <a:off x="1199456" y="188640"/>
            <a:ext cx="4896544" cy="584775"/>
          </a:xfrm>
          <a:prstGeom prst="rect">
            <a:avLst/>
          </a:prstGeom>
          <a:noFill/>
        </p:spPr>
        <p:txBody>
          <a:bodyPr wrap="square" rtlCol="0">
            <a:spAutoFit/>
          </a:bodyPr>
          <a:lstStyle/>
          <a:p>
            <a:pPr algn="dist"/>
            <a:r>
              <a:rPr lang="zh-CN" altLang="en-US" sz="3200" dirty="0">
                <a:solidFill>
                  <a:srgbClr val="FCE1B6"/>
                </a:solidFill>
                <a:cs typeface="+mn-ea"/>
                <a:sym typeface="+mn-lt"/>
              </a:rPr>
              <a:t>新版</a:t>
            </a:r>
            <a:r>
              <a:rPr lang="en-US" altLang="zh-CN" sz="3200" dirty="0">
                <a:solidFill>
                  <a:srgbClr val="FCE1B6"/>
                </a:solidFill>
                <a:cs typeface="+mn-ea"/>
                <a:sym typeface="+mn-lt"/>
              </a:rPr>
              <a:t>《</a:t>
            </a:r>
            <a:r>
              <a:rPr lang="zh-CN" altLang="en-US" sz="3200" dirty="0">
                <a:solidFill>
                  <a:srgbClr val="FCE1B6"/>
                </a:solidFill>
                <a:cs typeface="+mn-ea"/>
                <a:sym typeface="+mn-lt"/>
              </a:rPr>
              <a:t>安全生产法</a:t>
            </a:r>
            <a:r>
              <a:rPr lang="en-US" altLang="zh-CN" sz="3200" dirty="0">
                <a:solidFill>
                  <a:srgbClr val="FCE1B6"/>
                </a:solidFill>
                <a:cs typeface="+mn-ea"/>
                <a:sym typeface="+mn-lt"/>
              </a:rPr>
              <a:t>》</a:t>
            </a:r>
            <a:r>
              <a:rPr lang="zh-CN" altLang="en-US" sz="3200" dirty="0">
                <a:solidFill>
                  <a:srgbClr val="FCE1B6"/>
                </a:solidFill>
                <a:cs typeface="+mn-ea"/>
                <a:sym typeface="+mn-lt"/>
              </a:rPr>
              <a:t>解读</a:t>
            </a:r>
          </a:p>
        </p:txBody>
      </p:sp>
      <p:sp>
        <p:nvSpPr>
          <p:cNvPr id="6" name="箭头: V 形 18">
            <a:extLst>
              <a:ext uri="{FF2B5EF4-FFF2-40B4-BE49-F238E27FC236}">
                <a16:creationId xmlns="" xmlns:a16="http://schemas.microsoft.com/office/drawing/2014/main" id="{2878359A-09F9-47B1-A164-702069DAF043}"/>
              </a:ext>
            </a:extLst>
          </p:cNvPr>
          <p:cNvSpPr/>
          <p:nvPr/>
        </p:nvSpPr>
        <p:spPr>
          <a:xfrm>
            <a:off x="1977116" y="2064523"/>
            <a:ext cx="216024" cy="261305"/>
          </a:xfrm>
          <a:prstGeom prst="chevron">
            <a:avLst>
              <a:gd name="adj" fmla="val 39326"/>
            </a:avLst>
          </a:prstGeom>
          <a:gradFill>
            <a:gsLst>
              <a:gs pos="0">
                <a:srgbClr val="C30F0F">
                  <a:lumMod val="90000"/>
                  <a:lumOff val="10000"/>
                </a:srgbClr>
              </a:gs>
              <a:gs pos="45000">
                <a:srgbClr val="C30F0F"/>
              </a:gs>
            </a:gsLst>
            <a:lin ang="5400000" scaled="1"/>
          </a:gradFill>
          <a:ln>
            <a:noFill/>
          </a:ln>
          <a:effectLst>
            <a:outerShdw blurRad="254000" dist="101600" dir="5400000" algn="ctr" rotWithShape="0">
              <a:srgbClr val="C30F0F">
                <a:alpha val="23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zh-CN" altLang="en-US" sz="2000" dirty="0">
              <a:ln w="19050">
                <a:noFill/>
              </a:ln>
              <a:gradFill>
                <a:gsLst>
                  <a:gs pos="100000">
                    <a:srgbClr val="E9BE61"/>
                  </a:gs>
                  <a:gs pos="49000">
                    <a:srgbClr val="FEEFAC"/>
                  </a:gs>
                </a:gsLst>
                <a:lin ang="5400000" scaled="0"/>
              </a:gradFill>
              <a:cs typeface="+mn-ea"/>
              <a:sym typeface="+mn-lt"/>
            </a:endParaRPr>
          </a:p>
        </p:txBody>
      </p:sp>
      <p:sp>
        <p:nvSpPr>
          <p:cNvPr id="7" name="矩形: 圆角 6">
            <a:extLst>
              <a:ext uri="{FF2B5EF4-FFF2-40B4-BE49-F238E27FC236}">
                <a16:creationId xmlns="" xmlns:a16="http://schemas.microsoft.com/office/drawing/2014/main" id="{333F0F5A-5377-479D-B6C5-60C57E594B12}"/>
              </a:ext>
            </a:extLst>
          </p:cNvPr>
          <p:cNvSpPr/>
          <p:nvPr/>
        </p:nvSpPr>
        <p:spPr bwMode="auto">
          <a:xfrm>
            <a:off x="1306432" y="1963317"/>
            <a:ext cx="464022" cy="463717"/>
          </a:xfrm>
          <a:prstGeom prst="roundRect">
            <a:avLst>
              <a:gd name="adj" fmla="val 16283"/>
            </a:avLst>
          </a:prstGeom>
          <a:gradFill>
            <a:gsLst>
              <a:gs pos="0">
                <a:srgbClr val="C30F0F">
                  <a:lumMod val="90000"/>
                  <a:lumOff val="10000"/>
                </a:srgbClr>
              </a:gs>
              <a:gs pos="45000">
                <a:srgbClr val="C30F0F"/>
              </a:gs>
            </a:gsLst>
            <a:lin ang="5400000" scaled="1"/>
          </a:gradFill>
          <a:ln>
            <a:noFill/>
          </a:ln>
          <a:effectLst>
            <a:outerShdw blurRad="254000" dist="101600" dir="5400000" algn="ctr" rotWithShape="0">
              <a:srgbClr val="C30F0F">
                <a:alpha val="23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2400" dirty="0">
                <a:ln w="19050">
                  <a:noFill/>
                </a:ln>
                <a:solidFill>
                  <a:schemeClr val="bg1"/>
                </a:solidFill>
                <a:cs typeface="+mn-ea"/>
                <a:sym typeface="+mn-lt"/>
              </a:rPr>
              <a:t>1</a:t>
            </a:r>
            <a:endParaRPr lang="zh-CN" altLang="en-US" sz="2400" dirty="0">
              <a:ln w="19050">
                <a:noFill/>
              </a:ln>
              <a:solidFill>
                <a:schemeClr val="bg1"/>
              </a:solidFill>
              <a:cs typeface="+mn-ea"/>
              <a:sym typeface="+mn-lt"/>
            </a:endParaRPr>
          </a:p>
        </p:txBody>
      </p:sp>
      <p:sp>
        <p:nvSpPr>
          <p:cNvPr id="8" name="矩形 7">
            <a:extLst>
              <a:ext uri="{FF2B5EF4-FFF2-40B4-BE49-F238E27FC236}">
                <a16:creationId xmlns="" xmlns:a16="http://schemas.microsoft.com/office/drawing/2014/main" id="{F80D5522-C17B-4A90-9294-2C988900B58E}"/>
              </a:ext>
            </a:extLst>
          </p:cNvPr>
          <p:cNvSpPr/>
          <p:nvPr/>
        </p:nvSpPr>
        <p:spPr>
          <a:xfrm>
            <a:off x="2360641" y="1916832"/>
            <a:ext cx="8559895" cy="523220"/>
          </a:xfrm>
          <a:prstGeom prst="rect">
            <a:avLst/>
          </a:prstGeom>
        </p:spPr>
        <p:txBody>
          <a:bodyPr wrap="square">
            <a:spAutoFit/>
          </a:bodyPr>
          <a:lstStyle/>
          <a:p>
            <a:pPr lvl="0" algn="just">
              <a:buClr>
                <a:schemeClr val="accent1"/>
              </a:buClr>
              <a:defRPr/>
            </a:pPr>
            <a:r>
              <a:rPr lang="zh-CN" altLang="en-US" sz="1400" dirty="0">
                <a:solidFill>
                  <a:prstClr val="black"/>
                </a:solidFill>
                <a:cs typeface="+mn-ea"/>
                <a:sym typeface="+mn-lt"/>
              </a:rPr>
              <a:t>安全第一，预防为主，综合治理，强化和落实生产经营单位的主体责任，建立生产经营单位负责、职工参与、政府监管、行业自律和社会监督</a:t>
            </a:r>
          </a:p>
        </p:txBody>
      </p:sp>
      <p:sp>
        <p:nvSpPr>
          <p:cNvPr id="9" name="箭头: V 形 18">
            <a:extLst>
              <a:ext uri="{FF2B5EF4-FFF2-40B4-BE49-F238E27FC236}">
                <a16:creationId xmlns="" xmlns:a16="http://schemas.microsoft.com/office/drawing/2014/main" id="{E7FAE9B4-27EE-434A-9439-5B80780AF6AF}"/>
              </a:ext>
            </a:extLst>
          </p:cNvPr>
          <p:cNvSpPr/>
          <p:nvPr/>
        </p:nvSpPr>
        <p:spPr>
          <a:xfrm>
            <a:off x="1977116" y="3165551"/>
            <a:ext cx="216024" cy="261305"/>
          </a:xfrm>
          <a:prstGeom prst="chevron">
            <a:avLst>
              <a:gd name="adj" fmla="val 39326"/>
            </a:avLst>
          </a:prstGeom>
          <a:gradFill>
            <a:gsLst>
              <a:gs pos="0">
                <a:srgbClr val="C30F0F">
                  <a:lumMod val="90000"/>
                  <a:lumOff val="10000"/>
                </a:srgbClr>
              </a:gs>
              <a:gs pos="45000">
                <a:srgbClr val="C30F0F"/>
              </a:gs>
            </a:gsLst>
            <a:lin ang="5400000" scaled="1"/>
          </a:gradFill>
          <a:ln>
            <a:noFill/>
          </a:ln>
          <a:effectLst>
            <a:outerShdw blurRad="254000" dist="101600" dir="5400000" algn="ctr" rotWithShape="0">
              <a:srgbClr val="C30F0F">
                <a:alpha val="23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zh-CN" altLang="en-US" sz="2000" dirty="0">
              <a:ln w="19050">
                <a:noFill/>
              </a:ln>
              <a:gradFill>
                <a:gsLst>
                  <a:gs pos="100000">
                    <a:srgbClr val="E9BE61"/>
                  </a:gs>
                  <a:gs pos="49000">
                    <a:srgbClr val="FEEFAC"/>
                  </a:gs>
                </a:gsLst>
                <a:lin ang="5400000" scaled="0"/>
              </a:gradFill>
              <a:cs typeface="+mn-ea"/>
              <a:sym typeface="+mn-lt"/>
            </a:endParaRPr>
          </a:p>
        </p:txBody>
      </p:sp>
      <p:sp>
        <p:nvSpPr>
          <p:cNvPr id="10" name="矩形: 圆角 9">
            <a:extLst>
              <a:ext uri="{FF2B5EF4-FFF2-40B4-BE49-F238E27FC236}">
                <a16:creationId xmlns="" xmlns:a16="http://schemas.microsoft.com/office/drawing/2014/main" id="{50E9CEB6-5116-49FE-BC8A-A97528325876}"/>
              </a:ext>
            </a:extLst>
          </p:cNvPr>
          <p:cNvSpPr/>
          <p:nvPr/>
        </p:nvSpPr>
        <p:spPr bwMode="auto">
          <a:xfrm>
            <a:off x="1306432" y="3064345"/>
            <a:ext cx="464022" cy="463717"/>
          </a:xfrm>
          <a:prstGeom prst="roundRect">
            <a:avLst>
              <a:gd name="adj" fmla="val 16283"/>
            </a:avLst>
          </a:prstGeom>
          <a:gradFill>
            <a:gsLst>
              <a:gs pos="0">
                <a:srgbClr val="C30F0F">
                  <a:lumMod val="90000"/>
                  <a:lumOff val="10000"/>
                </a:srgbClr>
              </a:gs>
              <a:gs pos="45000">
                <a:srgbClr val="C30F0F"/>
              </a:gs>
            </a:gsLst>
            <a:lin ang="5400000" scaled="1"/>
          </a:gradFill>
          <a:ln>
            <a:noFill/>
          </a:ln>
          <a:effectLst>
            <a:outerShdw blurRad="254000" dist="101600" dir="5400000" algn="ctr" rotWithShape="0">
              <a:srgbClr val="C30F0F">
                <a:alpha val="23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2400" dirty="0">
                <a:ln w="19050">
                  <a:noFill/>
                </a:ln>
                <a:solidFill>
                  <a:schemeClr val="bg1"/>
                </a:solidFill>
                <a:cs typeface="+mn-ea"/>
                <a:sym typeface="+mn-lt"/>
              </a:rPr>
              <a:t>2</a:t>
            </a:r>
            <a:endParaRPr lang="zh-CN" altLang="en-US" sz="2400" dirty="0">
              <a:ln w="19050">
                <a:noFill/>
              </a:ln>
              <a:solidFill>
                <a:schemeClr val="bg1"/>
              </a:solidFill>
              <a:cs typeface="+mn-ea"/>
              <a:sym typeface="+mn-lt"/>
            </a:endParaRPr>
          </a:p>
        </p:txBody>
      </p:sp>
      <p:sp>
        <p:nvSpPr>
          <p:cNvPr id="11" name="矩形 10">
            <a:extLst>
              <a:ext uri="{FF2B5EF4-FFF2-40B4-BE49-F238E27FC236}">
                <a16:creationId xmlns="" xmlns:a16="http://schemas.microsoft.com/office/drawing/2014/main" id="{9DE1BA37-B46C-46A1-9732-2B23F6979968}"/>
              </a:ext>
            </a:extLst>
          </p:cNvPr>
          <p:cNvSpPr/>
          <p:nvPr/>
        </p:nvSpPr>
        <p:spPr>
          <a:xfrm>
            <a:off x="2360641" y="2943880"/>
            <a:ext cx="8559895" cy="523220"/>
          </a:xfrm>
          <a:prstGeom prst="rect">
            <a:avLst/>
          </a:prstGeom>
        </p:spPr>
        <p:txBody>
          <a:bodyPr wrap="square">
            <a:spAutoFit/>
          </a:bodyPr>
          <a:lstStyle/>
          <a:p>
            <a:pPr lvl="0" algn="just">
              <a:buClr>
                <a:schemeClr val="accent1"/>
              </a:buClr>
              <a:defRPr/>
            </a:pPr>
            <a:r>
              <a:rPr lang="zh-CN" altLang="en-US" sz="1400" dirty="0">
                <a:solidFill>
                  <a:prstClr val="black"/>
                </a:solidFill>
                <a:cs typeface="+mn-ea"/>
                <a:sym typeface="+mn-lt"/>
              </a:rPr>
              <a:t>生产经营单位必须遵守本法和其他有关安全生产的法律、法规，加强安全生产管理，建立、健全安全生产责任制和安全生产规章制度</a:t>
            </a:r>
          </a:p>
        </p:txBody>
      </p:sp>
      <p:cxnSp>
        <p:nvCxnSpPr>
          <p:cNvPr id="12" name="直接连接符 11">
            <a:extLst>
              <a:ext uri="{FF2B5EF4-FFF2-40B4-BE49-F238E27FC236}">
                <a16:creationId xmlns="" xmlns:a16="http://schemas.microsoft.com/office/drawing/2014/main" id="{368D2479-497B-4685-8F1C-C5F5FBF976FA}"/>
              </a:ext>
            </a:extLst>
          </p:cNvPr>
          <p:cNvCxnSpPr/>
          <p:nvPr/>
        </p:nvCxnSpPr>
        <p:spPr>
          <a:xfrm>
            <a:off x="1306432" y="2799359"/>
            <a:ext cx="9605047"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3" name="箭头: V 形 18">
            <a:extLst>
              <a:ext uri="{FF2B5EF4-FFF2-40B4-BE49-F238E27FC236}">
                <a16:creationId xmlns="" xmlns:a16="http://schemas.microsoft.com/office/drawing/2014/main" id="{107F28AD-3A13-4908-979F-C39989CF1C7C}"/>
              </a:ext>
            </a:extLst>
          </p:cNvPr>
          <p:cNvSpPr/>
          <p:nvPr/>
        </p:nvSpPr>
        <p:spPr>
          <a:xfrm>
            <a:off x="1977116" y="4188990"/>
            <a:ext cx="216024" cy="261305"/>
          </a:xfrm>
          <a:prstGeom prst="chevron">
            <a:avLst>
              <a:gd name="adj" fmla="val 39326"/>
            </a:avLst>
          </a:prstGeom>
          <a:gradFill>
            <a:gsLst>
              <a:gs pos="0">
                <a:srgbClr val="C30F0F">
                  <a:lumMod val="90000"/>
                  <a:lumOff val="10000"/>
                </a:srgbClr>
              </a:gs>
              <a:gs pos="45000">
                <a:srgbClr val="C30F0F"/>
              </a:gs>
            </a:gsLst>
            <a:lin ang="5400000" scaled="1"/>
          </a:gradFill>
          <a:ln>
            <a:noFill/>
          </a:ln>
          <a:effectLst>
            <a:outerShdw blurRad="254000" dist="101600" dir="5400000" algn="ctr" rotWithShape="0">
              <a:srgbClr val="C30F0F">
                <a:alpha val="23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zh-CN" altLang="en-US" sz="2000" dirty="0">
              <a:ln w="19050">
                <a:noFill/>
              </a:ln>
              <a:gradFill>
                <a:gsLst>
                  <a:gs pos="100000">
                    <a:srgbClr val="E9BE61"/>
                  </a:gs>
                  <a:gs pos="49000">
                    <a:srgbClr val="FEEFAC"/>
                  </a:gs>
                </a:gsLst>
                <a:lin ang="5400000" scaled="0"/>
              </a:gradFill>
              <a:cs typeface="+mn-ea"/>
              <a:sym typeface="+mn-lt"/>
            </a:endParaRPr>
          </a:p>
        </p:txBody>
      </p:sp>
      <p:sp>
        <p:nvSpPr>
          <p:cNvPr id="14" name="矩形: 圆角 13">
            <a:extLst>
              <a:ext uri="{FF2B5EF4-FFF2-40B4-BE49-F238E27FC236}">
                <a16:creationId xmlns="" xmlns:a16="http://schemas.microsoft.com/office/drawing/2014/main" id="{23CE3316-D867-4E20-9DE9-DD6747B6F097}"/>
              </a:ext>
            </a:extLst>
          </p:cNvPr>
          <p:cNvSpPr/>
          <p:nvPr/>
        </p:nvSpPr>
        <p:spPr bwMode="auto">
          <a:xfrm>
            <a:off x="1306432" y="4087784"/>
            <a:ext cx="464022" cy="463717"/>
          </a:xfrm>
          <a:prstGeom prst="roundRect">
            <a:avLst>
              <a:gd name="adj" fmla="val 16283"/>
            </a:avLst>
          </a:prstGeom>
          <a:gradFill>
            <a:gsLst>
              <a:gs pos="0">
                <a:srgbClr val="C30F0F">
                  <a:lumMod val="90000"/>
                  <a:lumOff val="10000"/>
                </a:srgbClr>
              </a:gs>
              <a:gs pos="45000">
                <a:srgbClr val="C30F0F"/>
              </a:gs>
            </a:gsLst>
            <a:lin ang="5400000" scaled="1"/>
          </a:gradFill>
          <a:ln>
            <a:noFill/>
          </a:ln>
          <a:effectLst>
            <a:outerShdw blurRad="254000" dist="101600" dir="5400000" algn="ctr" rotWithShape="0">
              <a:srgbClr val="C30F0F">
                <a:alpha val="23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2400" dirty="0">
                <a:ln w="19050">
                  <a:noFill/>
                </a:ln>
                <a:solidFill>
                  <a:schemeClr val="bg1"/>
                </a:solidFill>
                <a:cs typeface="+mn-ea"/>
                <a:sym typeface="+mn-lt"/>
              </a:rPr>
              <a:t>3</a:t>
            </a:r>
            <a:endParaRPr lang="zh-CN" altLang="en-US" sz="2400" dirty="0">
              <a:ln w="19050">
                <a:noFill/>
              </a:ln>
              <a:solidFill>
                <a:schemeClr val="bg1"/>
              </a:solidFill>
              <a:cs typeface="+mn-ea"/>
              <a:sym typeface="+mn-lt"/>
            </a:endParaRPr>
          </a:p>
        </p:txBody>
      </p:sp>
      <p:sp>
        <p:nvSpPr>
          <p:cNvPr id="15" name="矩形 14">
            <a:extLst>
              <a:ext uri="{FF2B5EF4-FFF2-40B4-BE49-F238E27FC236}">
                <a16:creationId xmlns="" xmlns:a16="http://schemas.microsoft.com/office/drawing/2014/main" id="{EDDD83EE-BF56-4827-A398-0DD07894338E}"/>
              </a:ext>
            </a:extLst>
          </p:cNvPr>
          <p:cNvSpPr/>
          <p:nvPr/>
        </p:nvSpPr>
        <p:spPr>
          <a:xfrm>
            <a:off x="2360641" y="3970928"/>
            <a:ext cx="8559895" cy="523220"/>
          </a:xfrm>
          <a:prstGeom prst="rect">
            <a:avLst/>
          </a:prstGeom>
        </p:spPr>
        <p:txBody>
          <a:bodyPr wrap="square">
            <a:spAutoFit/>
          </a:bodyPr>
          <a:lstStyle/>
          <a:p>
            <a:pPr lvl="0" algn="just">
              <a:buClr>
                <a:schemeClr val="accent1"/>
              </a:buClr>
              <a:defRPr/>
            </a:pPr>
            <a:r>
              <a:rPr lang="zh-CN" altLang="en-US" sz="1400" dirty="0">
                <a:solidFill>
                  <a:prstClr val="black"/>
                </a:solidFill>
                <a:cs typeface="+mn-ea"/>
                <a:sym typeface="+mn-lt"/>
              </a:rPr>
              <a:t>改善安全生产条件，推进安全生产标准化建设，提高安全生产水平，确保安全生产，企业安全生产主体责任（</a:t>
            </a:r>
            <a:r>
              <a:rPr lang="en-US" altLang="zh-CN" sz="1400" dirty="0">
                <a:solidFill>
                  <a:prstClr val="black"/>
                </a:solidFill>
                <a:cs typeface="+mn-ea"/>
                <a:sym typeface="+mn-lt"/>
              </a:rPr>
              <a:t>2011</a:t>
            </a:r>
            <a:r>
              <a:rPr lang="zh-CN" altLang="en-US" sz="1400" dirty="0">
                <a:solidFill>
                  <a:prstClr val="black"/>
                </a:solidFill>
                <a:cs typeface="+mn-ea"/>
                <a:sym typeface="+mn-lt"/>
              </a:rPr>
              <a:t>年国发办</a:t>
            </a:r>
            <a:r>
              <a:rPr lang="en-US" altLang="zh-CN" sz="1400" dirty="0">
                <a:solidFill>
                  <a:prstClr val="black"/>
                </a:solidFill>
                <a:cs typeface="+mn-ea"/>
                <a:sym typeface="+mn-lt"/>
              </a:rPr>
              <a:t>40</a:t>
            </a:r>
            <a:r>
              <a:rPr lang="zh-CN" altLang="en-US" sz="1400" dirty="0">
                <a:solidFill>
                  <a:prstClr val="black"/>
                </a:solidFill>
                <a:cs typeface="+mn-ea"/>
                <a:sym typeface="+mn-lt"/>
              </a:rPr>
              <a:t>号文）</a:t>
            </a:r>
          </a:p>
        </p:txBody>
      </p:sp>
      <p:cxnSp>
        <p:nvCxnSpPr>
          <p:cNvPr id="16" name="直接连接符 15">
            <a:extLst>
              <a:ext uri="{FF2B5EF4-FFF2-40B4-BE49-F238E27FC236}">
                <a16:creationId xmlns="" xmlns:a16="http://schemas.microsoft.com/office/drawing/2014/main" id="{918BEABA-805B-4A1F-8F2E-A6EFEC1ABC49}"/>
              </a:ext>
            </a:extLst>
          </p:cNvPr>
          <p:cNvCxnSpPr/>
          <p:nvPr/>
        </p:nvCxnSpPr>
        <p:spPr>
          <a:xfrm>
            <a:off x="1306432" y="3822798"/>
            <a:ext cx="9605047"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箭头: V 形 18">
            <a:extLst>
              <a:ext uri="{FF2B5EF4-FFF2-40B4-BE49-F238E27FC236}">
                <a16:creationId xmlns="" xmlns:a16="http://schemas.microsoft.com/office/drawing/2014/main" id="{E5DEBBCD-9B3B-4569-BA95-537CAD53CA8D}"/>
              </a:ext>
            </a:extLst>
          </p:cNvPr>
          <p:cNvSpPr/>
          <p:nvPr/>
        </p:nvSpPr>
        <p:spPr>
          <a:xfrm>
            <a:off x="1977116" y="5173832"/>
            <a:ext cx="216024" cy="261305"/>
          </a:xfrm>
          <a:prstGeom prst="chevron">
            <a:avLst>
              <a:gd name="adj" fmla="val 39326"/>
            </a:avLst>
          </a:prstGeom>
          <a:gradFill>
            <a:gsLst>
              <a:gs pos="0">
                <a:srgbClr val="C30F0F">
                  <a:lumMod val="90000"/>
                  <a:lumOff val="10000"/>
                </a:srgbClr>
              </a:gs>
              <a:gs pos="45000">
                <a:srgbClr val="C30F0F"/>
              </a:gs>
            </a:gsLst>
            <a:lin ang="5400000" scaled="1"/>
          </a:gradFill>
          <a:ln>
            <a:noFill/>
          </a:ln>
          <a:effectLst>
            <a:outerShdw blurRad="254000" dist="101600" dir="5400000" algn="ctr" rotWithShape="0">
              <a:srgbClr val="C30F0F">
                <a:alpha val="23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zh-CN" altLang="en-US" sz="2000" dirty="0">
              <a:ln w="19050">
                <a:noFill/>
              </a:ln>
              <a:gradFill>
                <a:gsLst>
                  <a:gs pos="100000">
                    <a:srgbClr val="E9BE61"/>
                  </a:gs>
                  <a:gs pos="49000">
                    <a:srgbClr val="FEEFAC"/>
                  </a:gs>
                </a:gsLst>
                <a:lin ang="5400000" scaled="0"/>
              </a:gradFill>
              <a:cs typeface="+mn-ea"/>
              <a:sym typeface="+mn-lt"/>
            </a:endParaRPr>
          </a:p>
        </p:txBody>
      </p:sp>
      <p:sp>
        <p:nvSpPr>
          <p:cNvPr id="18" name="矩形: 圆角 17">
            <a:extLst>
              <a:ext uri="{FF2B5EF4-FFF2-40B4-BE49-F238E27FC236}">
                <a16:creationId xmlns="" xmlns:a16="http://schemas.microsoft.com/office/drawing/2014/main" id="{038E0422-F481-42CF-9D58-C1DF87C31DDA}"/>
              </a:ext>
            </a:extLst>
          </p:cNvPr>
          <p:cNvSpPr/>
          <p:nvPr/>
        </p:nvSpPr>
        <p:spPr bwMode="auto">
          <a:xfrm>
            <a:off x="1306432" y="5072626"/>
            <a:ext cx="464022" cy="463717"/>
          </a:xfrm>
          <a:prstGeom prst="roundRect">
            <a:avLst>
              <a:gd name="adj" fmla="val 16283"/>
            </a:avLst>
          </a:prstGeom>
          <a:gradFill>
            <a:gsLst>
              <a:gs pos="0">
                <a:srgbClr val="C30F0F">
                  <a:lumMod val="90000"/>
                  <a:lumOff val="10000"/>
                </a:srgbClr>
              </a:gs>
              <a:gs pos="45000">
                <a:srgbClr val="C30F0F"/>
              </a:gs>
            </a:gsLst>
            <a:lin ang="5400000" scaled="1"/>
          </a:gradFill>
          <a:ln>
            <a:noFill/>
          </a:ln>
          <a:effectLst>
            <a:outerShdw blurRad="254000" dist="101600" dir="5400000" algn="ctr" rotWithShape="0">
              <a:srgbClr val="C30F0F">
                <a:alpha val="23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2400" dirty="0">
                <a:ln w="19050">
                  <a:noFill/>
                </a:ln>
                <a:solidFill>
                  <a:schemeClr val="bg1"/>
                </a:solidFill>
                <a:cs typeface="+mn-ea"/>
                <a:sym typeface="+mn-lt"/>
              </a:rPr>
              <a:t>4</a:t>
            </a:r>
            <a:endParaRPr lang="zh-CN" altLang="en-US" sz="2400" dirty="0">
              <a:ln w="19050">
                <a:noFill/>
              </a:ln>
              <a:solidFill>
                <a:schemeClr val="bg1"/>
              </a:solidFill>
              <a:cs typeface="+mn-ea"/>
              <a:sym typeface="+mn-lt"/>
            </a:endParaRPr>
          </a:p>
        </p:txBody>
      </p:sp>
      <p:sp>
        <p:nvSpPr>
          <p:cNvPr id="19" name="矩形 18">
            <a:extLst>
              <a:ext uri="{FF2B5EF4-FFF2-40B4-BE49-F238E27FC236}">
                <a16:creationId xmlns="" xmlns:a16="http://schemas.microsoft.com/office/drawing/2014/main" id="{C0E5477B-06D5-47EB-958E-D0805AAA84D2}"/>
              </a:ext>
            </a:extLst>
          </p:cNvPr>
          <p:cNvSpPr/>
          <p:nvPr/>
        </p:nvSpPr>
        <p:spPr>
          <a:xfrm>
            <a:off x="2360641" y="4997975"/>
            <a:ext cx="8559895" cy="523220"/>
          </a:xfrm>
          <a:prstGeom prst="rect">
            <a:avLst/>
          </a:prstGeom>
        </p:spPr>
        <p:txBody>
          <a:bodyPr wrap="square">
            <a:spAutoFit/>
          </a:bodyPr>
          <a:lstStyle/>
          <a:p>
            <a:pPr lvl="0" algn="just">
              <a:buClr>
                <a:schemeClr val="accent1"/>
              </a:buClr>
              <a:defRPr/>
            </a:pPr>
            <a:r>
              <a:rPr lang="zh-CN" altLang="en-US" sz="1400" dirty="0">
                <a:solidFill>
                  <a:prstClr val="black"/>
                </a:solidFill>
                <a:cs typeface="+mn-ea"/>
                <a:sym typeface="+mn-lt"/>
              </a:rPr>
              <a:t>企业必须严格遵守和执行安全生产法律法规、规章制度与技术标准。依法依规加强安全生产，加大安全投入，健全安全管理机构</a:t>
            </a:r>
          </a:p>
        </p:txBody>
      </p:sp>
      <p:cxnSp>
        <p:nvCxnSpPr>
          <p:cNvPr id="20" name="直接连接符 19">
            <a:extLst>
              <a:ext uri="{FF2B5EF4-FFF2-40B4-BE49-F238E27FC236}">
                <a16:creationId xmlns="" xmlns:a16="http://schemas.microsoft.com/office/drawing/2014/main" id="{7ED832EB-6485-49A6-842E-DA9C51262C8D}"/>
              </a:ext>
            </a:extLst>
          </p:cNvPr>
          <p:cNvCxnSpPr/>
          <p:nvPr/>
        </p:nvCxnSpPr>
        <p:spPr>
          <a:xfrm>
            <a:off x="1306432" y="4807640"/>
            <a:ext cx="9605047"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524089433"/>
      </p:ext>
    </p:extLst>
  </p:cSld>
  <p:clrMapOvr>
    <a:masterClrMapping/>
  </p:clrMapOvr>
  <mc:AlternateContent xmlns:mc="http://schemas.openxmlformats.org/markup-compatibility/2006" xmlns:p14="http://schemas.microsoft.com/office/powerpoint/2010/main">
    <mc:Choice Requires="p14">
      <p:transition spd="slow" p14:dur="1500" advTm="1259">
        <p:random/>
      </p:transition>
    </mc:Choice>
    <mc:Fallback xmlns="">
      <p:transition spd="slow" advTm="1259">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par>
                                <p:cTn id="15" presetID="2" presetClass="entr" presetSubtype="4"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additive="base">
                                        <p:cTn id="33" dur="500" fill="hold"/>
                                        <p:tgtEl>
                                          <p:spTgt spid="10"/>
                                        </p:tgtEl>
                                        <p:attrNameLst>
                                          <p:attrName>ppt_x</p:attrName>
                                        </p:attrNameLst>
                                      </p:cBhvr>
                                      <p:tavLst>
                                        <p:tav tm="0">
                                          <p:val>
                                            <p:strVal val="#ppt_x"/>
                                          </p:val>
                                        </p:tav>
                                        <p:tav tm="100000">
                                          <p:val>
                                            <p:strVal val="#ppt_x"/>
                                          </p:val>
                                        </p:tav>
                                      </p:tavLst>
                                    </p:anim>
                                    <p:anim calcmode="lin" valueType="num">
                                      <p:cBhvr additive="base">
                                        <p:cTn id="34" dur="500" fill="hold"/>
                                        <p:tgtEl>
                                          <p:spTgt spid="10"/>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additive="base">
                                        <p:cTn id="41" dur="500" fill="hold"/>
                                        <p:tgtEl>
                                          <p:spTgt spid="13"/>
                                        </p:tgtEl>
                                        <p:attrNameLst>
                                          <p:attrName>ppt_x</p:attrName>
                                        </p:attrNameLst>
                                      </p:cBhvr>
                                      <p:tavLst>
                                        <p:tav tm="0">
                                          <p:val>
                                            <p:strVal val="#ppt_x"/>
                                          </p:val>
                                        </p:tav>
                                        <p:tav tm="100000">
                                          <p:val>
                                            <p:strVal val="#ppt_x"/>
                                          </p:val>
                                        </p:tav>
                                      </p:tavLst>
                                    </p:anim>
                                    <p:anim calcmode="lin" valueType="num">
                                      <p:cBhvr additive="base">
                                        <p:cTn id="42" dur="500" fill="hold"/>
                                        <p:tgtEl>
                                          <p:spTgt spid="13"/>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additive="base">
                                        <p:cTn id="45" dur="500" fill="hold"/>
                                        <p:tgtEl>
                                          <p:spTgt spid="14"/>
                                        </p:tgtEl>
                                        <p:attrNameLst>
                                          <p:attrName>ppt_x</p:attrName>
                                        </p:attrNameLst>
                                      </p:cBhvr>
                                      <p:tavLst>
                                        <p:tav tm="0">
                                          <p:val>
                                            <p:strVal val="#ppt_x"/>
                                          </p:val>
                                        </p:tav>
                                        <p:tav tm="100000">
                                          <p:val>
                                            <p:strVal val="#ppt_x"/>
                                          </p:val>
                                        </p:tav>
                                      </p:tavLst>
                                    </p:anim>
                                    <p:anim calcmode="lin" valueType="num">
                                      <p:cBhvr additive="base">
                                        <p:cTn id="46" dur="500" fill="hold"/>
                                        <p:tgtEl>
                                          <p:spTgt spid="14"/>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additive="base">
                                        <p:cTn id="53" dur="500" fill="hold"/>
                                        <p:tgtEl>
                                          <p:spTgt spid="17"/>
                                        </p:tgtEl>
                                        <p:attrNameLst>
                                          <p:attrName>ppt_x</p:attrName>
                                        </p:attrNameLst>
                                      </p:cBhvr>
                                      <p:tavLst>
                                        <p:tav tm="0">
                                          <p:val>
                                            <p:strVal val="#ppt_x"/>
                                          </p:val>
                                        </p:tav>
                                        <p:tav tm="100000">
                                          <p:val>
                                            <p:strVal val="#ppt_x"/>
                                          </p:val>
                                        </p:tav>
                                      </p:tavLst>
                                    </p:anim>
                                    <p:anim calcmode="lin" valueType="num">
                                      <p:cBhvr additive="base">
                                        <p:cTn id="54" dur="500" fill="hold"/>
                                        <p:tgtEl>
                                          <p:spTgt spid="17"/>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8"/>
                                        </p:tgtEl>
                                        <p:attrNameLst>
                                          <p:attrName>style.visibility</p:attrName>
                                        </p:attrNameLst>
                                      </p:cBhvr>
                                      <p:to>
                                        <p:strVal val="visible"/>
                                      </p:to>
                                    </p:set>
                                    <p:anim calcmode="lin" valueType="num">
                                      <p:cBhvr additive="base">
                                        <p:cTn id="57" dur="500" fill="hold"/>
                                        <p:tgtEl>
                                          <p:spTgt spid="18"/>
                                        </p:tgtEl>
                                        <p:attrNameLst>
                                          <p:attrName>ppt_x</p:attrName>
                                        </p:attrNameLst>
                                      </p:cBhvr>
                                      <p:tavLst>
                                        <p:tav tm="0">
                                          <p:val>
                                            <p:strVal val="#ppt_x"/>
                                          </p:val>
                                        </p:tav>
                                        <p:tav tm="100000">
                                          <p:val>
                                            <p:strVal val="#ppt_x"/>
                                          </p:val>
                                        </p:tav>
                                      </p:tavLst>
                                    </p:anim>
                                    <p:anim calcmode="lin" valueType="num">
                                      <p:cBhvr additive="base">
                                        <p:cTn id="58" dur="500" fill="hold"/>
                                        <p:tgtEl>
                                          <p:spTgt spid="18"/>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9"/>
                                        </p:tgtEl>
                                        <p:attrNameLst>
                                          <p:attrName>style.visibility</p:attrName>
                                        </p:attrNameLst>
                                      </p:cBhvr>
                                      <p:to>
                                        <p:strVal val="visible"/>
                                      </p:to>
                                    </p:set>
                                    <p:anim calcmode="lin" valueType="num">
                                      <p:cBhvr additive="base">
                                        <p:cTn id="61" dur="500" fill="hold"/>
                                        <p:tgtEl>
                                          <p:spTgt spid="19"/>
                                        </p:tgtEl>
                                        <p:attrNameLst>
                                          <p:attrName>ppt_x</p:attrName>
                                        </p:attrNameLst>
                                      </p:cBhvr>
                                      <p:tavLst>
                                        <p:tav tm="0">
                                          <p:val>
                                            <p:strVal val="#ppt_x"/>
                                          </p:val>
                                        </p:tav>
                                        <p:tav tm="100000">
                                          <p:val>
                                            <p:strVal val="#ppt_x"/>
                                          </p:val>
                                        </p:tav>
                                      </p:tavLst>
                                    </p:anim>
                                    <p:anim calcmode="lin" valueType="num">
                                      <p:cBhvr additive="base">
                                        <p:cTn id="62" dur="500" fill="hold"/>
                                        <p:tgtEl>
                                          <p:spTgt spid="19"/>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12"/>
                                        </p:tgtEl>
                                        <p:attrNameLst>
                                          <p:attrName>style.visibility</p:attrName>
                                        </p:attrNameLst>
                                      </p:cBhvr>
                                      <p:to>
                                        <p:strVal val="visible"/>
                                      </p:to>
                                    </p:set>
                                    <p:anim calcmode="lin" valueType="num">
                                      <p:cBhvr additive="base">
                                        <p:cTn id="65" dur="500" fill="hold"/>
                                        <p:tgtEl>
                                          <p:spTgt spid="12"/>
                                        </p:tgtEl>
                                        <p:attrNameLst>
                                          <p:attrName>ppt_x</p:attrName>
                                        </p:attrNameLst>
                                      </p:cBhvr>
                                      <p:tavLst>
                                        <p:tav tm="0">
                                          <p:val>
                                            <p:strVal val="#ppt_x"/>
                                          </p:val>
                                        </p:tav>
                                        <p:tav tm="100000">
                                          <p:val>
                                            <p:strVal val="#ppt_x"/>
                                          </p:val>
                                        </p:tav>
                                      </p:tavLst>
                                    </p:anim>
                                    <p:anim calcmode="lin" valueType="num">
                                      <p:cBhvr additive="base">
                                        <p:cTn id="66" dur="500" fill="hold"/>
                                        <p:tgtEl>
                                          <p:spTgt spid="12"/>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additive="base">
                                        <p:cTn id="69" dur="500" fill="hold"/>
                                        <p:tgtEl>
                                          <p:spTgt spid="16"/>
                                        </p:tgtEl>
                                        <p:attrNameLst>
                                          <p:attrName>ppt_x</p:attrName>
                                        </p:attrNameLst>
                                      </p:cBhvr>
                                      <p:tavLst>
                                        <p:tav tm="0">
                                          <p:val>
                                            <p:strVal val="#ppt_x"/>
                                          </p:val>
                                        </p:tav>
                                        <p:tav tm="100000">
                                          <p:val>
                                            <p:strVal val="#ppt_x"/>
                                          </p:val>
                                        </p:tav>
                                      </p:tavLst>
                                    </p:anim>
                                    <p:anim calcmode="lin" valueType="num">
                                      <p:cBhvr additive="base">
                                        <p:cTn id="70" dur="500" fill="hold"/>
                                        <p:tgtEl>
                                          <p:spTgt spid="16"/>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additive="base">
                                        <p:cTn id="73" dur="500" fill="hold"/>
                                        <p:tgtEl>
                                          <p:spTgt spid="20"/>
                                        </p:tgtEl>
                                        <p:attrNameLst>
                                          <p:attrName>ppt_x</p:attrName>
                                        </p:attrNameLst>
                                      </p:cBhvr>
                                      <p:tavLst>
                                        <p:tav tm="0">
                                          <p:val>
                                            <p:strVal val="#ppt_x"/>
                                          </p:val>
                                        </p:tav>
                                        <p:tav tm="100000">
                                          <p:val>
                                            <p:strVal val="#ppt_x"/>
                                          </p:val>
                                        </p:tav>
                                      </p:tavLst>
                                    </p:anim>
                                    <p:anim calcmode="lin" valueType="num">
                                      <p:cBhvr additive="base">
                                        <p:cTn id="7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animBg="1"/>
      <p:bldP spid="8" grpId="0"/>
      <p:bldP spid="9" grpId="0" animBg="1"/>
      <p:bldP spid="10" grpId="0" animBg="1"/>
      <p:bldP spid="11" grpId="0"/>
      <p:bldP spid="13" grpId="0" animBg="1"/>
      <p:bldP spid="14" grpId="0" animBg="1"/>
      <p:bldP spid="15" grpId="0"/>
      <p:bldP spid="17" grpId="0" animBg="1"/>
      <p:bldP spid="18" grpId="0" animBg="1"/>
      <p:bldP spid="1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 xmlns:a16="http://schemas.microsoft.com/office/drawing/2014/main" id="{2574561F-8F54-45AF-A77B-0C2E2E8EA81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0958" r="15832" b="17627"/>
          <a:stretch/>
        </p:blipFill>
        <p:spPr>
          <a:xfrm>
            <a:off x="-1" y="0"/>
            <a:ext cx="12192001" cy="6858000"/>
          </a:xfrm>
          <a:prstGeom prst="rect">
            <a:avLst/>
          </a:prstGeom>
        </p:spPr>
      </p:pic>
      <p:sp>
        <p:nvSpPr>
          <p:cNvPr id="3" name="矩形: 圆角 2">
            <a:extLst>
              <a:ext uri="{FF2B5EF4-FFF2-40B4-BE49-F238E27FC236}">
                <a16:creationId xmlns="" xmlns:a16="http://schemas.microsoft.com/office/drawing/2014/main" id="{397A4022-9BB5-437F-AAF5-1ECD4F25F245}"/>
              </a:ext>
            </a:extLst>
          </p:cNvPr>
          <p:cNvSpPr/>
          <p:nvPr/>
        </p:nvSpPr>
        <p:spPr>
          <a:xfrm>
            <a:off x="335359" y="764704"/>
            <a:ext cx="11521280" cy="5760640"/>
          </a:xfrm>
          <a:prstGeom prst="roundRect">
            <a:avLst>
              <a:gd name="adj" fmla="val 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cs typeface="+mn-ea"/>
              <a:sym typeface="+mn-lt"/>
            </a:endParaRPr>
          </a:p>
        </p:txBody>
      </p:sp>
      <p:pic>
        <p:nvPicPr>
          <p:cNvPr id="4" name="图片 3">
            <a:extLst>
              <a:ext uri="{FF2B5EF4-FFF2-40B4-BE49-F238E27FC236}">
                <a16:creationId xmlns="" xmlns:a16="http://schemas.microsoft.com/office/drawing/2014/main" id="{6FC00857-26CB-420F-8BFC-CC866FAE02D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77010" t="57889" r="158" b="17302"/>
          <a:stretch/>
        </p:blipFill>
        <p:spPr>
          <a:xfrm>
            <a:off x="191344" y="188640"/>
            <a:ext cx="1247990" cy="677953"/>
          </a:xfrm>
          <a:prstGeom prst="rect">
            <a:avLst/>
          </a:prstGeom>
        </p:spPr>
      </p:pic>
      <p:sp>
        <p:nvSpPr>
          <p:cNvPr id="5" name="文本框 4">
            <a:extLst>
              <a:ext uri="{FF2B5EF4-FFF2-40B4-BE49-F238E27FC236}">
                <a16:creationId xmlns="" xmlns:a16="http://schemas.microsoft.com/office/drawing/2014/main" id="{150C1188-26A2-4161-8655-45308466877D}"/>
              </a:ext>
            </a:extLst>
          </p:cNvPr>
          <p:cNvSpPr txBox="1"/>
          <p:nvPr/>
        </p:nvSpPr>
        <p:spPr>
          <a:xfrm>
            <a:off x="1199456" y="188640"/>
            <a:ext cx="4896544" cy="584775"/>
          </a:xfrm>
          <a:prstGeom prst="rect">
            <a:avLst/>
          </a:prstGeom>
          <a:noFill/>
        </p:spPr>
        <p:txBody>
          <a:bodyPr wrap="square" rtlCol="0">
            <a:spAutoFit/>
          </a:bodyPr>
          <a:lstStyle/>
          <a:p>
            <a:pPr algn="dist"/>
            <a:r>
              <a:rPr lang="zh-CN" altLang="en-US" sz="3200" dirty="0">
                <a:solidFill>
                  <a:srgbClr val="FCE1B6"/>
                </a:solidFill>
                <a:cs typeface="+mn-ea"/>
                <a:sym typeface="+mn-lt"/>
              </a:rPr>
              <a:t>新版</a:t>
            </a:r>
            <a:r>
              <a:rPr lang="en-US" altLang="zh-CN" sz="3200" dirty="0">
                <a:solidFill>
                  <a:srgbClr val="FCE1B6"/>
                </a:solidFill>
                <a:cs typeface="+mn-ea"/>
                <a:sym typeface="+mn-lt"/>
              </a:rPr>
              <a:t>《</a:t>
            </a:r>
            <a:r>
              <a:rPr lang="zh-CN" altLang="en-US" sz="3200" dirty="0">
                <a:solidFill>
                  <a:srgbClr val="FCE1B6"/>
                </a:solidFill>
                <a:cs typeface="+mn-ea"/>
                <a:sym typeface="+mn-lt"/>
              </a:rPr>
              <a:t>安全生产法</a:t>
            </a:r>
            <a:r>
              <a:rPr lang="en-US" altLang="zh-CN" sz="3200" dirty="0">
                <a:solidFill>
                  <a:srgbClr val="FCE1B6"/>
                </a:solidFill>
                <a:cs typeface="+mn-ea"/>
                <a:sym typeface="+mn-lt"/>
              </a:rPr>
              <a:t>》</a:t>
            </a:r>
            <a:r>
              <a:rPr lang="zh-CN" altLang="en-US" sz="3200" dirty="0">
                <a:solidFill>
                  <a:srgbClr val="FCE1B6"/>
                </a:solidFill>
                <a:cs typeface="+mn-ea"/>
                <a:sym typeface="+mn-lt"/>
              </a:rPr>
              <a:t>解读</a:t>
            </a:r>
          </a:p>
        </p:txBody>
      </p:sp>
      <p:sp>
        <p:nvSpPr>
          <p:cNvPr id="21" name="椭圆 20">
            <a:extLst>
              <a:ext uri="{FF2B5EF4-FFF2-40B4-BE49-F238E27FC236}">
                <a16:creationId xmlns="" xmlns:a16="http://schemas.microsoft.com/office/drawing/2014/main" id="{7441317D-F09E-4FD3-85C9-32C8167C0DEF}"/>
              </a:ext>
            </a:extLst>
          </p:cNvPr>
          <p:cNvSpPr/>
          <p:nvPr/>
        </p:nvSpPr>
        <p:spPr>
          <a:xfrm rot="5400000">
            <a:off x="3532584" y="-348868"/>
            <a:ext cx="5126832" cy="5126832"/>
          </a:xfrm>
          <a:prstGeom prst="ellipse">
            <a:avLst/>
          </a:prstGeom>
          <a:gradFill>
            <a:gsLst>
              <a:gs pos="73000">
                <a:srgbClr val="CB232D">
                  <a:lumMod val="5000"/>
                  <a:lumOff val="95000"/>
                  <a:alpha val="0"/>
                </a:srgbClr>
              </a:gs>
              <a:gs pos="100000">
                <a:srgbClr val="CB232D">
                  <a:alpha val="22000"/>
                </a:srgbClr>
              </a:gs>
            </a:gsLst>
            <a:lin ang="0" scaled="0"/>
          </a:gradFill>
          <a:ln w="12700" cap="flat" cmpd="sng" algn="ctr">
            <a:gradFill>
              <a:gsLst>
                <a:gs pos="65000">
                  <a:srgbClr val="CB232D">
                    <a:lumMod val="5000"/>
                    <a:lumOff val="95000"/>
                    <a:alpha val="0"/>
                  </a:srgbClr>
                </a:gs>
                <a:gs pos="100000">
                  <a:srgbClr val="CB232D"/>
                </a:gs>
              </a:gsLst>
              <a:lin ang="0" scaled="0"/>
            </a:gra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sp>
        <p:nvSpPr>
          <p:cNvPr id="22" name="椭圆 21">
            <a:extLst>
              <a:ext uri="{FF2B5EF4-FFF2-40B4-BE49-F238E27FC236}">
                <a16:creationId xmlns="" xmlns:a16="http://schemas.microsoft.com/office/drawing/2014/main" id="{D8792C7F-F6E5-41C6-A144-2CE5BF7E51BD}"/>
              </a:ext>
            </a:extLst>
          </p:cNvPr>
          <p:cNvSpPr/>
          <p:nvPr/>
        </p:nvSpPr>
        <p:spPr bwMode="auto">
          <a:xfrm>
            <a:off x="3526504" y="3310594"/>
            <a:ext cx="397796" cy="397796"/>
          </a:xfrm>
          <a:prstGeom prst="ellipse">
            <a:avLst/>
          </a:prstGeom>
          <a:solidFill>
            <a:srgbClr val="8F010F"/>
          </a:solidFill>
          <a:ln w="12700" cap="flat" cmpd="sng" algn="ctr">
            <a:noFill/>
            <a:prstDash val="solid"/>
            <a:miter lim="800000"/>
          </a:ln>
          <a:effectLst>
            <a:outerShdw blurRad="254000" dist="101600" dir="5400000" algn="ctr" rotWithShape="0">
              <a:srgbClr val="C30F0F">
                <a:alpha val="23000"/>
              </a:srgbClr>
            </a:outerShdw>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dirty="0">
                <a:ln w="19050">
                  <a:noFill/>
                </a:ln>
                <a:solidFill>
                  <a:schemeClr val="bg1"/>
                </a:solidFill>
                <a:effectLst/>
                <a:uLnTx/>
                <a:uFillTx/>
                <a:cs typeface="+mn-ea"/>
                <a:sym typeface="+mn-lt"/>
              </a:rPr>
              <a:t>1</a:t>
            </a:r>
            <a:endParaRPr kumimoji="0" lang="zh-CN" altLang="en-US" sz="2000" b="0" i="0" u="none" strike="noStrike" kern="0" cap="none" spc="0" normalizeH="0" baseline="0" noProof="0" dirty="0">
              <a:ln w="19050">
                <a:noFill/>
              </a:ln>
              <a:solidFill>
                <a:schemeClr val="bg1"/>
              </a:solidFill>
              <a:effectLst/>
              <a:uLnTx/>
              <a:uFillTx/>
              <a:cs typeface="+mn-ea"/>
              <a:sym typeface="+mn-lt"/>
            </a:endParaRPr>
          </a:p>
        </p:txBody>
      </p:sp>
      <p:sp>
        <p:nvSpPr>
          <p:cNvPr id="23" name="文本框 22">
            <a:extLst>
              <a:ext uri="{FF2B5EF4-FFF2-40B4-BE49-F238E27FC236}">
                <a16:creationId xmlns="" xmlns:a16="http://schemas.microsoft.com/office/drawing/2014/main" id="{42A74655-9BD9-4178-A8F0-9398421EF945}"/>
              </a:ext>
            </a:extLst>
          </p:cNvPr>
          <p:cNvSpPr txBox="1"/>
          <p:nvPr/>
        </p:nvSpPr>
        <p:spPr>
          <a:xfrm>
            <a:off x="844487" y="3034277"/>
            <a:ext cx="2564512" cy="1110177"/>
          </a:xfrm>
          <a:prstGeom prst="rect">
            <a:avLst/>
          </a:prstGeom>
        </p:spPr>
        <p:txBody>
          <a:bodyPr wrap="square" lIns="90000" tIns="46800" rIns="90000" bIns="46800" anchor="t" anchorCtr="0">
            <a:spAutoFit/>
          </a:bodyPr>
          <a:lstStyle>
            <a:defPPr>
              <a:defRPr lang="zh-CN"/>
            </a:defPPr>
            <a:lvl1pPr indent="0">
              <a:lnSpc>
                <a:spcPct val="110000"/>
              </a:lnSpc>
              <a:spcBef>
                <a:spcPct val="0"/>
              </a:spcBef>
              <a:buClr>
                <a:schemeClr val="accent1"/>
              </a:buClr>
              <a:buNone/>
              <a:defRPr sz="1600" baseline="0">
                <a:solidFill>
                  <a:schemeClr val="tx1">
                    <a:lumMod val="75000"/>
                    <a:lumOff val="25000"/>
                  </a:schemeClr>
                </a:solidFill>
                <a:latin typeface="思源黑体 CN Light" panose="020B0300000000000000" pitchFamily="34" charset="-122"/>
                <a:ea typeface="思源黑体 CN Light" panose="020B0300000000000000" pitchFamily="34" charset="-122"/>
                <a:cs typeface="+mn-ea"/>
              </a:defRPr>
            </a:lvl1pPr>
            <a:lvl2pPr indent="0">
              <a:buNone/>
              <a:defRPr sz="1200"/>
            </a:lvl2pPr>
            <a:lvl3pPr indent="0">
              <a:buNone/>
              <a:defRPr sz="1000"/>
            </a:lvl3pPr>
            <a:lvl4pPr indent="0">
              <a:buNone/>
              <a:defRPr sz="900"/>
            </a:lvl4pPr>
            <a:lvl5pPr indent="0">
              <a:buNone/>
              <a:defRPr sz="900"/>
            </a:lvl5pPr>
            <a:lvl6pPr indent="0">
              <a:buNone/>
              <a:defRPr sz="900"/>
            </a:lvl6pPr>
            <a:lvl7pPr indent="0">
              <a:buNone/>
              <a:defRPr sz="900"/>
            </a:lvl7pPr>
            <a:lvl8pPr indent="0">
              <a:buNone/>
              <a:defRPr sz="900"/>
            </a:lvl8pPr>
            <a:lvl9pPr indent="0">
              <a:buNone/>
              <a:defRPr sz="900"/>
            </a:lvl9pPr>
          </a:lstStyle>
          <a:p>
            <a:pPr lvl="0" algn="r">
              <a:buClr>
                <a:srgbClr val="CB232D"/>
              </a:buClr>
            </a:pPr>
            <a:r>
              <a:rPr lang="zh-CN" altLang="en-US" sz="1200" kern="0" dirty="0">
                <a:solidFill>
                  <a:prstClr val="black">
                    <a:lumMod val="75000"/>
                    <a:lumOff val="25000"/>
                  </a:prstClr>
                </a:solidFill>
                <a:latin typeface="+mn-lt"/>
                <a:ea typeface="+mn-ea"/>
                <a:sym typeface="+mn-lt"/>
              </a:rPr>
              <a:t>按规定配备安全管理人员，加强班组安全建设，保持安全设备设施完好有效。企业主要负责人、实际控制人要切实承担安全生第一责任人的责任</a:t>
            </a:r>
            <a:endParaRPr kumimoji="0" lang="zh-CN" altLang="en-US" sz="1200" b="0" i="0" u="none" strike="noStrike" kern="0" cap="none" spc="0" normalizeH="0" baseline="0" noProof="0" dirty="0">
              <a:ln>
                <a:noFill/>
              </a:ln>
              <a:solidFill>
                <a:prstClr val="black">
                  <a:lumMod val="75000"/>
                  <a:lumOff val="25000"/>
                </a:prstClr>
              </a:solidFill>
              <a:effectLst/>
              <a:uLnTx/>
              <a:uFillTx/>
              <a:latin typeface="+mn-lt"/>
              <a:ea typeface="+mn-ea"/>
              <a:sym typeface="+mn-lt"/>
            </a:endParaRPr>
          </a:p>
        </p:txBody>
      </p:sp>
      <p:sp>
        <p:nvSpPr>
          <p:cNvPr id="24" name="椭圆 23">
            <a:extLst>
              <a:ext uri="{FF2B5EF4-FFF2-40B4-BE49-F238E27FC236}">
                <a16:creationId xmlns="" xmlns:a16="http://schemas.microsoft.com/office/drawing/2014/main" id="{6EE8225D-9F3F-4D52-896D-B7DF6A75B325}"/>
              </a:ext>
            </a:extLst>
          </p:cNvPr>
          <p:cNvSpPr/>
          <p:nvPr/>
        </p:nvSpPr>
        <p:spPr bwMode="auto">
          <a:xfrm>
            <a:off x="5897102" y="4619709"/>
            <a:ext cx="397796" cy="397796"/>
          </a:xfrm>
          <a:prstGeom prst="ellipse">
            <a:avLst/>
          </a:prstGeom>
          <a:solidFill>
            <a:srgbClr val="8F010F"/>
          </a:solidFill>
          <a:ln w="12700" cap="flat" cmpd="sng" algn="ctr">
            <a:noFill/>
            <a:prstDash val="solid"/>
            <a:miter lim="800000"/>
          </a:ln>
          <a:effectLst>
            <a:outerShdw blurRad="254000" dist="101600" dir="5400000" algn="ctr" rotWithShape="0">
              <a:srgbClr val="C30F0F">
                <a:alpha val="23000"/>
              </a:srgbClr>
            </a:outerShdw>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dirty="0">
                <a:ln w="19050">
                  <a:noFill/>
                </a:ln>
                <a:solidFill>
                  <a:schemeClr val="bg1"/>
                </a:solidFill>
                <a:effectLst/>
                <a:uLnTx/>
                <a:uFillTx/>
                <a:cs typeface="+mn-ea"/>
                <a:sym typeface="+mn-lt"/>
              </a:rPr>
              <a:t>2</a:t>
            </a:r>
            <a:endParaRPr kumimoji="0" lang="zh-CN" altLang="en-US" sz="2000" b="0" i="0" u="none" strike="noStrike" kern="0" cap="none" spc="0" normalizeH="0" baseline="0" noProof="0" dirty="0">
              <a:ln w="19050">
                <a:noFill/>
              </a:ln>
              <a:solidFill>
                <a:schemeClr val="bg1"/>
              </a:solidFill>
              <a:effectLst/>
              <a:uLnTx/>
              <a:uFillTx/>
              <a:cs typeface="+mn-ea"/>
              <a:sym typeface="+mn-lt"/>
            </a:endParaRPr>
          </a:p>
        </p:txBody>
      </p:sp>
      <p:sp>
        <p:nvSpPr>
          <p:cNvPr id="25" name="文本框 24">
            <a:extLst>
              <a:ext uri="{FF2B5EF4-FFF2-40B4-BE49-F238E27FC236}">
                <a16:creationId xmlns="" xmlns:a16="http://schemas.microsoft.com/office/drawing/2014/main" id="{06F0F7DD-B36F-45B8-A4D6-9F7CADED1F0E}"/>
              </a:ext>
            </a:extLst>
          </p:cNvPr>
          <p:cNvSpPr txBox="1"/>
          <p:nvPr/>
        </p:nvSpPr>
        <p:spPr>
          <a:xfrm>
            <a:off x="4280395" y="5135926"/>
            <a:ext cx="3667541" cy="1042466"/>
          </a:xfrm>
          <a:prstGeom prst="rect">
            <a:avLst/>
          </a:prstGeom>
        </p:spPr>
        <p:txBody>
          <a:bodyPr wrap="square" lIns="90000" tIns="46800" rIns="90000" bIns="46800" anchor="t" anchorCtr="0">
            <a:spAutoFit/>
          </a:bodyPr>
          <a:lstStyle>
            <a:defPPr>
              <a:defRPr lang="zh-CN"/>
            </a:defPPr>
            <a:lvl1pPr indent="0">
              <a:lnSpc>
                <a:spcPct val="110000"/>
              </a:lnSpc>
              <a:spcBef>
                <a:spcPct val="0"/>
              </a:spcBef>
              <a:buClr>
                <a:schemeClr val="accent1"/>
              </a:buClr>
              <a:buNone/>
              <a:defRPr sz="1600" baseline="0">
                <a:solidFill>
                  <a:schemeClr val="tx1">
                    <a:lumMod val="75000"/>
                    <a:lumOff val="25000"/>
                  </a:schemeClr>
                </a:solidFill>
                <a:latin typeface="思源黑体 CN Light" panose="020B0300000000000000" pitchFamily="34" charset="-122"/>
                <a:ea typeface="思源黑体 CN Light" panose="020B0300000000000000" pitchFamily="34" charset="-122"/>
                <a:cs typeface="+mn-ea"/>
              </a:defRPr>
            </a:lvl1pPr>
            <a:lvl2pPr indent="0">
              <a:buNone/>
              <a:defRPr sz="1200"/>
            </a:lvl2pPr>
            <a:lvl3pPr indent="0">
              <a:buNone/>
              <a:defRPr sz="1000"/>
            </a:lvl3pPr>
            <a:lvl4pPr indent="0">
              <a:buNone/>
              <a:defRPr sz="900"/>
            </a:lvl4pPr>
            <a:lvl5pPr indent="0">
              <a:buNone/>
              <a:defRPr sz="900"/>
            </a:lvl5pPr>
            <a:lvl6pPr indent="0">
              <a:buNone/>
              <a:defRPr sz="900"/>
            </a:lvl6pPr>
            <a:lvl7pPr indent="0">
              <a:buNone/>
              <a:defRPr sz="900"/>
            </a:lvl7pPr>
            <a:lvl8pPr indent="0">
              <a:buNone/>
              <a:defRPr sz="900"/>
            </a:lvl8pPr>
            <a:lvl9pPr indent="0">
              <a:buNone/>
              <a:defRPr sz="900"/>
            </a:lvl9pPr>
          </a:lstStyle>
          <a:p>
            <a:pPr lvl="0" algn="ctr">
              <a:buClr>
                <a:srgbClr val="CB232D"/>
              </a:buClr>
            </a:pPr>
            <a:r>
              <a:rPr lang="zh-CN" altLang="en-US" sz="1400" kern="0" dirty="0">
                <a:solidFill>
                  <a:prstClr val="black">
                    <a:lumMod val="75000"/>
                    <a:lumOff val="25000"/>
                  </a:prstClr>
                </a:solidFill>
                <a:latin typeface="+mn-lt"/>
                <a:ea typeface="+mn-ea"/>
                <a:sym typeface="+mn-lt"/>
              </a:rPr>
              <a:t>带头执行现场带班制度，加强现场安全管理员。强化企业技术负责人技术决策和指挥权，注重发挥注册安全工程师对企业安全状况诊断</a:t>
            </a:r>
            <a:endParaRPr kumimoji="0" lang="zh-CN" altLang="en-US" sz="1400" b="0" i="0" u="none" strike="noStrike" kern="0" cap="none" spc="0" normalizeH="0" baseline="0" noProof="0" dirty="0">
              <a:ln>
                <a:noFill/>
              </a:ln>
              <a:solidFill>
                <a:prstClr val="black">
                  <a:lumMod val="75000"/>
                  <a:lumOff val="25000"/>
                </a:prstClr>
              </a:solidFill>
              <a:effectLst/>
              <a:uLnTx/>
              <a:uFillTx/>
              <a:latin typeface="+mn-lt"/>
              <a:ea typeface="+mn-ea"/>
              <a:sym typeface="+mn-lt"/>
            </a:endParaRPr>
          </a:p>
        </p:txBody>
      </p:sp>
      <p:sp>
        <p:nvSpPr>
          <p:cNvPr id="26" name="椭圆 25">
            <a:extLst>
              <a:ext uri="{FF2B5EF4-FFF2-40B4-BE49-F238E27FC236}">
                <a16:creationId xmlns="" xmlns:a16="http://schemas.microsoft.com/office/drawing/2014/main" id="{2961DB26-2E3C-4143-92A7-6949AAE42CDB}"/>
              </a:ext>
            </a:extLst>
          </p:cNvPr>
          <p:cNvSpPr/>
          <p:nvPr/>
        </p:nvSpPr>
        <p:spPr bwMode="auto">
          <a:xfrm>
            <a:off x="8217943" y="3310594"/>
            <a:ext cx="397796" cy="397796"/>
          </a:xfrm>
          <a:prstGeom prst="ellipse">
            <a:avLst/>
          </a:prstGeom>
          <a:solidFill>
            <a:srgbClr val="8F010F"/>
          </a:solidFill>
          <a:ln w="12700" cap="flat" cmpd="sng" algn="ctr">
            <a:noFill/>
            <a:prstDash val="solid"/>
            <a:miter lim="800000"/>
          </a:ln>
          <a:effectLst>
            <a:outerShdw blurRad="254000" dist="101600" dir="5400000" algn="ctr" rotWithShape="0">
              <a:srgbClr val="C30F0F">
                <a:alpha val="23000"/>
              </a:srgbClr>
            </a:outerShdw>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dirty="0">
                <a:ln w="19050">
                  <a:noFill/>
                </a:ln>
                <a:solidFill>
                  <a:schemeClr val="bg1"/>
                </a:solidFill>
                <a:effectLst/>
                <a:uLnTx/>
                <a:uFillTx/>
                <a:cs typeface="+mn-ea"/>
                <a:sym typeface="+mn-lt"/>
              </a:rPr>
              <a:t>3</a:t>
            </a:r>
            <a:endParaRPr kumimoji="0" lang="zh-CN" altLang="en-US" sz="2000" b="0" i="0" u="none" strike="noStrike" kern="0" cap="none" spc="0" normalizeH="0" baseline="0" noProof="0" dirty="0">
              <a:ln w="19050">
                <a:noFill/>
              </a:ln>
              <a:solidFill>
                <a:schemeClr val="bg1"/>
              </a:solidFill>
              <a:effectLst/>
              <a:uLnTx/>
              <a:uFillTx/>
              <a:cs typeface="+mn-ea"/>
              <a:sym typeface="+mn-lt"/>
            </a:endParaRPr>
          </a:p>
        </p:txBody>
      </p:sp>
      <p:sp>
        <p:nvSpPr>
          <p:cNvPr id="27" name="文本框 26">
            <a:extLst>
              <a:ext uri="{FF2B5EF4-FFF2-40B4-BE49-F238E27FC236}">
                <a16:creationId xmlns="" xmlns:a16="http://schemas.microsoft.com/office/drawing/2014/main" id="{CCB518DF-75C6-4D85-BA02-FFC242321E42}"/>
              </a:ext>
            </a:extLst>
          </p:cNvPr>
          <p:cNvSpPr txBox="1"/>
          <p:nvPr/>
        </p:nvSpPr>
        <p:spPr>
          <a:xfrm>
            <a:off x="8699683" y="2728772"/>
            <a:ext cx="2878938" cy="1099918"/>
          </a:xfrm>
          <a:prstGeom prst="rect">
            <a:avLst/>
          </a:prstGeom>
        </p:spPr>
        <p:txBody>
          <a:bodyPr wrap="square" lIns="90000" tIns="46800" rIns="90000" bIns="46800" anchor="t" anchorCtr="0">
            <a:spAutoFit/>
          </a:bodyPr>
          <a:lstStyle>
            <a:defPPr>
              <a:defRPr lang="zh-CN"/>
            </a:defPPr>
            <a:lvl1pPr indent="0">
              <a:lnSpc>
                <a:spcPct val="110000"/>
              </a:lnSpc>
              <a:spcBef>
                <a:spcPct val="0"/>
              </a:spcBef>
              <a:buClr>
                <a:schemeClr val="accent1"/>
              </a:buClr>
              <a:buNone/>
              <a:defRPr sz="1600" baseline="0">
                <a:solidFill>
                  <a:schemeClr val="tx1">
                    <a:lumMod val="75000"/>
                    <a:lumOff val="25000"/>
                  </a:schemeClr>
                </a:solidFill>
                <a:latin typeface="思源黑体 CN Light" panose="020B0300000000000000" pitchFamily="34" charset="-122"/>
                <a:ea typeface="思源黑体 CN Light" panose="020B0300000000000000" pitchFamily="34" charset="-122"/>
                <a:cs typeface="+mn-ea"/>
              </a:defRPr>
            </a:lvl1pPr>
            <a:lvl2pPr indent="0">
              <a:buNone/>
              <a:defRPr sz="1200"/>
            </a:lvl2pPr>
            <a:lvl3pPr indent="0">
              <a:buNone/>
              <a:defRPr sz="1000"/>
            </a:lvl3pPr>
            <a:lvl4pPr indent="0">
              <a:buNone/>
              <a:defRPr sz="900"/>
            </a:lvl4pPr>
            <a:lvl5pPr indent="0">
              <a:buNone/>
              <a:defRPr sz="900"/>
            </a:lvl5pPr>
            <a:lvl6pPr indent="0">
              <a:buNone/>
              <a:defRPr sz="900"/>
            </a:lvl6pPr>
            <a:lvl7pPr indent="0">
              <a:buNone/>
              <a:defRPr sz="900"/>
            </a:lvl7pPr>
            <a:lvl8pPr indent="0">
              <a:buNone/>
              <a:defRPr sz="900"/>
            </a:lvl8pPr>
            <a:lvl9pPr indent="0">
              <a:buNone/>
              <a:defRPr sz="900"/>
            </a:lvl9pPr>
          </a:lstStyle>
          <a:p>
            <a:pPr lvl="0">
              <a:buClr>
                <a:srgbClr val="CB232D"/>
              </a:buClr>
            </a:pPr>
            <a:r>
              <a:rPr lang="zh-CN" altLang="en-US" sz="1200" kern="0" dirty="0">
                <a:solidFill>
                  <a:prstClr val="black">
                    <a:lumMod val="75000"/>
                    <a:lumOff val="25000"/>
                  </a:prstClr>
                </a:solidFill>
                <a:latin typeface="+mn-lt"/>
                <a:ea typeface="+mn-ea"/>
                <a:sym typeface="+mn-lt"/>
              </a:rPr>
              <a:t>评估、整改方面的作用、企业主要负责人、安全管理人员、特种作业人员一律经严格考核、持证上岗</a:t>
            </a:r>
          </a:p>
          <a:p>
            <a:pPr lvl="0">
              <a:buClr>
                <a:srgbClr val="CB232D"/>
              </a:buClr>
            </a:pPr>
            <a:r>
              <a:rPr lang="zh-CN" altLang="en-US" sz="1200" kern="0" dirty="0">
                <a:solidFill>
                  <a:prstClr val="black">
                    <a:lumMod val="75000"/>
                    <a:lumOff val="25000"/>
                  </a:prstClr>
                </a:solidFill>
                <a:latin typeface="+mn-lt"/>
                <a:ea typeface="+mn-ea"/>
                <a:sym typeface="+mn-lt"/>
              </a:rPr>
              <a:t>企业用工要严格依照劳动合同法与职工签订劳动合同</a:t>
            </a:r>
            <a:endParaRPr kumimoji="0" lang="zh-CN" altLang="en-US" sz="1200" b="0" i="0" u="none" strike="noStrike" kern="0" cap="none" spc="0" normalizeH="0" baseline="0" noProof="0" dirty="0">
              <a:ln>
                <a:noFill/>
              </a:ln>
              <a:solidFill>
                <a:prstClr val="black">
                  <a:lumMod val="75000"/>
                  <a:lumOff val="25000"/>
                </a:prstClr>
              </a:solidFill>
              <a:effectLst/>
              <a:uLnTx/>
              <a:uFillTx/>
              <a:latin typeface="+mn-lt"/>
              <a:ea typeface="+mn-ea"/>
              <a:sym typeface="+mn-lt"/>
            </a:endParaRPr>
          </a:p>
        </p:txBody>
      </p:sp>
      <p:pic>
        <p:nvPicPr>
          <p:cNvPr id="28" name="图片 27">
            <a:extLst>
              <a:ext uri="{FF2B5EF4-FFF2-40B4-BE49-F238E27FC236}">
                <a16:creationId xmlns="" xmlns:a16="http://schemas.microsoft.com/office/drawing/2014/main" id="{74221D0C-F901-403A-A615-55394F4EDE7F}"/>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flipH="1">
            <a:off x="4687602" y="2503845"/>
            <a:ext cx="2816796" cy="1850310"/>
          </a:xfrm>
          <a:prstGeom prst="rect">
            <a:avLst/>
          </a:prstGeom>
        </p:spPr>
      </p:pic>
      <p:sp>
        <p:nvSpPr>
          <p:cNvPr id="29" name="文本框 28">
            <a:extLst>
              <a:ext uri="{FF2B5EF4-FFF2-40B4-BE49-F238E27FC236}">
                <a16:creationId xmlns="" xmlns:a16="http://schemas.microsoft.com/office/drawing/2014/main" id="{B8B4F4E6-1E2F-4044-895C-B16BF84D7FBA}"/>
              </a:ext>
            </a:extLst>
          </p:cNvPr>
          <p:cNvSpPr txBox="1"/>
          <p:nvPr/>
        </p:nvSpPr>
        <p:spPr>
          <a:xfrm>
            <a:off x="3035660" y="1268760"/>
            <a:ext cx="6120680" cy="584775"/>
          </a:xfrm>
          <a:prstGeom prst="rect">
            <a:avLst/>
          </a:prstGeom>
          <a:noFill/>
        </p:spPr>
        <p:txBody>
          <a:bodyPr wrap="square" rtlCol="0">
            <a:spAutoFit/>
          </a:bodyPr>
          <a:lstStyle/>
          <a:p>
            <a:pPr algn="dist"/>
            <a:r>
              <a:rPr lang="zh-CN" altLang="en-US" sz="3200" dirty="0">
                <a:solidFill>
                  <a:srgbClr val="8F010F"/>
                </a:solidFill>
                <a:cs typeface="+mn-ea"/>
                <a:sym typeface="+mn-lt"/>
              </a:rPr>
              <a:t>新版</a:t>
            </a:r>
            <a:r>
              <a:rPr lang="en-US" altLang="zh-CN" sz="3200" dirty="0">
                <a:solidFill>
                  <a:srgbClr val="8F010F"/>
                </a:solidFill>
                <a:cs typeface="+mn-ea"/>
                <a:sym typeface="+mn-lt"/>
              </a:rPr>
              <a:t>《</a:t>
            </a:r>
            <a:r>
              <a:rPr lang="zh-CN" altLang="en-US" sz="3200" dirty="0">
                <a:solidFill>
                  <a:srgbClr val="8F010F"/>
                </a:solidFill>
                <a:cs typeface="+mn-ea"/>
                <a:sym typeface="+mn-lt"/>
              </a:rPr>
              <a:t>安全生产法</a:t>
            </a:r>
            <a:r>
              <a:rPr lang="en-US" altLang="zh-CN" sz="3200" dirty="0">
                <a:solidFill>
                  <a:srgbClr val="8F010F"/>
                </a:solidFill>
                <a:cs typeface="+mn-ea"/>
                <a:sym typeface="+mn-lt"/>
              </a:rPr>
              <a:t>》</a:t>
            </a:r>
            <a:r>
              <a:rPr lang="zh-CN" altLang="en-US" sz="3200" dirty="0">
                <a:solidFill>
                  <a:srgbClr val="8F010F"/>
                </a:solidFill>
                <a:cs typeface="+mn-ea"/>
                <a:sym typeface="+mn-lt"/>
              </a:rPr>
              <a:t>解读</a:t>
            </a:r>
          </a:p>
        </p:txBody>
      </p:sp>
    </p:spTree>
    <p:custDataLst>
      <p:tags r:id="rId1"/>
    </p:custDataLst>
    <p:extLst>
      <p:ext uri="{BB962C8B-B14F-4D97-AF65-F5344CB8AC3E}">
        <p14:creationId xmlns:p14="http://schemas.microsoft.com/office/powerpoint/2010/main" val="2035374759"/>
      </p:ext>
    </p:extLst>
  </p:cSld>
  <p:clrMapOvr>
    <a:masterClrMapping/>
  </p:clrMapOvr>
  <mc:AlternateContent xmlns:mc="http://schemas.openxmlformats.org/markup-compatibility/2006" xmlns:p14="http://schemas.microsoft.com/office/powerpoint/2010/main">
    <mc:Choice Requires="p14">
      <p:transition spd="slow" p14:dur="1500" advTm="1282">
        <p:random/>
      </p:transition>
    </mc:Choice>
    <mc:Fallback xmlns="">
      <p:transition spd="slow" advTm="1282">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par>
                                <p:cTn id="15" presetID="2" presetClass="entr" presetSubtype="4"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anim calcmode="lin" valueType="num">
                                      <p:cBhvr additive="base">
                                        <p:cTn id="17" dur="500" fill="hold"/>
                                        <p:tgtEl>
                                          <p:spTgt spid="22"/>
                                        </p:tgtEl>
                                        <p:attrNameLst>
                                          <p:attrName>ppt_x</p:attrName>
                                        </p:attrNameLst>
                                      </p:cBhvr>
                                      <p:tavLst>
                                        <p:tav tm="0">
                                          <p:val>
                                            <p:strVal val="#ppt_x"/>
                                          </p:val>
                                        </p:tav>
                                        <p:tav tm="100000">
                                          <p:val>
                                            <p:strVal val="#ppt_x"/>
                                          </p:val>
                                        </p:tav>
                                      </p:tavLst>
                                    </p:anim>
                                    <p:anim calcmode="lin" valueType="num">
                                      <p:cBhvr additive="base">
                                        <p:cTn id="18" dur="500" fill="hold"/>
                                        <p:tgtEl>
                                          <p:spTgt spid="22"/>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anim calcmode="lin" valueType="num">
                                      <p:cBhvr additive="base">
                                        <p:cTn id="21" dur="500" fill="hold"/>
                                        <p:tgtEl>
                                          <p:spTgt spid="23"/>
                                        </p:tgtEl>
                                        <p:attrNameLst>
                                          <p:attrName>ppt_x</p:attrName>
                                        </p:attrNameLst>
                                      </p:cBhvr>
                                      <p:tavLst>
                                        <p:tav tm="0">
                                          <p:val>
                                            <p:strVal val="#ppt_x"/>
                                          </p:val>
                                        </p:tav>
                                        <p:tav tm="100000">
                                          <p:val>
                                            <p:strVal val="#ppt_x"/>
                                          </p:val>
                                        </p:tav>
                                      </p:tavLst>
                                    </p:anim>
                                    <p:anim calcmode="lin" valueType="num">
                                      <p:cBhvr additive="base">
                                        <p:cTn id="22" dur="500" fill="hold"/>
                                        <p:tgtEl>
                                          <p:spTgt spid="23"/>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additive="base">
                                        <p:cTn id="25" dur="500" fill="hold"/>
                                        <p:tgtEl>
                                          <p:spTgt spid="24"/>
                                        </p:tgtEl>
                                        <p:attrNameLst>
                                          <p:attrName>ppt_x</p:attrName>
                                        </p:attrNameLst>
                                      </p:cBhvr>
                                      <p:tavLst>
                                        <p:tav tm="0">
                                          <p:val>
                                            <p:strVal val="#ppt_x"/>
                                          </p:val>
                                        </p:tav>
                                        <p:tav tm="100000">
                                          <p:val>
                                            <p:strVal val="#ppt_x"/>
                                          </p:val>
                                        </p:tav>
                                      </p:tavLst>
                                    </p:anim>
                                    <p:anim calcmode="lin" valueType="num">
                                      <p:cBhvr additive="base">
                                        <p:cTn id="26" dur="500" fill="hold"/>
                                        <p:tgtEl>
                                          <p:spTgt spid="24"/>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5"/>
                                        </p:tgtEl>
                                        <p:attrNameLst>
                                          <p:attrName>style.visibility</p:attrName>
                                        </p:attrNameLst>
                                      </p:cBhvr>
                                      <p:to>
                                        <p:strVal val="visible"/>
                                      </p:to>
                                    </p:set>
                                    <p:anim calcmode="lin" valueType="num">
                                      <p:cBhvr additive="base">
                                        <p:cTn id="29" dur="500" fill="hold"/>
                                        <p:tgtEl>
                                          <p:spTgt spid="25"/>
                                        </p:tgtEl>
                                        <p:attrNameLst>
                                          <p:attrName>ppt_x</p:attrName>
                                        </p:attrNameLst>
                                      </p:cBhvr>
                                      <p:tavLst>
                                        <p:tav tm="0">
                                          <p:val>
                                            <p:strVal val="#ppt_x"/>
                                          </p:val>
                                        </p:tav>
                                        <p:tav tm="100000">
                                          <p:val>
                                            <p:strVal val="#ppt_x"/>
                                          </p:val>
                                        </p:tav>
                                      </p:tavLst>
                                    </p:anim>
                                    <p:anim calcmode="lin" valueType="num">
                                      <p:cBhvr additive="base">
                                        <p:cTn id="30" dur="500" fill="hold"/>
                                        <p:tgtEl>
                                          <p:spTgt spid="25"/>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26"/>
                                        </p:tgtEl>
                                        <p:attrNameLst>
                                          <p:attrName>style.visibility</p:attrName>
                                        </p:attrNameLst>
                                      </p:cBhvr>
                                      <p:to>
                                        <p:strVal val="visible"/>
                                      </p:to>
                                    </p:set>
                                    <p:anim calcmode="lin" valueType="num">
                                      <p:cBhvr additive="base">
                                        <p:cTn id="33" dur="500" fill="hold"/>
                                        <p:tgtEl>
                                          <p:spTgt spid="26"/>
                                        </p:tgtEl>
                                        <p:attrNameLst>
                                          <p:attrName>ppt_x</p:attrName>
                                        </p:attrNameLst>
                                      </p:cBhvr>
                                      <p:tavLst>
                                        <p:tav tm="0">
                                          <p:val>
                                            <p:strVal val="#ppt_x"/>
                                          </p:val>
                                        </p:tav>
                                        <p:tav tm="100000">
                                          <p:val>
                                            <p:strVal val="#ppt_x"/>
                                          </p:val>
                                        </p:tav>
                                      </p:tavLst>
                                    </p:anim>
                                    <p:anim calcmode="lin" valueType="num">
                                      <p:cBhvr additive="base">
                                        <p:cTn id="34" dur="500" fill="hold"/>
                                        <p:tgtEl>
                                          <p:spTgt spid="26"/>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27"/>
                                        </p:tgtEl>
                                        <p:attrNameLst>
                                          <p:attrName>style.visibility</p:attrName>
                                        </p:attrNameLst>
                                      </p:cBhvr>
                                      <p:to>
                                        <p:strVal val="visible"/>
                                      </p:to>
                                    </p:set>
                                    <p:anim calcmode="lin" valueType="num">
                                      <p:cBhvr additive="base">
                                        <p:cTn id="37" dur="500" fill="hold"/>
                                        <p:tgtEl>
                                          <p:spTgt spid="27"/>
                                        </p:tgtEl>
                                        <p:attrNameLst>
                                          <p:attrName>ppt_x</p:attrName>
                                        </p:attrNameLst>
                                      </p:cBhvr>
                                      <p:tavLst>
                                        <p:tav tm="0">
                                          <p:val>
                                            <p:strVal val="#ppt_x"/>
                                          </p:val>
                                        </p:tav>
                                        <p:tav tm="100000">
                                          <p:val>
                                            <p:strVal val="#ppt_x"/>
                                          </p:val>
                                        </p:tav>
                                      </p:tavLst>
                                    </p:anim>
                                    <p:anim calcmode="lin" valueType="num">
                                      <p:cBhvr additive="base">
                                        <p:cTn id="38" dur="500" fill="hold"/>
                                        <p:tgtEl>
                                          <p:spTgt spid="27"/>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anim calcmode="lin" valueType="num">
                                      <p:cBhvr additive="base">
                                        <p:cTn id="41" dur="500" fill="hold"/>
                                        <p:tgtEl>
                                          <p:spTgt spid="21"/>
                                        </p:tgtEl>
                                        <p:attrNameLst>
                                          <p:attrName>ppt_x</p:attrName>
                                        </p:attrNameLst>
                                      </p:cBhvr>
                                      <p:tavLst>
                                        <p:tav tm="0">
                                          <p:val>
                                            <p:strVal val="#ppt_x"/>
                                          </p:val>
                                        </p:tav>
                                        <p:tav tm="100000">
                                          <p:val>
                                            <p:strVal val="#ppt_x"/>
                                          </p:val>
                                        </p:tav>
                                      </p:tavLst>
                                    </p:anim>
                                    <p:anim calcmode="lin" valueType="num">
                                      <p:cBhvr additive="base">
                                        <p:cTn id="42" dur="500" fill="hold"/>
                                        <p:tgtEl>
                                          <p:spTgt spid="21"/>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28"/>
                                        </p:tgtEl>
                                        <p:attrNameLst>
                                          <p:attrName>style.visibility</p:attrName>
                                        </p:attrNameLst>
                                      </p:cBhvr>
                                      <p:to>
                                        <p:strVal val="visible"/>
                                      </p:to>
                                    </p:set>
                                    <p:anim calcmode="lin" valueType="num">
                                      <p:cBhvr additive="base">
                                        <p:cTn id="45" dur="500" fill="hold"/>
                                        <p:tgtEl>
                                          <p:spTgt spid="28"/>
                                        </p:tgtEl>
                                        <p:attrNameLst>
                                          <p:attrName>ppt_x</p:attrName>
                                        </p:attrNameLst>
                                      </p:cBhvr>
                                      <p:tavLst>
                                        <p:tav tm="0">
                                          <p:val>
                                            <p:strVal val="#ppt_x"/>
                                          </p:val>
                                        </p:tav>
                                        <p:tav tm="100000">
                                          <p:val>
                                            <p:strVal val="#ppt_x"/>
                                          </p:val>
                                        </p:tav>
                                      </p:tavLst>
                                    </p:anim>
                                    <p:anim calcmode="lin" valueType="num">
                                      <p:cBhvr additive="base">
                                        <p:cTn id="4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1" grpId="0" animBg="1"/>
      <p:bldP spid="22" grpId="0" animBg="1"/>
      <p:bldP spid="23" grpId="0"/>
      <p:bldP spid="24" grpId="0" animBg="1"/>
      <p:bldP spid="25" grpId="0"/>
      <p:bldP spid="26" grpId="0" animBg="1"/>
      <p:bldP spid="2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 xmlns:a16="http://schemas.microsoft.com/office/drawing/2014/main" id="{2574561F-8F54-45AF-A77B-0C2E2E8EA81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0958" r="15832" b="17627"/>
          <a:stretch/>
        </p:blipFill>
        <p:spPr>
          <a:xfrm>
            <a:off x="-1" y="0"/>
            <a:ext cx="12192001" cy="6858000"/>
          </a:xfrm>
          <a:prstGeom prst="rect">
            <a:avLst/>
          </a:prstGeom>
        </p:spPr>
      </p:pic>
      <p:sp>
        <p:nvSpPr>
          <p:cNvPr id="3" name="矩形: 圆角 2">
            <a:extLst>
              <a:ext uri="{FF2B5EF4-FFF2-40B4-BE49-F238E27FC236}">
                <a16:creationId xmlns="" xmlns:a16="http://schemas.microsoft.com/office/drawing/2014/main" id="{397A4022-9BB5-437F-AAF5-1ECD4F25F245}"/>
              </a:ext>
            </a:extLst>
          </p:cNvPr>
          <p:cNvSpPr/>
          <p:nvPr/>
        </p:nvSpPr>
        <p:spPr>
          <a:xfrm>
            <a:off x="335359" y="764704"/>
            <a:ext cx="11521280" cy="5760640"/>
          </a:xfrm>
          <a:prstGeom prst="roundRect">
            <a:avLst>
              <a:gd name="adj" fmla="val 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a:extLst>
              <a:ext uri="{FF2B5EF4-FFF2-40B4-BE49-F238E27FC236}">
                <a16:creationId xmlns="" xmlns:a16="http://schemas.microsoft.com/office/drawing/2014/main" id="{6FC00857-26CB-420F-8BFC-CC866FAE02D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77010" t="57889" r="158" b="17302"/>
          <a:stretch/>
        </p:blipFill>
        <p:spPr>
          <a:xfrm>
            <a:off x="191344" y="188640"/>
            <a:ext cx="1247990" cy="677953"/>
          </a:xfrm>
          <a:prstGeom prst="rect">
            <a:avLst/>
          </a:prstGeom>
        </p:spPr>
      </p:pic>
      <p:sp>
        <p:nvSpPr>
          <p:cNvPr id="5" name="文本框 4">
            <a:extLst>
              <a:ext uri="{FF2B5EF4-FFF2-40B4-BE49-F238E27FC236}">
                <a16:creationId xmlns="" xmlns:a16="http://schemas.microsoft.com/office/drawing/2014/main" id="{150C1188-26A2-4161-8655-45308466877D}"/>
              </a:ext>
            </a:extLst>
          </p:cNvPr>
          <p:cNvSpPr txBox="1"/>
          <p:nvPr/>
        </p:nvSpPr>
        <p:spPr>
          <a:xfrm>
            <a:off x="1199456" y="188640"/>
            <a:ext cx="4896544" cy="584775"/>
          </a:xfrm>
          <a:prstGeom prst="rect">
            <a:avLst/>
          </a:prstGeom>
          <a:noFill/>
        </p:spPr>
        <p:txBody>
          <a:bodyPr wrap="square" rtlCol="0">
            <a:spAutoFit/>
          </a:bodyPr>
          <a:lstStyle/>
          <a:p>
            <a:pPr algn="dist"/>
            <a:r>
              <a:rPr lang="zh-CN" altLang="en-US" sz="3200" dirty="0">
                <a:solidFill>
                  <a:srgbClr val="FCE1B6"/>
                </a:solidFill>
                <a:cs typeface="+mn-ea"/>
                <a:sym typeface="+mn-lt"/>
              </a:rPr>
              <a:t>新版</a:t>
            </a:r>
            <a:r>
              <a:rPr lang="en-US" altLang="zh-CN" sz="3200" dirty="0">
                <a:solidFill>
                  <a:srgbClr val="FCE1B6"/>
                </a:solidFill>
                <a:cs typeface="+mn-ea"/>
                <a:sym typeface="+mn-lt"/>
              </a:rPr>
              <a:t>《</a:t>
            </a:r>
            <a:r>
              <a:rPr lang="zh-CN" altLang="en-US" sz="3200" dirty="0">
                <a:solidFill>
                  <a:srgbClr val="FCE1B6"/>
                </a:solidFill>
                <a:cs typeface="+mn-ea"/>
                <a:sym typeface="+mn-lt"/>
              </a:rPr>
              <a:t>安全生产法</a:t>
            </a:r>
            <a:r>
              <a:rPr lang="en-US" altLang="zh-CN" sz="3200" dirty="0">
                <a:solidFill>
                  <a:srgbClr val="FCE1B6"/>
                </a:solidFill>
                <a:cs typeface="+mn-ea"/>
                <a:sym typeface="+mn-lt"/>
              </a:rPr>
              <a:t>》</a:t>
            </a:r>
            <a:r>
              <a:rPr lang="zh-CN" altLang="en-US" sz="3200" dirty="0">
                <a:solidFill>
                  <a:srgbClr val="FCE1B6"/>
                </a:solidFill>
                <a:cs typeface="+mn-ea"/>
                <a:sym typeface="+mn-lt"/>
              </a:rPr>
              <a:t>解读</a:t>
            </a:r>
          </a:p>
        </p:txBody>
      </p:sp>
      <p:grpSp>
        <p:nvGrpSpPr>
          <p:cNvPr id="40" name="组合 39">
            <a:extLst>
              <a:ext uri="{FF2B5EF4-FFF2-40B4-BE49-F238E27FC236}">
                <a16:creationId xmlns="" xmlns:a16="http://schemas.microsoft.com/office/drawing/2014/main" id="{6FEC05C3-8797-4185-8B8A-FE442740DA01}"/>
              </a:ext>
            </a:extLst>
          </p:cNvPr>
          <p:cNvGrpSpPr/>
          <p:nvPr/>
        </p:nvGrpSpPr>
        <p:grpSpPr>
          <a:xfrm>
            <a:off x="1406366" y="1628800"/>
            <a:ext cx="9379268" cy="634350"/>
            <a:chOff x="1603057" y="1628800"/>
            <a:chExt cx="9379268" cy="634350"/>
          </a:xfrm>
        </p:grpSpPr>
        <p:sp>
          <p:nvSpPr>
            <p:cNvPr id="23" name="矩形: 圆角 22">
              <a:extLst>
                <a:ext uri="{FF2B5EF4-FFF2-40B4-BE49-F238E27FC236}">
                  <a16:creationId xmlns="" xmlns:a16="http://schemas.microsoft.com/office/drawing/2014/main" id="{2A875DA2-87FB-4A74-87E5-5E4BF883B839}"/>
                </a:ext>
              </a:extLst>
            </p:cNvPr>
            <p:cNvSpPr/>
            <p:nvPr/>
          </p:nvSpPr>
          <p:spPr bwMode="auto">
            <a:xfrm>
              <a:off x="1603057" y="1628800"/>
              <a:ext cx="9379268" cy="634350"/>
            </a:xfrm>
            <a:prstGeom prst="roundRect">
              <a:avLst>
                <a:gd name="adj" fmla="val 50000"/>
              </a:avLst>
            </a:prstGeom>
            <a:solidFill>
              <a:srgbClr val="8F010F"/>
            </a:solidFill>
            <a:ln w="12700" cap="flat" cmpd="sng" algn="ctr">
              <a:noFill/>
              <a:prstDash val="solid"/>
              <a:miter lim="800000"/>
            </a:ln>
            <a:effectLst>
              <a:outerShdw blurRad="254000" dist="101600" dir="5400000" algn="ctr" rotWithShape="0">
                <a:srgbClr val="C30F0F">
                  <a:alpha val="23000"/>
                </a:srgbClr>
              </a:outerShdw>
            </a:effectLst>
          </p:spPr>
          <p:txBody>
            <a:bodyPr lIns="684000" tIns="0" rIns="0" bIns="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w="19050">
                  <a:noFill/>
                </a:ln>
                <a:solidFill>
                  <a:prstClr val="white"/>
                </a:solidFill>
                <a:effectLst/>
                <a:uLnTx/>
                <a:uFillTx/>
                <a:cs typeface="+mn-ea"/>
                <a:sym typeface="+mn-lt"/>
              </a:endParaRPr>
            </a:p>
          </p:txBody>
        </p:sp>
        <p:sp>
          <p:nvSpPr>
            <p:cNvPr id="25" name="TextBox 47">
              <a:extLst>
                <a:ext uri="{FF2B5EF4-FFF2-40B4-BE49-F238E27FC236}">
                  <a16:creationId xmlns="" xmlns:a16="http://schemas.microsoft.com/office/drawing/2014/main" id="{5D30909C-1F30-4239-A09A-095ED03756CF}"/>
                </a:ext>
              </a:extLst>
            </p:cNvPr>
            <p:cNvSpPr txBox="1"/>
            <p:nvPr/>
          </p:nvSpPr>
          <p:spPr>
            <a:xfrm>
              <a:off x="2293842" y="1715143"/>
              <a:ext cx="7997698" cy="461665"/>
            </a:xfrm>
            <a:prstGeom prst="rect">
              <a:avLst/>
            </a:prstGeom>
          </p:spPr>
          <p:txBody>
            <a:bodyPr wrap="square">
              <a:spAutoFit/>
            </a:bodyPr>
            <a:lstStyle>
              <a:defPPr>
                <a:defRPr lang="zh-CN"/>
              </a:defPPr>
              <a:lvl1pPr marR="0" lvl="0" indent="0" algn="dist" defTabSz="609600" fontAlgn="auto">
                <a:lnSpc>
                  <a:spcPct val="100000"/>
                </a:lnSpc>
                <a:spcBef>
                  <a:spcPts val="0"/>
                </a:spcBef>
                <a:spcAft>
                  <a:spcPts val="0"/>
                </a:spcAft>
                <a:buClrTx/>
                <a:buSzTx/>
                <a:buFontTx/>
                <a:buNone/>
                <a:defRPr kumimoji="0" sz="6000" b="0" i="1" u="none" strike="noStrike" cap="none" spc="0" normalizeH="0" baseline="0">
                  <a:ln w="19050">
                    <a:noFill/>
                  </a:ln>
                  <a:gradFill flip="none" rotWithShape="1">
                    <a:gsLst>
                      <a:gs pos="97260">
                        <a:srgbClr val="B60006"/>
                      </a:gs>
                      <a:gs pos="32000">
                        <a:srgbClr val="E71F1A">
                          <a:lumMod val="100000"/>
                        </a:srgbClr>
                      </a:gs>
                    </a:gsLst>
                    <a:lin ang="5400000" scaled="1"/>
                    <a:tileRect/>
                  </a:gradFill>
                  <a:effectLst/>
                  <a:uLnTx/>
                  <a:uFillTx/>
                  <a:latin typeface="思源宋体 CN Heavy" panose="02020900000000000000" pitchFamily="18" charset="-122"/>
                  <a:ea typeface="思源宋体 CN Heavy" panose="02020900000000000000" pitchFamily="18" charset="-122"/>
                </a:defRPr>
              </a:lvl1pPr>
            </a:lstStyle>
            <a:p>
              <a:pPr lvl="0"/>
              <a:r>
                <a:rPr lang="zh-CN" altLang="en-US" sz="2400" i="0" kern="0" dirty="0">
                  <a:solidFill>
                    <a:prstClr val="white"/>
                  </a:solidFill>
                  <a:latin typeface="+mn-lt"/>
                  <a:ea typeface="+mn-ea"/>
                  <a:cs typeface="+mn-ea"/>
                  <a:sym typeface="+mn-lt"/>
                </a:rPr>
                <a:t>新版</a:t>
              </a:r>
              <a:r>
                <a:rPr lang="en-US" altLang="zh-CN" sz="2400" i="0" kern="0" dirty="0">
                  <a:solidFill>
                    <a:prstClr val="white"/>
                  </a:solidFill>
                  <a:latin typeface="+mn-lt"/>
                  <a:ea typeface="+mn-ea"/>
                  <a:cs typeface="+mn-ea"/>
                  <a:sym typeface="+mn-lt"/>
                </a:rPr>
                <a:t>《</a:t>
              </a:r>
              <a:r>
                <a:rPr lang="zh-CN" altLang="en-US" sz="2400" i="0" kern="0" dirty="0">
                  <a:solidFill>
                    <a:prstClr val="white"/>
                  </a:solidFill>
                  <a:latin typeface="+mn-lt"/>
                  <a:ea typeface="+mn-ea"/>
                  <a:cs typeface="+mn-ea"/>
                  <a:sym typeface="+mn-lt"/>
                </a:rPr>
                <a:t>安全生产法</a:t>
              </a:r>
              <a:r>
                <a:rPr lang="en-US" altLang="zh-CN" sz="2400" i="0" kern="0" dirty="0">
                  <a:solidFill>
                    <a:prstClr val="white"/>
                  </a:solidFill>
                  <a:latin typeface="+mn-lt"/>
                  <a:ea typeface="+mn-ea"/>
                  <a:cs typeface="+mn-ea"/>
                  <a:sym typeface="+mn-lt"/>
                </a:rPr>
                <a:t>》</a:t>
              </a:r>
              <a:r>
                <a:rPr lang="zh-CN" altLang="en-US" sz="2400" i="0" kern="0" dirty="0">
                  <a:solidFill>
                    <a:prstClr val="white"/>
                  </a:solidFill>
                  <a:latin typeface="+mn-lt"/>
                  <a:ea typeface="+mn-ea"/>
                  <a:cs typeface="+mn-ea"/>
                  <a:sym typeface="+mn-lt"/>
                </a:rPr>
                <a:t>解读</a:t>
              </a:r>
            </a:p>
          </p:txBody>
        </p:sp>
      </p:grpSp>
      <p:sp>
        <p:nvSpPr>
          <p:cNvPr id="27" name="椭圆 26">
            <a:extLst>
              <a:ext uri="{FF2B5EF4-FFF2-40B4-BE49-F238E27FC236}">
                <a16:creationId xmlns="" xmlns:a16="http://schemas.microsoft.com/office/drawing/2014/main" id="{3F5C1502-0CA9-4E97-B8D3-FF983CDAF0AA}"/>
              </a:ext>
            </a:extLst>
          </p:cNvPr>
          <p:cNvSpPr/>
          <p:nvPr/>
        </p:nvSpPr>
        <p:spPr>
          <a:xfrm>
            <a:off x="4544199" y="3967671"/>
            <a:ext cx="3103602" cy="519351"/>
          </a:xfrm>
          <a:prstGeom prst="ellipse">
            <a:avLst/>
          </a:prstGeom>
          <a:solidFill>
            <a:srgbClr val="D3EDFB">
              <a:alpha val="5000"/>
            </a:srgbClr>
          </a:solidFill>
          <a:ln>
            <a:gradFill>
              <a:gsLst>
                <a:gs pos="21000">
                  <a:srgbClr val="CB232D">
                    <a:alpha val="0"/>
                  </a:srgbClr>
                </a:gs>
                <a:gs pos="53000">
                  <a:srgbClr val="CB232D"/>
                </a:gs>
                <a:gs pos="85000">
                  <a:srgbClr val="CB232D">
                    <a:alpha val="0"/>
                  </a:srgbClr>
                </a:gs>
              </a:gsLst>
              <a:lin ang="5400000" scaled="1"/>
            </a:gradFill>
          </a:ln>
        </p:spPr>
        <p:txBody>
          <a:bodyPr wrap="square" lIns="0" tIns="0" rIns="0" bIns="0" rtlCol="0" anchor="ctr">
            <a:spAutoFit/>
          </a:bodyPr>
          <a:lstStyle/>
          <a:p>
            <a:pPr marL="0" marR="0" lvl="0" indent="0" defTabSz="201168" eaLnBrk="1" fontAlgn="auto" latinLnBrk="0" hangingPunct="1">
              <a:lnSpc>
                <a:spcPct val="100000"/>
              </a:lnSpc>
              <a:spcBef>
                <a:spcPts val="0"/>
              </a:spcBef>
              <a:spcAft>
                <a:spcPts val="0"/>
              </a:spcAft>
              <a:buClrTx/>
              <a:buSzTx/>
              <a:buFontTx/>
              <a:buNone/>
              <a:tabLst/>
              <a:defRPr/>
            </a:pPr>
            <a:endParaRPr kumimoji="0" lang="zh-CN" altLang="en-US" sz="2400" b="1" i="0" u="none" strike="noStrike" kern="0" cap="none" spc="0" normalizeH="0" baseline="0" noProof="0" dirty="0" err="1">
              <a:ln>
                <a:noFill/>
              </a:ln>
              <a:gradFill>
                <a:gsLst>
                  <a:gs pos="0">
                    <a:srgbClr val="4472C4">
                      <a:lumMod val="5000"/>
                      <a:lumOff val="95000"/>
                    </a:srgbClr>
                  </a:gs>
                  <a:gs pos="98052">
                    <a:prstClr val="white">
                      <a:lumMod val="95000"/>
                    </a:prstClr>
                  </a:gs>
                  <a:gs pos="51000">
                    <a:prstClr val="white">
                      <a:lumMod val="65000"/>
                    </a:prstClr>
                  </a:gs>
                  <a:gs pos="53000">
                    <a:prstClr val="black">
                      <a:lumMod val="50000"/>
                      <a:lumOff val="50000"/>
                    </a:prstClr>
                  </a:gs>
                </a:gsLst>
                <a:lin ang="5400000" scaled="1"/>
              </a:gradFill>
              <a:effectLst>
                <a:outerShdw blurRad="38100" dist="38100" dir="2700000" algn="tl">
                  <a:srgbClr val="000000">
                    <a:alpha val="43137"/>
                  </a:srgbClr>
                </a:outerShdw>
              </a:effectLst>
              <a:uLnTx/>
              <a:uFillTx/>
              <a:cs typeface="+mn-ea"/>
              <a:sym typeface="+mn-lt"/>
            </a:endParaRPr>
          </a:p>
        </p:txBody>
      </p:sp>
      <p:sp>
        <p:nvSpPr>
          <p:cNvPr id="28" name="椭圆 27">
            <a:extLst>
              <a:ext uri="{FF2B5EF4-FFF2-40B4-BE49-F238E27FC236}">
                <a16:creationId xmlns="" xmlns:a16="http://schemas.microsoft.com/office/drawing/2014/main" id="{99C31901-BE1D-49F6-9C3B-F653536FCE70}"/>
              </a:ext>
            </a:extLst>
          </p:cNvPr>
          <p:cNvSpPr/>
          <p:nvPr/>
        </p:nvSpPr>
        <p:spPr>
          <a:xfrm>
            <a:off x="4937057" y="3967671"/>
            <a:ext cx="2317886" cy="519351"/>
          </a:xfrm>
          <a:prstGeom prst="ellipse">
            <a:avLst/>
          </a:prstGeom>
          <a:solidFill>
            <a:srgbClr val="CB232D">
              <a:alpha val="2000"/>
            </a:srgbClr>
          </a:solidFill>
          <a:ln>
            <a:gradFill>
              <a:gsLst>
                <a:gs pos="0">
                  <a:srgbClr val="C30F0F">
                    <a:alpha val="0"/>
                  </a:srgbClr>
                </a:gs>
                <a:gs pos="57000">
                  <a:srgbClr val="CB232D">
                    <a:alpha val="30000"/>
                  </a:srgbClr>
                </a:gs>
                <a:gs pos="100000">
                  <a:srgbClr val="CB232D">
                    <a:alpha val="0"/>
                  </a:srgbClr>
                </a:gs>
              </a:gsLst>
              <a:lin ang="5400000" scaled="1"/>
            </a:gradFill>
            <a:prstDash val="sysDot"/>
          </a:ln>
        </p:spPr>
        <p:txBody>
          <a:bodyPr wrap="square" lIns="0" tIns="0" rIns="0" bIns="0" rtlCol="0" anchor="ctr">
            <a:spAutoFit/>
          </a:bodyPr>
          <a:lstStyle/>
          <a:p>
            <a:pPr marL="0" marR="0" lvl="0" indent="0" defTabSz="201168" eaLnBrk="1" fontAlgn="auto" latinLnBrk="0" hangingPunct="1">
              <a:lnSpc>
                <a:spcPct val="100000"/>
              </a:lnSpc>
              <a:spcBef>
                <a:spcPts val="0"/>
              </a:spcBef>
              <a:spcAft>
                <a:spcPts val="0"/>
              </a:spcAft>
              <a:buClrTx/>
              <a:buSzTx/>
              <a:buFontTx/>
              <a:buNone/>
              <a:tabLst/>
              <a:defRPr/>
            </a:pPr>
            <a:endParaRPr kumimoji="0" lang="zh-CN" altLang="en-US" sz="2400" b="1" i="0" u="none" strike="noStrike" kern="0" cap="none" spc="0" normalizeH="0" baseline="0" noProof="0" dirty="0" err="1">
              <a:ln>
                <a:noFill/>
              </a:ln>
              <a:gradFill>
                <a:gsLst>
                  <a:gs pos="0">
                    <a:srgbClr val="4472C4">
                      <a:lumMod val="5000"/>
                      <a:lumOff val="95000"/>
                    </a:srgbClr>
                  </a:gs>
                  <a:gs pos="98052">
                    <a:prstClr val="white">
                      <a:lumMod val="95000"/>
                    </a:prstClr>
                  </a:gs>
                  <a:gs pos="51000">
                    <a:prstClr val="white">
                      <a:lumMod val="65000"/>
                    </a:prstClr>
                  </a:gs>
                  <a:gs pos="53000">
                    <a:prstClr val="black">
                      <a:lumMod val="50000"/>
                      <a:lumOff val="50000"/>
                    </a:prstClr>
                  </a:gs>
                </a:gsLst>
                <a:lin ang="5400000" scaled="1"/>
              </a:gradFill>
              <a:effectLst>
                <a:outerShdw blurRad="38100" dist="38100" dir="2700000" algn="tl">
                  <a:srgbClr val="000000">
                    <a:alpha val="43137"/>
                  </a:srgbClr>
                </a:outerShdw>
              </a:effectLst>
              <a:uLnTx/>
              <a:uFillTx/>
              <a:cs typeface="+mn-ea"/>
              <a:sym typeface="+mn-lt"/>
            </a:endParaRPr>
          </a:p>
        </p:txBody>
      </p:sp>
      <p:sp>
        <p:nvSpPr>
          <p:cNvPr id="29" name="椭圆 28">
            <a:extLst>
              <a:ext uri="{FF2B5EF4-FFF2-40B4-BE49-F238E27FC236}">
                <a16:creationId xmlns="" xmlns:a16="http://schemas.microsoft.com/office/drawing/2014/main" id="{C7FE0712-B66F-4F0D-B848-DCC9BE712390}"/>
              </a:ext>
            </a:extLst>
          </p:cNvPr>
          <p:cNvSpPr/>
          <p:nvPr/>
        </p:nvSpPr>
        <p:spPr>
          <a:xfrm rot="5400000">
            <a:off x="5205215" y="3336735"/>
            <a:ext cx="1781570" cy="1781224"/>
          </a:xfrm>
          <a:prstGeom prst="ellipse">
            <a:avLst/>
          </a:prstGeom>
          <a:gradFill>
            <a:gsLst>
              <a:gs pos="18000">
                <a:srgbClr val="901C27">
                  <a:alpha val="0"/>
                </a:srgbClr>
              </a:gs>
              <a:gs pos="2985">
                <a:srgbClr val="CB232D">
                  <a:alpha val="5000"/>
                </a:srgbClr>
              </a:gs>
              <a:gs pos="84000">
                <a:srgbClr val="851B1F">
                  <a:alpha val="0"/>
                </a:srgbClr>
              </a:gs>
              <a:gs pos="100000">
                <a:srgbClr val="CB232D">
                  <a:alpha val="5000"/>
                </a:srgbClr>
              </a:gs>
            </a:gsLst>
            <a:lin ang="5400000" scaled="0"/>
          </a:gradFill>
          <a:ln w="6350" cap="flat" cmpd="sng" algn="ctr">
            <a:gradFill>
              <a:gsLst>
                <a:gs pos="87000">
                  <a:srgbClr val="851B1F">
                    <a:alpha val="0"/>
                  </a:srgbClr>
                </a:gs>
                <a:gs pos="1493">
                  <a:srgbClr val="CB232D"/>
                </a:gs>
                <a:gs pos="12000">
                  <a:srgbClr val="901C27">
                    <a:alpha val="0"/>
                  </a:srgbClr>
                </a:gs>
                <a:gs pos="100000">
                  <a:srgbClr val="CB232D">
                    <a:alpha val="92000"/>
                  </a:srgbClr>
                </a:gs>
              </a:gsLst>
              <a:lin ang="5400000" scaled="0"/>
            </a:gra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err="1">
              <a:ln>
                <a:noFill/>
              </a:ln>
              <a:solidFill>
                <a:prstClr val="white"/>
              </a:solidFill>
              <a:effectLst/>
              <a:uLnTx/>
              <a:uFillTx/>
              <a:cs typeface="+mn-ea"/>
              <a:sym typeface="+mn-lt"/>
            </a:endParaRPr>
          </a:p>
        </p:txBody>
      </p:sp>
      <p:pic>
        <p:nvPicPr>
          <p:cNvPr id="30" name="图片 29" descr="图片包含 图标&#10;&#10;描述已自动生成">
            <a:extLst>
              <a:ext uri="{FF2B5EF4-FFF2-40B4-BE49-F238E27FC236}">
                <a16:creationId xmlns="" xmlns:a16="http://schemas.microsoft.com/office/drawing/2014/main" id="{4F49B877-772A-4E2E-8ADA-F40CCE5A98F6}"/>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638765" y="3693222"/>
            <a:ext cx="876370" cy="648908"/>
          </a:xfrm>
          <a:prstGeom prst="rect">
            <a:avLst/>
          </a:prstGeom>
          <a:effectLst>
            <a:outerShdw blurRad="254000" dist="88900" dir="5400000" algn="ctr" rotWithShape="0">
              <a:srgbClr val="000000">
                <a:alpha val="23000"/>
              </a:srgbClr>
            </a:outerShdw>
          </a:effectLst>
        </p:spPr>
      </p:pic>
      <p:sp>
        <p:nvSpPr>
          <p:cNvPr id="31" name="文本框 30">
            <a:extLst>
              <a:ext uri="{FF2B5EF4-FFF2-40B4-BE49-F238E27FC236}">
                <a16:creationId xmlns="" xmlns:a16="http://schemas.microsoft.com/office/drawing/2014/main" id="{D81023AA-63F4-4405-A9E4-412D810D7432}"/>
              </a:ext>
            </a:extLst>
          </p:cNvPr>
          <p:cNvSpPr txBox="1"/>
          <p:nvPr/>
        </p:nvSpPr>
        <p:spPr>
          <a:xfrm>
            <a:off x="5286433" y="4440738"/>
            <a:ext cx="1581035" cy="344325"/>
          </a:xfrm>
          <a:prstGeom prst="rect">
            <a:avLst/>
          </a:prstGeom>
        </p:spPr>
        <p:txBody>
          <a:bodyPr wrap="square">
            <a:spAutoFit/>
          </a:bodyPr>
          <a:lstStyle>
            <a:defPPr>
              <a:defRPr lang="zh-CN"/>
            </a:defPPr>
            <a:lvl1pPr>
              <a:lnSpc>
                <a:spcPct val="110000"/>
              </a:lnSpc>
              <a:defRPr sz="4400">
                <a:solidFill>
                  <a:schemeClr val="accent1"/>
                </a:solidFill>
                <a:latin typeface="思源宋体 CN Heavy" panose="02020900000000000000" pitchFamily="18" charset="-122"/>
                <a:ea typeface="思源宋体 CN Heavy" panose="02020900000000000000" pitchFamily="18" charset="-122"/>
              </a:defRPr>
            </a:lvl1pPr>
          </a:lstStyle>
          <a:p>
            <a:pPr marL="0" marR="0" lvl="0" indent="0" algn="ctr" defTabSz="914400" eaLnBrk="1" fontAlgn="auto" latinLnBrk="0" hangingPunct="1">
              <a:lnSpc>
                <a:spcPct val="110000"/>
              </a:lnSpc>
              <a:spcBef>
                <a:spcPts val="0"/>
              </a:spcBef>
              <a:spcAft>
                <a:spcPts val="0"/>
              </a:spcAft>
              <a:buClrTx/>
              <a:buSzTx/>
              <a:buFontTx/>
              <a:buNone/>
              <a:tabLst/>
              <a:defRPr/>
            </a:pPr>
            <a:r>
              <a:rPr kumimoji="0" lang="zh-CN" altLang="en-US" sz="1600" b="0" i="0" u="none" strike="noStrike" kern="0" cap="none" spc="0" normalizeH="0" baseline="0" noProof="0" dirty="0">
                <a:ln>
                  <a:noFill/>
                </a:ln>
                <a:solidFill>
                  <a:srgbClr val="CB232D"/>
                </a:solidFill>
                <a:effectLst/>
                <a:uLnTx/>
                <a:uFillTx/>
                <a:latin typeface="+mn-lt"/>
                <a:ea typeface="+mn-ea"/>
                <a:cs typeface="+mn-ea"/>
                <a:sym typeface="+mn-lt"/>
              </a:rPr>
              <a:t>主要解读</a:t>
            </a:r>
          </a:p>
        </p:txBody>
      </p:sp>
      <p:sp>
        <p:nvSpPr>
          <p:cNvPr id="32" name="矩形 31">
            <a:extLst>
              <a:ext uri="{FF2B5EF4-FFF2-40B4-BE49-F238E27FC236}">
                <a16:creationId xmlns="" xmlns:a16="http://schemas.microsoft.com/office/drawing/2014/main" id="{8D4D677E-39FC-41A2-8AB5-A1AE92C39CA1}"/>
              </a:ext>
            </a:extLst>
          </p:cNvPr>
          <p:cNvSpPr/>
          <p:nvPr/>
        </p:nvSpPr>
        <p:spPr>
          <a:xfrm>
            <a:off x="1109662" y="2964720"/>
            <a:ext cx="3184525" cy="757130"/>
          </a:xfrm>
          <a:prstGeom prst="rect">
            <a:avLst/>
          </a:prstGeom>
        </p:spPr>
        <p:txBody>
          <a:bodyPr wrap="square">
            <a:spAutoFit/>
          </a:bodyPr>
          <a:lstStyle/>
          <a:p>
            <a:pPr algn="r">
              <a:lnSpc>
                <a:spcPct val="120000"/>
              </a:lnSpc>
              <a:buClr>
                <a:srgbClr val="CB232D"/>
              </a:buClr>
              <a:defRPr/>
            </a:pPr>
            <a:r>
              <a:rPr lang="zh-CN" altLang="en-US" sz="1200" dirty="0">
                <a:solidFill>
                  <a:prstClr val="black">
                    <a:lumMod val="75000"/>
                    <a:lumOff val="25000"/>
                  </a:prstClr>
                </a:solidFill>
                <a:cs typeface="+mn-ea"/>
                <a:sym typeface="+mn-lt"/>
              </a:rPr>
              <a:t>职工必须全部经培训合格后上岗，生产经营单位应当具备本法和有关法律、行政法规和国家标准或者行业标准规定的安全生产条件；</a:t>
            </a:r>
          </a:p>
        </p:txBody>
      </p:sp>
      <p:sp>
        <p:nvSpPr>
          <p:cNvPr id="33" name="椭圆 32">
            <a:extLst>
              <a:ext uri="{FF2B5EF4-FFF2-40B4-BE49-F238E27FC236}">
                <a16:creationId xmlns="" xmlns:a16="http://schemas.microsoft.com/office/drawing/2014/main" id="{AE876166-F88A-4160-AB10-9E04EDA4857B}"/>
              </a:ext>
            </a:extLst>
          </p:cNvPr>
          <p:cNvSpPr/>
          <p:nvPr/>
        </p:nvSpPr>
        <p:spPr>
          <a:xfrm>
            <a:off x="4548633" y="3259588"/>
            <a:ext cx="370334" cy="370334"/>
          </a:xfrm>
          <a:prstGeom prst="ellipse">
            <a:avLst/>
          </a:prstGeom>
          <a:solidFill>
            <a:srgbClr val="8F010F"/>
          </a:solidFill>
          <a:ln w="12700" cap="flat" cmpd="sng" algn="ctr">
            <a:noFill/>
            <a:prstDash val="solid"/>
            <a:miter lim="800000"/>
          </a:ln>
          <a:effectLst>
            <a:outerShdw blurRad="254000" dist="101600" dir="5400000" algn="ctr" rotWithShape="0">
              <a:srgbClr val="C30F0F">
                <a:alpha val="23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dirty="0">
                <a:ln w="19050">
                  <a:noFill/>
                </a:ln>
                <a:solidFill>
                  <a:prstClr val="white"/>
                </a:solidFill>
                <a:effectLst/>
                <a:uLnTx/>
                <a:uFillTx/>
                <a:cs typeface="+mn-ea"/>
                <a:sym typeface="+mn-lt"/>
              </a:rPr>
              <a:t>1</a:t>
            </a:r>
            <a:endParaRPr kumimoji="0" lang="zh-CN" altLang="en-US" sz="2000" b="0" i="0" u="none" strike="noStrike" kern="0" cap="none" spc="0" normalizeH="0" baseline="0" noProof="0" dirty="0">
              <a:ln w="19050">
                <a:noFill/>
              </a:ln>
              <a:solidFill>
                <a:prstClr val="white"/>
              </a:solidFill>
              <a:effectLst/>
              <a:uLnTx/>
              <a:uFillTx/>
              <a:cs typeface="+mn-ea"/>
              <a:sym typeface="+mn-lt"/>
            </a:endParaRPr>
          </a:p>
        </p:txBody>
      </p:sp>
      <p:sp>
        <p:nvSpPr>
          <p:cNvPr id="34" name="矩形 33">
            <a:extLst>
              <a:ext uri="{FF2B5EF4-FFF2-40B4-BE49-F238E27FC236}">
                <a16:creationId xmlns="" xmlns:a16="http://schemas.microsoft.com/office/drawing/2014/main" id="{85ED8196-2ADE-46E0-BEB6-456B6DA3C83A}"/>
              </a:ext>
            </a:extLst>
          </p:cNvPr>
          <p:cNvSpPr/>
          <p:nvPr/>
        </p:nvSpPr>
        <p:spPr>
          <a:xfrm>
            <a:off x="1377950" y="4542060"/>
            <a:ext cx="2916237" cy="978729"/>
          </a:xfrm>
          <a:prstGeom prst="rect">
            <a:avLst/>
          </a:prstGeom>
        </p:spPr>
        <p:txBody>
          <a:bodyPr wrap="square">
            <a:spAutoFit/>
          </a:bodyPr>
          <a:lstStyle/>
          <a:p>
            <a:pPr algn="r">
              <a:lnSpc>
                <a:spcPct val="120000"/>
              </a:lnSpc>
              <a:buClr>
                <a:srgbClr val="CB232D"/>
              </a:buClr>
              <a:defRPr/>
            </a:pPr>
            <a:r>
              <a:rPr lang="zh-CN" altLang="en-US" sz="1200" dirty="0">
                <a:solidFill>
                  <a:prstClr val="black">
                    <a:lumMod val="75000"/>
                    <a:lumOff val="25000"/>
                  </a:prstClr>
                </a:solidFill>
                <a:cs typeface="+mn-ea"/>
                <a:sym typeface="+mn-lt"/>
              </a:rPr>
              <a:t>督促落实本单位重大危险源的安全管理措施；组织或者参与本单位应急救援演练；检查本单位的安全生产状况，及时排查生产安全事故隐患</a:t>
            </a:r>
          </a:p>
        </p:txBody>
      </p:sp>
      <p:sp>
        <p:nvSpPr>
          <p:cNvPr id="35" name="椭圆 34">
            <a:extLst>
              <a:ext uri="{FF2B5EF4-FFF2-40B4-BE49-F238E27FC236}">
                <a16:creationId xmlns="" xmlns:a16="http://schemas.microsoft.com/office/drawing/2014/main" id="{CE3C7E7D-D08E-4840-98B1-30AD681DE22D}"/>
              </a:ext>
            </a:extLst>
          </p:cNvPr>
          <p:cNvSpPr/>
          <p:nvPr/>
        </p:nvSpPr>
        <p:spPr>
          <a:xfrm>
            <a:off x="4548633" y="4836928"/>
            <a:ext cx="370334" cy="370334"/>
          </a:xfrm>
          <a:prstGeom prst="ellipse">
            <a:avLst/>
          </a:prstGeom>
          <a:solidFill>
            <a:srgbClr val="8F010F"/>
          </a:solidFill>
          <a:ln w="12700" cap="flat" cmpd="sng" algn="ctr">
            <a:noFill/>
            <a:prstDash val="solid"/>
            <a:miter lim="800000"/>
          </a:ln>
          <a:effectLst>
            <a:outerShdw blurRad="254000" dist="101600" dir="5400000" algn="ctr" rotWithShape="0">
              <a:srgbClr val="C30F0F">
                <a:alpha val="23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dirty="0">
                <a:ln w="19050">
                  <a:noFill/>
                </a:ln>
                <a:solidFill>
                  <a:prstClr val="white"/>
                </a:solidFill>
                <a:effectLst/>
                <a:uLnTx/>
                <a:uFillTx/>
                <a:cs typeface="+mn-ea"/>
                <a:sym typeface="+mn-lt"/>
              </a:rPr>
              <a:t>2</a:t>
            </a:r>
            <a:endParaRPr kumimoji="0" lang="zh-CN" altLang="en-US" sz="2000" b="0" i="0" u="none" strike="noStrike" kern="0" cap="none" spc="0" normalizeH="0" baseline="0" noProof="0" dirty="0">
              <a:ln w="19050">
                <a:noFill/>
              </a:ln>
              <a:solidFill>
                <a:prstClr val="white"/>
              </a:solidFill>
              <a:effectLst/>
              <a:uLnTx/>
              <a:uFillTx/>
              <a:cs typeface="+mn-ea"/>
              <a:sym typeface="+mn-lt"/>
            </a:endParaRPr>
          </a:p>
        </p:txBody>
      </p:sp>
      <p:sp>
        <p:nvSpPr>
          <p:cNvPr id="36" name="椭圆 35">
            <a:extLst>
              <a:ext uri="{FF2B5EF4-FFF2-40B4-BE49-F238E27FC236}">
                <a16:creationId xmlns="" xmlns:a16="http://schemas.microsoft.com/office/drawing/2014/main" id="{0431555D-D91D-4288-92E4-4A4240000C46}"/>
              </a:ext>
            </a:extLst>
          </p:cNvPr>
          <p:cNvSpPr/>
          <p:nvPr/>
        </p:nvSpPr>
        <p:spPr>
          <a:xfrm>
            <a:off x="7319265" y="3259588"/>
            <a:ext cx="370334" cy="370334"/>
          </a:xfrm>
          <a:prstGeom prst="ellipse">
            <a:avLst/>
          </a:prstGeom>
          <a:solidFill>
            <a:srgbClr val="8F010F"/>
          </a:solidFill>
          <a:ln w="12700" cap="flat" cmpd="sng" algn="ctr">
            <a:noFill/>
            <a:prstDash val="solid"/>
            <a:miter lim="800000"/>
          </a:ln>
          <a:effectLst>
            <a:outerShdw blurRad="254000" dist="101600" dir="5400000" algn="ctr" rotWithShape="0">
              <a:srgbClr val="C30F0F">
                <a:alpha val="23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dirty="0">
                <a:ln w="19050">
                  <a:noFill/>
                </a:ln>
                <a:solidFill>
                  <a:prstClr val="white"/>
                </a:solidFill>
                <a:effectLst/>
                <a:uLnTx/>
                <a:uFillTx/>
                <a:cs typeface="+mn-ea"/>
                <a:sym typeface="+mn-lt"/>
              </a:rPr>
              <a:t>3</a:t>
            </a:r>
            <a:endParaRPr kumimoji="0" lang="zh-CN" altLang="en-US" sz="2000" b="0" i="0" u="none" strike="noStrike" kern="0" cap="none" spc="0" normalizeH="0" baseline="0" noProof="0" dirty="0">
              <a:ln w="19050">
                <a:noFill/>
              </a:ln>
              <a:solidFill>
                <a:prstClr val="white"/>
              </a:solidFill>
              <a:effectLst/>
              <a:uLnTx/>
              <a:uFillTx/>
              <a:cs typeface="+mn-ea"/>
              <a:sym typeface="+mn-lt"/>
            </a:endParaRPr>
          </a:p>
        </p:txBody>
      </p:sp>
      <p:sp>
        <p:nvSpPr>
          <p:cNvPr id="37" name="椭圆 36">
            <a:extLst>
              <a:ext uri="{FF2B5EF4-FFF2-40B4-BE49-F238E27FC236}">
                <a16:creationId xmlns="" xmlns:a16="http://schemas.microsoft.com/office/drawing/2014/main" id="{A47EC9F8-6580-47C6-9ECB-AD073DF8740C}"/>
              </a:ext>
            </a:extLst>
          </p:cNvPr>
          <p:cNvSpPr/>
          <p:nvPr/>
        </p:nvSpPr>
        <p:spPr>
          <a:xfrm>
            <a:off x="7319265" y="4836928"/>
            <a:ext cx="370334" cy="370334"/>
          </a:xfrm>
          <a:prstGeom prst="ellipse">
            <a:avLst/>
          </a:prstGeom>
          <a:solidFill>
            <a:srgbClr val="8F010F"/>
          </a:solidFill>
          <a:ln w="12700" cap="flat" cmpd="sng" algn="ctr">
            <a:noFill/>
            <a:prstDash val="solid"/>
            <a:miter lim="800000"/>
          </a:ln>
          <a:effectLst>
            <a:outerShdw blurRad="254000" dist="101600" dir="5400000" algn="ctr" rotWithShape="0">
              <a:srgbClr val="C30F0F">
                <a:alpha val="23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dirty="0">
                <a:ln w="19050">
                  <a:noFill/>
                </a:ln>
                <a:solidFill>
                  <a:prstClr val="white"/>
                </a:solidFill>
                <a:effectLst/>
                <a:uLnTx/>
                <a:uFillTx/>
                <a:cs typeface="+mn-ea"/>
                <a:sym typeface="+mn-lt"/>
              </a:rPr>
              <a:t>4</a:t>
            </a:r>
            <a:endParaRPr kumimoji="0" lang="zh-CN" altLang="en-US" sz="2000" b="0" i="0" u="none" strike="noStrike" kern="0" cap="none" spc="0" normalizeH="0" baseline="0" noProof="0" dirty="0">
              <a:ln w="19050">
                <a:noFill/>
              </a:ln>
              <a:solidFill>
                <a:prstClr val="white"/>
              </a:solidFill>
              <a:effectLst/>
              <a:uLnTx/>
              <a:uFillTx/>
              <a:cs typeface="+mn-ea"/>
              <a:sym typeface="+mn-lt"/>
            </a:endParaRPr>
          </a:p>
        </p:txBody>
      </p:sp>
      <p:sp>
        <p:nvSpPr>
          <p:cNvPr id="38" name="矩形 37">
            <a:extLst>
              <a:ext uri="{FF2B5EF4-FFF2-40B4-BE49-F238E27FC236}">
                <a16:creationId xmlns="" xmlns:a16="http://schemas.microsoft.com/office/drawing/2014/main" id="{07C7EA7D-1976-4A20-B628-771A3B6AABA8}"/>
              </a:ext>
            </a:extLst>
          </p:cNvPr>
          <p:cNvSpPr/>
          <p:nvPr/>
        </p:nvSpPr>
        <p:spPr>
          <a:xfrm>
            <a:off x="7872412" y="2964720"/>
            <a:ext cx="3382328" cy="978729"/>
          </a:xfrm>
          <a:prstGeom prst="rect">
            <a:avLst/>
          </a:prstGeom>
        </p:spPr>
        <p:txBody>
          <a:bodyPr wrap="square">
            <a:spAutoFit/>
          </a:bodyPr>
          <a:lstStyle/>
          <a:p>
            <a:pPr>
              <a:lnSpc>
                <a:spcPct val="120000"/>
              </a:lnSpc>
              <a:buClr>
                <a:srgbClr val="CB232D"/>
              </a:buClr>
              <a:defRPr/>
            </a:pPr>
            <a:r>
              <a:rPr lang="zh-CN" altLang="en-US" sz="1200" dirty="0">
                <a:solidFill>
                  <a:prstClr val="black">
                    <a:lumMod val="75000"/>
                    <a:lumOff val="25000"/>
                  </a:prstClr>
                </a:solidFill>
                <a:cs typeface="+mn-ea"/>
                <a:sym typeface="+mn-lt"/>
              </a:rPr>
              <a:t>生产经营单位应当对从业人员进行安全生产教育和培训，保证从业人员具备必要的安全生产知识，熟悉有关的安全生产规章制度和安全操作规程</a:t>
            </a:r>
          </a:p>
        </p:txBody>
      </p:sp>
      <p:sp>
        <p:nvSpPr>
          <p:cNvPr id="39" name="矩形 38">
            <a:extLst>
              <a:ext uri="{FF2B5EF4-FFF2-40B4-BE49-F238E27FC236}">
                <a16:creationId xmlns="" xmlns:a16="http://schemas.microsoft.com/office/drawing/2014/main" id="{6EDC089D-E650-49B3-8417-29CA9620FBE1}"/>
              </a:ext>
            </a:extLst>
          </p:cNvPr>
          <p:cNvSpPr/>
          <p:nvPr/>
        </p:nvSpPr>
        <p:spPr>
          <a:xfrm>
            <a:off x="7872412" y="4542060"/>
            <a:ext cx="3229928" cy="757130"/>
          </a:xfrm>
          <a:prstGeom prst="rect">
            <a:avLst/>
          </a:prstGeom>
        </p:spPr>
        <p:txBody>
          <a:bodyPr wrap="square">
            <a:spAutoFit/>
          </a:bodyPr>
          <a:lstStyle/>
          <a:p>
            <a:pPr>
              <a:lnSpc>
                <a:spcPct val="120000"/>
              </a:lnSpc>
              <a:buClr>
                <a:srgbClr val="CB232D"/>
              </a:buClr>
              <a:defRPr/>
            </a:pPr>
            <a:r>
              <a:rPr lang="zh-CN" altLang="en-US" sz="1200" dirty="0">
                <a:solidFill>
                  <a:prstClr val="black">
                    <a:lumMod val="75000"/>
                    <a:lumOff val="25000"/>
                  </a:prstClr>
                </a:solidFill>
                <a:cs typeface="+mn-ea"/>
                <a:sym typeface="+mn-lt"/>
              </a:rPr>
              <a:t>掌握本岗位的安全操作技能，了解事故应急处理措施，知悉自身在安全生产方面的权利和义务。</a:t>
            </a:r>
          </a:p>
        </p:txBody>
      </p:sp>
    </p:spTree>
    <p:custDataLst>
      <p:tags r:id="rId1"/>
    </p:custDataLst>
    <p:extLst>
      <p:ext uri="{BB962C8B-B14F-4D97-AF65-F5344CB8AC3E}">
        <p14:creationId xmlns:p14="http://schemas.microsoft.com/office/powerpoint/2010/main" val="58713047"/>
      </p:ext>
    </p:extLst>
  </p:cSld>
  <p:clrMapOvr>
    <a:masterClrMapping/>
  </p:clrMapOvr>
  <mc:AlternateContent xmlns:mc="http://schemas.openxmlformats.org/markup-compatibility/2006" xmlns:p14="http://schemas.microsoft.com/office/powerpoint/2010/main">
    <mc:Choice Requires="p14">
      <p:transition spd="slow" p14:dur="1500" advTm="1018">
        <p:random/>
      </p:transition>
    </mc:Choice>
    <mc:Fallback xmlns="">
      <p:transition spd="slow" advTm="1018">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par>
                                <p:cTn id="15" presetID="2" presetClass="entr" presetSubtype="4" fill="hold" grpId="0" nodeType="withEffect">
                                  <p:stCondLst>
                                    <p:cond delay="0"/>
                                  </p:stCondLst>
                                  <p:childTnLst>
                                    <p:set>
                                      <p:cBhvr>
                                        <p:cTn id="16" dur="1" fill="hold">
                                          <p:stCondLst>
                                            <p:cond delay="0"/>
                                          </p:stCondLst>
                                        </p:cTn>
                                        <p:tgtEl>
                                          <p:spTgt spid="31"/>
                                        </p:tgtEl>
                                        <p:attrNameLst>
                                          <p:attrName>style.visibility</p:attrName>
                                        </p:attrNameLst>
                                      </p:cBhvr>
                                      <p:to>
                                        <p:strVal val="visible"/>
                                      </p:to>
                                    </p:set>
                                    <p:anim calcmode="lin" valueType="num">
                                      <p:cBhvr additive="base">
                                        <p:cTn id="17" dur="500" fill="hold"/>
                                        <p:tgtEl>
                                          <p:spTgt spid="31"/>
                                        </p:tgtEl>
                                        <p:attrNameLst>
                                          <p:attrName>ppt_x</p:attrName>
                                        </p:attrNameLst>
                                      </p:cBhvr>
                                      <p:tavLst>
                                        <p:tav tm="0">
                                          <p:val>
                                            <p:strVal val="#ppt_x"/>
                                          </p:val>
                                        </p:tav>
                                        <p:tav tm="100000">
                                          <p:val>
                                            <p:strVal val="#ppt_x"/>
                                          </p:val>
                                        </p:tav>
                                      </p:tavLst>
                                    </p:anim>
                                    <p:anim calcmode="lin" valueType="num">
                                      <p:cBhvr additive="base">
                                        <p:cTn id="18" dur="500" fill="hold"/>
                                        <p:tgtEl>
                                          <p:spTgt spid="31"/>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anim calcmode="lin" valueType="num">
                                      <p:cBhvr additive="base">
                                        <p:cTn id="21" dur="500" fill="hold"/>
                                        <p:tgtEl>
                                          <p:spTgt spid="27"/>
                                        </p:tgtEl>
                                        <p:attrNameLst>
                                          <p:attrName>ppt_x</p:attrName>
                                        </p:attrNameLst>
                                      </p:cBhvr>
                                      <p:tavLst>
                                        <p:tav tm="0">
                                          <p:val>
                                            <p:strVal val="#ppt_x"/>
                                          </p:val>
                                        </p:tav>
                                        <p:tav tm="100000">
                                          <p:val>
                                            <p:strVal val="#ppt_x"/>
                                          </p:val>
                                        </p:tav>
                                      </p:tavLst>
                                    </p:anim>
                                    <p:anim calcmode="lin" valueType="num">
                                      <p:cBhvr additive="base">
                                        <p:cTn id="22" dur="500" fill="hold"/>
                                        <p:tgtEl>
                                          <p:spTgt spid="27"/>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anim calcmode="lin" valueType="num">
                                      <p:cBhvr additive="base">
                                        <p:cTn id="25" dur="500" fill="hold"/>
                                        <p:tgtEl>
                                          <p:spTgt spid="28"/>
                                        </p:tgtEl>
                                        <p:attrNameLst>
                                          <p:attrName>ppt_x</p:attrName>
                                        </p:attrNameLst>
                                      </p:cBhvr>
                                      <p:tavLst>
                                        <p:tav tm="0">
                                          <p:val>
                                            <p:strVal val="#ppt_x"/>
                                          </p:val>
                                        </p:tav>
                                        <p:tav tm="100000">
                                          <p:val>
                                            <p:strVal val="#ppt_x"/>
                                          </p:val>
                                        </p:tav>
                                      </p:tavLst>
                                    </p:anim>
                                    <p:anim calcmode="lin" valueType="num">
                                      <p:cBhvr additive="base">
                                        <p:cTn id="26" dur="500" fill="hold"/>
                                        <p:tgtEl>
                                          <p:spTgt spid="28"/>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9"/>
                                        </p:tgtEl>
                                        <p:attrNameLst>
                                          <p:attrName>style.visibility</p:attrName>
                                        </p:attrNameLst>
                                      </p:cBhvr>
                                      <p:to>
                                        <p:strVal val="visible"/>
                                      </p:to>
                                    </p:set>
                                    <p:anim calcmode="lin" valueType="num">
                                      <p:cBhvr additive="base">
                                        <p:cTn id="29" dur="500" fill="hold"/>
                                        <p:tgtEl>
                                          <p:spTgt spid="29"/>
                                        </p:tgtEl>
                                        <p:attrNameLst>
                                          <p:attrName>ppt_x</p:attrName>
                                        </p:attrNameLst>
                                      </p:cBhvr>
                                      <p:tavLst>
                                        <p:tav tm="0">
                                          <p:val>
                                            <p:strVal val="#ppt_x"/>
                                          </p:val>
                                        </p:tav>
                                        <p:tav tm="100000">
                                          <p:val>
                                            <p:strVal val="#ppt_x"/>
                                          </p:val>
                                        </p:tav>
                                      </p:tavLst>
                                    </p:anim>
                                    <p:anim calcmode="lin" valueType="num">
                                      <p:cBhvr additive="base">
                                        <p:cTn id="30" dur="500" fill="hold"/>
                                        <p:tgtEl>
                                          <p:spTgt spid="29"/>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0"/>
                                        </p:tgtEl>
                                        <p:attrNameLst>
                                          <p:attrName>style.visibility</p:attrName>
                                        </p:attrNameLst>
                                      </p:cBhvr>
                                      <p:to>
                                        <p:strVal val="visible"/>
                                      </p:to>
                                    </p:set>
                                    <p:anim calcmode="lin" valueType="num">
                                      <p:cBhvr additive="base">
                                        <p:cTn id="33" dur="500" fill="hold"/>
                                        <p:tgtEl>
                                          <p:spTgt spid="30"/>
                                        </p:tgtEl>
                                        <p:attrNameLst>
                                          <p:attrName>ppt_x</p:attrName>
                                        </p:attrNameLst>
                                      </p:cBhvr>
                                      <p:tavLst>
                                        <p:tav tm="0">
                                          <p:val>
                                            <p:strVal val="#ppt_x"/>
                                          </p:val>
                                        </p:tav>
                                        <p:tav tm="100000">
                                          <p:val>
                                            <p:strVal val="#ppt_x"/>
                                          </p:val>
                                        </p:tav>
                                      </p:tavLst>
                                    </p:anim>
                                    <p:anim calcmode="lin" valueType="num">
                                      <p:cBhvr additive="base">
                                        <p:cTn id="34" dur="500" fill="hold"/>
                                        <p:tgtEl>
                                          <p:spTgt spid="30"/>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2"/>
                                        </p:tgtEl>
                                        <p:attrNameLst>
                                          <p:attrName>style.visibility</p:attrName>
                                        </p:attrNameLst>
                                      </p:cBhvr>
                                      <p:to>
                                        <p:strVal val="visible"/>
                                      </p:to>
                                    </p:set>
                                    <p:anim calcmode="lin" valueType="num">
                                      <p:cBhvr additive="base">
                                        <p:cTn id="37" dur="500" fill="hold"/>
                                        <p:tgtEl>
                                          <p:spTgt spid="32"/>
                                        </p:tgtEl>
                                        <p:attrNameLst>
                                          <p:attrName>ppt_x</p:attrName>
                                        </p:attrNameLst>
                                      </p:cBhvr>
                                      <p:tavLst>
                                        <p:tav tm="0">
                                          <p:val>
                                            <p:strVal val="#ppt_x"/>
                                          </p:val>
                                        </p:tav>
                                        <p:tav tm="100000">
                                          <p:val>
                                            <p:strVal val="#ppt_x"/>
                                          </p:val>
                                        </p:tav>
                                      </p:tavLst>
                                    </p:anim>
                                    <p:anim calcmode="lin" valueType="num">
                                      <p:cBhvr additive="base">
                                        <p:cTn id="38" dur="500" fill="hold"/>
                                        <p:tgtEl>
                                          <p:spTgt spid="32"/>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3"/>
                                        </p:tgtEl>
                                        <p:attrNameLst>
                                          <p:attrName>style.visibility</p:attrName>
                                        </p:attrNameLst>
                                      </p:cBhvr>
                                      <p:to>
                                        <p:strVal val="visible"/>
                                      </p:to>
                                    </p:set>
                                    <p:anim calcmode="lin" valueType="num">
                                      <p:cBhvr additive="base">
                                        <p:cTn id="41" dur="500" fill="hold"/>
                                        <p:tgtEl>
                                          <p:spTgt spid="33"/>
                                        </p:tgtEl>
                                        <p:attrNameLst>
                                          <p:attrName>ppt_x</p:attrName>
                                        </p:attrNameLst>
                                      </p:cBhvr>
                                      <p:tavLst>
                                        <p:tav tm="0">
                                          <p:val>
                                            <p:strVal val="#ppt_x"/>
                                          </p:val>
                                        </p:tav>
                                        <p:tav tm="100000">
                                          <p:val>
                                            <p:strVal val="#ppt_x"/>
                                          </p:val>
                                        </p:tav>
                                      </p:tavLst>
                                    </p:anim>
                                    <p:anim calcmode="lin" valueType="num">
                                      <p:cBhvr additive="base">
                                        <p:cTn id="42" dur="500" fill="hold"/>
                                        <p:tgtEl>
                                          <p:spTgt spid="33"/>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4"/>
                                        </p:tgtEl>
                                        <p:attrNameLst>
                                          <p:attrName>style.visibility</p:attrName>
                                        </p:attrNameLst>
                                      </p:cBhvr>
                                      <p:to>
                                        <p:strVal val="visible"/>
                                      </p:to>
                                    </p:set>
                                    <p:anim calcmode="lin" valueType="num">
                                      <p:cBhvr additive="base">
                                        <p:cTn id="45" dur="500" fill="hold"/>
                                        <p:tgtEl>
                                          <p:spTgt spid="34"/>
                                        </p:tgtEl>
                                        <p:attrNameLst>
                                          <p:attrName>ppt_x</p:attrName>
                                        </p:attrNameLst>
                                      </p:cBhvr>
                                      <p:tavLst>
                                        <p:tav tm="0">
                                          <p:val>
                                            <p:strVal val="#ppt_x"/>
                                          </p:val>
                                        </p:tav>
                                        <p:tav tm="100000">
                                          <p:val>
                                            <p:strVal val="#ppt_x"/>
                                          </p:val>
                                        </p:tav>
                                      </p:tavLst>
                                    </p:anim>
                                    <p:anim calcmode="lin" valueType="num">
                                      <p:cBhvr additive="base">
                                        <p:cTn id="46" dur="500" fill="hold"/>
                                        <p:tgtEl>
                                          <p:spTgt spid="34"/>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35"/>
                                        </p:tgtEl>
                                        <p:attrNameLst>
                                          <p:attrName>style.visibility</p:attrName>
                                        </p:attrNameLst>
                                      </p:cBhvr>
                                      <p:to>
                                        <p:strVal val="visible"/>
                                      </p:to>
                                    </p:set>
                                    <p:anim calcmode="lin" valueType="num">
                                      <p:cBhvr additive="base">
                                        <p:cTn id="49" dur="500" fill="hold"/>
                                        <p:tgtEl>
                                          <p:spTgt spid="35"/>
                                        </p:tgtEl>
                                        <p:attrNameLst>
                                          <p:attrName>ppt_x</p:attrName>
                                        </p:attrNameLst>
                                      </p:cBhvr>
                                      <p:tavLst>
                                        <p:tav tm="0">
                                          <p:val>
                                            <p:strVal val="#ppt_x"/>
                                          </p:val>
                                        </p:tav>
                                        <p:tav tm="100000">
                                          <p:val>
                                            <p:strVal val="#ppt_x"/>
                                          </p:val>
                                        </p:tav>
                                      </p:tavLst>
                                    </p:anim>
                                    <p:anim calcmode="lin" valueType="num">
                                      <p:cBhvr additive="base">
                                        <p:cTn id="50" dur="500" fill="hold"/>
                                        <p:tgtEl>
                                          <p:spTgt spid="35"/>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36"/>
                                        </p:tgtEl>
                                        <p:attrNameLst>
                                          <p:attrName>style.visibility</p:attrName>
                                        </p:attrNameLst>
                                      </p:cBhvr>
                                      <p:to>
                                        <p:strVal val="visible"/>
                                      </p:to>
                                    </p:set>
                                    <p:anim calcmode="lin" valueType="num">
                                      <p:cBhvr additive="base">
                                        <p:cTn id="53" dur="500" fill="hold"/>
                                        <p:tgtEl>
                                          <p:spTgt spid="36"/>
                                        </p:tgtEl>
                                        <p:attrNameLst>
                                          <p:attrName>ppt_x</p:attrName>
                                        </p:attrNameLst>
                                      </p:cBhvr>
                                      <p:tavLst>
                                        <p:tav tm="0">
                                          <p:val>
                                            <p:strVal val="#ppt_x"/>
                                          </p:val>
                                        </p:tav>
                                        <p:tav tm="100000">
                                          <p:val>
                                            <p:strVal val="#ppt_x"/>
                                          </p:val>
                                        </p:tav>
                                      </p:tavLst>
                                    </p:anim>
                                    <p:anim calcmode="lin" valueType="num">
                                      <p:cBhvr additive="base">
                                        <p:cTn id="54" dur="500" fill="hold"/>
                                        <p:tgtEl>
                                          <p:spTgt spid="36"/>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37"/>
                                        </p:tgtEl>
                                        <p:attrNameLst>
                                          <p:attrName>style.visibility</p:attrName>
                                        </p:attrNameLst>
                                      </p:cBhvr>
                                      <p:to>
                                        <p:strVal val="visible"/>
                                      </p:to>
                                    </p:set>
                                    <p:anim calcmode="lin" valueType="num">
                                      <p:cBhvr additive="base">
                                        <p:cTn id="57" dur="500" fill="hold"/>
                                        <p:tgtEl>
                                          <p:spTgt spid="37"/>
                                        </p:tgtEl>
                                        <p:attrNameLst>
                                          <p:attrName>ppt_x</p:attrName>
                                        </p:attrNameLst>
                                      </p:cBhvr>
                                      <p:tavLst>
                                        <p:tav tm="0">
                                          <p:val>
                                            <p:strVal val="#ppt_x"/>
                                          </p:val>
                                        </p:tav>
                                        <p:tav tm="100000">
                                          <p:val>
                                            <p:strVal val="#ppt_x"/>
                                          </p:val>
                                        </p:tav>
                                      </p:tavLst>
                                    </p:anim>
                                    <p:anim calcmode="lin" valueType="num">
                                      <p:cBhvr additive="base">
                                        <p:cTn id="58" dur="500" fill="hold"/>
                                        <p:tgtEl>
                                          <p:spTgt spid="37"/>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additive="base">
                                        <p:cTn id="61" dur="500" fill="hold"/>
                                        <p:tgtEl>
                                          <p:spTgt spid="38"/>
                                        </p:tgtEl>
                                        <p:attrNameLst>
                                          <p:attrName>ppt_x</p:attrName>
                                        </p:attrNameLst>
                                      </p:cBhvr>
                                      <p:tavLst>
                                        <p:tav tm="0">
                                          <p:val>
                                            <p:strVal val="#ppt_x"/>
                                          </p:val>
                                        </p:tav>
                                        <p:tav tm="100000">
                                          <p:val>
                                            <p:strVal val="#ppt_x"/>
                                          </p:val>
                                        </p:tav>
                                      </p:tavLst>
                                    </p:anim>
                                    <p:anim calcmode="lin" valueType="num">
                                      <p:cBhvr additive="base">
                                        <p:cTn id="62" dur="500" fill="hold"/>
                                        <p:tgtEl>
                                          <p:spTgt spid="38"/>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39"/>
                                        </p:tgtEl>
                                        <p:attrNameLst>
                                          <p:attrName>style.visibility</p:attrName>
                                        </p:attrNameLst>
                                      </p:cBhvr>
                                      <p:to>
                                        <p:strVal val="visible"/>
                                      </p:to>
                                    </p:set>
                                    <p:anim calcmode="lin" valueType="num">
                                      <p:cBhvr additive="base">
                                        <p:cTn id="65" dur="500" fill="hold"/>
                                        <p:tgtEl>
                                          <p:spTgt spid="39"/>
                                        </p:tgtEl>
                                        <p:attrNameLst>
                                          <p:attrName>ppt_x</p:attrName>
                                        </p:attrNameLst>
                                      </p:cBhvr>
                                      <p:tavLst>
                                        <p:tav tm="0">
                                          <p:val>
                                            <p:strVal val="#ppt_x"/>
                                          </p:val>
                                        </p:tav>
                                        <p:tav tm="100000">
                                          <p:val>
                                            <p:strVal val="#ppt_x"/>
                                          </p:val>
                                        </p:tav>
                                      </p:tavLst>
                                    </p:anim>
                                    <p:anim calcmode="lin" valueType="num">
                                      <p:cBhvr additive="base">
                                        <p:cTn id="66"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7" grpId="0" animBg="1"/>
      <p:bldP spid="28" grpId="0" animBg="1"/>
      <p:bldP spid="29" grpId="0" animBg="1"/>
      <p:bldP spid="31" grpId="0"/>
      <p:bldP spid="32" grpId="0"/>
      <p:bldP spid="33" grpId="0" animBg="1"/>
      <p:bldP spid="34" grpId="0"/>
      <p:bldP spid="35" grpId="0" animBg="1"/>
      <p:bldP spid="36" grpId="0" animBg="1"/>
      <p:bldP spid="37" grpId="0" animBg="1"/>
      <p:bldP spid="38" grpId="0"/>
      <p:bldP spid="3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 xmlns:a16="http://schemas.microsoft.com/office/drawing/2014/main" id="{E7F37F5F-6DAD-4CFF-BD79-6BE917B4D0B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0958" r="15832" b="17627"/>
          <a:stretch/>
        </p:blipFill>
        <p:spPr>
          <a:xfrm>
            <a:off x="-1" y="0"/>
            <a:ext cx="12192001" cy="6858000"/>
          </a:xfrm>
          <a:prstGeom prst="rect">
            <a:avLst/>
          </a:prstGeom>
        </p:spPr>
      </p:pic>
      <p:pic>
        <p:nvPicPr>
          <p:cNvPr id="3" name="图片 2">
            <a:extLst>
              <a:ext uri="{FF2B5EF4-FFF2-40B4-BE49-F238E27FC236}">
                <a16:creationId xmlns="" xmlns:a16="http://schemas.microsoft.com/office/drawing/2014/main" id="{9D80D944-A2DF-4120-B3F1-9373C28604A2}"/>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77010" t="57889" r="158" b="17302"/>
          <a:stretch/>
        </p:blipFill>
        <p:spPr>
          <a:xfrm>
            <a:off x="9079383" y="5059103"/>
            <a:ext cx="3155819" cy="1714353"/>
          </a:xfrm>
          <a:prstGeom prst="rect">
            <a:avLst/>
          </a:prstGeom>
        </p:spPr>
      </p:pic>
      <p:grpSp>
        <p:nvGrpSpPr>
          <p:cNvPr id="4" name="组合 3">
            <a:extLst>
              <a:ext uri="{FF2B5EF4-FFF2-40B4-BE49-F238E27FC236}">
                <a16:creationId xmlns="" xmlns:a16="http://schemas.microsoft.com/office/drawing/2014/main" id="{BA293406-2F10-4CF0-B88F-95E8DA52AFE3}"/>
              </a:ext>
            </a:extLst>
          </p:cNvPr>
          <p:cNvGrpSpPr/>
          <p:nvPr/>
        </p:nvGrpSpPr>
        <p:grpSpPr>
          <a:xfrm>
            <a:off x="9624392" y="229837"/>
            <a:ext cx="2232248" cy="638542"/>
            <a:chOff x="9480376" y="135454"/>
            <a:chExt cx="2232248" cy="638542"/>
          </a:xfrm>
        </p:grpSpPr>
        <p:sp>
          <p:nvSpPr>
            <p:cNvPr id="5" name="文本框 4">
              <a:extLst>
                <a:ext uri="{FF2B5EF4-FFF2-40B4-BE49-F238E27FC236}">
                  <a16:creationId xmlns="" xmlns:a16="http://schemas.microsoft.com/office/drawing/2014/main" id="{7740DC42-2913-47D5-8C63-BE5885CF64CA}"/>
                </a:ext>
              </a:extLst>
            </p:cNvPr>
            <p:cNvSpPr txBox="1"/>
            <p:nvPr/>
          </p:nvSpPr>
          <p:spPr>
            <a:xfrm>
              <a:off x="9912424" y="404664"/>
              <a:ext cx="1800200" cy="369332"/>
            </a:xfrm>
            <a:prstGeom prst="rect">
              <a:avLst/>
            </a:prstGeom>
            <a:noFill/>
          </p:spPr>
          <p:txBody>
            <a:bodyPr wrap="square" rtlCol="0">
              <a:spAutoFit/>
            </a:bodyPr>
            <a:lstStyle/>
            <a:p>
              <a:pPr algn="dist"/>
              <a:r>
                <a:rPr lang="zh-CN" altLang="en-US" dirty="0">
                  <a:solidFill>
                    <a:srgbClr val="FCE1B6"/>
                  </a:solidFill>
                  <a:cs typeface="+mn-ea"/>
                  <a:sym typeface="+mn-lt"/>
                </a:rPr>
                <a:t>生</a:t>
              </a:r>
              <a:r>
                <a:rPr lang="en-US" altLang="zh-CN" dirty="0">
                  <a:solidFill>
                    <a:srgbClr val="FCE1B6"/>
                  </a:solidFill>
                  <a:cs typeface="+mn-ea"/>
                  <a:sym typeface="+mn-lt"/>
                </a:rPr>
                <a:t>·</a:t>
              </a:r>
              <a:r>
                <a:rPr lang="zh-CN" altLang="en-US" dirty="0">
                  <a:solidFill>
                    <a:srgbClr val="FCE1B6"/>
                  </a:solidFill>
                  <a:cs typeface="+mn-ea"/>
                  <a:sym typeface="+mn-lt"/>
                </a:rPr>
                <a:t>命</a:t>
              </a:r>
              <a:r>
                <a:rPr lang="en-US" altLang="zh-CN" dirty="0">
                  <a:solidFill>
                    <a:srgbClr val="FCE1B6"/>
                  </a:solidFill>
                  <a:cs typeface="+mn-ea"/>
                  <a:sym typeface="+mn-lt"/>
                </a:rPr>
                <a:t>·</a:t>
              </a:r>
              <a:r>
                <a:rPr lang="zh-CN" altLang="en-US" dirty="0">
                  <a:solidFill>
                    <a:srgbClr val="FCE1B6"/>
                  </a:solidFill>
                  <a:cs typeface="+mn-ea"/>
                  <a:sym typeface="+mn-lt"/>
                </a:rPr>
                <a:t>至</a:t>
              </a:r>
              <a:r>
                <a:rPr lang="en-US" altLang="zh-CN" dirty="0">
                  <a:solidFill>
                    <a:srgbClr val="FCE1B6"/>
                  </a:solidFill>
                  <a:cs typeface="+mn-ea"/>
                  <a:sym typeface="+mn-lt"/>
                </a:rPr>
                <a:t>·</a:t>
              </a:r>
              <a:r>
                <a:rPr lang="zh-CN" altLang="en-US" dirty="0">
                  <a:solidFill>
                    <a:srgbClr val="FCE1B6"/>
                  </a:solidFill>
                  <a:cs typeface="+mn-ea"/>
                  <a:sym typeface="+mn-lt"/>
                </a:rPr>
                <a:t>上</a:t>
              </a:r>
            </a:p>
          </p:txBody>
        </p:sp>
        <p:sp>
          <p:nvSpPr>
            <p:cNvPr id="6" name="文本框 5">
              <a:extLst>
                <a:ext uri="{FF2B5EF4-FFF2-40B4-BE49-F238E27FC236}">
                  <a16:creationId xmlns="" xmlns:a16="http://schemas.microsoft.com/office/drawing/2014/main" id="{CAC07028-5F10-4C14-9606-3DBA127B280A}"/>
                </a:ext>
              </a:extLst>
            </p:cNvPr>
            <p:cNvSpPr txBox="1"/>
            <p:nvPr/>
          </p:nvSpPr>
          <p:spPr>
            <a:xfrm>
              <a:off x="9480376" y="135454"/>
              <a:ext cx="2232248" cy="369332"/>
            </a:xfrm>
            <a:prstGeom prst="rect">
              <a:avLst/>
            </a:prstGeom>
            <a:noFill/>
          </p:spPr>
          <p:txBody>
            <a:bodyPr wrap="square" rtlCol="0">
              <a:spAutoFit/>
            </a:bodyPr>
            <a:lstStyle/>
            <a:p>
              <a:pPr algn="dist"/>
              <a:r>
                <a:rPr lang="en-US" altLang="zh-CN" dirty="0">
                  <a:solidFill>
                    <a:srgbClr val="FCE1B6"/>
                  </a:solidFill>
                  <a:cs typeface="+mn-ea"/>
                  <a:sym typeface="+mn-lt"/>
                </a:rPr>
                <a:t>LIFE IS SUPREME</a:t>
              </a:r>
              <a:endParaRPr lang="zh-CN" altLang="en-US" dirty="0">
                <a:solidFill>
                  <a:srgbClr val="FCE1B6"/>
                </a:solidFill>
                <a:cs typeface="+mn-ea"/>
                <a:sym typeface="+mn-lt"/>
              </a:endParaRPr>
            </a:p>
          </p:txBody>
        </p:sp>
      </p:grpSp>
      <p:grpSp>
        <p:nvGrpSpPr>
          <p:cNvPr id="7" name="组合 6">
            <a:extLst>
              <a:ext uri="{FF2B5EF4-FFF2-40B4-BE49-F238E27FC236}">
                <a16:creationId xmlns="" xmlns:a16="http://schemas.microsoft.com/office/drawing/2014/main" id="{CCE9781B-6968-4EF6-9FD5-C89B63470FC0}"/>
              </a:ext>
            </a:extLst>
          </p:cNvPr>
          <p:cNvGrpSpPr/>
          <p:nvPr/>
        </p:nvGrpSpPr>
        <p:grpSpPr>
          <a:xfrm>
            <a:off x="323628" y="227153"/>
            <a:ext cx="1235868" cy="369332"/>
            <a:chOff x="323628" y="227153"/>
            <a:chExt cx="1235868" cy="369332"/>
          </a:xfrm>
        </p:grpSpPr>
        <p:sp>
          <p:nvSpPr>
            <p:cNvPr id="8" name="椭圆 7">
              <a:extLst>
                <a:ext uri="{FF2B5EF4-FFF2-40B4-BE49-F238E27FC236}">
                  <a16:creationId xmlns="" xmlns:a16="http://schemas.microsoft.com/office/drawing/2014/main" id="{4FA3577E-37EF-4238-A827-F8EDA8E9B5C9}"/>
                </a:ext>
              </a:extLst>
            </p:cNvPr>
            <p:cNvSpPr/>
            <p:nvPr/>
          </p:nvSpPr>
          <p:spPr>
            <a:xfrm>
              <a:off x="323628" y="267803"/>
              <a:ext cx="288032" cy="288032"/>
            </a:xfrm>
            <a:prstGeom prst="ellipse">
              <a:avLst/>
            </a:prstGeom>
            <a:solidFill>
              <a:schemeClr val="bg1">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文本框 8">
              <a:extLst>
                <a:ext uri="{FF2B5EF4-FFF2-40B4-BE49-F238E27FC236}">
                  <a16:creationId xmlns="" xmlns:a16="http://schemas.microsoft.com/office/drawing/2014/main" id="{422401A8-879A-4149-9196-C5A72B7DF1AD}"/>
                </a:ext>
              </a:extLst>
            </p:cNvPr>
            <p:cNvSpPr txBox="1"/>
            <p:nvPr/>
          </p:nvSpPr>
          <p:spPr>
            <a:xfrm>
              <a:off x="695400" y="227153"/>
              <a:ext cx="864096" cy="369332"/>
            </a:xfrm>
            <a:prstGeom prst="rect">
              <a:avLst/>
            </a:prstGeom>
            <a:noFill/>
          </p:spPr>
          <p:txBody>
            <a:bodyPr wrap="square" rtlCol="0">
              <a:spAutoFit/>
            </a:bodyPr>
            <a:lstStyle/>
            <a:p>
              <a:r>
                <a:rPr lang="en-US" altLang="zh-CN" dirty="0">
                  <a:solidFill>
                    <a:schemeClr val="bg1"/>
                  </a:solidFill>
                  <a:cs typeface="+mn-ea"/>
                  <a:sym typeface="+mn-lt"/>
                </a:rPr>
                <a:t>LOGO</a:t>
              </a:r>
              <a:endParaRPr lang="zh-CN" altLang="en-US" dirty="0">
                <a:solidFill>
                  <a:schemeClr val="bg1"/>
                </a:solidFill>
                <a:cs typeface="+mn-ea"/>
                <a:sym typeface="+mn-lt"/>
              </a:endParaRPr>
            </a:p>
          </p:txBody>
        </p:sp>
      </p:grpSp>
      <p:sp>
        <p:nvSpPr>
          <p:cNvPr id="10" name="椭圆 9">
            <a:extLst>
              <a:ext uri="{FF2B5EF4-FFF2-40B4-BE49-F238E27FC236}">
                <a16:creationId xmlns="" xmlns:a16="http://schemas.microsoft.com/office/drawing/2014/main" id="{ADDCE508-71FF-4A98-A778-AE68F018E1A5}"/>
              </a:ext>
            </a:extLst>
          </p:cNvPr>
          <p:cNvSpPr/>
          <p:nvPr/>
        </p:nvSpPr>
        <p:spPr>
          <a:xfrm rot="16200000">
            <a:off x="3112616" y="-3508408"/>
            <a:ext cx="5966768" cy="5966768"/>
          </a:xfrm>
          <a:prstGeom prst="ellipse">
            <a:avLst/>
          </a:prstGeom>
          <a:gradFill>
            <a:gsLst>
              <a:gs pos="0">
                <a:srgbClr val="FCE1B6">
                  <a:alpha val="32000"/>
                </a:srgbClr>
              </a:gs>
              <a:gs pos="25000">
                <a:srgbClr val="D8D8D9">
                  <a:alpha val="0"/>
                </a:srgbClr>
              </a:gs>
            </a:gsLst>
            <a:lin ang="0" scaled="0"/>
          </a:gradFill>
          <a:ln w="12700" cap="flat" cmpd="sng" algn="ctr">
            <a:gradFill flip="none" rotWithShape="1">
              <a:gsLst>
                <a:gs pos="0">
                  <a:srgbClr val="FCE1B6"/>
                </a:gs>
                <a:gs pos="16000">
                  <a:schemeClr val="bg1">
                    <a:alpha val="0"/>
                  </a:schemeClr>
                </a:gs>
              </a:gsLst>
              <a:lin ang="0" scaled="0"/>
              <a:tileRect/>
            </a:gra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pic>
        <p:nvPicPr>
          <p:cNvPr id="11" name="图片 10" descr="图片包含 图标&#10;&#10;描述已自动生成">
            <a:extLst>
              <a:ext uri="{FF2B5EF4-FFF2-40B4-BE49-F238E27FC236}">
                <a16:creationId xmlns="" xmlns:a16="http://schemas.microsoft.com/office/drawing/2014/main" id="{F74263FB-21CA-40F4-A9EE-0D2D46661B04}"/>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447928" y="1301324"/>
            <a:ext cx="1296144" cy="959728"/>
          </a:xfrm>
          <a:prstGeom prst="rect">
            <a:avLst/>
          </a:prstGeom>
          <a:effectLst>
            <a:outerShdw blurRad="254000" dist="88900" dir="5400000" algn="ctr" rotWithShape="0">
              <a:srgbClr val="000000">
                <a:alpha val="23000"/>
              </a:srgbClr>
            </a:outerShdw>
          </a:effectLst>
        </p:spPr>
      </p:pic>
      <p:sp>
        <p:nvSpPr>
          <p:cNvPr id="12" name="TextBox 47">
            <a:extLst>
              <a:ext uri="{FF2B5EF4-FFF2-40B4-BE49-F238E27FC236}">
                <a16:creationId xmlns="" xmlns:a16="http://schemas.microsoft.com/office/drawing/2014/main" id="{85A79B2F-470F-4AB3-AE0D-6B0C09F4A36E}"/>
              </a:ext>
            </a:extLst>
          </p:cNvPr>
          <p:cNvSpPr txBox="1"/>
          <p:nvPr/>
        </p:nvSpPr>
        <p:spPr>
          <a:xfrm>
            <a:off x="2046478" y="3463202"/>
            <a:ext cx="8099044" cy="923330"/>
          </a:xfrm>
          <a:prstGeom prst="rect">
            <a:avLst/>
          </a:prstGeom>
        </p:spPr>
        <p:txBody>
          <a:bodyPr wrap="square">
            <a:spAutoFit/>
          </a:bodyPr>
          <a:lstStyle>
            <a:defPPr>
              <a:defRPr lang="zh-CN"/>
            </a:defPPr>
            <a:lvl1pPr marR="0" lvl="0" indent="0" algn="dist" defTabSz="609600" fontAlgn="auto">
              <a:lnSpc>
                <a:spcPct val="100000"/>
              </a:lnSpc>
              <a:spcBef>
                <a:spcPts val="0"/>
              </a:spcBef>
              <a:spcAft>
                <a:spcPts val="0"/>
              </a:spcAft>
              <a:buClrTx/>
              <a:buSzTx/>
              <a:buFontTx/>
              <a:buNone/>
              <a:defRPr kumimoji="0" sz="6000" b="0" i="1" u="none" strike="noStrike" cap="none" spc="0" normalizeH="0" baseline="0">
                <a:ln w="19050">
                  <a:noFill/>
                </a:ln>
                <a:gradFill flip="none" rotWithShape="1">
                  <a:gsLst>
                    <a:gs pos="97260">
                      <a:srgbClr val="B60006"/>
                    </a:gs>
                    <a:gs pos="32000">
                      <a:srgbClr val="E71F1A">
                        <a:lumMod val="100000"/>
                      </a:srgbClr>
                    </a:gs>
                  </a:gsLst>
                  <a:lin ang="5400000" scaled="1"/>
                  <a:tileRect/>
                </a:gradFill>
                <a:effectLst/>
                <a:uLnTx/>
                <a:uFillTx/>
                <a:latin typeface="思源宋体 CN Heavy" panose="02020900000000000000" pitchFamily="18" charset="-122"/>
                <a:ea typeface="思源宋体 CN Heavy" panose="02020900000000000000" pitchFamily="18" charset="-122"/>
              </a:defRPr>
            </a:lvl1pPr>
          </a:lstStyle>
          <a:p>
            <a:pPr algn="ctr"/>
            <a:r>
              <a:rPr lang="zh-CN" altLang="en-US" sz="5400" i="0" dirty="0">
                <a:solidFill>
                  <a:srgbClr val="FCE1B6"/>
                </a:solidFill>
                <a:latin typeface="+mn-lt"/>
                <a:ea typeface="+mn-ea"/>
                <a:cs typeface="+mn-ea"/>
                <a:sym typeface="+mn-lt"/>
              </a:rPr>
              <a:t>新安全生产法解决的问题</a:t>
            </a:r>
          </a:p>
        </p:txBody>
      </p:sp>
      <p:sp>
        <p:nvSpPr>
          <p:cNvPr id="13" name="TextBox 47">
            <a:extLst>
              <a:ext uri="{FF2B5EF4-FFF2-40B4-BE49-F238E27FC236}">
                <a16:creationId xmlns="" xmlns:a16="http://schemas.microsoft.com/office/drawing/2014/main" id="{29E5531A-2A7E-4161-ABC9-831FD2746C5A}"/>
              </a:ext>
            </a:extLst>
          </p:cNvPr>
          <p:cNvSpPr txBox="1"/>
          <p:nvPr/>
        </p:nvSpPr>
        <p:spPr>
          <a:xfrm>
            <a:off x="5073269" y="2812454"/>
            <a:ext cx="2045462" cy="523220"/>
          </a:xfrm>
          <a:prstGeom prst="rect">
            <a:avLst/>
          </a:prstGeom>
        </p:spPr>
        <p:txBody>
          <a:bodyPr wrap="square">
            <a:spAutoFit/>
          </a:bodyPr>
          <a:lstStyle>
            <a:defPPr>
              <a:defRPr lang="zh-CN"/>
            </a:defPPr>
            <a:lvl1pPr marR="0" lvl="0" indent="0" algn="dist" defTabSz="609600" fontAlgn="auto">
              <a:lnSpc>
                <a:spcPct val="100000"/>
              </a:lnSpc>
              <a:spcBef>
                <a:spcPts val="0"/>
              </a:spcBef>
              <a:spcAft>
                <a:spcPts val="0"/>
              </a:spcAft>
              <a:buClrTx/>
              <a:buSzTx/>
              <a:buFontTx/>
              <a:buNone/>
              <a:defRPr kumimoji="0" sz="6000" b="0" i="1" u="none" strike="noStrike" cap="none" spc="0" normalizeH="0" baseline="0">
                <a:ln w="19050">
                  <a:noFill/>
                </a:ln>
                <a:gradFill flip="none" rotWithShape="1">
                  <a:gsLst>
                    <a:gs pos="97260">
                      <a:srgbClr val="B60006"/>
                    </a:gs>
                    <a:gs pos="32000">
                      <a:srgbClr val="E71F1A">
                        <a:lumMod val="100000"/>
                      </a:srgbClr>
                    </a:gs>
                  </a:gsLst>
                  <a:lin ang="5400000" scaled="1"/>
                  <a:tileRect/>
                </a:gradFill>
                <a:effectLst/>
                <a:uLnTx/>
                <a:uFillTx/>
                <a:latin typeface="思源宋体 CN Heavy" panose="02020900000000000000" pitchFamily="18" charset="-122"/>
                <a:ea typeface="思源宋体 CN Heavy" panose="02020900000000000000" pitchFamily="18" charset="-122"/>
              </a:defRPr>
            </a:lvl1pPr>
          </a:lstStyle>
          <a:p>
            <a:r>
              <a:rPr lang="zh-CN" altLang="en-US" sz="2800" i="0" dirty="0">
                <a:solidFill>
                  <a:srgbClr val="FCE1B6"/>
                </a:solidFill>
                <a:latin typeface="+mn-lt"/>
                <a:ea typeface="+mn-ea"/>
                <a:cs typeface="+mn-ea"/>
                <a:sym typeface="+mn-lt"/>
              </a:rPr>
              <a:t>第四章</a:t>
            </a:r>
          </a:p>
        </p:txBody>
      </p:sp>
      <p:cxnSp>
        <p:nvCxnSpPr>
          <p:cNvPr id="14" name="直接连接符 13">
            <a:extLst>
              <a:ext uri="{FF2B5EF4-FFF2-40B4-BE49-F238E27FC236}">
                <a16:creationId xmlns="" xmlns:a16="http://schemas.microsoft.com/office/drawing/2014/main" id="{18156893-AE0D-42D5-8C65-1FE1732DB951}"/>
              </a:ext>
            </a:extLst>
          </p:cNvPr>
          <p:cNvCxnSpPr/>
          <p:nvPr/>
        </p:nvCxnSpPr>
        <p:spPr>
          <a:xfrm>
            <a:off x="2999232" y="3048846"/>
            <a:ext cx="1682496" cy="0"/>
          </a:xfrm>
          <a:prstGeom prst="line">
            <a:avLst/>
          </a:prstGeom>
          <a:ln w="25400" cap="rnd">
            <a:gradFill>
              <a:gsLst>
                <a:gs pos="0">
                  <a:srgbClr val="FCE1B6">
                    <a:alpha val="0"/>
                  </a:srgbClr>
                </a:gs>
                <a:gs pos="100000">
                  <a:srgbClr val="FCE1B6"/>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直接连接符 14">
            <a:extLst>
              <a:ext uri="{FF2B5EF4-FFF2-40B4-BE49-F238E27FC236}">
                <a16:creationId xmlns="" xmlns:a16="http://schemas.microsoft.com/office/drawing/2014/main" id="{301BAA0F-ED5D-4EC7-A0E3-A7AB14F249D0}"/>
              </a:ext>
            </a:extLst>
          </p:cNvPr>
          <p:cNvCxnSpPr>
            <a:cxnSpLocks/>
          </p:cNvCxnSpPr>
          <p:nvPr/>
        </p:nvCxnSpPr>
        <p:spPr>
          <a:xfrm flipH="1">
            <a:off x="7664450" y="3048846"/>
            <a:ext cx="1682496" cy="0"/>
          </a:xfrm>
          <a:prstGeom prst="line">
            <a:avLst/>
          </a:prstGeom>
          <a:ln w="25400" cap="rnd">
            <a:gradFill>
              <a:gsLst>
                <a:gs pos="0">
                  <a:schemeClr val="accent1">
                    <a:lumMod val="5000"/>
                    <a:lumOff val="95000"/>
                    <a:alpha val="0"/>
                  </a:schemeClr>
                </a:gs>
                <a:gs pos="100000">
                  <a:srgbClr val="FCE1B6"/>
                </a:gs>
              </a:gsLst>
              <a:lin ang="0" scaled="0"/>
            </a:gradFill>
          </a:ln>
        </p:spPr>
        <p:style>
          <a:lnRef idx="1">
            <a:schemeClr val="accent1"/>
          </a:lnRef>
          <a:fillRef idx="0">
            <a:schemeClr val="accent1"/>
          </a:fillRef>
          <a:effectRef idx="0">
            <a:schemeClr val="accent1"/>
          </a:effectRef>
          <a:fontRef idx="minor">
            <a:schemeClr val="tx1"/>
          </a:fontRef>
        </p:style>
      </p:cxnSp>
      <p:sp>
        <p:nvSpPr>
          <p:cNvPr id="16" name="矩形 15">
            <a:extLst>
              <a:ext uri="{FF2B5EF4-FFF2-40B4-BE49-F238E27FC236}">
                <a16:creationId xmlns="" xmlns:a16="http://schemas.microsoft.com/office/drawing/2014/main" id="{AE323441-F444-4F9A-9ECE-F06892B66CA4}"/>
              </a:ext>
            </a:extLst>
          </p:cNvPr>
          <p:cNvSpPr/>
          <p:nvPr/>
        </p:nvSpPr>
        <p:spPr>
          <a:xfrm>
            <a:off x="1858619" y="4421154"/>
            <a:ext cx="8474761" cy="609398"/>
          </a:xfrm>
          <a:prstGeom prst="rect">
            <a:avLst/>
          </a:prstGeom>
        </p:spPr>
        <p:txBody>
          <a:bodyPr wrap="square">
            <a:spAutoFit/>
          </a:bodyPr>
          <a:lstStyle/>
          <a:p>
            <a:pPr lvl="0" algn="ctr">
              <a:lnSpc>
                <a:spcPct val="120000"/>
              </a:lnSpc>
              <a:buClr>
                <a:schemeClr val="accent1"/>
              </a:buClr>
              <a:defRPr/>
            </a:pPr>
            <a:r>
              <a:rPr lang="en-US" altLang="zh-CN" sz="1400" dirty="0">
                <a:solidFill>
                  <a:srgbClr val="FCE1B6"/>
                </a:solidFill>
                <a:cs typeface="+mn-ea"/>
                <a:sym typeface="+mn-lt"/>
              </a:rPr>
              <a:t>TRAINING COURSEWARE FOR KEY ISSUES AND CHANGES IN THE MODIFICATION PROCESS OF THE NEW WORK SAFETY LAW</a:t>
            </a:r>
          </a:p>
        </p:txBody>
      </p:sp>
    </p:spTree>
    <p:custDataLst>
      <p:tags r:id="rId1"/>
    </p:custDataLst>
    <p:extLst>
      <p:ext uri="{BB962C8B-B14F-4D97-AF65-F5344CB8AC3E}">
        <p14:creationId xmlns:p14="http://schemas.microsoft.com/office/powerpoint/2010/main" val="1983440538"/>
      </p:ext>
    </p:extLst>
  </p:cSld>
  <p:clrMapOvr>
    <a:masterClrMapping/>
  </p:clrMapOvr>
  <mc:AlternateContent xmlns:mc="http://schemas.openxmlformats.org/markup-compatibility/2006" xmlns:p14="http://schemas.microsoft.com/office/powerpoint/2010/main">
    <mc:Choice Requires="p14">
      <p:transition spd="slow" p14:dur="1500" advTm="720">
        <p:random/>
      </p:transition>
    </mc:Choice>
    <mc:Fallback xmlns="">
      <p:transition spd="slow" advTm="72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ppt_x"/>
                                          </p:val>
                                        </p:tav>
                                        <p:tav tm="100000">
                                          <p:val>
                                            <p:strVal val="#ppt_x"/>
                                          </p:val>
                                        </p:tav>
                                      </p:tavLst>
                                    </p:anim>
                                    <p:anim calcmode="lin" valueType="num">
                                      <p:cBhvr additive="base">
                                        <p:cTn id="30" dur="500" fill="hold"/>
                                        <p:tgtEl>
                                          <p:spTgt spid="13"/>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anim calcmode="lin" valueType="num">
                                      <p:cBhvr additive="base">
                                        <p:cTn id="33" dur="500" fill="hold"/>
                                        <p:tgtEl>
                                          <p:spTgt spid="16"/>
                                        </p:tgtEl>
                                        <p:attrNameLst>
                                          <p:attrName>ppt_x</p:attrName>
                                        </p:attrNameLst>
                                      </p:cBhvr>
                                      <p:tavLst>
                                        <p:tav tm="0">
                                          <p:val>
                                            <p:strVal val="#ppt_x"/>
                                          </p:val>
                                        </p:tav>
                                        <p:tav tm="100000">
                                          <p:val>
                                            <p:strVal val="#ppt_x"/>
                                          </p:val>
                                        </p:tav>
                                      </p:tavLst>
                                    </p:anim>
                                    <p:anim calcmode="lin" valueType="num">
                                      <p:cBhvr additive="base">
                                        <p:cTn id="34" dur="500" fill="hold"/>
                                        <p:tgtEl>
                                          <p:spTgt spid="16"/>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additive="base">
                                        <p:cTn id="41" dur="500" fill="hold"/>
                                        <p:tgtEl>
                                          <p:spTgt spid="15"/>
                                        </p:tgtEl>
                                        <p:attrNameLst>
                                          <p:attrName>ppt_x</p:attrName>
                                        </p:attrNameLst>
                                      </p:cBhvr>
                                      <p:tavLst>
                                        <p:tav tm="0">
                                          <p:val>
                                            <p:strVal val="#ppt_x"/>
                                          </p:val>
                                        </p:tav>
                                        <p:tav tm="100000">
                                          <p:val>
                                            <p:strVal val="#ppt_x"/>
                                          </p:val>
                                        </p:tav>
                                      </p:tavLst>
                                    </p:anim>
                                    <p:anim calcmode="lin" valueType="num">
                                      <p:cBhvr additive="base">
                                        <p:cTn id="4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p:bldP spid="13" grpId="0"/>
      <p:bldP spid="1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 xmlns:a16="http://schemas.microsoft.com/office/drawing/2014/main" id="{2574561F-8F54-45AF-A77B-0C2E2E8EA81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0958" r="15832" b="17627"/>
          <a:stretch/>
        </p:blipFill>
        <p:spPr>
          <a:xfrm>
            <a:off x="-1" y="0"/>
            <a:ext cx="12192001" cy="6858000"/>
          </a:xfrm>
          <a:prstGeom prst="rect">
            <a:avLst/>
          </a:prstGeom>
        </p:spPr>
      </p:pic>
      <p:sp>
        <p:nvSpPr>
          <p:cNvPr id="3" name="矩形: 圆角 2">
            <a:extLst>
              <a:ext uri="{FF2B5EF4-FFF2-40B4-BE49-F238E27FC236}">
                <a16:creationId xmlns="" xmlns:a16="http://schemas.microsoft.com/office/drawing/2014/main" id="{397A4022-9BB5-437F-AAF5-1ECD4F25F245}"/>
              </a:ext>
            </a:extLst>
          </p:cNvPr>
          <p:cNvSpPr/>
          <p:nvPr/>
        </p:nvSpPr>
        <p:spPr>
          <a:xfrm>
            <a:off x="335359" y="764704"/>
            <a:ext cx="11521280" cy="5760640"/>
          </a:xfrm>
          <a:prstGeom prst="roundRect">
            <a:avLst>
              <a:gd name="adj" fmla="val 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a:extLst>
              <a:ext uri="{FF2B5EF4-FFF2-40B4-BE49-F238E27FC236}">
                <a16:creationId xmlns="" xmlns:a16="http://schemas.microsoft.com/office/drawing/2014/main" id="{6FC00857-26CB-420F-8BFC-CC866FAE02D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77010" t="57889" r="158" b="17302"/>
          <a:stretch/>
        </p:blipFill>
        <p:spPr>
          <a:xfrm>
            <a:off x="191344" y="188640"/>
            <a:ext cx="1247990" cy="677953"/>
          </a:xfrm>
          <a:prstGeom prst="rect">
            <a:avLst/>
          </a:prstGeom>
        </p:spPr>
      </p:pic>
      <p:sp>
        <p:nvSpPr>
          <p:cNvPr id="5" name="文本框 4">
            <a:extLst>
              <a:ext uri="{FF2B5EF4-FFF2-40B4-BE49-F238E27FC236}">
                <a16:creationId xmlns="" xmlns:a16="http://schemas.microsoft.com/office/drawing/2014/main" id="{150C1188-26A2-4161-8655-45308466877D}"/>
              </a:ext>
            </a:extLst>
          </p:cNvPr>
          <p:cNvSpPr txBox="1"/>
          <p:nvPr/>
        </p:nvSpPr>
        <p:spPr>
          <a:xfrm>
            <a:off x="1199456" y="188640"/>
            <a:ext cx="4896544" cy="584775"/>
          </a:xfrm>
          <a:prstGeom prst="rect">
            <a:avLst/>
          </a:prstGeom>
          <a:noFill/>
        </p:spPr>
        <p:txBody>
          <a:bodyPr wrap="square" rtlCol="0">
            <a:spAutoFit/>
          </a:bodyPr>
          <a:lstStyle/>
          <a:p>
            <a:pPr algn="dist"/>
            <a:r>
              <a:rPr lang="zh-CN" altLang="en-US" sz="3200" dirty="0">
                <a:solidFill>
                  <a:srgbClr val="FCE1B6"/>
                </a:solidFill>
                <a:cs typeface="+mn-ea"/>
                <a:sym typeface="+mn-lt"/>
              </a:rPr>
              <a:t>新安全生产法解决的问题</a:t>
            </a:r>
          </a:p>
        </p:txBody>
      </p:sp>
      <p:sp>
        <p:nvSpPr>
          <p:cNvPr id="6" name="任意多边形: 形状 5">
            <a:extLst>
              <a:ext uri="{FF2B5EF4-FFF2-40B4-BE49-F238E27FC236}">
                <a16:creationId xmlns="" xmlns:a16="http://schemas.microsoft.com/office/drawing/2014/main" id="{21942B4E-42D6-4F27-AFE3-AF2ACE76D25C}"/>
              </a:ext>
            </a:extLst>
          </p:cNvPr>
          <p:cNvSpPr/>
          <p:nvPr/>
        </p:nvSpPr>
        <p:spPr>
          <a:xfrm>
            <a:off x="6444333" y="2197676"/>
            <a:ext cx="4749805" cy="4137546"/>
          </a:xfrm>
          <a:custGeom>
            <a:avLst/>
            <a:gdLst>
              <a:gd name="connsiteX0" fmla="*/ 1690900 w 2744993"/>
              <a:gd name="connsiteY0" fmla="*/ 2390831 h 2391158"/>
              <a:gd name="connsiteX1" fmla="*/ 2107238 w 2744993"/>
              <a:gd name="connsiteY1" fmla="*/ 2276722 h 2391158"/>
              <a:gd name="connsiteX2" fmla="*/ 2744841 w 2744993"/>
              <a:gd name="connsiteY2" fmla="*/ 1094955 h 2391158"/>
              <a:gd name="connsiteX3" fmla="*/ 2006559 w 2744993"/>
              <a:gd name="connsiteY3" fmla="*/ 45966 h 2391158"/>
              <a:gd name="connsiteX4" fmla="*/ 1716332 w 2744993"/>
              <a:gd name="connsiteY4" fmla="*/ 342 h 2391158"/>
              <a:gd name="connsiteX5" fmla="*/ 1045486 w 2744993"/>
              <a:gd name="connsiteY5" fmla="*/ 344766 h 2391158"/>
              <a:gd name="connsiteX6" fmla="*/ 804408 w 2744993"/>
              <a:gd name="connsiteY6" fmla="*/ 594225 h 2391158"/>
              <a:gd name="connsiteX7" fmla="*/ 426170 w 2744993"/>
              <a:gd name="connsiteY7" fmla="*/ 800727 h 2391158"/>
              <a:gd name="connsiteX8" fmla="*/ 2213 w 2744993"/>
              <a:gd name="connsiteY8" fmla="*/ 1354130 h 2391158"/>
              <a:gd name="connsiteX9" fmla="*/ 292059 w 2744993"/>
              <a:gd name="connsiteY9" fmla="*/ 1942013 h 2391158"/>
              <a:gd name="connsiteX10" fmla="*/ 903278 w 2744993"/>
              <a:gd name="connsiteY10" fmla="*/ 2239860 h 2391158"/>
              <a:gd name="connsiteX11" fmla="*/ 1690900 w 2744993"/>
              <a:gd name="connsiteY11" fmla="*/ 2390831 h 2391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44993" h="2391158">
                <a:moveTo>
                  <a:pt x="1690900" y="2390831"/>
                </a:moveTo>
                <a:cubicBezTo>
                  <a:pt x="1844062" y="2388355"/>
                  <a:pt x="2010273" y="2328633"/>
                  <a:pt x="2107238" y="2276722"/>
                </a:cubicBezTo>
                <a:cubicBezTo>
                  <a:pt x="2551769" y="2038596"/>
                  <a:pt x="2751318" y="1550916"/>
                  <a:pt x="2744841" y="1094955"/>
                </a:cubicBezTo>
                <a:cubicBezTo>
                  <a:pt x="2738364" y="638993"/>
                  <a:pt x="2439184" y="190175"/>
                  <a:pt x="2006559" y="45966"/>
                </a:cubicBezTo>
                <a:cubicBezTo>
                  <a:pt x="1913118" y="14820"/>
                  <a:pt x="1814725" y="-2706"/>
                  <a:pt x="1716332" y="342"/>
                </a:cubicBezTo>
                <a:cubicBezTo>
                  <a:pt x="1458395" y="8152"/>
                  <a:pt x="1221984" y="156552"/>
                  <a:pt x="1045486" y="344766"/>
                </a:cubicBezTo>
                <a:cubicBezTo>
                  <a:pt x="966238" y="429157"/>
                  <a:pt x="895658" y="522883"/>
                  <a:pt x="804408" y="594225"/>
                </a:cubicBezTo>
                <a:cubicBezTo>
                  <a:pt x="691061" y="682808"/>
                  <a:pt x="552472" y="731766"/>
                  <a:pt x="426170" y="800727"/>
                </a:cubicBezTo>
                <a:cubicBezTo>
                  <a:pt x="213858" y="916837"/>
                  <a:pt x="24692" y="1113147"/>
                  <a:pt x="2213" y="1354130"/>
                </a:cubicBezTo>
                <a:cubicBezTo>
                  <a:pt x="-18933" y="1580920"/>
                  <a:pt x="114036" y="1799995"/>
                  <a:pt x="292059" y="1942013"/>
                </a:cubicBezTo>
                <a:cubicBezTo>
                  <a:pt x="470081" y="2084126"/>
                  <a:pt x="688870" y="2163183"/>
                  <a:pt x="903278" y="2239860"/>
                </a:cubicBezTo>
                <a:cubicBezTo>
                  <a:pt x="1073870" y="2300820"/>
                  <a:pt x="1507258" y="2397498"/>
                  <a:pt x="1690900" y="2390831"/>
                </a:cubicBezTo>
              </a:path>
            </a:pathLst>
          </a:custGeom>
          <a:gradFill>
            <a:gsLst>
              <a:gs pos="0">
                <a:srgbClr val="C30F0F">
                  <a:lumMod val="90000"/>
                  <a:lumOff val="10000"/>
                  <a:alpha val="49000"/>
                </a:srgbClr>
              </a:gs>
              <a:gs pos="79000">
                <a:srgbClr val="C30F0F"/>
              </a:gs>
            </a:gsLst>
            <a:lin ang="5400000" scaled="1"/>
          </a:gradFill>
          <a:ln>
            <a:noFill/>
          </a:ln>
          <a:effectLst>
            <a:outerShdw blurRad="254000" dist="101600" dir="5400000" algn="ctr" rotWithShape="0">
              <a:srgbClr val="C30F0F">
                <a:alpha val="23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468000" rtlCol="0" anchor="ctr"/>
          <a:lstStyle/>
          <a:p>
            <a:pPr algn="ctr"/>
            <a:endParaRPr lang="zh-CN" altLang="en-US" sz="2400">
              <a:ln w="19050">
                <a:noFill/>
              </a:ln>
              <a:gradFill>
                <a:gsLst>
                  <a:gs pos="100000">
                    <a:srgbClr val="E9BE61"/>
                  </a:gs>
                  <a:gs pos="49000">
                    <a:srgbClr val="FEEFAC"/>
                  </a:gs>
                </a:gsLst>
                <a:lin ang="5400000" scaled="0"/>
              </a:gradFill>
              <a:cs typeface="+mn-ea"/>
              <a:sym typeface="+mn-lt"/>
            </a:endParaRPr>
          </a:p>
        </p:txBody>
      </p:sp>
      <p:sp>
        <p:nvSpPr>
          <p:cNvPr id="7" name="任意多边形: 形状 6">
            <a:extLst>
              <a:ext uri="{FF2B5EF4-FFF2-40B4-BE49-F238E27FC236}">
                <a16:creationId xmlns="" xmlns:a16="http://schemas.microsoft.com/office/drawing/2014/main" id="{B7B5B94B-0440-40B0-A4FA-56E758490D4A}"/>
              </a:ext>
            </a:extLst>
          </p:cNvPr>
          <p:cNvSpPr/>
          <p:nvPr/>
        </p:nvSpPr>
        <p:spPr>
          <a:xfrm>
            <a:off x="6503887" y="1661208"/>
            <a:ext cx="4765812" cy="4153536"/>
          </a:xfrm>
          <a:custGeom>
            <a:avLst/>
            <a:gdLst>
              <a:gd name="connsiteX0" fmla="*/ 1695059 w 2754244"/>
              <a:gd name="connsiteY0" fmla="*/ 2400066 h 2400399"/>
              <a:gd name="connsiteX1" fmla="*/ 2101490 w 2754244"/>
              <a:gd name="connsiteY1" fmla="*/ 2291766 h 2400399"/>
              <a:gd name="connsiteX2" fmla="*/ 2402194 w 2754244"/>
              <a:gd name="connsiteY2" fmla="*/ 2064309 h 2400399"/>
              <a:gd name="connsiteX3" fmla="*/ 2724235 w 2754244"/>
              <a:gd name="connsiteY3" fmla="*/ 1420610 h 2400399"/>
              <a:gd name="connsiteX4" fmla="*/ 2752524 w 2754244"/>
              <a:gd name="connsiteY4" fmla="*/ 1059707 h 2400399"/>
              <a:gd name="connsiteX5" fmla="*/ 2671943 w 2754244"/>
              <a:gd name="connsiteY5" fmla="*/ 694805 h 2400399"/>
              <a:gd name="connsiteX6" fmla="*/ 2206456 w 2754244"/>
              <a:gd name="connsiteY6" fmla="*/ 135687 h 2400399"/>
              <a:gd name="connsiteX7" fmla="*/ 1813645 w 2754244"/>
              <a:gd name="connsiteY7" fmla="*/ 3194 h 2400399"/>
              <a:gd name="connsiteX8" fmla="*/ 1405403 w 2754244"/>
              <a:gd name="connsiteY8" fmla="*/ 78442 h 2400399"/>
              <a:gd name="connsiteX9" fmla="*/ 1067837 w 2754244"/>
              <a:gd name="connsiteY9" fmla="*/ 323425 h 2400399"/>
              <a:gd name="connsiteX10" fmla="*/ 917342 w 2754244"/>
              <a:gd name="connsiteY10" fmla="*/ 489636 h 2400399"/>
              <a:gd name="connsiteX11" fmla="*/ 739605 w 2754244"/>
              <a:gd name="connsiteY11" fmla="*/ 640798 h 2400399"/>
              <a:gd name="connsiteX12" fmla="*/ 353367 w 2754244"/>
              <a:gd name="connsiteY12" fmla="*/ 845871 h 2400399"/>
              <a:gd name="connsiteX13" fmla="*/ 82000 w 2754244"/>
              <a:gd name="connsiteY13" fmla="*/ 1119524 h 2400399"/>
              <a:gd name="connsiteX14" fmla="*/ 5895 w 2754244"/>
              <a:gd name="connsiteY14" fmla="*/ 1487570 h 2400399"/>
              <a:gd name="connsiteX15" fmla="*/ 179726 w 2754244"/>
              <a:gd name="connsiteY15" fmla="*/ 1841424 h 2400399"/>
              <a:gd name="connsiteX16" fmla="*/ 527770 w 2754244"/>
              <a:gd name="connsiteY16" fmla="*/ 2096313 h 2400399"/>
              <a:gd name="connsiteX17" fmla="*/ 926391 w 2754244"/>
              <a:gd name="connsiteY17" fmla="*/ 2255762 h 2400399"/>
              <a:gd name="connsiteX18" fmla="*/ 1225857 w 2754244"/>
              <a:gd name="connsiteY18" fmla="*/ 2335010 h 2400399"/>
              <a:gd name="connsiteX19" fmla="*/ 1567519 w 2754244"/>
              <a:gd name="connsiteY19" fmla="*/ 2393589 h 2400399"/>
              <a:gd name="connsiteX20" fmla="*/ 1695059 w 2754244"/>
              <a:gd name="connsiteY20" fmla="*/ 2400066 h 2400399"/>
              <a:gd name="connsiteX21" fmla="*/ 1695059 w 2754244"/>
              <a:gd name="connsiteY21" fmla="*/ 2390541 h 2400399"/>
              <a:gd name="connsiteX22" fmla="*/ 1400736 w 2754244"/>
              <a:gd name="connsiteY22" fmla="*/ 2360060 h 2400399"/>
              <a:gd name="connsiteX23" fmla="*/ 1065551 w 2754244"/>
              <a:gd name="connsiteY23" fmla="*/ 2286718 h 2400399"/>
              <a:gd name="connsiteX24" fmla="*/ 751226 w 2754244"/>
              <a:gd name="connsiteY24" fmla="*/ 2182038 h 2400399"/>
              <a:gd name="connsiteX25" fmla="*/ 352129 w 2754244"/>
              <a:gd name="connsiteY25" fmla="*/ 1982299 h 2400399"/>
              <a:gd name="connsiteX26" fmla="*/ 22087 w 2754244"/>
              <a:gd name="connsiteY26" fmla="*/ 1291260 h 2400399"/>
              <a:gd name="connsiteX27" fmla="*/ 218207 w 2754244"/>
              <a:gd name="connsiteY27" fmla="*/ 965315 h 2400399"/>
              <a:gd name="connsiteX28" fmla="*/ 372036 w 2754244"/>
              <a:gd name="connsiteY28" fmla="*/ 845109 h 2400399"/>
              <a:gd name="connsiteX29" fmla="*/ 557392 w 2754244"/>
              <a:gd name="connsiteY29" fmla="*/ 746811 h 2400399"/>
              <a:gd name="connsiteX30" fmla="*/ 752369 w 2754244"/>
              <a:gd name="connsiteY30" fmla="*/ 644036 h 2400399"/>
              <a:gd name="connsiteX31" fmla="*/ 918961 w 2754244"/>
              <a:gd name="connsiteY31" fmla="*/ 501733 h 2400399"/>
              <a:gd name="connsiteX32" fmla="*/ 1068218 w 2754244"/>
              <a:gd name="connsiteY32" fmla="*/ 336569 h 2400399"/>
              <a:gd name="connsiteX33" fmla="*/ 1224238 w 2754244"/>
              <a:gd name="connsiteY33" fmla="*/ 198743 h 2400399"/>
              <a:gd name="connsiteX34" fmla="*/ 1591141 w 2754244"/>
              <a:gd name="connsiteY34" fmla="*/ 25292 h 2400399"/>
              <a:gd name="connsiteX35" fmla="*/ 2037482 w 2754244"/>
              <a:gd name="connsiteY35" fmla="*/ 64916 h 2400399"/>
              <a:gd name="connsiteX36" fmla="*/ 2584598 w 2754244"/>
              <a:gd name="connsiteY36" fmla="*/ 537547 h 2400399"/>
              <a:gd name="connsiteX37" fmla="*/ 2718996 w 2754244"/>
              <a:gd name="connsiteY37" fmla="*/ 881780 h 2400399"/>
              <a:gd name="connsiteX38" fmla="*/ 2739284 w 2754244"/>
              <a:gd name="connsiteY38" fmla="*/ 1244111 h 2400399"/>
              <a:gd name="connsiteX39" fmla="*/ 2508398 w 2754244"/>
              <a:gd name="connsiteY39" fmla="*/ 1916862 h 2400399"/>
              <a:gd name="connsiteX40" fmla="*/ 1911562 w 2754244"/>
              <a:gd name="connsiteY40" fmla="*/ 2355489 h 2400399"/>
              <a:gd name="connsiteX41" fmla="*/ 1694868 w 2754244"/>
              <a:gd name="connsiteY41" fmla="*/ 2390541 h 2400399"/>
              <a:gd name="connsiteX42" fmla="*/ 1695059 w 2754244"/>
              <a:gd name="connsiteY42" fmla="*/ 2400066 h 2400399"/>
              <a:gd name="connsiteX43" fmla="*/ 1695059 w 2754244"/>
              <a:gd name="connsiteY43" fmla="*/ 2400066 h 2400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2754244" h="2400399">
                <a:moveTo>
                  <a:pt x="1695059" y="2400066"/>
                </a:moveTo>
                <a:cubicBezTo>
                  <a:pt x="1834885" y="2397208"/>
                  <a:pt x="1977379" y="2355298"/>
                  <a:pt x="2101490" y="2291766"/>
                </a:cubicBezTo>
                <a:cubicBezTo>
                  <a:pt x="2213695" y="2234330"/>
                  <a:pt x="2315803" y="2156035"/>
                  <a:pt x="2402194" y="2064309"/>
                </a:cubicBezTo>
                <a:cubicBezTo>
                  <a:pt x="2569358" y="1886668"/>
                  <a:pt x="2676419" y="1658640"/>
                  <a:pt x="2724235" y="1420610"/>
                </a:cubicBezTo>
                <a:cubicBezTo>
                  <a:pt x="2747952" y="1302404"/>
                  <a:pt x="2758715" y="1180199"/>
                  <a:pt x="2752524" y="1059707"/>
                </a:cubicBezTo>
                <a:cubicBezTo>
                  <a:pt x="2746142" y="934739"/>
                  <a:pt x="2718139" y="811010"/>
                  <a:pt x="2671943" y="694805"/>
                </a:cubicBezTo>
                <a:cubicBezTo>
                  <a:pt x="2580884" y="465919"/>
                  <a:pt x="2418482" y="263132"/>
                  <a:pt x="2206456" y="135687"/>
                </a:cubicBezTo>
                <a:cubicBezTo>
                  <a:pt x="2087393" y="64154"/>
                  <a:pt x="1952234" y="16339"/>
                  <a:pt x="1813645" y="3194"/>
                </a:cubicBezTo>
                <a:cubicBezTo>
                  <a:pt x="1672865" y="-10141"/>
                  <a:pt x="1533038" y="18911"/>
                  <a:pt x="1405403" y="78442"/>
                </a:cubicBezTo>
                <a:cubicBezTo>
                  <a:pt x="1278721" y="137592"/>
                  <a:pt x="1165468" y="223889"/>
                  <a:pt x="1067837" y="323425"/>
                </a:cubicBezTo>
                <a:cubicBezTo>
                  <a:pt x="1015450" y="376860"/>
                  <a:pt x="968110" y="434867"/>
                  <a:pt x="917342" y="489636"/>
                </a:cubicBezTo>
                <a:cubicBezTo>
                  <a:pt x="864002" y="547167"/>
                  <a:pt x="806376" y="599174"/>
                  <a:pt x="739605" y="640798"/>
                </a:cubicBezTo>
                <a:cubicBezTo>
                  <a:pt x="615590" y="718046"/>
                  <a:pt x="475572" y="765480"/>
                  <a:pt x="353367" y="845871"/>
                </a:cubicBezTo>
                <a:cubicBezTo>
                  <a:pt x="245639" y="916737"/>
                  <a:pt x="148294" y="1008082"/>
                  <a:pt x="82000" y="1119524"/>
                </a:cubicBezTo>
                <a:cubicBezTo>
                  <a:pt x="15896" y="1230586"/>
                  <a:pt x="-13536" y="1359174"/>
                  <a:pt x="5895" y="1487570"/>
                </a:cubicBezTo>
                <a:cubicBezTo>
                  <a:pt x="25897" y="1619682"/>
                  <a:pt x="92477" y="1741698"/>
                  <a:pt x="179726" y="1841424"/>
                </a:cubicBezTo>
                <a:cubicBezTo>
                  <a:pt x="275452" y="1950866"/>
                  <a:pt x="398325" y="2032115"/>
                  <a:pt x="527770" y="2096313"/>
                </a:cubicBezTo>
                <a:cubicBezTo>
                  <a:pt x="655690" y="2159750"/>
                  <a:pt x="791136" y="2210423"/>
                  <a:pt x="926391" y="2255762"/>
                </a:cubicBezTo>
                <a:cubicBezTo>
                  <a:pt x="1024213" y="2288528"/>
                  <a:pt x="1125178" y="2312912"/>
                  <a:pt x="1225857" y="2335010"/>
                </a:cubicBezTo>
                <a:cubicBezTo>
                  <a:pt x="1338633" y="2359775"/>
                  <a:pt x="1452647" y="2381492"/>
                  <a:pt x="1567519" y="2393589"/>
                </a:cubicBezTo>
                <a:cubicBezTo>
                  <a:pt x="1609714" y="2398160"/>
                  <a:pt x="1652482" y="2401494"/>
                  <a:pt x="1695059" y="2400066"/>
                </a:cubicBezTo>
                <a:cubicBezTo>
                  <a:pt x="1701154" y="2399875"/>
                  <a:pt x="1701154" y="2390350"/>
                  <a:pt x="1695059" y="2390541"/>
                </a:cubicBezTo>
                <a:cubicBezTo>
                  <a:pt x="1596855" y="2393874"/>
                  <a:pt x="1497129" y="2376920"/>
                  <a:pt x="1400736" y="2360060"/>
                </a:cubicBezTo>
                <a:cubicBezTo>
                  <a:pt x="1288055" y="2340344"/>
                  <a:pt x="1176136" y="2315865"/>
                  <a:pt x="1065551" y="2286718"/>
                </a:cubicBezTo>
                <a:cubicBezTo>
                  <a:pt x="958490" y="2258429"/>
                  <a:pt x="854668" y="2221472"/>
                  <a:pt x="751226" y="2182038"/>
                </a:cubicBezTo>
                <a:cubicBezTo>
                  <a:pt x="612066" y="2128984"/>
                  <a:pt x="474429" y="2068215"/>
                  <a:pt x="352129" y="1982299"/>
                </a:cubicBezTo>
                <a:cubicBezTo>
                  <a:pt x="134959" y="1829804"/>
                  <a:pt x="-41254" y="1566819"/>
                  <a:pt x="22087" y="1291260"/>
                </a:cubicBezTo>
                <a:cubicBezTo>
                  <a:pt x="51043" y="1165054"/>
                  <a:pt x="125815" y="1054183"/>
                  <a:pt x="218207" y="965315"/>
                </a:cubicBezTo>
                <a:cubicBezTo>
                  <a:pt x="265165" y="920166"/>
                  <a:pt x="317077" y="880066"/>
                  <a:pt x="372036" y="845109"/>
                </a:cubicBezTo>
                <a:cubicBezTo>
                  <a:pt x="431186" y="807485"/>
                  <a:pt x="494242" y="777005"/>
                  <a:pt x="557392" y="746811"/>
                </a:cubicBezTo>
                <a:cubicBezTo>
                  <a:pt x="623686" y="715093"/>
                  <a:pt x="690361" y="683565"/>
                  <a:pt x="752369" y="644036"/>
                </a:cubicBezTo>
                <a:cubicBezTo>
                  <a:pt x="814472" y="604412"/>
                  <a:pt x="868765" y="555549"/>
                  <a:pt x="918961" y="501733"/>
                </a:cubicBezTo>
                <a:cubicBezTo>
                  <a:pt x="969634" y="447536"/>
                  <a:pt x="1016593" y="389909"/>
                  <a:pt x="1068218" y="336569"/>
                </a:cubicBezTo>
                <a:cubicBezTo>
                  <a:pt x="1116510" y="286658"/>
                  <a:pt x="1168516" y="240272"/>
                  <a:pt x="1224238" y="198743"/>
                </a:cubicBezTo>
                <a:cubicBezTo>
                  <a:pt x="1333299" y="117399"/>
                  <a:pt x="1457505" y="53772"/>
                  <a:pt x="1591141" y="25292"/>
                </a:cubicBezTo>
                <a:cubicBezTo>
                  <a:pt x="1740588" y="-6521"/>
                  <a:pt x="1894988" y="12338"/>
                  <a:pt x="2037482" y="64916"/>
                </a:cubicBezTo>
                <a:cubicBezTo>
                  <a:pt x="2269321" y="150356"/>
                  <a:pt x="2460773" y="325616"/>
                  <a:pt x="2584598" y="537547"/>
                </a:cubicBezTo>
                <a:cubicBezTo>
                  <a:pt x="2646987" y="644322"/>
                  <a:pt x="2692802" y="760908"/>
                  <a:pt x="2718996" y="881780"/>
                </a:cubicBezTo>
                <a:cubicBezTo>
                  <a:pt x="2744904" y="1000938"/>
                  <a:pt x="2749190" y="1122858"/>
                  <a:pt x="2739284" y="1244111"/>
                </a:cubicBezTo>
                <a:cubicBezTo>
                  <a:pt x="2719853" y="1482617"/>
                  <a:pt x="2644130" y="1718742"/>
                  <a:pt x="2508398" y="1916862"/>
                </a:cubicBezTo>
                <a:cubicBezTo>
                  <a:pt x="2365333" y="2125746"/>
                  <a:pt x="2155878" y="2285480"/>
                  <a:pt x="1911562" y="2355489"/>
                </a:cubicBezTo>
                <a:cubicBezTo>
                  <a:pt x="1841077" y="2375682"/>
                  <a:pt x="1768305" y="2389017"/>
                  <a:pt x="1694868" y="2390541"/>
                </a:cubicBezTo>
                <a:cubicBezTo>
                  <a:pt x="1688962" y="2390636"/>
                  <a:pt x="1688867" y="2400161"/>
                  <a:pt x="1695059" y="2400066"/>
                </a:cubicBezTo>
                <a:lnTo>
                  <a:pt x="1695059" y="2400066"/>
                </a:lnTo>
                <a:close/>
              </a:path>
            </a:pathLst>
          </a:custGeom>
          <a:solidFill>
            <a:srgbClr val="E9BE61"/>
          </a:solidFill>
          <a:ln w="9525" cap="flat">
            <a:noFill/>
            <a:prstDash val="solid"/>
            <a:miter/>
          </a:ln>
        </p:spPr>
        <p:txBody>
          <a:bodyPr rtlCol="0" anchor="ctr"/>
          <a:lstStyle/>
          <a:p>
            <a:endParaRPr lang="zh-CN" altLang="en-US">
              <a:cs typeface="+mn-ea"/>
              <a:sym typeface="+mn-lt"/>
            </a:endParaRPr>
          </a:p>
        </p:txBody>
      </p:sp>
      <p:pic>
        <p:nvPicPr>
          <p:cNvPr id="8" name="图片 7">
            <a:extLst>
              <a:ext uri="{FF2B5EF4-FFF2-40B4-BE49-F238E27FC236}">
                <a16:creationId xmlns="" xmlns:a16="http://schemas.microsoft.com/office/drawing/2014/main" id="{9C78B46D-7C11-487E-A119-2280B943CBCD}"/>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6744072" y="866593"/>
            <a:ext cx="4614609" cy="5321300"/>
          </a:xfrm>
          <a:prstGeom prst="rect">
            <a:avLst/>
          </a:prstGeom>
        </p:spPr>
      </p:pic>
      <p:grpSp>
        <p:nvGrpSpPr>
          <p:cNvPr id="11" name="组合 10">
            <a:extLst>
              <a:ext uri="{FF2B5EF4-FFF2-40B4-BE49-F238E27FC236}">
                <a16:creationId xmlns="" xmlns:a16="http://schemas.microsoft.com/office/drawing/2014/main" id="{11AEF099-AFEB-4FD0-8B88-061EC32CAAC4}"/>
              </a:ext>
            </a:extLst>
          </p:cNvPr>
          <p:cNvGrpSpPr/>
          <p:nvPr/>
        </p:nvGrpSpPr>
        <p:grpSpPr>
          <a:xfrm>
            <a:off x="854534" y="1602883"/>
            <a:ext cx="5323813" cy="1037068"/>
            <a:chOff x="922301" y="1452050"/>
            <a:chExt cx="5323813" cy="1037068"/>
          </a:xfrm>
        </p:grpSpPr>
        <p:sp>
          <p:nvSpPr>
            <p:cNvPr id="9" name="文本框 8">
              <a:extLst>
                <a:ext uri="{FF2B5EF4-FFF2-40B4-BE49-F238E27FC236}">
                  <a16:creationId xmlns="" xmlns:a16="http://schemas.microsoft.com/office/drawing/2014/main" id="{A2530F47-DB62-4367-81CC-74AE7FA039F0}"/>
                </a:ext>
              </a:extLst>
            </p:cNvPr>
            <p:cNvSpPr txBox="1"/>
            <p:nvPr/>
          </p:nvSpPr>
          <p:spPr>
            <a:xfrm>
              <a:off x="922301" y="1452050"/>
              <a:ext cx="2088232" cy="461665"/>
            </a:xfrm>
            <a:prstGeom prst="rect">
              <a:avLst/>
            </a:prstGeom>
            <a:noFill/>
          </p:spPr>
          <p:txBody>
            <a:bodyPr wrap="square" rtlCol="0">
              <a:spAutoFit/>
            </a:bodyPr>
            <a:lstStyle/>
            <a:p>
              <a:r>
                <a:rPr lang="zh-CN" altLang="en-US" sz="2400" dirty="0">
                  <a:solidFill>
                    <a:srgbClr val="8F010F"/>
                  </a:solidFill>
                  <a:cs typeface="+mn-ea"/>
                  <a:sym typeface="+mn-lt"/>
                </a:rPr>
                <a:t>解决的问题</a:t>
              </a:r>
            </a:p>
          </p:txBody>
        </p:sp>
        <p:sp>
          <p:nvSpPr>
            <p:cNvPr id="10" name="文本框 9">
              <a:extLst>
                <a:ext uri="{FF2B5EF4-FFF2-40B4-BE49-F238E27FC236}">
                  <a16:creationId xmlns="" xmlns:a16="http://schemas.microsoft.com/office/drawing/2014/main" id="{7FF6C5B3-6BCF-4010-ADE6-77174E0A2554}"/>
                </a:ext>
              </a:extLst>
            </p:cNvPr>
            <p:cNvSpPr txBox="1"/>
            <p:nvPr/>
          </p:nvSpPr>
          <p:spPr>
            <a:xfrm>
              <a:off x="946203" y="1965898"/>
              <a:ext cx="5299911" cy="523220"/>
            </a:xfrm>
            <a:prstGeom prst="rect">
              <a:avLst/>
            </a:prstGeom>
          </p:spPr>
          <p:txBody>
            <a:bodyPr wrap="square">
              <a:spAutoFit/>
            </a:bodyPr>
            <a:lstStyle>
              <a:defPPr>
                <a:defRPr lang="zh-CN"/>
              </a:defPPr>
              <a:lvl1pPr lvl="0" algn="just">
                <a:buClr>
                  <a:schemeClr val="accent1"/>
                </a:buClr>
                <a:defRPr sz="1400">
                  <a:solidFill>
                    <a:prstClr val="black"/>
                  </a:solidFill>
                  <a:latin typeface="思源黑体 CN Light" panose="020B0300000000000000" pitchFamily="34" charset="-122"/>
                  <a:ea typeface="思源黑体 CN Light" panose="020B0300000000000000" pitchFamily="34" charset="-122"/>
                  <a:cs typeface="+mn-ea"/>
                </a:defRPr>
              </a:lvl1pPr>
            </a:lstStyle>
            <a:p>
              <a:r>
                <a:rPr lang="zh-CN" altLang="en-US" dirty="0">
                  <a:latin typeface="+mn-lt"/>
                  <a:ea typeface="+mn-ea"/>
                  <a:sym typeface="+mn-lt"/>
                </a:rPr>
                <a:t>生产经营单位的从业人员有权了解其作业场所和工作岗位存在的危险因素、防范措施及事故应急措施</a:t>
              </a:r>
            </a:p>
          </p:txBody>
        </p:sp>
      </p:grpSp>
      <p:grpSp>
        <p:nvGrpSpPr>
          <p:cNvPr id="12" name="组合 11">
            <a:extLst>
              <a:ext uri="{FF2B5EF4-FFF2-40B4-BE49-F238E27FC236}">
                <a16:creationId xmlns="" xmlns:a16="http://schemas.microsoft.com/office/drawing/2014/main" id="{996A9DD9-C246-4153-98C1-A60197A6B573}"/>
              </a:ext>
            </a:extLst>
          </p:cNvPr>
          <p:cNvGrpSpPr/>
          <p:nvPr/>
        </p:nvGrpSpPr>
        <p:grpSpPr>
          <a:xfrm>
            <a:off x="854534" y="3115872"/>
            <a:ext cx="5323813" cy="1037068"/>
            <a:chOff x="922301" y="1452050"/>
            <a:chExt cx="5323813" cy="1037068"/>
          </a:xfrm>
        </p:grpSpPr>
        <p:sp>
          <p:nvSpPr>
            <p:cNvPr id="13" name="文本框 12">
              <a:extLst>
                <a:ext uri="{FF2B5EF4-FFF2-40B4-BE49-F238E27FC236}">
                  <a16:creationId xmlns="" xmlns:a16="http://schemas.microsoft.com/office/drawing/2014/main" id="{314B1EAF-8B2F-4579-B973-68347C9C1DE8}"/>
                </a:ext>
              </a:extLst>
            </p:cNvPr>
            <p:cNvSpPr txBox="1"/>
            <p:nvPr/>
          </p:nvSpPr>
          <p:spPr>
            <a:xfrm>
              <a:off x="922301" y="1452050"/>
              <a:ext cx="2088232" cy="461665"/>
            </a:xfrm>
            <a:prstGeom prst="rect">
              <a:avLst/>
            </a:prstGeom>
            <a:noFill/>
          </p:spPr>
          <p:txBody>
            <a:bodyPr wrap="square" rtlCol="0">
              <a:spAutoFit/>
            </a:bodyPr>
            <a:lstStyle/>
            <a:p>
              <a:r>
                <a:rPr lang="zh-CN" altLang="en-US" sz="2400" dirty="0">
                  <a:solidFill>
                    <a:srgbClr val="8F010F"/>
                  </a:solidFill>
                  <a:cs typeface="+mn-ea"/>
                  <a:sym typeface="+mn-lt"/>
                </a:rPr>
                <a:t>解决的问题</a:t>
              </a:r>
            </a:p>
          </p:txBody>
        </p:sp>
        <p:sp>
          <p:nvSpPr>
            <p:cNvPr id="14" name="文本框 13">
              <a:extLst>
                <a:ext uri="{FF2B5EF4-FFF2-40B4-BE49-F238E27FC236}">
                  <a16:creationId xmlns="" xmlns:a16="http://schemas.microsoft.com/office/drawing/2014/main" id="{C82E6661-92C8-478D-96EE-41F00F0ED71E}"/>
                </a:ext>
              </a:extLst>
            </p:cNvPr>
            <p:cNvSpPr txBox="1"/>
            <p:nvPr/>
          </p:nvSpPr>
          <p:spPr>
            <a:xfrm>
              <a:off x="946203" y="1965898"/>
              <a:ext cx="5299911" cy="523220"/>
            </a:xfrm>
            <a:prstGeom prst="rect">
              <a:avLst/>
            </a:prstGeom>
          </p:spPr>
          <p:txBody>
            <a:bodyPr wrap="square">
              <a:spAutoFit/>
            </a:bodyPr>
            <a:lstStyle>
              <a:defPPr>
                <a:defRPr lang="zh-CN"/>
              </a:defPPr>
              <a:lvl1pPr lvl="0" algn="just">
                <a:buClr>
                  <a:schemeClr val="accent1"/>
                </a:buClr>
                <a:defRPr sz="1400">
                  <a:solidFill>
                    <a:prstClr val="black"/>
                  </a:solidFill>
                  <a:latin typeface="思源黑体 CN Light" panose="020B0300000000000000" pitchFamily="34" charset="-122"/>
                  <a:ea typeface="思源黑体 CN Light" panose="020B0300000000000000" pitchFamily="34" charset="-122"/>
                  <a:cs typeface="+mn-ea"/>
                </a:defRPr>
              </a:lvl1pPr>
            </a:lstStyle>
            <a:p>
              <a:r>
                <a:rPr lang="zh-CN" altLang="en-US" dirty="0">
                  <a:latin typeface="+mn-lt"/>
                  <a:ea typeface="+mn-ea"/>
                  <a:sym typeface="+mn-lt"/>
                </a:rPr>
                <a:t>有权对本单位的安全生产工作提出建议、从业人员有权对本单位安全生产工作中存在的问题提出批评、检举、控告；</a:t>
              </a:r>
            </a:p>
          </p:txBody>
        </p:sp>
      </p:grpSp>
      <p:grpSp>
        <p:nvGrpSpPr>
          <p:cNvPr id="16" name="组合 15">
            <a:extLst>
              <a:ext uri="{FF2B5EF4-FFF2-40B4-BE49-F238E27FC236}">
                <a16:creationId xmlns="" xmlns:a16="http://schemas.microsoft.com/office/drawing/2014/main" id="{D244AFE8-B447-454C-B0E1-A40C4E5C5E8C}"/>
              </a:ext>
            </a:extLst>
          </p:cNvPr>
          <p:cNvGrpSpPr/>
          <p:nvPr/>
        </p:nvGrpSpPr>
        <p:grpSpPr>
          <a:xfrm>
            <a:off x="854534" y="4628861"/>
            <a:ext cx="5323813" cy="1252512"/>
            <a:chOff x="922301" y="1452050"/>
            <a:chExt cx="5323813" cy="1252512"/>
          </a:xfrm>
        </p:grpSpPr>
        <p:sp>
          <p:nvSpPr>
            <p:cNvPr id="17" name="文本框 16">
              <a:extLst>
                <a:ext uri="{FF2B5EF4-FFF2-40B4-BE49-F238E27FC236}">
                  <a16:creationId xmlns="" xmlns:a16="http://schemas.microsoft.com/office/drawing/2014/main" id="{786BC29A-7B5F-4DD0-B9DB-EC90D4B94A66}"/>
                </a:ext>
              </a:extLst>
            </p:cNvPr>
            <p:cNvSpPr txBox="1"/>
            <p:nvPr/>
          </p:nvSpPr>
          <p:spPr>
            <a:xfrm>
              <a:off x="922301" y="1452050"/>
              <a:ext cx="2088232" cy="461665"/>
            </a:xfrm>
            <a:prstGeom prst="rect">
              <a:avLst/>
            </a:prstGeom>
            <a:noFill/>
          </p:spPr>
          <p:txBody>
            <a:bodyPr wrap="square" rtlCol="0">
              <a:spAutoFit/>
            </a:bodyPr>
            <a:lstStyle/>
            <a:p>
              <a:r>
                <a:rPr lang="zh-CN" altLang="en-US" sz="2400" dirty="0">
                  <a:solidFill>
                    <a:srgbClr val="8F010F"/>
                  </a:solidFill>
                  <a:cs typeface="+mn-ea"/>
                  <a:sym typeface="+mn-lt"/>
                </a:rPr>
                <a:t>解决的问题</a:t>
              </a:r>
            </a:p>
          </p:txBody>
        </p:sp>
        <p:sp>
          <p:nvSpPr>
            <p:cNvPr id="18" name="文本框 17">
              <a:extLst>
                <a:ext uri="{FF2B5EF4-FFF2-40B4-BE49-F238E27FC236}">
                  <a16:creationId xmlns="" xmlns:a16="http://schemas.microsoft.com/office/drawing/2014/main" id="{4E9DE4AD-5A46-47A2-8CA2-84FCD6142B2E}"/>
                </a:ext>
              </a:extLst>
            </p:cNvPr>
            <p:cNvSpPr txBox="1"/>
            <p:nvPr/>
          </p:nvSpPr>
          <p:spPr>
            <a:xfrm>
              <a:off x="946203" y="1965898"/>
              <a:ext cx="5299911" cy="738664"/>
            </a:xfrm>
            <a:prstGeom prst="rect">
              <a:avLst/>
            </a:prstGeom>
          </p:spPr>
          <p:txBody>
            <a:bodyPr wrap="square">
              <a:spAutoFit/>
            </a:bodyPr>
            <a:lstStyle>
              <a:defPPr>
                <a:defRPr lang="zh-CN"/>
              </a:defPPr>
              <a:lvl1pPr lvl="0" algn="just">
                <a:buClr>
                  <a:schemeClr val="accent1"/>
                </a:buClr>
                <a:defRPr sz="1400">
                  <a:solidFill>
                    <a:prstClr val="black"/>
                  </a:solidFill>
                  <a:latin typeface="思源黑体 CN Light" panose="020B0300000000000000" pitchFamily="34" charset="-122"/>
                  <a:ea typeface="思源黑体 CN Light" panose="020B0300000000000000" pitchFamily="34" charset="-122"/>
                  <a:cs typeface="+mn-ea"/>
                </a:defRPr>
              </a:lvl1pPr>
            </a:lstStyle>
            <a:p>
              <a:r>
                <a:rPr lang="zh-CN" altLang="en-US" dirty="0">
                  <a:latin typeface="+mn-lt"/>
                  <a:ea typeface="+mn-ea"/>
                  <a:sym typeface="+mn-lt"/>
                </a:rPr>
                <a:t>有权拒绝违章指挥和强令冒险作业、从业人员发现直接危及人身安全的紧急情况时，有权停止作业或者在采取可能的应急措施后撤离作业场所</a:t>
              </a:r>
            </a:p>
          </p:txBody>
        </p:sp>
      </p:grpSp>
    </p:spTree>
    <p:custDataLst>
      <p:tags r:id="rId1"/>
    </p:custDataLst>
    <p:extLst>
      <p:ext uri="{BB962C8B-B14F-4D97-AF65-F5344CB8AC3E}">
        <p14:creationId xmlns:p14="http://schemas.microsoft.com/office/powerpoint/2010/main" val="1729212919"/>
      </p:ext>
    </p:extLst>
  </p:cSld>
  <p:clrMapOvr>
    <a:masterClrMapping/>
  </p:clrMapOvr>
  <mc:AlternateContent xmlns:mc="http://schemas.openxmlformats.org/markup-compatibility/2006" xmlns:p14="http://schemas.microsoft.com/office/powerpoint/2010/main">
    <mc:Choice Requires="p14">
      <p:transition spd="slow" p14:dur="1500" advTm="1839">
        <p:random/>
      </p:transition>
    </mc:Choice>
    <mc:Fallback xmlns="">
      <p:transition spd="slow" advTm="1839">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par>
                                <p:cTn id="15" presetID="2" presetClass="entr" presetSubtype="4"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 xmlns:a16="http://schemas.microsoft.com/office/drawing/2014/main" id="{2574561F-8F54-45AF-A77B-0C2E2E8EA81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0958" r="15832" b="17627"/>
          <a:stretch/>
        </p:blipFill>
        <p:spPr>
          <a:xfrm>
            <a:off x="-1" y="0"/>
            <a:ext cx="12192001" cy="6858000"/>
          </a:xfrm>
          <a:prstGeom prst="rect">
            <a:avLst/>
          </a:prstGeom>
        </p:spPr>
      </p:pic>
      <p:sp>
        <p:nvSpPr>
          <p:cNvPr id="3" name="矩形: 圆角 2">
            <a:extLst>
              <a:ext uri="{FF2B5EF4-FFF2-40B4-BE49-F238E27FC236}">
                <a16:creationId xmlns="" xmlns:a16="http://schemas.microsoft.com/office/drawing/2014/main" id="{397A4022-9BB5-437F-AAF5-1ECD4F25F245}"/>
              </a:ext>
            </a:extLst>
          </p:cNvPr>
          <p:cNvSpPr/>
          <p:nvPr/>
        </p:nvSpPr>
        <p:spPr>
          <a:xfrm>
            <a:off x="335359" y="764704"/>
            <a:ext cx="11521280" cy="5760640"/>
          </a:xfrm>
          <a:prstGeom prst="roundRect">
            <a:avLst>
              <a:gd name="adj" fmla="val 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a:extLst>
              <a:ext uri="{FF2B5EF4-FFF2-40B4-BE49-F238E27FC236}">
                <a16:creationId xmlns="" xmlns:a16="http://schemas.microsoft.com/office/drawing/2014/main" id="{6FC00857-26CB-420F-8BFC-CC866FAE02D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77010" t="57889" r="158" b="17302"/>
          <a:stretch/>
        </p:blipFill>
        <p:spPr>
          <a:xfrm>
            <a:off x="191344" y="188640"/>
            <a:ext cx="1247990" cy="677953"/>
          </a:xfrm>
          <a:prstGeom prst="rect">
            <a:avLst/>
          </a:prstGeom>
        </p:spPr>
      </p:pic>
      <p:sp>
        <p:nvSpPr>
          <p:cNvPr id="5" name="文本框 4">
            <a:extLst>
              <a:ext uri="{FF2B5EF4-FFF2-40B4-BE49-F238E27FC236}">
                <a16:creationId xmlns="" xmlns:a16="http://schemas.microsoft.com/office/drawing/2014/main" id="{150C1188-26A2-4161-8655-45308466877D}"/>
              </a:ext>
            </a:extLst>
          </p:cNvPr>
          <p:cNvSpPr txBox="1"/>
          <p:nvPr/>
        </p:nvSpPr>
        <p:spPr>
          <a:xfrm>
            <a:off x="1199456" y="188640"/>
            <a:ext cx="4896544" cy="584775"/>
          </a:xfrm>
          <a:prstGeom prst="rect">
            <a:avLst/>
          </a:prstGeom>
          <a:noFill/>
        </p:spPr>
        <p:txBody>
          <a:bodyPr wrap="square" rtlCol="0">
            <a:spAutoFit/>
          </a:bodyPr>
          <a:lstStyle/>
          <a:p>
            <a:pPr algn="dist"/>
            <a:r>
              <a:rPr lang="zh-CN" altLang="en-US" sz="3200" dirty="0">
                <a:solidFill>
                  <a:srgbClr val="FCE1B6"/>
                </a:solidFill>
                <a:cs typeface="+mn-ea"/>
                <a:sym typeface="+mn-lt"/>
              </a:rPr>
              <a:t>新安全生产法解决的问题</a:t>
            </a:r>
          </a:p>
        </p:txBody>
      </p:sp>
      <p:sp>
        <p:nvSpPr>
          <p:cNvPr id="20" name="矩形: 圆角 19">
            <a:extLst>
              <a:ext uri="{FF2B5EF4-FFF2-40B4-BE49-F238E27FC236}">
                <a16:creationId xmlns="" xmlns:a16="http://schemas.microsoft.com/office/drawing/2014/main" id="{E09AAED8-1126-4CCE-8B78-5EE62D9BC8ED}"/>
              </a:ext>
            </a:extLst>
          </p:cNvPr>
          <p:cNvSpPr/>
          <p:nvPr/>
        </p:nvSpPr>
        <p:spPr>
          <a:xfrm>
            <a:off x="4290218" y="1653376"/>
            <a:ext cx="3611562" cy="479809"/>
          </a:xfrm>
          <a:prstGeom prst="roundRect">
            <a:avLst>
              <a:gd name="adj" fmla="val 50000"/>
            </a:avLst>
          </a:prstGeom>
          <a:gradFill>
            <a:gsLst>
              <a:gs pos="0">
                <a:srgbClr val="C30F0F">
                  <a:lumMod val="90000"/>
                  <a:lumOff val="10000"/>
                </a:srgbClr>
              </a:gs>
              <a:gs pos="45000">
                <a:srgbClr val="C30F0F"/>
              </a:gs>
            </a:gsLst>
            <a:lin ang="5400000" scaled="1"/>
          </a:gradFill>
          <a:ln w="12700" cap="flat" cmpd="sng" algn="ctr">
            <a:noFill/>
            <a:prstDash val="solid"/>
            <a:miter lim="800000"/>
          </a:ln>
          <a:effectLst>
            <a:outerShdw blurRad="254000" dist="101600" dir="5400000" algn="ctr" rotWithShape="0">
              <a:srgbClr val="C30F0F">
                <a:alpha val="23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dirty="0">
              <a:ln>
                <a:noFill/>
              </a:ln>
              <a:solidFill>
                <a:schemeClr val="bg1"/>
              </a:solidFill>
              <a:effectLst>
                <a:outerShdw blurRad="38100" dist="38100" dir="2700000" algn="tl">
                  <a:srgbClr val="000000">
                    <a:alpha val="43137"/>
                  </a:srgbClr>
                </a:outerShdw>
              </a:effectLst>
              <a:uLnTx/>
              <a:uFillTx/>
              <a:cs typeface="+mn-ea"/>
              <a:sym typeface="+mn-lt"/>
            </a:endParaRPr>
          </a:p>
        </p:txBody>
      </p:sp>
      <p:sp>
        <p:nvSpPr>
          <p:cNvPr id="21" name="TextBox 6">
            <a:extLst>
              <a:ext uri="{FF2B5EF4-FFF2-40B4-BE49-F238E27FC236}">
                <a16:creationId xmlns="" xmlns:a16="http://schemas.microsoft.com/office/drawing/2014/main" id="{C114B81A-FBB5-400F-8C3D-3650B2C3DFB7}"/>
              </a:ext>
            </a:extLst>
          </p:cNvPr>
          <p:cNvSpPr txBox="1"/>
          <p:nvPr/>
        </p:nvSpPr>
        <p:spPr>
          <a:xfrm>
            <a:off x="4626029" y="1626476"/>
            <a:ext cx="2939941" cy="533288"/>
          </a:xfrm>
          <a:prstGeom prst="rect">
            <a:avLst/>
          </a:prstGeom>
          <a:noFill/>
          <a:ln>
            <a:noFill/>
          </a:ln>
          <a:effectLst/>
        </p:spPr>
        <p:txBody>
          <a:bodyPr wrap="square" rtlCol="0">
            <a:spAutoFit/>
          </a:bodyPr>
          <a:lstStyle>
            <a:defPPr>
              <a:defRPr lang="zh-CN"/>
            </a:defPPr>
            <a:lvl1pPr>
              <a:lnSpc>
                <a:spcPct val="110000"/>
              </a:lnSpc>
              <a:defRPr sz="3200" i="0" spc="0">
                <a:ln w="19050">
                  <a:noFill/>
                </a:ln>
                <a:gradFill>
                  <a:gsLst>
                    <a:gs pos="100000">
                      <a:srgbClr val="E9BE61"/>
                    </a:gs>
                    <a:gs pos="49000">
                      <a:srgbClr val="FEEFAC"/>
                    </a:gs>
                  </a:gsLst>
                  <a:lin ang="5400000" scaled="0"/>
                </a:gradFill>
                <a:effectLst/>
                <a:latin typeface="思源宋体 CN Heavy" panose="02020900000000000000" pitchFamily="18" charset="-122"/>
                <a:ea typeface="思源宋体 CN Heavy" panose="02020900000000000000" pitchFamily="18" charset="-122"/>
              </a:defRPr>
            </a:lvl1pPr>
          </a:lstStyle>
          <a:p>
            <a:pPr marL="0" marR="0" lvl="0" indent="0" algn="ctr" defTabSz="914400" eaLnBrk="1" fontAlgn="auto" latinLnBrk="0" hangingPunct="1">
              <a:lnSpc>
                <a:spcPct val="110000"/>
              </a:lnSpc>
              <a:spcBef>
                <a:spcPts val="0"/>
              </a:spcBef>
              <a:spcAft>
                <a:spcPts val="0"/>
              </a:spcAft>
              <a:buClrTx/>
              <a:buSzTx/>
              <a:buFontTx/>
              <a:buNone/>
              <a:tabLst/>
              <a:defRPr/>
            </a:pPr>
            <a:r>
              <a:rPr kumimoji="0" lang="zh-CN" altLang="en-US" sz="2800" b="0" i="0" u="none" strike="noStrike" kern="0" cap="none" spc="0" normalizeH="0" baseline="0" noProof="0" dirty="0">
                <a:ln w="19050">
                  <a:noFill/>
                </a:ln>
                <a:solidFill>
                  <a:schemeClr val="bg1"/>
                </a:solidFill>
                <a:effectLst>
                  <a:outerShdw blurRad="38100" dist="38100" dir="2700000" algn="tl">
                    <a:srgbClr val="000000">
                      <a:alpha val="43137"/>
                    </a:srgbClr>
                  </a:outerShdw>
                </a:effectLst>
                <a:uLnTx/>
                <a:uFillTx/>
                <a:latin typeface="+mn-lt"/>
                <a:ea typeface="+mn-ea"/>
                <a:cs typeface="+mn-ea"/>
                <a:sym typeface="+mn-lt"/>
              </a:rPr>
              <a:t> 加强组织领导</a:t>
            </a:r>
          </a:p>
        </p:txBody>
      </p:sp>
      <p:sp>
        <p:nvSpPr>
          <p:cNvPr id="22" name="椭圆 21">
            <a:extLst>
              <a:ext uri="{FF2B5EF4-FFF2-40B4-BE49-F238E27FC236}">
                <a16:creationId xmlns="" xmlns:a16="http://schemas.microsoft.com/office/drawing/2014/main" id="{C0D31AEA-FAAC-47AE-823D-81E366FB0DB8}"/>
              </a:ext>
            </a:extLst>
          </p:cNvPr>
          <p:cNvSpPr/>
          <p:nvPr/>
        </p:nvSpPr>
        <p:spPr>
          <a:xfrm>
            <a:off x="1577418" y="3921084"/>
            <a:ext cx="140380" cy="140380"/>
          </a:xfrm>
          <a:prstGeom prst="ellipse">
            <a:avLst/>
          </a:prstGeom>
          <a:solidFill>
            <a:srgbClr val="CB232D">
              <a:alpha val="72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cs typeface="+mn-ea"/>
              <a:sym typeface="+mn-lt"/>
            </a:endParaRPr>
          </a:p>
        </p:txBody>
      </p:sp>
      <p:cxnSp>
        <p:nvCxnSpPr>
          <p:cNvPr id="23" name="直接箭头连接符 22">
            <a:extLst>
              <a:ext uri="{FF2B5EF4-FFF2-40B4-BE49-F238E27FC236}">
                <a16:creationId xmlns="" xmlns:a16="http://schemas.microsoft.com/office/drawing/2014/main" id="{8208B552-B0AD-4D96-B614-7CAC06FED5CD}"/>
              </a:ext>
            </a:extLst>
          </p:cNvPr>
          <p:cNvCxnSpPr>
            <a:cxnSpLocks/>
          </p:cNvCxnSpPr>
          <p:nvPr/>
        </p:nvCxnSpPr>
        <p:spPr>
          <a:xfrm flipV="1">
            <a:off x="1647608" y="3991371"/>
            <a:ext cx="0" cy="2151965"/>
          </a:xfrm>
          <a:prstGeom prst="straightConnector1">
            <a:avLst/>
          </a:prstGeom>
          <a:noFill/>
          <a:ln w="6350" cap="flat" cmpd="sng" algn="ctr">
            <a:gradFill>
              <a:gsLst>
                <a:gs pos="0">
                  <a:srgbClr val="CB232D">
                    <a:alpha val="0"/>
                  </a:srgbClr>
                </a:gs>
                <a:gs pos="100000">
                  <a:srgbClr val="CB232D"/>
                </a:gs>
              </a:gsLst>
              <a:lin ang="5400000" scaled="1"/>
            </a:gradFill>
            <a:prstDash val="solid"/>
            <a:miter lim="800000"/>
            <a:tailEnd type="oval"/>
          </a:ln>
          <a:effectLst/>
        </p:spPr>
      </p:cxnSp>
      <p:sp>
        <p:nvSpPr>
          <p:cNvPr id="24" name="文本框 23">
            <a:extLst>
              <a:ext uri="{FF2B5EF4-FFF2-40B4-BE49-F238E27FC236}">
                <a16:creationId xmlns="" xmlns:a16="http://schemas.microsoft.com/office/drawing/2014/main" id="{4590B141-56BC-4F7C-8E6C-4AEDDA67BE42}"/>
              </a:ext>
            </a:extLst>
          </p:cNvPr>
          <p:cNvSpPr txBox="1"/>
          <p:nvPr/>
        </p:nvSpPr>
        <p:spPr>
          <a:xfrm>
            <a:off x="1776645" y="3732554"/>
            <a:ext cx="1006988" cy="430374"/>
          </a:xfrm>
          <a:prstGeom prst="rect">
            <a:avLst/>
          </a:prstGeom>
        </p:spPr>
        <p:txBody>
          <a:bodyPr wrap="square">
            <a:spAutoFit/>
          </a:bodyPr>
          <a:lstStyle>
            <a:defPPr>
              <a:defRPr lang="zh-CN"/>
            </a:defPPr>
            <a:lvl1pPr>
              <a:lnSpc>
                <a:spcPct val="120000"/>
              </a:lnSpc>
              <a:defRPr sz="2800">
                <a:solidFill>
                  <a:schemeClr val="accent1"/>
                </a:solidFill>
                <a:latin typeface="思源宋体 CN Heavy" panose="02020900000000000000" pitchFamily="18" charset="-122"/>
                <a:ea typeface="思源宋体 CN Heavy" panose="02020900000000000000" pitchFamily="18" charset="-122"/>
              </a:defRPr>
            </a:lvl1pPr>
          </a:lstStyle>
          <a:p>
            <a:pPr lvl="0" algn="dist"/>
            <a:r>
              <a:rPr lang="zh-CN" altLang="en-US" sz="2000" kern="0" dirty="0">
                <a:solidFill>
                  <a:srgbClr val="CB232D"/>
                </a:solidFill>
                <a:latin typeface="+mn-lt"/>
                <a:ea typeface="+mn-ea"/>
                <a:cs typeface="+mn-ea"/>
                <a:sym typeface="+mn-lt"/>
              </a:rPr>
              <a:t>防护</a:t>
            </a:r>
          </a:p>
        </p:txBody>
      </p:sp>
      <p:sp>
        <p:nvSpPr>
          <p:cNvPr id="25" name="矩形 24">
            <a:extLst>
              <a:ext uri="{FF2B5EF4-FFF2-40B4-BE49-F238E27FC236}">
                <a16:creationId xmlns="" xmlns:a16="http://schemas.microsoft.com/office/drawing/2014/main" id="{4869901C-19C5-489F-A7DF-A3C626576C72}"/>
              </a:ext>
            </a:extLst>
          </p:cNvPr>
          <p:cNvSpPr/>
          <p:nvPr/>
        </p:nvSpPr>
        <p:spPr>
          <a:xfrm>
            <a:off x="1776642" y="4290953"/>
            <a:ext cx="2849387" cy="1384995"/>
          </a:xfrm>
          <a:prstGeom prst="rect">
            <a:avLst/>
          </a:prstGeom>
        </p:spPr>
        <p:txBody>
          <a:bodyPr wrap="square">
            <a:spAutoFit/>
          </a:bodyPr>
          <a:lstStyle/>
          <a:p>
            <a:pPr>
              <a:lnSpc>
                <a:spcPct val="150000"/>
              </a:lnSpc>
              <a:buClr>
                <a:srgbClr val="CB232D"/>
              </a:buClr>
              <a:defRPr/>
            </a:pPr>
            <a:r>
              <a:rPr lang="zh-CN" altLang="en-US" sz="1400" dirty="0">
                <a:solidFill>
                  <a:prstClr val="black">
                    <a:lumMod val="75000"/>
                    <a:lumOff val="25000"/>
                  </a:prstClr>
                </a:solidFill>
                <a:cs typeface="+mn-ea"/>
                <a:sym typeface="+mn-lt"/>
              </a:rPr>
              <a:t>从业人员在作业过程中，应当严格遵守本单位的安全生产规章制度和操作规程，服从管理，正确佩戴和使用劳动防护用品</a:t>
            </a:r>
          </a:p>
        </p:txBody>
      </p:sp>
      <p:sp>
        <p:nvSpPr>
          <p:cNvPr id="26" name="椭圆 25">
            <a:extLst>
              <a:ext uri="{FF2B5EF4-FFF2-40B4-BE49-F238E27FC236}">
                <a16:creationId xmlns="" xmlns:a16="http://schemas.microsoft.com/office/drawing/2014/main" id="{4A135C75-0572-4CD5-82BC-B03075DEED6A}"/>
              </a:ext>
            </a:extLst>
          </p:cNvPr>
          <p:cNvSpPr/>
          <p:nvPr/>
        </p:nvSpPr>
        <p:spPr>
          <a:xfrm>
            <a:off x="4862056" y="3347964"/>
            <a:ext cx="140380" cy="140380"/>
          </a:xfrm>
          <a:prstGeom prst="ellipse">
            <a:avLst/>
          </a:prstGeom>
          <a:solidFill>
            <a:srgbClr val="CB232D">
              <a:alpha val="72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cs typeface="+mn-ea"/>
              <a:sym typeface="+mn-lt"/>
            </a:endParaRPr>
          </a:p>
        </p:txBody>
      </p:sp>
      <p:cxnSp>
        <p:nvCxnSpPr>
          <p:cNvPr id="27" name="直接箭头连接符 26">
            <a:extLst>
              <a:ext uri="{FF2B5EF4-FFF2-40B4-BE49-F238E27FC236}">
                <a16:creationId xmlns="" xmlns:a16="http://schemas.microsoft.com/office/drawing/2014/main" id="{96180268-C2D9-460D-993E-05321EBA7904}"/>
              </a:ext>
            </a:extLst>
          </p:cNvPr>
          <p:cNvCxnSpPr>
            <a:cxnSpLocks/>
          </p:cNvCxnSpPr>
          <p:nvPr/>
        </p:nvCxnSpPr>
        <p:spPr>
          <a:xfrm flipV="1">
            <a:off x="4932246" y="3418251"/>
            <a:ext cx="0" cy="2151965"/>
          </a:xfrm>
          <a:prstGeom prst="straightConnector1">
            <a:avLst/>
          </a:prstGeom>
          <a:noFill/>
          <a:ln w="6350" cap="flat" cmpd="sng" algn="ctr">
            <a:gradFill>
              <a:gsLst>
                <a:gs pos="0">
                  <a:srgbClr val="CB232D">
                    <a:alpha val="0"/>
                  </a:srgbClr>
                </a:gs>
                <a:gs pos="100000">
                  <a:srgbClr val="CB232D"/>
                </a:gs>
              </a:gsLst>
              <a:lin ang="5400000" scaled="1"/>
            </a:gradFill>
            <a:prstDash val="solid"/>
            <a:miter lim="800000"/>
            <a:tailEnd type="oval"/>
          </a:ln>
          <a:effectLst/>
        </p:spPr>
      </p:cxnSp>
      <p:sp>
        <p:nvSpPr>
          <p:cNvPr id="28" name="椭圆 27">
            <a:extLst>
              <a:ext uri="{FF2B5EF4-FFF2-40B4-BE49-F238E27FC236}">
                <a16:creationId xmlns="" xmlns:a16="http://schemas.microsoft.com/office/drawing/2014/main" id="{42CF1DA1-A070-451C-B280-DAAD9C4EBFC8}"/>
              </a:ext>
            </a:extLst>
          </p:cNvPr>
          <p:cNvSpPr/>
          <p:nvPr/>
        </p:nvSpPr>
        <p:spPr>
          <a:xfrm>
            <a:off x="8249654" y="2624285"/>
            <a:ext cx="140380" cy="140380"/>
          </a:xfrm>
          <a:prstGeom prst="ellipse">
            <a:avLst/>
          </a:prstGeom>
          <a:solidFill>
            <a:srgbClr val="CB232D">
              <a:alpha val="72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cs typeface="+mn-ea"/>
              <a:sym typeface="+mn-lt"/>
            </a:endParaRPr>
          </a:p>
        </p:txBody>
      </p:sp>
      <p:cxnSp>
        <p:nvCxnSpPr>
          <p:cNvPr id="29" name="直接箭头连接符 28">
            <a:extLst>
              <a:ext uri="{FF2B5EF4-FFF2-40B4-BE49-F238E27FC236}">
                <a16:creationId xmlns="" xmlns:a16="http://schemas.microsoft.com/office/drawing/2014/main" id="{73BBE849-1FFA-4E61-9824-AAC472EE26F5}"/>
              </a:ext>
            </a:extLst>
          </p:cNvPr>
          <p:cNvCxnSpPr>
            <a:cxnSpLocks/>
          </p:cNvCxnSpPr>
          <p:nvPr/>
        </p:nvCxnSpPr>
        <p:spPr>
          <a:xfrm flipV="1">
            <a:off x="8319844" y="2688465"/>
            <a:ext cx="0" cy="2151965"/>
          </a:xfrm>
          <a:prstGeom prst="straightConnector1">
            <a:avLst/>
          </a:prstGeom>
          <a:noFill/>
          <a:ln w="6350" cap="flat" cmpd="sng" algn="ctr">
            <a:gradFill>
              <a:gsLst>
                <a:gs pos="0">
                  <a:srgbClr val="CB232D">
                    <a:alpha val="0"/>
                  </a:srgbClr>
                </a:gs>
                <a:gs pos="100000">
                  <a:srgbClr val="CB232D"/>
                </a:gs>
              </a:gsLst>
              <a:lin ang="5400000" scaled="1"/>
            </a:gradFill>
            <a:prstDash val="solid"/>
            <a:miter lim="800000"/>
            <a:tailEnd type="oval"/>
          </a:ln>
          <a:effectLst/>
        </p:spPr>
      </p:cxnSp>
      <p:sp>
        <p:nvSpPr>
          <p:cNvPr id="30" name="文本框 29">
            <a:extLst>
              <a:ext uri="{FF2B5EF4-FFF2-40B4-BE49-F238E27FC236}">
                <a16:creationId xmlns="" xmlns:a16="http://schemas.microsoft.com/office/drawing/2014/main" id="{980CB050-59D9-4DAC-AD98-A2DF47E8C39D}"/>
              </a:ext>
            </a:extLst>
          </p:cNvPr>
          <p:cNvSpPr txBox="1"/>
          <p:nvPr/>
        </p:nvSpPr>
        <p:spPr>
          <a:xfrm>
            <a:off x="5084321" y="3134997"/>
            <a:ext cx="1011680" cy="430374"/>
          </a:xfrm>
          <a:prstGeom prst="rect">
            <a:avLst/>
          </a:prstGeom>
        </p:spPr>
        <p:txBody>
          <a:bodyPr wrap="square">
            <a:spAutoFit/>
          </a:bodyPr>
          <a:lstStyle>
            <a:defPPr>
              <a:defRPr lang="zh-CN"/>
            </a:defPPr>
            <a:lvl1pPr>
              <a:lnSpc>
                <a:spcPct val="120000"/>
              </a:lnSpc>
              <a:defRPr sz="2800">
                <a:solidFill>
                  <a:schemeClr val="accent1"/>
                </a:solidFill>
                <a:latin typeface="思源宋体 CN Heavy" panose="02020900000000000000" pitchFamily="18" charset="-122"/>
                <a:ea typeface="思源宋体 CN Heavy" panose="02020900000000000000" pitchFamily="18" charset="-122"/>
              </a:defRPr>
            </a:lvl1pPr>
          </a:lstStyle>
          <a:p>
            <a:pPr lvl="0" algn="dist"/>
            <a:r>
              <a:rPr lang="zh-CN" altLang="en-US" sz="2000" kern="0" dirty="0">
                <a:solidFill>
                  <a:srgbClr val="CB232D"/>
                </a:solidFill>
                <a:latin typeface="+mn-lt"/>
                <a:ea typeface="+mn-ea"/>
                <a:cs typeface="+mn-ea"/>
                <a:sym typeface="+mn-lt"/>
              </a:rPr>
              <a:t>处理</a:t>
            </a:r>
          </a:p>
        </p:txBody>
      </p:sp>
      <p:sp>
        <p:nvSpPr>
          <p:cNvPr id="31" name="矩形 30">
            <a:extLst>
              <a:ext uri="{FF2B5EF4-FFF2-40B4-BE49-F238E27FC236}">
                <a16:creationId xmlns="" xmlns:a16="http://schemas.microsoft.com/office/drawing/2014/main" id="{E379386D-5FFC-4B0E-95DA-A2F61809B0AF}"/>
              </a:ext>
            </a:extLst>
          </p:cNvPr>
          <p:cNvSpPr/>
          <p:nvPr/>
        </p:nvSpPr>
        <p:spPr>
          <a:xfrm>
            <a:off x="5084319" y="3693396"/>
            <a:ext cx="2870763" cy="1384995"/>
          </a:xfrm>
          <a:prstGeom prst="rect">
            <a:avLst/>
          </a:prstGeom>
        </p:spPr>
        <p:txBody>
          <a:bodyPr wrap="square">
            <a:spAutoFit/>
          </a:bodyPr>
          <a:lstStyle/>
          <a:p>
            <a:pPr>
              <a:lnSpc>
                <a:spcPct val="150000"/>
              </a:lnSpc>
              <a:buClr>
                <a:srgbClr val="CB232D"/>
              </a:buClr>
              <a:defRPr/>
            </a:pPr>
            <a:r>
              <a:rPr lang="zh-CN" altLang="en-US" sz="1400" dirty="0">
                <a:solidFill>
                  <a:prstClr val="black">
                    <a:lumMod val="75000"/>
                    <a:lumOff val="25000"/>
                  </a:prstClr>
                </a:solidFill>
                <a:cs typeface="+mn-ea"/>
                <a:sym typeface="+mn-lt"/>
              </a:rPr>
              <a:t>从业人员应当接受安全生产教育和培训，掌握本职工作所需的安全生产知识，提高安全生产技能，增强事故预防和应急处理能力</a:t>
            </a:r>
          </a:p>
        </p:txBody>
      </p:sp>
      <p:sp>
        <p:nvSpPr>
          <p:cNvPr id="32" name="文本框 31">
            <a:extLst>
              <a:ext uri="{FF2B5EF4-FFF2-40B4-BE49-F238E27FC236}">
                <a16:creationId xmlns="" xmlns:a16="http://schemas.microsoft.com/office/drawing/2014/main" id="{D90E4160-EF4E-46A8-9833-E379C76C4937}"/>
              </a:ext>
            </a:extLst>
          </p:cNvPr>
          <p:cNvSpPr txBox="1"/>
          <p:nvPr/>
        </p:nvSpPr>
        <p:spPr>
          <a:xfrm>
            <a:off x="8471918" y="2446643"/>
            <a:ext cx="1008458" cy="430374"/>
          </a:xfrm>
          <a:prstGeom prst="rect">
            <a:avLst/>
          </a:prstGeom>
        </p:spPr>
        <p:txBody>
          <a:bodyPr wrap="square">
            <a:spAutoFit/>
          </a:bodyPr>
          <a:lstStyle>
            <a:defPPr>
              <a:defRPr lang="zh-CN"/>
            </a:defPPr>
            <a:lvl1pPr>
              <a:lnSpc>
                <a:spcPct val="120000"/>
              </a:lnSpc>
              <a:defRPr sz="2800">
                <a:solidFill>
                  <a:schemeClr val="accent1"/>
                </a:solidFill>
                <a:latin typeface="思源宋体 CN Heavy" panose="02020900000000000000" pitchFamily="18" charset="-122"/>
                <a:ea typeface="思源宋体 CN Heavy" panose="02020900000000000000" pitchFamily="18" charset="-122"/>
              </a:defRPr>
            </a:lvl1pPr>
          </a:lstStyle>
          <a:p>
            <a:pPr lvl="0" algn="dist"/>
            <a:r>
              <a:rPr lang="zh-CN" altLang="en-US" sz="2000" kern="0" dirty="0">
                <a:solidFill>
                  <a:srgbClr val="CB232D"/>
                </a:solidFill>
                <a:latin typeface="+mn-lt"/>
                <a:ea typeface="+mn-ea"/>
                <a:cs typeface="+mn-ea"/>
                <a:sym typeface="+mn-lt"/>
              </a:rPr>
              <a:t>因素</a:t>
            </a:r>
          </a:p>
        </p:txBody>
      </p:sp>
      <p:sp>
        <p:nvSpPr>
          <p:cNvPr id="33" name="矩形 32">
            <a:extLst>
              <a:ext uri="{FF2B5EF4-FFF2-40B4-BE49-F238E27FC236}">
                <a16:creationId xmlns="" xmlns:a16="http://schemas.microsoft.com/office/drawing/2014/main" id="{CC5E10C3-C55A-4B6D-B427-250DA0C4093D}"/>
              </a:ext>
            </a:extLst>
          </p:cNvPr>
          <p:cNvSpPr/>
          <p:nvPr/>
        </p:nvSpPr>
        <p:spPr>
          <a:xfrm>
            <a:off x="8471916" y="3005042"/>
            <a:ext cx="2870758" cy="1384995"/>
          </a:xfrm>
          <a:prstGeom prst="rect">
            <a:avLst/>
          </a:prstGeom>
        </p:spPr>
        <p:txBody>
          <a:bodyPr wrap="square">
            <a:spAutoFit/>
          </a:bodyPr>
          <a:lstStyle/>
          <a:p>
            <a:pPr>
              <a:lnSpc>
                <a:spcPct val="150000"/>
              </a:lnSpc>
              <a:buClr>
                <a:srgbClr val="CB232D"/>
              </a:buClr>
              <a:defRPr/>
            </a:pPr>
            <a:r>
              <a:rPr lang="zh-CN" altLang="en-US" sz="1400" dirty="0">
                <a:solidFill>
                  <a:prstClr val="black">
                    <a:lumMod val="75000"/>
                    <a:lumOff val="25000"/>
                  </a:prstClr>
                </a:solidFill>
                <a:cs typeface="+mn-ea"/>
                <a:sym typeface="+mn-lt"/>
              </a:rPr>
              <a:t>从业人员发现事故隐患或者其他不安全因素，应当立即向现场安全生产管理人员或者本单位负责人报告；接到报告的人员应当及时予以处理</a:t>
            </a:r>
          </a:p>
        </p:txBody>
      </p:sp>
    </p:spTree>
    <p:custDataLst>
      <p:tags r:id="rId1"/>
    </p:custDataLst>
    <p:extLst>
      <p:ext uri="{BB962C8B-B14F-4D97-AF65-F5344CB8AC3E}">
        <p14:creationId xmlns:p14="http://schemas.microsoft.com/office/powerpoint/2010/main" val="705586944"/>
      </p:ext>
    </p:extLst>
  </p:cSld>
  <p:clrMapOvr>
    <a:masterClrMapping/>
  </p:clrMapOvr>
  <mc:AlternateContent xmlns:mc="http://schemas.openxmlformats.org/markup-compatibility/2006" xmlns:p14="http://schemas.microsoft.com/office/powerpoint/2010/main">
    <mc:Choice Requires="p14">
      <p:transition spd="slow" p14:dur="1500" advTm="979">
        <p:random/>
      </p:transition>
    </mc:Choice>
    <mc:Fallback xmlns="">
      <p:transition spd="slow" advTm="979">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par>
                                <p:cTn id="15" presetID="2" presetClass="entr" presetSubtype="4"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additive="base">
                                        <p:cTn id="17" dur="500" fill="hold"/>
                                        <p:tgtEl>
                                          <p:spTgt spid="20"/>
                                        </p:tgtEl>
                                        <p:attrNameLst>
                                          <p:attrName>ppt_x</p:attrName>
                                        </p:attrNameLst>
                                      </p:cBhvr>
                                      <p:tavLst>
                                        <p:tav tm="0">
                                          <p:val>
                                            <p:strVal val="#ppt_x"/>
                                          </p:val>
                                        </p:tav>
                                        <p:tav tm="100000">
                                          <p:val>
                                            <p:strVal val="#ppt_x"/>
                                          </p:val>
                                        </p:tav>
                                      </p:tavLst>
                                    </p:anim>
                                    <p:anim calcmode="lin" valueType="num">
                                      <p:cBhvr additive="base">
                                        <p:cTn id="18" dur="500" fill="hold"/>
                                        <p:tgtEl>
                                          <p:spTgt spid="20"/>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anim calcmode="lin" valueType="num">
                                      <p:cBhvr additive="base">
                                        <p:cTn id="21" dur="500" fill="hold"/>
                                        <p:tgtEl>
                                          <p:spTgt spid="21"/>
                                        </p:tgtEl>
                                        <p:attrNameLst>
                                          <p:attrName>ppt_x</p:attrName>
                                        </p:attrNameLst>
                                      </p:cBhvr>
                                      <p:tavLst>
                                        <p:tav tm="0">
                                          <p:val>
                                            <p:strVal val="#ppt_x"/>
                                          </p:val>
                                        </p:tav>
                                        <p:tav tm="100000">
                                          <p:val>
                                            <p:strVal val="#ppt_x"/>
                                          </p:val>
                                        </p:tav>
                                      </p:tavLst>
                                    </p:anim>
                                    <p:anim calcmode="lin" valueType="num">
                                      <p:cBhvr additive="base">
                                        <p:cTn id="22" dur="500" fill="hold"/>
                                        <p:tgtEl>
                                          <p:spTgt spid="21"/>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additive="base">
                                        <p:cTn id="25" dur="500" fill="hold"/>
                                        <p:tgtEl>
                                          <p:spTgt spid="23"/>
                                        </p:tgtEl>
                                        <p:attrNameLst>
                                          <p:attrName>ppt_x</p:attrName>
                                        </p:attrNameLst>
                                      </p:cBhvr>
                                      <p:tavLst>
                                        <p:tav tm="0">
                                          <p:val>
                                            <p:strVal val="#ppt_x"/>
                                          </p:val>
                                        </p:tav>
                                        <p:tav tm="100000">
                                          <p:val>
                                            <p:strVal val="#ppt_x"/>
                                          </p:val>
                                        </p:tav>
                                      </p:tavLst>
                                    </p:anim>
                                    <p:anim calcmode="lin" valueType="num">
                                      <p:cBhvr additive="base">
                                        <p:cTn id="26" dur="500" fill="hold"/>
                                        <p:tgtEl>
                                          <p:spTgt spid="23"/>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5"/>
                                        </p:tgtEl>
                                        <p:attrNameLst>
                                          <p:attrName>style.visibility</p:attrName>
                                        </p:attrNameLst>
                                      </p:cBhvr>
                                      <p:to>
                                        <p:strVal val="visible"/>
                                      </p:to>
                                    </p:set>
                                    <p:anim calcmode="lin" valueType="num">
                                      <p:cBhvr additive="base">
                                        <p:cTn id="29" dur="500" fill="hold"/>
                                        <p:tgtEl>
                                          <p:spTgt spid="25"/>
                                        </p:tgtEl>
                                        <p:attrNameLst>
                                          <p:attrName>ppt_x</p:attrName>
                                        </p:attrNameLst>
                                      </p:cBhvr>
                                      <p:tavLst>
                                        <p:tav tm="0">
                                          <p:val>
                                            <p:strVal val="#ppt_x"/>
                                          </p:val>
                                        </p:tav>
                                        <p:tav tm="100000">
                                          <p:val>
                                            <p:strVal val="#ppt_x"/>
                                          </p:val>
                                        </p:tav>
                                      </p:tavLst>
                                    </p:anim>
                                    <p:anim calcmode="lin" valueType="num">
                                      <p:cBhvr additive="base">
                                        <p:cTn id="30" dur="500" fill="hold"/>
                                        <p:tgtEl>
                                          <p:spTgt spid="25"/>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27"/>
                                        </p:tgtEl>
                                        <p:attrNameLst>
                                          <p:attrName>style.visibility</p:attrName>
                                        </p:attrNameLst>
                                      </p:cBhvr>
                                      <p:to>
                                        <p:strVal val="visible"/>
                                      </p:to>
                                    </p:set>
                                    <p:anim calcmode="lin" valueType="num">
                                      <p:cBhvr additive="base">
                                        <p:cTn id="33" dur="500" fill="hold"/>
                                        <p:tgtEl>
                                          <p:spTgt spid="27"/>
                                        </p:tgtEl>
                                        <p:attrNameLst>
                                          <p:attrName>ppt_x</p:attrName>
                                        </p:attrNameLst>
                                      </p:cBhvr>
                                      <p:tavLst>
                                        <p:tav tm="0">
                                          <p:val>
                                            <p:strVal val="#ppt_x"/>
                                          </p:val>
                                        </p:tav>
                                        <p:tav tm="100000">
                                          <p:val>
                                            <p:strVal val="#ppt_x"/>
                                          </p:val>
                                        </p:tav>
                                      </p:tavLst>
                                    </p:anim>
                                    <p:anim calcmode="lin" valueType="num">
                                      <p:cBhvr additive="base">
                                        <p:cTn id="34" dur="500" fill="hold"/>
                                        <p:tgtEl>
                                          <p:spTgt spid="27"/>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29"/>
                                        </p:tgtEl>
                                        <p:attrNameLst>
                                          <p:attrName>style.visibility</p:attrName>
                                        </p:attrNameLst>
                                      </p:cBhvr>
                                      <p:to>
                                        <p:strVal val="visible"/>
                                      </p:to>
                                    </p:set>
                                    <p:anim calcmode="lin" valueType="num">
                                      <p:cBhvr additive="base">
                                        <p:cTn id="37" dur="500" fill="hold"/>
                                        <p:tgtEl>
                                          <p:spTgt spid="29"/>
                                        </p:tgtEl>
                                        <p:attrNameLst>
                                          <p:attrName>ppt_x</p:attrName>
                                        </p:attrNameLst>
                                      </p:cBhvr>
                                      <p:tavLst>
                                        <p:tav tm="0">
                                          <p:val>
                                            <p:strVal val="#ppt_x"/>
                                          </p:val>
                                        </p:tav>
                                        <p:tav tm="100000">
                                          <p:val>
                                            <p:strVal val="#ppt_x"/>
                                          </p:val>
                                        </p:tav>
                                      </p:tavLst>
                                    </p:anim>
                                    <p:anim calcmode="lin" valueType="num">
                                      <p:cBhvr additive="base">
                                        <p:cTn id="38" dur="500" fill="hold"/>
                                        <p:tgtEl>
                                          <p:spTgt spid="29"/>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anim calcmode="lin" valueType="num">
                                      <p:cBhvr additive="base">
                                        <p:cTn id="41" dur="500" fill="hold"/>
                                        <p:tgtEl>
                                          <p:spTgt spid="22"/>
                                        </p:tgtEl>
                                        <p:attrNameLst>
                                          <p:attrName>ppt_x</p:attrName>
                                        </p:attrNameLst>
                                      </p:cBhvr>
                                      <p:tavLst>
                                        <p:tav tm="0">
                                          <p:val>
                                            <p:strVal val="#ppt_x"/>
                                          </p:val>
                                        </p:tav>
                                        <p:tav tm="100000">
                                          <p:val>
                                            <p:strVal val="#ppt_x"/>
                                          </p:val>
                                        </p:tav>
                                      </p:tavLst>
                                    </p:anim>
                                    <p:anim calcmode="lin" valueType="num">
                                      <p:cBhvr additive="base">
                                        <p:cTn id="42" dur="500" fill="hold"/>
                                        <p:tgtEl>
                                          <p:spTgt spid="22"/>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4"/>
                                        </p:tgtEl>
                                        <p:attrNameLst>
                                          <p:attrName>style.visibility</p:attrName>
                                        </p:attrNameLst>
                                      </p:cBhvr>
                                      <p:to>
                                        <p:strVal val="visible"/>
                                      </p:to>
                                    </p:set>
                                    <p:anim calcmode="lin" valueType="num">
                                      <p:cBhvr additive="base">
                                        <p:cTn id="45" dur="500" fill="hold"/>
                                        <p:tgtEl>
                                          <p:spTgt spid="24"/>
                                        </p:tgtEl>
                                        <p:attrNameLst>
                                          <p:attrName>ppt_x</p:attrName>
                                        </p:attrNameLst>
                                      </p:cBhvr>
                                      <p:tavLst>
                                        <p:tav tm="0">
                                          <p:val>
                                            <p:strVal val="#ppt_x"/>
                                          </p:val>
                                        </p:tav>
                                        <p:tav tm="100000">
                                          <p:val>
                                            <p:strVal val="#ppt_x"/>
                                          </p:val>
                                        </p:tav>
                                      </p:tavLst>
                                    </p:anim>
                                    <p:anim calcmode="lin" valueType="num">
                                      <p:cBhvr additive="base">
                                        <p:cTn id="46" dur="500" fill="hold"/>
                                        <p:tgtEl>
                                          <p:spTgt spid="24"/>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additive="base">
                                        <p:cTn id="49" dur="500" fill="hold"/>
                                        <p:tgtEl>
                                          <p:spTgt spid="26"/>
                                        </p:tgtEl>
                                        <p:attrNameLst>
                                          <p:attrName>ppt_x</p:attrName>
                                        </p:attrNameLst>
                                      </p:cBhvr>
                                      <p:tavLst>
                                        <p:tav tm="0">
                                          <p:val>
                                            <p:strVal val="#ppt_x"/>
                                          </p:val>
                                        </p:tav>
                                        <p:tav tm="100000">
                                          <p:val>
                                            <p:strVal val="#ppt_x"/>
                                          </p:val>
                                        </p:tav>
                                      </p:tavLst>
                                    </p:anim>
                                    <p:anim calcmode="lin" valueType="num">
                                      <p:cBhvr additive="base">
                                        <p:cTn id="50" dur="500" fill="hold"/>
                                        <p:tgtEl>
                                          <p:spTgt spid="26"/>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28"/>
                                        </p:tgtEl>
                                        <p:attrNameLst>
                                          <p:attrName>style.visibility</p:attrName>
                                        </p:attrNameLst>
                                      </p:cBhvr>
                                      <p:to>
                                        <p:strVal val="visible"/>
                                      </p:to>
                                    </p:set>
                                    <p:anim calcmode="lin" valueType="num">
                                      <p:cBhvr additive="base">
                                        <p:cTn id="53" dur="500" fill="hold"/>
                                        <p:tgtEl>
                                          <p:spTgt spid="28"/>
                                        </p:tgtEl>
                                        <p:attrNameLst>
                                          <p:attrName>ppt_x</p:attrName>
                                        </p:attrNameLst>
                                      </p:cBhvr>
                                      <p:tavLst>
                                        <p:tav tm="0">
                                          <p:val>
                                            <p:strVal val="#ppt_x"/>
                                          </p:val>
                                        </p:tav>
                                        <p:tav tm="100000">
                                          <p:val>
                                            <p:strVal val="#ppt_x"/>
                                          </p:val>
                                        </p:tav>
                                      </p:tavLst>
                                    </p:anim>
                                    <p:anim calcmode="lin" valueType="num">
                                      <p:cBhvr additive="base">
                                        <p:cTn id="54" dur="500" fill="hold"/>
                                        <p:tgtEl>
                                          <p:spTgt spid="28"/>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31"/>
                                        </p:tgtEl>
                                        <p:attrNameLst>
                                          <p:attrName>style.visibility</p:attrName>
                                        </p:attrNameLst>
                                      </p:cBhvr>
                                      <p:to>
                                        <p:strVal val="visible"/>
                                      </p:to>
                                    </p:set>
                                    <p:anim calcmode="lin" valueType="num">
                                      <p:cBhvr additive="base">
                                        <p:cTn id="57" dur="500" fill="hold"/>
                                        <p:tgtEl>
                                          <p:spTgt spid="31"/>
                                        </p:tgtEl>
                                        <p:attrNameLst>
                                          <p:attrName>ppt_x</p:attrName>
                                        </p:attrNameLst>
                                      </p:cBhvr>
                                      <p:tavLst>
                                        <p:tav tm="0">
                                          <p:val>
                                            <p:strVal val="#ppt_x"/>
                                          </p:val>
                                        </p:tav>
                                        <p:tav tm="100000">
                                          <p:val>
                                            <p:strVal val="#ppt_x"/>
                                          </p:val>
                                        </p:tav>
                                      </p:tavLst>
                                    </p:anim>
                                    <p:anim calcmode="lin" valueType="num">
                                      <p:cBhvr additive="base">
                                        <p:cTn id="58" dur="500" fill="hold"/>
                                        <p:tgtEl>
                                          <p:spTgt spid="31"/>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30"/>
                                        </p:tgtEl>
                                        <p:attrNameLst>
                                          <p:attrName>style.visibility</p:attrName>
                                        </p:attrNameLst>
                                      </p:cBhvr>
                                      <p:to>
                                        <p:strVal val="visible"/>
                                      </p:to>
                                    </p:set>
                                    <p:anim calcmode="lin" valueType="num">
                                      <p:cBhvr additive="base">
                                        <p:cTn id="61" dur="500" fill="hold"/>
                                        <p:tgtEl>
                                          <p:spTgt spid="30"/>
                                        </p:tgtEl>
                                        <p:attrNameLst>
                                          <p:attrName>ppt_x</p:attrName>
                                        </p:attrNameLst>
                                      </p:cBhvr>
                                      <p:tavLst>
                                        <p:tav tm="0">
                                          <p:val>
                                            <p:strVal val="#ppt_x"/>
                                          </p:val>
                                        </p:tav>
                                        <p:tav tm="100000">
                                          <p:val>
                                            <p:strVal val="#ppt_x"/>
                                          </p:val>
                                        </p:tav>
                                      </p:tavLst>
                                    </p:anim>
                                    <p:anim calcmode="lin" valueType="num">
                                      <p:cBhvr additive="base">
                                        <p:cTn id="62" dur="500" fill="hold"/>
                                        <p:tgtEl>
                                          <p:spTgt spid="30"/>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33"/>
                                        </p:tgtEl>
                                        <p:attrNameLst>
                                          <p:attrName>style.visibility</p:attrName>
                                        </p:attrNameLst>
                                      </p:cBhvr>
                                      <p:to>
                                        <p:strVal val="visible"/>
                                      </p:to>
                                    </p:set>
                                    <p:anim calcmode="lin" valueType="num">
                                      <p:cBhvr additive="base">
                                        <p:cTn id="65" dur="500" fill="hold"/>
                                        <p:tgtEl>
                                          <p:spTgt spid="33"/>
                                        </p:tgtEl>
                                        <p:attrNameLst>
                                          <p:attrName>ppt_x</p:attrName>
                                        </p:attrNameLst>
                                      </p:cBhvr>
                                      <p:tavLst>
                                        <p:tav tm="0">
                                          <p:val>
                                            <p:strVal val="#ppt_x"/>
                                          </p:val>
                                        </p:tav>
                                        <p:tav tm="100000">
                                          <p:val>
                                            <p:strVal val="#ppt_x"/>
                                          </p:val>
                                        </p:tav>
                                      </p:tavLst>
                                    </p:anim>
                                    <p:anim calcmode="lin" valueType="num">
                                      <p:cBhvr additive="base">
                                        <p:cTn id="66" dur="500" fill="hold"/>
                                        <p:tgtEl>
                                          <p:spTgt spid="33"/>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32"/>
                                        </p:tgtEl>
                                        <p:attrNameLst>
                                          <p:attrName>style.visibility</p:attrName>
                                        </p:attrNameLst>
                                      </p:cBhvr>
                                      <p:to>
                                        <p:strVal val="visible"/>
                                      </p:to>
                                    </p:set>
                                    <p:anim calcmode="lin" valueType="num">
                                      <p:cBhvr additive="base">
                                        <p:cTn id="69" dur="500" fill="hold"/>
                                        <p:tgtEl>
                                          <p:spTgt spid="32"/>
                                        </p:tgtEl>
                                        <p:attrNameLst>
                                          <p:attrName>ppt_x</p:attrName>
                                        </p:attrNameLst>
                                      </p:cBhvr>
                                      <p:tavLst>
                                        <p:tav tm="0">
                                          <p:val>
                                            <p:strVal val="#ppt_x"/>
                                          </p:val>
                                        </p:tav>
                                        <p:tav tm="100000">
                                          <p:val>
                                            <p:strVal val="#ppt_x"/>
                                          </p:val>
                                        </p:tav>
                                      </p:tavLst>
                                    </p:anim>
                                    <p:anim calcmode="lin" valueType="num">
                                      <p:cBhvr additive="base">
                                        <p:cTn id="70"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0" grpId="0" animBg="1"/>
      <p:bldP spid="21" grpId="0"/>
      <p:bldP spid="22" grpId="0" animBg="1"/>
      <p:bldP spid="24" grpId="0"/>
      <p:bldP spid="25" grpId="0"/>
      <p:bldP spid="26" grpId="0" animBg="1"/>
      <p:bldP spid="28" grpId="0" animBg="1"/>
      <p:bldP spid="30" grpId="0"/>
      <p:bldP spid="31" grpId="0"/>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图片 32">
            <a:extLst>
              <a:ext uri="{FF2B5EF4-FFF2-40B4-BE49-F238E27FC236}">
                <a16:creationId xmlns="" xmlns:a16="http://schemas.microsoft.com/office/drawing/2014/main" id="{AFBB9DEC-AFE6-4D3A-BF56-50F3D37285CB}"/>
              </a:ext>
            </a:extLst>
          </p:cNvPr>
          <p:cNvPicPr>
            <a:picLocks noChangeAspect="1"/>
          </p:cNvPicPr>
          <p:nvPr/>
        </p:nvPicPr>
        <p:blipFill rotWithShape="1">
          <a:blip r:embed="rId19" cstate="print">
            <a:extLst>
              <a:ext uri="{28A0092B-C50C-407E-A947-70E740481C1C}">
                <a14:useLocalDpi xmlns:a14="http://schemas.microsoft.com/office/drawing/2010/main" val="0"/>
              </a:ext>
            </a:extLst>
          </a:blip>
          <a:srcRect l="9824" t="1271" r="12237" b="11047"/>
          <a:stretch/>
        </p:blipFill>
        <p:spPr>
          <a:xfrm>
            <a:off x="0" y="0"/>
            <a:ext cx="12192000" cy="6858000"/>
          </a:xfrm>
          <a:prstGeom prst="rect">
            <a:avLst/>
          </a:prstGeom>
        </p:spPr>
      </p:pic>
      <p:pic>
        <p:nvPicPr>
          <p:cNvPr id="5" name="图片 4">
            <a:extLst>
              <a:ext uri="{FF2B5EF4-FFF2-40B4-BE49-F238E27FC236}">
                <a16:creationId xmlns="" xmlns:a16="http://schemas.microsoft.com/office/drawing/2014/main" id="{4CAD9549-688A-480A-BCF6-9017981AE2E2}"/>
              </a:ext>
            </a:extLst>
          </p:cNvPr>
          <p:cNvPicPr>
            <a:picLocks noChangeAspect="1"/>
          </p:cNvPicPr>
          <p:nvPr/>
        </p:nvPicPr>
        <p:blipFill rotWithShape="1">
          <a:blip r:embed="rId20" cstate="print">
            <a:extLst>
              <a:ext uri="{28A0092B-C50C-407E-A947-70E740481C1C}">
                <a14:useLocalDpi xmlns:a14="http://schemas.microsoft.com/office/drawing/2010/main" val="0"/>
              </a:ext>
            </a:extLst>
          </a:blip>
          <a:srcRect l="77010" t="57889" r="158" b="17302"/>
          <a:stretch/>
        </p:blipFill>
        <p:spPr>
          <a:xfrm>
            <a:off x="9524151" y="5517232"/>
            <a:ext cx="2332489" cy="1267091"/>
          </a:xfrm>
          <a:prstGeom prst="rect">
            <a:avLst/>
          </a:prstGeom>
        </p:spPr>
      </p:pic>
      <p:grpSp>
        <p:nvGrpSpPr>
          <p:cNvPr id="6" name="组合 5">
            <a:extLst>
              <a:ext uri="{FF2B5EF4-FFF2-40B4-BE49-F238E27FC236}">
                <a16:creationId xmlns="" xmlns:a16="http://schemas.microsoft.com/office/drawing/2014/main" id="{D08C8A9E-ABB7-4D8D-ADE1-9AA31F6484E8}"/>
              </a:ext>
            </a:extLst>
          </p:cNvPr>
          <p:cNvGrpSpPr/>
          <p:nvPr/>
        </p:nvGrpSpPr>
        <p:grpSpPr>
          <a:xfrm>
            <a:off x="9624392" y="229837"/>
            <a:ext cx="2232248" cy="638542"/>
            <a:chOff x="9480376" y="135454"/>
            <a:chExt cx="2232248" cy="638542"/>
          </a:xfrm>
        </p:grpSpPr>
        <p:sp>
          <p:nvSpPr>
            <p:cNvPr id="7" name="文本框 6">
              <a:extLst>
                <a:ext uri="{FF2B5EF4-FFF2-40B4-BE49-F238E27FC236}">
                  <a16:creationId xmlns="" xmlns:a16="http://schemas.microsoft.com/office/drawing/2014/main" id="{93F6B79C-4AB5-4C66-A3B1-5ABFA2D7D301}"/>
                </a:ext>
              </a:extLst>
            </p:cNvPr>
            <p:cNvSpPr txBox="1"/>
            <p:nvPr/>
          </p:nvSpPr>
          <p:spPr>
            <a:xfrm>
              <a:off x="9912424" y="404664"/>
              <a:ext cx="1800200" cy="369332"/>
            </a:xfrm>
            <a:prstGeom prst="rect">
              <a:avLst/>
            </a:prstGeom>
            <a:noFill/>
          </p:spPr>
          <p:txBody>
            <a:bodyPr wrap="square" rtlCol="0">
              <a:spAutoFit/>
            </a:bodyPr>
            <a:lstStyle/>
            <a:p>
              <a:pPr algn="dist"/>
              <a:r>
                <a:rPr lang="zh-CN" altLang="en-US" dirty="0">
                  <a:solidFill>
                    <a:srgbClr val="FCE1B6"/>
                  </a:solidFill>
                  <a:cs typeface="+mn-ea"/>
                  <a:sym typeface="+mn-lt"/>
                </a:rPr>
                <a:t>生</a:t>
              </a:r>
              <a:r>
                <a:rPr lang="en-US" altLang="zh-CN" dirty="0">
                  <a:solidFill>
                    <a:srgbClr val="FCE1B6"/>
                  </a:solidFill>
                  <a:cs typeface="+mn-ea"/>
                  <a:sym typeface="+mn-lt"/>
                </a:rPr>
                <a:t>·</a:t>
              </a:r>
              <a:r>
                <a:rPr lang="zh-CN" altLang="en-US" dirty="0">
                  <a:solidFill>
                    <a:srgbClr val="FCE1B6"/>
                  </a:solidFill>
                  <a:cs typeface="+mn-ea"/>
                  <a:sym typeface="+mn-lt"/>
                </a:rPr>
                <a:t>命</a:t>
              </a:r>
              <a:r>
                <a:rPr lang="en-US" altLang="zh-CN" dirty="0">
                  <a:solidFill>
                    <a:srgbClr val="FCE1B6"/>
                  </a:solidFill>
                  <a:cs typeface="+mn-ea"/>
                  <a:sym typeface="+mn-lt"/>
                </a:rPr>
                <a:t>·</a:t>
              </a:r>
              <a:r>
                <a:rPr lang="zh-CN" altLang="en-US" dirty="0">
                  <a:solidFill>
                    <a:srgbClr val="FCE1B6"/>
                  </a:solidFill>
                  <a:cs typeface="+mn-ea"/>
                  <a:sym typeface="+mn-lt"/>
                </a:rPr>
                <a:t>至</a:t>
              </a:r>
              <a:r>
                <a:rPr lang="en-US" altLang="zh-CN" dirty="0">
                  <a:solidFill>
                    <a:srgbClr val="FCE1B6"/>
                  </a:solidFill>
                  <a:cs typeface="+mn-ea"/>
                  <a:sym typeface="+mn-lt"/>
                </a:rPr>
                <a:t>·</a:t>
              </a:r>
              <a:r>
                <a:rPr lang="zh-CN" altLang="en-US" dirty="0">
                  <a:solidFill>
                    <a:srgbClr val="FCE1B6"/>
                  </a:solidFill>
                  <a:cs typeface="+mn-ea"/>
                  <a:sym typeface="+mn-lt"/>
                </a:rPr>
                <a:t>上</a:t>
              </a:r>
            </a:p>
          </p:txBody>
        </p:sp>
        <p:sp>
          <p:nvSpPr>
            <p:cNvPr id="8" name="文本框 7">
              <a:extLst>
                <a:ext uri="{FF2B5EF4-FFF2-40B4-BE49-F238E27FC236}">
                  <a16:creationId xmlns="" xmlns:a16="http://schemas.microsoft.com/office/drawing/2014/main" id="{B169CEF1-24A4-40D5-9148-20AD7A1379C1}"/>
                </a:ext>
              </a:extLst>
            </p:cNvPr>
            <p:cNvSpPr txBox="1"/>
            <p:nvPr/>
          </p:nvSpPr>
          <p:spPr>
            <a:xfrm>
              <a:off x="9480376" y="135454"/>
              <a:ext cx="2232248" cy="369332"/>
            </a:xfrm>
            <a:prstGeom prst="rect">
              <a:avLst/>
            </a:prstGeom>
            <a:noFill/>
          </p:spPr>
          <p:txBody>
            <a:bodyPr wrap="square" rtlCol="0">
              <a:spAutoFit/>
            </a:bodyPr>
            <a:lstStyle/>
            <a:p>
              <a:pPr algn="dist"/>
              <a:r>
                <a:rPr lang="en-US" altLang="zh-CN" dirty="0">
                  <a:solidFill>
                    <a:srgbClr val="FCE1B6"/>
                  </a:solidFill>
                  <a:cs typeface="+mn-ea"/>
                  <a:sym typeface="+mn-lt"/>
                </a:rPr>
                <a:t>LIFE IS SUPREME</a:t>
              </a:r>
              <a:endParaRPr lang="zh-CN" altLang="en-US" dirty="0">
                <a:solidFill>
                  <a:srgbClr val="FCE1B6"/>
                </a:solidFill>
                <a:cs typeface="+mn-ea"/>
                <a:sym typeface="+mn-lt"/>
              </a:endParaRPr>
            </a:p>
          </p:txBody>
        </p:sp>
      </p:grpSp>
      <p:grpSp>
        <p:nvGrpSpPr>
          <p:cNvPr id="9" name="组合 8">
            <a:extLst>
              <a:ext uri="{FF2B5EF4-FFF2-40B4-BE49-F238E27FC236}">
                <a16:creationId xmlns="" xmlns:a16="http://schemas.microsoft.com/office/drawing/2014/main" id="{9F020F12-DE61-419A-A666-A1BE112E095B}"/>
              </a:ext>
            </a:extLst>
          </p:cNvPr>
          <p:cNvGrpSpPr/>
          <p:nvPr/>
        </p:nvGrpSpPr>
        <p:grpSpPr>
          <a:xfrm>
            <a:off x="323628" y="227153"/>
            <a:ext cx="1235868" cy="369332"/>
            <a:chOff x="323628" y="227153"/>
            <a:chExt cx="1235868" cy="369332"/>
          </a:xfrm>
        </p:grpSpPr>
        <p:sp>
          <p:nvSpPr>
            <p:cNvPr id="10" name="椭圆 9">
              <a:extLst>
                <a:ext uri="{FF2B5EF4-FFF2-40B4-BE49-F238E27FC236}">
                  <a16:creationId xmlns="" xmlns:a16="http://schemas.microsoft.com/office/drawing/2014/main" id="{E176A3DC-7E18-4AF4-BE60-2A2642FD841D}"/>
                </a:ext>
              </a:extLst>
            </p:cNvPr>
            <p:cNvSpPr/>
            <p:nvPr/>
          </p:nvSpPr>
          <p:spPr>
            <a:xfrm>
              <a:off x="323628" y="267803"/>
              <a:ext cx="288032" cy="288032"/>
            </a:xfrm>
            <a:prstGeom prst="ellipse">
              <a:avLst/>
            </a:prstGeom>
            <a:solidFill>
              <a:schemeClr val="bg1">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a:extLst>
                <a:ext uri="{FF2B5EF4-FFF2-40B4-BE49-F238E27FC236}">
                  <a16:creationId xmlns="" xmlns:a16="http://schemas.microsoft.com/office/drawing/2014/main" id="{BEE14E41-679F-4BDB-9CD2-367E2D591C68}"/>
                </a:ext>
              </a:extLst>
            </p:cNvPr>
            <p:cNvSpPr txBox="1"/>
            <p:nvPr/>
          </p:nvSpPr>
          <p:spPr>
            <a:xfrm>
              <a:off x="695400" y="227153"/>
              <a:ext cx="864096" cy="369332"/>
            </a:xfrm>
            <a:prstGeom prst="rect">
              <a:avLst/>
            </a:prstGeom>
            <a:noFill/>
          </p:spPr>
          <p:txBody>
            <a:bodyPr wrap="square" rtlCol="0">
              <a:spAutoFit/>
            </a:bodyPr>
            <a:lstStyle/>
            <a:p>
              <a:r>
                <a:rPr lang="en-US" altLang="zh-CN" dirty="0">
                  <a:solidFill>
                    <a:schemeClr val="bg1"/>
                  </a:solidFill>
                  <a:cs typeface="+mn-ea"/>
                  <a:sym typeface="+mn-lt"/>
                </a:rPr>
                <a:t>LOGO</a:t>
              </a:r>
              <a:endParaRPr lang="zh-CN" altLang="en-US" dirty="0">
                <a:solidFill>
                  <a:schemeClr val="bg1"/>
                </a:solidFill>
                <a:cs typeface="+mn-ea"/>
                <a:sym typeface="+mn-lt"/>
              </a:endParaRPr>
            </a:p>
          </p:txBody>
        </p:sp>
      </p:grpSp>
      <p:grpSp>
        <p:nvGrpSpPr>
          <p:cNvPr id="44" name="组合 43">
            <a:extLst>
              <a:ext uri="{FF2B5EF4-FFF2-40B4-BE49-F238E27FC236}">
                <a16:creationId xmlns="" xmlns:a16="http://schemas.microsoft.com/office/drawing/2014/main" id="{F7F5EAE2-6E79-4231-890B-F5B3A635C570}"/>
              </a:ext>
            </a:extLst>
          </p:cNvPr>
          <p:cNvGrpSpPr/>
          <p:nvPr/>
        </p:nvGrpSpPr>
        <p:grpSpPr>
          <a:xfrm>
            <a:off x="5650805" y="2082577"/>
            <a:ext cx="4765675" cy="635000"/>
            <a:chOff x="3752" y="3239"/>
            <a:chExt cx="7505" cy="1000"/>
          </a:xfrm>
        </p:grpSpPr>
        <p:sp>
          <p:nvSpPr>
            <p:cNvPr id="45" name="菱形 44">
              <a:extLst>
                <a:ext uri="{FF2B5EF4-FFF2-40B4-BE49-F238E27FC236}">
                  <a16:creationId xmlns="" xmlns:a16="http://schemas.microsoft.com/office/drawing/2014/main" id="{F1F30DEB-11DA-4D16-AC03-A32D7A6B5A45}"/>
                </a:ext>
              </a:extLst>
            </p:cNvPr>
            <p:cNvSpPr/>
            <p:nvPr>
              <p:custDataLst>
                <p:tags r:id="rId15"/>
              </p:custDataLst>
            </p:nvPr>
          </p:nvSpPr>
          <p:spPr>
            <a:xfrm>
              <a:off x="3752" y="3376"/>
              <a:ext cx="800" cy="800"/>
            </a:xfrm>
            <a:prstGeom prst="diamond">
              <a:avLst/>
            </a:prstGeom>
            <a:gradFill>
              <a:gsLst>
                <a:gs pos="0">
                  <a:srgbClr val="FFC95C"/>
                </a:gs>
                <a:gs pos="74000">
                  <a:srgbClr val="FEDC7F"/>
                </a:gs>
                <a:gs pos="83000">
                  <a:srgbClr val="FED064"/>
                </a:gs>
                <a:gs pos="100000">
                  <a:srgbClr val="FEDB7F"/>
                </a:gs>
              </a:gsLst>
              <a:lin ang="5400000" scaled="0"/>
            </a:gradFill>
          </p:spPr>
          <p:txBody>
            <a:bodyPr wrap="square" lIns="91440" tIns="45720" rIns="91440" bIns="45720" anchor="t" anchorCtr="0">
              <a:normAutofit fontScale="72500" lnSpcReduction="20000"/>
            </a:bodyPr>
            <a:lstStyle/>
            <a:p>
              <a:pPr lvl="0" algn="dist">
                <a:buClrTx/>
                <a:buSzTx/>
                <a:buFontTx/>
              </a:pPr>
              <a:endParaRPr lang="en-US" altLang="zh-CN" b="1" dirty="0">
                <a:solidFill>
                  <a:srgbClr val="FCE1B6"/>
                </a:solidFill>
                <a:cs typeface="+mn-ea"/>
                <a:sym typeface="+mn-lt"/>
              </a:endParaRPr>
            </a:p>
          </p:txBody>
        </p:sp>
        <p:sp>
          <p:nvSpPr>
            <p:cNvPr id="46" name="文本框 45">
              <a:extLst>
                <a:ext uri="{FF2B5EF4-FFF2-40B4-BE49-F238E27FC236}">
                  <a16:creationId xmlns="" xmlns:a16="http://schemas.microsoft.com/office/drawing/2014/main" id="{977CFA7C-23D5-416C-9520-411921265CE6}"/>
                </a:ext>
              </a:extLst>
            </p:cNvPr>
            <p:cNvSpPr txBox="1"/>
            <p:nvPr>
              <p:custDataLst>
                <p:tags r:id="rId16"/>
              </p:custDataLst>
            </p:nvPr>
          </p:nvSpPr>
          <p:spPr>
            <a:xfrm>
              <a:off x="4792" y="3239"/>
              <a:ext cx="6465" cy="1000"/>
            </a:xfrm>
            <a:prstGeom prst="rect">
              <a:avLst/>
            </a:prstGeom>
            <a:noFill/>
          </p:spPr>
          <p:txBody>
            <a:bodyPr wrap="square" lIns="90000" tIns="46800" rIns="90000" bIns="0" anchor="ctr" anchorCtr="0">
              <a:normAutofit/>
            </a:bodyPr>
            <a:lstStyle/>
            <a:p>
              <a:pPr algn="dist">
                <a:lnSpc>
                  <a:spcPct val="100000"/>
                </a:lnSpc>
              </a:pPr>
              <a:r>
                <a:rPr lang="zh-CN" altLang="en-US" sz="2400" b="1" spc="250" dirty="0">
                  <a:solidFill>
                    <a:srgbClr val="FCE1B6"/>
                  </a:solidFill>
                  <a:uFillTx/>
                  <a:cs typeface="+mn-ea"/>
                  <a:sym typeface="+mn-lt"/>
                </a:rPr>
                <a:t>新安全生产法的主要亮点</a:t>
              </a:r>
            </a:p>
          </p:txBody>
        </p:sp>
        <p:sp>
          <p:nvSpPr>
            <p:cNvPr id="47" name="矩形 46">
              <a:extLst>
                <a:ext uri="{FF2B5EF4-FFF2-40B4-BE49-F238E27FC236}">
                  <a16:creationId xmlns="" xmlns:a16="http://schemas.microsoft.com/office/drawing/2014/main" id="{CA563FCC-B0AB-47E8-80EB-235520D934BF}"/>
                </a:ext>
              </a:extLst>
            </p:cNvPr>
            <p:cNvSpPr/>
            <p:nvPr>
              <p:custDataLst>
                <p:tags r:id="rId17"/>
              </p:custDataLst>
            </p:nvPr>
          </p:nvSpPr>
          <p:spPr>
            <a:xfrm>
              <a:off x="3906" y="3485"/>
              <a:ext cx="493" cy="582"/>
            </a:xfrm>
            <a:prstGeom prst="rect">
              <a:avLst/>
            </a:prstGeom>
            <a:gradFill>
              <a:gsLst>
                <a:gs pos="0">
                  <a:srgbClr val="FFC95C"/>
                </a:gs>
                <a:gs pos="74000">
                  <a:srgbClr val="FEDC7F"/>
                </a:gs>
                <a:gs pos="83000">
                  <a:srgbClr val="FED064"/>
                </a:gs>
                <a:gs pos="100000">
                  <a:srgbClr val="FEDB7F"/>
                </a:gs>
              </a:gsLst>
              <a:lin ang="5400000" scaled="0"/>
            </a:gradFill>
          </p:spPr>
          <p:txBody>
            <a:bodyPr wrap="square">
              <a:normAutofit/>
            </a:bodyPr>
            <a:lstStyle/>
            <a:p>
              <a:pPr lvl="0" algn="dist">
                <a:buClrTx/>
                <a:buSzTx/>
                <a:buFontTx/>
              </a:pPr>
              <a:r>
                <a:rPr lang="en-US" altLang="zh-CN" b="1" dirty="0">
                  <a:solidFill>
                    <a:srgbClr val="C00000"/>
                  </a:solidFill>
                  <a:cs typeface="+mn-ea"/>
                  <a:sym typeface="+mn-lt"/>
                </a:rPr>
                <a:t>2</a:t>
              </a:r>
            </a:p>
          </p:txBody>
        </p:sp>
      </p:grpSp>
      <p:grpSp>
        <p:nvGrpSpPr>
          <p:cNvPr id="48" name="组合 47">
            <a:extLst>
              <a:ext uri="{FF2B5EF4-FFF2-40B4-BE49-F238E27FC236}">
                <a16:creationId xmlns="" xmlns:a16="http://schemas.microsoft.com/office/drawing/2014/main" id="{27736050-DCCD-4D1C-A86A-BEC13369772B}"/>
              </a:ext>
            </a:extLst>
          </p:cNvPr>
          <p:cNvGrpSpPr/>
          <p:nvPr/>
        </p:nvGrpSpPr>
        <p:grpSpPr>
          <a:xfrm>
            <a:off x="5650805" y="1196752"/>
            <a:ext cx="4765675" cy="635000"/>
            <a:chOff x="3752" y="1844"/>
            <a:chExt cx="7505" cy="1000"/>
          </a:xfrm>
        </p:grpSpPr>
        <p:sp>
          <p:nvSpPr>
            <p:cNvPr id="49" name="菱形 48">
              <a:extLst>
                <a:ext uri="{FF2B5EF4-FFF2-40B4-BE49-F238E27FC236}">
                  <a16:creationId xmlns="" xmlns:a16="http://schemas.microsoft.com/office/drawing/2014/main" id="{E98E2E66-C0EA-4B6E-A7B9-123DA478CF39}"/>
                </a:ext>
              </a:extLst>
            </p:cNvPr>
            <p:cNvSpPr/>
            <p:nvPr>
              <p:custDataLst>
                <p:tags r:id="rId12"/>
              </p:custDataLst>
            </p:nvPr>
          </p:nvSpPr>
          <p:spPr>
            <a:xfrm>
              <a:off x="3752" y="1981"/>
              <a:ext cx="800" cy="800"/>
            </a:xfrm>
            <a:prstGeom prst="diamond">
              <a:avLst/>
            </a:prstGeom>
            <a:gradFill>
              <a:gsLst>
                <a:gs pos="0">
                  <a:srgbClr val="FFC95C"/>
                </a:gs>
                <a:gs pos="74000">
                  <a:srgbClr val="FEDC7F"/>
                </a:gs>
                <a:gs pos="83000">
                  <a:srgbClr val="FED064"/>
                </a:gs>
                <a:gs pos="100000">
                  <a:srgbClr val="FEDB7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anchor="ctr" anchorCtr="0">
              <a:normAutofit fontScale="82500" lnSpcReduction="20000"/>
            </a:bodyPr>
            <a:lstStyle/>
            <a:p>
              <a:pPr algn="dist">
                <a:lnSpc>
                  <a:spcPct val="100000"/>
                </a:lnSpc>
              </a:pPr>
              <a:endParaRPr lang="en-US" altLang="zh-CN" sz="1600" b="1" dirty="0">
                <a:solidFill>
                  <a:srgbClr val="FCE1B6"/>
                </a:solidFill>
                <a:cs typeface="+mn-ea"/>
                <a:sym typeface="+mn-lt"/>
              </a:endParaRPr>
            </a:p>
          </p:txBody>
        </p:sp>
        <p:sp>
          <p:nvSpPr>
            <p:cNvPr id="50" name="文本框 49">
              <a:extLst>
                <a:ext uri="{FF2B5EF4-FFF2-40B4-BE49-F238E27FC236}">
                  <a16:creationId xmlns="" xmlns:a16="http://schemas.microsoft.com/office/drawing/2014/main" id="{DD70FFCD-CF91-452B-B933-37E336C08510}"/>
                </a:ext>
              </a:extLst>
            </p:cNvPr>
            <p:cNvSpPr txBox="1"/>
            <p:nvPr>
              <p:custDataLst>
                <p:tags r:id="rId13"/>
              </p:custDataLst>
            </p:nvPr>
          </p:nvSpPr>
          <p:spPr>
            <a:xfrm>
              <a:off x="4792" y="1844"/>
              <a:ext cx="6465" cy="1000"/>
            </a:xfrm>
            <a:prstGeom prst="rect">
              <a:avLst/>
            </a:prstGeom>
            <a:noFill/>
          </p:spPr>
          <p:txBody>
            <a:bodyPr wrap="square" lIns="90000" tIns="46800" rIns="90000" bIns="0" anchor="ctr" anchorCtr="0"/>
            <a:lstStyle/>
            <a:p>
              <a:pPr algn="dist">
                <a:lnSpc>
                  <a:spcPct val="100000"/>
                </a:lnSpc>
              </a:pPr>
              <a:r>
                <a:rPr lang="zh-CN" altLang="en-US" sz="2400" b="1" spc="250" dirty="0">
                  <a:solidFill>
                    <a:srgbClr val="FCE1B6"/>
                  </a:solidFill>
                  <a:uFillTx/>
                  <a:cs typeface="+mn-ea"/>
                  <a:sym typeface="+mn-lt"/>
                </a:rPr>
                <a:t>新安全生产法的修改历程</a:t>
              </a:r>
            </a:p>
          </p:txBody>
        </p:sp>
        <p:sp>
          <p:nvSpPr>
            <p:cNvPr id="51" name="矩形 50">
              <a:extLst>
                <a:ext uri="{FF2B5EF4-FFF2-40B4-BE49-F238E27FC236}">
                  <a16:creationId xmlns="" xmlns:a16="http://schemas.microsoft.com/office/drawing/2014/main" id="{D8234758-478F-49F2-9B6B-ACA7E80DCEA1}"/>
                </a:ext>
              </a:extLst>
            </p:cNvPr>
            <p:cNvSpPr/>
            <p:nvPr>
              <p:custDataLst>
                <p:tags r:id="rId14"/>
              </p:custDataLst>
            </p:nvPr>
          </p:nvSpPr>
          <p:spPr>
            <a:xfrm>
              <a:off x="3906" y="2090"/>
              <a:ext cx="493" cy="582"/>
            </a:xfrm>
            <a:prstGeom prst="rect">
              <a:avLst/>
            </a:prstGeom>
            <a:gradFill>
              <a:gsLst>
                <a:gs pos="0">
                  <a:srgbClr val="FFC95C"/>
                </a:gs>
                <a:gs pos="74000">
                  <a:srgbClr val="FEDC7F"/>
                </a:gs>
                <a:gs pos="83000">
                  <a:srgbClr val="FED064"/>
                </a:gs>
                <a:gs pos="100000">
                  <a:srgbClr val="FEDB7F"/>
                </a:gs>
              </a:gsLst>
              <a:lin ang="5400000" scaled="0"/>
            </a:gradFill>
          </p:spPr>
          <p:txBody>
            <a:bodyPr wrap="square">
              <a:normAutofit/>
            </a:bodyPr>
            <a:lstStyle/>
            <a:p>
              <a:pPr algn="dist">
                <a:lnSpc>
                  <a:spcPct val="100000"/>
                </a:lnSpc>
              </a:pPr>
              <a:r>
                <a:rPr lang="en-US" altLang="zh-CN" b="1" dirty="0">
                  <a:solidFill>
                    <a:srgbClr val="C00000"/>
                  </a:solidFill>
                  <a:cs typeface="+mn-ea"/>
                  <a:sym typeface="+mn-lt"/>
                </a:rPr>
                <a:t>1</a:t>
              </a:r>
            </a:p>
          </p:txBody>
        </p:sp>
      </p:grpSp>
      <p:grpSp>
        <p:nvGrpSpPr>
          <p:cNvPr id="63" name="组合 62">
            <a:extLst>
              <a:ext uri="{FF2B5EF4-FFF2-40B4-BE49-F238E27FC236}">
                <a16:creationId xmlns="" xmlns:a16="http://schemas.microsoft.com/office/drawing/2014/main" id="{9DD01C99-A119-4FDE-B09E-5C561F950161}"/>
              </a:ext>
            </a:extLst>
          </p:cNvPr>
          <p:cNvGrpSpPr/>
          <p:nvPr/>
        </p:nvGrpSpPr>
        <p:grpSpPr>
          <a:xfrm>
            <a:off x="5650805" y="2925222"/>
            <a:ext cx="4765675" cy="635000"/>
            <a:chOff x="2554302" y="2866059"/>
            <a:chExt cx="4765675" cy="635000"/>
          </a:xfrm>
        </p:grpSpPr>
        <p:sp>
          <p:nvSpPr>
            <p:cNvPr id="54" name="菱形 53">
              <a:extLst>
                <a:ext uri="{FF2B5EF4-FFF2-40B4-BE49-F238E27FC236}">
                  <a16:creationId xmlns="" xmlns:a16="http://schemas.microsoft.com/office/drawing/2014/main" id="{A8EBBAB1-36B6-4DAC-A126-AB36B84AD17C}"/>
                </a:ext>
              </a:extLst>
            </p:cNvPr>
            <p:cNvSpPr/>
            <p:nvPr>
              <p:custDataLst>
                <p:tags r:id="rId9"/>
              </p:custDataLst>
            </p:nvPr>
          </p:nvSpPr>
          <p:spPr>
            <a:xfrm>
              <a:off x="2554302" y="2953054"/>
              <a:ext cx="508000" cy="508000"/>
            </a:xfrm>
            <a:prstGeom prst="diamond">
              <a:avLst/>
            </a:prstGeom>
            <a:gradFill>
              <a:gsLst>
                <a:gs pos="0">
                  <a:srgbClr val="FFC95C"/>
                </a:gs>
                <a:gs pos="74000">
                  <a:srgbClr val="FEDC7F"/>
                </a:gs>
                <a:gs pos="83000">
                  <a:srgbClr val="FED064"/>
                </a:gs>
                <a:gs pos="100000">
                  <a:srgbClr val="FEDB7F"/>
                </a:gs>
              </a:gsLst>
              <a:lin ang="5400000" scaled="0"/>
            </a:gradFill>
          </p:spPr>
          <p:txBody>
            <a:bodyPr wrap="square" lIns="91440" tIns="45720" rIns="91440" bIns="45720" anchor="t" anchorCtr="0">
              <a:normAutofit fontScale="72500" lnSpcReduction="20000"/>
            </a:bodyPr>
            <a:lstStyle/>
            <a:p>
              <a:pPr lvl="0" algn="dist">
                <a:buClrTx/>
                <a:buSzTx/>
                <a:buFontTx/>
              </a:pPr>
              <a:endParaRPr lang="en-US" altLang="zh-CN" b="1" dirty="0">
                <a:solidFill>
                  <a:srgbClr val="FCE1B6"/>
                </a:solidFill>
                <a:cs typeface="+mn-ea"/>
                <a:sym typeface="+mn-lt"/>
              </a:endParaRPr>
            </a:p>
          </p:txBody>
        </p:sp>
        <p:sp>
          <p:nvSpPr>
            <p:cNvPr id="55" name="文本框 54">
              <a:extLst>
                <a:ext uri="{FF2B5EF4-FFF2-40B4-BE49-F238E27FC236}">
                  <a16:creationId xmlns="" xmlns:a16="http://schemas.microsoft.com/office/drawing/2014/main" id="{A9BBDD6B-5323-4185-B2EB-A4D8311C857C}"/>
                </a:ext>
              </a:extLst>
            </p:cNvPr>
            <p:cNvSpPr txBox="1"/>
            <p:nvPr>
              <p:custDataLst>
                <p:tags r:id="rId10"/>
              </p:custDataLst>
            </p:nvPr>
          </p:nvSpPr>
          <p:spPr>
            <a:xfrm>
              <a:off x="3214702" y="2866059"/>
              <a:ext cx="4105275" cy="635000"/>
            </a:xfrm>
            <a:prstGeom prst="rect">
              <a:avLst/>
            </a:prstGeom>
            <a:noFill/>
          </p:spPr>
          <p:txBody>
            <a:bodyPr wrap="square" lIns="90000" tIns="46800" rIns="90000" bIns="0" anchor="ctr" anchorCtr="0"/>
            <a:lstStyle/>
            <a:p>
              <a:pPr algn="dist">
                <a:lnSpc>
                  <a:spcPct val="100000"/>
                </a:lnSpc>
              </a:pPr>
              <a:r>
                <a:rPr lang="zh-CN" altLang="en-US" sz="2400" b="1" spc="250" dirty="0">
                  <a:solidFill>
                    <a:srgbClr val="FCE1B6"/>
                  </a:solidFill>
                  <a:uFillTx/>
                  <a:cs typeface="+mn-ea"/>
                  <a:sym typeface="+mn-lt"/>
                </a:rPr>
                <a:t>新版</a:t>
              </a:r>
              <a:r>
                <a:rPr lang="en-US" altLang="zh-CN" sz="2400" b="1" spc="250" dirty="0">
                  <a:solidFill>
                    <a:srgbClr val="FCE1B6"/>
                  </a:solidFill>
                  <a:uFillTx/>
                  <a:cs typeface="+mn-ea"/>
                  <a:sym typeface="+mn-lt"/>
                </a:rPr>
                <a:t>《</a:t>
              </a:r>
              <a:r>
                <a:rPr lang="zh-CN" altLang="en-US" sz="2400" b="1" spc="250" dirty="0">
                  <a:solidFill>
                    <a:srgbClr val="FCE1B6"/>
                  </a:solidFill>
                  <a:uFillTx/>
                  <a:cs typeface="+mn-ea"/>
                  <a:sym typeface="+mn-lt"/>
                </a:rPr>
                <a:t>安全生产法</a:t>
              </a:r>
              <a:r>
                <a:rPr lang="en-US" altLang="zh-CN" sz="2400" b="1" spc="250" dirty="0">
                  <a:solidFill>
                    <a:srgbClr val="FCE1B6"/>
                  </a:solidFill>
                  <a:uFillTx/>
                  <a:cs typeface="+mn-ea"/>
                  <a:sym typeface="+mn-lt"/>
                </a:rPr>
                <a:t>》</a:t>
              </a:r>
              <a:r>
                <a:rPr lang="zh-CN" altLang="en-US" sz="2400" b="1" spc="250" dirty="0">
                  <a:solidFill>
                    <a:srgbClr val="FCE1B6"/>
                  </a:solidFill>
                  <a:uFillTx/>
                  <a:cs typeface="+mn-ea"/>
                  <a:sym typeface="+mn-lt"/>
                </a:rPr>
                <a:t>解读</a:t>
              </a:r>
            </a:p>
          </p:txBody>
        </p:sp>
        <p:sp>
          <p:nvSpPr>
            <p:cNvPr id="56" name="矩形 55">
              <a:extLst>
                <a:ext uri="{FF2B5EF4-FFF2-40B4-BE49-F238E27FC236}">
                  <a16:creationId xmlns="" xmlns:a16="http://schemas.microsoft.com/office/drawing/2014/main" id="{44D22439-3F07-45A0-8A59-9EACF5C18F8A}"/>
                </a:ext>
              </a:extLst>
            </p:cNvPr>
            <p:cNvSpPr/>
            <p:nvPr>
              <p:custDataLst>
                <p:tags r:id="rId11"/>
              </p:custDataLst>
            </p:nvPr>
          </p:nvSpPr>
          <p:spPr>
            <a:xfrm>
              <a:off x="2652092" y="3022269"/>
              <a:ext cx="313055" cy="369570"/>
            </a:xfrm>
            <a:prstGeom prst="rect">
              <a:avLst/>
            </a:prstGeom>
            <a:gradFill>
              <a:gsLst>
                <a:gs pos="0">
                  <a:srgbClr val="FFC95C"/>
                </a:gs>
                <a:gs pos="74000">
                  <a:srgbClr val="FEDC7F"/>
                </a:gs>
                <a:gs pos="83000">
                  <a:srgbClr val="FED064"/>
                </a:gs>
                <a:gs pos="100000">
                  <a:srgbClr val="FEDB7F"/>
                </a:gs>
              </a:gsLst>
              <a:lin ang="5400000" scaled="0"/>
            </a:gradFill>
          </p:spPr>
          <p:txBody>
            <a:bodyPr wrap="square">
              <a:normAutofit/>
            </a:bodyPr>
            <a:lstStyle/>
            <a:p>
              <a:pPr lvl="0" algn="dist">
                <a:buClrTx/>
                <a:buSzTx/>
                <a:buFontTx/>
              </a:pPr>
              <a:r>
                <a:rPr lang="en-US" altLang="zh-CN" b="1" dirty="0">
                  <a:solidFill>
                    <a:srgbClr val="C00000"/>
                  </a:solidFill>
                  <a:cs typeface="+mn-ea"/>
                  <a:sym typeface="+mn-lt"/>
                </a:rPr>
                <a:t>3</a:t>
              </a:r>
            </a:p>
          </p:txBody>
        </p:sp>
      </p:grpSp>
      <p:grpSp>
        <p:nvGrpSpPr>
          <p:cNvPr id="64" name="组合 63">
            <a:extLst>
              <a:ext uri="{FF2B5EF4-FFF2-40B4-BE49-F238E27FC236}">
                <a16:creationId xmlns="" xmlns:a16="http://schemas.microsoft.com/office/drawing/2014/main" id="{C4D29AEA-1DE1-4B76-887A-3FD667044C5E}"/>
              </a:ext>
            </a:extLst>
          </p:cNvPr>
          <p:cNvGrpSpPr/>
          <p:nvPr/>
        </p:nvGrpSpPr>
        <p:grpSpPr>
          <a:xfrm>
            <a:off x="5650805" y="3810412"/>
            <a:ext cx="4765675" cy="635000"/>
            <a:chOff x="2554302" y="3751249"/>
            <a:chExt cx="4765675" cy="635000"/>
          </a:xfrm>
        </p:grpSpPr>
        <p:sp>
          <p:nvSpPr>
            <p:cNvPr id="57" name="菱形 56">
              <a:extLst>
                <a:ext uri="{FF2B5EF4-FFF2-40B4-BE49-F238E27FC236}">
                  <a16:creationId xmlns="" xmlns:a16="http://schemas.microsoft.com/office/drawing/2014/main" id="{43F0A416-15E7-4707-A805-B73ABEDAF59C}"/>
                </a:ext>
              </a:extLst>
            </p:cNvPr>
            <p:cNvSpPr/>
            <p:nvPr>
              <p:custDataLst>
                <p:tags r:id="rId6"/>
              </p:custDataLst>
            </p:nvPr>
          </p:nvSpPr>
          <p:spPr>
            <a:xfrm>
              <a:off x="2554302" y="3838244"/>
              <a:ext cx="508000" cy="508000"/>
            </a:xfrm>
            <a:prstGeom prst="diamond">
              <a:avLst/>
            </a:prstGeom>
            <a:gradFill>
              <a:gsLst>
                <a:gs pos="0">
                  <a:srgbClr val="FFC95C"/>
                </a:gs>
                <a:gs pos="74000">
                  <a:srgbClr val="FEDC7F"/>
                </a:gs>
                <a:gs pos="83000">
                  <a:srgbClr val="FED064"/>
                </a:gs>
                <a:gs pos="100000">
                  <a:srgbClr val="FEDB7F"/>
                </a:gs>
              </a:gsLst>
              <a:lin ang="5400000" scaled="0"/>
            </a:gradFill>
          </p:spPr>
          <p:txBody>
            <a:bodyPr wrap="square" lIns="91440" tIns="45720" rIns="91440" bIns="45720" anchor="t" anchorCtr="0">
              <a:normAutofit fontScale="72500" lnSpcReduction="20000"/>
            </a:bodyPr>
            <a:lstStyle/>
            <a:p>
              <a:pPr lvl="0" algn="dist">
                <a:buClrTx/>
                <a:buSzTx/>
                <a:buFontTx/>
              </a:pPr>
              <a:endParaRPr lang="en-US" altLang="zh-CN" b="1" dirty="0">
                <a:solidFill>
                  <a:srgbClr val="FCE1B6"/>
                </a:solidFill>
                <a:cs typeface="+mn-ea"/>
                <a:sym typeface="+mn-lt"/>
              </a:endParaRPr>
            </a:p>
          </p:txBody>
        </p:sp>
        <p:sp>
          <p:nvSpPr>
            <p:cNvPr id="58" name="文本框 57">
              <a:extLst>
                <a:ext uri="{FF2B5EF4-FFF2-40B4-BE49-F238E27FC236}">
                  <a16:creationId xmlns="" xmlns:a16="http://schemas.microsoft.com/office/drawing/2014/main" id="{5C6838A4-FB6D-49F1-B427-5A0E6E7B441F}"/>
                </a:ext>
              </a:extLst>
            </p:cNvPr>
            <p:cNvSpPr txBox="1"/>
            <p:nvPr>
              <p:custDataLst>
                <p:tags r:id="rId7"/>
              </p:custDataLst>
            </p:nvPr>
          </p:nvSpPr>
          <p:spPr>
            <a:xfrm>
              <a:off x="3214702" y="3751249"/>
              <a:ext cx="4105275" cy="635000"/>
            </a:xfrm>
            <a:prstGeom prst="rect">
              <a:avLst/>
            </a:prstGeom>
            <a:noFill/>
          </p:spPr>
          <p:txBody>
            <a:bodyPr wrap="square" lIns="90000" tIns="46800" rIns="90000" bIns="0" anchor="ctr" anchorCtr="0"/>
            <a:lstStyle/>
            <a:p>
              <a:pPr algn="dist">
                <a:lnSpc>
                  <a:spcPct val="100000"/>
                </a:lnSpc>
              </a:pPr>
              <a:r>
                <a:rPr lang="zh-CN" altLang="en-US" sz="2400" b="1" spc="250" dirty="0">
                  <a:solidFill>
                    <a:srgbClr val="FCE1B6"/>
                  </a:solidFill>
                  <a:uFillTx/>
                  <a:cs typeface="+mn-ea"/>
                  <a:sym typeface="+mn-lt"/>
                </a:rPr>
                <a:t>新安全生产法解决的问题</a:t>
              </a:r>
            </a:p>
          </p:txBody>
        </p:sp>
        <p:sp>
          <p:nvSpPr>
            <p:cNvPr id="59" name="矩形 58">
              <a:extLst>
                <a:ext uri="{FF2B5EF4-FFF2-40B4-BE49-F238E27FC236}">
                  <a16:creationId xmlns="" xmlns:a16="http://schemas.microsoft.com/office/drawing/2014/main" id="{3D0A460B-6DA4-4C41-BFB8-A049596EF123}"/>
                </a:ext>
              </a:extLst>
            </p:cNvPr>
            <p:cNvSpPr/>
            <p:nvPr>
              <p:custDataLst>
                <p:tags r:id="rId8"/>
              </p:custDataLst>
            </p:nvPr>
          </p:nvSpPr>
          <p:spPr>
            <a:xfrm>
              <a:off x="2652092" y="3907459"/>
              <a:ext cx="313055" cy="369570"/>
            </a:xfrm>
            <a:prstGeom prst="rect">
              <a:avLst/>
            </a:prstGeom>
            <a:gradFill>
              <a:gsLst>
                <a:gs pos="0">
                  <a:srgbClr val="FFC95C"/>
                </a:gs>
                <a:gs pos="74000">
                  <a:srgbClr val="FEDC7F"/>
                </a:gs>
                <a:gs pos="83000">
                  <a:srgbClr val="FED064"/>
                </a:gs>
                <a:gs pos="100000">
                  <a:srgbClr val="FEDB7F"/>
                </a:gs>
              </a:gsLst>
              <a:lin ang="5400000" scaled="0"/>
            </a:gradFill>
          </p:spPr>
          <p:txBody>
            <a:bodyPr wrap="square">
              <a:normAutofit/>
            </a:bodyPr>
            <a:lstStyle/>
            <a:p>
              <a:pPr lvl="0" algn="dist">
                <a:buClrTx/>
                <a:buSzTx/>
                <a:buFontTx/>
              </a:pPr>
              <a:r>
                <a:rPr lang="en-US" altLang="zh-CN" b="1" dirty="0">
                  <a:solidFill>
                    <a:srgbClr val="C00000"/>
                  </a:solidFill>
                  <a:cs typeface="+mn-ea"/>
                  <a:sym typeface="+mn-lt"/>
                </a:rPr>
                <a:t>4</a:t>
              </a:r>
            </a:p>
          </p:txBody>
        </p:sp>
      </p:grpSp>
      <p:grpSp>
        <p:nvGrpSpPr>
          <p:cNvPr id="65" name="组合 64">
            <a:extLst>
              <a:ext uri="{FF2B5EF4-FFF2-40B4-BE49-F238E27FC236}">
                <a16:creationId xmlns="" xmlns:a16="http://schemas.microsoft.com/office/drawing/2014/main" id="{22184F90-5AFD-46CC-9123-968845710C6B}"/>
              </a:ext>
            </a:extLst>
          </p:cNvPr>
          <p:cNvGrpSpPr/>
          <p:nvPr/>
        </p:nvGrpSpPr>
        <p:grpSpPr>
          <a:xfrm>
            <a:off x="5650805" y="4670202"/>
            <a:ext cx="4765675" cy="635000"/>
            <a:chOff x="2554302" y="4611039"/>
            <a:chExt cx="4765675" cy="635000"/>
          </a:xfrm>
        </p:grpSpPr>
        <p:sp>
          <p:nvSpPr>
            <p:cNvPr id="60" name="菱形 59">
              <a:extLst>
                <a:ext uri="{FF2B5EF4-FFF2-40B4-BE49-F238E27FC236}">
                  <a16:creationId xmlns="" xmlns:a16="http://schemas.microsoft.com/office/drawing/2014/main" id="{14C8170B-E461-4705-8644-9F4ADCDBBE6D}"/>
                </a:ext>
              </a:extLst>
            </p:cNvPr>
            <p:cNvSpPr/>
            <p:nvPr>
              <p:custDataLst>
                <p:tags r:id="rId3"/>
              </p:custDataLst>
            </p:nvPr>
          </p:nvSpPr>
          <p:spPr>
            <a:xfrm>
              <a:off x="2554302" y="4698034"/>
              <a:ext cx="508000" cy="508000"/>
            </a:xfrm>
            <a:prstGeom prst="diamond">
              <a:avLst/>
            </a:prstGeom>
            <a:gradFill>
              <a:gsLst>
                <a:gs pos="0">
                  <a:srgbClr val="FFC95C"/>
                </a:gs>
                <a:gs pos="74000">
                  <a:srgbClr val="FEDC7F"/>
                </a:gs>
                <a:gs pos="83000">
                  <a:srgbClr val="FED064"/>
                </a:gs>
                <a:gs pos="100000">
                  <a:srgbClr val="FEDB7F"/>
                </a:gs>
              </a:gsLst>
              <a:lin ang="5400000" scaled="0"/>
            </a:gradFill>
          </p:spPr>
          <p:txBody>
            <a:bodyPr wrap="square" lIns="91440" tIns="45720" rIns="91440" bIns="45720" anchor="t" anchorCtr="0">
              <a:normAutofit fontScale="72500" lnSpcReduction="20000"/>
            </a:bodyPr>
            <a:lstStyle/>
            <a:p>
              <a:pPr lvl="0" algn="dist">
                <a:buClrTx/>
                <a:buSzTx/>
                <a:buFontTx/>
              </a:pPr>
              <a:endParaRPr lang="en-US" altLang="zh-CN" b="1" dirty="0">
                <a:solidFill>
                  <a:srgbClr val="FCE1B6"/>
                </a:solidFill>
                <a:cs typeface="+mn-ea"/>
                <a:sym typeface="+mn-lt"/>
              </a:endParaRPr>
            </a:p>
          </p:txBody>
        </p:sp>
        <p:sp>
          <p:nvSpPr>
            <p:cNvPr id="61" name="文本框 60">
              <a:extLst>
                <a:ext uri="{FF2B5EF4-FFF2-40B4-BE49-F238E27FC236}">
                  <a16:creationId xmlns="" xmlns:a16="http://schemas.microsoft.com/office/drawing/2014/main" id="{5D91315A-30C5-4D21-BE82-05E6B9670546}"/>
                </a:ext>
              </a:extLst>
            </p:cNvPr>
            <p:cNvSpPr txBox="1"/>
            <p:nvPr>
              <p:custDataLst>
                <p:tags r:id="rId4"/>
              </p:custDataLst>
            </p:nvPr>
          </p:nvSpPr>
          <p:spPr>
            <a:xfrm>
              <a:off x="3214702" y="4611039"/>
              <a:ext cx="4105275" cy="635000"/>
            </a:xfrm>
            <a:prstGeom prst="rect">
              <a:avLst/>
            </a:prstGeom>
            <a:noFill/>
          </p:spPr>
          <p:txBody>
            <a:bodyPr wrap="square" lIns="90000" tIns="46800" rIns="90000" bIns="0" anchor="ctr" anchorCtr="0"/>
            <a:lstStyle/>
            <a:p>
              <a:pPr algn="dist">
                <a:lnSpc>
                  <a:spcPct val="100000"/>
                </a:lnSpc>
              </a:pPr>
              <a:r>
                <a:rPr lang="zh-CN" altLang="en-US" sz="2400" b="1" spc="250" dirty="0">
                  <a:solidFill>
                    <a:srgbClr val="FCE1B6"/>
                  </a:solidFill>
                  <a:uFillTx/>
                  <a:cs typeface="+mn-ea"/>
                  <a:sym typeface="+mn-lt"/>
                </a:rPr>
                <a:t>新安全生产法修改后变化</a:t>
              </a:r>
            </a:p>
          </p:txBody>
        </p:sp>
        <p:sp>
          <p:nvSpPr>
            <p:cNvPr id="62" name="矩形 61">
              <a:extLst>
                <a:ext uri="{FF2B5EF4-FFF2-40B4-BE49-F238E27FC236}">
                  <a16:creationId xmlns="" xmlns:a16="http://schemas.microsoft.com/office/drawing/2014/main" id="{55469C60-9F23-4D51-AB90-78F6DB2C14CF}"/>
                </a:ext>
              </a:extLst>
            </p:cNvPr>
            <p:cNvSpPr/>
            <p:nvPr>
              <p:custDataLst>
                <p:tags r:id="rId5"/>
              </p:custDataLst>
            </p:nvPr>
          </p:nvSpPr>
          <p:spPr>
            <a:xfrm>
              <a:off x="2652092" y="4767249"/>
              <a:ext cx="313055" cy="369570"/>
            </a:xfrm>
            <a:prstGeom prst="rect">
              <a:avLst/>
            </a:prstGeom>
            <a:gradFill>
              <a:gsLst>
                <a:gs pos="0">
                  <a:srgbClr val="FFC95C"/>
                </a:gs>
                <a:gs pos="74000">
                  <a:srgbClr val="FEDC7F"/>
                </a:gs>
                <a:gs pos="83000">
                  <a:srgbClr val="FED064"/>
                </a:gs>
                <a:gs pos="100000">
                  <a:srgbClr val="FEDB7F"/>
                </a:gs>
              </a:gsLst>
              <a:lin ang="5400000" scaled="0"/>
            </a:gradFill>
          </p:spPr>
          <p:txBody>
            <a:bodyPr wrap="square">
              <a:normAutofit/>
            </a:bodyPr>
            <a:lstStyle/>
            <a:p>
              <a:pPr lvl="0" algn="dist">
                <a:buClrTx/>
                <a:buSzTx/>
                <a:buFontTx/>
              </a:pPr>
              <a:r>
                <a:rPr lang="en-US" altLang="zh-CN" b="1" dirty="0">
                  <a:solidFill>
                    <a:srgbClr val="C00000"/>
                  </a:solidFill>
                  <a:cs typeface="+mn-ea"/>
                  <a:sym typeface="+mn-lt"/>
                </a:rPr>
                <a:t>5</a:t>
              </a:r>
            </a:p>
          </p:txBody>
        </p:sp>
      </p:grpSp>
      <p:grpSp>
        <p:nvGrpSpPr>
          <p:cNvPr id="67" name="组合 66">
            <a:extLst>
              <a:ext uri="{FF2B5EF4-FFF2-40B4-BE49-F238E27FC236}">
                <a16:creationId xmlns="" xmlns:a16="http://schemas.microsoft.com/office/drawing/2014/main" id="{2FFE5A6F-A16E-4526-AE3B-23986DD649C0}"/>
              </a:ext>
            </a:extLst>
          </p:cNvPr>
          <p:cNvGrpSpPr/>
          <p:nvPr/>
        </p:nvGrpSpPr>
        <p:grpSpPr>
          <a:xfrm>
            <a:off x="3299123" y="1298675"/>
            <a:ext cx="1914525" cy="2717456"/>
            <a:chOff x="1354907" y="1239512"/>
            <a:chExt cx="1914525" cy="2717456"/>
          </a:xfrm>
        </p:grpSpPr>
        <p:sp>
          <p:nvSpPr>
            <p:cNvPr id="52" name="文本框 51">
              <a:extLst>
                <a:ext uri="{FF2B5EF4-FFF2-40B4-BE49-F238E27FC236}">
                  <a16:creationId xmlns="" xmlns:a16="http://schemas.microsoft.com/office/drawing/2014/main" id="{2A5BCE70-8817-447D-B295-77E07B49B40B}"/>
                </a:ext>
              </a:extLst>
            </p:cNvPr>
            <p:cNvSpPr txBox="1"/>
            <p:nvPr>
              <p:custDataLst>
                <p:tags r:id="rId2"/>
              </p:custDataLst>
            </p:nvPr>
          </p:nvSpPr>
          <p:spPr>
            <a:xfrm>
              <a:off x="1354907" y="1683668"/>
              <a:ext cx="1914525" cy="2273300"/>
            </a:xfrm>
            <a:prstGeom prst="rect">
              <a:avLst/>
            </a:prstGeom>
            <a:noFill/>
          </p:spPr>
          <p:txBody>
            <a:bodyPr wrap="square" lIns="91440" tIns="45720" rIns="91440" bIns="45720" rtlCol="0" anchor="b" anchorCtr="0"/>
            <a:lstStyle/>
            <a:p>
              <a:pPr algn="dist"/>
              <a:r>
                <a:rPr lang="zh-CN" altLang="en-US" sz="7200" b="1" spc="600" dirty="0">
                  <a:ln>
                    <a:noFill/>
                  </a:ln>
                  <a:solidFill>
                    <a:srgbClr val="FCE1B6"/>
                  </a:solidFill>
                  <a:effectLst>
                    <a:outerShdw blurRad="38100" dist="38100" dir="2700000" algn="tl">
                      <a:srgbClr val="000000">
                        <a:alpha val="43137"/>
                      </a:srgbClr>
                    </a:outerShdw>
                  </a:effectLst>
                  <a:uFillTx/>
                  <a:cs typeface="+mn-ea"/>
                  <a:sym typeface="+mn-lt"/>
                </a:rPr>
                <a:t>目录</a:t>
              </a:r>
            </a:p>
          </p:txBody>
        </p:sp>
        <p:sp>
          <p:nvSpPr>
            <p:cNvPr id="66" name="文本框 65">
              <a:extLst>
                <a:ext uri="{FF2B5EF4-FFF2-40B4-BE49-F238E27FC236}">
                  <a16:creationId xmlns="" xmlns:a16="http://schemas.microsoft.com/office/drawing/2014/main" id="{C7991559-FD43-44AE-AED2-4905C1C7BF42}"/>
                </a:ext>
              </a:extLst>
            </p:cNvPr>
            <p:cNvSpPr txBox="1"/>
            <p:nvPr/>
          </p:nvSpPr>
          <p:spPr>
            <a:xfrm>
              <a:off x="2465313" y="1239512"/>
              <a:ext cx="461665" cy="1611595"/>
            </a:xfrm>
            <a:prstGeom prst="rect">
              <a:avLst/>
            </a:prstGeom>
            <a:noFill/>
          </p:spPr>
          <p:txBody>
            <a:bodyPr vert="eaVert" wrap="square" rtlCol="0">
              <a:spAutoFit/>
            </a:bodyPr>
            <a:lstStyle/>
            <a:p>
              <a:pPr algn="dist"/>
              <a:r>
                <a:rPr lang="en-US" altLang="zh-CN" dirty="0">
                  <a:solidFill>
                    <a:srgbClr val="FCE1B6"/>
                  </a:solidFill>
                  <a:cs typeface="+mn-ea"/>
                  <a:sym typeface="+mn-lt"/>
                </a:rPr>
                <a:t>CONTENTES</a:t>
              </a:r>
              <a:endParaRPr lang="zh-CN" altLang="en-US" dirty="0">
                <a:solidFill>
                  <a:srgbClr val="FCE1B6"/>
                </a:solidFill>
                <a:cs typeface="+mn-ea"/>
                <a:sym typeface="+mn-lt"/>
              </a:endParaRPr>
            </a:p>
          </p:txBody>
        </p:sp>
      </p:grpSp>
    </p:spTree>
    <p:custDataLst>
      <p:tags r:id="rId1"/>
    </p:custDataLst>
    <p:extLst>
      <p:ext uri="{BB962C8B-B14F-4D97-AF65-F5344CB8AC3E}">
        <p14:creationId xmlns:p14="http://schemas.microsoft.com/office/powerpoint/2010/main" val="1456040272"/>
      </p:ext>
    </p:extLst>
  </p:cSld>
  <p:clrMapOvr>
    <a:masterClrMapping/>
  </p:clrMapOvr>
  <mc:AlternateContent xmlns:mc="http://schemas.openxmlformats.org/markup-compatibility/2006" xmlns:p14="http://schemas.microsoft.com/office/powerpoint/2010/main">
    <mc:Choice Requires="p14">
      <p:transition spd="slow" p14:dur="1500" advTm="1176">
        <p:random/>
      </p:transition>
    </mc:Choice>
    <mc:Fallback xmlns="">
      <p:transition spd="slow" advTm="1176">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67"/>
                                        </p:tgtEl>
                                        <p:attrNameLst>
                                          <p:attrName>style.visibility</p:attrName>
                                        </p:attrNameLst>
                                      </p:cBhvr>
                                      <p:to>
                                        <p:strVal val="visible"/>
                                      </p:to>
                                    </p:set>
                                    <p:anim calcmode="lin" valueType="num">
                                      <p:cBhvr>
                                        <p:cTn id="19" dur="500" fill="hold"/>
                                        <p:tgtEl>
                                          <p:spTgt spid="67"/>
                                        </p:tgtEl>
                                        <p:attrNameLst>
                                          <p:attrName>ppt_w</p:attrName>
                                        </p:attrNameLst>
                                      </p:cBhvr>
                                      <p:tavLst>
                                        <p:tav tm="0">
                                          <p:val>
                                            <p:fltVal val="0"/>
                                          </p:val>
                                        </p:tav>
                                        <p:tav tm="100000">
                                          <p:val>
                                            <p:strVal val="#ppt_w"/>
                                          </p:val>
                                        </p:tav>
                                      </p:tavLst>
                                    </p:anim>
                                    <p:anim calcmode="lin" valueType="num">
                                      <p:cBhvr>
                                        <p:cTn id="20" dur="500" fill="hold"/>
                                        <p:tgtEl>
                                          <p:spTgt spid="67"/>
                                        </p:tgtEl>
                                        <p:attrNameLst>
                                          <p:attrName>ppt_h</p:attrName>
                                        </p:attrNameLst>
                                      </p:cBhvr>
                                      <p:tavLst>
                                        <p:tav tm="0">
                                          <p:val>
                                            <p:fltVal val="0"/>
                                          </p:val>
                                        </p:tav>
                                        <p:tav tm="100000">
                                          <p:val>
                                            <p:strVal val="#ppt_h"/>
                                          </p:val>
                                        </p:tav>
                                      </p:tavLst>
                                    </p:anim>
                                    <p:animEffect transition="in" filter="fade">
                                      <p:cBhvr>
                                        <p:cTn id="21" dur="500"/>
                                        <p:tgtEl>
                                          <p:spTgt spid="67"/>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2" fill="hold" nodeType="clickEffect">
                                  <p:stCondLst>
                                    <p:cond delay="0"/>
                                  </p:stCondLst>
                                  <p:childTnLst>
                                    <p:set>
                                      <p:cBhvr>
                                        <p:cTn id="25" dur="1" fill="hold">
                                          <p:stCondLst>
                                            <p:cond delay="0"/>
                                          </p:stCondLst>
                                        </p:cTn>
                                        <p:tgtEl>
                                          <p:spTgt spid="48"/>
                                        </p:tgtEl>
                                        <p:attrNameLst>
                                          <p:attrName>style.visibility</p:attrName>
                                        </p:attrNameLst>
                                      </p:cBhvr>
                                      <p:to>
                                        <p:strVal val="visible"/>
                                      </p:to>
                                    </p:set>
                                    <p:anim calcmode="lin" valueType="num">
                                      <p:cBhvr additive="base">
                                        <p:cTn id="26" dur="500" fill="hold"/>
                                        <p:tgtEl>
                                          <p:spTgt spid="48"/>
                                        </p:tgtEl>
                                        <p:attrNameLst>
                                          <p:attrName>ppt_x</p:attrName>
                                        </p:attrNameLst>
                                      </p:cBhvr>
                                      <p:tavLst>
                                        <p:tav tm="0">
                                          <p:val>
                                            <p:strVal val="1+#ppt_w/2"/>
                                          </p:val>
                                        </p:tav>
                                        <p:tav tm="100000">
                                          <p:val>
                                            <p:strVal val="#ppt_x"/>
                                          </p:val>
                                        </p:tav>
                                      </p:tavLst>
                                    </p:anim>
                                    <p:anim calcmode="lin" valueType="num">
                                      <p:cBhvr additive="base">
                                        <p:cTn id="27" dur="500" fill="hold"/>
                                        <p:tgtEl>
                                          <p:spTgt spid="48"/>
                                        </p:tgtEl>
                                        <p:attrNameLst>
                                          <p:attrName>ppt_y</p:attrName>
                                        </p:attrNameLst>
                                      </p:cBhvr>
                                      <p:tavLst>
                                        <p:tav tm="0">
                                          <p:val>
                                            <p:strVal val="#ppt_y"/>
                                          </p:val>
                                        </p:tav>
                                        <p:tav tm="100000">
                                          <p:val>
                                            <p:strVal val="#ppt_y"/>
                                          </p:val>
                                        </p:tav>
                                      </p:tavLst>
                                    </p:anim>
                                  </p:childTnLst>
                                </p:cTn>
                              </p:par>
                              <p:par>
                                <p:cTn id="28" presetID="2" presetClass="entr" presetSubtype="2" fill="hold" nodeType="withEffect">
                                  <p:stCondLst>
                                    <p:cond delay="0"/>
                                  </p:stCondLst>
                                  <p:childTnLst>
                                    <p:set>
                                      <p:cBhvr>
                                        <p:cTn id="29" dur="1" fill="hold">
                                          <p:stCondLst>
                                            <p:cond delay="0"/>
                                          </p:stCondLst>
                                        </p:cTn>
                                        <p:tgtEl>
                                          <p:spTgt spid="44"/>
                                        </p:tgtEl>
                                        <p:attrNameLst>
                                          <p:attrName>style.visibility</p:attrName>
                                        </p:attrNameLst>
                                      </p:cBhvr>
                                      <p:to>
                                        <p:strVal val="visible"/>
                                      </p:to>
                                    </p:set>
                                    <p:anim calcmode="lin" valueType="num">
                                      <p:cBhvr additive="base">
                                        <p:cTn id="30" dur="500" fill="hold"/>
                                        <p:tgtEl>
                                          <p:spTgt spid="44"/>
                                        </p:tgtEl>
                                        <p:attrNameLst>
                                          <p:attrName>ppt_x</p:attrName>
                                        </p:attrNameLst>
                                      </p:cBhvr>
                                      <p:tavLst>
                                        <p:tav tm="0">
                                          <p:val>
                                            <p:strVal val="1+#ppt_w/2"/>
                                          </p:val>
                                        </p:tav>
                                        <p:tav tm="100000">
                                          <p:val>
                                            <p:strVal val="#ppt_x"/>
                                          </p:val>
                                        </p:tav>
                                      </p:tavLst>
                                    </p:anim>
                                    <p:anim calcmode="lin" valueType="num">
                                      <p:cBhvr additive="base">
                                        <p:cTn id="31" dur="500" fill="hold"/>
                                        <p:tgtEl>
                                          <p:spTgt spid="44"/>
                                        </p:tgtEl>
                                        <p:attrNameLst>
                                          <p:attrName>ppt_y</p:attrName>
                                        </p:attrNameLst>
                                      </p:cBhvr>
                                      <p:tavLst>
                                        <p:tav tm="0">
                                          <p:val>
                                            <p:strVal val="#ppt_y"/>
                                          </p:val>
                                        </p:tav>
                                        <p:tav tm="100000">
                                          <p:val>
                                            <p:strVal val="#ppt_y"/>
                                          </p:val>
                                        </p:tav>
                                      </p:tavLst>
                                    </p:anim>
                                  </p:childTnLst>
                                </p:cTn>
                              </p:par>
                              <p:par>
                                <p:cTn id="32" presetID="2" presetClass="entr" presetSubtype="2" fill="hold" nodeType="withEffect">
                                  <p:stCondLst>
                                    <p:cond delay="0"/>
                                  </p:stCondLst>
                                  <p:childTnLst>
                                    <p:set>
                                      <p:cBhvr>
                                        <p:cTn id="33" dur="1" fill="hold">
                                          <p:stCondLst>
                                            <p:cond delay="0"/>
                                          </p:stCondLst>
                                        </p:cTn>
                                        <p:tgtEl>
                                          <p:spTgt spid="63"/>
                                        </p:tgtEl>
                                        <p:attrNameLst>
                                          <p:attrName>style.visibility</p:attrName>
                                        </p:attrNameLst>
                                      </p:cBhvr>
                                      <p:to>
                                        <p:strVal val="visible"/>
                                      </p:to>
                                    </p:set>
                                    <p:anim calcmode="lin" valueType="num">
                                      <p:cBhvr additive="base">
                                        <p:cTn id="34" dur="500" fill="hold"/>
                                        <p:tgtEl>
                                          <p:spTgt spid="63"/>
                                        </p:tgtEl>
                                        <p:attrNameLst>
                                          <p:attrName>ppt_x</p:attrName>
                                        </p:attrNameLst>
                                      </p:cBhvr>
                                      <p:tavLst>
                                        <p:tav tm="0">
                                          <p:val>
                                            <p:strVal val="1+#ppt_w/2"/>
                                          </p:val>
                                        </p:tav>
                                        <p:tav tm="100000">
                                          <p:val>
                                            <p:strVal val="#ppt_x"/>
                                          </p:val>
                                        </p:tav>
                                      </p:tavLst>
                                    </p:anim>
                                    <p:anim calcmode="lin" valueType="num">
                                      <p:cBhvr additive="base">
                                        <p:cTn id="35" dur="500" fill="hold"/>
                                        <p:tgtEl>
                                          <p:spTgt spid="63"/>
                                        </p:tgtEl>
                                        <p:attrNameLst>
                                          <p:attrName>ppt_y</p:attrName>
                                        </p:attrNameLst>
                                      </p:cBhvr>
                                      <p:tavLst>
                                        <p:tav tm="0">
                                          <p:val>
                                            <p:strVal val="#ppt_y"/>
                                          </p:val>
                                        </p:tav>
                                        <p:tav tm="100000">
                                          <p:val>
                                            <p:strVal val="#ppt_y"/>
                                          </p:val>
                                        </p:tav>
                                      </p:tavLst>
                                    </p:anim>
                                  </p:childTnLst>
                                </p:cTn>
                              </p:par>
                              <p:par>
                                <p:cTn id="36" presetID="2" presetClass="entr" presetSubtype="2" fill="hold" nodeType="withEffect">
                                  <p:stCondLst>
                                    <p:cond delay="0"/>
                                  </p:stCondLst>
                                  <p:childTnLst>
                                    <p:set>
                                      <p:cBhvr>
                                        <p:cTn id="37" dur="1" fill="hold">
                                          <p:stCondLst>
                                            <p:cond delay="0"/>
                                          </p:stCondLst>
                                        </p:cTn>
                                        <p:tgtEl>
                                          <p:spTgt spid="64"/>
                                        </p:tgtEl>
                                        <p:attrNameLst>
                                          <p:attrName>style.visibility</p:attrName>
                                        </p:attrNameLst>
                                      </p:cBhvr>
                                      <p:to>
                                        <p:strVal val="visible"/>
                                      </p:to>
                                    </p:set>
                                    <p:anim calcmode="lin" valueType="num">
                                      <p:cBhvr additive="base">
                                        <p:cTn id="38" dur="500" fill="hold"/>
                                        <p:tgtEl>
                                          <p:spTgt spid="64"/>
                                        </p:tgtEl>
                                        <p:attrNameLst>
                                          <p:attrName>ppt_x</p:attrName>
                                        </p:attrNameLst>
                                      </p:cBhvr>
                                      <p:tavLst>
                                        <p:tav tm="0">
                                          <p:val>
                                            <p:strVal val="1+#ppt_w/2"/>
                                          </p:val>
                                        </p:tav>
                                        <p:tav tm="100000">
                                          <p:val>
                                            <p:strVal val="#ppt_x"/>
                                          </p:val>
                                        </p:tav>
                                      </p:tavLst>
                                    </p:anim>
                                    <p:anim calcmode="lin" valueType="num">
                                      <p:cBhvr additive="base">
                                        <p:cTn id="39" dur="500" fill="hold"/>
                                        <p:tgtEl>
                                          <p:spTgt spid="64"/>
                                        </p:tgtEl>
                                        <p:attrNameLst>
                                          <p:attrName>ppt_y</p:attrName>
                                        </p:attrNameLst>
                                      </p:cBhvr>
                                      <p:tavLst>
                                        <p:tav tm="0">
                                          <p:val>
                                            <p:strVal val="#ppt_y"/>
                                          </p:val>
                                        </p:tav>
                                        <p:tav tm="100000">
                                          <p:val>
                                            <p:strVal val="#ppt_y"/>
                                          </p:val>
                                        </p:tav>
                                      </p:tavLst>
                                    </p:anim>
                                  </p:childTnLst>
                                </p:cTn>
                              </p:par>
                              <p:par>
                                <p:cTn id="40" presetID="2" presetClass="entr" presetSubtype="2" fill="hold" nodeType="withEffect">
                                  <p:stCondLst>
                                    <p:cond delay="0"/>
                                  </p:stCondLst>
                                  <p:childTnLst>
                                    <p:set>
                                      <p:cBhvr>
                                        <p:cTn id="41" dur="1" fill="hold">
                                          <p:stCondLst>
                                            <p:cond delay="0"/>
                                          </p:stCondLst>
                                        </p:cTn>
                                        <p:tgtEl>
                                          <p:spTgt spid="65"/>
                                        </p:tgtEl>
                                        <p:attrNameLst>
                                          <p:attrName>style.visibility</p:attrName>
                                        </p:attrNameLst>
                                      </p:cBhvr>
                                      <p:to>
                                        <p:strVal val="visible"/>
                                      </p:to>
                                    </p:set>
                                    <p:anim calcmode="lin" valueType="num">
                                      <p:cBhvr additive="base">
                                        <p:cTn id="42" dur="500" fill="hold"/>
                                        <p:tgtEl>
                                          <p:spTgt spid="65"/>
                                        </p:tgtEl>
                                        <p:attrNameLst>
                                          <p:attrName>ppt_x</p:attrName>
                                        </p:attrNameLst>
                                      </p:cBhvr>
                                      <p:tavLst>
                                        <p:tav tm="0">
                                          <p:val>
                                            <p:strVal val="1+#ppt_w/2"/>
                                          </p:val>
                                        </p:tav>
                                        <p:tav tm="100000">
                                          <p:val>
                                            <p:strVal val="#ppt_x"/>
                                          </p:val>
                                        </p:tav>
                                      </p:tavLst>
                                    </p:anim>
                                    <p:anim calcmode="lin" valueType="num">
                                      <p:cBhvr additive="base">
                                        <p:cTn id="43" dur="500" fill="hold"/>
                                        <p:tgtEl>
                                          <p:spTgt spid="6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 xmlns:a16="http://schemas.microsoft.com/office/drawing/2014/main" id="{2574561F-8F54-45AF-A77B-0C2E2E8EA81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0958" r="15832" b="17627"/>
          <a:stretch/>
        </p:blipFill>
        <p:spPr>
          <a:xfrm>
            <a:off x="-1" y="0"/>
            <a:ext cx="12192001" cy="6858000"/>
          </a:xfrm>
          <a:prstGeom prst="rect">
            <a:avLst/>
          </a:prstGeom>
        </p:spPr>
      </p:pic>
      <p:sp>
        <p:nvSpPr>
          <p:cNvPr id="3" name="矩形: 圆角 2">
            <a:extLst>
              <a:ext uri="{FF2B5EF4-FFF2-40B4-BE49-F238E27FC236}">
                <a16:creationId xmlns="" xmlns:a16="http://schemas.microsoft.com/office/drawing/2014/main" id="{397A4022-9BB5-437F-AAF5-1ECD4F25F245}"/>
              </a:ext>
            </a:extLst>
          </p:cNvPr>
          <p:cNvSpPr/>
          <p:nvPr/>
        </p:nvSpPr>
        <p:spPr>
          <a:xfrm>
            <a:off x="335359" y="764704"/>
            <a:ext cx="11521280" cy="5760640"/>
          </a:xfrm>
          <a:prstGeom prst="roundRect">
            <a:avLst>
              <a:gd name="adj" fmla="val 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a:extLst>
              <a:ext uri="{FF2B5EF4-FFF2-40B4-BE49-F238E27FC236}">
                <a16:creationId xmlns="" xmlns:a16="http://schemas.microsoft.com/office/drawing/2014/main" id="{6FC00857-26CB-420F-8BFC-CC866FAE02D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77010" t="57889" r="158" b="17302"/>
          <a:stretch/>
        </p:blipFill>
        <p:spPr>
          <a:xfrm>
            <a:off x="191344" y="188640"/>
            <a:ext cx="1247990" cy="677953"/>
          </a:xfrm>
          <a:prstGeom prst="rect">
            <a:avLst/>
          </a:prstGeom>
        </p:spPr>
      </p:pic>
      <p:sp>
        <p:nvSpPr>
          <p:cNvPr id="5" name="文本框 4">
            <a:extLst>
              <a:ext uri="{FF2B5EF4-FFF2-40B4-BE49-F238E27FC236}">
                <a16:creationId xmlns="" xmlns:a16="http://schemas.microsoft.com/office/drawing/2014/main" id="{150C1188-26A2-4161-8655-45308466877D}"/>
              </a:ext>
            </a:extLst>
          </p:cNvPr>
          <p:cNvSpPr txBox="1"/>
          <p:nvPr/>
        </p:nvSpPr>
        <p:spPr>
          <a:xfrm>
            <a:off x="1199456" y="188640"/>
            <a:ext cx="4896544" cy="584775"/>
          </a:xfrm>
          <a:prstGeom prst="rect">
            <a:avLst/>
          </a:prstGeom>
          <a:noFill/>
        </p:spPr>
        <p:txBody>
          <a:bodyPr wrap="square" rtlCol="0">
            <a:spAutoFit/>
          </a:bodyPr>
          <a:lstStyle/>
          <a:p>
            <a:pPr algn="dist"/>
            <a:r>
              <a:rPr lang="zh-CN" altLang="en-US" sz="3200" dirty="0">
                <a:solidFill>
                  <a:srgbClr val="FCE1B6"/>
                </a:solidFill>
                <a:cs typeface="+mn-ea"/>
                <a:sym typeface="+mn-lt"/>
              </a:rPr>
              <a:t>新安全生产法解决的问题</a:t>
            </a:r>
          </a:p>
        </p:txBody>
      </p:sp>
      <p:sp>
        <p:nvSpPr>
          <p:cNvPr id="6" name="TextBox 47">
            <a:extLst>
              <a:ext uri="{FF2B5EF4-FFF2-40B4-BE49-F238E27FC236}">
                <a16:creationId xmlns="" xmlns:a16="http://schemas.microsoft.com/office/drawing/2014/main" id="{308583BB-DE75-444D-A7FC-CBCE7ACE26AD}"/>
              </a:ext>
            </a:extLst>
          </p:cNvPr>
          <p:cNvSpPr txBox="1"/>
          <p:nvPr/>
        </p:nvSpPr>
        <p:spPr>
          <a:xfrm>
            <a:off x="2842950" y="2013919"/>
            <a:ext cx="2244938" cy="369332"/>
          </a:xfrm>
          <a:prstGeom prst="rect">
            <a:avLst/>
          </a:prstGeom>
        </p:spPr>
        <p:txBody>
          <a:bodyPr wrap="square">
            <a:spAutoFit/>
          </a:bodyPr>
          <a:lstStyle>
            <a:defPPr>
              <a:defRPr lang="zh-CN"/>
            </a:defPPr>
            <a:lvl1pPr marR="0" lvl="0" indent="0" algn="dist" defTabSz="609600" fontAlgn="auto">
              <a:lnSpc>
                <a:spcPct val="100000"/>
              </a:lnSpc>
              <a:spcBef>
                <a:spcPts val="0"/>
              </a:spcBef>
              <a:spcAft>
                <a:spcPts val="0"/>
              </a:spcAft>
              <a:buClrTx/>
              <a:buSzTx/>
              <a:buFontTx/>
              <a:buNone/>
              <a:defRPr kumimoji="0" sz="6000" b="0" i="1" u="none" strike="noStrike" cap="none" spc="0" normalizeH="0" baseline="0">
                <a:ln w="19050">
                  <a:noFill/>
                </a:ln>
                <a:gradFill flip="none" rotWithShape="1">
                  <a:gsLst>
                    <a:gs pos="97260">
                      <a:srgbClr val="B60006"/>
                    </a:gs>
                    <a:gs pos="32000">
                      <a:srgbClr val="E71F1A">
                        <a:lumMod val="100000"/>
                      </a:srgbClr>
                    </a:gs>
                  </a:gsLst>
                  <a:lin ang="5400000" scaled="1"/>
                  <a:tileRect/>
                </a:gradFill>
                <a:effectLst/>
                <a:uLnTx/>
                <a:uFillTx/>
                <a:latin typeface="思源宋体 CN Heavy" panose="02020900000000000000" pitchFamily="18" charset="-122"/>
                <a:ea typeface="思源宋体 CN Heavy" panose="02020900000000000000" pitchFamily="18" charset="-122"/>
              </a:defRPr>
            </a:lvl1pPr>
          </a:lstStyle>
          <a:p>
            <a:r>
              <a:rPr lang="zh-CN" altLang="en-US" sz="1800" i="0" dirty="0">
                <a:solidFill>
                  <a:srgbClr val="8F010F"/>
                </a:solidFill>
                <a:latin typeface="+mn-lt"/>
                <a:ea typeface="+mn-ea"/>
                <a:cs typeface="+mn-ea"/>
                <a:sym typeface="+mn-lt"/>
              </a:rPr>
              <a:t>有权要求纠正</a:t>
            </a:r>
          </a:p>
        </p:txBody>
      </p:sp>
      <p:sp>
        <p:nvSpPr>
          <p:cNvPr id="7" name="矩形 6">
            <a:extLst>
              <a:ext uri="{FF2B5EF4-FFF2-40B4-BE49-F238E27FC236}">
                <a16:creationId xmlns="" xmlns:a16="http://schemas.microsoft.com/office/drawing/2014/main" id="{C9CF588E-2E63-42AA-AC8D-930EA92FD08C}"/>
              </a:ext>
            </a:extLst>
          </p:cNvPr>
          <p:cNvSpPr/>
          <p:nvPr/>
        </p:nvSpPr>
        <p:spPr>
          <a:xfrm>
            <a:off x="1117036" y="2631571"/>
            <a:ext cx="5555028" cy="1118255"/>
          </a:xfrm>
          <a:prstGeom prst="rect">
            <a:avLst/>
          </a:prstGeom>
        </p:spPr>
        <p:txBody>
          <a:bodyPr wrap="square">
            <a:spAutoFit/>
          </a:bodyPr>
          <a:lstStyle/>
          <a:p>
            <a:pPr algn="just">
              <a:lnSpc>
                <a:spcPts val="2000"/>
              </a:lnSpc>
              <a:buClr>
                <a:schemeClr val="accent1"/>
              </a:buClr>
            </a:pPr>
            <a:r>
              <a:rPr lang="zh-CN" altLang="en-US" sz="1400" dirty="0">
                <a:solidFill>
                  <a:prstClr val="black"/>
                </a:solidFill>
                <a:cs typeface="+mn-ea"/>
                <a:sym typeface="+mn-lt"/>
              </a:rPr>
              <a:t>工会对生产经营单位违反安全生产法律、法规，侵犯从业人员合法权益的行为，有权要求纠正，生产经营单位使用被派遣劳动者的，被派遣劳动者享有本法规定的从业人员的权利，并应当履行本法规定的从业人员的义务。</a:t>
            </a:r>
          </a:p>
        </p:txBody>
      </p:sp>
      <p:sp>
        <p:nvSpPr>
          <p:cNvPr id="8" name="矩形 7">
            <a:extLst>
              <a:ext uri="{FF2B5EF4-FFF2-40B4-BE49-F238E27FC236}">
                <a16:creationId xmlns="" xmlns:a16="http://schemas.microsoft.com/office/drawing/2014/main" id="{70F978C7-BD79-4C80-B897-1E9E6472C499}"/>
              </a:ext>
            </a:extLst>
          </p:cNvPr>
          <p:cNvSpPr/>
          <p:nvPr/>
        </p:nvSpPr>
        <p:spPr>
          <a:xfrm>
            <a:off x="1117036" y="4827335"/>
            <a:ext cx="5555028" cy="1118255"/>
          </a:xfrm>
          <a:prstGeom prst="rect">
            <a:avLst/>
          </a:prstGeom>
        </p:spPr>
        <p:txBody>
          <a:bodyPr wrap="square">
            <a:spAutoFit/>
          </a:bodyPr>
          <a:lstStyle/>
          <a:p>
            <a:pPr algn="just">
              <a:lnSpc>
                <a:spcPts val="2000"/>
              </a:lnSpc>
              <a:buClr>
                <a:schemeClr val="accent1"/>
              </a:buClr>
            </a:pPr>
            <a:r>
              <a:rPr lang="zh-CN" altLang="en-US" sz="1400" dirty="0">
                <a:solidFill>
                  <a:prstClr val="black"/>
                </a:solidFill>
                <a:cs typeface="+mn-ea"/>
                <a:sym typeface="+mn-lt"/>
              </a:rPr>
              <a:t>任何单位或者个人对事故隐患或者安全生产违法行为，均有权向负有安全生产监督管理职责的部门报告或者举报。生产经营单位应当制定本单位生产安全事故应急救援预案，与所在地县级以上地方人民政府组织制定的生产安全事故应急救援预案相衔接，并定期组织演练</a:t>
            </a:r>
          </a:p>
        </p:txBody>
      </p:sp>
      <p:pic>
        <p:nvPicPr>
          <p:cNvPr id="9" name="图片 8" descr="卡通人物&#10;&#10;描述已自动生成">
            <a:extLst>
              <a:ext uri="{FF2B5EF4-FFF2-40B4-BE49-F238E27FC236}">
                <a16:creationId xmlns="" xmlns:a16="http://schemas.microsoft.com/office/drawing/2014/main" id="{AE9C0057-70CC-458C-8164-CB86F6211C54}"/>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flipH="1">
            <a:off x="6384032" y="695101"/>
            <a:ext cx="5807968" cy="5283734"/>
          </a:xfrm>
          <a:prstGeom prst="rect">
            <a:avLst/>
          </a:prstGeom>
        </p:spPr>
      </p:pic>
      <p:grpSp>
        <p:nvGrpSpPr>
          <p:cNvPr id="10" name="组合 9">
            <a:extLst>
              <a:ext uri="{FF2B5EF4-FFF2-40B4-BE49-F238E27FC236}">
                <a16:creationId xmlns="" xmlns:a16="http://schemas.microsoft.com/office/drawing/2014/main" id="{555A2B5E-C367-4B5C-9D60-58880A7FD7DA}"/>
              </a:ext>
            </a:extLst>
          </p:cNvPr>
          <p:cNvGrpSpPr/>
          <p:nvPr/>
        </p:nvGrpSpPr>
        <p:grpSpPr>
          <a:xfrm>
            <a:off x="1074499" y="2034875"/>
            <a:ext cx="1735376" cy="424243"/>
            <a:chOff x="1638251" y="2768504"/>
            <a:chExt cx="2102680" cy="424243"/>
          </a:xfrm>
          <a:solidFill>
            <a:srgbClr val="8F010F"/>
          </a:solidFill>
        </p:grpSpPr>
        <p:sp>
          <p:nvSpPr>
            <p:cNvPr id="11" name="图形 4">
              <a:extLst>
                <a:ext uri="{FF2B5EF4-FFF2-40B4-BE49-F238E27FC236}">
                  <a16:creationId xmlns="" xmlns:a16="http://schemas.microsoft.com/office/drawing/2014/main" id="{92300EB8-AD97-4343-8EFE-96D6B5CFC3DD}"/>
                </a:ext>
              </a:extLst>
            </p:cNvPr>
            <p:cNvSpPr/>
            <p:nvPr/>
          </p:nvSpPr>
          <p:spPr>
            <a:xfrm>
              <a:off x="1638252" y="2768504"/>
              <a:ext cx="2102679" cy="424243"/>
            </a:xfrm>
            <a:custGeom>
              <a:avLst/>
              <a:gdLst>
                <a:gd name="connsiteX0" fmla="*/ 269511 w 2795874"/>
                <a:gd name="connsiteY0" fmla="*/ 0 h 424243"/>
                <a:gd name="connsiteX1" fmla="*/ 2750392 w 2795874"/>
                <a:gd name="connsiteY1" fmla="*/ 0 h 424243"/>
                <a:gd name="connsiteX2" fmla="*/ 2783730 w 2795874"/>
                <a:gd name="connsiteY2" fmla="*/ 86297 h 424243"/>
                <a:gd name="connsiteX3" fmla="*/ 2650856 w 2795874"/>
                <a:gd name="connsiteY3" fmla="*/ 337947 h 424243"/>
                <a:gd name="connsiteX4" fmla="*/ 2526459 w 2795874"/>
                <a:gd name="connsiteY4" fmla="*/ 424244 h 424243"/>
                <a:gd name="connsiteX5" fmla="*/ 45482 w 2795874"/>
                <a:gd name="connsiteY5" fmla="*/ 424244 h 424243"/>
                <a:gd name="connsiteX6" fmla="*/ 12145 w 2795874"/>
                <a:gd name="connsiteY6" fmla="*/ 337947 h 424243"/>
                <a:gd name="connsiteX7" fmla="*/ 145019 w 2795874"/>
                <a:gd name="connsiteY7" fmla="*/ 86297 h 424243"/>
                <a:gd name="connsiteX8" fmla="*/ 269511 w 2795874"/>
                <a:gd name="connsiteY8" fmla="*/ 0 h 424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95874" h="424243">
                  <a:moveTo>
                    <a:pt x="269511" y="0"/>
                  </a:moveTo>
                  <a:lnTo>
                    <a:pt x="2750392" y="0"/>
                  </a:lnTo>
                  <a:cubicBezTo>
                    <a:pt x="2793826" y="0"/>
                    <a:pt x="2808780" y="38862"/>
                    <a:pt x="2783730" y="86297"/>
                  </a:cubicBezTo>
                  <a:lnTo>
                    <a:pt x="2650856" y="337947"/>
                  </a:lnTo>
                  <a:cubicBezTo>
                    <a:pt x="2625805" y="385382"/>
                    <a:pt x="2569798" y="424244"/>
                    <a:pt x="2526459" y="424244"/>
                  </a:cubicBezTo>
                  <a:lnTo>
                    <a:pt x="45482" y="424244"/>
                  </a:lnTo>
                  <a:cubicBezTo>
                    <a:pt x="2048" y="424244"/>
                    <a:pt x="-12906" y="385382"/>
                    <a:pt x="12145" y="337947"/>
                  </a:cubicBezTo>
                  <a:lnTo>
                    <a:pt x="145019" y="86297"/>
                  </a:lnTo>
                  <a:cubicBezTo>
                    <a:pt x="170070" y="38862"/>
                    <a:pt x="226076" y="0"/>
                    <a:pt x="269511" y="0"/>
                  </a:cubicBezTo>
                  <a:close/>
                </a:path>
              </a:pathLst>
            </a:custGeom>
            <a:grpFill/>
            <a:ln>
              <a:noFill/>
            </a:ln>
            <a:effectLst>
              <a:outerShdw blurRad="254000" dist="101600" dir="5400000" algn="ctr" rotWithShape="0">
                <a:srgbClr val="C30F0F">
                  <a:alpha val="23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zh-CN" altLang="en-US" sz="2000" spc="300" dirty="0">
                <a:ln w="19050">
                  <a:noFill/>
                </a:ln>
                <a:solidFill>
                  <a:schemeClr val="bg1"/>
                </a:solidFill>
                <a:cs typeface="+mn-ea"/>
                <a:sym typeface="+mn-lt"/>
              </a:endParaRPr>
            </a:p>
          </p:txBody>
        </p:sp>
        <p:sp>
          <p:nvSpPr>
            <p:cNvPr id="12" name="图形 4">
              <a:extLst>
                <a:ext uri="{FF2B5EF4-FFF2-40B4-BE49-F238E27FC236}">
                  <a16:creationId xmlns="" xmlns:a16="http://schemas.microsoft.com/office/drawing/2014/main" id="{C4DD93E6-E6BA-4D44-8AB7-B09109D396D6}"/>
                </a:ext>
              </a:extLst>
            </p:cNvPr>
            <p:cNvSpPr/>
            <p:nvPr/>
          </p:nvSpPr>
          <p:spPr>
            <a:xfrm>
              <a:off x="1638251" y="2954323"/>
              <a:ext cx="2030943" cy="238424"/>
            </a:xfrm>
            <a:custGeom>
              <a:avLst/>
              <a:gdLst>
                <a:gd name="connsiteX0" fmla="*/ 5867 w 2700489"/>
                <a:gd name="connsiteY0" fmla="*/ 165939 h 238424"/>
                <a:gd name="connsiteX1" fmla="*/ 45396 w 2700489"/>
                <a:gd name="connsiteY1" fmla="*/ 238424 h 238424"/>
                <a:gd name="connsiteX2" fmla="*/ 2526278 w 2700489"/>
                <a:gd name="connsiteY2" fmla="*/ 238424 h 238424"/>
                <a:gd name="connsiteX3" fmla="*/ 2650674 w 2700489"/>
                <a:gd name="connsiteY3" fmla="*/ 152128 h 238424"/>
                <a:gd name="connsiteX4" fmla="*/ 2700490 w 2700489"/>
                <a:gd name="connsiteY4" fmla="*/ 57735 h 238424"/>
                <a:gd name="connsiteX5" fmla="*/ 5867 w 2700489"/>
                <a:gd name="connsiteY5" fmla="*/ 165939 h 238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00489" h="238424">
                  <a:moveTo>
                    <a:pt x="5867" y="165939"/>
                  </a:moveTo>
                  <a:cubicBezTo>
                    <a:pt x="-9658" y="206897"/>
                    <a:pt x="6344" y="238424"/>
                    <a:pt x="45396" y="238424"/>
                  </a:cubicBezTo>
                  <a:lnTo>
                    <a:pt x="2526278" y="238424"/>
                  </a:lnTo>
                  <a:cubicBezTo>
                    <a:pt x="2569712" y="238424"/>
                    <a:pt x="2625624" y="199562"/>
                    <a:pt x="2650674" y="152128"/>
                  </a:cubicBezTo>
                  <a:lnTo>
                    <a:pt x="2700490" y="57735"/>
                  </a:lnTo>
                  <a:cubicBezTo>
                    <a:pt x="2357876" y="18016"/>
                    <a:pt x="1146391" y="-92569"/>
                    <a:pt x="5867" y="165939"/>
                  </a:cubicBezTo>
                  <a:close/>
                </a:path>
              </a:pathLst>
            </a:custGeom>
            <a:grpFill/>
            <a:ln w="9525" cap="flat">
              <a:noFill/>
              <a:prstDash val="solid"/>
              <a:miter/>
            </a:ln>
          </p:spPr>
          <p:txBody>
            <a:bodyPr rtlCol="0" anchor="ctr"/>
            <a:lstStyle/>
            <a:p>
              <a:endParaRPr lang="zh-CN" altLang="en-US">
                <a:cs typeface="+mn-ea"/>
                <a:sym typeface="+mn-lt"/>
              </a:endParaRPr>
            </a:p>
          </p:txBody>
        </p:sp>
      </p:grpSp>
      <p:sp>
        <p:nvSpPr>
          <p:cNvPr id="13" name="文本框 12">
            <a:extLst>
              <a:ext uri="{FF2B5EF4-FFF2-40B4-BE49-F238E27FC236}">
                <a16:creationId xmlns="" xmlns:a16="http://schemas.microsoft.com/office/drawing/2014/main" id="{0A72EE23-0B9F-4796-8DA0-2E57F11ADE25}"/>
              </a:ext>
            </a:extLst>
          </p:cNvPr>
          <p:cNvSpPr txBox="1"/>
          <p:nvPr/>
        </p:nvSpPr>
        <p:spPr>
          <a:xfrm>
            <a:off x="1309207" y="2035992"/>
            <a:ext cx="1326600" cy="400110"/>
          </a:xfrm>
          <a:prstGeom prst="rect">
            <a:avLst/>
          </a:prstGeom>
        </p:spPr>
        <p:txBody>
          <a:bodyPr wrap="square">
            <a:spAutoFit/>
          </a:bodyPr>
          <a:lstStyle>
            <a:defPPr>
              <a:defRPr lang="zh-CN"/>
            </a:defPPr>
            <a:lvl1pPr algn="ctr">
              <a:lnSpc>
                <a:spcPct val="120000"/>
              </a:lnSpc>
              <a:defRPr sz="6600">
                <a:gradFill>
                  <a:gsLst>
                    <a:gs pos="0">
                      <a:schemeClr val="accent1">
                        <a:lumMod val="90000"/>
                        <a:lumOff val="10000"/>
                      </a:schemeClr>
                    </a:gs>
                    <a:gs pos="100000">
                      <a:schemeClr val="accent1"/>
                    </a:gs>
                  </a:gsLst>
                  <a:lin ang="5400000" scaled="1"/>
                </a:gradFill>
                <a:latin typeface="思源宋体 CN Heavy" panose="02020900000000000000" pitchFamily="18" charset="-122"/>
                <a:ea typeface="思源宋体 CN Heavy" panose="02020900000000000000" pitchFamily="18" charset="-122"/>
              </a:defRPr>
            </a:lvl1pPr>
          </a:lstStyle>
          <a:p>
            <a:pPr>
              <a:lnSpc>
                <a:spcPct val="100000"/>
              </a:lnSpc>
            </a:pPr>
            <a:r>
              <a:rPr lang="zh-CN" altLang="en-US" sz="2000" dirty="0">
                <a:solidFill>
                  <a:schemeClr val="bg1"/>
                </a:solidFill>
                <a:latin typeface="+mn-lt"/>
                <a:ea typeface="+mn-ea"/>
                <a:cs typeface="+mn-ea"/>
                <a:sym typeface="+mn-lt"/>
              </a:rPr>
              <a:t>解决问题</a:t>
            </a:r>
          </a:p>
        </p:txBody>
      </p:sp>
      <p:cxnSp>
        <p:nvCxnSpPr>
          <p:cNvPr id="14" name="直接连接符 13">
            <a:extLst>
              <a:ext uri="{FF2B5EF4-FFF2-40B4-BE49-F238E27FC236}">
                <a16:creationId xmlns="" xmlns:a16="http://schemas.microsoft.com/office/drawing/2014/main" id="{38248E25-0559-4AAF-8448-F5C37D6F753B}"/>
              </a:ext>
            </a:extLst>
          </p:cNvPr>
          <p:cNvCxnSpPr>
            <a:cxnSpLocks/>
          </p:cNvCxnSpPr>
          <p:nvPr/>
        </p:nvCxnSpPr>
        <p:spPr>
          <a:xfrm>
            <a:off x="2803525" y="2436102"/>
            <a:ext cx="390842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47">
            <a:extLst>
              <a:ext uri="{FF2B5EF4-FFF2-40B4-BE49-F238E27FC236}">
                <a16:creationId xmlns="" xmlns:a16="http://schemas.microsoft.com/office/drawing/2014/main" id="{BF6015FF-D64A-4A81-B523-798F13140F97}"/>
              </a:ext>
            </a:extLst>
          </p:cNvPr>
          <p:cNvSpPr txBox="1"/>
          <p:nvPr/>
        </p:nvSpPr>
        <p:spPr>
          <a:xfrm>
            <a:off x="2641983" y="4201607"/>
            <a:ext cx="2445905" cy="369332"/>
          </a:xfrm>
          <a:prstGeom prst="rect">
            <a:avLst/>
          </a:prstGeom>
        </p:spPr>
        <p:txBody>
          <a:bodyPr wrap="square">
            <a:spAutoFit/>
          </a:bodyPr>
          <a:lstStyle>
            <a:defPPr>
              <a:defRPr lang="zh-CN"/>
            </a:defPPr>
            <a:lvl1pPr marR="0" lvl="0" indent="0" algn="dist" defTabSz="609600" fontAlgn="auto">
              <a:lnSpc>
                <a:spcPct val="100000"/>
              </a:lnSpc>
              <a:spcBef>
                <a:spcPts val="0"/>
              </a:spcBef>
              <a:spcAft>
                <a:spcPts val="0"/>
              </a:spcAft>
              <a:buClrTx/>
              <a:buSzTx/>
              <a:buFontTx/>
              <a:buNone/>
              <a:defRPr kumimoji="0" sz="6000" b="0" i="1" u="none" strike="noStrike" cap="none" spc="0" normalizeH="0" baseline="0">
                <a:ln w="19050">
                  <a:noFill/>
                </a:ln>
                <a:gradFill flip="none" rotWithShape="1">
                  <a:gsLst>
                    <a:gs pos="97260">
                      <a:srgbClr val="B60006"/>
                    </a:gs>
                    <a:gs pos="32000">
                      <a:srgbClr val="E71F1A">
                        <a:lumMod val="100000"/>
                      </a:srgbClr>
                    </a:gs>
                  </a:gsLst>
                  <a:lin ang="5400000" scaled="1"/>
                  <a:tileRect/>
                </a:gradFill>
                <a:effectLst/>
                <a:uLnTx/>
                <a:uFillTx/>
                <a:latin typeface="思源宋体 CN Heavy" panose="02020900000000000000" pitchFamily="18" charset="-122"/>
                <a:ea typeface="思源宋体 CN Heavy" panose="02020900000000000000" pitchFamily="18" charset="-122"/>
              </a:defRPr>
            </a:lvl1pPr>
          </a:lstStyle>
          <a:p>
            <a:r>
              <a:rPr lang="zh-CN" altLang="en-US" sz="1800" i="0" dirty="0">
                <a:solidFill>
                  <a:srgbClr val="8F010F"/>
                </a:solidFill>
                <a:latin typeface="+mn-lt"/>
                <a:ea typeface="+mn-ea"/>
                <a:cs typeface="+mn-ea"/>
                <a:sym typeface="+mn-lt"/>
              </a:rPr>
              <a:t>定期组织演练</a:t>
            </a:r>
          </a:p>
        </p:txBody>
      </p:sp>
      <p:grpSp>
        <p:nvGrpSpPr>
          <p:cNvPr id="16" name="组合 15">
            <a:extLst>
              <a:ext uri="{FF2B5EF4-FFF2-40B4-BE49-F238E27FC236}">
                <a16:creationId xmlns="" xmlns:a16="http://schemas.microsoft.com/office/drawing/2014/main" id="{010C0C60-1F70-4E74-B80E-611DA93C3264}"/>
              </a:ext>
            </a:extLst>
          </p:cNvPr>
          <p:cNvGrpSpPr/>
          <p:nvPr/>
        </p:nvGrpSpPr>
        <p:grpSpPr>
          <a:xfrm>
            <a:off x="873532" y="4222563"/>
            <a:ext cx="1735376" cy="424243"/>
            <a:chOff x="1638251" y="2768504"/>
            <a:chExt cx="2102680" cy="424243"/>
          </a:xfrm>
          <a:solidFill>
            <a:srgbClr val="8F010F"/>
          </a:solidFill>
        </p:grpSpPr>
        <p:sp>
          <p:nvSpPr>
            <p:cNvPr id="17" name="图形 4">
              <a:extLst>
                <a:ext uri="{FF2B5EF4-FFF2-40B4-BE49-F238E27FC236}">
                  <a16:creationId xmlns="" xmlns:a16="http://schemas.microsoft.com/office/drawing/2014/main" id="{63E6C002-7FEC-4645-A831-ABAE11314555}"/>
                </a:ext>
              </a:extLst>
            </p:cNvPr>
            <p:cNvSpPr/>
            <p:nvPr/>
          </p:nvSpPr>
          <p:spPr>
            <a:xfrm>
              <a:off x="1638252" y="2768504"/>
              <a:ext cx="2102679" cy="424243"/>
            </a:xfrm>
            <a:custGeom>
              <a:avLst/>
              <a:gdLst>
                <a:gd name="connsiteX0" fmla="*/ 269511 w 2795874"/>
                <a:gd name="connsiteY0" fmla="*/ 0 h 424243"/>
                <a:gd name="connsiteX1" fmla="*/ 2750392 w 2795874"/>
                <a:gd name="connsiteY1" fmla="*/ 0 h 424243"/>
                <a:gd name="connsiteX2" fmla="*/ 2783730 w 2795874"/>
                <a:gd name="connsiteY2" fmla="*/ 86297 h 424243"/>
                <a:gd name="connsiteX3" fmla="*/ 2650856 w 2795874"/>
                <a:gd name="connsiteY3" fmla="*/ 337947 h 424243"/>
                <a:gd name="connsiteX4" fmla="*/ 2526459 w 2795874"/>
                <a:gd name="connsiteY4" fmla="*/ 424244 h 424243"/>
                <a:gd name="connsiteX5" fmla="*/ 45482 w 2795874"/>
                <a:gd name="connsiteY5" fmla="*/ 424244 h 424243"/>
                <a:gd name="connsiteX6" fmla="*/ 12145 w 2795874"/>
                <a:gd name="connsiteY6" fmla="*/ 337947 h 424243"/>
                <a:gd name="connsiteX7" fmla="*/ 145019 w 2795874"/>
                <a:gd name="connsiteY7" fmla="*/ 86297 h 424243"/>
                <a:gd name="connsiteX8" fmla="*/ 269511 w 2795874"/>
                <a:gd name="connsiteY8" fmla="*/ 0 h 424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95874" h="424243">
                  <a:moveTo>
                    <a:pt x="269511" y="0"/>
                  </a:moveTo>
                  <a:lnTo>
                    <a:pt x="2750392" y="0"/>
                  </a:lnTo>
                  <a:cubicBezTo>
                    <a:pt x="2793826" y="0"/>
                    <a:pt x="2808780" y="38862"/>
                    <a:pt x="2783730" y="86297"/>
                  </a:cubicBezTo>
                  <a:lnTo>
                    <a:pt x="2650856" y="337947"/>
                  </a:lnTo>
                  <a:cubicBezTo>
                    <a:pt x="2625805" y="385382"/>
                    <a:pt x="2569798" y="424244"/>
                    <a:pt x="2526459" y="424244"/>
                  </a:cubicBezTo>
                  <a:lnTo>
                    <a:pt x="45482" y="424244"/>
                  </a:lnTo>
                  <a:cubicBezTo>
                    <a:pt x="2048" y="424244"/>
                    <a:pt x="-12906" y="385382"/>
                    <a:pt x="12145" y="337947"/>
                  </a:cubicBezTo>
                  <a:lnTo>
                    <a:pt x="145019" y="86297"/>
                  </a:lnTo>
                  <a:cubicBezTo>
                    <a:pt x="170070" y="38862"/>
                    <a:pt x="226076" y="0"/>
                    <a:pt x="269511" y="0"/>
                  </a:cubicBezTo>
                  <a:close/>
                </a:path>
              </a:pathLst>
            </a:custGeom>
            <a:grpFill/>
            <a:ln>
              <a:noFill/>
            </a:ln>
            <a:effectLst>
              <a:outerShdw blurRad="254000" dist="101600" dir="5400000" algn="ctr" rotWithShape="0">
                <a:srgbClr val="C30F0F">
                  <a:alpha val="23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algn="ctr"/>
              <a:endParaRPr lang="zh-CN" altLang="en-US" sz="2000" spc="300" dirty="0">
                <a:ln w="19050">
                  <a:noFill/>
                </a:ln>
                <a:solidFill>
                  <a:schemeClr val="bg1"/>
                </a:solidFill>
                <a:cs typeface="+mn-ea"/>
                <a:sym typeface="+mn-lt"/>
              </a:endParaRPr>
            </a:p>
          </p:txBody>
        </p:sp>
        <p:sp>
          <p:nvSpPr>
            <p:cNvPr id="18" name="图形 4">
              <a:extLst>
                <a:ext uri="{FF2B5EF4-FFF2-40B4-BE49-F238E27FC236}">
                  <a16:creationId xmlns="" xmlns:a16="http://schemas.microsoft.com/office/drawing/2014/main" id="{29939BA7-09F5-4F3B-9CDA-B8993C41947F}"/>
                </a:ext>
              </a:extLst>
            </p:cNvPr>
            <p:cNvSpPr/>
            <p:nvPr/>
          </p:nvSpPr>
          <p:spPr>
            <a:xfrm>
              <a:off x="1638251" y="2954323"/>
              <a:ext cx="2030943" cy="238424"/>
            </a:xfrm>
            <a:custGeom>
              <a:avLst/>
              <a:gdLst>
                <a:gd name="connsiteX0" fmla="*/ 5867 w 2700489"/>
                <a:gd name="connsiteY0" fmla="*/ 165939 h 238424"/>
                <a:gd name="connsiteX1" fmla="*/ 45396 w 2700489"/>
                <a:gd name="connsiteY1" fmla="*/ 238424 h 238424"/>
                <a:gd name="connsiteX2" fmla="*/ 2526278 w 2700489"/>
                <a:gd name="connsiteY2" fmla="*/ 238424 h 238424"/>
                <a:gd name="connsiteX3" fmla="*/ 2650674 w 2700489"/>
                <a:gd name="connsiteY3" fmla="*/ 152128 h 238424"/>
                <a:gd name="connsiteX4" fmla="*/ 2700490 w 2700489"/>
                <a:gd name="connsiteY4" fmla="*/ 57735 h 238424"/>
                <a:gd name="connsiteX5" fmla="*/ 5867 w 2700489"/>
                <a:gd name="connsiteY5" fmla="*/ 165939 h 238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00489" h="238424">
                  <a:moveTo>
                    <a:pt x="5867" y="165939"/>
                  </a:moveTo>
                  <a:cubicBezTo>
                    <a:pt x="-9658" y="206897"/>
                    <a:pt x="6344" y="238424"/>
                    <a:pt x="45396" y="238424"/>
                  </a:cubicBezTo>
                  <a:lnTo>
                    <a:pt x="2526278" y="238424"/>
                  </a:lnTo>
                  <a:cubicBezTo>
                    <a:pt x="2569712" y="238424"/>
                    <a:pt x="2625624" y="199562"/>
                    <a:pt x="2650674" y="152128"/>
                  </a:cubicBezTo>
                  <a:lnTo>
                    <a:pt x="2700490" y="57735"/>
                  </a:lnTo>
                  <a:cubicBezTo>
                    <a:pt x="2357876" y="18016"/>
                    <a:pt x="1146391" y="-92569"/>
                    <a:pt x="5867" y="165939"/>
                  </a:cubicBezTo>
                  <a:close/>
                </a:path>
              </a:pathLst>
            </a:custGeom>
            <a:grpFill/>
            <a:ln w="9525" cap="flat">
              <a:noFill/>
              <a:prstDash val="solid"/>
              <a:miter/>
            </a:ln>
          </p:spPr>
          <p:txBody>
            <a:bodyPr rtlCol="0" anchor="ctr"/>
            <a:lstStyle/>
            <a:p>
              <a:endParaRPr lang="zh-CN" altLang="en-US">
                <a:cs typeface="+mn-ea"/>
                <a:sym typeface="+mn-lt"/>
              </a:endParaRPr>
            </a:p>
          </p:txBody>
        </p:sp>
      </p:grpSp>
      <p:sp>
        <p:nvSpPr>
          <p:cNvPr id="19" name="文本框 18">
            <a:extLst>
              <a:ext uri="{FF2B5EF4-FFF2-40B4-BE49-F238E27FC236}">
                <a16:creationId xmlns="" xmlns:a16="http://schemas.microsoft.com/office/drawing/2014/main" id="{5CFB1B8C-E28B-44BE-8C08-76768C9BD7E8}"/>
              </a:ext>
            </a:extLst>
          </p:cNvPr>
          <p:cNvSpPr txBox="1"/>
          <p:nvPr/>
        </p:nvSpPr>
        <p:spPr>
          <a:xfrm>
            <a:off x="1085448" y="4232239"/>
            <a:ext cx="1311543" cy="400110"/>
          </a:xfrm>
          <a:prstGeom prst="rect">
            <a:avLst/>
          </a:prstGeom>
        </p:spPr>
        <p:txBody>
          <a:bodyPr wrap="square">
            <a:spAutoFit/>
          </a:bodyPr>
          <a:lstStyle>
            <a:defPPr>
              <a:defRPr lang="zh-CN"/>
            </a:defPPr>
            <a:lvl1pPr algn="ctr">
              <a:lnSpc>
                <a:spcPct val="120000"/>
              </a:lnSpc>
              <a:defRPr sz="6600">
                <a:gradFill>
                  <a:gsLst>
                    <a:gs pos="0">
                      <a:schemeClr val="accent1">
                        <a:lumMod val="90000"/>
                        <a:lumOff val="10000"/>
                      </a:schemeClr>
                    </a:gs>
                    <a:gs pos="100000">
                      <a:schemeClr val="accent1"/>
                    </a:gs>
                  </a:gsLst>
                  <a:lin ang="5400000" scaled="1"/>
                </a:gradFill>
                <a:latin typeface="思源宋体 CN Heavy" panose="02020900000000000000" pitchFamily="18" charset="-122"/>
                <a:ea typeface="思源宋体 CN Heavy" panose="02020900000000000000" pitchFamily="18" charset="-122"/>
              </a:defRPr>
            </a:lvl1pPr>
          </a:lstStyle>
          <a:p>
            <a:pPr>
              <a:lnSpc>
                <a:spcPct val="100000"/>
              </a:lnSpc>
            </a:pPr>
            <a:r>
              <a:rPr lang="zh-CN" altLang="en-US" sz="2000" dirty="0">
                <a:solidFill>
                  <a:schemeClr val="bg1"/>
                </a:solidFill>
                <a:latin typeface="+mn-lt"/>
                <a:ea typeface="+mn-ea"/>
                <a:cs typeface="+mn-ea"/>
                <a:sym typeface="+mn-lt"/>
              </a:rPr>
              <a:t>解决问题</a:t>
            </a:r>
          </a:p>
        </p:txBody>
      </p:sp>
      <p:cxnSp>
        <p:nvCxnSpPr>
          <p:cNvPr id="20" name="直接连接符 19">
            <a:extLst>
              <a:ext uri="{FF2B5EF4-FFF2-40B4-BE49-F238E27FC236}">
                <a16:creationId xmlns="" xmlns:a16="http://schemas.microsoft.com/office/drawing/2014/main" id="{8E760AD4-9099-41C5-B841-6D655EBF5AE5}"/>
              </a:ext>
            </a:extLst>
          </p:cNvPr>
          <p:cNvCxnSpPr>
            <a:cxnSpLocks/>
          </p:cNvCxnSpPr>
          <p:nvPr/>
        </p:nvCxnSpPr>
        <p:spPr>
          <a:xfrm>
            <a:off x="2602558" y="4623790"/>
            <a:ext cx="4245917"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647531225"/>
      </p:ext>
    </p:extLst>
  </p:cSld>
  <p:clrMapOvr>
    <a:masterClrMapping/>
  </p:clrMapOvr>
  <mc:AlternateContent xmlns:mc="http://schemas.openxmlformats.org/markup-compatibility/2006" xmlns:p14="http://schemas.microsoft.com/office/powerpoint/2010/main">
    <mc:Choice Requires="p14">
      <p:transition spd="slow" p14:dur="1500" advTm="1161">
        <p:random/>
      </p:transition>
    </mc:Choice>
    <mc:Fallback xmlns="">
      <p:transition spd="slow" advTm="1161">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par>
                                <p:cTn id="15" presetID="2" presetClass="entr" presetSubtype="4"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additive="base">
                                        <p:cTn id="41" dur="500" fill="hold"/>
                                        <p:tgtEl>
                                          <p:spTgt spid="15"/>
                                        </p:tgtEl>
                                        <p:attrNameLst>
                                          <p:attrName>ppt_x</p:attrName>
                                        </p:attrNameLst>
                                      </p:cBhvr>
                                      <p:tavLst>
                                        <p:tav tm="0">
                                          <p:val>
                                            <p:strVal val="#ppt_x"/>
                                          </p:val>
                                        </p:tav>
                                        <p:tav tm="100000">
                                          <p:val>
                                            <p:strVal val="#ppt_x"/>
                                          </p:val>
                                        </p:tav>
                                      </p:tavLst>
                                    </p:anim>
                                    <p:anim calcmode="lin" valueType="num">
                                      <p:cBhvr additive="base">
                                        <p:cTn id="42" dur="500" fill="hold"/>
                                        <p:tgtEl>
                                          <p:spTgt spid="15"/>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9"/>
                                        </p:tgtEl>
                                        <p:attrNameLst>
                                          <p:attrName>style.visibility</p:attrName>
                                        </p:attrNameLst>
                                      </p:cBhvr>
                                      <p:to>
                                        <p:strVal val="visible"/>
                                      </p:to>
                                    </p:set>
                                    <p:anim calcmode="lin" valueType="num">
                                      <p:cBhvr additive="base">
                                        <p:cTn id="45" dur="500" fill="hold"/>
                                        <p:tgtEl>
                                          <p:spTgt spid="19"/>
                                        </p:tgtEl>
                                        <p:attrNameLst>
                                          <p:attrName>ppt_x</p:attrName>
                                        </p:attrNameLst>
                                      </p:cBhvr>
                                      <p:tavLst>
                                        <p:tav tm="0">
                                          <p:val>
                                            <p:strVal val="#ppt_x"/>
                                          </p:val>
                                        </p:tav>
                                        <p:tav tm="100000">
                                          <p:val>
                                            <p:strVal val="#ppt_x"/>
                                          </p:val>
                                        </p:tav>
                                      </p:tavLst>
                                    </p:anim>
                                    <p:anim calcmode="lin" valueType="num">
                                      <p:cBhvr additive="base">
                                        <p:cTn id="46" dur="500" fill="hold"/>
                                        <p:tgtEl>
                                          <p:spTgt spid="19"/>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ppt_x"/>
                                          </p:val>
                                        </p:tav>
                                        <p:tav tm="100000">
                                          <p:val>
                                            <p:strVal val="#ppt_x"/>
                                          </p:val>
                                        </p:tav>
                                      </p:tavLst>
                                    </p:anim>
                                    <p:anim calcmode="lin" valueType="num">
                                      <p:cBhvr additive="base">
                                        <p:cTn id="50" dur="500" fill="hold"/>
                                        <p:tgtEl>
                                          <p:spTgt spid="16"/>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14"/>
                                        </p:tgtEl>
                                        <p:attrNameLst>
                                          <p:attrName>style.visibility</p:attrName>
                                        </p:attrNameLst>
                                      </p:cBhvr>
                                      <p:to>
                                        <p:strVal val="visible"/>
                                      </p:to>
                                    </p:set>
                                    <p:anim calcmode="lin" valueType="num">
                                      <p:cBhvr additive="base">
                                        <p:cTn id="53" dur="500" fill="hold"/>
                                        <p:tgtEl>
                                          <p:spTgt spid="14"/>
                                        </p:tgtEl>
                                        <p:attrNameLst>
                                          <p:attrName>ppt_x</p:attrName>
                                        </p:attrNameLst>
                                      </p:cBhvr>
                                      <p:tavLst>
                                        <p:tav tm="0">
                                          <p:val>
                                            <p:strVal val="#ppt_x"/>
                                          </p:val>
                                        </p:tav>
                                        <p:tav tm="100000">
                                          <p:val>
                                            <p:strVal val="#ppt_x"/>
                                          </p:val>
                                        </p:tav>
                                      </p:tavLst>
                                    </p:anim>
                                    <p:anim calcmode="lin" valueType="num">
                                      <p:cBhvr additive="base">
                                        <p:cTn id="54" dur="500" fill="hold"/>
                                        <p:tgtEl>
                                          <p:spTgt spid="14"/>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20"/>
                                        </p:tgtEl>
                                        <p:attrNameLst>
                                          <p:attrName>style.visibility</p:attrName>
                                        </p:attrNameLst>
                                      </p:cBhvr>
                                      <p:to>
                                        <p:strVal val="visible"/>
                                      </p:to>
                                    </p:set>
                                    <p:anim calcmode="lin" valueType="num">
                                      <p:cBhvr additive="base">
                                        <p:cTn id="57" dur="500" fill="hold"/>
                                        <p:tgtEl>
                                          <p:spTgt spid="20"/>
                                        </p:tgtEl>
                                        <p:attrNameLst>
                                          <p:attrName>ppt_x</p:attrName>
                                        </p:attrNameLst>
                                      </p:cBhvr>
                                      <p:tavLst>
                                        <p:tav tm="0">
                                          <p:val>
                                            <p:strVal val="#ppt_x"/>
                                          </p:val>
                                        </p:tav>
                                        <p:tav tm="100000">
                                          <p:val>
                                            <p:strVal val="#ppt_x"/>
                                          </p:val>
                                        </p:tav>
                                      </p:tavLst>
                                    </p:anim>
                                    <p:anim calcmode="lin" valueType="num">
                                      <p:cBhvr additive="base">
                                        <p:cTn id="5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3" grpId="0"/>
      <p:bldP spid="15" grpId="0"/>
      <p:bldP spid="1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 xmlns:a16="http://schemas.microsoft.com/office/drawing/2014/main" id="{E7F37F5F-6DAD-4CFF-BD79-6BE917B4D0B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0958" r="15832" b="17627"/>
          <a:stretch/>
        </p:blipFill>
        <p:spPr>
          <a:xfrm>
            <a:off x="-1" y="0"/>
            <a:ext cx="12192001" cy="6858000"/>
          </a:xfrm>
          <a:prstGeom prst="rect">
            <a:avLst/>
          </a:prstGeom>
        </p:spPr>
      </p:pic>
      <p:pic>
        <p:nvPicPr>
          <p:cNvPr id="3" name="图片 2">
            <a:extLst>
              <a:ext uri="{FF2B5EF4-FFF2-40B4-BE49-F238E27FC236}">
                <a16:creationId xmlns="" xmlns:a16="http://schemas.microsoft.com/office/drawing/2014/main" id="{9D80D944-A2DF-4120-B3F1-9373C28604A2}"/>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77010" t="57889" r="158" b="17302"/>
          <a:stretch/>
        </p:blipFill>
        <p:spPr>
          <a:xfrm>
            <a:off x="9079383" y="5059103"/>
            <a:ext cx="3155819" cy="1714353"/>
          </a:xfrm>
          <a:prstGeom prst="rect">
            <a:avLst/>
          </a:prstGeom>
        </p:spPr>
      </p:pic>
      <p:grpSp>
        <p:nvGrpSpPr>
          <p:cNvPr id="4" name="组合 3">
            <a:extLst>
              <a:ext uri="{FF2B5EF4-FFF2-40B4-BE49-F238E27FC236}">
                <a16:creationId xmlns="" xmlns:a16="http://schemas.microsoft.com/office/drawing/2014/main" id="{BA293406-2F10-4CF0-B88F-95E8DA52AFE3}"/>
              </a:ext>
            </a:extLst>
          </p:cNvPr>
          <p:cNvGrpSpPr/>
          <p:nvPr/>
        </p:nvGrpSpPr>
        <p:grpSpPr>
          <a:xfrm>
            <a:off x="9624392" y="229837"/>
            <a:ext cx="2232248" cy="638542"/>
            <a:chOff x="9480376" y="135454"/>
            <a:chExt cx="2232248" cy="638542"/>
          </a:xfrm>
        </p:grpSpPr>
        <p:sp>
          <p:nvSpPr>
            <p:cNvPr id="5" name="文本框 4">
              <a:extLst>
                <a:ext uri="{FF2B5EF4-FFF2-40B4-BE49-F238E27FC236}">
                  <a16:creationId xmlns="" xmlns:a16="http://schemas.microsoft.com/office/drawing/2014/main" id="{7740DC42-2913-47D5-8C63-BE5885CF64CA}"/>
                </a:ext>
              </a:extLst>
            </p:cNvPr>
            <p:cNvSpPr txBox="1"/>
            <p:nvPr/>
          </p:nvSpPr>
          <p:spPr>
            <a:xfrm>
              <a:off x="9912424" y="404664"/>
              <a:ext cx="1800200" cy="369332"/>
            </a:xfrm>
            <a:prstGeom prst="rect">
              <a:avLst/>
            </a:prstGeom>
            <a:noFill/>
          </p:spPr>
          <p:txBody>
            <a:bodyPr wrap="square" rtlCol="0">
              <a:spAutoFit/>
            </a:bodyPr>
            <a:lstStyle/>
            <a:p>
              <a:pPr algn="dist"/>
              <a:r>
                <a:rPr lang="zh-CN" altLang="en-US" dirty="0">
                  <a:solidFill>
                    <a:srgbClr val="FCE1B6"/>
                  </a:solidFill>
                  <a:cs typeface="+mn-ea"/>
                  <a:sym typeface="+mn-lt"/>
                </a:rPr>
                <a:t>生</a:t>
              </a:r>
              <a:r>
                <a:rPr lang="en-US" altLang="zh-CN" dirty="0">
                  <a:solidFill>
                    <a:srgbClr val="FCE1B6"/>
                  </a:solidFill>
                  <a:cs typeface="+mn-ea"/>
                  <a:sym typeface="+mn-lt"/>
                </a:rPr>
                <a:t>·</a:t>
              </a:r>
              <a:r>
                <a:rPr lang="zh-CN" altLang="en-US" dirty="0">
                  <a:solidFill>
                    <a:srgbClr val="FCE1B6"/>
                  </a:solidFill>
                  <a:cs typeface="+mn-ea"/>
                  <a:sym typeface="+mn-lt"/>
                </a:rPr>
                <a:t>命</a:t>
              </a:r>
              <a:r>
                <a:rPr lang="en-US" altLang="zh-CN" dirty="0">
                  <a:solidFill>
                    <a:srgbClr val="FCE1B6"/>
                  </a:solidFill>
                  <a:cs typeface="+mn-ea"/>
                  <a:sym typeface="+mn-lt"/>
                </a:rPr>
                <a:t>·</a:t>
              </a:r>
              <a:r>
                <a:rPr lang="zh-CN" altLang="en-US" dirty="0">
                  <a:solidFill>
                    <a:srgbClr val="FCE1B6"/>
                  </a:solidFill>
                  <a:cs typeface="+mn-ea"/>
                  <a:sym typeface="+mn-lt"/>
                </a:rPr>
                <a:t>至</a:t>
              </a:r>
              <a:r>
                <a:rPr lang="en-US" altLang="zh-CN" dirty="0">
                  <a:solidFill>
                    <a:srgbClr val="FCE1B6"/>
                  </a:solidFill>
                  <a:cs typeface="+mn-ea"/>
                  <a:sym typeface="+mn-lt"/>
                </a:rPr>
                <a:t>·</a:t>
              </a:r>
              <a:r>
                <a:rPr lang="zh-CN" altLang="en-US" dirty="0">
                  <a:solidFill>
                    <a:srgbClr val="FCE1B6"/>
                  </a:solidFill>
                  <a:cs typeface="+mn-ea"/>
                  <a:sym typeface="+mn-lt"/>
                </a:rPr>
                <a:t>上</a:t>
              </a:r>
            </a:p>
          </p:txBody>
        </p:sp>
        <p:sp>
          <p:nvSpPr>
            <p:cNvPr id="6" name="文本框 5">
              <a:extLst>
                <a:ext uri="{FF2B5EF4-FFF2-40B4-BE49-F238E27FC236}">
                  <a16:creationId xmlns="" xmlns:a16="http://schemas.microsoft.com/office/drawing/2014/main" id="{CAC07028-5F10-4C14-9606-3DBA127B280A}"/>
                </a:ext>
              </a:extLst>
            </p:cNvPr>
            <p:cNvSpPr txBox="1"/>
            <p:nvPr/>
          </p:nvSpPr>
          <p:spPr>
            <a:xfrm>
              <a:off x="9480376" y="135454"/>
              <a:ext cx="2232248" cy="369332"/>
            </a:xfrm>
            <a:prstGeom prst="rect">
              <a:avLst/>
            </a:prstGeom>
            <a:noFill/>
          </p:spPr>
          <p:txBody>
            <a:bodyPr wrap="square" rtlCol="0">
              <a:spAutoFit/>
            </a:bodyPr>
            <a:lstStyle/>
            <a:p>
              <a:pPr algn="dist"/>
              <a:r>
                <a:rPr lang="en-US" altLang="zh-CN" dirty="0">
                  <a:solidFill>
                    <a:srgbClr val="FCE1B6"/>
                  </a:solidFill>
                  <a:cs typeface="+mn-ea"/>
                  <a:sym typeface="+mn-lt"/>
                </a:rPr>
                <a:t>LIFE IS SUPREME</a:t>
              </a:r>
              <a:endParaRPr lang="zh-CN" altLang="en-US" dirty="0">
                <a:solidFill>
                  <a:srgbClr val="FCE1B6"/>
                </a:solidFill>
                <a:cs typeface="+mn-ea"/>
                <a:sym typeface="+mn-lt"/>
              </a:endParaRPr>
            </a:p>
          </p:txBody>
        </p:sp>
      </p:grpSp>
      <p:grpSp>
        <p:nvGrpSpPr>
          <p:cNvPr id="7" name="组合 6">
            <a:extLst>
              <a:ext uri="{FF2B5EF4-FFF2-40B4-BE49-F238E27FC236}">
                <a16:creationId xmlns="" xmlns:a16="http://schemas.microsoft.com/office/drawing/2014/main" id="{CCE9781B-6968-4EF6-9FD5-C89B63470FC0}"/>
              </a:ext>
            </a:extLst>
          </p:cNvPr>
          <p:cNvGrpSpPr/>
          <p:nvPr/>
        </p:nvGrpSpPr>
        <p:grpSpPr>
          <a:xfrm>
            <a:off x="323628" y="227153"/>
            <a:ext cx="1235868" cy="369332"/>
            <a:chOff x="323628" y="227153"/>
            <a:chExt cx="1235868" cy="369332"/>
          </a:xfrm>
        </p:grpSpPr>
        <p:sp>
          <p:nvSpPr>
            <p:cNvPr id="8" name="椭圆 7">
              <a:extLst>
                <a:ext uri="{FF2B5EF4-FFF2-40B4-BE49-F238E27FC236}">
                  <a16:creationId xmlns="" xmlns:a16="http://schemas.microsoft.com/office/drawing/2014/main" id="{4FA3577E-37EF-4238-A827-F8EDA8E9B5C9}"/>
                </a:ext>
              </a:extLst>
            </p:cNvPr>
            <p:cNvSpPr/>
            <p:nvPr/>
          </p:nvSpPr>
          <p:spPr>
            <a:xfrm>
              <a:off x="323628" y="267803"/>
              <a:ext cx="288032" cy="288032"/>
            </a:xfrm>
            <a:prstGeom prst="ellipse">
              <a:avLst/>
            </a:prstGeom>
            <a:solidFill>
              <a:schemeClr val="bg1">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文本框 8">
              <a:extLst>
                <a:ext uri="{FF2B5EF4-FFF2-40B4-BE49-F238E27FC236}">
                  <a16:creationId xmlns="" xmlns:a16="http://schemas.microsoft.com/office/drawing/2014/main" id="{422401A8-879A-4149-9196-C5A72B7DF1AD}"/>
                </a:ext>
              </a:extLst>
            </p:cNvPr>
            <p:cNvSpPr txBox="1"/>
            <p:nvPr/>
          </p:nvSpPr>
          <p:spPr>
            <a:xfrm>
              <a:off x="695400" y="227153"/>
              <a:ext cx="864096" cy="369332"/>
            </a:xfrm>
            <a:prstGeom prst="rect">
              <a:avLst/>
            </a:prstGeom>
            <a:noFill/>
          </p:spPr>
          <p:txBody>
            <a:bodyPr wrap="square" rtlCol="0">
              <a:spAutoFit/>
            </a:bodyPr>
            <a:lstStyle/>
            <a:p>
              <a:r>
                <a:rPr lang="en-US" altLang="zh-CN" dirty="0">
                  <a:solidFill>
                    <a:schemeClr val="bg1"/>
                  </a:solidFill>
                  <a:cs typeface="+mn-ea"/>
                  <a:sym typeface="+mn-lt"/>
                </a:rPr>
                <a:t>LOGO</a:t>
              </a:r>
              <a:endParaRPr lang="zh-CN" altLang="en-US" dirty="0">
                <a:solidFill>
                  <a:schemeClr val="bg1"/>
                </a:solidFill>
                <a:cs typeface="+mn-ea"/>
                <a:sym typeface="+mn-lt"/>
              </a:endParaRPr>
            </a:p>
          </p:txBody>
        </p:sp>
      </p:grpSp>
      <p:sp>
        <p:nvSpPr>
          <p:cNvPr id="10" name="椭圆 9">
            <a:extLst>
              <a:ext uri="{FF2B5EF4-FFF2-40B4-BE49-F238E27FC236}">
                <a16:creationId xmlns="" xmlns:a16="http://schemas.microsoft.com/office/drawing/2014/main" id="{ADDCE508-71FF-4A98-A778-AE68F018E1A5}"/>
              </a:ext>
            </a:extLst>
          </p:cNvPr>
          <p:cNvSpPr/>
          <p:nvPr/>
        </p:nvSpPr>
        <p:spPr>
          <a:xfrm rot="16200000">
            <a:off x="3112616" y="-3508408"/>
            <a:ext cx="5966768" cy="5966768"/>
          </a:xfrm>
          <a:prstGeom prst="ellipse">
            <a:avLst/>
          </a:prstGeom>
          <a:gradFill>
            <a:gsLst>
              <a:gs pos="0">
                <a:srgbClr val="FCE1B6">
                  <a:alpha val="32000"/>
                </a:srgbClr>
              </a:gs>
              <a:gs pos="25000">
                <a:srgbClr val="D8D8D9">
                  <a:alpha val="0"/>
                </a:srgbClr>
              </a:gs>
            </a:gsLst>
            <a:lin ang="0" scaled="0"/>
          </a:gradFill>
          <a:ln w="12700" cap="flat" cmpd="sng" algn="ctr">
            <a:gradFill flip="none" rotWithShape="1">
              <a:gsLst>
                <a:gs pos="0">
                  <a:srgbClr val="FCE1B6"/>
                </a:gs>
                <a:gs pos="16000">
                  <a:schemeClr val="bg1">
                    <a:alpha val="0"/>
                  </a:schemeClr>
                </a:gs>
              </a:gsLst>
              <a:lin ang="0" scaled="0"/>
              <a:tileRect/>
            </a:gra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pic>
        <p:nvPicPr>
          <p:cNvPr id="11" name="图片 10" descr="图片包含 图标&#10;&#10;描述已自动生成">
            <a:extLst>
              <a:ext uri="{FF2B5EF4-FFF2-40B4-BE49-F238E27FC236}">
                <a16:creationId xmlns="" xmlns:a16="http://schemas.microsoft.com/office/drawing/2014/main" id="{F74263FB-21CA-40F4-A9EE-0D2D46661B04}"/>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447928" y="1301324"/>
            <a:ext cx="1296144" cy="959728"/>
          </a:xfrm>
          <a:prstGeom prst="rect">
            <a:avLst/>
          </a:prstGeom>
          <a:effectLst>
            <a:outerShdw blurRad="254000" dist="88900" dir="5400000" algn="ctr" rotWithShape="0">
              <a:srgbClr val="000000">
                <a:alpha val="23000"/>
              </a:srgbClr>
            </a:outerShdw>
          </a:effectLst>
        </p:spPr>
      </p:pic>
      <p:sp>
        <p:nvSpPr>
          <p:cNvPr id="12" name="TextBox 47">
            <a:extLst>
              <a:ext uri="{FF2B5EF4-FFF2-40B4-BE49-F238E27FC236}">
                <a16:creationId xmlns="" xmlns:a16="http://schemas.microsoft.com/office/drawing/2014/main" id="{85A79B2F-470F-4AB3-AE0D-6B0C09F4A36E}"/>
              </a:ext>
            </a:extLst>
          </p:cNvPr>
          <p:cNvSpPr txBox="1"/>
          <p:nvPr/>
        </p:nvSpPr>
        <p:spPr>
          <a:xfrm>
            <a:off x="2046478" y="3463202"/>
            <a:ext cx="8099044" cy="923330"/>
          </a:xfrm>
          <a:prstGeom prst="rect">
            <a:avLst/>
          </a:prstGeom>
        </p:spPr>
        <p:txBody>
          <a:bodyPr wrap="square">
            <a:spAutoFit/>
          </a:bodyPr>
          <a:lstStyle>
            <a:defPPr>
              <a:defRPr lang="zh-CN"/>
            </a:defPPr>
            <a:lvl1pPr marR="0" lvl="0" indent="0" algn="dist" defTabSz="609600" fontAlgn="auto">
              <a:lnSpc>
                <a:spcPct val="100000"/>
              </a:lnSpc>
              <a:spcBef>
                <a:spcPts val="0"/>
              </a:spcBef>
              <a:spcAft>
                <a:spcPts val="0"/>
              </a:spcAft>
              <a:buClrTx/>
              <a:buSzTx/>
              <a:buFontTx/>
              <a:buNone/>
              <a:defRPr kumimoji="0" sz="6000" b="0" i="1" u="none" strike="noStrike" cap="none" spc="0" normalizeH="0" baseline="0">
                <a:ln w="19050">
                  <a:noFill/>
                </a:ln>
                <a:gradFill flip="none" rotWithShape="1">
                  <a:gsLst>
                    <a:gs pos="97260">
                      <a:srgbClr val="B60006"/>
                    </a:gs>
                    <a:gs pos="32000">
                      <a:srgbClr val="E71F1A">
                        <a:lumMod val="100000"/>
                      </a:srgbClr>
                    </a:gs>
                  </a:gsLst>
                  <a:lin ang="5400000" scaled="1"/>
                  <a:tileRect/>
                </a:gradFill>
                <a:effectLst/>
                <a:uLnTx/>
                <a:uFillTx/>
                <a:latin typeface="思源宋体 CN Heavy" panose="02020900000000000000" pitchFamily="18" charset="-122"/>
                <a:ea typeface="思源宋体 CN Heavy" panose="02020900000000000000" pitchFamily="18" charset="-122"/>
              </a:defRPr>
            </a:lvl1pPr>
          </a:lstStyle>
          <a:p>
            <a:pPr algn="ctr"/>
            <a:r>
              <a:rPr lang="zh-CN" altLang="en-US" sz="5400" i="0" dirty="0">
                <a:solidFill>
                  <a:srgbClr val="FCE1B6"/>
                </a:solidFill>
                <a:latin typeface="+mn-lt"/>
                <a:ea typeface="+mn-ea"/>
                <a:cs typeface="+mn-ea"/>
                <a:sym typeface="+mn-lt"/>
              </a:rPr>
              <a:t>新安全生产法修改后变化</a:t>
            </a:r>
          </a:p>
        </p:txBody>
      </p:sp>
      <p:sp>
        <p:nvSpPr>
          <p:cNvPr id="13" name="TextBox 47">
            <a:extLst>
              <a:ext uri="{FF2B5EF4-FFF2-40B4-BE49-F238E27FC236}">
                <a16:creationId xmlns="" xmlns:a16="http://schemas.microsoft.com/office/drawing/2014/main" id="{29E5531A-2A7E-4161-ABC9-831FD2746C5A}"/>
              </a:ext>
            </a:extLst>
          </p:cNvPr>
          <p:cNvSpPr txBox="1"/>
          <p:nvPr/>
        </p:nvSpPr>
        <p:spPr>
          <a:xfrm>
            <a:off x="5073269" y="2812454"/>
            <a:ext cx="2045462" cy="523220"/>
          </a:xfrm>
          <a:prstGeom prst="rect">
            <a:avLst/>
          </a:prstGeom>
        </p:spPr>
        <p:txBody>
          <a:bodyPr wrap="square">
            <a:spAutoFit/>
          </a:bodyPr>
          <a:lstStyle>
            <a:defPPr>
              <a:defRPr lang="zh-CN"/>
            </a:defPPr>
            <a:lvl1pPr marR="0" lvl="0" indent="0" algn="dist" defTabSz="609600" fontAlgn="auto">
              <a:lnSpc>
                <a:spcPct val="100000"/>
              </a:lnSpc>
              <a:spcBef>
                <a:spcPts val="0"/>
              </a:spcBef>
              <a:spcAft>
                <a:spcPts val="0"/>
              </a:spcAft>
              <a:buClrTx/>
              <a:buSzTx/>
              <a:buFontTx/>
              <a:buNone/>
              <a:defRPr kumimoji="0" sz="6000" b="0" i="1" u="none" strike="noStrike" cap="none" spc="0" normalizeH="0" baseline="0">
                <a:ln w="19050">
                  <a:noFill/>
                </a:ln>
                <a:gradFill flip="none" rotWithShape="1">
                  <a:gsLst>
                    <a:gs pos="97260">
                      <a:srgbClr val="B60006"/>
                    </a:gs>
                    <a:gs pos="32000">
                      <a:srgbClr val="E71F1A">
                        <a:lumMod val="100000"/>
                      </a:srgbClr>
                    </a:gs>
                  </a:gsLst>
                  <a:lin ang="5400000" scaled="1"/>
                  <a:tileRect/>
                </a:gradFill>
                <a:effectLst/>
                <a:uLnTx/>
                <a:uFillTx/>
                <a:latin typeface="思源宋体 CN Heavy" panose="02020900000000000000" pitchFamily="18" charset="-122"/>
                <a:ea typeface="思源宋体 CN Heavy" panose="02020900000000000000" pitchFamily="18" charset="-122"/>
              </a:defRPr>
            </a:lvl1pPr>
          </a:lstStyle>
          <a:p>
            <a:r>
              <a:rPr lang="zh-CN" altLang="en-US" sz="2800" i="0" dirty="0">
                <a:solidFill>
                  <a:srgbClr val="FCE1B6"/>
                </a:solidFill>
                <a:latin typeface="+mn-lt"/>
                <a:ea typeface="+mn-ea"/>
                <a:cs typeface="+mn-ea"/>
                <a:sym typeface="+mn-lt"/>
              </a:rPr>
              <a:t>第五章</a:t>
            </a:r>
          </a:p>
        </p:txBody>
      </p:sp>
      <p:cxnSp>
        <p:nvCxnSpPr>
          <p:cNvPr id="14" name="直接连接符 13">
            <a:extLst>
              <a:ext uri="{FF2B5EF4-FFF2-40B4-BE49-F238E27FC236}">
                <a16:creationId xmlns="" xmlns:a16="http://schemas.microsoft.com/office/drawing/2014/main" id="{18156893-AE0D-42D5-8C65-1FE1732DB951}"/>
              </a:ext>
            </a:extLst>
          </p:cNvPr>
          <p:cNvCxnSpPr/>
          <p:nvPr/>
        </p:nvCxnSpPr>
        <p:spPr>
          <a:xfrm>
            <a:off x="2999232" y="3048846"/>
            <a:ext cx="1682496" cy="0"/>
          </a:xfrm>
          <a:prstGeom prst="line">
            <a:avLst/>
          </a:prstGeom>
          <a:ln w="25400" cap="rnd">
            <a:gradFill>
              <a:gsLst>
                <a:gs pos="0">
                  <a:srgbClr val="FCE1B6">
                    <a:alpha val="0"/>
                  </a:srgbClr>
                </a:gs>
                <a:gs pos="100000">
                  <a:srgbClr val="FCE1B6"/>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直接连接符 14">
            <a:extLst>
              <a:ext uri="{FF2B5EF4-FFF2-40B4-BE49-F238E27FC236}">
                <a16:creationId xmlns="" xmlns:a16="http://schemas.microsoft.com/office/drawing/2014/main" id="{301BAA0F-ED5D-4EC7-A0E3-A7AB14F249D0}"/>
              </a:ext>
            </a:extLst>
          </p:cNvPr>
          <p:cNvCxnSpPr>
            <a:cxnSpLocks/>
          </p:cNvCxnSpPr>
          <p:nvPr/>
        </p:nvCxnSpPr>
        <p:spPr>
          <a:xfrm flipH="1">
            <a:off x="7664450" y="3048846"/>
            <a:ext cx="1682496" cy="0"/>
          </a:xfrm>
          <a:prstGeom prst="line">
            <a:avLst/>
          </a:prstGeom>
          <a:ln w="25400" cap="rnd">
            <a:gradFill>
              <a:gsLst>
                <a:gs pos="0">
                  <a:schemeClr val="accent1">
                    <a:lumMod val="5000"/>
                    <a:lumOff val="95000"/>
                    <a:alpha val="0"/>
                  </a:schemeClr>
                </a:gs>
                <a:gs pos="100000">
                  <a:srgbClr val="FCE1B6"/>
                </a:gs>
              </a:gsLst>
              <a:lin ang="0" scaled="0"/>
            </a:gradFill>
          </a:ln>
        </p:spPr>
        <p:style>
          <a:lnRef idx="1">
            <a:schemeClr val="accent1"/>
          </a:lnRef>
          <a:fillRef idx="0">
            <a:schemeClr val="accent1"/>
          </a:fillRef>
          <a:effectRef idx="0">
            <a:schemeClr val="accent1"/>
          </a:effectRef>
          <a:fontRef idx="minor">
            <a:schemeClr val="tx1"/>
          </a:fontRef>
        </p:style>
      </p:cxnSp>
      <p:sp>
        <p:nvSpPr>
          <p:cNvPr id="16" name="矩形 15">
            <a:extLst>
              <a:ext uri="{FF2B5EF4-FFF2-40B4-BE49-F238E27FC236}">
                <a16:creationId xmlns="" xmlns:a16="http://schemas.microsoft.com/office/drawing/2014/main" id="{AE323441-F444-4F9A-9ECE-F06892B66CA4}"/>
              </a:ext>
            </a:extLst>
          </p:cNvPr>
          <p:cNvSpPr/>
          <p:nvPr/>
        </p:nvSpPr>
        <p:spPr>
          <a:xfrm>
            <a:off x="1858619" y="4421154"/>
            <a:ext cx="8474761" cy="609398"/>
          </a:xfrm>
          <a:prstGeom prst="rect">
            <a:avLst/>
          </a:prstGeom>
        </p:spPr>
        <p:txBody>
          <a:bodyPr wrap="square">
            <a:spAutoFit/>
          </a:bodyPr>
          <a:lstStyle/>
          <a:p>
            <a:pPr lvl="0" algn="ctr">
              <a:lnSpc>
                <a:spcPct val="120000"/>
              </a:lnSpc>
              <a:buClr>
                <a:schemeClr val="accent1"/>
              </a:buClr>
              <a:defRPr/>
            </a:pPr>
            <a:r>
              <a:rPr lang="en-US" altLang="zh-CN" sz="1400" dirty="0">
                <a:solidFill>
                  <a:srgbClr val="FCE1B6"/>
                </a:solidFill>
                <a:cs typeface="+mn-ea"/>
                <a:sym typeface="+mn-lt"/>
              </a:rPr>
              <a:t>TRAINING COURSEWARE FOR KEY ISSUES AND CHANGES IN THE MODIFICATION PROCESS OF THE NEW WORK SAFETY LAW</a:t>
            </a:r>
          </a:p>
        </p:txBody>
      </p:sp>
    </p:spTree>
    <p:custDataLst>
      <p:tags r:id="rId1"/>
    </p:custDataLst>
    <p:extLst>
      <p:ext uri="{BB962C8B-B14F-4D97-AF65-F5344CB8AC3E}">
        <p14:creationId xmlns:p14="http://schemas.microsoft.com/office/powerpoint/2010/main" val="2591818717"/>
      </p:ext>
    </p:extLst>
  </p:cSld>
  <p:clrMapOvr>
    <a:masterClrMapping/>
  </p:clrMapOvr>
  <mc:AlternateContent xmlns:mc="http://schemas.openxmlformats.org/markup-compatibility/2006" xmlns:p14="http://schemas.microsoft.com/office/powerpoint/2010/main">
    <mc:Choice Requires="p14">
      <p:transition spd="slow" p14:dur="1500" advTm="931">
        <p:random/>
      </p:transition>
    </mc:Choice>
    <mc:Fallback xmlns="">
      <p:transition spd="slow" advTm="931">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ppt_x"/>
                                          </p:val>
                                        </p:tav>
                                        <p:tav tm="100000">
                                          <p:val>
                                            <p:strVal val="#ppt_x"/>
                                          </p:val>
                                        </p:tav>
                                      </p:tavLst>
                                    </p:anim>
                                    <p:anim calcmode="lin" valueType="num">
                                      <p:cBhvr additive="base">
                                        <p:cTn id="30" dur="500" fill="hold"/>
                                        <p:tgtEl>
                                          <p:spTgt spid="13"/>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anim calcmode="lin" valueType="num">
                                      <p:cBhvr additive="base">
                                        <p:cTn id="33" dur="500" fill="hold"/>
                                        <p:tgtEl>
                                          <p:spTgt spid="16"/>
                                        </p:tgtEl>
                                        <p:attrNameLst>
                                          <p:attrName>ppt_x</p:attrName>
                                        </p:attrNameLst>
                                      </p:cBhvr>
                                      <p:tavLst>
                                        <p:tav tm="0">
                                          <p:val>
                                            <p:strVal val="#ppt_x"/>
                                          </p:val>
                                        </p:tav>
                                        <p:tav tm="100000">
                                          <p:val>
                                            <p:strVal val="#ppt_x"/>
                                          </p:val>
                                        </p:tav>
                                      </p:tavLst>
                                    </p:anim>
                                    <p:anim calcmode="lin" valueType="num">
                                      <p:cBhvr additive="base">
                                        <p:cTn id="34" dur="500" fill="hold"/>
                                        <p:tgtEl>
                                          <p:spTgt spid="16"/>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additive="base">
                                        <p:cTn id="41" dur="500" fill="hold"/>
                                        <p:tgtEl>
                                          <p:spTgt spid="15"/>
                                        </p:tgtEl>
                                        <p:attrNameLst>
                                          <p:attrName>ppt_x</p:attrName>
                                        </p:attrNameLst>
                                      </p:cBhvr>
                                      <p:tavLst>
                                        <p:tav tm="0">
                                          <p:val>
                                            <p:strVal val="#ppt_x"/>
                                          </p:val>
                                        </p:tav>
                                        <p:tav tm="100000">
                                          <p:val>
                                            <p:strVal val="#ppt_x"/>
                                          </p:val>
                                        </p:tav>
                                      </p:tavLst>
                                    </p:anim>
                                    <p:anim calcmode="lin" valueType="num">
                                      <p:cBhvr additive="base">
                                        <p:cTn id="4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p:bldP spid="13" grpId="0"/>
      <p:bldP spid="1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 xmlns:a16="http://schemas.microsoft.com/office/drawing/2014/main" id="{2574561F-8F54-45AF-A77B-0C2E2E8EA81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10958" r="15832" b="17627"/>
          <a:stretch/>
        </p:blipFill>
        <p:spPr>
          <a:xfrm>
            <a:off x="-1" y="0"/>
            <a:ext cx="12192001" cy="6858000"/>
          </a:xfrm>
          <a:prstGeom prst="rect">
            <a:avLst/>
          </a:prstGeom>
        </p:spPr>
      </p:pic>
      <p:sp>
        <p:nvSpPr>
          <p:cNvPr id="3" name="矩形: 圆角 2">
            <a:extLst>
              <a:ext uri="{FF2B5EF4-FFF2-40B4-BE49-F238E27FC236}">
                <a16:creationId xmlns="" xmlns:a16="http://schemas.microsoft.com/office/drawing/2014/main" id="{397A4022-9BB5-437F-AAF5-1ECD4F25F245}"/>
              </a:ext>
            </a:extLst>
          </p:cNvPr>
          <p:cNvSpPr/>
          <p:nvPr/>
        </p:nvSpPr>
        <p:spPr>
          <a:xfrm>
            <a:off x="335359" y="764704"/>
            <a:ext cx="11521280" cy="5760640"/>
          </a:xfrm>
          <a:prstGeom prst="roundRect">
            <a:avLst>
              <a:gd name="adj" fmla="val 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a:extLst>
              <a:ext uri="{FF2B5EF4-FFF2-40B4-BE49-F238E27FC236}">
                <a16:creationId xmlns="" xmlns:a16="http://schemas.microsoft.com/office/drawing/2014/main" id="{6FC00857-26CB-420F-8BFC-CC866FAE02D9}"/>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77010" t="57889" r="158" b="17302"/>
          <a:stretch/>
        </p:blipFill>
        <p:spPr>
          <a:xfrm>
            <a:off x="191344" y="188640"/>
            <a:ext cx="1247990" cy="677953"/>
          </a:xfrm>
          <a:prstGeom prst="rect">
            <a:avLst/>
          </a:prstGeom>
        </p:spPr>
      </p:pic>
      <p:sp>
        <p:nvSpPr>
          <p:cNvPr id="5" name="文本框 4">
            <a:extLst>
              <a:ext uri="{FF2B5EF4-FFF2-40B4-BE49-F238E27FC236}">
                <a16:creationId xmlns="" xmlns:a16="http://schemas.microsoft.com/office/drawing/2014/main" id="{150C1188-26A2-4161-8655-45308466877D}"/>
              </a:ext>
            </a:extLst>
          </p:cNvPr>
          <p:cNvSpPr txBox="1"/>
          <p:nvPr/>
        </p:nvSpPr>
        <p:spPr>
          <a:xfrm>
            <a:off x="1199456" y="188640"/>
            <a:ext cx="4896544" cy="584775"/>
          </a:xfrm>
          <a:prstGeom prst="rect">
            <a:avLst/>
          </a:prstGeom>
          <a:noFill/>
        </p:spPr>
        <p:txBody>
          <a:bodyPr wrap="square" rtlCol="0">
            <a:spAutoFit/>
          </a:bodyPr>
          <a:lstStyle/>
          <a:p>
            <a:pPr algn="dist"/>
            <a:r>
              <a:rPr lang="zh-CN" altLang="en-US" sz="3200" dirty="0">
                <a:solidFill>
                  <a:srgbClr val="FCE1B6"/>
                </a:solidFill>
                <a:cs typeface="+mn-ea"/>
                <a:sym typeface="+mn-lt"/>
              </a:rPr>
              <a:t>新安全生产法修改后变化</a:t>
            </a:r>
          </a:p>
        </p:txBody>
      </p:sp>
      <p:pic>
        <p:nvPicPr>
          <p:cNvPr id="13" name="Aichitds14">
            <a:extLst>
              <a:ext uri="{FF2B5EF4-FFF2-40B4-BE49-F238E27FC236}">
                <a16:creationId xmlns="" xmlns:a16="http://schemas.microsoft.com/office/drawing/2014/main" id="{9736E081-ADB4-4EE3-B066-4164B79FFB11}"/>
              </a:ext>
            </a:extLst>
          </p:cNvPr>
          <p:cNvPicPr>
            <a:picLocks noChangeAspect="1"/>
          </p:cNvPicPr>
          <p:nvPr>
            <p:custDataLst>
              <p:tags r:id="rId2"/>
            </p:custDataLst>
          </p:nvPr>
        </p:nvPicPr>
        <p:blipFill>
          <a:blip r:embed="rId7">
            <a:extLst>
              <a:ext uri="{96DAC541-7B7A-43D3-8B79-37D633B846F1}">
                <asvg:svgBlip xmlns="" xmlns:asvg="http://schemas.microsoft.com/office/drawing/2016/SVG/main" r:embed="rId8"/>
              </a:ext>
            </a:extLst>
          </a:blip>
          <a:stretch>
            <a:fillRect/>
          </a:stretch>
        </p:blipFill>
        <p:spPr>
          <a:xfrm>
            <a:off x="1091609" y="1325187"/>
            <a:ext cx="779780" cy="946785"/>
          </a:xfrm>
          <a:prstGeom prst="rect">
            <a:avLst/>
          </a:prstGeom>
        </p:spPr>
      </p:pic>
      <p:sp>
        <p:nvSpPr>
          <p:cNvPr id="14" name="五边形 8">
            <a:extLst>
              <a:ext uri="{FF2B5EF4-FFF2-40B4-BE49-F238E27FC236}">
                <a16:creationId xmlns="" xmlns:a16="http://schemas.microsoft.com/office/drawing/2014/main" id="{59D6B567-7CF0-4B9A-B9B5-64ACD01C57D8}"/>
              </a:ext>
            </a:extLst>
          </p:cNvPr>
          <p:cNvSpPr/>
          <p:nvPr/>
        </p:nvSpPr>
        <p:spPr>
          <a:xfrm>
            <a:off x="2026329" y="1569027"/>
            <a:ext cx="4745990" cy="601345"/>
          </a:xfrm>
          <a:prstGeom prst="homePlate">
            <a:avLst>
              <a:gd name="adj" fmla="val 14466"/>
            </a:avLst>
          </a:prstGeom>
          <a:solidFill>
            <a:srgbClr val="8F010F"/>
          </a:solidFill>
          <a:ln>
            <a:noFill/>
          </a:ln>
        </p:spPr>
        <p:txBody>
          <a:bodyPr wrap="square" anchor="ctr">
            <a:noAutofit/>
          </a:bodyPr>
          <a:lstStyle/>
          <a:p>
            <a:pPr>
              <a:defRPr/>
            </a:pPr>
            <a:r>
              <a:rPr lang="zh-CN" altLang="en-US" sz="2400" kern="0" dirty="0">
                <a:solidFill>
                  <a:srgbClr val="FFFFFF"/>
                </a:solidFill>
                <a:cs typeface="+mn-ea"/>
                <a:sym typeface="+mn-lt"/>
              </a:rPr>
              <a:t>第一、安全角色</a:t>
            </a:r>
          </a:p>
        </p:txBody>
      </p:sp>
      <p:sp>
        <p:nvSpPr>
          <p:cNvPr id="15" name="矩形 14">
            <a:extLst>
              <a:ext uri="{FF2B5EF4-FFF2-40B4-BE49-F238E27FC236}">
                <a16:creationId xmlns="" xmlns:a16="http://schemas.microsoft.com/office/drawing/2014/main" id="{B83D1018-1638-445D-A9E5-61951D056DB6}"/>
              </a:ext>
            </a:extLst>
          </p:cNvPr>
          <p:cNvSpPr/>
          <p:nvPr/>
        </p:nvSpPr>
        <p:spPr>
          <a:xfrm>
            <a:off x="1030649" y="2601268"/>
            <a:ext cx="10177919" cy="874407"/>
          </a:xfrm>
          <a:prstGeom prst="rect">
            <a:avLst/>
          </a:prstGeom>
          <a:noFill/>
          <a:ln w="9525">
            <a:noFill/>
          </a:ln>
        </p:spPr>
        <p:txBody>
          <a:bodyPr wrap="square" anchor="t">
            <a:spAutoFit/>
          </a:bodyPr>
          <a:lstStyle/>
          <a:p>
            <a:pPr marL="285750" indent="-285750">
              <a:lnSpc>
                <a:spcPct val="150000"/>
              </a:lnSpc>
              <a:buFont typeface="宋体" panose="02010600030101010101" pitchFamily="2" charset="-122"/>
              <a:buChar char="◎"/>
            </a:pPr>
            <a:r>
              <a:rPr lang="zh-CN" altLang="en-US" dirty="0">
                <a:solidFill>
                  <a:schemeClr val="tx1">
                    <a:lumMod val="75000"/>
                    <a:lumOff val="25000"/>
                  </a:schemeClr>
                </a:solidFill>
                <a:cs typeface="+mn-ea"/>
                <a:sym typeface="+mn-lt"/>
              </a:rPr>
              <a:t>标准化和隐患排查与治理成为全面改进安全生产工作的重要基础工作，发挥注册安全工程师的专业作用、在十八届三中全会决定的基础上定位乡镇政府的安全角色</a:t>
            </a:r>
          </a:p>
        </p:txBody>
      </p:sp>
      <p:pic>
        <p:nvPicPr>
          <p:cNvPr id="17" name="Aichitds14">
            <a:extLst>
              <a:ext uri="{FF2B5EF4-FFF2-40B4-BE49-F238E27FC236}">
                <a16:creationId xmlns="" xmlns:a16="http://schemas.microsoft.com/office/drawing/2014/main" id="{405302C6-70B8-48BE-8DCE-44216C290D2B}"/>
              </a:ext>
            </a:extLst>
          </p:cNvPr>
          <p:cNvPicPr>
            <a:picLocks noChangeAspect="1"/>
          </p:cNvPicPr>
          <p:nvPr>
            <p:custDataLst>
              <p:tags r:id="rId3"/>
            </p:custDataLst>
          </p:nvPr>
        </p:nvPicPr>
        <p:blipFill>
          <a:blip r:embed="rId7">
            <a:extLst>
              <a:ext uri="{96DAC541-7B7A-43D3-8B79-37D633B846F1}">
                <asvg:svgBlip xmlns="" xmlns:asvg="http://schemas.microsoft.com/office/drawing/2016/SVG/main" r:embed="rId8"/>
              </a:ext>
            </a:extLst>
          </a:blip>
          <a:stretch>
            <a:fillRect/>
          </a:stretch>
        </p:blipFill>
        <p:spPr>
          <a:xfrm>
            <a:off x="1066209" y="3860107"/>
            <a:ext cx="779780" cy="946785"/>
          </a:xfrm>
          <a:prstGeom prst="rect">
            <a:avLst/>
          </a:prstGeom>
        </p:spPr>
      </p:pic>
      <p:sp>
        <p:nvSpPr>
          <p:cNvPr id="18" name="五边形 8">
            <a:extLst>
              <a:ext uri="{FF2B5EF4-FFF2-40B4-BE49-F238E27FC236}">
                <a16:creationId xmlns="" xmlns:a16="http://schemas.microsoft.com/office/drawing/2014/main" id="{C05E650C-AF3C-41DA-8A6F-542B4EECCA35}"/>
              </a:ext>
            </a:extLst>
          </p:cNvPr>
          <p:cNvSpPr/>
          <p:nvPr/>
        </p:nvSpPr>
        <p:spPr>
          <a:xfrm>
            <a:off x="2000929" y="4103947"/>
            <a:ext cx="6136640" cy="601345"/>
          </a:xfrm>
          <a:prstGeom prst="homePlate">
            <a:avLst>
              <a:gd name="adj" fmla="val 14466"/>
            </a:avLst>
          </a:prstGeom>
          <a:solidFill>
            <a:srgbClr val="8F010F"/>
          </a:solidFill>
          <a:ln>
            <a:noFill/>
          </a:ln>
        </p:spPr>
        <p:txBody>
          <a:bodyPr wrap="square" anchor="ctr">
            <a:noAutofit/>
          </a:bodyPr>
          <a:lstStyle/>
          <a:p>
            <a:pPr>
              <a:defRPr/>
            </a:pPr>
            <a:r>
              <a:rPr lang="zh-CN" altLang="en-US" sz="2400" kern="0" dirty="0">
                <a:solidFill>
                  <a:srgbClr val="FFFFFF"/>
                </a:solidFill>
                <a:cs typeface="+mn-ea"/>
                <a:sym typeface="+mn-lt"/>
              </a:rPr>
              <a:t>第二、责任基础</a:t>
            </a:r>
          </a:p>
        </p:txBody>
      </p:sp>
      <p:sp>
        <p:nvSpPr>
          <p:cNvPr id="19" name="矩形 18">
            <a:extLst>
              <a:ext uri="{FF2B5EF4-FFF2-40B4-BE49-F238E27FC236}">
                <a16:creationId xmlns="" xmlns:a16="http://schemas.microsoft.com/office/drawing/2014/main" id="{D5D2B099-FCEE-4F3C-9520-35914046E888}"/>
              </a:ext>
            </a:extLst>
          </p:cNvPr>
          <p:cNvSpPr/>
          <p:nvPr/>
        </p:nvSpPr>
        <p:spPr>
          <a:xfrm>
            <a:off x="1030649" y="4989772"/>
            <a:ext cx="10177919" cy="874407"/>
          </a:xfrm>
          <a:prstGeom prst="rect">
            <a:avLst/>
          </a:prstGeom>
          <a:noFill/>
          <a:ln w="9525">
            <a:noFill/>
          </a:ln>
        </p:spPr>
        <p:txBody>
          <a:bodyPr wrap="square" anchor="t">
            <a:spAutoFit/>
          </a:bodyPr>
          <a:lstStyle/>
          <a:p>
            <a:pPr marL="285750" indent="-285750">
              <a:lnSpc>
                <a:spcPct val="150000"/>
              </a:lnSpc>
              <a:buFont typeface="宋体" panose="02010600030101010101" pitchFamily="2" charset="-122"/>
              <a:buChar char="◎"/>
            </a:pPr>
            <a:r>
              <a:rPr lang="zh-CN" altLang="en-US" spc="100" dirty="0">
                <a:solidFill>
                  <a:schemeClr val="tx1">
                    <a:lumMod val="75000"/>
                    <a:lumOff val="25000"/>
                  </a:schemeClr>
                </a:solidFill>
                <a:cs typeface="+mn-ea"/>
                <a:sym typeface="+mn-lt"/>
              </a:rPr>
              <a:t>“组织制定并实施安全生产教育培训计划”纳入经营单位主要负责人职责范围，使培训这项基础工作具有责任基础</a:t>
            </a:r>
          </a:p>
        </p:txBody>
      </p:sp>
    </p:spTree>
    <p:custDataLst>
      <p:tags r:id="rId1"/>
    </p:custDataLst>
    <p:extLst>
      <p:ext uri="{BB962C8B-B14F-4D97-AF65-F5344CB8AC3E}">
        <p14:creationId xmlns:p14="http://schemas.microsoft.com/office/powerpoint/2010/main" val="2831709433"/>
      </p:ext>
    </p:extLst>
  </p:cSld>
  <p:clrMapOvr>
    <a:masterClrMapping/>
  </p:clrMapOvr>
  <mc:AlternateContent xmlns:mc="http://schemas.openxmlformats.org/markup-compatibility/2006" xmlns:p14="http://schemas.microsoft.com/office/powerpoint/2010/main">
    <mc:Choice Requires="p14">
      <p:transition spd="slow" p14:dur="1500" advTm="2067">
        <p:random/>
      </p:transition>
    </mc:Choice>
    <mc:Fallback xmlns="">
      <p:transition spd="slow" advTm="2067">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childTnLst>
                          </p:cTn>
                        </p:par>
                        <p:par>
                          <p:cTn id="15" fill="hold">
                            <p:stCondLst>
                              <p:cond delay="500"/>
                            </p:stCondLst>
                            <p:childTnLst>
                              <p:par>
                                <p:cTn id="16" presetID="10" presetClass="entr" presetSubtype="0" fill="hold" grpId="0" nodeType="after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75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500" fill="hold"/>
                                        <p:tgtEl>
                                          <p:spTgt spid="13"/>
                                        </p:tgtEl>
                                        <p:attrNameLst>
                                          <p:attrName>ppt_w</p:attrName>
                                        </p:attrNameLst>
                                      </p:cBhvr>
                                      <p:tavLst>
                                        <p:tav tm="0">
                                          <p:val>
                                            <p:fltVal val="0"/>
                                          </p:val>
                                        </p:tav>
                                        <p:tav tm="100000">
                                          <p:val>
                                            <p:strVal val="#ppt_w"/>
                                          </p:val>
                                        </p:tav>
                                      </p:tavLst>
                                    </p:anim>
                                    <p:anim calcmode="lin" valueType="num">
                                      <p:cBhvr>
                                        <p:cTn id="24" dur="500" fill="hold"/>
                                        <p:tgtEl>
                                          <p:spTgt spid="13"/>
                                        </p:tgtEl>
                                        <p:attrNameLst>
                                          <p:attrName>ppt_h</p:attrName>
                                        </p:attrNameLst>
                                      </p:cBhvr>
                                      <p:tavLst>
                                        <p:tav tm="0">
                                          <p:val>
                                            <p:fltVal val="0"/>
                                          </p:val>
                                        </p:tav>
                                        <p:tav tm="100000">
                                          <p:val>
                                            <p:strVal val="#ppt_h"/>
                                          </p:val>
                                        </p:tav>
                                      </p:tavLst>
                                    </p:anim>
                                    <p:animEffect transition="in" filter="fade">
                                      <p:cBhvr>
                                        <p:cTn id="25" dur="500"/>
                                        <p:tgtEl>
                                          <p:spTgt spid="13"/>
                                        </p:tgtEl>
                                      </p:cBhvr>
                                    </p:animEffect>
                                  </p:childTnLst>
                                </p:cTn>
                              </p:par>
                            </p:childTnLst>
                          </p:cTn>
                        </p:par>
                      </p:childTnLst>
                    </p:cTn>
                  </p:par>
                  <p:par>
                    <p:cTn id="26" fill="hold">
                      <p:stCondLst>
                        <p:cond delay="indefinite"/>
                      </p:stCondLst>
                      <p:childTnLst>
                        <p:par>
                          <p:cTn id="27" fill="hold">
                            <p:stCondLst>
                              <p:cond delay="0"/>
                            </p:stCondLst>
                            <p:childTnLst>
                              <p:par>
                                <p:cTn id="28" presetID="47" presetClass="entr" presetSubtype="0" fill="hold" grpId="0" nodeType="click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fade">
                                      <p:cBhvr>
                                        <p:cTn id="30" dur="1000"/>
                                        <p:tgtEl>
                                          <p:spTgt spid="14"/>
                                        </p:tgtEl>
                                      </p:cBhvr>
                                    </p:animEffect>
                                    <p:anim calcmode="lin" valueType="num">
                                      <p:cBhvr>
                                        <p:cTn id="31" dur="1000" fill="hold"/>
                                        <p:tgtEl>
                                          <p:spTgt spid="14"/>
                                        </p:tgtEl>
                                        <p:attrNameLst>
                                          <p:attrName>ppt_x</p:attrName>
                                        </p:attrNameLst>
                                      </p:cBhvr>
                                      <p:tavLst>
                                        <p:tav tm="0">
                                          <p:val>
                                            <p:strVal val="#ppt_x"/>
                                          </p:val>
                                        </p:tav>
                                        <p:tav tm="100000">
                                          <p:val>
                                            <p:strVal val="#ppt_x"/>
                                          </p:val>
                                        </p:tav>
                                      </p:tavLst>
                                    </p:anim>
                                    <p:anim calcmode="lin" valueType="num">
                                      <p:cBhvr>
                                        <p:cTn id="32" dur="1000" fill="hold"/>
                                        <p:tgtEl>
                                          <p:spTgt spid="14"/>
                                        </p:tgtEl>
                                        <p:attrNameLst>
                                          <p:attrName>ppt_y</p:attrName>
                                        </p:attrNameLst>
                                      </p:cBhvr>
                                      <p:tavLst>
                                        <p:tav tm="0">
                                          <p:val>
                                            <p:strVal val="#ppt_y-.1"/>
                                          </p:val>
                                        </p:tav>
                                        <p:tav tm="100000">
                                          <p:val>
                                            <p:strVal val="#ppt_y"/>
                                          </p:val>
                                        </p:tav>
                                      </p:tavLst>
                                    </p:anim>
                                  </p:childTnLst>
                                </p:cTn>
                              </p:par>
                            </p:childTnLst>
                          </p:cTn>
                        </p:par>
                        <p:par>
                          <p:cTn id="33" fill="hold">
                            <p:stCondLst>
                              <p:cond delay="1000"/>
                            </p:stCondLst>
                            <p:childTnLst>
                              <p:par>
                                <p:cTn id="34" presetID="10" presetClass="entr" presetSubtype="0" fill="hold" grpId="0" nodeType="after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fade">
                                      <p:cBhvr>
                                        <p:cTn id="36" dur="750"/>
                                        <p:tgtEl>
                                          <p:spTgt spid="19"/>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nodeType="click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p:cTn id="41" dur="500" fill="hold"/>
                                        <p:tgtEl>
                                          <p:spTgt spid="17"/>
                                        </p:tgtEl>
                                        <p:attrNameLst>
                                          <p:attrName>ppt_w</p:attrName>
                                        </p:attrNameLst>
                                      </p:cBhvr>
                                      <p:tavLst>
                                        <p:tav tm="0">
                                          <p:val>
                                            <p:fltVal val="0"/>
                                          </p:val>
                                        </p:tav>
                                        <p:tav tm="100000">
                                          <p:val>
                                            <p:strVal val="#ppt_w"/>
                                          </p:val>
                                        </p:tav>
                                      </p:tavLst>
                                    </p:anim>
                                    <p:anim calcmode="lin" valueType="num">
                                      <p:cBhvr>
                                        <p:cTn id="42" dur="500" fill="hold"/>
                                        <p:tgtEl>
                                          <p:spTgt spid="17"/>
                                        </p:tgtEl>
                                        <p:attrNameLst>
                                          <p:attrName>ppt_h</p:attrName>
                                        </p:attrNameLst>
                                      </p:cBhvr>
                                      <p:tavLst>
                                        <p:tav tm="0">
                                          <p:val>
                                            <p:fltVal val="0"/>
                                          </p:val>
                                        </p:tav>
                                        <p:tav tm="100000">
                                          <p:val>
                                            <p:strVal val="#ppt_h"/>
                                          </p:val>
                                        </p:tav>
                                      </p:tavLst>
                                    </p:anim>
                                    <p:animEffect transition="in" filter="fade">
                                      <p:cBhvr>
                                        <p:cTn id="43" dur="500"/>
                                        <p:tgtEl>
                                          <p:spTgt spid="17"/>
                                        </p:tgtEl>
                                      </p:cBhvr>
                                    </p:animEffect>
                                  </p:childTnLst>
                                </p:cTn>
                              </p:par>
                            </p:childTnLst>
                          </p:cTn>
                        </p:par>
                      </p:childTnLst>
                    </p:cTn>
                  </p:par>
                  <p:par>
                    <p:cTn id="44" fill="hold">
                      <p:stCondLst>
                        <p:cond delay="indefinite"/>
                      </p:stCondLst>
                      <p:childTnLst>
                        <p:par>
                          <p:cTn id="45" fill="hold">
                            <p:stCondLst>
                              <p:cond delay="0"/>
                            </p:stCondLst>
                            <p:childTnLst>
                              <p:par>
                                <p:cTn id="46" presetID="47" presetClass="entr" presetSubtype="0" fill="hold" grpId="0" nodeType="click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fade">
                                      <p:cBhvr>
                                        <p:cTn id="48" dur="1000"/>
                                        <p:tgtEl>
                                          <p:spTgt spid="18"/>
                                        </p:tgtEl>
                                      </p:cBhvr>
                                    </p:animEffect>
                                    <p:anim calcmode="lin" valueType="num">
                                      <p:cBhvr>
                                        <p:cTn id="49" dur="1000" fill="hold"/>
                                        <p:tgtEl>
                                          <p:spTgt spid="18"/>
                                        </p:tgtEl>
                                        <p:attrNameLst>
                                          <p:attrName>ppt_x</p:attrName>
                                        </p:attrNameLst>
                                      </p:cBhvr>
                                      <p:tavLst>
                                        <p:tav tm="0">
                                          <p:val>
                                            <p:strVal val="#ppt_x"/>
                                          </p:val>
                                        </p:tav>
                                        <p:tav tm="100000">
                                          <p:val>
                                            <p:strVal val="#ppt_x"/>
                                          </p:val>
                                        </p:tav>
                                      </p:tavLst>
                                    </p:anim>
                                    <p:anim calcmode="lin" valueType="num">
                                      <p:cBhvr>
                                        <p:cTn id="50"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4" grpId="0" bldLvl="0" animBg="1"/>
      <p:bldP spid="14" grpId="1" animBg="1"/>
      <p:bldP spid="15" grpId="0"/>
      <p:bldP spid="18" grpId="0" bldLvl="0" animBg="1"/>
      <p:bldP spid="18" grpId="1" animBg="1"/>
      <p:bldP spid="1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 xmlns:a16="http://schemas.microsoft.com/office/drawing/2014/main" id="{2574561F-8F54-45AF-A77B-0C2E2E8EA81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0958" r="15832" b="17627"/>
          <a:stretch/>
        </p:blipFill>
        <p:spPr>
          <a:xfrm>
            <a:off x="-1" y="0"/>
            <a:ext cx="12192001" cy="6858000"/>
          </a:xfrm>
          <a:prstGeom prst="rect">
            <a:avLst/>
          </a:prstGeom>
        </p:spPr>
      </p:pic>
      <p:sp>
        <p:nvSpPr>
          <p:cNvPr id="3" name="矩形: 圆角 2">
            <a:extLst>
              <a:ext uri="{FF2B5EF4-FFF2-40B4-BE49-F238E27FC236}">
                <a16:creationId xmlns="" xmlns:a16="http://schemas.microsoft.com/office/drawing/2014/main" id="{397A4022-9BB5-437F-AAF5-1ECD4F25F245}"/>
              </a:ext>
            </a:extLst>
          </p:cNvPr>
          <p:cNvSpPr/>
          <p:nvPr/>
        </p:nvSpPr>
        <p:spPr>
          <a:xfrm>
            <a:off x="335359" y="764704"/>
            <a:ext cx="11521280" cy="5760640"/>
          </a:xfrm>
          <a:prstGeom prst="roundRect">
            <a:avLst>
              <a:gd name="adj" fmla="val 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a:extLst>
              <a:ext uri="{FF2B5EF4-FFF2-40B4-BE49-F238E27FC236}">
                <a16:creationId xmlns="" xmlns:a16="http://schemas.microsoft.com/office/drawing/2014/main" id="{6FC00857-26CB-420F-8BFC-CC866FAE02D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77010" t="57889" r="158" b="17302"/>
          <a:stretch/>
        </p:blipFill>
        <p:spPr>
          <a:xfrm>
            <a:off x="191344" y="188640"/>
            <a:ext cx="1247990" cy="677953"/>
          </a:xfrm>
          <a:prstGeom prst="rect">
            <a:avLst/>
          </a:prstGeom>
        </p:spPr>
      </p:pic>
      <p:sp>
        <p:nvSpPr>
          <p:cNvPr id="5" name="文本框 4">
            <a:extLst>
              <a:ext uri="{FF2B5EF4-FFF2-40B4-BE49-F238E27FC236}">
                <a16:creationId xmlns="" xmlns:a16="http://schemas.microsoft.com/office/drawing/2014/main" id="{150C1188-26A2-4161-8655-45308466877D}"/>
              </a:ext>
            </a:extLst>
          </p:cNvPr>
          <p:cNvSpPr txBox="1"/>
          <p:nvPr/>
        </p:nvSpPr>
        <p:spPr>
          <a:xfrm>
            <a:off x="1199456" y="188640"/>
            <a:ext cx="4896544" cy="584775"/>
          </a:xfrm>
          <a:prstGeom prst="rect">
            <a:avLst/>
          </a:prstGeom>
          <a:noFill/>
        </p:spPr>
        <p:txBody>
          <a:bodyPr wrap="square" rtlCol="0">
            <a:spAutoFit/>
          </a:bodyPr>
          <a:lstStyle/>
          <a:p>
            <a:pPr algn="dist"/>
            <a:r>
              <a:rPr lang="zh-CN" altLang="en-US" sz="3200" dirty="0">
                <a:solidFill>
                  <a:srgbClr val="FCE1B6"/>
                </a:solidFill>
                <a:cs typeface="+mn-ea"/>
                <a:sym typeface="+mn-lt"/>
              </a:rPr>
              <a:t>新安全生产法修改后变化</a:t>
            </a:r>
          </a:p>
        </p:txBody>
      </p:sp>
      <p:sp>
        <p:nvSpPr>
          <p:cNvPr id="32" name="Oval 20">
            <a:extLst>
              <a:ext uri="{FF2B5EF4-FFF2-40B4-BE49-F238E27FC236}">
                <a16:creationId xmlns="" xmlns:a16="http://schemas.microsoft.com/office/drawing/2014/main" id="{1A127069-5531-46F2-8470-EEF6AAB6BA12}"/>
              </a:ext>
            </a:extLst>
          </p:cNvPr>
          <p:cNvSpPr>
            <a:spLocks noChangeAspect="1"/>
          </p:cNvSpPr>
          <p:nvPr/>
        </p:nvSpPr>
        <p:spPr>
          <a:xfrm>
            <a:off x="5150872" y="3881332"/>
            <a:ext cx="1891062" cy="1891061"/>
          </a:xfrm>
          <a:prstGeom prst="ellipse">
            <a:avLst/>
          </a:prstGeom>
          <a:solidFill>
            <a:srgbClr val="8F010F"/>
          </a:solidFill>
          <a:ln w="38100" cap="rnd" cmpd="sng" algn="ctr">
            <a:noFill/>
            <a:prstDash val="solid"/>
            <a:round/>
          </a:ln>
          <a:effectLst>
            <a:outerShdw blurRad="177800" dir="5400000" sx="101000" sy="101000" algn="ctr" rotWithShape="0">
              <a:srgbClr val="000000">
                <a:alpha val="17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800" b="0" i="0" u="none" strike="noStrike" kern="0" cap="none" spc="0" normalizeH="0" baseline="0" noProof="0" dirty="0">
              <a:ln>
                <a:noFill/>
              </a:ln>
              <a:solidFill>
                <a:prstClr val="black"/>
              </a:solidFill>
              <a:effectLst/>
              <a:uLnTx/>
              <a:uFillTx/>
              <a:cs typeface="+mn-ea"/>
              <a:sym typeface="+mn-lt"/>
            </a:endParaRPr>
          </a:p>
        </p:txBody>
      </p:sp>
      <p:sp>
        <p:nvSpPr>
          <p:cNvPr id="33" name="Freeform 5">
            <a:extLst>
              <a:ext uri="{FF2B5EF4-FFF2-40B4-BE49-F238E27FC236}">
                <a16:creationId xmlns="" xmlns:a16="http://schemas.microsoft.com/office/drawing/2014/main" id="{8B2B32FF-C008-4DBD-842A-99CBDBDC7203}"/>
              </a:ext>
            </a:extLst>
          </p:cNvPr>
          <p:cNvSpPr>
            <a:spLocks/>
          </p:cNvSpPr>
          <p:nvPr/>
        </p:nvSpPr>
        <p:spPr bwMode="auto">
          <a:xfrm>
            <a:off x="3096669" y="3048876"/>
            <a:ext cx="2127922" cy="1646650"/>
          </a:xfrm>
          <a:custGeom>
            <a:avLst/>
            <a:gdLst>
              <a:gd name="T0" fmla="*/ 714 w 714"/>
              <a:gd name="T1" fmla="*/ 395 h 552"/>
              <a:gd name="T2" fmla="*/ 526 w 714"/>
              <a:gd name="T3" fmla="*/ 301 h 552"/>
              <a:gd name="T4" fmla="*/ 373 w 714"/>
              <a:gd name="T5" fmla="*/ 51 h 552"/>
              <a:gd name="T6" fmla="*/ 51 w 714"/>
              <a:gd name="T7" fmla="*/ 188 h 552"/>
              <a:gd name="T8" fmla="*/ 187 w 714"/>
              <a:gd name="T9" fmla="*/ 509 h 552"/>
              <a:gd name="T10" fmla="*/ 477 w 714"/>
              <a:gd name="T11" fmla="*/ 429 h 552"/>
              <a:gd name="T12" fmla="*/ 673 w 714"/>
              <a:gd name="T13" fmla="*/ 495 h 552"/>
              <a:gd name="T14" fmla="*/ 714 w 714"/>
              <a:gd name="T15" fmla="*/ 395 h 5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4" h="552">
                <a:moveTo>
                  <a:pt x="714" y="395"/>
                </a:moveTo>
                <a:cubicBezTo>
                  <a:pt x="645" y="440"/>
                  <a:pt x="526" y="383"/>
                  <a:pt x="526" y="301"/>
                </a:cubicBezTo>
                <a:cubicBezTo>
                  <a:pt x="535" y="196"/>
                  <a:pt x="475" y="93"/>
                  <a:pt x="373" y="51"/>
                </a:cubicBezTo>
                <a:cubicBezTo>
                  <a:pt x="246" y="0"/>
                  <a:pt x="102" y="61"/>
                  <a:pt x="51" y="188"/>
                </a:cubicBezTo>
                <a:cubicBezTo>
                  <a:pt x="0" y="314"/>
                  <a:pt x="61" y="458"/>
                  <a:pt x="187" y="509"/>
                </a:cubicBezTo>
                <a:cubicBezTo>
                  <a:pt x="293" y="552"/>
                  <a:pt x="412" y="516"/>
                  <a:pt x="477" y="429"/>
                </a:cubicBezTo>
                <a:cubicBezTo>
                  <a:pt x="535" y="376"/>
                  <a:pt x="654" y="418"/>
                  <a:pt x="673" y="495"/>
                </a:cubicBezTo>
                <a:cubicBezTo>
                  <a:pt x="682" y="459"/>
                  <a:pt x="696" y="426"/>
                  <a:pt x="714" y="395"/>
                </a:cubicBezTo>
                <a:close/>
              </a:path>
            </a:pathLst>
          </a:custGeom>
          <a:solidFill>
            <a:srgbClr val="8F010F"/>
          </a:solidFill>
          <a:ln w="12700" cap="flat" cmpd="sng" algn="ctr">
            <a:noFill/>
            <a:prstDash val="solid"/>
            <a:miter lim="800000"/>
          </a:ln>
          <a:effectLst>
            <a:outerShdw blurRad="254000" dist="101600" dir="5400000" algn="ctr" rotWithShape="0">
              <a:srgbClr val="C30F0F">
                <a:alpha val="23000"/>
              </a:srgbClr>
            </a:outerShdw>
          </a:effectLst>
        </p:spPr>
        <p:txBody>
          <a:bodyPr wrap="square" lIns="0" tIns="0" rIns="0" bIns="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300" normalizeH="0" baseline="0" noProof="0" dirty="0">
              <a:ln w="19050">
                <a:noFill/>
              </a:ln>
              <a:solidFill>
                <a:srgbClr val="FEEFAC"/>
              </a:solidFill>
              <a:effectLst/>
              <a:uLnTx/>
              <a:uFillTx/>
              <a:cs typeface="+mn-ea"/>
              <a:sym typeface="+mn-lt"/>
            </a:endParaRPr>
          </a:p>
        </p:txBody>
      </p:sp>
      <p:sp>
        <p:nvSpPr>
          <p:cNvPr id="34" name="Freeform 6">
            <a:extLst>
              <a:ext uri="{FF2B5EF4-FFF2-40B4-BE49-F238E27FC236}">
                <a16:creationId xmlns="" xmlns:a16="http://schemas.microsoft.com/office/drawing/2014/main" id="{755D848E-3722-4BB7-AF6C-42D3531BD9F8}"/>
              </a:ext>
            </a:extLst>
          </p:cNvPr>
          <p:cNvSpPr>
            <a:spLocks/>
          </p:cNvSpPr>
          <p:nvPr/>
        </p:nvSpPr>
        <p:spPr bwMode="auto">
          <a:xfrm>
            <a:off x="4325043" y="1790265"/>
            <a:ext cx="1642872" cy="2098944"/>
          </a:xfrm>
          <a:custGeom>
            <a:avLst/>
            <a:gdLst>
              <a:gd name="T0" fmla="*/ 509 w 551"/>
              <a:gd name="T1" fmla="*/ 666 h 704"/>
              <a:gd name="T2" fmla="*/ 443 w 551"/>
              <a:gd name="T3" fmla="*/ 467 h 704"/>
              <a:gd name="T4" fmla="*/ 507 w 551"/>
              <a:gd name="T5" fmla="*/ 182 h 704"/>
              <a:gd name="T6" fmla="*/ 181 w 551"/>
              <a:gd name="T7" fmla="*/ 56 h 704"/>
              <a:gd name="T8" fmla="*/ 55 w 551"/>
              <a:gd name="T9" fmla="*/ 381 h 704"/>
              <a:gd name="T10" fmla="*/ 319 w 551"/>
              <a:gd name="T11" fmla="*/ 525 h 704"/>
              <a:gd name="T12" fmla="*/ 416 w 551"/>
              <a:gd name="T13" fmla="*/ 704 h 704"/>
              <a:gd name="T14" fmla="*/ 509 w 551"/>
              <a:gd name="T15" fmla="*/ 666 h 7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1" h="704">
                <a:moveTo>
                  <a:pt x="509" y="666"/>
                </a:moveTo>
                <a:cubicBezTo>
                  <a:pt x="430" y="646"/>
                  <a:pt x="387" y="526"/>
                  <a:pt x="443" y="467"/>
                </a:cubicBezTo>
                <a:cubicBezTo>
                  <a:pt x="522" y="398"/>
                  <a:pt x="551" y="283"/>
                  <a:pt x="507" y="182"/>
                </a:cubicBezTo>
                <a:cubicBezTo>
                  <a:pt x="452" y="57"/>
                  <a:pt x="306" y="0"/>
                  <a:pt x="181" y="56"/>
                </a:cubicBezTo>
                <a:cubicBezTo>
                  <a:pt x="56" y="111"/>
                  <a:pt x="0" y="256"/>
                  <a:pt x="55" y="381"/>
                </a:cubicBezTo>
                <a:cubicBezTo>
                  <a:pt x="101" y="486"/>
                  <a:pt x="211" y="542"/>
                  <a:pt x="319" y="525"/>
                </a:cubicBezTo>
                <a:cubicBezTo>
                  <a:pt x="395" y="528"/>
                  <a:pt x="450" y="635"/>
                  <a:pt x="416" y="704"/>
                </a:cubicBezTo>
                <a:cubicBezTo>
                  <a:pt x="445" y="687"/>
                  <a:pt x="476" y="674"/>
                  <a:pt x="509" y="666"/>
                </a:cubicBezTo>
                <a:close/>
              </a:path>
            </a:pathLst>
          </a:custGeom>
          <a:solidFill>
            <a:srgbClr val="8F010F"/>
          </a:solidFill>
          <a:ln w="12700" cap="flat" cmpd="sng" algn="ctr">
            <a:noFill/>
            <a:prstDash val="solid"/>
            <a:miter lim="800000"/>
          </a:ln>
          <a:effectLst>
            <a:outerShdw blurRad="254000" dist="101600" dir="5400000" algn="ctr" rotWithShape="0">
              <a:srgbClr val="C30F0F">
                <a:alpha val="23000"/>
              </a:srgbClr>
            </a:outerShdw>
          </a:effectLst>
        </p:spPr>
        <p:txBody>
          <a:bodyPr wrap="square" lIns="0" tIns="0" rIns="0" bIns="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300" normalizeH="0" baseline="0" noProof="0">
              <a:ln w="19050">
                <a:noFill/>
              </a:ln>
              <a:solidFill>
                <a:srgbClr val="FEEFAC"/>
              </a:solidFill>
              <a:effectLst/>
              <a:uLnTx/>
              <a:uFillTx/>
              <a:cs typeface="+mn-ea"/>
              <a:sym typeface="+mn-lt"/>
            </a:endParaRPr>
          </a:p>
        </p:txBody>
      </p:sp>
      <p:sp>
        <p:nvSpPr>
          <p:cNvPr id="35" name="Freeform 7">
            <a:extLst>
              <a:ext uri="{FF2B5EF4-FFF2-40B4-BE49-F238E27FC236}">
                <a16:creationId xmlns="" xmlns:a16="http://schemas.microsoft.com/office/drawing/2014/main" id="{430DB7FF-C1D8-4E62-8170-1C2B4B1F6E46}"/>
              </a:ext>
            </a:extLst>
          </p:cNvPr>
          <p:cNvSpPr>
            <a:spLocks/>
          </p:cNvSpPr>
          <p:nvPr/>
        </p:nvSpPr>
        <p:spPr bwMode="auto">
          <a:xfrm>
            <a:off x="6930457" y="3040057"/>
            <a:ext cx="2148080" cy="1645391"/>
          </a:xfrm>
          <a:custGeom>
            <a:avLst/>
            <a:gdLst>
              <a:gd name="T0" fmla="*/ 0 w 721"/>
              <a:gd name="T1" fmla="*/ 391 h 552"/>
              <a:gd name="T2" fmla="*/ 195 w 721"/>
              <a:gd name="T3" fmla="*/ 301 h 552"/>
              <a:gd name="T4" fmla="*/ 349 w 721"/>
              <a:gd name="T5" fmla="*/ 51 h 552"/>
              <a:gd name="T6" fmla="*/ 670 w 721"/>
              <a:gd name="T7" fmla="*/ 187 h 552"/>
              <a:gd name="T8" fmla="*/ 534 w 721"/>
              <a:gd name="T9" fmla="*/ 509 h 552"/>
              <a:gd name="T10" fmla="*/ 244 w 721"/>
              <a:gd name="T11" fmla="*/ 428 h 552"/>
              <a:gd name="T12" fmla="*/ 47 w 721"/>
              <a:gd name="T13" fmla="*/ 500 h 552"/>
              <a:gd name="T14" fmla="*/ 0 w 721"/>
              <a:gd name="T15" fmla="*/ 391 h 5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1" h="552">
                <a:moveTo>
                  <a:pt x="0" y="391"/>
                </a:moveTo>
                <a:cubicBezTo>
                  <a:pt x="69" y="443"/>
                  <a:pt x="195" y="386"/>
                  <a:pt x="195" y="301"/>
                </a:cubicBezTo>
                <a:cubicBezTo>
                  <a:pt x="187" y="196"/>
                  <a:pt x="246" y="93"/>
                  <a:pt x="349" y="51"/>
                </a:cubicBezTo>
                <a:cubicBezTo>
                  <a:pt x="475" y="0"/>
                  <a:pt x="619" y="61"/>
                  <a:pt x="670" y="187"/>
                </a:cubicBezTo>
                <a:cubicBezTo>
                  <a:pt x="721" y="314"/>
                  <a:pt x="660" y="458"/>
                  <a:pt x="534" y="509"/>
                </a:cubicBezTo>
                <a:cubicBezTo>
                  <a:pt x="428" y="552"/>
                  <a:pt x="310" y="516"/>
                  <a:pt x="244" y="428"/>
                </a:cubicBezTo>
                <a:cubicBezTo>
                  <a:pt x="185" y="375"/>
                  <a:pt x="63" y="419"/>
                  <a:pt x="47" y="500"/>
                </a:cubicBezTo>
                <a:cubicBezTo>
                  <a:pt x="38" y="460"/>
                  <a:pt x="22" y="424"/>
                  <a:pt x="0" y="391"/>
                </a:cubicBezTo>
                <a:close/>
              </a:path>
            </a:pathLst>
          </a:custGeom>
          <a:solidFill>
            <a:srgbClr val="8F010F"/>
          </a:solidFill>
          <a:ln w="12700" cap="flat" cmpd="sng" algn="ctr">
            <a:noFill/>
            <a:prstDash val="solid"/>
            <a:miter lim="800000"/>
          </a:ln>
          <a:effectLst>
            <a:outerShdw blurRad="254000" dist="101600" dir="5400000" algn="ctr" rotWithShape="0">
              <a:srgbClr val="C30F0F">
                <a:alpha val="23000"/>
              </a:srgbClr>
            </a:outerShdw>
          </a:effectLst>
        </p:spPr>
        <p:txBody>
          <a:bodyPr wrap="square" lIns="0" tIns="0" rIns="0" bIns="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300" normalizeH="0" baseline="0" noProof="0">
              <a:ln w="19050">
                <a:noFill/>
              </a:ln>
              <a:solidFill>
                <a:srgbClr val="FEEFAC"/>
              </a:solidFill>
              <a:effectLst/>
              <a:uLnTx/>
              <a:uFillTx/>
              <a:cs typeface="+mn-ea"/>
              <a:sym typeface="+mn-lt"/>
            </a:endParaRPr>
          </a:p>
        </p:txBody>
      </p:sp>
      <p:sp>
        <p:nvSpPr>
          <p:cNvPr id="36" name="Freeform 8">
            <a:extLst>
              <a:ext uri="{FF2B5EF4-FFF2-40B4-BE49-F238E27FC236}">
                <a16:creationId xmlns="" xmlns:a16="http://schemas.microsoft.com/office/drawing/2014/main" id="{E944493D-0956-4DBC-8DBB-85239147B7BB}"/>
              </a:ext>
            </a:extLst>
          </p:cNvPr>
          <p:cNvSpPr>
            <a:spLocks/>
          </p:cNvSpPr>
          <p:nvPr/>
        </p:nvSpPr>
        <p:spPr bwMode="auto">
          <a:xfrm>
            <a:off x="6208549" y="1781446"/>
            <a:ext cx="1642872" cy="2117842"/>
          </a:xfrm>
          <a:custGeom>
            <a:avLst/>
            <a:gdLst>
              <a:gd name="T0" fmla="*/ 34 w 551"/>
              <a:gd name="T1" fmla="*/ 667 h 710"/>
              <a:gd name="T2" fmla="*/ 108 w 551"/>
              <a:gd name="T3" fmla="*/ 467 h 710"/>
              <a:gd name="T4" fmla="*/ 45 w 551"/>
              <a:gd name="T5" fmla="*/ 181 h 710"/>
              <a:gd name="T6" fmla="*/ 370 w 551"/>
              <a:gd name="T7" fmla="*/ 55 h 710"/>
              <a:gd name="T8" fmla="*/ 496 w 551"/>
              <a:gd name="T9" fmla="*/ 381 h 710"/>
              <a:gd name="T10" fmla="*/ 232 w 551"/>
              <a:gd name="T11" fmla="*/ 525 h 710"/>
              <a:gd name="T12" fmla="*/ 139 w 551"/>
              <a:gd name="T13" fmla="*/ 710 h 710"/>
              <a:gd name="T14" fmla="*/ 34 w 551"/>
              <a:gd name="T15" fmla="*/ 667 h 7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1" h="710">
                <a:moveTo>
                  <a:pt x="34" y="667"/>
                </a:moveTo>
                <a:cubicBezTo>
                  <a:pt x="118" y="654"/>
                  <a:pt x="167" y="528"/>
                  <a:pt x="108" y="467"/>
                </a:cubicBezTo>
                <a:cubicBezTo>
                  <a:pt x="29" y="398"/>
                  <a:pt x="0" y="283"/>
                  <a:pt x="45" y="181"/>
                </a:cubicBezTo>
                <a:cubicBezTo>
                  <a:pt x="100" y="57"/>
                  <a:pt x="246" y="0"/>
                  <a:pt x="370" y="55"/>
                </a:cubicBezTo>
                <a:cubicBezTo>
                  <a:pt x="495" y="110"/>
                  <a:pt x="551" y="256"/>
                  <a:pt x="496" y="381"/>
                </a:cubicBezTo>
                <a:cubicBezTo>
                  <a:pt x="450" y="485"/>
                  <a:pt x="340" y="542"/>
                  <a:pt x="232" y="525"/>
                </a:cubicBezTo>
                <a:cubicBezTo>
                  <a:pt x="154" y="528"/>
                  <a:pt x="98" y="641"/>
                  <a:pt x="139" y="710"/>
                </a:cubicBezTo>
                <a:cubicBezTo>
                  <a:pt x="107" y="690"/>
                  <a:pt x="71" y="676"/>
                  <a:pt x="34" y="667"/>
                </a:cubicBezTo>
                <a:close/>
              </a:path>
            </a:pathLst>
          </a:custGeom>
          <a:solidFill>
            <a:srgbClr val="8F010F"/>
          </a:solidFill>
          <a:ln w="12700" cap="flat" cmpd="sng" algn="ctr">
            <a:noFill/>
            <a:prstDash val="solid"/>
            <a:miter lim="800000"/>
          </a:ln>
          <a:effectLst>
            <a:outerShdw blurRad="254000" dist="101600" dir="5400000" algn="ctr" rotWithShape="0">
              <a:srgbClr val="C30F0F">
                <a:alpha val="23000"/>
              </a:srgbClr>
            </a:outerShdw>
          </a:effectLst>
        </p:spPr>
        <p:txBody>
          <a:bodyPr wrap="square" lIns="0" tIns="0" rIns="0" bIns="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300" normalizeH="0" baseline="0" noProof="0">
              <a:ln w="19050">
                <a:noFill/>
              </a:ln>
              <a:solidFill>
                <a:srgbClr val="FEEFAC"/>
              </a:solidFill>
              <a:effectLst/>
              <a:uLnTx/>
              <a:uFillTx/>
              <a:cs typeface="+mn-ea"/>
              <a:sym typeface="+mn-lt"/>
            </a:endParaRPr>
          </a:p>
        </p:txBody>
      </p:sp>
      <p:grpSp>
        <p:nvGrpSpPr>
          <p:cNvPr id="37" name="Group 44">
            <a:extLst>
              <a:ext uri="{FF2B5EF4-FFF2-40B4-BE49-F238E27FC236}">
                <a16:creationId xmlns="" xmlns:a16="http://schemas.microsoft.com/office/drawing/2014/main" id="{9AD4A302-0B7B-4E0F-A0CD-2570A4694F14}"/>
              </a:ext>
            </a:extLst>
          </p:cNvPr>
          <p:cNvGrpSpPr/>
          <p:nvPr/>
        </p:nvGrpSpPr>
        <p:grpSpPr>
          <a:xfrm>
            <a:off x="6817385" y="3576659"/>
            <a:ext cx="539207" cy="438738"/>
            <a:chOff x="10074275" y="4479132"/>
            <a:chExt cx="464344" cy="377825"/>
          </a:xfrm>
          <a:solidFill>
            <a:sysClr val="window" lastClr="FFFFFF"/>
          </a:solidFill>
        </p:grpSpPr>
        <p:sp>
          <p:nvSpPr>
            <p:cNvPr id="38" name="AutoShape 5">
              <a:extLst>
                <a:ext uri="{FF2B5EF4-FFF2-40B4-BE49-F238E27FC236}">
                  <a16:creationId xmlns="" xmlns:a16="http://schemas.microsoft.com/office/drawing/2014/main" id="{5164B774-7586-474F-A251-3C8EA4D32311}"/>
                </a:ext>
              </a:extLst>
            </p:cNvPr>
            <p:cNvSpPr>
              <a:spLocks/>
            </p:cNvSpPr>
            <p:nvPr/>
          </p:nvSpPr>
          <p:spPr bwMode="auto">
            <a:xfrm>
              <a:off x="10393363" y="4595019"/>
              <a:ext cx="87313" cy="1166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999" y="18900"/>
                  </a:moveTo>
                  <a:lnTo>
                    <a:pt x="3600" y="18900"/>
                  </a:lnTo>
                  <a:lnTo>
                    <a:pt x="3600" y="2700"/>
                  </a:lnTo>
                  <a:lnTo>
                    <a:pt x="7200" y="2700"/>
                  </a:lnTo>
                  <a:lnTo>
                    <a:pt x="17999" y="14850"/>
                  </a:lnTo>
                  <a:cubicBezTo>
                    <a:pt x="17999" y="14850"/>
                    <a:pt x="17999" y="18900"/>
                    <a:pt x="17999" y="18900"/>
                  </a:cubicBezTo>
                  <a:close/>
                  <a:moveTo>
                    <a:pt x="10195" y="1202"/>
                  </a:moveTo>
                  <a:cubicBezTo>
                    <a:pt x="9527" y="450"/>
                    <a:pt x="8402" y="0"/>
                    <a:pt x="7200" y="0"/>
                  </a:cubicBezTo>
                  <a:lnTo>
                    <a:pt x="3600" y="0"/>
                  </a:lnTo>
                  <a:cubicBezTo>
                    <a:pt x="1610" y="0"/>
                    <a:pt x="0" y="1207"/>
                    <a:pt x="0" y="2700"/>
                  </a:cubicBezTo>
                  <a:lnTo>
                    <a:pt x="0" y="18900"/>
                  </a:lnTo>
                  <a:cubicBezTo>
                    <a:pt x="0" y="20392"/>
                    <a:pt x="1610" y="21599"/>
                    <a:pt x="3600" y="21599"/>
                  </a:cubicBezTo>
                  <a:lnTo>
                    <a:pt x="17999" y="21599"/>
                  </a:lnTo>
                  <a:cubicBezTo>
                    <a:pt x="19989" y="21599"/>
                    <a:pt x="21600" y="20392"/>
                    <a:pt x="21600" y="18900"/>
                  </a:cubicBezTo>
                  <a:lnTo>
                    <a:pt x="21600" y="14850"/>
                  </a:lnTo>
                  <a:cubicBezTo>
                    <a:pt x="21600" y="14317"/>
                    <a:pt x="21389" y="13795"/>
                    <a:pt x="20995" y="13352"/>
                  </a:cubicBezTo>
                  <a:cubicBezTo>
                    <a:pt x="20995" y="13352"/>
                    <a:pt x="10195" y="1202"/>
                    <a:pt x="10195" y="1202"/>
                  </a:cubicBezTo>
                  <a:close/>
                </a:path>
              </a:pathLst>
            </a:custGeom>
            <a:grp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45" tIns="19045" rIns="19045" bIns="19045" anchor="ctr"/>
            <a:lstStyle/>
            <a:p>
              <a:pPr marL="0" marR="0" lvl="0" indent="0" defTabSz="228543" eaLnBrk="1" fontAlgn="base" latinLnBrk="0" hangingPunct="0">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cs typeface="+mn-ea"/>
                <a:sym typeface="+mn-lt"/>
              </a:endParaRPr>
            </a:p>
          </p:txBody>
        </p:sp>
        <p:sp>
          <p:nvSpPr>
            <p:cNvPr id="39" name="AutoShape 6">
              <a:extLst>
                <a:ext uri="{FF2B5EF4-FFF2-40B4-BE49-F238E27FC236}">
                  <a16:creationId xmlns="" xmlns:a16="http://schemas.microsoft.com/office/drawing/2014/main" id="{FB0FC0BE-2FD5-4EF6-9BD6-0C5ECA9CDF1A}"/>
                </a:ext>
              </a:extLst>
            </p:cNvPr>
            <p:cNvSpPr>
              <a:spLocks/>
            </p:cNvSpPr>
            <p:nvPr/>
          </p:nvSpPr>
          <p:spPr bwMode="auto">
            <a:xfrm>
              <a:off x="10074275" y="4479132"/>
              <a:ext cx="464344" cy="3778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50" y="16615"/>
                  </a:moveTo>
                  <a:cubicBezTo>
                    <a:pt x="20250" y="17074"/>
                    <a:pt x="19948" y="17446"/>
                    <a:pt x="19575" y="17446"/>
                  </a:cubicBezTo>
                  <a:lnTo>
                    <a:pt x="18803" y="17446"/>
                  </a:lnTo>
                  <a:cubicBezTo>
                    <a:pt x="18501" y="16016"/>
                    <a:pt x="17453" y="14953"/>
                    <a:pt x="16200" y="14953"/>
                  </a:cubicBezTo>
                  <a:cubicBezTo>
                    <a:pt x="14945" y="14953"/>
                    <a:pt x="13897" y="16016"/>
                    <a:pt x="13595" y="17446"/>
                  </a:cubicBezTo>
                  <a:lnTo>
                    <a:pt x="10029" y="17446"/>
                  </a:lnTo>
                  <a:cubicBezTo>
                    <a:pt x="9727" y="16016"/>
                    <a:pt x="8679" y="14953"/>
                    <a:pt x="7425" y="14953"/>
                  </a:cubicBezTo>
                  <a:cubicBezTo>
                    <a:pt x="6170" y="14953"/>
                    <a:pt x="5122" y="16016"/>
                    <a:pt x="4820" y="17446"/>
                  </a:cubicBezTo>
                  <a:lnTo>
                    <a:pt x="4050" y="17446"/>
                  </a:lnTo>
                  <a:cubicBezTo>
                    <a:pt x="3677" y="17446"/>
                    <a:pt x="3375" y="17074"/>
                    <a:pt x="3375" y="16615"/>
                  </a:cubicBezTo>
                  <a:lnTo>
                    <a:pt x="3375" y="14123"/>
                  </a:lnTo>
                  <a:lnTo>
                    <a:pt x="12150" y="14123"/>
                  </a:lnTo>
                  <a:cubicBezTo>
                    <a:pt x="13266" y="14123"/>
                    <a:pt x="14175" y="13005"/>
                    <a:pt x="14175" y="11630"/>
                  </a:cubicBezTo>
                  <a:lnTo>
                    <a:pt x="14175" y="5815"/>
                  </a:lnTo>
                  <a:lnTo>
                    <a:pt x="16875" y="5815"/>
                  </a:lnTo>
                  <a:cubicBezTo>
                    <a:pt x="17100" y="5815"/>
                    <a:pt x="17311" y="5954"/>
                    <a:pt x="17436" y="6185"/>
                  </a:cubicBezTo>
                  <a:lnTo>
                    <a:pt x="20136" y="11169"/>
                  </a:lnTo>
                  <a:cubicBezTo>
                    <a:pt x="20210" y="11306"/>
                    <a:pt x="20250" y="11466"/>
                    <a:pt x="20250" y="11630"/>
                  </a:cubicBezTo>
                  <a:cubicBezTo>
                    <a:pt x="20250" y="11630"/>
                    <a:pt x="20250" y="16615"/>
                    <a:pt x="20250" y="16615"/>
                  </a:cubicBezTo>
                  <a:close/>
                  <a:moveTo>
                    <a:pt x="16200" y="19938"/>
                  </a:moveTo>
                  <a:cubicBezTo>
                    <a:pt x="15454" y="19938"/>
                    <a:pt x="14850" y="19193"/>
                    <a:pt x="14850" y="18276"/>
                  </a:cubicBezTo>
                  <a:cubicBezTo>
                    <a:pt x="14850" y="17360"/>
                    <a:pt x="15454" y="16615"/>
                    <a:pt x="16200" y="16615"/>
                  </a:cubicBezTo>
                  <a:cubicBezTo>
                    <a:pt x="16945" y="16615"/>
                    <a:pt x="17550" y="17360"/>
                    <a:pt x="17550" y="18276"/>
                  </a:cubicBezTo>
                  <a:cubicBezTo>
                    <a:pt x="17550" y="19193"/>
                    <a:pt x="16945" y="19938"/>
                    <a:pt x="16200" y="19938"/>
                  </a:cubicBezTo>
                  <a:moveTo>
                    <a:pt x="7425" y="19938"/>
                  </a:moveTo>
                  <a:cubicBezTo>
                    <a:pt x="6679" y="19938"/>
                    <a:pt x="6075" y="19193"/>
                    <a:pt x="6075" y="18276"/>
                  </a:cubicBezTo>
                  <a:cubicBezTo>
                    <a:pt x="6075" y="17360"/>
                    <a:pt x="6679" y="16615"/>
                    <a:pt x="7425" y="16615"/>
                  </a:cubicBezTo>
                  <a:cubicBezTo>
                    <a:pt x="8170" y="16615"/>
                    <a:pt x="8775" y="17360"/>
                    <a:pt x="8775" y="18276"/>
                  </a:cubicBezTo>
                  <a:cubicBezTo>
                    <a:pt x="8775" y="19193"/>
                    <a:pt x="8170" y="19938"/>
                    <a:pt x="7425" y="19938"/>
                  </a:cubicBezTo>
                  <a:moveTo>
                    <a:pt x="2024" y="12461"/>
                  </a:moveTo>
                  <a:cubicBezTo>
                    <a:pt x="1652" y="12461"/>
                    <a:pt x="1349" y="12089"/>
                    <a:pt x="1349" y="11630"/>
                  </a:cubicBezTo>
                  <a:lnTo>
                    <a:pt x="1349" y="2492"/>
                  </a:lnTo>
                  <a:cubicBezTo>
                    <a:pt x="1349" y="2033"/>
                    <a:pt x="1652" y="1661"/>
                    <a:pt x="2024" y="1661"/>
                  </a:cubicBezTo>
                  <a:lnTo>
                    <a:pt x="12150" y="1661"/>
                  </a:lnTo>
                  <a:cubicBezTo>
                    <a:pt x="12523" y="1661"/>
                    <a:pt x="12825" y="2033"/>
                    <a:pt x="12825" y="2492"/>
                  </a:cubicBezTo>
                  <a:lnTo>
                    <a:pt x="12825" y="4153"/>
                  </a:lnTo>
                  <a:lnTo>
                    <a:pt x="12825" y="5815"/>
                  </a:lnTo>
                  <a:lnTo>
                    <a:pt x="12825" y="11630"/>
                  </a:lnTo>
                  <a:cubicBezTo>
                    <a:pt x="12825" y="12089"/>
                    <a:pt x="12523" y="12461"/>
                    <a:pt x="12150" y="12461"/>
                  </a:cubicBezTo>
                  <a:cubicBezTo>
                    <a:pt x="12150" y="12461"/>
                    <a:pt x="2024" y="12461"/>
                    <a:pt x="2024" y="12461"/>
                  </a:cubicBezTo>
                  <a:close/>
                  <a:moveTo>
                    <a:pt x="21259" y="10248"/>
                  </a:moveTo>
                  <a:lnTo>
                    <a:pt x="18559" y="5263"/>
                  </a:lnTo>
                  <a:cubicBezTo>
                    <a:pt x="18182" y="4568"/>
                    <a:pt x="17552" y="4153"/>
                    <a:pt x="16875" y="4153"/>
                  </a:cubicBezTo>
                  <a:lnTo>
                    <a:pt x="14175" y="4153"/>
                  </a:lnTo>
                  <a:lnTo>
                    <a:pt x="14175" y="2492"/>
                  </a:lnTo>
                  <a:cubicBezTo>
                    <a:pt x="14175" y="1117"/>
                    <a:pt x="13266" y="0"/>
                    <a:pt x="12150" y="0"/>
                  </a:cubicBezTo>
                  <a:lnTo>
                    <a:pt x="2024" y="0"/>
                  </a:lnTo>
                  <a:cubicBezTo>
                    <a:pt x="908" y="0"/>
                    <a:pt x="0" y="1117"/>
                    <a:pt x="0" y="2492"/>
                  </a:cubicBezTo>
                  <a:lnTo>
                    <a:pt x="0" y="11630"/>
                  </a:lnTo>
                  <a:cubicBezTo>
                    <a:pt x="0" y="13005"/>
                    <a:pt x="908" y="14123"/>
                    <a:pt x="2024" y="14123"/>
                  </a:cubicBezTo>
                  <a:lnTo>
                    <a:pt x="2025" y="14123"/>
                  </a:lnTo>
                  <a:lnTo>
                    <a:pt x="2025" y="16615"/>
                  </a:lnTo>
                  <a:cubicBezTo>
                    <a:pt x="2025" y="17989"/>
                    <a:pt x="2933" y="19107"/>
                    <a:pt x="4050" y="19107"/>
                  </a:cubicBezTo>
                  <a:lnTo>
                    <a:pt x="4820" y="19107"/>
                  </a:lnTo>
                  <a:cubicBezTo>
                    <a:pt x="5122" y="20537"/>
                    <a:pt x="6170" y="21600"/>
                    <a:pt x="7425" y="21600"/>
                  </a:cubicBezTo>
                  <a:cubicBezTo>
                    <a:pt x="8679" y="21600"/>
                    <a:pt x="9727" y="20537"/>
                    <a:pt x="10029" y="19107"/>
                  </a:cubicBezTo>
                  <a:lnTo>
                    <a:pt x="13595" y="19107"/>
                  </a:lnTo>
                  <a:cubicBezTo>
                    <a:pt x="13897" y="20537"/>
                    <a:pt x="14945" y="21600"/>
                    <a:pt x="16200" y="21600"/>
                  </a:cubicBezTo>
                  <a:cubicBezTo>
                    <a:pt x="17453" y="21600"/>
                    <a:pt x="18501" y="20537"/>
                    <a:pt x="18803" y="19107"/>
                  </a:cubicBezTo>
                  <a:lnTo>
                    <a:pt x="19575" y="19107"/>
                  </a:lnTo>
                  <a:cubicBezTo>
                    <a:pt x="20691" y="19107"/>
                    <a:pt x="21599" y="17989"/>
                    <a:pt x="21599" y="16615"/>
                  </a:cubicBezTo>
                  <a:lnTo>
                    <a:pt x="21599" y="11630"/>
                  </a:lnTo>
                  <a:cubicBezTo>
                    <a:pt x="21599" y="11137"/>
                    <a:pt x="21482" y="10658"/>
                    <a:pt x="21259" y="10248"/>
                  </a:cubicBezTo>
                </a:path>
              </a:pathLst>
            </a:custGeom>
            <a:grpFill/>
            <a:ln>
              <a:noFill/>
            </a:ln>
            <a:effectLst/>
            <a:extLs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45" tIns="19045" rIns="19045" bIns="19045" anchor="ctr"/>
            <a:lstStyle/>
            <a:p>
              <a:pPr marL="0" marR="0" lvl="0" indent="0" defTabSz="228543" eaLnBrk="1" fontAlgn="base" latinLnBrk="0" hangingPunct="0">
                <a:lnSpc>
                  <a:spcPct val="100000"/>
                </a:lnSpc>
                <a:spcBef>
                  <a:spcPct val="0"/>
                </a:spcBef>
                <a:spcAft>
                  <a:spcPct val="0"/>
                </a:spcAft>
                <a:buClrTx/>
                <a:buSzTx/>
                <a:buFontTx/>
                <a:buNone/>
                <a:tabLst/>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cs typeface="+mn-ea"/>
                <a:sym typeface="+mn-lt"/>
              </a:endParaRPr>
            </a:p>
          </p:txBody>
        </p:sp>
      </p:grpSp>
      <p:sp>
        <p:nvSpPr>
          <p:cNvPr id="40" name="Graphic 56">
            <a:extLst>
              <a:ext uri="{FF2B5EF4-FFF2-40B4-BE49-F238E27FC236}">
                <a16:creationId xmlns="" xmlns:a16="http://schemas.microsoft.com/office/drawing/2014/main" id="{6D3E22CB-3B14-4879-9B83-3F6534A2C754}"/>
              </a:ext>
            </a:extLst>
          </p:cNvPr>
          <p:cNvSpPr/>
          <p:nvPr/>
        </p:nvSpPr>
        <p:spPr>
          <a:xfrm>
            <a:off x="3687474" y="3667252"/>
            <a:ext cx="418264" cy="407061"/>
          </a:xfrm>
          <a:custGeom>
            <a:avLst/>
            <a:gdLst>
              <a:gd name="connsiteX0" fmla="*/ 153754 w 418264"/>
              <a:gd name="connsiteY0" fmla="*/ 164596 h 407061"/>
              <a:gd name="connsiteX1" fmla="*/ 148186 w 418264"/>
              <a:gd name="connsiteY1" fmla="*/ 168338 h 407061"/>
              <a:gd name="connsiteX2" fmla="*/ 153754 w 418264"/>
              <a:gd name="connsiteY2" fmla="*/ 164596 h 407061"/>
              <a:gd name="connsiteX3" fmla="*/ 154329 w 418264"/>
              <a:gd name="connsiteY3" fmla="*/ 163845 h 407061"/>
              <a:gd name="connsiteX4" fmla="*/ 153990 w 418264"/>
              <a:gd name="connsiteY4" fmla="*/ 164051 h 407061"/>
              <a:gd name="connsiteX5" fmla="*/ 154321 w 418264"/>
              <a:gd name="connsiteY5" fmla="*/ 163919 h 407061"/>
              <a:gd name="connsiteX6" fmla="*/ 154329 w 418264"/>
              <a:gd name="connsiteY6" fmla="*/ 163845 h 407061"/>
              <a:gd name="connsiteX7" fmla="*/ 312024 w 418264"/>
              <a:gd name="connsiteY7" fmla="*/ 0 h 407061"/>
              <a:gd name="connsiteX8" fmla="*/ 354795 w 418264"/>
              <a:gd name="connsiteY8" fmla="*/ 42771 h 407061"/>
              <a:gd name="connsiteX9" fmla="*/ 312024 w 418264"/>
              <a:gd name="connsiteY9" fmla="*/ 85543 h 407061"/>
              <a:gd name="connsiteX10" fmla="*/ 269252 w 418264"/>
              <a:gd name="connsiteY10" fmla="*/ 42771 h 407061"/>
              <a:gd name="connsiteX11" fmla="*/ 312024 w 418264"/>
              <a:gd name="connsiteY11" fmla="*/ 0 h 407061"/>
              <a:gd name="connsiteX12" fmla="*/ 55263 w 418264"/>
              <a:gd name="connsiteY12" fmla="*/ 183378 h 407061"/>
              <a:gd name="connsiteX13" fmla="*/ 66724 w 418264"/>
              <a:gd name="connsiteY13" fmla="*/ 183378 h 407061"/>
              <a:gd name="connsiteX14" fmla="*/ 66724 w 418264"/>
              <a:gd name="connsiteY14" fmla="*/ 177869 h 407061"/>
              <a:gd name="connsiteX15" fmla="*/ 55263 w 418264"/>
              <a:gd name="connsiteY15" fmla="*/ 177869 h 407061"/>
              <a:gd name="connsiteX16" fmla="*/ 49061 w 418264"/>
              <a:gd name="connsiteY16" fmla="*/ 176175 h 407061"/>
              <a:gd name="connsiteX17" fmla="*/ 48708 w 418264"/>
              <a:gd name="connsiteY17" fmla="*/ 174274 h 407061"/>
              <a:gd name="connsiteX18" fmla="*/ 48848 w 418264"/>
              <a:gd name="connsiteY18" fmla="*/ 141012 h 407061"/>
              <a:gd name="connsiteX19" fmla="*/ 43338 w 418264"/>
              <a:gd name="connsiteY19" fmla="*/ 141012 h 407061"/>
              <a:gd name="connsiteX20" fmla="*/ 43338 w 418264"/>
              <a:gd name="connsiteY20" fmla="*/ 173103 h 407061"/>
              <a:gd name="connsiteX21" fmla="*/ 44598 w 418264"/>
              <a:gd name="connsiteY21" fmla="*/ 179386 h 407061"/>
              <a:gd name="connsiteX22" fmla="*/ 55263 w 418264"/>
              <a:gd name="connsiteY22" fmla="*/ 183378 h 407061"/>
              <a:gd name="connsiteX23" fmla="*/ 417534 w 418264"/>
              <a:gd name="connsiteY23" fmla="*/ 261541 h 407061"/>
              <a:gd name="connsiteX24" fmla="*/ 415980 w 418264"/>
              <a:gd name="connsiteY24" fmla="*/ 248931 h 407061"/>
              <a:gd name="connsiteX25" fmla="*/ 411966 w 418264"/>
              <a:gd name="connsiteY25" fmla="*/ 110983 h 407061"/>
              <a:gd name="connsiteX26" fmla="*/ 406604 w 418264"/>
              <a:gd name="connsiteY26" fmla="*/ 105326 h 407061"/>
              <a:gd name="connsiteX27" fmla="*/ 400940 w 418264"/>
              <a:gd name="connsiteY27" fmla="*/ 110681 h 407061"/>
              <a:gd name="connsiteX28" fmla="*/ 405042 w 418264"/>
              <a:gd name="connsiteY28" fmla="*/ 250271 h 407061"/>
              <a:gd name="connsiteX29" fmla="*/ 406604 w 418264"/>
              <a:gd name="connsiteY29" fmla="*/ 262903 h 407061"/>
              <a:gd name="connsiteX30" fmla="*/ 402678 w 418264"/>
              <a:gd name="connsiteY30" fmla="*/ 286613 h 407061"/>
              <a:gd name="connsiteX31" fmla="*/ 388919 w 418264"/>
              <a:gd name="connsiteY31" fmla="*/ 286789 h 407061"/>
              <a:gd name="connsiteX32" fmla="*/ 295790 w 418264"/>
              <a:gd name="connsiteY32" fmla="*/ 301145 h 407061"/>
              <a:gd name="connsiteX33" fmla="*/ 293426 w 418264"/>
              <a:gd name="connsiteY33" fmla="*/ 308569 h 407061"/>
              <a:gd name="connsiteX34" fmla="*/ 298324 w 418264"/>
              <a:gd name="connsiteY34" fmla="*/ 311523 h 407061"/>
              <a:gd name="connsiteX35" fmla="*/ 300850 w 418264"/>
              <a:gd name="connsiteY35" fmla="*/ 310904 h 407061"/>
              <a:gd name="connsiteX36" fmla="*/ 349286 w 418264"/>
              <a:gd name="connsiteY36" fmla="*/ 295466 h 407061"/>
              <a:gd name="connsiteX37" fmla="*/ 349286 w 418264"/>
              <a:gd name="connsiteY37" fmla="*/ 381237 h 407061"/>
              <a:gd name="connsiteX38" fmla="*/ 326401 w 418264"/>
              <a:gd name="connsiteY38" fmla="*/ 381237 h 407061"/>
              <a:gd name="connsiteX39" fmla="*/ 317960 w 418264"/>
              <a:gd name="connsiteY39" fmla="*/ 389670 h 407061"/>
              <a:gd name="connsiteX40" fmla="*/ 326401 w 418264"/>
              <a:gd name="connsiteY40" fmla="*/ 398104 h 407061"/>
              <a:gd name="connsiteX41" fmla="*/ 391409 w 418264"/>
              <a:gd name="connsiteY41" fmla="*/ 398104 h 407061"/>
              <a:gd name="connsiteX42" fmla="*/ 399849 w 418264"/>
              <a:gd name="connsiteY42" fmla="*/ 389670 h 407061"/>
              <a:gd name="connsiteX43" fmla="*/ 391409 w 418264"/>
              <a:gd name="connsiteY43" fmla="*/ 381237 h 407061"/>
              <a:gd name="connsiteX44" fmla="*/ 370321 w 418264"/>
              <a:gd name="connsiteY44" fmla="*/ 381237 h 407061"/>
              <a:gd name="connsiteX45" fmla="*/ 370321 w 418264"/>
              <a:gd name="connsiteY45" fmla="*/ 294538 h 407061"/>
              <a:gd name="connsiteX46" fmla="*/ 385207 w 418264"/>
              <a:gd name="connsiteY46" fmla="*/ 297145 h 407061"/>
              <a:gd name="connsiteX47" fmla="*/ 409373 w 418264"/>
              <a:gd name="connsiteY47" fmla="*/ 295378 h 407061"/>
              <a:gd name="connsiteX48" fmla="*/ 417534 w 418264"/>
              <a:gd name="connsiteY48" fmla="*/ 261541 h 407061"/>
              <a:gd name="connsiteX49" fmla="*/ 391342 w 418264"/>
              <a:gd name="connsiteY49" fmla="*/ 236535 h 407061"/>
              <a:gd name="connsiteX50" fmla="*/ 377584 w 418264"/>
              <a:gd name="connsiteY50" fmla="*/ 129485 h 407061"/>
              <a:gd name="connsiteX51" fmla="*/ 295039 w 418264"/>
              <a:gd name="connsiteY51" fmla="*/ 127003 h 407061"/>
              <a:gd name="connsiteX52" fmla="*/ 202109 w 418264"/>
              <a:gd name="connsiteY52" fmla="*/ 133558 h 407061"/>
              <a:gd name="connsiteX53" fmla="*/ 201821 w 418264"/>
              <a:gd name="connsiteY53" fmla="*/ 177596 h 407061"/>
              <a:gd name="connsiteX54" fmla="*/ 299790 w 418264"/>
              <a:gd name="connsiteY54" fmla="*/ 170695 h 407061"/>
              <a:gd name="connsiteX55" fmla="*/ 308311 w 418264"/>
              <a:gd name="connsiteY55" fmla="*/ 228669 h 407061"/>
              <a:gd name="connsiteX56" fmla="*/ 194603 w 418264"/>
              <a:gd name="connsiteY56" fmla="*/ 380964 h 407061"/>
              <a:gd name="connsiteX57" fmla="*/ 194478 w 418264"/>
              <a:gd name="connsiteY57" fmla="*/ 382504 h 407061"/>
              <a:gd name="connsiteX58" fmla="*/ 194478 w 418264"/>
              <a:gd name="connsiteY58" fmla="*/ 222820 h 407061"/>
              <a:gd name="connsiteX59" fmla="*/ 236763 w 418264"/>
              <a:gd name="connsiteY59" fmla="*/ 222820 h 407061"/>
              <a:gd name="connsiteX60" fmla="*/ 236763 w 418264"/>
              <a:gd name="connsiteY60" fmla="*/ 185072 h 407061"/>
              <a:gd name="connsiteX61" fmla="*/ 85108 w 418264"/>
              <a:gd name="connsiteY61" fmla="*/ 185072 h 407061"/>
              <a:gd name="connsiteX62" fmla="*/ 85263 w 418264"/>
              <a:gd name="connsiteY62" fmla="*/ 183341 h 407061"/>
              <a:gd name="connsiteX63" fmla="*/ 85329 w 418264"/>
              <a:gd name="connsiteY63" fmla="*/ 181957 h 407061"/>
              <a:gd name="connsiteX64" fmla="*/ 89203 w 418264"/>
              <a:gd name="connsiteY64" fmla="*/ 177073 h 407061"/>
              <a:gd name="connsiteX65" fmla="*/ 91987 w 418264"/>
              <a:gd name="connsiteY65" fmla="*/ 176897 h 407061"/>
              <a:gd name="connsiteX66" fmla="*/ 91987 w 418264"/>
              <a:gd name="connsiteY66" fmla="*/ 179548 h 407061"/>
              <a:gd name="connsiteX67" fmla="*/ 132689 w 418264"/>
              <a:gd name="connsiteY67" fmla="*/ 179548 h 407061"/>
              <a:gd name="connsiteX68" fmla="*/ 136151 w 418264"/>
              <a:gd name="connsiteY68" fmla="*/ 179939 h 407061"/>
              <a:gd name="connsiteX69" fmla="*/ 140202 w 418264"/>
              <a:gd name="connsiteY69" fmla="*/ 178377 h 407061"/>
              <a:gd name="connsiteX70" fmla="*/ 140651 w 418264"/>
              <a:gd name="connsiteY70" fmla="*/ 176101 h 407061"/>
              <a:gd name="connsiteX71" fmla="*/ 141027 w 418264"/>
              <a:gd name="connsiteY71" fmla="*/ 174024 h 407061"/>
              <a:gd name="connsiteX72" fmla="*/ 143553 w 418264"/>
              <a:gd name="connsiteY72" fmla="*/ 172757 h 407061"/>
              <a:gd name="connsiteX73" fmla="*/ 142176 w 418264"/>
              <a:gd name="connsiteY73" fmla="*/ 177972 h 407061"/>
              <a:gd name="connsiteX74" fmla="*/ 188276 w 418264"/>
              <a:gd name="connsiteY74" fmla="*/ 177972 h 407061"/>
              <a:gd name="connsiteX75" fmla="*/ 165230 w 418264"/>
              <a:gd name="connsiteY75" fmla="*/ 161915 h 407061"/>
              <a:gd name="connsiteX76" fmla="*/ 154336 w 418264"/>
              <a:gd name="connsiteY76" fmla="*/ 163904 h 407061"/>
              <a:gd name="connsiteX77" fmla="*/ 145188 w 418264"/>
              <a:gd name="connsiteY77" fmla="*/ 170201 h 407061"/>
              <a:gd name="connsiteX78" fmla="*/ 144304 w 418264"/>
              <a:gd name="connsiteY78" fmla="*/ 171461 h 407061"/>
              <a:gd name="connsiteX79" fmla="*/ 143936 w 418264"/>
              <a:gd name="connsiteY79" fmla="*/ 171350 h 407061"/>
              <a:gd name="connsiteX80" fmla="*/ 139996 w 418264"/>
              <a:gd name="connsiteY80" fmla="*/ 173170 h 407061"/>
              <a:gd name="connsiteX81" fmla="*/ 139311 w 418264"/>
              <a:gd name="connsiteY81" fmla="*/ 176101 h 407061"/>
              <a:gd name="connsiteX82" fmla="*/ 139134 w 418264"/>
              <a:gd name="connsiteY82" fmla="*/ 177559 h 407061"/>
              <a:gd name="connsiteX83" fmla="*/ 136593 w 418264"/>
              <a:gd name="connsiteY83" fmla="*/ 178488 h 407061"/>
              <a:gd name="connsiteX84" fmla="*/ 136593 w 418264"/>
              <a:gd name="connsiteY84" fmla="*/ 172138 h 407061"/>
              <a:gd name="connsiteX85" fmla="*/ 91995 w 418264"/>
              <a:gd name="connsiteY85" fmla="*/ 172138 h 407061"/>
              <a:gd name="connsiteX86" fmla="*/ 91995 w 418264"/>
              <a:gd name="connsiteY86" fmla="*/ 175505 h 407061"/>
              <a:gd name="connsiteX87" fmla="*/ 88953 w 418264"/>
              <a:gd name="connsiteY87" fmla="*/ 175748 h 407061"/>
              <a:gd name="connsiteX88" fmla="*/ 83988 w 418264"/>
              <a:gd name="connsiteY88" fmla="*/ 181861 h 407061"/>
              <a:gd name="connsiteX89" fmla="*/ 83922 w 418264"/>
              <a:gd name="connsiteY89" fmla="*/ 183275 h 407061"/>
              <a:gd name="connsiteX90" fmla="*/ 83753 w 418264"/>
              <a:gd name="connsiteY90" fmla="*/ 185065 h 407061"/>
              <a:gd name="connsiteX91" fmla="*/ 0 w 418264"/>
              <a:gd name="connsiteY91" fmla="*/ 185065 h 407061"/>
              <a:gd name="connsiteX92" fmla="*/ 0 w 418264"/>
              <a:gd name="connsiteY92" fmla="*/ 222813 h 407061"/>
              <a:gd name="connsiteX93" fmla="*/ 23017 w 418264"/>
              <a:gd name="connsiteY93" fmla="*/ 222813 h 407061"/>
              <a:gd name="connsiteX94" fmla="*/ 23017 w 418264"/>
              <a:gd name="connsiteY94" fmla="*/ 405904 h 407061"/>
              <a:gd name="connsiteX95" fmla="*/ 194471 w 418264"/>
              <a:gd name="connsiteY95" fmla="*/ 405904 h 407061"/>
              <a:gd name="connsiteX96" fmla="*/ 194471 w 418264"/>
              <a:gd name="connsiteY96" fmla="*/ 387571 h 407061"/>
              <a:gd name="connsiteX97" fmla="*/ 249653 w 418264"/>
              <a:gd name="connsiteY97" fmla="*/ 380913 h 407061"/>
              <a:gd name="connsiteX98" fmla="*/ 344240 w 418264"/>
              <a:gd name="connsiteY98" fmla="*/ 275535 h 407061"/>
              <a:gd name="connsiteX99" fmla="*/ 391342 w 418264"/>
              <a:gd name="connsiteY99" fmla="*/ 236535 h 407061"/>
              <a:gd name="connsiteX100" fmla="*/ 62194 w 418264"/>
              <a:gd name="connsiteY100" fmla="*/ 60795 h 407061"/>
              <a:gd name="connsiteX101" fmla="*/ 69125 w 418264"/>
              <a:gd name="connsiteY101" fmla="*/ 159617 h 407061"/>
              <a:gd name="connsiteX102" fmla="*/ 50822 w 418264"/>
              <a:gd name="connsiteY102" fmla="*/ 160899 h 407061"/>
              <a:gd name="connsiteX103" fmla="*/ 43891 w 418264"/>
              <a:gd name="connsiteY103" fmla="*/ 62084 h 407061"/>
              <a:gd name="connsiteX104" fmla="*/ 62194 w 418264"/>
              <a:gd name="connsiteY104" fmla="*/ 60795 h 407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418264" h="407061">
                <a:moveTo>
                  <a:pt x="153754" y="164596"/>
                </a:moveTo>
                <a:cubicBezTo>
                  <a:pt x="152443" y="164677"/>
                  <a:pt x="148186" y="168338"/>
                  <a:pt x="148186" y="168338"/>
                </a:cubicBezTo>
                <a:cubicBezTo>
                  <a:pt x="150477" y="169325"/>
                  <a:pt x="155073" y="164515"/>
                  <a:pt x="153754" y="164596"/>
                </a:cubicBezTo>
                <a:close/>
                <a:moveTo>
                  <a:pt x="154329" y="163845"/>
                </a:moveTo>
                <a:lnTo>
                  <a:pt x="153990" y="164051"/>
                </a:lnTo>
                <a:cubicBezTo>
                  <a:pt x="154108" y="164007"/>
                  <a:pt x="154218" y="163963"/>
                  <a:pt x="154321" y="163919"/>
                </a:cubicBezTo>
                <a:cubicBezTo>
                  <a:pt x="154321" y="163889"/>
                  <a:pt x="154329" y="163874"/>
                  <a:pt x="154329" y="163845"/>
                </a:cubicBezTo>
                <a:close/>
                <a:moveTo>
                  <a:pt x="312024" y="0"/>
                </a:moveTo>
                <a:cubicBezTo>
                  <a:pt x="335645" y="0"/>
                  <a:pt x="354795" y="19150"/>
                  <a:pt x="354795" y="42771"/>
                </a:cubicBezTo>
                <a:cubicBezTo>
                  <a:pt x="354795" y="66392"/>
                  <a:pt x="335645" y="85543"/>
                  <a:pt x="312024" y="85543"/>
                </a:cubicBezTo>
                <a:cubicBezTo>
                  <a:pt x="288402" y="85543"/>
                  <a:pt x="269252" y="66392"/>
                  <a:pt x="269252" y="42771"/>
                </a:cubicBezTo>
                <a:cubicBezTo>
                  <a:pt x="269252" y="19150"/>
                  <a:pt x="288402" y="0"/>
                  <a:pt x="312024" y="0"/>
                </a:cubicBezTo>
                <a:close/>
                <a:moveTo>
                  <a:pt x="55263" y="183378"/>
                </a:moveTo>
                <a:lnTo>
                  <a:pt x="66724" y="183378"/>
                </a:lnTo>
                <a:lnTo>
                  <a:pt x="66724" y="177869"/>
                </a:lnTo>
                <a:lnTo>
                  <a:pt x="55263" y="177869"/>
                </a:lnTo>
                <a:cubicBezTo>
                  <a:pt x="52140" y="177869"/>
                  <a:pt x="49886" y="177250"/>
                  <a:pt x="49061" y="176175"/>
                </a:cubicBezTo>
                <a:cubicBezTo>
                  <a:pt x="48435" y="175350"/>
                  <a:pt x="48708" y="174274"/>
                  <a:pt x="48708" y="174274"/>
                </a:cubicBezTo>
                <a:lnTo>
                  <a:pt x="48848" y="141012"/>
                </a:lnTo>
                <a:lnTo>
                  <a:pt x="43338" y="141012"/>
                </a:lnTo>
                <a:lnTo>
                  <a:pt x="43338" y="173103"/>
                </a:lnTo>
                <a:cubicBezTo>
                  <a:pt x="43095" y="174223"/>
                  <a:pt x="42786" y="176911"/>
                  <a:pt x="44598" y="179386"/>
                </a:cubicBezTo>
                <a:cubicBezTo>
                  <a:pt x="46528" y="182030"/>
                  <a:pt x="50129" y="183378"/>
                  <a:pt x="55263" y="183378"/>
                </a:cubicBezTo>
                <a:close/>
                <a:moveTo>
                  <a:pt x="417534" y="261541"/>
                </a:moveTo>
                <a:lnTo>
                  <a:pt x="415980" y="248931"/>
                </a:lnTo>
                <a:cubicBezTo>
                  <a:pt x="409837" y="199671"/>
                  <a:pt x="409594" y="197792"/>
                  <a:pt x="411966" y="110983"/>
                </a:cubicBezTo>
                <a:cubicBezTo>
                  <a:pt x="412039" y="107941"/>
                  <a:pt x="409668" y="105415"/>
                  <a:pt x="406604" y="105326"/>
                </a:cubicBezTo>
                <a:cubicBezTo>
                  <a:pt x="403716" y="105135"/>
                  <a:pt x="401035" y="107639"/>
                  <a:pt x="400940" y="110681"/>
                </a:cubicBezTo>
                <a:cubicBezTo>
                  <a:pt x="398553" y="198301"/>
                  <a:pt x="398811" y="200253"/>
                  <a:pt x="405042" y="250271"/>
                </a:cubicBezTo>
                <a:lnTo>
                  <a:pt x="406604" y="262903"/>
                </a:lnTo>
                <a:cubicBezTo>
                  <a:pt x="408202" y="275005"/>
                  <a:pt x="406795" y="283387"/>
                  <a:pt x="402678" y="286613"/>
                </a:cubicBezTo>
                <a:cubicBezTo>
                  <a:pt x="397883" y="290310"/>
                  <a:pt x="389494" y="287025"/>
                  <a:pt x="388919" y="286789"/>
                </a:cubicBezTo>
                <a:cubicBezTo>
                  <a:pt x="348402" y="274327"/>
                  <a:pt x="297926" y="300077"/>
                  <a:pt x="295790" y="301145"/>
                </a:cubicBezTo>
                <a:cubicBezTo>
                  <a:pt x="293087" y="302529"/>
                  <a:pt x="292026" y="305866"/>
                  <a:pt x="293426" y="308569"/>
                </a:cubicBezTo>
                <a:cubicBezTo>
                  <a:pt x="294405" y="310462"/>
                  <a:pt x="296335" y="311523"/>
                  <a:pt x="298324" y="311523"/>
                </a:cubicBezTo>
                <a:cubicBezTo>
                  <a:pt x="299171" y="311523"/>
                  <a:pt x="300025" y="311346"/>
                  <a:pt x="300850" y="310904"/>
                </a:cubicBezTo>
                <a:cubicBezTo>
                  <a:pt x="301182" y="310749"/>
                  <a:pt x="323713" y="299296"/>
                  <a:pt x="349286" y="295466"/>
                </a:cubicBezTo>
                <a:lnTo>
                  <a:pt x="349286" y="381237"/>
                </a:lnTo>
                <a:lnTo>
                  <a:pt x="326401" y="381237"/>
                </a:lnTo>
                <a:cubicBezTo>
                  <a:pt x="321739" y="381237"/>
                  <a:pt x="317960" y="385008"/>
                  <a:pt x="317960" y="389670"/>
                </a:cubicBezTo>
                <a:cubicBezTo>
                  <a:pt x="317960" y="394318"/>
                  <a:pt x="321739" y="398104"/>
                  <a:pt x="326401" y="398104"/>
                </a:cubicBezTo>
                <a:lnTo>
                  <a:pt x="391409" y="398104"/>
                </a:lnTo>
                <a:cubicBezTo>
                  <a:pt x="396071" y="398104"/>
                  <a:pt x="399849" y="394318"/>
                  <a:pt x="399849" y="389670"/>
                </a:cubicBezTo>
                <a:cubicBezTo>
                  <a:pt x="399849" y="385008"/>
                  <a:pt x="396064" y="381237"/>
                  <a:pt x="391409" y="381237"/>
                </a:cubicBezTo>
                <a:lnTo>
                  <a:pt x="370321" y="381237"/>
                </a:lnTo>
                <a:lnTo>
                  <a:pt x="370321" y="294538"/>
                </a:lnTo>
                <a:cubicBezTo>
                  <a:pt x="375396" y="294884"/>
                  <a:pt x="380405" y="295672"/>
                  <a:pt x="385207" y="297145"/>
                </a:cubicBezTo>
                <a:cubicBezTo>
                  <a:pt x="385796" y="297381"/>
                  <a:pt x="399459" y="302994"/>
                  <a:pt x="409373" y="295378"/>
                </a:cubicBezTo>
                <a:cubicBezTo>
                  <a:pt x="416967" y="289544"/>
                  <a:pt x="419729" y="278135"/>
                  <a:pt x="417534" y="261541"/>
                </a:cubicBezTo>
                <a:close/>
                <a:moveTo>
                  <a:pt x="391342" y="236535"/>
                </a:moveTo>
                <a:cubicBezTo>
                  <a:pt x="390392" y="200304"/>
                  <a:pt x="378519" y="165561"/>
                  <a:pt x="377584" y="129485"/>
                </a:cubicBezTo>
                <a:cubicBezTo>
                  <a:pt x="376206" y="76940"/>
                  <a:pt x="295687" y="75747"/>
                  <a:pt x="295039" y="127003"/>
                </a:cubicBezTo>
                <a:cubicBezTo>
                  <a:pt x="264222" y="132247"/>
                  <a:pt x="233441" y="135031"/>
                  <a:pt x="202109" y="133558"/>
                </a:cubicBezTo>
                <a:cubicBezTo>
                  <a:pt x="173671" y="132225"/>
                  <a:pt x="173582" y="176278"/>
                  <a:pt x="201821" y="177596"/>
                </a:cubicBezTo>
                <a:cubicBezTo>
                  <a:pt x="234730" y="179136"/>
                  <a:pt x="267374" y="176013"/>
                  <a:pt x="299790" y="170695"/>
                </a:cubicBezTo>
                <a:cubicBezTo>
                  <a:pt x="303119" y="189978"/>
                  <a:pt x="307059" y="209165"/>
                  <a:pt x="308311" y="228669"/>
                </a:cubicBezTo>
                <a:cubicBezTo>
                  <a:pt x="241256" y="252091"/>
                  <a:pt x="204090" y="308842"/>
                  <a:pt x="194603" y="380964"/>
                </a:cubicBezTo>
                <a:cubicBezTo>
                  <a:pt x="194537" y="381458"/>
                  <a:pt x="194522" y="381988"/>
                  <a:pt x="194478" y="382504"/>
                </a:cubicBezTo>
                <a:lnTo>
                  <a:pt x="194478" y="222820"/>
                </a:lnTo>
                <a:lnTo>
                  <a:pt x="236763" y="222820"/>
                </a:lnTo>
                <a:lnTo>
                  <a:pt x="236763" y="185072"/>
                </a:lnTo>
                <a:lnTo>
                  <a:pt x="85108" y="185072"/>
                </a:lnTo>
                <a:cubicBezTo>
                  <a:pt x="85196" y="184594"/>
                  <a:pt x="85233" y="184034"/>
                  <a:pt x="85263" y="183341"/>
                </a:cubicBezTo>
                <a:cubicBezTo>
                  <a:pt x="85277" y="182929"/>
                  <a:pt x="85300" y="182472"/>
                  <a:pt x="85329" y="181957"/>
                </a:cubicBezTo>
                <a:cubicBezTo>
                  <a:pt x="85521" y="178767"/>
                  <a:pt x="86080" y="177677"/>
                  <a:pt x="89203" y="177073"/>
                </a:cubicBezTo>
                <a:cubicBezTo>
                  <a:pt x="89991" y="176926"/>
                  <a:pt x="90986" y="176882"/>
                  <a:pt x="91987" y="176897"/>
                </a:cubicBezTo>
                <a:lnTo>
                  <a:pt x="91987" y="179548"/>
                </a:lnTo>
                <a:lnTo>
                  <a:pt x="132689" y="179548"/>
                </a:lnTo>
                <a:cubicBezTo>
                  <a:pt x="133875" y="179769"/>
                  <a:pt x="135053" y="179939"/>
                  <a:pt x="136151" y="179939"/>
                </a:cubicBezTo>
                <a:cubicBezTo>
                  <a:pt x="137860" y="179939"/>
                  <a:pt x="139333" y="179548"/>
                  <a:pt x="140202" y="178377"/>
                </a:cubicBezTo>
                <a:cubicBezTo>
                  <a:pt x="140658" y="177766"/>
                  <a:pt x="140658" y="176919"/>
                  <a:pt x="140651" y="176101"/>
                </a:cubicBezTo>
                <a:cubicBezTo>
                  <a:pt x="140651" y="175313"/>
                  <a:pt x="140644" y="174503"/>
                  <a:pt x="141027" y="174024"/>
                </a:cubicBezTo>
                <a:cubicBezTo>
                  <a:pt x="141616" y="173310"/>
                  <a:pt x="142750" y="172831"/>
                  <a:pt x="143553" y="172757"/>
                </a:cubicBezTo>
                <a:cubicBezTo>
                  <a:pt x="142706" y="174392"/>
                  <a:pt x="142176" y="176131"/>
                  <a:pt x="142176" y="177972"/>
                </a:cubicBezTo>
                <a:lnTo>
                  <a:pt x="188276" y="177972"/>
                </a:lnTo>
                <a:cubicBezTo>
                  <a:pt x="188276" y="169104"/>
                  <a:pt x="177950" y="161915"/>
                  <a:pt x="165230" y="161915"/>
                </a:cubicBezTo>
                <a:cubicBezTo>
                  <a:pt x="161252" y="161915"/>
                  <a:pt x="157592" y="162674"/>
                  <a:pt x="154336" y="163904"/>
                </a:cubicBezTo>
                <a:cubicBezTo>
                  <a:pt x="155095" y="171498"/>
                  <a:pt x="147950" y="170761"/>
                  <a:pt x="145188" y="170201"/>
                </a:cubicBezTo>
                <a:cubicBezTo>
                  <a:pt x="144864" y="170606"/>
                  <a:pt x="144584" y="171034"/>
                  <a:pt x="144304" y="171461"/>
                </a:cubicBezTo>
                <a:cubicBezTo>
                  <a:pt x="144179" y="171431"/>
                  <a:pt x="144076" y="171358"/>
                  <a:pt x="143936" y="171350"/>
                </a:cubicBezTo>
                <a:cubicBezTo>
                  <a:pt x="142706" y="171291"/>
                  <a:pt x="140931" y="172035"/>
                  <a:pt x="139996" y="173170"/>
                </a:cubicBezTo>
                <a:cubicBezTo>
                  <a:pt x="139296" y="174024"/>
                  <a:pt x="139311" y="175129"/>
                  <a:pt x="139311" y="176101"/>
                </a:cubicBezTo>
                <a:cubicBezTo>
                  <a:pt x="139318" y="176698"/>
                  <a:pt x="139318" y="177316"/>
                  <a:pt x="139134" y="177559"/>
                </a:cubicBezTo>
                <a:cubicBezTo>
                  <a:pt x="138648" y="178215"/>
                  <a:pt x="137690" y="178429"/>
                  <a:pt x="136593" y="178488"/>
                </a:cubicBezTo>
                <a:lnTo>
                  <a:pt x="136593" y="172138"/>
                </a:lnTo>
                <a:lnTo>
                  <a:pt x="91995" y="172138"/>
                </a:lnTo>
                <a:lnTo>
                  <a:pt x="91995" y="175505"/>
                </a:lnTo>
                <a:cubicBezTo>
                  <a:pt x="90809" y="175497"/>
                  <a:pt x="89704" y="175600"/>
                  <a:pt x="88953" y="175748"/>
                </a:cubicBezTo>
                <a:cubicBezTo>
                  <a:pt x="84998" y="176506"/>
                  <a:pt x="84202" y="178325"/>
                  <a:pt x="83988" y="181861"/>
                </a:cubicBezTo>
                <a:cubicBezTo>
                  <a:pt x="83959" y="182391"/>
                  <a:pt x="83944" y="182863"/>
                  <a:pt x="83922" y="183275"/>
                </a:cubicBezTo>
                <a:cubicBezTo>
                  <a:pt x="83893" y="184078"/>
                  <a:pt x="83863" y="184638"/>
                  <a:pt x="83753" y="185065"/>
                </a:cubicBezTo>
                <a:lnTo>
                  <a:pt x="0" y="185065"/>
                </a:lnTo>
                <a:lnTo>
                  <a:pt x="0" y="222813"/>
                </a:lnTo>
                <a:lnTo>
                  <a:pt x="23017" y="222813"/>
                </a:lnTo>
                <a:lnTo>
                  <a:pt x="23017" y="405904"/>
                </a:lnTo>
                <a:lnTo>
                  <a:pt x="194471" y="405904"/>
                </a:lnTo>
                <a:lnTo>
                  <a:pt x="194471" y="387571"/>
                </a:lnTo>
                <a:cubicBezTo>
                  <a:pt x="197262" y="415781"/>
                  <a:pt x="245410" y="413203"/>
                  <a:pt x="249653" y="380913"/>
                </a:cubicBezTo>
                <a:cubicBezTo>
                  <a:pt x="256989" y="325119"/>
                  <a:pt x="289529" y="287865"/>
                  <a:pt x="344240" y="275535"/>
                </a:cubicBezTo>
                <a:cubicBezTo>
                  <a:pt x="366985" y="278997"/>
                  <a:pt x="392108" y="266070"/>
                  <a:pt x="391342" y="236535"/>
                </a:cubicBezTo>
                <a:close/>
                <a:moveTo>
                  <a:pt x="62194" y="60795"/>
                </a:moveTo>
                <a:lnTo>
                  <a:pt x="69125" y="159617"/>
                </a:lnTo>
                <a:lnTo>
                  <a:pt x="50822" y="160899"/>
                </a:lnTo>
                <a:lnTo>
                  <a:pt x="43891" y="62084"/>
                </a:lnTo>
                <a:lnTo>
                  <a:pt x="62194" y="60795"/>
                </a:lnTo>
                <a:close/>
              </a:path>
            </a:pathLst>
          </a:custGeom>
          <a:gradFill>
            <a:gsLst>
              <a:gs pos="100000">
                <a:srgbClr val="E9BE61"/>
              </a:gs>
              <a:gs pos="0">
                <a:srgbClr val="FEEFAC"/>
              </a:gs>
            </a:gsLst>
            <a:lin ang="5400000" scaled="0"/>
          </a:gradFill>
          <a:ln w="12700" cap="flat" cmpd="sng" algn="ctr">
            <a:noFill/>
            <a:prstDash val="solid"/>
            <a:miter lim="800000"/>
          </a:ln>
          <a:effectLst>
            <a:outerShdw blurRad="254000" dist="101600" dir="5400000" algn="ctr" rotWithShape="0">
              <a:srgbClr val="000000">
                <a:alpha val="1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srgbClr val="891C21"/>
              </a:solidFill>
              <a:effectLst/>
              <a:uLnTx/>
              <a:uFillTx/>
              <a:cs typeface="+mn-ea"/>
              <a:sym typeface="+mn-lt"/>
            </a:endParaRPr>
          </a:p>
        </p:txBody>
      </p:sp>
      <p:grpSp>
        <p:nvGrpSpPr>
          <p:cNvPr id="41" name="Graphic 53">
            <a:extLst>
              <a:ext uri="{FF2B5EF4-FFF2-40B4-BE49-F238E27FC236}">
                <a16:creationId xmlns="" xmlns:a16="http://schemas.microsoft.com/office/drawing/2014/main" id="{5CCA8AAC-28CC-4052-A446-A1870624CDDF}"/>
              </a:ext>
            </a:extLst>
          </p:cNvPr>
          <p:cNvGrpSpPr/>
          <p:nvPr/>
        </p:nvGrpSpPr>
        <p:grpSpPr>
          <a:xfrm>
            <a:off x="4964044" y="2412714"/>
            <a:ext cx="363562" cy="418524"/>
            <a:chOff x="4964044" y="2412714"/>
            <a:chExt cx="363562" cy="418524"/>
          </a:xfrm>
          <a:solidFill>
            <a:sysClr val="window" lastClr="FFFFFF"/>
          </a:solidFill>
        </p:grpSpPr>
        <p:sp>
          <p:nvSpPr>
            <p:cNvPr id="42" name="Graphic 53">
              <a:extLst>
                <a:ext uri="{FF2B5EF4-FFF2-40B4-BE49-F238E27FC236}">
                  <a16:creationId xmlns="" xmlns:a16="http://schemas.microsoft.com/office/drawing/2014/main" id="{7CE8D61D-6958-4536-96F6-B4AF05D0263E}"/>
                </a:ext>
              </a:extLst>
            </p:cNvPr>
            <p:cNvSpPr/>
            <p:nvPr/>
          </p:nvSpPr>
          <p:spPr>
            <a:xfrm>
              <a:off x="5205075" y="2702278"/>
              <a:ext cx="120491" cy="128960"/>
            </a:xfrm>
            <a:custGeom>
              <a:avLst/>
              <a:gdLst>
                <a:gd name="connsiteX0" fmla="*/ 120492 w 120491"/>
                <a:gd name="connsiteY0" fmla="*/ 114098 h 128960"/>
                <a:gd name="connsiteX1" fmla="*/ 75114 w 120491"/>
                <a:gd name="connsiteY1" fmla="*/ 68085 h 128960"/>
                <a:gd name="connsiteX2" fmla="*/ 93503 w 120491"/>
                <a:gd name="connsiteY2" fmla="*/ 33275 h 128960"/>
                <a:gd name="connsiteX3" fmla="*/ 60264 w 120491"/>
                <a:gd name="connsiteY3" fmla="*/ 0 h 128960"/>
                <a:gd name="connsiteX4" fmla="*/ 26989 w 120491"/>
                <a:gd name="connsiteY4" fmla="*/ 33275 h 128960"/>
                <a:gd name="connsiteX5" fmla="*/ 45378 w 120491"/>
                <a:gd name="connsiteY5" fmla="*/ 68085 h 128960"/>
                <a:gd name="connsiteX6" fmla="*/ 0 w 120491"/>
                <a:gd name="connsiteY6" fmla="*/ 114098 h 128960"/>
                <a:gd name="connsiteX7" fmla="*/ 120492 w 120491"/>
                <a:gd name="connsiteY7" fmla="*/ 114098 h 128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0491" h="128960">
                  <a:moveTo>
                    <a:pt x="120492" y="114098"/>
                  </a:moveTo>
                  <a:cubicBezTo>
                    <a:pt x="120492" y="97329"/>
                    <a:pt x="101191" y="74694"/>
                    <a:pt x="75114" y="68085"/>
                  </a:cubicBezTo>
                  <a:cubicBezTo>
                    <a:pt x="85994" y="60756"/>
                    <a:pt x="93503" y="46301"/>
                    <a:pt x="93503" y="33275"/>
                  </a:cubicBezTo>
                  <a:cubicBezTo>
                    <a:pt x="93503" y="14898"/>
                    <a:pt x="78605" y="0"/>
                    <a:pt x="60264" y="0"/>
                  </a:cubicBezTo>
                  <a:cubicBezTo>
                    <a:pt x="41863" y="0"/>
                    <a:pt x="26989" y="14898"/>
                    <a:pt x="26989" y="33275"/>
                  </a:cubicBezTo>
                  <a:cubicBezTo>
                    <a:pt x="26989" y="46301"/>
                    <a:pt x="34510" y="60756"/>
                    <a:pt x="45378" y="68085"/>
                  </a:cubicBezTo>
                  <a:cubicBezTo>
                    <a:pt x="19312" y="74694"/>
                    <a:pt x="0" y="97329"/>
                    <a:pt x="0" y="114098"/>
                  </a:cubicBezTo>
                  <a:cubicBezTo>
                    <a:pt x="-12" y="133914"/>
                    <a:pt x="120492" y="133914"/>
                    <a:pt x="120492" y="114098"/>
                  </a:cubicBezTo>
                  <a:close/>
                </a:path>
              </a:pathLst>
            </a:custGeom>
            <a:gradFill>
              <a:gsLst>
                <a:gs pos="100000">
                  <a:srgbClr val="E9BE61"/>
                </a:gs>
                <a:gs pos="0">
                  <a:srgbClr val="FEEFAC"/>
                </a:gs>
              </a:gsLst>
              <a:lin ang="5400000" scaled="0"/>
            </a:gradFill>
            <a:ln w="12700" cap="flat" cmpd="sng" algn="ctr">
              <a:noFill/>
              <a:prstDash val="solid"/>
              <a:miter lim="800000"/>
            </a:ln>
            <a:effectLst>
              <a:outerShdw blurRad="254000" dist="101600" dir="5400000" algn="ctr" rotWithShape="0">
                <a:srgbClr val="000000">
                  <a:alpha val="1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srgbClr val="891C21"/>
                </a:solidFill>
                <a:effectLst/>
                <a:uLnTx/>
                <a:uFillTx/>
                <a:cs typeface="+mn-ea"/>
                <a:sym typeface="+mn-lt"/>
              </a:endParaRPr>
            </a:p>
          </p:txBody>
        </p:sp>
        <p:sp>
          <p:nvSpPr>
            <p:cNvPr id="43" name="Graphic 53">
              <a:extLst>
                <a:ext uri="{FF2B5EF4-FFF2-40B4-BE49-F238E27FC236}">
                  <a16:creationId xmlns="" xmlns:a16="http://schemas.microsoft.com/office/drawing/2014/main" id="{9EE402CF-D358-445D-B989-BEE6DD82B7EF}"/>
                </a:ext>
              </a:extLst>
            </p:cNvPr>
            <p:cNvSpPr/>
            <p:nvPr/>
          </p:nvSpPr>
          <p:spPr>
            <a:xfrm>
              <a:off x="5017866" y="2428871"/>
              <a:ext cx="53942" cy="59148"/>
            </a:xfrm>
            <a:custGeom>
              <a:avLst/>
              <a:gdLst>
                <a:gd name="connsiteX0" fmla="*/ 26989 w 53942"/>
                <a:gd name="connsiteY0" fmla="*/ 59148 h 59148"/>
                <a:gd name="connsiteX1" fmla="*/ 53942 w 53942"/>
                <a:gd name="connsiteY1" fmla="*/ 26977 h 59148"/>
                <a:gd name="connsiteX2" fmla="*/ 26989 w 53942"/>
                <a:gd name="connsiteY2" fmla="*/ 0 h 59148"/>
                <a:gd name="connsiteX3" fmla="*/ 0 w 53942"/>
                <a:gd name="connsiteY3" fmla="*/ 26977 h 59148"/>
                <a:gd name="connsiteX4" fmla="*/ 26989 w 53942"/>
                <a:gd name="connsiteY4" fmla="*/ 59148 h 59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42" h="59148">
                  <a:moveTo>
                    <a:pt x="26989" y="59148"/>
                  </a:moveTo>
                  <a:cubicBezTo>
                    <a:pt x="41851" y="59148"/>
                    <a:pt x="53942" y="41851"/>
                    <a:pt x="53942" y="26977"/>
                  </a:cubicBezTo>
                  <a:cubicBezTo>
                    <a:pt x="53942" y="12055"/>
                    <a:pt x="41851" y="0"/>
                    <a:pt x="26989" y="0"/>
                  </a:cubicBezTo>
                  <a:cubicBezTo>
                    <a:pt x="12091" y="0"/>
                    <a:pt x="0" y="12055"/>
                    <a:pt x="0" y="26977"/>
                  </a:cubicBezTo>
                  <a:cubicBezTo>
                    <a:pt x="0" y="41851"/>
                    <a:pt x="12091" y="59148"/>
                    <a:pt x="26989" y="59148"/>
                  </a:cubicBezTo>
                  <a:close/>
                </a:path>
              </a:pathLst>
            </a:custGeom>
            <a:gradFill>
              <a:gsLst>
                <a:gs pos="100000">
                  <a:srgbClr val="E9BE61"/>
                </a:gs>
                <a:gs pos="0">
                  <a:srgbClr val="FEEFAC"/>
                </a:gs>
              </a:gsLst>
              <a:lin ang="5400000" scaled="0"/>
            </a:gradFill>
            <a:ln w="12700" cap="flat" cmpd="sng" algn="ctr">
              <a:noFill/>
              <a:prstDash val="solid"/>
              <a:miter lim="800000"/>
            </a:ln>
            <a:effectLst>
              <a:outerShdw blurRad="254000" dist="101600" dir="5400000" algn="ctr" rotWithShape="0">
                <a:srgbClr val="000000">
                  <a:alpha val="1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srgbClr val="891C21"/>
                </a:solidFill>
                <a:effectLst/>
                <a:uLnTx/>
                <a:uFillTx/>
                <a:cs typeface="+mn-ea"/>
                <a:sym typeface="+mn-lt"/>
              </a:endParaRPr>
            </a:p>
          </p:txBody>
        </p:sp>
        <p:sp>
          <p:nvSpPr>
            <p:cNvPr id="44" name="Graphic 53">
              <a:extLst>
                <a:ext uri="{FF2B5EF4-FFF2-40B4-BE49-F238E27FC236}">
                  <a16:creationId xmlns="" xmlns:a16="http://schemas.microsoft.com/office/drawing/2014/main" id="{2B94C859-C5AE-47A2-B2BA-F95186272246}"/>
                </a:ext>
              </a:extLst>
            </p:cNvPr>
            <p:cNvSpPr/>
            <p:nvPr/>
          </p:nvSpPr>
          <p:spPr>
            <a:xfrm>
              <a:off x="4964044" y="2412714"/>
              <a:ext cx="363562" cy="418500"/>
            </a:xfrm>
            <a:custGeom>
              <a:avLst/>
              <a:gdLst>
                <a:gd name="connsiteX0" fmla="*/ 363563 w 363562"/>
                <a:gd name="connsiteY0" fmla="*/ 154594 h 418500"/>
                <a:gd name="connsiteX1" fmla="*/ 363563 w 363562"/>
                <a:gd name="connsiteY1" fmla="*/ 40436 h 418500"/>
                <a:gd name="connsiteX2" fmla="*/ 344526 w 363562"/>
                <a:gd name="connsiteY2" fmla="*/ 21411 h 418500"/>
                <a:gd name="connsiteX3" fmla="*/ 270804 w 363562"/>
                <a:gd name="connsiteY3" fmla="*/ 21411 h 418500"/>
                <a:gd name="connsiteX4" fmla="*/ 270804 w 363562"/>
                <a:gd name="connsiteY4" fmla="*/ 7137 h 418500"/>
                <a:gd name="connsiteX5" fmla="*/ 263655 w 363562"/>
                <a:gd name="connsiteY5" fmla="*/ 0 h 418500"/>
                <a:gd name="connsiteX6" fmla="*/ 256505 w 363562"/>
                <a:gd name="connsiteY6" fmla="*/ 7137 h 418500"/>
                <a:gd name="connsiteX7" fmla="*/ 256505 w 363562"/>
                <a:gd name="connsiteY7" fmla="*/ 21411 h 418500"/>
                <a:gd name="connsiteX8" fmla="*/ 182795 w 363562"/>
                <a:gd name="connsiteY8" fmla="*/ 21411 h 418500"/>
                <a:gd name="connsiteX9" fmla="*/ 163770 w 363562"/>
                <a:gd name="connsiteY9" fmla="*/ 40436 h 418500"/>
                <a:gd name="connsiteX10" fmla="*/ 163770 w 363562"/>
                <a:gd name="connsiteY10" fmla="*/ 98888 h 418500"/>
                <a:gd name="connsiteX11" fmla="*/ 126837 w 363562"/>
                <a:gd name="connsiteY11" fmla="*/ 86569 h 418500"/>
                <a:gd name="connsiteX12" fmla="*/ 84746 w 363562"/>
                <a:gd name="connsiteY12" fmla="*/ 77573 h 418500"/>
                <a:gd name="connsiteX13" fmla="*/ 82191 w 363562"/>
                <a:gd name="connsiteY13" fmla="*/ 82671 h 418500"/>
                <a:gd name="connsiteX14" fmla="*/ 82143 w 363562"/>
                <a:gd name="connsiteY14" fmla="*/ 82671 h 418500"/>
                <a:gd name="connsiteX15" fmla="*/ 89328 w 363562"/>
                <a:gd name="connsiteY15" fmla="*/ 138605 h 418500"/>
                <a:gd name="connsiteX16" fmla="*/ 80800 w 363562"/>
                <a:gd name="connsiteY16" fmla="*/ 153527 h 418500"/>
                <a:gd name="connsiteX17" fmla="*/ 72259 w 363562"/>
                <a:gd name="connsiteY17" fmla="*/ 138605 h 418500"/>
                <a:gd name="connsiteX18" fmla="*/ 79432 w 363562"/>
                <a:gd name="connsiteY18" fmla="*/ 82671 h 418500"/>
                <a:gd name="connsiteX19" fmla="*/ 79372 w 363562"/>
                <a:gd name="connsiteY19" fmla="*/ 82671 h 418500"/>
                <a:gd name="connsiteX20" fmla="*/ 76829 w 363562"/>
                <a:gd name="connsiteY20" fmla="*/ 77573 h 418500"/>
                <a:gd name="connsiteX21" fmla="*/ 34510 w 363562"/>
                <a:gd name="connsiteY21" fmla="*/ 86653 h 418500"/>
                <a:gd name="connsiteX22" fmla="*/ 33503 w 363562"/>
                <a:gd name="connsiteY22" fmla="*/ 87277 h 418500"/>
                <a:gd name="connsiteX23" fmla="*/ 31715 w 363562"/>
                <a:gd name="connsiteY23" fmla="*/ 88369 h 418500"/>
                <a:gd name="connsiteX24" fmla="*/ 30240 w 363562"/>
                <a:gd name="connsiteY24" fmla="*/ 89736 h 418500"/>
                <a:gd name="connsiteX25" fmla="*/ 29076 w 363562"/>
                <a:gd name="connsiteY25" fmla="*/ 91355 h 418500"/>
                <a:gd name="connsiteX26" fmla="*/ 28189 w 363562"/>
                <a:gd name="connsiteY26" fmla="*/ 93323 h 418500"/>
                <a:gd name="connsiteX27" fmla="*/ 27721 w 363562"/>
                <a:gd name="connsiteY27" fmla="*/ 94354 h 418500"/>
                <a:gd name="connsiteX28" fmla="*/ 10664 w 363562"/>
                <a:gd name="connsiteY28" fmla="*/ 171136 h 418500"/>
                <a:gd name="connsiteX29" fmla="*/ 18760 w 363562"/>
                <a:gd name="connsiteY29" fmla="*/ 183874 h 418500"/>
                <a:gd name="connsiteX30" fmla="*/ 21088 w 363562"/>
                <a:gd name="connsiteY30" fmla="*/ 184090 h 418500"/>
                <a:gd name="connsiteX31" fmla="*/ 31463 w 363562"/>
                <a:gd name="connsiteY31" fmla="*/ 175766 h 418500"/>
                <a:gd name="connsiteX32" fmla="*/ 47225 w 363562"/>
                <a:gd name="connsiteY32" fmla="*/ 104910 h 418500"/>
                <a:gd name="connsiteX33" fmla="*/ 50944 w 363562"/>
                <a:gd name="connsiteY33" fmla="*/ 103806 h 418500"/>
                <a:gd name="connsiteX34" fmla="*/ 50944 w 363562"/>
                <a:gd name="connsiteY34" fmla="*/ 176629 h 418500"/>
                <a:gd name="connsiteX35" fmla="*/ 42439 w 363562"/>
                <a:gd name="connsiteY35" fmla="*/ 282175 h 418500"/>
                <a:gd name="connsiteX36" fmla="*/ 46685 w 363562"/>
                <a:gd name="connsiteY36" fmla="*/ 292467 h 418500"/>
                <a:gd name="connsiteX37" fmla="*/ 26989 w 363562"/>
                <a:gd name="connsiteY37" fmla="*/ 322791 h 418500"/>
                <a:gd name="connsiteX38" fmla="*/ 45378 w 363562"/>
                <a:gd name="connsiteY38" fmla="*/ 357601 h 418500"/>
                <a:gd name="connsiteX39" fmla="*/ 0 w 363562"/>
                <a:gd name="connsiteY39" fmla="*/ 403614 h 418500"/>
                <a:gd name="connsiteX40" fmla="*/ 120504 w 363562"/>
                <a:gd name="connsiteY40" fmla="*/ 403614 h 418500"/>
                <a:gd name="connsiteX41" fmla="*/ 75126 w 363562"/>
                <a:gd name="connsiteY41" fmla="*/ 357601 h 418500"/>
                <a:gd name="connsiteX42" fmla="*/ 93527 w 363562"/>
                <a:gd name="connsiteY42" fmla="*/ 322791 h 418500"/>
                <a:gd name="connsiteX43" fmla="*/ 65770 w 363562"/>
                <a:gd name="connsiteY43" fmla="*/ 290056 h 418500"/>
                <a:gd name="connsiteX44" fmla="*/ 67965 w 363562"/>
                <a:gd name="connsiteY44" fmla="*/ 284202 h 418500"/>
                <a:gd name="connsiteX45" fmla="*/ 75630 w 363562"/>
                <a:gd name="connsiteY45" fmla="*/ 188804 h 418500"/>
                <a:gd name="connsiteX46" fmla="*/ 80824 w 363562"/>
                <a:gd name="connsiteY46" fmla="*/ 189896 h 418500"/>
                <a:gd name="connsiteX47" fmla="*/ 85970 w 363562"/>
                <a:gd name="connsiteY47" fmla="*/ 188804 h 418500"/>
                <a:gd name="connsiteX48" fmla="*/ 93647 w 363562"/>
                <a:gd name="connsiteY48" fmla="*/ 284202 h 418500"/>
                <a:gd name="connsiteX49" fmla="*/ 106409 w 363562"/>
                <a:gd name="connsiteY49" fmla="*/ 295970 h 418500"/>
                <a:gd name="connsiteX50" fmla="*/ 107429 w 363562"/>
                <a:gd name="connsiteY50" fmla="*/ 295934 h 418500"/>
                <a:gd name="connsiteX51" fmla="*/ 119172 w 363562"/>
                <a:gd name="connsiteY51" fmla="*/ 282163 h 418500"/>
                <a:gd name="connsiteX52" fmla="*/ 110680 w 363562"/>
                <a:gd name="connsiteY52" fmla="*/ 176629 h 418500"/>
                <a:gd name="connsiteX53" fmla="*/ 110680 w 363562"/>
                <a:gd name="connsiteY53" fmla="*/ 103818 h 418500"/>
                <a:gd name="connsiteX54" fmla="*/ 119844 w 363562"/>
                <a:gd name="connsiteY54" fmla="*/ 106709 h 418500"/>
                <a:gd name="connsiteX55" fmla="*/ 119988 w 363562"/>
                <a:gd name="connsiteY55" fmla="*/ 106745 h 418500"/>
                <a:gd name="connsiteX56" fmla="*/ 120108 w 363562"/>
                <a:gd name="connsiteY56" fmla="*/ 106781 h 418500"/>
                <a:gd name="connsiteX57" fmla="*/ 163806 w 363562"/>
                <a:gd name="connsiteY57" fmla="*/ 121355 h 418500"/>
                <a:gd name="connsiteX58" fmla="*/ 163806 w 363562"/>
                <a:gd name="connsiteY58" fmla="*/ 154594 h 418500"/>
                <a:gd name="connsiteX59" fmla="*/ 182831 w 363562"/>
                <a:gd name="connsiteY59" fmla="*/ 173619 h 418500"/>
                <a:gd name="connsiteX60" fmla="*/ 217461 w 363562"/>
                <a:gd name="connsiteY60" fmla="*/ 173619 h 418500"/>
                <a:gd name="connsiteX61" fmla="*/ 187077 w 363562"/>
                <a:gd name="connsiteY61" fmla="*/ 287021 h 418500"/>
                <a:gd name="connsiteX62" fmla="*/ 187017 w 363562"/>
                <a:gd name="connsiteY62" fmla="*/ 290164 h 418500"/>
                <a:gd name="connsiteX63" fmla="*/ 180792 w 363562"/>
                <a:gd name="connsiteY63" fmla="*/ 289540 h 418500"/>
                <a:gd name="connsiteX64" fmla="*/ 147517 w 363562"/>
                <a:gd name="connsiteY64" fmla="*/ 322815 h 418500"/>
                <a:gd name="connsiteX65" fmla="*/ 165930 w 363562"/>
                <a:gd name="connsiteY65" fmla="*/ 357625 h 418500"/>
                <a:gd name="connsiteX66" fmla="*/ 120540 w 363562"/>
                <a:gd name="connsiteY66" fmla="*/ 403639 h 418500"/>
                <a:gd name="connsiteX67" fmla="*/ 241044 w 363562"/>
                <a:gd name="connsiteY67" fmla="*/ 403639 h 418500"/>
                <a:gd name="connsiteX68" fmla="*/ 195678 w 363562"/>
                <a:gd name="connsiteY68" fmla="*/ 357625 h 418500"/>
                <a:gd name="connsiteX69" fmla="*/ 214066 w 363562"/>
                <a:gd name="connsiteY69" fmla="*/ 322815 h 418500"/>
                <a:gd name="connsiteX70" fmla="*/ 198233 w 363562"/>
                <a:gd name="connsiteY70" fmla="*/ 294578 h 418500"/>
                <a:gd name="connsiteX71" fmla="*/ 200884 w 363562"/>
                <a:gd name="connsiteY71" fmla="*/ 290716 h 418500"/>
                <a:gd name="connsiteX72" fmla="*/ 232251 w 363562"/>
                <a:gd name="connsiteY72" fmla="*/ 173607 h 418500"/>
                <a:gd name="connsiteX73" fmla="*/ 256565 w 363562"/>
                <a:gd name="connsiteY73" fmla="*/ 173607 h 418500"/>
                <a:gd name="connsiteX74" fmla="*/ 256565 w 363562"/>
                <a:gd name="connsiteY74" fmla="*/ 256601 h 418500"/>
                <a:gd name="connsiteX75" fmla="*/ 263714 w 363562"/>
                <a:gd name="connsiteY75" fmla="*/ 263726 h 418500"/>
                <a:gd name="connsiteX76" fmla="*/ 270864 w 363562"/>
                <a:gd name="connsiteY76" fmla="*/ 256601 h 418500"/>
                <a:gd name="connsiteX77" fmla="*/ 270864 w 363562"/>
                <a:gd name="connsiteY77" fmla="*/ 173607 h 418500"/>
                <a:gd name="connsiteX78" fmla="*/ 295154 w 363562"/>
                <a:gd name="connsiteY78" fmla="*/ 173607 h 418500"/>
                <a:gd name="connsiteX79" fmla="*/ 326521 w 363562"/>
                <a:gd name="connsiteY79" fmla="*/ 290716 h 418500"/>
                <a:gd name="connsiteX80" fmla="*/ 333419 w 363562"/>
                <a:gd name="connsiteY80" fmla="*/ 295994 h 418500"/>
                <a:gd name="connsiteX81" fmla="*/ 335254 w 363562"/>
                <a:gd name="connsiteY81" fmla="*/ 295742 h 418500"/>
                <a:gd name="connsiteX82" fmla="*/ 340316 w 363562"/>
                <a:gd name="connsiteY82" fmla="*/ 286997 h 418500"/>
                <a:gd name="connsiteX83" fmla="*/ 309932 w 363562"/>
                <a:gd name="connsiteY83" fmla="*/ 173595 h 418500"/>
                <a:gd name="connsiteX84" fmla="*/ 344562 w 363562"/>
                <a:gd name="connsiteY84" fmla="*/ 173595 h 418500"/>
                <a:gd name="connsiteX85" fmla="*/ 363563 w 363562"/>
                <a:gd name="connsiteY85" fmla="*/ 154594 h 418500"/>
                <a:gd name="connsiteX86" fmla="*/ 182807 w 363562"/>
                <a:gd name="connsiteY86" fmla="*/ 164106 h 418500"/>
                <a:gd name="connsiteX87" fmla="*/ 173283 w 363562"/>
                <a:gd name="connsiteY87" fmla="*/ 154594 h 418500"/>
                <a:gd name="connsiteX88" fmla="*/ 173283 w 363562"/>
                <a:gd name="connsiteY88" fmla="*/ 124186 h 418500"/>
                <a:gd name="connsiteX89" fmla="*/ 174650 w 363562"/>
                <a:gd name="connsiteY89" fmla="*/ 124414 h 418500"/>
                <a:gd name="connsiteX90" fmla="*/ 184774 w 363562"/>
                <a:gd name="connsiteY90" fmla="*/ 117133 h 418500"/>
                <a:gd name="connsiteX91" fmla="*/ 178021 w 363562"/>
                <a:gd name="connsiteY91" fmla="*/ 103639 h 418500"/>
                <a:gd name="connsiteX92" fmla="*/ 173271 w 363562"/>
                <a:gd name="connsiteY92" fmla="*/ 102055 h 418500"/>
                <a:gd name="connsiteX93" fmla="*/ 173271 w 363562"/>
                <a:gd name="connsiteY93" fmla="*/ 40436 h 418500"/>
                <a:gd name="connsiteX94" fmla="*/ 182795 w 363562"/>
                <a:gd name="connsiteY94" fmla="*/ 30924 h 418500"/>
                <a:gd name="connsiteX95" fmla="*/ 344514 w 363562"/>
                <a:gd name="connsiteY95" fmla="*/ 30924 h 418500"/>
                <a:gd name="connsiteX96" fmla="*/ 354038 w 363562"/>
                <a:gd name="connsiteY96" fmla="*/ 40436 h 418500"/>
                <a:gd name="connsiteX97" fmla="*/ 354038 w 363562"/>
                <a:gd name="connsiteY97" fmla="*/ 154594 h 418500"/>
                <a:gd name="connsiteX98" fmla="*/ 344514 w 363562"/>
                <a:gd name="connsiteY98" fmla="*/ 164106 h 418500"/>
                <a:gd name="connsiteX99" fmla="*/ 182807 w 363562"/>
                <a:gd name="connsiteY99" fmla="*/ 164106 h 418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363562" h="418500">
                  <a:moveTo>
                    <a:pt x="363563" y="154594"/>
                  </a:moveTo>
                  <a:lnTo>
                    <a:pt x="363563" y="40436"/>
                  </a:lnTo>
                  <a:cubicBezTo>
                    <a:pt x="363563" y="29940"/>
                    <a:pt x="355022" y="21411"/>
                    <a:pt x="344526" y="21411"/>
                  </a:cubicBezTo>
                  <a:lnTo>
                    <a:pt x="270804" y="21411"/>
                  </a:lnTo>
                  <a:lnTo>
                    <a:pt x="270804" y="7137"/>
                  </a:lnTo>
                  <a:cubicBezTo>
                    <a:pt x="270804" y="3191"/>
                    <a:pt x="267601" y="0"/>
                    <a:pt x="263655" y="0"/>
                  </a:cubicBezTo>
                  <a:cubicBezTo>
                    <a:pt x="259708" y="0"/>
                    <a:pt x="256505" y="3203"/>
                    <a:pt x="256505" y="7137"/>
                  </a:cubicBezTo>
                  <a:lnTo>
                    <a:pt x="256505" y="21411"/>
                  </a:lnTo>
                  <a:lnTo>
                    <a:pt x="182795" y="21411"/>
                  </a:lnTo>
                  <a:cubicBezTo>
                    <a:pt x="172311" y="21411"/>
                    <a:pt x="163770" y="29940"/>
                    <a:pt x="163770" y="40436"/>
                  </a:cubicBezTo>
                  <a:lnTo>
                    <a:pt x="163770" y="98888"/>
                  </a:lnTo>
                  <a:lnTo>
                    <a:pt x="126837" y="86569"/>
                  </a:lnTo>
                  <a:cubicBezTo>
                    <a:pt x="124522" y="85754"/>
                    <a:pt x="103818" y="78521"/>
                    <a:pt x="84746" y="77573"/>
                  </a:cubicBezTo>
                  <a:lnTo>
                    <a:pt x="82191" y="82671"/>
                  </a:lnTo>
                  <a:lnTo>
                    <a:pt x="82143" y="82671"/>
                  </a:lnTo>
                  <a:lnTo>
                    <a:pt x="89328" y="138605"/>
                  </a:lnTo>
                  <a:lnTo>
                    <a:pt x="80800" y="153527"/>
                  </a:lnTo>
                  <a:lnTo>
                    <a:pt x="72259" y="138605"/>
                  </a:lnTo>
                  <a:lnTo>
                    <a:pt x="79432" y="82671"/>
                  </a:lnTo>
                  <a:lnTo>
                    <a:pt x="79372" y="82671"/>
                  </a:lnTo>
                  <a:lnTo>
                    <a:pt x="76829" y="77573"/>
                  </a:lnTo>
                  <a:cubicBezTo>
                    <a:pt x="57049" y="78569"/>
                    <a:pt x="35470" y="86317"/>
                    <a:pt x="34510" y="86653"/>
                  </a:cubicBezTo>
                  <a:cubicBezTo>
                    <a:pt x="34114" y="86809"/>
                    <a:pt x="33862" y="87109"/>
                    <a:pt x="33503" y="87277"/>
                  </a:cubicBezTo>
                  <a:cubicBezTo>
                    <a:pt x="32855" y="87601"/>
                    <a:pt x="32279" y="87925"/>
                    <a:pt x="31715" y="88369"/>
                  </a:cubicBezTo>
                  <a:cubicBezTo>
                    <a:pt x="31140" y="88776"/>
                    <a:pt x="30696" y="89232"/>
                    <a:pt x="30240" y="89736"/>
                  </a:cubicBezTo>
                  <a:cubicBezTo>
                    <a:pt x="29796" y="90264"/>
                    <a:pt x="29412" y="90768"/>
                    <a:pt x="29076" y="91355"/>
                  </a:cubicBezTo>
                  <a:cubicBezTo>
                    <a:pt x="28693" y="91991"/>
                    <a:pt x="28417" y="92603"/>
                    <a:pt x="28189" y="93323"/>
                  </a:cubicBezTo>
                  <a:cubicBezTo>
                    <a:pt x="28069" y="93695"/>
                    <a:pt x="27817" y="93970"/>
                    <a:pt x="27721" y="94354"/>
                  </a:cubicBezTo>
                  <a:lnTo>
                    <a:pt x="10664" y="171136"/>
                  </a:lnTo>
                  <a:cubicBezTo>
                    <a:pt x="9392" y="176881"/>
                    <a:pt x="13003" y="182591"/>
                    <a:pt x="18760" y="183874"/>
                  </a:cubicBezTo>
                  <a:cubicBezTo>
                    <a:pt x="19540" y="184018"/>
                    <a:pt x="20296" y="184090"/>
                    <a:pt x="21088" y="184090"/>
                  </a:cubicBezTo>
                  <a:cubicBezTo>
                    <a:pt x="25982" y="184090"/>
                    <a:pt x="30384" y="180732"/>
                    <a:pt x="31463" y="175766"/>
                  </a:cubicBezTo>
                  <a:lnTo>
                    <a:pt x="47225" y="104910"/>
                  </a:lnTo>
                  <a:cubicBezTo>
                    <a:pt x="48329" y="104562"/>
                    <a:pt x="49564" y="104190"/>
                    <a:pt x="50944" y="103806"/>
                  </a:cubicBezTo>
                  <a:lnTo>
                    <a:pt x="50944" y="176629"/>
                  </a:lnTo>
                  <a:lnTo>
                    <a:pt x="42439" y="282175"/>
                  </a:lnTo>
                  <a:cubicBezTo>
                    <a:pt x="42115" y="286253"/>
                    <a:pt x="43878" y="289912"/>
                    <a:pt x="46685" y="292467"/>
                  </a:cubicBezTo>
                  <a:cubicBezTo>
                    <a:pt x="35098" y="297685"/>
                    <a:pt x="26989" y="309248"/>
                    <a:pt x="26989" y="322791"/>
                  </a:cubicBezTo>
                  <a:cubicBezTo>
                    <a:pt x="26989" y="335818"/>
                    <a:pt x="34498" y="350272"/>
                    <a:pt x="45378" y="357601"/>
                  </a:cubicBezTo>
                  <a:cubicBezTo>
                    <a:pt x="19312" y="364210"/>
                    <a:pt x="0" y="386845"/>
                    <a:pt x="0" y="403614"/>
                  </a:cubicBezTo>
                  <a:cubicBezTo>
                    <a:pt x="0" y="423431"/>
                    <a:pt x="120504" y="423431"/>
                    <a:pt x="120504" y="403614"/>
                  </a:cubicBezTo>
                  <a:cubicBezTo>
                    <a:pt x="120504" y="386845"/>
                    <a:pt x="101192" y="364210"/>
                    <a:pt x="75126" y="357601"/>
                  </a:cubicBezTo>
                  <a:cubicBezTo>
                    <a:pt x="86018" y="350272"/>
                    <a:pt x="93527" y="335818"/>
                    <a:pt x="93527" y="322791"/>
                  </a:cubicBezTo>
                  <a:cubicBezTo>
                    <a:pt x="93527" y="306297"/>
                    <a:pt x="81519" y="292707"/>
                    <a:pt x="65770" y="290056"/>
                  </a:cubicBezTo>
                  <a:cubicBezTo>
                    <a:pt x="66909" y="288317"/>
                    <a:pt x="67785" y="286409"/>
                    <a:pt x="67965" y="284202"/>
                  </a:cubicBezTo>
                  <a:lnTo>
                    <a:pt x="75630" y="188804"/>
                  </a:lnTo>
                  <a:cubicBezTo>
                    <a:pt x="77225" y="189488"/>
                    <a:pt x="78964" y="189896"/>
                    <a:pt x="80824" y="189896"/>
                  </a:cubicBezTo>
                  <a:cubicBezTo>
                    <a:pt x="82647" y="189896"/>
                    <a:pt x="84386" y="189488"/>
                    <a:pt x="85970" y="188804"/>
                  </a:cubicBezTo>
                  <a:lnTo>
                    <a:pt x="93647" y="284202"/>
                  </a:lnTo>
                  <a:cubicBezTo>
                    <a:pt x="94210" y="290920"/>
                    <a:pt x="99800" y="295970"/>
                    <a:pt x="106409" y="295970"/>
                  </a:cubicBezTo>
                  <a:cubicBezTo>
                    <a:pt x="106733" y="295970"/>
                    <a:pt x="107093" y="295958"/>
                    <a:pt x="107429" y="295934"/>
                  </a:cubicBezTo>
                  <a:cubicBezTo>
                    <a:pt x="114470" y="295370"/>
                    <a:pt x="119736" y="289204"/>
                    <a:pt x="119172" y="282163"/>
                  </a:cubicBezTo>
                  <a:lnTo>
                    <a:pt x="110680" y="176629"/>
                  </a:lnTo>
                  <a:lnTo>
                    <a:pt x="110680" y="103818"/>
                  </a:lnTo>
                  <a:cubicBezTo>
                    <a:pt x="116090" y="105354"/>
                    <a:pt x="119748" y="106661"/>
                    <a:pt x="119844" y="106709"/>
                  </a:cubicBezTo>
                  <a:cubicBezTo>
                    <a:pt x="119916" y="106733"/>
                    <a:pt x="119952" y="106733"/>
                    <a:pt x="119988" y="106745"/>
                  </a:cubicBezTo>
                  <a:cubicBezTo>
                    <a:pt x="120048" y="106757"/>
                    <a:pt x="120072" y="106769"/>
                    <a:pt x="120108" y="106781"/>
                  </a:cubicBezTo>
                  <a:lnTo>
                    <a:pt x="163806" y="121355"/>
                  </a:lnTo>
                  <a:lnTo>
                    <a:pt x="163806" y="154594"/>
                  </a:lnTo>
                  <a:cubicBezTo>
                    <a:pt x="163806" y="165090"/>
                    <a:pt x="172347" y="173619"/>
                    <a:pt x="182831" y="173619"/>
                  </a:cubicBezTo>
                  <a:lnTo>
                    <a:pt x="217461" y="173619"/>
                  </a:lnTo>
                  <a:lnTo>
                    <a:pt x="187077" y="287021"/>
                  </a:lnTo>
                  <a:cubicBezTo>
                    <a:pt x="186801" y="288101"/>
                    <a:pt x="186825" y="289156"/>
                    <a:pt x="187017" y="290164"/>
                  </a:cubicBezTo>
                  <a:cubicBezTo>
                    <a:pt x="185002" y="289792"/>
                    <a:pt x="182927" y="289540"/>
                    <a:pt x="180792" y="289540"/>
                  </a:cubicBezTo>
                  <a:cubicBezTo>
                    <a:pt x="162415" y="289540"/>
                    <a:pt x="147517" y="304438"/>
                    <a:pt x="147517" y="322815"/>
                  </a:cubicBezTo>
                  <a:cubicBezTo>
                    <a:pt x="147517" y="335842"/>
                    <a:pt x="155038" y="350296"/>
                    <a:pt x="165930" y="357625"/>
                  </a:cubicBezTo>
                  <a:cubicBezTo>
                    <a:pt x="139852" y="364234"/>
                    <a:pt x="120540" y="386869"/>
                    <a:pt x="120540" y="403639"/>
                  </a:cubicBezTo>
                  <a:cubicBezTo>
                    <a:pt x="120540" y="423455"/>
                    <a:pt x="241044" y="423455"/>
                    <a:pt x="241044" y="403639"/>
                  </a:cubicBezTo>
                  <a:cubicBezTo>
                    <a:pt x="241044" y="386869"/>
                    <a:pt x="221731" y="364234"/>
                    <a:pt x="195678" y="357625"/>
                  </a:cubicBezTo>
                  <a:cubicBezTo>
                    <a:pt x="206557" y="350296"/>
                    <a:pt x="214066" y="335842"/>
                    <a:pt x="214066" y="322815"/>
                  </a:cubicBezTo>
                  <a:cubicBezTo>
                    <a:pt x="214066" y="310844"/>
                    <a:pt x="207721" y="300456"/>
                    <a:pt x="198233" y="294578"/>
                  </a:cubicBezTo>
                  <a:cubicBezTo>
                    <a:pt x="199480" y="293667"/>
                    <a:pt x="200464" y="292323"/>
                    <a:pt x="200884" y="290716"/>
                  </a:cubicBezTo>
                  <a:lnTo>
                    <a:pt x="232251" y="173607"/>
                  </a:lnTo>
                  <a:lnTo>
                    <a:pt x="256565" y="173607"/>
                  </a:lnTo>
                  <a:lnTo>
                    <a:pt x="256565" y="256601"/>
                  </a:lnTo>
                  <a:cubicBezTo>
                    <a:pt x="256565" y="260524"/>
                    <a:pt x="259780" y="263726"/>
                    <a:pt x="263714" y="263726"/>
                  </a:cubicBezTo>
                  <a:cubicBezTo>
                    <a:pt x="267649" y="263726"/>
                    <a:pt x="270864" y="260524"/>
                    <a:pt x="270864" y="256601"/>
                  </a:cubicBezTo>
                  <a:lnTo>
                    <a:pt x="270864" y="173607"/>
                  </a:lnTo>
                  <a:lnTo>
                    <a:pt x="295154" y="173607"/>
                  </a:lnTo>
                  <a:lnTo>
                    <a:pt x="326521" y="290716"/>
                  </a:lnTo>
                  <a:cubicBezTo>
                    <a:pt x="327373" y="293906"/>
                    <a:pt x="330264" y="295994"/>
                    <a:pt x="333419" y="295994"/>
                  </a:cubicBezTo>
                  <a:cubicBezTo>
                    <a:pt x="334030" y="295994"/>
                    <a:pt x="334654" y="295910"/>
                    <a:pt x="335254" y="295742"/>
                  </a:cubicBezTo>
                  <a:cubicBezTo>
                    <a:pt x="339044" y="294710"/>
                    <a:pt x="341323" y="290800"/>
                    <a:pt x="340316" y="286997"/>
                  </a:cubicBezTo>
                  <a:lnTo>
                    <a:pt x="309932" y="173595"/>
                  </a:lnTo>
                  <a:lnTo>
                    <a:pt x="344562" y="173595"/>
                  </a:lnTo>
                  <a:cubicBezTo>
                    <a:pt x="355022" y="173619"/>
                    <a:pt x="363563" y="165090"/>
                    <a:pt x="363563" y="154594"/>
                  </a:cubicBezTo>
                  <a:close/>
                  <a:moveTo>
                    <a:pt x="182807" y="164106"/>
                  </a:moveTo>
                  <a:cubicBezTo>
                    <a:pt x="177553" y="164106"/>
                    <a:pt x="173283" y="159836"/>
                    <a:pt x="173283" y="154594"/>
                  </a:cubicBezTo>
                  <a:lnTo>
                    <a:pt x="173283" y="124186"/>
                  </a:lnTo>
                  <a:cubicBezTo>
                    <a:pt x="173738" y="124246"/>
                    <a:pt x="174194" y="124414"/>
                    <a:pt x="174650" y="124414"/>
                  </a:cubicBezTo>
                  <a:cubicBezTo>
                    <a:pt x="179112" y="124414"/>
                    <a:pt x="183287" y="121583"/>
                    <a:pt x="184774" y="117133"/>
                  </a:cubicBezTo>
                  <a:cubicBezTo>
                    <a:pt x="186621" y="111531"/>
                    <a:pt x="183611" y="105498"/>
                    <a:pt x="178021" y="103639"/>
                  </a:cubicBezTo>
                  <a:lnTo>
                    <a:pt x="173271" y="102055"/>
                  </a:lnTo>
                  <a:lnTo>
                    <a:pt x="173271" y="40436"/>
                  </a:lnTo>
                  <a:cubicBezTo>
                    <a:pt x="173271" y="35182"/>
                    <a:pt x="177529" y="30924"/>
                    <a:pt x="182795" y="30924"/>
                  </a:cubicBezTo>
                  <a:lnTo>
                    <a:pt x="344514" y="30924"/>
                  </a:lnTo>
                  <a:cubicBezTo>
                    <a:pt x="349768" y="30924"/>
                    <a:pt x="354038" y="35182"/>
                    <a:pt x="354038" y="40436"/>
                  </a:cubicBezTo>
                  <a:lnTo>
                    <a:pt x="354038" y="154594"/>
                  </a:lnTo>
                  <a:cubicBezTo>
                    <a:pt x="354038" y="159836"/>
                    <a:pt x="349792" y="164106"/>
                    <a:pt x="344514" y="164106"/>
                  </a:cubicBezTo>
                  <a:lnTo>
                    <a:pt x="182807" y="164106"/>
                  </a:lnTo>
                  <a:close/>
                </a:path>
              </a:pathLst>
            </a:custGeom>
            <a:gradFill>
              <a:gsLst>
                <a:gs pos="100000">
                  <a:srgbClr val="E9BE61"/>
                </a:gs>
                <a:gs pos="0">
                  <a:srgbClr val="FEEFAC"/>
                </a:gs>
              </a:gsLst>
              <a:lin ang="5400000" scaled="0"/>
            </a:gradFill>
            <a:ln w="12700" cap="flat" cmpd="sng" algn="ctr">
              <a:noFill/>
              <a:prstDash val="solid"/>
              <a:miter lim="800000"/>
            </a:ln>
            <a:effectLst>
              <a:outerShdw blurRad="254000" dist="101600" dir="5400000" algn="ctr" rotWithShape="0">
                <a:srgbClr val="000000">
                  <a:alpha val="1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srgbClr val="891C21"/>
                </a:solidFill>
                <a:effectLst/>
                <a:uLnTx/>
                <a:uFillTx/>
                <a:cs typeface="+mn-ea"/>
                <a:sym typeface="+mn-lt"/>
              </a:endParaRPr>
            </a:p>
          </p:txBody>
        </p:sp>
      </p:grpSp>
      <p:sp>
        <p:nvSpPr>
          <p:cNvPr id="45" name="任意多边形: 形状 44">
            <a:extLst>
              <a:ext uri="{FF2B5EF4-FFF2-40B4-BE49-F238E27FC236}">
                <a16:creationId xmlns="" xmlns:a16="http://schemas.microsoft.com/office/drawing/2014/main" id="{3DAFA669-8CD1-40E3-B214-2ECAEA44FDF8}"/>
              </a:ext>
            </a:extLst>
          </p:cNvPr>
          <p:cNvSpPr/>
          <p:nvPr/>
        </p:nvSpPr>
        <p:spPr>
          <a:xfrm>
            <a:off x="6805922" y="2397435"/>
            <a:ext cx="448125" cy="393859"/>
          </a:xfrm>
          <a:custGeom>
            <a:avLst/>
            <a:gdLst>
              <a:gd name="connsiteX0" fmla="*/ 184676 w 448125"/>
              <a:gd name="connsiteY0" fmla="*/ 210058 h 393859"/>
              <a:gd name="connsiteX1" fmla="*/ 263448 w 448125"/>
              <a:gd name="connsiteY1" fmla="*/ 210058 h 393859"/>
              <a:gd name="connsiteX2" fmla="*/ 263448 w 448125"/>
              <a:gd name="connsiteY2" fmla="*/ 236315 h 393859"/>
              <a:gd name="connsiteX3" fmla="*/ 184676 w 448125"/>
              <a:gd name="connsiteY3" fmla="*/ 236315 h 393859"/>
              <a:gd name="connsiteX4" fmla="*/ 0 w 448125"/>
              <a:gd name="connsiteY4" fmla="*/ 67752 h 393859"/>
              <a:gd name="connsiteX5" fmla="*/ 47205 w 448125"/>
              <a:gd name="connsiteY5" fmla="*/ 209391 h 393859"/>
              <a:gd name="connsiteX6" fmla="*/ 84567 w 448125"/>
              <a:gd name="connsiteY6" fmla="*/ 236315 h 393859"/>
              <a:gd name="connsiteX7" fmla="*/ 158419 w 448125"/>
              <a:gd name="connsiteY7" fmla="*/ 236315 h 393859"/>
              <a:gd name="connsiteX8" fmla="*/ 158419 w 448125"/>
              <a:gd name="connsiteY8" fmla="*/ 249444 h 393859"/>
              <a:gd name="connsiteX9" fmla="*/ 171548 w 448125"/>
              <a:gd name="connsiteY9" fmla="*/ 262572 h 393859"/>
              <a:gd name="connsiteX10" fmla="*/ 276577 w 448125"/>
              <a:gd name="connsiteY10" fmla="*/ 262572 h 393859"/>
              <a:gd name="connsiteX11" fmla="*/ 289706 w 448125"/>
              <a:gd name="connsiteY11" fmla="*/ 249444 h 393859"/>
              <a:gd name="connsiteX12" fmla="*/ 289706 w 448125"/>
              <a:gd name="connsiteY12" fmla="*/ 236315 h 393859"/>
              <a:gd name="connsiteX13" fmla="*/ 363558 w 448125"/>
              <a:gd name="connsiteY13" fmla="*/ 236315 h 393859"/>
              <a:gd name="connsiteX14" fmla="*/ 400917 w 448125"/>
              <a:gd name="connsiteY14" fmla="*/ 209391 h 393859"/>
              <a:gd name="connsiteX15" fmla="*/ 448125 w 448125"/>
              <a:gd name="connsiteY15" fmla="*/ 67762 h 393859"/>
              <a:gd name="connsiteX16" fmla="*/ 448125 w 448125"/>
              <a:gd name="connsiteY16" fmla="*/ 354473 h 393859"/>
              <a:gd name="connsiteX17" fmla="*/ 408739 w 448125"/>
              <a:gd name="connsiteY17" fmla="*/ 393859 h 393859"/>
              <a:gd name="connsiteX18" fmla="*/ 39386 w 448125"/>
              <a:gd name="connsiteY18" fmla="*/ 393859 h 393859"/>
              <a:gd name="connsiteX19" fmla="*/ 0 w 448125"/>
              <a:gd name="connsiteY19" fmla="*/ 354473 h 393859"/>
              <a:gd name="connsiteX20" fmla="*/ 171547 w 448125"/>
              <a:gd name="connsiteY20" fmla="*/ 26257 h 393859"/>
              <a:gd name="connsiteX21" fmla="*/ 158418 w 448125"/>
              <a:gd name="connsiteY21" fmla="*/ 39386 h 393859"/>
              <a:gd name="connsiteX22" fmla="*/ 158418 w 448125"/>
              <a:gd name="connsiteY22" fmla="*/ 52515 h 393859"/>
              <a:gd name="connsiteX23" fmla="*/ 289705 w 448125"/>
              <a:gd name="connsiteY23" fmla="*/ 52515 h 393859"/>
              <a:gd name="connsiteX24" fmla="*/ 289705 w 448125"/>
              <a:gd name="connsiteY24" fmla="*/ 39386 h 393859"/>
              <a:gd name="connsiteX25" fmla="*/ 276576 w 448125"/>
              <a:gd name="connsiteY25" fmla="*/ 26257 h 393859"/>
              <a:gd name="connsiteX26" fmla="*/ 171547 w 448125"/>
              <a:gd name="connsiteY26" fmla="*/ 0 h 393859"/>
              <a:gd name="connsiteX27" fmla="*/ 276576 w 448125"/>
              <a:gd name="connsiteY27" fmla="*/ 0 h 393859"/>
              <a:gd name="connsiteX28" fmla="*/ 315962 w 448125"/>
              <a:gd name="connsiteY28" fmla="*/ 39386 h 393859"/>
              <a:gd name="connsiteX29" fmla="*/ 315962 w 448125"/>
              <a:gd name="connsiteY29" fmla="*/ 52515 h 393859"/>
              <a:gd name="connsiteX30" fmla="*/ 425539 w 448125"/>
              <a:gd name="connsiteY30" fmla="*/ 52515 h 393859"/>
              <a:gd name="connsiteX31" fmla="*/ 376019 w 448125"/>
              <a:gd name="connsiteY31" fmla="*/ 201084 h 393859"/>
              <a:gd name="connsiteX32" fmla="*/ 363557 w 448125"/>
              <a:gd name="connsiteY32" fmla="*/ 210059 h 393859"/>
              <a:gd name="connsiteX33" fmla="*/ 289705 w 448125"/>
              <a:gd name="connsiteY33" fmla="*/ 210059 h 393859"/>
              <a:gd name="connsiteX34" fmla="*/ 289705 w 448125"/>
              <a:gd name="connsiteY34" fmla="*/ 196930 h 393859"/>
              <a:gd name="connsiteX35" fmla="*/ 276576 w 448125"/>
              <a:gd name="connsiteY35" fmla="*/ 183801 h 393859"/>
              <a:gd name="connsiteX36" fmla="*/ 171547 w 448125"/>
              <a:gd name="connsiteY36" fmla="*/ 183801 h 393859"/>
              <a:gd name="connsiteX37" fmla="*/ 158418 w 448125"/>
              <a:gd name="connsiteY37" fmla="*/ 196930 h 393859"/>
              <a:gd name="connsiteX38" fmla="*/ 158418 w 448125"/>
              <a:gd name="connsiteY38" fmla="*/ 210059 h 393859"/>
              <a:gd name="connsiteX39" fmla="*/ 84566 w 448125"/>
              <a:gd name="connsiteY39" fmla="*/ 210059 h 393859"/>
              <a:gd name="connsiteX40" fmla="*/ 72104 w 448125"/>
              <a:gd name="connsiteY40" fmla="*/ 201084 h 393859"/>
              <a:gd name="connsiteX41" fmla="*/ 22588 w 448125"/>
              <a:gd name="connsiteY41" fmla="*/ 52515 h 393859"/>
              <a:gd name="connsiteX42" fmla="*/ 132161 w 448125"/>
              <a:gd name="connsiteY42" fmla="*/ 52515 h 393859"/>
              <a:gd name="connsiteX43" fmla="*/ 132161 w 448125"/>
              <a:gd name="connsiteY43" fmla="*/ 39386 h 393859"/>
              <a:gd name="connsiteX44" fmla="*/ 171547 w 448125"/>
              <a:gd name="connsiteY44" fmla="*/ 0 h 393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448125" h="393859">
                <a:moveTo>
                  <a:pt x="184676" y="210058"/>
                </a:moveTo>
                <a:lnTo>
                  <a:pt x="263448" y="210058"/>
                </a:lnTo>
                <a:lnTo>
                  <a:pt x="263448" y="236315"/>
                </a:lnTo>
                <a:lnTo>
                  <a:pt x="184676" y="236315"/>
                </a:lnTo>
                <a:close/>
                <a:moveTo>
                  <a:pt x="0" y="67752"/>
                </a:moveTo>
                <a:lnTo>
                  <a:pt x="47205" y="209391"/>
                </a:lnTo>
                <a:cubicBezTo>
                  <a:pt x="52580" y="225494"/>
                  <a:pt x="67592" y="236315"/>
                  <a:pt x="84567" y="236315"/>
                </a:cubicBezTo>
                <a:lnTo>
                  <a:pt x="158419" y="236315"/>
                </a:lnTo>
                <a:lnTo>
                  <a:pt x="158419" y="249444"/>
                </a:lnTo>
                <a:cubicBezTo>
                  <a:pt x="158419" y="256699"/>
                  <a:pt x="164293" y="262572"/>
                  <a:pt x="171548" y="262572"/>
                </a:cubicBezTo>
                <a:lnTo>
                  <a:pt x="276577" y="262572"/>
                </a:lnTo>
                <a:cubicBezTo>
                  <a:pt x="283832" y="262572"/>
                  <a:pt x="289706" y="256699"/>
                  <a:pt x="289706" y="249444"/>
                </a:cubicBezTo>
                <a:lnTo>
                  <a:pt x="289706" y="236315"/>
                </a:lnTo>
                <a:lnTo>
                  <a:pt x="363558" y="236315"/>
                </a:lnTo>
                <a:cubicBezTo>
                  <a:pt x="380533" y="236315"/>
                  <a:pt x="395546" y="225494"/>
                  <a:pt x="400917" y="209391"/>
                </a:cubicBezTo>
                <a:lnTo>
                  <a:pt x="448125" y="67762"/>
                </a:lnTo>
                <a:lnTo>
                  <a:pt x="448125" y="354473"/>
                </a:lnTo>
                <a:cubicBezTo>
                  <a:pt x="448125" y="376190"/>
                  <a:pt x="430456" y="393859"/>
                  <a:pt x="408739" y="393859"/>
                </a:cubicBezTo>
                <a:lnTo>
                  <a:pt x="39386" y="393859"/>
                </a:lnTo>
                <a:cubicBezTo>
                  <a:pt x="17669" y="393859"/>
                  <a:pt x="0" y="376190"/>
                  <a:pt x="0" y="354473"/>
                </a:cubicBezTo>
                <a:close/>
                <a:moveTo>
                  <a:pt x="171547" y="26257"/>
                </a:moveTo>
                <a:cubicBezTo>
                  <a:pt x="164303" y="26257"/>
                  <a:pt x="158418" y="32141"/>
                  <a:pt x="158418" y="39386"/>
                </a:cubicBezTo>
                <a:lnTo>
                  <a:pt x="158418" y="52515"/>
                </a:lnTo>
                <a:lnTo>
                  <a:pt x="289705" y="52515"/>
                </a:lnTo>
                <a:lnTo>
                  <a:pt x="289705" y="39386"/>
                </a:lnTo>
                <a:cubicBezTo>
                  <a:pt x="289705" y="32141"/>
                  <a:pt x="283821" y="26257"/>
                  <a:pt x="276576" y="26257"/>
                </a:cubicBezTo>
                <a:close/>
                <a:moveTo>
                  <a:pt x="171547" y="0"/>
                </a:moveTo>
                <a:lnTo>
                  <a:pt x="276576" y="0"/>
                </a:lnTo>
                <a:cubicBezTo>
                  <a:pt x="298294" y="0"/>
                  <a:pt x="315962" y="17669"/>
                  <a:pt x="315962" y="39386"/>
                </a:cubicBezTo>
                <a:lnTo>
                  <a:pt x="315962" y="52515"/>
                </a:lnTo>
                <a:lnTo>
                  <a:pt x="425539" y="52515"/>
                </a:lnTo>
                <a:lnTo>
                  <a:pt x="376019" y="201084"/>
                </a:lnTo>
                <a:cubicBezTo>
                  <a:pt x="374224" y="206455"/>
                  <a:pt x="369212" y="210059"/>
                  <a:pt x="363557" y="210059"/>
                </a:cubicBezTo>
                <a:lnTo>
                  <a:pt x="289705" y="210059"/>
                </a:lnTo>
                <a:lnTo>
                  <a:pt x="289705" y="196930"/>
                </a:lnTo>
                <a:cubicBezTo>
                  <a:pt x="289705" y="189675"/>
                  <a:pt x="283831" y="183801"/>
                  <a:pt x="276576" y="183801"/>
                </a:cubicBezTo>
                <a:lnTo>
                  <a:pt x="171547" y="183801"/>
                </a:lnTo>
                <a:cubicBezTo>
                  <a:pt x="164292" y="183801"/>
                  <a:pt x="158418" y="189675"/>
                  <a:pt x="158418" y="196930"/>
                </a:cubicBezTo>
                <a:lnTo>
                  <a:pt x="158418" y="210059"/>
                </a:lnTo>
                <a:lnTo>
                  <a:pt x="84566" y="210059"/>
                </a:lnTo>
                <a:cubicBezTo>
                  <a:pt x="78911" y="210059"/>
                  <a:pt x="73899" y="206455"/>
                  <a:pt x="72104" y="201084"/>
                </a:cubicBezTo>
                <a:lnTo>
                  <a:pt x="22588" y="52515"/>
                </a:lnTo>
                <a:lnTo>
                  <a:pt x="132161" y="52515"/>
                </a:lnTo>
                <a:lnTo>
                  <a:pt x="132161" y="39386"/>
                </a:lnTo>
                <a:cubicBezTo>
                  <a:pt x="132161" y="17669"/>
                  <a:pt x="149830" y="0"/>
                  <a:pt x="171547" y="0"/>
                </a:cubicBezTo>
                <a:close/>
              </a:path>
            </a:pathLst>
          </a:custGeom>
          <a:gradFill>
            <a:gsLst>
              <a:gs pos="100000">
                <a:srgbClr val="E9BE61"/>
              </a:gs>
              <a:gs pos="0">
                <a:srgbClr val="FEEFAC"/>
              </a:gs>
            </a:gsLst>
            <a:lin ang="5400000" scaled="0"/>
          </a:gradFill>
          <a:ln w="12700" cap="flat" cmpd="sng" algn="ctr">
            <a:noFill/>
            <a:prstDash val="solid"/>
            <a:miter lim="800000"/>
          </a:ln>
          <a:effectLst>
            <a:outerShdw blurRad="254000" dist="101600" dir="5400000" algn="ctr" rotWithShape="0">
              <a:srgbClr val="000000">
                <a:alpha val="1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srgbClr val="891C21"/>
              </a:solidFill>
              <a:effectLst/>
              <a:uLnTx/>
              <a:uFillTx/>
              <a:cs typeface="+mn-ea"/>
              <a:sym typeface="+mn-lt"/>
            </a:endParaRPr>
          </a:p>
        </p:txBody>
      </p:sp>
      <p:grpSp>
        <p:nvGrpSpPr>
          <p:cNvPr id="46" name="Graphic 54">
            <a:extLst>
              <a:ext uri="{FF2B5EF4-FFF2-40B4-BE49-F238E27FC236}">
                <a16:creationId xmlns="" xmlns:a16="http://schemas.microsoft.com/office/drawing/2014/main" id="{92696DCD-D794-4B75-AC55-93B53B72B1E9}"/>
              </a:ext>
            </a:extLst>
          </p:cNvPr>
          <p:cNvGrpSpPr/>
          <p:nvPr/>
        </p:nvGrpSpPr>
        <p:grpSpPr>
          <a:xfrm>
            <a:off x="8030321" y="3661688"/>
            <a:ext cx="424005" cy="423939"/>
            <a:chOff x="8030321" y="3661688"/>
            <a:chExt cx="424005" cy="423939"/>
          </a:xfrm>
          <a:solidFill>
            <a:sysClr val="window" lastClr="FFFFFF"/>
          </a:solidFill>
        </p:grpSpPr>
        <p:sp>
          <p:nvSpPr>
            <p:cNvPr id="47" name="Graphic 54">
              <a:extLst>
                <a:ext uri="{FF2B5EF4-FFF2-40B4-BE49-F238E27FC236}">
                  <a16:creationId xmlns="" xmlns:a16="http://schemas.microsoft.com/office/drawing/2014/main" id="{B5727D06-4545-4AAD-B569-80AC6DA3C7CF}"/>
                </a:ext>
              </a:extLst>
            </p:cNvPr>
            <p:cNvSpPr/>
            <p:nvPr/>
          </p:nvSpPr>
          <p:spPr>
            <a:xfrm>
              <a:off x="8030321" y="3887489"/>
              <a:ext cx="198178" cy="198138"/>
            </a:xfrm>
            <a:custGeom>
              <a:avLst/>
              <a:gdLst>
                <a:gd name="connsiteX0" fmla="*/ 11634 w 198178"/>
                <a:gd name="connsiteY0" fmla="*/ 130372 h 198138"/>
                <a:gd name="connsiteX1" fmla="*/ 11634 w 198178"/>
                <a:gd name="connsiteY1" fmla="*/ 186518 h 198138"/>
                <a:gd name="connsiteX2" fmla="*/ 39720 w 198178"/>
                <a:gd name="connsiteY2" fmla="*/ 198139 h 198138"/>
                <a:gd name="connsiteX3" fmla="*/ 67807 w 198178"/>
                <a:gd name="connsiteY3" fmla="*/ 186518 h 198138"/>
                <a:gd name="connsiteX4" fmla="*/ 198178 w 198178"/>
                <a:gd name="connsiteY4" fmla="*/ 56120 h 198138"/>
                <a:gd name="connsiteX5" fmla="*/ 142006 w 198178"/>
                <a:gd name="connsiteY5" fmla="*/ 0 h 198138"/>
                <a:gd name="connsiteX6" fmla="*/ 11634 w 198178"/>
                <a:gd name="connsiteY6" fmla="*/ 130372 h 19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8178" h="198138">
                  <a:moveTo>
                    <a:pt x="11634" y="130372"/>
                  </a:moveTo>
                  <a:cubicBezTo>
                    <a:pt x="-3878" y="145885"/>
                    <a:pt x="-3878" y="171006"/>
                    <a:pt x="11634" y="186518"/>
                  </a:cubicBezTo>
                  <a:cubicBezTo>
                    <a:pt x="19390" y="194274"/>
                    <a:pt x="29555" y="198139"/>
                    <a:pt x="39720" y="198139"/>
                  </a:cubicBezTo>
                  <a:cubicBezTo>
                    <a:pt x="49886" y="198139"/>
                    <a:pt x="60051" y="194274"/>
                    <a:pt x="67807" y="186518"/>
                  </a:cubicBezTo>
                  <a:lnTo>
                    <a:pt x="198178" y="56120"/>
                  </a:lnTo>
                  <a:lnTo>
                    <a:pt x="142006" y="0"/>
                  </a:lnTo>
                  <a:lnTo>
                    <a:pt x="11634" y="130372"/>
                  </a:lnTo>
                  <a:close/>
                </a:path>
              </a:pathLst>
            </a:custGeom>
            <a:gradFill>
              <a:gsLst>
                <a:gs pos="100000">
                  <a:srgbClr val="E9BE61"/>
                </a:gs>
                <a:gs pos="0">
                  <a:srgbClr val="FEEFAC"/>
                </a:gs>
              </a:gsLst>
              <a:lin ang="5400000" scaled="0"/>
            </a:gradFill>
            <a:ln w="12700" cap="flat" cmpd="sng" algn="ctr">
              <a:noFill/>
              <a:prstDash val="solid"/>
              <a:miter lim="800000"/>
            </a:ln>
            <a:effectLst>
              <a:outerShdw blurRad="254000" dist="101600" dir="5400000" algn="ctr" rotWithShape="0">
                <a:srgbClr val="000000">
                  <a:alpha val="1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srgbClr val="891C21"/>
                </a:solidFill>
                <a:effectLst/>
                <a:uLnTx/>
                <a:uFillTx/>
                <a:cs typeface="+mn-ea"/>
                <a:sym typeface="+mn-lt"/>
              </a:endParaRPr>
            </a:p>
          </p:txBody>
        </p:sp>
        <p:sp>
          <p:nvSpPr>
            <p:cNvPr id="48" name="Graphic 54">
              <a:extLst>
                <a:ext uri="{FF2B5EF4-FFF2-40B4-BE49-F238E27FC236}">
                  <a16:creationId xmlns="" xmlns:a16="http://schemas.microsoft.com/office/drawing/2014/main" id="{D74354C8-CD20-464A-93F6-C5636A37AA1B}"/>
                </a:ext>
              </a:extLst>
            </p:cNvPr>
            <p:cNvSpPr/>
            <p:nvPr/>
          </p:nvSpPr>
          <p:spPr>
            <a:xfrm>
              <a:off x="8270668" y="3661688"/>
              <a:ext cx="183632" cy="183685"/>
            </a:xfrm>
            <a:custGeom>
              <a:avLst/>
              <a:gdLst>
                <a:gd name="connsiteX0" fmla="*/ 97124 w 183632"/>
                <a:gd name="connsiteY0" fmla="*/ 114542 h 183685"/>
                <a:gd name="connsiteX1" fmla="*/ 153905 w 183632"/>
                <a:gd name="connsiteY1" fmla="*/ 85185 h 183685"/>
                <a:gd name="connsiteX2" fmla="*/ 183632 w 183632"/>
                <a:gd name="connsiteY2" fmla="*/ 27715 h 183685"/>
                <a:gd name="connsiteX3" fmla="*/ 155917 w 183632"/>
                <a:gd name="connsiteY3" fmla="*/ 0 h 183685"/>
                <a:gd name="connsiteX4" fmla="*/ 98474 w 183632"/>
                <a:gd name="connsiteY4" fmla="*/ 29754 h 183685"/>
                <a:gd name="connsiteX5" fmla="*/ 69064 w 183632"/>
                <a:gd name="connsiteY5" fmla="*/ 86482 h 183685"/>
                <a:gd name="connsiteX6" fmla="*/ 0 w 183632"/>
                <a:gd name="connsiteY6" fmla="*/ 155625 h 183685"/>
                <a:gd name="connsiteX7" fmla="*/ 28007 w 183632"/>
                <a:gd name="connsiteY7" fmla="*/ 183685 h 183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3632" h="183685">
                  <a:moveTo>
                    <a:pt x="97124" y="114542"/>
                  </a:moveTo>
                  <a:lnTo>
                    <a:pt x="153905" y="85185"/>
                  </a:lnTo>
                  <a:lnTo>
                    <a:pt x="183632" y="27715"/>
                  </a:lnTo>
                  <a:lnTo>
                    <a:pt x="155917" y="0"/>
                  </a:lnTo>
                  <a:lnTo>
                    <a:pt x="98474" y="29754"/>
                  </a:lnTo>
                  <a:lnTo>
                    <a:pt x="69064" y="86482"/>
                  </a:lnTo>
                  <a:lnTo>
                    <a:pt x="0" y="155625"/>
                  </a:lnTo>
                  <a:lnTo>
                    <a:pt x="28007" y="183685"/>
                  </a:lnTo>
                  <a:close/>
                </a:path>
              </a:pathLst>
            </a:custGeom>
            <a:gradFill>
              <a:gsLst>
                <a:gs pos="100000">
                  <a:srgbClr val="E9BE61"/>
                </a:gs>
                <a:gs pos="0">
                  <a:srgbClr val="FEEFAC"/>
                </a:gs>
              </a:gsLst>
              <a:lin ang="5400000" scaled="0"/>
            </a:gradFill>
            <a:ln w="12700" cap="flat" cmpd="sng" algn="ctr">
              <a:noFill/>
              <a:prstDash val="solid"/>
              <a:miter lim="800000"/>
            </a:ln>
            <a:effectLst>
              <a:outerShdw blurRad="254000" dist="101600" dir="5400000" algn="ctr" rotWithShape="0">
                <a:srgbClr val="000000">
                  <a:alpha val="1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srgbClr val="891C21"/>
                </a:solidFill>
                <a:effectLst/>
                <a:uLnTx/>
                <a:uFillTx/>
                <a:cs typeface="+mn-ea"/>
                <a:sym typeface="+mn-lt"/>
              </a:endParaRPr>
            </a:p>
          </p:txBody>
        </p:sp>
        <p:sp>
          <p:nvSpPr>
            <p:cNvPr id="49" name="Graphic 54">
              <a:extLst>
                <a:ext uri="{FF2B5EF4-FFF2-40B4-BE49-F238E27FC236}">
                  <a16:creationId xmlns="" xmlns:a16="http://schemas.microsoft.com/office/drawing/2014/main" id="{B5233B19-AAF5-4922-BC3B-75B9ED233BEA}"/>
                </a:ext>
              </a:extLst>
            </p:cNvPr>
            <p:cNvSpPr/>
            <p:nvPr/>
          </p:nvSpPr>
          <p:spPr>
            <a:xfrm>
              <a:off x="8030784" y="3661688"/>
              <a:ext cx="423542" cy="423544"/>
            </a:xfrm>
            <a:custGeom>
              <a:avLst/>
              <a:gdLst>
                <a:gd name="connsiteX0" fmla="*/ 349449 w 423542"/>
                <a:gd name="connsiteY0" fmla="*/ 265244 h 423544"/>
                <a:gd name="connsiteX1" fmla="*/ 344102 w 423542"/>
                <a:gd name="connsiteY1" fmla="*/ 264715 h 423544"/>
                <a:gd name="connsiteX2" fmla="*/ 316651 w 423542"/>
                <a:gd name="connsiteY2" fmla="*/ 269877 h 423544"/>
                <a:gd name="connsiteX3" fmla="*/ 153666 w 423542"/>
                <a:gd name="connsiteY3" fmla="*/ 106866 h 423544"/>
                <a:gd name="connsiteX4" fmla="*/ 158828 w 423542"/>
                <a:gd name="connsiteY4" fmla="*/ 79415 h 423544"/>
                <a:gd name="connsiteX5" fmla="*/ 158299 w 423542"/>
                <a:gd name="connsiteY5" fmla="*/ 74067 h 423544"/>
                <a:gd name="connsiteX6" fmla="*/ 79414 w 423542"/>
                <a:gd name="connsiteY6" fmla="*/ 0 h 423544"/>
                <a:gd name="connsiteX7" fmla="*/ 45371 w 423542"/>
                <a:gd name="connsiteY7" fmla="*/ 7942 h 423544"/>
                <a:gd name="connsiteX8" fmla="*/ 98129 w 423542"/>
                <a:gd name="connsiteY8" fmla="*/ 60699 h 423544"/>
                <a:gd name="connsiteX9" fmla="*/ 104085 w 423542"/>
                <a:gd name="connsiteY9" fmla="*/ 70229 h 423544"/>
                <a:gd name="connsiteX10" fmla="*/ 98129 w 423542"/>
                <a:gd name="connsiteY10" fmla="*/ 98130 h 423544"/>
                <a:gd name="connsiteX11" fmla="*/ 79414 w 423542"/>
                <a:gd name="connsiteY11" fmla="*/ 105886 h 423544"/>
                <a:gd name="connsiteX12" fmla="*/ 70228 w 423542"/>
                <a:gd name="connsiteY12" fmla="*/ 104086 h 423544"/>
                <a:gd name="connsiteX13" fmla="*/ 60698 w 423542"/>
                <a:gd name="connsiteY13" fmla="*/ 98104 h 423544"/>
                <a:gd name="connsiteX14" fmla="*/ 7942 w 423542"/>
                <a:gd name="connsiteY14" fmla="*/ 45372 h 423544"/>
                <a:gd name="connsiteX15" fmla="*/ 0 w 423542"/>
                <a:gd name="connsiteY15" fmla="*/ 79415 h 423544"/>
                <a:gd name="connsiteX16" fmla="*/ 74067 w 423542"/>
                <a:gd name="connsiteY16" fmla="*/ 158299 h 423544"/>
                <a:gd name="connsiteX17" fmla="*/ 79415 w 423542"/>
                <a:gd name="connsiteY17" fmla="*/ 158829 h 423544"/>
                <a:gd name="connsiteX18" fmla="*/ 106866 w 423542"/>
                <a:gd name="connsiteY18" fmla="*/ 153694 h 423544"/>
                <a:gd name="connsiteX19" fmla="*/ 269824 w 423542"/>
                <a:gd name="connsiteY19" fmla="*/ 316679 h 423544"/>
                <a:gd name="connsiteX20" fmla="*/ 264715 w 423542"/>
                <a:gd name="connsiteY20" fmla="*/ 344130 h 423544"/>
                <a:gd name="connsiteX21" fmla="*/ 265270 w 423542"/>
                <a:gd name="connsiteY21" fmla="*/ 349477 h 423544"/>
                <a:gd name="connsiteX22" fmla="*/ 344129 w 423542"/>
                <a:gd name="connsiteY22" fmla="*/ 423544 h 423544"/>
                <a:gd name="connsiteX23" fmla="*/ 378171 w 423542"/>
                <a:gd name="connsiteY23" fmla="*/ 415603 h 423544"/>
                <a:gd name="connsiteX24" fmla="*/ 325414 w 423542"/>
                <a:gd name="connsiteY24" fmla="*/ 362845 h 423544"/>
                <a:gd name="connsiteX25" fmla="*/ 319404 w 423542"/>
                <a:gd name="connsiteY25" fmla="*/ 353343 h 423544"/>
                <a:gd name="connsiteX26" fmla="*/ 325414 w 423542"/>
                <a:gd name="connsiteY26" fmla="*/ 325416 h 423544"/>
                <a:gd name="connsiteX27" fmla="*/ 344129 w 423542"/>
                <a:gd name="connsiteY27" fmla="*/ 317659 h 423544"/>
                <a:gd name="connsiteX28" fmla="*/ 353341 w 423542"/>
                <a:gd name="connsiteY28" fmla="*/ 319459 h 423544"/>
                <a:gd name="connsiteX29" fmla="*/ 362844 w 423542"/>
                <a:gd name="connsiteY29" fmla="*/ 325416 h 423544"/>
                <a:gd name="connsiteX30" fmla="*/ 415601 w 423542"/>
                <a:gd name="connsiteY30" fmla="*/ 378173 h 423544"/>
                <a:gd name="connsiteX31" fmla="*/ 423543 w 423542"/>
                <a:gd name="connsiteY31" fmla="*/ 344130 h 423544"/>
                <a:gd name="connsiteX32" fmla="*/ 349449 w 423542"/>
                <a:gd name="connsiteY32" fmla="*/ 265244 h 4235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23542" h="423544">
                  <a:moveTo>
                    <a:pt x="349449" y="265244"/>
                  </a:moveTo>
                  <a:lnTo>
                    <a:pt x="344102" y="264715"/>
                  </a:lnTo>
                  <a:cubicBezTo>
                    <a:pt x="334413" y="264715"/>
                    <a:pt x="325227" y="266700"/>
                    <a:pt x="316651" y="269877"/>
                  </a:cubicBezTo>
                  <a:lnTo>
                    <a:pt x="153666" y="106866"/>
                  </a:lnTo>
                  <a:cubicBezTo>
                    <a:pt x="156843" y="98289"/>
                    <a:pt x="158828" y="89103"/>
                    <a:pt x="158828" y="79415"/>
                  </a:cubicBezTo>
                  <a:lnTo>
                    <a:pt x="158299" y="74067"/>
                  </a:lnTo>
                  <a:cubicBezTo>
                    <a:pt x="155493" y="32745"/>
                    <a:pt x="121450" y="0"/>
                    <a:pt x="79414" y="0"/>
                  </a:cubicBezTo>
                  <a:cubicBezTo>
                    <a:pt x="67184" y="0"/>
                    <a:pt x="55722" y="2991"/>
                    <a:pt x="45371" y="7942"/>
                  </a:cubicBezTo>
                  <a:lnTo>
                    <a:pt x="98129" y="60699"/>
                  </a:lnTo>
                  <a:cubicBezTo>
                    <a:pt x="100908" y="63479"/>
                    <a:pt x="102815" y="66761"/>
                    <a:pt x="104085" y="70229"/>
                  </a:cubicBezTo>
                  <a:cubicBezTo>
                    <a:pt x="107553" y="79599"/>
                    <a:pt x="105673" y="90559"/>
                    <a:pt x="98129" y="98130"/>
                  </a:cubicBezTo>
                  <a:cubicBezTo>
                    <a:pt x="92967" y="103292"/>
                    <a:pt x="86190" y="105886"/>
                    <a:pt x="79414" y="105886"/>
                  </a:cubicBezTo>
                  <a:cubicBezTo>
                    <a:pt x="76290" y="105886"/>
                    <a:pt x="73193" y="105198"/>
                    <a:pt x="70228" y="104086"/>
                  </a:cubicBezTo>
                  <a:cubicBezTo>
                    <a:pt x="66761" y="102762"/>
                    <a:pt x="63478" y="100909"/>
                    <a:pt x="60698" y="98104"/>
                  </a:cubicBezTo>
                  <a:lnTo>
                    <a:pt x="7942" y="45372"/>
                  </a:lnTo>
                  <a:cubicBezTo>
                    <a:pt x="2991" y="55722"/>
                    <a:pt x="0" y="67185"/>
                    <a:pt x="0" y="79415"/>
                  </a:cubicBezTo>
                  <a:cubicBezTo>
                    <a:pt x="0" y="121451"/>
                    <a:pt x="32745" y="155494"/>
                    <a:pt x="74067" y="158299"/>
                  </a:cubicBezTo>
                  <a:lnTo>
                    <a:pt x="79415" y="158829"/>
                  </a:lnTo>
                  <a:cubicBezTo>
                    <a:pt x="89103" y="158829"/>
                    <a:pt x="98289" y="156843"/>
                    <a:pt x="106866" y="153694"/>
                  </a:cubicBezTo>
                  <a:lnTo>
                    <a:pt x="269824" y="316679"/>
                  </a:lnTo>
                  <a:cubicBezTo>
                    <a:pt x="266700" y="325255"/>
                    <a:pt x="264715" y="334441"/>
                    <a:pt x="264715" y="344130"/>
                  </a:cubicBezTo>
                  <a:lnTo>
                    <a:pt x="265270" y="349477"/>
                  </a:lnTo>
                  <a:cubicBezTo>
                    <a:pt x="268024" y="390826"/>
                    <a:pt x="302092" y="423544"/>
                    <a:pt x="344129" y="423544"/>
                  </a:cubicBezTo>
                  <a:cubicBezTo>
                    <a:pt x="356359" y="423544"/>
                    <a:pt x="367847" y="420606"/>
                    <a:pt x="378171" y="415603"/>
                  </a:cubicBezTo>
                  <a:lnTo>
                    <a:pt x="325414" y="362845"/>
                  </a:lnTo>
                  <a:cubicBezTo>
                    <a:pt x="322660" y="360092"/>
                    <a:pt x="320728" y="356784"/>
                    <a:pt x="319404" y="353343"/>
                  </a:cubicBezTo>
                  <a:cubicBezTo>
                    <a:pt x="315937" y="343972"/>
                    <a:pt x="317816" y="332986"/>
                    <a:pt x="325414" y="325416"/>
                  </a:cubicBezTo>
                  <a:cubicBezTo>
                    <a:pt x="330523" y="320253"/>
                    <a:pt x="337352" y="317659"/>
                    <a:pt x="344129" y="317659"/>
                  </a:cubicBezTo>
                  <a:cubicBezTo>
                    <a:pt x="347252" y="317659"/>
                    <a:pt x="350323" y="318321"/>
                    <a:pt x="353341" y="319459"/>
                  </a:cubicBezTo>
                  <a:cubicBezTo>
                    <a:pt x="356808" y="320757"/>
                    <a:pt x="360117" y="322610"/>
                    <a:pt x="362844" y="325416"/>
                  </a:cubicBezTo>
                  <a:lnTo>
                    <a:pt x="415601" y="378173"/>
                  </a:lnTo>
                  <a:cubicBezTo>
                    <a:pt x="420578" y="367796"/>
                    <a:pt x="423543" y="356361"/>
                    <a:pt x="423543" y="344130"/>
                  </a:cubicBezTo>
                  <a:cubicBezTo>
                    <a:pt x="423517" y="302092"/>
                    <a:pt x="390772" y="268050"/>
                    <a:pt x="349449" y="265244"/>
                  </a:cubicBezTo>
                  <a:close/>
                </a:path>
              </a:pathLst>
            </a:custGeom>
            <a:gradFill>
              <a:gsLst>
                <a:gs pos="100000">
                  <a:srgbClr val="E9BE61"/>
                </a:gs>
                <a:gs pos="0">
                  <a:srgbClr val="FEEFAC"/>
                </a:gs>
              </a:gsLst>
              <a:lin ang="5400000" scaled="0"/>
            </a:gradFill>
            <a:ln w="12700" cap="flat" cmpd="sng" algn="ctr">
              <a:noFill/>
              <a:prstDash val="solid"/>
              <a:miter lim="800000"/>
            </a:ln>
            <a:effectLst>
              <a:outerShdw blurRad="254000" dist="101600" dir="5400000" algn="ctr" rotWithShape="0">
                <a:srgbClr val="000000">
                  <a:alpha val="1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2400" b="0" i="0" u="none" strike="noStrike" kern="0" cap="none" spc="0" normalizeH="0" baseline="0" noProof="0">
                <a:ln>
                  <a:noFill/>
                </a:ln>
                <a:solidFill>
                  <a:srgbClr val="891C21"/>
                </a:solidFill>
                <a:effectLst/>
                <a:uLnTx/>
                <a:uFillTx/>
                <a:cs typeface="+mn-ea"/>
                <a:sym typeface="+mn-lt"/>
              </a:endParaRPr>
            </a:p>
          </p:txBody>
        </p:sp>
      </p:grpSp>
      <p:pic>
        <p:nvPicPr>
          <p:cNvPr id="50" name="图片 49" descr="图片包含 图标&#10;&#10;描述已自动生成">
            <a:extLst>
              <a:ext uri="{FF2B5EF4-FFF2-40B4-BE49-F238E27FC236}">
                <a16:creationId xmlns="" xmlns:a16="http://schemas.microsoft.com/office/drawing/2014/main" id="{DD3DD690-01A9-4E6B-B137-E419CB44AC52}"/>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520339" y="4400316"/>
            <a:ext cx="1152128" cy="853092"/>
          </a:xfrm>
          <a:prstGeom prst="rect">
            <a:avLst/>
          </a:prstGeom>
          <a:effectLst>
            <a:outerShdw blurRad="254000" dist="88900" dir="5400000" algn="ctr" rotWithShape="0">
              <a:srgbClr val="000000">
                <a:alpha val="23000"/>
              </a:srgbClr>
            </a:outerShdw>
          </a:effectLst>
        </p:spPr>
      </p:pic>
      <p:sp>
        <p:nvSpPr>
          <p:cNvPr id="51" name="矩形 50">
            <a:extLst>
              <a:ext uri="{FF2B5EF4-FFF2-40B4-BE49-F238E27FC236}">
                <a16:creationId xmlns="" xmlns:a16="http://schemas.microsoft.com/office/drawing/2014/main" id="{69A0FA5D-497F-4715-ACD5-FE7EBD2D3026}"/>
              </a:ext>
            </a:extLst>
          </p:cNvPr>
          <p:cNvSpPr/>
          <p:nvPr/>
        </p:nvSpPr>
        <p:spPr>
          <a:xfrm>
            <a:off x="7930004" y="1967527"/>
            <a:ext cx="2438276" cy="904863"/>
          </a:xfrm>
          <a:prstGeom prst="rect">
            <a:avLst/>
          </a:prstGeom>
        </p:spPr>
        <p:txBody>
          <a:bodyPr wrap="square">
            <a:spAutoFit/>
          </a:bodyPr>
          <a:lstStyle/>
          <a:p>
            <a:pPr marL="171450" indent="-171450">
              <a:lnSpc>
                <a:spcPct val="110000"/>
              </a:lnSpc>
              <a:buClr>
                <a:srgbClr val="CB232D"/>
              </a:buClr>
              <a:buFont typeface="Arial" panose="020B0604020202020204" pitchFamily="34" charset="0"/>
              <a:buChar char="•"/>
              <a:defRPr/>
            </a:pPr>
            <a:r>
              <a:rPr lang="zh-CN" altLang="en-US" sz="1200" dirty="0">
                <a:solidFill>
                  <a:prstClr val="black"/>
                </a:solidFill>
                <a:cs typeface="+mn-ea"/>
                <a:sym typeface="+mn-lt"/>
              </a:rPr>
              <a:t>依法加强安全生产管理；</a:t>
            </a:r>
            <a:endParaRPr lang="en-US" altLang="zh-CN" sz="1200" dirty="0">
              <a:solidFill>
                <a:prstClr val="black"/>
              </a:solidFill>
              <a:cs typeface="+mn-ea"/>
              <a:sym typeface="+mn-lt"/>
            </a:endParaRPr>
          </a:p>
          <a:p>
            <a:pPr marL="171450" indent="-171450">
              <a:lnSpc>
                <a:spcPct val="110000"/>
              </a:lnSpc>
              <a:buClr>
                <a:srgbClr val="CB232D"/>
              </a:buClr>
              <a:buFont typeface="Arial" panose="020B0604020202020204" pitchFamily="34" charset="0"/>
              <a:buChar char="•"/>
              <a:defRPr/>
            </a:pPr>
            <a:r>
              <a:rPr lang="zh-CN" altLang="en-US" sz="1200" dirty="0">
                <a:solidFill>
                  <a:prstClr val="black"/>
                </a:solidFill>
                <a:cs typeface="+mn-ea"/>
                <a:sym typeface="+mn-lt"/>
              </a:rPr>
              <a:t>定期组织开展安全检查；</a:t>
            </a:r>
            <a:endParaRPr lang="en-US" altLang="zh-CN" sz="1200" dirty="0">
              <a:solidFill>
                <a:prstClr val="black"/>
              </a:solidFill>
              <a:cs typeface="+mn-ea"/>
              <a:sym typeface="+mn-lt"/>
            </a:endParaRPr>
          </a:p>
          <a:p>
            <a:pPr marL="171450" indent="-171450">
              <a:lnSpc>
                <a:spcPct val="110000"/>
              </a:lnSpc>
              <a:buClr>
                <a:srgbClr val="CB232D"/>
              </a:buClr>
              <a:buFont typeface="Arial" panose="020B0604020202020204" pitchFamily="34" charset="0"/>
              <a:buChar char="•"/>
              <a:defRPr/>
            </a:pPr>
            <a:r>
              <a:rPr lang="zh-CN" altLang="en-US" sz="1200" dirty="0">
                <a:solidFill>
                  <a:prstClr val="black"/>
                </a:solidFill>
                <a:cs typeface="+mn-ea"/>
                <a:sym typeface="+mn-lt"/>
              </a:rPr>
              <a:t>依法取得安全生产许可；</a:t>
            </a:r>
            <a:endParaRPr lang="en-US" altLang="zh-CN" sz="1200" dirty="0">
              <a:solidFill>
                <a:prstClr val="black"/>
              </a:solidFill>
              <a:cs typeface="+mn-ea"/>
              <a:sym typeface="+mn-lt"/>
            </a:endParaRPr>
          </a:p>
          <a:p>
            <a:pPr marL="171450" indent="-171450">
              <a:lnSpc>
                <a:spcPct val="110000"/>
              </a:lnSpc>
              <a:buClr>
                <a:srgbClr val="CB232D"/>
              </a:buClr>
              <a:buFont typeface="Arial" panose="020B0604020202020204" pitchFamily="34" charset="0"/>
              <a:buChar char="•"/>
              <a:defRPr/>
            </a:pPr>
            <a:r>
              <a:rPr lang="zh-CN" altLang="en-US" sz="1200" dirty="0">
                <a:solidFill>
                  <a:prstClr val="black"/>
                </a:solidFill>
                <a:cs typeface="+mn-ea"/>
                <a:sym typeface="+mn-lt"/>
              </a:rPr>
              <a:t>依法对重大危险源实施监控</a:t>
            </a:r>
          </a:p>
        </p:txBody>
      </p:sp>
      <p:sp>
        <p:nvSpPr>
          <p:cNvPr id="52" name="TextBox 47">
            <a:extLst>
              <a:ext uri="{FF2B5EF4-FFF2-40B4-BE49-F238E27FC236}">
                <a16:creationId xmlns="" xmlns:a16="http://schemas.microsoft.com/office/drawing/2014/main" id="{705628D6-BA06-413E-995B-89251646C8BF}"/>
              </a:ext>
            </a:extLst>
          </p:cNvPr>
          <p:cNvSpPr txBox="1"/>
          <p:nvPr/>
        </p:nvSpPr>
        <p:spPr>
          <a:xfrm>
            <a:off x="7930005" y="1609416"/>
            <a:ext cx="1569015" cy="344325"/>
          </a:xfrm>
          <a:prstGeom prst="rect">
            <a:avLst/>
          </a:prstGeom>
          <a:noFill/>
          <a:ln>
            <a:noFill/>
          </a:ln>
          <a:effectLst/>
        </p:spPr>
        <p:txBody>
          <a:bodyPr wrap="square" rtlCol="0">
            <a:spAutoFit/>
          </a:bodyPr>
          <a:lstStyle>
            <a:defPPr>
              <a:defRPr lang="zh-CN"/>
            </a:defPPr>
            <a:lvl1pPr algn="ctr">
              <a:lnSpc>
                <a:spcPct val="110000"/>
              </a:lnSpc>
              <a:defRPr sz="6600">
                <a:ln w="19050">
                  <a:noFill/>
                </a:ln>
                <a:gradFill>
                  <a:gsLst>
                    <a:gs pos="100000">
                      <a:srgbClr val="E9BE61"/>
                    </a:gs>
                    <a:gs pos="49000">
                      <a:srgbClr val="FEEFAC"/>
                    </a:gs>
                  </a:gsLst>
                  <a:lin ang="5400000" scaled="0"/>
                </a:gradFill>
                <a:latin typeface="思源宋体 CN Heavy" panose="02020900000000000000" pitchFamily="18" charset="-122"/>
                <a:ea typeface="思源宋体 CN Heavy" panose="02020900000000000000" pitchFamily="18" charset="-122"/>
              </a:defRPr>
            </a:lvl1pPr>
          </a:lstStyle>
          <a:p>
            <a:pPr marL="0" marR="0" lvl="0" indent="0" algn="l" defTabSz="914400" eaLnBrk="1" fontAlgn="auto" latinLnBrk="0" hangingPunct="1">
              <a:lnSpc>
                <a:spcPct val="110000"/>
              </a:lnSpc>
              <a:spcBef>
                <a:spcPts val="0"/>
              </a:spcBef>
              <a:spcAft>
                <a:spcPts val="0"/>
              </a:spcAft>
              <a:buClrTx/>
              <a:buSzTx/>
              <a:buFontTx/>
              <a:buNone/>
              <a:tabLst/>
              <a:defRPr/>
            </a:pPr>
            <a:r>
              <a:rPr kumimoji="0" lang="zh-CN" altLang="en-US" sz="1600" b="0" i="0" u="none" strike="noStrike" kern="0" cap="none" spc="0" normalizeH="0" baseline="0" noProof="0" dirty="0">
                <a:ln w="6350">
                  <a:noFill/>
                </a:ln>
                <a:solidFill>
                  <a:srgbClr val="8F010F"/>
                </a:solidFill>
                <a:effectLst/>
                <a:uLnTx/>
                <a:uFillTx/>
                <a:latin typeface="+mn-lt"/>
                <a:ea typeface="+mn-ea"/>
                <a:cs typeface="+mn-ea"/>
                <a:sym typeface="+mn-lt"/>
              </a:rPr>
              <a:t>安全管理责任</a:t>
            </a:r>
          </a:p>
        </p:txBody>
      </p:sp>
      <p:sp>
        <p:nvSpPr>
          <p:cNvPr id="53" name="矩形 52">
            <a:extLst>
              <a:ext uri="{FF2B5EF4-FFF2-40B4-BE49-F238E27FC236}">
                <a16:creationId xmlns="" xmlns:a16="http://schemas.microsoft.com/office/drawing/2014/main" id="{8F4780D9-FC89-4BD4-9C46-5DBE71CF77E4}"/>
              </a:ext>
            </a:extLst>
          </p:cNvPr>
          <p:cNvSpPr/>
          <p:nvPr/>
        </p:nvSpPr>
        <p:spPr>
          <a:xfrm>
            <a:off x="1602434" y="2034123"/>
            <a:ext cx="2622411" cy="904863"/>
          </a:xfrm>
          <a:prstGeom prst="rect">
            <a:avLst/>
          </a:prstGeom>
        </p:spPr>
        <p:txBody>
          <a:bodyPr wrap="square">
            <a:spAutoFit/>
          </a:bodyPr>
          <a:lstStyle/>
          <a:p>
            <a:pPr algn="r">
              <a:lnSpc>
                <a:spcPct val="110000"/>
              </a:lnSpc>
              <a:buClr>
                <a:srgbClr val="CB232D"/>
              </a:buClr>
              <a:defRPr/>
            </a:pPr>
            <a:r>
              <a:rPr lang="zh-CN" altLang="en-US" sz="1200" dirty="0">
                <a:solidFill>
                  <a:prstClr val="black"/>
                </a:solidFill>
                <a:cs typeface="+mn-ea"/>
                <a:sym typeface="+mn-lt"/>
              </a:rPr>
              <a:t>依法设置安全生产管理机构，配备安全生产管理人员；按规定委托和聘用注册安全工程师或者注册安全助理工程师为其提供安全管理服务</a:t>
            </a:r>
          </a:p>
        </p:txBody>
      </p:sp>
      <p:sp>
        <p:nvSpPr>
          <p:cNvPr id="54" name="TextBox 47">
            <a:extLst>
              <a:ext uri="{FF2B5EF4-FFF2-40B4-BE49-F238E27FC236}">
                <a16:creationId xmlns="" xmlns:a16="http://schemas.microsoft.com/office/drawing/2014/main" id="{6F3AA857-C02E-418D-875A-1EA90A8F6CEF}"/>
              </a:ext>
            </a:extLst>
          </p:cNvPr>
          <p:cNvSpPr txBox="1"/>
          <p:nvPr/>
        </p:nvSpPr>
        <p:spPr>
          <a:xfrm>
            <a:off x="1622425" y="1683076"/>
            <a:ext cx="2615824" cy="344325"/>
          </a:xfrm>
          <a:prstGeom prst="rect">
            <a:avLst/>
          </a:prstGeom>
          <a:noFill/>
          <a:ln>
            <a:noFill/>
          </a:ln>
          <a:effectLst/>
        </p:spPr>
        <p:txBody>
          <a:bodyPr wrap="square" rtlCol="0">
            <a:spAutoFit/>
          </a:bodyPr>
          <a:lstStyle>
            <a:defPPr>
              <a:defRPr lang="zh-CN"/>
            </a:defPPr>
            <a:lvl1pPr algn="ctr">
              <a:lnSpc>
                <a:spcPct val="110000"/>
              </a:lnSpc>
              <a:defRPr sz="6600">
                <a:ln w="19050">
                  <a:noFill/>
                </a:ln>
                <a:gradFill>
                  <a:gsLst>
                    <a:gs pos="100000">
                      <a:srgbClr val="E9BE61"/>
                    </a:gs>
                    <a:gs pos="49000">
                      <a:srgbClr val="FEEFAC"/>
                    </a:gs>
                  </a:gsLst>
                  <a:lin ang="5400000" scaled="0"/>
                </a:gradFill>
                <a:latin typeface="思源宋体 CN Heavy" panose="02020900000000000000" pitchFamily="18" charset="-122"/>
                <a:ea typeface="思源宋体 CN Heavy" panose="02020900000000000000" pitchFamily="18" charset="-122"/>
              </a:defRPr>
            </a:lvl1pPr>
          </a:lstStyle>
          <a:p>
            <a:pPr marL="0" marR="0" lvl="0" indent="0" algn="r" defTabSz="914400" eaLnBrk="1" fontAlgn="auto" latinLnBrk="0" hangingPunct="1">
              <a:lnSpc>
                <a:spcPct val="110000"/>
              </a:lnSpc>
              <a:spcBef>
                <a:spcPts val="0"/>
              </a:spcBef>
              <a:spcAft>
                <a:spcPts val="0"/>
              </a:spcAft>
              <a:buClrTx/>
              <a:buSzTx/>
              <a:buFontTx/>
              <a:buNone/>
              <a:tabLst/>
              <a:defRPr/>
            </a:pPr>
            <a:r>
              <a:rPr kumimoji="0" lang="zh-CN" altLang="en-US" sz="1600" b="0" i="0" u="none" strike="noStrike" kern="0" cap="none" spc="0" normalizeH="0" baseline="0" noProof="0" dirty="0">
                <a:ln w="6350">
                  <a:noFill/>
                </a:ln>
                <a:solidFill>
                  <a:srgbClr val="8F010F"/>
                </a:solidFill>
                <a:effectLst/>
                <a:uLnTx/>
                <a:uFillTx/>
                <a:latin typeface="+mn-lt"/>
                <a:ea typeface="+mn-ea"/>
                <a:cs typeface="+mn-ea"/>
                <a:sym typeface="+mn-lt"/>
              </a:rPr>
              <a:t>机构设置和人员配备责任</a:t>
            </a:r>
          </a:p>
        </p:txBody>
      </p:sp>
      <p:sp>
        <p:nvSpPr>
          <p:cNvPr id="55" name="TextBox 47">
            <a:extLst>
              <a:ext uri="{FF2B5EF4-FFF2-40B4-BE49-F238E27FC236}">
                <a16:creationId xmlns="" xmlns:a16="http://schemas.microsoft.com/office/drawing/2014/main" id="{44F38B75-CD5C-4C43-9C3D-872A76A75067}"/>
              </a:ext>
            </a:extLst>
          </p:cNvPr>
          <p:cNvSpPr txBox="1"/>
          <p:nvPr/>
        </p:nvSpPr>
        <p:spPr>
          <a:xfrm>
            <a:off x="725805" y="3697614"/>
            <a:ext cx="2343815" cy="634020"/>
          </a:xfrm>
          <a:prstGeom prst="rect">
            <a:avLst/>
          </a:prstGeom>
          <a:noFill/>
          <a:ln>
            <a:noFill/>
          </a:ln>
          <a:effectLst/>
        </p:spPr>
        <p:txBody>
          <a:bodyPr wrap="square" rtlCol="0">
            <a:spAutoFit/>
          </a:bodyPr>
          <a:lstStyle>
            <a:defPPr>
              <a:defRPr lang="zh-CN"/>
            </a:defPPr>
            <a:lvl1pPr algn="ctr">
              <a:lnSpc>
                <a:spcPct val="110000"/>
              </a:lnSpc>
              <a:defRPr sz="6600">
                <a:ln w="19050">
                  <a:noFill/>
                </a:ln>
                <a:gradFill>
                  <a:gsLst>
                    <a:gs pos="100000">
                      <a:srgbClr val="E9BE61"/>
                    </a:gs>
                    <a:gs pos="49000">
                      <a:srgbClr val="FEEFAC"/>
                    </a:gs>
                  </a:gsLst>
                  <a:lin ang="5400000" scaled="0"/>
                </a:gradFill>
                <a:latin typeface="思源宋体 CN Heavy" panose="02020900000000000000" pitchFamily="18" charset="-122"/>
                <a:ea typeface="思源宋体 CN Heavy" panose="02020900000000000000" pitchFamily="18" charset="-122"/>
              </a:defRPr>
            </a:lvl1pPr>
          </a:lstStyle>
          <a:p>
            <a:pPr marL="0" marR="0" lvl="0" indent="0" algn="r" defTabSz="914400" eaLnBrk="1" fontAlgn="auto" latinLnBrk="0" hangingPunct="1">
              <a:lnSpc>
                <a:spcPct val="110000"/>
              </a:lnSpc>
              <a:spcBef>
                <a:spcPts val="0"/>
              </a:spcBef>
              <a:spcAft>
                <a:spcPts val="0"/>
              </a:spcAft>
              <a:buClrTx/>
              <a:buSzTx/>
              <a:buFontTx/>
              <a:buNone/>
              <a:tabLst/>
              <a:defRPr/>
            </a:pPr>
            <a:r>
              <a:rPr kumimoji="0" lang="zh-CN" altLang="en-US" sz="1600" b="0" i="0" u="none" strike="noStrike" kern="0" cap="none" spc="0" normalizeH="0" baseline="0" noProof="0" dirty="0">
                <a:ln w="6350">
                  <a:noFill/>
                </a:ln>
                <a:solidFill>
                  <a:srgbClr val="8F010F"/>
                </a:solidFill>
                <a:effectLst/>
                <a:uLnTx/>
                <a:uFillTx/>
                <a:latin typeface="+mn-lt"/>
                <a:ea typeface="+mn-ea"/>
                <a:cs typeface="+mn-ea"/>
                <a:sym typeface="+mn-lt"/>
              </a:rPr>
              <a:t>法律、法规、规章规定的其他安全生产责任</a:t>
            </a:r>
          </a:p>
        </p:txBody>
      </p:sp>
      <p:sp>
        <p:nvSpPr>
          <p:cNvPr id="56" name="矩形 55">
            <a:extLst>
              <a:ext uri="{FF2B5EF4-FFF2-40B4-BE49-F238E27FC236}">
                <a16:creationId xmlns="" xmlns:a16="http://schemas.microsoft.com/office/drawing/2014/main" id="{FB48AB64-4A5C-4D0B-BD57-2F325D002B85}"/>
              </a:ext>
            </a:extLst>
          </p:cNvPr>
          <p:cNvSpPr/>
          <p:nvPr/>
        </p:nvSpPr>
        <p:spPr>
          <a:xfrm>
            <a:off x="9099534" y="3804976"/>
            <a:ext cx="2420128" cy="701731"/>
          </a:xfrm>
          <a:prstGeom prst="rect">
            <a:avLst/>
          </a:prstGeom>
        </p:spPr>
        <p:txBody>
          <a:bodyPr wrap="square">
            <a:spAutoFit/>
          </a:bodyPr>
          <a:lstStyle/>
          <a:p>
            <a:pPr marL="171450" indent="-171450">
              <a:lnSpc>
                <a:spcPct val="110000"/>
              </a:lnSpc>
              <a:buClr>
                <a:srgbClr val="CB232D"/>
              </a:buClr>
              <a:buFont typeface="Arial" panose="020B0604020202020204" pitchFamily="34" charset="0"/>
              <a:buChar char="•"/>
              <a:defRPr/>
            </a:pPr>
            <a:r>
              <a:rPr lang="zh-CN" altLang="en-US" sz="1200" dirty="0">
                <a:solidFill>
                  <a:prstClr val="black"/>
                </a:solidFill>
                <a:cs typeface="+mn-ea"/>
                <a:sym typeface="+mn-lt"/>
              </a:rPr>
              <a:t>按规定报告生产安全事故；</a:t>
            </a:r>
          </a:p>
          <a:p>
            <a:pPr marL="171450" indent="-171450">
              <a:lnSpc>
                <a:spcPct val="110000"/>
              </a:lnSpc>
              <a:buClr>
                <a:srgbClr val="CB232D"/>
              </a:buClr>
              <a:buFont typeface="Arial" panose="020B0604020202020204" pitchFamily="34" charset="0"/>
              <a:buChar char="•"/>
              <a:defRPr/>
            </a:pPr>
            <a:r>
              <a:rPr lang="zh-CN" altLang="en-US" sz="1200" dirty="0">
                <a:solidFill>
                  <a:prstClr val="black"/>
                </a:solidFill>
                <a:cs typeface="+mn-ea"/>
                <a:sym typeface="+mn-lt"/>
              </a:rPr>
              <a:t>及时开展事故抢险救援；</a:t>
            </a:r>
          </a:p>
          <a:p>
            <a:pPr marL="171450" indent="-171450">
              <a:lnSpc>
                <a:spcPct val="110000"/>
              </a:lnSpc>
              <a:buClr>
                <a:srgbClr val="CB232D"/>
              </a:buClr>
              <a:buFont typeface="Arial" panose="020B0604020202020204" pitchFamily="34" charset="0"/>
              <a:buChar char="•"/>
              <a:defRPr/>
            </a:pPr>
            <a:r>
              <a:rPr lang="zh-CN" altLang="en-US" sz="1200" dirty="0">
                <a:solidFill>
                  <a:prstClr val="black"/>
                </a:solidFill>
                <a:cs typeface="+mn-ea"/>
                <a:sym typeface="+mn-lt"/>
              </a:rPr>
              <a:t>妥善处理事故善后工作。</a:t>
            </a:r>
          </a:p>
        </p:txBody>
      </p:sp>
      <p:sp>
        <p:nvSpPr>
          <p:cNvPr id="57" name="TextBox 47">
            <a:extLst>
              <a:ext uri="{FF2B5EF4-FFF2-40B4-BE49-F238E27FC236}">
                <a16:creationId xmlns="" xmlns:a16="http://schemas.microsoft.com/office/drawing/2014/main" id="{CCF2C75F-AADF-4F0D-A7FD-B825BAD58AD1}"/>
              </a:ext>
            </a:extLst>
          </p:cNvPr>
          <p:cNvSpPr txBox="1"/>
          <p:nvPr/>
        </p:nvSpPr>
        <p:spPr>
          <a:xfrm>
            <a:off x="9088613" y="3165484"/>
            <a:ext cx="1994677" cy="634020"/>
          </a:xfrm>
          <a:prstGeom prst="rect">
            <a:avLst/>
          </a:prstGeom>
          <a:noFill/>
          <a:ln>
            <a:noFill/>
          </a:ln>
          <a:effectLst/>
        </p:spPr>
        <p:txBody>
          <a:bodyPr wrap="square" rtlCol="0">
            <a:spAutoFit/>
          </a:bodyPr>
          <a:lstStyle>
            <a:defPPr>
              <a:defRPr lang="zh-CN"/>
            </a:defPPr>
            <a:lvl1pPr algn="ctr">
              <a:lnSpc>
                <a:spcPct val="110000"/>
              </a:lnSpc>
              <a:defRPr sz="6600">
                <a:ln w="19050">
                  <a:noFill/>
                </a:ln>
                <a:gradFill>
                  <a:gsLst>
                    <a:gs pos="100000">
                      <a:srgbClr val="E9BE61"/>
                    </a:gs>
                    <a:gs pos="49000">
                      <a:srgbClr val="FEEFAC"/>
                    </a:gs>
                  </a:gsLst>
                  <a:lin ang="5400000" scaled="0"/>
                </a:gradFill>
                <a:latin typeface="思源宋体 CN Heavy" panose="02020900000000000000" pitchFamily="18" charset="-122"/>
                <a:ea typeface="思源宋体 CN Heavy" panose="02020900000000000000" pitchFamily="18" charset="-122"/>
              </a:defRPr>
            </a:lvl1pPr>
          </a:lstStyle>
          <a:p>
            <a:pPr marL="0" marR="0" lvl="0" indent="0" algn="l" defTabSz="914400" eaLnBrk="1" fontAlgn="auto" latinLnBrk="0" hangingPunct="1">
              <a:lnSpc>
                <a:spcPct val="110000"/>
              </a:lnSpc>
              <a:spcBef>
                <a:spcPts val="0"/>
              </a:spcBef>
              <a:spcAft>
                <a:spcPts val="0"/>
              </a:spcAft>
              <a:buClrTx/>
              <a:buSzTx/>
              <a:buFontTx/>
              <a:buNone/>
              <a:tabLst/>
              <a:defRPr/>
            </a:pPr>
            <a:r>
              <a:rPr kumimoji="0" lang="zh-CN" altLang="en-US" sz="1600" b="0" i="0" u="none" strike="noStrike" kern="0" cap="none" spc="0" normalizeH="0" baseline="0" noProof="0" dirty="0">
                <a:ln w="6350">
                  <a:noFill/>
                </a:ln>
                <a:solidFill>
                  <a:srgbClr val="8F010F"/>
                </a:solidFill>
                <a:effectLst/>
                <a:uLnTx/>
                <a:uFillTx/>
                <a:latin typeface="+mn-lt"/>
                <a:ea typeface="+mn-ea"/>
                <a:cs typeface="+mn-ea"/>
                <a:sym typeface="+mn-lt"/>
              </a:rPr>
              <a:t>事故报告和</a:t>
            </a:r>
            <a:endParaRPr kumimoji="0" lang="en-US" altLang="zh-CN" sz="1600" b="0" i="0" u="none" strike="noStrike" kern="0" cap="none" spc="0" normalizeH="0" baseline="0" noProof="0" dirty="0">
              <a:ln w="6350">
                <a:noFill/>
              </a:ln>
              <a:solidFill>
                <a:srgbClr val="8F010F"/>
              </a:solidFill>
              <a:effectLst/>
              <a:uLnTx/>
              <a:uFillTx/>
              <a:latin typeface="+mn-lt"/>
              <a:ea typeface="+mn-ea"/>
              <a:cs typeface="+mn-ea"/>
              <a:sym typeface="+mn-lt"/>
            </a:endParaRPr>
          </a:p>
          <a:p>
            <a:pPr marL="0" marR="0" lvl="0" indent="0" algn="l" defTabSz="914400" eaLnBrk="1" fontAlgn="auto" latinLnBrk="0" hangingPunct="1">
              <a:lnSpc>
                <a:spcPct val="110000"/>
              </a:lnSpc>
              <a:spcBef>
                <a:spcPts val="0"/>
              </a:spcBef>
              <a:spcAft>
                <a:spcPts val="0"/>
              </a:spcAft>
              <a:buClrTx/>
              <a:buSzTx/>
              <a:buFontTx/>
              <a:buNone/>
              <a:tabLst/>
              <a:defRPr/>
            </a:pPr>
            <a:r>
              <a:rPr kumimoji="0" lang="zh-CN" altLang="en-US" sz="1600" b="0" i="0" u="none" strike="noStrike" kern="0" cap="none" spc="0" normalizeH="0" baseline="0" noProof="0" dirty="0">
                <a:ln w="6350">
                  <a:noFill/>
                </a:ln>
                <a:solidFill>
                  <a:srgbClr val="8F010F"/>
                </a:solidFill>
                <a:effectLst/>
                <a:uLnTx/>
                <a:uFillTx/>
                <a:latin typeface="+mn-lt"/>
                <a:ea typeface="+mn-ea"/>
                <a:cs typeface="+mn-ea"/>
                <a:sym typeface="+mn-lt"/>
              </a:rPr>
              <a:t>应急救援的责任</a:t>
            </a:r>
          </a:p>
        </p:txBody>
      </p:sp>
    </p:spTree>
    <p:custDataLst>
      <p:tags r:id="rId1"/>
    </p:custDataLst>
    <p:extLst>
      <p:ext uri="{BB962C8B-B14F-4D97-AF65-F5344CB8AC3E}">
        <p14:creationId xmlns:p14="http://schemas.microsoft.com/office/powerpoint/2010/main" val="447612464"/>
      </p:ext>
    </p:extLst>
  </p:cSld>
  <p:clrMapOvr>
    <a:masterClrMapping/>
  </p:clrMapOvr>
  <mc:AlternateContent xmlns:mc="http://schemas.openxmlformats.org/markup-compatibility/2006" xmlns:p14="http://schemas.microsoft.com/office/powerpoint/2010/main">
    <mc:Choice Requires="p14">
      <p:transition spd="slow" p14:dur="1500" advTm="915">
        <p:random/>
      </p:transition>
    </mc:Choice>
    <mc:Fallback xmlns="">
      <p:transition spd="slow" advTm="915">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par>
                                <p:cTn id="15" presetID="2" presetClass="entr" presetSubtype="4" fill="hold" nodeType="withEffect">
                                  <p:stCondLst>
                                    <p:cond delay="0"/>
                                  </p:stCondLst>
                                  <p:childTnLst>
                                    <p:set>
                                      <p:cBhvr>
                                        <p:cTn id="16" dur="1" fill="hold">
                                          <p:stCondLst>
                                            <p:cond delay="0"/>
                                          </p:stCondLst>
                                        </p:cTn>
                                        <p:tgtEl>
                                          <p:spTgt spid="50"/>
                                        </p:tgtEl>
                                        <p:attrNameLst>
                                          <p:attrName>style.visibility</p:attrName>
                                        </p:attrNameLst>
                                      </p:cBhvr>
                                      <p:to>
                                        <p:strVal val="visible"/>
                                      </p:to>
                                    </p:set>
                                    <p:anim calcmode="lin" valueType="num">
                                      <p:cBhvr additive="base">
                                        <p:cTn id="17" dur="500" fill="hold"/>
                                        <p:tgtEl>
                                          <p:spTgt spid="50"/>
                                        </p:tgtEl>
                                        <p:attrNameLst>
                                          <p:attrName>ppt_x</p:attrName>
                                        </p:attrNameLst>
                                      </p:cBhvr>
                                      <p:tavLst>
                                        <p:tav tm="0">
                                          <p:val>
                                            <p:strVal val="#ppt_x"/>
                                          </p:val>
                                        </p:tav>
                                        <p:tav tm="100000">
                                          <p:val>
                                            <p:strVal val="#ppt_x"/>
                                          </p:val>
                                        </p:tav>
                                      </p:tavLst>
                                    </p:anim>
                                    <p:anim calcmode="lin" valueType="num">
                                      <p:cBhvr additive="base">
                                        <p:cTn id="18" dur="500" fill="hold"/>
                                        <p:tgtEl>
                                          <p:spTgt spid="50"/>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51"/>
                                        </p:tgtEl>
                                        <p:attrNameLst>
                                          <p:attrName>style.visibility</p:attrName>
                                        </p:attrNameLst>
                                      </p:cBhvr>
                                      <p:to>
                                        <p:strVal val="visible"/>
                                      </p:to>
                                    </p:set>
                                    <p:anim calcmode="lin" valueType="num">
                                      <p:cBhvr additive="base">
                                        <p:cTn id="21" dur="500" fill="hold"/>
                                        <p:tgtEl>
                                          <p:spTgt spid="51"/>
                                        </p:tgtEl>
                                        <p:attrNameLst>
                                          <p:attrName>ppt_x</p:attrName>
                                        </p:attrNameLst>
                                      </p:cBhvr>
                                      <p:tavLst>
                                        <p:tav tm="0">
                                          <p:val>
                                            <p:strVal val="#ppt_x"/>
                                          </p:val>
                                        </p:tav>
                                        <p:tav tm="100000">
                                          <p:val>
                                            <p:strVal val="#ppt_x"/>
                                          </p:val>
                                        </p:tav>
                                      </p:tavLst>
                                    </p:anim>
                                    <p:anim calcmode="lin" valueType="num">
                                      <p:cBhvr additive="base">
                                        <p:cTn id="22" dur="500" fill="hold"/>
                                        <p:tgtEl>
                                          <p:spTgt spid="51"/>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52"/>
                                        </p:tgtEl>
                                        <p:attrNameLst>
                                          <p:attrName>style.visibility</p:attrName>
                                        </p:attrNameLst>
                                      </p:cBhvr>
                                      <p:to>
                                        <p:strVal val="visible"/>
                                      </p:to>
                                    </p:set>
                                    <p:anim calcmode="lin" valueType="num">
                                      <p:cBhvr additive="base">
                                        <p:cTn id="25" dur="500" fill="hold"/>
                                        <p:tgtEl>
                                          <p:spTgt spid="52"/>
                                        </p:tgtEl>
                                        <p:attrNameLst>
                                          <p:attrName>ppt_x</p:attrName>
                                        </p:attrNameLst>
                                      </p:cBhvr>
                                      <p:tavLst>
                                        <p:tav tm="0">
                                          <p:val>
                                            <p:strVal val="#ppt_x"/>
                                          </p:val>
                                        </p:tav>
                                        <p:tav tm="100000">
                                          <p:val>
                                            <p:strVal val="#ppt_x"/>
                                          </p:val>
                                        </p:tav>
                                      </p:tavLst>
                                    </p:anim>
                                    <p:anim calcmode="lin" valueType="num">
                                      <p:cBhvr additive="base">
                                        <p:cTn id="26" dur="500" fill="hold"/>
                                        <p:tgtEl>
                                          <p:spTgt spid="52"/>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53"/>
                                        </p:tgtEl>
                                        <p:attrNameLst>
                                          <p:attrName>style.visibility</p:attrName>
                                        </p:attrNameLst>
                                      </p:cBhvr>
                                      <p:to>
                                        <p:strVal val="visible"/>
                                      </p:to>
                                    </p:set>
                                    <p:anim calcmode="lin" valueType="num">
                                      <p:cBhvr additive="base">
                                        <p:cTn id="29" dur="500" fill="hold"/>
                                        <p:tgtEl>
                                          <p:spTgt spid="53"/>
                                        </p:tgtEl>
                                        <p:attrNameLst>
                                          <p:attrName>ppt_x</p:attrName>
                                        </p:attrNameLst>
                                      </p:cBhvr>
                                      <p:tavLst>
                                        <p:tav tm="0">
                                          <p:val>
                                            <p:strVal val="#ppt_x"/>
                                          </p:val>
                                        </p:tav>
                                        <p:tav tm="100000">
                                          <p:val>
                                            <p:strVal val="#ppt_x"/>
                                          </p:val>
                                        </p:tav>
                                      </p:tavLst>
                                    </p:anim>
                                    <p:anim calcmode="lin" valueType="num">
                                      <p:cBhvr additive="base">
                                        <p:cTn id="30" dur="500" fill="hold"/>
                                        <p:tgtEl>
                                          <p:spTgt spid="53"/>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54"/>
                                        </p:tgtEl>
                                        <p:attrNameLst>
                                          <p:attrName>style.visibility</p:attrName>
                                        </p:attrNameLst>
                                      </p:cBhvr>
                                      <p:to>
                                        <p:strVal val="visible"/>
                                      </p:to>
                                    </p:set>
                                    <p:anim calcmode="lin" valueType="num">
                                      <p:cBhvr additive="base">
                                        <p:cTn id="33" dur="500" fill="hold"/>
                                        <p:tgtEl>
                                          <p:spTgt spid="54"/>
                                        </p:tgtEl>
                                        <p:attrNameLst>
                                          <p:attrName>ppt_x</p:attrName>
                                        </p:attrNameLst>
                                      </p:cBhvr>
                                      <p:tavLst>
                                        <p:tav tm="0">
                                          <p:val>
                                            <p:strVal val="#ppt_x"/>
                                          </p:val>
                                        </p:tav>
                                        <p:tav tm="100000">
                                          <p:val>
                                            <p:strVal val="#ppt_x"/>
                                          </p:val>
                                        </p:tav>
                                      </p:tavLst>
                                    </p:anim>
                                    <p:anim calcmode="lin" valueType="num">
                                      <p:cBhvr additive="base">
                                        <p:cTn id="34" dur="500" fill="hold"/>
                                        <p:tgtEl>
                                          <p:spTgt spid="54"/>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55"/>
                                        </p:tgtEl>
                                        <p:attrNameLst>
                                          <p:attrName>style.visibility</p:attrName>
                                        </p:attrNameLst>
                                      </p:cBhvr>
                                      <p:to>
                                        <p:strVal val="visible"/>
                                      </p:to>
                                    </p:set>
                                    <p:anim calcmode="lin" valueType="num">
                                      <p:cBhvr additive="base">
                                        <p:cTn id="37" dur="500" fill="hold"/>
                                        <p:tgtEl>
                                          <p:spTgt spid="55"/>
                                        </p:tgtEl>
                                        <p:attrNameLst>
                                          <p:attrName>ppt_x</p:attrName>
                                        </p:attrNameLst>
                                      </p:cBhvr>
                                      <p:tavLst>
                                        <p:tav tm="0">
                                          <p:val>
                                            <p:strVal val="#ppt_x"/>
                                          </p:val>
                                        </p:tav>
                                        <p:tav tm="100000">
                                          <p:val>
                                            <p:strVal val="#ppt_x"/>
                                          </p:val>
                                        </p:tav>
                                      </p:tavLst>
                                    </p:anim>
                                    <p:anim calcmode="lin" valueType="num">
                                      <p:cBhvr additive="base">
                                        <p:cTn id="38" dur="500" fill="hold"/>
                                        <p:tgtEl>
                                          <p:spTgt spid="55"/>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56"/>
                                        </p:tgtEl>
                                        <p:attrNameLst>
                                          <p:attrName>style.visibility</p:attrName>
                                        </p:attrNameLst>
                                      </p:cBhvr>
                                      <p:to>
                                        <p:strVal val="visible"/>
                                      </p:to>
                                    </p:set>
                                    <p:anim calcmode="lin" valueType="num">
                                      <p:cBhvr additive="base">
                                        <p:cTn id="41" dur="500" fill="hold"/>
                                        <p:tgtEl>
                                          <p:spTgt spid="56"/>
                                        </p:tgtEl>
                                        <p:attrNameLst>
                                          <p:attrName>ppt_x</p:attrName>
                                        </p:attrNameLst>
                                      </p:cBhvr>
                                      <p:tavLst>
                                        <p:tav tm="0">
                                          <p:val>
                                            <p:strVal val="#ppt_x"/>
                                          </p:val>
                                        </p:tav>
                                        <p:tav tm="100000">
                                          <p:val>
                                            <p:strVal val="#ppt_x"/>
                                          </p:val>
                                        </p:tav>
                                      </p:tavLst>
                                    </p:anim>
                                    <p:anim calcmode="lin" valueType="num">
                                      <p:cBhvr additive="base">
                                        <p:cTn id="42" dur="500" fill="hold"/>
                                        <p:tgtEl>
                                          <p:spTgt spid="56"/>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57"/>
                                        </p:tgtEl>
                                        <p:attrNameLst>
                                          <p:attrName>style.visibility</p:attrName>
                                        </p:attrNameLst>
                                      </p:cBhvr>
                                      <p:to>
                                        <p:strVal val="visible"/>
                                      </p:to>
                                    </p:set>
                                    <p:anim calcmode="lin" valueType="num">
                                      <p:cBhvr additive="base">
                                        <p:cTn id="45" dur="500" fill="hold"/>
                                        <p:tgtEl>
                                          <p:spTgt spid="57"/>
                                        </p:tgtEl>
                                        <p:attrNameLst>
                                          <p:attrName>ppt_x</p:attrName>
                                        </p:attrNameLst>
                                      </p:cBhvr>
                                      <p:tavLst>
                                        <p:tav tm="0">
                                          <p:val>
                                            <p:strVal val="#ppt_x"/>
                                          </p:val>
                                        </p:tav>
                                        <p:tav tm="100000">
                                          <p:val>
                                            <p:strVal val="#ppt_x"/>
                                          </p:val>
                                        </p:tav>
                                      </p:tavLst>
                                    </p:anim>
                                    <p:anim calcmode="lin" valueType="num">
                                      <p:cBhvr additive="base">
                                        <p:cTn id="46" dur="500" fill="hold"/>
                                        <p:tgtEl>
                                          <p:spTgt spid="57"/>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32"/>
                                        </p:tgtEl>
                                        <p:attrNameLst>
                                          <p:attrName>style.visibility</p:attrName>
                                        </p:attrNameLst>
                                      </p:cBhvr>
                                      <p:to>
                                        <p:strVal val="visible"/>
                                      </p:to>
                                    </p:set>
                                    <p:anim calcmode="lin" valueType="num">
                                      <p:cBhvr additive="base">
                                        <p:cTn id="49" dur="500" fill="hold"/>
                                        <p:tgtEl>
                                          <p:spTgt spid="32"/>
                                        </p:tgtEl>
                                        <p:attrNameLst>
                                          <p:attrName>ppt_x</p:attrName>
                                        </p:attrNameLst>
                                      </p:cBhvr>
                                      <p:tavLst>
                                        <p:tav tm="0">
                                          <p:val>
                                            <p:strVal val="#ppt_x"/>
                                          </p:val>
                                        </p:tav>
                                        <p:tav tm="100000">
                                          <p:val>
                                            <p:strVal val="#ppt_x"/>
                                          </p:val>
                                        </p:tav>
                                      </p:tavLst>
                                    </p:anim>
                                    <p:anim calcmode="lin" valueType="num">
                                      <p:cBhvr additive="base">
                                        <p:cTn id="50" dur="500" fill="hold"/>
                                        <p:tgtEl>
                                          <p:spTgt spid="32"/>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33"/>
                                        </p:tgtEl>
                                        <p:attrNameLst>
                                          <p:attrName>style.visibility</p:attrName>
                                        </p:attrNameLst>
                                      </p:cBhvr>
                                      <p:to>
                                        <p:strVal val="visible"/>
                                      </p:to>
                                    </p:set>
                                    <p:anim calcmode="lin" valueType="num">
                                      <p:cBhvr additive="base">
                                        <p:cTn id="53" dur="500" fill="hold"/>
                                        <p:tgtEl>
                                          <p:spTgt spid="33"/>
                                        </p:tgtEl>
                                        <p:attrNameLst>
                                          <p:attrName>ppt_x</p:attrName>
                                        </p:attrNameLst>
                                      </p:cBhvr>
                                      <p:tavLst>
                                        <p:tav tm="0">
                                          <p:val>
                                            <p:strVal val="#ppt_x"/>
                                          </p:val>
                                        </p:tav>
                                        <p:tav tm="100000">
                                          <p:val>
                                            <p:strVal val="#ppt_x"/>
                                          </p:val>
                                        </p:tav>
                                      </p:tavLst>
                                    </p:anim>
                                    <p:anim calcmode="lin" valueType="num">
                                      <p:cBhvr additive="base">
                                        <p:cTn id="54" dur="500" fill="hold"/>
                                        <p:tgtEl>
                                          <p:spTgt spid="33"/>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34"/>
                                        </p:tgtEl>
                                        <p:attrNameLst>
                                          <p:attrName>style.visibility</p:attrName>
                                        </p:attrNameLst>
                                      </p:cBhvr>
                                      <p:to>
                                        <p:strVal val="visible"/>
                                      </p:to>
                                    </p:set>
                                    <p:anim calcmode="lin" valueType="num">
                                      <p:cBhvr additive="base">
                                        <p:cTn id="57" dur="500" fill="hold"/>
                                        <p:tgtEl>
                                          <p:spTgt spid="34"/>
                                        </p:tgtEl>
                                        <p:attrNameLst>
                                          <p:attrName>ppt_x</p:attrName>
                                        </p:attrNameLst>
                                      </p:cBhvr>
                                      <p:tavLst>
                                        <p:tav tm="0">
                                          <p:val>
                                            <p:strVal val="#ppt_x"/>
                                          </p:val>
                                        </p:tav>
                                        <p:tav tm="100000">
                                          <p:val>
                                            <p:strVal val="#ppt_x"/>
                                          </p:val>
                                        </p:tav>
                                      </p:tavLst>
                                    </p:anim>
                                    <p:anim calcmode="lin" valueType="num">
                                      <p:cBhvr additive="base">
                                        <p:cTn id="58" dur="500" fill="hold"/>
                                        <p:tgtEl>
                                          <p:spTgt spid="34"/>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35"/>
                                        </p:tgtEl>
                                        <p:attrNameLst>
                                          <p:attrName>style.visibility</p:attrName>
                                        </p:attrNameLst>
                                      </p:cBhvr>
                                      <p:to>
                                        <p:strVal val="visible"/>
                                      </p:to>
                                    </p:set>
                                    <p:anim calcmode="lin" valueType="num">
                                      <p:cBhvr additive="base">
                                        <p:cTn id="61" dur="500" fill="hold"/>
                                        <p:tgtEl>
                                          <p:spTgt spid="35"/>
                                        </p:tgtEl>
                                        <p:attrNameLst>
                                          <p:attrName>ppt_x</p:attrName>
                                        </p:attrNameLst>
                                      </p:cBhvr>
                                      <p:tavLst>
                                        <p:tav tm="0">
                                          <p:val>
                                            <p:strVal val="#ppt_x"/>
                                          </p:val>
                                        </p:tav>
                                        <p:tav tm="100000">
                                          <p:val>
                                            <p:strVal val="#ppt_x"/>
                                          </p:val>
                                        </p:tav>
                                      </p:tavLst>
                                    </p:anim>
                                    <p:anim calcmode="lin" valueType="num">
                                      <p:cBhvr additive="base">
                                        <p:cTn id="62" dur="500" fill="hold"/>
                                        <p:tgtEl>
                                          <p:spTgt spid="35"/>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36"/>
                                        </p:tgtEl>
                                        <p:attrNameLst>
                                          <p:attrName>style.visibility</p:attrName>
                                        </p:attrNameLst>
                                      </p:cBhvr>
                                      <p:to>
                                        <p:strVal val="visible"/>
                                      </p:to>
                                    </p:set>
                                    <p:anim calcmode="lin" valueType="num">
                                      <p:cBhvr additive="base">
                                        <p:cTn id="65" dur="500" fill="hold"/>
                                        <p:tgtEl>
                                          <p:spTgt spid="36"/>
                                        </p:tgtEl>
                                        <p:attrNameLst>
                                          <p:attrName>ppt_x</p:attrName>
                                        </p:attrNameLst>
                                      </p:cBhvr>
                                      <p:tavLst>
                                        <p:tav tm="0">
                                          <p:val>
                                            <p:strVal val="#ppt_x"/>
                                          </p:val>
                                        </p:tav>
                                        <p:tav tm="100000">
                                          <p:val>
                                            <p:strVal val="#ppt_x"/>
                                          </p:val>
                                        </p:tav>
                                      </p:tavLst>
                                    </p:anim>
                                    <p:anim calcmode="lin" valueType="num">
                                      <p:cBhvr additive="base">
                                        <p:cTn id="66" dur="500" fill="hold"/>
                                        <p:tgtEl>
                                          <p:spTgt spid="36"/>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37"/>
                                        </p:tgtEl>
                                        <p:attrNameLst>
                                          <p:attrName>style.visibility</p:attrName>
                                        </p:attrNameLst>
                                      </p:cBhvr>
                                      <p:to>
                                        <p:strVal val="visible"/>
                                      </p:to>
                                    </p:set>
                                    <p:anim calcmode="lin" valueType="num">
                                      <p:cBhvr additive="base">
                                        <p:cTn id="69" dur="500" fill="hold"/>
                                        <p:tgtEl>
                                          <p:spTgt spid="37"/>
                                        </p:tgtEl>
                                        <p:attrNameLst>
                                          <p:attrName>ppt_x</p:attrName>
                                        </p:attrNameLst>
                                      </p:cBhvr>
                                      <p:tavLst>
                                        <p:tav tm="0">
                                          <p:val>
                                            <p:strVal val="#ppt_x"/>
                                          </p:val>
                                        </p:tav>
                                        <p:tav tm="100000">
                                          <p:val>
                                            <p:strVal val="#ppt_x"/>
                                          </p:val>
                                        </p:tav>
                                      </p:tavLst>
                                    </p:anim>
                                    <p:anim calcmode="lin" valueType="num">
                                      <p:cBhvr additive="base">
                                        <p:cTn id="70" dur="500" fill="hold"/>
                                        <p:tgtEl>
                                          <p:spTgt spid="37"/>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40"/>
                                        </p:tgtEl>
                                        <p:attrNameLst>
                                          <p:attrName>style.visibility</p:attrName>
                                        </p:attrNameLst>
                                      </p:cBhvr>
                                      <p:to>
                                        <p:strVal val="visible"/>
                                      </p:to>
                                    </p:set>
                                    <p:anim calcmode="lin" valueType="num">
                                      <p:cBhvr additive="base">
                                        <p:cTn id="73" dur="500" fill="hold"/>
                                        <p:tgtEl>
                                          <p:spTgt spid="40"/>
                                        </p:tgtEl>
                                        <p:attrNameLst>
                                          <p:attrName>ppt_x</p:attrName>
                                        </p:attrNameLst>
                                      </p:cBhvr>
                                      <p:tavLst>
                                        <p:tav tm="0">
                                          <p:val>
                                            <p:strVal val="#ppt_x"/>
                                          </p:val>
                                        </p:tav>
                                        <p:tav tm="100000">
                                          <p:val>
                                            <p:strVal val="#ppt_x"/>
                                          </p:val>
                                        </p:tav>
                                      </p:tavLst>
                                    </p:anim>
                                    <p:anim calcmode="lin" valueType="num">
                                      <p:cBhvr additive="base">
                                        <p:cTn id="74" dur="500" fill="hold"/>
                                        <p:tgtEl>
                                          <p:spTgt spid="40"/>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41"/>
                                        </p:tgtEl>
                                        <p:attrNameLst>
                                          <p:attrName>style.visibility</p:attrName>
                                        </p:attrNameLst>
                                      </p:cBhvr>
                                      <p:to>
                                        <p:strVal val="visible"/>
                                      </p:to>
                                    </p:set>
                                    <p:anim calcmode="lin" valueType="num">
                                      <p:cBhvr additive="base">
                                        <p:cTn id="77" dur="500" fill="hold"/>
                                        <p:tgtEl>
                                          <p:spTgt spid="41"/>
                                        </p:tgtEl>
                                        <p:attrNameLst>
                                          <p:attrName>ppt_x</p:attrName>
                                        </p:attrNameLst>
                                      </p:cBhvr>
                                      <p:tavLst>
                                        <p:tav tm="0">
                                          <p:val>
                                            <p:strVal val="#ppt_x"/>
                                          </p:val>
                                        </p:tav>
                                        <p:tav tm="100000">
                                          <p:val>
                                            <p:strVal val="#ppt_x"/>
                                          </p:val>
                                        </p:tav>
                                      </p:tavLst>
                                    </p:anim>
                                    <p:anim calcmode="lin" valueType="num">
                                      <p:cBhvr additive="base">
                                        <p:cTn id="78" dur="500" fill="hold"/>
                                        <p:tgtEl>
                                          <p:spTgt spid="41"/>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45"/>
                                        </p:tgtEl>
                                        <p:attrNameLst>
                                          <p:attrName>style.visibility</p:attrName>
                                        </p:attrNameLst>
                                      </p:cBhvr>
                                      <p:to>
                                        <p:strVal val="visible"/>
                                      </p:to>
                                    </p:set>
                                    <p:anim calcmode="lin" valueType="num">
                                      <p:cBhvr additive="base">
                                        <p:cTn id="81" dur="500" fill="hold"/>
                                        <p:tgtEl>
                                          <p:spTgt spid="45"/>
                                        </p:tgtEl>
                                        <p:attrNameLst>
                                          <p:attrName>ppt_x</p:attrName>
                                        </p:attrNameLst>
                                      </p:cBhvr>
                                      <p:tavLst>
                                        <p:tav tm="0">
                                          <p:val>
                                            <p:strVal val="#ppt_x"/>
                                          </p:val>
                                        </p:tav>
                                        <p:tav tm="100000">
                                          <p:val>
                                            <p:strVal val="#ppt_x"/>
                                          </p:val>
                                        </p:tav>
                                      </p:tavLst>
                                    </p:anim>
                                    <p:anim calcmode="lin" valueType="num">
                                      <p:cBhvr additive="base">
                                        <p:cTn id="82" dur="500" fill="hold"/>
                                        <p:tgtEl>
                                          <p:spTgt spid="45"/>
                                        </p:tgtEl>
                                        <p:attrNameLst>
                                          <p:attrName>ppt_y</p:attrName>
                                        </p:attrNameLst>
                                      </p:cBhvr>
                                      <p:tavLst>
                                        <p:tav tm="0">
                                          <p:val>
                                            <p:strVal val="1+#ppt_h/2"/>
                                          </p:val>
                                        </p:tav>
                                        <p:tav tm="100000">
                                          <p:val>
                                            <p:strVal val="#ppt_y"/>
                                          </p:val>
                                        </p:tav>
                                      </p:tavLst>
                                    </p:anim>
                                  </p:childTnLst>
                                </p:cTn>
                              </p:par>
                              <p:par>
                                <p:cTn id="83" presetID="2" presetClass="entr" presetSubtype="4" fill="hold" nodeType="withEffect">
                                  <p:stCondLst>
                                    <p:cond delay="0"/>
                                  </p:stCondLst>
                                  <p:childTnLst>
                                    <p:set>
                                      <p:cBhvr>
                                        <p:cTn id="84" dur="1" fill="hold">
                                          <p:stCondLst>
                                            <p:cond delay="0"/>
                                          </p:stCondLst>
                                        </p:cTn>
                                        <p:tgtEl>
                                          <p:spTgt spid="46"/>
                                        </p:tgtEl>
                                        <p:attrNameLst>
                                          <p:attrName>style.visibility</p:attrName>
                                        </p:attrNameLst>
                                      </p:cBhvr>
                                      <p:to>
                                        <p:strVal val="visible"/>
                                      </p:to>
                                    </p:set>
                                    <p:anim calcmode="lin" valueType="num">
                                      <p:cBhvr additive="base">
                                        <p:cTn id="85" dur="500" fill="hold"/>
                                        <p:tgtEl>
                                          <p:spTgt spid="46"/>
                                        </p:tgtEl>
                                        <p:attrNameLst>
                                          <p:attrName>ppt_x</p:attrName>
                                        </p:attrNameLst>
                                      </p:cBhvr>
                                      <p:tavLst>
                                        <p:tav tm="0">
                                          <p:val>
                                            <p:strVal val="#ppt_x"/>
                                          </p:val>
                                        </p:tav>
                                        <p:tav tm="100000">
                                          <p:val>
                                            <p:strVal val="#ppt_x"/>
                                          </p:val>
                                        </p:tav>
                                      </p:tavLst>
                                    </p:anim>
                                    <p:anim calcmode="lin" valueType="num">
                                      <p:cBhvr additive="base">
                                        <p:cTn id="86"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2" grpId="0" animBg="1"/>
      <p:bldP spid="33" grpId="0" animBg="1"/>
      <p:bldP spid="34" grpId="0" animBg="1"/>
      <p:bldP spid="35" grpId="0" animBg="1"/>
      <p:bldP spid="36" grpId="0" animBg="1"/>
      <p:bldP spid="40" grpId="0" animBg="1"/>
      <p:bldP spid="45" grpId="0" animBg="1"/>
      <p:bldP spid="51" grpId="0"/>
      <p:bldP spid="52" grpId="0"/>
      <p:bldP spid="53" grpId="0"/>
      <p:bldP spid="54" grpId="0"/>
      <p:bldP spid="55" grpId="0"/>
      <p:bldP spid="56" grpId="0"/>
      <p:bldP spid="5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 xmlns:a16="http://schemas.microsoft.com/office/drawing/2014/main" id="{2574561F-8F54-45AF-A77B-0C2E2E8EA81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0958" r="15832" b="17627"/>
          <a:stretch/>
        </p:blipFill>
        <p:spPr>
          <a:xfrm>
            <a:off x="-1" y="0"/>
            <a:ext cx="12192001" cy="6858000"/>
          </a:xfrm>
          <a:prstGeom prst="rect">
            <a:avLst/>
          </a:prstGeom>
        </p:spPr>
      </p:pic>
      <p:sp>
        <p:nvSpPr>
          <p:cNvPr id="3" name="矩形: 圆角 2">
            <a:extLst>
              <a:ext uri="{FF2B5EF4-FFF2-40B4-BE49-F238E27FC236}">
                <a16:creationId xmlns="" xmlns:a16="http://schemas.microsoft.com/office/drawing/2014/main" id="{397A4022-9BB5-437F-AAF5-1ECD4F25F245}"/>
              </a:ext>
            </a:extLst>
          </p:cNvPr>
          <p:cNvSpPr/>
          <p:nvPr/>
        </p:nvSpPr>
        <p:spPr>
          <a:xfrm>
            <a:off x="335359" y="764704"/>
            <a:ext cx="11521280" cy="5760640"/>
          </a:xfrm>
          <a:prstGeom prst="roundRect">
            <a:avLst>
              <a:gd name="adj" fmla="val 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a:extLst>
              <a:ext uri="{FF2B5EF4-FFF2-40B4-BE49-F238E27FC236}">
                <a16:creationId xmlns="" xmlns:a16="http://schemas.microsoft.com/office/drawing/2014/main" id="{6FC00857-26CB-420F-8BFC-CC866FAE02D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77010" t="57889" r="158" b="17302"/>
          <a:stretch/>
        </p:blipFill>
        <p:spPr>
          <a:xfrm>
            <a:off x="191344" y="188640"/>
            <a:ext cx="1247990" cy="677953"/>
          </a:xfrm>
          <a:prstGeom prst="rect">
            <a:avLst/>
          </a:prstGeom>
        </p:spPr>
      </p:pic>
      <p:sp>
        <p:nvSpPr>
          <p:cNvPr id="5" name="文本框 4">
            <a:extLst>
              <a:ext uri="{FF2B5EF4-FFF2-40B4-BE49-F238E27FC236}">
                <a16:creationId xmlns="" xmlns:a16="http://schemas.microsoft.com/office/drawing/2014/main" id="{150C1188-26A2-4161-8655-45308466877D}"/>
              </a:ext>
            </a:extLst>
          </p:cNvPr>
          <p:cNvSpPr txBox="1"/>
          <p:nvPr/>
        </p:nvSpPr>
        <p:spPr>
          <a:xfrm>
            <a:off x="1199456" y="188640"/>
            <a:ext cx="4896544" cy="584775"/>
          </a:xfrm>
          <a:prstGeom prst="rect">
            <a:avLst/>
          </a:prstGeom>
          <a:noFill/>
        </p:spPr>
        <p:txBody>
          <a:bodyPr wrap="square" rtlCol="0">
            <a:spAutoFit/>
          </a:bodyPr>
          <a:lstStyle/>
          <a:p>
            <a:pPr algn="dist"/>
            <a:r>
              <a:rPr lang="zh-CN" altLang="en-US" sz="3200" dirty="0">
                <a:solidFill>
                  <a:srgbClr val="FCE1B6"/>
                </a:solidFill>
                <a:cs typeface="+mn-ea"/>
                <a:sym typeface="+mn-lt"/>
              </a:rPr>
              <a:t>新安全生产法修改后变化</a:t>
            </a:r>
          </a:p>
        </p:txBody>
      </p:sp>
      <p:sp>
        <p:nvSpPr>
          <p:cNvPr id="13" name="Rounded Rectangle 72">
            <a:extLst>
              <a:ext uri="{FF2B5EF4-FFF2-40B4-BE49-F238E27FC236}">
                <a16:creationId xmlns="" xmlns:a16="http://schemas.microsoft.com/office/drawing/2014/main" id="{DEDD7656-A4A3-4B13-A7C8-A5F9B13FE14B}"/>
              </a:ext>
            </a:extLst>
          </p:cNvPr>
          <p:cNvSpPr/>
          <p:nvPr/>
        </p:nvSpPr>
        <p:spPr>
          <a:xfrm>
            <a:off x="3990810" y="4046356"/>
            <a:ext cx="1926664" cy="376135"/>
          </a:xfrm>
          <a:prstGeom prst="roundRect">
            <a:avLst>
              <a:gd name="adj" fmla="val 0"/>
            </a:avLst>
          </a:prstGeom>
          <a:solidFill>
            <a:srgbClr val="8F010F"/>
          </a:solidFill>
          <a:ln w="12700" cap="flat" cmpd="sng" algn="ctr">
            <a:noFill/>
            <a:prstDash val="solid"/>
            <a:miter lim="800000"/>
          </a:ln>
          <a:effectLst/>
        </p:spPr>
        <p:txBody>
          <a:bodyPr anchor="ctr"/>
          <a:lstStyle/>
          <a:p>
            <a:pPr algn="ctr"/>
            <a:r>
              <a:rPr lang="zh-CN" altLang="en-US" sz="2000" kern="0" dirty="0">
                <a:solidFill>
                  <a:srgbClr val="FFFFFF"/>
                </a:solidFill>
                <a:cs typeface="+mn-ea"/>
                <a:sym typeface="+mn-lt"/>
              </a:rPr>
              <a:t>管理模式</a:t>
            </a:r>
          </a:p>
        </p:txBody>
      </p:sp>
      <p:sp>
        <p:nvSpPr>
          <p:cNvPr id="14" name="文本框 8">
            <a:extLst>
              <a:ext uri="{FF2B5EF4-FFF2-40B4-BE49-F238E27FC236}">
                <a16:creationId xmlns="" xmlns:a16="http://schemas.microsoft.com/office/drawing/2014/main" id="{BC88E886-8644-48BC-9228-69E317B395FA}"/>
              </a:ext>
            </a:extLst>
          </p:cNvPr>
          <p:cNvSpPr txBox="1"/>
          <p:nvPr/>
        </p:nvSpPr>
        <p:spPr>
          <a:xfrm>
            <a:off x="3990810" y="4711841"/>
            <a:ext cx="7042839" cy="605294"/>
          </a:xfrm>
          <a:prstGeom prst="rect">
            <a:avLst/>
          </a:prstGeom>
        </p:spPr>
        <p:txBody>
          <a:bodyPr wrap="square">
            <a:spAutoFit/>
          </a:bodyPr>
          <a:lstStyle>
            <a:defPPr>
              <a:defRPr lang="zh-CN"/>
            </a:defPPr>
            <a:lvl1pPr algn="just">
              <a:lnSpc>
                <a:spcPts val="2000"/>
              </a:lnSpc>
              <a:buClr>
                <a:schemeClr val="accent1"/>
              </a:buClr>
              <a:defRPr sz="1400">
                <a:solidFill>
                  <a:prstClr val="black"/>
                </a:solidFill>
                <a:latin typeface="思源黑体 CN Light" panose="020B0300000000000000" pitchFamily="34" charset="-122"/>
                <a:ea typeface="思源黑体 CN Light" panose="020B0300000000000000" pitchFamily="34" charset="-122"/>
                <a:cs typeface="+mn-ea"/>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dirty="0">
                <a:latin typeface="+mn-lt"/>
                <a:ea typeface="+mn-ea"/>
                <a:sym typeface="+mn-lt"/>
              </a:rPr>
              <a:t>引入了信用管理的模式、分类分级监管的体制和年度监督检查计划的机制、手段更加强硬，扩大了负有安全生产监管职责的部门的查封或扣押的权力</a:t>
            </a:r>
          </a:p>
        </p:txBody>
      </p:sp>
      <p:sp>
        <p:nvSpPr>
          <p:cNvPr id="15" name="Rounded Rectangle 72">
            <a:extLst>
              <a:ext uri="{FF2B5EF4-FFF2-40B4-BE49-F238E27FC236}">
                <a16:creationId xmlns="" xmlns:a16="http://schemas.microsoft.com/office/drawing/2014/main" id="{86D1E495-73ED-4437-8B72-F0763A0B13FB}"/>
              </a:ext>
            </a:extLst>
          </p:cNvPr>
          <p:cNvSpPr/>
          <p:nvPr/>
        </p:nvSpPr>
        <p:spPr>
          <a:xfrm>
            <a:off x="3990810" y="2025318"/>
            <a:ext cx="1926664" cy="376135"/>
          </a:xfrm>
          <a:prstGeom prst="roundRect">
            <a:avLst>
              <a:gd name="adj" fmla="val 0"/>
            </a:avLst>
          </a:prstGeom>
          <a:solidFill>
            <a:srgbClr val="8F010F"/>
          </a:solidFill>
          <a:ln w="12700" cap="flat" cmpd="sng" algn="ctr">
            <a:no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zh-CN" altLang="en-US" sz="2000" b="0" i="0" u="none" strike="noStrike" kern="0" cap="none" spc="0" normalizeH="0" baseline="0" noProof="0" dirty="0">
                <a:ln>
                  <a:noFill/>
                </a:ln>
                <a:solidFill>
                  <a:srgbClr val="FFFFFF"/>
                </a:solidFill>
                <a:effectLst/>
                <a:uLnTx/>
                <a:uFillTx/>
                <a:cs typeface="+mn-ea"/>
                <a:sym typeface="+mn-lt"/>
              </a:rPr>
              <a:t>监管制度</a:t>
            </a:r>
          </a:p>
        </p:txBody>
      </p:sp>
      <p:sp>
        <p:nvSpPr>
          <p:cNvPr id="16" name="文本框 8">
            <a:extLst>
              <a:ext uri="{FF2B5EF4-FFF2-40B4-BE49-F238E27FC236}">
                <a16:creationId xmlns="" xmlns:a16="http://schemas.microsoft.com/office/drawing/2014/main" id="{0C2F344B-2C0F-4C44-AB3D-A4207E0CCEA7}"/>
              </a:ext>
            </a:extLst>
          </p:cNvPr>
          <p:cNvSpPr txBox="1"/>
          <p:nvPr/>
        </p:nvSpPr>
        <p:spPr>
          <a:xfrm>
            <a:off x="3990810" y="2593227"/>
            <a:ext cx="6944444" cy="861774"/>
          </a:xfrm>
          <a:prstGeom prst="rect">
            <a:avLst/>
          </a:prstGeom>
        </p:spPr>
        <p:txBody>
          <a:bodyPr wrap="square">
            <a:spAutoFit/>
          </a:bodyPr>
          <a:lstStyle>
            <a:defPPr>
              <a:defRPr lang="zh-CN"/>
            </a:defPPr>
            <a:lvl1pPr algn="just">
              <a:lnSpc>
                <a:spcPts val="2000"/>
              </a:lnSpc>
              <a:buClr>
                <a:schemeClr val="accent1"/>
              </a:buClr>
              <a:defRPr sz="1400">
                <a:solidFill>
                  <a:prstClr val="black"/>
                </a:solidFill>
                <a:latin typeface="思源黑体 CN Light" panose="020B0300000000000000" pitchFamily="34" charset="-122"/>
                <a:ea typeface="思源黑体 CN Light" panose="020B0300000000000000" pitchFamily="34" charset="-122"/>
                <a:cs typeface="+mn-ea"/>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dirty="0">
                <a:latin typeface="+mn-lt"/>
                <a:ea typeface="+mn-ea"/>
                <a:sym typeface="+mn-lt"/>
              </a:rPr>
              <a:t>规定了安全生产规划的监管制度、参照安委会的职责，要求国务院和地方各级人民政府建立健全协调机制，发挥地方在监管中的作用、在精简审批的基础上优化管理流程和方法</a:t>
            </a:r>
          </a:p>
        </p:txBody>
      </p:sp>
      <p:grpSp>
        <p:nvGrpSpPr>
          <p:cNvPr id="22" name="组合 21">
            <a:extLst>
              <a:ext uri="{FF2B5EF4-FFF2-40B4-BE49-F238E27FC236}">
                <a16:creationId xmlns="" xmlns:a16="http://schemas.microsoft.com/office/drawing/2014/main" id="{82B31582-4AC5-4369-9848-F129FEF8D3C5}"/>
              </a:ext>
            </a:extLst>
          </p:cNvPr>
          <p:cNvGrpSpPr/>
          <p:nvPr/>
        </p:nvGrpSpPr>
        <p:grpSpPr>
          <a:xfrm>
            <a:off x="1436271" y="1837265"/>
            <a:ext cx="1944216" cy="3744416"/>
            <a:chOff x="1198570" y="1862384"/>
            <a:chExt cx="1944216" cy="3744416"/>
          </a:xfrm>
        </p:grpSpPr>
        <p:sp>
          <p:nvSpPr>
            <p:cNvPr id="20" name="矩形: 圆角 19">
              <a:extLst>
                <a:ext uri="{FF2B5EF4-FFF2-40B4-BE49-F238E27FC236}">
                  <a16:creationId xmlns="" xmlns:a16="http://schemas.microsoft.com/office/drawing/2014/main" id="{34345712-D8B4-4B01-B7F9-1391B66971CA}"/>
                </a:ext>
              </a:extLst>
            </p:cNvPr>
            <p:cNvSpPr/>
            <p:nvPr/>
          </p:nvSpPr>
          <p:spPr>
            <a:xfrm>
              <a:off x="1198570" y="1862384"/>
              <a:ext cx="1944216" cy="3744416"/>
            </a:xfrm>
            <a:prstGeom prst="roundRect">
              <a:avLst/>
            </a:prstGeom>
            <a:solidFill>
              <a:srgbClr val="8F01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ffectLst>
                  <a:outerShdw blurRad="38100" dist="38100" dir="2700000" algn="tl">
                    <a:srgbClr val="000000">
                      <a:alpha val="43137"/>
                    </a:srgbClr>
                  </a:outerShdw>
                </a:effectLst>
                <a:cs typeface="+mn-ea"/>
                <a:sym typeface="+mn-lt"/>
              </a:endParaRPr>
            </a:p>
          </p:txBody>
        </p:sp>
        <p:sp>
          <p:nvSpPr>
            <p:cNvPr id="21" name="文本框 8">
              <a:extLst>
                <a:ext uri="{FF2B5EF4-FFF2-40B4-BE49-F238E27FC236}">
                  <a16:creationId xmlns="" xmlns:a16="http://schemas.microsoft.com/office/drawing/2014/main" id="{378627E3-D2D3-4D90-BC96-899E401831DE}"/>
                </a:ext>
              </a:extLst>
            </p:cNvPr>
            <p:cNvSpPr txBox="1"/>
            <p:nvPr/>
          </p:nvSpPr>
          <p:spPr>
            <a:xfrm>
              <a:off x="1841742" y="2386799"/>
              <a:ext cx="657872" cy="2695587"/>
            </a:xfrm>
            <a:prstGeom prst="rect">
              <a:avLst/>
            </a:prstGeom>
            <a:noFill/>
          </p:spPr>
          <p:txBody>
            <a:bodyPr vert="eaVert" wrap="square" lIns="51435" tIns="25718" rIns="51435" bIns="25718"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zh-CN" altLang="en-US" sz="3600" i="0" u="none" strike="noStrike" kern="1200" cap="none" spc="300" normalizeH="0" baseline="0" noProof="0" dirty="0">
                  <a:ln>
                    <a:noFill/>
                  </a:ln>
                  <a:solidFill>
                    <a:schemeClr val="bg1"/>
                  </a:solidFill>
                  <a:effectLst>
                    <a:outerShdw blurRad="38100" dist="38100" dir="2700000" algn="tl">
                      <a:srgbClr val="000000">
                        <a:alpha val="43137"/>
                      </a:srgbClr>
                    </a:outerShdw>
                  </a:effectLst>
                  <a:uLnTx/>
                  <a:uFillTx/>
                  <a:cs typeface="+mn-ea"/>
                  <a:sym typeface="+mn-lt"/>
                </a:rPr>
                <a:t>创新性规定</a:t>
              </a:r>
            </a:p>
          </p:txBody>
        </p:sp>
      </p:grpSp>
    </p:spTree>
    <p:custDataLst>
      <p:tags r:id="rId1"/>
    </p:custDataLst>
    <p:extLst>
      <p:ext uri="{BB962C8B-B14F-4D97-AF65-F5344CB8AC3E}">
        <p14:creationId xmlns:p14="http://schemas.microsoft.com/office/powerpoint/2010/main" val="3804313098"/>
      </p:ext>
    </p:extLst>
  </p:cSld>
  <p:clrMapOvr>
    <a:masterClrMapping/>
  </p:clrMapOvr>
  <mc:AlternateContent xmlns:mc="http://schemas.openxmlformats.org/markup-compatibility/2006" xmlns:p14="http://schemas.microsoft.com/office/powerpoint/2010/main">
    <mc:Choice Requires="p14">
      <p:transition spd="slow" p14:dur="1500" advTm="1889">
        <p:random/>
      </p:transition>
    </mc:Choice>
    <mc:Fallback xmlns="">
      <p:transition spd="slow" advTm="1889">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p:cTn id="19" dur="500" fill="hold"/>
                                        <p:tgtEl>
                                          <p:spTgt spid="15"/>
                                        </p:tgtEl>
                                        <p:attrNameLst>
                                          <p:attrName>ppt_w</p:attrName>
                                        </p:attrNameLst>
                                      </p:cBhvr>
                                      <p:tavLst>
                                        <p:tav tm="0">
                                          <p:val>
                                            <p:fltVal val="0"/>
                                          </p:val>
                                        </p:tav>
                                        <p:tav tm="100000">
                                          <p:val>
                                            <p:strVal val="#ppt_w"/>
                                          </p:val>
                                        </p:tav>
                                      </p:tavLst>
                                    </p:anim>
                                    <p:anim calcmode="lin" valueType="num">
                                      <p:cBhvr>
                                        <p:cTn id="20" dur="500" fill="hold"/>
                                        <p:tgtEl>
                                          <p:spTgt spid="15"/>
                                        </p:tgtEl>
                                        <p:attrNameLst>
                                          <p:attrName>ppt_h</p:attrName>
                                        </p:attrNameLst>
                                      </p:cBhvr>
                                      <p:tavLst>
                                        <p:tav tm="0">
                                          <p:val>
                                            <p:fltVal val="0"/>
                                          </p:val>
                                        </p:tav>
                                        <p:tav tm="100000">
                                          <p:val>
                                            <p:strVal val="#ppt_h"/>
                                          </p:val>
                                        </p:tav>
                                      </p:tavLst>
                                    </p:anim>
                                    <p:animEffect transition="in" filter="fade">
                                      <p:cBhvr>
                                        <p:cTn id="21" dur="500"/>
                                        <p:tgtEl>
                                          <p:spTgt spid="15"/>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wipe(left)">
                                      <p:cBhvr>
                                        <p:cTn id="26" dur="5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p:cTn id="31" dur="500" fill="hold"/>
                                        <p:tgtEl>
                                          <p:spTgt spid="13"/>
                                        </p:tgtEl>
                                        <p:attrNameLst>
                                          <p:attrName>ppt_w</p:attrName>
                                        </p:attrNameLst>
                                      </p:cBhvr>
                                      <p:tavLst>
                                        <p:tav tm="0">
                                          <p:val>
                                            <p:fltVal val="0"/>
                                          </p:val>
                                        </p:tav>
                                        <p:tav tm="100000">
                                          <p:val>
                                            <p:strVal val="#ppt_w"/>
                                          </p:val>
                                        </p:tav>
                                      </p:tavLst>
                                    </p:anim>
                                    <p:anim calcmode="lin" valueType="num">
                                      <p:cBhvr>
                                        <p:cTn id="32" dur="500" fill="hold"/>
                                        <p:tgtEl>
                                          <p:spTgt spid="13"/>
                                        </p:tgtEl>
                                        <p:attrNameLst>
                                          <p:attrName>ppt_h</p:attrName>
                                        </p:attrNameLst>
                                      </p:cBhvr>
                                      <p:tavLst>
                                        <p:tav tm="0">
                                          <p:val>
                                            <p:fltVal val="0"/>
                                          </p:val>
                                        </p:tav>
                                        <p:tav tm="100000">
                                          <p:val>
                                            <p:strVal val="#ppt_h"/>
                                          </p:val>
                                        </p:tav>
                                      </p:tavLst>
                                    </p:anim>
                                    <p:animEffect transition="in" filter="fade">
                                      <p:cBhvr>
                                        <p:cTn id="33" dur="500"/>
                                        <p:tgtEl>
                                          <p:spTgt spid="13"/>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wipe(left)">
                                      <p:cBhvr>
                                        <p:cTn id="3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3" grpId="0" animBg="1"/>
      <p:bldP spid="14" grpId="0"/>
      <p:bldP spid="15" grpId="0" animBg="1"/>
      <p:bldP spid="1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 xmlns:a16="http://schemas.microsoft.com/office/drawing/2014/main" id="{D6285D42-FF63-48AB-B0EF-786A13E5024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9824" t="1271" r="12237" b="11047"/>
          <a:stretch/>
        </p:blipFill>
        <p:spPr>
          <a:xfrm>
            <a:off x="0" y="0"/>
            <a:ext cx="12192000" cy="6858000"/>
          </a:xfrm>
          <a:prstGeom prst="rect">
            <a:avLst/>
          </a:prstGeom>
        </p:spPr>
      </p:pic>
      <p:sp>
        <p:nvSpPr>
          <p:cNvPr id="5" name="文本框 4">
            <a:extLst>
              <a:ext uri="{FF2B5EF4-FFF2-40B4-BE49-F238E27FC236}">
                <a16:creationId xmlns="" xmlns:a16="http://schemas.microsoft.com/office/drawing/2014/main" id="{B4108D68-F752-4300-8337-4A24BE953FDA}"/>
              </a:ext>
            </a:extLst>
          </p:cNvPr>
          <p:cNvSpPr txBox="1"/>
          <p:nvPr/>
        </p:nvSpPr>
        <p:spPr>
          <a:xfrm>
            <a:off x="3984532" y="2291388"/>
            <a:ext cx="7417770" cy="156966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9600" i="1" u="none" strike="noStrike" kern="1200" cap="none" spc="600" normalizeH="0" baseline="0" noProof="0" dirty="0">
                <a:ln>
                  <a:noFill/>
                </a:ln>
                <a:solidFill>
                  <a:srgbClr val="FCE1B6"/>
                </a:solidFill>
                <a:effectLst>
                  <a:outerShdw blurRad="38100" dist="38100" dir="2700000" algn="tl">
                    <a:srgbClr val="000000">
                      <a:alpha val="43137"/>
                    </a:srgbClr>
                  </a:outerShdw>
                </a:effectLst>
                <a:uLnTx/>
                <a:uFillTx/>
                <a:latin typeface="方正综艺简体" panose="03000509000000000000" pitchFamily="65" charset="-122"/>
                <a:ea typeface="方正综艺简体" panose="03000509000000000000" pitchFamily="65" charset="-122"/>
                <a:cs typeface="+mn-ea"/>
                <a:sym typeface="+mn-lt"/>
              </a:rPr>
              <a:t>谢谢观看</a:t>
            </a:r>
          </a:p>
        </p:txBody>
      </p:sp>
      <p:sp>
        <p:nvSpPr>
          <p:cNvPr id="6" name="文本框 5">
            <a:extLst>
              <a:ext uri="{FF2B5EF4-FFF2-40B4-BE49-F238E27FC236}">
                <a16:creationId xmlns="" xmlns:a16="http://schemas.microsoft.com/office/drawing/2014/main" id="{09F7D4F1-7385-48A1-B8CF-5051E71E539F}"/>
              </a:ext>
            </a:extLst>
          </p:cNvPr>
          <p:cNvSpPr txBox="1"/>
          <p:nvPr/>
        </p:nvSpPr>
        <p:spPr>
          <a:xfrm>
            <a:off x="4777093" y="4198832"/>
            <a:ext cx="5832648" cy="369332"/>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300" normalizeH="0" baseline="0" noProof="0" dirty="0">
                <a:ln>
                  <a:noFill/>
                </a:ln>
                <a:solidFill>
                  <a:srgbClr val="FAD49D"/>
                </a:solidFill>
                <a:effectLst/>
                <a:uLnTx/>
                <a:uFillTx/>
                <a:cs typeface="+mn-ea"/>
                <a:sym typeface="+mn-lt"/>
              </a:rPr>
              <a:t>新安全生产法修改历程重点问题变化培训课件</a:t>
            </a:r>
          </a:p>
        </p:txBody>
      </p:sp>
      <p:sp>
        <p:nvSpPr>
          <p:cNvPr id="7" name="文本框 6">
            <a:extLst>
              <a:ext uri="{FF2B5EF4-FFF2-40B4-BE49-F238E27FC236}">
                <a16:creationId xmlns="" xmlns:a16="http://schemas.microsoft.com/office/drawing/2014/main" id="{CC7D398F-3049-49A5-AD91-2D0500136F98}"/>
              </a:ext>
            </a:extLst>
          </p:cNvPr>
          <p:cNvSpPr txBox="1"/>
          <p:nvPr/>
        </p:nvSpPr>
        <p:spPr>
          <a:xfrm>
            <a:off x="4381050" y="4634552"/>
            <a:ext cx="6624735" cy="396455"/>
          </a:xfrm>
          <a:prstGeom prst="rect">
            <a:avLst/>
          </a:prstGeom>
          <a:noFill/>
        </p:spPr>
        <p:txBody>
          <a:bodyPr wrap="square" rtlCol="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altLang="zh-CN" sz="700" b="0" i="0" u="none" strike="noStrike" kern="1200" cap="none" spc="300" normalizeH="0" baseline="0" noProof="0" dirty="0">
                <a:ln>
                  <a:noFill/>
                </a:ln>
                <a:solidFill>
                  <a:prstClr val="white"/>
                </a:solidFill>
                <a:effectLst/>
                <a:uLnTx/>
                <a:uFillTx/>
                <a:cs typeface="+mn-ea"/>
                <a:sym typeface="+mn-lt"/>
              </a:rPr>
              <a:t>TRAINING COURSEWARE FOR KEY ISSUES AND CHANGES IN THE MODIFICATION PROCESS OF THE NEW WORK SAFETY LAW</a:t>
            </a:r>
            <a:endParaRPr kumimoji="0" lang="zh-CN" altLang="en-US" sz="700" b="0" i="0" u="none" strike="noStrike" kern="1200" cap="none" spc="300" normalizeH="0" baseline="0" noProof="0" dirty="0">
              <a:ln>
                <a:noFill/>
              </a:ln>
              <a:solidFill>
                <a:prstClr val="white"/>
              </a:solidFill>
              <a:effectLst/>
              <a:uLnTx/>
              <a:uFillTx/>
              <a:cs typeface="+mn-ea"/>
              <a:sym typeface="+mn-lt"/>
            </a:endParaRPr>
          </a:p>
        </p:txBody>
      </p:sp>
      <p:sp>
        <p:nvSpPr>
          <p:cNvPr id="8" name="文本框 7">
            <a:extLst>
              <a:ext uri="{FF2B5EF4-FFF2-40B4-BE49-F238E27FC236}">
                <a16:creationId xmlns="" xmlns:a16="http://schemas.microsoft.com/office/drawing/2014/main" id="{E3C552DC-670B-48A1-9B9E-CCEFF56EF792}"/>
              </a:ext>
            </a:extLst>
          </p:cNvPr>
          <p:cNvSpPr txBox="1"/>
          <p:nvPr/>
        </p:nvSpPr>
        <p:spPr>
          <a:xfrm>
            <a:off x="5634118" y="5372663"/>
            <a:ext cx="2262082"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srgbClr val="FCE1B6"/>
                </a:solidFill>
                <a:effectLst/>
                <a:uLnTx/>
                <a:uFillTx/>
                <a:cs typeface="+mn-ea"/>
                <a:sym typeface="+mn-lt"/>
              </a:rPr>
              <a:t>培训人</a:t>
            </a:r>
            <a:r>
              <a:rPr kumimoji="0" lang="zh-CN" altLang="en-US" sz="1800" b="0" i="0" u="none" strike="noStrike" kern="1200" cap="none" spc="0" normalizeH="0" baseline="0" noProof="0" dirty="0" smtClean="0">
                <a:ln>
                  <a:noFill/>
                </a:ln>
                <a:solidFill>
                  <a:srgbClr val="FCE1B6"/>
                </a:solidFill>
                <a:effectLst/>
                <a:uLnTx/>
                <a:uFillTx/>
                <a:cs typeface="+mn-ea"/>
                <a:sym typeface="+mn-lt"/>
              </a:rPr>
              <a:t>：</a:t>
            </a:r>
            <a:r>
              <a:rPr lang="zh-CN" altLang="en-US" dirty="0">
                <a:solidFill>
                  <a:srgbClr val="FCE1B6"/>
                </a:solidFill>
                <a:cs typeface="+mn-ea"/>
                <a:sym typeface="+mn-lt"/>
              </a:rPr>
              <a:t>优品</a:t>
            </a:r>
            <a:r>
              <a:rPr kumimoji="0" lang="en-US" altLang="zh-CN" sz="1800" b="0" i="0" u="none" strike="noStrike" kern="1200" cap="none" spc="0" normalizeH="0" baseline="0" noProof="0" dirty="0" smtClean="0">
                <a:ln>
                  <a:noFill/>
                </a:ln>
                <a:solidFill>
                  <a:srgbClr val="FCE1B6"/>
                </a:solidFill>
                <a:effectLst/>
                <a:uLnTx/>
                <a:uFillTx/>
                <a:cs typeface="+mn-ea"/>
                <a:sym typeface="+mn-lt"/>
              </a:rPr>
              <a:t>PPT</a:t>
            </a:r>
            <a:endParaRPr kumimoji="0" lang="zh-CN" altLang="en-US" sz="1800" b="0" i="0" u="none" strike="noStrike" kern="1200" cap="none" spc="0" normalizeH="0" baseline="0" noProof="0" dirty="0">
              <a:ln>
                <a:noFill/>
              </a:ln>
              <a:solidFill>
                <a:srgbClr val="FCE1B6"/>
              </a:solidFill>
              <a:effectLst/>
              <a:uLnTx/>
              <a:uFillTx/>
              <a:cs typeface="+mn-ea"/>
              <a:sym typeface="+mn-lt"/>
            </a:endParaRPr>
          </a:p>
        </p:txBody>
      </p:sp>
      <p:sp>
        <p:nvSpPr>
          <p:cNvPr id="9" name="文本框 8">
            <a:extLst>
              <a:ext uri="{FF2B5EF4-FFF2-40B4-BE49-F238E27FC236}">
                <a16:creationId xmlns="" xmlns:a16="http://schemas.microsoft.com/office/drawing/2014/main" id="{C5CF8957-A5F0-4980-B34C-6163F60F6DDD}"/>
              </a:ext>
            </a:extLst>
          </p:cNvPr>
          <p:cNvSpPr txBox="1"/>
          <p:nvPr/>
        </p:nvSpPr>
        <p:spPr>
          <a:xfrm>
            <a:off x="8082390" y="5373216"/>
            <a:ext cx="2190074"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srgbClr val="FCE1B6"/>
                </a:solidFill>
                <a:effectLst/>
                <a:uLnTx/>
                <a:uFillTx/>
                <a:cs typeface="+mn-ea"/>
                <a:sym typeface="+mn-lt"/>
              </a:rPr>
              <a:t>时间</a:t>
            </a:r>
            <a:r>
              <a:rPr kumimoji="0" lang="zh-CN" altLang="en-US" sz="1800" b="0" i="0" u="none" strike="noStrike" kern="1200" cap="none" spc="0" normalizeH="0" baseline="0" noProof="0" dirty="0" smtClean="0">
                <a:ln>
                  <a:noFill/>
                </a:ln>
                <a:solidFill>
                  <a:srgbClr val="FCE1B6"/>
                </a:solidFill>
                <a:effectLst/>
                <a:uLnTx/>
                <a:uFillTx/>
                <a:cs typeface="+mn-ea"/>
                <a:sym typeface="+mn-lt"/>
              </a:rPr>
              <a:t>：</a:t>
            </a:r>
            <a:r>
              <a:rPr kumimoji="0" lang="en-US" altLang="zh-CN" sz="1800" b="0" i="0" u="none" strike="noStrike" kern="1200" cap="none" spc="0" normalizeH="0" baseline="0" noProof="0" dirty="0" smtClean="0">
                <a:ln>
                  <a:noFill/>
                </a:ln>
                <a:solidFill>
                  <a:srgbClr val="FCE1B6"/>
                </a:solidFill>
                <a:effectLst/>
                <a:uLnTx/>
                <a:uFillTx/>
                <a:cs typeface="+mn-ea"/>
                <a:sym typeface="+mn-lt"/>
              </a:rPr>
              <a:t>20XX</a:t>
            </a:r>
            <a:r>
              <a:rPr kumimoji="0" lang="zh-CN" altLang="en-US" sz="1800" b="0" i="0" u="none" strike="noStrike" kern="1200" cap="none" spc="0" normalizeH="0" baseline="0" noProof="0" dirty="0">
                <a:ln>
                  <a:noFill/>
                </a:ln>
                <a:solidFill>
                  <a:srgbClr val="FCE1B6"/>
                </a:solidFill>
                <a:effectLst/>
                <a:uLnTx/>
                <a:uFillTx/>
                <a:cs typeface="+mn-ea"/>
                <a:sym typeface="+mn-lt"/>
              </a:rPr>
              <a:t>年</a:t>
            </a:r>
            <a:r>
              <a:rPr kumimoji="0" lang="en-US" altLang="zh-CN" sz="1800" b="0" i="0" u="none" strike="noStrike" kern="1200" cap="none" spc="0" normalizeH="0" baseline="0" noProof="0" dirty="0">
                <a:ln>
                  <a:noFill/>
                </a:ln>
                <a:solidFill>
                  <a:srgbClr val="FCE1B6"/>
                </a:solidFill>
                <a:effectLst/>
                <a:uLnTx/>
                <a:uFillTx/>
                <a:cs typeface="+mn-ea"/>
                <a:sym typeface="+mn-lt"/>
              </a:rPr>
              <a:t>X</a:t>
            </a:r>
            <a:r>
              <a:rPr kumimoji="0" lang="zh-CN" altLang="en-US" sz="1800" b="0" i="0" u="none" strike="noStrike" kern="1200" cap="none" spc="0" normalizeH="0" baseline="0" noProof="0" dirty="0">
                <a:ln>
                  <a:noFill/>
                </a:ln>
                <a:solidFill>
                  <a:srgbClr val="FCE1B6"/>
                </a:solidFill>
                <a:effectLst/>
                <a:uLnTx/>
                <a:uFillTx/>
                <a:cs typeface="+mn-ea"/>
                <a:sym typeface="+mn-lt"/>
              </a:rPr>
              <a:t>月</a:t>
            </a:r>
          </a:p>
        </p:txBody>
      </p:sp>
      <p:grpSp>
        <p:nvGrpSpPr>
          <p:cNvPr id="10" name="组合 9">
            <a:extLst>
              <a:ext uri="{FF2B5EF4-FFF2-40B4-BE49-F238E27FC236}">
                <a16:creationId xmlns="" xmlns:a16="http://schemas.microsoft.com/office/drawing/2014/main" id="{B404D9E4-5262-4D6B-8B8E-E63B09250C17}"/>
              </a:ext>
            </a:extLst>
          </p:cNvPr>
          <p:cNvGrpSpPr/>
          <p:nvPr/>
        </p:nvGrpSpPr>
        <p:grpSpPr>
          <a:xfrm>
            <a:off x="9650874" y="229837"/>
            <a:ext cx="2232248" cy="638542"/>
            <a:chOff x="9480376" y="135454"/>
            <a:chExt cx="2232248" cy="638542"/>
          </a:xfrm>
        </p:grpSpPr>
        <p:sp>
          <p:nvSpPr>
            <p:cNvPr id="11" name="文本框 10">
              <a:extLst>
                <a:ext uri="{FF2B5EF4-FFF2-40B4-BE49-F238E27FC236}">
                  <a16:creationId xmlns="" xmlns:a16="http://schemas.microsoft.com/office/drawing/2014/main" id="{FF0E0D83-C712-4DBB-B9AE-257FE68EED23}"/>
                </a:ext>
              </a:extLst>
            </p:cNvPr>
            <p:cNvSpPr txBox="1"/>
            <p:nvPr/>
          </p:nvSpPr>
          <p:spPr>
            <a:xfrm>
              <a:off x="9912424" y="404664"/>
              <a:ext cx="1800200" cy="369332"/>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a:ln>
                    <a:noFill/>
                  </a:ln>
                  <a:solidFill>
                    <a:srgbClr val="FCE1B6"/>
                  </a:solidFill>
                  <a:effectLst/>
                  <a:uLnTx/>
                  <a:uFillTx/>
                  <a:cs typeface="+mn-ea"/>
                  <a:sym typeface="+mn-lt"/>
                </a:rPr>
                <a:t>生</a:t>
              </a:r>
              <a:r>
                <a:rPr kumimoji="0" lang="en-US" altLang="zh-CN" sz="1800" b="0" i="0" u="none" strike="noStrike" kern="1200" cap="none" spc="0" normalizeH="0" baseline="0" noProof="0" dirty="0">
                  <a:ln>
                    <a:noFill/>
                  </a:ln>
                  <a:solidFill>
                    <a:srgbClr val="FCE1B6"/>
                  </a:solidFill>
                  <a:effectLst/>
                  <a:uLnTx/>
                  <a:uFillTx/>
                  <a:cs typeface="+mn-ea"/>
                  <a:sym typeface="+mn-lt"/>
                </a:rPr>
                <a:t>·</a:t>
              </a:r>
              <a:r>
                <a:rPr kumimoji="0" lang="zh-CN" altLang="en-US" sz="1800" b="0" i="0" u="none" strike="noStrike" kern="1200" cap="none" spc="0" normalizeH="0" baseline="0" noProof="0" dirty="0">
                  <a:ln>
                    <a:noFill/>
                  </a:ln>
                  <a:solidFill>
                    <a:srgbClr val="FCE1B6"/>
                  </a:solidFill>
                  <a:effectLst/>
                  <a:uLnTx/>
                  <a:uFillTx/>
                  <a:cs typeface="+mn-ea"/>
                  <a:sym typeface="+mn-lt"/>
                </a:rPr>
                <a:t>命</a:t>
              </a:r>
              <a:r>
                <a:rPr kumimoji="0" lang="en-US" altLang="zh-CN" sz="1800" b="0" i="0" u="none" strike="noStrike" kern="1200" cap="none" spc="0" normalizeH="0" baseline="0" noProof="0" dirty="0">
                  <a:ln>
                    <a:noFill/>
                  </a:ln>
                  <a:solidFill>
                    <a:srgbClr val="FCE1B6"/>
                  </a:solidFill>
                  <a:effectLst/>
                  <a:uLnTx/>
                  <a:uFillTx/>
                  <a:cs typeface="+mn-ea"/>
                  <a:sym typeface="+mn-lt"/>
                </a:rPr>
                <a:t>·</a:t>
              </a:r>
              <a:r>
                <a:rPr kumimoji="0" lang="zh-CN" altLang="en-US" sz="1800" b="0" i="0" u="none" strike="noStrike" kern="1200" cap="none" spc="0" normalizeH="0" baseline="0" noProof="0" dirty="0">
                  <a:ln>
                    <a:noFill/>
                  </a:ln>
                  <a:solidFill>
                    <a:srgbClr val="FCE1B6"/>
                  </a:solidFill>
                  <a:effectLst/>
                  <a:uLnTx/>
                  <a:uFillTx/>
                  <a:cs typeface="+mn-ea"/>
                  <a:sym typeface="+mn-lt"/>
                </a:rPr>
                <a:t>至</a:t>
              </a:r>
              <a:r>
                <a:rPr kumimoji="0" lang="en-US" altLang="zh-CN" sz="1800" b="0" i="0" u="none" strike="noStrike" kern="1200" cap="none" spc="0" normalizeH="0" baseline="0" noProof="0" dirty="0">
                  <a:ln>
                    <a:noFill/>
                  </a:ln>
                  <a:solidFill>
                    <a:srgbClr val="FCE1B6"/>
                  </a:solidFill>
                  <a:effectLst/>
                  <a:uLnTx/>
                  <a:uFillTx/>
                  <a:cs typeface="+mn-ea"/>
                  <a:sym typeface="+mn-lt"/>
                </a:rPr>
                <a:t>·</a:t>
              </a:r>
              <a:r>
                <a:rPr kumimoji="0" lang="zh-CN" altLang="en-US" sz="1800" b="0" i="0" u="none" strike="noStrike" kern="1200" cap="none" spc="0" normalizeH="0" baseline="0" noProof="0" dirty="0">
                  <a:ln>
                    <a:noFill/>
                  </a:ln>
                  <a:solidFill>
                    <a:srgbClr val="FCE1B6"/>
                  </a:solidFill>
                  <a:effectLst/>
                  <a:uLnTx/>
                  <a:uFillTx/>
                  <a:cs typeface="+mn-ea"/>
                  <a:sym typeface="+mn-lt"/>
                </a:rPr>
                <a:t>上</a:t>
              </a:r>
            </a:p>
          </p:txBody>
        </p:sp>
        <p:sp>
          <p:nvSpPr>
            <p:cNvPr id="12" name="文本框 11">
              <a:extLst>
                <a:ext uri="{FF2B5EF4-FFF2-40B4-BE49-F238E27FC236}">
                  <a16:creationId xmlns="" xmlns:a16="http://schemas.microsoft.com/office/drawing/2014/main" id="{E8C170B0-28E3-40BC-A47A-364663A33E16}"/>
                </a:ext>
              </a:extLst>
            </p:cNvPr>
            <p:cNvSpPr txBox="1"/>
            <p:nvPr/>
          </p:nvSpPr>
          <p:spPr>
            <a:xfrm>
              <a:off x="9480376" y="135454"/>
              <a:ext cx="2232248" cy="369332"/>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srgbClr val="FCE1B6"/>
                  </a:solidFill>
                  <a:effectLst/>
                  <a:uLnTx/>
                  <a:uFillTx/>
                  <a:cs typeface="+mn-ea"/>
                  <a:sym typeface="+mn-lt"/>
                </a:rPr>
                <a:t>LIFE IS SUPREME</a:t>
              </a:r>
              <a:endParaRPr kumimoji="0" lang="zh-CN" altLang="en-US" sz="1800" b="0" i="0" u="none" strike="noStrike" kern="1200" cap="none" spc="0" normalizeH="0" baseline="0" noProof="0" dirty="0">
                <a:ln>
                  <a:noFill/>
                </a:ln>
                <a:solidFill>
                  <a:srgbClr val="FCE1B6"/>
                </a:solidFill>
                <a:effectLst/>
                <a:uLnTx/>
                <a:uFillTx/>
                <a:cs typeface="+mn-ea"/>
                <a:sym typeface="+mn-lt"/>
              </a:endParaRPr>
            </a:p>
          </p:txBody>
        </p:sp>
      </p:grpSp>
      <p:grpSp>
        <p:nvGrpSpPr>
          <p:cNvPr id="13" name="组合 12">
            <a:extLst>
              <a:ext uri="{FF2B5EF4-FFF2-40B4-BE49-F238E27FC236}">
                <a16:creationId xmlns="" xmlns:a16="http://schemas.microsoft.com/office/drawing/2014/main" id="{1A2969BA-D3F8-4EA6-A47C-12F67537619E}"/>
              </a:ext>
            </a:extLst>
          </p:cNvPr>
          <p:cNvGrpSpPr/>
          <p:nvPr/>
        </p:nvGrpSpPr>
        <p:grpSpPr>
          <a:xfrm>
            <a:off x="323628" y="227153"/>
            <a:ext cx="1235868" cy="369332"/>
            <a:chOff x="323628" y="227153"/>
            <a:chExt cx="1235868" cy="369332"/>
          </a:xfrm>
        </p:grpSpPr>
        <p:sp>
          <p:nvSpPr>
            <p:cNvPr id="14" name="椭圆 13">
              <a:extLst>
                <a:ext uri="{FF2B5EF4-FFF2-40B4-BE49-F238E27FC236}">
                  <a16:creationId xmlns="" xmlns:a16="http://schemas.microsoft.com/office/drawing/2014/main" id="{521D1F90-52AF-4402-80DF-C39F549E3ACF}"/>
                </a:ext>
              </a:extLst>
            </p:cNvPr>
            <p:cNvSpPr/>
            <p:nvPr/>
          </p:nvSpPr>
          <p:spPr>
            <a:xfrm>
              <a:off x="323628" y="267803"/>
              <a:ext cx="288032" cy="288032"/>
            </a:xfrm>
            <a:prstGeom prst="ellipse">
              <a:avLst/>
            </a:prstGeom>
            <a:solidFill>
              <a:schemeClr val="bg1">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15" name="文本框 14">
              <a:extLst>
                <a:ext uri="{FF2B5EF4-FFF2-40B4-BE49-F238E27FC236}">
                  <a16:creationId xmlns="" xmlns:a16="http://schemas.microsoft.com/office/drawing/2014/main" id="{F5165509-D590-422C-B028-D64661A6065E}"/>
                </a:ext>
              </a:extLst>
            </p:cNvPr>
            <p:cNvSpPr txBox="1"/>
            <p:nvPr/>
          </p:nvSpPr>
          <p:spPr>
            <a:xfrm>
              <a:off x="695400" y="227153"/>
              <a:ext cx="86409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white"/>
                  </a:solidFill>
                  <a:effectLst/>
                  <a:uLnTx/>
                  <a:uFillTx/>
                  <a:cs typeface="+mn-ea"/>
                  <a:sym typeface="+mn-lt"/>
                </a:rPr>
                <a:t>LOGO</a:t>
              </a: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grpSp>
      <p:pic>
        <p:nvPicPr>
          <p:cNvPr id="17" name="图片 16">
            <a:extLst>
              <a:ext uri="{FF2B5EF4-FFF2-40B4-BE49-F238E27FC236}">
                <a16:creationId xmlns="" xmlns:a16="http://schemas.microsoft.com/office/drawing/2014/main" id="{C1D048F6-9AA8-4BBA-9007-EC54D8478E6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77010" t="57889" r="158" b="17302"/>
          <a:stretch/>
        </p:blipFill>
        <p:spPr>
          <a:xfrm>
            <a:off x="9984432" y="5648154"/>
            <a:ext cx="2456493" cy="1334455"/>
          </a:xfrm>
          <a:prstGeom prst="rect">
            <a:avLst/>
          </a:prstGeom>
        </p:spPr>
      </p:pic>
    </p:spTree>
    <p:extLst>
      <p:ext uri="{BB962C8B-B14F-4D97-AF65-F5344CB8AC3E}">
        <p14:creationId xmlns:p14="http://schemas.microsoft.com/office/powerpoint/2010/main" val="248707842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1000"/>
                                        <p:tgtEl>
                                          <p:spTgt spid="6"/>
                                        </p:tgtEl>
                                      </p:cBhvr>
                                    </p:animEffect>
                                    <p:anim calcmode="lin" valueType="num">
                                      <p:cBhvr>
                                        <p:cTn id="25" dur="1000" fill="hold"/>
                                        <p:tgtEl>
                                          <p:spTgt spid="6"/>
                                        </p:tgtEl>
                                        <p:attrNameLst>
                                          <p:attrName>ppt_x</p:attrName>
                                        </p:attrNameLst>
                                      </p:cBhvr>
                                      <p:tavLst>
                                        <p:tav tm="0">
                                          <p:val>
                                            <p:strVal val="#ppt_x"/>
                                          </p:val>
                                        </p:tav>
                                        <p:tav tm="100000">
                                          <p:val>
                                            <p:strVal val="#ppt_x"/>
                                          </p:val>
                                        </p:tav>
                                      </p:tavLst>
                                    </p:anim>
                                    <p:anim calcmode="lin" valueType="num">
                                      <p:cBhvr>
                                        <p:cTn id="2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ppt_w</p:attrName>
                                        </p:attrNameLst>
                                      </p:cBhvr>
                                      <p:tavLst>
                                        <p:tav tm="0">
                                          <p:val>
                                            <p:fltVal val="0"/>
                                          </p:val>
                                        </p:tav>
                                        <p:tav tm="100000">
                                          <p:val>
                                            <p:strVal val="#ppt_w"/>
                                          </p:val>
                                        </p:tav>
                                      </p:tavLst>
                                    </p:anim>
                                    <p:anim calcmode="lin" valueType="num">
                                      <p:cBhvr>
                                        <p:cTn id="32" dur="500" fill="hold"/>
                                        <p:tgtEl>
                                          <p:spTgt spid="8"/>
                                        </p:tgtEl>
                                        <p:attrNameLst>
                                          <p:attrName>ppt_h</p:attrName>
                                        </p:attrNameLst>
                                      </p:cBhvr>
                                      <p:tavLst>
                                        <p:tav tm="0">
                                          <p:val>
                                            <p:fltVal val="0"/>
                                          </p:val>
                                        </p:tav>
                                        <p:tav tm="100000">
                                          <p:val>
                                            <p:strVal val="#ppt_h"/>
                                          </p:val>
                                        </p:tav>
                                      </p:tavLst>
                                    </p:anim>
                                    <p:animEffect transition="in" filter="fade">
                                      <p:cBhvr>
                                        <p:cTn id="33" dur="500"/>
                                        <p:tgtEl>
                                          <p:spTgt spid="8"/>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9"/>
                                        </p:tgtEl>
                                        <p:attrNameLst>
                                          <p:attrName>style.visibility</p:attrName>
                                        </p:attrNameLst>
                                      </p:cBhvr>
                                      <p:to>
                                        <p:strVal val="visible"/>
                                      </p:to>
                                    </p:set>
                                    <p:anim calcmode="lin" valueType="num">
                                      <p:cBhvr>
                                        <p:cTn id="36" dur="500" fill="hold"/>
                                        <p:tgtEl>
                                          <p:spTgt spid="9"/>
                                        </p:tgtEl>
                                        <p:attrNameLst>
                                          <p:attrName>ppt_w</p:attrName>
                                        </p:attrNameLst>
                                      </p:cBhvr>
                                      <p:tavLst>
                                        <p:tav tm="0">
                                          <p:val>
                                            <p:fltVal val="0"/>
                                          </p:val>
                                        </p:tav>
                                        <p:tav tm="100000">
                                          <p:val>
                                            <p:strVal val="#ppt_w"/>
                                          </p:val>
                                        </p:tav>
                                      </p:tavLst>
                                    </p:anim>
                                    <p:anim calcmode="lin" valueType="num">
                                      <p:cBhvr>
                                        <p:cTn id="37" dur="500" fill="hold"/>
                                        <p:tgtEl>
                                          <p:spTgt spid="9"/>
                                        </p:tgtEl>
                                        <p:attrNameLst>
                                          <p:attrName>ppt_h</p:attrName>
                                        </p:attrNameLst>
                                      </p:cBhvr>
                                      <p:tavLst>
                                        <p:tav tm="0">
                                          <p:val>
                                            <p:fltVal val="0"/>
                                          </p:val>
                                        </p:tav>
                                        <p:tav tm="100000">
                                          <p:val>
                                            <p:strVal val="#ppt_h"/>
                                          </p:val>
                                        </p:tav>
                                      </p:tavLst>
                                    </p:anim>
                                    <p:animEffect transition="in" filter="fade">
                                      <p:cBhvr>
                                        <p:cTn id="3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923229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 xmlns:a16="http://schemas.microsoft.com/office/drawing/2014/main" id="{E7F37F5F-6DAD-4CFF-BD79-6BE917B4D0B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0958" r="15832" b="17627"/>
          <a:stretch/>
        </p:blipFill>
        <p:spPr>
          <a:xfrm>
            <a:off x="-1" y="0"/>
            <a:ext cx="12192001" cy="6858000"/>
          </a:xfrm>
          <a:prstGeom prst="rect">
            <a:avLst/>
          </a:prstGeom>
        </p:spPr>
      </p:pic>
      <p:pic>
        <p:nvPicPr>
          <p:cNvPr id="3" name="图片 2">
            <a:extLst>
              <a:ext uri="{FF2B5EF4-FFF2-40B4-BE49-F238E27FC236}">
                <a16:creationId xmlns="" xmlns:a16="http://schemas.microsoft.com/office/drawing/2014/main" id="{9D80D944-A2DF-4120-B3F1-9373C28604A2}"/>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77010" t="57889" r="158" b="17302"/>
          <a:stretch/>
        </p:blipFill>
        <p:spPr>
          <a:xfrm>
            <a:off x="9079383" y="5059103"/>
            <a:ext cx="3155819" cy="1714353"/>
          </a:xfrm>
          <a:prstGeom prst="rect">
            <a:avLst/>
          </a:prstGeom>
        </p:spPr>
      </p:pic>
      <p:grpSp>
        <p:nvGrpSpPr>
          <p:cNvPr id="4" name="组合 3">
            <a:extLst>
              <a:ext uri="{FF2B5EF4-FFF2-40B4-BE49-F238E27FC236}">
                <a16:creationId xmlns="" xmlns:a16="http://schemas.microsoft.com/office/drawing/2014/main" id="{BA293406-2F10-4CF0-B88F-95E8DA52AFE3}"/>
              </a:ext>
            </a:extLst>
          </p:cNvPr>
          <p:cNvGrpSpPr/>
          <p:nvPr/>
        </p:nvGrpSpPr>
        <p:grpSpPr>
          <a:xfrm>
            <a:off x="9624392" y="229837"/>
            <a:ext cx="2232248" cy="638542"/>
            <a:chOff x="9480376" y="135454"/>
            <a:chExt cx="2232248" cy="638542"/>
          </a:xfrm>
        </p:grpSpPr>
        <p:sp>
          <p:nvSpPr>
            <p:cNvPr id="5" name="文本框 4">
              <a:extLst>
                <a:ext uri="{FF2B5EF4-FFF2-40B4-BE49-F238E27FC236}">
                  <a16:creationId xmlns="" xmlns:a16="http://schemas.microsoft.com/office/drawing/2014/main" id="{7740DC42-2913-47D5-8C63-BE5885CF64CA}"/>
                </a:ext>
              </a:extLst>
            </p:cNvPr>
            <p:cNvSpPr txBox="1"/>
            <p:nvPr/>
          </p:nvSpPr>
          <p:spPr>
            <a:xfrm>
              <a:off x="9912424" y="404664"/>
              <a:ext cx="1800200" cy="369332"/>
            </a:xfrm>
            <a:prstGeom prst="rect">
              <a:avLst/>
            </a:prstGeom>
            <a:noFill/>
          </p:spPr>
          <p:txBody>
            <a:bodyPr wrap="square" rtlCol="0">
              <a:spAutoFit/>
            </a:bodyPr>
            <a:lstStyle/>
            <a:p>
              <a:pPr algn="dist"/>
              <a:r>
                <a:rPr lang="zh-CN" altLang="en-US" dirty="0">
                  <a:solidFill>
                    <a:srgbClr val="FCE1B6"/>
                  </a:solidFill>
                  <a:cs typeface="+mn-ea"/>
                  <a:sym typeface="+mn-lt"/>
                </a:rPr>
                <a:t>生</a:t>
              </a:r>
              <a:r>
                <a:rPr lang="en-US" altLang="zh-CN" dirty="0">
                  <a:solidFill>
                    <a:srgbClr val="FCE1B6"/>
                  </a:solidFill>
                  <a:cs typeface="+mn-ea"/>
                  <a:sym typeface="+mn-lt"/>
                </a:rPr>
                <a:t>·</a:t>
              </a:r>
              <a:r>
                <a:rPr lang="zh-CN" altLang="en-US" dirty="0">
                  <a:solidFill>
                    <a:srgbClr val="FCE1B6"/>
                  </a:solidFill>
                  <a:cs typeface="+mn-ea"/>
                  <a:sym typeface="+mn-lt"/>
                </a:rPr>
                <a:t>命</a:t>
              </a:r>
              <a:r>
                <a:rPr lang="en-US" altLang="zh-CN" dirty="0">
                  <a:solidFill>
                    <a:srgbClr val="FCE1B6"/>
                  </a:solidFill>
                  <a:cs typeface="+mn-ea"/>
                  <a:sym typeface="+mn-lt"/>
                </a:rPr>
                <a:t>·</a:t>
              </a:r>
              <a:r>
                <a:rPr lang="zh-CN" altLang="en-US" dirty="0">
                  <a:solidFill>
                    <a:srgbClr val="FCE1B6"/>
                  </a:solidFill>
                  <a:cs typeface="+mn-ea"/>
                  <a:sym typeface="+mn-lt"/>
                </a:rPr>
                <a:t>至</a:t>
              </a:r>
              <a:r>
                <a:rPr lang="en-US" altLang="zh-CN" dirty="0">
                  <a:solidFill>
                    <a:srgbClr val="FCE1B6"/>
                  </a:solidFill>
                  <a:cs typeface="+mn-ea"/>
                  <a:sym typeface="+mn-lt"/>
                </a:rPr>
                <a:t>·</a:t>
              </a:r>
              <a:r>
                <a:rPr lang="zh-CN" altLang="en-US" dirty="0">
                  <a:solidFill>
                    <a:srgbClr val="FCE1B6"/>
                  </a:solidFill>
                  <a:cs typeface="+mn-ea"/>
                  <a:sym typeface="+mn-lt"/>
                </a:rPr>
                <a:t>上</a:t>
              </a:r>
            </a:p>
          </p:txBody>
        </p:sp>
        <p:sp>
          <p:nvSpPr>
            <p:cNvPr id="6" name="文本框 5">
              <a:extLst>
                <a:ext uri="{FF2B5EF4-FFF2-40B4-BE49-F238E27FC236}">
                  <a16:creationId xmlns="" xmlns:a16="http://schemas.microsoft.com/office/drawing/2014/main" id="{CAC07028-5F10-4C14-9606-3DBA127B280A}"/>
                </a:ext>
              </a:extLst>
            </p:cNvPr>
            <p:cNvSpPr txBox="1"/>
            <p:nvPr/>
          </p:nvSpPr>
          <p:spPr>
            <a:xfrm>
              <a:off x="9480376" y="135454"/>
              <a:ext cx="2232248" cy="369332"/>
            </a:xfrm>
            <a:prstGeom prst="rect">
              <a:avLst/>
            </a:prstGeom>
            <a:noFill/>
          </p:spPr>
          <p:txBody>
            <a:bodyPr wrap="square" rtlCol="0">
              <a:spAutoFit/>
            </a:bodyPr>
            <a:lstStyle/>
            <a:p>
              <a:pPr algn="dist"/>
              <a:r>
                <a:rPr lang="en-US" altLang="zh-CN" dirty="0">
                  <a:solidFill>
                    <a:srgbClr val="FCE1B6"/>
                  </a:solidFill>
                  <a:cs typeface="+mn-ea"/>
                  <a:sym typeface="+mn-lt"/>
                </a:rPr>
                <a:t>LIFE IS SUPREME</a:t>
              </a:r>
              <a:endParaRPr lang="zh-CN" altLang="en-US" dirty="0">
                <a:solidFill>
                  <a:srgbClr val="FCE1B6"/>
                </a:solidFill>
                <a:cs typeface="+mn-ea"/>
                <a:sym typeface="+mn-lt"/>
              </a:endParaRPr>
            </a:p>
          </p:txBody>
        </p:sp>
      </p:grpSp>
      <p:grpSp>
        <p:nvGrpSpPr>
          <p:cNvPr id="7" name="组合 6">
            <a:extLst>
              <a:ext uri="{FF2B5EF4-FFF2-40B4-BE49-F238E27FC236}">
                <a16:creationId xmlns="" xmlns:a16="http://schemas.microsoft.com/office/drawing/2014/main" id="{CCE9781B-6968-4EF6-9FD5-C89B63470FC0}"/>
              </a:ext>
            </a:extLst>
          </p:cNvPr>
          <p:cNvGrpSpPr/>
          <p:nvPr/>
        </p:nvGrpSpPr>
        <p:grpSpPr>
          <a:xfrm>
            <a:off x="323628" y="227153"/>
            <a:ext cx="1235868" cy="369332"/>
            <a:chOff x="323628" y="227153"/>
            <a:chExt cx="1235868" cy="369332"/>
          </a:xfrm>
        </p:grpSpPr>
        <p:sp>
          <p:nvSpPr>
            <p:cNvPr id="8" name="椭圆 7">
              <a:extLst>
                <a:ext uri="{FF2B5EF4-FFF2-40B4-BE49-F238E27FC236}">
                  <a16:creationId xmlns="" xmlns:a16="http://schemas.microsoft.com/office/drawing/2014/main" id="{4FA3577E-37EF-4238-A827-F8EDA8E9B5C9}"/>
                </a:ext>
              </a:extLst>
            </p:cNvPr>
            <p:cNvSpPr/>
            <p:nvPr/>
          </p:nvSpPr>
          <p:spPr>
            <a:xfrm>
              <a:off x="323628" y="267803"/>
              <a:ext cx="288032" cy="288032"/>
            </a:xfrm>
            <a:prstGeom prst="ellipse">
              <a:avLst/>
            </a:prstGeom>
            <a:solidFill>
              <a:schemeClr val="bg1">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文本框 8">
              <a:extLst>
                <a:ext uri="{FF2B5EF4-FFF2-40B4-BE49-F238E27FC236}">
                  <a16:creationId xmlns="" xmlns:a16="http://schemas.microsoft.com/office/drawing/2014/main" id="{422401A8-879A-4149-9196-C5A72B7DF1AD}"/>
                </a:ext>
              </a:extLst>
            </p:cNvPr>
            <p:cNvSpPr txBox="1"/>
            <p:nvPr/>
          </p:nvSpPr>
          <p:spPr>
            <a:xfrm>
              <a:off x="695400" y="227153"/>
              <a:ext cx="864096" cy="369332"/>
            </a:xfrm>
            <a:prstGeom prst="rect">
              <a:avLst/>
            </a:prstGeom>
            <a:noFill/>
          </p:spPr>
          <p:txBody>
            <a:bodyPr wrap="square" rtlCol="0">
              <a:spAutoFit/>
            </a:bodyPr>
            <a:lstStyle/>
            <a:p>
              <a:r>
                <a:rPr lang="en-US" altLang="zh-CN" dirty="0">
                  <a:solidFill>
                    <a:schemeClr val="bg1"/>
                  </a:solidFill>
                  <a:cs typeface="+mn-ea"/>
                  <a:sym typeface="+mn-lt"/>
                </a:rPr>
                <a:t>LOGO</a:t>
              </a:r>
              <a:endParaRPr lang="zh-CN" altLang="en-US" dirty="0">
                <a:solidFill>
                  <a:schemeClr val="bg1"/>
                </a:solidFill>
                <a:cs typeface="+mn-ea"/>
                <a:sym typeface="+mn-lt"/>
              </a:endParaRPr>
            </a:p>
          </p:txBody>
        </p:sp>
      </p:grpSp>
      <p:sp>
        <p:nvSpPr>
          <p:cNvPr id="10" name="椭圆 9">
            <a:extLst>
              <a:ext uri="{FF2B5EF4-FFF2-40B4-BE49-F238E27FC236}">
                <a16:creationId xmlns="" xmlns:a16="http://schemas.microsoft.com/office/drawing/2014/main" id="{ADDCE508-71FF-4A98-A778-AE68F018E1A5}"/>
              </a:ext>
            </a:extLst>
          </p:cNvPr>
          <p:cNvSpPr/>
          <p:nvPr/>
        </p:nvSpPr>
        <p:spPr>
          <a:xfrm rot="16200000">
            <a:off x="3112616" y="-3508408"/>
            <a:ext cx="5966768" cy="5966768"/>
          </a:xfrm>
          <a:prstGeom prst="ellipse">
            <a:avLst/>
          </a:prstGeom>
          <a:gradFill>
            <a:gsLst>
              <a:gs pos="0">
                <a:srgbClr val="FCE1B6">
                  <a:alpha val="32000"/>
                </a:srgbClr>
              </a:gs>
              <a:gs pos="25000">
                <a:srgbClr val="D8D8D9">
                  <a:alpha val="0"/>
                </a:srgbClr>
              </a:gs>
            </a:gsLst>
            <a:lin ang="0" scaled="0"/>
          </a:gradFill>
          <a:ln w="12700" cap="flat" cmpd="sng" algn="ctr">
            <a:gradFill flip="none" rotWithShape="1">
              <a:gsLst>
                <a:gs pos="0">
                  <a:srgbClr val="FCE1B6"/>
                </a:gs>
                <a:gs pos="16000">
                  <a:schemeClr val="bg1">
                    <a:alpha val="0"/>
                  </a:schemeClr>
                </a:gs>
              </a:gsLst>
              <a:lin ang="0" scaled="0"/>
              <a:tileRect/>
            </a:gra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pic>
        <p:nvPicPr>
          <p:cNvPr id="11" name="图片 10" descr="图片包含 图标&#10;&#10;描述已自动生成">
            <a:extLst>
              <a:ext uri="{FF2B5EF4-FFF2-40B4-BE49-F238E27FC236}">
                <a16:creationId xmlns="" xmlns:a16="http://schemas.microsoft.com/office/drawing/2014/main" id="{F74263FB-21CA-40F4-A9EE-0D2D46661B04}"/>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447928" y="1301324"/>
            <a:ext cx="1296144" cy="959728"/>
          </a:xfrm>
          <a:prstGeom prst="rect">
            <a:avLst/>
          </a:prstGeom>
          <a:effectLst>
            <a:outerShdw blurRad="254000" dist="88900" dir="5400000" algn="ctr" rotWithShape="0">
              <a:srgbClr val="000000">
                <a:alpha val="23000"/>
              </a:srgbClr>
            </a:outerShdw>
          </a:effectLst>
        </p:spPr>
      </p:pic>
      <p:sp>
        <p:nvSpPr>
          <p:cNvPr id="12" name="TextBox 47">
            <a:extLst>
              <a:ext uri="{FF2B5EF4-FFF2-40B4-BE49-F238E27FC236}">
                <a16:creationId xmlns="" xmlns:a16="http://schemas.microsoft.com/office/drawing/2014/main" id="{85A79B2F-470F-4AB3-AE0D-6B0C09F4A36E}"/>
              </a:ext>
            </a:extLst>
          </p:cNvPr>
          <p:cNvSpPr txBox="1"/>
          <p:nvPr/>
        </p:nvSpPr>
        <p:spPr>
          <a:xfrm>
            <a:off x="2046478" y="3463202"/>
            <a:ext cx="8099044" cy="923330"/>
          </a:xfrm>
          <a:prstGeom prst="rect">
            <a:avLst/>
          </a:prstGeom>
        </p:spPr>
        <p:txBody>
          <a:bodyPr wrap="square">
            <a:spAutoFit/>
          </a:bodyPr>
          <a:lstStyle>
            <a:defPPr>
              <a:defRPr lang="zh-CN"/>
            </a:defPPr>
            <a:lvl1pPr marR="0" lvl="0" indent="0" algn="dist" defTabSz="609600" fontAlgn="auto">
              <a:lnSpc>
                <a:spcPct val="100000"/>
              </a:lnSpc>
              <a:spcBef>
                <a:spcPts val="0"/>
              </a:spcBef>
              <a:spcAft>
                <a:spcPts val="0"/>
              </a:spcAft>
              <a:buClrTx/>
              <a:buSzTx/>
              <a:buFontTx/>
              <a:buNone/>
              <a:defRPr kumimoji="0" sz="6000" b="0" i="1" u="none" strike="noStrike" cap="none" spc="0" normalizeH="0" baseline="0">
                <a:ln w="19050">
                  <a:noFill/>
                </a:ln>
                <a:gradFill flip="none" rotWithShape="1">
                  <a:gsLst>
                    <a:gs pos="97260">
                      <a:srgbClr val="B60006"/>
                    </a:gs>
                    <a:gs pos="32000">
                      <a:srgbClr val="E71F1A">
                        <a:lumMod val="100000"/>
                      </a:srgbClr>
                    </a:gs>
                  </a:gsLst>
                  <a:lin ang="5400000" scaled="1"/>
                  <a:tileRect/>
                </a:gradFill>
                <a:effectLst/>
                <a:uLnTx/>
                <a:uFillTx/>
                <a:latin typeface="思源宋体 CN Heavy" panose="02020900000000000000" pitchFamily="18" charset="-122"/>
                <a:ea typeface="思源宋体 CN Heavy" panose="02020900000000000000" pitchFamily="18" charset="-122"/>
              </a:defRPr>
            </a:lvl1pPr>
          </a:lstStyle>
          <a:p>
            <a:pPr algn="ctr"/>
            <a:r>
              <a:rPr lang="zh-CN" altLang="en-US" sz="5400" i="0" dirty="0">
                <a:solidFill>
                  <a:srgbClr val="FCE1B6"/>
                </a:solidFill>
                <a:latin typeface="+mn-lt"/>
                <a:ea typeface="+mn-ea"/>
                <a:cs typeface="+mn-ea"/>
                <a:sym typeface="+mn-lt"/>
              </a:rPr>
              <a:t>新安全生产法的修改历程</a:t>
            </a:r>
          </a:p>
        </p:txBody>
      </p:sp>
      <p:sp>
        <p:nvSpPr>
          <p:cNvPr id="13" name="TextBox 47">
            <a:extLst>
              <a:ext uri="{FF2B5EF4-FFF2-40B4-BE49-F238E27FC236}">
                <a16:creationId xmlns="" xmlns:a16="http://schemas.microsoft.com/office/drawing/2014/main" id="{29E5531A-2A7E-4161-ABC9-831FD2746C5A}"/>
              </a:ext>
            </a:extLst>
          </p:cNvPr>
          <p:cNvSpPr txBox="1"/>
          <p:nvPr/>
        </p:nvSpPr>
        <p:spPr>
          <a:xfrm>
            <a:off x="5073269" y="2812454"/>
            <a:ext cx="2045462" cy="523220"/>
          </a:xfrm>
          <a:prstGeom prst="rect">
            <a:avLst/>
          </a:prstGeom>
        </p:spPr>
        <p:txBody>
          <a:bodyPr wrap="square">
            <a:spAutoFit/>
          </a:bodyPr>
          <a:lstStyle>
            <a:defPPr>
              <a:defRPr lang="zh-CN"/>
            </a:defPPr>
            <a:lvl1pPr marR="0" lvl="0" indent="0" algn="dist" defTabSz="609600" fontAlgn="auto">
              <a:lnSpc>
                <a:spcPct val="100000"/>
              </a:lnSpc>
              <a:spcBef>
                <a:spcPts val="0"/>
              </a:spcBef>
              <a:spcAft>
                <a:spcPts val="0"/>
              </a:spcAft>
              <a:buClrTx/>
              <a:buSzTx/>
              <a:buFontTx/>
              <a:buNone/>
              <a:defRPr kumimoji="0" sz="6000" b="0" i="1" u="none" strike="noStrike" cap="none" spc="0" normalizeH="0" baseline="0">
                <a:ln w="19050">
                  <a:noFill/>
                </a:ln>
                <a:gradFill flip="none" rotWithShape="1">
                  <a:gsLst>
                    <a:gs pos="97260">
                      <a:srgbClr val="B60006"/>
                    </a:gs>
                    <a:gs pos="32000">
                      <a:srgbClr val="E71F1A">
                        <a:lumMod val="100000"/>
                      </a:srgbClr>
                    </a:gs>
                  </a:gsLst>
                  <a:lin ang="5400000" scaled="1"/>
                  <a:tileRect/>
                </a:gradFill>
                <a:effectLst/>
                <a:uLnTx/>
                <a:uFillTx/>
                <a:latin typeface="思源宋体 CN Heavy" panose="02020900000000000000" pitchFamily="18" charset="-122"/>
                <a:ea typeface="思源宋体 CN Heavy" panose="02020900000000000000" pitchFamily="18" charset="-122"/>
              </a:defRPr>
            </a:lvl1pPr>
          </a:lstStyle>
          <a:p>
            <a:r>
              <a:rPr lang="zh-CN" altLang="en-US" sz="2800" i="0" dirty="0">
                <a:solidFill>
                  <a:srgbClr val="FCE1B6"/>
                </a:solidFill>
                <a:latin typeface="+mn-lt"/>
                <a:ea typeface="+mn-ea"/>
                <a:cs typeface="+mn-ea"/>
                <a:sym typeface="+mn-lt"/>
              </a:rPr>
              <a:t>第一章</a:t>
            </a:r>
          </a:p>
        </p:txBody>
      </p:sp>
      <p:cxnSp>
        <p:nvCxnSpPr>
          <p:cNvPr id="14" name="直接连接符 13">
            <a:extLst>
              <a:ext uri="{FF2B5EF4-FFF2-40B4-BE49-F238E27FC236}">
                <a16:creationId xmlns="" xmlns:a16="http://schemas.microsoft.com/office/drawing/2014/main" id="{18156893-AE0D-42D5-8C65-1FE1732DB951}"/>
              </a:ext>
            </a:extLst>
          </p:cNvPr>
          <p:cNvCxnSpPr/>
          <p:nvPr/>
        </p:nvCxnSpPr>
        <p:spPr>
          <a:xfrm>
            <a:off x="2999232" y="3048846"/>
            <a:ext cx="1682496" cy="0"/>
          </a:xfrm>
          <a:prstGeom prst="line">
            <a:avLst/>
          </a:prstGeom>
          <a:ln w="25400" cap="rnd">
            <a:gradFill>
              <a:gsLst>
                <a:gs pos="0">
                  <a:srgbClr val="FCE1B6">
                    <a:alpha val="0"/>
                  </a:srgbClr>
                </a:gs>
                <a:gs pos="100000">
                  <a:srgbClr val="FCE1B6"/>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直接连接符 14">
            <a:extLst>
              <a:ext uri="{FF2B5EF4-FFF2-40B4-BE49-F238E27FC236}">
                <a16:creationId xmlns="" xmlns:a16="http://schemas.microsoft.com/office/drawing/2014/main" id="{301BAA0F-ED5D-4EC7-A0E3-A7AB14F249D0}"/>
              </a:ext>
            </a:extLst>
          </p:cNvPr>
          <p:cNvCxnSpPr>
            <a:cxnSpLocks/>
          </p:cNvCxnSpPr>
          <p:nvPr/>
        </p:nvCxnSpPr>
        <p:spPr>
          <a:xfrm flipH="1">
            <a:off x="7664450" y="3048846"/>
            <a:ext cx="1682496" cy="0"/>
          </a:xfrm>
          <a:prstGeom prst="line">
            <a:avLst/>
          </a:prstGeom>
          <a:ln w="25400" cap="rnd">
            <a:gradFill>
              <a:gsLst>
                <a:gs pos="0">
                  <a:schemeClr val="accent1">
                    <a:lumMod val="5000"/>
                    <a:lumOff val="95000"/>
                    <a:alpha val="0"/>
                  </a:schemeClr>
                </a:gs>
                <a:gs pos="100000">
                  <a:srgbClr val="FCE1B6"/>
                </a:gs>
              </a:gsLst>
              <a:lin ang="0" scaled="0"/>
            </a:gradFill>
          </a:ln>
        </p:spPr>
        <p:style>
          <a:lnRef idx="1">
            <a:schemeClr val="accent1"/>
          </a:lnRef>
          <a:fillRef idx="0">
            <a:schemeClr val="accent1"/>
          </a:fillRef>
          <a:effectRef idx="0">
            <a:schemeClr val="accent1"/>
          </a:effectRef>
          <a:fontRef idx="minor">
            <a:schemeClr val="tx1"/>
          </a:fontRef>
        </p:style>
      </p:cxnSp>
      <p:sp>
        <p:nvSpPr>
          <p:cNvPr id="16" name="矩形 15">
            <a:extLst>
              <a:ext uri="{FF2B5EF4-FFF2-40B4-BE49-F238E27FC236}">
                <a16:creationId xmlns="" xmlns:a16="http://schemas.microsoft.com/office/drawing/2014/main" id="{AE323441-F444-4F9A-9ECE-F06892B66CA4}"/>
              </a:ext>
            </a:extLst>
          </p:cNvPr>
          <p:cNvSpPr/>
          <p:nvPr/>
        </p:nvSpPr>
        <p:spPr>
          <a:xfrm>
            <a:off x="1858619" y="4421154"/>
            <a:ext cx="8474761" cy="609398"/>
          </a:xfrm>
          <a:prstGeom prst="rect">
            <a:avLst/>
          </a:prstGeom>
        </p:spPr>
        <p:txBody>
          <a:bodyPr wrap="square">
            <a:spAutoFit/>
          </a:bodyPr>
          <a:lstStyle/>
          <a:p>
            <a:pPr lvl="0" algn="ctr">
              <a:lnSpc>
                <a:spcPct val="120000"/>
              </a:lnSpc>
              <a:buClr>
                <a:schemeClr val="accent1"/>
              </a:buClr>
              <a:defRPr/>
            </a:pPr>
            <a:r>
              <a:rPr lang="en-US" altLang="zh-CN" sz="1400" dirty="0">
                <a:solidFill>
                  <a:srgbClr val="FCE1B6"/>
                </a:solidFill>
                <a:cs typeface="+mn-ea"/>
                <a:sym typeface="+mn-lt"/>
              </a:rPr>
              <a:t>TRAINING COURSEWARE FOR KEY ISSUES AND CHANGES IN THE MODIFICATION PROCESS OF THE NEW WORK SAFETY LAW</a:t>
            </a:r>
          </a:p>
        </p:txBody>
      </p:sp>
    </p:spTree>
    <p:custDataLst>
      <p:tags r:id="rId1"/>
    </p:custDataLst>
    <p:extLst>
      <p:ext uri="{BB962C8B-B14F-4D97-AF65-F5344CB8AC3E}">
        <p14:creationId xmlns:p14="http://schemas.microsoft.com/office/powerpoint/2010/main" val="27291880"/>
      </p:ext>
    </p:extLst>
  </p:cSld>
  <p:clrMapOvr>
    <a:masterClrMapping/>
  </p:clrMapOvr>
  <mc:AlternateContent xmlns:mc="http://schemas.openxmlformats.org/markup-compatibility/2006" xmlns:p14="http://schemas.microsoft.com/office/powerpoint/2010/main">
    <mc:Choice Requires="p14">
      <p:transition spd="slow" p14:dur="1500" advTm="1017">
        <p:random/>
      </p:transition>
    </mc:Choice>
    <mc:Fallback xmlns="">
      <p:transition spd="slow" advTm="1017">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ppt_x"/>
                                          </p:val>
                                        </p:tav>
                                        <p:tav tm="100000">
                                          <p:val>
                                            <p:strVal val="#ppt_x"/>
                                          </p:val>
                                        </p:tav>
                                      </p:tavLst>
                                    </p:anim>
                                    <p:anim calcmode="lin" valueType="num">
                                      <p:cBhvr additive="base">
                                        <p:cTn id="30" dur="500" fill="hold"/>
                                        <p:tgtEl>
                                          <p:spTgt spid="13"/>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anim calcmode="lin" valueType="num">
                                      <p:cBhvr additive="base">
                                        <p:cTn id="33" dur="500" fill="hold"/>
                                        <p:tgtEl>
                                          <p:spTgt spid="16"/>
                                        </p:tgtEl>
                                        <p:attrNameLst>
                                          <p:attrName>ppt_x</p:attrName>
                                        </p:attrNameLst>
                                      </p:cBhvr>
                                      <p:tavLst>
                                        <p:tav tm="0">
                                          <p:val>
                                            <p:strVal val="#ppt_x"/>
                                          </p:val>
                                        </p:tav>
                                        <p:tav tm="100000">
                                          <p:val>
                                            <p:strVal val="#ppt_x"/>
                                          </p:val>
                                        </p:tav>
                                      </p:tavLst>
                                    </p:anim>
                                    <p:anim calcmode="lin" valueType="num">
                                      <p:cBhvr additive="base">
                                        <p:cTn id="34" dur="500" fill="hold"/>
                                        <p:tgtEl>
                                          <p:spTgt spid="16"/>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additive="base">
                                        <p:cTn id="41" dur="500" fill="hold"/>
                                        <p:tgtEl>
                                          <p:spTgt spid="15"/>
                                        </p:tgtEl>
                                        <p:attrNameLst>
                                          <p:attrName>ppt_x</p:attrName>
                                        </p:attrNameLst>
                                      </p:cBhvr>
                                      <p:tavLst>
                                        <p:tav tm="0">
                                          <p:val>
                                            <p:strVal val="#ppt_x"/>
                                          </p:val>
                                        </p:tav>
                                        <p:tav tm="100000">
                                          <p:val>
                                            <p:strVal val="#ppt_x"/>
                                          </p:val>
                                        </p:tav>
                                      </p:tavLst>
                                    </p:anim>
                                    <p:anim calcmode="lin" valueType="num">
                                      <p:cBhvr additive="base">
                                        <p:cTn id="4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p:bldP spid="13" grpId="0"/>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 xmlns:a16="http://schemas.microsoft.com/office/drawing/2014/main" id="{2574561F-8F54-45AF-A77B-0C2E2E8EA81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0958" r="15832" b="17627"/>
          <a:stretch/>
        </p:blipFill>
        <p:spPr>
          <a:xfrm>
            <a:off x="-1" y="0"/>
            <a:ext cx="12192001" cy="6858000"/>
          </a:xfrm>
          <a:prstGeom prst="rect">
            <a:avLst/>
          </a:prstGeom>
        </p:spPr>
      </p:pic>
      <p:sp>
        <p:nvSpPr>
          <p:cNvPr id="3" name="矩形: 圆角 2">
            <a:extLst>
              <a:ext uri="{FF2B5EF4-FFF2-40B4-BE49-F238E27FC236}">
                <a16:creationId xmlns="" xmlns:a16="http://schemas.microsoft.com/office/drawing/2014/main" id="{397A4022-9BB5-437F-AAF5-1ECD4F25F245}"/>
              </a:ext>
            </a:extLst>
          </p:cNvPr>
          <p:cNvSpPr/>
          <p:nvPr/>
        </p:nvSpPr>
        <p:spPr>
          <a:xfrm>
            <a:off x="335359" y="764704"/>
            <a:ext cx="11521280" cy="5760640"/>
          </a:xfrm>
          <a:prstGeom prst="roundRect">
            <a:avLst>
              <a:gd name="adj" fmla="val 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a:extLst>
              <a:ext uri="{FF2B5EF4-FFF2-40B4-BE49-F238E27FC236}">
                <a16:creationId xmlns="" xmlns:a16="http://schemas.microsoft.com/office/drawing/2014/main" id="{6FC00857-26CB-420F-8BFC-CC866FAE02D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77010" t="57889" r="158" b="17302"/>
          <a:stretch/>
        </p:blipFill>
        <p:spPr>
          <a:xfrm>
            <a:off x="191344" y="188640"/>
            <a:ext cx="1247990" cy="677953"/>
          </a:xfrm>
          <a:prstGeom prst="rect">
            <a:avLst/>
          </a:prstGeom>
        </p:spPr>
      </p:pic>
      <p:sp>
        <p:nvSpPr>
          <p:cNvPr id="5" name="文本框 4">
            <a:extLst>
              <a:ext uri="{FF2B5EF4-FFF2-40B4-BE49-F238E27FC236}">
                <a16:creationId xmlns="" xmlns:a16="http://schemas.microsoft.com/office/drawing/2014/main" id="{150C1188-26A2-4161-8655-45308466877D}"/>
              </a:ext>
            </a:extLst>
          </p:cNvPr>
          <p:cNvSpPr txBox="1"/>
          <p:nvPr/>
        </p:nvSpPr>
        <p:spPr>
          <a:xfrm>
            <a:off x="1199456" y="188640"/>
            <a:ext cx="4824536" cy="584775"/>
          </a:xfrm>
          <a:prstGeom prst="rect">
            <a:avLst/>
          </a:prstGeom>
          <a:noFill/>
        </p:spPr>
        <p:txBody>
          <a:bodyPr wrap="square" rtlCol="0">
            <a:spAutoFit/>
          </a:bodyPr>
          <a:lstStyle/>
          <a:p>
            <a:pPr algn="dist"/>
            <a:r>
              <a:rPr lang="zh-CN" altLang="en-US" sz="3200" i="0" dirty="0">
                <a:solidFill>
                  <a:srgbClr val="FCE1B6"/>
                </a:solidFill>
                <a:cs typeface="+mn-ea"/>
                <a:sym typeface="+mn-lt"/>
              </a:rPr>
              <a:t>新安全生产法的修改历程</a:t>
            </a:r>
          </a:p>
        </p:txBody>
      </p:sp>
      <p:sp>
        <p:nvSpPr>
          <p:cNvPr id="35" name="文本框 34">
            <a:extLst>
              <a:ext uri="{FF2B5EF4-FFF2-40B4-BE49-F238E27FC236}">
                <a16:creationId xmlns="" xmlns:a16="http://schemas.microsoft.com/office/drawing/2014/main" id="{6B04F0A9-C884-44CB-A137-33CC8D875E12}"/>
              </a:ext>
            </a:extLst>
          </p:cNvPr>
          <p:cNvSpPr txBox="1"/>
          <p:nvPr/>
        </p:nvSpPr>
        <p:spPr>
          <a:xfrm>
            <a:off x="2474960" y="1185137"/>
            <a:ext cx="7242080" cy="470450"/>
          </a:xfrm>
          <a:prstGeom prst="rect">
            <a:avLst/>
          </a:prstGeom>
        </p:spPr>
        <p:txBody>
          <a:bodyPr wrap="square">
            <a:spAutoFit/>
          </a:bodyPr>
          <a:lstStyle>
            <a:defPPr>
              <a:defRPr lang="zh-CN"/>
            </a:defPPr>
            <a:lvl1pPr>
              <a:lnSpc>
                <a:spcPct val="110000"/>
              </a:lnSpc>
              <a:defRPr sz="4400">
                <a:solidFill>
                  <a:schemeClr val="accent1"/>
                </a:solidFill>
                <a:latin typeface="思源宋体 CN Heavy" panose="02020900000000000000" pitchFamily="18" charset="-122"/>
                <a:ea typeface="思源宋体 CN Heavy" panose="02020900000000000000" pitchFamily="18" charset="-122"/>
              </a:defRPr>
            </a:lvl1pPr>
          </a:lstStyle>
          <a:p>
            <a:pPr lvl="0" algn="dist"/>
            <a:r>
              <a:rPr lang="zh-CN" altLang="en-US" sz="2400" kern="0" dirty="0">
                <a:solidFill>
                  <a:srgbClr val="CB232D"/>
                </a:solidFill>
                <a:latin typeface="+mn-lt"/>
                <a:ea typeface="+mn-ea"/>
                <a:cs typeface="+mn-ea"/>
                <a:sym typeface="+mn-lt"/>
              </a:rPr>
              <a:t>新安全生产法的修改历程</a:t>
            </a:r>
          </a:p>
        </p:txBody>
      </p:sp>
      <p:sp>
        <p:nvSpPr>
          <p:cNvPr id="36" name="矩形 35">
            <a:extLst>
              <a:ext uri="{FF2B5EF4-FFF2-40B4-BE49-F238E27FC236}">
                <a16:creationId xmlns="" xmlns:a16="http://schemas.microsoft.com/office/drawing/2014/main" id="{FC94C3C0-2226-4DFB-ACE7-B3F2F8F079E6}"/>
              </a:ext>
            </a:extLst>
          </p:cNvPr>
          <p:cNvSpPr/>
          <p:nvPr/>
        </p:nvSpPr>
        <p:spPr>
          <a:xfrm flipV="1">
            <a:off x="1566816" y="3224966"/>
            <a:ext cx="2443346" cy="3429002"/>
          </a:xfrm>
          <a:prstGeom prst="rect">
            <a:avLst/>
          </a:prstGeom>
          <a:gradFill>
            <a:gsLst>
              <a:gs pos="51000">
                <a:srgbClr val="CB232D">
                  <a:alpha val="0"/>
                </a:srgbClr>
              </a:gs>
              <a:gs pos="100000">
                <a:srgbClr val="CB232D">
                  <a:alpha val="6000"/>
                </a:srgbClr>
              </a:gs>
            </a:gsLst>
            <a:lin ang="5400000" scaled="0"/>
          </a:gradFill>
          <a:ln w="6350" cap="flat" cmpd="sng" algn="ctr">
            <a:gradFill>
              <a:gsLst>
                <a:gs pos="0">
                  <a:srgbClr val="CB232D">
                    <a:lumMod val="5000"/>
                    <a:lumOff val="95000"/>
                    <a:alpha val="0"/>
                  </a:srgbClr>
                </a:gs>
                <a:gs pos="100000">
                  <a:srgbClr val="CB232D"/>
                </a:gs>
              </a:gsLst>
              <a:lin ang="5400000" scaled="1"/>
            </a:gra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cs typeface="+mn-ea"/>
              <a:sym typeface="+mn-lt"/>
            </a:endParaRPr>
          </a:p>
        </p:txBody>
      </p:sp>
      <p:sp>
        <p:nvSpPr>
          <p:cNvPr id="37" name="矩形 36">
            <a:extLst>
              <a:ext uri="{FF2B5EF4-FFF2-40B4-BE49-F238E27FC236}">
                <a16:creationId xmlns="" xmlns:a16="http://schemas.microsoft.com/office/drawing/2014/main" id="{B6C99FD3-2753-40EE-B5E1-2E8751682397}"/>
              </a:ext>
            </a:extLst>
          </p:cNvPr>
          <p:cNvSpPr/>
          <p:nvPr/>
        </p:nvSpPr>
        <p:spPr>
          <a:xfrm>
            <a:off x="1673608" y="3321261"/>
            <a:ext cx="2205489" cy="1502271"/>
          </a:xfrm>
          <a:prstGeom prst="rect">
            <a:avLst/>
          </a:prstGeom>
        </p:spPr>
        <p:txBody>
          <a:bodyPr wrap="square">
            <a:spAutoFit/>
          </a:bodyPr>
          <a:lstStyle/>
          <a:p>
            <a:pPr>
              <a:lnSpc>
                <a:spcPct val="110000"/>
              </a:lnSpc>
              <a:buClr>
                <a:srgbClr val="CB232D"/>
              </a:buClr>
              <a:defRPr/>
            </a:pPr>
            <a:r>
              <a:rPr lang="zh-CN" altLang="en-US" sz="1400" dirty="0">
                <a:solidFill>
                  <a:prstClr val="black">
                    <a:lumMod val="75000"/>
                    <a:lumOff val="25000"/>
                  </a:prstClr>
                </a:solidFill>
                <a:cs typeface="+mn-ea"/>
                <a:sym typeface="+mn-lt"/>
              </a:rPr>
              <a:t>第九届人民代表大会常务委员会第二十八次会议于</a:t>
            </a:r>
            <a:r>
              <a:rPr lang="en-US" altLang="zh-CN" sz="1400" dirty="0">
                <a:solidFill>
                  <a:prstClr val="black">
                    <a:lumMod val="75000"/>
                    <a:lumOff val="25000"/>
                  </a:prstClr>
                </a:solidFill>
                <a:cs typeface="+mn-ea"/>
                <a:sym typeface="+mn-lt"/>
              </a:rPr>
              <a:t>2002</a:t>
            </a:r>
            <a:r>
              <a:rPr lang="zh-CN" altLang="en-US" sz="1400" dirty="0">
                <a:solidFill>
                  <a:prstClr val="black">
                    <a:lumMod val="75000"/>
                    <a:lumOff val="25000"/>
                  </a:prstClr>
                </a:solidFill>
                <a:cs typeface="+mn-ea"/>
                <a:sym typeface="+mn-lt"/>
              </a:rPr>
              <a:t>年</a:t>
            </a:r>
            <a:r>
              <a:rPr lang="en-US" altLang="zh-CN" sz="1400" dirty="0">
                <a:solidFill>
                  <a:prstClr val="black">
                    <a:lumMod val="75000"/>
                    <a:lumOff val="25000"/>
                  </a:prstClr>
                </a:solidFill>
                <a:cs typeface="+mn-ea"/>
                <a:sym typeface="+mn-lt"/>
              </a:rPr>
              <a:t>6</a:t>
            </a:r>
            <a:r>
              <a:rPr lang="zh-CN" altLang="en-US" sz="1400" dirty="0">
                <a:solidFill>
                  <a:prstClr val="black">
                    <a:lumMod val="75000"/>
                    <a:lumOff val="25000"/>
                  </a:prstClr>
                </a:solidFill>
                <a:cs typeface="+mn-ea"/>
                <a:sym typeface="+mn-lt"/>
              </a:rPr>
              <a:t>月</a:t>
            </a:r>
            <a:r>
              <a:rPr lang="en-US" altLang="zh-CN" sz="1400" dirty="0">
                <a:solidFill>
                  <a:prstClr val="black">
                    <a:lumMod val="75000"/>
                    <a:lumOff val="25000"/>
                  </a:prstClr>
                </a:solidFill>
                <a:cs typeface="+mn-ea"/>
                <a:sym typeface="+mn-lt"/>
              </a:rPr>
              <a:t>29</a:t>
            </a:r>
            <a:r>
              <a:rPr lang="zh-CN" altLang="en-US" sz="1400" dirty="0">
                <a:solidFill>
                  <a:prstClr val="black">
                    <a:lumMod val="75000"/>
                    <a:lumOff val="25000"/>
                  </a:prstClr>
                </a:solidFill>
                <a:cs typeface="+mn-ea"/>
                <a:sym typeface="+mn-lt"/>
              </a:rPr>
              <a:t>日通过自</a:t>
            </a:r>
            <a:r>
              <a:rPr lang="en-US" altLang="zh-CN" sz="1400" dirty="0">
                <a:solidFill>
                  <a:prstClr val="black">
                    <a:lumMod val="75000"/>
                    <a:lumOff val="25000"/>
                  </a:prstClr>
                </a:solidFill>
                <a:cs typeface="+mn-ea"/>
                <a:sym typeface="+mn-lt"/>
              </a:rPr>
              <a:t>2002</a:t>
            </a:r>
            <a:r>
              <a:rPr lang="zh-CN" altLang="en-US" sz="1400" dirty="0">
                <a:solidFill>
                  <a:prstClr val="black">
                    <a:lumMod val="75000"/>
                    <a:lumOff val="25000"/>
                  </a:prstClr>
                </a:solidFill>
                <a:cs typeface="+mn-ea"/>
                <a:sym typeface="+mn-lt"/>
              </a:rPr>
              <a:t>年</a:t>
            </a:r>
            <a:r>
              <a:rPr lang="en-US" altLang="zh-CN" sz="1400" dirty="0">
                <a:solidFill>
                  <a:prstClr val="black">
                    <a:lumMod val="75000"/>
                    <a:lumOff val="25000"/>
                  </a:prstClr>
                </a:solidFill>
                <a:cs typeface="+mn-ea"/>
                <a:sym typeface="+mn-lt"/>
              </a:rPr>
              <a:t>11</a:t>
            </a:r>
            <a:r>
              <a:rPr lang="zh-CN" altLang="en-US" sz="1400" dirty="0">
                <a:solidFill>
                  <a:prstClr val="black">
                    <a:lumMod val="75000"/>
                    <a:lumOff val="25000"/>
                  </a:prstClr>
                </a:solidFill>
                <a:cs typeface="+mn-ea"/>
                <a:sym typeface="+mn-lt"/>
              </a:rPr>
              <a:t>月</a:t>
            </a:r>
            <a:r>
              <a:rPr lang="en-US" altLang="zh-CN" sz="1400" dirty="0">
                <a:solidFill>
                  <a:prstClr val="black">
                    <a:lumMod val="75000"/>
                    <a:lumOff val="25000"/>
                  </a:prstClr>
                </a:solidFill>
                <a:cs typeface="+mn-ea"/>
                <a:sym typeface="+mn-lt"/>
              </a:rPr>
              <a:t>1</a:t>
            </a:r>
            <a:r>
              <a:rPr lang="zh-CN" altLang="en-US" sz="1400" dirty="0">
                <a:solidFill>
                  <a:prstClr val="black">
                    <a:lumMod val="75000"/>
                    <a:lumOff val="25000"/>
                  </a:prstClr>
                </a:solidFill>
                <a:cs typeface="+mn-ea"/>
                <a:sym typeface="+mn-lt"/>
              </a:rPr>
              <a:t>日起施行结束了建国来缺少安全生产领域综合法的历史</a:t>
            </a:r>
          </a:p>
        </p:txBody>
      </p:sp>
      <p:sp>
        <p:nvSpPr>
          <p:cNvPr id="38" name="文本框 37">
            <a:extLst>
              <a:ext uri="{FF2B5EF4-FFF2-40B4-BE49-F238E27FC236}">
                <a16:creationId xmlns="" xmlns:a16="http://schemas.microsoft.com/office/drawing/2014/main" id="{4CD06B07-BFC0-47D6-906F-021398E329C0}"/>
              </a:ext>
            </a:extLst>
          </p:cNvPr>
          <p:cNvSpPr txBox="1"/>
          <p:nvPr/>
        </p:nvSpPr>
        <p:spPr>
          <a:xfrm>
            <a:off x="1528299" y="2747544"/>
            <a:ext cx="1893321" cy="400110"/>
          </a:xfrm>
          <a:prstGeom prst="rect">
            <a:avLst/>
          </a:prstGeom>
          <a:noFill/>
          <a:ln>
            <a:noFill/>
          </a:ln>
          <a:effectLst/>
        </p:spPr>
        <p:txBody>
          <a:bodyPr wrap="square" rtlCol="0">
            <a:spAutoFit/>
          </a:bodyPr>
          <a:lstStyle>
            <a:defPPr>
              <a:defRPr lang="zh-CN"/>
            </a:defPPr>
            <a:lvl1pPr>
              <a:defRPr sz="2200" i="0" spc="0">
                <a:ln w="19050">
                  <a:noFill/>
                </a:ln>
                <a:gradFill>
                  <a:gsLst>
                    <a:gs pos="100000">
                      <a:srgbClr val="E9BE61"/>
                    </a:gs>
                    <a:gs pos="49000">
                      <a:srgbClr val="FEEFAC"/>
                    </a:gs>
                  </a:gsLst>
                  <a:lin ang="5400000" scaled="0"/>
                </a:gradFill>
                <a:effectLst/>
                <a:latin typeface="思源宋体 CN Heavy" panose="02020900000000000000" pitchFamily="18" charset="-122"/>
                <a:ea typeface="思源宋体 CN Heavy" panose="02020900000000000000" pitchFamily="18" charset="-122"/>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zh-CN" altLang="en-US" sz="2000" kern="0" dirty="0">
                <a:solidFill>
                  <a:srgbClr val="8F010F"/>
                </a:solidFill>
                <a:latin typeface="+mn-lt"/>
                <a:ea typeface="+mn-ea"/>
                <a:cs typeface="+mn-ea"/>
                <a:sym typeface="+mn-lt"/>
              </a:rPr>
              <a:t>修改历程</a:t>
            </a:r>
            <a:endParaRPr kumimoji="0" lang="zh-CN" altLang="en-US" sz="2000" b="0" i="0" u="none" strike="noStrike" kern="0" cap="none" spc="0" normalizeH="0" baseline="0" noProof="0" dirty="0">
              <a:ln w="19050">
                <a:noFill/>
              </a:ln>
              <a:solidFill>
                <a:srgbClr val="8F010F"/>
              </a:solidFill>
              <a:effectLst/>
              <a:uLnTx/>
              <a:uFillTx/>
              <a:latin typeface="+mn-lt"/>
              <a:ea typeface="+mn-ea"/>
              <a:cs typeface="+mn-ea"/>
              <a:sym typeface="+mn-lt"/>
            </a:endParaRPr>
          </a:p>
        </p:txBody>
      </p:sp>
      <p:sp>
        <p:nvSpPr>
          <p:cNvPr id="39" name="文本框 38">
            <a:extLst>
              <a:ext uri="{FF2B5EF4-FFF2-40B4-BE49-F238E27FC236}">
                <a16:creationId xmlns="" xmlns:a16="http://schemas.microsoft.com/office/drawing/2014/main" id="{016CA7F4-4DB8-4D14-8AFC-C5DA5396A7BC}"/>
              </a:ext>
            </a:extLst>
          </p:cNvPr>
          <p:cNvSpPr txBox="1"/>
          <p:nvPr/>
        </p:nvSpPr>
        <p:spPr>
          <a:xfrm>
            <a:off x="1985776" y="5116714"/>
            <a:ext cx="1893321" cy="923330"/>
          </a:xfrm>
          <a:prstGeom prst="rect">
            <a:avLst/>
          </a:prstGeom>
          <a:noFill/>
          <a:ln>
            <a:noFill/>
          </a:ln>
          <a:effectLst/>
        </p:spPr>
        <p:txBody>
          <a:bodyPr wrap="square" rtlCol="0">
            <a:spAutoFit/>
          </a:bodyPr>
          <a:lstStyle>
            <a:defPPr>
              <a:defRPr lang="zh-CN"/>
            </a:defPPr>
            <a:lvl1pPr>
              <a:defRPr sz="2200" i="0" spc="0">
                <a:ln w="19050">
                  <a:noFill/>
                </a:ln>
                <a:gradFill>
                  <a:gsLst>
                    <a:gs pos="100000">
                      <a:srgbClr val="E9BE61"/>
                    </a:gs>
                    <a:gs pos="49000">
                      <a:srgbClr val="FEEFAC"/>
                    </a:gs>
                  </a:gsLst>
                  <a:lin ang="5400000" scaled="0"/>
                </a:gradFill>
                <a:effectLst/>
                <a:latin typeface="思源宋体 CN Heavy" panose="02020900000000000000" pitchFamily="18" charset="-122"/>
                <a:ea typeface="思源宋体 CN Heavy" panose="02020900000000000000" pitchFamily="18" charset="-122"/>
              </a:defRPr>
            </a:lvl1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zh-CN" sz="5400" b="0" i="0" u="none" strike="noStrike" kern="0" cap="none" spc="0" normalizeH="0" baseline="0" noProof="0" dirty="0">
                <a:ln w="19050">
                  <a:noFill/>
                </a:ln>
                <a:gradFill>
                  <a:gsLst>
                    <a:gs pos="100000">
                      <a:srgbClr val="CB232D">
                        <a:alpha val="0"/>
                      </a:srgbClr>
                    </a:gs>
                    <a:gs pos="0">
                      <a:srgbClr val="CB232D"/>
                    </a:gs>
                  </a:gsLst>
                  <a:lin ang="5400000" scaled="0"/>
                </a:gradFill>
                <a:effectLst/>
                <a:uLnTx/>
                <a:uFillTx/>
                <a:latin typeface="+mn-lt"/>
                <a:ea typeface="+mn-ea"/>
                <a:cs typeface="+mn-ea"/>
                <a:sym typeface="+mn-lt"/>
              </a:rPr>
              <a:t>01</a:t>
            </a:r>
            <a:endParaRPr kumimoji="0" lang="zh-CN" altLang="en-US" sz="5400" b="0" i="0" u="none" strike="noStrike" kern="0" cap="none" spc="0" normalizeH="0" baseline="0" noProof="0" dirty="0">
              <a:ln w="19050">
                <a:noFill/>
              </a:ln>
              <a:gradFill>
                <a:gsLst>
                  <a:gs pos="100000">
                    <a:srgbClr val="CB232D">
                      <a:alpha val="0"/>
                    </a:srgbClr>
                  </a:gs>
                  <a:gs pos="0">
                    <a:srgbClr val="CB232D"/>
                  </a:gs>
                </a:gsLst>
                <a:lin ang="5400000" scaled="0"/>
              </a:gradFill>
              <a:effectLst/>
              <a:uLnTx/>
              <a:uFillTx/>
              <a:latin typeface="+mn-lt"/>
              <a:ea typeface="+mn-ea"/>
              <a:cs typeface="+mn-ea"/>
              <a:sym typeface="+mn-lt"/>
            </a:endParaRPr>
          </a:p>
        </p:txBody>
      </p:sp>
      <p:sp>
        <p:nvSpPr>
          <p:cNvPr id="40" name="矩形 39">
            <a:extLst>
              <a:ext uri="{FF2B5EF4-FFF2-40B4-BE49-F238E27FC236}">
                <a16:creationId xmlns="" xmlns:a16="http://schemas.microsoft.com/office/drawing/2014/main" id="{C44BA3B8-F618-4CE4-A9D1-14191F7EE34E}"/>
              </a:ext>
            </a:extLst>
          </p:cNvPr>
          <p:cNvSpPr/>
          <p:nvPr/>
        </p:nvSpPr>
        <p:spPr>
          <a:xfrm flipV="1">
            <a:off x="4851985" y="2684274"/>
            <a:ext cx="2443346" cy="3429002"/>
          </a:xfrm>
          <a:prstGeom prst="rect">
            <a:avLst/>
          </a:prstGeom>
          <a:gradFill>
            <a:gsLst>
              <a:gs pos="51000">
                <a:srgbClr val="CB232D">
                  <a:alpha val="0"/>
                </a:srgbClr>
              </a:gs>
              <a:gs pos="100000">
                <a:srgbClr val="CB232D">
                  <a:alpha val="6000"/>
                </a:srgbClr>
              </a:gs>
            </a:gsLst>
            <a:lin ang="5400000" scaled="0"/>
          </a:gradFill>
          <a:ln w="6350" cap="flat" cmpd="sng" algn="ctr">
            <a:gradFill>
              <a:gsLst>
                <a:gs pos="0">
                  <a:srgbClr val="CB232D">
                    <a:lumMod val="5000"/>
                    <a:lumOff val="95000"/>
                    <a:alpha val="0"/>
                  </a:srgbClr>
                </a:gs>
                <a:gs pos="100000">
                  <a:srgbClr val="CB232D"/>
                </a:gs>
              </a:gsLst>
              <a:lin ang="5400000" scaled="1"/>
            </a:gra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cs typeface="+mn-ea"/>
              <a:sym typeface="+mn-lt"/>
            </a:endParaRPr>
          </a:p>
        </p:txBody>
      </p:sp>
      <p:sp>
        <p:nvSpPr>
          <p:cNvPr id="41" name="矩形 40">
            <a:extLst>
              <a:ext uri="{FF2B5EF4-FFF2-40B4-BE49-F238E27FC236}">
                <a16:creationId xmlns="" xmlns:a16="http://schemas.microsoft.com/office/drawing/2014/main" id="{951C0926-26AB-4C23-AA68-374BB9ABF144}"/>
              </a:ext>
            </a:extLst>
          </p:cNvPr>
          <p:cNvSpPr/>
          <p:nvPr/>
        </p:nvSpPr>
        <p:spPr>
          <a:xfrm>
            <a:off x="4905381" y="2969570"/>
            <a:ext cx="2336554" cy="1040285"/>
          </a:xfrm>
          <a:prstGeom prst="rect">
            <a:avLst/>
          </a:prstGeom>
        </p:spPr>
        <p:txBody>
          <a:bodyPr wrap="square">
            <a:spAutoFit/>
          </a:bodyPr>
          <a:lstStyle/>
          <a:p>
            <a:pPr>
              <a:lnSpc>
                <a:spcPct val="110000"/>
              </a:lnSpc>
              <a:buClr>
                <a:srgbClr val="CB232D"/>
              </a:buClr>
              <a:defRPr/>
            </a:pPr>
            <a:r>
              <a:rPr lang="zh-CN" altLang="en-US" sz="1400" dirty="0">
                <a:solidFill>
                  <a:prstClr val="black">
                    <a:lumMod val="75000"/>
                    <a:lumOff val="25000"/>
                  </a:prstClr>
                </a:solidFill>
                <a:cs typeface="+mn-ea"/>
                <a:sym typeface="+mn-lt"/>
              </a:rPr>
              <a:t>第十二届全国人民代表大会常务委员会第十次会议修改于</a:t>
            </a:r>
            <a:r>
              <a:rPr lang="en-US" altLang="zh-CN" sz="1400" dirty="0">
                <a:solidFill>
                  <a:prstClr val="black">
                    <a:lumMod val="75000"/>
                    <a:lumOff val="25000"/>
                  </a:prstClr>
                </a:solidFill>
                <a:cs typeface="+mn-ea"/>
                <a:sym typeface="+mn-lt"/>
              </a:rPr>
              <a:t>2014</a:t>
            </a:r>
            <a:r>
              <a:rPr lang="zh-CN" altLang="en-US" sz="1400" dirty="0">
                <a:solidFill>
                  <a:prstClr val="black">
                    <a:lumMod val="75000"/>
                    <a:lumOff val="25000"/>
                  </a:prstClr>
                </a:solidFill>
                <a:cs typeface="+mn-ea"/>
                <a:sym typeface="+mn-lt"/>
              </a:rPr>
              <a:t>年</a:t>
            </a:r>
            <a:r>
              <a:rPr lang="en-US" altLang="zh-CN" sz="1400" dirty="0">
                <a:solidFill>
                  <a:prstClr val="black">
                    <a:lumMod val="75000"/>
                    <a:lumOff val="25000"/>
                  </a:prstClr>
                </a:solidFill>
                <a:cs typeface="+mn-ea"/>
                <a:sym typeface="+mn-lt"/>
              </a:rPr>
              <a:t>8</a:t>
            </a:r>
            <a:r>
              <a:rPr lang="zh-CN" altLang="en-US" sz="1400" dirty="0">
                <a:solidFill>
                  <a:prstClr val="black">
                    <a:lumMod val="75000"/>
                    <a:lumOff val="25000"/>
                  </a:prstClr>
                </a:solidFill>
                <a:cs typeface="+mn-ea"/>
                <a:sym typeface="+mn-lt"/>
              </a:rPr>
              <a:t>月</a:t>
            </a:r>
            <a:r>
              <a:rPr lang="en-US" altLang="zh-CN" sz="1400" dirty="0">
                <a:solidFill>
                  <a:prstClr val="black">
                    <a:lumMod val="75000"/>
                    <a:lumOff val="25000"/>
                  </a:prstClr>
                </a:solidFill>
                <a:cs typeface="+mn-ea"/>
                <a:sym typeface="+mn-lt"/>
              </a:rPr>
              <a:t>31</a:t>
            </a:r>
            <a:r>
              <a:rPr lang="zh-CN" altLang="en-US" sz="1400" dirty="0">
                <a:solidFill>
                  <a:prstClr val="black">
                    <a:lumMod val="75000"/>
                    <a:lumOff val="25000"/>
                  </a:prstClr>
                </a:solidFill>
                <a:cs typeface="+mn-ea"/>
                <a:sym typeface="+mn-lt"/>
              </a:rPr>
              <a:t>日通过，自</a:t>
            </a:r>
            <a:r>
              <a:rPr lang="en-US" altLang="zh-CN" sz="1400" dirty="0">
                <a:solidFill>
                  <a:prstClr val="black">
                    <a:lumMod val="75000"/>
                    <a:lumOff val="25000"/>
                  </a:prstClr>
                </a:solidFill>
                <a:cs typeface="+mn-ea"/>
                <a:sym typeface="+mn-lt"/>
              </a:rPr>
              <a:t>2014</a:t>
            </a:r>
            <a:r>
              <a:rPr lang="zh-CN" altLang="en-US" sz="1400" dirty="0">
                <a:solidFill>
                  <a:prstClr val="black">
                    <a:lumMod val="75000"/>
                    <a:lumOff val="25000"/>
                  </a:prstClr>
                </a:solidFill>
                <a:cs typeface="+mn-ea"/>
                <a:sym typeface="+mn-lt"/>
              </a:rPr>
              <a:t>年</a:t>
            </a:r>
            <a:r>
              <a:rPr lang="en-US" altLang="zh-CN" sz="1400" dirty="0">
                <a:solidFill>
                  <a:prstClr val="black">
                    <a:lumMod val="75000"/>
                    <a:lumOff val="25000"/>
                  </a:prstClr>
                </a:solidFill>
                <a:cs typeface="+mn-ea"/>
                <a:sym typeface="+mn-lt"/>
              </a:rPr>
              <a:t>12</a:t>
            </a:r>
            <a:r>
              <a:rPr lang="zh-CN" altLang="en-US" sz="1400" dirty="0">
                <a:solidFill>
                  <a:prstClr val="black">
                    <a:lumMod val="75000"/>
                    <a:lumOff val="25000"/>
                  </a:prstClr>
                </a:solidFill>
                <a:cs typeface="+mn-ea"/>
                <a:sym typeface="+mn-lt"/>
              </a:rPr>
              <a:t>月</a:t>
            </a:r>
            <a:r>
              <a:rPr lang="en-US" altLang="zh-CN" sz="1400" dirty="0">
                <a:solidFill>
                  <a:prstClr val="black">
                    <a:lumMod val="75000"/>
                    <a:lumOff val="25000"/>
                  </a:prstClr>
                </a:solidFill>
                <a:cs typeface="+mn-ea"/>
                <a:sym typeface="+mn-lt"/>
              </a:rPr>
              <a:t>1</a:t>
            </a:r>
            <a:r>
              <a:rPr lang="zh-CN" altLang="en-US" sz="1400" dirty="0">
                <a:solidFill>
                  <a:prstClr val="black">
                    <a:lumMod val="75000"/>
                    <a:lumOff val="25000"/>
                  </a:prstClr>
                </a:solidFill>
                <a:cs typeface="+mn-ea"/>
                <a:sym typeface="+mn-lt"/>
              </a:rPr>
              <a:t>日起施行</a:t>
            </a:r>
          </a:p>
        </p:txBody>
      </p:sp>
      <p:sp>
        <p:nvSpPr>
          <p:cNvPr id="42" name="文本框 41">
            <a:extLst>
              <a:ext uri="{FF2B5EF4-FFF2-40B4-BE49-F238E27FC236}">
                <a16:creationId xmlns="" xmlns:a16="http://schemas.microsoft.com/office/drawing/2014/main" id="{96EE5664-2572-411B-B535-E9A906B1D017}"/>
              </a:ext>
            </a:extLst>
          </p:cNvPr>
          <p:cNvSpPr txBox="1"/>
          <p:nvPr/>
        </p:nvSpPr>
        <p:spPr>
          <a:xfrm>
            <a:off x="4799856" y="2223480"/>
            <a:ext cx="1893321" cy="400110"/>
          </a:xfrm>
          <a:prstGeom prst="rect">
            <a:avLst/>
          </a:prstGeom>
          <a:noFill/>
          <a:ln>
            <a:noFill/>
          </a:ln>
          <a:effectLst/>
        </p:spPr>
        <p:txBody>
          <a:bodyPr wrap="square" rtlCol="0">
            <a:spAutoFit/>
          </a:bodyPr>
          <a:lstStyle>
            <a:defPPr>
              <a:defRPr lang="zh-CN"/>
            </a:defPPr>
            <a:lvl1pPr>
              <a:defRPr sz="2200" i="0" spc="0">
                <a:ln w="19050">
                  <a:noFill/>
                </a:ln>
                <a:gradFill>
                  <a:gsLst>
                    <a:gs pos="100000">
                      <a:srgbClr val="E9BE61"/>
                    </a:gs>
                    <a:gs pos="49000">
                      <a:srgbClr val="FEEFAC"/>
                    </a:gs>
                  </a:gsLst>
                  <a:lin ang="5400000" scaled="0"/>
                </a:gradFill>
                <a:effectLst/>
                <a:latin typeface="思源宋体 CN Heavy" panose="02020900000000000000" pitchFamily="18" charset="-122"/>
                <a:ea typeface="思源宋体 CN Heavy" panose="02020900000000000000" pitchFamily="18" charset="-122"/>
              </a:defRPr>
            </a:lvl1pPr>
          </a:lstStyle>
          <a:p>
            <a:pPr lvl="0">
              <a:defRPr/>
            </a:pPr>
            <a:r>
              <a:rPr lang="zh-CN" altLang="en-US" sz="2000" kern="0" dirty="0">
                <a:solidFill>
                  <a:srgbClr val="8F010F"/>
                </a:solidFill>
                <a:latin typeface="+mn-lt"/>
                <a:ea typeface="+mn-ea"/>
                <a:cs typeface="+mn-ea"/>
                <a:sym typeface="+mn-lt"/>
              </a:rPr>
              <a:t>修改历程</a:t>
            </a:r>
          </a:p>
        </p:txBody>
      </p:sp>
      <p:sp>
        <p:nvSpPr>
          <p:cNvPr id="43" name="文本框 42">
            <a:extLst>
              <a:ext uri="{FF2B5EF4-FFF2-40B4-BE49-F238E27FC236}">
                <a16:creationId xmlns="" xmlns:a16="http://schemas.microsoft.com/office/drawing/2014/main" id="{D9BBF7EA-DA0C-4AA4-AF4B-82E45921796F}"/>
              </a:ext>
            </a:extLst>
          </p:cNvPr>
          <p:cNvSpPr txBox="1"/>
          <p:nvPr/>
        </p:nvSpPr>
        <p:spPr>
          <a:xfrm>
            <a:off x="5270945" y="4838623"/>
            <a:ext cx="1893321" cy="923330"/>
          </a:xfrm>
          <a:prstGeom prst="rect">
            <a:avLst/>
          </a:prstGeom>
          <a:noFill/>
          <a:ln>
            <a:noFill/>
          </a:ln>
          <a:effectLst/>
        </p:spPr>
        <p:txBody>
          <a:bodyPr wrap="square" rtlCol="0">
            <a:spAutoFit/>
          </a:bodyPr>
          <a:lstStyle>
            <a:defPPr>
              <a:defRPr lang="zh-CN"/>
            </a:defPPr>
            <a:lvl1pPr>
              <a:defRPr sz="2200" i="0" spc="0">
                <a:ln w="19050">
                  <a:noFill/>
                </a:ln>
                <a:gradFill>
                  <a:gsLst>
                    <a:gs pos="100000">
                      <a:srgbClr val="E9BE61"/>
                    </a:gs>
                    <a:gs pos="49000">
                      <a:srgbClr val="FEEFAC"/>
                    </a:gs>
                  </a:gsLst>
                  <a:lin ang="5400000" scaled="0"/>
                </a:gradFill>
                <a:effectLst/>
                <a:latin typeface="思源宋体 CN Heavy" panose="02020900000000000000" pitchFamily="18" charset="-122"/>
                <a:ea typeface="思源宋体 CN Heavy" panose="02020900000000000000" pitchFamily="18" charset="-122"/>
              </a:defRPr>
            </a:lvl1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zh-CN" sz="5400" b="0" i="0" u="none" strike="noStrike" kern="0" cap="none" spc="0" normalizeH="0" baseline="0" noProof="0" dirty="0">
                <a:ln w="19050">
                  <a:noFill/>
                </a:ln>
                <a:gradFill>
                  <a:gsLst>
                    <a:gs pos="100000">
                      <a:srgbClr val="CB232D">
                        <a:alpha val="0"/>
                      </a:srgbClr>
                    </a:gs>
                    <a:gs pos="0">
                      <a:srgbClr val="CB232D"/>
                    </a:gs>
                  </a:gsLst>
                  <a:lin ang="5400000" scaled="0"/>
                </a:gradFill>
                <a:effectLst/>
                <a:uLnTx/>
                <a:uFillTx/>
                <a:latin typeface="+mn-lt"/>
                <a:ea typeface="+mn-ea"/>
                <a:cs typeface="+mn-ea"/>
                <a:sym typeface="+mn-lt"/>
              </a:rPr>
              <a:t>02</a:t>
            </a:r>
            <a:endParaRPr kumimoji="0" lang="zh-CN" altLang="en-US" sz="5400" b="0" i="0" u="none" strike="noStrike" kern="0" cap="none" spc="0" normalizeH="0" baseline="0" noProof="0" dirty="0">
              <a:ln w="19050">
                <a:noFill/>
              </a:ln>
              <a:gradFill>
                <a:gsLst>
                  <a:gs pos="100000">
                    <a:srgbClr val="CB232D">
                      <a:alpha val="0"/>
                    </a:srgbClr>
                  </a:gs>
                  <a:gs pos="0">
                    <a:srgbClr val="CB232D"/>
                  </a:gs>
                </a:gsLst>
                <a:lin ang="5400000" scaled="0"/>
              </a:gradFill>
              <a:effectLst/>
              <a:uLnTx/>
              <a:uFillTx/>
              <a:latin typeface="+mn-lt"/>
              <a:ea typeface="+mn-ea"/>
              <a:cs typeface="+mn-ea"/>
              <a:sym typeface="+mn-lt"/>
            </a:endParaRPr>
          </a:p>
        </p:txBody>
      </p:sp>
      <p:sp>
        <p:nvSpPr>
          <p:cNvPr id="44" name="矩形 43">
            <a:extLst>
              <a:ext uri="{FF2B5EF4-FFF2-40B4-BE49-F238E27FC236}">
                <a16:creationId xmlns="" xmlns:a16="http://schemas.microsoft.com/office/drawing/2014/main" id="{862993DC-0929-4AF4-BFD1-9FA70F06A8BD}"/>
              </a:ext>
            </a:extLst>
          </p:cNvPr>
          <p:cNvSpPr/>
          <p:nvPr/>
        </p:nvSpPr>
        <p:spPr>
          <a:xfrm flipV="1">
            <a:off x="8189283" y="2409509"/>
            <a:ext cx="2443346" cy="3429002"/>
          </a:xfrm>
          <a:prstGeom prst="rect">
            <a:avLst/>
          </a:prstGeom>
          <a:gradFill>
            <a:gsLst>
              <a:gs pos="51000">
                <a:srgbClr val="CB232D">
                  <a:alpha val="0"/>
                </a:srgbClr>
              </a:gs>
              <a:gs pos="100000">
                <a:srgbClr val="CB232D">
                  <a:alpha val="6000"/>
                </a:srgbClr>
              </a:gs>
            </a:gsLst>
            <a:lin ang="5400000" scaled="0"/>
          </a:gradFill>
          <a:ln w="6350" cap="flat" cmpd="sng" algn="ctr">
            <a:gradFill>
              <a:gsLst>
                <a:gs pos="0">
                  <a:srgbClr val="CB232D">
                    <a:lumMod val="5000"/>
                    <a:lumOff val="95000"/>
                    <a:alpha val="0"/>
                  </a:srgbClr>
                </a:gs>
                <a:gs pos="100000">
                  <a:srgbClr val="CB232D"/>
                </a:gs>
              </a:gsLst>
              <a:lin ang="5400000" scaled="1"/>
            </a:gra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prstClr val="white"/>
              </a:solidFill>
              <a:effectLst/>
              <a:uLnTx/>
              <a:uFillTx/>
              <a:cs typeface="+mn-ea"/>
              <a:sym typeface="+mn-lt"/>
            </a:endParaRPr>
          </a:p>
        </p:txBody>
      </p:sp>
      <p:sp>
        <p:nvSpPr>
          <p:cNvPr id="45" name="矩形 44">
            <a:extLst>
              <a:ext uri="{FF2B5EF4-FFF2-40B4-BE49-F238E27FC236}">
                <a16:creationId xmlns="" xmlns:a16="http://schemas.microsoft.com/office/drawing/2014/main" id="{1A9D66D4-1BA3-405C-98D1-F93CDE8B58C6}"/>
              </a:ext>
            </a:extLst>
          </p:cNvPr>
          <p:cNvSpPr/>
          <p:nvPr/>
        </p:nvSpPr>
        <p:spPr>
          <a:xfrm>
            <a:off x="8242679" y="2684274"/>
            <a:ext cx="2336554" cy="1040285"/>
          </a:xfrm>
          <a:prstGeom prst="rect">
            <a:avLst/>
          </a:prstGeom>
        </p:spPr>
        <p:txBody>
          <a:bodyPr wrap="square">
            <a:spAutoFit/>
          </a:bodyPr>
          <a:lstStyle/>
          <a:p>
            <a:pPr>
              <a:lnSpc>
                <a:spcPct val="110000"/>
              </a:lnSpc>
              <a:buClr>
                <a:srgbClr val="CB232D"/>
              </a:buClr>
              <a:defRPr/>
            </a:pPr>
            <a:r>
              <a:rPr lang="en-US" altLang="zh-CN" sz="1400" dirty="0">
                <a:solidFill>
                  <a:prstClr val="black">
                    <a:lumMod val="75000"/>
                    <a:lumOff val="25000"/>
                  </a:prstClr>
                </a:solidFill>
                <a:cs typeface="+mn-ea"/>
                <a:sym typeface="+mn-lt"/>
              </a:rPr>
              <a:t>2002</a:t>
            </a:r>
            <a:r>
              <a:rPr lang="zh-CN" altLang="en-US" sz="1400" dirty="0">
                <a:solidFill>
                  <a:prstClr val="black">
                    <a:lumMod val="75000"/>
                    <a:lumOff val="25000"/>
                  </a:prstClr>
                </a:solidFill>
                <a:cs typeface="+mn-ea"/>
                <a:sym typeface="+mn-lt"/>
              </a:rPr>
              <a:t>年</a:t>
            </a:r>
            <a:r>
              <a:rPr lang="en-US" altLang="zh-CN" sz="1400" dirty="0">
                <a:solidFill>
                  <a:prstClr val="black">
                    <a:lumMod val="75000"/>
                    <a:lumOff val="25000"/>
                  </a:prstClr>
                </a:solidFill>
                <a:cs typeface="+mn-ea"/>
                <a:sym typeface="+mn-lt"/>
              </a:rPr>
              <a:t>11</a:t>
            </a:r>
            <a:r>
              <a:rPr lang="zh-CN" altLang="en-US" sz="1400" dirty="0">
                <a:solidFill>
                  <a:prstClr val="black">
                    <a:lumMod val="75000"/>
                    <a:lumOff val="25000"/>
                  </a:prstClr>
                </a:solidFill>
                <a:cs typeface="+mn-ea"/>
                <a:sym typeface="+mn-lt"/>
              </a:rPr>
              <a:t>月</a:t>
            </a:r>
            <a:r>
              <a:rPr lang="en-US" altLang="zh-CN" sz="1400" dirty="0">
                <a:solidFill>
                  <a:prstClr val="black">
                    <a:lumMod val="75000"/>
                    <a:lumOff val="25000"/>
                  </a:prstClr>
                </a:solidFill>
                <a:cs typeface="+mn-ea"/>
                <a:sym typeface="+mn-lt"/>
              </a:rPr>
              <a:t>1</a:t>
            </a:r>
            <a:r>
              <a:rPr lang="zh-CN" altLang="en-US" sz="1400" dirty="0">
                <a:solidFill>
                  <a:prstClr val="black">
                    <a:lumMod val="75000"/>
                    <a:lumOff val="25000"/>
                  </a:prstClr>
                </a:solidFill>
                <a:cs typeface="+mn-ea"/>
                <a:sym typeface="+mn-lt"/>
              </a:rPr>
              <a:t>日正式施行，实施十余年来，对预防减少事故，保障人民生命财产安全发挥重要作用</a:t>
            </a:r>
          </a:p>
        </p:txBody>
      </p:sp>
      <p:sp>
        <p:nvSpPr>
          <p:cNvPr id="46" name="文本框 45">
            <a:extLst>
              <a:ext uri="{FF2B5EF4-FFF2-40B4-BE49-F238E27FC236}">
                <a16:creationId xmlns="" xmlns:a16="http://schemas.microsoft.com/office/drawing/2014/main" id="{56A2E760-7DCB-4BB7-B680-D58F538779BC}"/>
              </a:ext>
            </a:extLst>
          </p:cNvPr>
          <p:cNvSpPr txBox="1"/>
          <p:nvPr/>
        </p:nvSpPr>
        <p:spPr>
          <a:xfrm>
            <a:off x="8099613" y="1988840"/>
            <a:ext cx="2775204" cy="369332"/>
          </a:xfrm>
          <a:prstGeom prst="rect">
            <a:avLst/>
          </a:prstGeom>
          <a:noFill/>
          <a:ln>
            <a:noFill/>
          </a:ln>
          <a:effectLst/>
        </p:spPr>
        <p:txBody>
          <a:bodyPr wrap="square" rtlCol="0">
            <a:spAutoFit/>
          </a:bodyPr>
          <a:lstStyle>
            <a:defPPr>
              <a:defRPr lang="zh-CN"/>
            </a:defPPr>
            <a:lvl1pPr>
              <a:defRPr sz="2200" i="0" spc="0">
                <a:ln w="19050">
                  <a:noFill/>
                </a:ln>
                <a:gradFill>
                  <a:gsLst>
                    <a:gs pos="100000">
                      <a:srgbClr val="E9BE61"/>
                    </a:gs>
                    <a:gs pos="49000">
                      <a:srgbClr val="FEEFAC"/>
                    </a:gs>
                  </a:gsLst>
                  <a:lin ang="5400000" scaled="0"/>
                </a:gradFill>
                <a:effectLst/>
                <a:latin typeface="思源宋体 CN Heavy" panose="02020900000000000000" pitchFamily="18" charset="-122"/>
                <a:ea typeface="思源宋体 CN Heavy" panose="02020900000000000000" pitchFamily="18" charset="-122"/>
              </a:defRPr>
            </a:lvl1pPr>
          </a:lstStyle>
          <a:p>
            <a:pPr lvl="0">
              <a:defRPr/>
            </a:pPr>
            <a:r>
              <a:rPr lang="zh-CN" altLang="en-US" sz="1800" kern="0" dirty="0">
                <a:solidFill>
                  <a:srgbClr val="8F010F"/>
                </a:solidFill>
                <a:latin typeface="+mn-lt"/>
                <a:ea typeface="+mn-ea"/>
                <a:cs typeface="+mn-ea"/>
                <a:sym typeface="+mn-lt"/>
              </a:rPr>
              <a:t>修改历程</a:t>
            </a:r>
          </a:p>
        </p:txBody>
      </p:sp>
      <p:sp>
        <p:nvSpPr>
          <p:cNvPr id="47" name="文本框 46">
            <a:extLst>
              <a:ext uri="{FF2B5EF4-FFF2-40B4-BE49-F238E27FC236}">
                <a16:creationId xmlns="" xmlns:a16="http://schemas.microsoft.com/office/drawing/2014/main" id="{B33AA515-AB86-42B1-A4F6-AB8C8119AB26}"/>
              </a:ext>
            </a:extLst>
          </p:cNvPr>
          <p:cNvSpPr txBox="1"/>
          <p:nvPr/>
        </p:nvSpPr>
        <p:spPr>
          <a:xfrm>
            <a:off x="8685912" y="4560532"/>
            <a:ext cx="1893321" cy="923330"/>
          </a:xfrm>
          <a:prstGeom prst="rect">
            <a:avLst/>
          </a:prstGeom>
          <a:noFill/>
          <a:ln>
            <a:noFill/>
          </a:ln>
          <a:effectLst/>
        </p:spPr>
        <p:txBody>
          <a:bodyPr wrap="square" rtlCol="0">
            <a:spAutoFit/>
          </a:bodyPr>
          <a:lstStyle>
            <a:defPPr>
              <a:defRPr lang="zh-CN"/>
            </a:defPPr>
            <a:lvl1pPr>
              <a:defRPr sz="2200" i="0" spc="0">
                <a:ln w="19050">
                  <a:noFill/>
                </a:ln>
                <a:gradFill>
                  <a:gsLst>
                    <a:gs pos="100000">
                      <a:srgbClr val="E9BE61"/>
                    </a:gs>
                    <a:gs pos="49000">
                      <a:srgbClr val="FEEFAC"/>
                    </a:gs>
                  </a:gsLst>
                  <a:lin ang="5400000" scaled="0"/>
                </a:gradFill>
                <a:effectLst/>
                <a:latin typeface="思源宋体 CN Heavy" panose="02020900000000000000" pitchFamily="18" charset="-122"/>
                <a:ea typeface="思源宋体 CN Heavy" panose="02020900000000000000" pitchFamily="18" charset="-122"/>
              </a:defRPr>
            </a:lvl1p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altLang="zh-CN" sz="5400" b="0" i="0" u="none" strike="noStrike" kern="0" cap="none" spc="0" normalizeH="0" baseline="0" noProof="0" dirty="0">
                <a:ln w="19050">
                  <a:noFill/>
                </a:ln>
                <a:gradFill>
                  <a:gsLst>
                    <a:gs pos="100000">
                      <a:srgbClr val="CB232D">
                        <a:alpha val="0"/>
                      </a:srgbClr>
                    </a:gs>
                    <a:gs pos="0">
                      <a:srgbClr val="CB232D"/>
                    </a:gs>
                  </a:gsLst>
                  <a:lin ang="5400000" scaled="0"/>
                </a:gradFill>
                <a:effectLst/>
                <a:uLnTx/>
                <a:uFillTx/>
                <a:latin typeface="+mn-lt"/>
                <a:ea typeface="+mn-ea"/>
                <a:cs typeface="+mn-ea"/>
                <a:sym typeface="+mn-lt"/>
              </a:rPr>
              <a:t>03</a:t>
            </a:r>
            <a:endParaRPr kumimoji="0" lang="zh-CN" altLang="en-US" sz="5400" b="0" i="0" u="none" strike="noStrike" kern="0" cap="none" spc="0" normalizeH="0" baseline="0" noProof="0" dirty="0">
              <a:ln w="19050">
                <a:noFill/>
              </a:ln>
              <a:gradFill>
                <a:gsLst>
                  <a:gs pos="100000">
                    <a:srgbClr val="CB232D">
                      <a:alpha val="0"/>
                    </a:srgbClr>
                  </a:gs>
                  <a:gs pos="0">
                    <a:srgbClr val="CB232D"/>
                  </a:gs>
                </a:gsLst>
                <a:lin ang="5400000" scaled="0"/>
              </a:gradFill>
              <a:effectLst/>
              <a:uLnTx/>
              <a:uFillTx/>
              <a:latin typeface="+mn-lt"/>
              <a:ea typeface="+mn-ea"/>
              <a:cs typeface="+mn-ea"/>
              <a:sym typeface="+mn-lt"/>
            </a:endParaRPr>
          </a:p>
        </p:txBody>
      </p:sp>
      <p:sp>
        <p:nvSpPr>
          <p:cNvPr id="6" name="文本框 5"/>
          <p:cNvSpPr txBox="1"/>
          <p:nvPr/>
        </p:nvSpPr>
        <p:spPr>
          <a:xfrm>
            <a:off x="1199456" y="1844824"/>
            <a:ext cx="1800200" cy="253916"/>
          </a:xfrm>
          <a:prstGeom prst="rect">
            <a:avLst/>
          </a:prstGeom>
          <a:noFill/>
        </p:spPr>
        <p:txBody>
          <a:bodyPr wrap="square" rtlCol="0">
            <a:spAutoFit/>
          </a:bodyPr>
          <a:lstStyle/>
          <a:p>
            <a:r>
              <a:rPr lang="en-US" altLang="zh-CN" sz="1050" dirty="0">
                <a:solidFill>
                  <a:srgbClr val="FFFFFF"/>
                </a:solidFill>
              </a:rPr>
              <a:t>https://www.ypppt.com/</a:t>
            </a:r>
            <a:endParaRPr lang="zh-CN" altLang="en-US" sz="1050" dirty="0">
              <a:solidFill>
                <a:srgbClr val="FFFFFF"/>
              </a:solidFill>
            </a:endParaRPr>
          </a:p>
        </p:txBody>
      </p:sp>
    </p:spTree>
    <p:custDataLst>
      <p:tags r:id="rId1"/>
    </p:custDataLst>
    <p:extLst>
      <p:ext uri="{BB962C8B-B14F-4D97-AF65-F5344CB8AC3E}">
        <p14:creationId xmlns:p14="http://schemas.microsoft.com/office/powerpoint/2010/main" val="3450456478"/>
      </p:ext>
    </p:extLst>
  </p:cSld>
  <p:clrMapOvr>
    <a:masterClrMapping/>
  </p:clrMapOvr>
  <mc:AlternateContent xmlns:mc="http://schemas.openxmlformats.org/markup-compatibility/2006" xmlns:p14="http://schemas.microsoft.com/office/powerpoint/2010/main">
    <mc:Choice Requires="p14">
      <p:transition spd="slow" p14:dur="1500" advTm="1145">
        <p:random/>
      </p:transition>
    </mc:Choice>
    <mc:Fallback xmlns="">
      <p:transition spd="slow" advTm="1145">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par>
                                <p:cTn id="15" presetID="2" presetClass="entr" presetSubtype="4" fill="hold" grpId="0" nodeType="withEffect">
                                  <p:stCondLst>
                                    <p:cond delay="0"/>
                                  </p:stCondLst>
                                  <p:childTnLst>
                                    <p:set>
                                      <p:cBhvr>
                                        <p:cTn id="16" dur="1" fill="hold">
                                          <p:stCondLst>
                                            <p:cond delay="0"/>
                                          </p:stCondLst>
                                        </p:cTn>
                                        <p:tgtEl>
                                          <p:spTgt spid="35"/>
                                        </p:tgtEl>
                                        <p:attrNameLst>
                                          <p:attrName>style.visibility</p:attrName>
                                        </p:attrNameLst>
                                      </p:cBhvr>
                                      <p:to>
                                        <p:strVal val="visible"/>
                                      </p:to>
                                    </p:set>
                                    <p:anim calcmode="lin" valueType="num">
                                      <p:cBhvr additive="base">
                                        <p:cTn id="17" dur="500" fill="hold"/>
                                        <p:tgtEl>
                                          <p:spTgt spid="35"/>
                                        </p:tgtEl>
                                        <p:attrNameLst>
                                          <p:attrName>ppt_x</p:attrName>
                                        </p:attrNameLst>
                                      </p:cBhvr>
                                      <p:tavLst>
                                        <p:tav tm="0">
                                          <p:val>
                                            <p:strVal val="#ppt_x"/>
                                          </p:val>
                                        </p:tav>
                                        <p:tav tm="100000">
                                          <p:val>
                                            <p:strVal val="#ppt_x"/>
                                          </p:val>
                                        </p:tav>
                                      </p:tavLst>
                                    </p:anim>
                                    <p:anim calcmode="lin" valueType="num">
                                      <p:cBhvr additive="base">
                                        <p:cTn id="18" dur="500" fill="hold"/>
                                        <p:tgtEl>
                                          <p:spTgt spid="35"/>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7"/>
                                        </p:tgtEl>
                                        <p:attrNameLst>
                                          <p:attrName>style.visibility</p:attrName>
                                        </p:attrNameLst>
                                      </p:cBhvr>
                                      <p:to>
                                        <p:strVal val="visible"/>
                                      </p:to>
                                    </p:set>
                                    <p:anim calcmode="lin" valueType="num">
                                      <p:cBhvr additive="base">
                                        <p:cTn id="21" dur="500" fill="hold"/>
                                        <p:tgtEl>
                                          <p:spTgt spid="37"/>
                                        </p:tgtEl>
                                        <p:attrNameLst>
                                          <p:attrName>ppt_x</p:attrName>
                                        </p:attrNameLst>
                                      </p:cBhvr>
                                      <p:tavLst>
                                        <p:tav tm="0">
                                          <p:val>
                                            <p:strVal val="#ppt_x"/>
                                          </p:val>
                                        </p:tav>
                                        <p:tav tm="100000">
                                          <p:val>
                                            <p:strVal val="#ppt_x"/>
                                          </p:val>
                                        </p:tav>
                                      </p:tavLst>
                                    </p:anim>
                                    <p:anim calcmode="lin" valueType="num">
                                      <p:cBhvr additive="base">
                                        <p:cTn id="22" dur="500" fill="hold"/>
                                        <p:tgtEl>
                                          <p:spTgt spid="37"/>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6"/>
                                        </p:tgtEl>
                                        <p:attrNameLst>
                                          <p:attrName>style.visibility</p:attrName>
                                        </p:attrNameLst>
                                      </p:cBhvr>
                                      <p:to>
                                        <p:strVal val="visible"/>
                                      </p:to>
                                    </p:set>
                                    <p:anim calcmode="lin" valueType="num">
                                      <p:cBhvr additive="base">
                                        <p:cTn id="25" dur="500" fill="hold"/>
                                        <p:tgtEl>
                                          <p:spTgt spid="36"/>
                                        </p:tgtEl>
                                        <p:attrNameLst>
                                          <p:attrName>ppt_x</p:attrName>
                                        </p:attrNameLst>
                                      </p:cBhvr>
                                      <p:tavLst>
                                        <p:tav tm="0">
                                          <p:val>
                                            <p:strVal val="#ppt_x"/>
                                          </p:val>
                                        </p:tav>
                                        <p:tav tm="100000">
                                          <p:val>
                                            <p:strVal val="#ppt_x"/>
                                          </p:val>
                                        </p:tav>
                                      </p:tavLst>
                                    </p:anim>
                                    <p:anim calcmode="lin" valueType="num">
                                      <p:cBhvr additive="base">
                                        <p:cTn id="26" dur="500" fill="hold"/>
                                        <p:tgtEl>
                                          <p:spTgt spid="36"/>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8"/>
                                        </p:tgtEl>
                                        <p:attrNameLst>
                                          <p:attrName>style.visibility</p:attrName>
                                        </p:attrNameLst>
                                      </p:cBhvr>
                                      <p:to>
                                        <p:strVal val="visible"/>
                                      </p:to>
                                    </p:set>
                                    <p:anim calcmode="lin" valueType="num">
                                      <p:cBhvr additive="base">
                                        <p:cTn id="29" dur="500" fill="hold"/>
                                        <p:tgtEl>
                                          <p:spTgt spid="38"/>
                                        </p:tgtEl>
                                        <p:attrNameLst>
                                          <p:attrName>ppt_x</p:attrName>
                                        </p:attrNameLst>
                                      </p:cBhvr>
                                      <p:tavLst>
                                        <p:tav tm="0">
                                          <p:val>
                                            <p:strVal val="#ppt_x"/>
                                          </p:val>
                                        </p:tav>
                                        <p:tav tm="100000">
                                          <p:val>
                                            <p:strVal val="#ppt_x"/>
                                          </p:val>
                                        </p:tav>
                                      </p:tavLst>
                                    </p:anim>
                                    <p:anim calcmode="lin" valueType="num">
                                      <p:cBhvr additive="base">
                                        <p:cTn id="30" dur="500" fill="hold"/>
                                        <p:tgtEl>
                                          <p:spTgt spid="38"/>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9"/>
                                        </p:tgtEl>
                                        <p:attrNameLst>
                                          <p:attrName>style.visibility</p:attrName>
                                        </p:attrNameLst>
                                      </p:cBhvr>
                                      <p:to>
                                        <p:strVal val="visible"/>
                                      </p:to>
                                    </p:set>
                                    <p:anim calcmode="lin" valueType="num">
                                      <p:cBhvr additive="base">
                                        <p:cTn id="33" dur="500" fill="hold"/>
                                        <p:tgtEl>
                                          <p:spTgt spid="39"/>
                                        </p:tgtEl>
                                        <p:attrNameLst>
                                          <p:attrName>ppt_x</p:attrName>
                                        </p:attrNameLst>
                                      </p:cBhvr>
                                      <p:tavLst>
                                        <p:tav tm="0">
                                          <p:val>
                                            <p:strVal val="#ppt_x"/>
                                          </p:val>
                                        </p:tav>
                                        <p:tav tm="100000">
                                          <p:val>
                                            <p:strVal val="#ppt_x"/>
                                          </p:val>
                                        </p:tav>
                                      </p:tavLst>
                                    </p:anim>
                                    <p:anim calcmode="lin" valueType="num">
                                      <p:cBhvr additive="base">
                                        <p:cTn id="34" dur="500" fill="hold"/>
                                        <p:tgtEl>
                                          <p:spTgt spid="39"/>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41"/>
                                        </p:tgtEl>
                                        <p:attrNameLst>
                                          <p:attrName>style.visibility</p:attrName>
                                        </p:attrNameLst>
                                      </p:cBhvr>
                                      <p:to>
                                        <p:strVal val="visible"/>
                                      </p:to>
                                    </p:set>
                                    <p:anim calcmode="lin" valueType="num">
                                      <p:cBhvr additive="base">
                                        <p:cTn id="37" dur="500" fill="hold"/>
                                        <p:tgtEl>
                                          <p:spTgt spid="41"/>
                                        </p:tgtEl>
                                        <p:attrNameLst>
                                          <p:attrName>ppt_x</p:attrName>
                                        </p:attrNameLst>
                                      </p:cBhvr>
                                      <p:tavLst>
                                        <p:tav tm="0">
                                          <p:val>
                                            <p:strVal val="#ppt_x"/>
                                          </p:val>
                                        </p:tav>
                                        <p:tav tm="100000">
                                          <p:val>
                                            <p:strVal val="#ppt_x"/>
                                          </p:val>
                                        </p:tav>
                                      </p:tavLst>
                                    </p:anim>
                                    <p:anim calcmode="lin" valueType="num">
                                      <p:cBhvr additive="base">
                                        <p:cTn id="38" dur="500" fill="hold"/>
                                        <p:tgtEl>
                                          <p:spTgt spid="41"/>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40"/>
                                        </p:tgtEl>
                                        <p:attrNameLst>
                                          <p:attrName>style.visibility</p:attrName>
                                        </p:attrNameLst>
                                      </p:cBhvr>
                                      <p:to>
                                        <p:strVal val="visible"/>
                                      </p:to>
                                    </p:set>
                                    <p:anim calcmode="lin" valueType="num">
                                      <p:cBhvr additive="base">
                                        <p:cTn id="41" dur="500" fill="hold"/>
                                        <p:tgtEl>
                                          <p:spTgt spid="40"/>
                                        </p:tgtEl>
                                        <p:attrNameLst>
                                          <p:attrName>ppt_x</p:attrName>
                                        </p:attrNameLst>
                                      </p:cBhvr>
                                      <p:tavLst>
                                        <p:tav tm="0">
                                          <p:val>
                                            <p:strVal val="#ppt_x"/>
                                          </p:val>
                                        </p:tav>
                                        <p:tav tm="100000">
                                          <p:val>
                                            <p:strVal val="#ppt_x"/>
                                          </p:val>
                                        </p:tav>
                                      </p:tavLst>
                                    </p:anim>
                                    <p:anim calcmode="lin" valueType="num">
                                      <p:cBhvr additive="base">
                                        <p:cTn id="42" dur="500" fill="hold"/>
                                        <p:tgtEl>
                                          <p:spTgt spid="40"/>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42"/>
                                        </p:tgtEl>
                                        <p:attrNameLst>
                                          <p:attrName>style.visibility</p:attrName>
                                        </p:attrNameLst>
                                      </p:cBhvr>
                                      <p:to>
                                        <p:strVal val="visible"/>
                                      </p:to>
                                    </p:set>
                                    <p:anim calcmode="lin" valueType="num">
                                      <p:cBhvr additive="base">
                                        <p:cTn id="45" dur="500" fill="hold"/>
                                        <p:tgtEl>
                                          <p:spTgt spid="42"/>
                                        </p:tgtEl>
                                        <p:attrNameLst>
                                          <p:attrName>ppt_x</p:attrName>
                                        </p:attrNameLst>
                                      </p:cBhvr>
                                      <p:tavLst>
                                        <p:tav tm="0">
                                          <p:val>
                                            <p:strVal val="#ppt_x"/>
                                          </p:val>
                                        </p:tav>
                                        <p:tav tm="100000">
                                          <p:val>
                                            <p:strVal val="#ppt_x"/>
                                          </p:val>
                                        </p:tav>
                                      </p:tavLst>
                                    </p:anim>
                                    <p:anim calcmode="lin" valueType="num">
                                      <p:cBhvr additive="base">
                                        <p:cTn id="46" dur="500" fill="hold"/>
                                        <p:tgtEl>
                                          <p:spTgt spid="42"/>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43"/>
                                        </p:tgtEl>
                                        <p:attrNameLst>
                                          <p:attrName>style.visibility</p:attrName>
                                        </p:attrNameLst>
                                      </p:cBhvr>
                                      <p:to>
                                        <p:strVal val="visible"/>
                                      </p:to>
                                    </p:set>
                                    <p:anim calcmode="lin" valueType="num">
                                      <p:cBhvr additive="base">
                                        <p:cTn id="49" dur="500" fill="hold"/>
                                        <p:tgtEl>
                                          <p:spTgt spid="43"/>
                                        </p:tgtEl>
                                        <p:attrNameLst>
                                          <p:attrName>ppt_x</p:attrName>
                                        </p:attrNameLst>
                                      </p:cBhvr>
                                      <p:tavLst>
                                        <p:tav tm="0">
                                          <p:val>
                                            <p:strVal val="#ppt_x"/>
                                          </p:val>
                                        </p:tav>
                                        <p:tav tm="100000">
                                          <p:val>
                                            <p:strVal val="#ppt_x"/>
                                          </p:val>
                                        </p:tav>
                                      </p:tavLst>
                                    </p:anim>
                                    <p:anim calcmode="lin" valueType="num">
                                      <p:cBhvr additive="base">
                                        <p:cTn id="50" dur="500" fill="hold"/>
                                        <p:tgtEl>
                                          <p:spTgt spid="43"/>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45"/>
                                        </p:tgtEl>
                                        <p:attrNameLst>
                                          <p:attrName>style.visibility</p:attrName>
                                        </p:attrNameLst>
                                      </p:cBhvr>
                                      <p:to>
                                        <p:strVal val="visible"/>
                                      </p:to>
                                    </p:set>
                                    <p:anim calcmode="lin" valueType="num">
                                      <p:cBhvr additive="base">
                                        <p:cTn id="53" dur="500" fill="hold"/>
                                        <p:tgtEl>
                                          <p:spTgt spid="45"/>
                                        </p:tgtEl>
                                        <p:attrNameLst>
                                          <p:attrName>ppt_x</p:attrName>
                                        </p:attrNameLst>
                                      </p:cBhvr>
                                      <p:tavLst>
                                        <p:tav tm="0">
                                          <p:val>
                                            <p:strVal val="#ppt_x"/>
                                          </p:val>
                                        </p:tav>
                                        <p:tav tm="100000">
                                          <p:val>
                                            <p:strVal val="#ppt_x"/>
                                          </p:val>
                                        </p:tav>
                                      </p:tavLst>
                                    </p:anim>
                                    <p:anim calcmode="lin" valueType="num">
                                      <p:cBhvr additive="base">
                                        <p:cTn id="54" dur="500" fill="hold"/>
                                        <p:tgtEl>
                                          <p:spTgt spid="45"/>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44"/>
                                        </p:tgtEl>
                                        <p:attrNameLst>
                                          <p:attrName>style.visibility</p:attrName>
                                        </p:attrNameLst>
                                      </p:cBhvr>
                                      <p:to>
                                        <p:strVal val="visible"/>
                                      </p:to>
                                    </p:set>
                                    <p:anim calcmode="lin" valueType="num">
                                      <p:cBhvr additive="base">
                                        <p:cTn id="57" dur="500" fill="hold"/>
                                        <p:tgtEl>
                                          <p:spTgt spid="44"/>
                                        </p:tgtEl>
                                        <p:attrNameLst>
                                          <p:attrName>ppt_x</p:attrName>
                                        </p:attrNameLst>
                                      </p:cBhvr>
                                      <p:tavLst>
                                        <p:tav tm="0">
                                          <p:val>
                                            <p:strVal val="#ppt_x"/>
                                          </p:val>
                                        </p:tav>
                                        <p:tav tm="100000">
                                          <p:val>
                                            <p:strVal val="#ppt_x"/>
                                          </p:val>
                                        </p:tav>
                                      </p:tavLst>
                                    </p:anim>
                                    <p:anim calcmode="lin" valueType="num">
                                      <p:cBhvr additive="base">
                                        <p:cTn id="58" dur="500" fill="hold"/>
                                        <p:tgtEl>
                                          <p:spTgt spid="44"/>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46"/>
                                        </p:tgtEl>
                                        <p:attrNameLst>
                                          <p:attrName>style.visibility</p:attrName>
                                        </p:attrNameLst>
                                      </p:cBhvr>
                                      <p:to>
                                        <p:strVal val="visible"/>
                                      </p:to>
                                    </p:set>
                                    <p:anim calcmode="lin" valueType="num">
                                      <p:cBhvr additive="base">
                                        <p:cTn id="61" dur="500" fill="hold"/>
                                        <p:tgtEl>
                                          <p:spTgt spid="46"/>
                                        </p:tgtEl>
                                        <p:attrNameLst>
                                          <p:attrName>ppt_x</p:attrName>
                                        </p:attrNameLst>
                                      </p:cBhvr>
                                      <p:tavLst>
                                        <p:tav tm="0">
                                          <p:val>
                                            <p:strVal val="#ppt_x"/>
                                          </p:val>
                                        </p:tav>
                                        <p:tav tm="100000">
                                          <p:val>
                                            <p:strVal val="#ppt_x"/>
                                          </p:val>
                                        </p:tav>
                                      </p:tavLst>
                                    </p:anim>
                                    <p:anim calcmode="lin" valueType="num">
                                      <p:cBhvr additive="base">
                                        <p:cTn id="62" dur="500" fill="hold"/>
                                        <p:tgtEl>
                                          <p:spTgt spid="46"/>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47"/>
                                        </p:tgtEl>
                                        <p:attrNameLst>
                                          <p:attrName>style.visibility</p:attrName>
                                        </p:attrNameLst>
                                      </p:cBhvr>
                                      <p:to>
                                        <p:strVal val="visible"/>
                                      </p:to>
                                    </p:set>
                                    <p:anim calcmode="lin" valueType="num">
                                      <p:cBhvr additive="base">
                                        <p:cTn id="65" dur="500" fill="hold"/>
                                        <p:tgtEl>
                                          <p:spTgt spid="47"/>
                                        </p:tgtEl>
                                        <p:attrNameLst>
                                          <p:attrName>ppt_x</p:attrName>
                                        </p:attrNameLst>
                                      </p:cBhvr>
                                      <p:tavLst>
                                        <p:tav tm="0">
                                          <p:val>
                                            <p:strVal val="#ppt_x"/>
                                          </p:val>
                                        </p:tav>
                                        <p:tav tm="100000">
                                          <p:val>
                                            <p:strVal val="#ppt_x"/>
                                          </p:val>
                                        </p:tav>
                                      </p:tavLst>
                                    </p:anim>
                                    <p:anim calcmode="lin" valueType="num">
                                      <p:cBhvr additive="base">
                                        <p:cTn id="66"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5" grpId="0"/>
      <p:bldP spid="36" grpId="0" animBg="1"/>
      <p:bldP spid="37" grpId="0"/>
      <p:bldP spid="38" grpId="0"/>
      <p:bldP spid="39" grpId="0"/>
      <p:bldP spid="40" grpId="0" animBg="1"/>
      <p:bldP spid="41" grpId="0"/>
      <p:bldP spid="42" grpId="0"/>
      <p:bldP spid="43" grpId="0"/>
      <p:bldP spid="44" grpId="0" animBg="1"/>
      <p:bldP spid="45" grpId="0"/>
      <p:bldP spid="46" grpId="0"/>
      <p:bldP spid="4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 xmlns:a16="http://schemas.microsoft.com/office/drawing/2014/main" id="{2574561F-8F54-45AF-A77B-0C2E2E8EA81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0958" r="15832" b="17627"/>
          <a:stretch/>
        </p:blipFill>
        <p:spPr>
          <a:xfrm>
            <a:off x="-1" y="0"/>
            <a:ext cx="12192001" cy="6858000"/>
          </a:xfrm>
          <a:prstGeom prst="rect">
            <a:avLst/>
          </a:prstGeom>
        </p:spPr>
      </p:pic>
      <p:sp>
        <p:nvSpPr>
          <p:cNvPr id="3" name="矩形: 圆角 2">
            <a:extLst>
              <a:ext uri="{FF2B5EF4-FFF2-40B4-BE49-F238E27FC236}">
                <a16:creationId xmlns="" xmlns:a16="http://schemas.microsoft.com/office/drawing/2014/main" id="{397A4022-9BB5-437F-AAF5-1ECD4F25F245}"/>
              </a:ext>
            </a:extLst>
          </p:cNvPr>
          <p:cNvSpPr/>
          <p:nvPr/>
        </p:nvSpPr>
        <p:spPr>
          <a:xfrm>
            <a:off x="335359" y="764704"/>
            <a:ext cx="11521280" cy="5760640"/>
          </a:xfrm>
          <a:prstGeom prst="roundRect">
            <a:avLst>
              <a:gd name="adj" fmla="val 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a:extLst>
              <a:ext uri="{FF2B5EF4-FFF2-40B4-BE49-F238E27FC236}">
                <a16:creationId xmlns="" xmlns:a16="http://schemas.microsoft.com/office/drawing/2014/main" id="{6FC00857-26CB-420F-8BFC-CC866FAE02D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77010" t="57889" r="158" b="17302"/>
          <a:stretch/>
        </p:blipFill>
        <p:spPr>
          <a:xfrm>
            <a:off x="191344" y="188640"/>
            <a:ext cx="1247990" cy="677953"/>
          </a:xfrm>
          <a:prstGeom prst="rect">
            <a:avLst/>
          </a:prstGeom>
        </p:spPr>
      </p:pic>
      <p:sp>
        <p:nvSpPr>
          <p:cNvPr id="5" name="文本框 4">
            <a:extLst>
              <a:ext uri="{FF2B5EF4-FFF2-40B4-BE49-F238E27FC236}">
                <a16:creationId xmlns="" xmlns:a16="http://schemas.microsoft.com/office/drawing/2014/main" id="{150C1188-26A2-4161-8655-45308466877D}"/>
              </a:ext>
            </a:extLst>
          </p:cNvPr>
          <p:cNvSpPr txBox="1"/>
          <p:nvPr/>
        </p:nvSpPr>
        <p:spPr>
          <a:xfrm>
            <a:off x="1199456" y="188640"/>
            <a:ext cx="4824536" cy="584775"/>
          </a:xfrm>
          <a:prstGeom prst="rect">
            <a:avLst/>
          </a:prstGeom>
          <a:noFill/>
        </p:spPr>
        <p:txBody>
          <a:bodyPr wrap="square" rtlCol="0">
            <a:spAutoFit/>
          </a:bodyPr>
          <a:lstStyle/>
          <a:p>
            <a:pPr algn="dist"/>
            <a:r>
              <a:rPr lang="zh-CN" altLang="en-US" sz="3200" i="0" dirty="0">
                <a:solidFill>
                  <a:srgbClr val="FCE1B6"/>
                </a:solidFill>
                <a:cs typeface="+mn-ea"/>
                <a:sym typeface="+mn-lt"/>
              </a:rPr>
              <a:t>新安全生产法的修改历程</a:t>
            </a:r>
          </a:p>
        </p:txBody>
      </p:sp>
      <p:sp>
        <p:nvSpPr>
          <p:cNvPr id="12" name="矩形: 圆角 11">
            <a:extLst>
              <a:ext uri="{FF2B5EF4-FFF2-40B4-BE49-F238E27FC236}">
                <a16:creationId xmlns="" xmlns:a16="http://schemas.microsoft.com/office/drawing/2014/main" id="{7411B14D-2C82-44C2-AEAA-E3EFA95EA36B}"/>
              </a:ext>
            </a:extLst>
          </p:cNvPr>
          <p:cNvSpPr/>
          <p:nvPr/>
        </p:nvSpPr>
        <p:spPr>
          <a:xfrm>
            <a:off x="6312024" y="1895572"/>
            <a:ext cx="5040560" cy="504056"/>
          </a:xfrm>
          <a:prstGeom prst="roundRect">
            <a:avLst>
              <a:gd name="adj" fmla="val 50000"/>
            </a:avLst>
          </a:prstGeom>
          <a:solidFill>
            <a:srgbClr val="8F01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b="1" dirty="0">
                <a:solidFill>
                  <a:schemeClr val="bg1"/>
                </a:solidFill>
                <a:cs typeface="+mn-ea"/>
                <a:sym typeface="+mn-lt"/>
              </a:rPr>
              <a:t>安全生产形势仍然严峻</a:t>
            </a:r>
          </a:p>
        </p:txBody>
      </p:sp>
      <p:sp>
        <p:nvSpPr>
          <p:cNvPr id="13" name="矩形: 圆角 12">
            <a:extLst>
              <a:ext uri="{FF2B5EF4-FFF2-40B4-BE49-F238E27FC236}">
                <a16:creationId xmlns="" xmlns:a16="http://schemas.microsoft.com/office/drawing/2014/main" id="{F70AF784-B15F-4AE9-A990-45F1A9F9C725}"/>
              </a:ext>
            </a:extLst>
          </p:cNvPr>
          <p:cNvSpPr/>
          <p:nvPr/>
        </p:nvSpPr>
        <p:spPr>
          <a:xfrm>
            <a:off x="6312024" y="2708360"/>
            <a:ext cx="5040560" cy="504056"/>
          </a:xfrm>
          <a:prstGeom prst="roundRect">
            <a:avLst>
              <a:gd name="adj" fmla="val 50000"/>
            </a:avLst>
          </a:prstGeom>
          <a:solidFill>
            <a:srgbClr val="8F01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solidFill>
                  <a:schemeClr val="bg1"/>
                </a:solidFill>
                <a:cs typeface="+mn-ea"/>
                <a:sym typeface="+mn-lt"/>
              </a:rPr>
              <a:t>重特大事故尚未得到有效遏制</a:t>
            </a:r>
          </a:p>
        </p:txBody>
      </p:sp>
      <p:sp>
        <p:nvSpPr>
          <p:cNvPr id="14" name="矩形: 圆角 13">
            <a:extLst>
              <a:ext uri="{FF2B5EF4-FFF2-40B4-BE49-F238E27FC236}">
                <a16:creationId xmlns="" xmlns:a16="http://schemas.microsoft.com/office/drawing/2014/main" id="{1CAEA760-6C4D-4268-904E-F7373EE7AC6A}"/>
              </a:ext>
            </a:extLst>
          </p:cNvPr>
          <p:cNvSpPr/>
          <p:nvPr/>
        </p:nvSpPr>
        <p:spPr>
          <a:xfrm>
            <a:off x="6312024" y="3521148"/>
            <a:ext cx="5040560" cy="504056"/>
          </a:xfrm>
          <a:prstGeom prst="roundRect">
            <a:avLst>
              <a:gd name="adj" fmla="val 50000"/>
            </a:avLst>
          </a:prstGeom>
          <a:solidFill>
            <a:srgbClr val="8F01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solidFill>
                  <a:schemeClr val="bg1"/>
                </a:solidFill>
                <a:cs typeface="+mn-ea"/>
                <a:sym typeface="+mn-lt"/>
              </a:rPr>
              <a:t>安全生产基础依然薄弱</a:t>
            </a:r>
          </a:p>
        </p:txBody>
      </p:sp>
      <p:sp>
        <p:nvSpPr>
          <p:cNvPr id="15" name="矩形: 圆角 14">
            <a:extLst>
              <a:ext uri="{FF2B5EF4-FFF2-40B4-BE49-F238E27FC236}">
                <a16:creationId xmlns="" xmlns:a16="http://schemas.microsoft.com/office/drawing/2014/main" id="{19A309C3-9599-4698-9855-B2E16AE39436}"/>
              </a:ext>
            </a:extLst>
          </p:cNvPr>
          <p:cNvSpPr/>
          <p:nvPr/>
        </p:nvSpPr>
        <p:spPr>
          <a:xfrm>
            <a:off x="6312024" y="4333936"/>
            <a:ext cx="5040560" cy="504056"/>
          </a:xfrm>
          <a:prstGeom prst="roundRect">
            <a:avLst>
              <a:gd name="adj" fmla="val 50000"/>
            </a:avLst>
          </a:prstGeom>
          <a:solidFill>
            <a:srgbClr val="8F01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solidFill>
                  <a:schemeClr val="bg1"/>
                </a:solidFill>
                <a:cs typeface="+mn-ea"/>
                <a:sym typeface="+mn-lt"/>
              </a:rPr>
              <a:t>安全产生监督管理和应急救援能力待提高</a:t>
            </a:r>
          </a:p>
        </p:txBody>
      </p:sp>
      <p:sp>
        <p:nvSpPr>
          <p:cNvPr id="16" name="矩形: 圆角 15">
            <a:extLst>
              <a:ext uri="{FF2B5EF4-FFF2-40B4-BE49-F238E27FC236}">
                <a16:creationId xmlns="" xmlns:a16="http://schemas.microsoft.com/office/drawing/2014/main" id="{4548725F-14A3-4528-A48F-73CBB6AEADB3}"/>
              </a:ext>
            </a:extLst>
          </p:cNvPr>
          <p:cNvSpPr/>
          <p:nvPr/>
        </p:nvSpPr>
        <p:spPr>
          <a:xfrm>
            <a:off x="6312024" y="5146724"/>
            <a:ext cx="5040560" cy="504056"/>
          </a:xfrm>
          <a:prstGeom prst="roundRect">
            <a:avLst>
              <a:gd name="adj" fmla="val 50000"/>
            </a:avLst>
          </a:prstGeom>
          <a:solidFill>
            <a:srgbClr val="8F01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solidFill>
                  <a:schemeClr val="bg1"/>
                </a:solidFill>
                <a:cs typeface="+mn-ea"/>
                <a:sym typeface="+mn-lt"/>
              </a:rPr>
              <a:t>保障广大人民群众安全健康权益面临繁重任务</a:t>
            </a:r>
          </a:p>
        </p:txBody>
      </p:sp>
      <p:sp>
        <p:nvSpPr>
          <p:cNvPr id="18" name="KSO_GI1">
            <a:extLst>
              <a:ext uri="{FF2B5EF4-FFF2-40B4-BE49-F238E27FC236}">
                <a16:creationId xmlns="" xmlns:a16="http://schemas.microsoft.com/office/drawing/2014/main" id="{387A2A56-96F0-48A6-85A4-34338622F7DC}"/>
              </a:ext>
            </a:extLst>
          </p:cNvPr>
          <p:cNvSpPr/>
          <p:nvPr/>
        </p:nvSpPr>
        <p:spPr bwMode="auto">
          <a:xfrm>
            <a:off x="1162465" y="1895572"/>
            <a:ext cx="4613841" cy="1521820"/>
          </a:xfrm>
          <a:prstGeom prst="rect">
            <a:avLst/>
          </a:prstGeom>
          <a:noFill/>
          <a:ln w="3175" cap="flat" cmpd="sng" algn="ctr">
            <a:noFill/>
            <a:prstDash val="solid"/>
            <a:miter lim="800000"/>
          </a:ln>
          <a:effectLst/>
        </p:spPr>
        <p:txBody>
          <a:bodyPr tIns="0" bIns="0"/>
          <a:lstStyle/>
          <a:p>
            <a:pPr marL="0" marR="0" lvl="0" indent="0" defTabSz="914400" eaLnBrk="1" fontAlgn="auto" latinLnBrk="0" hangingPunct="1">
              <a:lnSpc>
                <a:spcPct val="200000"/>
              </a:lnSpc>
              <a:spcBef>
                <a:spcPts val="0"/>
              </a:spcBef>
              <a:spcAft>
                <a:spcPts val="0"/>
              </a:spcAft>
              <a:buClrTx/>
              <a:buSzTx/>
              <a:buFontTx/>
              <a:buNone/>
              <a:tabLst/>
              <a:defRPr/>
            </a:pPr>
            <a:r>
              <a:rPr kumimoji="0" lang="zh-CN" altLang="en-US" sz="1400" b="0" i="0" u="none" strike="noStrike" kern="0" cap="none" spc="0" normalizeH="0" baseline="0" noProof="0" dirty="0">
                <a:ln>
                  <a:noFill/>
                </a:ln>
                <a:solidFill>
                  <a:srgbClr val="FFFFFF">
                    <a:lumMod val="10000"/>
                  </a:srgbClr>
                </a:solidFill>
                <a:effectLst/>
                <a:uLnTx/>
                <a:uFillTx/>
                <a:cs typeface="+mn-ea"/>
                <a:sym typeface="+mn-lt"/>
              </a:rPr>
              <a:t>面临十余年间治国理念、经济社会、安全生产实践的不断推进变迁，尤其全社会对安全生产的期望提升，曾经里程碑意义的法律，日益显现与现实不适性</a:t>
            </a:r>
            <a:endParaRPr kumimoji="0" lang="en-US" altLang="zh-CN" sz="1400" b="0" i="0" u="none" strike="noStrike" kern="0" cap="none" spc="0" normalizeH="0" baseline="0" noProof="0" dirty="0">
              <a:ln>
                <a:noFill/>
              </a:ln>
              <a:solidFill>
                <a:srgbClr val="FFFFFF">
                  <a:lumMod val="10000"/>
                </a:srgbClr>
              </a:solidFill>
              <a:effectLst/>
              <a:uLnTx/>
              <a:uFillTx/>
              <a:cs typeface="+mn-ea"/>
              <a:sym typeface="+mn-lt"/>
            </a:endParaRPr>
          </a:p>
        </p:txBody>
      </p:sp>
      <p:pic>
        <p:nvPicPr>
          <p:cNvPr id="19" name="图片 18" descr="卡通人物&#10;&#10;中度可信度描述已自动生成">
            <a:extLst>
              <a:ext uri="{FF2B5EF4-FFF2-40B4-BE49-F238E27FC236}">
                <a16:creationId xmlns="" xmlns:a16="http://schemas.microsoft.com/office/drawing/2014/main" id="{E0C94738-F7DD-4C44-A75E-BCF1D0B29A8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47528" y="3139220"/>
            <a:ext cx="3003379" cy="2614301"/>
          </a:xfrm>
          <a:prstGeom prst="rect">
            <a:avLst/>
          </a:prstGeom>
        </p:spPr>
      </p:pic>
    </p:spTree>
    <p:custDataLst>
      <p:tags r:id="rId1"/>
    </p:custDataLst>
    <p:extLst>
      <p:ext uri="{BB962C8B-B14F-4D97-AF65-F5344CB8AC3E}">
        <p14:creationId xmlns:p14="http://schemas.microsoft.com/office/powerpoint/2010/main" val="3694880763"/>
      </p:ext>
    </p:extLst>
  </p:cSld>
  <p:clrMapOvr>
    <a:masterClrMapping/>
  </p:clrMapOvr>
  <mc:AlternateContent xmlns:mc="http://schemas.openxmlformats.org/markup-compatibility/2006" xmlns:p14="http://schemas.microsoft.com/office/powerpoint/2010/main">
    <mc:Choice Requires="p14">
      <p:transition spd="slow" p14:dur="1500" advTm="1793">
        <p:random/>
      </p:transition>
    </mc:Choice>
    <mc:Fallback xmlns="">
      <p:transition spd="slow" advTm="1793">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wipe(up)">
                                      <p:cBhvr>
                                        <p:cTn id="19" dur="500"/>
                                        <p:tgtEl>
                                          <p:spTgt spid="18"/>
                                        </p:tgtEl>
                                      </p:cBhvr>
                                    </p:animEffect>
                                  </p:childTnLst>
                                </p:cTn>
                              </p:par>
                              <p:par>
                                <p:cTn id="20" presetID="2" presetClass="entr" presetSubtype="4" fill="hold" nodeType="withEffect">
                                  <p:stCondLst>
                                    <p:cond delay="0"/>
                                  </p:stCondLst>
                                  <p:childTnLst>
                                    <p:set>
                                      <p:cBhvr>
                                        <p:cTn id="21" dur="1" fill="hold">
                                          <p:stCondLst>
                                            <p:cond delay="0"/>
                                          </p:stCondLst>
                                        </p:cTn>
                                        <p:tgtEl>
                                          <p:spTgt spid="19"/>
                                        </p:tgtEl>
                                        <p:attrNameLst>
                                          <p:attrName>style.visibility</p:attrName>
                                        </p:attrNameLst>
                                      </p:cBhvr>
                                      <p:to>
                                        <p:strVal val="visible"/>
                                      </p:to>
                                    </p:set>
                                    <p:anim calcmode="lin" valueType="num">
                                      <p:cBhvr additive="base">
                                        <p:cTn id="22" dur="500" fill="hold"/>
                                        <p:tgtEl>
                                          <p:spTgt spid="19"/>
                                        </p:tgtEl>
                                        <p:attrNameLst>
                                          <p:attrName>ppt_x</p:attrName>
                                        </p:attrNameLst>
                                      </p:cBhvr>
                                      <p:tavLst>
                                        <p:tav tm="0">
                                          <p:val>
                                            <p:strVal val="#ppt_x"/>
                                          </p:val>
                                        </p:tav>
                                        <p:tav tm="100000">
                                          <p:val>
                                            <p:strVal val="#ppt_x"/>
                                          </p:val>
                                        </p:tav>
                                      </p:tavLst>
                                    </p:anim>
                                    <p:anim calcmode="lin" valueType="num">
                                      <p:cBhvr additive="base">
                                        <p:cTn id="23"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1000"/>
                                        <p:tgtEl>
                                          <p:spTgt spid="12"/>
                                        </p:tgtEl>
                                      </p:cBhvr>
                                    </p:animEffect>
                                    <p:anim calcmode="lin" valueType="num">
                                      <p:cBhvr>
                                        <p:cTn id="29" dur="1000" fill="hold"/>
                                        <p:tgtEl>
                                          <p:spTgt spid="12"/>
                                        </p:tgtEl>
                                        <p:attrNameLst>
                                          <p:attrName>ppt_x</p:attrName>
                                        </p:attrNameLst>
                                      </p:cBhvr>
                                      <p:tavLst>
                                        <p:tav tm="0">
                                          <p:val>
                                            <p:strVal val="#ppt_x"/>
                                          </p:val>
                                        </p:tav>
                                        <p:tav tm="100000">
                                          <p:val>
                                            <p:strVal val="#ppt_x"/>
                                          </p:val>
                                        </p:tav>
                                      </p:tavLst>
                                    </p:anim>
                                    <p:anim calcmode="lin" valueType="num">
                                      <p:cBhvr>
                                        <p:cTn id="30" dur="1000" fill="hold"/>
                                        <p:tgtEl>
                                          <p:spTgt spid="12"/>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fade">
                                      <p:cBhvr>
                                        <p:cTn id="33" dur="1000"/>
                                        <p:tgtEl>
                                          <p:spTgt spid="13"/>
                                        </p:tgtEl>
                                      </p:cBhvr>
                                    </p:animEffect>
                                    <p:anim calcmode="lin" valueType="num">
                                      <p:cBhvr>
                                        <p:cTn id="34" dur="1000" fill="hold"/>
                                        <p:tgtEl>
                                          <p:spTgt spid="13"/>
                                        </p:tgtEl>
                                        <p:attrNameLst>
                                          <p:attrName>ppt_x</p:attrName>
                                        </p:attrNameLst>
                                      </p:cBhvr>
                                      <p:tavLst>
                                        <p:tav tm="0">
                                          <p:val>
                                            <p:strVal val="#ppt_x"/>
                                          </p:val>
                                        </p:tav>
                                        <p:tav tm="100000">
                                          <p:val>
                                            <p:strVal val="#ppt_x"/>
                                          </p:val>
                                        </p:tav>
                                      </p:tavLst>
                                    </p:anim>
                                    <p:anim calcmode="lin" valueType="num">
                                      <p:cBhvr>
                                        <p:cTn id="35" dur="1000" fill="hold"/>
                                        <p:tgtEl>
                                          <p:spTgt spid="13"/>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fade">
                                      <p:cBhvr>
                                        <p:cTn id="38" dur="1000"/>
                                        <p:tgtEl>
                                          <p:spTgt spid="14"/>
                                        </p:tgtEl>
                                      </p:cBhvr>
                                    </p:animEffect>
                                    <p:anim calcmode="lin" valueType="num">
                                      <p:cBhvr>
                                        <p:cTn id="39" dur="1000" fill="hold"/>
                                        <p:tgtEl>
                                          <p:spTgt spid="14"/>
                                        </p:tgtEl>
                                        <p:attrNameLst>
                                          <p:attrName>ppt_x</p:attrName>
                                        </p:attrNameLst>
                                      </p:cBhvr>
                                      <p:tavLst>
                                        <p:tav tm="0">
                                          <p:val>
                                            <p:strVal val="#ppt_x"/>
                                          </p:val>
                                        </p:tav>
                                        <p:tav tm="100000">
                                          <p:val>
                                            <p:strVal val="#ppt_x"/>
                                          </p:val>
                                        </p:tav>
                                      </p:tavLst>
                                    </p:anim>
                                    <p:anim calcmode="lin" valueType="num">
                                      <p:cBhvr>
                                        <p:cTn id="40" dur="1000" fill="hold"/>
                                        <p:tgtEl>
                                          <p:spTgt spid="14"/>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fade">
                                      <p:cBhvr>
                                        <p:cTn id="43" dur="1000"/>
                                        <p:tgtEl>
                                          <p:spTgt spid="15"/>
                                        </p:tgtEl>
                                      </p:cBhvr>
                                    </p:animEffect>
                                    <p:anim calcmode="lin" valueType="num">
                                      <p:cBhvr>
                                        <p:cTn id="44" dur="1000" fill="hold"/>
                                        <p:tgtEl>
                                          <p:spTgt spid="15"/>
                                        </p:tgtEl>
                                        <p:attrNameLst>
                                          <p:attrName>ppt_x</p:attrName>
                                        </p:attrNameLst>
                                      </p:cBhvr>
                                      <p:tavLst>
                                        <p:tav tm="0">
                                          <p:val>
                                            <p:strVal val="#ppt_x"/>
                                          </p:val>
                                        </p:tav>
                                        <p:tav tm="100000">
                                          <p:val>
                                            <p:strVal val="#ppt_x"/>
                                          </p:val>
                                        </p:tav>
                                      </p:tavLst>
                                    </p:anim>
                                    <p:anim calcmode="lin" valueType="num">
                                      <p:cBhvr>
                                        <p:cTn id="45" dur="1000" fill="hold"/>
                                        <p:tgtEl>
                                          <p:spTgt spid="15"/>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fade">
                                      <p:cBhvr>
                                        <p:cTn id="48" dur="1000"/>
                                        <p:tgtEl>
                                          <p:spTgt spid="16"/>
                                        </p:tgtEl>
                                      </p:cBhvr>
                                    </p:animEffect>
                                    <p:anim calcmode="lin" valueType="num">
                                      <p:cBhvr>
                                        <p:cTn id="49" dur="1000" fill="hold"/>
                                        <p:tgtEl>
                                          <p:spTgt spid="16"/>
                                        </p:tgtEl>
                                        <p:attrNameLst>
                                          <p:attrName>ppt_x</p:attrName>
                                        </p:attrNameLst>
                                      </p:cBhvr>
                                      <p:tavLst>
                                        <p:tav tm="0">
                                          <p:val>
                                            <p:strVal val="#ppt_x"/>
                                          </p:val>
                                        </p:tav>
                                        <p:tav tm="100000">
                                          <p:val>
                                            <p:strVal val="#ppt_x"/>
                                          </p:val>
                                        </p:tav>
                                      </p:tavLst>
                                    </p:anim>
                                    <p:anim calcmode="lin" valueType="num">
                                      <p:cBhvr>
                                        <p:cTn id="5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2" grpId="0" animBg="1"/>
      <p:bldP spid="13" grpId="0" animBg="1"/>
      <p:bldP spid="14" grpId="0" animBg="1"/>
      <p:bldP spid="15" grpId="0" animBg="1"/>
      <p:bldP spid="16" grpId="0" animBg="1"/>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 xmlns:a16="http://schemas.microsoft.com/office/drawing/2014/main" id="{2574561F-8F54-45AF-A77B-0C2E2E8EA81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0958" r="15832" b="17627"/>
          <a:stretch/>
        </p:blipFill>
        <p:spPr>
          <a:xfrm>
            <a:off x="-1" y="0"/>
            <a:ext cx="12192001" cy="6858000"/>
          </a:xfrm>
          <a:prstGeom prst="rect">
            <a:avLst/>
          </a:prstGeom>
        </p:spPr>
      </p:pic>
      <p:sp>
        <p:nvSpPr>
          <p:cNvPr id="3" name="矩形: 圆角 2">
            <a:extLst>
              <a:ext uri="{FF2B5EF4-FFF2-40B4-BE49-F238E27FC236}">
                <a16:creationId xmlns="" xmlns:a16="http://schemas.microsoft.com/office/drawing/2014/main" id="{397A4022-9BB5-437F-AAF5-1ECD4F25F245}"/>
              </a:ext>
            </a:extLst>
          </p:cNvPr>
          <p:cNvSpPr/>
          <p:nvPr/>
        </p:nvSpPr>
        <p:spPr>
          <a:xfrm>
            <a:off x="335359" y="764704"/>
            <a:ext cx="11521280" cy="5760640"/>
          </a:xfrm>
          <a:prstGeom prst="roundRect">
            <a:avLst>
              <a:gd name="adj" fmla="val 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a:extLst>
              <a:ext uri="{FF2B5EF4-FFF2-40B4-BE49-F238E27FC236}">
                <a16:creationId xmlns="" xmlns:a16="http://schemas.microsoft.com/office/drawing/2014/main" id="{6FC00857-26CB-420F-8BFC-CC866FAE02D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77010" t="57889" r="158" b="17302"/>
          <a:stretch/>
        </p:blipFill>
        <p:spPr>
          <a:xfrm>
            <a:off x="191344" y="188640"/>
            <a:ext cx="1247990" cy="677953"/>
          </a:xfrm>
          <a:prstGeom prst="rect">
            <a:avLst/>
          </a:prstGeom>
        </p:spPr>
      </p:pic>
      <p:sp>
        <p:nvSpPr>
          <p:cNvPr id="5" name="文本框 4">
            <a:extLst>
              <a:ext uri="{FF2B5EF4-FFF2-40B4-BE49-F238E27FC236}">
                <a16:creationId xmlns="" xmlns:a16="http://schemas.microsoft.com/office/drawing/2014/main" id="{150C1188-26A2-4161-8655-45308466877D}"/>
              </a:ext>
            </a:extLst>
          </p:cNvPr>
          <p:cNvSpPr txBox="1"/>
          <p:nvPr/>
        </p:nvSpPr>
        <p:spPr>
          <a:xfrm>
            <a:off x="1199456" y="188640"/>
            <a:ext cx="4824536" cy="584775"/>
          </a:xfrm>
          <a:prstGeom prst="rect">
            <a:avLst/>
          </a:prstGeom>
          <a:noFill/>
        </p:spPr>
        <p:txBody>
          <a:bodyPr wrap="square" rtlCol="0">
            <a:spAutoFit/>
          </a:bodyPr>
          <a:lstStyle/>
          <a:p>
            <a:pPr algn="dist"/>
            <a:r>
              <a:rPr lang="zh-CN" altLang="en-US" sz="3200" i="0" dirty="0">
                <a:solidFill>
                  <a:srgbClr val="FCE1B6"/>
                </a:solidFill>
                <a:cs typeface="+mn-ea"/>
                <a:sym typeface="+mn-lt"/>
              </a:rPr>
              <a:t>新安全生产法的修改历程</a:t>
            </a:r>
          </a:p>
        </p:txBody>
      </p:sp>
      <p:grpSp>
        <p:nvGrpSpPr>
          <p:cNvPr id="32" name="组合 31">
            <a:extLst>
              <a:ext uri="{FF2B5EF4-FFF2-40B4-BE49-F238E27FC236}">
                <a16:creationId xmlns="" xmlns:a16="http://schemas.microsoft.com/office/drawing/2014/main" id="{01DBC84F-16D5-42C9-888D-059F3782FAA5}"/>
              </a:ext>
            </a:extLst>
          </p:cNvPr>
          <p:cNvGrpSpPr/>
          <p:nvPr/>
        </p:nvGrpSpPr>
        <p:grpSpPr>
          <a:xfrm>
            <a:off x="1191386" y="1515369"/>
            <a:ext cx="9809228" cy="1155613"/>
            <a:chOff x="1287978" y="1802522"/>
            <a:chExt cx="9809228" cy="1155613"/>
          </a:xfrm>
        </p:grpSpPr>
        <p:sp>
          <p:nvSpPr>
            <p:cNvPr id="18" name="矩形: 圆角 17">
              <a:extLst>
                <a:ext uri="{FF2B5EF4-FFF2-40B4-BE49-F238E27FC236}">
                  <a16:creationId xmlns="" xmlns:a16="http://schemas.microsoft.com/office/drawing/2014/main" id="{6CE68BA3-960E-4D81-A9D8-B3BABE95DE6C}"/>
                </a:ext>
              </a:extLst>
            </p:cNvPr>
            <p:cNvSpPr/>
            <p:nvPr/>
          </p:nvSpPr>
          <p:spPr>
            <a:xfrm flipH="1">
              <a:off x="1287978" y="1802522"/>
              <a:ext cx="7142408" cy="1155613"/>
            </a:xfrm>
            <a:prstGeom prst="roundRect">
              <a:avLst>
                <a:gd name="adj" fmla="val 7014"/>
              </a:avLst>
            </a:prstGeom>
            <a:gradFill>
              <a:gsLst>
                <a:gs pos="97000">
                  <a:srgbClr val="CB232D">
                    <a:alpha val="5000"/>
                  </a:srgbClr>
                </a:gs>
                <a:gs pos="76000">
                  <a:srgbClr val="CB232D">
                    <a:alpha val="0"/>
                  </a:srgbClr>
                </a:gs>
              </a:gsLst>
              <a:lin ang="0" scaled="0"/>
            </a:gradFill>
            <a:ln w="12700" cap="flat" cmpd="sng" algn="ctr">
              <a:gradFill>
                <a:gsLst>
                  <a:gs pos="100000">
                    <a:srgbClr val="CB232D"/>
                  </a:gs>
                  <a:gs pos="0">
                    <a:srgbClr val="CB232D">
                      <a:alpha val="0"/>
                    </a:srgbClr>
                  </a:gs>
                </a:gsLst>
                <a:lin ang="0" scaled="0"/>
              </a:gra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sp>
          <p:nvSpPr>
            <p:cNvPr id="19" name="矩形 18">
              <a:extLst>
                <a:ext uri="{FF2B5EF4-FFF2-40B4-BE49-F238E27FC236}">
                  <a16:creationId xmlns="" xmlns:a16="http://schemas.microsoft.com/office/drawing/2014/main" id="{EF352AE4-F222-4776-A413-E864CE092F44}"/>
                </a:ext>
              </a:extLst>
            </p:cNvPr>
            <p:cNvSpPr/>
            <p:nvPr/>
          </p:nvSpPr>
          <p:spPr>
            <a:xfrm>
              <a:off x="2999656" y="2070179"/>
              <a:ext cx="8097550" cy="634020"/>
            </a:xfrm>
            <a:prstGeom prst="rect">
              <a:avLst/>
            </a:prstGeom>
          </p:spPr>
          <p:txBody>
            <a:bodyPr wrap="square">
              <a:spAutoFit/>
            </a:bodyPr>
            <a:lstStyle/>
            <a:p>
              <a:pPr algn="just">
                <a:lnSpc>
                  <a:spcPct val="110000"/>
                </a:lnSpc>
                <a:buClr>
                  <a:srgbClr val="FEEFAC"/>
                </a:buClr>
                <a:defRPr/>
              </a:pPr>
              <a:r>
                <a:rPr lang="zh-CN" altLang="en-US" sz="1600" dirty="0">
                  <a:solidFill>
                    <a:prstClr val="black">
                      <a:lumMod val="75000"/>
                      <a:lumOff val="25000"/>
                    </a:prstClr>
                  </a:solidFill>
                  <a:cs typeface="+mn-ea"/>
                  <a:sym typeface="+mn-lt"/>
                </a:rPr>
                <a:t> </a:t>
              </a:r>
              <a:r>
                <a:rPr lang="en-US" altLang="zh-CN" sz="1600" dirty="0">
                  <a:solidFill>
                    <a:prstClr val="black">
                      <a:lumMod val="75000"/>
                      <a:lumOff val="25000"/>
                    </a:prstClr>
                  </a:solidFill>
                  <a:cs typeface="+mn-ea"/>
                  <a:sym typeface="+mn-lt"/>
                </a:rPr>
                <a:t>2011</a:t>
              </a:r>
              <a:r>
                <a:rPr lang="zh-CN" altLang="en-US" sz="1600" dirty="0">
                  <a:solidFill>
                    <a:prstClr val="black">
                      <a:lumMod val="75000"/>
                      <a:lumOff val="25000"/>
                    </a:prstClr>
                  </a:solidFill>
                  <a:cs typeface="+mn-ea"/>
                  <a:sym typeface="+mn-lt"/>
                </a:rPr>
                <a:t>年</a:t>
              </a:r>
              <a:r>
                <a:rPr lang="en-US" altLang="zh-CN" sz="1600" dirty="0">
                  <a:solidFill>
                    <a:prstClr val="black">
                      <a:lumMod val="75000"/>
                      <a:lumOff val="25000"/>
                    </a:prstClr>
                  </a:solidFill>
                  <a:cs typeface="+mn-ea"/>
                  <a:sym typeface="+mn-lt"/>
                </a:rPr>
                <a:t>12</a:t>
              </a:r>
              <a:r>
                <a:rPr lang="zh-CN" altLang="en-US" sz="1600" dirty="0">
                  <a:solidFill>
                    <a:prstClr val="black">
                      <a:lumMod val="75000"/>
                      <a:lumOff val="25000"/>
                    </a:prstClr>
                  </a:solidFill>
                  <a:cs typeface="+mn-ea"/>
                  <a:sym typeface="+mn-lt"/>
                </a:rPr>
                <a:t>月总局向国务院报送了送审稿，</a:t>
              </a:r>
              <a:r>
                <a:rPr lang="en-US" altLang="zh-CN" sz="1600" dirty="0">
                  <a:solidFill>
                    <a:prstClr val="black">
                      <a:lumMod val="75000"/>
                      <a:lumOff val="25000"/>
                    </a:prstClr>
                  </a:solidFill>
                  <a:cs typeface="+mn-ea"/>
                  <a:sym typeface="+mn-lt"/>
                </a:rPr>
                <a:t>2012</a:t>
              </a:r>
              <a:r>
                <a:rPr lang="zh-CN" altLang="en-US" sz="1600" dirty="0">
                  <a:solidFill>
                    <a:prstClr val="black">
                      <a:lumMod val="75000"/>
                      <a:lumOff val="25000"/>
                    </a:prstClr>
                  </a:solidFill>
                  <a:cs typeface="+mn-ea"/>
                  <a:sym typeface="+mn-lt"/>
                </a:rPr>
                <a:t>年</a:t>
              </a:r>
              <a:r>
                <a:rPr lang="en-US" altLang="zh-CN" sz="1600" dirty="0">
                  <a:solidFill>
                    <a:prstClr val="black">
                      <a:lumMod val="75000"/>
                      <a:lumOff val="25000"/>
                    </a:prstClr>
                  </a:solidFill>
                  <a:cs typeface="+mn-ea"/>
                  <a:sym typeface="+mn-lt"/>
                </a:rPr>
                <a:t>6</a:t>
              </a:r>
              <a:r>
                <a:rPr lang="zh-CN" altLang="en-US" sz="1600" dirty="0">
                  <a:solidFill>
                    <a:prstClr val="black">
                      <a:lumMod val="75000"/>
                      <a:lumOff val="25000"/>
                    </a:prstClr>
                  </a:solidFill>
                  <a:cs typeface="+mn-ea"/>
                  <a:sym typeface="+mn-lt"/>
                </a:rPr>
                <a:t>月</a:t>
              </a:r>
              <a:r>
                <a:rPr lang="en-US" altLang="zh-CN" sz="1600" dirty="0">
                  <a:solidFill>
                    <a:prstClr val="black">
                      <a:lumMod val="75000"/>
                      <a:lumOff val="25000"/>
                    </a:prstClr>
                  </a:solidFill>
                  <a:cs typeface="+mn-ea"/>
                  <a:sym typeface="+mn-lt"/>
                </a:rPr>
                <a:t>4</a:t>
              </a:r>
              <a:r>
                <a:rPr lang="zh-CN" altLang="en-US" sz="1600" dirty="0">
                  <a:solidFill>
                    <a:prstClr val="black">
                      <a:lumMod val="75000"/>
                      <a:lumOff val="25000"/>
                    </a:prstClr>
                  </a:solidFill>
                  <a:cs typeface="+mn-ea"/>
                  <a:sym typeface="+mn-lt"/>
                </a:rPr>
                <a:t>日由总局会同有关部门起草公布征求意见稿，征求社会各界意见书。</a:t>
              </a:r>
            </a:p>
          </p:txBody>
        </p:sp>
        <p:sp>
          <p:nvSpPr>
            <p:cNvPr id="20" name="文本框 19">
              <a:extLst>
                <a:ext uri="{FF2B5EF4-FFF2-40B4-BE49-F238E27FC236}">
                  <a16:creationId xmlns="" xmlns:a16="http://schemas.microsoft.com/office/drawing/2014/main" id="{76B5C607-6643-403C-A677-0E486A01C20C}"/>
                </a:ext>
              </a:extLst>
            </p:cNvPr>
            <p:cNvSpPr txBox="1"/>
            <p:nvPr/>
          </p:nvSpPr>
          <p:spPr>
            <a:xfrm>
              <a:off x="1414674" y="1946363"/>
              <a:ext cx="1062999" cy="867930"/>
            </a:xfrm>
            <a:prstGeom prst="rect">
              <a:avLst/>
            </a:prstGeom>
          </p:spPr>
          <p:txBody>
            <a:bodyPr wrap="square">
              <a:spAutoFit/>
            </a:bodyPr>
            <a:lstStyle>
              <a:defPPr>
                <a:defRPr lang="zh-CN"/>
              </a:defPPr>
              <a:lvl1pPr>
                <a:lnSpc>
                  <a:spcPct val="110000"/>
                </a:lnSpc>
                <a:defRPr sz="4400">
                  <a:solidFill>
                    <a:schemeClr val="accent1"/>
                  </a:solidFill>
                  <a:latin typeface="思源宋体 CN Heavy" panose="02020900000000000000" pitchFamily="18" charset="-122"/>
                  <a:ea typeface="思源宋体 CN Heavy" panose="02020900000000000000" pitchFamily="18" charset="-122"/>
                </a:defRPr>
              </a:lvl1pPr>
            </a:lstStyle>
            <a:p>
              <a:pPr lvl="0" algn="ctr">
                <a:lnSpc>
                  <a:spcPct val="90000"/>
                </a:lnSpc>
              </a:pPr>
              <a:r>
                <a:rPr lang="zh-CN" altLang="en-US" sz="2800" kern="0" dirty="0">
                  <a:solidFill>
                    <a:srgbClr val="8F010F"/>
                  </a:solidFill>
                  <a:latin typeface="+mn-lt"/>
                  <a:ea typeface="+mn-ea"/>
                  <a:cs typeface="+mn-ea"/>
                  <a:sym typeface="+mn-lt"/>
                </a:rPr>
                <a:t>征求意见</a:t>
              </a:r>
            </a:p>
          </p:txBody>
        </p:sp>
        <p:cxnSp>
          <p:nvCxnSpPr>
            <p:cNvPr id="21" name="直接连接符 20">
              <a:extLst>
                <a:ext uri="{FF2B5EF4-FFF2-40B4-BE49-F238E27FC236}">
                  <a16:creationId xmlns="" xmlns:a16="http://schemas.microsoft.com/office/drawing/2014/main" id="{DF57C135-28F9-4CC8-A5D9-0BB6AC348455}"/>
                </a:ext>
              </a:extLst>
            </p:cNvPr>
            <p:cNvCxnSpPr>
              <a:cxnSpLocks/>
            </p:cNvCxnSpPr>
            <p:nvPr/>
          </p:nvCxnSpPr>
          <p:spPr>
            <a:xfrm>
              <a:off x="2711208" y="1996362"/>
              <a:ext cx="0" cy="767932"/>
            </a:xfrm>
            <a:prstGeom prst="line">
              <a:avLst/>
            </a:prstGeom>
            <a:noFill/>
            <a:ln w="6350" cap="flat" cmpd="sng" algn="ctr">
              <a:solidFill>
                <a:srgbClr val="CB232D"/>
              </a:solidFill>
              <a:prstDash val="solid"/>
              <a:miter lim="800000"/>
            </a:ln>
            <a:effectLst/>
          </p:spPr>
        </p:cxnSp>
      </p:grpSp>
      <p:grpSp>
        <p:nvGrpSpPr>
          <p:cNvPr id="31" name="组合 30">
            <a:extLst>
              <a:ext uri="{FF2B5EF4-FFF2-40B4-BE49-F238E27FC236}">
                <a16:creationId xmlns="" xmlns:a16="http://schemas.microsoft.com/office/drawing/2014/main" id="{CAF5F1BD-CE01-4863-8B6E-A91A958CF050}"/>
              </a:ext>
            </a:extLst>
          </p:cNvPr>
          <p:cNvGrpSpPr/>
          <p:nvPr/>
        </p:nvGrpSpPr>
        <p:grpSpPr>
          <a:xfrm>
            <a:off x="1191386" y="3187331"/>
            <a:ext cx="9740673" cy="1155613"/>
            <a:chOff x="1287978" y="3157007"/>
            <a:chExt cx="9740673" cy="1155613"/>
          </a:xfrm>
        </p:grpSpPr>
        <p:sp>
          <p:nvSpPr>
            <p:cNvPr id="22" name="矩形: 圆角 21">
              <a:extLst>
                <a:ext uri="{FF2B5EF4-FFF2-40B4-BE49-F238E27FC236}">
                  <a16:creationId xmlns="" xmlns:a16="http://schemas.microsoft.com/office/drawing/2014/main" id="{8DC932FE-C224-4530-BC53-E073F4C75781}"/>
                </a:ext>
              </a:extLst>
            </p:cNvPr>
            <p:cNvSpPr/>
            <p:nvPr/>
          </p:nvSpPr>
          <p:spPr>
            <a:xfrm flipH="1">
              <a:off x="1287978" y="3157007"/>
              <a:ext cx="7142408" cy="1155613"/>
            </a:xfrm>
            <a:prstGeom prst="roundRect">
              <a:avLst>
                <a:gd name="adj" fmla="val 7014"/>
              </a:avLst>
            </a:prstGeom>
            <a:gradFill>
              <a:gsLst>
                <a:gs pos="97000">
                  <a:srgbClr val="CB232D">
                    <a:alpha val="5000"/>
                  </a:srgbClr>
                </a:gs>
                <a:gs pos="76000">
                  <a:srgbClr val="CB232D">
                    <a:alpha val="0"/>
                  </a:srgbClr>
                </a:gs>
              </a:gsLst>
              <a:lin ang="0" scaled="0"/>
            </a:gradFill>
            <a:ln w="12700" cap="flat" cmpd="sng" algn="ctr">
              <a:gradFill>
                <a:gsLst>
                  <a:gs pos="100000">
                    <a:srgbClr val="CB232D"/>
                  </a:gs>
                  <a:gs pos="0">
                    <a:srgbClr val="CB232D">
                      <a:alpha val="0"/>
                    </a:srgbClr>
                  </a:gs>
                </a:gsLst>
                <a:lin ang="0" scaled="0"/>
              </a:gra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sp>
          <p:nvSpPr>
            <p:cNvPr id="23" name="矩形 22">
              <a:extLst>
                <a:ext uri="{FF2B5EF4-FFF2-40B4-BE49-F238E27FC236}">
                  <a16:creationId xmlns="" xmlns:a16="http://schemas.microsoft.com/office/drawing/2014/main" id="{053519AC-689D-4BF9-B20F-00AF9B69CDA3}"/>
                </a:ext>
              </a:extLst>
            </p:cNvPr>
            <p:cNvSpPr/>
            <p:nvPr/>
          </p:nvSpPr>
          <p:spPr>
            <a:xfrm>
              <a:off x="2931101" y="3467610"/>
              <a:ext cx="8097550" cy="634020"/>
            </a:xfrm>
            <a:prstGeom prst="rect">
              <a:avLst/>
            </a:prstGeom>
          </p:spPr>
          <p:txBody>
            <a:bodyPr wrap="square">
              <a:spAutoFit/>
            </a:bodyPr>
            <a:lstStyle/>
            <a:p>
              <a:pPr algn="just">
                <a:lnSpc>
                  <a:spcPct val="110000"/>
                </a:lnSpc>
                <a:buClr>
                  <a:srgbClr val="FEEFAC"/>
                </a:buClr>
                <a:defRPr/>
              </a:pPr>
              <a:r>
                <a:rPr lang="en-US" altLang="zh-CN" sz="1600" dirty="0">
                  <a:solidFill>
                    <a:prstClr val="black">
                      <a:lumMod val="75000"/>
                      <a:lumOff val="25000"/>
                    </a:prstClr>
                  </a:solidFill>
                  <a:cs typeface="+mn-ea"/>
                  <a:sym typeface="+mn-lt"/>
                </a:rPr>
                <a:t>2014</a:t>
              </a:r>
              <a:r>
                <a:rPr lang="zh-CN" altLang="en-US" sz="1600" dirty="0">
                  <a:solidFill>
                    <a:prstClr val="black">
                      <a:lumMod val="75000"/>
                      <a:lumOff val="25000"/>
                    </a:prstClr>
                  </a:solidFill>
                  <a:cs typeface="+mn-ea"/>
                  <a:sym typeface="+mn-lt"/>
                </a:rPr>
                <a:t>年</a:t>
              </a:r>
              <a:r>
                <a:rPr lang="en-US" altLang="zh-CN" sz="1600" dirty="0">
                  <a:solidFill>
                    <a:prstClr val="black">
                      <a:lumMod val="75000"/>
                      <a:lumOff val="25000"/>
                    </a:prstClr>
                  </a:solidFill>
                  <a:cs typeface="+mn-ea"/>
                  <a:sym typeface="+mn-lt"/>
                </a:rPr>
                <a:t>1</a:t>
              </a:r>
              <a:r>
                <a:rPr lang="zh-CN" altLang="en-US" sz="1600" dirty="0">
                  <a:solidFill>
                    <a:prstClr val="black">
                      <a:lumMod val="75000"/>
                      <a:lumOff val="25000"/>
                    </a:prstClr>
                  </a:solidFill>
                  <a:cs typeface="+mn-ea"/>
                  <a:sym typeface="+mn-lt"/>
                </a:rPr>
                <a:t>月</a:t>
              </a:r>
              <a:r>
                <a:rPr lang="en-US" altLang="zh-CN" sz="1600" dirty="0">
                  <a:solidFill>
                    <a:prstClr val="black">
                      <a:lumMod val="75000"/>
                      <a:lumOff val="25000"/>
                    </a:prstClr>
                  </a:solidFill>
                  <a:cs typeface="+mn-ea"/>
                  <a:sym typeface="+mn-lt"/>
                </a:rPr>
                <a:t>15</a:t>
              </a:r>
              <a:r>
                <a:rPr lang="zh-CN" altLang="en-US" sz="1600" dirty="0">
                  <a:solidFill>
                    <a:prstClr val="black">
                      <a:lumMod val="75000"/>
                      <a:lumOff val="25000"/>
                    </a:prstClr>
                  </a:solidFill>
                  <a:cs typeface="+mn-ea"/>
                  <a:sym typeface="+mn-lt"/>
                </a:rPr>
                <a:t>日国务院第</a:t>
              </a:r>
              <a:r>
                <a:rPr lang="en-US" altLang="zh-CN" sz="1600" dirty="0">
                  <a:solidFill>
                    <a:prstClr val="black">
                      <a:lumMod val="75000"/>
                      <a:lumOff val="25000"/>
                    </a:prstClr>
                  </a:solidFill>
                  <a:cs typeface="+mn-ea"/>
                  <a:sym typeface="+mn-lt"/>
                </a:rPr>
                <a:t>36</a:t>
              </a:r>
              <a:r>
                <a:rPr lang="zh-CN" altLang="en-US" sz="1600" dirty="0">
                  <a:solidFill>
                    <a:prstClr val="black">
                      <a:lumMod val="75000"/>
                      <a:lumOff val="25000"/>
                    </a:prstClr>
                  </a:solidFill>
                  <a:cs typeface="+mn-ea"/>
                  <a:sym typeface="+mn-lt"/>
                </a:rPr>
                <a:t>次常务会议讨论通过草案，</a:t>
              </a:r>
              <a:r>
                <a:rPr lang="en-US" altLang="zh-CN" sz="1600" dirty="0">
                  <a:solidFill>
                    <a:prstClr val="black">
                      <a:lumMod val="75000"/>
                      <a:lumOff val="25000"/>
                    </a:prstClr>
                  </a:solidFill>
                  <a:cs typeface="+mn-ea"/>
                  <a:sym typeface="+mn-lt"/>
                </a:rPr>
                <a:t>2014</a:t>
              </a:r>
              <a:r>
                <a:rPr lang="zh-CN" altLang="en-US" sz="1600" dirty="0">
                  <a:solidFill>
                    <a:prstClr val="black">
                      <a:lumMod val="75000"/>
                      <a:lumOff val="25000"/>
                    </a:prstClr>
                  </a:solidFill>
                  <a:cs typeface="+mn-ea"/>
                  <a:sym typeface="+mn-lt"/>
                </a:rPr>
                <a:t>年</a:t>
              </a:r>
              <a:r>
                <a:rPr lang="en-US" altLang="zh-CN" sz="1600" dirty="0">
                  <a:solidFill>
                    <a:prstClr val="black">
                      <a:lumMod val="75000"/>
                      <a:lumOff val="25000"/>
                    </a:prstClr>
                  </a:solidFill>
                  <a:cs typeface="+mn-ea"/>
                  <a:sym typeface="+mn-lt"/>
                </a:rPr>
                <a:t>2</a:t>
              </a:r>
              <a:r>
                <a:rPr lang="zh-CN" altLang="en-US" sz="1600" dirty="0">
                  <a:solidFill>
                    <a:prstClr val="black">
                      <a:lumMod val="75000"/>
                      <a:lumOff val="25000"/>
                    </a:prstClr>
                  </a:solidFill>
                  <a:cs typeface="+mn-ea"/>
                  <a:sym typeface="+mn-lt"/>
                </a:rPr>
                <a:t>月</a:t>
              </a:r>
              <a:r>
                <a:rPr lang="en-US" altLang="zh-CN" sz="1600" dirty="0">
                  <a:solidFill>
                    <a:prstClr val="black">
                      <a:lumMod val="75000"/>
                      <a:lumOff val="25000"/>
                    </a:prstClr>
                  </a:solidFill>
                  <a:cs typeface="+mn-ea"/>
                  <a:sym typeface="+mn-lt"/>
                </a:rPr>
                <a:t>25</a:t>
              </a:r>
              <a:r>
                <a:rPr lang="zh-CN" altLang="en-US" sz="1600" dirty="0">
                  <a:solidFill>
                    <a:prstClr val="black">
                      <a:lumMod val="75000"/>
                      <a:lumOff val="25000"/>
                    </a:prstClr>
                  </a:solidFill>
                  <a:cs typeface="+mn-ea"/>
                  <a:sym typeface="+mn-lt"/>
                </a:rPr>
                <a:t>日全国人大常委会首次审议草案。</a:t>
              </a:r>
            </a:p>
          </p:txBody>
        </p:sp>
        <p:sp>
          <p:nvSpPr>
            <p:cNvPr id="24" name="文本框 23">
              <a:extLst>
                <a:ext uri="{FF2B5EF4-FFF2-40B4-BE49-F238E27FC236}">
                  <a16:creationId xmlns="" xmlns:a16="http://schemas.microsoft.com/office/drawing/2014/main" id="{E01424E2-46EE-42AE-89CA-F248D2452100}"/>
                </a:ext>
              </a:extLst>
            </p:cNvPr>
            <p:cNvSpPr txBox="1"/>
            <p:nvPr/>
          </p:nvSpPr>
          <p:spPr>
            <a:xfrm>
              <a:off x="1356533" y="3304652"/>
              <a:ext cx="1296525" cy="867930"/>
            </a:xfrm>
            <a:prstGeom prst="rect">
              <a:avLst/>
            </a:prstGeom>
          </p:spPr>
          <p:txBody>
            <a:bodyPr wrap="square">
              <a:spAutoFit/>
            </a:bodyPr>
            <a:lstStyle>
              <a:defPPr>
                <a:defRPr lang="zh-CN"/>
              </a:defPPr>
              <a:lvl1pPr>
                <a:lnSpc>
                  <a:spcPct val="110000"/>
                </a:lnSpc>
                <a:defRPr sz="4400">
                  <a:solidFill>
                    <a:schemeClr val="accent1"/>
                  </a:solidFill>
                  <a:latin typeface="思源宋体 CN Heavy" panose="02020900000000000000" pitchFamily="18" charset="-122"/>
                  <a:ea typeface="思源宋体 CN Heavy" panose="02020900000000000000" pitchFamily="18" charset="-122"/>
                </a:defRPr>
              </a:lvl1pPr>
            </a:lstStyle>
            <a:p>
              <a:pPr lvl="0" algn="ctr">
                <a:lnSpc>
                  <a:spcPct val="90000"/>
                </a:lnSpc>
              </a:pPr>
              <a:r>
                <a:rPr lang="zh-CN" altLang="en-US" sz="2800" kern="0" dirty="0">
                  <a:solidFill>
                    <a:srgbClr val="8F010F"/>
                  </a:solidFill>
                  <a:latin typeface="+mn-lt"/>
                  <a:ea typeface="+mn-ea"/>
                  <a:cs typeface="+mn-ea"/>
                  <a:sym typeface="+mn-lt"/>
                </a:rPr>
                <a:t>通过</a:t>
              </a:r>
              <a:endParaRPr lang="en-US" altLang="zh-CN" sz="2800" kern="0" dirty="0">
                <a:solidFill>
                  <a:srgbClr val="8F010F"/>
                </a:solidFill>
                <a:latin typeface="+mn-lt"/>
                <a:ea typeface="+mn-ea"/>
                <a:cs typeface="+mn-ea"/>
                <a:sym typeface="+mn-lt"/>
              </a:endParaRPr>
            </a:p>
            <a:p>
              <a:pPr lvl="0" algn="ctr">
                <a:lnSpc>
                  <a:spcPct val="90000"/>
                </a:lnSpc>
              </a:pPr>
              <a:r>
                <a:rPr lang="zh-CN" altLang="en-US" sz="2800" kern="0" dirty="0">
                  <a:solidFill>
                    <a:srgbClr val="8F010F"/>
                  </a:solidFill>
                  <a:latin typeface="+mn-lt"/>
                  <a:ea typeface="+mn-ea"/>
                  <a:cs typeface="+mn-ea"/>
                  <a:sym typeface="+mn-lt"/>
                </a:rPr>
                <a:t>草案</a:t>
              </a:r>
              <a:endParaRPr kumimoji="0" lang="zh-CN" altLang="en-US" sz="2800" b="0" i="0" u="none" strike="noStrike" kern="0" cap="none" spc="0" normalizeH="0" baseline="0" noProof="0" dirty="0">
                <a:ln>
                  <a:noFill/>
                </a:ln>
                <a:solidFill>
                  <a:srgbClr val="8F010F"/>
                </a:solidFill>
                <a:effectLst/>
                <a:uLnTx/>
                <a:uFillTx/>
                <a:latin typeface="+mn-lt"/>
                <a:ea typeface="+mn-ea"/>
                <a:cs typeface="+mn-ea"/>
                <a:sym typeface="+mn-lt"/>
              </a:endParaRPr>
            </a:p>
          </p:txBody>
        </p:sp>
        <p:cxnSp>
          <p:nvCxnSpPr>
            <p:cNvPr id="25" name="直接连接符 24">
              <a:extLst>
                <a:ext uri="{FF2B5EF4-FFF2-40B4-BE49-F238E27FC236}">
                  <a16:creationId xmlns="" xmlns:a16="http://schemas.microsoft.com/office/drawing/2014/main" id="{A9E61165-FFBD-4190-928C-C0EF81D9E4B1}"/>
                </a:ext>
              </a:extLst>
            </p:cNvPr>
            <p:cNvCxnSpPr>
              <a:cxnSpLocks/>
            </p:cNvCxnSpPr>
            <p:nvPr/>
          </p:nvCxnSpPr>
          <p:spPr>
            <a:xfrm>
              <a:off x="2711199" y="3350847"/>
              <a:ext cx="0" cy="767932"/>
            </a:xfrm>
            <a:prstGeom prst="line">
              <a:avLst/>
            </a:prstGeom>
            <a:noFill/>
            <a:ln w="6350" cap="flat" cmpd="sng" algn="ctr">
              <a:solidFill>
                <a:srgbClr val="CB232D"/>
              </a:solidFill>
              <a:prstDash val="solid"/>
              <a:miter lim="800000"/>
            </a:ln>
            <a:effectLst/>
          </p:spPr>
        </p:cxnSp>
      </p:grpSp>
      <p:grpSp>
        <p:nvGrpSpPr>
          <p:cNvPr id="30" name="组合 29">
            <a:extLst>
              <a:ext uri="{FF2B5EF4-FFF2-40B4-BE49-F238E27FC236}">
                <a16:creationId xmlns="" xmlns:a16="http://schemas.microsoft.com/office/drawing/2014/main" id="{4C9EE60F-B7FF-4427-9AEA-2DE89A6F1F46}"/>
              </a:ext>
            </a:extLst>
          </p:cNvPr>
          <p:cNvGrpSpPr/>
          <p:nvPr/>
        </p:nvGrpSpPr>
        <p:grpSpPr>
          <a:xfrm>
            <a:off x="1191386" y="4859293"/>
            <a:ext cx="9809228" cy="1155613"/>
            <a:chOff x="1287978" y="4496985"/>
            <a:chExt cx="9809228" cy="1155613"/>
          </a:xfrm>
        </p:grpSpPr>
        <p:sp>
          <p:nvSpPr>
            <p:cNvPr id="26" name="矩形: 圆角 25">
              <a:extLst>
                <a:ext uri="{FF2B5EF4-FFF2-40B4-BE49-F238E27FC236}">
                  <a16:creationId xmlns="" xmlns:a16="http://schemas.microsoft.com/office/drawing/2014/main" id="{43004ECB-8692-4F78-8E63-3DA81E8A6588}"/>
                </a:ext>
              </a:extLst>
            </p:cNvPr>
            <p:cNvSpPr/>
            <p:nvPr/>
          </p:nvSpPr>
          <p:spPr>
            <a:xfrm flipH="1">
              <a:off x="1287978" y="4496985"/>
              <a:ext cx="7142408" cy="1155613"/>
            </a:xfrm>
            <a:prstGeom prst="roundRect">
              <a:avLst>
                <a:gd name="adj" fmla="val 7014"/>
              </a:avLst>
            </a:prstGeom>
            <a:gradFill>
              <a:gsLst>
                <a:gs pos="97000">
                  <a:srgbClr val="CB232D">
                    <a:alpha val="5000"/>
                  </a:srgbClr>
                </a:gs>
                <a:gs pos="76000">
                  <a:srgbClr val="CB232D">
                    <a:alpha val="0"/>
                  </a:srgbClr>
                </a:gs>
              </a:gsLst>
              <a:lin ang="0" scaled="0"/>
            </a:gradFill>
            <a:ln w="12700" cap="flat" cmpd="sng" algn="ctr">
              <a:gradFill>
                <a:gsLst>
                  <a:gs pos="100000">
                    <a:srgbClr val="CB232D"/>
                  </a:gs>
                  <a:gs pos="0">
                    <a:srgbClr val="CB232D">
                      <a:alpha val="0"/>
                    </a:srgbClr>
                  </a:gs>
                </a:gsLst>
                <a:lin ang="0" scaled="0"/>
              </a:gra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sp>
          <p:nvSpPr>
            <p:cNvPr id="27" name="矩形 26">
              <a:extLst>
                <a:ext uri="{FF2B5EF4-FFF2-40B4-BE49-F238E27FC236}">
                  <a16:creationId xmlns="" xmlns:a16="http://schemas.microsoft.com/office/drawing/2014/main" id="{82D1D4BA-6006-4BF1-A6D0-08B96AAE204A}"/>
                </a:ext>
              </a:extLst>
            </p:cNvPr>
            <p:cNvSpPr/>
            <p:nvPr/>
          </p:nvSpPr>
          <p:spPr>
            <a:xfrm>
              <a:off x="2999656" y="4786136"/>
              <a:ext cx="8097550" cy="634020"/>
            </a:xfrm>
            <a:prstGeom prst="rect">
              <a:avLst/>
            </a:prstGeom>
          </p:spPr>
          <p:txBody>
            <a:bodyPr wrap="square">
              <a:spAutoFit/>
            </a:bodyPr>
            <a:lstStyle/>
            <a:p>
              <a:pPr algn="just">
                <a:lnSpc>
                  <a:spcPct val="110000"/>
                </a:lnSpc>
                <a:buClr>
                  <a:srgbClr val="FEEFAC"/>
                </a:buClr>
                <a:defRPr/>
              </a:pPr>
              <a:r>
                <a:rPr lang="zh-CN" altLang="en-US" sz="1600" dirty="0">
                  <a:solidFill>
                    <a:prstClr val="black">
                      <a:lumMod val="75000"/>
                      <a:lumOff val="25000"/>
                    </a:prstClr>
                  </a:solidFill>
                  <a:cs typeface="+mn-ea"/>
                  <a:sym typeface="+mn-lt"/>
                </a:rPr>
                <a:t>草案较之施行已近</a:t>
              </a:r>
              <a:r>
                <a:rPr lang="en-US" altLang="zh-CN" sz="1600" dirty="0">
                  <a:solidFill>
                    <a:prstClr val="black">
                      <a:lumMod val="75000"/>
                      <a:lumOff val="25000"/>
                    </a:prstClr>
                  </a:solidFill>
                  <a:cs typeface="+mn-ea"/>
                  <a:sym typeface="+mn-lt"/>
                </a:rPr>
                <a:t>12</a:t>
              </a:r>
              <a:r>
                <a:rPr lang="zh-CN" altLang="en-US" sz="1600" dirty="0">
                  <a:solidFill>
                    <a:prstClr val="black">
                      <a:lumMod val="75000"/>
                      <a:lumOff val="25000"/>
                    </a:prstClr>
                  </a:solidFill>
                  <a:cs typeface="+mn-ea"/>
                  <a:sym typeface="+mn-lt"/>
                </a:rPr>
                <a:t>年的现行安全生产法，由原来的</a:t>
              </a:r>
              <a:r>
                <a:rPr lang="en-US" altLang="zh-CN" sz="1600" dirty="0">
                  <a:solidFill>
                    <a:prstClr val="black">
                      <a:lumMod val="75000"/>
                      <a:lumOff val="25000"/>
                    </a:prstClr>
                  </a:solidFill>
                  <a:cs typeface="+mn-ea"/>
                  <a:sym typeface="+mn-lt"/>
                </a:rPr>
                <a:t>97</a:t>
              </a:r>
              <a:r>
                <a:rPr lang="zh-CN" altLang="en-US" sz="1600" dirty="0">
                  <a:solidFill>
                    <a:prstClr val="black">
                      <a:lumMod val="75000"/>
                      <a:lumOff val="25000"/>
                    </a:prstClr>
                  </a:solidFill>
                  <a:cs typeface="+mn-ea"/>
                  <a:sym typeface="+mn-lt"/>
                </a:rPr>
                <a:t>条增加到</a:t>
              </a:r>
              <a:r>
                <a:rPr lang="en-US" altLang="zh-CN" sz="1600" dirty="0">
                  <a:solidFill>
                    <a:prstClr val="black">
                      <a:lumMod val="75000"/>
                      <a:lumOff val="25000"/>
                    </a:prstClr>
                  </a:solidFill>
                  <a:cs typeface="+mn-ea"/>
                  <a:sym typeface="+mn-lt"/>
                </a:rPr>
                <a:t>114</a:t>
              </a:r>
              <a:r>
                <a:rPr lang="zh-CN" altLang="en-US" sz="1600" dirty="0">
                  <a:solidFill>
                    <a:prstClr val="black">
                      <a:lumMod val="75000"/>
                      <a:lumOff val="25000"/>
                    </a:prstClr>
                  </a:solidFill>
                  <a:cs typeface="+mn-ea"/>
                  <a:sym typeface="+mn-lt"/>
                </a:rPr>
                <a:t>条，新增和修改条款</a:t>
              </a:r>
              <a:r>
                <a:rPr lang="en-US" altLang="zh-CN" sz="1600" dirty="0">
                  <a:solidFill>
                    <a:prstClr val="black">
                      <a:lumMod val="75000"/>
                      <a:lumOff val="25000"/>
                    </a:prstClr>
                  </a:solidFill>
                  <a:cs typeface="+mn-ea"/>
                  <a:sym typeface="+mn-lt"/>
                </a:rPr>
                <a:t>67</a:t>
              </a:r>
              <a:r>
                <a:rPr lang="zh-CN" altLang="en-US" sz="1600" dirty="0">
                  <a:solidFill>
                    <a:prstClr val="black">
                      <a:lumMod val="75000"/>
                      <a:lumOff val="25000"/>
                    </a:prstClr>
                  </a:solidFill>
                  <a:cs typeface="+mn-ea"/>
                  <a:sym typeface="+mn-lt"/>
                </a:rPr>
                <a:t>条，其中新增</a:t>
              </a:r>
              <a:r>
                <a:rPr lang="en-US" altLang="zh-CN" sz="1600" dirty="0">
                  <a:solidFill>
                    <a:prstClr val="black">
                      <a:lumMod val="75000"/>
                      <a:lumOff val="25000"/>
                    </a:prstClr>
                  </a:solidFill>
                  <a:cs typeface="+mn-ea"/>
                  <a:sym typeface="+mn-lt"/>
                </a:rPr>
                <a:t>15</a:t>
              </a:r>
              <a:r>
                <a:rPr lang="zh-CN" altLang="en-US" sz="1600" dirty="0">
                  <a:solidFill>
                    <a:prstClr val="black">
                      <a:lumMod val="75000"/>
                      <a:lumOff val="25000"/>
                    </a:prstClr>
                  </a:solidFill>
                  <a:cs typeface="+mn-ea"/>
                  <a:sym typeface="+mn-lt"/>
                </a:rPr>
                <a:t>条，修改</a:t>
              </a:r>
              <a:r>
                <a:rPr lang="en-US" altLang="zh-CN" sz="1600" dirty="0">
                  <a:solidFill>
                    <a:prstClr val="black">
                      <a:lumMod val="75000"/>
                      <a:lumOff val="25000"/>
                    </a:prstClr>
                  </a:solidFill>
                  <a:cs typeface="+mn-ea"/>
                  <a:sym typeface="+mn-lt"/>
                </a:rPr>
                <a:t>52</a:t>
              </a:r>
              <a:r>
                <a:rPr lang="zh-CN" altLang="en-US" sz="1600" dirty="0">
                  <a:solidFill>
                    <a:prstClr val="black">
                      <a:lumMod val="75000"/>
                      <a:lumOff val="25000"/>
                    </a:prstClr>
                  </a:solidFill>
                  <a:cs typeface="+mn-ea"/>
                  <a:sym typeface="+mn-lt"/>
                </a:rPr>
                <a:t>条</a:t>
              </a:r>
            </a:p>
          </p:txBody>
        </p:sp>
        <p:sp>
          <p:nvSpPr>
            <p:cNvPr id="28" name="文本框 27">
              <a:extLst>
                <a:ext uri="{FF2B5EF4-FFF2-40B4-BE49-F238E27FC236}">
                  <a16:creationId xmlns="" xmlns:a16="http://schemas.microsoft.com/office/drawing/2014/main" id="{0BB39DBA-4EE1-4B7E-AFE7-52CE1BF50A3E}"/>
                </a:ext>
              </a:extLst>
            </p:cNvPr>
            <p:cNvSpPr txBox="1"/>
            <p:nvPr/>
          </p:nvSpPr>
          <p:spPr>
            <a:xfrm>
              <a:off x="1375255" y="4631431"/>
              <a:ext cx="1296525" cy="867930"/>
            </a:xfrm>
            <a:prstGeom prst="rect">
              <a:avLst/>
            </a:prstGeom>
          </p:spPr>
          <p:txBody>
            <a:bodyPr wrap="square">
              <a:spAutoFit/>
            </a:bodyPr>
            <a:lstStyle>
              <a:defPPr>
                <a:defRPr lang="zh-CN"/>
              </a:defPPr>
              <a:lvl1pPr>
                <a:lnSpc>
                  <a:spcPct val="110000"/>
                </a:lnSpc>
                <a:defRPr sz="4400">
                  <a:solidFill>
                    <a:schemeClr val="accent1"/>
                  </a:solidFill>
                  <a:latin typeface="思源宋体 CN Heavy" panose="02020900000000000000" pitchFamily="18" charset="-122"/>
                  <a:ea typeface="思源宋体 CN Heavy" panose="02020900000000000000" pitchFamily="18" charset="-122"/>
                </a:defRPr>
              </a:lvl1pPr>
            </a:lstStyle>
            <a:p>
              <a:pPr lvl="0" algn="ctr">
                <a:lnSpc>
                  <a:spcPct val="90000"/>
                </a:lnSpc>
              </a:pPr>
              <a:r>
                <a:rPr lang="zh-CN" altLang="en-US" sz="2800" kern="0" dirty="0">
                  <a:solidFill>
                    <a:srgbClr val="8F010F"/>
                  </a:solidFill>
                  <a:latin typeface="+mn-lt"/>
                  <a:ea typeface="+mn-ea"/>
                  <a:cs typeface="+mn-ea"/>
                  <a:sym typeface="+mn-lt"/>
                </a:rPr>
                <a:t>审议</a:t>
              </a:r>
              <a:endParaRPr lang="en-US" altLang="zh-CN" sz="2800" kern="0" dirty="0">
                <a:solidFill>
                  <a:srgbClr val="8F010F"/>
                </a:solidFill>
                <a:latin typeface="+mn-lt"/>
                <a:ea typeface="+mn-ea"/>
                <a:cs typeface="+mn-ea"/>
                <a:sym typeface="+mn-lt"/>
              </a:endParaRPr>
            </a:p>
            <a:p>
              <a:pPr lvl="0" algn="ctr">
                <a:lnSpc>
                  <a:spcPct val="90000"/>
                </a:lnSpc>
              </a:pPr>
              <a:r>
                <a:rPr lang="zh-CN" altLang="en-US" sz="2800" kern="0" dirty="0">
                  <a:solidFill>
                    <a:srgbClr val="8F010F"/>
                  </a:solidFill>
                  <a:latin typeface="+mn-lt"/>
                  <a:ea typeface="+mn-ea"/>
                  <a:cs typeface="+mn-ea"/>
                  <a:sym typeface="+mn-lt"/>
                </a:rPr>
                <a:t>草案</a:t>
              </a:r>
              <a:endParaRPr kumimoji="0" lang="zh-CN" altLang="en-US" sz="2800" b="0" i="0" u="none" strike="noStrike" kern="0" cap="none" spc="0" normalizeH="0" baseline="0" noProof="0" dirty="0">
                <a:ln>
                  <a:noFill/>
                </a:ln>
                <a:solidFill>
                  <a:srgbClr val="8F010F"/>
                </a:solidFill>
                <a:effectLst/>
                <a:uLnTx/>
                <a:uFillTx/>
                <a:latin typeface="+mn-lt"/>
                <a:ea typeface="+mn-ea"/>
                <a:cs typeface="+mn-ea"/>
                <a:sym typeface="+mn-lt"/>
              </a:endParaRPr>
            </a:p>
          </p:txBody>
        </p:sp>
        <p:cxnSp>
          <p:nvCxnSpPr>
            <p:cNvPr id="29" name="直接连接符 28">
              <a:extLst>
                <a:ext uri="{FF2B5EF4-FFF2-40B4-BE49-F238E27FC236}">
                  <a16:creationId xmlns="" xmlns:a16="http://schemas.microsoft.com/office/drawing/2014/main" id="{79251C2B-7FEE-4016-9E05-9468260D1ACD}"/>
                </a:ext>
              </a:extLst>
            </p:cNvPr>
            <p:cNvCxnSpPr>
              <a:cxnSpLocks/>
            </p:cNvCxnSpPr>
            <p:nvPr/>
          </p:nvCxnSpPr>
          <p:spPr>
            <a:xfrm>
              <a:off x="2711199" y="4690825"/>
              <a:ext cx="0" cy="767932"/>
            </a:xfrm>
            <a:prstGeom prst="line">
              <a:avLst/>
            </a:prstGeom>
            <a:noFill/>
            <a:ln w="6350" cap="flat" cmpd="sng" algn="ctr">
              <a:solidFill>
                <a:srgbClr val="CB232D"/>
              </a:solidFill>
              <a:prstDash val="solid"/>
              <a:miter lim="800000"/>
            </a:ln>
            <a:effectLst/>
          </p:spPr>
        </p:cxnSp>
      </p:grpSp>
    </p:spTree>
    <p:custDataLst>
      <p:tags r:id="rId1"/>
    </p:custDataLst>
    <p:extLst>
      <p:ext uri="{BB962C8B-B14F-4D97-AF65-F5344CB8AC3E}">
        <p14:creationId xmlns:p14="http://schemas.microsoft.com/office/powerpoint/2010/main" val="1768685965"/>
      </p:ext>
    </p:extLst>
  </p:cSld>
  <p:clrMapOvr>
    <a:masterClrMapping/>
  </p:clrMapOvr>
  <mc:AlternateContent xmlns:mc="http://schemas.openxmlformats.org/markup-compatibility/2006" xmlns:p14="http://schemas.microsoft.com/office/powerpoint/2010/main">
    <mc:Choice Requires="p14">
      <p:transition spd="slow" p14:dur="1500" advTm="1201">
        <p:random/>
      </p:transition>
    </mc:Choice>
    <mc:Fallback xmlns="">
      <p:transition spd="slow" advTm="1201">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 xmlns:a16="http://schemas.microsoft.com/office/drawing/2014/main" id="{2574561F-8F54-45AF-A77B-0C2E2E8EA81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0958" r="15832" b="17627"/>
          <a:stretch/>
        </p:blipFill>
        <p:spPr>
          <a:xfrm>
            <a:off x="-1" y="0"/>
            <a:ext cx="12192001" cy="6858000"/>
          </a:xfrm>
          <a:prstGeom prst="rect">
            <a:avLst/>
          </a:prstGeom>
        </p:spPr>
      </p:pic>
      <p:sp>
        <p:nvSpPr>
          <p:cNvPr id="3" name="矩形: 圆角 2">
            <a:extLst>
              <a:ext uri="{FF2B5EF4-FFF2-40B4-BE49-F238E27FC236}">
                <a16:creationId xmlns="" xmlns:a16="http://schemas.microsoft.com/office/drawing/2014/main" id="{397A4022-9BB5-437F-AAF5-1ECD4F25F245}"/>
              </a:ext>
            </a:extLst>
          </p:cNvPr>
          <p:cNvSpPr/>
          <p:nvPr/>
        </p:nvSpPr>
        <p:spPr>
          <a:xfrm>
            <a:off x="335359" y="764704"/>
            <a:ext cx="11521280" cy="5760640"/>
          </a:xfrm>
          <a:prstGeom prst="roundRect">
            <a:avLst>
              <a:gd name="adj" fmla="val 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a:extLst>
              <a:ext uri="{FF2B5EF4-FFF2-40B4-BE49-F238E27FC236}">
                <a16:creationId xmlns="" xmlns:a16="http://schemas.microsoft.com/office/drawing/2014/main" id="{6FC00857-26CB-420F-8BFC-CC866FAE02D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77010" t="57889" r="158" b="17302"/>
          <a:stretch/>
        </p:blipFill>
        <p:spPr>
          <a:xfrm>
            <a:off x="191344" y="188640"/>
            <a:ext cx="1247990" cy="677953"/>
          </a:xfrm>
          <a:prstGeom prst="rect">
            <a:avLst/>
          </a:prstGeom>
        </p:spPr>
      </p:pic>
      <p:sp>
        <p:nvSpPr>
          <p:cNvPr id="5" name="文本框 4">
            <a:extLst>
              <a:ext uri="{FF2B5EF4-FFF2-40B4-BE49-F238E27FC236}">
                <a16:creationId xmlns="" xmlns:a16="http://schemas.microsoft.com/office/drawing/2014/main" id="{150C1188-26A2-4161-8655-45308466877D}"/>
              </a:ext>
            </a:extLst>
          </p:cNvPr>
          <p:cNvSpPr txBox="1"/>
          <p:nvPr/>
        </p:nvSpPr>
        <p:spPr>
          <a:xfrm>
            <a:off x="1199456" y="188640"/>
            <a:ext cx="4824536" cy="584775"/>
          </a:xfrm>
          <a:prstGeom prst="rect">
            <a:avLst/>
          </a:prstGeom>
          <a:noFill/>
        </p:spPr>
        <p:txBody>
          <a:bodyPr wrap="square" rtlCol="0">
            <a:spAutoFit/>
          </a:bodyPr>
          <a:lstStyle/>
          <a:p>
            <a:pPr algn="dist"/>
            <a:r>
              <a:rPr lang="zh-CN" altLang="en-US" sz="3200" i="0" dirty="0">
                <a:solidFill>
                  <a:srgbClr val="FCE1B6"/>
                </a:solidFill>
                <a:cs typeface="+mn-ea"/>
                <a:sym typeface="+mn-lt"/>
              </a:rPr>
              <a:t>新安全生产法的修改历程</a:t>
            </a:r>
          </a:p>
        </p:txBody>
      </p:sp>
      <p:grpSp>
        <p:nvGrpSpPr>
          <p:cNvPr id="21" name="组合 20">
            <a:extLst>
              <a:ext uri="{FF2B5EF4-FFF2-40B4-BE49-F238E27FC236}">
                <a16:creationId xmlns="" xmlns:a16="http://schemas.microsoft.com/office/drawing/2014/main" id="{764941D6-C4F0-49A8-8F24-78EEE5979944}"/>
              </a:ext>
            </a:extLst>
          </p:cNvPr>
          <p:cNvGrpSpPr/>
          <p:nvPr/>
        </p:nvGrpSpPr>
        <p:grpSpPr>
          <a:xfrm rot="5400000">
            <a:off x="909680" y="2816304"/>
            <a:ext cx="2466718" cy="2250906"/>
            <a:chOff x="582637" y="4135569"/>
            <a:chExt cx="2466718" cy="755639"/>
          </a:xfrm>
        </p:grpSpPr>
        <p:cxnSp>
          <p:nvCxnSpPr>
            <p:cNvPr id="22" name="直接连接符 21">
              <a:extLst>
                <a:ext uri="{FF2B5EF4-FFF2-40B4-BE49-F238E27FC236}">
                  <a16:creationId xmlns="" xmlns:a16="http://schemas.microsoft.com/office/drawing/2014/main" id="{73F78ED4-3799-4CE1-8FBA-043C0DABEF4A}"/>
                </a:ext>
              </a:extLst>
            </p:cNvPr>
            <p:cNvCxnSpPr>
              <a:cxnSpLocks/>
            </p:cNvCxnSpPr>
            <p:nvPr/>
          </p:nvCxnSpPr>
          <p:spPr>
            <a:xfrm>
              <a:off x="582638" y="4135569"/>
              <a:ext cx="0" cy="754734"/>
            </a:xfrm>
            <a:prstGeom prst="line">
              <a:avLst/>
            </a:prstGeom>
            <a:noFill/>
            <a:ln w="19050" cap="flat" cmpd="sng" algn="ctr">
              <a:solidFill>
                <a:srgbClr val="CB232D"/>
              </a:solidFill>
              <a:prstDash val="solid"/>
              <a:miter lim="800000"/>
            </a:ln>
            <a:effectLst/>
          </p:spPr>
        </p:cxnSp>
        <p:sp>
          <p:nvSpPr>
            <p:cNvPr id="23" name="矩形 22">
              <a:extLst>
                <a:ext uri="{FF2B5EF4-FFF2-40B4-BE49-F238E27FC236}">
                  <a16:creationId xmlns="" xmlns:a16="http://schemas.microsoft.com/office/drawing/2014/main" id="{79683B24-2108-4B80-87CB-34F8BCF3750A}"/>
                </a:ext>
              </a:extLst>
            </p:cNvPr>
            <p:cNvSpPr/>
            <p:nvPr/>
          </p:nvSpPr>
          <p:spPr>
            <a:xfrm>
              <a:off x="582637" y="4136424"/>
              <a:ext cx="2466718" cy="754784"/>
            </a:xfrm>
            <a:prstGeom prst="rect">
              <a:avLst/>
            </a:prstGeom>
            <a:gradFill>
              <a:gsLst>
                <a:gs pos="0">
                  <a:srgbClr val="C30F0F">
                    <a:lumMod val="90000"/>
                    <a:lumOff val="10000"/>
                    <a:alpha val="10000"/>
                  </a:srgbClr>
                </a:gs>
                <a:gs pos="65000">
                  <a:srgbClr val="C30F0F">
                    <a:alpha val="0"/>
                  </a:srgbClr>
                </a:gs>
              </a:gsLst>
              <a:lin ang="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grpSp>
      <p:sp>
        <p:nvSpPr>
          <p:cNvPr id="24" name="椭圆 23">
            <a:extLst>
              <a:ext uri="{FF2B5EF4-FFF2-40B4-BE49-F238E27FC236}">
                <a16:creationId xmlns="" xmlns:a16="http://schemas.microsoft.com/office/drawing/2014/main" id="{8B9838EF-8A6D-4372-A380-4DABE84DE8D4}"/>
              </a:ext>
            </a:extLst>
          </p:cNvPr>
          <p:cNvSpPr/>
          <p:nvPr/>
        </p:nvSpPr>
        <p:spPr>
          <a:xfrm flipV="1">
            <a:off x="3898820" y="1417536"/>
            <a:ext cx="4394359" cy="4394359"/>
          </a:xfrm>
          <a:prstGeom prst="ellipse">
            <a:avLst/>
          </a:prstGeom>
          <a:gradFill>
            <a:gsLst>
              <a:gs pos="0">
                <a:srgbClr val="CB232D"/>
              </a:gs>
              <a:gs pos="59000">
                <a:sysClr val="window" lastClr="FFFFFF">
                  <a:alpha val="0"/>
                </a:sysClr>
              </a:gs>
            </a:gsLst>
            <a:lin ang="5400000" scaled="1"/>
          </a:gradFill>
          <a:ln w="12700" cap="flat" cmpd="sng" algn="ctr">
            <a:gradFill>
              <a:gsLst>
                <a:gs pos="0">
                  <a:srgbClr val="CB232D"/>
                </a:gs>
                <a:gs pos="61000">
                  <a:sysClr val="window" lastClr="FFFFFF">
                    <a:alpha val="0"/>
                  </a:sysClr>
                </a:gs>
              </a:gsLst>
              <a:lin ang="5400000" scaled="1"/>
            </a:gra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pic>
        <p:nvPicPr>
          <p:cNvPr id="25" name="图片 24" descr="卡通人物&#10;&#10;低可信度描述已自动生成">
            <a:extLst>
              <a:ext uri="{FF2B5EF4-FFF2-40B4-BE49-F238E27FC236}">
                <a16:creationId xmlns="" xmlns:a16="http://schemas.microsoft.com/office/drawing/2014/main" id="{FE38209D-CB29-4615-9722-C880E2EDCF1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43373" y="3124391"/>
            <a:ext cx="4505254" cy="1743472"/>
          </a:xfrm>
          <a:prstGeom prst="rect">
            <a:avLst/>
          </a:prstGeom>
        </p:spPr>
      </p:pic>
      <p:sp>
        <p:nvSpPr>
          <p:cNvPr id="26" name="矩形: 圆角 25">
            <a:extLst>
              <a:ext uri="{FF2B5EF4-FFF2-40B4-BE49-F238E27FC236}">
                <a16:creationId xmlns="" xmlns:a16="http://schemas.microsoft.com/office/drawing/2014/main" id="{9B0FDA97-2FC5-4454-820E-297CE5ED7657}"/>
              </a:ext>
            </a:extLst>
          </p:cNvPr>
          <p:cNvSpPr/>
          <p:nvPr/>
        </p:nvSpPr>
        <p:spPr bwMode="auto">
          <a:xfrm>
            <a:off x="2667228" y="1502640"/>
            <a:ext cx="6857544" cy="520893"/>
          </a:xfrm>
          <a:prstGeom prst="roundRect">
            <a:avLst>
              <a:gd name="adj" fmla="val 50000"/>
            </a:avLst>
          </a:prstGeom>
          <a:solidFill>
            <a:srgbClr val="8F010F"/>
          </a:solidFill>
          <a:ln w="12700" cap="flat" cmpd="sng" algn="ctr">
            <a:noFill/>
            <a:prstDash val="solid"/>
            <a:miter lim="800000"/>
          </a:ln>
          <a:effectLst>
            <a:outerShdw blurRad="254000" dist="101600" dir="5400000" algn="ctr" rotWithShape="0">
              <a:srgbClr val="C30F0F">
                <a:alpha val="23000"/>
              </a:srgbClr>
            </a:outerShdw>
          </a:effectLst>
        </p:spPr>
        <p:txBody>
          <a:bodyPr lIns="0" tIns="0" rIns="0" bIns="0" rtlCol="0" anchor="ctr"/>
          <a:lstStyle/>
          <a:p>
            <a:pPr lvl="0" algn="ctr"/>
            <a:r>
              <a:rPr lang="en-US" altLang="zh-CN" sz="2400" kern="0" dirty="0">
                <a:ln w="19050">
                  <a:noFill/>
                </a:ln>
                <a:solidFill>
                  <a:schemeClr val="bg1"/>
                </a:solidFill>
                <a:cs typeface="+mn-ea"/>
                <a:sym typeface="+mn-lt"/>
              </a:rPr>
              <a:t>2014</a:t>
            </a:r>
            <a:r>
              <a:rPr lang="zh-CN" altLang="en-US" sz="2400" kern="0" dirty="0">
                <a:ln w="19050">
                  <a:noFill/>
                </a:ln>
                <a:solidFill>
                  <a:schemeClr val="bg1"/>
                </a:solidFill>
                <a:cs typeface="+mn-ea"/>
                <a:sym typeface="+mn-lt"/>
              </a:rPr>
              <a:t>年</a:t>
            </a:r>
            <a:r>
              <a:rPr lang="en-US" altLang="zh-CN" sz="2400" kern="0" dirty="0">
                <a:ln w="19050">
                  <a:noFill/>
                </a:ln>
                <a:solidFill>
                  <a:schemeClr val="bg1"/>
                </a:solidFill>
                <a:cs typeface="+mn-ea"/>
                <a:sym typeface="+mn-lt"/>
              </a:rPr>
              <a:t>8</a:t>
            </a:r>
            <a:r>
              <a:rPr lang="zh-CN" altLang="en-US" sz="2400" kern="0" dirty="0">
                <a:ln w="19050">
                  <a:noFill/>
                </a:ln>
                <a:solidFill>
                  <a:schemeClr val="bg1"/>
                </a:solidFill>
                <a:cs typeface="+mn-ea"/>
                <a:sym typeface="+mn-lt"/>
              </a:rPr>
              <a:t>月</a:t>
            </a:r>
            <a:r>
              <a:rPr lang="en-US" altLang="zh-CN" sz="2400" kern="0" dirty="0">
                <a:ln w="19050">
                  <a:noFill/>
                </a:ln>
                <a:solidFill>
                  <a:schemeClr val="bg1"/>
                </a:solidFill>
                <a:cs typeface="+mn-ea"/>
                <a:sym typeface="+mn-lt"/>
              </a:rPr>
              <a:t>7</a:t>
            </a:r>
            <a:r>
              <a:rPr lang="zh-CN" altLang="en-US" sz="2400" kern="0" dirty="0">
                <a:ln w="19050">
                  <a:noFill/>
                </a:ln>
                <a:solidFill>
                  <a:schemeClr val="bg1"/>
                </a:solidFill>
                <a:cs typeface="+mn-ea"/>
                <a:sym typeface="+mn-lt"/>
              </a:rPr>
              <a:t>日至</a:t>
            </a:r>
            <a:r>
              <a:rPr lang="en-US" altLang="zh-CN" sz="2400" kern="0" dirty="0">
                <a:ln w="19050">
                  <a:noFill/>
                </a:ln>
                <a:solidFill>
                  <a:schemeClr val="bg1"/>
                </a:solidFill>
                <a:cs typeface="+mn-ea"/>
                <a:sym typeface="+mn-lt"/>
              </a:rPr>
              <a:t>8</a:t>
            </a:r>
            <a:r>
              <a:rPr lang="zh-CN" altLang="en-US" sz="2400" kern="0" dirty="0">
                <a:ln w="19050">
                  <a:noFill/>
                </a:ln>
                <a:solidFill>
                  <a:schemeClr val="bg1"/>
                </a:solidFill>
                <a:cs typeface="+mn-ea"/>
                <a:sym typeface="+mn-lt"/>
              </a:rPr>
              <a:t>日组织召开草案出台前评估</a:t>
            </a:r>
          </a:p>
        </p:txBody>
      </p:sp>
      <p:sp>
        <p:nvSpPr>
          <p:cNvPr id="27" name="椭圆 26">
            <a:extLst>
              <a:ext uri="{FF2B5EF4-FFF2-40B4-BE49-F238E27FC236}">
                <a16:creationId xmlns="" xmlns:a16="http://schemas.microsoft.com/office/drawing/2014/main" id="{73973B2A-2882-46E7-9064-C84BD062B9B8}"/>
              </a:ext>
            </a:extLst>
          </p:cNvPr>
          <p:cNvSpPr/>
          <p:nvPr/>
        </p:nvSpPr>
        <p:spPr>
          <a:xfrm>
            <a:off x="1857615" y="2407507"/>
            <a:ext cx="570848" cy="570848"/>
          </a:xfrm>
          <a:prstGeom prst="ellipse">
            <a:avLst/>
          </a:prstGeom>
          <a:solidFill>
            <a:srgbClr val="E66562">
              <a:alpha val="35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3600" b="0" i="0" u="none" strike="noStrike" kern="0" cap="none" spc="0" normalizeH="0" baseline="0" noProof="0">
              <a:ln>
                <a:noFill/>
              </a:ln>
              <a:solidFill>
                <a:prstClr val="white"/>
              </a:solidFill>
              <a:effectLst/>
              <a:uLnTx/>
              <a:uFillTx/>
              <a:cs typeface="+mn-ea"/>
              <a:sym typeface="+mn-lt"/>
            </a:endParaRPr>
          </a:p>
        </p:txBody>
      </p:sp>
      <p:sp>
        <p:nvSpPr>
          <p:cNvPr id="28" name="椭圆 27">
            <a:extLst>
              <a:ext uri="{FF2B5EF4-FFF2-40B4-BE49-F238E27FC236}">
                <a16:creationId xmlns="" xmlns:a16="http://schemas.microsoft.com/office/drawing/2014/main" id="{BFF800E0-CD04-4F23-A573-A02D0D477C3D}"/>
              </a:ext>
            </a:extLst>
          </p:cNvPr>
          <p:cNvSpPr/>
          <p:nvPr/>
        </p:nvSpPr>
        <p:spPr>
          <a:xfrm>
            <a:off x="1935790" y="2485682"/>
            <a:ext cx="414498" cy="414498"/>
          </a:xfrm>
          <a:prstGeom prst="ellipse">
            <a:avLst/>
          </a:prstGeom>
          <a:solidFill>
            <a:srgbClr val="8F010F"/>
          </a:solidFill>
          <a:ln w="12700" cap="flat" cmpd="sng" algn="ctr">
            <a:noFill/>
            <a:prstDash val="solid"/>
            <a:miter lim="800000"/>
          </a:ln>
          <a:effectLst>
            <a:outerShdw blurRad="254000" dist="101600" dir="5400000" algn="ctr" rotWithShape="0">
              <a:srgbClr val="C30F0F">
                <a:alpha val="23000"/>
              </a:srgbClr>
            </a:outerShdw>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w="19050">
                  <a:noFill/>
                </a:ln>
                <a:gradFill>
                  <a:gsLst>
                    <a:gs pos="0">
                      <a:srgbClr val="FEEFAC"/>
                    </a:gs>
                    <a:gs pos="60000">
                      <a:srgbClr val="FED897"/>
                    </a:gs>
                  </a:gsLst>
                  <a:lin ang="5400000" scaled="1"/>
                </a:gradFill>
                <a:effectLst/>
                <a:uLnTx/>
                <a:uFillTx/>
                <a:cs typeface="+mn-ea"/>
                <a:sym typeface="+mn-lt"/>
              </a:rPr>
              <a:t>1</a:t>
            </a:r>
            <a:endParaRPr kumimoji="0" lang="zh-CN" altLang="en-US" sz="1800" b="0" i="0" u="none" strike="noStrike" kern="0" cap="none" spc="0" normalizeH="0" baseline="0" noProof="0" dirty="0">
              <a:ln w="19050">
                <a:noFill/>
              </a:ln>
              <a:gradFill>
                <a:gsLst>
                  <a:gs pos="0">
                    <a:srgbClr val="FEEFAC"/>
                  </a:gs>
                  <a:gs pos="60000">
                    <a:srgbClr val="FED897"/>
                  </a:gs>
                </a:gsLst>
                <a:lin ang="5400000" scaled="1"/>
              </a:gradFill>
              <a:effectLst/>
              <a:uLnTx/>
              <a:uFillTx/>
              <a:cs typeface="+mn-ea"/>
              <a:sym typeface="+mn-lt"/>
            </a:endParaRPr>
          </a:p>
        </p:txBody>
      </p:sp>
      <p:sp>
        <p:nvSpPr>
          <p:cNvPr id="29" name="矩形 28">
            <a:extLst>
              <a:ext uri="{FF2B5EF4-FFF2-40B4-BE49-F238E27FC236}">
                <a16:creationId xmlns="" xmlns:a16="http://schemas.microsoft.com/office/drawing/2014/main" id="{0F41ED29-2D98-4B16-A417-AB0AF27DCBF6}"/>
              </a:ext>
            </a:extLst>
          </p:cNvPr>
          <p:cNvSpPr/>
          <p:nvPr/>
        </p:nvSpPr>
        <p:spPr>
          <a:xfrm>
            <a:off x="1197410" y="3135585"/>
            <a:ext cx="1891259" cy="1432828"/>
          </a:xfrm>
          <a:prstGeom prst="rect">
            <a:avLst/>
          </a:prstGeom>
        </p:spPr>
        <p:txBody>
          <a:bodyPr wrap="square">
            <a:spAutoFit/>
          </a:bodyPr>
          <a:lstStyle/>
          <a:p>
            <a:pPr algn="ctr">
              <a:lnSpc>
                <a:spcPct val="110000"/>
              </a:lnSpc>
              <a:buClr>
                <a:srgbClr val="CB232D"/>
              </a:buClr>
              <a:defRPr/>
            </a:pPr>
            <a:r>
              <a:rPr lang="en-US" altLang="zh-CN" sz="1600" dirty="0">
                <a:solidFill>
                  <a:prstClr val="black">
                    <a:lumMod val="85000"/>
                    <a:lumOff val="15000"/>
                  </a:prstClr>
                </a:solidFill>
                <a:cs typeface="+mn-ea"/>
                <a:sym typeface="+mn-lt"/>
              </a:rPr>
              <a:t>2014</a:t>
            </a:r>
            <a:r>
              <a:rPr lang="zh-CN" altLang="en-US" sz="1600" dirty="0">
                <a:solidFill>
                  <a:prstClr val="black">
                    <a:lumMod val="85000"/>
                    <a:lumOff val="15000"/>
                  </a:prstClr>
                </a:solidFill>
                <a:cs typeface="+mn-ea"/>
                <a:sym typeface="+mn-lt"/>
              </a:rPr>
              <a:t>年</a:t>
            </a:r>
            <a:r>
              <a:rPr lang="en-US" altLang="zh-CN" sz="1600" dirty="0">
                <a:solidFill>
                  <a:prstClr val="black">
                    <a:lumMod val="85000"/>
                    <a:lumOff val="15000"/>
                  </a:prstClr>
                </a:solidFill>
                <a:cs typeface="+mn-ea"/>
                <a:sym typeface="+mn-lt"/>
              </a:rPr>
              <a:t>8</a:t>
            </a:r>
            <a:r>
              <a:rPr lang="zh-CN" altLang="en-US" sz="1600" dirty="0">
                <a:solidFill>
                  <a:prstClr val="black">
                    <a:lumMod val="85000"/>
                    <a:lumOff val="15000"/>
                  </a:prstClr>
                </a:solidFill>
                <a:cs typeface="+mn-ea"/>
                <a:sym typeface="+mn-lt"/>
              </a:rPr>
              <a:t>月</a:t>
            </a:r>
            <a:r>
              <a:rPr lang="en-US" altLang="zh-CN" sz="1600" dirty="0">
                <a:solidFill>
                  <a:prstClr val="black">
                    <a:lumMod val="85000"/>
                    <a:lumOff val="15000"/>
                  </a:prstClr>
                </a:solidFill>
                <a:cs typeface="+mn-ea"/>
                <a:sym typeface="+mn-lt"/>
              </a:rPr>
              <a:t>25</a:t>
            </a:r>
            <a:r>
              <a:rPr lang="zh-CN" altLang="en-US" sz="1600" dirty="0">
                <a:solidFill>
                  <a:prstClr val="black">
                    <a:lumMod val="85000"/>
                    <a:lumOff val="15000"/>
                  </a:prstClr>
                </a:solidFill>
                <a:cs typeface="+mn-ea"/>
                <a:sym typeface="+mn-lt"/>
              </a:rPr>
              <a:t>日提请十二届全国人大常委会第十次会议进行第二次审议草案</a:t>
            </a:r>
          </a:p>
        </p:txBody>
      </p:sp>
      <p:grpSp>
        <p:nvGrpSpPr>
          <p:cNvPr id="30" name="组合 29">
            <a:extLst>
              <a:ext uri="{FF2B5EF4-FFF2-40B4-BE49-F238E27FC236}">
                <a16:creationId xmlns="" xmlns:a16="http://schemas.microsoft.com/office/drawing/2014/main" id="{0FC2F3A6-748F-469B-B6FC-F20240A35A2B}"/>
              </a:ext>
            </a:extLst>
          </p:cNvPr>
          <p:cNvGrpSpPr/>
          <p:nvPr/>
        </p:nvGrpSpPr>
        <p:grpSpPr>
          <a:xfrm rot="5400000">
            <a:off x="9003093" y="2816304"/>
            <a:ext cx="2466718" cy="2250906"/>
            <a:chOff x="582637" y="4135569"/>
            <a:chExt cx="2466718" cy="755639"/>
          </a:xfrm>
        </p:grpSpPr>
        <p:cxnSp>
          <p:nvCxnSpPr>
            <p:cNvPr id="31" name="直接连接符 30">
              <a:extLst>
                <a:ext uri="{FF2B5EF4-FFF2-40B4-BE49-F238E27FC236}">
                  <a16:creationId xmlns="" xmlns:a16="http://schemas.microsoft.com/office/drawing/2014/main" id="{BFA86F94-9D15-4023-9C3C-3905E95EF441}"/>
                </a:ext>
              </a:extLst>
            </p:cNvPr>
            <p:cNvCxnSpPr>
              <a:cxnSpLocks/>
            </p:cNvCxnSpPr>
            <p:nvPr/>
          </p:nvCxnSpPr>
          <p:spPr>
            <a:xfrm>
              <a:off x="582638" y="4135569"/>
              <a:ext cx="0" cy="754734"/>
            </a:xfrm>
            <a:prstGeom prst="line">
              <a:avLst/>
            </a:prstGeom>
            <a:noFill/>
            <a:ln w="19050" cap="flat" cmpd="sng" algn="ctr">
              <a:solidFill>
                <a:srgbClr val="CB232D"/>
              </a:solidFill>
              <a:prstDash val="solid"/>
              <a:miter lim="800000"/>
            </a:ln>
            <a:effectLst/>
          </p:spPr>
        </p:cxnSp>
        <p:sp>
          <p:nvSpPr>
            <p:cNvPr id="32" name="矩形 31">
              <a:extLst>
                <a:ext uri="{FF2B5EF4-FFF2-40B4-BE49-F238E27FC236}">
                  <a16:creationId xmlns="" xmlns:a16="http://schemas.microsoft.com/office/drawing/2014/main" id="{D7B97E9F-EE43-47E8-B057-B7668048B919}"/>
                </a:ext>
              </a:extLst>
            </p:cNvPr>
            <p:cNvSpPr/>
            <p:nvPr/>
          </p:nvSpPr>
          <p:spPr>
            <a:xfrm>
              <a:off x="582637" y="4136424"/>
              <a:ext cx="2466718" cy="754784"/>
            </a:xfrm>
            <a:prstGeom prst="rect">
              <a:avLst/>
            </a:prstGeom>
            <a:gradFill>
              <a:gsLst>
                <a:gs pos="0">
                  <a:srgbClr val="C30F0F">
                    <a:lumMod val="90000"/>
                    <a:lumOff val="10000"/>
                    <a:alpha val="10000"/>
                  </a:srgbClr>
                </a:gs>
                <a:gs pos="65000">
                  <a:srgbClr val="C30F0F">
                    <a:alpha val="0"/>
                  </a:srgbClr>
                </a:gs>
              </a:gsLst>
              <a:lin ang="0" scaled="0"/>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cs typeface="+mn-ea"/>
                <a:sym typeface="+mn-lt"/>
              </a:endParaRPr>
            </a:p>
          </p:txBody>
        </p:sp>
      </p:grpSp>
      <p:sp>
        <p:nvSpPr>
          <p:cNvPr id="33" name="椭圆 32">
            <a:extLst>
              <a:ext uri="{FF2B5EF4-FFF2-40B4-BE49-F238E27FC236}">
                <a16:creationId xmlns="" xmlns:a16="http://schemas.microsoft.com/office/drawing/2014/main" id="{ED698C4E-723A-4DE0-B89A-DCF2C4671EAE}"/>
              </a:ext>
            </a:extLst>
          </p:cNvPr>
          <p:cNvSpPr/>
          <p:nvPr/>
        </p:nvSpPr>
        <p:spPr>
          <a:xfrm>
            <a:off x="9951028" y="2407507"/>
            <a:ext cx="570848" cy="570848"/>
          </a:xfrm>
          <a:prstGeom prst="ellipse">
            <a:avLst/>
          </a:prstGeom>
          <a:solidFill>
            <a:srgbClr val="E66562">
              <a:alpha val="35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3600" b="0" i="0" u="none" strike="noStrike" kern="0" cap="none" spc="0" normalizeH="0" baseline="0" noProof="0">
              <a:ln>
                <a:noFill/>
              </a:ln>
              <a:solidFill>
                <a:prstClr val="white"/>
              </a:solidFill>
              <a:effectLst/>
              <a:uLnTx/>
              <a:uFillTx/>
              <a:cs typeface="+mn-ea"/>
              <a:sym typeface="+mn-lt"/>
            </a:endParaRPr>
          </a:p>
        </p:txBody>
      </p:sp>
      <p:sp>
        <p:nvSpPr>
          <p:cNvPr id="34" name="椭圆 33">
            <a:extLst>
              <a:ext uri="{FF2B5EF4-FFF2-40B4-BE49-F238E27FC236}">
                <a16:creationId xmlns="" xmlns:a16="http://schemas.microsoft.com/office/drawing/2014/main" id="{C2858BA2-546F-44C5-9D9F-EA5EE89124D6}"/>
              </a:ext>
            </a:extLst>
          </p:cNvPr>
          <p:cNvSpPr/>
          <p:nvPr/>
        </p:nvSpPr>
        <p:spPr>
          <a:xfrm>
            <a:off x="10029203" y="2485682"/>
            <a:ext cx="414498" cy="414498"/>
          </a:xfrm>
          <a:prstGeom prst="ellipse">
            <a:avLst/>
          </a:prstGeom>
          <a:solidFill>
            <a:srgbClr val="8F010F"/>
          </a:solidFill>
          <a:ln w="12700" cap="flat" cmpd="sng" algn="ctr">
            <a:noFill/>
            <a:prstDash val="solid"/>
            <a:miter lim="800000"/>
          </a:ln>
          <a:effectLst>
            <a:outerShdw blurRad="254000" dist="101600" dir="5400000" algn="ctr" rotWithShape="0">
              <a:srgbClr val="C30F0F">
                <a:alpha val="23000"/>
              </a:srgbClr>
            </a:outerShdw>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w="19050">
                  <a:noFill/>
                </a:ln>
                <a:gradFill>
                  <a:gsLst>
                    <a:gs pos="0">
                      <a:srgbClr val="FEEFAC"/>
                    </a:gs>
                    <a:gs pos="60000">
                      <a:srgbClr val="FED897"/>
                    </a:gs>
                  </a:gsLst>
                  <a:lin ang="5400000" scaled="1"/>
                </a:gradFill>
                <a:effectLst/>
                <a:uLnTx/>
                <a:uFillTx/>
                <a:cs typeface="+mn-ea"/>
                <a:sym typeface="+mn-lt"/>
              </a:rPr>
              <a:t>2</a:t>
            </a:r>
            <a:endParaRPr kumimoji="0" lang="zh-CN" altLang="en-US" sz="1800" b="0" i="0" u="none" strike="noStrike" kern="0" cap="none" spc="0" normalizeH="0" baseline="0" noProof="0" dirty="0">
              <a:ln w="19050">
                <a:noFill/>
              </a:ln>
              <a:gradFill>
                <a:gsLst>
                  <a:gs pos="0">
                    <a:srgbClr val="FEEFAC"/>
                  </a:gs>
                  <a:gs pos="60000">
                    <a:srgbClr val="FED897"/>
                  </a:gs>
                </a:gsLst>
                <a:lin ang="5400000" scaled="1"/>
              </a:gradFill>
              <a:effectLst/>
              <a:uLnTx/>
              <a:uFillTx/>
              <a:cs typeface="+mn-ea"/>
              <a:sym typeface="+mn-lt"/>
            </a:endParaRPr>
          </a:p>
        </p:txBody>
      </p:sp>
      <p:sp>
        <p:nvSpPr>
          <p:cNvPr id="35" name="矩形 34">
            <a:extLst>
              <a:ext uri="{FF2B5EF4-FFF2-40B4-BE49-F238E27FC236}">
                <a16:creationId xmlns="" xmlns:a16="http://schemas.microsoft.com/office/drawing/2014/main" id="{A2A24079-FC69-4F65-BD39-297453E3ABEF}"/>
              </a:ext>
            </a:extLst>
          </p:cNvPr>
          <p:cNvSpPr/>
          <p:nvPr/>
        </p:nvSpPr>
        <p:spPr>
          <a:xfrm>
            <a:off x="9212107" y="3135585"/>
            <a:ext cx="2048690" cy="1384995"/>
          </a:xfrm>
          <a:prstGeom prst="rect">
            <a:avLst/>
          </a:prstGeom>
        </p:spPr>
        <p:txBody>
          <a:bodyPr wrap="square">
            <a:spAutoFit/>
          </a:bodyPr>
          <a:lstStyle/>
          <a:p>
            <a:pPr algn="ctr">
              <a:lnSpc>
                <a:spcPct val="120000"/>
              </a:lnSpc>
              <a:buClr>
                <a:srgbClr val="CB232D"/>
              </a:buClr>
              <a:defRPr/>
            </a:pPr>
            <a:r>
              <a:rPr lang="en-US" altLang="zh-CN" sz="1400" dirty="0">
                <a:solidFill>
                  <a:prstClr val="black">
                    <a:lumMod val="85000"/>
                    <a:lumOff val="15000"/>
                  </a:prstClr>
                </a:solidFill>
                <a:cs typeface="+mn-ea"/>
                <a:sym typeface="+mn-lt"/>
              </a:rPr>
              <a:t>2014</a:t>
            </a:r>
            <a:r>
              <a:rPr lang="zh-CN" altLang="en-US" sz="1400" dirty="0">
                <a:solidFill>
                  <a:prstClr val="black">
                    <a:lumMod val="85000"/>
                    <a:lumOff val="15000"/>
                  </a:prstClr>
                </a:solidFill>
                <a:cs typeface="+mn-ea"/>
                <a:sym typeface="+mn-lt"/>
              </a:rPr>
              <a:t>年</a:t>
            </a:r>
            <a:r>
              <a:rPr lang="en-US" altLang="zh-CN" sz="1400" dirty="0">
                <a:solidFill>
                  <a:prstClr val="black">
                    <a:lumMod val="85000"/>
                    <a:lumOff val="15000"/>
                  </a:prstClr>
                </a:solidFill>
                <a:cs typeface="+mn-ea"/>
                <a:sym typeface="+mn-lt"/>
              </a:rPr>
              <a:t>8</a:t>
            </a:r>
            <a:r>
              <a:rPr lang="zh-CN" altLang="en-US" sz="1400" dirty="0">
                <a:solidFill>
                  <a:prstClr val="black">
                    <a:lumMod val="85000"/>
                    <a:lumOff val="15000"/>
                  </a:prstClr>
                </a:solidFill>
                <a:cs typeface="+mn-ea"/>
                <a:sym typeface="+mn-lt"/>
              </a:rPr>
              <a:t>月</a:t>
            </a:r>
            <a:r>
              <a:rPr lang="en-US" altLang="zh-CN" sz="1400" dirty="0">
                <a:solidFill>
                  <a:prstClr val="black">
                    <a:lumMod val="85000"/>
                    <a:lumOff val="15000"/>
                  </a:prstClr>
                </a:solidFill>
                <a:cs typeface="+mn-ea"/>
                <a:sym typeface="+mn-lt"/>
              </a:rPr>
              <a:t>31</a:t>
            </a:r>
            <a:r>
              <a:rPr lang="zh-CN" altLang="en-US" sz="1400" dirty="0">
                <a:solidFill>
                  <a:prstClr val="black">
                    <a:lumMod val="85000"/>
                    <a:lumOff val="15000"/>
                  </a:prstClr>
                </a:solidFill>
                <a:cs typeface="+mn-ea"/>
                <a:sym typeface="+mn-lt"/>
              </a:rPr>
              <a:t>日十二届全国人大常委会第十次会议</a:t>
            </a:r>
            <a:r>
              <a:rPr lang="en-US" altLang="zh-CN" sz="1400" dirty="0">
                <a:solidFill>
                  <a:prstClr val="black">
                    <a:lumMod val="85000"/>
                    <a:lumOff val="15000"/>
                  </a:prstClr>
                </a:solidFill>
                <a:cs typeface="+mn-ea"/>
                <a:sym typeface="+mn-lt"/>
              </a:rPr>
              <a:t>31</a:t>
            </a:r>
            <a:r>
              <a:rPr lang="zh-CN" altLang="en-US" sz="1400" dirty="0">
                <a:solidFill>
                  <a:prstClr val="black">
                    <a:lumMod val="85000"/>
                    <a:lumOff val="15000"/>
                  </a:prstClr>
                </a:solidFill>
                <a:cs typeface="+mn-ea"/>
                <a:sym typeface="+mn-lt"/>
              </a:rPr>
              <a:t>日表决通过了全国人大常委会关于修改安全生产法的决定</a:t>
            </a:r>
          </a:p>
        </p:txBody>
      </p:sp>
    </p:spTree>
    <p:custDataLst>
      <p:tags r:id="rId1"/>
    </p:custDataLst>
    <p:extLst>
      <p:ext uri="{BB962C8B-B14F-4D97-AF65-F5344CB8AC3E}">
        <p14:creationId xmlns:p14="http://schemas.microsoft.com/office/powerpoint/2010/main" val="173315111"/>
      </p:ext>
    </p:extLst>
  </p:cSld>
  <p:clrMapOvr>
    <a:masterClrMapping/>
  </p:clrMapOvr>
  <mc:AlternateContent xmlns:mc="http://schemas.openxmlformats.org/markup-compatibility/2006" xmlns:p14="http://schemas.microsoft.com/office/powerpoint/2010/main">
    <mc:Choice Requires="p14">
      <p:transition spd="slow" p14:dur="1500" advTm="1299">
        <p:random/>
      </p:transition>
    </mc:Choice>
    <mc:Fallback xmlns="">
      <p:transition spd="slow" advTm="1299">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par>
                                <p:cTn id="15" presetID="2" presetClass="entr" presetSubtype="4" fill="hold" nodeType="withEffect">
                                  <p:stCondLst>
                                    <p:cond delay="0"/>
                                  </p:stCondLst>
                                  <p:childTnLst>
                                    <p:set>
                                      <p:cBhvr>
                                        <p:cTn id="16" dur="1" fill="hold">
                                          <p:stCondLst>
                                            <p:cond delay="0"/>
                                          </p:stCondLst>
                                        </p:cTn>
                                        <p:tgtEl>
                                          <p:spTgt spid="25"/>
                                        </p:tgtEl>
                                        <p:attrNameLst>
                                          <p:attrName>style.visibility</p:attrName>
                                        </p:attrNameLst>
                                      </p:cBhvr>
                                      <p:to>
                                        <p:strVal val="visible"/>
                                      </p:to>
                                    </p:set>
                                    <p:anim calcmode="lin" valueType="num">
                                      <p:cBhvr additive="base">
                                        <p:cTn id="17" dur="500" fill="hold"/>
                                        <p:tgtEl>
                                          <p:spTgt spid="25"/>
                                        </p:tgtEl>
                                        <p:attrNameLst>
                                          <p:attrName>ppt_x</p:attrName>
                                        </p:attrNameLst>
                                      </p:cBhvr>
                                      <p:tavLst>
                                        <p:tav tm="0">
                                          <p:val>
                                            <p:strVal val="#ppt_x"/>
                                          </p:val>
                                        </p:tav>
                                        <p:tav tm="100000">
                                          <p:val>
                                            <p:strVal val="#ppt_x"/>
                                          </p:val>
                                        </p:tav>
                                      </p:tavLst>
                                    </p:anim>
                                    <p:anim calcmode="lin" valueType="num">
                                      <p:cBhvr additive="base">
                                        <p:cTn id="18" dur="500" fill="hold"/>
                                        <p:tgtEl>
                                          <p:spTgt spid="25"/>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6"/>
                                        </p:tgtEl>
                                        <p:attrNameLst>
                                          <p:attrName>style.visibility</p:attrName>
                                        </p:attrNameLst>
                                      </p:cBhvr>
                                      <p:to>
                                        <p:strVal val="visible"/>
                                      </p:to>
                                    </p:set>
                                    <p:anim calcmode="lin" valueType="num">
                                      <p:cBhvr additive="base">
                                        <p:cTn id="21" dur="500" fill="hold"/>
                                        <p:tgtEl>
                                          <p:spTgt spid="26"/>
                                        </p:tgtEl>
                                        <p:attrNameLst>
                                          <p:attrName>ppt_x</p:attrName>
                                        </p:attrNameLst>
                                      </p:cBhvr>
                                      <p:tavLst>
                                        <p:tav tm="0">
                                          <p:val>
                                            <p:strVal val="#ppt_x"/>
                                          </p:val>
                                        </p:tav>
                                        <p:tav tm="100000">
                                          <p:val>
                                            <p:strVal val="#ppt_x"/>
                                          </p:val>
                                        </p:tav>
                                      </p:tavLst>
                                    </p:anim>
                                    <p:anim calcmode="lin" valueType="num">
                                      <p:cBhvr additive="base">
                                        <p:cTn id="22" dur="500" fill="hold"/>
                                        <p:tgtEl>
                                          <p:spTgt spid="26"/>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anim calcmode="lin" valueType="num">
                                      <p:cBhvr additive="base">
                                        <p:cTn id="25" dur="500" fill="hold"/>
                                        <p:tgtEl>
                                          <p:spTgt spid="28"/>
                                        </p:tgtEl>
                                        <p:attrNameLst>
                                          <p:attrName>ppt_x</p:attrName>
                                        </p:attrNameLst>
                                      </p:cBhvr>
                                      <p:tavLst>
                                        <p:tav tm="0">
                                          <p:val>
                                            <p:strVal val="#ppt_x"/>
                                          </p:val>
                                        </p:tav>
                                        <p:tav tm="100000">
                                          <p:val>
                                            <p:strVal val="#ppt_x"/>
                                          </p:val>
                                        </p:tav>
                                      </p:tavLst>
                                    </p:anim>
                                    <p:anim calcmode="lin" valueType="num">
                                      <p:cBhvr additive="base">
                                        <p:cTn id="26" dur="500" fill="hold"/>
                                        <p:tgtEl>
                                          <p:spTgt spid="28"/>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7"/>
                                        </p:tgtEl>
                                        <p:attrNameLst>
                                          <p:attrName>style.visibility</p:attrName>
                                        </p:attrNameLst>
                                      </p:cBhvr>
                                      <p:to>
                                        <p:strVal val="visible"/>
                                      </p:to>
                                    </p:set>
                                    <p:anim calcmode="lin" valueType="num">
                                      <p:cBhvr additive="base">
                                        <p:cTn id="29" dur="500" fill="hold"/>
                                        <p:tgtEl>
                                          <p:spTgt spid="27"/>
                                        </p:tgtEl>
                                        <p:attrNameLst>
                                          <p:attrName>ppt_x</p:attrName>
                                        </p:attrNameLst>
                                      </p:cBhvr>
                                      <p:tavLst>
                                        <p:tav tm="0">
                                          <p:val>
                                            <p:strVal val="#ppt_x"/>
                                          </p:val>
                                        </p:tav>
                                        <p:tav tm="100000">
                                          <p:val>
                                            <p:strVal val="#ppt_x"/>
                                          </p:val>
                                        </p:tav>
                                      </p:tavLst>
                                    </p:anim>
                                    <p:anim calcmode="lin" valueType="num">
                                      <p:cBhvr additive="base">
                                        <p:cTn id="30" dur="500" fill="hold"/>
                                        <p:tgtEl>
                                          <p:spTgt spid="27"/>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29"/>
                                        </p:tgtEl>
                                        <p:attrNameLst>
                                          <p:attrName>style.visibility</p:attrName>
                                        </p:attrNameLst>
                                      </p:cBhvr>
                                      <p:to>
                                        <p:strVal val="visible"/>
                                      </p:to>
                                    </p:set>
                                    <p:anim calcmode="lin" valueType="num">
                                      <p:cBhvr additive="base">
                                        <p:cTn id="33" dur="500" fill="hold"/>
                                        <p:tgtEl>
                                          <p:spTgt spid="29"/>
                                        </p:tgtEl>
                                        <p:attrNameLst>
                                          <p:attrName>ppt_x</p:attrName>
                                        </p:attrNameLst>
                                      </p:cBhvr>
                                      <p:tavLst>
                                        <p:tav tm="0">
                                          <p:val>
                                            <p:strVal val="#ppt_x"/>
                                          </p:val>
                                        </p:tav>
                                        <p:tav tm="100000">
                                          <p:val>
                                            <p:strVal val="#ppt_x"/>
                                          </p:val>
                                        </p:tav>
                                      </p:tavLst>
                                    </p:anim>
                                    <p:anim calcmode="lin" valueType="num">
                                      <p:cBhvr additive="base">
                                        <p:cTn id="34" dur="500" fill="hold"/>
                                        <p:tgtEl>
                                          <p:spTgt spid="29"/>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4"/>
                                        </p:tgtEl>
                                        <p:attrNameLst>
                                          <p:attrName>style.visibility</p:attrName>
                                        </p:attrNameLst>
                                      </p:cBhvr>
                                      <p:to>
                                        <p:strVal val="visible"/>
                                      </p:to>
                                    </p:set>
                                    <p:anim calcmode="lin" valueType="num">
                                      <p:cBhvr additive="base">
                                        <p:cTn id="37" dur="500" fill="hold"/>
                                        <p:tgtEl>
                                          <p:spTgt spid="34"/>
                                        </p:tgtEl>
                                        <p:attrNameLst>
                                          <p:attrName>ppt_x</p:attrName>
                                        </p:attrNameLst>
                                      </p:cBhvr>
                                      <p:tavLst>
                                        <p:tav tm="0">
                                          <p:val>
                                            <p:strVal val="#ppt_x"/>
                                          </p:val>
                                        </p:tav>
                                        <p:tav tm="100000">
                                          <p:val>
                                            <p:strVal val="#ppt_x"/>
                                          </p:val>
                                        </p:tav>
                                      </p:tavLst>
                                    </p:anim>
                                    <p:anim calcmode="lin" valueType="num">
                                      <p:cBhvr additive="base">
                                        <p:cTn id="38" dur="500" fill="hold"/>
                                        <p:tgtEl>
                                          <p:spTgt spid="34"/>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3"/>
                                        </p:tgtEl>
                                        <p:attrNameLst>
                                          <p:attrName>style.visibility</p:attrName>
                                        </p:attrNameLst>
                                      </p:cBhvr>
                                      <p:to>
                                        <p:strVal val="visible"/>
                                      </p:to>
                                    </p:set>
                                    <p:anim calcmode="lin" valueType="num">
                                      <p:cBhvr additive="base">
                                        <p:cTn id="41" dur="500" fill="hold"/>
                                        <p:tgtEl>
                                          <p:spTgt spid="33"/>
                                        </p:tgtEl>
                                        <p:attrNameLst>
                                          <p:attrName>ppt_x</p:attrName>
                                        </p:attrNameLst>
                                      </p:cBhvr>
                                      <p:tavLst>
                                        <p:tav tm="0">
                                          <p:val>
                                            <p:strVal val="#ppt_x"/>
                                          </p:val>
                                        </p:tav>
                                        <p:tav tm="100000">
                                          <p:val>
                                            <p:strVal val="#ppt_x"/>
                                          </p:val>
                                        </p:tav>
                                      </p:tavLst>
                                    </p:anim>
                                    <p:anim calcmode="lin" valueType="num">
                                      <p:cBhvr additive="base">
                                        <p:cTn id="42" dur="500" fill="hold"/>
                                        <p:tgtEl>
                                          <p:spTgt spid="33"/>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5"/>
                                        </p:tgtEl>
                                        <p:attrNameLst>
                                          <p:attrName>style.visibility</p:attrName>
                                        </p:attrNameLst>
                                      </p:cBhvr>
                                      <p:to>
                                        <p:strVal val="visible"/>
                                      </p:to>
                                    </p:set>
                                    <p:anim calcmode="lin" valueType="num">
                                      <p:cBhvr additive="base">
                                        <p:cTn id="45" dur="500" fill="hold"/>
                                        <p:tgtEl>
                                          <p:spTgt spid="35"/>
                                        </p:tgtEl>
                                        <p:attrNameLst>
                                          <p:attrName>ppt_x</p:attrName>
                                        </p:attrNameLst>
                                      </p:cBhvr>
                                      <p:tavLst>
                                        <p:tav tm="0">
                                          <p:val>
                                            <p:strVal val="#ppt_x"/>
                                          </p:val>
                                        </p:tav>
                                        <p:tav tm="100000">
                                          <p:val>
                                            <p:strVal val="#ppt_x"/>
                                          </p:val>
                                        </p:tav>
                                      </p:tavLst>
                                    </p:anim>
                                    <p:anim calcmode="lin" valueType="num">
                                      <p:cBhvr additive="base">
                                        <p:cTn id="46" dur="500" fill="hold"/>
                                        <p:tgtEl>
                                          <p:spTgt spid="35"/>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21"/>
                                        </p:tgtEl>
                                        <p:attrNameLst>
                                          <p:attrName>style.visibility</p:attrName>
                                        </p:attrNameLst>
                                      </p:cBhvr>
                                      <p:to>
                                        <p:strVal val="visible"/>
                                      </p:to>
                                    </p:set>
                                    <p:anim calcmode="lin" valueType="num">
                                      <p:cBhvr additive="base">
                                        <p:cTn id="49" dur="500" fill="hold"/>
                                        <p:tgtEl>
                                          <p:spTgt spid="21"/>
                                        </p:tgtEl>
                                        <p:attrNameLst>
                                          <p:attrName>ppt_x</p:attrName>
                                        </p:attrNameLst>
                                      </p:cBhvr>
                                      <p:tavLst>
                                        <p:tav tm="0">
                                          <p:val>
                                            <p:strVal val="#ppt_x"/>
                                          </p:val>
                                        </p:tav>
                                        <p:tav tm="100000">
                                          <p:val>
                                            <p:strVal val="#ppt_x"/>
                                          </p:val>
                                        </p:tav>
                                      </p:tavLst>
                                    </p:anim>
                                    <p:anim calcmode="lin" valueType="num">
                                      <p:cBhvr additive="base">
                                        <p:cTn id="50" dur="500" fill="hold"/>
                                        <p:tgtEl>
                                          <p:spTgt spid="21"/>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24"/>
                                        </p:tgtEl>
                                        <p:attrNameLst>
                                          <p:attrName>style.visibility</p:attrName>
                                        </p:attrNameLst>
                                      </p:cBhvr>
                                      <p:to>
                                        <p:strVal val="visible"/>
                                      </p:to>
                                    </p:set>
                                    <p:anim calcmode="lin" valueType="num">
                                      <p:cBhvr additive="base">
                                        <p:cTn id="53" dur="500" fill="hold"/>
                                        <p:tgtEl>
                                          <p:spTgt spid="24"/>
                                        </p:tgtEl>
                                        <p:attrNameLst>
                                          <p:attrName>ppt_x</p:attrName>
                                        </p:attrNameLst>
                                      </p:cBhvr>
                                      <p:tavLst>
                                        <p:tav tm="0">
                                          <p:val>
                                            <p:strVal val="#ppt_x"/>
                                          </p:val>
                                        </p:tav>
                                        <p:tav tm="100000">
                                          <p:val>
                                            <p:strVal val="#ppt_x"/>
                                          </p:val>
                                        </p:tav>
                                      </p:tavLst>
                                    </p:anim>
                                    <p:anim calcmode="lin" valueType="num">
                                      <p:cBhvr additive="base">
                                        <p:cTn id="54" dur="500" fill="hold"/>
                                        <p:tgtEl>
                                          <p:spTgt spid="24"/>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30"/>
                                        </p:tgtEl>
                                        <p:attrNameLst>
                                          <p:attrName>style.visibility</p:attrName>
                                        </p:attrNameLst>
                                      </p:cBhvr>
                                      <p:to>
                                        <p:strVal val="visible"/>
                                      </p:to>
                                    </p:set>
                                    <p:anim calcmode="lin" valueType="num">
                                      <p:cBhvr additive="base">
                                        <p:cTn id="57" dur="500" fill="hold"/>
                                        <p:tgtEl>
                                          <p:spTgt spid="30"/>
                                        </p:tgtEl>
                                        <p:attrNameLst>
                                          <p:attrName>ppt_x</p:attrName>
                                        </p:attrNameLst>
                                      </p:cBhvr>
                                      <p:tavLst>
                                        <p:tav tm="0">
                                          <p:val>
                                            <p:strVal val="#ppt_x"/>
                                          </p:val>
                                        </p:tav>
                                        <p:tav tm="100000">
                                          <p:val>
                                            <p:strVal val="#ppt_x"/>
                                          </p:val>
                                        </p:tav>
                                      </p:tavLst>
                                    </p:anim>
                                    <p:anim calcmode="lin" valueType="num">
                                      <p:cBhvr additive="base">
                                        <p:cTn id="58"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4" grpId="0" animBg="1"/>
      <p:bldP spid="26" grpId="0" animBg="1"/>
      <p:bldP spid="27" grpId="0" animBg="1"/>
      <p:bldP spid="28" grpId="0" animBg="1"/>
      <p:bldP spid="29" grpId="0"/>
      <p:bldP spid="33" grpId="0" animBg="1"/>
      <p:bldP spid="34" grpId="0" animBg="1"/>
      <p:bldP spid="3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 xmlns:a16="http://schemas.microsoft.com/office/drawing/2014/main" id="{E7F37F5F-6DAD-4CFF-BD79-6BE917B4D0B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0958" r="15832" b="17627"/>
          <a:stretch/>
        </p:blipFill>
        <p:spPr>
          <a:xfrm>
            <a:off x="-1" y="0"/>
            <a:ext cx="12192001" cy="6858000"/>
          </a:xfrm>
          <a:prstGeom prst="rect">
            <a:avLst/>
          </a:prstGeom>
        </p:spPr>
      </p:pic>
      <p:pic>
        <p:nvPicPr>
          <p:cNvPr id="3" name="图片 2">
            <a:extLst>
              <a:ext uri="{FF2B5EF4-FFF2-40B4-BE49-F238E27FC236}">
                <a16:creationId xmlns="" xmlns:a16="http://schemas.microsoft.com/office/drawing/2014/main" id="{9D80D944-A2DF-4120-B3F1-9373C28604A2}"/>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77010" t="57889" r="158" b="17302"/>
          <a:stretch/>
        </p:blipFill>
        <p:spPr>
          <a:xfrm>
            <a:off x="9079383" y="5059103"/>
            <a:ext cx="3155819" cy="1714353"/>
          </a:xfrm>
          <a:prstGeom prst="rect">
            <a:avLst/>
          </a:prstGeom>
        </p:spPr>
      </p:pic>
      <p:grpSp>
        <p:nvGrpSpPr>
          <p:cNvPr id="4" name="组合 3">
            <a:extLst>
              <a:ext uri="{FF2B5EF4-FFF2-40B4-BE49-F238E27FC236}">
                <a16:creationId xmlns="" xmlns:a16="http://schemas.microsoft.com/office/drawing/2014/main" id="{BA293406-2F10-4CF0-B88F-95E8DA52AFE3}"/>
              </a:ext>
            </a:extLst>
          </p:cNvPr>
          <p:cNvGrpSpPr/>
          <p:nvPr/>
        </p:nvGrpSpPr>
        <p:grpSpPr>
          <a:xfrm>
            <a:off x="9624392" y="229837"/>
            <a:ext cx="2232248" cy="638542"/>
            <a:chOff x="9480376" y="135454"/>
            <a:chExt cx="2232248" cy="638542"/>
          </a:xfrm>
        </p:grpSpPr>
        <p:sp>
          <p:nvSpPr>
            <p:cNvPr id="5" name="文本框 4">
              <a:extLst>
                <a:ext uri="{FF2B5EF4-FFF2-40B4-BE49-F238E27FC236}">
                  <a16:creationId xmlns="" xmlns:a16="http://schemas.microsoft.com/office/drawing/2014/main" id="{7740DC42-2913-47D5-8C63-BE5885CF64CA}"/>
                </a:ext>
              </a:extLst>
            </p:cNvPr>
            <p:cNvSpPr txBox="1"/>
            <p:nvPr/>
          </p:nvSpPr>
          <p:spPr>
            <a:xfrm>
              <a:off x="9912424" y="404664"/>
              <a:ext cx="1800200" cy="369332"/>
            </a:xfrm>
            <a:prstGeom prst="rect">
              <a:avLst/>
            </a:prstGeom>
            <a:noFill/>
          </p:spPr>
          <p:txBody>
            <a:bodyPr wrap="square" rtlCol="0">
              <a:spAutoFit/>
            </a:bodyPr>
            <a:lstStyle/>
            <a:p>
              <a:pPr algn="dist"/>
              <a:r>
                <a:rPr lang="zh-CN" altLang="en-US" dirty="0">
                  <a:solidFill>
                    <a:srgbClr val="FCE1B6"/>
                  </a:solidFill>
                  <a:cs typeface="+mn-ea"/>
                  <a:sym typeface="+mn-lt"/>
                </a:rPr>
                <a:t>生</a:t>
              </a:r>
              <a:r>
                <a:rPr lang="en-US" altLang="zh-CN" dirty="0">
                  <a:solidFill>
                    <a:srgbClr val="FCE1B6"/>
                  </a:solidFill>
                  <a:cs typeface="+mn-ea"/>
                  <a:sym typeface="+mn-lt"/>
                </a:rPr>
                <a:t>·</a:t>
              </a:r>
              <a:r>
                <a:rPr lang="zh-CN" altLang="en-US" dirty="0">
                  <a:solidFill>
                    <a:srgbClr val="FCE1B6"/>
                  </a:solidFill>
                  <a:cs typeface="+mn-ea"/>
                  <a:sym typeface="+mn-lt"/>
                </a:rPr>
                <a:t>命</a:t>
              </a:r>
              <a:r>
                <a:rPr lang="en-US" altLang="zh-CN" dirty="0">
                  <a:solidFill>
                    <a:srgbClr val="FCE1B6"/>
                  </a:solidFill>
                  <a:cs typeface="+mn-ea"/>
                  <a:sym typeface="+mn-lt"/>
                </a:rPr>
                <a:t>·</a:t>
              </a:r>
              <a:r>
                <a:rPr lang="zh-CN" altLang="en-US" dirty="0">
                  <a:solidFill>
                    <a:srgbClr val="FCE1B6"/>
                  </a:solidFill>
                  <a:cs typeface="+mn-ea"/>
                  <a:sym typeface="+mn-lt"/>
                </a:rPr>
                <a:t>至</a:t>
              </a:r>
              <a:r>
                <a:rPr lang="en-US" altLang="zh-CN" dirty="0">
                  <a:solidFill>
                    <a:srgbClr val="FCE1B6"/>
                  </a:solidFill>
                  <a:cs typeface="+mn-ea"/>
                  <a:sym typeface="+mn-lt"/>
                </a:rPr>
                <a:t>·</a:t>
              </a:r>
              <a:r>
                <a:rPr lang="zh-CN" altLang="en-US" dirty="0">
                  <a:solidFill>
                    <a:srgbClr val="FCE1B6"/>
                  </a:solidFill>
                  <a:cs typeface="+mn-ea"/>
                  <a:sym typeface="+mn-lt"/>
                </a:rPr>
                <a:t>上</a:t>
              </a:r>
            </a:p>
          </p:txBody>
        </p:sp>
        <p:sp>
          <p:nvSpPr>
            <p:cNvPr id="6" name="文本框 5">
              <a:extLst>
                <a:ext uri="{FF2B5EF4-FFF2-40B4-BE49-F238E27FC236}">
                  <a16:creationId xmlns="" xmlns:a16="http://schemas.microsoft.com/office/drawing/2014/main" id="{CAC07028-5F10-4C14-9606-3DBA127B280A}"/>
                </a:ext>
              </a:extLst>
            </p:cNvPr>
            <p:cNvSpPr txBox="1"/>
            <p:nvPr/>
          </p:nvSpPr>
          <p:spPr>
            <a:xfrm>
              <a:off x="9480376" y="135454"/>
              <a:ext cx="2232248" cy="369332"/>
            </a:xfrm>
            <a:prstGeom prst="rect">
              <a:avLst/>
            </a:prstGeom>
            <a:noFill/>
          </p:spPr>
          <p:txBody>
            <a:bodyPr wrap="square" rtlCol="0">
              <a:spAutoFit/>
            </a:bodyPr>
            <a:lstStyle/>
            <a:p>
              <a:pPr algn="dist"/>
              <a:r>
                <a:rPr lang="en-US" altLang="zh-CN" dirty="0">
                  <a:solidFill>
                    <a:srgbClr val="FCE1B6"/>
                  </a:solidFill>
                  <a:cs typeface="+mn-ea"/>
                  <a:sym typeface="+mn-lt"/>
                </a:rPr>
                <a:t>LIFE IS SUPREME</a:t>
              </a:r>
              <a:endParaRPr lang="zh-CN" altLang="en-US" dirty="0">
                <a:solidFill>
                  <a:srgbClr val="FCE1B6"/>
                </a:solidFill>
                <a:cs typeface="+mn-ea"/>
                <a:sym typeface="+mn-lt"/>
              </a:endParaRPr>
            </a:p>
          </p:txBody>
        </p:sp>
      </p:grpSp>
      <p:grpSp>
        <p:nvGrpSpPr>
          <p:cNvPr id="7" name="组合 6">
            <a:extLst>
              <a:ext uri="{FF2B5EF4-FFF2-40B4-BE49-F238E27FC236}">
                <a16:creationId xmlns="" xmlns:a16="http://schemas.microsoft.com/office/drawing/2014/main" id="{CCE9781B-6968-4EF6-9FD5-C89B63470FC0}"/>
              </a:ext>
            </a:extLst>
          </p:cNvPr>
          <p:cNvGrpSpPr/>
          <p:nvPr/>
        </p:nvGrpSpPr>
        <p:grpSpPr>
          <a:xfrm>
            <a:off x="323628" y="227153"/>
            <a:ext cx="1235868" cy="369332"/>
            <a:chOff x="323628" y="227153"/>
            <a:chExt cx="1235868" cy="369332"/>
          </a:xfrm>
        </p:grpSpPr>
        <p:sp>
          <p:nvSpPr>
            <p:cNvPr id="8" name="椭圆 7">
              <a:extLst>
                <a:ext uri="{FF2B5EF4-FFF2-40B4-BE49-F238E27FC236}">
                  <a16:creationId xmlns="" xmlns:a16="http://schemas.microsoft.com/office/drawing/2014/main" id="{4FA3577E-37EF-4238-A827-F8EDA8E9B5C9}"/>
                </a:ext>
              </a:extLst>
            </p:cNvPr>
            <p:cNvSpPr/>
            <p:nvPr/>
          </p:nvSpPr>
          <p:spPr>
            <a:xfrm>
              <a:off x="323628" y="267803"/>
              <a:ext cx="288032" cy="288032"/>
            </a:xfrm>
            <a:prstGeom prst="ellipse">
              <a:avLst/>
            </a:prstGeom>
            <a:solidFill>
              <a:schemeClr val="bg1">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文本框 8">
              <a:extLst>
                <a:ext uri="{FF2B5EF4-FFF2-40B4-BE49-F238E27FC236}">
                  <a16:creationId xmlns="" xmlns:a16="http://schemas.microsoft.com/office/drawing/2014/main" id="{422401A8-879A-4149-9196-C5A72B7DF1AD}"/>
                </a:ext>
              </a:extLst>
            </p:cNvPr>
            <p:cNvSpPr txBox="1"/>
            <p:nvPr/>
          </p:nvSpPr>
          <p:spPr>
            <a:xfrm>
              <a:off x="695400" y="227153"/>
              <a:ext cx="864096" cy="369332"/>
            </a:xfrm>
            <a:prstGeom prst="rect">
              <a:avLst/>
            </a:prstGeom>
            <a:noFill/>
          </p:spPr>
          <p:txBody>
            <a:bodyPr wrap="square" rtlCol="0">
              <a:spAutoFit/>
            </a:bodyPr>
            <a:lstStyle/>
            <a:p>
              <a:r>
                <a:rPr lang="en-US" altLang="zh-CN" dirty="0">
                  <a:solidFill>
                    <a:schemeClr val="bg1"/>
                  </a:solidFill>
                  <a:cs typeface="+mn-ea"/>
                  <a:sym typeface="+mn-lt"/>
                </a:rPr>
                <a:t>LOGO</a:t>
              </a:r>
              <a:endParaRPr lang="zh-CN" altLang="en-US" dirty="0">
                <a:solidFill>
                  <a:schemeClr val="bg1"/>
                </a:solidFill>
                <a:cs typeface="+mn-ea"/>
                <a:sym typeface="+mn-lt"/>
              </a:endParaRPr>
            </a:p>
          </p:txBody>
        </p:sp>
      </p:grpSp>
      <p:sp>
        <p:nvSpPr>
          <p:cNvPr id="10" name="椭圆 9">
            <a:extLst>
              <a:ext uri="{FF2B5EF4-FFF2-40B4-BE49-F238E27FC236}">
                <a16:creationId xmlns="" xmlns:a16="http://schemas.microsoft.com/office/drawing/2014/main" id="{ADDCE508-71FF-4A98-A778-AE68F018E1A5}"/>
              </a:ext>
            </a:extLst>
          </p:cNvPr>
          <p:cNvSpPr/>
          <p:nvPr/>
        </p:nvSpPr>
        <p:spPr>
          <a:xfrm rot="16200000">
            <a:off x="3112616" y="-3508408"/>
            <a:ext cx="5966768" cy="5966768"/>
          </a:xfrm>
          <a:prstGeom prst="ellipse">
            <a:avLst/>
          </a:prstGeom>
          <a:gradFill>
            <a:gsLst>
              <a:gs pos="0">
                <a:srgbClr val="FCE1B6">
                  <a:alpha val="32000"/>
                </a:srgbClr>
              </a:gs>
              <a:gs pos="25000">
                <a:srgbClr val="D8D8D9">
                  <a:alpha val="0"/>
                </a:srgbClr>
              </a:gs>
            </a:gsLst>
            <a:lin ang="0" scaled="0"/>
          </a:gradFill>
          <a:ln w="12700" cap="flat" cmpd="sng" algn="ctr">
            <a:gradFill flip="none" rotWithShape="1">
              <a:gsLst>
                <a:gs pos="0">
                  <a:srgbClr val="FCE1B6"/>
                </a:gs>
                <a:gs pos="16000">
                  <a:schemeClr val="bg1">
                    <a:alpha val="0"/>
                  </a:schemeClr>
                </a:gs>
              </a:gsLst>
              <a:lin ang="0" scaled="0"/>
              <a:tileRect/>
            </a:gra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pic>
        <p:nvPicPr>
          <p:cNvPr id="11" name="图片 10" descr="图片包含 图标&#10;&#10;描述已自动生成">
            <a:extLst>
              <a:ext uri="{FF2B5EF4-FFF2-40B4-BE49-F238E27FC236}">
                <a16:creationId xmlns="" xmlns:a16="http://schemas.microsoft.com/office/drawing/2014/main" id="{F74263FB-21CA-40F4-A9EE-0D2D46661B04}"/>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447928" y="1301324"/>
            <a:ext cx="1296144" cy="959728"/>
          </a:xfrm>
          <a:prstGeom prst="rect">
            <a:avLst/>
          </a:prstGeom>
          <a:effectLst>
            <a:outerShdw blurRad="254000" dist="88900" dir="5400000" algn="ctr" rotWithShape="0">
              <a:srgbClr val="000000">
                <a:alpha val="23000"/>
              </a:srgbClr>
            </a:outerShdw>
          </a:effectLst>
        </p:spPr>
      </p:pic>
      <p:sp>
        <p:nvSpPr>
          <p:cNvPr id="12" name="TextBox 47">
            <a:extLst>
              <a:ext uri="{FF2B5EF4-FFF2-40B4-BE49-F238E27FC236}">
                <a16:creationId xmlns="" xmlns:a16="http://schemas.microsoft.com/office/drawing/2014/main" id="{85A79B2F-470F-4AB3-AE0D-6B0C09F4A36E}"/>
              </a:ext>
            </a:extLst>
          </p:cNvPr>
          <p:cNvSpPr txBox="1"/>
          <p:nvPr/>
        </p:nvSpPr>
        <p:spPr>
          <a:xfrm>
            <a:off x="2046478" y="3463202"/>
            <a:ext cx="8099044" cy="923330"/>
          </a:xfrm>
          <a:prstGeom prst="rect">
            <a:avLst/>
          </a:prstGeom>
        </p:spPr>
        <p:txBody>
          <a:bodyPr wrap="square">
            <a:spAutoFit/>
          </a:bodyPr>
          <a:lstStyle>
            <a:defPPr>
              <a:defRPr lang="zh-CN"/>
            </a:defPPr>
            <a:lvl1pPr marR="0" lvl="0" indent="0" algn="dist" defTabSz="609600" fontAlgn="auto">
              <a:lnSpc>
                <a:spcPct val="100000"/>
              </a:lnSpc>
              <a:spcBef>
                <a:spcPts val="0"/>
              </a:spcBef>
              <a:spcAft>
                <a:spcPts val="0"/>
              </a:spcAft>
              <a:buClrTx/>
              <a:buSzTx/>
              <a:buFontTx/>
              <a:buNone/>
              <a:defRPr kumimoji="0" sz="6000" b="0" i="1" u="none" strike="noStrike" cap="none" spc="0" normalizeH="0" baseline="0">
                <a:ln w="19050">
                  <a:noFill/>
                </a:ln>
                <a:gradFill flip="none" rotWithShape="1">
                  <a:gsLst>
                    <a:gs pos="97260">
                      <a:srgbClr val="B60006"/>
                    </a:gs>
                    <a:gs pos="32000">
                      <a:srgbClr val="E71F1A">
                        <a:lumMod val="100000"/>
                      </a:srgbClr>
                    </a:gs>
                  </a:gsLst>
                  <a:lin ang="5400000" scaled="1"/>
                  <a:tileRect/>
                </a:gradFill>
                <a:effectLst/>
                <a:uLnTx/>
                <a:uFillTx/>
                <a:latin typeface="思源宋体 CN Heavy" panose="02020900000000000000" pitchFamily="18" charset="-122"/>
                <a:ea typeface="思源宋体 CN Heavy" panose="02020900000000000000" pitchFamily="18" charset="-122"/>
              </a:defRPr>
            </a:lvl1pPr>
          </a:lstStyle>
          <a:p>
            <a:pPr algn="ctr"/>
            <a:r>
              <a:rPr lang="zh-CN" altLang="en-US" sz="5400" i="0" dirty="0">
                <a:solidFill>
                  <a:srgbClr val="FCE1B6"/>
                </a:solidFill>
                <a:latin typeface="+mn-lt"/>
                <a:ea typeface="+mn-ea"/>
                <a:cs typeface="+mn-ea"/>
                <a:sym typeface="+mn-lt"/>
              </a:rPr>
              <a:t>新安全生产法的主要亮点</a:t>
            </a:r>
          </a:p>
        </p:txBody>
      </p:sp>
      <p:sp>
        <p:nvSpPr>
          <p:cNvPr id="13" name="TextBox 47">
            <a:extLst>
              <a:ext uri="{FF2B5EF4-FFF2-40B4-BE49-F238E27FC236}">
                <a16:creationId xmlns="" xmlns:a16="http://schemas.microsoft.com/office/drawing/2014/main" id="{29E5531A-2A7E-4161-ABC9-831FD2746C5A}"/>
              </a:ext>
            </a:extLst>
          </p:cNvPr>
          <p:cNvSpPr txBox="1"/>
          <p:nvPr/>
        </p:nvSpPr>
        <p:spPr>
          <a:xfrm>
            <a:off x="5073269" y="2812454"/>
            <a:ext cx="2045462" cy="523220"/>
          </a:xfrm>
          <a:prstGeom prst="rect">
            <a:avLst/>
          </a:prstGeom>
        </p:spPr>
        <p:txBody>
          <a:bodyPr wrap="square">
            <a:spAutoFit/>
          </a:bodyPr>
          <a:lstStyle>
            <a:defPPr>
              <a:defRPr lang="zh-CN"/>
            </a:defPPr>
            <a:lvl1pPr marR="0" lvl="0" indent="0" algn="dist" defTabSz="609600" fontAlgn="auto">
              <a:lnSpc>
                <a:spcPct val="100000"/>
              </a:lnSpc>
              <a:spcBef>
                <a:spcPts val="0"/>
              </a:spcBef>
              <a:spcAft>
                <a:spcPts val="0"/>
              </a:spcAft>
              <a:buClrTx/>
              <a:buSzTx/>
              <a:buFontTx/>
              <a:buNone/>
              <a:defRPr kumimoji="0" sz="6000" b="0" i="1" u="none" strike="noStrike" cap="none" spc="0" normalizeH="0" baseline="0">
                <a:ln w="19050">
                  <a:noFill/>
                </a:ln>
                <a:gradFill flip="none" rotWithShape="1">
                  <a:gsLst>
                    <a:gs pos="97260">
                      <a:srgbClr val="B60006"/>
                    </a:gs>
                    <a:gs pos="32000">
                      <a:srgbClr val="E71F1A">
                        <a:lumMod val="100000"/>
                      </a:srgbClr>
                    </a:gs>
                  </a:gsLst>
                  <a:lin ang="5400000" scaled="1"/>
                  <a:tileRect/>
                </a:gradFill>
                <a:effectLst/>
                <a:uLnTx/>
                <a:uFillTx/>
                <a:latin typeface="思源宋体 CN Heavy" panose="02020900000000000000" pitchFamily="18" charset="-122"/>
                <a:ea typeface="思源宋体 CN Heavy" panose="02020900000000000000" pitchFamily="18" charset="-122"/>
              </a:defRPr>
            </a:lvl1pPr>
          </a:lstStyle>
          <a:p>
            <a:r>
              <a:rPr lang="zh-CN" altLang="en-US" sz="2800" i="0" dirty="0">
                <a:solidFill>
                  <a:srgbClr val="FCE1B6"/>
                </a:solidFill>
                <a:latin typeface="+mn-lt"/>
                <a:ea typeface="+mn-ea"/>
                <a:cs typeface="+mn-ea"/>
                <a:sym typeface="+mn-lt"/>
              </a:rPr>
              <a:t>第二章</a:t>
            </a:r>
          </a:p>
        </p:txBody>
      </p:sp>
      <p:cxnSp>
        <p:nvCxnSpPr>
          <p:cNvPr id="14" name="直接连接符 13">
            <a:extLst>
              <a:ext uri="{FF2B5EF4-FFF2-40B4-BE49-F238E27FC236}">
                <a16:creationId xmlns="" xmlns:a16="http://schemas.microsoft.com/office/drawing/2014/main" id="{18156893-AE0D-42D5-8C65-1FE1732DB951}"/>
              </a:ext>
            </a:extLst>
          </p:cNvPr>
          <p:cNvCxnSpPr/>
          <p:nvPr/>
        </p:nvCxnSpPr>
        <p:spPr>
          <a:xfrm>
            <a:off x="2999232" y="3048846"/>
            <a:ext cx="1682496" cy="0"/>
          </a:xfrm>
          <a:prstGeom prst="line">
            <a:avLst/>
          </a:prstGeom>
          <a:ln w="25400" cap="rnd">
            <a:gradFill>
              <a:gsLst>
                <a:gs pos="0">
                  <a:srgbClr val="FCE1B6">
                    <a:alpha val="0"/>
                  </a:srgbClr>
                </a:gs>
                <a:gs pos="100000">
                  <a:srgbClr val="FCE1B6"/>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直接连接符 14">
            <a:extLst>
              <a:ext uri="{FF2B5EF4-FFF2-40B4-BE49-F238E27FC236}">
                <a16:creationId xmlns="" xmlns:a16="http://schemas.microsoft.com/office/drawing/2014/main" id="{301BAA0F-ED5D-4EC7-A0E3-A7AB14F249D0}"/>
              </a:ext>
            </a:extLst>
          </p:cNvPr>
          <p:cNvCxnSpPr>
            <a:cxnSpLocks/>
          </p:cNvCxnSpPr>
          <p:nvPr/>
        </p:nvCxnSpPr>
        <p:spPr>
          <a:xfrm flipH="1">
            <a:off x="7664450" y="3048846"/>
            <a:ext cx="1682496" cy="0"/>
          </a:xfrm>
          <a:prstGeom prst="line">
            <a:avLst/>
          </a:prstGeom>
          <a:ln w="25400" cap="rnd">
            <a:gradFill>
              <a:gsLst>
                <a:gs pos="0">
                  <a:schemeClr val="accent1">
                    <a:lumMod val="5000"/>
                    <a:lumOff val="95000"/>
                    <a:alpha val="0"/>
                  </a:schemeClr>
                </a:gs>
                <a:gs pos="100000">
                  <a:srgbClr val="FCE1B6"/>
                </a:gs>
              </a:gsLst>
              <a:lin ang="0" scaled="0"/>
            </a:gradFill>
          </a:ln>
        </p:spPr>
        <p:style>
          <a:lnRef idx="1">
            <a:schemeClr val="accent1"/>
          </a:lnRef>
          <a:fillRef idx="0">
            <a:schemeClr val="accent1"/>
          </a:fillRef>
          <a:effectRef idx="0">
            <a:schemeClr val="accent1"/>
          </a:effectRef>
          <a:fontRef idx="minor">
            <a:schemeClr val="tx1"/>
          </a:fontRef>
        </p:style>
      </p:cxnSp>
      <p:sp>
        <p:nvSpPr>
          <p:cNvPr id="16" name="矩形 15">
            <a:extLst>
              <a:ext uri="{FF2B5EF4-FFF2-40B4-BE49-F238E27FC236}">
                <a16:creationId xmlns="" xmlns:a16="http://schemas.microsoft.com/office/drawing/2014/main" id="{AE323441-F444-4F9A-9ECE-F06892B66CA4}"/>
              </a:ext>
            </a:extLst>
          </p:cNvPr>
          <p:cNvSpPr/>
          <p:nvPr/>
        </p:nvSpPr>
        <p:spPr>
          <a:xfrm>
            <a:off x="1858619" y="4421154"/>
            <a:ext cx="8474761" cy="609398"/>
          </a:xfrm>
          <a:prstGeom prst="rect">
            <a:avLst/>
          </a:prstGeom>
        </p:spPr>
        <p:txBody>
          <a:bodyPr wrap="square">
            <a:spAutoFit/>
          </a:bodyPr>
          <a:lstStyle/>
          <a:p>
            <a:pPr lvl="0" algn="ctr">
              <a:lnSpc>
                <a:spcPct val="120000"/>
              </a:lnSpc>
              <a:buClr>
                <a:schemeClr val="accent1"/>
              </a:buClr>
              <a:defRPr/>
            </a:pPr>
            <a:r>
              <a:rPr lang="en-US" altLang="zh-CN" sz="1400" dirty="0">
                <a:solidFill>
                  <a:srgbClr val="FCE1B6"/>
                </a:solidFill>
                <a:cs typeface="+mn-ea"/>
                <a:sym typeface="+mn-lt"/>
              </a:rPr>
              <a:t>TRAINING COURSEWARE FOR KEY ISSUES AND CHANGES IN THE MODIFICATION PROCESS OF THE NEW WORK SAFETY LAW</a:t>
            </a:r>
          </a:p>
        </p:txBody>
      </p:sp>
    </p:spTree>
    <p:custDataLst>
      <p:tags r:id="rId1"/>
    </p:custDataLst>
    <p:extLst>
      <p:ext uri="{BB962C8B-B14F-4D97-AF65-F5344CB8AC3E}">
        <p14:creationId xmlns:p14="http://schemas.microsoft.com/office/powerpoint/2010/main" val="2805540731"/>
      </p:ext>
    </p:extLst>
  </p:cSld>
  <p:clrMapOvr>
    <a:masterClrMapping/>
  </p:clrMapOvr>
  <mc:AlternateContent xmlns:mc="http://schemas.openxmlformats.org/markup-compatibility/2006" xmlns:p14="http://schemas.microsoft.com/office/powerpoint/2010/main">
    <mc:Choice Requires="p14">
      <p:transition spd="slow" p14:dur="1500" advTm="708">
        <p:random/>
      </p:transition>
    </mc:Choice>
    <mc:Fallback xmlns="">
      <p:transition spd="slow" advTm="708">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ppt_x"/>
                                          </p:val>
                                        </p:tav>
                                        <p:tav tm="100000">
                                          <p:val>
                                            <p:strVal val="#ppt_x"/>
                                          </p:val>
                                        </p:tav>
                                      </p:tavLst>
                                    </p:anim>
                                    <p:anim calcmode="lin" valueType="num">
                                      <p:cBhvr additive="base">
                                        <p:cTn id="30" dur="500" fill="hold"/>
                                        <p:tgtEl>
                                          <p:spTgt spid="13"/>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anim calcmode="lin" valueType="num">
                                      <p:cBhvr additive="base">
                                        <p:cTn id="33" dur="500" fill="hold"/>
                                        <p:tgtEl>
                                          <p:spTgt spid="16"/>
                                        </p:tgtEl>
                                        <p:attrNameLst>
                                          <p:attrName>ppt_x</p:attrName>
                                        </p:attrNameLst>
                                      </p:cBhvr>
                                      <p:tavLst>
                                        <p:tav tm="0">
                                          <p:val>
                                            <p:strVal val="#ppt_x"/>
                                          </p:val>
                                        </p:tav>
                                        <p:tav tm="100000">
                                          <p:val>
                                            <p:strVal val="#ppt_x"/>
                                          </p:val>
                                        </p:tav>
                                      </p:tavLst>
                                    </p:anim>
                                    <p:anim calcmode="lin" valueType="num">
                                      <p:cBhvr additive="base">
                                        <p:cTn id="34" dur="500" fill="hold"/>
                                        <p:tgtEl>
                                          <p:spTgt spid="16"/>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additive="base">
                                        <p:cTn id="41" dur="500" fill="hold"/>
                                        <p:tgtEl>
                                          <p:spTgt spid="15"/>
                                        </p:tgtEl>
                                        <p:attrNameLst>
                                          <p:attrName>ppt_x</p:attrName>
                                        </p:attrNameLst>
                                      </p:cBhvr>
                                      <p:tavLst>
                                        <p:tav tm="0">
                                          <p:val>
                                            <p:strVal val="#ppt_x"/>
                                          </p:val>
                                        </p:tav>
                                        <p:tav tm="100000">
                                          <p:val>
                                            <p:strVal val="#ppt_x"/>
                                          </p:val>
                                        </p:tav>
                                      </p:tavLst>
                                    </p:anim>
                                    <p:anim calcmode="lin" valueType="num">
                                      <p:cBhvr additive="base">
                                        <p:cTn id="4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p:bldP spid="13"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 xmlns:a16="http://schemas.microsoft.com/office/drawing/2014/main" id="{2574561F-8F54-45AF-A77B-0C2E2E8EA81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0958" r="15832" b="17627"/>
          <a:stretch/>
        </p:blipFill>
        <p:spPr>
          <a:xfrm>
            <a:off x="-1" y="0"/>
            <a:ext cx="12192001" cy="6858000"/>
          </a:xfrm>
          <a:prstGeom prst="rect">
            <a:avLst/>
          </a:prstGeom>
        </p:spPr>
      </p:pic>
      <p:sp>
        <p:nvSpPr>
          <p:cNvPr id="3" name="矩形: 圆角 2">
            <a:extLst>
              <a:ext uri="{FF2B5EF4-FFF2-40B4-BE49-F238E27FC236}">
                <a16:creationId xmlns="" xmlns:a16="http://schemas.microsoft.com/office/drawing/2014/main" id="{397A4022-9BB5-437F-AAF5-1ECD4F25F245}"/>
              </a:ext>
            </a:extLst>
          </p:cNvPr>
          <p:cNvSpPr/>
          <p:nvPr/>
        </p:nvSpPr>
        <p:spPr>
          <a:xfrm>
            <a:off x="335359" y="764704"/>
            <a:ext cx="11521280" cy="5760640"/>
          </a:xfrm>
          <a:prstGeom prst="roundRect">
            <a:avLst>
              <a:gd name="adj" fmla="val 0"/>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4" name="图片 3">
            <a:extLst>
              <a:ext uri="{FF2B5EF4-FFF2-40B4-BE49-F238E27FC236}">
                <a16:creationId xmlns="" xmlns:a16="http://schemas.microsoft.com/office/drawing/2014/main" id="{6FC00857-26CB-420F-8BFC-CC866FAE02D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77010" t="57889" r="158" b="17302"/>
          <a:stretch/>
        </p:blipFill>
        <p:spPr>
          <a:xfrm>
            <a:off x="191344" y="188640"/>
            <a:ext cx="1247990" cy="677953"/>
          </a:xfrm>
          <a:prstGeom prst="rect">
            <a:avLst/>
          </a:prstGeom>
        </p:spPr>
      </p:pic>
      <p:sp>
        <p:nvSpPr>
          <p:cNvPr id="5" name="文本框 4">
            <a:extLst>
              <a:ext uri="{FF2B5EF4-FFF2-40B4-BE49-F238E27FC236}">
                <a16:creationId xmlns="" xmlns:a16="http://schemas.microsoft.com/office/drawing/2014/main" id="{150C1188-26A2-4161-8655-45308466877D}"/>
              </a:ext>
            </a:extLst>
          </p:cNvPr>
          <p:cNvSpPr txBox="1"/>
          <p:nvPr/>
        </p:nvSpPr>
        <p:spPr>
          <a:xfrm>
            <a:off x="1199456" y="188640"/>
            <a:ext cx="4824536" cy="584775"/>
          </a:xfrm>
          <a:prstGeom prst="rect">
            <a:avLst/>
          </a:prstGeom>
          <a:noFill/>
        </p:spPr>
        <p:txBody>
          <a:bodyPr wrap="square" rtlCol="0">
            <a:spAutoFit/>
          </a:bodyPr>
          <a:lstStyle/>
          <a:p>
            <a:pPr algn="dist"/>
            <a:r>
              <a:rPr lang="zh-CN" altLang="en-US" sz="3200" dirty="0">
                <a:solidFill>
                  <a:srgbClr val="FCE1B6"/>
                </a:solidFill>
                <a:cs typeface="+mn-ea"/>
                <a:sym typeface="+mn-lt"/>
              </a:rPr>
              <a:t>安全生产法的主要亮点</a:t>
            </a:r>
            <a:endParaRPr lang="zh-CN" altLang="en-US" sz="3200" i="0" dirty="0">
              <a:solidFill>
                <a:srgbClr val="FCE1B6"/>
              </a:solidFill>
              <a:cs typeface="+mn-ea"/>
              <a:sym typeface="+mn-lt"/>
            </a:endParaRPr>
          </a:p>
        </p:txBody>
      </p:sp>
      <p:sp>
        <p:nvSpPr>
          <p:cNvPr id="6" name="矩形 5">
            <a:extLst>
              <a:ext uri="{FF2B5EF4-FFF2-40B4-BE49-F238E27FC236}">
                <a16:creationId xmlns="" xmlns:a16="http://schemas.microsoft.com/office/drawing/2014/main" id="{FD4D53E9-3F46-4F7B-BEF2-0F3B9B36FD8A}"/>
              </a:ext>
            </a:extLst>
          </p:cNvPr>
          <p:cNvSpPr/>
          <p:nvPr/>
        </p:nvSpPr>
        <p:spPr>
          <a:xfrm rot="5400000" flipH="1">
            <a:off x="6067739" y="53882"/>
            <a:ext cx="3113836" cy="7585287"/>
          </a:xfrm>
          <a:prstGeom prst="rect">
            <a:avLst/>
          </a:prstGeom>
          <a:gradFill>
            <a:gsLst>
              <a:gs pos="29000">
                <a:srgbClr val="8F010F">
                  <a:alpha val="0"/>
                </a:srgbClr>
              </a:gs>
              <a:gs pos="100000">
                <a:srgbClr val="8F010F">
                  <a:alpha val="4000"/>
                </a:srgbClr>
              </a:gs>
            </a:gsLst>
            <a:lin ang="0" scaled="0"/>
          </a:gradFill>
          <a:ln w="15875">
            <a:gradFill>
              <a:gsLst>
                <a:gs pos="68000">
                  <a:srgbClr val="8F010F">
                    <a:alpha val="0"/>
                  </a:srgbClr>
                </a:gs>
                <a:gs pos="95000">
                  <a:srgbClr val="8F010F">
                    <a:alpha val="58000"/>
                  </a:srgbClr>
                </a:gs>
              </a:gsLst>
              <a:lin ang="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7" name="图片 6">
            <a:extLst>
              <a:ext uri="{FF2B5EF4-FFF2-40B4-BE49-F238E27FC236}">
                <a16:creationId xmlns="" xmlns:a16="http://schemas.microsoft.com/office/drawing/2014/main" id="{6C0F74F4-708A-4049-BDC2-7277D914CF08}"/>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73606" y="1977997"/>
            <a:ext cx="3388784" cy="3907750"/>
          </a:xfrm>
          <a:prstGeom prst="rect">
            <a:avLst/>
          </a:prstGeom>
        </p:spPr>
      </p:pic>
      <p:sp>
        <p:nvSpPr>
          <p:cNvPr id="8" name="文本框 7">
            <a:extLst>
              <a:ext uri="{FF2B5EF4-FFF2-40B4-BE49-F238E27FC236}">
                <a16:creationId xmlns="" xmlns:a16="http://schemas.microsoft.com/office/drawing/2014/main" id="{A7D85411-E3AE-426B-AAA9-09AD9DB92854}"/>
              </a:ext>
            </a:extLst>
          </p:cNvPr>
          <p:cNvSpPr txBox="1"/>
          <p:nvPr/>
        </p:nvSpPr>
        <p:spPr>
          <a:xfrm>
            <a:off x="3923338" y="2605804"/>
            <a:ext cx="6927035" cy="646331"/>
          </a:xfrm>
          <a:prstGeom prst="rect">
            <a:avLst/>
          </a:prstGeom>
        </p:spPr>
        <p:txBody>
          <a:bodyPr wrap="square">
            <a:spAutoFit/>
          </a:bodyPr>
          <a:lstStyle>
            <a:defPPr>
              <a:defRPr lang="zh-CN"/>
            </a:defPPr>
            <a:lvl1pPr marR="0" lvl="0" indent="0" algn="ctr" defTabSz="609600" fontAlgn="auto">
              <a:lnSpc>
                <a:spcPct val="100000"/>
              </a:lnSpc>
              <a:spcBef>
                <a:spcPts val="0"/>
              </a:spcBef>
              <a:spcAft>
                <a:spcPts val="0"/>
              </a:spcAft>
              <a:buClrTx/>
              <a:buSzTx/>
              <a:buFontTx/>
              <a:buNone/>
              <a:defRPr kumimoji="0" sz="8000" b="1" i="0" u="none" strike="noStrike" cap="none" spc="0" normalizeH="0" baseline="0">
                <a:ln w="19050">
                  <a:solidFill>
                    <a:prstClr val="white"/>
                  </a:solidFill>
                </a:ln>
                <a:gradFill flip="none" rotWithShape="1">
                  <a:gsLst>
                    <a:gs pos="0">
                      <a:srgbClr val="E57E20"/>
                    </a:gs>
                    <a:gs pos="71000">
                      <a:srgbClr val="D83417"/>
                    </a:gs>
                  </a:gsLst>
                  <a:lin ang="5400000" scaled="1"/>
                  <a:tileRect/>
                </a:gra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defRPr>
            </a:lvl1pPr>
          </a:lstStyle>
          <a:p>
            <a:pPr algn="dist"/>
            <a:r>
              <a:rPr lang="zh-CN" altLang="en-US" sz="3600" b="0" dirty="0">
                <a:ln w="19050">
                  <a:noFill/>
                </a:ln>
                <a:gradFill flip="none" rotWithShape="1">
                  <a:gsLst>
                    <a:gs pos="97260">
                      <a:srgbClr val="B60006"/>
                    </a:gs>
                    <a:gs pos="32000">
                      <a:srgbClr val="E71F1A">
                        <a:lumMod val="100000"/>
                      </a:srgbClr>
                    </a:gs>
                  </a:gsLst>
                  <a:lin ang="5400000" scaled="1"/>
                  <a:tileRect/>
                </a:gradFill>
                <a:effectLst/>
                <a:latin typeface="+mn-lt"/>
                <a:ea typeface="+mn-ea"/>
                <a:cs typeface="+mn-ea"/>
                <a:sym typeface="+mn-lt"/>
              </a:rPr>
              <a:t>“安全生产法的主要亮点”</a:t>
            </a:r>
          </a:p>
        </p:txBody>
      </p:sp>
      <p:grpSp>
        <p:nvGrpSpPr>
          <p:cNvPr id="9" name="组合 8">
            <a:extLst>
              <a:ext uri="{FF2B5EF4-FFF2-40B4-BE49-F238E27FC236}">
                <a16:creationId xmlns="" xmlns:a16="http://schemas.microsoft.com/office/drawing/2014/main" id="{D6DF84B7-BD4C-4B9D-A467-0504AC293044}"/>
              </a:ext>
            </a:extLst>
          </p:cNvPr>
          <p:cNvGrpSpPr/>
          <p:nvPr/>
        </p:nvGrpSpPr>
        <p:grpSpPr>
          <a:xfrm>
            <a:off x="4338401" y="2102914"/>
            <a:ext cx="2307481" cy="424243"/>
            <a:chOff x="1638251" y="2768504"/>
            <a:chExt cx="2795874" cy="424243"/>
          </a:xfrm>
          <a:solidFill>
            <a:srgbClr val="8F010F"/>
          </a:solidFill>
        </p:grpSpPr>
        <p:sp>
          <p:nvSpPr>
            <p:cNvPr id="10" name="图形 4">
              <a:extLst>
                <a:ext uri="{FF2B5EF4-FFF2-40B4-BE49-F238E27FC236}">
                  <a16:creationId xmlns="" xmlns:a16="http://schemas.microsoft.com/office/drawing/2014/main" id="{29C5A694-53C3-47AA-9F8C-7D66C9713A17}"/>
                </a:ext>
              </a:extLst>
            </p:cNvPr>
            <p:cNvSpPr/>
            <p:nvPr/>
          </p:nvSpPr>
          <p:spPr>
            <a:xfrm>
              <a:off x="1638251" y="2768504"/>
              <a:ext cx="2795874" cy="424243"/>
            </a:xfrm>
            <a:custGeom>
              <a:avLst/>
              <a:gdLst>
                <a:gd name="connsiteX0" fmla="*/ 269511 w 2795874"/>
                <a:gd name="connsiteY0" fmla="*/ 0 h 424243"/>
                <a:gd name="connsiteX1" fmla="*/ 2750392 w 2795874"/>
                <a:gd name="connsiteY1" fmla="*/ 0 h 424243"/>
                <a:gd name="connsiteX2" fmla="*/ 2783730 w 2795874"/>
                <a:gd name="connsiteY2" fmla="*/ 86297 h 424243"/>
                <a:gd name="connsiteX3" fmla="*/ 2650856 w 2795874"/>
                <a:gd name="connsiteY3" fmla="*/ 337947 h 424243"/>
                <a:gd name="connsiteX4" fmla="*/ 2526459 w 2795874"/>
                <a:gd name="connsiteY4" fmla="*/ 424244 h 424243"/>
                <a:gd name="connsiteX5" fmla="*/ 45482 w 2795874"/>
                <a:gd name="connsiteY5" fmla="*/ 424244 h 424243"/>
                <a:gd name="connsiteX6" fmla="*/ 12145 w 2795874"/>
                <a:gd name="connsiteY6" fmla="*/ 337947 h 424243"/>
                <a:gd name="connsiteX7" fmla="*/ 145019 w 2795874"/>
                <a:gd name="connsiteY7" fmla="*/ 86297 h 424243"/>
                <a:gd name="connsiteX8" fmla="*/ 269511 w 2795874"/>
                <a:gd name="connsiteY8" fmla="*/ 0 h 424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95874" h="424243">
                  <a:moveTo>
                    <a:pt x="269511" y="0"/>
                  </a:moveTo>
                  <a:lnTo>
                    <a:pt x="2750392" y="0"/>
                  </a:lnTo>
                  <a:cubicBezTo>
                    <a:pt x="2793826" y="0"/>
                    <a:pt x="2808780" y="38862"/>
                    <a:pt x="2783730" y="86297"/>
                  </a:cubicBezTo>
                  <a:lnTo>
                    <a:pt x="2650856" y="337947"/>
                  </a:lnTo>
                  <a:cubicBezTo>
                    <a:pt x="2625805" y="385382"/>
                    <a:pt x="2569798" y="424244"/>
                    <a:pt x="2526459" y="424244"/>
                  </a:cubicBezTo>
                  <a:lnTo>
                    <a:pt x="45482" y="424244"/>
                  </a:lnTo>
                  <a:cubicBezTo>
                    <a:pt x="2048" y="424244"/>
                    <a:pt x="-12906" y="385382"/>
                    <a:pt x="12145" y="337947"/>
                  </a:cubicBezTo>
                  <a:lnTo>
                    <a:pt x="145019" y="86297"/>
                  </a:lnTo>
                  <a:cubicBezTo>
                    <a:pt x="170070" y="38862"/>
                    <a:pt x="226076" y="0"/>
                    <a:pt x="269511" y="0"/>
                  </a:cubicBezTo>
                  <a:close/>
                </a:path>
              </a:pathLst>
            </a:custGeom>
            <a:grpFill/>
            <a:ln w="9525" cap="flat">
              <a:noFill/>
              <a:prstDash val="solid"/>
              <a:miter/>
            </a:ln>
            <a:effectLst>
              <a:outerShdw blurRad="254000" dist="88900" dir="5400000" algn="ctr" rotWithShape="0">
                <a:srgbClr val="CD000D">
                  <a:alpha val="23000"/>
                </a:srgbClr>
              </a:outerShdw>
            </a:effectLst>
          </p:spPr>
          <p:txBody>
            <a:bodyPr rtlCol="0" anchor="ctr"/>
            <a:lstStyle/>
            <a:p>
              <a:endParaRPr lang="zh-CN" altLang="en-US">
                <a:cs typeface="+mn-ea"/>
                <a:sym typeface="+mn-lt"/>
              </a:endParaRPr>
            </a:p>
          </p:txBody>
        </p:sp>
        <p:sp>
          <p:nvSpPr>
            <p:cNvPr id="11" name="图形 4">
              <a:extLst>
                <a:ext uri="{FF2B5EF4-FFF2-40B4-BE49-F238E27FC236}">
                  <a16:creationId xmlns="" xmlns:a16="http://schemas.microsoft.com/office/drawing/2014/main" id="{4CBA97F4-4A2B-4FF9-9E6D-F099EF40B681}"/>
                </a:ext>
              </a:extLst>
            </p:cNvPr>
            <p:cNvSpPr/>
            <p:nvPr/>
          </p:nvSpPr>
          <p:spPr>
            <a:xfrm>
              <a:off x="1638251" y="2954323"/>
              <a:ext cx="2700489" cy="238424"/>
            </a:xfrm>
            <a:custGeom>
              <a:avLst/>
              <a:gdLst>
                <a:gd name="connsiteX0" fmla="*/ 5867 w 2700489"/>
                <a:gd name="connsiteY0" fmla="*/ 165939 h 238424"/>
                <a:gd name="connsiteX1" fmla="*/ 45396 w 2700489"/>
                <a:gd name="connsiteY1" fmla="*/ 238424 h 238424"/>
                <a:gd name="connsiteX2" fmla="*/ 2526278 w 2700489"/>
                <a:gd name="connsiteY2" fmla="*/ 238424 h 238424"/>
                <a:gd name="connsiteX3" fmla="*/ 2650674 w 2700489"/>
                <a:gd name="connsiteY3" fmla="*/ 152128 h 238424"/>
                <a:gd name="connsiteX4" fmla="*/ 2700490 w 2700489"/>
                <a:gd name="connsiteY4" fmla="*/ 57735 h 238424"/>
                <a:gd name="connsiteX5" fmla="*/ 5867 w 2700489"/>
                <a:gd name="connsiteY5" fmla="*/ 165939 h 238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00489" h="238424">
                  <a:moveTo>
                    <a:pt x="5867" y="165939"/>
                  </a:moveTo>
                  <a:cubicBezTo>
                    <a:pt x="-9658" y="206897"/>
                    <a:pt x="6344" y="238424"/>
                    <a:pt x="45396" y="238424"/>
                  </a:cubicBezTo>
                  <a:lnTo>
                    <a:pt x="2526278" y="238424"/>
                  </a:lnTo>
                  <a:cubicBezTo>
                    <a:pt x="2569712" y="238424"/>
                    <a:pt x="2625624" y="199562"/>
                    <a:pt x="2650674" y="152128"/>
                  </a:cubicBezTo>
                  <a:lnTo>
                    <a:pt x="2700490" y="57735"/>
                  </a:lnTo>
                  <a:cubicBezTo>
                    <a:pt x="2357876" y="18016"/>
                    <a:pt x="1146391" y="-92569"/>
                    <a:pt x="5867" y="165939"/>
                  </a:cubicBezTo>
                  <a:close/>
                </a:path>
              </a:pathLst>
            </a:custGeom>
            <a:grpFill/>
            <a:ln w="9525" cap="flat">
              <a:noFill/>
              <a:prstDash val="solid"/>
              <a:miter/>
            </a:ln>
          </p:spPr>
          <p:txBody>
            <a:bodyPr rtlCol="0" anchor="ctr"/>
            <a:lstStyle/>
            <a:p>
              <a:endParaRPr lang="zh-CN" altLang="en-US">
                <a:cs typeface="+mn-ea"/>
                <a:sym typeface="+mn-lt"/>
              </a:endParaRPr>
            </a:p>
          </p:txBody>
        </p:sp>
      </p:grpSp>
      <p:sp>
        <p:nvSpPr>
          <p:cNvPr id="12" name="文本框 11">
            <a:extLst>
              <a:ext uri="{FF2B5EF4-FFF2-40B4-BE49-F238E27FC236}">
                <a16:creationId xmlns="" xmlns:a16="http://schemas.microsoft.com/office/drawing/2014/main" id="{51A7A7F0-2EBB-452B-B10B-7B829693D332}"/>
              </a:ext>
            </a:extLst>
          </p:cNvPr>
          <p:cNvSpPr txBox="1"/>
          <p:nvPr/>
        </p:nvSpPr>
        <p:spPr>
          <a:xfrm>
            <a:off x="4608430" y="2084203"/>
            <a:ext cx="1767422" cy="461665"/>
          </a:xfrm>
          <a:prstGeom prst="rect">
            <a:avLst/>
          </a:prstGeom>
        </p:spPr>
        <p:txBody>
          <a:bodyPr wrap="square">
            <a:spAutoFit/>
          </a:bodyPr>
          <a:lstStyle>
            <a:defPPr>
              <a:defRPr lang="zh-CN"/>
            </a:defPPr>
            <a:lvl1pPr algn="ctr">
              <a:lnSpc>
                <a:spcPct val="120000"/>
              </a:lnSpc>
              <a:defRPr sz="6600">
                <a:gradFill>
                  <a:gsLst>
                    <a:gs pos="0">
                      <a:schemeClr val="accent1">
                        <a:lumMod val="90000"/>
                        <a:lumOff val="10000"/>
                      </a:schemeClr>
                    </a:gs>
                    <a:gs pos="100000">
                      <a:schemeClr val="accent1"/>
                    </a:gs>
                  </a:gsLst>
                  <a:lin ang="5400000" scaled="1"/>
                </a:gradFill>
                <a:latin typeface="思源宋体 CN Heavy" panose="02020900000000000000" pitchFamily="18" charset="-122"/>
                <a:ea typeface="思源宋体 CN Heavy" panose="02020900000000000000" pitchFamily="18" charset="-122"/>
              </a:defRPr>
            </a:lvl1pPr>
          </a:lstStyle>
          <a:p>
            <a:pPr>
              <a:lnSpc>
                <a:spcPct val="100000"/>
              </a:lnSpc>
            </a:pPr>
            <a:r>
              <a:rPr lang="zh-CN" altLang="en-US" sz="2400" dirty="0">
                <a:solidFill>
                  <a:schemeClr val="bg1"/>
                </a:solidFill>
                <a:latin typeface="+mn-lt"/>
                <a:ea typeface="+mn-ea"/>
                <a:cs typeface="+mn-ea"/>
                <a:sym typeface="+mn-lt"/>
              </a:rPr>
              <a:t>安全生产法</a:t>
            </a:r>
          </a:p>
        </p:txBody>
      </p:sp>
      <p:sp>
        <p:nvSpPr>
          <p:cNvPr id="13" name="矩形 12">
            <a:extLst>
              <a:ext uri="{FF2B5EF4-FFF2-40B4-BE49-F238E27FC236}">
                <a16:creationId xmlns="" xmlns:a16="http://schemas.microsoft.com/office/drawing/2014/main" id="{51F8C705-6655-4BF8-8B59-95A92563425A}"/>
              </a:ext>
            </a:extLst>
          </p:cNvPr>
          <p:cNvSpPr/>
          <p:nvPr/>
        </p:nvSpPr>
        <p:spPr>
          <a:xfrm>
            <a:off x="4236491" y="3409752"/>
            <a:ext cx="6930874" cy="1739259"/>
          </a:xfrm>
          <a:prstGeom prst="rect">
            <a:avLst/>
          </a:prstGeom>
        </p:spPr>
        <p:txBody>
          <a:bodyPr wrap="square">
            <a:spAutoFit/>
          </a:bodyPr>
          <a:lstStyle/>
          <a:p>
            <a:pPr marL="285750" lvl="0" indent="-285750" algn="just">
              <a:lnSpc>
                <a:spcPct val="110000"/>
              </a:lnSpc>
              <a:buClr>
                <a:srgbClr val="8F010F"/>
              </a:buClr>
              <a:buFont typeface="Arial" panose="020B0604020202020204" pitchFamily="34" charset="0"/>
              <a:buChar char="•"/>
              <a:defRPr/>
            </a:pPr>
            <a:r>
              <a:rPr lang="zh-CN" altLang="en-US" sz="1400" dirty="0">
                <a:solidFill>
                  <a:schemeClr val="tx1">
                    <a:lumMod val="85000"/>
                    <a:lumOff val="15000"/>
                  </a:schemeClr>
                </a:solidFill>
                <a:cs typeface="+mn-ea"/>
                <a:sym typeface="+mn-lt"/>
              </a:rPr>
              <a:t>坚持以人为本，推进安全发展</a:t>
            </a:r>
            <a:r>
              <a:rPr lang="en-US" altLang="zh-CN" sz="1400" dirty="0">
                <a:solidFill>
                  <a:schemeClr val="tx1">
                    <a:lumMod val="85000"/>
                    <a:lumOff val="15000"/>
                  </a:schemeClr>
                </a:solidFill>
                <a:cs typeface="+mn-ea"/>
                <a:sym typeface="+mn-lt"/>
              </a:rPr>
              <a:t>,</a:t>
            </a:r>
            <a:r>
              <a:rPr lang="zh-CN" altLang="en-US" sz="1400" dirty="0">
                <a:solidFill>
                  <a:schemeClr val="tx1">
                    <a:lumMod val="85000"/>
                    <a:lumOff val="15000"/>
                  </a:schemeClr>
                </a:solidFill>
                <a:cs typeface="+mn-ea"/>
                <a:sym typeface="+mn-lt"/>
              </a:rPr>
              <a:t>新法提出安全生产工作应当以人为本</a:t>
            </a:r>
            <a:endParaRPr lang="en-US" altLang="zh-CN" sz="1400" dirty="0">
              <a:solidFill>
                <a:schemeClr val="tx1">
                  <a:lumMod val="85000"/>
                  <a:lumOff val="15000"/>
                </a:schemeClr>
              </a:solidFill>
              <a:cs typeface="+mn-ea"/>
              <a:sym typeface="+mn-lt"/>
            </a:endParaRPr>
          </a:p>
          <a:p>
            <a:pPr marL="285750" lvl="0" indent="-285750" algn="just">
              <a:lnSpc>
                <a:spcPct val="110000"/>
              </a:lnSpc>
              <a:buClr>
                <a:srgbClr val="8F010F"/>
              </a:buClr>
              <a:buFont typeface="Arial" panose="020B0604020202020204" pitchFamily="34" charset="0"/>
              <a:buChar char="•"/>
              <a:defRPr/>
            </a:pPr>
            <a:endParaRPr lang="en-US" altLang="zh-CN" sz="1400" dirty="0">
              <a:solidFill>
                <a:schemeClr val="tx1">
                  <a:lumMod val="85000"/>
                  <a:lumOff val="15000"/>
                </a:schemeClr>
              </a:solidFill>
              <a:cs typeface="+mn-ea"/>
              <a:sym typeface="+mn-lt"/>
            </a:endParaRPr>
          </a:p>
          <a:p>
            <a:pPr marL="285750" lvl="0" indent="-285750" algn="just">
              <a:lnSpc>
                <a:spcPct val="110000"/>
              </a:lnSpc>
              <a:buClr>
                <a:srgbClr val="8F010F"/>
              </a:buClr>
              <a:buFont typeface="Arial" panose="020B0604020202020204" pitchFamily="34" charset="0"/>
              <a:buChar char="•"/>
              <a:defRPr/>
            </a:pPr>
            <a:r>
              <a:rPr lang="zh-CN" altLang="en-US" sz="1400" dirty="0">
                <a:solidFill>
                  <a:schemeClr val="tx1">
                    <a:lumMod val="85000"/>
                    <a:lumOff val="15000"/>
                  </a:schemeClr>
                </a:solidFill>
                <a:cs typeface="+mn-ea"/>
                <a:sym typeface="+mn-lt"/>
              </a:rPr>
              <a:t>对于坚守发展决不能以牺牲人的生命为代价这条红线，牢固树立以人为本、生命至上的理念。</a:t>
            </a:r>
          </a:p>
          <a:p>
            <a:pPr lvl="0" algn="just">
              <a:lnSpc>
                <a:spcPct val="110000"/>
              </a:lnSpc>
              <a:buClr>
                <a:srgbClr val="8F010F"/>
              </a:buClr>
              <a:defRPr/>
            </a:pPr>
            <a:endParaRPr lang="en-US" altLang="zh-CN" sz="1400" dirty="0">
              <a:solidFill>
                <a:schemeClr val="tx1">
                  <a:lumMod val="85000"/>
                  <a:lumOff val="15000"/>
                </a:schemeClr>
              </a:solidFill>
              <a:cs typeface="+mn-ea"/>
              <a:sym typeface="+mn-lt"/>
            </a:endParaRPr>
          </a:p>
          <a:p>
            <a:pPr marL="285750" lvl="0" indent="-285750" algn="just">
              <a:lnSpc>
                <a:spcPct val="110000"/>
              </a:lnSpc>
              <a:buClr>
                <a:srgbClr val="8F010F"/>
              </a:buClr>
              <a:buFont typeface="Arial" panose="020B0604020202020204" pitchFamily="34" charset="0"/>
              <a:buChar char="•"/>
              <a:defRPr/>
            </a:pPr>
            <a:r>
              <a:rPr lang="zh-CN" altLang="en-US" sz="1400" dirty="0">
                <a:solidFill>
                  <a:schemeClr val="tx1">
                    <a:lumMod val="85000"/>
                    <a:lumOff val="15000"/>
                  </a:schemeClr>
                </a:solidFill>
                <a:cs typeface="+mn-ea"/>
                <a:sym typeface="+mn-lt"/>
              </a:rPr>
              <a:t>进一步强化生产经营单位的安全生产主体责任，明确委托规定的机构提供安全生产技术、管理服务，保证安全生产的责任仍然由本单位负责。</a:t>
            </a:r>
          </a:p>
        </p:txBody>
      </p:sp>
    </p:spTree>
    <p:custDataLst>
      <p:tags r:id="rId1"/>
    </p:custDataLst>
    <p:extLst>
      <p:ext uri="{BB962C8B-B14F-4D97-AF65-F5344CB8AC3E}">
        <p14:creationId xmlns:p14="http://schemas.microsoft.com/office/powerpoint/2010/main" val="3861936956"/>
      </p:ext>
    </p:extLst>
  </p:cSld>
  <p:clrMapOvr>
    <a:masterClrMapping/>
  </p:clrMapOvr>
  <mc:AlternateContent xmlns:mc="http://schemas.openxmlformats.org/markup-compatibility/2006" xmlns:p14="http://schemas.microsoft.com/office/powerpoint/2010/main">
    <mc:Choice Requires="p14">
      <p:transition spd="slow" p14:dur="1500" advTm="1262">
        <p:random/>
      </p:transition>
    </mc:Choice>
    <mc:Fallback xmlns="">
      <p:transition spd="slow" advTm="1262">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par>
                                <p:cTn id="15" presetID="2" presetClass="entr" presetSubtype="4"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ppt_x"/>
                                          </p:val>
                                        </p:tav>
                                        <p:tav tm="100000">
                                          <p:val>
                                            <p:strVal val="#ppt_x"/>
                                          </p:val>
                                        </p:tav>
                                      </p:tavLst>
                                    </p:anim>
                                    <p:anim calcmode="lin" valueType="num">
                                      <p:cBhvr additive="base">
                                        <p:cTn id="30" dur="500" fill="hold"/>
                                        <p:tgtEl>
                                          <p:spTgt spid="6"/>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additive="base">
                                        <p:cTn id="33" dur="500" fill="hold"/>
                                        <p:tgtEl>
                                          <p:spTgt spid="9"/>
                                        </p:tgtEl>
                                        <p:attrNameLst>
                                          <p:attrName>ppt_x</p:attrName>
                                        </p:attrNameLst>
                                      </p:cBhvr>
                                      <p:tavLst>
                                        <p:tav tm="0">
                                          <p:val>
                                            <p:strVal val="#ppt_x"/>
                                          </p:val>
                                        </p:tav>
                                        <p:tav tm="100000">
                                          <p:val>
                                            <p:strVal val="#ppt_x"/>
                                          </p:val>
                                        </p:tav>
                                      </p:tavLst>
                                    </p:anim>
                                    <p:anim calcmode="lin" valueType="num">
                                      <p:cBhvr additive="base">
                                        <p:cTn id="34" dur="500" fill="hold"/>
                                        <p:tgtEl>
                                          <p:spTgt spid="9"/>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8" grpId="0"/>
      <p:bldP spid="12" grpId="0"/>
      <p:bldP spid="13"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0.2|0.2|0.2"/>
</p:tagLst>
</file>

<file path=ppt/tags/tag10.xml><?xml version="1.0" encoding="utf-8"?>
<p:tagLst xmlns:a="http://schemas.openxmlformats.org/drawingml/2006/main" xmlns:r="http://schemas.openxmlformats.org/officeDocument/2006/relationships" xmlns:p="http://schemas.openxmlformats.org/presentationml/2006/main">
  <p:tag name="KSO_WM_UNIT_ISCONTENTSTITLE" val="0"/>
  <p:tag name="KSO_WM_UNIT_COLOR_SCHEME_SHAPE_ID" val="12"/>
  <p:tag name="KSO_WM_UNIT_COLOR_SCHEME_PARENT_PAGE" val="0_3"/>
  <p:tag name="KSO_WM_UNIT_PRESET_TEXT" val="单击此处添加文本内容"/>
  <p:tag name="KSO_WM_UNIT_NOCLEAR" val="0"/>
  <p:tag name="KSO_WM_UNIT_VALUE" val="11"/>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LAYERLEVEL" val="1_1_1"/>
  <p:tag name="KSO_WM_TAG_VERSION" val="1.0"/>
  <p:tag name="KSO_WM_BEAUTIFY_FLAG" val="#wm#"/>
  <p:tag name="KSO_WM_TEMPLATE_CATEGORY" val="custom"/>
  <p:tag name="KSO_WM_TEMPLATE_INDEX" val="20206813"/>
  <p:tag name="KSO_WM_UNIT_ID" val="custom20206813_6*l_h_f*1_3_1"/>
  <p:tag name="KSO_WM_UNIT_SUBTYPE" val="a"/>
  <p:tag name="KSO_WM_UNIT_TEXT_FILL_FORE_SCHEMECOLOR_INDEX" val="13"/>
  <p:tag name="KSO_WM_UNIT_TEXT_FILL_TYPE" val="1"/>
  <p:tag name="KSO_WM_UNIT_USESOURCEFORMAT_APPLY" val="1"/>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3_2"/>
  <p:tag name="KSO_WM_UNIT_LAYERLEVEL" val="1_1_1"/>
  <p:tag name="KSO_WM_TAG_VERSION" val="1.0"/>
  <p:tag name="KSO_WM_BEAUTIFY_FLAG" val="#wm#"/>
  <p:tag name="KSO_WM_TEMPLATE_CATEGORY" val="custom"/>
  <p:tag name="KSO_WM_TEMPLATE_INDEX" val="20206813"/>
  <p:tag name="KSO_WM_UNIT_ID" val="custom20206813_6*l_h_i*1_3_2"/>
  <p:tag name="KSO_WM_UNIT_TEXT_FILL_FORE_SCHEMECOLOR_INDEX" val="14"/>
  <p:tag name="KSO_WM_UNIT_TEXT_FILL_TYPE" val="1"/>
  <p:tag name="KSO_WM_UNIT_USESOURCEFORMAT_APPLY" val="1"/>
</p:tagLst>
</file>

<file path=ppt/tags/tag12.xml><?xml version="1.0" encoding="utf-8"?>
<p:tagLst xmlns:a="http://schemas.openxmlformats.org/drawingml/2006/main" xmlns:r="http://schemas.openxmlformats.org/officeDocument/2006/relationships" xmlns:p="http://schemas.openxmlformats.org/presentationml/2006/main">
  <p:tag name="KSO_WM_UNIT_COLOR_SCHEME_SHAPE_ID" val="15"/>
  <p:tag name="KSO_WM_UNIT_COLOR_SCHEME_PARENT_PAGE" val="0_3"/>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LAYERLEVEL" val="1_1_1"/>
  <p:tag name="KSO_WM_TAG_VERSION" val="1.0"/>
  <p:tag name="KSO_WM_BEAUTIFY_FLAG" val="#wm#"/>
  <p:tag name="KSO_WM_TEMPLATE_CATEGORY" val="custom"/>
  <p:tag name="KSO_WM_TEMPLATE_INDEX" val="20206813"/>
  <p:tag name="KSO_WM_UNIT_ID" val="custom20206813_6*l_h_i*1_1_1"/>
  <p:tag name="KSO_WM_UNIT_FILL_FORE_SCHEMECOLOR_INDEX" val="5"/>
  <p:tag name="KSO_WM_UNIT_FILL_TYPE" val="1"/>
  <p:tag name="KSO_WM_UNIT_TEXT_FILL_FORE_SCHEMECOLOR_INDEX" val="14"/>
  <p:tag name="KSO_WM_UNIT_TEXT_FILL_TYPE" val="1"/>
  <p:tag name="KSO_WM_UNIT_USESOURCEFORMAT_APPLY" val="1"/>
</p:tagLst>
</file>

<file path=ppt/tags/tag13.xml><?xml version="1.0" encoding="utf-8"?>
<p:tagLst xmlns:a="http://schemas.openxmlformats.org/drawingml/2006/main" xmlns:r="http://schemas.openxmlformats.org/officeDocument/2006/relationships" xmlns:p="http://schemas.openxmlformats.org/presentationml/2006/main">
  <p:tag name="KSO_WM_UNIT_ISCONTENTSTITLE" val="0"/>
  <p:tag name="KSO_WM_UNIT_COLOR_SCHEME_SHAPE_ID" val="16"/>
  <p:tag name="KSO_WM_UNIT_COLOR_SCHEME_PARENT_PAGE" val="0_3"/>
  <p:tag name="KSO_WM_UNIT_PRESET_TEXT" val="单击此处添加文本内容"/>
  <p:tag name="KSO_WM_UNIT_NOCLEAR" val="0"/>
  <p:tag name="KSO_WM_UNIT_VALUE" val="11"/>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LAYERLEVEL" val="1_1_1"/>
  <p:tag name="KSO_WM_TAG_VERSION" val="1.0"/>
  <p:tag name="KSO_WM_BEAUTIFY_FLAG" val="#wm#"/>
  <p:tag name="KSO_WM_TEMPLATE_CATEGORY" val="custom"/>
  <p:tag name="KSO_WM_TEMPLATE_INDEX" val="20206813"/>
  <p:tag name="KSO_WM_UNIT_ID" val="custom20206813_6*l_h_f*1_1_1"/>
  <p:tag name="KSO_WM_UNIT_SUBTYPE" val="a"/>
  <p:tag name="KSO_WM_UNIT_TEXT_FILL_FORE_SCHEMECOLOR_INDEX" val="13"/>
  <p:tag name="KSO_WM_UNIT_TEXT_FILL_TYPE" val="1"/>
  <p:tag name="KSO_WM_UNIT_USESOURCEFORMAT_APPLY" val="1"/>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1_2"/>
  <p:tag name="KSO_WM_UNIT_LAYERLEVEL" val="1_1_1"/>
  <p:tag name="KSO_WM_TAG_VERSION" val="1.0"/>
  <p:tag name="KSO_WM_BEAUTIFY_FLAG" val="#wm#"/>
  <p:tag name="KSO_WM_TEMPLATE_CATEGORY" val="custom"/>
  <p:tag name="KSO_WM_TEMPLATE_INDEX" val="20206813"/>
  <p:tag name="KSO_WM_UNIT_ID" val="custom20206813_6*l_h_i*1_1_2"/>
  <p:tag name="KSO_WM_UNIT_TEXT_FILL_FORE_SCHEMECOLOR_INDEX" val="14"/>
  <p:tag name="KSO_WM_UNIT_TEXT_FILL_TYPE" val="1"/>
  <p:tag name="KSO_WM_UNIT_USESOURCEFORMAT_APPLY" val="1"/>
</p:tagLst>
</file>

<file path=ppt/tags/tag15.xml><?xml version="1.0" encoding="utf-8"?>
<p:tagLst xmlns:a="http://schemas.openxmlformats.org/drawingml/2006/main" xmlns:r="http://schemas.openxmlformats.org/officeDocument/2006/relationships" xmlns:p="http://schemas.openxmlformats.org/presentationml/2006/main">
  <p:tag name="KSO_WM_UNIT_COLOR_SCHEME_SHAPE_ID" val="13"/>
  <p:tag name="KSO_WM_UNIT_COLOR_SCHEME_PARENT_PAGE" val="0_3"/>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LAYERLEVEL" val="1_1_1"/>
  <p:tag name="KSO_WM_TAG_VERSION" val="1.0"/>
  <p:tag name="KSO_WM_BEAUTIFY_FLAG" val="#wm#"/>
  <p:tag name="KSO_WM_TEMPLATE_CATEGORY" val="custom"/>
  <p:tag name="KSO_WM_TEMPLATE_INDEX" val="20206813"/>
  <p:tag name="KSO_WM_UNIT_ID" val="custom20206813_6*l_h_i*1_2_1"/>
  <p:tag name="KSO_WM_UNIT_FILL_FORE_SCHEMECOLOR_INDEX" val="6"/>
  <p:tag name="KSO_WM_UNIT_FILL_TYPE" val="1"/>
  <p:tag name="KSO_WM_UNIT_TEXT_FILL_FORE_SCHEMECOLOR_INDEX" val="14"/>
  <p:tag name="KSO_WM_UNIT_TEXT_FILL_TYPE" val="1"/>
  <p:tag name="KSO_WM_UNIT_USESOURCEFORMAT_APPLY" val="1"/>
</p:tagLst>
</file>

<file path=ppt/tags/tag16.xml><?xml version="1.0" encoding="utf-8"?>
<p:tagLst xmlns:a="http://schemas.openxmlformats.org/drawingml/2006/main" xmlns:r="http://schemas.openxmlformats.org/officeDocument/2006/relationships" xmlns:p="http://schemas.openxmlformats.org/presentationml/2006/main">
  <p:tag name="KSO_WM_UNIT_ISCONTENTSTITLE" val="0"/>
  <p:tag name="KSO_WM_UNIT_COLOR_SCHEME_SHAPE_ID" val="14"/>
  <p:tag name="KSO_WM_UNIT_COLOR_SCHEME_PARENT_PAGE" val="0_3"/>
  <p:tag name="KSO_WM_UNIT_PRESET_TEXT" val="单击此处添加文本内容"/>
  <p:tag name="KSO_WM_UNIT_NOCLEAR" val="0"/>
  <p:tag name="KSO_WM_UNIT_VALUE" val="11"/>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LAYERLEVEL" val="1_1_1"/>
  <p:tag name="KSO_WM_TAG_VERSION" val="1.0"/>
  <p:tag name="KSO_WM_BEAUTIFY_FLAG" val="#wm#"/>
  <p:tag name="KSO_WM_TEMPLATE_CATEGORY" val="custom"/>
  <p:tag name="KSO_WM_TEMPLATE_INDEX" val="20206813"/>
  <p:tag name="KSO_WM_UNIT_ID" val="custom20206813_6*l_h_f*1_2_1"/>
  <p:tag name="KSO_WM_UNIT_SUBTYPE" val="a"/>
  <p:tag name="KSO_WM_UNIT_TEXT_FILL_FORE_SCHEMECOLOR_INDEX" val="13"/>
  <p:tag name="KSO_WM_UNIT_TEXT_FILL_TYPE" val="1"/>
  <p:tag name="KSO_WM_UNIT_USESOURCEFORMAT_APPLY" val="1"/>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2_2"/>
  <p:tag name="KSO_WM_UNIT_LAYERLEVEL" val="1_1_1"/>
  <p:tag name="KSO_WM_TAG_VERSION" val="1.0"/>
  <p:tag name="KSO_WM_BEAUTIFY_FLAG" val="#wm#"/>
  <p:tag name="KSO_WM_TEMPLATE_CATEGORY" val="custom"/>
  <p:tag name="KSO_WM_TEMPLATE_INDEX" val="20206813"/>
  <p:tag name="KSO_WM_UNIT_ID" val="custom20206813_6*l_h_i*1_2_2"/>
  <p:tag name="KSO_WM_UNIT_TEXT_FILL_FORE_SCHEMECOLOR_INDEX" val="14"/>
  <p:tag name="KSO_WM_UNIT_TEXT_FILL_TYPE" val="1"/>
  <p:tag name="KSO_WM_UNIT_USESOURCEFORMAT_APPLY" val="1"/>
</p:tagLst>
</file>

<file path=ppt/tags/tag18.xml><?xml version="1.0" encoding="utf-8"?>
<p:tagLst xmlns:a="http://schemas.openxmlformats.org/drawingml/2006/main" xmlns:r="http://schemas.openxmlformats.org/officeDocument/2006/relationships" xmlns:p="http://schemas.openxmlformats.org/presentationml/2006/main">
  <p:tag name="TIMING" val="|0.3"/>
</p:tagLst>
</file>

<file path=ppt/tags/tag19.xml><?xml version="1.0" encoding="utf-8"?>
<p:tagLst xmlns:a="http://schemas.openxmlformats.org/drawingml/2006/main" xmlns:r="http://schemas.openxmlformats.org/officeDocument/2006/relationships" xmlns:p="http://schemas.openxmlformats.org/presentationml/2006/main">
  <p:tag name="TIMING" val="|0.4|0.2"/>
</p:tagLst>
</file>

<file path=ppt/tags/tag2.xml><?xml version="1.0" encoding="utf-8"?>
<p:tagLst xmlns:a="http://schemas.openxmlformats.org/drawingml/2006/main" xmlns:r="http://schemas.openxmlformats.org/officeDocument/2006/relationships" xmlns:p="http://schemas.openxmlformats.org/presentationml/2006/main">
  <p:tag name="KSO_WM_UNIT_ISCONTENTSTITLE" val="1"/>
  <p:tag name="KSO_WM_UNIT_PRESET_TEXT" val="目录"/>
  <p:tag name="KSO_WM_UNIT_NOCLEAR" val="0"/>
  <p:tag name="KSO_WM_UNIT_VALUE" val="3"/>
  <p:tag name="KSO_WM_UNIT_HIGHLIGHT" val="0"/>
  <p:tag name="KSO_WM_UNIT_COMPATIBLE" val="0"/>
  <p:tag name="KSO_WM_UNIT_DIAGRAM_ISNUMVISUAL" val="0"/>
  <p:tag name="KSO_WM_UNIT_DIAGRAM_ISREFERUNIT" val="0"/>
  <p:tag name="KSO_WM_DIAGRAM_GROUP_CODE" val="l1-1"/>
  <p:tag name="KSO_WM_UNIT_TYPE" val="a"/>
  <p:tag name="KSO_WM_UNIT_INDEX" val="1"/>
  <p:tag name="KSO_WM_UNIT_LAYERLEVEL" val="1"/>
  <p:tag name="KSO_WM_TAG_VERSION" val="1.0"/>
  <p:tag name="KSO_WM_BEAUTIFY_FLAG" val="#wm#"/>
  <p:tag name="KSO_WM_TEMPLATE_CATEGORY" val="custom"/>
  <p:tag name="KSO_WM_TEMPLATE_INDEX" val="20206813"/>
  <p:tag name="KSO_WM_UNIT_ID" val="custom20206813_6*a*1"/>
  <p:tag name="KSO_WM_UNIT_ISNUMDGMTITLE" val="0"/>
  <p:tag name="KSO_WM_UNIT_TEXT_FILL_FORE_SCHEMECOLOR_INDEX" val="13"/>
  <p:tag name="KSO_WM_UNIT_TEXT_FILL_TYPE" val="1"/>
  <p:tag name="KSO_WM_UNIT_USESOURCEFORMAT_APPLY" val="1"/>
</p:tagLst>
</file>

<file path=ppt/tags/tag20.xml><?xml version="1.0" encoding="utf-8"?>
<p:tagLst xmlns:a="http://schemas.openxmlformats.org/drawingml/2006/main" xmlns:r="http://schemas.openxmlformats.org/officeDocument/2006/relationships" xmlns:p="http://schemas.openxmlformats.org/presentationml/2006/main">
  <p:tag name="TIMING" val="|0.4|0.2|0.2|0.2"/>
</p:tagLst>
</file>

<file path=ppt/tags/tag21.xml><?xml version="1.0" encoding="utf-8"?>
<p:tagLst xmlns:a="http://schemas.openxmlformats.org/drawingml/2006/main" xmlns:r="http://schemas.openxmlformats.org/officeDocument/2006/relationships" xmlns:p="http://schemas.openxmlformats.org/presentationml/2006/main">
  <p:tag name="TIMING" val="|0.2|0.2"/>
</p:tagLst>
</file>

<file path=ppt/tags/tag22.xml><?xml version="1.0" encoding="utf-8"?>
<p:tagLst xmlns:a="http://schemas.openxmlformats.org/drawingml/2006/main" xmlns:r="http://schemas.openxmlformats.org/officeDocument/2006/relationships" xmlns:p="http://schemas.openxmlformats.org/presentationml/2006/main">
  <p:tag name="TIMING" val="|0.2|0.3"/>
</p:tagLst>
</file>

<file path=ppt/tags/tag23.xml><?xml version="1.0" encoding="utf-8"?>
<p:tagLst xmlns:a="http://schemas.openxmlformats.org/drawingml/2006/main" xmlns:r="http://schemas.openxmlformats.org/officeDocument/2006/relationships" xmlns:p="http://schemas.openxmlformats.org/presentationml/2006/main">
  <p:tag name="TIMING" val="|0.2"/>
</p:tagLst>
</file>

<file path=ppt/tags/tag24.xml><?xml version="1.0" encoding="utf-8"?>
<p:tagLst xmlns:a="http://schemas.openxmlformats.org/drawingml/2006/main" xmlns:r="http://schemas.openxmlformats.org/officeDocument/2006/relationships" xmlns:p="http://schemas.openxmlformats.org/presentationml/2006/main">
  <p:tag name="TIMING" val="|0.2|0.3"/>
</p:tagLst>
</file>

<file path=ppt/tags/tag25.xml><?xml version="1.0" encoding="utf-8"?>
<p:tagLst xmlns:a="http://schemas.openxmlformats.org/drawingml/2006/main" xmlns:r="http://schemas.openxmlformats.org/officeDocument/2006/relationships" xmlns:p="http://schemas.openxmlformats.org/presentationml/2006/main">
  <p:tag name="TIMING" val="|0.1|0.1|0.2"/>
</p:tagLst>
</file>

<file path=ppt/tags/tag26.xml><?xml version="1.0" encoding="utf-8"?>
<p:tagLst xmlns:a="http://schemas.openxmlformats.org/drawingml/2006/main" xmlns:r="http://schemas.openxmlformats.org/officeDocument/2006/relationships" xmlns:p="http://schemas.openxmlformats.org/presentationml/2006/main">
  <p:tag name="TIMING" val="|0.1|0.2"/>
</p:tagLst>
</file>

<file path=ppt/tags/tag27.xml><?xml version="1.0" encoding="utf-8"?>
<p:tagLst xmlns:a="http://schemas.openxmlformats.org/drawingml/2006/main" xmlns:r="http://schemas.openxmlformats.org/officeDocument/2006/relationships" xmlns:p="http://schemas.openxmlformats.org/presentationml/2006/main">
  <p:tag name="TIMING" val="|0.2|0.2"/>
</p:tagLst>
</file>

<file path=ppt/tags/tag28.xml><?xml version="1.0" encoding="utf-8"?>
<p:tagLst xmlns:a="http://schemas.openxmlformats.org/drawingml/2006/main" xmlns:r="http://schemas.openxmlformats.org/officeDocument/2006/relationships" xmlns:p="http://schemas.openxmlformats.org/presentationml/2006/main">
  <p:tag name="TIMING" val="|0.2"/>
</p:tagLst>
</file>

<file path=ppt/tags/tag29.xml><?xml version="1.0" encoding="utf-8"?>
<p:tagLst xmlns:a="http://schemas.openxmlformats.org/drawingml/2006/main" xmlns:r="http://schemas.openxmlformats.org/officeDocument/2006/relationships" xmlns:p="http://schemas.openxmlformats.org/presentationml/2006/main">
  <p:tag name="TIMING" val="|0.2|0.2"/>
</p:tagLst>
</file>

<file path=ppt/tags/tag3.xml><?xml version="1.0" encoding="utf-8"?>
<p:tagLst xmlns:a="http://schemas.openxmlformats.org/drawingml/2006/main" xmlns:r="http://schemas.openxmlformats.org/officeDocument/2006/relationships" xmlns:p="http://schemas.openxmlformats.org/presentationml/2006/main">
  <p:tag name="KSO_WM_UNIT_COLOR_SCHEME_SHAPE_ID" val="11"/>
  <p:tag name="KSO_WM_UNIT_COLOR_SCHEME_PARENT_PAGE" val="0_3"/>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LAYERLEVEL" val="1_1_1"/>
  <p:tag name="KSO_WM_TAG_VERSION" val="1.0"/>
  <p:tag name="KSO_WM_BEAUTIFY_FLAG" val="#wm#"/>
  <p:tag name="KSO_WM_TEMPLATE_CATEGORY" val="custom"/>
  <p:tag name="KSO_WM_TEMPLATE_INDEX" val="20206813"/>
  <p:tag name="KSO_WM_UNIT_ID" val="custom20206813_6*l_h_i*1_3_1"/>
  <p:tag name="KSO_WM_UNIT_FILL_FORE_SCHEMECOLOR_INDEX" val="5"/>
  <p:tag name="KSO_WM_UNIT_FILL_TYPE" val="1"/>
  <p:tag name="KSO_WM_UNIT_TEXT_FILL_FORE_SCHEMECOLOR_INDEX" val="14"/>
  <p:tag name="KSO_WM_UNIT_TEXT_FILL_TYPE" val="1"/>
  <p:tag name="KSO_WM_UNIT_USESOURCEFORMAT_APPLY" val="1"/>
</p:tagLst>
</file>

<file path=ppt/tags/tag30.xml><?xml version="1.0" encoding="utf-8"?>
<p:tagLst xmlns:a="http://schemas.openxmlformats.org/drawingml/2006/main" xmlns:r="http://schemas.openxmlformats.org/officeDocument/2006/relationships" xmlns:p="http://schemas.openxmlformats.org/presentationml/2006/main">
  <p:tag name="TIMING" val="|0.5|0.2"/>
</p:tagLst>
</file>

<file path=ppt/tags/tag31.xml><?xml version="1.0" encoding="utf-8"?>
<p:tagLst xmlns:a="http://schemas.openxmlformats.org/drawingml/2006/main" xmlns:r="http://schemas.openxmlformats.org/officeDocument/2006/relationships" xmlns:p="http://schemas.openxmlformats.org/presentationml/2006/main">
  <p:tag name="TIMING" val="|0.2|0.2"/>
</p:tagLst>
</file>

<file path=ppt/tags/tag32.xml><?xml version="1.0" encoding="utf-8"?>
<p:tagLst xmlns:a="http://schemas.openxmlformats.org/drawingml/2006/main" xmlns:r="http://schemas.openxmlformats.org/officeDocument/2006/relationships" xmlns:p="http://schemas.openxmlformats.org/presentationml/2006/main">
  <p:tag name="TIMING" val="|0.2"/>
</p:tagLst>
</file>

<file path=ppt/tags/tag33.xml><?xml version="1.0" encoding="utf-8"?>
<p:tagLst xmlns:a="http://schemas.openxmlformats.org/drawingml/2006/main" xmlns:r="http://schemas.openxmlformats.org/officeDocument/2006/relationships" xmlns:p="http://schemas.openxmlformats.org/presentationml/2006/main">
  <p:tag name="TIMING" val="|0.5|0.4"/>
</p:tagLst>
</file>

<file path=ppt/tags/tag34.xml><?xml version="1.0" encoding="utf-8"?>
<p:tagLst xmlns:a="http://schemas.openxmlformats.org/drawingml/2006/main" xmlns:r="http://schemas.openxmlformats.org/officeDocument/2006/relationships" xmlns:p="http://schemas.openxmlformats.org/presentationml/2006/main">
  <p:tag name="TIMING" val="|0.2|0.2"/>
</p:tagLst>
</file>

<file path=ppt/tags/tag35.xml><?xml version="1.0" encoding="utf-8"?>
<p:tagLst xmlns:a="http://schemas.openxmlformats.org/drawingml/2006/main" xmlns:r="http://schemas.openxmlformats.org/officeDocument/2006/relationships" xmlns:p="http://schemas.openxmlformats.org/presentationml/2006/main">
  <p:tag name="TIMING" val="|0.4|0.2"/>
</p:tagLst>
</file>

<file path=ppt/tags/tag36.xml><?xml version="1.0" encoding="utf-8"?>
<p:tagLst xmlns:a="http://schemas.openxmlformats.org/drawingml/2006/main" xmlns:r="http://schemas.openxmlformats.org/officeDocument/2006/relationships" xmlns:p="http://schemas.openxmlformats.org/presentationml/2006/main">
  <p:tag name="TIMING" val="|0.3"/>
</p:tagLst>
</file>

<file path=ppt/tags/tag37.xml><?xml version="1.0" encoding="utf-8"?>
<p:tagLst xmlns:a="http://schemas.openxmlformats.org/drawingml/2006/main" xmlns:r="http://schemas.openxmlformats.org/officeDocument/2006/relationships" xmlns:p="http://schemas.openxmlformats.org/presentationml/2006/main">
  <p:tag name="TIMING" val="|0.3|0.2|0.2|0.2|0.2|0.2"/>
</p:tagLst>
</file>

<file path=ppt/tags/tag38.xml><?xml version="1.0" encoding="utf-8"?>
<p:tagLst xmlns:a="http://schemas.openxmlformats.org/drawingml/2006/main" xmlns:r="http://schemas.openxmlformats.org/officeDocument/2006/relationships" xmlns:p="http://schemas.openxmlformats.org/presentationml/2006/main">
  <p:tag name="PA" val="v5.2.11"/>
</p:tagLst>
</file>

<file path=ppt/tags/tag39.xml><?xml version="1.0" encoding="utf-8"?>
<p:tagLst xmlns:a="http://schemas.openxmlformats.org/drawingml/2006/main" xmlns:r="http://schemas.openxmlformats.org/officeDocument/2006/relationships" xmlns:p="http://schemas.openxmlformats.org/presentationml/2006/main">
  <p:tag name="PA" val="v5.2.11"/>
</p:tagLst>
</file>

<file path=ppt/tags/tag4.xml><?xml version="1.0" encoding="utf-8"?>
<p:tagLst xmlns:a="http://schemas.openxmlformats.org/drawingml/2006/main" xmlns:r="http://schemas.openxmlformats.org/officeDocument/2006/relationships" xmlns:p="http://schemas.openxmlformats.org/presentationml/2006/main">
  <p:tag name="KSO_WM_UNIT_ISCONTENTSTITLE" val="0"/>
  <p:tag name="KSO_WM_UNIT_COLOR_SCHEME_SHAPE_ID" val="12"/>
  <p:tag name="KSO_WM_UNIT_COLOR_SCHEME_PARENT_PAGE" val="0_3"/>
  <p:tag name="KSO_WM_UNIT_PRESET_TEXT" val="单击此处添加文本内容"/>
  <p:tag name="KSO_WM_UNIT_NOCLEAR" val="0"/>
  <p:tag name="KSO_WM_UNIT_VALUE" val="11"/>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LAYERLEVEL" val="1_1_1"/>
  <p:tag name="KSO_WM_TAG_VERSION" val="1.0"/>
  <p:tag name="KSO_WM_BEAUTIFY_FLAG" val="#wm#"/>
  <p:tag name="KSO_WM_TEMPLATE_CATEGORY" val="custom"/>
  <p:tag name="KSO_WM_TEMPLATE_INDEX" val="20206813"/>
  <p:tag name="KSO_WM_UNIT_ID" val="custom20206813_6*l_h_f*1_3_1"/>
  <p:tag name="KSO_WM_UNIT_SUBTYPE" val="a"/>
  <p:tag name="KSO_WM_UNIT_TEXT_FILL_FORE_SCHEMECOLOR_INDEX" val="13"/>
  <p:tag name="KSO_WM_UNIT_TEXT_FILL_TYPE" val="1"/>
  <p:tag name="KSO_WM_UNIT_USESOURCEFORMAT_APPLY" val="1"/>
</p:tagLst>
</file>

<file path=ppt/tags/tag40.xml><?xml version="1.0" encoding="utf-8"?>
<p:tagLst xmlns:a="http://schemas.openxmlformats.org/drawingml/2006/main" xmlns:r="http://schemas.openxmlformats.org/officeDocument/2006/relationships" xmlns:p="http://schemas.openxmlformats.org/presentationml/2006/main">
  <p:tag name="TIMING" val="|0.2|0.2"/>
</p:tagLst>
</file>

<file path=ppt/tags/tag41.xml><?xml version="1.0" encoding="utf-8"?>
<p:tagLst xmlns:a="http://schemas.openxmlformats.org/drawingml/2006/main" xmlns:r="http://schemas.openxmlformats.org/officeDocument/2006/relationships" xmlns:p="http://schemas.openxmlformats.org/presentationml/2006/main">
  <p:tag name="TIMING" val="|0.2|0.2|0.2|0.1|0.2|0.2"/>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3_2"/>
  <p:tag name="KSO_WM_UNIT_LAYERLEVEL" val="1_1_1"/>
  <p:tag name="KSO_WM_TAG_VERSION" val="1.0"/>
  <p:tag name="KSO_WM_BEAUTIFY_FLAG" val="#wm#"/>
  <p:tag name="KSO_WM_TEMPLATE_CATEGORY" val="custom"/>
  <p:tag name="KSO_WM_TEMPLATE_INDEX" val="20206813"/>
  <p:tag name="KSO_WM_UNIT_ID" val="custom20206813_6*l_h_i*1_3_2"/>
  <p:tag name="KSO_WM_UNIT_TEXT_FILL_FORE_SCHEMECOLOR_INDEX" val="14"/>
  <p:tag name="KSO_WM_UNIT_TEXT_FILL_TYPE" val="1"/>
  <p:tag name="KSO_WM_UNIT_USESOURCEFORMAT_APPLY" val="1"/>
</p:tagLst>
</file>

<file path=ppt/tags/tag6.xml><?xml version="1.0" encoding="utf-8"?>
<p:tagLst xmlns:a="http://schemas.openxmlformats.org/drawingml/2006/main" xmlns:r="http://schemas.openxmlformats.org/officeDocument/2006/relationships" xmlns:p="http://schemas.openxmlformats.org/presentationml/2006/main">
  <p:tag name="KSO_WM_UNIT_COLOR_SCHEME_SHAPE_ID" val="11"/>
  <p:tag name="KSO_WM_UNIT_COLOR_SCHEME_PARENT_PAGE" val="0_3"/>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LAYERLEVEL" val="1_1_1"/>
  <p:tag name="KSO_WM_TAG_VERSION" val="1.0"/>
  <p:tag name="KSO_WM_BEAUTIFY_FLAG" val="#wm#"/>
  <p:tag name="KSO_WM_TEMPLATE_CATEGORY" val="custom"/>
  <p:tag name="KSO_WM_TEMPLATE_INDEX" val="20206813"/>
  <p:tag name="KSO_WM_UNIT_ID" val="custom20206813_6*l_h_i*1_3_1"/>
  <p:tag name="KSO_WM_UNIT_FILL_FORE_SCHEMECOLOR_INDEX" val="5"/>
  <p:tag name="KSO_WM_UNIT_FILL_TYPE" val="1"/>
  <p:tag name="KSO_WM_UNIT_TEXT_FILL_FORE_SCHEMECOLOR_INDEX" val="14"/>
  <p:tag name="KSO_WM_UNIT_TEXT_FILL_TYPE" val="1"/>
  <p:tag name="KSO_WM_UNIT_USESOURCEFORMAT_APPLY" val="1"/>
</p:tagLst>
</file>

<file path=ppt/tags/tag7.xml><?xml version="1.0" encoding="utf-8"?>
<p:tagLst xmlns:a="http://schemas.openxmlformats.org/drawingml/2006/main" xmlns:r="http://schemas.openxmlformats.org/officeDocument/2006/relationships" xmlns:p="http://schemas.openxmlformats.org/presentationml/2006/main">
  <p:tag name="KSO_WM_UNIT_ISCONTENTSTITLE" val="0"/>
  <p:tag name="KSO_WM_UNIT_COLOR_SCHEME_SHAPE_ID" val="12"/>
  <p:tag name="KSO_WM_UNIT_COLOR_SCHEME_PARENT_PAGE" val="0_3"/>
  <p:tag name="KSO_WM_UNIT_PRESET_TEXT" val="单击此处添加文本内容"/>
  <p:tag name="KSO_WM_UNIT_NOCLEAR" val="0"/>
  <p:tag name="KSO_WM_UNIT_VALUE" val="11"/>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LAYERLEVEL" val="1_1_1"/>
  <p:tag name="KSO_WM_TAG_VERSION" val="1.0"/>
  <p:tag name="KSO_WM_BEAUTIFY_FLAG" val="#wm#"/>
  <p:tag name="KSO_WM_TEMPLATE_CATEGORY" val="custom"/>
  <p:tag name="KSO_WM_TEMPLATE_INDEX" val="20206813"/>
  <p:tag name="KSO_WM_UNIT_ID" val="custom20206813_6*l_h_f*1_3_1"/>
  <p:tag name="KSO_WM_UNIT_SUBTYPE" val="a"/>
  <p:tag name="KSO_WM_UNIT_TEXT_FILL_FORE_SCHEMECOLOR_INDEX" val="13"/>
  <p:tag name="KSO_WM_UNIT_TEXT_FILL_TYPE" val="1"/>
  <p:tag name="KSO_WM_UNIT_USESOURCEFORMAT_APPLY" val="1"/>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3_2"/>
  <p:tag name="KSO_WM_UNIT_LAYERLEVEL" val="1_1_1"/>
  <p:tag name="KSO_WM_TAG_VERSION" val="1.0"/>
  <p:tag name="KSO_WM_BEAUTIFY_FLAG" val="#wm#"/>
  <p:tag name="KSO_WM_TEMPLATE_CATEGORY" val="custom"/>
  <p:tag name="KSO_WM_TEMPLATE_INDEX" val="20206813"/>
  <p:tag name="KSO_WM_UNIT_ID" val="custom20206813_6*l_h_i*1_3_2"/>
  <p:tag name="KSO_WM_UNIT_TEXT_FILL_FORE_SCHEMECOLOR_INDEX" val="14"/>
  <p:tag name="KSO_WM_UNIT_TEXT_FILL_TYPE" val="1"/>
  <p:tag name="KSO_WM_UNIT_USESOURCEFORMAT_APPLY" val="1"/>
</p:tagLst>
</file>

<file path=ppt/tags/tag9.xml><?xml version="1.0" encoding="utf-8"?>
<p:tagLst xmlns:a="http://schemas.openxmlformats.org/drawingml/2006/main" xmlns:r="http://schemas.openxmlformats.org/officeDocument/2006/relationships" xmlns:p="http://schemas.openxmlformats.org/presentationml/2006/main">
  <p:tag name="KSO_WM_UNIT_COLOR_SCHEME_SHAPE_ID" val="11"/>
  <p:tag name="KSO_WM_UNIT_COLOR_SCHEME_PARENT_PAGE" val="0_3"/>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LAYERLEVEL" val="1_1_1"/>
  <p:tag name="KSO_WM_TAG_VERSION" val="1.0"/>
  <p:tag name="KSO_WM_BEAUTIFY_FLAG" val="#wm#"/>
  <p:tag name="KSO_WM_TEMPLATE_CATEGORY" val="custom"/>
  <p:tag name="KSO_WM_TEMPLATE_INDEX" val="20206813"/>
  <p:tag name="KSO_WM_UNIT_ID" val="custom20206813_6*l_h_i*1_3_1"/>
  <p:tag name="KSO_WM_UNIT_FILL_FORE_SCHEMECOLOR_INDEX" val="5"/>
  <p:tag name="KSO_WM_UNIT_FILL_TYPE" val="1"/>
  <p:tag name="KSO_WM_UNIT_TEXT_FILL_FORE_SCHEMECOLOR_INDEX" val="14"/>
  <p:tag name="KSO_WM_UNIT_TEXT_FILL_TYPE" val="1"/>
  <p:tag name="KSO_WM_UNIT_USESOURCEFORMAT_APPLY" val="1"/>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r3bhnvdt">
      <a:majorFont>
        <a:latin typeface="微软雅黑" panose="020F0302020204030204"/>
        <a:ea typeface="微软雅黑"/>
        <a:cs typeface=""/>
      </a:majorFont>
      <a:minorFont>
        <a:latin typeface="微软雅黑" panose="020F0502020204030204"/>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TotalTime>
  <Words>2342</Words>
  <Application>Microsoft Office PowerPoint</Application>
  <PresentationFormat>宽屏</PresentationFormat>
  <Paragraphs>223</Paragraphs>
  <Slides>26</Slides>
  <Notes>2</Notes>
  <HiddenSlides>0</HiddenSlides>
  <MMClips>0</MMClips>
  <ScaleCrop>false</ScaleCrop>
  <HeadingPairs>
    <vt:vector size="6" baseType="variant">
      <vt:variant>
        <vt:lpstr>已用的字体</vt:lpstr>
      </vt:variant>
      <vt:variant>
        <vt:i4>7</vt:i4>
      </vt:variant>
      <vt:variant>
        <vt:lpstr>主题</vt:lpstr>
      </vt:variant>
      <vt:variant>
        <vt:i4>3</vt:i4>
      </vt:variant>
      <vt:variant>
        <vt:lpstr>幻灯片标题</vt:lpstr>
      </vt:variant>
      <vt:variant>
        <vt:i4>26</vt:i4>
      </vt:variant>
    </vt:vector>
  </HeadingPairs>
  <TitlesOfParts>
    <vt:vector size="36" baseType="lpstr">
      <vt:lpstr>Meiryo</vt:lpstr>
      <vt:lpstr>方正综艺简体</vt:lpstr>
      <vt:lpstr>宋体</vt:lpstr>
      <vt:lpstr>微软雅黑</vt:lpstr>
      <vt:lpstr>Arial</vt:lpstr>
      <vt:lpstr>Calibri</vt:lpstr>
      <vt:lpstr>Calibri Light</vt:lpstr>
      <vt:lpstr>第一PPT，www.1ppt.com</vt:lpstr>
      <vt:lpstr>自定义设计方案</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keywords/>
  <dc:description/>
  <cp:lastModifiedBy>kan</cp:lastModifiedBy>
  <cp:revision>14</cp:revision>
  <dcterms:created xsi:type="dcterms:W3CDTF">2021-09-29T02:17:43Z</dcterms:created>
  <dcterms:modified xsi:type="dcterms:W3CDTF">2023-01-09T04:30:29Z</dcterms:modified>
</cp:coreProperties>
</file>