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65" r:id="rId3"/>
  </p:sldMasterIdLst>
  <p:notesMasterIdLst>
    <p:notesMasterId r:id="rId39"/>
  </p:notesMasterIdLst>
  <p:sldIdLst>
    <p:sldId id="292" r:id="rId4"/>
    <p:sldId id="293" r:id="rId5"/>
    <p:sldId id="294" r:id="rId6"/>
    <p:sldId id="260" r:id="rId7"/>
    <p:sldId id="296" r:id="rId8"/>
    <p:sldId id="297" r:id="rId9"/>
    <p:sldId id="298" r:id="rId10"/>
    <p:sldId id="299" r:id="rId11"/>
    <p:sldId id="300" r:id="rId12"/>
    <p:sldId id="301" r:id="rId13"/>
    <p:sldId id="302" r:id="rId14"/>
    <p:sldId id="303" r:id="rId15"/>
    <p:sldId id="305" r:id="rId16"/>
    <p:sldId id="304" r:id="rId17"/>
    <p:sldId id="306" r:id="rId18"/>
    <p:sldId id="307" r:id="rId19"/>
    <p:sldId id="308" r:id="rId20"/>
    <p:sldId id="309" r:id="rId21"/>
    <p:sldId id="311" r:id="rId22"/>
    <p:sldId id="310" r:id="rId23"/>
    <p:sldId id="312" r:id="rId24"/>
    <p:sldId id="313" r:id="rId25"/>
    <p:sldId id="314" r:id="rId26"/>
    <p:sldId id="315" r:id="rId27"/>
    <p:sldId id="316" r:id="rId28"/>
    <p:sldId id="317" r:id="rId29"/>
    <p:sldId id="318" r:id="rId30"/>
    <p:sldId id="319" r:id="rId31"/>
    <p:sldId id="320" r:id="rId32"/>
    <p:sldId id="281" r:id="rId33"/>
    <p:sldId id="321" r:id="rId34"/>
    <p:sldId id="322" r:id="rId35"/>
    <p:sldId id="323" r:id="rId36"/>
    <p:sldId id="326" r:id="rId37"/>
    <p:sldId id="327" r:id="rId3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68FF5"/>
    <a:srgbClr val="5BB6FB"/>
    <a:srgbClr val="C89F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6314" autoAdjust="0"/>
  </p:normalViewPr>
  <p:slideViewPr>
    <p:cSldViewPr snapToGrid="0">
      <p:cViewPr varScale="1">
        <p:scale>
          <a:sx n="108" d="100"/>
          <a:sy n="108" d="100"/>
        </p:scale>
        <p:origin x="714"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49555C-7289-4D66-95A9-F956B839E1FA}" type="datetimeFigureOut">
              <a:rPr lang="zh-CN" altLang="en-US" smtClean="0"/>
              <a:t>2023/1/15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D4DFAC-160D-41B6-92A5-54A91BF40F3A}" type="slidenum">
              <a:rPr lang="zh-CN" altLang="en-US" smtClean="0"/>
              <a:t>‹#›</a:t>
            </a:fld>
            <a:endParaRPr lang="zh-CN" altLang="en-US"/>
          </a:p>
        </p:txBody>
      </p:sp>
    </p:spTree>
    <p:extLst>
      <p:ext uri="{BB962C8B-B14F-4D97-AF65-F5344CB8AC3E}">
        <p14:creationId xmlns:p14="http://schemas.microsoft.com/office/powerpoint/2010/main" val="2201763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BABC5D-3F3C-43BA-ABD0-8B47FB3E1089}" type="slidenum">
              <a:rPr lang="en-US" altLang="zh-CN">
                <a:solidFill>
                  <a:srgbClr val="000000"/>
                </a:solidFill>
              </a:rPr>
              <a:pPr/>
              <a:t>4</a:t>
            </a:fld>
            <a:endParaRPr lang="en-US" altLang="zh-CN">
              <a:solidFill>
                <a:srgbClr val="000000"/>
              </a:solidFill>
            </a:endParaRPr>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val="14326551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BABC5D-3F3C-43BA-ABD0-8B47FB3E1089}" type="slidenum">
              <a:rPr lang="en-US" altLang="zh-CN">
                <a:solidFill>
                  <a:srgbClr val="000000"/>
                </a:solidFill>
              </a:rPr>
              <a:pPr/>
              <a:t>14</a:t>
            </a:fld>
            <a:endParaRPr lang="en-US" altLang="zh-CN">
              <a:solidFill>
                <a:srgbClr val="000000"/>
              </a:solidFill>
            </a:endParaRPr>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val="24696913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BABC5D-3F3C-43BA-ABD0-8B47FB3E1089}" type="slidenum">
              <a:rPr lang="en-US" altLang="zh-CN">
                <a:solidFill>
                  <a:srgbClr val="000000"/>
                </a:solidFill>
              </a:rPr>
              <a:pPr/>
              <a:t>15</a:t>
            </a:fld>
            <a:endParaRPr lang="en-US" altLang="zh-CN">
              <a:solidFill>
                <a:srgbClr val="000000"/>
              </a:solidFill>
            </a:endParaRPr>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val="17301612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BABC5D-3F3C-43BA-ABD0-8B47FB3E1089}" type="slidenum">
              <a:rPr lang="en-US" altLang="zh-CN">
                <a:solidFill>
                  <a:srgbClr val="000000"/>
                </a:solidFill>
              </a:rPr>
              <a:pPr/>
              <a:t>16</a:t>
            </a:fld>
            <a:endParaRPr lang="en-US" altLang="zh-CN">
              <a:solidFill>
                <a:srgbClr val="000000"/>
              </a:solidFill>
            </a:endParaRPr>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val="7783425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BABC5D-3F3C-43BA-ABD0-8B47FB3E1089}" type="slidenum">
              <a:rPr lang="en-US" altLang="zh-CN">
                <a:solidFill>
                  <a:srgbClr val="000000"/>
                </a:solidFill>
              </a:rPr>
              <a:pPr/>
              <a:t>17</a:t>
            </a:fld>
            <a:endParaRPr lang="en-US" altLang="zh-CN">
              <a:solidFill>
                <a:srgbClr val="000000"/>
              </a:solidFill>
            </a:endParaRPr>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r>
              <a:rPr lang="en-US" altLang="zh-CN" dirty="0" smtClean="0"/>
              <a:t>https://www.ypppt.com/</a:t>
            </a:r>
            <a:endParaRPr lang="zh-CN" altLang="zh-CN" dirty="0"/>
          </a:p>
        </p:txBody>
      </p:sp>
    </p:spTree>
    <p:extLst>
      <p:ext uri="{BB962C8B-B14F-4D97-AF65-F5344CB8AC3E}">
        <p14:creationId xmlns:p14="http://schemas.microsoft.com/office/powerpoint/2010/main" val="31771912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BABC5D-3F3C-43BA-ABD0-8B47FB3E1089}" type="slidenum">
              <a:rPr lang="en-US" altLang="zh-CN">
                <a:solidFill>
                  <a:srgbClr val="000000"/>
                </a:solidFill>
              </a:rPr>
              <a:pPr/>
              <a:t>18</a:t>
            </a:fld>
            <a:endParaRPr lang="en-US" altLang="zh-CN">
              <a:solidFill>
                <a:srgbClr val="000000"/>
              </a:solidFill>
            </a:endParaRPr>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val="18419029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BABC5D-3F3C-43BA-ABD0-8B47FB3E1089}" type="slidenum">
              <a:rPr lang="en-US" altLang="zh-CN">
                <a:solidFill>
                  <a:srgbClr val="000000"/>
                </a:solidFill>
              </a:rPr>
              <a:pPr/>
              <a:t>19</a:t>
            </a:fld>
            <a:endParaRPr lang="en-US" altLang="zh-CN">
              <a:solidFill>
                <a:srgbClr val="000000"/>
              </a:solidFill>
            </a:endParaRPr>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val="32134023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BABC5D-3F3C-43BA-ABD0-8B47FB3E1089}" type="slidenum">
              <a:rPr lang="en-US" altLang="zh-CN">
                <a:solidFill>
                  <a:srgbClr val="000000"/>
                </a:solidFill>
              </a:rPr>
              <a:pPr/>
              <a:t>21</a:t>
            </a:fld>
            <a:endParaRPr lang="en-US" altLang="zh-CN">
              <a:solidFill>
                <a:srgbClr val="000000"/>
              </a:solidFill>
            </a:endParaRPr>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val="25283957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BABC5D-3F3C-43BA-ABD0-8B47FB3E1089}" type="slidenum">
              <a:rPr lang="en-US" altLang="zh-CN">
                <a:solidFill>
                  <a:srgbClr val="000000"/>
                </a:solidFill>
              </a:rPr>
              <a:pPr/>
              <a:t>22</a:t>
            </a:fld>
            <a:endParaRPr lang="en-US" altLang="zh-CN">
              <a:solidFill>
                <a:srgbClr val="000000"/>
              </a:solidFill>
            </a:endParaRPr>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val="34120166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BABC5D-3F3C-43BA-ABD0-8B47FB3E1089}" type="slidenum">
              <a:rPr lang="en-US" altLang="zh-CN">
                <a:solidFill>
                  <a:srgbClr val="000000"/>
                </a:solidFill>
              </a:rPr>
              <a:pPr/>
              <a:t>23</a:t>
            </a:fld>
            <a:endParaRPr lang="en-US" altLang="zh-CN">
              <a:solidFill>
                <a:srgbClr val="000000"/>
              </a:solidFill>
            </a:endParaRPr>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val="18315762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BABC5D-3F3C-43BA-ABD0-8B47FB3E1089}" type="slidenum">
              <a:rPr lang="en-US" altLang="zh-CN">
                <a:solidFill>
                  <a:srgbClr val="000000"/>
                </a:solidFill>
              </a:rPr>
              <a:pPr/>
              <a:t>25</a:t>
            </a:fld>
            <a:endParaRPr lang="en-US" altLang="zh-CN">
              <a:solidFill>
                <a:srgbClr val="000000"/>
              </a:solidFill>
            </a:endParaRPr>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val="4041794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BABC5D-3F3C-43BA-ABD0-8B47FB3E1089}" type="slidenum">
              <a:rPr lang="en-US" altLang="zh-CN">
                <a:solidFill>
                  <a:srgbClr val="000000"/>
                </a:solidFill>
              </a:rPr>
              <a:pPr/>
              <a:t>5</a:t>
            </a:fld>
            <a:endParaRPr lang="en-US" altLang="zh-CN">
              <a:solidFill>
                <a:srgbClr val="000000"/>
              </a:solidFill>
            </a:endParaRPr>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val="9358237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BABC5D-3F3C-43BA-ABD0-8B47FB3E1089}" type="slidenum">
              <a:rPr lang="en-US" altLang="zh-CN">
                <a:solidFill>
                  <a:srgbClr val="000000"/>
                </a:solidFill>
              </a:rPr>
              <a:pPr/>
              <a:t>26</a:t>
            </a:fld>
            <a:endParaRPr lang="en-US" altLang="zh-CN">
              <a:solidFill>
                <a:srgbClr val="000000"/>
              </a:solidFill>
            </a:endParaRPr>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val="35526388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BABC5D-3F3C-43BA-ABD0-8B47FB3E1089}" type="slidenum">
              <a:rPr lang="en-US" altLang="zh-CN">
                <a:solidFill>
                  <a:srgbClr val="000000"/>
                </a:solidFill>
              </a:rPr>
              <a:pPr/>
              <a:t>28</a:t>
            </a:fld>
            <a:endParaRPr lang="en-US" altLang="zh-CN">
              <a:solidFill>
                <a:srgbClr val="000000"/>
              </a:solidFill>
            </a:endParaRPr>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val="42152570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35</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665211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BABC5D-3F3C-43BA-ABD0-8B47FB3E1089}" type="slidenum">
              <a:rPr lang="en-US" altLang="zh-CN">
                <a:solidFill>
                  <a:srgbClr val="000000"/>
                </a:solidFill>
              </a:rPr>
              <a:pPr/>
              <a:t>6</a:t>
            </a:fld>
            <a:endParaRPr lang="en-US" altLang="zh-CN">
              <a:solidFill>
                <a:srgbClr val="000000"/>
              </a:solidFill>
            </a:endParaRPr>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val="3728014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BABC5D-3F3C-43BA-ABD0-8B47FB3E1089}" type="slidenum">
              <a:rPr lang="en-US" altLang="zh-CN">
                <a:solidFill>
                  <a:srgbClr val="000000"/>
                </a:solidFill>
              </a:rPr>
              <a:pPr/>
              <a:t>7</a:t>
            </a:fld>
            <a:endParaRPr lang="en-US" altLang="zh-CN">
              <a:solidFill>
                <a:srgbClr val="000000"/>
              </a:solidFill>
            </a:endParaRPr>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val="1660788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BABC5D-3F3C-43BA-ABD0-8B47FB3E1089}" type="slidenum">
              <a:rPr lang="en-US" altLang="zh-CN">
                <a:solidFill>
                  <a:srgbClr val="000000"/>
                </a:solidFill>
              </a:rPr>
              <a:pPr/>
              <a:t>8</a:t>
            </a:fld>
            <a:endParaRPr lang="en-US" altLang="zh-CN">
              <a:solidFill>
                <a:srgbClr val="000000"/>
              </a:solidFill>
            </a:endParaRPr>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val="3938965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BABC5D-3F3C-43BA-ABD0-8B47FB3E1089}" type="slidenum">
              <a:rPr lang="en-US" altLang="zh-CN">
                <a:solidFill>
                  <a:srgbClr val="000000"/>
                </a:solidFill>
              </a:rPr>
              <a:pPr/>
              <a:t>9</a:t>
            </a:fld>
            <a:endParaRPr lang="en-US" altLang="zh-CN">
              <a:solidFill>
                <a:srgbClr val="000000"/>
              </a:solidFill>
            </a:endParaRPr>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val="1205412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BABC5D-3F3C-43BA-ABD0-8B47FB3E1089}" type="slidenum">
              <a:rPr lang="en-US" altLang="zh-CN">
                <a:solidFill>
                  <a:srgbClr val="000000"/>
                </a:solidFill>
              </a:rPr>
              <a:pPr/>
              <a:t>10</a:t>
            </a:fld>
            <a:endParaRPr lang="en-US" altLang="zh-CN">
              <a:solidFill>
                <a:srgbClr val="000000"/>
              </a:solidFill>
            </a:endParaRPr>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val="25534309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BABC5D-3F3C-43BA-ABD0-8B47FB3E1089}" type="slidenum">
              <a:rPr lang="en-US" altLang="zh-CN">
                <a:solidFill>
                  <a:srgbClr val="000000"/>
                </a:solidFill>
              </a:rPr>
              <a:pPr/>
              <a:t>12</a:t>
            </a:fld>
            <a:endParaRPr lang="en-US" altLang="zh-CN">
              <a:solidFill>
                <a:srgbClr val="000000"/>
              </a:solidFill>
            </a:endParaRPr>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val="31413158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BABC5D-3F3C-43BA-ABD0-8B47FB3E1089}" type="slidenum">
              <a:rPr lang="en-US" altLang="zh-CN">
                <a:solidFill>
                  <a:srgbClr val="000000"/>
                </a:solidFill>
              </a:rPr>
              <a:pPr/>
              <a:t>13</a:t>
            </a:fld>
            <a:endParaRPr lang="en-US" altLang="zh-CN">
              <a:solidFill>
                <a:srgbClr val="000000"/>
              </a:solidFill>
            </a:endParaRPr>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val="354042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C855D737-FB2D-4FD4-81BA-EA4431A08DF4}" type="datetimeFigureOut">
              <a:rPr lang="zh-CN" altLang="en-US" smtClean="0"/>
              <a:t>2023/1/15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4F48D0D-B932-4FD0-AC22-8A28AE303B92}" type="slidenum">
              <a:rPr lang="zh-CN" altLang="en-US" smtClean="0"/>
              <a:t>‹#›</a:t>
            </a:fld>
            <a:endParaRPr lang="zh-CN" altLang="en-US"/>
          </a:p>
        </p:txBody>
      </p:sp>
    </p:spTree>
    <p:extLst>
      <p:ext uri="{BB962C8B-B14F-4D97-AF65-F5344CB8AC3E}">
        <p14:creationId xmlns:p14="http://schemas.microsoft.com/office/powerpoint/2010/main" val="1184324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855D737-FB2D-4FD4-81BA-EA4431A08DF4}" type="datetimeFigureOut">
              <a:rPr lang="zh-CN" altLang="en-US" smtClean="0"/>
              <a:t>2023/1/15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4F48D0D-B932-4FD0-AC22-8A28AE303B92}" type="slidenum">
              <a:rPr lang="zh-CN" altLang="en-US" smtClean="0"/>
              <a:t>‹#›</a:t>
            </a:fld>
            <a:endParaRPr lang="zh-CN" altLang="en-US"/>
          </a:p>
        </p:txBody>
      </p:sp>
    </p:spTree>
    <p:extLst>
      <p:ext uri="{BB962C8B-B14F-4D97-AF65-F5344CB8AC3E}">
        <p14:creationId xmlns:p14="http://schemas.microsoft.com/office/powerpoint/2010/main" val="808452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855D737-FB2D-4FD4-81BA-EA4431A08DF4}" type="datetimeFigureOut">
              <a:rPr lang="zh-CN" altLang="en-US" smtClean="0"/>
              <a:t>2023/1/15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4F48D0D-B932-4FD0-AC22-8A28AE303B92}" type="slidenum">
              <a:rPr lang="zh-CN" altLang="en-US" smtClean="0"/>
              <a:t>‹#›</a:t>
            </a:fld>
            <a:endParaRPr lang="zh-CN" altLang="en-US"/>
          </a:p>
        </p:txBody>
      </p:sp>
    </p:spTree>
    <p:extLst>
      <p:ext uri="{BB962C8B-B14F-4D97-AF65-F5344CB8AC3E}">
        <p14:creationId xmlns:p14="http://schemas.microsoft.com/office/powerpoint/2010/main" val="31024523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855D737-FB2D-4FD4-81BA-EA4431A08DF4}" type="datetimeFigureOut">
              <a:rPr lang="zh-CN" altLang="en-US" smtClean="0"/>
              <a:t>2023/1/15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4F48D0D-B932-4FD0-AC22-8A28AE303B92}" type="slidenum">
              <a:rPr lang="zh-CN" altLang="en-US" smtClean="0"/>
              <a:t>‹#›</a:t>
            </a:fld>
            <a:endParaRPr lang="zh-CN" altLang="en-US"/>
          </a:p>
        </p:txBody>
      </p:sp>
    </p:spTree>
    <p:extLst>
      <p:ext uri="{BB962C8B-B14F-4D97-AF65-F5344CB8AC3E}">
        <p14:creationId xmlns:p14="http://schemas.microsoft.com/office/powerpoint/2010/main" val="42305188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2023/1/15</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42568279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2023/1/15</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2750879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70525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197287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11346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022747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13294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855D737-FB2D-4FD4-81BA-EA4431A08DF4}" type="datetimeFigureOut">
              <a:rPr lang="zh-CN" altLang="en-US" smtClean="0"/>
              <a:t>2023/1/15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4F48D0D-B932-4FD0-AC22-8A28AE303B92}" type="slidenum">
              <a:rPr lang="zh-CN" altLang="en-US" smtClean="0"/>
              <a:t>‹#›</a:t>
            </a:fld>
            <a:endParaRPr lang="zh-CN" altLang="en-US"/>
          </a:p>
        </p:txBody>
      </p:sp>
      <p:grpSp>
        <p:nvGrpSpPr>
          <p:cNvPr id="10" name="组合 9">
            <a:extLst>
              <a:ext uri="{FF2B5EF4-FFF2-40B4-BE49-F238E27FC236}">
                <a16:creationId xmlns="" xmlns:a16="http://schemas.microsoft.com/office/drawing/2014/main" id="{162E0A57-EF74-4700-98F3-50639CF9FD50}"/>
              </a:ext>
            </a:extLst>
          </p:cNvPr>
          <p:cNvGrpSpPr/>
          <p:nvPr userDrawn="1"/>
        </p:nvGrpSpPr>
        <p:grpSpPr>
          <a:xfrm flipH="1">
            <a:off x="303580" y="453148"/>
            <a:ext cx="534620" cy="455777"/>
            <a:chOff x="635" y="87920"/>
            <a:chExt cx="760095" cy="648000"/>
          </a:xfrm>
        </p:grpSpPr>
        <p:sp>
          <p:nvSpPr>
            <p:cNvPr id="8" name="稻壳儿春秋广告/盗版必究        原创来源：http://chn.docer.com/works?userid=199329941#!/work_time">
              <a:extLst>
                <a:ext uri="{FF2B5EF4-FFF2-40B4-BE49-F238E27FC236}">
                  <a16:creationId xmlns="" xmlns:a16="http://schemas.microsoft.com/office/drawing/2014/main" id="{1B5D4644-2EC9-48E8-A7C1-B5FF3772984E}"/>
                </a:ext>
              </a:extLst>
            </p:cNvPr>
            <p:cNvSpPr/>
            <p:nvPr userDrawn="1"/>
          </p:nvSpPr>
          <p:spPr>
            <a:xfrm>
              <a:off x="635" y="87920"/>
              <a:ext cx="760095" cy="648000"/>
            </a:xfrm>
            <a:prstGeom prst="rect">
              <a:avLst/>
            </a:prstGeom>
            <a:solidFill>
              <a:srgbClr val="068FF5"/>
            </a:solidFill>
            <a:ln>
              <a:noFill/>
            </a:ln>
            <a:effectLst>
              <a:outerShdw blurRad="406400" dist="63500" dir="5400000" algn="t"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defTabSz="457200" fontAlgn="auto">
                <a:lnSpc>
                  <a:spcPct val="100000"/>
                </a:lnSpc>
                <a:spcBef>
                  <a:spcPts val="0"/>
                </a:spcBef>
                <a:spcAft>
                  <a:spcPts val="0"/>
                </a:spcAft>
                <a:buClrTx/>
                <a:buSzTx/>
                <a:buFontTx/>
                <a:buNone/>
                <a:tabLst/>
              </a:pPr>
              <a:endParaRPr kumimoji="0" lang="zh-CN" altLang="en-US" b="0" i="0" u="none" strike="noStrike" cap="none" spc="0" normalizeH="0" baseline="0" noProof="0" dirty="0">
                <a:ln>
                  <a:noFill/>
                </a:ln>
                <a:solidFill>
                  <a:prstClr val="white"/>
                </a:solidFill>
                <a:effectLst/>
                <a:uLnTx/>
                <a:uFillTx/>
                <a:latin typeface="Century Gothic" panose="020B0502020202020204" pitchFamily="34" charset="0"/>
                <a:ea typeface="字魂36号-正文宋楷" panose="00000500000000000000" pitchFamily="2" charset="-122"/>
              </a:endParaRPr>
            </a:p>
          </p:txBody>
        </p:sp>
        <p:sp>
          <p:nvSpPr>
            <p:cNvPr id="9" name="燕尾形 8">
              <a:extLst>
                <a:ext uri="{FF2B5EF4-FFF2-40B4-BE49-F238E27FC236}">
                  <a16:creationId xmlns="" xmlns:a16="http://schemas.microsoft.com/office/drawing/2014/main" id="{B4BFEAFF-53DE-4EE1-90FD-3C2E8A0576CE}"/>
                </a:ext>
              </a:extLst>
            </p:cNvPr>
            <p:cNvSpPr/>
            <p:nvPr userDrawn="1"/>
          </p:nvSpPr>
          <p:spPr>
            <a:xfrm flipH="1">
              <a:off x="234632" y="230164"/>
              <a:ext cx="292100" cy="3683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latin typeface="Century Gothic" panose="020B0502020202020204" pitchFamily="34" charset="0"/>
                <a:ea typeface="字魂36号-正文宋楷" panose="00000500000000000000" pitchFamily="2" charset="-122"/>
                <a:cs typeface="+mn-cs"/>
              </a:endParaRPr>
            </a:p>
          </p:txBody>
        </p:sp>
      </p:grpSp>
    </p:spTree>
    <p:extLst>
      <p:ext uri="{BB962C8B-B14F-4D97-AF65-F5344CB8AC3E}">
        <p14:creationId xmlns:p14="http://schemas.microsoft.com/office/powerpoint/2010/main" val="12966033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700928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186437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896153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126684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053778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710565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92241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C855D737-FB2D-4FD4-81BA-EA4431A08DF4}" type="datetimeFigureOut">
              <a:rPr lang="zh-CN" altLang="en-US" smtClean="0"/>
              <a:t>2023/1/15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4F48D0D-B932-4FD0-AC22-8A28AE303B92}" type="slidenum">
              <a:rPr lang="zh-CN" altLang="en-US" smtClean="0"/>
              <a:t>‹#›</a:t>
            </a:fld>
            <a:endParaRPr lang="zh-CN" altLang="en-US"/>
          </a:p>
        </p:txBody>
      </p:sp>
    </p:spTree>
    <p:extLst>
      <p:ext uri="{BB962C8B-B14F-4D97-AF65-F5344CB8AC3E}">
        <p14:creationId xmlns:p14="http://schemas.microsoft.com/office/powerpoint/2010/main" val="79525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C855D737-FB2D-4FD4-81BA-EA4431A08DF4}" type="datetimeFigureOut">
              <a:rPr lang="zh-CN" altLang="en-US" smtClean="0"/>
              <a:t>2023/1/15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4F48D0D-B932-4FD0-AC22-8A28AE303B92}" type="slidenum">
              <a:rPr lang="zh-CN" altLang="en-US" smtClean="0"/>
              <a:t>‹#›</a:t>
            </a:fld>
            <a:endParaRPr lang="zh-CN" altLang="en-US"/>
          </a:p>
        </p:txBody>
      </p:sp>
    </p:spTree>
    <p:extLst>
      <p:ext uri="{BB962C8B-B14F-4D97-AF65-F5344CB8AC3E}">
        <p14:creationId xmlns:p14="http://schemas.microsoft.com/office/powerpoint/2010/main" val="2001459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C855D737-FB2D-4FD4-81BA-EA4431A08DF4}" type="datetimeFigureOut">
              <a:rPr lang="zh-CN" altLang="en-US" smtClean="0"/>
              <a:t>2023/1/15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4F48D0D-B932-4FD0-AC22-8A28AE303B92}" type="slidenum">
              <a:rPr lang="zh-CN" altLang="en-US" smtClean="0"/>
              <a:t>‹#›</a:t>
            </a:fld>
            <a:endParaRPr lang="zh-CN" altLang="en-US"/>
          </a:p>
        </p:txBody>
      </p:sp>
    </p:spTree>
    <p:extLst>
      <p:ext uri="{BB962C8B-B14F-4D97-AF65-F5344CB8AC3E}">
        <p14:creationId xmlns:p14="http://schemas.microsoft.com/office/powerpoint/2010/main" val="287906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C855D737-FB2D-4FD4-81BA-EA4431A08DF4}" type="datetimeFigureOut">
              <a:rPr lang="zh-CN" altLang="en-US" smtClean="0"/>
              <a:t>2023/1/15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4F48D0D-B932-4FD0-AC22-8A28AE303B92}" type="slidenum">
              <a:rPr lang="zh-CN" altLang="en-US" smtClean="0"/>
              <a:t>‹#›</a:t>
            </a:fld>
            <a:endParaRPr lang="zh-CN" altLang="en-US"/>
          </a:p>
        </p:txBody>
      </p:sp>
      <p:sp>
        <p:nvSpPr>
          <p:cNvPr id="11" name="TextBox 10"/>
          <p:cNvSpPr txBox="1"/>
          <p:nvPr userDrawn="1"/>
        </p:nvSpPr>
        <p:spPr>
          <a:xfrm>
            <a:off x="1501304" y="6739570"/>
            <a:ext cx="1224136"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http://www.1ppt.com/xiazai/</a:t>
            </a:r>
          </a:p>
        </p:txBody>
      </p:sp>
    </p:spTree>
    <p:extLst>
      <p:ext uri="{BB962C8B-B14F-4D97-AF65-F5344CB8AC3E}">
        <p14:creationId xmlns:p14="http://schemas.microsoft.com/office/powerpoint/2010/main" val="4044938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C855D737-FB2D-4FD4-81BA-EA4431A08DF4}" type="datetimeFigureOut">
              <a:rPr lang="zh-CN" altLang="en-US" smtClean="0"/>
              <a:t>2023/1/15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4F48D0D-B932-4FD0-AC22-8A28AE303B92}" type="slidenum">
              <a:rPr lang="zh-CN" altLang="en-US" smtClean="0"/>
              <a:t>‹#›</a:t>
            </a:fld>
            <a:endParaRPr lang="zh-CN" altLang="en-US"/>
          </a:p>
        </p:txBody>
      </p:sp>
    </p:spTree>
    <p:extLst>
      <p:ext uri="{BB962C8B-B14F-4D97-AF65-F5344CB8AC3E}">
        <p14:creationId xmlns:p14="http://schemas.microsoft.com/office/powerpoint/2010/main" val="2678099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855D737-FB2D-4FD4-81BA-EA4431A08DF4}" type="datetimeFigureOut">
              <a:rPr lang="zh-CN" altLang="en-US" smtClean="0"/>
              <a:t>2023/1/15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4F48D0D-B932-4FD0-AC22-8A28AE303B92}" type="slidenum">
              <a:rPr lang="zh-CN" altLang="en-US" smtClean="0"/>
              <a:t>‹#›</a:t>
            </a:fld>
            <a:endParaRPr lang="zh-CN" altLang="en-US"/>
          </a:p>
        </p:txBody>
      </p:sp>
    </p:spTree>
    <p:extLst>
      <p:ext uri="{BB962C8B-B14F-4D97-AF65-F5344CB8AC3E}">
        <p14:creationId xmlns:p14="http://schemas.microsoft.com/office/powerpoint/2010/main" val="1899121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855D737-FB2D-4FD4-81BA-EA4431A08DF4}" type="datetimeFigureOut">
              <a:rPr lang="zh-CN" altLang="en-US" smtClean="0"/>
              <a:t>2023/1/15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4F48D0D-B932-4FD0-AC22-8A28AE303B92}" type="slidenum">
              <a:rPr lang="zh-CN" altLang="en-US" smtClean="0"/>
              <a:t>‹#›</a:t>
            </a:fld>
            <a:endParaRPr lang="zh-CN" altLang="en-US"/>
          </a:p>
        </p:txBody>
      </p:sp>
    </p:spTree>
    <p:extLst>
      <p:ext uri="{BB962C8B-B14F-4D97-AF65-F5344CB8AC3E}">
        <p14:creationId xmlns:p14="http://schemas.microsoft.com/office/powerpoint/2010/main" val="722479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55D737-FB2D-4FD4-81BA-EA4431A08DF4}" type="datetimeFigureOut">
              <a:rPr lang="zh-CN" altLang="en-US" smtClean="0"/>
              <a:t>2023/1/15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F48D0D-B932-4FD0-AC22-8A28AE303B92}" type="slidenum">
              <a:rPr lang="zh-CN" altLang="en-US" smtClean="0"/>
              <a:t>‹#›</a:t>
            </a:fld>
            <a:endParaRPr lang="zh-CN" altLang="en-US"/>
          </a:p>
        </p:txBody>
      </p:sp>
    </p:spTree>
    <p:extLst>
      <p:ext uri="{BB962C8B-B14F-4D97-AF65-F5344CB8AC3E}">
        <p14:creationId xmlns:p14="http://schemas.microsoft.com/office/powerpoint/2010/main" val="1971286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9176256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2023/1/15</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194389"/>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2.xml"/><Relationship Id="rId1" Type="http://schemas.openxmlformats.org/officeDocument/2006/relationships/slideLayout" Target="../slideLayouts/slideLayout22.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a:extLst>
              <a:ext uri="{FF2B5EF4-FFF2-40B4-BE49-F238E27FC236}">
                <a16:creationId xmlns="" xmlns:a16="http://schemas.microsoft.com/office/drawing/2014/main" id="{3ADD2FFB-7E5B-45BB-88EA-C44527CE024D}"/>
              </a:ext>
            </a:extLst>
          </p:cNvPr>
          <p:cNvSpPr/>
          <p:nvPr/>
        </p:nvSpPr>
        <p:spPr>
          <a:xfrm>
            <a:off x="1" y="13730"/>
            <a:ext cx="12192000" cy="6844270"/>
          </a:xfrm>
          <a:prstGeom prst="rect">
            <a:avLst/>
          </a:prstGeom>
          <a:blipFill dpi="0" rotWithShape="1">
            <a:blip r:embed="rId2">
              <a:alphaModFix amt="82000"/>
            </a:blip>
            <a:srcRect/>
            <a:stretch>
              <a:fillRect b="-2823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任意多边形: 形状 4">
            <a:extLst>
              <a:ext uri="{FF2B5EF4-FFF2-40B4-BE49-F238E27FC236}">
                <a16:creationId xmlns="" xmlns:a16="http://schemas.microsoft.com/office/drawing/2014/main" id="{883C0AA7-2C0C-4096-BD59-F2805F954E80}"/>
              </a:ext>
            </a:extLst>
          </p:cNvPr>
          <p:cNvSpPr/>
          <p:nvPr/>
        </p:nvSpPr>
        <p:spPr>
          <a:xfrm>
            <a:off x="859971" y="1012371"/>
            <a:ext cx="10450286" cy="5099126"/>
          </a:xfrm>
          <a:custGeom>
            <a:avLst/>
            <a:gdLst>
              <a:gd name="connsiteX0" fmla="*/ 0 w 10450286"/>
              <a:gd name="connsiteY0" fmla="*/ 0 h 5099126"/>
              <a:gd name="connsiteX1" fmla="*/ 10450286 w 10450286"/>
              <a:gd name="connsiteY1" fmla="*/ 0 h 5099126"/>
              <a:gd name="connsiteX2" fmla="*/ 10450286 w 10450286"/>
              <a:gd name="connsiteY2" fmla="*/ 5099126 h 5099126"/>
              <a:gd name="connsiteX3" fmla="*/ 0 w 10450286"/>
              <a:gd name="connsiteY3" fmla="*/ 5099126 h 5099126"/>
              <a:gd name="connsiteX4" fmla="*/ 0 w 10450286"/>
              <a:gd name="connsiteY4" fmla="*/ 0 h 5099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50286" h="5099126">
                <a:moveTo>
                  <a:pt x="0" y="0"/>
                </a:moveTo>
                <a:lnTo>
                  <a:pt x="10450286" y="0"/>
                </a:lnTo>
                <a:lnTo>
                  <a:pt x="10450286" y="5099126"/>
                </a:lnTo>
                <a:lnTo>
                  <a:pt x="0" y="5099126"/>
                </a:lnTo>
                <a:lnTo>
                  <a:pt x="0" y="0"/>
                </a:lnTo>
                <a:close/>
              </a:path>
            </a:pathLst>
          </a:custGeom>
          <a:solidFill>
            <a:schemeClr val="bg1"/>
          </a:solidFill>
          <a:ln>
            <a:noFill/>
          </a:ln>
          <a:effectLst>
            <a:outerShdw blurRad="76200" dist="38100" dir="5400000" sx="101000" sy="101000" algn="t" rotWithShape="0">
              <a:prstClr val="black">
                <a:alpha val="39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6" name="矩形 5">
            <a:extLst>
              <a:ext uri="{FF2B5EF4-FFF2-40B4-BE49-F238E27FC236}">
                <a16:creationId xmlns="" xmlns:a16="http://schemas.microsoft.com/office/drawing/2014/main" id="{E736BAD7-2AB7-4AAC-9B10-A02909E05060}"/>
              </a:ext>
            </a:extLst>
          </p:cNvPr>
          <p:cNvSpPr/>
          <p:nvPr/>
        </p:nvSpPr>
        <p:spPr>
          <a:xfrm>
            <a:off x="3340695" y="877281"/>
            <a:ext cx="5605597" cy="569507"/>
          </a:xfrm>
          <a:prstGeom prst="rect">
            <a:avLst/>
          </a:prstGeom>
          <a:solidFill>
            <a:srgbClr val="068FF5"/>
          </a:solidFill>
          <a:ln>
            <a:noFill/>
          </a:ln>
          <a:effectLst>
            <a:outerShdw blurRad="406400" dist="63500" dir="5400000" algn="t"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zh-CN" altLang="en-US" spc="600" dirty="0">
                <a:solidFill>
                  <a:prstClr val="white"/>
                </a:solidFill>
                <a:cs typeface="+mn-ea"/>
                <a:sym typeface="+mn-lt"/>
              </a:rPr>
              <a:t>   </a:t>
            </a:r>
            <a:r>
              <a:rPr lang="zh-CN" altLang="en-US" spc="600" dirty="0" smtClean="0">
                <a:solidFill>
                  <a:prstClr val="white"/>
                </a:solidFill>
                <a:cs typeface="+mn-ea"/>
                <a:sym typeface="+mn-lt"/>
              </a:rPr>
              <a:t>优品文化</a:t>
            </a:r>
            <a:r>
              <a:rPr lang="zh-CN" altLang="en-US" spc="600" dirty="0">
                <a:solidFill>
                  <a:prstClr val="white"/>
                </a:solidFill>
                <a:cs typeface="+mn-ea"/>
                <a:sym typeface="+mn-lt"/>
              </a:rPr>
              <a:t>传媒有限公司</a:t>
            </a:r>
            <a:endParaRPr kumimoji="0" lang="zh-CN" altLang="en-US" sz="1800" b="0" i="0" u="none" strike="noStrike" kern="1200" cap="none" spc="600" normalizeH="0" baseline="0" noProof="0" dirty="0">
              <a:ln>
                <a:noFill/>
              </a:ln>
              <a:solidFill>
                <a:prstClr val="white"/>
              </a:solidFill>
              <a:effectLst/>
              <a:uLnTx/>
              <a:uFillTx/>
              <a:cs typeface="+mn-ea"/>
              <a:sym typeface="+mn-lt"/>
            </a:endParaRPr>
          </a:p>
        </p:txBody>
      </p:sp>
      <p:sp>
        <p:nvSpPr>
          <p:cNvPr id="7" name="矩形 6">
            <a:extLst>
              <a:ext uri="{FF2B5EF4-FFF2-40B4-BE49-F238E27FC236}">
                <a16:creationId xmlns="" xmlns:a16="http://schemas.microsoft.com/office/drawing/2014/main" id="{275D689D-5C0F-49E4-90F1-D7CAFF632F3A}"/>
              </a:ext>
            </a:extLst>
          </p:cNvPr>
          <p:cNvSpPr/>
          <p:nvPr/>
        </p:nvSpPr>
        <p:spPr>
          <a:xfrm rot="5400000">
            <a:off x="5921932" y="4319919"/>
            <a:ext cx="348135" cy="3505200"/>
          </a:xfrm>
          <a:prstGeom prst="rect">
            <a:avLst/>
          </a:prstGeom>
          <a:solidFill>
            <a:srgbClr val="068FF5"/>
          </a:solidFill>
          <a:ln>
            <a:noFill/>
          </a:ln>
          <a:effectLst>
            <a:outerShdw blurRad="406400" dist="63500" dir="5400000" algn="t"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grpSp>
        <p:nvGrpSpPr>
          <p:cNvPr id="8" name="组合 7">
            <a:extLst>
              <a:ext uri="{FF2B5EF4-FFF2-40B4-BE49-F238E27FC236}">
                <a16:creationId xmlns="" xmlns:a16="http://schemas.microsoft.com/office/drawing/2014/main" id="{1D89F05D-FA79-4061-82ED-2C092B2F9B74}"/>
              </a:ext>
            </a:extLst>
          </p:cNvPr>
          <p:cNvGrpSpPr/>
          <p:nvPr/>
        </p:nvGrpSpPr>
        <p:grpSpPr>
          <a:xfrm>
            <a:off x="10973821" y="3135098"/>
            <a:ext cx="716416" cy="552448"/>
            <a:chOff x="10866438" y="3185886"/>
            <a:chExt cx="901700" cy="695326"/>
          </a:xfrm>
        </p:grpSpPr>
        <p:sp>
          <p:nvSpPr>
            <p:cNvPr id="9" name="矩形 8">
              <a:extLst>
                <a:ext uri="{FF2B5EF4-FFF2-40B4-BE49-F238E27FC236}">
                  <a16:creationId xmlns="" xmlns:a16="http://schemas.microsoft.com/office/drawing/2014/main" id="{89595394-18E5-4418-8E29-2CF75BD8711B}"/>
                </a:ext>
              </a:extLst>
            </p:cNvPr>
            <p:cNvSpPr/>
            <p:nvPr/>
          </p:nvSpPr>
          <p:spPr>
            <a:xfrm rot="5400000">
              <a:off x="10969625" y="3082699"/>
              <a:ext cx="695326" cy="901700"/>
            </a:xfrm>
            <a:prstGeom prst="rect">
              <a:avLst/>
            </a:prstGeom>
            <a:solidFill>
              <a:srgbClr val="068FF5"/>
            </a:solidFill>
            <a:ln>
              <a:noFill/>
            </a:ln>
            <a:effectLst>
              <a:outerShdw blurRad="406400" dist="63500" dir="5400000" algn="t"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0" name="燕尾形 7">
              <a:extLst>
                <a:ext uri="{FF2B5EF4-FFF2-40B4-BE49-F238E27FC236}">
                  <a16:creationId xmlns="" xmlns:a16="http://schemas.microsoft.com/office/drawing/2014/main" id="{F5B87C4E-88FF-4E5E-9AA0-7BB31D5153B8}"/>
                </a:ext>
              </a:extLst>
            </p:cNvPr>
            <p:cNvSpPr/>
            <p:nvPr/>
          </p:nvSpPr>
          <p:spPr>
            <a:xfrm>
              <a:off x="11171238" y="3349399"/>
              <a:ext cx="292100" cy="3683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grpSp>
        <p:nvGrpSpPr>
          <p:cNvPr id="11" name="组合 10">
            <a:extLst>
              <a:ext uri="{FF2B5EF4-FFF2-40B4-BE49-F238E27FC236}">
                <a16:creationId xmlns="" xmlns:a16="http://schemas.microsoft.com/office/drawing/2014/main" id="{0220220E-8127-44FD-A1EA-5B90E8FCFD48}"/>
              </a:ext>
            </a:extLst>
          </p:cNvPr>
          <p:cNvGrpSpPr/>
          <p:nvPr/>
        </p:nvGrpSpPr>
        <p:grpSpPr>
          <a:xfrm>
            <a:off x="531246" y="3135098"/>
            <a:ext cx="716416" cy="552448"/>
            <a:chOff x="423863" y="3185886"/>
            <a:chExt cx="901700" cy="695326"/>
          </a:xfrm>
        </p:grpSpPr>
        <p:sp>
          <p:nvSpPr>
            <p:cNvPr id="12" name="矩形 11">
              <a:extLst>
                <a:ext uri="{FF2B5EF4-FFF2-40B4-BE49-F238E27FC236}">
                  <a16:creationId xmlns="" xmlns:a16="http://schemas.microsoft.com/office/drawing/2014/main" id="{D2FE5563-797C-415A-AB36-6135F0532B6C}"/>
                </a:ext>
              </a:extLst>
            </p:cNvPr>
            <p:cNvSpPr/>
            <p:nvPr/>
          </p:nvSpPr>
          <p:spPr>
            <a:xfrm rot="5400000">
              <a:off x="527050" y="3082699"/>
              <a:ext cx="695326" cy="901700"/>
            </a:xfrm>
            <a:prstGeom prst="rect">
              <a:avLst/>
            </a:prstGeom>
            <a:solidFill>
              <a:srgbClr val="068FF5"/>
            </a:solidFill>
            <a:ln>
              <a:noFill/>
            </a:ln>
            <a:effectLst>
              <a:outerShdw blurRad="406400" dist="63500" dir="5400000" algn="t"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3" name="燕尾形 8">
              <a:extLst>
                <a:ext uri="{FF2B5EF4-FFF2-40B4-BE49-F238E27FC236}">
                  <a16:creationId xmlns="" xmlns:a16="http://schemas.microsoft.com/office/drawing/2014/main" id="{BEB4AE76-DD10-41CB-A296-D1EA1E0D0B60}"/>
                </a:ext>
              </a:extLst>
            </p:cNvPr>
            <p:cNvSpPr/>
            <p:nvPr/>
          </p:nvSpPr>
          <p:spPr>
            <a:xfrm flipH="1">
              <a:off x="728663" y="3349399"/>
              <a:ext cx="292100" cy="3683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sp>
        <p:nvSpPr>
          <p:cNvPr id="15" name="文本框 14">
            <a:extLst>
              <a:ext uri="{FF2B5EF4-FFF2-40B4-BE49-F238E27FC236}">
                <a16:creationId xmlns="" xmlns:a16="http://schemas.microsoft.com/office/drawing/2014/main" id="{AF6BAE40-74D4-45F7-9162-DC5E849C5A0E}"/>
              </a:ext>
            </a:extLst>
          </p:cNvPr>
          <p:cNvSpPr txBox="1"/>
          <p:nvPr/>
        </p:nvSpPr>
        <p:spPr>
          <a:xfrm>
            <a:off x="2363594" y="1729903"/>
            <a:ext cx="2614819" cy="1200329"/>
          </a:xfrm>
          <a:prstGeom prst="rect">
            <a:avLst/>
          </a:prstGeom>
          <a:noFill/>
        </p:spPr>
        <p:txBody>
          <a:bodyPr wrap="none" rtlCol="0">
            <a:spAutoFit/>
            <a:scene3d>
              <a:camera prst="orthographicFront"/>
              <a:lightRig rig="threePt" dir="t"/>
            </a:scene3d>
            <a:sp3d contourW="12700"/>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CN" sz="7200" b="1" i="1" u="none" strike="noStrike" kern="1200" cap="none" spc="0" normalizeH="0" baseline="0" noProof="0" dirty="0" smtClean="0">
                <a:ln>
                  <a:noFill/>
                </a:ln>
                <a:solidFill>
                  <a:schemeClr val="bg2">
                    <a:lumMod val="25000"/>
                  </a:schemeClr>
                </a:solidFill>
                <a:effectLst/>
                <a:uLnTx/>
                <a:uFillTx/>
                <a:latin typeface="微软雅黑" panose="020B0503020204020204" pitchFamily="34" charset="-122"/>
                <a:ea typeface="微软雅黑" panose="020B0503020204020204" pitchFamily="34" charset="-122"/>
                <a:cs typeface="+mn-ea"/>
                <a:sym typeface="+mn-lt"/>
              </a:rPr>
              <a:t>20XX</a:t>
            </a:r>
            <a:endParaRPr kumimoji="0" lang="zh-CN" altLang="en-US" sz="7200" b="1" i="1" u="none" strike="noStrike" kern="1200" cap="none" spc="0" normalizeH="0" baseline="0" noProof="0" dirty="0">
              <a:ln>
                <a:noFill/>
              </a:ln>
              <a:solidFill>
                <a:schemeClr val="bg2">
                  <a:lumMod val="25000"/>
                </a:schemeClr>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6" name="文本框 15">
            <a:extLst>
              <a:ext uri="{FF2B5EF4-FFF2-40B4-BE49-F238E27FC236}">
                <a16:creationId xmlns="" xmlns:a16="http://schemas.microsoft.com/office/drawing/2014/main" id="{9A6A3FE8-A244-48B7-804D-F325FEB5BDB9}"/>
              </a:ext>
            </a:extLst>
          </p:cNvPr>
          <p:cNvSpPr txBox="1"/>
          <p:nvPr/>
        </p:nvSpPr>
        <p:spPr>
          <a:xfrm>
            <a:off x="1860551" y="3211121"/>
            <a:ext cx="8470899" cy="1200329"/>
          </a:xfrm>
          <a:prstGeom prst="rect">
            <a:avLst/>
          </a:prstGeom>
          <a:noFill/>
        </p:spPr>
        <p:txBody>
          <a:bodyPr wrap="square" rtlCol="0">
            <a:spAutoFit/>
          </a:bodyPr>
          <a:lstStyle/>
          <a:p>
            <a:pPr lvl="0" defTabSz="457200">
              <a:defRPr/>
            </a:pPr>
            <a:r>
              <a:rPr lang="zh-CN" altLang="en-US" sz="7200" dirty="0">
                <a:ln w="0">
                  <a:noFill/>
                </a:ln>
                <a:solidFill>
                  <a:srgbClr val="068FF5"/>
                </a:solidFill>
                <a:latin typeface="微软雅黑" panose="020B0503020204020204" pitchFamily="34" charset="-122"/>
                <a:ea typeface="微软雅黑" panose="020B0503020204020204" pitchFamily="34" charset="-122"/>
                <a:cs typeface="+mn-ea"/>
                <a:sym typeface="+mn-lt"/>
              </a:rPr>
              <a:t>人事制度</a:t>
            </a:r>
            <a:r>
              <a:rPr lang="zh-CN" altLang="en-US" sz="7200" dirty="0">
                <a:ln w="0">
                  <a:noFill/>
                </a:ln>
                <a:solidFill>
                  <a:schemeClr val="bg2">
                    <a:lumMod val="25000"/>
                  </a:schemeClr>
                </a:solidFill>
                <a:latin typeface="微软雅黑" panose="020B0503020204020204" pitchFamily="34" charset="-122"/>
                <a:ea typeface="微软雅黑" panose="020B0503020204020204" pitchFamily="34" charset="-122"/>
                <a:cs typeface="+mn-ea"/>
                <a:sym typeface="+mn-lt"/>
              </a:rPr>
              <a:t>及工作流程</a:t>
            </a:r>
            <a:endParaRPr kumimoji="0" lang="zh-CN" altLang="en-US" sz="7200" u="none" strike="noStrike" kern="1200" normalizeH="0" baseline="0" noProof="0" dirty="0">
              <a:ln w="0">
                <a:noFill/>
              </a:ln>
              <a:solidFill>
                <a:schemeClr val="bg2">
                  <a:lumMod val="25000"/>
                </a:schemeClr>
              </a:solidFill>
              <a:uLnTx/>
              <a:uFillTx/>
              <a:latin typeface="微软雅黑" panose="020B0503020204020204" pitchFamily="34" charset="-122"/>
              <a:ea typeface="微软雅黑" panose="020B0503020204020204" pitchFamily="34" charset="-122"/>
              <a:cs typeface="+mn-ea"/>
              <a:sym typeface="+mn-lt"/>
            </a:endParaRPr>
          </a:p>
        </p:txBody>
      </p:sp>
      <p:grpSp>
        <p:nvGrpSpPr>
          <p:cNvPr id="18" name="组合 17">
            <a:extLst>
              <a:ext uri="{FF2B5EF4-FFF2-40B4-BE49-F238E27FC236}">
                <a16:creationId xmlns="" xmlns:a16="http://schemas.microsoft.com/office/drawing/2014/main" id="{B1994DFE-7892-4D17-B388-B7ABBCD8C2D3}"/>
              </a:ext>
            </a:extLst>
          </p:cNvPr>
          <p:cNvGrpSpPr/>
          <p:nvPr/>
        </p:nvGrpSpPr>
        <p:grpSpPr>
          <a:xfrm>
            <a:off x="5202464" y="5073965"/>
            <a:ext cx="1765300" cy="316802"/>
            <a:chOff x="1244534" y="4117273"/>
            <a:chExt cx="1765300" cy="316802"/>
          </a:xfrm>
        </p:grpSpPr>
        <p:sp>
          <p:nvSpPr>
            <p:cNvPr id="19" name="圆角矩形 13">
              <a:extLst>
                <a:ext uri="{FF2B5EF4-FFF2-40B4-BE49-F238E27FC236}">
                  <a16:creationId xmlns="" xmlns:a16="http://schemas.microsoft.com/office/drawing/2014/main" id="{7CF134B4-B468-460D-9961-DE0BE44412F1}"/>
                </a:ext>
              </a:extLst>
            </p:cNvPr>
            <p:cNvSpPr/>
            <p:nvPr/>
          </p:nvSpPr>
          <p:spPr>
            <a:xfrm>
              <a:off x="1244534" y="4117273"/>
              <a:ext cx="1765300" cy="316802"/>
            </a:xfrm>
            <a:prstGeom prst="roundRect">
              <a:avLst>
                <a:gd name="adj" fmla="val 50000"/>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chemeClr val="bg2">
                    <a:lumMod val="25000"/>
                  </a:schemeClr>
                </a:solidFill>
                <a:effectLst/>
                <a:uLnTx/>
                <a:uFillTx/>
                <a:cs typeface="+mn-ea"/>
                <a:sym typeface="+mn-lt"/>
              </a:endParaRPr>
            </a:p>
          </p:txBody>
        </p:sp>
        <p:sp>
          <p:nvSpPr>
            <p:cNvPr id="20" name="文本框 19">
              <a:extLst>
                <a:ext uri="{FF2B5EF4-FFF2-40B4-BE49-F238E27FC236}">
                  <a16:creationId xmlns="" xmlns:a16="http://schemas.microsoft.com/office/drawing/2014/main" id="{B79159AE-D872-4564-ACF0-D503809B13E2}"/>
                </a:ext>
              </a:extLst>
            </p:cNvPr>
            <p:cNvSpPr txBox="1"/>
            <p:nvPr/>
          </p:nvSpPr>
          <p:spPr>
            <a:xfrm>
              <a:off x="1244535" y="4121786"/>
              <a:ext cx="1618194" cy="307777"/>
            </a:xfrm>
            <a:prstGeom prst="rect">
              <a:avLst/>
            </a:prstGeom>
            <a:noFill/>
          </p:spPr>
          <p:txBody>
            <a:bodyPr wrap="square" rtlCol="0">
              <a:spAutoFit/>
              <a:scene3d>
                <a:camera prst="orthographicFront"/>
                <a:lightRig rig="threePt" dir="t"/>
              </a:scene3d>
              <a:sp3d contourW="12700"/>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schemeClr val="bg2">
                      <a:lumMod val="25000"/>
                    </a:schemeClr>
                  </a:solidFill>
                  <a:effectLst/>
                  <a:uLnTx/>
                  <a:uFillTx/>
                  <a:cs typeface="+mn-ea"/>
                  <a:sym typeface="+mn-lt"/>
                </a:rPr>
                <a:t>汇报人</a:t>
              </a:r>
              <a:r>
                <a:rPr kumimoji="0" lang="zh-CN" altLang="en-US" sz="1400" b="0" i="0" u="none" strike="noStrike" kern="1200" cap="none" spc="0" normalizeH="0" baseline="0" noProof="0" dirty="0" smtClean="0">
                  <a:ln>
                    <a:noFill/>
                  </a:ln>
                  <a:solidFill>
                    <a:schemeClr val="bg2">
                      <a:lumMod val="25000"/>
                    </a:schemeClr>
                  </a:solidFill>
                  <a:effectLst/>
                  <a:uLnTx/>
                  <a:uFillTx/>
                  <a:cs typeface="+mn-ea"/>
                  <a:sym typeface="+mn-lt"/>
                </a:rPr>
                <a:t>：优品</a:t>
              </a:r>
              <a:r>
                <a:rPr kumimoji="0" lang="en-US" altLang="zh-CN" sz="1400" b="0" i="0" u="none" strike="noStrike" kern="1200" cap="none" spc="0" normalizeH="0" baseline="0" noProof="0" dirty="0" smtClean="0">
                  <a:ln>
                    <a:noFill/>
                  </a:ln>
                  <a:solidFill>
                    <a:schemeClr val="bg2">
                      <a:lumMod val="25000"/>
                    </a:schemeClr>
                  </a:solidFill>
                  <a:effectLst/>
                  <a:uLnTx/>
                  <a:uFillTx/>
                  <a:cs typeface="+mn-ea"/>
                  <a:sym typeface="+mn-lt"/>
                </a:rPr>
                <a:t>PPT</a:t>
              </a:r>
              <a:endParaRPr kumimoji="0" lang="zh-CN" altLang="en-US" sz="1400" b="0" i="0" u="none" strike="noStrike" kern="1200" cap="none" spc="0" normalizeH="0" baseline="0" noProof="0" dirty="0">
                <a:ln>
                  <a:noFill/>
                </a:ln>
                <a:solidFill>
                  <a:schemeClr val="bg2">
                    <a:lumMod val="25000"/>
                  </a:schemeClr>
                </a:solidFill>
                <a:effectLst/>
                <a:uLnTx/>
                <a:uFillTx/>
                <a:cs typeface="+mn-ea"/>
                <a:sym typeface="+mn-lt"/>
              </a:endParaRPr>
            </a:p>
          </p:txBody>
        </p:sp>
      </p:grpSp>
      <p:sp>
        <p:nvSpPr>
          <p:cNvPr id="29" name="矩形 28">
            <a:extLst>
              <a:ext uri="{FF2B5EF4-FFF2-40B4-BE49-F238E27FC236}">
                <a16:creationId xmlns="" xmlns:a16="http://schemas.microsoft.com/office/drawing/2014/main" id="{EB3E9879-ECE8-4783-8EBA-ADAD2359DABB}"/>
              </a:ext>
            </a:extLst>
          </p:cNvPr>
          <p:cNvSpPr/>
          <p:nvPr/>
        </p:nvSpPr>
        <p:spPr>
          <a:xfrm>
            <a:off x="2564718" y="2803347"/>
            <a:ext cx="7302462" cy="461665"/>
          </a:xfrm>
          <a:prstGeom prst="rect">
            <a:avLst/>
          </a:prstGeom>
        </p:spPr>
        <p:txBody>
          <a:bodyPr wrap="square">
            <a:spAutoFit/>
          </a:bodyPr>
          <a:lstStyle/>
          <a:p>
            <a:pPr algn="dist"/>
            <a:r>
              <a:rPr lang="zh-CN" altLang="en-US" sz="2400" dirty="0">
                <a:solidFill>
                  <a:schemeClr val="bg2">
                    <a:lumMod val="25000"/>
                  </a:schemeClr>
                </a:solidFill>
                <a:cs typeface="+mn-ea"/>
                <a:sym typeface="+mn-lt"/>
              </a:rPr>
              <a:t>Personnel system and work flow</a:t>
            </a:r>
          </a:p>
        </p:txBody>
      </p:sp>
      <p:sp>
        <p:nvSpPr>
          <p:cNvPr id="35" name="文本框 34">
            <a:extLst>
              <a:ext uri="{FF2B5EF4-FFF2-40B4-BE49-F238E27FC236}">
                <a16:creationId xmlns="" xmlns:a16="http://schemas.microsoft.com/office/drawing/2014/main" id="{0099B767-BF10-4D35-A091-725BA0074C39}"/>
              </a:ext>
            </a:extLst>
          </p:cNvPr>
          <p:cNvSpPr txBox="1"/>
          <p:nvPr/>
        </p:nvSpPr>
        <p:spPr>
          <a:xfrm>
            <a:off x="3369272" y="4418849"/>
            <a:ext cx="5509260" cy="368300"/>
          </a:xfrm>
          <a:prstGeom prst="rect">
            <a:avLst/>
          </a:prstGeom>
          <a:noFill/>
        </p:spPr>
        <p:txBody>
          <a:bodyPr wrap="square" rtlCol="0" anchor="t">
            <a:spAutoFit/>
          </a:bodyPr>
          <a:lstStyle/>
          <a:p>
            <a:pPr algn="dist"/>
            <a:r>
              <a:rPr lang="zh-CN" altLang="en-US" b="1" dirty="0">
                <a:solidFill>
                  <a:schemeClr val="bg2">
                    <a:lumMod val="25000"/>
                  </a:schemeClr>
                </a:solidFill>
                <a:cs typeface="+mn-ea"/>
                <a:sym typeface="+mn-lt"/>
              </a:rPr>
              <a:t>企业制度</a:t>
            </a:r>
            <a:r>
              <a:rPr lang="en-US" altLang="zh-CN" b="1" dirty="0">
                <a:solidFill>
                  <a:schemeClr val="bg2">
                    <a:lumMod val="25000"/>
                  </a:schemeClr>
                </a:solidFill>
                <a:cs typeface="+mn-ea"/>
                <a:sym typeface="+mn-lt"/>
              </a:rPr>
              <a:t>/</a:t>
            </a:r>
            <a:r>
              <a:rPr lang="zh-CN" altLang="en-US" b="1" dirty="0">
                <a:solidFill>
                  <a:schemeClr val="bg2">
                    <a:lumMod val="25000"/>
                  </a:schemeClr>
                </a:solidFill>
                <a:cs typeface="+mn-ea"/>
                <a:sym typeface="+mn-lt"/>
              </a:rPr>
              <a:t>人事培训</a:t>
            </a:r>
            <a:r>
              <a:rPr lang="en-US" altLang="zh-CN" b="1" dirty="0">
                <a:solidFill>
                  <a:schemeClr val="bg2">
                    <a:lumMod val="25000"/>
                  </a:schemeClr>
                </a:solidFill>
                <a:cs typeface="+mn-ea"/>
                <a:sym typeface="+mn-lt"/>
              </a:rPr>
              <a:t>/</a:t>
            </a:r>
            <a:r>
              <a:rPr lang="zh-CN" altLang="en-US" b="1" dirty="0">
                <a:solidFill>
                  <a:schemeClr val="bg2">
                    <a:lumMod val="25000"/>
                  </a:schemeClr>
                </a:solidFill>
                <a:cs typeface="+mn-ea"/>
                <a:sym typeface="+mn-lt"/>
              </a:rPr>
              <a:t>员工培训</a:t>
            </a:r>
            <a:r>
              <a:rPr lang="en-US" altLang="zh-CN" b="1" dirty="0">
                <a:solidFill>
                  <a:schemeClr val="bg2">
                    <a:lumMod val="25000"/>
                  </a:schemeClr>
                </a:solidFill>
                <a:cs typeface="+mn-ea"/>
                <a:sym typeface="+mn-lt"/>
              </a:rPr>
              <a:t>/</a:t>
            </a:r>
            <a:r>
              <a:rPr lang="zh-CN" altLang="en-US" b="1" dirty="0">
                <a:solidFill>
                  <a:schemeClr val="bg2">
                    <a:lumMod val="25000"/>
                  </a:schemeClr>
                </a:solidFill>
                <a:cs typeface="+mn-ea"/>
                <a:sym typeface="+mn-lt"/>
              </a:rPr>
              <a:t>入职培训</a:t>
            </a:r>
            <a:endParaRPr lang="zh-CN" b="1" dirty="0">
              <a:solidFill>
                <a:schemeClr val="bg2">
                  <a:lumMod val="25000"/>
                </a:schemeClr>
              </a:solidFill>
              <a:cs typeface="+mn-ea"/>
              <a:sym typeface="+mn-lt"/>
            </a:endParaRPr>
          </a:p>
        </p:txBody>
      </p:sp>
    </p:spTree>
    <p:extLst>
      <p:ext uri="{BB962C8B-B14F-4D97-AF65-F5344CB8AC3E}">
        <p14:creationId xmlns:p14="http://schemas.microsoft.com/office/powerpoint/2010/main" val="677445665"/>
      </p:ext>
    </p:extLst>
  </p:cSld>
  <p:clrMapOvr>
    <a:masterClrMapping/>
  </p:clrMapOvr>
  <p:transition spd="slow">
    <p:push dir="u"/>
  </p:transition>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14:presetBounceEnd="51000">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14:bounceEnd="51000">
                                          <p:cBhvr additive="base">
                                            <p:cTn id="7" dur="1000" fill="hold"/>
                                            <p:tgtEl>
                                              <p:spTgt spid="8"/>
                                            </p:tgtEl>
                                            <p:attrNameLst>
                                              <p:attrName>ppt_x</p:attrName>
                                            </p:attrNameLst>
                                          </p:cBhvr>
                                          <p:tavLst>
                                            <p:tav tm="0">
                                              <p:val>
                                                <p:strVal val="1+#ppt_w/2"/>
                                              </p:val>
                                            </p:tav>
                                            <p:tav tm="100000">
                                              <p:val>
                                                <p:strVal val="#ppt_x"/>
                                              </p:val>
                                            </p:tav>
                                          </p:tavLst>
                                        </p:anim>
                                        <p:anim calcmode="lin" valueType="num" p14:bounceEnd="51000">
                                          <p:cBhvr additive="base">
                                            <p:cTn id="8" dur="10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14:presetBounceEnd="51000">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14:bounceEnd="51000">
                                          <p:cBhvr additive="base">
                                            <p:cTn id="11" dur="1000" fill="hold"/>
                                            <p:tgtEl>
                                              <p:spTgt spid="11"/>
                                            </p:tgtEl>
                                            <p:attrNameLst>
                                              <p:attrName>ppt_x</p:attrName>
                                            </p:attrNameLst>
                                          </p:cBhvr>
                                          <p:tavLst>
                                            <p:tav tm="0">
                                              <p:val>
                                                <p:strVal val="0-#ppt_w/2"/>
                                              </p:val>
                                            </p:tav>
                                            <p:tav tm="100000">
                                              <p:val>
                                                <p:strVal val="#ppt_x"/>
                                              </p:val>
                                            </p:tav>
                                          </p:tavLst>
                                        </p:anim>
                                        <p:anim calcmode="lin" valueType="num" p14:bounceEnd="51000">
                                          <p:cBhvr additive="base">
                                            <p:cTn id="12" dur="100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4" fill="hold" grpId="0" nodeType="withEffect" p14:presetBounceEnd="51000">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14:bounceEnd="51000">
                                          <p:cBhvr additive="base">
                                            <p:cTn id="15" dur="1000" fill="hold"/>
                                            <p:tgtEl>
                                              <p:spTgt spid="7"/>
                                            </p:tgtEl>
                                            <p:attrNameLst>
                                              <p:attrName>ppt_x</p:attrName>
                                            </p:attrNameLst>
                                          </p:cBhvr>
                                          <p:tavLst>
                                            <p:tav tm="0">
                                              <p:val>
                                                <p:strVal val="#ppt_x"/>
                                              </p:val>
                                            </p:tav>
                                            <p:tav tm="100000">
                                              <p:val>
                                                <p:strVal val="#ppt_x"/>
                                              </p:val>
                                            </p:tav>
                                          </p:tavLst>
                                        </p:anim>
                                        <p:anim calcmode="lin" valueType="num" p14:bounceEnd="51000">
                                          <p:cBhvr additive="base">
                                            <p:cTn id="16" dur="1000" fill="hold"/>
                                            <p:tgtEl>
                                              <p:spTgt spid="7"/>
                                            </p:tgtEl>
                                            <p:attrNameLst>
                                              <p:attrName>ppt_y</p:attrName>
                                            </p:attrNameLst>
                                          </p:cBhvr>
                                          <p:tavLst>
                                            <p:tav tm="0">
                                              <p:val>
                                                <p:strVal val="1+#ppt_h/2"/>
                                              </p:val>
                                            </p:tav>
                                            <p:tav tm="100000">
                                              <p:val>
                                                <p:strVal val="#ppt_y"/>
                                              </p:val>
                                            </p:tav>
                                          </p:tavLst>
                                        </p:anim>
                                      </p:childTnLst>
                                    </p:cTn>
                                  </p:par>
                                  <p:par>
                                    <p:cTn id="17" presetID="2" presetClass="entr" presetSubtype="1" fill="hold" grpId="0" nodeType="withEffect" p14:presetBounceEnd="51000">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14:bounceEnd="51000">
                                          <p:cBhvr additive="base">
                                            <p:cTn id="19" dur="1000" fill="hold"/>
                                            <p:tgtEl>
                                              <p:spTgt spid="6"/>
                                            </p:tgtEl>
                                            <p:attrNameLst>
                                              <p:attrName>ppt_x</p:attrName>
                                            </p:attrNameLst>
                                          </p:cBhvr>
                                          <p:tavLst>
                                            <p:tav tm="0">
                                              <p:val>
                                                <p:strVal val="#ppt_x"/>
                                              </p:val>
                                            </p:tav>
                                            <p:tav tm="100000">
                                              <p:val>
                                                <p:strVal val="#ppt_x"/>
                                              </p:val>
                                            </p:tav>
                                          </p:tavLst>
                                        </p:anim>
                                        <p:anim calcmode="lin" valueType="num" p14:bounceEnd="51000">
                                          <p:cBhvr additive="base">
                                            <p:cTn id="20" dur="1000" fill="hold"/>
                                            <p:tgtEl>
                                              <p:spTgt spid="6"/>
                                            </p:tgtEl>
                                            <p:attrNameLst>
                                              <p:attrName>ppt_y</p:attrName>
                                            </p:attrNameLst>
                                          </p:cBhvr>
                                          <p:tavLst>
                                            <p:tav tm="0">
                                              <p:val>
                                                <p:strVal val="0-#ppt_h/2"/>
                                              </p:val>
                                            </p:tav>
                                            <p:tav tm="100000">
                                              <p:val>
                                                <p:strVal val="#ppt_y"/>
                                              </p:val>
                                            </p:tav>
                                          </p:tavLst>
                                        </p:anim>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p:cTn id="24" dur="500" fill="hold"/>
                                            <p:tgtEl>
                                              <p:spTgt spid="15"/>
                                            </p:tgtEl>
                                            <p:attrNameLst>
                                              <p:attrName>ppt_w</p:attrName>
                                            </p:attrNameLst>
                                          </p:cBhvr>
                                          <p:tavLst>
                                            <p:tav tm="0">
                                              <p:val>
                                                <p:fltVal val="0"/>
                                              </p:val>
                                            </p:tav>
                                            <p:tav tm="100000">
                                              <p:val>
                                                <p:strVal val="#ppt_w"/>
                                              </p:val>
                                            </p:tav>
                                          </p:tavLst>
                                        </p:anim>
                                        <p:anim calcmode="lin" valueType="num">
                                          <p:cBhvr>
                                            <p:cTn id="25" dur="500" fill="hold"/>
                                            <p:tgtEl>
                                              <p:spTgt spid="15"/>
                                            </p:tgtEl>
                                            <p:attrNameLst>
                                              <p:attrName>ppt_h</p:attrName>
                                            </p:attrNameLst>
                                          </p:cBhvr>
                                          <p:tavLst>
                                            <p:tav tm="0">
                                              <p:val>
                                                <p:fltVal val="0"/>
                                              </p:val>
                                            </p:tav>
                                            <p:tav tm="100000">
                                              <p:val>
                                                <p:strVal val="#ppt_h"/>
                                              </p:val>
                                            </p:tav>
                                          </p:tavLst>
                                        </p:anim>
                                        <p:animEffect transition="in" filter="fade">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1000"/>
                                            <p:tgtEl>
                                              <p:spTgt spid="29"/>
                                            </p:tgtEl>
                                          </p:cBhvr>
                                        </p:animEffect>
                                        <p:anim calcmode="lin" valueType="num">
                                          <p:cBhvr>
                                            <p:cTn id="32" dur="1000" fill="hold"/>
                                            <p:tgtEl>
                                              <p:spTgt spid="29"/>
                                            </p:tgtEl>
                                            <p:attrNameLst>
                                              <p:attrName>ppt_x</p:attrName>
                                            </p:attrNameLst>
                                          </p:cBhvr>
                                          <p:tavLst>
                                            <p:tav tm="0">
                                              <p:val>
                                                <p:strVal val="#ppt_x"/>
                                              </p:val>
                                            </p:tav>
                                            <p:tav tm="100000">
                                              <p:val>
                                                <p:strVal val="#ppt_x"/>
                                              </p:val>
                                            </p:tav>
                                          </p:tavLst>
                                        </p:anim>
                                        <p:anim calcmode="lin" valueType="num">
                                          <p:cBhvr>
                                            <p:cTn id="33" dur="1000" fill="hold"/>
                                            <p:tgtEl>
                                              <p:spTgt spid="29"/>
                                            </p:tgtEl>
                                            <p:attrNameLst>
                                              <p:attrName>ppt_y</p:attrName>
                                            </p:attrNameLst>
                                          </p:cBhvr>
                                          <p:tavLst>
                                            <p:tav tm="0">
                                              <p:val>
                                                <p:strVal val="#ppt_y+.1"/>
                                              </p:val>
                                            </p:tav>
                                            <p:tav tm="100000">
                                              <p:val>
                                                <p:strVal val="#ppt_y"/>
                                              </p:val>
                                            </p:tav>
                                          </p:tavLst>
                                        </p:anim>
                                      </p:childTnLst>
                                    </p:cTn>
                                  </p:par>
                                </p:childTnLst>
                              </p:cTn>
                            </p:par>
                            <p:par>
                              <p:cTn id="34" fill="hold">
                                <p:stCondLst>
                                  <p:cond delay="1000"/>
                                </p:stCondLst>
                                <p:childTnLst>
                                  <p:par>
                                    <p:cTn id="35" presetID="17" presetClass="entr" presetSubtype="1"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p:cTn id="37" dur="500" fill="hold"/>
                                            <p:tgtEl>
                                              <p:spTgt spid="16"/>
                                            </p:tgtEl>
                                            <p:attrNameLst>
                                              <p:attrName>ppt_x</p:attrName>
                                            </p:attrNameLst>
                                          </p:cBhvr>
                                          <p:tavLst>
                                            <p:tav tm="0">
                                              <p:val>
                                                <p:strVal val="#ppt_x"/>
                                              </p:val>
                                            </p:tav>
                                            <p:tav tm="100000">
                                              <p:val>
                                                <p:strVal val="#ppt_x"/>
                                              </p:val>
                                            </p:tav>
                                          </p:tavLst>
                                        </p:anim>
                                        <p:anim calcmode="lin" valueType="num">
                                          <p:cBhvr>
                                            <p:cTn id="38" dur="500" fill="hold"/>
                                            <p:tgtEl>
                                              <p:spTgt spid="16"/>
                                            </p:tgtEl>
                                            <p:attrNameLst>
                                              <p:attrName>ppt_y</p:attrName>
                                            </p:attrNameLst>
                                          </p:cBhvr>
                                          <p:tavLst>
                                            <p:tav tm="0">
                                              <p:val>
                                                <p:strVal val="#ppt_y-#ppt_h/2"/>
                                              </p:val>
                                            </p:tav>
                                            <p:tav tm="100000">
                                              <p:val>
                                                <p:strVal val="#ppt_y"/>
                                              </p:val>
                                            </p:tav>
                                          </p:tavLst>
                                        </p:anim>
                                        <p:anim calcmode="lin" valueType="num">
                                          <p:cBhvr>
                                            <p:cTn id="39" dur="500" fill="hold"/>
                                            <p:tgtEl>
                                              <p:spTgt spid="16"/>
                                            </p:tgtEl>
                                            <p:attrNameLst>
                                              <p:attrName>ppt_w</p:attrName>
                                            </p:attrNameLst>
                                          </p:cBhvr>
                                          <p:tavLst>
                                            <p:tav tm="0">
                                              <p:val>
                                                <p:strVal val="#ppt_w"/>
                                              </p:val>
                                            </p:tav>
                                            <p:tav tm="100000">
                                              <p:val>
                                                <p:strVal val="#ppt_w"/>
                                              </p:val>
                                            </p:tav>
                                          </p:tavLst>
                                        </p:anim>
                                        <p:anim calcmode="lin" valueType="num">
                                          <p:cBhvr>
                                            <p:cTn id="40" dur="500" fill="hold"/>
                                            <p:tgtEl>
                                              <p:spTgt spid="16"/>
                                            </p:tgtEl>
                                            <p:attrNameLst>
                                              <p:attrName>ppt_h</p:attrName>
                                            </p:attrNameLst>
                                          </p:cBhvr>
                                          <p:tavLst>
                                            <p:tav tm="0">
                                              <p:val>
                                                <p:fltVal val="0"/>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5"/>
                                            </p:tgtEl>
                                            <p:attrNameLst>
                                              <p:attrName>style.visibility</p:attrName>
                                            </p:attrNameLst>
                                          </p:cBhvr>
                                          <p:to>
                                            <p:strVal val="visible"/>
                                          </p:to>
                                        </p:set>
                                        <p:anim calcmode="lin" valueType="num">
                                          <p:cBhvr additive="base">
                                            <p:cTn id="45" dur="500" fill="hold"/>
                                            <p:tgtEl>
                                              <p:spTgt spid="35"/>
                                            </p:tgtEl>
                                            <p:attrNameLst>
                                              <p:attrName>ppt_x</p:attrName>
                                            </p:attrNameLst>
                                          </p:cBhvr>
                                          <p:tavLst>
                                            <p:tav tm="0">
                                              <p:val>
                                                <p:strVal val="#ppt_x"/>
                                              </p:val>
                                            </p:tav>
                                            <p:tav tm="100000">
                                              <p:val>
                                                <p:strVal val="#ppt_x"/>
                                              </p:val>
                                            </p:tav>
                                          </p:tavLst>
                                        </p:anim>
                                        <p:anim calcmode="lin" valueType="num">
                                          <p:cBhvr additive="base">
                                            <p:cTn id="46" dur="500" fill="hold"/>
                                            <p:tgtEl>
                                              <p:spTgt spid="35"/>
                                            </p:tgtEl>
                                            <p:attrNameLst>
                                              <p:attrName>ppt_y</p:attrName>
                                            </p:attrNameLst>
                                          </p:cBhvr>
                                          <p:tavLst>
                                            <p:tav tm="0">
                                              <p:val>
                                                <p:strVal val="1+#ppt_h/2"/>
                                              </p:val>
                                            </p:tav>
                                            <p:tav tm="100000">
                                              <p:val>
                                                <p:strVal val="#ppt_y"/>
                                              </p:val>
                                            </p:tav>
                                          </p:tavLst>
                                        </p:anim>
                                      </p:childTnLst>
                                    </p:cTn>
                                  </p:par>
                                </p:childTnLst>
                              </p:cTn>
                            </p:par>
                            <p:par>
                              <p:cTn id="47" fill="hold">
                                <p:stCondLst>
                                  <p:cond delay="500"/>
                                </p:stCondLst>
                                <p:childTnLst>
                                  <p:par>
                                    <p:cTn id="48" presetID="53" presetClass="entr" presetSubtype="16" fill="hold" nodeType="afterEffect">
                                      <p:stCondLst>
                                        <p:cond delay="0"/>
                                      </p:stCondLst>
                                      <p:childTnLst>
                                        <p:set>
                                          <p:cBhvr>
                                            <p:cTn id="49" dur="1" fill="hold">
                                              <p:stCondLst>
                                                <p:cond delay="0"/>
                                              </p:stCondLst>
                                            </p:cTn>
                                            <p:tgtEl>
                                              <p:spTgt spid="18"/>
                                            </p:tgtEl>
                                            <p:attrNameLst>
                                              <p:attrName>style.visibility</p:attrName>
                                            </p:attrNameLst>
                                          </p:cBhvr>
                                          <p:to>
                                            <p:strVal val="visible"/>
                                          </p:to>
                                        </p:set>
                                        <p:anim calcmode="lin" valueType="num">
                                          <p:cBhvr>
                                            <p:cTn id="50" dur="500" fill="hold"/>
                                            <p:tgtEl>
                                              <p:spTgt spid="18"/>
                                            </p:tgtEl>
                                            <p:attrNameLst>
                                              <p:attrName>ppt_w</p:attrName>
                                            </p:attrNameLst>
                                          </p:cBhvr>
                                          <p:tavLst>
                                            <p:tav tm="0">
                                              <p:val>
                                                <p:fltVal val="0"/>
                                              </p:val>
                                            </p:tav>
                                            <p:tav tm="100000">
                                              <p:val>
                                                <p:strVal val="#ppt_w"/>
                                              </p:val>
                                            </p:tav>
                                          </p:tavLst>
                                        </p:anim>
                                        <p:anim calcmode="lin" valueType="num">
                                          <p:cBhvr>
                                            <p:cTn id="51" dur="500" fill="hold"/>
                                            <p:tgtEl>
                                              <p:spTgt spid="18"/>
                                            </p:tgtEl>
                                            <p:attrNameLst>
                                              <p:attrName>ppt_h</p:attrName>
                                            </p:attrNameLst>
                                          </p:cBhvr>
                                          <p:tavLst>
                                            <p:tav tm="0">
                                              <p:val>
                                                <p:fltVal val="0"/>
                                              </p:val>
                                            </p:tav>
                                            <p:tav tm="100000">
                                              <p:val>
                                                <p:strVal val="#ppt_h"/>
                                              </p:val>
                                            </p:tav>
                                          </p:tavLst>
                                        </p:anim>
                                        <p:animEffect transition="in" filter="fade">
                                          <p:cBhvr>
                                            <p:cTn id="5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5" grpId="0"/>
          <p:bldP spid="16" grpId="0"/>
          <p:bldP spid="29" grpId="0"/>
          <p:bldP spid="35"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1+#ppt_w/2"/>
                                              </p:val>
                                            </p:tav>
                                            <p:tav tm="100000">
                                              <p:val>
                                                <p:strVal val="#ppt_x"/>
                                              </p:val>
                                            </p:tav>
                                          </p:tavLst>
                                        </p:anim>
                                        <p:anim calcmode="lin" valueType="num">
                                          <p:cBhvr additive="base">
                                            <p:cTn id="8" dur="10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1000" fill="hold"/>
                                            <p:tgtEl>
                                              <p:spTgt spid="11"/>
                                            </p:tgtEl>
                                            <p:attrNameLst>
                                              <p:attrName>ppt_x</p:attrName>
                                            </p:attrNameLst>
                                          </p:cBhvr>
                                          <p:tavLst>
                                            <p:tav tm="0">
                                              <p:val>
                                                <p:strVal val="0-#ppt_w/2"/>
                                              </p:val>
                                            </p:tav>
                                            <p:tav tm="100000">
                                              <p:val>
                                                <p:strVal val="#ppt_x"/>
                                              </p:val>
                                            </p:tav>
                                          </p:tavLst>
                                        </p:anim>
                                        <p:anim calcmode="lin" valueType="num">
                                          <p:cBhvr additive="base">
                                            <p:cTn id="12" dur="100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1000" fill="hold"/>
                                            <p:tgtEl>
                                              <p:spTgt spid="7"/>
                                            </p:tgtEl>
                                            <p:attrNameLst>
                                              <p:attrName>ppt_x</p:attrName>
                                            </p:attrNameLst>
                                          </p:cBhvr>
                                          <p:tavLst>
                                            <p:tav tm="0">
                                              <p:val>
                                                <p:strVal val="#ppt_x"/>
                                              </p:val>
                                            </p:tav>
                                            <p:tav tm="100000">
                                              <p:val>
                                                <p:strVal val="#ppt_x"/>
                                              </p:val>
                                            </p:tav>
                                          </p:tavLst>
                                        </p:anim>
                                        <p:anim calcmode="lin" valueType="num">
                                          <p:cBhvr additive="base">
                                            <p:cTn id="16" dur="1000" fill="hold"/>
                                            <p:tgtEl>
                                              <p:spTgt spid="7"/>
                                            </p:tgtEl>
                                            <p:attrNameLst>
                                              <p:attrName>ppt_y</p:attrName>
                                            </p:attrNameLst>
                                          </p:cBhvr>
                                          <p:tavLst>
                                            <p:tav tm="0">
                                              <p:val>
                                                <p:strVal val="1+#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1000" fill="hold"/>
                                            <p:tgtEl>
                                              <p:spTgt spid="6"/>
                                            </p:tgtEl>
                                            <p:attrNameLst>
                                              <p:attrName>ppt_x</p:attrName>
                                            </p:attrNameLst>
                                          </p:cBhvr>
                                          <p:tavLst>
                                            <p:tav tm="0">
                                              <p:val>
                                                <p:strVal val="#ppt_x"/>
                                              </p:val>
                                            </p:tav>
                                            <p:tav tm="100000">
                                              <p:val>
                                                <p:strVal val="#ppt_x"/>
                                              </p:val>
                                            </p:tav>
                                          </p:tavLst>
                                        </p:anim>
                                        <p:anim calcmode="lin" valueType="num">
                                          <p:cBhvr additive="base">
                                            <p:cTn id="20" dur="1000" fill="hold"/>
                                            <p:tgtEl>
                                              <p:spTgt spid="6"/>
                                            </p:tgtEl>
                                            <p:attrNameLst>
                                              <p:attrName>ppt_y</p:attrName>
                                            </p:attrNameLst>
                                          </p:cBhvr>
                                          <p:tavLst>
                                            <p:tav tm="0">
                                              <p:val>
                                                <p:strVal val="0-#ppt_h/2"/>
                                              </p:val>
                                            </p:tav>
                                            <p:tav tm="100000">
                                              <p:val>
                                                <p:strVal val="#ppt_y"/>
                                              </p:val>
                                            </p:tav>
                                          </p:tavLst>
                                        </p:anim>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p:cTn id="24" dur="500" fill="hold"/>
                                            <p:tgtEl>
                                              <p:spTgt spid="15"/>
                                            </p:tgtEl>
                                            <p:attrNameLst>
                                              <p:attrName>ppt_w</p:attrName>
                                            </p:attrNameLst>
                                          </p:cBhvr>
                                          <p:tavLst>
                                            <p:tav tm="0">
                                              <p:val>
                                                <p:fltVal val="0"/>
                                              </p:val>
                                            </p:tav>
                                            <p:tav tm="100000">
                                              <p:val>
                                                <p:strVal val="#ppt_w"/>
                                              </p:val>
                                            </p:tav>
                                          </p:tavLst>
                                        </p:anim>
                                        <p:anim calcmode="lin" valueType="num">
                                          <p:cBhvr>
                                            <p:cTn id="25" dur="500" fill="hold"/>
                                            <p:tgtEl>
                                              <p:spTgt spid="15"/>
                                            </p:tgtEl>
                                            <p:attrNameLst>
                                              <p:attrName>ppt_h</p:attrName>
                                            </p:attrNameLst>
                                          </p:cBhvr>
                                          <p:tavLst>
                                            <p:tav tm="0">
                                              <p:val>
                                                <p:fltVal val="0"/>
                                              </p:val>
                                            </p:tav>
                                            <p:tav tm="100000">
                                              <p:val>
                                                <p:strVal val="#ppt_h"/>
                                              </p:val>
                                            </p:tav>
                                          </p:tavLst>
                                        </p:anim>
                                        <p:animEffect transition="in" filter="fade">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1000"/>
                                            <p:tgtEl>
                                              <p:spTgt spid="29"/>
                                            </p:tgtEl>
                                          </p:cBhvr>
                                        </p:animEffect>
                                        <p:anim calcmode="lin" valueType="num">
                                          <p:cBhvr>
                                            <p:cTn id="32" dur="1000" fill="hold"/>
                                            <p:tgtEl>
                                              <p:spTgt spid="29"/>
                                            </p:tgtEl>
                                            <p:attrNameLst>
                                              <p:attrName>ppt_x</p:attrName>
                                            </p:attrNameLst>
                                          </p:cBhvr>
                                          <p:tavLst>
                                            <p:tav tm="0">
                                              <p:val>
                                                <p:strVal val="#ppt_x"/>
                                              </p:val>
                                            </p:tav>
                                            <p:tav tm="100000">
                                              <p:val>
                                                <p:strVal val="#ppt_x"/>
                                              </p:val>
                                            </p:tav>
                                          </p:tavLst>
                                        </p:anim>
                                        <p:anim calcmode="lin" valueType="num">
                                          <p:cBhvr>
                                            <p:cTn id="33" dur="1000" fill="hold"/>
                                            <p:tgtEl>
                                              <p:spTgt spid="29"/>
                                            </p:tgtEl>
                                            <p:attrNameLst>
                                              <p:attrName>ppt_y</p:attrName>
                                            </p:attrNameLst>
                                          </p:cBhvr>
                                          <p:tavLst>
                                            <p:tav tm="0">
                                              <p:val>
                                                <p:strVal val="#ppt_y+.1"/>
                                              </p:val>
                                            </p:tav>
                                            <p:tav tm="100000">
                                              <p:val>
                                                <p:strVal val="#ppt_y"/>
                                              </p:val>
                                            </p:tav>
                                          </p:tavLst>
                                        </p:anim>
                                      </p:childTnLst>
                                    </p:cTn>
                                  </p:par>
                                </p:childTnLst>
                              </p:cTn>
                            </p:par>
                            <p:par>
                              <p:cTn id="34" fill="hold">
                                <p:stCondLst>
                                  <p:cond delay="1000"/>
                                </p:stCondLst>
                                <p:childTnLst>
                                  <p:par>
                                    <p:cTn id="35" presetID="17" presetClass="entr" presetSubtype="1"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p:cTn id="37" dur="500" fill="hold"/>
                                            <p:tgtEl>
                                              <p:spTgt spid="16"/>
                                            </p:tgtEl>
                                            <p:attrNameLst>
                                              <p:attrName>ppt_x</p:attrName>
                                            </p:attrNameLst>
                                          </p:cBhvr>
                                          <p:tavLst>
                                            <p:tav tm="0">
                                              <p:val>
                                                <p:strVal val="#ppt_x"/>
                                              </p:val>
                                            </p:tav>
                                            <p:tav tm="100000">
                                              <p:val>
                                                <p:strVal val="#ppt_x"/>
                                              </p:val>
                                            </p:tav>
                                          </p:tavLst>
                                        </p:anim>
                                        <p:anim calcmode="lin" valueType="num">
                                          <p:cBhvr>
                                            <p:cTn id="38" dur="500" fill="hold"/>
                                            <p:tgtEl>
                                              <p:spTgt spid="16"/>
                                            </p:tgtEl>
                                            <p:attrNameLst>
                                              <p:attrName>ppt_y</p:attrName>
                                            </p:attrNameLst>
                                          </p:cBhvr>
                                          <p:tavLst>
                                            <p:tav tm="0">
                                              <p:val>
                                                <p:strVal val="#ppt_y-#ppt_h/2"/>
                                              </p:val>
                                            </p:tav>
                                            <p:tav tm="100000">
                                              <p:val>
                                                <p:strVal val="#ppt_y"/>
                                              </p:val>
                                            </p:tav>
                                          </p:tavLst>
                                        </p:anim>
                                        <p:anim calcmode="lin" valueType="num">
                                          <p:cBhvr>
                                            <p:cTn id="39" dur="500" fill="hold"/>
                                            <p:tgtEl>
                                              <p:spTgt spid="16"/>
                                            </p:tgtEl>
                                            <p:attrNameLst>
                                              <p:attrName>ppt_w</p:attrName>
                                            </p:attrNameLst>
                                          </p:cBhvr>
                                          <p:tavLst>
                                            <p:tav tm="0">
                                              <p:val>
                                                <p:strVal val="#ppt_w"/>
                                              </p:val>
                                            </p:tav>
                                            <p:tav tm="100000">
                                              <p:val>
                                                <p:strVal val="#ppt_w"/>
                                              </p:val>
                                            </p:tav>
                                          </p:tavLst>
                                        </p:anim>
                                        <p:anim calcmode="lin" valueType="num">
                                          <p:cBhvr>
                                            <p:cTn id="40" dur="500" fill="hold"/>
                                            <p:tgtEl>
                                              <p:spTgt spid="16"/>
                                            </p:tgtEl>
                                            <p:attrNameLst>
                                              <p:attrName>ppt_h</p:attrName>
                                            </p:attrNameLst>
                                          </p:cBhvr>
                                          <p:tavLst>
                                            <p:tav tm="0">
                                              <p:val>
                                                <p:fltVal val="0"/>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5"/>
                                            </p:tgtEl>
                                            <p:attrNameLst>
                                              <p:attrName>style.visibility</p:attrName>
                                            </p:attrNameLst>
                                          </p:cBhvr>
                                          <p:to>
                                            <p:strVal val="visible"/>
                                          </p:to>
                                        </p:set>
                                        <p:anim calcmode="lin" valueType="num">
                                          <p:cBhvr additive="base">
                                            <p:cTn id="45" dur="500" fill="hold"/>
                                            <p:tgtEl>
                                              <p:spTgt spid="35"/>
                                            </p:tgtEl>
                                            <p:attrNameLst>
                                              <p:attrName>ppt_x</p:attrName>
                                            </p:attrNameLst>
                                          </p:cBhvr>
                                          <p:tavLst>
                                            <p:tav tm="0">
                                              <p:val>
                                                <p:strVal val="#ppt_x"/>
                                              </p:val>
                                            </p:tav>
                                            <p:tav tm="100000">
                                              <p:val>
                                                <p:strVal val="#ppt_x"/>
                                              </p:val>
                                            </p:tav>
                                          </p:tavLst>
                                        </p:anim>
                                        <p:anim calcmode="lin" valueType="num">
                                          <p:cBhvr additive="base">
                                            <p:cTn id="46" dur="500" fill="hold"/>
                                            <p:tgtEl>
                                              <p:spTgt spid="35"/>
                                            </p:tgtEl>
                                            <p:attrNameLst>
                                              <p:attrName>ppt_y</p:attrName>
                                            </p:attrNameLst>
                                          </p:cBhvr>
                                          <p:tavLst>
                                            <p:tav tm="0">
                                              <p:val>
                                                <p:strVal val="1+#ppt_h/2"/>
                                              </p:val>
                                            </p:tav>
                                            <p:tav tm="100000">
                                              <p:val>
                                                <p:strVal val="#ppt_y"/>
                                              </p:val>
                                            </p:tav>
                                          </p:tavLst>
                                        </p:anim>
                                      </p:childTnLst>
                                    </p:cTn>
                                  </p:par>
                                </p:childTnLst>
                              </p:cTn>
                            </p:par>
                            <p:par>
                              <p:cTn id="47" fill="hold">
                                <p:stCondLst>
                                  <p:cond delay="500"/>
                                </p:stCondLst>
                                <p:childTnLst>
                                  <p:par>
                                    <p:cTn id="48" presetID="53" presetClass="entr" presetSubtype="16" fill="hold" nodeType="afterEffect">
                                      <p:stCondLst>
                                        <p:cond delay="0"/>
                                      </p:stCondLst>
                                      <p:childTnLst>
                                        <p:set>
                                          <p:cBhvr>
                                            <p:cTn id="49" dur="1" fill="hold">
                                              <p:stCondLst>
                                                <p:cond delay="0"/>
                                              </p:stCondLst>
                                            </p:cTn>
                                            <p:tgtEl>
                                              <p:spTgt spid="18"/>
                                            </p:tgtEl>
                                            <p:attrNameLst>
                                              <p:attrName>style.visibility</p:attrName>
                                            </p:attrNameLst>
                                          </p:cBhvr>
                                          <p:to>
                                            <p:strVal val="visible"/>
                                          </p:to>
                                        </p:set>
                                        <p:anim calcmode="lin" valueType="num">
                                          <p:cBhvr>
                                            <p:cTn id="50" dur="500" fill="hold"/>
                                            <p:tgtEl>
                                              <p:spTgt spid="18"/>
                                            </p:tgtEl>
                                            <p:attrNameLst>
                                              <p:attrName>ppt_w</p:attrName>
                                            </p:attrNameLst>
                                          </p:cBhvr>
                                          <p:tavLst>
                                            <p:tav tm="0">
                                              <p:val>
                                                <p:fltVal val="0"/>
                                              </p:val>
                                            </p:tav>
                                            <p:tav tm="100000">
                                              <p:val>
                                                <p:strVal val="#ppt_w"/>
                                              </p:val>
                                            </p:tav>
                                          </p:tavLst>
                                        </p:anim>
                                        <p:anim calcmode="lin" valueType="num">
                                          <p:cBhvr>
                                            <p:cTn id="51" dur="500" fill="hold"/>
                                            <p:tgtEl>
                                              <p:spTgt spid="18"/>
                                            </p:tgtEl>
                                            <p:attrNameLst>
                                              <p:attrName>ppt_h</p:attrName>
                                            </p:attrNameLst>
                                          </p:cBhvr>
                                          <p:tavLst>
                                            <p:tav tm="0">
                                              <p:val>
                                                <p:fltVal val="0"/>
                                              </p:val>
                                            </p:tav>
                                            <p:tav tm="100000">
                                              <p:val>
                                                <p:strVal val="#ppt_h"/>
                                              </p:val>
                                            </p:tav>
                                          </p:tavLst>
                                        </p:anim>
                                        <p:animEffect transition="in" filter="fade">
                                          <p:cBhvr>
                                            <p:cTn id="5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5" grpId="0"/>
          <p:bldP spid="16" grpId="0"/>
          <p:bldP spid="29" grpId="0"/>
          <p:bldP spid="35" grpId="0"/>
        </p:bldLst>
      </p:timing>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 xmlns:a16="http://schemas.microsoft.com/office/drawing/2014/main" id="{9C1B4757-1A2E-4936-A644-939AE10D21AD}"/>
              </a:ext>
            </a:extLst>
          </p:cNvPr>
          <p:cNvSpPr txBox="1"/>
          <p:nvPr/>
        </p:nvSpPr>
        <p:spPr>
          <a:xfrm>
            <a:off x="951647" y="485886"/>
            <a:ext cx="1620957"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审批流程</a:t>
            </a:r>
          </a:p>
        </p:txBody>
      </p:sp>
      <p:grpSp>
        <p:nvGrpSpPr>
          <p:cNvPr id="4" name="组合 3">
            <a:extLst>
              <a:ext uri="{FF2B5EF4-FFF2-40B4-BE49-F238E27FC236}">
                <a16:creationId xmlns="" xmlns:a16="http://schemas.microsoft.com/office/drawing/2014/main" id="{AA330755-7259-4443-8F5C-1D47B6A0E88A}"/>
              </a:ext>
            </a:extLst>
          </p:cNvPr>
          <p:cNvGrpSpPr/>
          <p:nvPr/>
        </p:nvGrpSpPr>
        <p:grpSpPr>
          <a:xfrm>
            <a:off x="1648046" y="1371300"/>
            <a:ext cx="9074074" cy="1853813"/>
            <a:chOff x="1648046" y="1371300"/>
            <a:chExt cx="9074074" cy="1853813"/>
          </a:xfrm>
        </p:grpSpPr>
        <p:sp>
          <p:nvSpPr>
            <p:cNvPr id="20" name="任意多边形: 形状 19">
              <a:extLst>
                <a:ext uri="{FF2B5EF4-FFF2-40B4-BE49-F238E27FC236}">
                  <a16:creationId xmlns="" xmlns:a16="http://schemas.microsoft.com/office/drawing/2014/main" id="{F6BE95AD-E770-4211-8F41-7A7503AF8C59}"/>
                </a:ext>
              </a:extLst>
            </p:cNvPr>
            <p:cNvSpPr/>
            <p:nvPr/>
          </p:nvSpPr>
          <p:spPr>
            <a:xfrm>
              <a:off x="1648046" y="1371300"/>
              <a:ext cx="9074074" cy="1853813"/>
            </a:xfrm>
            <a:custGeom>
              <a:avLst/>
              <a:gdLst>
                <a:gd name="connsiteX0" fmla="*/ 0 w 10450286"/>
                <a:gd name="connsiteY0" fmla="*/ 0 h 5099126"/>
                <a:gd name="connsiteX1" fmla="*/ 10450286 w 10450286"/>
                <a:gd name="connsiteY1" fmla="*/ 0 h 5099126"/>
                <a:gd name="connsiteX2" fmla="*/ 10450286 w 10450286"/>
                <a:gd name="connsiteY2" fmla="*/ 5099126 h 5099126"/>
                <a:gd name="connsiteX3" fmla="*/ 0 w 10450286"/>
                <a:gd name="connsiteY3" fmla="*/ 5099126 h 5099126"/>
                <a:gd name="connsiteX4" fmla="*/ 0 w 10450286"/>
                <a:gd name="connsiteY4" fmla="*/ 0 h 5099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50286" h="5099126">
                  <a:moveTo>
                    <a:pt x="0" y="0"/>
                  </a:moveTo>
                  <a:lnTo>
                    <a:pt x="10450286" y="0"/>
                  </a:lnTo>
                  <a:lnTo>
                    <a:pt x="10450286" y="5099126"/>
                  </a:lnTo>
                  <a:lnTo>
                    <a:pt x="0" y="5099126"/>
                  </a:lnTo>
                  <a:lnTo>
                    <a:pt x="0" y="0"/>
                  </a:lnTo>
                  <a:close/>
                </a:path>
              </a:pathLst>
            </a:custGeom>
            <a:solidFill>
              <a:schemeClr val="bg1"/>
            </a:solidFill>
            <a:ln>
              <a:solidFill>
                <a:srgbClr val="068FF5"/>
              </a:solidFill>
            </a:ln>
            <a:effectLst>
              <a:outerShdw blurRad="76200" dist="38100" dir="5400000" sx="101000" sy="101000" algn="t" rotWithShape="0">
                <a:prstClr val="black">
                  <a:alpha val="39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7" name="矩形 16">
              <a:extLst>
                <a:ext uri="{FF2B5EF4-FFF2-40B4-BE49-F238E27FC236}">
                  <a16:creationId xmlns="" xmlns:a16="http://schemas.microsoft.com/office/drawing/2014/main" id="{DF9BE8C9-1E1C-4171-880B-352B68A21819}"/>
                </a:ext>
              </a:extLst>
            </p:cNvPr>
            <p:cNvSpPr/>
            <p:nvPr/>
          </p:nvSpPr>
          <p:spPr>
            <a:xfrm>
              <a:off x="3835288" y="1860938"/>
              <a:ext cx="6096000" cy="874407"/>
            </a:xfrm>
            <a:prstGeom prst="rect">
              <a:avLst/>
            </a:prstGeom>
          </p:spPr>
          <p:txBody>
            <a:bodyPr>
              <a:spAutoFit/>
            </a:bodyPr>
            <a:lstStyle/>
            <a:p>
              <a:pPr marL="36000">
                <a:lnSpc>
                  <a:spcPct val="150000"/>
                </a:lnSpc>
                <a:buClr>
                  <a:schemeClr val="tx1"/>
                </a:buClr>
                <a:buFont typeface="Arial" panose="020B0604020202020204" pitchFamily="34" charset="0"/>
                <a:buChar char="•"/>
              </a:pPr>
              <a:r>
                <a:rPr lang="zh-CN" altLang="en-US" dirty="0">
                  <a:solidFill>
                    <a:schemeClr val="bg2">
                      <a:lumMod val="25000"/>
                    </a:schemeClr>
                  </a:solidFill>
                  <a:cs typeface="+mn-ea"/>
                  <a:sym typeface="+mn-lt"/>
                </a:rPr>
                <a:t>无故擅自旷工三天以上 </a:t>
              </a:r>
            </a:p>
            <a:p>
              <a:pPr marL="36000">
                <a:lnSpc>
                  <a:spcPct val="150000"/>
                </a:lnSpc>
                <a:buClr>
                  <a:schemeClr val="tx1"/>
                </a:buClr>
                <a:buFont typeface="Arial" panose="020B0604020202020204" pitchFamily="34" charset="0"/>
                <a:buChar char="•"/>
              </a:pPr>
              <a:r>
                <a:rPr lang="zh-CN" altLang="en-US" dirty="0">
                  <a:solidFill>
                    <a:schemeClr val="bg2">
                      <a:lumMod val="25000"/>
                    </a:schemeClr>
                  </a:solidFill>
                  <a:cs typeface="+mn-ea"/>
                  <a:sym typeface="+mn-lt"/>
                </a:rPr>
                <a:t>销售人员业绩没有达到</a:t>
              </a:r>
              <a:r>
                <a:rPr lang="en-US" altLang="zh-CN" dirty="0">
                  <a:solidFill>
                    <a:schemeClr val="bg2">
                      <a:lumMod val="25000"/>
                    </a:schemeClr>
                  </a:solidFill>
                  <a:cs typeface="+mn-ea"/>
                  <a:sym typeface="+mn-lt"/>
                </a:rPr>
                <a:t>《</a:t>
              </a:r>
              <a:r>
                <a:rPr lang="zh-CN" altLang="en-US" dirty="0">
                  <a:solidFill>
                    <a:schemeClr val="bg2">
                      <a:lumMod val="25000"/>
                    </a:schemeClr>
                  </a:solidFill>
                  <a:cs typeface="+mn-ea"/>
                  <a:sym typeface="+mn-lt"/>
                </a:rPr>
                <a:t>销售人员业绩考核办法</a:t>
              </a:r>
              <a:r>
                <a:rPr lang="en-US" altLang="zh-CN" dirty="0">
                  <a:solidFill>
                    <a:schemeClr val="bg2">
                      <a:lumMod val="25000"/>
                    </a:schemeClr>
                  </a:solidFill>
                  <a:cs typeface="+mn-ea"/>
                  <a:sym typeface="+mn-lt"/>
                </a:rPr>
                <a:t>》</a:t>
              </a:r>
              <a:r>
                <a:rPr lang="zh-CN" altLang="en-US" dirty="0">
                  <a:solidFill>
                    <a:schemeClr val="bg2">
                      <a:lumMod val="25000"/>
                    </a:schemeClr>
                  </a:solidFill>
                  <a:cs typeface="+mn-ea"/>
                  <a:sym typeface="+mn-lt"/>
                </a:rPr>
                <a:t>要求</a:t>
              </a:r>
            </a:p>
          </p:txBody>
        </p:sp>
        <p:sp>
          <p:nvSpPr>
            <p:cNvPr id="2" name="矩形 1">
              <a:extLst>
                <a:ext uri="{FF2B5EF4-FFF2-40B4-BE49-F238E27FC236}">
                  <a16:creationId xmlns="" xmlns:a16="http://schemas.microsoft.com/office/drawing/2014/main" id="{17F8072F-4043-4A15-B794-E72097BB174D}"/>
                </a:ext>
              </a:extLst>
            </p:cNvPr>
            <p:cNvSpPr/>
            <p:nvPr/>
          </p:nvSpPr>
          <p:spPr>
            <a:xfrm>
              <a:off x="2387725" y="1554511"/>
              <a:ext cx="492443" cy="1489881"/>
            </a:xfrm>
            <a:prstGeom prst="rect">
              <a:avLst/>
            </a:prstGeom>
            <a:solidFill>
              <a:srgbClr val="068FF5"/>
            </a:solidFill>
          </p:spPr>
          <p:txBody>
            <a:bodyPr vert="eaVert" wrap="square">
              <a:spAutoFit/>
            </a:bodyPr>
            <a:lstStyle/>
            <a:p>
              <a:pPr marL="36000" algn="ctr">
                <a:buClr>
                  <a:srgbClr val="068FF5"/>
                </a:buClr>
              </a:pPr>
              <a:r>
                <a:rPr lang="zh-CN" altLang="en-US" sz="2000" b="1" dirty="0">
                  <a:solidFill>
                    <a:schemeClr val="bg1"/>
                  </a:solidFill>
                  <a:cs typeface="+mn-ea"/>
                  <a:sym typeface="+mn-lt"/>
                </a:rPr>
                <a:t>自动离职</a:t>
              </a:r>
            </a:p>
          </p:txBody>
        </p:sp>
      </p:grpSp>
      <p:grpSp>
        <p:nvGrpSpPr>
          <p:cNvPr id="6" name="组合 5">
            <a:extLst>
              <a:ext uri="{FF2B5EF4-FFF2-40B4-BE49-F238E27FC236}">
                <a16:creationId xmlns="" xmlns:a16="http://schemas.microsoft.com/office/drawing/2014/main" id="{B67BA769-9B24-47B0-97D5-B0C3E78F0CFA}"/>
              </a:ext>
            </a:extLst>
          </p:cNvPr>
          <p:cNvGrpSpPr/>
          <p:nvPr/>
        </p:nvGrpSpPr>
        <p:grpSpPr>
          <a:xfrm>
            <a:off x="1648046" y="3632887"/>
            <a:ext cx="9074074" cy="2323069"/>
            <a:chOff x="1648046" y="3632887"/>
            <a:chExt cx="9074074" cy="2323069"/>
          </a:xfrm>
        </p:grpSpPr>
        <p:sp>
          <p:nvSpPr>
            <p:cNvPr id="22" name="任意多边形: 形状 21">
              <a:extLst>
                <a:ext uri="{FF2B5EF4-FFF2-40B4-BE49-F238E27FC236}">
                  <a16:creationId xmlns="" xmlns:a16="http://schemas.microsoft.com/office/drawing/2014/main" id="{75D07ACA-03AD-4D8B-94C7-DCE50BB3B2D3}"/>
                </a:ext>
              </a:extLst>
            </p:cNvPr>
            <p:cNvSpPr/>
            <p:nvPr/>
          </p:nvSpPr>
          <p:spPr>
            <a:xfrm>
              <a:off x="1648046" y="3632887"/>
              <a:ext cx="9074074" cy="2323069"/>
            </a:xfrm>
            <a:custGeom>
              <a:avLst/>
              <a:gdLst>
                <a:gd name="connsiteX0" fmla="*/ 0 w 10450286"/>
                <a:gd name="connsiteY0" fmla="*/ 0 h 5099126"/>
                <a:gd name="connsiteX1" fmla="*/ 10450286 w 10450286"/>
                <a:gd name="connsiteY1" fmla="*/ 0 h 5099126"/>
                <a:gd name="connsiteX2" fmla="*/ 10450286 w 10450286"/>
                <a:gd name="connsiteY2" fmla="*/ 5099126 h 5099126"/>
                <a:gd name="connsiteX3" fmla="*/ 0 w 10450286"/>
                <a:gd name="connsiteY3" fmla="*/ 5099126 h 5099126"/>
                <a:gd name="connsiteX4" fmla="*/ 0 w 10450286"/>
                <a:gd name="connsiteY4" fmla="*/ 0 h 5099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50286" h="5099126">
                  <a:moveTo>
                    <a:pt x="0" y="0"/>
                  </a:moveTo>
                  <a:lnTo>
                    <a:pt x="10450286" y="0"/>
                  </a:lnTo>
                  <a:lnTo>
                    <a:pt x="10450286" y="5099126"/>
                  </a:lnTo>
                  <a:lnTo>
                    <a:pt x="0" y="5099126"/>
                  </a:lnTo>
                  <a:lnTo>
                    <a:pt x="0" y="0"/>
                  </a:lnTo>
                  <a:close/>
                </a:path>
              </a:pathLst>
            </a:custGeom>
            <a:solidFill>
              <a:schemeClr val="bg1"/>
            </a:solidFill>
            <a:ln>
              <a:solidFill>
                <a:srgbClr val="068FF5"/>
              </a:solidFill>
            </a:ln>
            <a:effectLst>
              <a:outerShdw blurRad="76200" dist="38100" dir="5400000" sx="101000" sy="101000" algn="t" rotWithShape="0">
                <a:prstClr val="black">
                  <a:alpha val="39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8" name="矩形 17">
              <a:extLst>
                <a:ext uri="{FF2B5EF4-FFF2-40B4-BE49-F238E27FC236}">
                  <a16:creationId xmlns="" xmlns:a16="http://schemas.microsoft.com/office/drawing/2014/main" id="{1B6CD270-B78F-4F46-A5D3-B46AFD635727}"/>
                </a:ext>
              </a:extLst>
            </p:cNvPr>
            <p:cNvSpPr/>
            <p:nvPr/>
          </p:nvSpPr>
          <p:spPr>
            <a:xfrm>
              <a:off x="3835288" y="3781168"/>
              <a:ext cx="6886832" cy="1754326"/>
            </a:xfrm>
            <a:prstGeom prst="rect">
              <a:avLst/>
            </a:prstGeom>
          </p:spPr>
          <p:txBody>
            <a:bodyPr wrap="square">
              <a:spAutoFit/>
            </a:bodyPr>
            <a:lstStyle/>
            <a:p>
              <a:pPr indent="285750">
                <a:lnSpc>
                  <a:spcPct val="150000"/>
                </a:lnSpc>
                <a:buFont typeface="Arial" panose="020B0604020202020204" pitchFamily="34" charset="0"/>
                <a:buChar char="•"/>
              </a:pPr>
              <a:r>
                <a:rPr lang="zh-CN" altLang="en-US" dirty="0">
                  <a:solidFill>
                    <a:schemeClr val="bg2">
                      <a:lumMod val="25000"/>
                    </a:schemeClr>
                  </a:solidFill>
                  <a:cs typeface="+mn-ea"/>
                  <a:sym typeface="+mn-lt"/>
                </a:rPr>
                <a:t>泄漏公司机密或商业秘密 </a:t>
              </a:r>
            </a:p>
            <a:p>
              <a:pPr indent="285750">
                <a:lnSpc>
                  <a:spcPct val="150000"/>
                </a:lnSpc>
                <a:buFont typeface="Arial" panose="020B0604020202020204" pitchFamily="34" charset="0"/>
                <a:buChar char="•"/>
              </a:pPr>
              <a:r>
                <a:rPr lang="zh-CN" altLang="en-US" dirty="0">
                  <a:solidFill>
                    <a:schemeClr val="bg2">
                      <a:lumMod val="25000"/>
                    </a:schemeClr>
                  </a:solidFill>
                  <a:cs typeface="+mn-ea"/>
                  <a:sym typeface="+mn-lt"/>
                </a:rPr>
                <a:t>利用职权进行与公司业务无关的商业活动 </a:t>
              </a:r>
            </a:p>
            <a:p>
              <a:pPr indent="285750">
                <a:lnSpc>
                  <a:spcPct val="150000"/>
                </a:lnSpc>
                <a:buFont typeface="Arial" panose="020B0604020202020204" pitchFamily="34" charset="0"/>
                <a:buChar char="•"/>
              </a:pPr>
              <a:r>
                <a:rPr lang="zh-CN" altLang="en-US" dirty="0">
                  <a:solidFill>
                    <a:schemeClr val="bg2">
                      <a:lumMod val="25000"/>
                    </a:schemeClr>
                  </a:solidFill>
                  <a:cs typeface="+mn-ea"/>
                  <a:sym typeface="+mn-lt"/>
                </a:rPr>
                <a:t>拒不服从公司安排的岗位或部门调动</a:t>
              </a:r>
              <a:r>
                <a:rPr lang="en-US" altLang="zh-CN" dirty="0">
                  <a:solidFill>
                    <a:schemeClr val="bg2">
                      <a:lumMod val="25000"/>
                    </a:schemeClr>
                  </a:solidFill>
                  <a:cs typeface="+mn-ea"/>
                  <a:sym typeface="+mn-lt"/>
                </a:rPr>
                <a:t>,</a:t>
              </a:r>
              <a:r>
                <a:rPr lang="zh-CN" altLang="en-US" dirty="0">
                  <a:solidFill>
                    <a:schemeClr val="bg2">
                      <a:lumMod val="25000"/>
                    </a:schemeClr>
                  </a:solidFill>
                  <a:cs typeface="+mn-ea"/>
                  <a:sym typeface="+mn-lt"/>
                </a:rPr>
                <a:t>影响公司正常管理秩序  </a:t>
              </a:r>
            </a:p>
            <a:p>
              <a:pPr indent="285750">
                <a:lnSpc>
                  <a:spcPct val="150000"/>
                </a:lnSpc>
                <a:buFont typeface="Arial" panose="020B0604020202020204" pitchFamily="34" charset="0"/>
                <a:buChar char="•"/>
              </a:pPr>
              <a:r>
                <a:rPr lang="zh-CN" altLang="en-US" dirty="0">
                  <a:solidFill>
                    <a:schemeClr val="bg2">
                      <a:lumMod val="25000"/>
                    </a:schemeClr>
                  </a:solidFill>
                  <a:cs typeface="+mn-ea"/>
                  <a:sym typeface="+mn-lt"/>
                </a:rPr>
                <a:t>触犯法律，严重违犯公司规章制度或犯严重过失者 </a:t>
              </a:r>
            </a:p>
          </p:txBody>
        </p:sp>
        <p:sp>
          <p:nvSpPr>
            <p:cNvPr id="3" name="矩形 2">
              <a:extLst>
                <a:ext uri="{FF2B5EF4-FFF2-40B4-BE49-F238E27FC236}">
                  <a16:creationId xmlns="" xmlns:a16="http://schemas.microsoft.com/office/drawing/2014/main" id="{FDB331C3-7EB8-4DA3-8FD4-13E70679C34D}"/>
                </a:ext>
              </a:extLst>
            </p:cNvPr>
            <p:cNvSpPr/>
            <p:nvPr/>
          </p:nvSpPr>
          <p:spPr>
            <a:xfrm>
              <a:off x="2387726" y="3915019"/>
              <a:ext cx="492443" cy="1715854"/>
            </a:xfrm>
            <a:prstGeom prst="rect">
              <a:avLst/>
            </a:prstGeom>
            <a:solidFill>
              <a:srgbClr val="068FF5"/>
            </a:solidFill>
          </p:spPr>
          <p:txBody>
            <a:bodyPr vert="eaVert" wrap="square">
              <a:spAutoFit/>
            </a:bodyPr>
            <a:lstStyle/>
            <a:p>
              <a:pPr marL="36000" algn="ctr">
                <a:buClr>
                  <a:srgbClr val="068FF5"/>
                </a:buClr>
              </a:pPr>
              <a:r>
                <a:rPr lang="zh-CN" altLang="en-US" sz="2000" b="1" dirty="0">
                  <a:solidFill>
                    <a:schemeClr val="bg1"/>
                  </a:solidFill>
                  <a:cs typeface="+mn-ea"/>
                  <a:sym typeface="+mn-lt"/>
                </a:rPr>
                <a:t>解聘</a:t>
              </a:r>
              <a:r>
                <a:rPr lang="en-US" altLang="zh-CN" sz="2000" b="1" dirty="0">
                  <a:solidFill>
                    <a:schemeClr val="bg1"/>
                  </a:solidFill>
                  <a:cs typeface="+mn-ea"/>
                  <a:sym typeface="+mn-lt"/>
                </a:rPr>
                <a:t>/</a:t>
              </a:r>
              <a:r>
                <a:rPr lang="zh-CN" altLang="en-US" sz="2000" b="1" dirty="0">
                  <a:solidFill>
                    <a:schemeClr val="bg1"/>
                  </a:solidFill>
                  <a:cs typeface="+mn-ea"/>
                  <a:sym typeface="+mn-lt"/>
                </a:rPr>
                <a:t>开除</a:t>
              </a:r>
            </a:p>
          </p:txBody>
        </p:sp>
      </p:grpSp>
    </p:spTree>
    <p:extLst>
      <p:ext uri="{BB962C8B-B14F-4D97-AF65-F5344CB8AC3E}">
        <p14:creationId xmlns:p14="http://schemas.microsoft.com/office/powerpoint/2010/main" val="164989183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0-#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a:extLst>
              <a:ext uri="{FF2B5EF4-FFF2-40B4-BE49-F238E27FC236}">
                <a16:creationId xmlns="" xmlns:a16="http://schemas.microsoft.com/office/drawing/2014/main" id="{3ADD2FFB-7E5B-45BB-88EA-C44527CE024D}"/>
              </a:ext>
            </a:extLst>
          </p:cNvPr>
          <p:cNvSpPr/>
          <p:nvPr/>
        </p:nvSpPr>
        <p:spPr>
          <a:xfrm>
            <a:off x="1" y="13730"/>
            <a:ext cx="12192000" cy="6844270"/>
          </a:xfrm>
          <a:prstGeom prst="rect">
            <a:avLst/>
          </a:prstGeom>
          <a:blipFill dpi="0" rotWithShape="1">
            <a:blip r:embed="rId2">
              <a:alphaModFix amt="82000"/>
            </a:blip>
            <a:srcRect/>
            <a:stretch>
              <a:fillRect b="-2823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3" name="任意多边形: 形状 32">
            <a:extLst>
              <a:ext uri="{FF2B5EF4-FFF2-40B4-BE49-F238E27FC236}">
                <a16:creationId xmlns="" xmlns:a16="http://schemas.microsoft.com/office/drawing/2014/main" id="{C6EE55FC-A120-4A47-B9E9-77908F01BF86}"/>
              </a:ext>
            </a:extLst>
          </p:cNvPr>
          <p:cNvSpPr/>
          <p:nvPr/>
        </p:nvSpPr>
        <p:spPr>
          <a:xfrm>
            <a:off x="859971" y="1012371"/>
            <a:ext cx="10450286" cy="5099126"/>
          </a:xfrm>
          <a:custGeom>
            <a:avLst/>
            <a:gdLst>
              <a:gd name="connsiteX0" fmla="*/ 0 w 10450286"/>
              <a:gd name="connsiteY0" fmla="*/ 0 h 5099126"/>
              <a:gd name="connsiteX1" fmla="*/ 10450286 w 10450286"/>
              <a:gd name="connsiteY1" fmla="*/ 0 h 5099126"/>
              <a:gd name="connsiteX2" fmla="*/ 10450286 w 10450286"/>
              <a:gd name="connsiteY2" fmla="*/ 5099126 h 5099126"/>
              <a:gd name="connsiteX3" fmla="*/ 0 w 10450286"/>
              <a:gd name="connsiteY3" fmla="*/ 5099126 h 5099126"/>
              <a:gd name="connsiteX4" fmla="*/ 0 w 10450286"/>
              <a:gd name="connsiteY4" fmla="*/ 0 h 5099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50286" h="5099126">
                <a:moveTo>
                  <a:pt x="0" y="0"/>
                </a:moveTo>
                <a:lnTo>
                  <a:pt x="10450286" y="0"/>
                </a:lnTo>
                <a:lnTo>
                  <a:pt x="10450286" y="5099126"/>
                </a:lnTo>
                <a:lnTo>
                  <a:pt x="0" y="5099126"/>
                </a:lnTo>
                <a:lnTo>
                  <a:pt x="0" y="0"/>
                </a:lnTo>
                <a:close/>
              </a:path>
            </a:pathLst>
          </a:custGeom>
          <a:solidFill>
            <a:schemeClr val="bg1"/>
          </a:solidFill>
          <a:ln>
            <a:noFill/>
          </a:ln>
          <a:effectLst>
            <a:outerShdw blurRad="76200" dist="38100" dir="5400000" sx="101000" sy="101000" algn="t" rotWithShape="0">
              <a:prstClr val="black">
                <a:alpha val="39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34" name="文本框 33">
            <a:extLst>
              <a:ext uri="{FF2B5EF4-FFF2-40B4-BE49-F238E27FC236}">
                <a16:creationId xmlns="" xmlns:a16="http://schemas.microsoft.com/office/drawing/2014/main" id="{A5EC31A2-6E81-413E-BE74-95ACF17BDA28}"/>
              </a:ext>
            </a:extLst>
          </p:cNvPr>
          <p:cNvSpPr txBox="1"/>
          <p:nvPr/>
        </p:nvSpPr>
        <p:spPr>
          <a:xfrm>
            <a:off x="4335157" y="1527235"/>
            <a:ext cx="2909723" cy="1862048"/>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1500" b="1" i="0" u="none" strike="noStrike" kern="0" cap="none" spc="0" normalizeH="0" baseline="0" noProof="0" dirty="0">
                <a:ln>
                  <a:noFill/>
                </a:ln>
                <a:solidFill>
                  <a:srgbClr val="068FF5"/>
                </a:solidFill>
                <a:effectLst/>
                <a:uLnTx/>
                <a:uFillTx/>
                <a:cs typeface="+mn-ea"/>
                <a:sym typeface="+mn-lt"/>
              </a:rPr>
              <a:t>02</a:t>
            </a:r>
            <a:endParaRPr kumimoji="0" lang="zh-CN" altLang="en-US" sz="11500" b="1" i="0" u="none" strike="noStrike" kern="0" cap="none" spc="0" normalizeH="0" baseline="0" noProof="0" dirty="0">
              <a:ln>
                <a:noFill/>
              </a:ln>
              <a:solidFill>
                <a:srgbClr val="068FF5"/>
              </a:solidFill>
              <a:effectLst/>
              <a:uLnTx/>
              <a:uFillTx/>
              <a:cs typeface="+mn-ea"/>
              <a:sym typeface="+mn-lt"/>
            </a:endParaRPr>
          </a:p>
        </p:txBody>
      </p:sp>
      <p:sp>
        <p:nvSpPr>
          <p:cNvPr id="24" name="文本框 23">
            <a:extLst>
              <a:ext uri="{FF2B5EF4-FFF2-40B4-BE49-F238E27FC236}">
                <a16:creationId xmlns="" xmlns:a16="http://schemas.microsoft.com/office/drawing/2014/main" id="{4C765C89-7903-4AF1-9540-21550CF3E71C}"/>
              </a:ext>
            </a:extLst>
          </p:cNvPr>
          <p:cNvSpPr txBox="1"/>
          <p:nvPr/>
        </p:nvSpPr>
        <p:spPr>
          <a:xfrm>
            <a:off x="2790238" y="3177725"/>
            <a:ext cx="6299200" cy="830997"/>
          </a:xfrm>
          <a:prstGeom prst="rect">
            <a:avLst/>
          </a:prstGeom>
          <a:noFill/>
        </p:spPr>
        <p:txBody>
          <a:bodyPr wrap="square" rtlCol="0">
            <a:spAutoFit/>
            <a:scene3d>
              <a:camera prst="orthographicFront"/>
              <a:lightRig rig="threePt" dir="t"/>
            </a:scene3d>
            <a:sp3d contourW="12700"/>
          </a:bodyPr>
          <a:lstStyle/>
          <a:p>
            <a:pPr lvl="0" algn="ctr" defTabSz="457200">
              <a:defRPr/>
            </a:pPr>
            <a:r>
              <a:rPr lang="zh-CN" altLang="en-US" sz="4800" b="1" dirty="0">
                <a:solidFill>
                  <a:schemeClr val="bg2">
                    <a:lumMod val="25000"/>
                  </a:schemeClr>
                </a:solidFill>
                <a:cs typeface="+mn-ea"/>
                <a:sym typeface="+mn-lt"/>
              </a:rPr>
              <a:t>考勤制度</a:t>
            </a:r>
            <a:endParaRPr kumimoji="0" lang="zh-CN" altLang="en-US" sz="4800" b="1" i="0" u="none" strike="noStrike" kern="1200" cap="none" spc="0" normalizeH="0" baseline="0" noProof="0" dirty="0">
              <a:ln>
                <a:noFill/>
              </a:ln>
              <a:solidFill>
                <a:schemeClr val="bg2">
                  <a:lumMod val="25000"/>
                </a:schemeClr>
              </a:solidFill>
              <a:effectLst/>
              <a:uLnTx/>
              <a:uFillTx/>
              <a:cs typeface="+mn-ea"/>
              <a:sym typeface="+mn-lt"/>
            </a:endParaRPr>
          </a:p>
        </p:txBody>
      </p:sp>
      <p:grpSp>
        <p:nvGrpSpPr>
          <p:cNvPr id="8" name="组合 7">
            <a:extLst>
              <a:ext uri="{FF2B5EF4-FFF2-40B4-BE49-F238E27FC236}">
                <a16:creationId xmlns="" xmlns:a16="http://schemas.microsoft.com/office/drawing/2014/main" id="{1D89F05D-FA79-4061-82ED-2C092B2F9B74}"/>
              </a:ext>
            </a:extLst>
          </p:cNvPr>
          <p:cNvGrpSpPr/>
          <p:nvPr/>
        </p:nvGrpSpPr>
        <p:grpSpPr>
          <a:xfrm>
            <a:off x="10973821" y="3135098"/>
            <a:ext cx="716416" cy="552448"/>
            <a:chOff x="10866438" y="3185886"/>
            <a:chExt cx="901700" cy="695326"/>
          </a:xfrm>
        </p:grpSpPr>
        <p:sp>
          <p:nvSpPr>
            <p:cNvPr id="9" name="矩形 8">
              <a:extLst>
                <a:ext uri="{FF2B5EF4-FFF2-40B4-BE49-F238E27FC236}">
                  <a16:creationId xmlns="" xmlns:a16="http://schemas.microsoft.com/office/drawing/2014/main" id="{89595394-18E5-4418-8E29-2CF75BD8711B}"/>
                </a:ext>
              </a:extLst>
            </p:cNvPr>
            <p:cNvSpPr/>
            <p:nvPr/>
          </p:nvSpPr>
          <p:spPr>
            <a:xfrm rot="5400000">
              <a:off x="10969625" y="3082699"/>
              <a:ext cx="695326" cy="901700"/>
            </a:xfrm>
            <a:prstGeom prst="rect">
              <a:avLst/>
            </a:prstGeom>
            <a:solidFill>
              <a:srgbClr val="068FF5"/>
            </a:solidFill>
            <a:ln>
              <a:noFill/>
            </a:ln>
            <a:effectLst>
              <a:outerShdw blurRad="406400" dist="63500" dir="5400000" algn="t"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0" name="燕尾形 7">
              <a:extLst>
                <a:ext uri="{FF2B5EF4-FFF2-40B4-BE49-F238E27FC236}">
                  <a16:creationId xmlns="" xmlns:a16="http://schemas.microsoft.com/office/drawing/2014/main" id="{F5B87C4E-88FF-4E5E-9AA0-7BB31D5153B8}"/>
                </a:ext>
              </a:extLst>
            </p:cNvPr>
            <p:cNvSpPr/>
            <p:nvPr/>
          </p:nvSpPr>
          <p:spPr>
            <a:xfrm>
              <a:off x="11171238" y="3349399"/>
              <a:ext cx="292100" cy="3683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grpSp>
        <p:nvGrpSpPr>
          <p:cNvPr id="11" name="组合 10">
            <a:extLst>
              <a:ext uri="{FF2B5EF4-FFF2-40B4-BE49-F238E27FC236}">
                <a16:creationId xmlns="" xmlns:a16="http://schemas.microsoft.com/office/drawing/2014/main" id="{0220220E-8127-44FD-A1EA-5B90E8FCFD48}"/>
              </a:ext>
            </a:extLst>
          </p:cNvPr>
          <p:cNvGrpSpPr/>
          <p:nvPr/>
        </p:nvGrpSpPr>
        <p:grpSpPr>
          <a:xfrm>
            <a:off x="531246" y="3135098"/>
            <a:ext cx="716416" cy="552448"/>
            <a:chOff x="423863" y="3185886"/>
            <a:chExt cx="901700" cy="695326"/>
          </a:xfrm>
        </p:grpSpPr>
        <p:sp>
          <p:nvSpPr>
            <p:cNvPr id="12" name="矩形 11">
              <a:extLst>
                <a:ext uri="{FF2B5EF4-FFF2-40B4-BE49-F238E27FC236}">
                  <a16:creationId xmlns="" xmlns:a16="http://schemas.microsoft.com/office/drawing/2014/main" id="{D2FE5563-797C-415A-AB36-6135F0532B6C}"/>
                </a:ext>
              </a:extLst>
            </p:cNvPr>
            <p:cNvSpPr/>
            <p:nvPr/>
          </p:nvSpPr>
          <p:spPr>
            <a:xfrm rot="5400000">
              <a:off x="527050" y="3082699"/>
              <a:ext cx="695326" cy="901700"/>
            </a:xfrm>
            <a:prstGeom prst="rect">
              <a:avLst/>
            </a:prstGeom>
            <a:solidFill>
              <a:srgbClr val="068FF5"/>
            </a:solidFill>
            <a:ln>
              <a:noFill/>
            </a:ln>
            <a:effectLst>
              <a:outerShdw blurRad="406400" dist="63500" dir="5400000" algn="t"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3" name="燕尾形 8">
              <a:extLst>
                <a:ext uri="{FF2B5EF4-FFF2-40B4-BE49-F238E27FC236}">
                  <a16:creationId xmlns="" xmlns:a16="http://schemas.microsoft.com/office/drawing/2014/main" id="{BEB4AE76-DD10-41CB-A296-D1EA1E0D0B60}"/>
                </a:ext>
              </a:extLst>
            </p:cNvPr>
            <p:cNvSpPr/>
            <p:nvPr/>
          </p:nvSpPr>
          <p:spPr>
            <a:xfrm flipH="1">
              <a:off x="728663" y="3349399"/>
              <a:ext cx="292100" cy="3683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grpSp>
        <p:nvGrpSpPr>
          <p:cNvPr id="19" name="组合 18">
            <a:extLst>
              <a:ext uri="{FF2B5EF4-FFF2-40B4-BE49-F238E27FC236}">
                <a16:creationId xmlns="" xmlns:a16="http://schemas.microsoft.com/office/drawing/2014/main" id="{306CB719-BBDD-4631-B92F-402BA147A9C1}"/>
              </a:ext>
            </a:extLst>
          </p:cNvPr>
          <p:cNvGrpSpPr/>
          <p:nvPr/>
        </p:nvGrpSpPr>
        <p:grpSpPr>
          <a:xfrm>
            <a:off x="3592739" y="4267950"/>
            <a:ext cx="4984750" cy="345440"/>
            <a:chOff x="2328" y="5587"/>
            <a:chExt cx="7850" cy="544"/>
          </a:xfrm>
        </p:grpSpPr>
        <p:sp>
          <p:nvSpPr>
            <p:cNvPr id="20" name="TextBox 11">
              <a:extLst>
                <a:ext uri="{FF2B5EF4-FFF2-40B4-BE49-F238E27FC236}">
                  <a16:creationId xmlns="" xmlns:a16="http://schemas.microsoft.com/office/drawing/2014/main" id="{979D360D-414A-4891-B912-F80338A53009}"/>
                </a:ext>
              </a:extLst>
            </p:cNvPr>
            <p:cNvSpPr txBox="1"/>
            <p:nvPr/>
          </p:nvSpPr>
          <p:spPr>
            <a:xfrm>
              <a:off x="2328" y="5587"/>
              <a:ext cx="1856" cy="533"/>
            </a:xfrm>
            <a:prstGeom prst="rect">
              <a:avLst/>
            </a:prstGeom>
            <a:noFill/>
          </p:spPr>
          <p:txBody>
            <a:bodyPr wrap="none" rtlCol="0">
              <a:spAutoFit/>
            </a:bodyPr>
            <a:lstStyle/>
            <a:p>
              <a:pPr marL="171450" lvl="1" indent="-171450">
                <a:buFont typeface="Arial" panose="020B0604020202020204" pitchFamily="34" charset="0"/>
                <a:buChar char="•"/>
              </a:pPr>
              <a:r>
                <a:rPr lang="zh-CN" altLang="en-US" sz="1600" dirty="0">
                  <a:solidFill>
                    <a:schemeClr val="bg2">
                      <a:lumMod val="25000"/>
                    </a:schemeClr>
                  </a:solidFill>
                  <a:cs typeface="+mn-ea"/>
                  <a:sym typeface="+mn-lt"/>
                </a:rPr>
                <a:t>考核制度</a:t>
              </a:r>
            </a:p>
          </p:txBody>
        </p:sp>
        <p:sp>
          <p:nvSpPr>
            <p:cNvPr id="21" name="TextBox 11">
              <a:extLst>
                <a:ext uri="{FF2B5EF4-FFF2-40B4-BE49-F238E27FC236}">
                  <a16:creationId xmlns="" xmlns:a16="http://schemas.microsoft.com/office/drawing/2014/main" id="{D1FC5D7D-A375-4F10-882B-119C3E79036D}"/>
                </a:ext>
              </a:extLst>
            </p:cNvPr>
            <p:cNvSpPr txBox="1"/>
            <p:nvPr/>
          </p:nvSpPr>
          <p:spPr>
            <a:xfrm>
              <a:off x="4342" y="5587"/>
              <a:ext cx="1856" cy="533"/>
            </a:xfrm>
            <a:prstGeom prst="rect">
              <a:avLst/>
            </a:prstGeom>
            <a:noFill/>
          </p:spPr>
          <p:txBody>
            <a:bodyPr wrap="none" rtlCol="0">
              <a:spAutoFit/>
            </a:bodyPr>
            <a:lstStyle/>
            <a:p>
              <a:pPr marL="171450" lvl="1" indent="-171450">
                <a:buFont typeface="Arial" panose="020B0604020202020204" pitchFamily="34" charset="0"/>
                <a:buChar char="•"/>
              </a:pPr>
              <a:r>
                <a:rPr lang="zh-CN" altLang="en-US" sz="1600" dirty="0">
                  <a:solidFill>
                    <a:schemeClr val="bg2">
                      <a:lumMod val="25000"/>
                    </a:schemeClr>
                  </a:solidFill>
                  <a:cs typeface="+mn-ea"/>
                  <a:sym typeface="+mn-lt"/>
                </a:rPr>
                <a:t>处罚办法</a:t>
              </a:r>
            </a:p>
          </p:txBody>
        </p:sp>
        <p:sp>
          <p:nvSpPr>
            <p:cNvPr id="22" name="TextBox 11">
              <a:extLst>
                <a:ext uri="{FF2B5EF4-FFF2-40B4-BE49-F238E27FC236}">
                  <a16:creationId xmlns="" xmlns:a16="http://schemas.microsoft.com/office/drawing/2014/main" id="{AA9B549B-0978-408C-87A6-5A7EE582AF9F}"/>
                </a:ext>
              </a:extLst>
            </p:cNvPr>
            <p:cNvSpPr txBox="1"/>
            <p:nvPr/>
          </p:nvSpPr>
          <p:spPr>
            <a:xfrm>
              <a:off x="6356" y="5598"/>
              <a:ext cx="1856" cy="533"/>
            </a:xfrm>
            <a:prstGeom prst="rect">
              <a:avLst/>
            </a:prstGeom>
            <a:noFill/>
          </p:spPr>
          <p:txBody>
            <a:bodyPr wrap="none" rtlCol="0">
              <a:spAutoFit/>
            </a:bodyPr>
            <a:lstStyle/>
            <a:p>
              <a:pPr marL="171450" lvl="1" indent="-171450">
                <a:buFont typeface="Arial" panose="020B0604020202020204" pitchFamily="34" charset="0"/>
                <a:buChar char="•"/>
              </a:pPr>
              <a:r>
                <a:rPr lang="zh-CN" altLang="en-US" sz="1600" dirty="0">
                  <a:solidFill>
                    <a:schemeClr val="bg2">
                      <a:lumMod val="25000"/>
                    </a:schemeClr>
                  </a:solidFill>
                  <a:cs typeface="+mn-ea"/>
                  <a:sym typeface="+mn-lt"/>
                </a:rPr>
                <a:t>其它处罚</a:t>
              </a:r>
            </a:p>
          </p:txBody>
        </p:sp>
        <p:sp>
          <p:nvSpPr>
            <p:cNvPr id="23" name="TextBox 11">
              <a:extLst>
                <a:ext uri="{FF2B5EF4-FFF2-40B4-BE49-F238E27FC236}">
                  <a16:creationId xmlns="" xmlns:a16="http://schemas.microsoft.com/office/drawing/2014/main" id="{5B92D9AD-3311-4B4D-80DB-9DBDC80EB761}"/>
                </a:ext>
              </a:extLst>
            </p:cNvPr>
            <p:cNvSpPr txBox="1"/>
            <p:nvPr/>
          </p:nvSpPr>
          <p:spPr>
            <a:xfrm>
              <a:off x="8322" y="5587"/>
              <a:ext cx="1856" cy="533"/>
            </a:xfrm>
            <a:prstGeom prst="rect">
              <a:avLst/>
            </a:prstGeom>
            <a:noFill/>
          </p:spPr>
          <p:txBody>
            <a:bodyPr wrap="none" rtlCol="0">
              <a:spAutoFit/>
            </a:bodyPr>
            <a:lstStyle/>
            <a:p>
              <a:pPr marL="171450" lvl="1" indent="-171450">
                <a:buFont typeface="Arial" panose="020B0604020202020204" pitchFamily="34" charset="0"/>
                <a:buChar char="•"/>
              </a:pPr>
              <a:r>
                <a:rPr lang="zh-CN" altLang="en-US" sz="1600" dirty="0">
                  <a:solidFill>
                    <a:schemeClr val="bg2">
                      <a:lumMod val="25000"/>
                    </a:schemeClr>
                  </a:solidFill>
                  <a:cs typeface="+mn-ea"/>
                  <a:sym typeface="+mn-lt"/>
                </a:rPr>
                <a:t>请假流程</a:t>
              </a:r>
            </a:p>
          </p:txBody>
        </p:sp>
      </p:grpSp>
    </p:spTree>
    <p:extLst>
      <p:ext uri="{BB962C8B-B14F-4D97-AF65-F5344CB8AC3E}">
        <p14:creationId xmlns:p14="http://schemas.microsoft.com/office/powerpoint/2010/main" val="236151461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par>
                              <p:cTn id="8" fill="hold">
                                <p:stCondLst>
                                  <p:cond delay="500"/>
                                </p:stCondLst>
                                <p:childTnLst>
                                  <p:par>
                                    <p:cTn id="9" presetID="2" presetClass="entr" presetSubtype="2" fill="hold" nodeType="afterEffect" p14:presetBounceEnd="51000">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14:bounceEnd="51000">
                                          <p:cBhvr additive="base">
                                            <p:cTn id="11" dur="1000" fill="hold"/>
                                            <p:tgtEl>
                                              <p:spTgt spid="8"/>
                                            </p:tgtEl>
                                            <p:attrNameLst>
                                              <p:attrName>ppt_x</p:attrName>
                                            </p:attrNameLst>
                                          </p:cBhvr>
                                          <p:tavLst>
                                            <p:tav tm="0">
                                              <p:val>
                                                <p:strVal val="1+#ppt_w/2"/>
                                              </p:val>
                                            </p:tav>
                                            <p:tav tm="100000">
                                              <p:val>
                                                <p:strVal val="#ppt_x"/>
                                              </p:val>
                                            </p:tav>
                                          </p:tavLst>
                                        </p:anim>
                                        <p:anim calcmode="lin" valueType="num" p14:bounceEnd="51000">
                                          <p:cBhvr additive="base">
                                            <p:cTn id="12" dur="1000" fill="hold"/>
                                            <p:tgtEl>
                                              <p:spTgt spid="8"/>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14:presetBounceEnd="51000">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14:bounceEnd="51000">
                                          <p:cBhvr additive="base">
                                            <p:cTn id="15" dur="1000" fill="hold"/>
                                            <p:tgtEl>
                                              <p:spTgt spid="11"/>
                                            </p:tgtEl>
                                            <p:attrNameLst>
                                              <p:attrName>ppt_x</p:attrName>
                                            </p:attrNameLst>
                                          </p:cBhvr>
                                          <p:tavLst>
                                            <p:tav tm="0">
                                              <p:val>
                                                <p:strVal val="0-#ppt_w/2"/>
                                              </p:val>
                                            </p:tav>
                                            <p:tav tm="100000">
                                              <p:val>
                                                <p:strVal val="#ppt_x"/>
                                              </p:val>
                                            </p:tav>
                                          </p:tavLst>
                                        </p:anim>
                                        <p:anim calcmode="lin" valueType="num" p14:bounceEnd="51000">
                                          <p:cBhvr additive="base">
                                            <p:cTn id="16" dur="1000" fill="hold"/>
                                            <p:tgtEl>
                                              <p:spTgt spid="11"/>
                                            </p:tgtEl>
                                            <p:attrNameLst>
                                              <p:attrName>ppt_y</p:attrName>
                                            </p:attrNameLst>
                                          </p:cBhvr>
                                          <p:tavLst>
                                            <p:tav tm="0">
                                              <p:val>
                                                <p:strVal val="#ppt_y"/>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1000"/>
                                            <p:tgtEl>
                                              <p:spTgt spid="33"/>
                                            </p:tgtEl>
                                          </p:cBhvr>
                                        </p:animEffect>
                                        <p:anim calcmode="lin" valueType="num">
                                          <p:cBhvr>
                                            <p:cTn id="20" dur="1000" fill="hold"/>
                                            <p:tgtEl>
                                              <p:spTgt spid="33"/>
                                            </p:tgtEl>
                                            <p:attrNameLst>
                                              <p:attrName>ppt_x</p:attrName>
                                            </p:attrNameLst>
                                          </p:cBhvr>
                                          <p:tavLst>
                                            <p:tav tm="0">
                                              <p:val>
                                                <p:strVal val="#ppt_x"/>
                                              </p:val>
                                            </p:tav>
                                            <p:tav tm="100000">
                                              <p:val>
                                                <p:strVal val="#ppt_x"/>
                                              </p:val>
                                            </p:tav>
                                          </p:tavLst>
                                        </p:anim>
                                        <p:anim calcmode="lin" valueType="num">
                                          <p:cBhvr>
                                            <p:cTn id="21"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Effect transition="in" filter="fade">
                                          <p:cBhvr>
                                            <p:cTn id="28" dur="500"/>
                                            <p:tgtEl>
                                              <p:spTgt spid="3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ipe(left)">
                                          <p:cBhvr>
                                            <p:cTn id="33" dur="500"/>
                                            <p:tgtEl>
                                              <p:spTgt spid="24"/>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fade">
                                          <p:cBhvr>
                                            <p:cTn id="38" dur="1000"/>
                                            <p:tgtEl>
                                              <p:spTgt spid="19"/>
                                            </p:tgtEl>
                                          </p:cBhvr>
                                        </p:animEffect>
                                        <p:anim calcmode="lin" valueType="num">
                                          <p:cBhvr>
                                            <p:cTn id="39" dur="1000" fill="hold"/>
                                            <p:tgtEl>
                                              <p:spTgt spid="19"/>
                                            </p:tgtEl>
                                            <p:attrNameLst>
                                              <p:attrName>ppt_x</p:attrName>
                                            </p:attrNameLst>
                                          </p:cBhvr>
                                          <p:tavLst>
                                            <p:tav tm="0">
                                              <p:val>
                                                <p:strVal val="#ppt_x"/>
                                              </p:val>
                                            </p:tav>
                                            <p:tav tm="100000">
                                              <p:val>
                                                <p:strVal val="#ppt_x"/>
                                              </p:val>
                                            </p:tav>
                                          </p:tavLst>
                                        </p:anim>
                                        <p:anim calcmode="lin" valueType="num">
                                          <p:cBhvr>
                                            <p:cTn id="40"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3" grpId="0" animBg="1"/>
          <p:bldP spid="34" grpId="0"/>
          <p:bldP spid="24" grpId="0"/>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1000" fill="hold"/>
                                            <p:tgtEl>
                                              <p:spTgt spid="8"/>
                                            </p:tgtEl>
                                            <p:attrNameLst>
                                              <p:attrName>ppt_x</p:attrName>
                                            </p:attrNameLst>
                                          </p:cBhvr>
                                          <p:tavLst>
                                            <p:tav tm="0">
                                              <p:val>
                                                <p:strVal val="1+#ppt_w/2"/>
                                              </p:val>
                                            </p:tav>
                                            <p:tav tm="100000">
                                              <p:val>
                                                <p:strVal val="#ppt_x"/>
                                              </p:val>
                                            </p:tav>
                                          </p:tavLst>
                                        </p:anim>
                                        <p:anim calcmode="lin" valueType="num">
                                          <p:cBhvr additive="base">
                                            <p:cTn id="12" dur="1000" fill="hold"/>
                                            <p:tgtEl>
                                              <p:spTgt spid="8"/>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1000" fill="hold"/>
                                            <p:tgtEl>
                                              <p:spTgt spid="11"/>
                                            </p:tgtEl>
                                            <p:attrNameLst>
                                              <p:attrName>ppt_x</p:attrName>
                                            </p:attrNameLst>
                                          </p:cBhvr>
                                          <p:tavLst>
                                            <p:tav tm="0">
                                              <p:val>
                                                <p:strVal val="0-#ppt_w/2"/>
                                              </p:val>
                                            </p:tav>
                                            <p:tav tm="100000">
                                              <p:val>
                                                <p:strVal val="#ppt_x"/>
                                              </p:val>
                                            </p:tav>
                                          </p:tavLst>
                                        </p:anim>
                                        <p:anim calcmode="lin" valueType="num">
                                          <p:cBhvr additive="base">
                                            <p:cTn id="16" dur="1000" fill="hold"/>
                                            <p:tgtEl>
                                              <p:spTgt spid="11"/>
                                            </p:tgtEl>
                                            <p:attrNameLst>
                                              <p:attrName>ppt_y</p:attrName>
                                            </p:attrNameLst>
                                          </p:cBhvr>
                                          <p:tavLst>
                                            <p:tav tm="0">
                                              <p:val>
                                                <p:strVal val="#ppt_y"/>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1000"/>
                                            <p:tgtEl>
                                              <p:spTgt spid="33"/>
                                            </p:tgtEl>
                                          </p:cBhvr>
                                        </p:animEffect>
                                        <p:anim calcmode="lin" valueType="num">
                                          <p:cBhvr>
                                            <p:cTn id="20" dur="1000" fill="hold"/>
                                            <p:tgtEl>
                                              <p:spTgt spid="33"/>
                                            </p:tgtEl>
                                            <p:attrNameLst>
                                              <p:attrName>ppt_x</p:attrName>
                                            </p:attrNameLst>
                                          </p:cBhvr>
                                          <p:tavLst>
                                            <p:tav tm="0">
                                              <p:val>
                                                <p:strVal val="#ppt_x"/>
                                              </p:val>
                                            </p:tav>
                                            <p:tav tm="100000">
                                              <p:val>
                                                <p:strVal val="#ppt_x"/>
                                              </p:val>
                                            </p:tav>
                                          </p:tavLst>
                                        </p:anim>
                                        <p:anim calcmode="lin" valueType="num">
                                          <p:cBhvr>
                                            <p:cTn id="21"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Effect transition="in" filter="fade">
                                          <p:cBhvr>
                                            <p:cTn id="28" dur="500"/>
                                            <p:tgtEl>
                                              <p:spTgt spid="3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ipe(left)">
                                          <p:cBhvr>
                                            <p:cTn id="33" dur="500"/>
                                            <p:tgtEl>
                                              <p:spTgt spid="24"/>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fade">
                                          <p:cBhvr>
                                            <p:cTn id="38" dur="1000"/>
                                            <p:tgtEl>
                                              <p:spTgt spid="19"/>
                                            </p:tgtEl>
                                          </p:cBhvr>
                                        </p:animEffect>
                                        <p:anim calcmode="lin" valueType="num">
                                          <p:cBhvr>
                                            <p:cTn id="39" dur="1000" fill="hold"/>
                                            <p:tgtEl>
                                              <p:spTgt spid="19"/>
                                            </p:tgtEl>
                                            <p:attrNameLst>
                                              <p:attrName>ppt_x</p:attrName>
                                            </p:attrNameLst>
                                          </p:cBhvr>
                                          <p:tavLst>
                                            <p:tav tm="0">
                                              <p:val>
                                                <p:strVal val="#ppt_x"/>
                                              </p:val>
                                            </p:tav>
                                            <p:tav tm="100000">
                                              <p:val>
                                                <p:strVal val="#ppt_x"/>
                                              </p:val>
                                            </p:tav>
                                          </p:tavLst>
                                        </p:anim>
                                        <p:anim calcmode="lin" valueType="num">
                                          <p:cBhvr>
                                            <p:cTn id="40"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3" grpId="0" animBg="1"/>
          <p:bldP spid="34" grpId="0"/>
          <p:bldP spid="24" grpId="0"/>
        </p:bldLst>
      </p:timing>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组合 57">
            <a:extLst>
              <a:ext uri="{FF2B5EF4-FFF2-40B4-BE49-F238E27FC236}">
                <a16:creationId xmlns="" xmlns:a16="http://schemas.microsoft.com/office/drawing/2014/main" id="{6502AA2D-0E4E-43F0-86BE-0986F989AED7}"/>
              </a:ext>
            </a:extLst>
          </p:cNvPr>
          <p:cNvGrpSpPr/>
          <p:nvPr/>
        </p:nvGrpSpPr>
        <p:grpSpPr>
          <a:xfrm>
            <a:off x="4689780" y="1218297"/>
            <a:ext cx="6708906" cy="4799443"/>
            <a:chOff x="756504" y="1456095"/>
            <a:chExt cx="6708906" cy="4799443"/>
          </a:xfrm>
        </p:grpSpPr>
        <p:grpSp>
          <p:nvGrpSpPr>
            <p:cNvPr id="59" name="组合 58">
              <a:extLst>
                <a:ext uri="{FF2B5EF4-FFF2-40B4-BE49-F238E27FC236}">
                  <a16:creationId xmlns="" xmlns:a16="http://schemas.microsoft.com/office/drawing/2014/main" id="{3F69B334-B539-4910-BE69-EDA3B1CF96C5}"/>
                </a:ext>
              </a:extLst>
            </p:cNvPr>
            <p:cNvGrpSpPr/>
            <p:nvPr/>
          </p:nvGrpSpPr>
          <p:grpSpPr>
            <a:xfrm>
              <a:off x="830465" y="1584563"/>
              <a:ext cx="6634945" cy="4670975"/>
              <a:chOff x="852084" y="1410924"/>
              <a:chExt cx="5334934" cy="4064135"/>
            </a:xfrm>
          </p:grpSpPr>
          <p:sp>
            <p:nvSpPr>
              <p:cNvPr id="69" name="任意多边形 1">
                <a:extLst>
                  <a:ext uri="{FF2B5EF4-FFF2-40B4-BE49-F238E27FC236}">
                    <a16:creationId xmlns="" xmlns:a16="http://schemas.microsoft.com/office/drawing/2014/main" id="{E8436E10-3830-40ED-A9BE-1A76B9E7C589}"/>
                  </a:ext>
                </a:extLst>
              </p:cNvPr>
              <p:cNvSpPr/>
              <p:nvPr/>
            </p:nvSpPr>
            <p:spPr>
              <a:xfrm>
                <a:off x="852086" y="1416811"/>
                <a:ext cx="5334932" cy="4058248"/>
              </a:xfrm>
              <a:prstGeom prst="rect">
                <a:avLst/>
              </a:prstGeom>
              <a:solidFill>
                <a:schemeClr val="bg1"/>
              </a:solidFill>
              <a:ln>
                <a:noFill/>
              </a:ln>
              <a:effectLst>
                <a:outerShdw blurRad="139700" dist="63500" dir="10800000" algn="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70" name="矩形 69">
                <a:extLst>
                  <a:ext uri="{FF2B5EF4-FFF2-40B4-BE49-F238E27FC236}">
                    <a16:creationId xmlns="" xmlns:a16="http://schemas.microsoft.com/office/drawing/2014/main" id="{5E613113-F0A7-425D-AF30-52D15D398A40}"/>
                  </a:ext>
                </a:extLst>
              </p:cNvPr>
              <p:cNvSpPr/>
              <p:nvPr/>
            </p:nvSpPr>
            <p:spPr>
              <a:xfrm>
                <a:off x="852084" y="1410924"/>
                <a:ext cx="5334932" cy="567412"/>
              </a:xfrm>
              <a:prstGeom prst="rect">
                <a:avLst/>
              </a:prstGeom>
              <a:solidFill>
                <a:srgbClr val="068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grpSp>
          <p:nvGrpSpPr>
            <p:cNvPr id="60" name="组合 59">
              <a:extLst>
                <a:ext uri="{FF2B5EF4-FFF2-40B4-BE49-F238E27FC236}">
                  <a16:creationId xmlns="" xmlns:a16="http://schemas.microsoft.com/office/drawing/2014/main" id="{FE6E9F02-0CFA-4D07-98FA-B19010AAFACD}"/>
                </a:ext>
              </a:extLst>
            </p:cNvPr>
            <p:cNvGrpSpPr/>
            <p:nvPr/>
          </p:nvGrpSpPr>
          <p:grpSpPr>
            <a:xfrm>
              <a:off x="756504" y="5022271"/>
              <a:ext cx="6708904" cy="1202057"/>
              <a:chOff x="-2524725" y="4593013"/>
              <a:chExt cx="9107903" cy="1811037"/>
            </a:xfrm>
          </p:grpSpPr>
          <p:sp>
            <p:nvSpPr>
              <p:cNvPr id="67" name="直角三角形 37">
                <a:extLst>
                  <a:ext uri="{FF2B5EF4-FFF2-40B4-BE49-F238E27FC236}">
                    <a16:creationId xmlns="" xmlns:a16="http://schemas.microsoft.com/office/drawing/2014/main" id="{85F33CE0-A8D5-4477-A105-F83B837C08CC}"/>
                  </a:ext>
                </a:extLst>
              </p:cNvPr>
              <p:cNvSpPr/>
              <p:nvPr/>
            </p:nvSpPr>
            <p:spPr>
              <a:xfrm rot="5400000">
                <a:off x="6135502" y="5956373"/>
                <a:ext cx="447675" cy="447676"/>
              </a:xfrm>
              <a:custGeom>
                <a:avLst/>
                <a:gdLst>
                  <a:gd name="connsiteX0" fmla="*/ 0 w 447676"/>
                  <a:gd name="connsiteY0" fmla="*/ 447676 h 447676"/>
                  <a:gd name="connsiteX1" fmla="*/ 0 w 447676"/>
                  <a:gd name="connsiteY1" fmla="*/ 0 h 447676"/>
                  <a:gd name="connsiteX2" fmla="*/ 447676 w 447676"/>
                  <a:gd name="connsiteY2" fmla="*/ 447676 h 447676"/>
                  <a:gd name="connsiteX3" fmla="*/ 0 w 447676"/>
                  <a:gd name="connsiteY3" fmla="*/ 447676 h 447676"/>
                  <a:gd name="connsiteX0-1" fmla="*/ 68239 w 447676"/>
                  <a:gd name="connsiteY0-2" fmla="*/ 369201 h 447676"/>
                  <a:gd name="connsiteX1-3" fmla="*/ 0 w 447676"/>
                  <a:gd name="connsiteY1-4" fmla="*/ 0 h 447676"/>
                  <a:gd name="connsiteX2-5" fmla="*/ 447676 w 447676"/>
                  <a:gd name="connsiteY2-6" fmla="*/ 447676 h 447676"/>
                  <a:gd name="connsiteX3-7" fmla="*/ 68239 w 447676"/>
                  <a:gd name="connsiteY3-8" fmla="*/ 369201 h 447676"/>
                </a:gdLst>
                <a:ahLst/>
                <a:cxnLst>
                  <a:cxn ang="0">
                    <a:pos x="connsiteX0-1" y="connsiteY0-2"/>
                  </a:cxn>
                  <a:cxn ang="0">
                    <a:pos x="connsiteX1-3" y="connsiteY1-4"/>
                  </a:cxn>
                  <a:cxn ang="0">
                    <a:pos x="connsiteX2-5" y="connsiteY2-6"/>
                  </a:cxn>
                  <a:cxn ang="0">
                    <a:pos x="connsiteX3-7" y="connsiteY3-8"/>
                  </a:cxn>
                </a:cxnLst>
                <a:rect l="l" t="t" r="r" b="b"/>
                <a:pathLst>
                  <a:path w="447676" h="447676">
                    <a:moveTo>
                      <a:pt x="68239" y="369201"/>
                    </a:moveTo>
                    <a:lnTo>
                      <a:pt x="0" y="0"/>
                    </a:lnTo>
                    <a:lnTo>
                      <a:pt x="447676" y="447676"/>
                    </a:lnTo>
                    <a:lnTo>
                      <a:pt x="68239" y="369201"/>
                    </a:ln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68" name="Freeform 144">
                <a:extLst>
                  <a:ext uri="{FF2B5EF4-FFF2-40B4-BE49-F238E27FC236}">
                    <a16:creationId xmlns="" xmlns:a16="http://schemas.microsoft.com/office/drawing/2014/main" id="{DD18A5A8-4275-488D-A0CC-FCFACE6D8381}"/>
                  </a:ext>
                </a:extLst>
              </p:cNvPr>
              <p:cNvSpPr>
                <a:spLocks noEditPoints="1"/>
              </p:cNvSpPr>
              <p:nvPr/>
            </p:nvSpPr>
            <p:spPr bwMode="auto">
              <a:xfrm flipH="1">
                <a:off x="-2524725" y="4593013"/>
                <a:ext cx="1919575" cy="1811037"/>
              </a:xfrm>
              <a:custGeom>
                <a:avLst/>
                <a:gdLst>
                  <a:gd name="T0" fmla="*/ 3 w 97"/>
                  <a:gd name="T1" fmla="*/ 106 h 112"/>
                  <a:gd name="T2" fmla="*/ 3 w 97"/>
                  <a:gd name="T3" fmla="*/ 48 h 112"/>
                  <a:gd name="T4" fmla="*/ 30 w 97"/>
                  <a:gd name="T5" fmla="*/ 39 h 112"/>
                  <a:gd name="T6" fmla="*/ 30 w 97"/>
                  <a:gd name="T7" fmla="*/ 23 h 112"/>
                  <a:gd name="T8" fmla="*/ 74 w 97"/>
                  <a:gd name="T9" fmla="*/ 2 h 112"/>
                  <a:gd name="T10" fmla="*/ 79 w 97"/>
                  <a:gd name="T11" fmla="*/ 1 h 112"/>
                  <a:gd name="T12" fmla="*/ 92 w 97"/>
                  <a:gd name="T13" fmla="*/ 105 h 112"/>
                  <a:gd name="T14" fmla="*/ 97 w 97"/>
                  <a:gd name="T15" fmla="*/ 112 h 112"/>
                  <a:gd name="T16" fmla="*/ 72 w 97"/>
                  <a:gd name="T17" fmla="*/ 112 h 112"/>
                  <a:gd name="T18" fmla="*/ 72 w 97"/>
                  <a:gd name="T19" fmla="*/ 11 h 112"/>
                  <a:gd name="T20" fmla="*/ 37 w 97"/>
                  <a:gd name="T21" fmla="*/ 37 h 112"/>
                  <a:gd name="T22" fmla="*/ 51 w 97"/>
                  <a:gd name="T23" fmla="*/ 32 h 112"/>
                  <a:gd name="T24" fmla="*/ 51 w 97"/>
                  <a:gd name="T25" fmla="*/ 32 h 112"/>
                  <a:gd name="T26" fmla="*/ 51 w 97"/>
                  <a:gd name="T27" fmla="*/ 32 h 112"/>
                  <a:gd name="T28" fmla="*/ 65 w 97"/>
                  <a:gd name="T29" fmla="*/ 105 h 112"/>
                  <a:gd name="T30" fmla="*/ 70 w 97"/>
                  <a:gd name="T31" fmla="*/ 112 h 112"/>
                  <a:gd name="T32" fmla="*/ 45 w 97"/>
                  <a:gd name="T33" fmla="*/ 112 h 112"/>
                  <a:gd name="T34" fmla="*/ 45 w 97"/>
                  <a:gd name="T35" fmla="*/ 41 h 112"/>
                  <a:gd name="T36" fmla="*/ 9 w 97"/>
                  <a:gd name="T37" fmla="*/ 109 h 112"/>
                  <a:gd name="T38" fmla="*/ 6 w 97"/>
                  <a:gd name="T39" fmla="*/ 112 h 112"/>
                  <a:gd name="T40" fmla="*/ 0 w 97"/>
                  <a:gd name="T41" fmla="*/ 106 h 112"/>
                  <a:gd name="T42" fmla="*/ 25 w 97"/>
                  <a:gd name="T43" fmla="*/ 112 h 112"/>
                  <a:gd name="T44" fmla="*/ 39 w 97"/>
                  <a:gd name="T45" fmla="*/ 100 h 112"/>
                  <a:gd name="T46" fmla="*/ 13 w 97"/>
                  <a:gd name="T47" fmla="*/ 101 h 112"/>
                  <a:gd name="T48" fmla="*/ 13 w 97"/>
                  <a:gd name="T49" fmla="*/ 67 h 112"/>
                  <a:gd name="T50" fmla="*/ 39 w 97"/>
                  <a:gd name="T51" fmla="*/ 60 h 112"/>
                  <a:gd name="T52" fmla="*/ 25 w 97"/>
                  <a:gd name="T53" fmla="*/ 53 h 112"/>
                  <a:gd name="T54" fmla="*/ 13 w 97"/>
                  <a:gd name="T55" fmla="*/ 67 h 112"/>
                  <a:gd name="T56" fmla="*/ 25 w 97"/>
                  <a:gd name="T57" fmla="*/ 80 h 112"/>
                  <a:gd name="T58" fmla="*/ 39 w 97"/>
                  <a:gd name="T59" fmla="*/ 65 h 112"/>
                  <a:gd name="T60" fmla="*/ 13 w 97"/>
                  <a:gd name="T61" fmla="*/ 72 h 112"/>
                  <a:gd name="T62" fmla="*/ 13 w 97"/>
                  <a:gd name="T63" fmla="*/ 97 h 112"/>
                  <a:gd name="T64" fmla="*/ 39 w 97"/>
                  <a:gd name="T65" fmla="*/ 94 h 112"/>
                  <a:gd name="T66" fmla="*/ 25 w 97"/>
                  <a:gd name="T67" fmla="*/ 84 h 112"/>
                  <a:gd name="T68" fmla="*/ 13 w 97"/>
                  <a:gd name="T69" fmla="*/ 97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7" h="112">
                    <a:moveTo>
                      <a:pt x="0" y="106"/>
                    </a:moveTo>
                    <a:cubicBezTo>
                      <a:pt x="3" y="106"/>
                      <a:pt x="3" y="106"/>
                      <a:pt x="3" y="106"/>
                    </a:cubicBezTo>
                    <a:cubicBezTo>
                      <a:pt x="3" y="51"/>
                      <a:pt x="3" y="51"/>
                      <a:pt x="3" y="51"/>
                    </a:cubicBezTo>
                    <a:cubicBezTo>
                      <a:pt x="3" y="48"/>
                      <a:pt x="3" y="48"/>
                      <a:pt x="3" y="48"/>
                    </a:cubicBezTo>
                    <a:cubicBezTo>
                      <a:pt x="5" y="48"/>
                      <a:pt x="5" y="48"/>
                      <a:pt x="5" y="48"/>
                    </a:cubicBezTo>
                    <a:cubicBezTo>
                      <a:pt x="30" y="39"/>
                      <a:pt x="30" y="39"/>
                      <a:pt x="30" y="39"/>
                    </a:cubicBezTo>
                    <a:cubicBezTo>
                      <a:pt x="30" y="25"/>
                      <a:pt x="30" y="25"/>
                      <a:pt x="30" y="25"/>
                    </a:cubicBezTo>
                    <a:cubicBezTo>
                      <a:pt x="30" y="23"/>
                      <a:pt x="30" y="23"/>
                      <a:pt x="30" y="23"/>
                    </a:cubicBezTo>
                    <a:cubicBezTo>
                      <a:pt x="32" y="22"/>
                      <a:pt x="32" y="22"/>
                      <a:pt x="32" y="22"/>
                    </a:cubicBezTo>
                    <a:cubicBezTo>
                      <a:pt x="74" y="2"/>
                      <a:pt x="74" y="2"/>
                      <a:pt x="74" y="2"/>
                    </a:cubicBezTo>
                    <a:cubicBezTo>
                      <a:pt x="79" y="0"/>
                      <a:pt x="79" y="0"/>
                      <a:pt x="79" y="0"/>
                    </a:cubicBezTo>
                    <a:cubicBezTo>
                      <a:pt x="79" y="1"/>
                      <a:pt x="79" y="1"/>
                      <a:pt x="79" y="1"/>
                    </a:cubicBezTo>
                    <a:cubicBezTo>
                      <a:pt x="92" y="9"/>
                      <a:pt x="92" y="9"/>
                      <a:pt x="92" y="9"/>
                    </a:cubicBezTo>
                    <a:cubicBezTo>
                      <a:pt x="92" y="105"/>
                      <a:pt x="92" y="105"/>
                      <a:pt x="92" y="105"/>
                    </a:cubicBezTo>
                    <a:cubicBezTo>
                      <a:pt x="97" y="105"/>
                      <a:pt x="97" y="105"/>
                      <a:pt x="97" y="105"/>
                    </a:cubicBezTo>
                    <a:cubicBezTo>
                      <a:pt x="97" y="112"/>
                      <a:pt x="97" y="112"/>
                      <a:pt x="97" y="112"/>
                    </a:cubicBezTo>
                    <a:cubicBezTo>
                      <a:pt x="75" y="112"/>
                      <a:pt x="75" y="112"/>
                      <a:pt x="75" y="112"/>
                    </a:cubicBezTo>
                    <a:cubicBezTo>
                      <a:pt x="72" y="112"/>
                      <a:pt x="72" y="112"/>
                      <a:pt x="72" y="112"/>
                    </a:cubicBezTo>
                    <a:cubicBezTo>
                      <a:pt x="72" y="109"/>
                      <a:pt x="72" y="109"/>
                      <a:pt x="72" y="109"/>
                    </a:cubicBezTo>
                    <a:cubicBezTo>
                      <a:pt x="72" y="11"/>
                      <a:pt x="72" y="11"/>
                      <a:pt x="72" y="11"/>
                    </a:cubicBezTo>
                    <a:cubicBezTo>
                      <a:pt x="37" y="27"/>
                      <a:pt x="37" y="27"/>
                      <a:pt x="37" y="27"/>
                    </a:cubicBezTo>
                    <a:cubicBezTo>
                      <a:pt x="37" y="37"/>
                      <a:pt x="37" y="37"/>
                      <a:pt x="37" y="37"/>
                    </a:cubicBezTo>
                    <a:cubicBezTo>
                      <a:pt x="47" y="33"/>
                      <a:pt x="47" y="33"/>
                      <a:pt x="47" y="33"/>
                    </a:cubicBezTo>
                    <a:cubicBezTo>
                      <a:pt x="51" y="32"/>
                      <a:pt x="51" y="32"/>
                      <a:pt x="51" y="32"/>
                    </a:cubicBezTo>
                    <a:cubicBezTo>
                      <a:pt x="51" y="31"/>
                      <a:pt x="51" y="31"/>
                      <a:pt x="51" y="31"/>
                    </a:cubicBezTo>
                    <a:cubicBezTo>
                      <a:pt x="51" y="32"/>
                      <a:pt x="51" y="32"/>
                      <a:pt x="51" y="32"/>
                    </a:cubicBezTo>
                    <a:cubicBezTo>
                      <a:pt x="51" y="31"/>
                      <a:pt x="51" y="31"/>
                      <a:pt x="51" y="31"/>
                    </a:cubicBezTo>
                    <a:cubicBezTo>
                      <a:pt x="51" y="32"/>
                      <a:pt x="51" y="32"/>
                      <a:pt x="51" y="32"/>
                    </a:cubicBezTo>
                    <a:cubicBezTo>
                      <a:pt x="65" y="40"/>
                      <a:pt x="65" y="40"/>
                      <a:pt x="65" y="40"/>
                    </a:cubicBezTo>
                    <a:cubicBezTo>
                      <a:pt x="65" y="105"/>
                      <a:pt x="65" y="105"/>
                      <a:pt x="65" y="105"/>
                    </a:cubicBezTo>
                    <a:cubicBezTo>
                      <a:pt x="70" y="105"/>
                      <a:pt x="70" y="105"/>
                      <a:pt x="70" y="105"/>
                    </a:cubicBezTo>
                    <a:cubicBezTo>
                      <a:pt x="70" y="112"/>
                      <a:pt x="70" y="112"/>
                      <a:pt x="70" y="112"/>
                    </a:cubicBezTo>
                    <a:cubicBezTo>
                      <a:pt x="48" y="112"/>
                      <a:pt x="48" y="112"/>
                      <a:pt x="48" y="112"/>
                    </a:cubicBezTo>
                    <a:cubicBezTo>
                      <a:pt x="45" y="112"/>
                      <a:pt x="45" y="112"/>
                      <a:pt x="45" y="112"/>
                    </a:cubicBezTo>
                    <a:cubicBezTo>
                      <a:pt x="45" y="108"/>
                      <a:pt x="45" y="108"/>
                      <a:pt x="45" y="108"/>
                    </a:cubicBezTo>
                    <a:cubicBezTo>
                      <a:pt x="45" y="41"/>
                      <a:pt x="45" y="41"/>
                      <a:pt x="45" y="41"/>
                    </a:cubicBezTo>
                    <a:cubicBezTo>
                      <a:pt x="9" y="53"/>
                      <a:pt x="9" y="53"/>
                      <a:pt x="9" y="53"/>
                    </a:cubicBezTo>
                    <a:cubicBezTo>
                      <a:pt x="9" y="109"/>
                      <a:pt x="9" y="109"/>
                      <a:pt x="9" y="109"/>
                    </a:cubicBezTo>
                    <a:cubicBezTo>
                      <a:pt x="9" y="112"/>
                      <a:pt x="9" y="112"/>
                      <a:pt x="9" y="112"/>
                    </a:cubicBezTo>
                    <a:cubicBezTo>
                      <a:pt x="6" y="112"/>
                      <a:pt x="6" y="112"/>
                      <a:pt x="6" y="112"/>
                    </a:cubicBezTo>
                    <a:cubicBezTo>
                      <a:pt x="0" y="112"/>
                      <a:pt x="0" y="112"/>
                      <a:pt x="0" y="112"/>
                    </a:cubicBezTo>
                    <a:cubicBezTo>
                      <a:pt x="0" y="106"/>
                      <a:pt x="0" y="106"/>
                      <a:pt x="0" y="106"/>
                    </a:cubicBezTo>
                    <a:close/>
                    <a:moveTo>
                      <a:pt x="13" y="112"/>
                    </a:moveTo>
                    <a:cubicBezTo>
                      <a:pt x="17" y="112"/>
                      <a:pt x="21" y="112"/>
                      <a:pt x="25" y="112"/>
                    </a:cubicBezTo>
                    <a:cubicBezTo>
                      <a:pt x="30" y="112"/>
                      <a:pt x="34" y="112"/>
                      <a:pt x="39" y="112"/>
                    </a:cubicBezTo>
                    <a:cubicBezTo>
                      <a:pt x="39" y="108"/>
                      <a:pt x="39" y="104"/>
                      <a:pt x="39" y="100"/>
                    </a:cubicBezTo>
                    <a:cubicBezTo>
                      <a:pt x="34" y="100"/>
                      <a:pt x="30" y="100"/>
                      <a:pt x="25" y="101"/>
                    </a:cubicBezTo>
                    <a:cubicBezTo>
                      <a:pt x="21" y="101"/>
                      <a:pt x="17" y="101"/>
                      <a:pt x="13" y="101"/>
                    </a:cubicBezTo>
                    <a:cubicBezTo>
                      <a:pt x="13" y="105"/>
                      <a:pt x="13" y="108"/>
                      <a:pt x="13" y="112"/>
                    </a:cubicBezTo>
                    <a:close/>
                    <a:moveTo>
                      <a:pt x="13" y="67"/>
                    </a:moveTo>
                    <a:cubicBezTo>
                      <a:pt x="17" y="66"/>
                      <a:pt x="21" y="65"/>
                      <a:pt x="25" y="64"/>
                    </a:cubicBezTo>
                    <a:cubicBezTo>
                      <a:pt x="30" y="63"/>
                      <a:pt x="34" y="61"/>
                      <a:pt x="39" y="60"/>
                    </a:cubicBezTo>
                    <a:cubicBezTo>
                      <a:pt x="39" y="56"/>
                      <a:pt x="39" y="52"/>
                      <a:pt x="39" y="48"/>
                    </a:cubicBezTo>
                    <a:cubicBezTo>
                      <a:pt x="34" y="50"/>
                      <a:pt x="30" y="51"/>
                      <a:pt x="25" y="53"/>
                    </a:cubicBezTo>
                    <a:cubicBezTo>
                      <a:pt x="21" y="54"/>
                      <a:pt x="17" y="56"/>
                      <a:pt x="13" y="57"/>
                    </a:cubicBezTo>
                    <a:cubicBezTo>
                      <a:pt x="13" y="61"/>
                      <a:pt x="13" y="64"/>
                      <a:pt x="13" y="67"/>
                    </a:cubicBezTo>
                    <a:close/>
                    <a:moveTo>
                      <a:pt x="13" y="82"/>
                    </a:moveTo>
                    <a:cubicBezTo>
                      <a:pt x="17" y="81"/>
                      <a:pt x="21" y="80"/>
                      <a:pt x="25" y="80"/>
                    </a:cubicBezTo>
                    <a:cubicBezTo>
                      <a:pt x="30" y="79"/>
                      <a:pt x="34" y="78"/>
                      <a:pt x="39" y="77"/>
                    </a:cubicBezTo>
                    <a:cubicBezTo>
                      <a:pt x="39" y="73"/>
                      <a:pt x="39" y="69"/>
                      <a:pt x="39" y="65"/>
                    </a:cubicBezTo>
                    <a:cubicBezTo>
                      <a:pt x="34" y="66"/>
                      <a:pt x="30" y="67"/>
                      <a:pt x="25" y="69"/>
                    </a:cubicBezTo>
                    <a:cubicBezTo>
                      <a:pt x="21" y="70"/>
                      <a:pt x="17" y="71"/>
                      <a:pt x="13" y="72"/>
                    </a:cubicBezTo>
                    <a:cubicBezTo>
                      <a:pt x="13" y="75"/>
                      <a:pt x="13" y="79"/>
                      <a:pt x="13" y="82"/>
                    </a:cubicBezTo>
                    <a:close/>
                    <a:moveTo>
                      <a:pt x="13" y="97"/>
                    </a:moveTo>
                    <a:cubicBezTo>
                      <a:pt x="17" y="96"/>
                      <a:pt x="21" y="96"/>
                      <a:pt x="25" y="96"/>
                    </a:cubicBezTo>
                    <a:cubicBezTo>
                      <a:pt x="30" y="95"/>
                      <a:pt x="34" y="95"/>
                      <a:pt x="39" y="94"/>
                    </a:cubicBezTo>
                    <a:cubicBezTo>
                      <a:pt x="39" y="90"/>
                      <a:pt x="39" y="86"/>
                      <a:pt x="39" y="82"/>
                    </a:cubicBezTo>
                    <a:cubicBezTo>
                      <a:pt x="34" y="83"/>
                      <a:pt x="30" y="84"/>
                      <a:pt x="25" y="84"/>
                    </a:cubicBezTo>
                    <a:cubicBezTo>
                      <a:pt x="21" y="85"/>
                      <a:pt x="17" y="86"/>
                      <a:pt x="13" y="86"/>
                    </a:cubicBezTo>
                    <a:cubicBezTo>
                      <a:pt x="13" y="90"/>
                      <a:pt x="13" y="93"/>
                      <a:pt x="13" y="97"/>
                    </a:cubicBezTo>
                    <a:close/>
                  </a:path>
                </a:pathLst>
              </a:custGeom>
              <a:solidFill>
                <a:schemeClr val="tx1">
                  <a:alpha val="5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grpSp>
          <p:nvGrpSpPr>
            <p:cNvPr id="61" name="组合 60">
              <a:extLst>
                <a:ext uri="{FF2B5EF4-FFF2-40B4-BE49-F238E27FC236}">
                  <a16:creationId xmlns="" xmlns:a16="http://schemas.microsoft.com/office/drawing/2014/main" id="{EF0ED9DA-554E-43BA-A3D7-66AF80BD8561}"/>
                </a:ext>
              </a:extLst>
            </p:cNvPr>
            <p:cNvGrpSpPr/>
            <p:nvPr/>
          </p:nvGrpSpPr>
          <p:grpSpPr>
            <a:xfrm>
              <a:off x="1324854" y="1703050"/>
              <a:ext cx="5827033" cy="186663"/>
              <a:chOff x="1176516" y="1937833"/>
              <a:chExt cx="5248927" cy="186663"/>
            </a:xfrm>
          </p:grpSpPr>
          <p:sp>
            <p:nvSpPr>
              <p:cNvPr id="63" name="任意多边形 15">
                <a:extLst>
                  <a:ext uri="{FF2B5EF4-FFF2-40B4-BE49-F238E27FC236}">
                    <a16:creationId xmlns="" xmlns:a16="http://schemas.microsoft.com/office/drawing/2014/main" id="{59C87D59-7ED7-4F56-A1AC-300FDFF26F23}"/>
                  </a:ext>
                </a:extLst>
              </p:cNvPr>
              <p:cNvSpPr/>
              <p:nvPr/>
            </p:nvSpPr>
            <p:spPr>
              <a:xfrm>
                <a:off x="1176516" y="1944496"/>
                <a:ext cx="2496987" cy="180000"/>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64" name="任意多边形 15">
                <a:extLst>
                  <a:ext uri="{FF2B5EF4-FFF2-40B4-BE49-F238E27FC236}">
                    <a16:creationId xmlns="" xmlns:a16="http://schemas.microsoft.com/office/drawing/2014/main" id="{C4F5EFAE-2D5C-4BF4-9BE7-B24F14688602}"/>
                  </a:ext>
                </a:extLst>
              </p:cNvPr>
              <p:cNvSpPr/>
              <p:nvPr/>
            </p:nvSpPr>
            <p:spPr>
              <a:xfrm>
                <a:off x="3798743" y="1937833"/>
                <a:ext cx="2626700" cy="180000"/>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pic>
          <p:nvPicPr>
            <p:cNvPr id="62" name="图片 61">
              <a:extLst>
                <a:ext uri="{FF2B5EF4-FFF2-40B4-BE49-F238E27FC236}">
                  <a16:creationId xmlns="" xmlns:a16="http://schemas.microsoft.com/office/drawing/2014/main" id="{DE1DDF18-01A3-4FC2-8A63-041EBB9CC4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360" y="1456095"/>
              <a:ext cx="675814" cy="675815"/>
            </a:xfrm>
            <a:prstGeom prst="rect">
              <a:avLst/>
            </a:prstGeom>
          </p:spPr>
        </p:pic>
      </p:grpSp>
      <p:grpSp>
        <p:nvGrpSpPr>
          <p:cNvPr id="36" name="组合 35">
            <a:extLst>
              <a:ext uri="{FF2B5EF4-FFF2-40B4-BE49-F238E27FC236}">
                <a16:creationId xmlns="" xmlns:a16="http://schemas.microsoft.com/office/drawing/2014/main" id="{12753405-411B-4461-8391-6E8450034E62}"/>
              </a:ext>
            </a:extLst>
          </p:cNvPr>
          <p:cNvGrpSpPr/>
          <p:nvPr/>
        </p:nvGrpSpPr>
        <p:grpSpPr>
          <a:xfrm>
            <a:off x="888609" y="1218297"/>
            <a:ext cx="3537184" cy="4799444"/>
            <a:chOff x="830465" y="1456095"/>
            <a:chExt cx="3537184" cy="4799444"/>
          </a:xfrm>
        </p:grpSpPr>
        <p:grpSp>
          <p:nvGrpSpPr>
            <p:cNvPr id="37" name="组合 36">
              <a:extLst>
                <a:ext uri="{FF2B5EF4-FFF2-40B4-BE49-F238E27FC236}">
                  <a16:creationId xmlns="" xmlns:a16="http://schemas.microsoft.com/office/drawing/2014/main" id="{923900FC-C34D-4EFC-AA4B-C8B3704DA160}"/>
                </a:ext>
              </a:extLst>
            </p:cNvPr>
            <p:cNvGrpSpPr/>
            <p:nvPr/>
          </p:nvGrpSpPr>
          <p:grpSpPr>
            <a:xfrm>
              <a:off x="830465" y="1584563"/>
              <a:ext cx="3498040" cy="4670976"/>
              <a:chOff x="852084" y="1410924"/>
              <a:chExt cx="2812656" cy="4064136"/>
            </a:xfrm>
          </p:grpSpPr>
          <p:sp>
            <p:nvSpPr>
              <p:cNvPr id="56" name="任意多边形 1">
                <a:extLst>
                  <a:ext uri="{FF2B5EF4-FFF2-40B4-BE49-F238E27FC236}">
                    <a16:creationId xmlns="" xmlns:a16="http://schemas.microsoft.com/office/drawing/2014/main" id="{E3E0270E-CE9B-4063-B6E2-DF22BDBAC25A}"/>
                  </a:ext>
                </a:extLst>
              </p:cNvPr>
              <p:cNvSpPr/>
              <p:nvPr/>
            </p:nvSpPr>
            <p:spPr>
              <a:xfrm>
                <a:off x="852086" y="1416812"/>
                <a:ext cx="2812654" cy="4058248"/>
              </a:xfrm>
              <a:prstGeom prst="rect">
                <a:avLst/>
              </a:prstGeom>
              <a:solidFill>
                <a:schemeClr val="bg1"/>
              </a:solidFill>
              <a:ln>
                <a:noFill/>
              </a:ln>
              <a:effectLst>
                <a:outerShdw blurRad="139700" dist="63500" dir="10800000" algn="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57" name="矩形 56">
                <a:extLst>
                  <a:ext uri="{FF2B5EF4-FFF2-40B4-BE49-F238E27FC236}">
                    <a16:creationId xmlns="" xmlns:a16="http://schemas.microsoft.com/office/drawing/2014/main" id="{7658C84D-B9A0-4596-AF87-4731D176D0F9}"/>
                  </a:ext>
                </a:extLst>
              </p:cNvPr>
              <p:cNvSpPr/>
              <p:nvPr/>
            </p:nvSpPr>
            <p:spPr>
              <a:xfrm>
                <a:off x="852084" y="1410924"/>
                <a:ext cx="2812654" cy="567412"/>
              </a:xfrm>
              <a:prstGeom prst="rect">
                <a:avLst/>
              </a:prstGeom>
              <a:solidFill>
                <a:srgbClr val="068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grpSp>
          <p:nvGrpSpPr>
            <p:cNvPr id="47" name="组合 46">
              <a:extLst>
                <a:ext uri="{FF2B5EF4-FFF2-40B4-BE49-F238E27FC236}">
                  <a16:creationId xmlns="" xmlns:a16="http://schemas.microsoft.com/office/drawing/2014/main" id="{B2687EDD-DA4F-4583-894F-41ACDAB88AAD}"/>
                </a:ext>
              </a:extLst>
            </p:cNvPr>
            <p:cNvGrpSpPr/>
            <p:nvPr/>
          </p:nvGrpSpPr>
          <p:grpSpPr>
            <a:xfrm>
              <a:off x="976360" y="4771193"/>
              <a:ext cx="3391289" cy="1484346"/>
              <a:chOff x="-2226252" y="4214734"/>
              <a:chExt cx="4603960" cy="2236337"/>
            </a:xfrm>
          </p:grpSpPr>
          <p:sp>
            <p:nvSpPr>
              <p:cNvPr id="54" name="直角三角形 37">
                <a:extLst>
                  <a:ext uri="{FF2B5EF4-FFF2-40B4-BE49-F238E27FC236}">
                    <a16:creationId xmlns="" xmlns:a16="http://schemas.microsoft.com/office/drawing/2014/main" id="{20E9DE4D-4CB0-4758-8C85-59EEA22296F7}"/>
                  </a:ext>
                </a:extLst>
              </p:cNvPr>
              <p:cNvSpPr/>
              <p:nvPr/>
            </p:nvSpPr>
            <p:spPr>
              <a:xfrm rot="5400000">
                <a:off x="1930032" y="6003396"/>
                <a:ext cx="447675" cy="447676"/>
              </a:xfrm>
              <a:custGeom>
                <a:avLst/>
                <a:gdLst>
                  <a:gd name="connsiteX0" fmla="*/ 0 w 447676"/>
                  <a:gd name="connsiteY0" fmla="*/ 447676 h 447676"/>
                  <a:gd name="connsiteX1" fmla="*/ 0 w 447676"/>
                  <a:gd name="connsiteY1" fmla="*/ 0 h 447676"/>
                  <a:gd name="connsiteX2" fmla="*/ 447676 w 447676"/>
                  <a:gd name="connsiteY2" fmla="*/ 447676 h 447676"/>
                  <a:gd name="connsiteX3" fmla="*/ 0 w 447676"/>
                  <a:gd name="connsiteY3" fmla="*/ 447676 h 447676"/>
                  <a:gd name="connsiteX0-1" fmla="*/ 68239 w 447676"/>
                  <a:gd name="connsiteY0-2" fmla="*/ 369201 h 447676"/>
                  <a:gd name="connsiteX1-3" fmla="*/ 0 w 447676"/>
                  <a:gd name="connsiteY1-4" fmla="*/ 0 h 447676"/>
                  <a:gd name="connsiteX2-5" fmla="*/ 447676 w 447676"/>
                  <a:gd name="connsiteY2-6" fmla="*/ 447676 h 447676"/>
                  <a:gd name="connsiteX3-7" fmla="*/ 68239 w 447676"/>
                  <a:gd name="connsiteY3-8" fmla="*/ 369201 h 447676"/>
                </a:gdLst>
                <a:ahLst/>
                <a:cxnLst>
                  <a:cxn ang="0">
                    <a:pos x="connsiteX0-1" y="connsiteY0-2"/>
                  </a:cxn>
                  <a:cxn ang="0">
                    <a:pos x="connsiteX1-3" y="connsiteY1-4"/>
                  </a:cxn>
                  <a:cxn ang="0">
                    <a:pos x="connsiteX2-5" y="connsiteY2-6"/>
                  </a:cxn>
                  <a:cxn ang="0">
                    <a:pos x="connsiteX3-7" y="connsiteY3-8"/>
                  </a:cxn>
                </a:cxnLst>
                <a:rect l="l" t="t" r="r" b="b"/>
                <a:pathLst>
                  <a:path w="447676" h="447676">
                    <a:moveTo>
                      <a:pt x="68239" y="369201"/>
                    </a:moveTo>
                    <a:lnTo>
                      <a:pt x="0" y="0"/>
                    </a:lnTo>
                    <a:lnTo>
                      <a:pt x="447676" y="447676"/>
                    </a:lnTo>
                    <a:lnTo>
                      <a:pt x="68239" y="369201"/>
                    </a:ln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5" name="Freeform 144">
                <a:extLst>
                  <a:ext uri="{FF2B5EF4-FFF2-40B4-BE49-F238E27FC236}">
                    <a16:creationId xmlns="" xmlns:a16="http://schemas.microsoft.com/office/drawing/2014/main" id="{28165A4D-5CA5-4490-986C-2722E9015BFA}"/>
                  </a:ext>
                </a:extLst>
              </p:cNvPr>
              <p:cNvSpPr>
                <a:spLocks noEditPoints="1"/>
              </p:cNvSpPr>
              <p:nvPr/>
            </p:nvSpPr>
            <p:spPr bwMode="auto">
              <a:xfrm flipH="1">
                <a:off x="-2226252" y="4214734"/>
                <a:ext cx="1919575" cy="2211686"/>
              </a:xfrm>
              <a:custGeom>
                <a:avLst/>
                <a:gdLst>
                  <a:gd name="T0" fmla="*/ 3 w 97"/>
                  <a:gd name="T1" fmla="*/ 106 h 112"/>
                  <a:gd name="T2" fmla="*/ 3 w 97"/>
                  <a:gd name="T3" fmla="*/ 48 h 112"/>
                  <a:gd name="T4" fmla="*/ 30 w 97"/>
                  <a:gd name="T5" fmla="*/ 39 h 112"/>
                  <a:gd name="T6" fmla="*/ 30 w 97"/>
                  <a:gd name="T7" fmla="*/ 23 h 112"/>
                  <a:gd name="T8" fmla="*/ 74 w 97"/>
                  <a:gd name="T9" fmla="*/ 2 h 112"/>
                  <a:gd name="T10" fmla="*/ 79 w 97"/>
                  <a:gd name="T11" fmla="*/ 1 h 112"/>
                  <a:gd name="T12" fmla="*/ 92 w 97"/>
                  <a:gd name="T13" fmla="*/ 105 h 112"/>
                  <a:gd name="T14" fmla="*/ 97 w 97"/>
                  <a:gd name="T15" fmla="*/ 112 h 112"/>
                  <a:gd name="T16" fmla="*/ 72 w 97"/>
                  <a:gd name="T17" fmla="*/ 112 h 112"/>
                  <a:gd name="T18" fmla="*/ 72 w 97"/>
                  <a:gd name="T19" fmla="*/ 11 h 112"/>
                  <a:gd name="T20" fmla="*/ 37 w 97"/>
                  <a:gd name="T21" fmla="*/ 37 h 112"/>
                  <a:gd name="T22" fmla="*/ 51 w 97"/>
                  <a:gd name="T23" fmla="*/ 32 h 112"/>
                  <a:gd name="T24" fmla="*/ 51 w 97"/>
                  <a:gd name="T25" fmla="*/ 32 h 112"/>
                  <a:gd name="T26" fmla="*/ 51 w 97"/>
                  <a:gd name="T27" fmla="*/ 32 h 112"/>
                  <a:gd name="T28" fmla="*/ 65 w 97"/>
                  <a:gd name="T29" fmla="*/ 105 h 112"/>
                  <a:gd name="T30" fmla="*/ 70 w 97"/>
                  <a:gd name="T31" fmla="*/ 112 h 112"/>
                  <a:gd name="T32" fmla="*/ 45 w 97"/>
                  <a:gd name="T33" fmla="*/ 112 h 112"/>
                  <a:gd name="T34" fmla="*/ 45 w 97"/>
                  <a:gd name="T35" fmla="*/ 41 h 112"/>
                  <a:gd name="T36" fmla="*/ 9 w 97"/>
                  <a:gd name="T37" fmla="*/ 109 h 112"/>
                  <a:gd name="T38" fmla="*/ 6 w 97"/>
                  <a:gd name="T39" fmla="*/ 112 h 112"/>
                  <a:gd name="T40" fmla="*/ 0 w 97"/>
                  <a:gd name="T41" fmla="*/ 106 h 112"/>
                  <a:gd name="T42" fmla="*/ 25 w 97"/>
                  <a:gd name="T43" fmla="*/ 112 h 112"/>
                  <a:gd name="T44" fmla="*/ 39 w 97"/>
                  <a:gd name="T45" fmla="*/ 100 h 112"/>
                  <a:gd name="T46" fmla="*/ 13 w 97"/>
                  <a:gd name="T47" fmla="*/ 101 h 112"/>
                  <a:gd name="T48" fmla="*/ 13 w 97"/>
                  <a:gd name="T49" fmla="*/ 67 h 112"/>
                  <a:gd name="T50" fmla="*/ 39 w 97"/>
                  <a:gd name="T51" fmla="*/ 60 h 112"/>
                  <a:gd name="T52" fmla="*/ 25 w 97"/>
                  <a:gd name="T53" fmla="*/ 53 h 112"/>
                  <a:gd name="T54" fmla="*/ 13 w 97"/>
                  <a:gd name="T55" fmla="*/ 67 h 112"/>
                  <a:gd name="T56" fmla="*/ 25 w 97"/>
                  <a:gd name="T57" fmla="*/ 80 h 112"/>
                  <a:gd name="T58" fmla="*/ 39 w 97"/>
                  <a:gd name="T59" fmla="*/ 65 h 112"/>
                  <a:gd name="T60" fmla="*/ 13 w 97"/>
                  <a:gd name="T61" fmla="*/ 72 h 112"/>
                  <a:gd name="T62" fmla="*/ 13 w 97"/>
                  <a:gd name="T63" fmla="*/ 97 h 112"/>
                  <a:gd name="T64" fmla="*/ 39 w 97"/>
                  <a:gd name="T65" fmla="*/ 94 h 112"/>
                  <a:gd name="T66" fmla="*/ 25 w 97"/>
                  <a:gd name="T67" fmla="*/ 84 h 112"/>
                  <a:gd name="T68" fmla="*/ 13 w 97"/>
                  <a:gd name="T69" fmla="*/ 97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7" h="112">
                    <a:moveTo>
                      <a:pt x="0" y="106"/>
                    </a:moveTo>
                    <a:cubicBezTo>
                      <a:pt x="3" y="106"/>
                      <a:pt x="3" y="106"/>
                      <a:pt x="3" y="106"/>
                    </a:cubicBezTo>
                    <a:cubicBezTo>
                      <a:pt x="3" y="51"/>
                      <a:pt x="3" y="51"/>
                      <a:pt x="3" y="51"/>
                    </a:cubicBezTo>
                    <a:cubicBezTo>
                      <a:pt x="3" y="48"/>
                      <a:pt x="3" y="48"/>
                      <a:pt x="3" y="48"/>
                    </a:cubicBezTo>
                    <a:cubicBezTo>
                      <a:pt x="5" y="48"/>
                      <a:pt x="5" y="48"/>
                      <a:pt x="5" y="48"/>
                    </a:cubicBezTo>
                    <a:cubicBezTo>
                      <a:pt x="30" y="39"/>
                      <a:pt x="30" y="39"/>
                      <a:pt x="30" y="39"/>
                    </a:cubicBezTo>
                    <a:cubicBezTo>
                      <a:pt x="30" y="25"/>
                      <a:pt x="30" y="25"/>
                      <a:pt x="30" y="25"/>
                    </a:cubicBezTo>
                    <a:cubicBezTo>
                      <a:pt x="30" y="23"/>
                      <a:pt x="30" y="23"/>
                      <a:pt x="30" y="23"/>
                    </a:cubicBezTo>
                    <a:cubicBezTo>
                      <a:pt x="32" y="22"/>
                      <a:pt x="32" y="22"/>
                      <a:pt x="32" y="22"/>
                    </a:cubicBezTo>
                    <a:cubicBezTo>
                      <a:pt x="74" y="2"/>
                      <a:pt x="74" y="2"/>
                      <a:pt x="74" y="2"/>
                    </a:cubicBezTo>
                    <a:cubicBezTo>
                      <a:pt x="79" y="0"/>
                      <a:pt x="79" y="0"/>
                      <a:pt x="79" y="0"/>
                    </a:cubicBezTo>
                    <a:cubicBezTo>
                      <a:pt x="79" y="1"/>
                      <a:pt x="79" y="1"/>
                      <a:pt x="79" y="1"/>
                    </a:cubicBezTo>
                    <a:cubicBezTo>
                      <a:pt x="92" y="9"/>
                      <a:pt x="92" y="9"/>
                      <a:pt x="92" y="9"/>
                    </a:cubicBezTo>
                    <a:cubicBezTo>
                      <a:pt x="92" y="105"/>
                      <a:pt x="92" y="105"/>
                      <a:pt x="92" y="105"/>
                    </a:cubicBezTo>
                    <a:cubicBezTo>
                      <a:pt x="97" y="105"/>
                      <a:pt x="97" y="105"/>
                      <a:pt x="97" y="105"/>
                    </a:cubicBezTo>
                    <a:cubicBezTo>
                      <a:pt x="97" y="112"/>
                      <a:pt x="97" y="112"/>
                      <a:pt x="97" y="112"/>
                    </a:cubicBezTo>
                    <a:cubicBezTo>
                      <a:pt x="75" y="112"/>
                      <a:pt x="75" y="112"/>
                      <a:pt x="75" y="112"/>
                    </a:cubicBezTo>
                    <a:cubicBezTo>
                      <a:pt x="72" y="112"/>
                      <a:pt x="72" y="112"/>
                      <a:pt x="72" y="112"/>
                    </a:cubicBezTo>
                    <a:cubicBezTo>
                      <a:pt x="72" y="109"/>
                      <a:pt x="72" y="109"/>
                      <a:pt x="72" y="109"/>
                    </a:cubicBezTo>
                    <a:cubicBezTo>
                      <a:pt x="72" y="11"/>
                      <a:pt x="72" y="11"/>
                      <a:pt x="72" y="11"/>
                    </a:cubicBezTo>
                    <a:cubicBezTo>
                      <a:pt x="37" y="27"/>
                      <a:pt x="37" y="27"/>
                      <a:pt x="37" y="27"/>
                    </a:cubicBezTo>
                    <a:cubicBezTo>
                      <a:pt x="37" y="37"/>
                      <a:pt x="37" y="37"/>
                      <a:pt x="37" y="37"/>
                    </a:cubicBezTo>
                    <a:cubicBezTo>
                      <a:pt x="47" y="33"/>
                      <a:pt x="47" y="33"/>
                      <a:pt x="47" y="33"/>
                    </a:cubicBezTo>
                    <a:cubicBezTo>
                      <a:pt x="51" y="32"/>
                      <a:pt x="51" y="32"/>
                      <a:pt x="51" y="32"/>
                    </a:cubicBezTo>
                    <a:cubicBezTo>
                      <a:pt x="51" y="31"/>
                      <a:pt x="51" y="31"/>
                      <a:pt x="51" y="31"/>
                    </a:cubicBezTo>
                    <a:cubicBezTo>
                      <a:pt x="51" y="32"/>
                      <a:pt x="51" y="32"/>
                      <a:pt x="51" y="32"/>
                    </a:cubicBezTo>
                    <a:cubicBezTo>
                      <a:pt x="51" y="31"/>
                      <a:pt x="51" y="31"/>
                      <a:pt x="51" y="31"/>
                    </a:cubicBezTo>
                    <a:cubicBezTo>
                      <a:pt x="51" y="32"/>
                      <a:pt x="51" y="32"/>
                      <a:pt x="51" y="32"/>
                    </a:cubicBezTo>
                    <a:cubicBezTo>
                      <a:pt x="65" y="40"/>
                      <a:pt x="65" y="40"/>
                      <a:pt x="65" y="40"/>
                    </a:cubicBezTo>
                    <a:cubicBezTo>
                      <a:pt x="65" y="105"/>
                      <a:pt x="65" y="105"/>
                      <a:pt x="65" y="105"/>
                    </a:cubicBezTo>
                    <a:cubicBezTo>
                      <a:pt x="70" y="105"/>
                      <a:pt x="70" y="105"/>
                      <a:pt x="70" y="105"/>
                    </a:cubicBezTo>
                    <a:cubicBezTo>
                      <a:pt x="70" y="112"/>
                      <a:pt x="70" y="112"/>
                      <a:pt x="70" y="112"/>
                    </a:cubicBezTo>
                    <a:cubicBezTo>
                      <a:pt x="48" y="112"/>
                      <a:pt x="48" y="112"/>
                      <a:pt x="48" y="112"/>
                    </a:cubicBezTo>
                    <a:cubicBezTo>
                      <a:pt x="45" y="112"/>
                      <a:pt x="45" y="112"/>
                      <a:pt x="45" y="112"/>
                    </a:cubicBezTo>
                    <a:cubicBezTo>
                      <a:pt x="45" y="108"/>
                      <a:pt x="45" y="108"/>
                      <a:pt x="45" y="108"/>
                    </a:cubicBezTo>
                    <a:cubicBezTo>
                      <a:pt x="45" y="41"/>
                      <a:pt x="45" y="41"/>
                      <a:pt x="45" y="41"/>
                    </a:cubicBezTo>
                    <a:cubicBezTo>
                      <a:pt x="9" y="53"/>
                      <a:pt x="9" y="53"/>
                      <a:pt x="9" y="53"/>
                    </a:cubicBezTo>
                    <a:cubicBezTo>
                      <a:pt x="9" y="109"/>
                      <a:pt x="9" y="109"/>
                      <a:pt x="9" y="109"/>
                    </a:cubicBezTo>
                    <a:cubicBezTo>
                      <a:pt x="9" y="112"/>
                      <a:pt x="9" y="112"/>
                      <a:pt x="9" y="112"/>
                    </a:cubicBezTo>
                    <a:cubicBezTo>
                      <a:pt x="6" y="112"/>
                      <a:pt x="6" y="112"/>
                      <a:pt x="6" y="112"/>
                    </a:cubicBezTo>
                    <a:cubicBezTo>
                      <a:pt x="0" y="112"/>
                      <a:pt x="0" y="112"/>
                      <a:pt x="0" y="112"/>
                    </a:cubicBezTo>
                    <a:cubicBezTo>
                      <a:pt x="0" y="106"/>
                      <a:pt x="0" y="106"/>
                      <a:pt x="0" y="106"/>
                    </a:cubicBezTo>
                    <a:close/>
                    <a:moveTo>
                      <a:pt x="13" y="112"/>
                    </a:moveTo>
                    <a:cubicBezTo>
                      <a:pt x="17" y="112"/>
                      <a:pt x="21" y="112"/>
                      <a:pt x="25" y="112"/>
                    </a:cubicBezTo>
                    <a:cubicBezTo>
                      <a:pt x="30" y="112"/>
                      <a:pt x="34" y="112"/>
                      <a:pt x="39" y="112"/>
                    </a:cubicBezTo>
                    <a:cubicBezTo>
                      <a:pt x="39" y="108"/>
                      <a:pt x="39" y="104"/>
                      <a:pt x="39" y="100"/>
                    </a:cubicBezTo>
                    <a:cubicBezTo>
                      <a:pt x="34" y="100"/>
                      <a:pt x="30" y="100"/>
                      <a:pt x="25" y="101"/>
                    </a:cubicBezTo>
                    <a:cubicBezTo>
                      <a:pt x="21" y="101"/>
                      <a:pt x="17" y="101"/>
                      <a:pt x="13" y="101"/>
                    </a:cubicBezTo>
                    <a:cubicBezTo>
                      <a:pt x="13" y="105"/>
                      <a:pt x="13" y="108"/>
                      <a:pt x="13" y="112"/>
                    </a:cubicBezTo>
                    <a:close/>
                    <a:moveTo>
                      <a:pt x="13" y="67"/>
                    </a:moveTo>
                    <a:cubicBezTo>
                      <a:pt x="17" y="66"/>
                      <a:pt x="21" y="65"/>
                      <a:pt x="25" y="64"/>
                    </a:cubicBezTo>
                    <a:cubicBezTo>
                      <a:pt x="30" y="63"/>
                      <a:pt x="34" y="61"/>
                      <a:pt x="39" y="60"/>
                    </a:cubicBezTo>
                    <a:cubicBezTo>
                      <a:pt x="39" y="56"/>
                      <a:pt x="39" y="52"/>
                      <a:pt x="39" y="48"/>
                    </a:cubicBezTo>
                    <a:cubicBezTo>
                      <a:pt x="34" y="50"/>
                      <a:pt x="30" y="51"/>
                      <a:pt x="25" y="53"/>
                    </a:cubicBezTo>
                    <a:cubicBezTo>
                      <a:pt x="21" y="54"/>
                      <a:pt x="17" y="56"/>
                      <a:pt x="13" y="57"/>
                    </a:cubicBezTo>
                    <a:cubicBezTo>
                      <a:pt x="13" y="61"/>
                      <a:pt x="13" y="64"/>
                      <a:pt x="13" y="67"/>
                    </a:cubicBezTo>
                    <a:close/>
                    <a:moveTo>
                      <a:pt x="13" y="82"/>
                    </a:moveTo>
                    <a:cubicBezTo>
                      <a:pt x="17" y="81"/>
                      <a:pt x="21" y="80"/>
                      <a:pt x="25" y="80"/>
                    </a:cubicBezTo>
                    <a:cubicBezTo>
                      <a:pt x="30" y="79"/>
                      <a:pt x="34" y="78"/>
                      <a:pt x="39" y="77"/>
                    </a:cubicBezTo>
                    <a:cubicBezTo>
                      <a:pt x="39" y="73"/>
                      <a:pt x="39" y="69"/>
                      <a:pt x="39" y="65"/>
                    </a:cubicBezTo>
                    <a:cubicBezTo>
                      <a:pt x="34" y="66"/>
                      <a:pt x="30" y="67"/>
                      <a:pt x="25" y="69"/>
                    </a:cubicBezTo>
                    <a:cubicBezTo>
                      <a:pt x="21" y="70"/>
                      <a:pt x="17" y="71"/>
                      <a:pt x="13" y="72"/>
                    </a:cubicBezTo>
                    <a:cubicBezTo>
                      <a:pt x="13" y="75"/>
                      <a:pt x="13" y="79"/>
                      <a:pt x="13" y="82"/>
                    </a:cubicBezTo>
                    <a:close/>
                    <a:moveTo>
                      <a:pt x="13" y="97"/>
                    </a:moveTo>
                    <a:cubicBezTo>
                      <a:pt x="17" y="96"/>
                      <a:pt x="21" y="96"/>
                      <a:pt x="25" y="96"/>
                    </a:cubicBezTo>
                    <a:cubicBezTo>
                      <a:pt x="30" y="95"/>
                      <a:pt x="34" y="95"/>
                      <a:pt x="39" y="94"/>
                    </a:cubicBezTo>
                    <a:cubicBezTo>
                      <a:pt x="39" y="90"/>
                      <a:pt x="39" y="86"/>
                      <a:pt x="39" y="82"/>
                    </a:cubicBezTo>
                    <a:cubicBezTo>
                      <a:pt x="34" y="83"/>
                      <a:pt x="30" y="84"/>
                      <a:pt x="25" y="84"/>
                    </a:cubicBezTo>
                    <a:cubicBezTo>
                      <a:pt x="21" y="85"/>
                      <a:pt x="17" y="86"/>
                      <a:pt x="13" y="86"/>
                    </a:cubicBezTo>
                    <a:cubicBezTo>
                      <a:pt x="13" y="90"/>
                      <a:pt x="13" y="93"/>
                      <a:pt x="13" y="97"/>
                    </a:cubicBezTo>
                    <a:close/>
                  </a:path>
                </a:pathLst>
              </a:custGeom>
              <a:solidFill>
                <a:schemeClr val="tx1">
                  <a:alpha val="5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sp>
          <p:nvSpPr>
            <p:cNvPr id="50" name="任意多边形 15">
              <a:extLst>
                <a:ext uri="{FF2B5EF4-FFF2-40B4-BE49-F238E27FC236}">
                  <a16:creationId xmlns="" xmlns:a16="http://schemas.microsoft.com/office/drawing/2014/main" id="{A9376CCD-7110-4707-A0CA-C8459B992525}"/>
                </a:ext>
              </a:extLst>
            </p:cNvPr>
            <p:cNvSpPr/>
            <p:nvPr/>
          </p:nvSpPr>
          <p:spPr>
            <a:xfrm>
              <a:off x="1099931" y="1734765"/>
              <a:ext cx="3024000" cy="180000"/>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pic>
          <p:nvPicPr>
            <p:cNvPr id="49" name="图片 48">
              <a:extLst>
                <a:ext uri="{FF2B5EF4-FFF2-40B4-BE49-F238E27FC236}">
                  <a16:creationId xmlns="" xmlns:a16="http://schemas.microsoft.com/office/drawing/2014/main" id="{40F02D8D-2DEF-4034-86AC-CB936946A8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360" y="1456095"/>
              <a:ext cx="675814" cy="675815"/>
            </a:xfrm>
            <a:prstGeom prst="rect">
              <a:avLst/>
            </a:prstGeom>
          </p:spPr>
        </p:pic>
      </p:grpSp>
      <p:sp>
        <p:nvSpPr>
          <p:cNvPr id="5" name="文本框 4">
            <a:extLst>
              <a:ext uri="{FF2B5EF4-FFF2-40B4-BE49-F238E27FC236}">
                <a16:creationId xmlns="" xmlns:a16="http://schemas.microsoft.com/office/drawing/2014/main" id="{9C1B4757-1A2E-4936-A644-939AE10D21AD}"/>
              </a:ext>
            </a:extLst>
          </p:cNvPr>
          <p:cNvSpPr txBox="1"/>
          <p:nvPr/>
        </p:nvSpPr>
        <p:spPr>
          <a:xfrm>
            <a:off x="951647" y="485886"/>
            <a:ext cx="1620957"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考勤制度</a:t>
            </a:r>
          </a:p>
        </p:txBody>
      </p:sp>
      <p:sp>
        <p:nvSpPr>
          <p:cNvPr id="17" name="矩形 16">
            <a:extLst>
              <a:ext uri="{FF2B5EF4-FFF2-40B4-BE49-F238E27FC236}">
                <a16:creationId xmlns="" xmlns:a16="http://schemas.microsoft.com/office/drawing/2014/main" id="{97390EBF-EFC9-43FD-8E2F-94E37CA7B98A}"/>
              </a:ext>
            </a:extLst>
          </p:cNvPr>
          <p:cNvSpPr/>
          <p:nvPr/>
        </p:nvSpPr>
        <p:spPr>
          <a:xfrm>
            <a:off x="1191744" y="3690261"/>
            <a:ext cx="2949845" cy="338554"/>
          </a:xfrm>
          <a:prstGeom prst="rect">
            <a:avLst/>
          </a:prstGeom>
          <a:solidFill>
            <a:schemeClr val="bg1">
              <a:lumMod val="95000"/>
            </a:schemeClr>
          </a:solidFill>
        </p:spPr>
        <p:txBody>
          <a:bodyPr wrap="square">
            <a:spAutoFit/>
          </a:bodyPr>
          <a:lstStyle/>
          <a:p>
            <a:r>
              <a:rPr lang="zh-CN" altLang="en-US" sz="1600" dirty="0">
                <a:solidFill>
                  <a:schemeClr val="bg2">
                    <a:lumMod val="25000"/>
                  </a:schemeClr>
                </a:solidFill>
                <a:cs typeface="+mn-ea"/>
                <a:sym typeface="+mn-lt"/>
              </a:rPr>
              <a:t>上午： </a:t>
            </a:r>
            <a:r>
              <a:rPr lang="en-US" altLang="zh-CN" sz="1600" dirty="0">
                <a:solidFill>
                  <a:schemeClr val="bg2">
                    <a:lumMod val="25000"/>
                  </a:schemeClr>
                </a:solidFill>
                <a:cs typeface="+mn-ea"/>
                <a:sym typeface="+mn-lt"/>
              </a:rPr>
              <a:t>09</a:t>
            </a:r>
            <a:r>
              <a:rPr lang="zh-CN" altLang="en-US" sz="1600" dirty="0">
                <a:solidFill>
                  <a:schemeClr val="bg2">
                    <a:lumMod val="25000"/>
                  </a:schemeClr>
                </a:solidFill>
                <a:cs typeface="+mn-ea"/>
                <a:sym typeface="+mn-lt"/>
              </a:rPr>
              <a:t>：</a:t>
            </a:r>
            <a:r>
              <a:rPr lang="en-US" altLang="zh-CN" sz="1600" dirty="0">
                <a:solidFill>
                  <a:schemeClr val="bg2">
                    <a:lumMod val="25000"/>
                  </a:schemeClr>
                </a:solidFill>
                <a:cs typeface="+mn-ea"/>
                <a:sym typeface="+mn-lt"/>
              </a:rPr>
              <a:t>00-13</a:t>
            </a:r>
            <a:r>
              <a:rPr lang="zh-CN" altLang="en-US" sz="1600" dirty="0">
                <a:solidFill>
                  <a:schemeClr val="bg2">
                    <a:lumMod val="25000"/>
                  </a:schemeClr>
                </a:solidFill>
                <a:cs typeface="+mn-ea"/>
                <a:sym typeface="+mn-lt"/>
              </a:rPr>
              <a:t>：</a:t>
            </a:r>
            <a:r>
              <a:rPr lang="en-US" altLang="zh-CN" sz="1600" dirty="0">
                <a:solidFill>
                  <a:schemeClr val="bg2">
                    <a:lumMod val="25000"/>
                  </a:schemeClr>
                </a:solidFill>
                <a:cs typeface="+mn-ea"/>
                <a:sym typeface="+mn-lt"/>
              </a:rPr>
              <a:t>00  </a:t>
            </a:r>
          </a:p>
        </p:txBody>
      </p:sp>
      <p:sp>
        <p:nvSpPr>
          <p:cNvPr id="18" name="矩形 17">
            <a:extLst>
              <a:ext uri="{FF2B5EF4-FFF2-40B4-BE49-F238E27FC236}">
                <a16:creationId xmlns="" xmlns:a16="http://schemas.microsoft.com/office/drawing/2014/main" id="{25527C26-5D18-45BF-9A99-3F0150D436CE}"/>
              </a:ext>
            </a:extLst>
          </p:cNvPr>
          <p:cNvSpPr/>
          <p:nvPr/>
        </p:nvSpPr>
        <p:spPr>
          <a:xfrm>
            <a:off x="4899632" y="2440923"/>
            <a:ext cx="2092111" cy="400110"/>
          </a:xfrm>
          <a:prstGeom prst="rect">
            <a:avLst/>
          </a:prstGeom>
          <a:noFill/>
          <a:ln>
            <a:noFill/>
          </a:ln>
        </p:spPr>
        <p:txBody>
          <a:bodyPr wrap="square" rtlCol="0">
            <a:spAutoFit/>
          </a:bodyPr>
          <a:lstStyle/>
          <a:p>
            <a:pPr algn="ctr"/>
            <a:r>
              <a:rPr lang="zh-CN" altLang="en-US" sz="2000" b="1" dirty="0">
                <a:solidFill>
                  <a:srgbClr val="068FF5"/>
                </a:solidFill>
                <a:cs typeface="+mn-ea"/>
                <a:sym typeface="+mn-lt"/>
              </a:rPr>
              <a:t>上下班打卡：</a:t>
            </a:r>
          </a:p>
        </p:txBody>
      </p:sp>
      <p:sp>
        <p:nvSpPr>
          <p:cNvPr id="19" name="矩形 18">
            <a:extLst>
              <a:ext uri="{FF2B5EF4-FFF2-40B4-BE49-F238E27FC236}">
                <a16:creationId xmlns="" xmlns:a16="http://schemas.microsoft.com/office/drawing/2014/main" id="{F3532D63-F834-47C9-B250-A90D49E02882}"/>
              </a:ext>
            </a:extLst>
          </p:cNvPr>
          <p:cNvSpPr/>
          <p:nvPr/>
        </p:nvSpPr>
        <p:spPr>
          <a:xfrm>
            <a:off x="5187861" y="2990948"/>
            <a:ext cx="5969635" cy="338554"/>
          </a:xfrm>
          <a:prstGeom prst="rect">
            <a:avLst/>
          </a:prstGeom>
          <a:solidFill>
            <a:schemeClr val="bg1">
              <a:lumMod val="95000"/>
            </a:schemeClr>
          </a:solidFill>
        </p:spPr>
        <p:txBody>
          <a:bodyPr wrap="square">
            <a:spAutoFit/>
          </a:bodyPr>
          <a:lstStyle/>
          <a:p>
            <a:r>
              <a:rPr lang="en-US" altLang="zh-CN" sz="1600" dirty="0">
                <a:solidFill>
                  <a:schemeClr val="bg2">
                    <a:lumMod val="25000"/>
                  </a:schemeClr>
                </a:solidFill>
                <a:cs typeface="+mn-ea"/>
                <a:sym typeface="+mn-lt"/>
              </a:rPr>
              <a:t>1</a:t>
            </a:r>
            <a:r>
              <a:rPr lang="zh-CN" altLang="en-US" sz="1600" dirty="0">
                <a:solidFill>
                  <a:schemeClr val="bg2">
                    <a:lumMod val="25000"/>
                  </a:schemeClr>
                </a:solidFill>
                <a:cs typeface="+mn-ea"/>
                <a:sym typeface="+mn-lt"/>
              </a:rPr>
              <a:t>、每位员工上下班均需亲自打卡；   </a:t>
            </a:r>
            <a:endParaRPr lang="zh-CN" altLang="en-US" sz="1600" dirty="0">
              <a:cs typeface="+mn-ea"/>
              <a:sym typeface="+mn-lt"/>
            </a:endParaRPr>
          </a:p>
        </p:txBody>
      </p:sp>
      <p:sp>
        <p:nvSpPr>
          <p:cNvPr id="20" name="矩形 19">
            <a:extLst>
              <a:ext uri="{FF2B5EF4-FFF2-40B4-BE49-F238E27FC236}">
                <a16:creationId xmlns="" xmlns:a16="http://schemas.microsoft.com/office/drawing/2014/main" id="{6836177B-01DD-46BB-9663-3EC3C214683A}"/>
              </a:ext>
            </a:extLst>
          </p:cNvPr>
          <p:cNvSpPr/>
          <p:nvPr/>
        </p:nvSpPr>
        <p:spPr>
          <a:xfrm>
            <a:off x="1228717" y="2603476"/>
            <a:ext cx="2092111" cy="400110"/>
          </a:xfrm>
          <a:prstGeom prst="rect">
            <a:avLst/>
          </a:prstGeom>
          <a:noFill/>
          <a:ln>
            <a:noFill/>
          </a:ln>
        </p:spPr>
        <p:txBody>
          <a:bodyPr wrap="square" rtlCol="0">
            <a:spAutoFit/>
          </a:bodyPr>
          <a:lstStyle/>
          <a:p>
            <a:r>
              <a:rPr lang="zh-CN" altLang="en-US" sz="2000" b="1" dirty="0">
                <a:solidFill>
                  <a:srgbClr val="068FF5"/>
                </a:solidFill>
                <a:cs typeface="+mn-ea"/>
                <a:sym typeface="+mn-lt"/>
              </a:rPr>
              <a:t>工作时间：</a:t>
            </a:r>
            <a:endParaRPr lang="en-US" altLang="zh-CN" sz="2000" b="1" dirty="0">
              <a:solidFill>
                <a:srgbClr val="068FF5"/>
              </a:solidFill>
              <a:cs typeface="+mn-ea"/>
              <a:sym typeface="+mn-lt"/>
            </a:endParaRPr>
          </a:p>
        </p:txBody>
      </p:sp>
      <p:sp>
        <p:nvSpPr>
          <p:cNvPr id="21" name="矩形 20">
            <a:extLst>
              <a:ext uri="{FF2B5EF4-FFF2-40B4-BE49-F238E27FC236}">
                <a16:creationId xmlns="" xmlns:a16="http://schemas.microsoft.com/office/drawing/2014/main" id="{17889738-6BFB-4181-8CF3-BC34D9116DCC}"/>
              </a:ext>
            </a:extLst>
          </p:cNvPr>
          <p:cNvSpPr/>
          <p:nvPr/>
        </p:nvSpPr>
        <p:spPr>
          <a:xfrm>
            <a:off x="5187861" y="3518379"/>
            <a:ext cx="5969635" cy="1077218"/>
          </a:xfrm>
          <a:prstGeom prst="rect">
            <a:avLst/>
          </a:prstGeom>
          <a:solidFill>
            <a:schemeClr val="bg1">
              <a:lumMod val="95000"/>
            </a:schemeClr>
          </a:solidFill>
        </p:spPr>
        <p:txBody>
          <a:bodyPr wrap="square">
            <a:spAutoFit/>
          </a:bodyPr>
          <a:lstStyle/>
          <a:p>
            <a:r>
              <a:rPr lang="en-US" altLang="zh-CN" sz="1600" dirty="0">
                <a:solidFill>
                  <a:schemeClr val="bg2">
                    <a:lumMod val="25000"/>
                  </a:schemeClr>
                </a:solidFill>
                <a:cs typeface="+mn-ea"/>
                <a:sym typeface="+mn-lt"/>
              </a:rPr>
              <a:t>2</a:t>
            </a:r>
            <a:r>
              <a:rPr lang="zh-CN" altLang="en-US" sz="1600" dirty="0">
                <a:solidFill>
                  <a:schemeClr val="bg2">
                    <a:lumMod val="25000"/>
                  </a:schemeClr>
                </a:solidFill>
                <a:cs typeface="+mn-ea"/>
                <a:sym typeface="+mn-lt"/>
              </a:rPr>
              <a:t>、员工因公、私事不能打卡，均需如实填写考勤说明条，经部门负责人   审核、主管总经理审批，于事前或事后一周内交给部门考勤员。为保证   每月工薪按时发放，每月发薪截止日是当月考勤说明的截止日期（遇节   假日顺延）；</a:t>
            </a:r>
            <a:endParaRPr lang="zh-CN" altLang="en-US" sz="1600" dirty="0">
              <a:cs typeface="+mn-ea"/>
              <a:sym typeface="+mn-lt"/>
            </a:endParaRPr>
          </a:p>
        </p:txBody>
      </p:sp>
      <p:sp>
        <p:nvSpPr>
          <p:cNvPr id="22" name="矩形 21">
            <a:extLst>
              <a:ext uri="{FF2B5EF4-FFF2-40B4-BE49-F238E27FC236}">
                <a16:creationId xmlns="" xmlns:a16="http://schemas.microsoft.com/office/drawing/2014/main" id="{3E1BF184-0812-4BD8-BB4F-024600599E96}"/>
              </a:ext>
            </a:extLst>
          </p:cNvPr>
          <p:cNvSpPr/>
          <p:nvPr/>
        </p:nvSpPr>
        <p:spPr>
          <a:xfrm>
            <a:off x="5187861" y="4784474"/>
            <a:ext cx="5918075" cy="830997"/>
          </a:xfrm>
          <a:prstGeom prst="rect">
            <a:avLst/>
          </a:prstGeom>
          <a:solidFill>
            <a:schemeClr val="bg1">
              <a:lumMod val="95000"/>
            </a:schemeClr>
          </a:solidFill>
        </p:spPr>
        <p:txBody>
          <a:bodyPr wrap="square">
            <a:spAutoFit/>
          </a:bodyPr>
          <a:lstStyle/>
          <a:p>
            <a:r>
              <a:rPr lang="en-US" altLang="zh-CN" sz="1600" dirty="0">
                <a:solidFill>
                  <a:schemeClr val="bg2">
                    <a:lumMod val="25000"/>
                  </a:schemeClr>
                </a:solidFill>
                <a:cs typeface="+mn-ea"/>
                <a:sym typeface="+mn-lt"/>
              </a:rPr>
              <a:t>3</a:t>
            </a:r>
            <a:r>
              <a:rPr lang="zh-CN" altLang="en-US" sz="1600" dirty="0">
                <a:solidFill>
                  <a:schemeClr val="bg2">
                    <a:lumMod val="25000"/>
                  </a:schemeClr>
                </a:solidFill>
                <a:cs typeface="+mn-ea"/>
                <a:sym typeface="+mn-lt"/>
              </a:rPr>
              <a:t>、考勤卡丢失、损坏、忘带等不能打卡时，应在本部门考勤负责人处进行考勤登记，不能以此为理由进行考勤说明；如考勤卡丢失或损坏，应尽快到行政部补办考勤卡； </a:t>
            </a:r>
            <a:endParaRPr lang="zh-CN" altLang="en-US" sz="1600" dirty="0">
              <a:cs typeface="+mn-ea"/>
              <a:sym typeface="+mn-lt"/>
            </a:endParaRPr>
          </a:p>
        </p:txBody>
      </p:sp>
      <p:sp>
        <p:nvSpPr>
          <p:cNvPr id="3" name="矩形 2">
            <a:extLst>
              <a:ext uri="{FF2B5EF4-FFF2-40B4-BE49-F238E27FC236}">
                <a16:creationId xmlns="" xmlns:a16="http://schemas.microsoft.com/office/drawing/2014/main" id="{A412C2A3-BDB2-442D-A152-13C464B97182}"/>
              </a:ext>
            </a:extLst>
          </p:cNvPr>
          <p:cNvSpPr/>
          <p:nvPr/>
        </p:nvSpPr>
        <p:spPr>
          <a:xfrm>
            <a:off x="1191744" y="4678917"/>
            <a:ext cx="3029997" cy="338554"/>
          </a:xfrm>
          <a:prstGeom prst="rect">
            <a:avLst/>
          </a:prstGeom>
          <a:solidFill>
            <a:schemeClr val="bg1">
              <a:lumMod val="95000"/>
            </a:schemeClr>
          </a:solidFill>
        </p:spPr>
        <p:txBody>
          <a:bodyPr wrap="none">
            <a:spAutoFit/>
          </a:bodyPr>
          <a:lstStyle/>
          <a:p>
            <a:r>
              <a:rPr lang="zh-CN" altLang="en-US" sz="1600" dirty="0">
                <a:solidFill>
                  <a:schemeClr val="bg2">
                    <a:lumMod val="25000"/>
                  </a:schemeClr>
                </a:solidFill>
                <a:cs typeface="+mn-ea"/>
                <a:sym typeface="+mn-lt"/>
              </a:rPr>
              <a:t>*上午茶歇时间</a:t>
            </a:r>
            <a:r>
              <a:rPr lang="en-US" altLang="zh-CN" sz="1600" dirty="0">
                <a:solidFill>
                  <a:schemeClr val="bg2">
                    <a:lumMod val="25000"/>
                  </a:schemeClr>
                </a:solidFill>
                <a:cs typeface="+mn-ea"/>
                <a:sym typeface="+mn-lt"/>
              </a:rPr>
              <a:t>11</a:t>
            </a:r>
            <a:r>
              <a:rPr lang="zh-CN" altLang="en-US" sz="1600" dirty="0">
                <a:solidFill>
                  <a:schemeClr val="bg2">
                    <a:lumMod val="25000"/>
                  </a:schemeClr>
                </a:solidFill>
                <a:cs typeface="+mn-ea"/>
                <a:sym typeface="+mn-lt"/>
              </a:rPr>
              <a:t>：</a:t>
            </a:r>
            <a:r>
              <a:rPr lang="en-US" altLang="zh-CN" sz="1600" dirty="0">
                <a:solidFill>
                  <a:schemeClr val="bg2">
                    <a:lumMod val="25000"/>
                  </a:schemeClr>
                </a:solidFill>
                <a:cs typeface="+mn-ea"/>
                <a:sym typeface="+mn-lt"/>
              </a:rPr>
              <a:t>15-11</a:t>
            </a:r>
            <a:r>
              <a:rPr lang="zh-CN" altLang="en-US" sz="1600" dirty="0">
                <a:solidFill>
                  <a:schemeClr val="bg2">
                    <a:lumMod val="25000"/>
                  </a:schemeClr>
                </a:solidFill>
                <a:cs typeface="+mn-ea"/>
                <a:sym typeface="+mn-lt"/>
              </a:rPr>
              <a:t>：</a:t>
            </a:r>
            <a:r>
              <a:rPr lang="en-US" altLang="zh-CN" sz="1600" dirty="0">
                <a:solidFill>
                  <a:schemeClr val="bg2">
                    <a:lumMod val="25000"/>
                  </a:schemeClr>
                </a:solidFill>
                <a:cs typeface="+mn-ea"/>
                <a:sym typeface="+mn-lt"/>
              </a:rPr>
              <a:t>30 </a:t>
            </a:r>
            <a:endParaRPr lang="zh-CN" altLang="en-US" sz="1600" dirty="0">
              <a:solidFill>
                <a:schemeClr val="bg2">
                  <a:lumMod val="25000"/>
                </a:schemeClr>
              </a:solidFill>
              <a:cs typeface="+mn-ea"/>
              <a:sym typeface="+mn-lt"/>
            </a:endParaRPr>
          </a:p>
        </p:txBody>
      </p:sp>
      <p:sp>
        <p:nvSpPr>
          <p:cNvPr id="4" name="矩形 3">
            <a:extLst>
              <a:ext uri="{FF2B5EF4-FFF2-40B4-BE49-F238E27FC236}">
                <a16:creationId xmlns="" xmlns:a16="http://schemas.microsoft.com/office/drawing/2014/main" id="{C75A4E7C-E733-4045-8D42-FCF4F13111F6}"/>
              </a:ext>
            </a:extLst>
          </p:cNvPr>
          <p:cNvSpPr/>
          <p:nvPr/>
        </p:nvSpPr>
        <p:spPr>
          <a:xfrm>
            <a:off x="1191744" y="4184589"/>
            <a:ext cx="2949845" cy="338554"/>
          </a:xfrm>
          <a:prstGeom prst="rect">
            <a:avLst/>
          </a:prstGeom>
          <a:solidFill>
            <a:schemeClr val="bg1">
              <a:lumMod val="95000"/>
            </a:schemeClr>
          </a:solidFill>
        </p:spPr>
        <p:txBody>
          <a:bodyPr wrap="square">
            <a:spAutoFit/>
          </a:bodyPr>
          <a:lstStyle/>
          <a:p>
            <a:r>
              <a:rPr lang="zh-CN" altLang="en-US" sz="1600" dirty="0">
                <a:solidFill>
                  <a:schemeClr val="bg2">
                    <a:lumMod val="25000"/>
                  </a:schemeClr>
                </a:solidFill>
                <a:cs typeface="+mn-ea"/>
                <a:sym typeface="+mn-lt"/>
              </a:rPr>
              <a:t>下午： </a:t>
            </a:r>
            <a:r>
              <a:rPr lang="en-US" altLang="zh-CN" sz="1600" dirty="0">
                <a:solidFill>
                  <a:schemeClr val="bg2">
                    <a:lumMod val="25000"/>
                  </a:schemeClr>
                </a:solidFill>
                <a:cs typeface="+mn-ea"/>
                <a:sym typeface="+mn-lt"/>
              </a:rPr>
              <a:t>14</a:t>
            </a:r>
            <a:r>
              <a:rPr lang="zh-CN" altLang="en-US" sz="1600" dirty="0">
                <a:solidFill>
                  <a:schemeClr val="bg2">
                    <a:lumMod val="25000"/>
                  </a:schemeClr>
                </a:solidFill>
                <a:cs typeface="+mn-ea"/>
                <a:sym typeface="+mn-lt"/>
              </a:rPr>
              <a:t>：</a:t>
            </a:r>
            <a:r>
              <a:rPr lang="en-US" altLang="zh-CN" sz="1600" dirty="0">
                <a:solidFill>
                  <a:schemeClr val="bg2">
                    <a:lumMod val="25000"/>
                  </a:schemeClr>
                </a:solidFill>
                <a:cs typeface="+mn-ea"/>
                <a:sym typeface="+mn-lt"/>
              </a:rPr>
              <a:t>00-18</a:t>
            </a:r>
            <a:r>
              <a:rPr lang="zh-CN" altLang="en-US" sz="1600" dirty="0">
                <a:solidFill>
                  <a:schemeClr val="bg2">
                    <a:lumMod val="25000"/>
                  </a:schemeClr>
                </a:solidFill>
                <a:cs typeface="+mn-ea"/>
                <a:sym typeface="+mn-lt"/>
              </a:rPr>
              <a:t>：</a:t>
            </a:r>
            <a:r>
              <a:rPr lang="en-US" altLang="zh-CN" sz="1600" dirty="0">
                <a:solidFill>
                  <a:schemeClr val="bg2">
                    <a:lumMod val="25000"/>
                  </a:schemeClr>
                </a:solidFill>
                <a:cs typeface="+mn-ea"/>
                <a:sym typeface="+mn-lt"/>
              </a:rPr>
              <a:t>00     </a:t>
            </a:r>
          </a:p>
        </p:txBody>
      </p:sp>
      <p:sp>
        <p:nvSpPr>
          <p:cNvPr id="6" name="矩形 5">
            <a:extLst>
              <a:ext uri="{FF2B5EF4-FFF2-40B4-BE49-F238E27FC236}">
                <a16:creationId xmlns="" xmlns:a16="http://schemas.microsoft.com/office/drawing/2014/main" id="{F8072E5C-FD80-47D4-BE0E-D6160661C7AD}"/>
              </a:ext>
            </a:extLst>
          </p:cNvPr>
          <p:cNvSpPr/>
          <p:nvPr/>
        </p:nvSpPr>
        <p:spPr>
          <a:xfrm>
            <a:off x="1228717" y="2971163"/>
            <a:ext cx="2242922" cy="458908"/>
          </a:xfrm>
          <a:prstGeom prst="rect">
            <a:avLst/>
          </a:prstGeom>
        </p:spPr>
        <p:txBody>
          <a:bodyPr wrap="none">
            <a:spAutoFit/>
          </a:bodyPr>
          <a:lstStyle/>
          <a:p>
            <a:pPr>
              <a:lnSpc>
                <a:spcPct val="150000"/>
              </a:lnSpc>
            </a:pPr>
            <a:r>
              <a:rPr lang="zh-CN" altLang="en-US" b="1" dirty="0">
                <a:solidFill>
                  <a:schemeClr val="bg2">
                    <a:lumMod val="25000"/>
                  </a:schemeClr>
                </a:solidFill>
                <a:cs typeface="+mn-ea"/>
                <a:sym typeface="+mn-lt"/>
              </a:rPr>
              <a:t>*</a:t>
            </a:r>
            <a:r>
              <a:rPr lang="en-US" altLang="zh-CN" b="1" dirty="0">
                <a:solidFill>
                  <a:schemeClr val="bg2">
                    <a:lumMod val="25000"/>
                  </a:schemeClr>
                </a:solidFill>
                <a:cs typeface="+mn-ea"/>
                <a:sym typeface="+mn-lt"/>
              </a:rPr>
              <a:t>5</a:t>
            </a:r>
            <a:r>
              <a:rPr lang="zh-CN" altLang="en-US" b="1" dirty="0">
                <a:solidFill>
                  <a:schemeClr val="bg2">
                    <a:lumMod val="25000"/>
                  </a:schemeClr>
                </a:solidFill>
                <a:cs typeface="+mn-ea"/>
                <a:sym typeface="+mn-lt"/>
              </a:rPr>
              <a:t>天</a:t>
            </a:r>
            <a:r>
              <a:rPr lang="en-US" altLang="zh-CN" b="1" dirty="0">
                <a:solidFill>
                  <a:schemeClr val="bg2">
                    <a:lumMod val="25000"/>
                  </a:schemeClr>
                </a:solidFill>
                <a:cs typeface="+mn-ea"/>
                <a:sym typeface="+mn-lt"/>
              </a:rPr>
              <a:t>8</a:t>
            </a:r>
            <a:r>
              <a:rPr lang="zh-CN" altLang="en-US" b="1" dirty="0">
                <a:solidFill>
                  <a:schemeClr val="bg2">
                    <a:lumMod val="25000"/>
                  </a:schemeClr>
                </a:solidFill>
                <a:cs typeface="+mn-ea"/>
                <a:sym typeface="+mn-lt"/>
              </a:rPr>
              <a:t>小时工作制    </a:t>
            </a:r>
          </a:p>
        </p:txBody>
      </p:sp>
    </p:spTree>
    <p:extLst>
      <p:ext uri="{BB962C8B-B14F-4D97-AF65-F5344CB8AC3E}">
        <p14:creationId xmlns:p14="http://schemas.microsoft.com/office/powerpoint/2010/main" val="280215739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wipe(down)">
                                      <p:cBhvr>
                                        <p:cTn id="13" dur="500"/>
                                        <p:tgtEl>
                                          <p:spTgt spid="36"/>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fade">
                                      <p:cBhvr>
                                        <p:cTn id="18" dur="1000"/>
                                        <p:tgtEl>
                                          <p:spTgt spid="20"/>
                                        </p:tgtEl>
                                      </p:cBhvr>
                                    </p:animEffect>
                                    <p:anim calcmode="lin" valueType="num">
                                      <p:cBhvr>
                                        <p:cTn id="19" dur="1000" fill="hold"/>
                                        <p:tgtEl>
                                          <p:spTgt spid="20"/>
                                        </p:tgtEl>
                                        <p:attrNameLst>
                                          <p:attrName>ppt_x</p:attrName>
                                        </p:attrNameLst>
                                      </p:cBhvr>
                                      <p:tavLst>
                                        <p:tav tm="0">
                                          <p:val>
                                            <p:strVal val="#ppt_x"/>
                                          </p:val>
                                        </p:tav>
                                        <p:tav tm="100000">
                                          <p:val>
                                            <p:strVal val="#ppt_x"/>
                                          </p:val>
                                        </p:tav>
                                      </p:tavLst>
                                    </p:anim>
                                    <p:anim calcmode="lin" valueType="num">
                                      <p:cBhvr>
                                        <p:cTn id="20"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par>
                          <p:cTn id="26" fill="hold">
                            <p:stCondLst>
                              <p:cond delay="500"/>
                            </p:stCondLst>
                            <p:childTnLst>
                              <p:par>
                                <p:cTn id="27" presetID="42" presetClass="entr" presetSubtype="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anim calcmode="lin" valueType="num">
                                      <p:cBhvr>
                                        <p:cTn id="30" dur="1000" fill="hold"/>
                                        <p:tgtEl>
                                          <p:spTgt spid="17"/>
                                        </p:tgtEl>
                                        <p:attrNameLst>
                                          <p:attrName>ppt_x</p:attrName>
                                        </p:attrNameLst>
                                      </p:cBhvr>
                                      <p:tavLst>
                                        <p:tav tm="0">
                                          <p:val>
                                            <p:strVal val="#ppt_x"/>
                                          </p:val>
                                        </p:tav>
                                        <p:tav tm="100000">
                                          <p:val>
                                            <p:strVal val="#ppt_x"/>
                                          </p:val>
                                        </p:tav>
                                      </p:tavLst>
                                    </p:anim>
                                    <p:anim calcmode="lin" valueType="num">
                                      <p:cBhvr>
                                        <p:cTn id="31" dur="1000" fill="hold"/>
                                        <p:tgtEl>
                                          <p:spTgt spid="17"/>
                                        </p:tgtEl>
                                        <p:attrNameLst>
                                          <p:attrName>ppt_y</p:attrName>
                                        </p:attrNameLst>
                                      </p:cBhvr>
                                      <p:tavLst>
                                        <p:tav tm="0">
                                          <p:val>
                                            <p:strVal val="#ppt_y+.1"/>
                                          </p:val>
                                        </p:tav>
                                        <p:tav tm="100000">
                                          <p:val>
                                            <p:strVal val="#ppt_y"/>
                                          </p:val>
                                        </p:tav>
                                      </p:tavLst>
                                    </p:anim>
                                  </p:childTnLst>
                                </p:cTn>
                              </p:par>
                            </p:childTnLst>
                          </p:cTn>
                        </p:par>
                        <p:par>
                          <p:cTn id="32" fill="hold">
                            <p:stCondLst>
                              <p:cond delay="1500"/>
                            </p:stCondLst>
                            <p:childTnLst>
                              <p:par>
                                <p:cTn id="33" presetID="42" presetClass="entr" presetSubtype="0" fill="hold" grpId="0" nodeType="after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par>
                          <p:cTn id="38" fill="hold">
                            <p:stCondLst>
                              <p:cond delay="2500"/>
                            </p:stCondLst>
                            <p:childTnLst>
                              <p:par>
                                <p:cTn id="39" presetID="42" presetClass="entr" presetSubtype="0" fill="hold" grpId="0" nodeType="after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fade">
                                      <p:cBhvr>
                                        <p:cTn id="41" dur="1000"/>
                                        <p:tgtEl>
                                          <p:spTgt spid="3"/>
                                        </p:tgtEl>
                                      </p:cBhvr>
                                    </p:animEffect>
                                    <p:anim calcmode="lin" valueType="num">
                                      <p:cBhvr>
                                        <p:cTn id="42" dur="1000" fill="hold"/>
                                        <p:tgtEl>
                                          <p:spTgt spid="3"/>
                                        </p:tgtEl>
                                        <p:attrNameLst>
                                          <p:attrName>ppt_x</p:attrName>
                                        </p:attrNameLst>
                                      </p:cBhvr>
                                      <p:tavLst>
                                        <p:tav tm="0">
                                          <p:val>
                                            <p:strVal val="#ppt_x"/>
                                          </p:val>
                                        </p:tav>
                                        <p:tav tm="100000">
                                          <p:val>
                                            <p:strVal val="#ppt_x"/>
                                          </p:val>
                                        </p:tav>
                                      </p:tavLst>
                                    </p:anim>
                                    <p:anim calcmode="lin" valueType="num">
                                      <p:cBhvr>
                                        <p:cTn id="4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nodeType="clickEffect">
                                  <p:stCondLst>
                                    <p:cond delay="0"/>
                                  </p:stCondLst>
                                  <p:childTnLst>
                                    <p:set>
                                      <p:cBhvr>
                                        <p:cTn id="47" dur="1" fill="hold">
                                          <p:stCondLst>
                                            <p:cond delay="0"/>
                                          </p:stCondLst>
                                        </p:cTn>
                                        <p:tgtEl>
                                          <p:spTgt spid="58"/>
                                        </p:tgtEl>
                                        <p:attrNameLst>
                                          <p:attrName>style.visibility</p:attrName>
                                        </p:attrNameLst>
                                      </p:cBhvr>
                                      <p:to>
                                        <p:strVal val="visible"/>
                                      </p:to>
                                    </p:set>
                                    <p:animEffect transition="in" filter="wipe(down)">
                                      <p:cBhvr>
                                        <p:cTn id="48" dur="500"/>
                                        <p:tgtEl>
                                          <p:spTgt spid="58"/>
                                        </p:tgtEl>
                                      </p:cBhvr>
                                    </p:animEffect>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fade">
                                      <p:cBhvr>
                                        <p:cTn id="53" dur="1000"/>
                                        <p:tgtEl>
                                          <p:spTgt spid="18"/>
                                        </p:tgtEl>
                                      </p:cBhvr>
                                    </p:animEffect>
                                    <p:anim calcmode="lin" valueType="num">
                                      <p:cBhvr>
                                        <p:cTn id="54" dur="1000" fill="hold"/>
                                        <p:tgtEl>
                                          <p:spTgt spid="18"/>
                                        </p:tgtEl>
                                        <p:attrNameLst>
                                          <p:attrName>ppt_x</p:attrName>
                                        </p:attrNameLst>
                                      </p:cBhvr>
                                      <p:tavLst>
                                        <p:tav tm="0">
                                          <p:val>
                                            <p:strVal val="#ppt_x"/>
                                          </p:val>
                                        </p:tav>
                                        <p:tav tm="100000">
                                          <p:val>
                                            <p:strVal val="#ppt_x"/>
                                          </p:val>
                                        </p:tav>
                                      </p:tavLst>
                                    </p:anim>
                                    <p:anim calcmode="lin" valueType="num">
                                      <p:cBhvr>
                                        <p:cTn id="55" dur="1000" fill="hold"/>
                                        <p:tgtEl>
                                          <p:spTgt spid="18"/>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1000"/>
                                        <p:tgtEl>
                                          <p:spTgt spid="21"/>
                                        </p:tgtEl>
                                      </p:cBhvr>
                                    </p:animEffect>
                                    <p:anim calcmode="lin" valueType="num">
                                      <p:cBhvr>
                                        <p:cTn id="59" dur="1000" fill="hold"/>
                                        <p:tgtEl>
                                          <p:spTgt spid="21"/>
                                        </p:tgtEl>
                                        <p:attrNameLst>
                                          <p:attrName>ppt_x</p:attrName>
                                        </p:attrNameLst>
                                      </p:cBhvr>
                                      <p:tavLst>
                                        <p:tav tm="0">
                                          <p:val>
                                            <p:strVal val="#ppt_x"/>
                                          </p:val>
                                        </p:tav>
                                        <p:tav tm="100000">
                                          <p:val>
                                            <p:strVal val="#ppt_x"/>
                                          </p:val>
                                        </p:tav>
                                      </p:tavLst>
                                    </p:anim>
                                    <p:anim calcmode="lin" valueType="num">
                                      <p:cBhvr>
                                        <p:cTn id="60" dur="1000" fill="hold"/>
                                        <p:tgtEl>
                                          <p:spTgt spid="21"/>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fade">
                                      <p:cBhvr>
                                        <p:cTn id="63" dur="1000"/>
                                        <p:tgtEl>
                                          <p:spTgt spid="19"/>
                                        </p:tgtEl>
                                      </p:cBhvr>
                                    </p:animEffect>
                                    <p:anim calcmode="lin" valueType="num">
                                      <p:cBhvr>
                                        <p:cTn id="64" dur="1000" fill="hold"/>
                                        <p:tgtEl>
                                          <p:spTgt spid="19"/>
                                        </p:tgtEl>
                                        <p:attrNameLst>
                                          <p:attrName>ppt_x</p:attrName>
                                        </p:attrNameLst>
                                      </p:cBhvr>
                                      <p:tavLst>
                                        <p:tav tm="0">
                                          <p:val>
                                            <p:strVal val="#ppt_x"/>
                                          </p:val>
                                        </p:tav>
                                        <p:tav tm="100000">
                                          <p:val>
                                            <p:strVal val="#ppt_x"/>
                                          </p:val>
                                        </p:tav>
                                      </p:tavLst>
                                    </p:anim>
                                    <p:anim calcmode="lin" valueType="num">
                                      <p:cBhvr>
                                        <p:cTn id="65" dur="1000" fill="hold"/>
                                        <p:tgtEl>
                                          <p:spTgt spid="19"/>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fade">
                                      <p:cBhvr>
                                        <p:cTn id="68" dur="1000"/>
                                        <p:tgtEl>
                                          <p:spTgt spid="22"/>
                                        </p:tgtEl>
                                      </p:cBhvr>
                                    </p:animEffect>
                                    <p:anim calcmode="lin" valueType="num">
                                      <p:cBhvr>
                                        <p:cTn id="69" dur="1000" fill="hold"/>
                                        <p:tgtEl>
                                          <p:spTgt spid="22"/>
                                        </p:tgtEl>
                                        <p:attrNameLst>
                                          <p:attrName>ppt_x</p:attrName>
                                        </p:attrNameLst>
                                      </p:cBhvr>
                                      <p:tavLst>
                                        <p:tav tm="0">
                                          <p:val>
                                            <p:strVal val="#ppt_x"/>
                                          </p:val>
                                        </p:tav>
                                        <p:tav tm="100000">
                                          <p:val>
                                            <p:strVal val="#ppt_x"/>
                                          </p:val>
                                        </p:tav>
                                      </p:tavLst>
                                    </p:anim>
                                    <p:anim calcmode="lin" valueType="num">
                                      <p:cBhvr>
                                        <p:cTn id="70"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7" grpId="0" animBg="1"/>
      <p:bldP spid="18" grpId="0" animBg="1"/>
      <p:bldP spid="19" grpId="0" animBg="1"/>
      <p:bldP spid="20" grpId="0"/>
      <p:bldP spid="21" grpId="0" animBg="1"/>
      <p:bldP spid="22" grpId="0" animBg="1"/>
      <p:bldP spid="3" grpId="0" animBg="1"/>
      <p:bldP spid="4" grpId="0" animBg="1"/>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a:extLst>
              <a:ext uri="{FF2B5EF4-FFF2-40B4-BE49-F238E27FC236}">
                <a16:creationId xmlns="" xmlns:a16="http://schemas.microsoft.com/office/drawing/2014/main" id="{B26A38DB-0653-475D-9242-27072A007726}"/>
              </a:ext>
            </a:extLst>
          </p:cNvPr>
          <p:cNvGrpSpPr/>
          <p:nvPr/>
        </p:nvGrpSpPr>
        <p:grpSpPr>
          <a:xfrm>
            <a:off x="814648" y="1218297"/>
            <a:ext cx="10562703" cy="5034161"/>
            <a:chOff x="756504" y="1456095"/>
            <a:chExt cx="10562703" cy="5034161"/>
          </a:xfrm>
        </p:grpSpPr>
        <p:grpSp>
          <p:nvGrpSpPr>
            <p:cNvPr id="28" name="组合 27">
              <a:extLst>
                <a:ext uri="{FF2B5EF4-FFF2-40B4-BE49-F238E27FC236}">
                  <a16:creationId xmlns="" xmlns:a16="http://schemas.microsoft.com/office/drawing/2014/main" id="{70E67250-7DC6-48D5-9881-2A1A8F362695}"/>
                </a:ext>
              </a:extLst>
            </p:cNvPr>
            <p:cNvGrpSpPr/>
            <p:nvPr/>
          </p:nvGrpSpPr>
          <p:grpSpPr>
            <a:xfrm>
              <a:off x="830465" y="1584563"/>
              <a:ext cx="10475967" cy="4878021"/>
              <a:chOff x="852084" y="1410924"/>
              <a:chExt cx="8423370" cy="4244282"/>
            </a:xfrm>
          </p:grpSpPr>
          <p:sp>
            <p:nvSpPr>
              <p:cNvPr id="32" name="任意多边形 1">
                <a:extLst>
                  <a:ext uri="{FF2B5EF4-FFF2-40B4-BE49-F238E27FC236}">
                    <a16:creationId xmlns="" xmlns:a16="http://schemas.microsoft.com/office/drawing/2014/main" id="{2DE00982-5DC0-456B-A3DB-C518FB7AD295}"/>
                  </a:ext>
                </a:extLst>
              </p:cNvPr>
              <p:cNvSpPr/>
              <p:nvPr/>
            </p:nvSpPr>
            <p:spPr>
              <a:xfrm>
                <a:off x="852086" y="1416812"/>
                <a:ext cx="8423368" cy="4238394"/>
              </a:xfrm>
              <a:prstGeom prst="rect">
                <a:avLst/>
              </a:prstGeom>
              <a:solidFill>
                <a:schemeClr val="bg1"/>
              </a:solidFill>
              <a:ln>
                <a:noFill/>
              </a:ln>
              <a:effectLst>
                <a:outerShdw blurRad="139700" dist="63500" dir="10800000" algn="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3" name="矩形 32">
                <a:extLst>
                  <a:ext uri="{FF2B5EF4-FFF2-40B4-BE49-F238E27FC236}">
                    <a16:creationId xmlns="" xmlns:a16="http://schemas.microsoft.com/office/drawing/2014/main" id="{A0FE831F-1690-48BA-8BF9-803A4E3BF80E}"/>
                  </a:ext>
                </a:extLst>
              </p:cNvPr>
              <p:cNvSpPr/>
              <p:nvPr/>
            </p:nvSpPr>
            <p:spPr>
              <a:xfrm>
                <a:off x="852084" y="1410924"/>
                <a:ext cx="8423369" cy="567412"/>
              </a:xfrm>
              <a:prstGeom prst="rect">
                <a:avLst/>
              </a:prstGeom>
              <a:solidFill>
                <a:srgbClr val="068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grpSp>
          <p:nvGrpSpPr>
            <p:cNvPr id="37" name="组合 36">
              <a:extLst>
                <a:ext uri="{FF2B5EF4-FFF2-40B4-BE49-F238E27FC236}">
                  <a16:creationId xmlns="" xmlns:a16="http://schemas.microsoft.com/office/drawing/2014/main" id="{F971B386-5400-4676-AA46-AFD39DEBA79A}"/>
                </a:ext>
              </a:extLst>
            </p:cNvPr>
            <p:cNvGrpSpPr/>
            <p:nvPr/>
          </p:nvGrpSpPr>
          <p:grpSpPr>
            <a:xfrm>
              <a:off x="756504" y="5022272"/>
              <a:ext cx="10562703" cy="1467984"/>
              <a:chOff x="-2524725" y="4593013"/>
              <a:chExt cx="14339760" cy="2211686"/>
            </a:xfrm>
          </p:grpSpPr>
          <p:sp>
            <p:nvSpPr>
              <p:cNvPr id="41" name="直角三角形 37">
                <a:extLst>
                  <a:ext uri="{FF2B5EF4-FFF2-40B4-BE49-F238E27FC236}">
                    <a16:creationId xmlns="" xmlns:a16="http://schemas.microsoft.com/office/drawing/2014/main" id="{A4D08BE4-9B43-4136-BF34-CFA0FBC117CF}"/>
                  </a:ext>
                </a:extLst>
              </p:cNvPr>
              <p:cNvSpPr/>
              <p:nvPr/>
            </p:nvSpPr>
            <p:spPr>
              <a:xfrm rot="5400000">
                <a:off x="11367359" y="6315334"/>
                <a:ext cx="447676" cy="447676"/>
              </a:xfrm>
              <a:custGeom>
                <a:avLst/>
                <a:gdLst>
                  <a:gd name="connsiteX0" fmla="*/ 0 w 447676"/>
                  <a:gd name="connsiteY0" fmla="*/ 447676 h 447676"/>
                  <a:gd name="connsiteX1" fmla="*/ 0 w 447676"/>
                  <a:gd name="connsiteY1" fmla="*/ 0 h 447676"/>
                  <a:gd name="connsiteX2" fmla="*/ 447676 w 447676"/>
                  <a:gd name="connsiteY2" fmla="*/ 447676 h 447676"/>
                  <a:gd name="connsiteX3" fmla="*/ 0 w 447676"/>
                  <a:gd name="connsiteY3" fmla="*/ 447676 h 447676"/>
                  <a:gd name="connsiteX0-1" fmla="*/ 68239 w 447676"/>
                  <a:gd name="connsiteY0-2" fmla="*/ 369201 h 447676"/>
                  <a:gd name="connsiteX1-3" fmla="*/ 0 w 447676"/>
                  <a:gd name="connsiteY1-4" fmla="*/ 0 h 447676"/>
                  <a:gd name="connsiteX2-5" fmla="*/ 447676 w 447676"/>
                  <a:gd name="connsiteY2-6" fmla="*/ 447676 h 447676"/>
                  <a:gd name="connsiteX3-7" fmla="*/ 68239 w 447676"/>
                  <a:gd name="connsiteY3-8" fmla="*/ 369201 h 447676"/>
                </a:gdLst>
                <a:ahLst/>
                <a:cxnLst>
                  <a:cxn ang="0">
                    <a:pos x="connsiteX0-1" y="connsiteY0-2"/>
                  </a:cxn>
                  <a:cxn ang="0">
                    <a:pos x="connsiteX1-3" y="connsiteY1-4"/>
                  </a:cxn>
                  <a:cxn ang="0">
                    <a:pos x="connsiteX2-5" y="connsiteY2-6"/>
                  </a:cxn>
                  <a:cxn ang="0">
                    <a:pos x="connsiteX3-7" y="connsiteY3-8"/>
                  </a:cxn>
                </a:cxnLst>
                <a:rect l="l" t="t" r="r" b="b"/>
                <a:pathLst>
                  <a:path w="447676" h="447676">
                    <a:moveTo>
                      <a:pt x="68239" y="369201"/>
                    </a:moveTo>
                    <a:lnTo>
                      <a:pt x="0" y="0"/>
                    </a:lnTo>
                    <a:lnTo>
                      <a:pt x="447676" y="447676"/>
                    </a:lnTo>
                    <a:lnTo>
                      <a:pt x="68239" y="369201"/>
                    </a:ln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2" name="Freeform 144">
                <a:extLst>
                  <a:ext uri="{FF2B5EF4-FFF2-40B4-BE49-F238E27FC236}">
                    <a16:creationId xmlns="" xmlns:a16="http://schemas.microsoft.com/office/drawing/2014/main" id="{C55E50C8-220A-4AF6-9201-C62CA5E6265E}"/>
                  </a:ext>
                </a:extLst>
              </p:cNvPr>
              <p:cNvSpPr>
                <a:spLocks noEditPoints="1"/>
              </p:cNvSpPr>
              <p:nvPr/>
            </p:nvSpPr>
            <p:spPr bwMode="auto">
              <a:xfrm flipH="1">
                <a:off x="-2524725" y="4593013"/>
                <a:ext cx="1919575" cy="2211686"/>
              </a:xfrm>
              <a:custGeom>
                <a:avLst/>
                <a:gdLst>
                  <a:gd name="T0" fmla="*/ 3 w 97"/>
                  <a:gd name="T1" fmla="*/ 106 h 112"/>
                  <a:gd name="T2" fmla="*/ 3 w 97"/>
                  <a:gd name="T3" fmla="*/ 48 h 112"/>
                  <a:gd name="T4" fmla="*/ 30 w 97"/>
                  <a:gd name="T5" fmla="*/ 39 h 112"/>
                  <a:gd name="T6" fmla="*/ 30 w 97"/>
                  <a:gd name="T7" fmla="*/ 23 h 112"/>
                  <a:gd name="T8" fmla="*/ 74 w 97"/>
                  <a:gd name="T9" fmla="*/ 2 h 112"/>
                  <a:gd name="T10" fmla="*/ 79 w 97"/>
                  <a:gd name="T11" fmla="*/ 1 h 112"/>
                  <a:gd name="T12" fmla="*/ 92 w 97"/>
                  <a:gd name="T13" fmla="*/ 105 h 112"/>
                  <a:gd name="T14" fmla="*/ 97 w 97"/>
                  <a:gd name="T15" fmla="*/ 112 h 112"/>
                  <a:gd name="T16" fmla="*/ 72 w 97"/>
                  <a:gd name="T17" fmla="*/ 112 h 112"/>
                  <a:gd name="T18" fmla="*/ 72 w 97"/>
                  <a:gd name="T19" fmla="*/ 11 h 112"/>
                  <a:gd name="T20" fmla="*/ 37 w 97"/>
                  <a:gd name="T21" fmla="*/ 37 h 112"/>
                  <a:gd name="T22" fmla="*/ 51 w 97"/>
                  <a:gd name="T23" fmla="*/ 32 h 112"/>
                  <a:gd name="T24" fmla="*/ 51 w 97"/>
                  <a:gd name="T25" fmla="*/ 32 h 112"/>
                  <a:gd name="T26" fmla="*/ 51 w 97"/>
                  <a:gd name="T27" fmla="*/ 32 h 112"/>
                  <a:gd name="T28" fmla="*/ 65 w 97"/>
                  <a:gd name="T29" fmla="*/ 105 h 112"/>
                  <a:gd name="T30" fmla="*/ 70 w 97"/>
                  <a:gd name="T31" fmla="*/ 112 h 112"/>
                  <a:gd name="T32" fmla="*/ 45 w 97"/>
                  <a:gd name="T33" fmla="*/ 112 h 112"/>
                  <a:gd name="T34" fmla="*/ 45 w 97"/>
                  <a:gd name="T35" fmla="*/ 41 h 112"/>
                  <a:gd name="T36" fmla="*/ 9 w 97"/>
                  <a:gd name="T37" fmla="*/ 109 h 112"/>
                  <a:gd name="T38" fmla="*/ 6 w 97"/>
                  <a:gd name="T39" fmla="*/ 112 h 112"/>
                  <a:gd name="T40" fmla="*/ 0 w 97"/>
                  <a:gd name="T41" fmla="*/ 106 h 112"/>
                  <a:gd name="T42" fmla="*/ 25 w 97"/>
                  <a:gd name="T43" fmla="*/ 112 h 112"/>
                  <a:gd name="T44" fmla="*/ 39 w 97"/>
                  <a:gd name="T45" fmla="*/ 100 h 112"/>
                  <a:gd name="T46" fmla="*/ 13 w 97"/>
                  <a:gd name="T47" fmla="*/ 101 h 112"/>
                  <a:gd name="T48" fmla="*/ 13 w 97"/>
                  <a:gd name="T49" fmla="*/ 67 h 112"/>
                  <a:gd name="T50" fmla="*/ 39 w 97"/>
                  <a:gd name="T51" fmla="*/ 60 h 112"/>
                  <a:gd name="T52" fmla="*/ 25 w 97"/>
                  <a:gd name="T53" fmla="*/ 53 h 112"/>
                  <a:gd name="T54" fmla="*/ 13 w 97"/>
                  <a:gd name="T55" fmla="*/ 67 h 112"/>
                  <a:gd name="T56" fmla="*/ 25 w 97"/>
                  <a:gd name="T57" fmla="*/ 80 h 112"/>
                  <a:gd name="T58" fmla="*/ 39 w 97"/>
                  <a:gd name="T59" fmla="*/ 65 h 112"/>
                  <a:gd name="T60" fmla="*/ 13 w 97"/>
                  <a:gd name="T61" fmla="*/ 72 h 112"/>
                  <a:gd name="T62" fmla="*/ 13 w 97"/>
                  <a:gd name="T63" fmla="*/ 97 h 112"/>
                  <a:gd name="T64" fmla="*/ 39 w 97"/>
                  <a:gd name="T65" fmla="*/ 94 h 112"/>
                  <a:gd name="T66" fmla="*/ 25 w 97"/>
                  <a:gd name="T67" fmla="*/ 84 h 112"/>
                  <a:gd name="T68" fmla="*/ 13 w 97"/>
                  <a:gd name="T69" fmla="*/ 97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7" h="112">
                    <a:moveTo>
                      <a:pt x="0" y="106"/>
                    </a:moveTo>
                    <a:cubicBezTo>
                      <a:pt x="3" y="106"/>
                      <a:pt x="3" y="106"/>
                      <a:pt x="3" y="106"/>
                    </a:cubicBezTo>
                    <a:cubicBezTo>
                      <a:pt x="3" y="51"/>
                      <a:pt x="3" y="51"/>
                      <a:pt x="3" y="51"/>
                    </a:cubicBezTo>
                    <a:cubicBezTo>
                      <a:pt x="3" y="48"/>
                      <a:pt x="3" y="48"/>
                      <a:pt x="3" y="48"/>
                    </a:cubicBezTo>
                    <a:cubicBezTo>
                      <a:pt x="5" y="48"/>
                      <a:pt x="5" y="48"/>
                      <a:pt x="5" y="48"/>
                    </a:cubicBezTo>
                    <a:cubicBezTo>
                      <a:pt x="30" y="39"/>
                      <a:pt x="30" y="39"/>
                      <a:pt x="30" y="39"/>
                    </a:cubicBezTo>
                    <a:cubicBezTo>
                      <a:pt x="30" y="25"/>
                      <a:pt x="30" y="25"/>
                      <a:pt x="30" y="25"/>
                    </a:cubicBezTo>
                    <a:cubicBezTo>
                      <a:pt x="30" y="23"/>
                      <a:pt x="30" y="23"/>
                      <a:pt x="30" y="23"/>
                    </a:cubicBezTo>
                    <a:cubicBezTo>
                      <a:pt x="32" y="22"/>
                      <a:pt x="32" y="22"/>
                      <a:pt x="32" y="22"/>
                    </a:cubicBezTo>
                    <a:cubicBezTo>
                      <a:pt x="74" y="2"/>
                      <a:pt x="74" y="2"/>
                      <a:pt x="74" y="2"/>
                    </a:cubicBezTo>
                    <a:cubicBezTo>
                      <a:pt x="79" y="0"/>
                      <a:pt x="79" y="0"/>
                      <a:pt x="79" y="0"/>
                    </a:cubicBezTo>
                    <a:cubicBezTo>
                      <a:pt x="79" y="1"/>
                      <a:pt x="79" y="1"/>
                      <a:pt x="79" y="1"/>
                    </a:cubicBezTo>
                    <a:cubicBezTo>
                      <a:pt x="92" y="9"/>
                      <a:pt x="92" y="9"/>
                      <a:pt x="92" y="9"/>
                    </a:cubicBezTo>
                    <a:cubicBezTo>
                      <a:pt x="92" y="105"/>
                      <a:pt x="92" y="105"/>
                      <a:pt x="92" y="105"/>
                    </a:cubicBezTo>
                    <a:cubicBezTo>
                      <a:pt x="97" y="105"/>
                      <a:pt x="97" y="105"/>
                      <a:pt x="97" y="105"/>
                    </a:cubicBezTo>
                    <a:cubicBezTo>
                      <a:pt x="97" y="112"/>
                      <a:pt x="97" y="112"/>
                      <a:pt x="97" y="112"/>
                    </a:cubicBezTo>
                    <a:cubicBezTo>
                      <a:pt x="75" y="112"/>
                      <a:pt x="75" y="112"/>
                      <a:pt x="75" y="112"/>
                    </a:cubicBezTo>
                    <a:cubicBezTo>
                      <a:pt x="72" y="112"/>
                      <a:pt x="72" y="112"/>
                      <a:pt x="72" y="112"/>
                    </a:cubicBezTo>
                    <a:cubicBezTo>
                      <a:pt x="72" y="109"/>
                      <a:pt x="72" y="109"/>
                      <a:pt x="72" y="109"/>
                    </a:cubicBezTo>
                    <a:cubicBezTo>
                      <a:pt x="72" y="11"/>
                      <a:pt x="72" y="11"/>
                      <a:pt x="72" y="11"/>
                    </a:cubicBezTo>
                    <a:cubicBezTo>
                      <a:pt x="37" y="27"/>
                      <a:pt x="37" y="27"/>
                      <a:pt x="37" y="27"/>
                    </a:cubicBezTo>
                    <a:cubicBezTo>
                      <a:pt x="37" y="37"/>
                      <a:pt x="37" y="37"/>
                      <a:pt x="37" y="37"/>
                    </a:cubicBezTo>
                    <a:cubicBezTo>
                      <a:pt x="47" y="33"/>
                      <a:pt x="47" y="33"/>
                      <a:pt x="47" y="33"/>
                    </a:cubicBezTo>
                    <a:cubicBezTo>
                      <a:pt x="51" y="32"/>
                      <a:pt x="51" y="32"/>
                      <a:pt x="51" y="32"/>
                    </a:cubicBezTo>
                    <a:cubicBezTo>
                      <a:pt x="51" y="31"/>
                      <a:pt x="51" y="31"/>
                      <a:pt x="51" y="31"/>
                    </a:cubicBezTo>
                    <a:cubicBezTo>
                      <a:pt x="51" y="32"/>
                      <a:pt x="51" y="32"/>
                      <a:pt x="51" y="32"/>
                    </a:cubicBezTo>
                    <a:cubicBezTo>
                      <a:pt x="51" y="31"/>
                      <a:pt x="51" y="31"/>
                      <a:pt x="51" y="31"/>
                    </a:cubicBezTo>
                    <a:cubicBezTo>
                      <a:pt x="51" y="32"/>
                      <a:pt x="51" y="32"/>
                      <a:pt x="51" y="32"/>
                    </a:cubicBezTo>
                    <a:cubicBezTo>
                      <a:pt x="65" y="40"/>
                      <a:pt x="65" y="40"/>
                      <a:pt x="65" y="40"/>
                    </a:cubicBezTo>
                    <a:cubicBezTo>
                      <a:pt x="65" y="105"/>
                      <a:pt x="65" y="105"/>
                      <a:pt x="65" y="105"/>
                    </a:cubicBezTo>
                    <a:cubicBezTo>
                      <a:pt x="70" y="105"/>
                      <a:pt x="70" y="105"/>
                      <a:pt x="70" y="105"/>
                    </a:cubicBezTo>
                    <a:cubicBezTo>
                      <a:pt x="70" y="112"/>
                      <a:pt x="70" y="112"/>
                      <a:pt x="70" y="112"/>
                    </a:cubicBezTo>
                    <a:cubicBezTo>
                      <a:pt x="48" y="112"/>
                      <a:pt x="48" y="112"/>
                      <a:pt x="48" y="112"/>
                    </a:cubicBezTo>
                    <a:cubicBezTo>
                      <a:pt x="45" y="112"/>
                      <a:pt x="45" y="112"/>
                      <a:pt x="45" y="112"/>
                    </a:cubicBezTo>
                    <a:cubicBezTo>
                      <a:pt x="45" y="108"/>
                      <a:pt x="45" y="108"/>
                      <a:pt x="45" y="108"/>
                    </a:cubicBezTo>
                    <a:cubicBezTo>
                      <a:pt x="45" y="41"/>
                      <a:pt x="45" y="41"/>
                      <a:pt x="45" y="41"/>
                    </a:cubicBezTo>
                    <a:cubicBezTo>
                      <a:pt x="9" y="53"/>
                      <a:pt x="9" y="53"/>
                      <a:pt x="9" y="53"/>
                    </a:cubicBezTo>
                    <a:cubicBezTo>
                      <a:pt x="9" y="109"/>
                      <a:pt x="9" y="109"/>
                      <a:pt x="9" y="109"/>
                    </a:cubicBezTo>
                    <a:cubicBezTo>
                      <a:pt x="9" y="112"/>
                      <a:pt x="9" y="112"/>
                      <a:pt x="9" y="112"/>
                    </a:cubicBezTo>
                    <a:cubicBezTo>
                      <a:pt x="6" y="112"/>
                      <a:pt x="6" y="112"/>
                      <a:pt x="6" y="112"/>
                    </a:cubicBezTo>
                    <a:cubicBezTo>
                      <a:pt x="0" y="112"/>
                      <a:pt x="0" y="112"/>
                      <a:pt x="0" y="112"/>
                    </a:cubicBezTo>
                    <a:cubicBezTo>
                      <a:pt x="0" y="106"/>
                      <a:pt x="0" y="106"/>
                      <a:pt x="0" y="106"/>
                    </a:cubicBezTo>
                    <a:close/>
                    <a:moveTo>
                      <a:pt x="13" y="112"/>
                    </a:moveTo>
                    <a:cubicBezTo>
                      <a:pt x="17" y="112"/>
                      <a:pt x="21" y="112"/>
                      <a:pt x="25" y="112"/>
                    </a:cubicBezTo>
                    <a:cubicBezTo>
                      <a:pt x="30" y="112"/>
                      <a:pt x="34" y="112"/>
                      <a:pt x="39" y="112"/>
                    </a:cubicBezTo>
                    <a:cubicBezTo>
                      <a:pt x="39" y="108"/>
                      <a:pt x="39" y="104"/>
                      <a:pt x="39" y="100"/>
                    </a:cubicBezTo>
                    <a:cubicBezTo>
                      <a:pt x="34" y="100"/>
                      <a:pt x="30" y="100"/>
                      <a:pt x="25" y="101"/>
                    </a:cubicBezTo>
                    <a:cubicBezTo>
                      <a:pt x="21" y="101"/>
                      <a:pt x="17" y="101"/>
                      <a:pt x="13" y="101"/>
                    </a:cubicBezTo>
                    <a:cubicBezTo>
                      <a:pt x="13" y="105"/>
                      <a:pt x="13" y="108"/>
                      <a:pt x="13" y="112"/>
                    </a:cubicBezTo>
                    <a:close/>
                    <a:moveTo>
                      <a:pt x="13" y="67"/>
                    </a:moveTo>
                    <a:cubicBezTo>
                      <a:pt x="17" y="66"/>
                      <a:pt x="21" y="65"/>
                      <a:pt x="25" y="64"/>
                    </a:cubicBezTo>
                    <a:cubicBezTo>
                      <a:pt x="30" y="63"/>
                      <a:pt x="34" y="61"/>
                      <a:pt x="39" y="60"/>
                    </a:cubicBezTo>
                    <a:cubicBezTo>
                      <a:pt x="39" y="56"/>
                      <a:pt x="39" y="52"/>
                      <a:pt x="39" y="48"/>
                    </a:cubicBezTo>
                    <a:cubicBezTo>
                      <a:pt x="34" y="50"/>
                      <a:pt x="30" y="51"/>
                      <a:pt x="25" y="53"/>
                    </a:cubicBezTo>
                    <a:cubicBezTo>
                      <a:pt x="21" y="54"/>
                      <a:pt x="17" y="56"/>
                      <a:pt x="13" y="57"/>
                    </a:cubicBezTo>
                    <a:cubicBezTo>
                      <a:pt x="13" y="61"/>
                      <a:pt x="13" y="64"/>
                      <a:pt x="13" y="67"/>
                    </a:cubicBezTo>
                    <a:close/>
                    <a:moveTo>
                      <a:pt x="13" y="82"/>
                    </a:moveTo>
                    <a:cubicBezTo>
                      <a:pt x="17" y="81"/>
                      <a:pt x="21" y="80"/>
                      <a:pt x="25" y="80"/>
                    </a:cubicBezTo>
                    <a:cubicBezTo>
                      <a:pt x="30" y="79"/>
                      <a:pt x="34" y="78"/>
                      <a:pt x="39" y="77"/>
                    </a:cubicBezTo>
                    <a:cubicBezTo>
                      <a:pt x="39" y="73"/>
                      <a:pt x="39" y="69"/>
                      <a:pt x="39" y="65"/>
                    </a:cubicBezTo>
                    <a:cubicBezTo>
                      <a:pt x="34" y="66"/>
                      <a:pt x="30" y="67"/>
                      <a:pt x="25" y="69"/>
                    </a:cubicBezTo>
                    <a:cubicBezTo>
                      <a:pt x="21" y="70"/>
                      <a:pt x="17" y="71"/>
                      <a:pt x="13" y="72"/>
                    </a:cubicBezTo>
                    <a:cubicBezTo>
                      <a:pt x="13" y="75"/>
                      <a:pt x="13" y="79"/>
                      <a:pt x="13" y="82"/>
                    </a:cubicBezTo>
                    <a:close/>
                    <a:moveTo>
                      <a:pt x="13" y="97"/>
                    </a:moveTo>
                    <a:cubicBezTo>
                      <a:pt x="17" y="96"/>
                      <a:pt x="21" y="96"/>
                      <a:pt x="25" y="96"/>
                    </a:cubicBezTo>
                    <a:cubicBezTo>
                      <a:pt x="30" y="95"/>
                      <a:pt x="34" y="95"/>
                      <a:pt x="39" y="94"/>
                    </a:cubicBezTo>
                    <a:cubicBezTo>
                      <a:pt x="39" y="90"/>
                      <a:pt x="39" y="86"/>
                      <a:pt x="39" y="82"/>
                    </a:cubicBezTo>
                    <a:cubicBezTo>
                      <a:pt x="34" y="83"/>
                      <a:pt x="30" y="84"/>
                      <a:pt x="25" y="84"/>
                    </a:cubicBezTo>
                    <a:cubicBezTo>
                      <a:pt x="21" y="85"/>
                      <a:pt x="17" y="86"/>
                      <a:pt x="13" y="86"/>
                    </a:cubicBezTo>
                    <a:cubicBezTo>
                      <a:pt x="13" y="90"/>
                      <a:pt x="13" y="93"/>
                      <a:pt x="13" y="97"/>
                    </a:cubicBezTo>
                    <a:close/>
                  </a:path>
                </a:pathLst>
              </a:custGeom>
              <a:solidFill>
                <a:schemeClr val="tx1">
                  <a:alpha val="5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grpSp>
          <p:nvGrpSpPr>
            <p:cNvPr id="9" name="组合 8">
              <a:extLst>
                <a:ext uri="{FF2B5EF4-FFF2-40B4-BE49-F238E27FC236}">
                  <a16:creationId xmlns="" xmlns:a16="http://schemas.microsoft.com/office/drawing/2014/main" id="{EFBB98B0-F7F1-4F1F-8BF5-875B6727E06D}"/>
                </a:ext>
              </a:extLst>
            </p:cNvPr>
            <p:cNvGrpSpPr/>
            <p:nvPr/>
          </p:nvGrpSpPr>
          <p:grpSpPr>
            <a:xfrm>
              <a:off x="1075217" y="1734765"/>
              <a:ext cx="10008000" cy="132588"/>
              <a:chOff x="951647" y="1969548"/>
              <a:chExt cx="9015100" cy="132588"/>
            </a:xfrm>
          </p:grpSpPr>
          <p:sp>
            <p:nvSpPr>
              <p:cNvPr id="44" name="任意多边形 15">
                <a:extLst>
                  <a:ext uri="{FF2B5EF4-FFF2-40B4-BE49-F238E27FC236}">
                    <a16:creationId xmlns="" xmlns:a16="http://schemas.microsoft.com/office/drawing/2014/main" id="{CAEBCA6F-7512-442B-9138-E1E2162C4E95}"/>
                  </a:ext>
                </a:extLst>
              </p:cNvPr>
              <p:cNvSpPr/>
              <p:nvPr/>
            </p:nvSpPr>
            <p:spPr>
              <a:xfrm>
                <a:off x="951647"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5" name="任意多边形 15">
                <a:extLst>
                  <a:ext uri="{FF2B5EF4-FFF2-40B4-BE49-F238E27FC236}">
                    <a16:creationId xmlns="" xmlns:a16="http://schemas.microsoft.com/office/drawing/2014/main" id="{73F749CE-EF44-4048-8F6F-D9B005DE02E2}"/>
                  </a:ext>
                </a:extLst>
              </p:cNvPr>
              <p:cNvSpPr/>
              <p:nvPr/>
            </p:nvSpPr>
            <p:spPr>
              <a:xfrm>
                <a:off x="3240852"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6" name="任意多边形 15">
                <a:extLst>
                  <a:ext uri="{FF2B5EF4-FFF2-40B4-BE49-F238E27FC236}">
                    <a16:creationId xmlns="" xmlns:a16="http://schemas.microsoft.com/office/drawing/2014/main" id="{097577C8-2E05-4305-B526-D00776CB7F80}"/>
                  </a:ext>
                </a:extLst>
              </p:cNvPr>
              <p:cNvSpPr/>
              <p:nvPr/>
            </p:nvSpPr>
            <p:spPr>
              <a:xfrm>
                <a:off x="5530057"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7" name="任意多边形 15">
                <a:extLst>
                  <a:ext uri="{FF2B5EF4-FFF2-40B4-BE49-F238E27FC236}">
                    <a16:creationId xmlns="" xmlns:a16="http://schemas.microsoft.com/office/drawing/2014/main" id="{61F3EF79-636E-4FA2-9FB4-835D455B2DF8}"/>
                  </a:ext>
                </a:extLst>
              </p:cNvPr>
              <p:cNvSpPr/>
              <p:nvPr/>
            </p:nvSpPr>
            <p:spPr>
              <a:xfrm>
                <a:off x="7819262"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pic>
          <p:nvPicPr>
            <p:cNvPr id="49" name="图片 48">
              <a:extLst>
                <a:ext uri="{FF2B5EF4-FFF2-40B4-BE49-F238E27FC236}">
                  <a16:creationId xmlns="" xmlns:a16="http://schemas.microsoft.com/office/drawing/2014/main" id="{A3A73A5A-01D9-4B70-8C41-0C80A31297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360" y="1456095"/>
              <a:ext cx="675814" cy="675815"/>
            </a:xfrm>
            <a:prstGeom prst="rect">
              <a:avLst/>
            </a:prstGeom>
          </p:spPr>
        </p:pic>
      </p:grpSp>
      <p:sp>
        <p:nvSpPr>
          <p:cNvPr id="5" name="文本框 4">
            <a:extLst>
              <a:ext uri="{FF2B5EF4-FFF2-40B4-BE49-F238E27FC236}">
                <a16:creationId xmlns="" xmlns:a16="http://schemas.microsoft.com/office/drawing/2014/main" id="{9C1B4757-1A2E-4936-A644-939AE10D21AD}"/>
              </a:ext>
            </a:extLst>
          </p:cNvPr>
          <p:cNvSpPr txBox="1"/>
          <p:nvPr/>
        </p:nvSpPr>
        <p:spPr>
          <a:xfrm>
            <a:off x="951647" y="485886"/>
            <a:ext cx="1620957"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考勤制度</a:t>
            </a:r>
          </a:p>
        </p:txBody>
      </p:sp>
      <p:sp>
        <p:nvSpPr>
          <p:cNvPr id="23" name="矩形 22">
            <a:extLst>
              <a:ext uri="{FF2B5EF4-FFF2-40B4-BE49-F238E27FC236}">
                <a16:creationId xmlns="" xmlns:a16="http://schemas.microsoft.com/office/drawing/2014/main" id="{D7AA2946-A883-4C98-B265-CBD4A60CCA72}"/>
              </a:ext>
            </a:extLst>
          </p:cNvPr>
          <p:cNvSpPr/>
          <p:nvPr/>
        </p:nvSpPr>
        <p:spPr>
          <a:xfrm>
            <a:off x="1681507" y="2697039"/>
            <a:ext cx="6511109" cy="338554"/>
          </a:xfrm>
          <a:prstGeom prst="rect">
            <a:avLst/>
          </a:prstGeom>
          <a:solidFill>
            <a:schemeClr val="bg1">
              <a:lumMod val="95000"/>
            </a:schemeClr>
          </a:solidFill>
        </p:spPr>
        <p:txBody>
          <a:bodyPr wrap="square">
            <a:spAutoFit/>
          </a:bodyPr>
          <a:lstStyle/>
          <a:p>
            <a:r>
              <a:rPr lang="en-US" altLang="zh-CN" sz="1600" dirty="0">
                <a:solidFill>
                  <a:schemeClr val="bg2">
                    <a:lumMod val="25000"/>
                  </a:schemeClr>
                </a:solidFill>
                <a:cs typeface="+mn-ea"/>
                <a:sym typeface="+mn-lt"/>
              </a:rPr>
              <a:t>4</a:t>
            </a:r>
            <a:r>
              <a:rPr lang="zh-CN" altLang="en-US" sz="1600" dirty="0">
                <a:solidFill>
                  <a:schemeClr val="bg2">
                    <a:lumMod val="25000"/>
                  </a:schemeClr>
                </a:solidFill>
                <a:cs typeface="+mn-ea"/>
                <a:sym typeface="+mn-lt"/>
              </a:rPr>
              <a:t>、无论迟到和早退都应打卡，否则按旷工处理；    </a:t>
            </a:r>
          </a:p>
        </p:txBody>
      </p:sp>
      <p:sp>
        <p:nvSpPr>
          <p:cNvPr id="24" name="矩形 23">
            <a:extLst>
              <a:ext uri="{FF2B5EF4-FFF2-40B4-BE49-F238E27FC236}">
                <a16:creationId xmlns="" xmlns:a16="http://schemas.microsoft.com/office/drawing/2014/main" id="{883A0553-F1BC-4C73-80D9-478B2115F167}"/>
              </a:ext>
            </a:extLst>
          </p:cNvPr>
          <p:cNvSpPr/>
          <p:nvPr/>
        </p:nvSpPr>
        <p:spPr>
          <a:xfrm>
            <a:off x="1658842" y="3371596"/>
            <a:ext cx="9021363" cy="584775"/>
          </a:xfrm>
          <a:prstGeom prst="rect">
            <a:avLst/>
          </a:prstGeom>
          <a:solidFill>
            <a:schemeClr val="bg1">
              <a:lumMod val="95000"/>
            </a:schemeClr>
          </a:solidFill>
        </p:spPr>
        <p:txBody>
          <a:bodyPr wrap="square">
            <a:spAutoFit/>
          </a:bodyPr>
          <a:lstStyle/>
          <a:p>
            <a:r>
              <a:rPr lang="en-US" altLang="zh-CN" sz="1600" dirty="0">
                <a:solidFill>
                  <a:schemeClr val="bg2">
                    <a:lumMod val="25000"/>
                  </a:schemeClr>
                </a:solidFill>
                <a:cs typeface="+mn-ea"/>
                <a:sym typeface="+mn-lt"/>
              </a:rPr>
              <a:t>5</a:t>
            </a:r>
            <a:r>
              <a:rPr lang="zh-CN" altLang="en-US" sz="1600" dirty="0">
                <a:solidFill>
                  <a:schemeClr val="bg2">
                    <a:lumMod val="25000"/>
                  </a:schemeClr>
                </a:solidFill>
                <a:cs typeface="+mn-ea"/>
                <a:sym typeface="+mn-lt"/>
              </a:rPr>
              <a:t>、上班时间外出，须报告直接上级或向部门同事说明，各级负责人应履行督促直接下属的职责；迟到、早退和旷工 </a:t>
            </a:r>
          </a:p>
        </p:txBody>
      </p:sp>
      <p:sp>
        <p:nvSpPr>
          <p:cNvPr id="27" name="矩形 26">
            <a:extLst>
              <a:ext uri="{FF2B5EF4-FFF2-40B4-BE49-F238E27FC236}">
                <a16:creationId xmlns="" xmlns:a16="http://schemas.microsoft.com/office/drawing/2014/main" id="{0187CADD-2A0D-4F64-B7E2-38893ED0C720}"/>
              </a:ext>
            </a:extLst>
          </p:cNvPr>
          <p:cNvSpPr/>
          <p:nvPr/>
        </p:nvSpPr>
        <p:spPr>
          <a:xfrm>
            <a:off x="2228612" y="4209011"/>
            <a:ext cx="7803748" cy="523220"/>
          </a:xfrm>
          <a:prstGeom prst="rect">
            <a:avLst/>
          </a:prstGeom>
          <a:noFill/>
        </p:spPr>
        <p:txBody>
          <a:bodyPr wrap="square">
            <a:spAutoFit/>
          </a:bodyPr>
          <a:lstStyle/>
          <a:p>
            <a:pPr marL="342900" indent="-342900">
              <a:buFont typeface="+mj-ea"/>
              <a:buAutoNum type="circleNumDbPlain"/>
            </a:pPr>
            <a:r>
              <a:rPr lang="zh-CN" altLang="en-US" sz="1400" dirty="0">
                <a:solidFill>
                  <a:schemeClr val="bg2">
                    <a:lumMod val="25000"/>
                  </a:schemeClr>
                </a:solidFill>
                <a:cs typeface="+mn-ea"/>
                <a:sym typeface="+mn-lt"/>
              </a:rPr>
              <a:t> </a:t>
            </a:r>
            <a:r>
              <a:rPr lang="zh-CN" altLang="en-US" sz="1400" b="1" dirty="0">
                <a:solidFill>
                  <a:schemeClr val="bg2">
                    <a:lumMod val="25000"/>
                  </a:schemeClr>
                </a:solidFill>
                <a:cs typeface="+mn-ea"/>
                <a:sym typeface="+mn-lt"/>
              </a:rPr>
              <a:t>迟到：</a:t>
            </a:r>
            <a:r>
              <a:rPr lang="en-US" altLang="zh-CN" sz="1400" dirty="0">
                <a:solidFill>
                  <a:schemeClr val="bg2">
                    <a:lumMod val="25000"/>
                  </a:schemeClr>
                </a:solidFill>
                <a:cs typeface="+mn-ea"/>
                <a:sym typeface="+mn-lt"/>
              </a:rPr>
              <a:t>9</a:t>
            </a:r>
            <a:r>
              <a:rPr lang="zh-CN" altLang="en-US" sz="1400" dirty="0">
                <a:solidFill>
                  <a:schemeClr val="bg2">
                    <a:lumMod val="25000"/>
                  </a:schemeClr>
                </a:solidFill>
                <a:cs typeface="+mn-ea"/>
                <a:sym typeface="+mn-lt"/>
              </a:rPr>
              <a:t>：</a:t>
            </a:r>
            <a:r>
              <a:rPr lang="en-US" altLang="zh-CN" sz="1400" dirty="0">
                <a:solidFill>
                  <a:schemeClr val="bg2">
                    <a:lumMod val="25000"/>
                  </a:schemeClr>
                </a:solidFill>
                <a:cs typeface="+mn-ea"/>
                <a:sym typeface="+mn-lt"/>
              </a:rPr>
              <a:t>00</a:t>
            </a:r>
            <a:r>
              <a:rPr lang="zh-CN" altLang="en-US" sz="1400" dirty="0">
                <a:solidFill>
                  <a:schemeClr val="bg2">
                    <a:lumMod val="25000"/>
                  </a:schemeClr>
                </a:solidFill>
                <a:cs typeface="+mn-ea"/>
                <a:sym typeface="+mn-lt"/>
              </a:rPr>
              <a:t>以后到达，视为迟到；当月比规定上班时间晚到三次以    内（含三次），其中未超过</a:t>
            </a:r>
            <a:r>
              <a:rPr lang="en-US" altLang="zh-CN" sz="1400" dirty="0">
                <a:solidFill>
                  <a:schemeClr val="bg2">
                    <a:lumMod val="25000"/>
                  </a:schemeClr>
                </a:solidFill>
                <a:cs typeface="+mn-ea"/>
                <a:sym typeface="+mn-lt"/>
              </a:rPr>
              <a:t>15 </a:t>
            </a:r>
            <a:r>
              <a:rPr lang="zh-CN" altLang="en-US" sz="1400" dirty="0">
                <a:solidFill>
                  <a:schemeClr val="bg2">
                    <a:lumMod val="25000"/>
                  </a:schemeClr>
                </a:solidFill>
                <a:cs typeface="+mn-ea"/>
                <a:sym typeface="+mn-lt"/>
              </a:rPr>
              <a:t>分钟的则不记为迟到（但仍须打卡），超过</a:t>
            </a:r>
            <a:r>
              <a:rPr lang="en-US" altLang="zh-CN" sz="1400" dirty="0">
                <a:solidFill>
                  <a:schemeClr val="bg2">
                    <a:lumMod val="25000"/>
                  </a:schemeClr>
                </a:solidFill>
                <a:cs typeface="+mn-ea"/>
                <a:sym typeface="+mn-lt"/>
              </a:rPr>
              <a:t>15</a:t>
            </a:r>
            <a:r>
              <a:rPr lang="zh-CN" altLang="en-US" sz="1400" dirty="0">
                <a:solidFill>
                  <a:schemeClr val="bg2">
                    <a:lumMod val="25000"/>
                  </a:schemeClr>
                </a:solidFill>
                <a:cs typeface="+mn-ea"/>
                <a:sym typeface="+mn-lt"/>
              </a:rPr>
              <a:t>分钟但不到</a:t>
            </a:r>
            <a:r>
              <a:rPr lang="en-US" altLang="zh-CN" sz="1400" dirty="0">
                <a:solidFill>
                  <a:schemeClr val="bg2">
                    <a:lumMod val="25000"/>
                  </a:schemeClr>
                </a:solidFill>
                <a:cs typeface="+mn-ea"/>
                <a:sym typeface="+mn-lt"/>
              </a:rPr>
              <a:t>1</a:t>
            </a:r>
            <a:r>
              <a:rPr lang="zh-CN" altLang="en-US" sz="1400" dirty="0">
                <a:solidFill>
                  <a:schemeClr val="bg2">
                    <a:lumMod val="25000"/>
                  </a:schemeClr>
                </a:solidFill>
                <a:cs typeface="+mn-ea"/>
                <a:sym typeface="+mn-lt"/>
              </a:rPr>
              <a:t>小时的，仍记为迟到；</a:t>
            </a:r>
            <a:endParaRPr lang="zh-CN" altLang="en-US" sz="1400" dirty="0">
              <a:cs typeface="+mn-ea"/>
              <a:sym typeface="+mn-lt"/>
            </a:endParaRPr>
          </a:p>
        </p:txBody>
      </p:sp>
      <p:sp>
        <p:nvSpPr>
          <p:cNvPr id="31" name="矩形 30">
            <a:extLst>
              <a:ext uri="{FF2B5EF4-FFF2-40B4-BE49-F238E27FC236}">
                <a16:creationId xmlns="" xmlns:a16="http://schemas.microsoft.com/office/drawing/2014/main" id="{A1C73E6E-D3FA-4CEC-805F-14FC83E0DD5E}"/>
              </a:ext>
            </a:extLst>
          </p:cNvPr>
          <p:cNvSpPr/>
          <p:nvPr/>
        </p:nvSpPr>
        <p:spPr>
          <a:xfrm>
            <a:off x="2228612" y="4807693"/>
            <a:ext cx="5078362" cy="307777"/>
          </a:xfrm>
          <a:prstGeom prst="rect">
            <a:avLst/>
          </a:prstGeom>
          <a:noFill/>
        </p:spPr>
        <p:txBody>
          <a:bodyPr wrap="square">
            <a:spAutoFit/>
          </a:bodyPr>
          <a:lstStyle/>
          <a:p>
            <a:pPr marL="342900" indent="-342900">
              <a:buFont typeface="+mj-ea"/>
              <a:buAutoNum type="circleNumDbPlain" startAt="2"/>
            </a:pPr>
            <a:r>
              <a:rPr lang="zh-CN" altLang="en-US" sz="1400" b="1" dirty="0">
                <a:solidFill>
                  <a:schemeClr val="bg2">
                    <a:lumMod val="25000"/>
                  </a:schemeClr>
                </a:solidFill>
                <a:cs typeface="+mn-ea"/>
                <a:sym typeface="+mn-lt"/>
              </a:rPr>
              <a:t>早退：</a:t>
            </a:r>
            <a:r>
              <a:rPr lang="en-US" altLang="zh-CN" sz="1400" dirty="0">
                <a:solidFill>
                  <a:schemeClr val="bg2">
                    <a:lumMod val="25000"/>
                  </a:schemeClr>
                </a:solidFill>
                <a:cs typeface="+mn-ea"/>
                <a:sym typeface="+mn-lt"/>
              </a:rPr>
              <a:t>17</a:t>
            </a:r>
            <a:r>
              <a:rPr lang="zh-CN" altLang="en-US" sz="1400" dirty="0">
                <a:solidFill>
                  <a:schemeClr val="bg2">
                    <a:lumMod val="25000"/>
                  </a:schemeClr>
                </a:solidFill>
                <a:cs typeface="+mn-ea"/>
                <a:sym typeface="+mn-lt"/>
              </a:rPr>
              <a:t>：</a:t>
            </a:r>
            <a:r>
              <a:rPr lang="en-US" altLang="zh-CN" sz="1400" dirty="0">
                <a:solidFill>
                  <a:schemeClr val="bg2">
                    <a:lumMod val="25000"/>
                  </a:schemeClr>
                </a:solidFill>
                <a:cs typeface="+mn-ea"/>
                <a:sym typeface="+mn-lt"/>
              </a:rPr>
              <a:t>30</a:t>
            </a:r>
            <a:r>
              <a:rPr lang="zh-CN" altLang="en-US" sz="1400" dirty="0">
                <a:solidFill>
                  <a:schemeClr val="bg2">
                    <a:lumMod val="25000"/>
                  </a:schemeClr>
                </a:solidFill>
                <a:cs typeface="+mn-ea"/>
                <a:sym typeface="+mn-lt"/>
              </a:rPr>
              <a:t>以前离开，视为早退；</a:t>
            </a:r>
          </a:p>
        </p:txBody>
      </p:sp>
      <p:grpSp>
        <p:nvGrpSpPr>
          <p:cNvPr id="7" name="组合 6">
            <a:extLst>
              <a:ext uri="{FF2B5EF4-FFF2-40B4-BE49-F238E27FC236}">
                <a16:creationId xmlns="" xmlns:a16="http://schemas.microsoft.com/office/drawing/2014/main" id="{9961286B-F5B7-40F6-8D17-AC9A3A9A50C0}"/>
              </a:ext>
            </a:extLst>
          </p:cNvPr>
          <p:cNvGrpSpPr/>
          <p:nvPr/>
        </p:nvGrpSpPr>
        <p:grpSpPr>
          <a:xfrm>
            <a:off x="2228612" y="5190932"/>
            <a:ext cx="8568242" cy="307777"/>
            <a:chOff x="1713646" y="4689260"/>
            <a:chExt cx="8568242" cy="307777"/>
          </a:xfrm>
        </p:grpSpPr>
        <p:sp>
          <p:nvSpPr>
            <p:cNvPr id="34" name="矩形 33">
              <a:extLst>
                <a:ext uri="{FF2B5EF4-FFF2-40B4-BE49-F238E27FC236}">
                  <a16:creationId xmlns="" xmlns:a16="http://schemas.microsoft.com/office/drawing/2014/main" id="{511AA3F2-71E7-4BB7-AD9A-514609631362}"/>
                </a:ext>
              </a:extLst>
            </p:cNvPr>
            <p:cNvSpPr/>
            <p:nvPr/>
          </p:nvSpPr>
          <p:spPr>
            <a:xfrm>
              <a:off x="1713646" y="4689260"/>
              <a:ext cx="5078362" cy="307777"/>
            </a:xfrm>
            <a:prstGeom prst="rect">
              <a:avLst/>
            </a:prstGeom>
            <a:noFill/>
          </p:spPr>
          <p:txBody>
            <a:bodyPr wrap="square">
              <a:spAutoFit/>
            </a:bodyPr>
            <a:lstStyle/>
            <a:p>
              <a:pPr marL="342900" indent="-342900">
                <a:buFont typeface="+mj-ea"/>
                <a:buAutoNum type="circleNumDbPlain" startAt="3"/>
              </a:pPr>
              <a:r>
                <a:rPr lang="zh-CN" altLang="en-US" sz="1400" b="1" dirty="0">
                  <a:solidFill>
                    <a:schemeClr val="bg2">
                      <a:lumMod val="25000"/>
                    </a:schemeClr>
                  </a:solidFill>
                  <a:cs typeface="+mn-ea"/>
                  <a:sym typeface="+mn-lt"/>
                </a:rPr>
                <a:t>擅离职守</a:t>
              </a:r>
            </a:p>
          </p:txBody>
        </p:sp>
        <p:sp>
          <p:nvSpPr>
            <p:cNvPr id="36" name="矩形 35">
              <a:extLst>
                <a:ext uri="{FF2B5EF4-FFF2-40B4-BE49-F238E27FC236}">
                  <a16:creationId xmlns="" xmlns:a16="http://schemas.microsoft.com/office/drawing/2014/main" id="{6594D385-535A-463C-AF65-9ADA0367236B}"/>
                </a:ext>
              </a:extLst>
            </p:cNvPr>
            <p:cNvSpPr/>
            <p:nvPr/>
          </p:nvSpPr>
          <p:spPr>
            <a:xfrm>
              <a:off x="2856380" y="4735839"/>
              <a:ext cx="7425508" cy="240066"/>
            </a:xfrm>
            <a:prstGeom prst="rect">
              <a:avLst/>
            </a:prstGeom>
          </p:spPr>
          <p:txBody>
            <a:bodyPr wrap="square">
              <a:spAutoFit/>
            </a:bodyPr>
            <a:lstStyle/>
            <a:p>
              <a:pPr>
                <a:lnSpc>
                  <a:spcPct val="80000"/>
                </a:lnSpc>
                <a:buClr>
                  <a:schemeClr val="tx1"/>
                </a:buClr>
                <a:buFont typeface="Wingdings" panose="05000000000000000000" pitchFamily="2" charset="2"/>
                <a:buNone/>
              </a:pPr>
              <a:r>
                <a:rPr lang="zh-CN" altLang="en-US" sz="1200" dirty="0">
                  <a:solidFill>
                    <a:schemeClr val="bg2">
                      <a:lumMod val="25000"/>
                    </a:schemeClr>
                  </a:solidFill>
                  <a:cs typeface="+mn-ea"/>
                  <a:sym typeface="+mn-lt"/>
                </a:rPr>
                <a:t>（工作时间未经领导批准离开工作岗位者，但时间未超过一小时的，即为擅离职守；）</a:t>
              </a:r>
            </a:p>
          </p:txBody>
        </p:sp>
      </p:grpSp>
    </p:spTree>
    <p:extLst>
      <p:ext uri="{BB962C8B-B14F-4D97-AF65-F5344CB8AC3E}">
        <p14:creationId xmlns:p14="http://schemas.microsoft.com/office/powerpoint/2010/main" val="390065131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down)">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1000"/>
                                        <p:tgtEl>
                                          <p:spTgt spid="23"/>
                                        </p:tgtEl>
                                      </p:cBhvr>
                                    </p:animEffect>
                                    <p:anim calcmode="lin" valueType="num">
                                      <p:cBhvr>
                                        <p:cTn id="19" dur="1000" fill="hold"/>
                                        <p:tgtEl>
                                          <p:spTgt spid="23"/>
                                        </p:tgtEl>
                                        <p:attrNameLst>
                                          <p:attrName>ppt_x</p:attrName>
                                        </p:attrNameLst>
                                      </p:cBhvr>
                                      <p:tavLst>
                                        <p:tav tm="0">
                                          <p:val>
                                            <p:strVal val="#ppt_x"/>
                                          </p:val>
                                        </p:tav>
                                        <p:tav tm="100000">
                                          <p:val>
                                            <p:strVal val="#ppt_x"/>
                                          </p:val>
                                        </p:tav>
                                      </p:tavLst>
                                    </p:anim>
                                    <p:anim calcmode="lin" valueType="num">
                                      <p:cBhvr>
                                        <p:cTn id="20" dur="1000" fill="hold"/>
                                        <p:tgtEl>
                                          <p:spTgt spid="23"/>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fade">
                                      <p:cBhvr>
                                        <p:cTn id="23" dur="1000"/>
                                        <p:tgtEl>
                                          <p:spTgt spid="24"/>
                                        </p:tgtEl>
                                      </p:cBhvr>
                                    </p:animEffect>
                                    <p:anim calcmode="lin" valueType="num">
                                      <p:cBhvr>
                                        <p:cTn id="24" dur="1000" fill="hold"/>
                                        <p:tgtEl>
                                          <p:spTgt spid="24"/>
                                        </p:tgtEl>
                                        <p:attrNameLst>
                                          <p:attrName>ppt_x</p:attrName>
                                        </p:attrNameLst>
                                      </p:cBhvr>
                                      <p:tavLst>
                                        <p:tav tm="0">
                                          <p:val>
                                            <p:strVal val="#ppt_x"/>
                                          </p:val>
                                        </p:tav>
                                        <p:tav tm="100000">
                                          <p:val>
                                            <p:strVal val="#ppt_x"/>
                                          </p:val>
                                        </p:tav>
                                      </p:tavLst>
                                    </p:anim>
                                    <p:anim calcmode="lin" valueType="num">
                                      <p:cBhvr>
                                        <p:cTn id="25"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7"/>
                                        </p:tgtEl>
                                        <p:attrNameLst>
                                          <p:attrName>style.visibility</p:attrName>
                                        </p:attrNameLst>
                                      </p:cBhvr>
                                      <p:to>
                                        <p:strVal val="visible"/>
                                      </p:to>
                                    </p:set>
                                    <p:animEffect transition="in" filter="fade">
                                      <p:cBhvr>
                                        <p:cTn id="30" dur="500"/>
                                        <p:tgtEl>
                                          <p:spTgt spid="27"/>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fade">
                                      <p:cBhvr>
                                        <p:cTn id="35" dur="500"/>
                                        <p:tgtEl>
                                          <p:spTgt spid="31"/>
                                        </p:tgtEl>
                                      </p:cBhvr>
                                    </p:animEffect>
                                  </p:childTnLst>
                                </p:cTn>
                              </p:par>
                            </p:childTnLst>
                          </p:cTn>
                        </p:par>
                        <p:par>
                          <p:cTn id="36" fill="hold">
                            <p:stCondLst>
                              <p:cond delay="500"/>
                            </p:stCondLst>
                            <p:childTnLst>
                              <p:par>
                                <p:cTn id="37" presetID="10" presetClass="entr" presetSubtype="0" fill="hold" nodeType="after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3" grpId="0" animBg="1"/>
      <p:bldP spid="24" grpId="0" animBg="1"/>
      <p:bldP spid="27" grpId="0"/>
      <p:bldP spid="3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a:extLst>
              <a:ext uri="{FF2B5EF4-FFF2-40B4-BE49-F238E27FC236}">
                <a16:creationId xmlns="" xmlns:a16="http://schemas.microsoft.com/office/drawing/2014/main" id="{B26A38DB-0653-475D-9242-27072A007726}"/>
              </a:ext>
            </a:extLst>
          </p:cNvPr>
          <p:cNvGrpSpPr/>
          <p:nvPr/>
        </p:nvGrpSpPr>
        <p:grpSpPr>
          <a:xfrm>
            <a:off x="814648" y="1218297"/>
            <a:ext cx="10562703" cy="5034161"/>
            <a:chOff x="756504" y="1456095"/>
            <a:chExt cx="10562703" cy="5034161"/>
          </a:xfrm>
        </p:grpSpPr>
        <p:grpSp>
          <p:nvGrpSpPr>
            <p:cNvPr id="28" name="组合 27">
              <a:extLst>
                <a:ext uri="{FF2B5EF4-FFF2-40B4-BE49-F238E27FC236}">
                  <a16:creationId xmlns="" xmlns:a16="http://schemas.microsoft.com/office/drawing/2014/main" id="{70E67250-7DC6-48D5-9881-2A1A8F362695}"/>
                </a:ext>
              </a:extLst>
            </p:cNvPr>
            <p:cNvGrpSpPr/>
            <p:nvPr/>
          </p:nvGrpSpPr>
          <p:grpSpPr>
            <a:xfrm>
              <a:off x="830465" y="1584563"/>
              <a:ext cx="10475967" cy="4878021"/>
              <a:chOff x="852084" y="1410924"/>
              <a:chExt cx="8423370" cy="4244282"/>
            </a:xfrm>
          </p:grpSpPr>
          <p:sp>
            <p:nvSpPr>
              <p:cNvPr id="32" name="任意多边形 1">
                <a:extLst>
                  <a:ext uri="{FF2B5EF4-FFF2-40B4-BE49-F238E27FC236}">
                    <a16:creationId xmlns="" xmlns:a16="http://schemas.microsoft.com/office/drawing/2014/main" id="{2DE00982-5DC0-456B-A3DB-C518FB7AD295}"/>
                  </a:ext>
                </a:extLst>
              </p:cNvPr>
              <p:cNvSpPr/>
              <p:nvPr/>
            </p:nvSpPr>
            <p:spPr>
              <a:xfrm>
                <a:off x="852086" y="1416812"/>
                <a:ext cx="8423368" cy="4238394"/>
              </a:xfrm>
              <a:prstGeom prst="rect">
                <a:avLst/>
              </a:prstGeom>
              <a:solidFill>
                <a:schemeClr val="bg1"/>
              </a:solidFill>
              <a:ln>
                <a:noFill/>
              </a:ln>
              <a:effectLst>
                <a:outerShdw blurRad="139700" dist="63500" dir="10800000" algn="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3" name="矩形 32">
                <a:extLst>
                  <a:ext uri="{FF2B5EF4-FFF2-40B4-BE49-F238E27FC236}">
                    <a16:creationId xmlns="" xmlns:a16="http://schemas.microsoft.com/office/drawing/2014/main" id="{A0FE831F-1690-48BA-8BF9-803A4E3BF80E}"/>
                  </a:ext>
                </a:extLst>
              </p:cNvPr>
              <p:cNvSpPr/>
              <p:nvPr/>
            </p:nvSpPr>
            <p:spPr>
              <a:xfrm>
                <a:off x="852084" y="1410924"/>
                <a:ext cx="8423369" cy="567412"/>
              </a:xfrm>
              <a:prstGeom prst="rect">
                <a:avLst/>
              </a:prstGeom>
              <a:solidFill>
                <a:srgbClr val="068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grpSp>
          <p:nvGrpSpPr>
            <p:cNvPr id="37" name="组合 36">
              <a:extLst>
                <a:ext uri="{FF2B5EF4-FFF2-40B4-BE49-F238E27FC236}">
                  <a16:creationId xmlns="" xmlns:a16="http://schemas.microsoft.com/office/drawing/2014/main" id="{F971B386-5400-4676-AA46-AFD39DEBA79A}"/>
                </a:ext>
              </a:extLst>
            </p:cNvPr>
            <p:cNvGrpSpPr/>
            <p:nvPr/>
          </p:nvGrpSpPr>
          <p:grpSpPr>
            <a:xfrm>
              <a:off x="756504" y="5022272"/>
              <a:ext cx="10562703" cy="1467984"/>
              <a:chOff x="-2524725" y="4593013"/>
              <a:chExt cx="14339760" cy="2211686"/>
            </a:xfrm>
          </p:grpSpPr>
          <p:sp>
            <p:nvSpPr>
              <p:cNvPr id="41" name="直角三角形 37">
                <a:extLst>
                  <a:ext uri="{FF2B5EF4-FFF2-40B4-BE49-F238E27FC236}">
                    <a16:creationId xmlns="" xmlns:a16="http://schemas.microsoft.com/office/drawing/2014/main" id="{A4D08BE4-9B43-4136-BF34-CFA0FBC117CF}"/>
                  </a:ext>
                </a:extLst>
              </p:cNvPr>
              <p:cNvSpPr/>
              <p:nvPr/>
            </p:nvSpPr>
            <p:spPr>
              <a:xfrm rot="5400000">
                <a:off x="11367359" y="6315334"/>
                <a:ext cx="447676" cy="447676"/>
              </a:xfrm>
              <a:custGeom>
                <a:avLst/>
                <a:gdLst>
                  <a:gd name="connsiteX0" fmla="*/ 0 w 447676"/>
                  <a:gd name="connsiteY0" fmla="*/ 447676 h 447676"/>
                  <a:gd name="connsiteX1" fmla="*/ 0 w 447676"/>
                  <a:gd name="connsiteY1" fmla="*/ 0 h 447676"/>
                  <a:gd name="connsiteX2" fmla="*/ 447676 w 447676"/>
                  <a:gd name="connsiteY2" fmla="*/ 447676 h 447676"/>
                  <a:gd name="connsiteX3" fmla="*/ 0 w 447676"/>
                  <a:gd name="connsiteY3" fmla="*/ 447676 h 447676"/>
                  <a:gd name="connsiteX0-1" fmla="*/ 68239 w 447676"/>
                  <a:gd name="connsiteY0-2" fmla="*/ 369201 h 447676"/>
                  <a:gd name="connsiteX1-3" fmla="*/ 0 w 447676"/>
                  <a:gd name="connsiteY1-4" fmla="*/ 0 h 447676"/>
                  <a:gd name="connsiteX2-5" fmla="*/ 447676 w 447676"/>
                  <a:gd name="connsiteY2-6" fmla="*/ 447676 h 447676"/>
                  <a:gd name="connsiteX3-7" fmla="*/ 68239 w 447676"/>
                  <a:gd name="connsiteY3-8" fmla="*/ 369201 h 447676"/>
                </a:gdLst>
                <a:ahLst/>
                <a:cxnLst>
                  <a:cxn ang="0">
                    <a:pos x="connsiteX0-1" y="connsiteY0-2"/>
                  </a:cxn>
                  <a:cxn ang="0">
                    <a:pos x="connsiteX1-3" y="connsiteY1-4"/>
                  </a:cxn>
                  <a:cxn ang="0">
                    <a:pos x="connsiteX2-5" y="connsiteY2-6"/>
                  </a:cxn>
                  <a:cxn ang="0">
                    <a:pos x="connsiteX3-7" y="connsiteY3-8"/>
                  </a:cxn>
                </a:cxnLst>
                <a:rect l="l" t="t" r="r" b="b"/>
                <a:pathLst>
                  <a:path w="447676" h="447676">
                    <a:moveTo>
                      <a:pt x="68239" y="369201"/>
                    </a:moveTo>
                    <a:lnTo>
                      <a:pt x="0" y="0"/>
                    </a:lnTo>
                    <a:lnTo>
                      <a:pt x="447676" y="447676"/>
                    </a:lnTo>
                    <a:lnTo>
                      <a:pt x="68239" y="369201"/>
                    </a:ln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2" name="Freeform 144">
                <a:extLst>
                  <a:ext uri="{FF2B5EF4-FFF2-40B4-BE49-F238E27FC236}">
                    <a16:creationId xmlns="" xmlns:a16="http://schemas.microsoft.com/office/drawing/2014/main" id="{C55E50C8-220A-4AF6-9201-C62CA5E6265E}"/>
                  </a:ext>
                </a:extLst>
              </p:cNvPr>
              <p:cNvSpPr>
                <a:spLocks noEditPoints="1"/>
              </p:cNvSpPr>
              <p:nvPr/>
            </p:nvSpPr>
            <p:spPr bwMode="auto">
              <a:xfrm flipH="1">
                <a:off x="-2524725" y="4593013"/>
                <a:ext cx="1919575" cy="2211686"/>
              </a:xfrm>
              <a:custGeom>
                <a:avLst/>
                <a:gdLst>
                  <a:gd name="T0" fmla="*/ 3 w 97"/>
                  <a:gd name="T1" fmla="*/ 106 h 112"/>
                  <a:gd name="T2" fmla="*/ 3 w 97"/>
                  <a:gd name="T3" fmla="*/ 48 h 112"/>
                  <a:gd name="T4" fmla="*/ 30 w 97"/>
                  <a:gd name="T5" fmla="*/ 39 h 112"/>
                  <a:gd name="T6" fmla="*/ 30 w 97"/>
                  <a:gd name="T7" fmla="*/ 23 h 112"/>
                  <a:gd name="T8" fmla="*/ 74 w 97"/>
                  <a:gd name="T9" fmla="*/ 2 h 112"/>
                  <a:gd name="T10" fmla="*/ 79 w 97"/>
                  <a:gd name="T11" fmla="*/ 1 h 112"/>
                  <a:gd name="T12" fmla="*/ 92 w 97"/>
                  <a:gd name="T13" fmla="*/ 105 h 112"/>
                  <a:gd name="T14" fmla="*/ 97 w 97"/>
                  <a:gd name="T15" fmla="*/ 112 h 112"/>
                  <a:gd name="T16" fmla="*/ 72 w 97"/>
                  <a:gd name="T17" fmla="*/ 112 h 112"/>
                  <a:gd name="T18" fmla="*/ 72 w 97"/>
                  <a:gd name="T19" fmla="*/ 11 h 112"/>
                  <a:gd name="T20" fmla="*/ 37 w 97"/>
                  <a:gd name="T21" fmla="*/ 37 h 112"/>
                  <a:gd name="T22" fmla="*/ 51 w 97"/>
                  <a:gd name="T23" fmla="*/ 32 h 112"/>
                  <a:gd name="T24" fmla="*/ 51 w 97"/>
                  <a:gd name="T25" fmla="*/ 32 h 112"/>
                  <a:gd name="T26" fmla="*/ 51 w 97"/>
                  <a:gd name="T27" fmla="*/ 32 h 112"/>
                  <a:gd name="T28" fmla="*/ 65 w 97"/>
                  <a:gd name="T29" fmla="*/ 105 h 112"/>
                  <a:gd name="T30" fmla="*/ 70 w 97"/>
                  <a:gd name="T31" fmla="*/ 112 h 112"/>
                  <a:gd name="T32" fmla="*/ 45 w 97"/>
                  <a:gd name="T33" fmla="*/ 112 h 112"/>
                  <a:gd name="T34" fmla="*/ 45 w 97"/>
                  <a:gd name="T35" fmla="*/ 41 h 112"/>
                  <a:gd name="T36" fmla="*/ 9 w 97"/>
                  <a:gd name="T37" fmla="*/ 109 h 112"/>
                  <a:gd name="T38" fmla="*/ 6 w 97"/>
                  <a:gd name="T39" fmla="*/ 112 h 112"/>
                  <a:gd name="T40" fmla="*/ 0 w 97"/>
                  <a:gd name="T41" fmla="*/ 106 h 112"/>
                  <a:gd name="T42" fmla="*/ 25 w 97"/>
                  <a:gd name="T43" fmla="*/ 112 h 112"/>
                  <a:gd name="T44" fmla="*/ 39 w 97"/>
                  <a:gd name="T45" fmla="*/ 100 h 112"/>
                  <a:gd name="T46" fmla="*/ 13 w 97"/>
                  <a:gd name="T47" fmla="*/ 101 h 112"/>
                  <a:gd name="T48" fmla="*/ 13 w 97"/>
                  <a:gd name="T49" fmla="*/ 67 h 112"/>
                  <a:gd name="T50" fmla="*/ 39 w 97"/>
                  <a:gd name="T51" fmla="*/ 60 h 112"/>
                  <a:gd name="T52" fmla="*/ 25 w 97"/>
                  <a:gd name="T53" fmla="*/ 53 h 112"/>
                  <a:gd name="T54" fmla="*/ 13 w 97"/>
                  <a:gd name="T55" fmla="*/ 67 h 112"/>
                  <a:gd name="T56" fmla="*/ 25 w 97"/>
                  <a:gd name="T57" fmla="*/ 80 h 112"/>
                  <a:gd name="T58" fmla="*/ 39 w 97"/>
                  <a:gd name="T59" fmla="*/ 65 h 112"/>
                  <a:gd name="T60" fmla="*/ 13 w 97"/>
                  <a:gd name="T61" fmla="*/ 72 h 112"/>
                  <a:gd name="T62" fmla="*/ 13 w 97"/>
                  <a:gd name="T63" fmla="*/ 97 h 112"/>
                  <a:gd name="T64" fmla="*/ 39 w 97"/>
                  <a:gd name="T65" fmla="*/ 94 h 112"/>
                  <a:gd name="T66" fmla="*/ 25 w 97"/>
                  <a:gd name="T67" fmla="*/ 84 h 112"/>
                  <a:gd name="T68" fmla="*/ 13 w 97"/>
                  <a:gd name="T69" fmla="*/ 97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7" h="112">
                    <a:moveTo>
                      <a:pt x="0" y="106"/>
                    </a:moveTo>
                    <a:cubicBezTo>
                      <a:pt x="3" y="106"/>
                      <a:pt x="3" y="106"/>
                      <a:pt x="3" y="106"/>
                    </a:cubicBezTo>
                    <a:cubicBezTo>
                      <a:pt x="3" y="51"/>
                      <a:pt x="3" y="51"/>
                      <a:pt x="3" y="51"/>
                    </a:cubicBezTo>
                    <a:cubicBezTo>
                      <a:pt x="3" y="48"/>
                      <a:pt x="3" y="48"/>
                      <a:pt x="3" y="48"/>
                    </a:cubicBezTo>
                    <a:cubicBezTo>
                      <a:pt x="5" y="48"/>
                      <a:pt x="5" y="48"/>
                      <a:pt x="5" y="48"/>
                    </a:cubicBezTo>
                    <a:cubicBezTo>
                      <a:pt x="30" y="39"/>
                      <a:pt x="30" y="39"/>
                      <a:pt x="30" y="39"/>
                    </a:cubicBezTo>
                    <a:cubicBezTo>
                      <a:pt x="30" y="25"/>
                      <a:pt x="30" y="25"/>
                      <a:pt x="30" y="25"/>
                    </a:cubicBezTo>
                    <a:cubicBezTo>
                      <a:pt x="30" y="23"/>
                      <a:pt x="30" y="23"/>
                      <a:pt x="30" y="23"/>
                    </a:cubicBezTo>
                    <a:cubicBezTo>
                      <a:pt x="32" y="22"/>
                      <a:pt x="32" y="22"/>
                      <a:pt x="32" y="22"/>
                    </a:cubicBezTo>
                    <a:cubicBezTo>
                      <a:pt x="74" y="2"/>
                      <a:pt x="74" y="2"/>
                      <a:pt x="74" y="2"/>
                    </a:cubicBezTo>
                    <a:cubicBezTo>
                      <a:pt x="79" y="0"/>
                      <a:pt x="79" y="0"/>
                      <a:pt x="79" y="0"/>
                    </a:cubicBezTo>
                    <a:cubicBezTo>
                      <a:pt x="79" y="1"/>
                      <a:pt x="79" y="1"/>
                      <a:pt x="79" y="1"/>
                    </a:cubicBezTo>
                    <a:cubicBezTo>
                      <a:pt x="92" y="9"/>
                      <a:pt x="92" y="9"/>
                      <a:pt x="92" y="9"/>
                    </a:cubicBezTo>
                    <a:cubicBezTo>
                      <a:pt x="92" y="105"/>
                      <a:pt x="92" y="105"/>
                      <a:pt x="92" y="105"/>
                    </a:cubicBezTo>
                    <a:cubicBezTo>
                      <a:pt x="97" y="105"/>
                      <a:pt x="97" y="105"/>
                      <a:pt x="97" y="105"/>
                    </a:cubicBezTo>
                    <a:cubicBezTo>
                      <a:pt x="97" y="112"/>
                      <a:pt x="97" y="112"/>
                      <a:pt x="97" y="112"/>
                    </a:cubicBezTo>
                    <a:cubicBezTo>
                      <a:pt x="75" y="112"/>
                      <a:pt x="75" y="112"/>
                      <a:pt x="75" y="112"/>
                    </a:cubicBezTo>
                    <a:cubicBezTo>
                      <a:pt x="72" y="112"/>
                      <a:pt x="72" y="112"/>
                      <a:pt x="72" y="112"/>
                    </a:cubicBezTo>
                    <a:cubicBezTo>
                      <a:pt x="72" y="109"/>
                      <a:pt x="72" y="109"/>
                      <a:pt x="72" y="109"/>
                    </a:cubicBezTo>
                    <a:cubicBezTo>
                      <a:pt x="72" y="11"/>
                      <a:pt x="72" y="11"/>
                      <a:pt x="72" y="11"/>
                    </a:cubicBezTo>
                    <a:cubicBezTo>
                      <a:pt x="37" y="27"/>
                      <a:pt x="37" y="27"/>
                      <a:pt x="37" y="27"/>
                    </a:cubicBezTo>
                    <a:cubicBezTo>
                      <a:pt x="37" y="37"/>
                      <a:pt x="37" y="37"/>
                      <a:pt x="37" y="37"/>
                    </a:cubicBezTo>
                    <a:cubicBezTo>
                      <a:pt x="47" y="33"/>
                      <a:pt x="47" y="33"/>
                      <a:pt x="47" y="33"/>
                    </a:cubicBezTo>
                    <a:cubicBezTo>
                      <a:pt x="51" y="32"/>
                      <a:pt x="51" y="32"/>
                      <a:pt x="51" y="32"/>
                    </a:cubicBezTo>
                    <a:cubicBezTo>
                      <a:pt x="51" y="31"/>
                      <a:pt x="51" y="31"/>
                      <a:pt x="51" y="31"/>
                    </a:cubicBezTo>
                    <a:cubicBezTo>
                      <a:pt x="51" y="32"/>
                      <a:pt x="51" y="32"/>
                      <a:pt x="51" y="32"/>
                    </a:cubicBezTo>
                    <a:cubicBezTo>
                      <a:pt x="51" y="31"/>
                      <a:pt x="51" y="31"/>
                      <a:pt x="51" y="31"/>
                    </a:cubicBezTo>
                    <a:cubicBezTo>
                      <a:pt x="51" y="32"/>
                      <a:pt x="51" y="32"/>
                      <a:pt x="51" y="32"/>
                    </a:cubicBezTo>
                    <a:cubicBezTo>
                      <a:pt x="65" y="40"/>
                      <a:pt x="65" y="40"/>
                      <a:pt x="65" y="40"/>
                    </a:cubicBezTo>
                    <a:cubicBezTo>
                      <a:pt x="65" y="105"/>
                      <a:pt x="65" y="105"/>
                      <a:pt x="65" y="105"/>
                    </a:cubicBezTo>
                    <a:cubicBezTo>
                      <a:pt x="70" y="105"/>
                      <a:pt x="70" y="105"/>
                      <a:pt x="70" y="105"/>
                    </a:cubicBezTo>
                    <a:cubicBezTo>
                      <a:pt x="70" y="112"/>
                      <a:pt x="70" y="112"/>
                      <a:pt x="70" y="112"/>
                    </a:cubicBezTo>
                    <a:cubicBezTo>
                      <a:pt x="48" y="112"/>
                      <a:pt x="48" y="112"/>
                      <a:pt x="48" y="112"/>
                    </a:cubicBezTo>
                    <a:cubicBezTo>
                      <a:pt x="45" y="112"/>
                      <a:pt x="45" y="112"/>
                      <a:pt x="45" y="112"/>
                    </a:cubicBezTo>
                    <a:cubicBezTo>
                      <a:pt x="45" y="108"/>
                      <a:pt x="45" y="108"/>
                      <a:pt x="45" y="108"/>
                    </a:cubicBezTo>
                    <a:cubicBezTo>
                      <a:pt x="45" y="41"/>
                      <a:pt x="45" y="41"/>
                      <a:pt x="45" y="41"/>
                    </a:cubicBezTo>
                    <a:cubicBezTo>
                      <a:pt x="9" y="53"/>
                      <a:pt x="9" y="53"/>
                      <a:pt x="9" y="53"/>
                    </a:cubicBezTo>
                    <a:cubicBezTo>
                      <a:pt x="9" y="109"/>
                      <a:pt x="9" y="109"/>
                      <a:pt x="9" y="109"/>
                    </a:cubicBezTo>
                    <a:cubicBezTo>
                      <a:pt x="9" y="112"/>
                      <a:pt x="9" y="112"/>
                      <a:pt x="9" y="112"/>
                    </a:cubicBezTo>
                    <a:cubicBezTo>
                      <a:pt x="6" y="112"/>
                      <a:pt x="6" y="112"/>
                      <a:pt x="6" y="112"/>
                    </a:cubicBezTo>
                    <a:cubicBezTo>
                      <a:pt x="0" y="112"/>
                      <a:pt x="0" y="112"/>
                      <a:pt x="0" y="112"/>
                    </a:cubicBezTo>
                    <a:cubicBezTo>
                      <a:pt x="0" y="106"/>
                      <a:pt x="0" y="106"/>
                      <a:pt x="0" y="106"/>
                    </a:cubicBezTo>
                    <a:close/>
                    <a:moveTo>
                      <a:pt x="13" y="112"/>
                    </a:moveTo>
                    <a:cubicBezTo>
                      <a:pt x="17" y="112"/>
                      <a:pt x="21" y="112"/>
                      <a:pt x="25" y="112"/>
                    </a:cubicBezTo>
                    <a:cubicBezTo>
                      <a:pt x="30" y="112"/>
                      <a:pt x="34" y="112"/>
                      <a:pt x="39" y="112"/>
                    </a:cubicBezTo>
                    <a:cubicBezTo>
                      <a:pt x="39" y="108"/>
                      <a:pt x="39" y="104"/>
                      <a:pt x="39" y="100"/>
                    </a:cubicBezTo>
                    <a:cubicBezTo>
                      <a:pt x="34" y="100"/>
                      <a:pt x="30" y="100"/>
                      <a:pt x="25" y="101"/>
                    </a:cubicBezTo>
                    <a:cubicBezTo>
                      <a:pt x="21" y="101"/>
                      <a:pt x="17" y="101"/>
                      <a:pt x="13" y="101"/>
                    </a:cubicBezTo>
                    <a:cubicBezTo>
                      <a:pt x="13" y="105"/>
                      <a:pt x="13" y="108"/>
                      <a:pt x="13" y="112"/>
                    </a:cubicBezTo>
                    <a:close/>
                    <a:moveTo>
                      <a:pt x="13" y="67"/>
                    </a:moveTo>
                    <a:cubicBezTo>
                      <a:pt x="17" y="66"/>
                      <a:pt x="21" y="65"/>
                      <a:pt x="25" y="64"/>
                    </a:cubicBezTo>
                    <a:cubicBezTo>
                      <a:pt x="30" y="63"/>
                      <a:pt x="34" y="61"/>
                      <a:pt x="39" y="60"/>
                    </a:cubicBezTo>
                    <a:cubicBezTo>
                      <a:pt x="39" y="56"/>
                      <a:pt x="39" y="52"/>
                      <a:pt x="39" y="48"/>
                    </a:cubicBezTo>
                    <a:cubicBezTo>
                      <a:pt x="34" y="50"/>
                      <a:pt x="30" y="51"/>
                      <a:pt x="25" y="53"/>
                    </a:cubicBezTo>
                    <a:cubicBezTo>
                      <a:pt x="21" y="54"/>
                      <a:pt x="17" y="56"/>
                      <a:pt x="13" y="57"/>
                    </a:cubicBezTo>
                    <a:cubicBezTo>
                      <a:pt x="13" y="61"/>
                      <a:pt x="13" y="64"/>
                      <a:pt x="13" y="67"/>
                    </a:cubicBezTo>
                    <a:close/>
                    <a:moveTo>
                      <a:pt x="13" y="82"/>
                    </a:moveTo>
                    <a:cubicBezTo>
                      <a:pt x="17" y="81"/>
                      <a:pt x="21" y="80"/>
                      <a:pt x="25" y="80"/>
                    </a:cubicBezTo>
                    <a:cubicBezTo>
                      <a:pt x="30" y="79"/>
                      <a:pt x="34" y="78"/>
                      <a:pt x="39" y="77"/>
                    </a:cubicBezTo>
                    <a:cubicBezTo>
                      <a:pt x="39" y="73"/>
                      <a:pt x="39" y="69"/>
                      <a:pt x="39" y="65"/>
                    </a:cubicBezTo>
                    <a:cubicBezTo>
                      <a:pt x="34" y="66"/>
                      <a:pt x="30" y="67"/>
                      <a:pt x="25" y="69"/>
                    </a:cubicBezTo>
                    <a:cubicBezTo>
                      <a:pt x="21" y="70"/>
                      <a:pt x="17" y="71"/>
                      <a:pt x="13" y="72"/>
                    </a:cubicBezTo>
                    <a:cubicBezTo>
                      <a:pt x="13" y="75"/>
                      <a:pt x="13" y="79"/>
                      <a:pt x="13" y="82"/>
                    </a:cubicBezTo>
                    <a:close/>
                    <a:moveTo>
                      <a:pt x="13" y="97"/>
                    </a:moveTo>
                    <a:cubicBezTo>
                      <a:pt x="17" y="96"/>
                      <a:pt x="21" y="96"/>
                      <a:pt x="25" y="96"/>
                    </a:cubicBezTo>
                    <a:cubicBezTo>
                      <a:pt x="30" y="95"/>
                      <a:pt x="34" y="95"/>
                      <a:pt x="39" y="94"/>
                    </a:cubicBezTo>
                    <a:cubicBezTo>
                      <a:pt x="39" y="90"/>
                      <a:pt x="39" y="86"/>
                      <a:pt x="39" y="82"/>
                    </a:cubicBezTo>
                    <a:cubicBezTo>
                      <a:pt x="34" y="83"/>
                      <a:pt x="30" y="84"/>
                      <a:pt x="25" y="84"/>
                    </a:cubicBezTo>
                    <a:cubicBezTo>
                      <a:pt x="21" y="85"/>
                      <a:pt x="17" y="86"/>
                      <a:pt x="13" y="86"/>
                    </a:cubicBezTo>
                    <a:cubicBezTo>
                      <a:pt x="13" y="90"/>
                      <a:pt x="13" y="93"/>
                      <a:pt x="13" y="97"/>
                    </a:cubicBezTo>
                    <a:close/>
                  </a:path>
                </a:pathLst>
              </a:custGeom>
              <a:solidFill>
                <a:schemeClr val="tx1">
                  <a:alpha val="5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grpSp>
          <p:nvGrpSpPr>
            <p:cNvPr id="9" name="组合 8">
              <a:extLst>
                <a:ext uri="{FF2B5EF4-FFF2-40B4-BE49-F238E27FC236}">
                  <a16:creationId xmlns="" xmlns:a16="http://schemas.microsoft.com/office/drawing/2014/main" id="{EFBB98B0-F7F1-4F1F-8BF5-875B6727E06D}"/>
                </a:ext>
              </a:extLst>
            </p:cNvPr>
            <p:cNvGrpSpPr/>
            <p:nvPr/>
          </p:nvGrpSpPr>
          <p:grpSpPr>
            <a:xfrm>
              <a:off x="1075217" y="1734765"/>
              <a:ext cx="10008000" cy="132588"/>
              <a:chOff x="951647" y="1969548"/>
              <a:chExt cx="9015100" cy="132588"/>
            </a:xfrm>
          </p:grpSpPr>
          <p:sp>
            <p:nvSpPr>
              <p:cNvPr id="44" name="任意多边形 15">
                <a:extLst>
                  <a:ext uri="{FF2B5EF4-FFF2-40B4-BE49-F238E27FC236}">
                    <a16:creationId xmlns="" xmlns:a16="http://schemas.microsoft.com/office/drawing/2014/main" id="{CAEBCA6F-7512-442B-9138-E1E2162C4E95}"/>
                  </a:ext>
                </a:extLst>
              </p:cNvPr>
              <p:cNvSpPr/>
              <p:nvPr/>
            </p:nvSpPr>
            <p:spPr>
              <a:xfrm>
                <a:off x="951647"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5" name="任意多边形 15">
                <a:extLst>
                  <a:ext uri="{FF2B5EF4-FFF2-40B4-BE49-F238E27FC236}">
                    <a16:creationId xmlns="" xmlns:a16="http://schemas.microsoft.com/office/drawing/2014/main" id="{73F749CE-EF44-4048-8F6F-D9B005DE02E2}"/>
                  </a:ext>
                </a:extLst>
              </p:cNvPr>
              <p:cNvSpPr/>
              <p:nvPr/>
            </p:nvSpPr>
            <p:spPr>
              <a:xfrm>
                <a:off x="3240852"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6" name="任意多边形 15">
                <a:extLst>
                  <a:ext uri="{FF2B5EF4-FFF2-40B4-BE49-F238E27FC236}">
                    <a16:creationId xmlns="" xmlns:a16="http://schemas.microsoft.com/office/drawing/2014/main" id="{097577C8-2E05-4305-B526-D00776CB7F80}"/>
                  </a:ext>
                </a:extLst>
              </p:cNvPr>
              <p:cNvSpPr/>
              <p:nvPr/>
            </p:nvSpPr>
            <p:spPr>
              <a:xfrm>
                <a:off x="5530057"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7" name="任意多边形 15">
                <a:extLst>
                  <a:ext uri="{FF2B5EF4-FFF2-40B4-BE49-F238E27FC236}">
                    <a16:creationId xmlns="" xmlns:a16="http://schemas.microsoft.com/office/drawing/2014/main" id="{61F3EF79-636E-4FA2-9FB4-835D455B2DF8}"/>
                  </a:ext>
                </a:extLst>
              </p:cNvPr>
              <p:cNvSpPr/>
              <p:nvPr/>
            </p:nvSpPr>
            <p:spPr>
              <a:xfrm>
                <a:off x="7819262"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pic>
          <p:nvPicPr>
            <p:cNvPr id="49" name="图片 48">
              <a:extLst>
                <a:ext uri="{FF2B5EF4-FFF2-40B4-BE49-F238E27FC236}">
                  <a16:creationId xmlns="" xmlns:a16="http://schemas.microsoft.com/office/drawing/2014/main" id="{A3A73A5A-01D9-4B70-8C41-0C80A31297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360" y="1456095"/>
              <a:ext cx="675814" cy="675815"/>
            </a:xfrm>
            <a:prstGeom prst="rect">
              <a:avLst/>
            </a:prstGeom>
          </p:spPr>
        </p:pic>
      </p:grpSp>
      <p:sp>
        <p:nvSpPr>
          <p:cNvPr id="35" name="矩形 34">
            <a:extLst>
              <a:ext uri="{FF2B5EF4-FFF2-40B4-BE49-F238E27FC236}">
                <a16:creationId xmlns="" xmlns:a16="http://schemas.microsoft.com/office/drawing/2014/main" id="{F7495F33-D81F-427F-8495-DA7FA0EA331D}"/>
              </a:ext>
            </a:extLst>
          </p:cNvPr>
          <p:cNvSpPr/>
          <p:nvPr/>
        </p:nvSpPr>
        <p:spPr>
          <a:xfrm>
            <a:off x="1611140" y="2561172"/>
            <a:ext cx="6511108" cy="338554"/>
          </a:xfrm>
          <a:prstGeom prst="rect">
            <a:avLst/>
          </a:prstGeom>
          <a:noFill/>
        </p:spPr>
        <p:txBody>
          <a:bodyPr wrap="square">
            <a:spAutoFit/>
          </a:bodyPr>
          <a:lstStyle/>
          <a:p>
            <a:pPr marL="342900" indent="-342900">
              <a:buFont typeface="+mj-ea"/>
              <a:buAutoNum type="circleNumDbPlain" startAt="4"/>
            </a:pPr>
            <a:r>
              <a:rPr lang="zh-CN" altLang="en-US" sz="1600" b="1" dirty="0">
                <a:solidFill>
                  <a:schemeClr val="bg2">
                    <a:lumMod val="25000"/>
                  </a:schemeClr>
                </a:solidFill>
                <a:cs typeface="+mn-ea"/>
                <a:sym typeface="+mn-lt"/>
              </a:rPr>
              <a:t>旷工：</a:t>
            </a:r>
            <a:r>
              <a:rPr lang="zh-CN" altLang="en-US" sz="1600" dirty="0">
                <a:solidFill>
                  <a:schemeClr val="bg2">
                    <a:lumMod val="25000"/>
                  </a:schemeClr>
                </a:solidFill>
                <a:cs typeface="+mn-ea"/>
                <a:sym typeface="+mn-lt"/>
              </a:rPr>
              <a:t>有下列情况之一，公司将视为员工旷工：</a:t>
            </a:r>
          </a:p>
        </p:txBody>
      </p:sp>
      <p:sp>
        <p:nvSpPr>
          <p:cNvPr id="63" name="矩形 62">
            <a:extLst>
              <a:ext uri="{FF2B5EF4-FFF2-40B4-BE49-F238E27FC236}">
                <a16:creationId xmlns="" xmlns:a16="http://schemas.microsoft.com/office/drawing/2014/main" id="{4B5FB810-14D8-432A-80E2-6FD926F44870}"/>
              </a:ext>
            </a:extLst>
          </p:cNvPr>
          <p:cNvSpPr/>
          <p:nvPr/>
        </p:nvSpPr>
        <p:spPr>
          <a:xfrm>
            <a:off x="1658975" y="2959840"/>
            <a:ext cx="9114100" cy="2354491"/>
          </a:xfrm>
          <a:prstGeom prst="rect">
            <a:avLst/>
          </a:prstGeom>
        </p:spPr>
        <p:txBody>
          <a:bodyPr wrap="square">
            <a:spAutoFit/>
          </a:bodyPr>
          <a:lstStyle/>
          <a:p>
            <a:pPr marL="285750" indent="-285750">
              <a:lnSpc>
                <a:spcPct val="150000"/>
              </a:lnSpc>
              <a:buFont typeface="Arial" panose="020B0604020202020204" pitchFamily="34" charset="0"/>
              <a:buChar char="•"/>
            </a:pPr>
            <a:r>
              <a:rPr lang="zh-CN" altLang="en-US" sz="1400" dirty="0">
                <a:solidFill>
                  <a:schemeClr val="bg2">
                    <a:lumMod val="25000"/>
                  </a:schemeClr>
                </a:solidFill>
                <a:cs typeface="+mn-ea"/>
                <a:sym typeface="+mn-lt"/>
              </a:rPr>
              <a:t>员工未提前或在当天早上</a:t>
            </a:r>
            <a:r>
              <a:rPr lang="en-US" altLang="zh-CN" sz="1400" dirty="0">
                <a:solidFill>
                  <a:schemeClr val="bg2">
                    <a:lumMod val="25000"/>
                  </a:schemeClr>
                </a:solidFill>
                <a:cs typeface="+mn-ea"/>
                <a:sym typeface="+mn-lt"/>
              </a:rPr>
              <a:t>10</a:t>
            </a:r>
            <a:r>
              <a:rPr lang="zh-CN" altLang="en-US" sz="1400" dirty="0">
                <a:solidFill>
                  <a:schemeClr val="bg2">
                    <a:lumMod val="25000"/>
                  </a:schemeClr>
                </a:solidFill>
                <a:cs typeface="+mn-ea"/>
                <a:sym typeface="+mn-lt"/>
              </a:rPr>
              <a:t>：</a:t>
            </a:r>
            <a:r>
              <a:rPr lang="en-US" altLang="zh-CN" sz="1400" dirty="0">
                <a:solidFill>
                  <a:schemeClr val="bg2">
                    <a:lumMod val="25000"/>
                  </a:schemeClr>
                </a:solidFill>
                <a:cs typeface="+mn-ea"/>
                <a:sym typeface="+mn-lt"/>
              </a:rPr>
              <a:t>00</a:t>
            </a:r>
            <a:r>
              <a:rPr lang="zh-CN" altLang="en-US" sz="1400" dirty="0">
                <a:solidFill>
                  <a:schemeClr val="bg2">
                    <a:lumMod val="25000"/>
                  </a:schemeClr>
                </a:solidFill>
                <a:cs typeface="+mn-ea"/>
                <a:sym typeface="+mn-lt"/>
              </a:rPr>
              <a:t>前通知公司而缺勤；</a:t>
            </a:r>
          </a:p>
          <a:p>
            <a:pPr marL="285750" indent="-285750">
              <a:lnSpc>
                <a:spcPct val="150000"/>
              </a:lnSpc>
              <a:buFont typeface="Arial" panose="020B0604020202020204" pitchFamily="34" charset="0"/>
              <a:buChar char="•"/>
            </a:pPr>
            <a:r>
              <a:rPr lang="zh-CN" altLang="en-US" sz="1400" dirty="0">
                <a:solidFill>
                  <a:schemeClr val="bg2">
                    <a:lumMod val="25000"/>
                  </a:schemeClr>
                </a:solidFill>
                <a:cs typeface="+mn-ea"/>
                <a:sym typeface="+mn-lt"/>
              </a:rPr>
              <a:t>除因急病不能自行请假可由同事或家属代请外，员工未亲自办理请假手续而先行离岗，且时间达一小时以上者；</a:t>
            </a:r>
          </a:p>
          <a:p>
            <a:pPr marL="285750" indent="-285750">
              <a:lnSpc>
                <a:spcPct val="150000"/>
              </a:lnSpc>
              <a:buFont typeface="Arial" panose="020B0604020202020204" pitchFamily="34" charset="0"/>
              <a:buChar char="•"/>
            </a:pPr>
            <a:r>
              <a:rPr lang="zh-CN" altLang="en-US" sz="1400" dirty="0">
                <a:solidFill>
                  <a:schemeClr val="bg2">
                    <a:lumMod val="25000"/>
                  </a:schemeClr>
                </a:solidFill>
                <a:cs typeface="+mn-ea"/>
                <a:sym typeface="+mn-lt"/>
              </a:rPr>
              <a:t>除确因病或其他不可抗力外，员工请假假期届满未行续假或虽行续假尚未核准而不到职者；</a:t>
            </a:r>
            <a:endParaRPr lang="en-US" altLang="zh-CN" sz="1400" dirty="0">
              <a:solidFill>
                <a:schemeClr val="bg2">
                  <a:lumMod val="25000"/>
                </a:schemeClr>
              </a:solidFill>
              <a:cs typeface="+mn-ea"/>
              <a:sym typeface="+mn-lt"/>
            </a:endParaRPr>
          </a:p>
          <a:p>
            <a:pPr marL="285750" indent="-285750">
              <a:lnSpc>
                <a:spcPct val="150000"/>
              </a:lnSpc>
              <a:buFont typeface="Arial" panose="020B0604020202020204" pitchFamily="34" charset="0"/>
              <a:buChar char="•"/>
            </a:pPr>
            <a:r>
              <a:rPr lang="zh-CN" altLang="en-US" sz="1400" dirty="0">
                <a:solidFill>
                  <a:schemeClr val="bg2">
                    <a:lumMod val="25000"/>
                  </a:schemeClr>
                </a:solidFill>
                <a:cs typeface="+mn-ea"/>
                <a:sym typeface="+mn-lt"/>
              </a:rPr>
              <a:t>向公司和上级领导提供虚假原因、虚假证明申请休假者；</a:t>
            </a:r>
          </a:p>
          <a:p>
            <a:pPr marL="285750" indent="-285750">
              <a:lnSpc>
                <a:spcPct val="150000"/>
              </a:lnSpc>
              <a:buFont typeface="Arial" panose="020B0604020202020204" pitchFamily="34" charset="0"/>
              <a:buChar char="•"/>
            </a:pPr>
            <a:r>
              <a:rPr lang="zh-CN" altLang="en-US" sz="1400" dirty="0">
                <a:solidFill>
                  <a:schemeClr val="bg2">
                    <a:lumMod val="25000"/>
                  </a:schemeClr>
                </a:solidFill>
                <a:cs typeface="+mn-ea"/>
                <a:sym typeface="+mn-lt"/>
              </a:rPr>
              <a:t>员工委托他人刷卡、替他人刷卡、故意毁坏考勤卡者；</a:t>
            </a:r>
          </a:p>
          <a:p>
            <a:pPr marL="285750" indent="-285750">
              <a:lnSpc>
                <a:spcPct val="150000"/>
              </a:lnSpc>
              <a:buFont typeface="Arial" panose="020B0604020202020204" pitchFamily="34" charset="0"/>
              <a:buChar char="•"/>
            </a:pPr>
            <a:r>
              <a:rPr lang="zh-CN" altLang="en-US" sz="1400" dirty="0">
                <a:solidFill>
                  <a:schemeClr val="bg2">
                    <a:lumMod val="25000"/>
                  </a:schemeClr>
                </a:solidFill>
                <a:cs typeface="+mn-ea"/>
                <a:sym typeface="+mn-lt"/>
              </a:rPr>
              <a:t>员工因公外出归来后，没有按要求填写“实际返回时间”的；</a:t>
            </a:r>
          </a:p>
          <a:p>
            <a:pPr marL="285750" indent="-285750">
              <a:lnSpc>
                <a:spcPct val="150000"/>
              </a:lnSpc>
              <a:buFont typeface="Arial" panose="020B0604020202020204" pitchFamily="34" charset="0"/>
              <a:buChar char="•"/>
            </a:pPr>
            <a:r>
              <a:rPr lang="zh-CN" altLang="en-US" sz="1400" dirty="0">
                <a:solidFill>
                  <a:schemeClr val="bg2">
                    <a:lumMod val="25000"/>
                  </a:schemeClr>
                </a:solidFill>
                <a:cs typeface="+mn-ea"/>
                <a:sym typeface="+mn-lt"/>
              </a:rPr>
              <a:t>未经人力资源部批准去其他部门工作的，记为旷工。 </a:t>
            </a:r>
          </a:p>
        </p:txBody>
      </p:sp>
      <p:sp>
        <p:nvSpPr>
          <p:cNvPr id="64" name="矩形 63">
            <a:extLst>
              <a:ext uri="{FF2B5EF4-FFF2-40B4-BE49-F238E27FC236}">
                <a16:creationId xmlns="" xmlns:a16="http://schemas.microsoft.com/office/drawing/2014/main" id="{CE227897-F768-4138-94A0-A75729E54441}"/>
              </a:ext>
            </a:extLst>
          </p:cNvPr>
          <p:cNvSpPr/>
          <p:nvPr/>
        </p:nvSpPr>
        <p:spPr>
          <a:xfrm>
            <a:off x="3697709" y="5411607"/>
            <a:ext cx="5115503" cy="400110"/>
          </a:xfrm>
          <a:prstGeom prst="rect">
            <a:avLst/>
          </a:prstGeom>
        </p:spPr>
        <p:txBody>
          <a:bodyPr wrap="none">
            <a:spAutoFit/>
          </a:bodyPr>
          <a:lstStyle/>
          <a:p>
            <a:r>
              <a:rPr lang="zh-CN" altLang="en-US" sz="2000" b="1" dirty="0">
                <a:solidFill>
                  <a:schemeClr val="bg2">
                    <a:lumMod val="25000"/>
                  </a:schemeClr>
                </a:solidFill>
                <a:cs typeface="+mn-ea"/>
                <a:sym typeface="+mn-lt"/>
              </a:rPr>
              <a:t>连续三个工作日无无故缺勤，视为自动离职</a:t>
            </a:r>
            <a:r>
              <a:rPr lang="zh-CN" altLang="en-US" sz="2000" dirty="0">
                <a:solidFill>
                  <a:schemeClr val="bg2">
                    <a:lumMod val="25000"/>
                  </a:schemeClr>
                </a:solidFill>
                <a:cs typeface="+mn-ea"/>
                <a:sym typeface="+mn-lt"/>
              </a:rPr>
              <a:t> </a:t>
            </a:r>
          </a:p>
        </p:txBody>
      </p:sp>
      <p:sp>
        <p:nvSpPr>
          <p:cNvPr id="65" name="文本框 64">
            <a:extLst>
              <a:ext uri="{FF2B5EF4-FFF2-40B4-BE49-F238E27FC236}">
                <a16:creationId xmlns="" xmlns:a16="http://schemas.microsoft.com/office/drawing/2014/main" id="{662688EA-3BED-43D9-B39E-6BB7ABD156BC}"/>
              </a:ext>
            </a:extLst>
          </p:cNvPr>
          <p:cNvSpPr txBox="1"/>
          <p:nvPr/>
        </p:nvSpPr>
        <p:spPr>
          <a:xfrm>
            <a:off x="951647" y="485886"/>
            <a:ext cx="1620957"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考勤制度</a:t>
            </a:r>
          </a:p>
        </p:txBody>
      </p:sp>
    </p:spTree>
    <p:extLst>
      <p:ext uri="{BB962C8B-B14F-4D97-AF65-F5344CB8AC3E}">
        <p14:creationId xmlns:p14="http://schemas.microsoft.com/office/powerpoint/2010/main" val="40619975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
                                        </p:tgtEl>
                                        <p:attrNameLst>
                                          <p:attrName>style.visibility</p:attrName>
                                        </p:attrNameLst>
                                      </p:cBhvr>
                                      <p:to>
                                        <p:strVal val="visible"/>
                                      </p:to>
                                    </p:set>
                                    <p:anim calcmode="lin" valueType="num">
                                      <p:cBhvr additive="base">
                                        <p:cTn id="7" dur="500" fill="hold"/>
                                        <p:tgtEl>
                                          <p:spTgt spid="65"/>
                                        </p:tgtEl>
                                        <p:attrNameLst>
                                          <p:attrName>ppt_x</p:attrName>
                                        </p:attrNameLst>
                                      </p:cBhvr>
                                      <p:tavLst>
                                        <p:tav tm="0">
                                          <p:val>
                                            <p:strVal val="0-#ppt_w/2"/>
                                          </p:val>
                                        </p:tav>
                                        <p:tav tm="100000">
                                          <p:val>
                                            <p:strVal val="#ppt_x"/>
                                          </p:val>
                                        </p:tav>
                                      </p:tavLst>
                                    </p:anim>
                                    <p:anim calcmode="lin" valueType="num">
                                      <p:cBhvr additive="base">
                                        <p:cTn id="8" dur="500" fill="hold"/>
                                        <p:tgtEl>
                                          <p:spTgt spid="6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down)">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5"/>
                                        </p:tgtEl>
                                        <p:attrNameLst>
                                          <p:attrName>style.visibility</p:attrName>
                                        </p:attrNameLst>
                                      </p:cBhvr>
                                      <p:to>
                                        <p:strVal val="visible"/>
                                      </p:to>
                                    </p:set>
                                    <p:animEffect transition="in" filter="fade">
                                      <p:cBhvr>
                                        <p:cTn id="18" dur="500"/>
                                        <p:tgtEl>
                                          <p:spTgt spid="35"/>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63"/>
                                        </p:tgtEl>
                                        <p:attrNameLst>
                                          <p:attrName>style.visibility</p:attrName>
                                        </p:attrNameLst>
                                      </p:cBhvr>
                                      <p:to>
                                        <p:strVal val="visible"/>
                                      </p:to>
                                    </p:set>
                                    <p:animEffect transition="in" filter="fade">
                                      <p:cBhvr>
                                        <p:cTn id="23" dur="1000"/>
                                        <p:tgtEl>
                                          <p:spTgt spid="63"/>
                                        </p:tgtEl>
                                      </p:cBhvr>
                                    </p:animEffect>
                                    <p:anim calcmode="lin" valueType="num">
                                      <p:cBhvr>
                                        <p:cTn id="24" dur="1000" fill="hold"/>
                                        <p:tgtEl>
                                          <p:spTgt spid="63"/>
                                        </p:tgtEl>
                                        <p:attrNameLst>
                                          <p:attrName>ppt_x</p:attrName>
                                        </p:attrNameLst>
                                      </p:cBhvr>
                                      <p:tavLst>
                                        <p:tav tm="0">
                                          <p:val>
                                            <p:strVal val="#ppt_x"/>
                                          </p:val>
                                        </p:tav>
                                        <p:tav tm="100000">
                                          <p:val>
                                            <p:strVal val="#ppt_x"/>
                                          </p:val>
                                        </p:tav>
                                      </p:tavLst>
                                    </p:anim>
                                    <p:anim calcmode="lin" valueType="num">
                                      <p:cBhvr>
                                        <p:cTn id="25" dur="1000" fill="hold"/>
                                        <p:tgtEl>
                                          <p:spTgt spid="63"/>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64"/>
                                        </p:tgtEl>
                                        <p:attrNameLst>
                                          <p:attrName>style.visibility</p:attrName>
                                        </p:attrNameLst>
                                      </p:cBhvr>
                                      <p:to>
                                        <p:strVal val="visible"/>
                                      </p:to>
                                    </p:set>
                                    <p:animEffect transition="in" filter="fade">
                                      <p:cBhvr>
                                        <p:cTn id="30"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63" grpId="0"/>
      <p:bldP spid="64" grpId="0"/>
      <p:bldP spid="6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a:extLst>
              <a:ext uri="{FF2B5EF4-FFF2-40B4-BE49-F238E27FC236}">
                <a16:creationId xmlns="" xmlns:a16="http://schemas.microsoft.com/office/drawing/2014/main" id="{08284E3D-9832-458E-BB51-8C529D3DDE41}"/>
              </a:ext>
            </a:extLst>
          </p:cNvPr>
          <p:cNvSpPr txBox="1"/>
          <p:nvPr/>
        </p:nvSpPr>
        <p:spPr>
          <a:xfrm>
            <a:off x="951647" y="485886"/>
            <a:ext cx="1620957"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处罚办法</a:t>
            </a:r>
          </a:p>
        </p:txBody>
      </p:sp>
      <p:graphicFrame>
        <p:nvGraphicFramePr>
          <p:cNvPr id="19" name="Group 93">
            <a:extLst>
              <a:ext uri="{FF2B5EF4-FFF2-40B4-BE49-F238E27FC236}">
                <a16:creationId xmlns="" xmlns:a16="http://schemas.microsoft.com/office/drawing/2014/main" id="{E8AD1DA9-3FE5-48A6-BDDE-7CBB63B20BE3}"/>
              </a:ext>
            </a:extLst>
          </p:cNvPr>
          <p:cNvGraphicFramePr>
            <a:graphicFrameLocks/>
          </p:cNvGraphicFramePr>
          <p:nvPr>
            <p:extLst>
              <p:ext uri="{D42A27DB-BD31-4B8C-83A1-F6EECF244321}">
                <p14:modId xmlns:p14="http://schemas.microsoft.com/office/powerpoint/2010/main" val="3214237238"/>
              </p:ext>
            </p:extLst>
          </p:nvPr>
        </p:nvGraphicFramePr>
        <p:xfrm>
          <a:off x="944980" y="1573723"/>
          <a:ext cx="10037554" cy="4485476"/>
        </p:xfrm>
        <a:graphic>
          <a:graphicData uri="http://schemas.openxmlformats.org/drawingml/2006/table">
            <a:tbl>
              <a:tblPr>
                <a:tableStyleId>{BDBED569-4797-4DF1-A0F4-6AAB3CD982D8}</a:tableStyleId>
              </a:tblPr>
              <a:tblGrid>
                <a:gridCol w="2415226">
                  <a:extLst>
                    <a:ext uri="{9D8B030D-6E8A-4147-A177-3AD203B41FA5}">
                      <a16:colId xmlns="" xmlns:a16="http://schemas.microsoft.com/office/drawing/2014/main" val="20000"/>
                    </a:ext>
                  </a:extLst>
                </a:gridCol>
                <a:gridCol w="3762221">
                  <a:extLst>
                    <a:ext uri="{9D8B030D-6E8A-4147-A177-3AD203B41FA5}">
                      <a16:colId xmlns="" xmlns:a16="http://schemas.microsoft.com/office/drawing/2014/main" val="20001"/>
                    </a:ext>
                  </a:extLst>
                </a:gridCol>
                <a:gridCol w="3860107">
                  <a:extLst>
                    <a:ext uri="{9D8B030D-6E8A-4147-A177-3AD203B41FA5}">
                      <a16:colId xmlns="" xmlns:a16="http://schemas.microsoft.com/office/drawing/2014/main" val="20002"/>
                    </a:ext>
                  </a:extLst>
                </a:gridCol>
              </a:tblGrid>
              <a:tr h="676319">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20000"/>
                        </a:spcBef>
                        <a:spcAft>
                          <a:spcPct val="0"/>
                        </a:spcAft>
                        <a:buClr>
                          <a:schemeClr val="hlink"/>
                        </a:buClr>
                        <a:buSzPct val="70000"/>
                        <a:buFont typeface="Wingdings" panose="05000000000000000000" pitchFamily="2" charset="2"/>
                        <a:buNone/>
                        <a:tabLst/>
                      </a:pPr>
                      <a:r>
                        <a:rPr kumimoji="0" lang="zh-CN" altLang="en-US" sz="2000" b="1" u="none" strike="noStrike" cap="none" normalizeH="0" baseline="0" dirty="0">
                          <a:ln>
                            <a:noFill/>
                          </a:ln>
                          <a:solidFill>
                            <a:schemeClr val="bg1"/>
                          </a:solidFill>
                          <a:effectLst/>
                          <a:latin typeface="+mn-lt"/>
                          <a:ea typeface="+mn-ea"/>
                          <a:cs typeface="+mn-ea"/>
                          <a:sym typeface="+mn-lt"/>
                        </a:rPr>
                        <a:t>违纪类别</a:t>
                      </a:r>
                      <a:endParaRPr kumimoji="0" lang="zh-CN" altLang="en-US" sz="2000" b="1" i="0" u="none" strike="noStrike" cap="none" normalizeH="0" baseline="0" dirty="0">
                        <a:ln>
                          <a:noFill/>
                        </a:ln>
                        <a:solidFill>
                          <a:schemeClr val="bg1"/>
                        </a:solidFill>
                        <a:effectLst/>
                        <a:latin typeface="+mn-lt"/>
                        <a:ea typeface="+mn-ea"/>
                        <a:cs typeface="+mn-ea"/>
                        <a:sym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8FF5"/>
                    </a:solidFill>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20000"/>
                        </a:spcBef>
                        <a:spcAft>
                          <a:spcPct val="0"/>
                        </a:spcAft>
                        <a:buClr>
                          <a:schemeClr val="hlink"/>
                        </a:buClr>
                        <a:buSzPct val="70000"/>
                        <a:buFont typeface="Wingdings" panose="05000000000000000000" pitchFamily="2" charset="2"/>
                        <a:buNone/>
                        <a:tabLst/>
                      </a:pPr>
                      <a:r>
                        <a:rPr kumimoji="0" lang="zh-CN" altLang="en-US" sz="2000" b="1" u="none" strike="noStrike" cap="none" normalizeH="0" baseline="0" dirty="0">
                          <a:ln>
                            <a:noFill/>
                          </a:ln>
                          <a:solidFill>
                            <a:schemeClr val="bg1"/>
                          </a:solidFill>
                          <a:effectLst/>
                          <a:latin typeface="+mn-lt"/>
                          <a:ea typeface="+mn-ea"/>
                          <a:cs typeface="+mn-ea"/>
                          <a:sym typeface="+mn-lt"/>
                        </a:rPr>
                        <a:t>时间</a:t>
                      </a:r>
                      <a:endParaRPr kumimoji="0" lang="zh-CN" altLang="en-US" sz="2000" b="1" i="0" u="none" strike="noStrike" cap="none" normalizeH="0" baseline="0" dirty="0">
                        <a:ln>
                          <a:noFill/>
                        </a:ln>
                        <a:solidFill>
                          <a:schemeClr val="bg1"/>
                        </a:solidFill>
                        <a:effectLst/>
                        <a:latin typeface="+mn-lt"/>
                        <a:ea typeface="+mn-ea"/>
                        <a:cs typeface="+mn-ea"/>
                        <a:sym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8FF5"/>
                    </a:solidFill>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20000"/>
                        </a:spcBef>
                        <a:spcAft>
                          <a:spcPct val="0"/>
                        </a:spcAft>
                        <a:buClr>
                          <a:schemeClr val="hlink"/>
                        </a:buClr>
                        <a:buSzPct val="70000"/>
                        <a:buFont typeface="Wingdings" panose="05000000000000000000" pitchFamily="2" charset="2"/>
                        <a:buNone/>
                        <a:tabLst/>
                      </a:pPr>
                      <a:r>
                        <a:rPr kumimoji="0" lang="zh-CN" altLang="en-US" sz="2000" b="1" u="none" strike="noStrike" cap="none" normalizeH="0" baseline="0" dirty="0">
                          <a:ln>
                            <a:noFill/>
                          </a:ln>
                          <a:solidFill>
                            <a:schemeClr val="bg1"/>
                          </a:solidFill>
                          <a:effectLst/>
                          <a:latin typeface="+mn-lt"/>
                          <a:ea typeface="+mn-ea"/>
                          <a:cs typeface="+mn-ea"/>
                          <a:sym typeface="+mn-lt"/>
                        </a:rPr>
                        <a:t>处罚</a:t>
                      </a:r>
                      <a:endParaRPr kumimoji="0" lang="zh-CN" altLang="en-US" sz="2000" b="1" i="0" u="none" strike="noStrike" cap="none" normalizeH="0" baseline="0" dirty="0">
                        <a:ln>
                          <a:noFill/>
                        </a:ln>
                        <a:solidFill>
                          <a:schemeClr val="bg1"/>
                        </a:solidFill>
                        <a:effectLst/>
                        <a:latin typeface="+mn-lt"/>
                        <a:ea typeface="+mn-ea"/>
                        <a:cs typeface="+mn-ea"/>
                        <a:sym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8FF5"/>
                    </a:solidFill>
                  </a:tcPr>
                </a:tc>
                <a:extLst>
                  <a:ext uri="{0D108BD9-81ED-4DB2-BD59-A6C34878D82A}">
                    <a16:rowId xmlns="" xmlns:a16="http://schemas.microsoft.com/office/drawing/2014/main" val="10000"/>
                  </a:ext>
                </a:extLst>
              </a:tr>
              <a:tr h="464669">
                <a:tc rowSpan="3">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endParaRPr kumimoji="0" lang="en-US" altLang="zh-CN" sz="1800" b="1" u="none" strike="noStrike" cap="none" normalizeH="0" baseline="0" dirty="0">
                        <a:ln>
                          <a:noFill/>
                        </a:ln>
                        <a:solidFill>
                          <a:schemeClr val="bg2">
                            <a:lumMod val="25000"/>
                          </a:schemeClr>
                        </a:solidFill>
                        <a:effectLst/>
                        <a:latin typeface="+mn-lt"/>
                        <a:ea typeface="+mn-ea"/>
                        <a:cs typeface="+mn-ea"/>
                        <a:sym typeface="+mn-lt"/>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zh-CN" altLang="en-US" sz="1800" b="1" u="none" strike="noStrike" cap="none" normalizeH="0" baseline="0" dirty="0">
                          <a:ln>
                            <a:noFill/>
                          </a:ln>
                          <a:solidFill>
                            <a:schemeClr val="bg2">
                              <a:lumMod val="25000"/>
                            </a:schemeClr>
                          </a:solidFill>
                          <a:effectLst/>
                          <a:latin typeface="+mn-lt"/>
                          <a:ea typeface="+mn-ea"/>
                          <a:cs typeface="+mn-ea"/>
                          <a:sym typeface="+mn-lt"/>
                        </a:rPr>
                        <a:t>迟到</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zh-CN" altLang="en-US" sz="1800" b="1" u="none" strike="noStrike" cap="none" normalizeH="0" baseline="0" dirty="0">
                          <a:ln>
                            <a:noFill/>
                          </a:ln>
                          <a:solidFill>
                            <a:schemeClr val="bg2">
                              <a:lumMod val="25000"/>
                            </a:schemeClr>
                          </a:solidFill>
                          <a:effectLst/>
                          <a:latin typeface="+mn-lt"/>
                          <a:ea typeface="+mn-ea"/>
                          <a:cs typeface="+mn-ea"/>
                          <a:sym typeface="+mn-lt"/>
                        </a:rPr>
                        <a:t>早退</a:t>
                      </a:r>
                      <a:endParaRPr kumimoji="0" lang="zh-CN" altLang="en-US" sz="1800" b="1"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zh-CN" altLang="en-US" sz="1400" u="none" strike="noStrike" cap="none" normalizeH="0" baseline="0" dirty="0">
                          <a:ln>
                            <a:noFill/>
                          </a:ln>
                          <a:solidFill>
                            <a:schemeClr val="bg2">
                              <a:lumMod val="25000"/>
                            </a:schemeClr>
                          </a:solidFill>
                          <a:effectLst/>
                          <a:latin typeface="+mn-lt"/>
                          <a:ea typeface="+mn-ea"/>
                          <a:cs typeface="+mn-ea"/>
                          <a:sym typeface="+mn-lt"/>
                        </a:rPr>
                        <a:t>半小时（含）以内 </a:t>
                      </a:r>
                      <a:endParaRPr kumimoji="0" lang="zh-CN" altLang="en-US" sz="1400" b="0"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zh-CN" altLang="en-US" sz="1400" u="none" strike="noStrike" cap="none" normalizeH="0" baseline="0" dirty="0">
                          <a:ln>
                            <a:noFill/>
                          </a:ln>
                          <a:solidFill>
                            <a:schemeClr val="bg2">
                              <a:lumMod val="25000"/>
                            </a:schemeClr>
                          </a:solidFill>
                          <a:effectLst/>
                          <a:latin typeface="+mn-lt"/>
                          <a:ea typeface="+mn-ea"/>
                          <a:cs typeface="+mn-ea"/>
                          <a:sym typeface="+mn-lt"/>
                        </a:rPr>
                        <a:t>扣半小时工资 </a:t>
                      </a:r>
                      <a:endParaRPr kumimoji="0" lang="zh-CN" altLang="en-US" sz="1400" b="0"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1"/>
                  </a:ext>
                </a:extLst>
              </a:tr>
              <a:tr h="364637">
                <a:tc vMerge="1">
                  <a:txBody>
                    <a:bodyPr/>
                    <a:lstStyle/>
                    <a:p>
                      <a:endParaRPr lang="zh-CN" altLang="en-US"/>
                    </a:p>
                  </a:txBody>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zh-CN" altLang="en-US" sz="1400" u="none" strike="noStrike" cap="none" normalizeH="0" baseline="0" dirty="0">
                          <a:ln>
                            <a:noFill/>
                          </a:ln>
                          <a:solidFill>
                            <a:schemeClr val="bg2">
                              <a:lumMod val="25000"/>
                            </a:schemeClr>
                          </a:solidFill>
                          <a:effectLst/>
                          <a:latin typeface="+mn-lt"/>
                          <a:ea typeface="+mn-ea"/>
                          <a:cs typeface="+mn-ea"/>
                          <a:sym typeface="+mn-lt"/>
                        </a:rPr>
                        <a:t>半小时－</a:t>
                      </a:r>
                      <a:r>
                        <a:rPr kumimoji="0" lang="en-US" altLang="zh-CN" sz="1400" u="none" strike="noStrike" cap="none" normalizeH="0" baseline="0" dirty="0">
                          <a:ln>
                            <a:noFill/>
                          </a:ln>
                          <a:solidFill>
                            <a:schemeClr val="bg2">
                              <a:lumMod val="25000"/>
                            </a:schemeClr>
                          </a:solidFill>
                          <a:effectLst/>
                          <a:latin typeface="+mn-lt"/>
                          <a:ea typeface="+mn-ea"/>
                          <a:cs typeface="+mn-ea"/>
                          <a:sym typeface="+mn-lt"/>
                        </a:rPr>
                        <a:t>1</a:t>
                      </a:r>
                      <a:r>
                        <a:rPr kumimoji="0" lang="zh-CN" altLang="en-US" sz="1400" u="none" strike="noStrike" cap="none" normalizeH="0" baseline="0" dirty="0">
                          <a:ln>
                            <a:noFill/>
                          </a:ln>
                          <a:solidFill>
                            <a:schemeClr val="bg2">
                              <a:lumMod val="25000"/>
                            </a:schemeClr>
                          </a:solidFill>
                          <a:effectLst/>
                          <a:latin typeface="+mn-lt"/>
                          <a:ea typeface="+mn-ea"/>
                          <a:cs typeface="+mn-ea"/>
                          <a:sym typeface="+mn-lt"/>
                        </a:rPr>
                        <a:t>小时 </a:t>
                      </a:r>
                      <a:endParaRPr kumimoji="0" lang="zh-CN" altLang="en-US" sz="1400" b="0"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zh-CN" altLang="en-US" sz="1400" u="none" strike="noStrike" cap="none" normalizeH="0" baseline="0">
                          <a:ln>
                            <a:noFill/>
                          </a:ln>
                          <a:solidFill>
                            <a:schemeClr val="bg2">
                              <a:lumMod val="25000"/>
                            </a:schemeClr>
                          </a:solidFill>
                          <a:effectLst/>
                          <a:latin typeface="+mn-lt"/>
                          <a:ea typeface="+mn-ea"/>
                          <a:cs typeface="+mn-ea"/>
                          <a:sym typeface="+mn-lt"/>
                        </a:rPr>
                        <a:t>扣一小时工资 </a:t>
                      </a:r>
                      <a:endParaRPr kumimoji="0" lang="zh-CN" altLang="en-US" sz="1400" b="0" i="0" u="none" strike="noStrike" cap="none" normalizeH="0" baseline="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r h="390452">
                <a:tc vMerge="1">
                  <a:txBody>
                    <a:bodyPr/>
                    <a:lstStyle/>
                    <a:p>
                      <a:endParaRPr lang="zh-CN" altLang="en-US"/>
                    </a:p>
                  </a:txBody>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zh-CN" sz="1400" u="none" strike="noStrike" cap="none" normalizeH="0" baseline="0" dirty="0">
                          <a:ln>
                            <a:noFill/>
                          </a:ln>
                          <a:solidFill>
                            <a:schemeClr val="bg2">
                              <a:lumMod val="25000"/>
                            </a:schemeClr>
                          </a:solidFill>
                          <a:effectLst/>
                          <a:latin typeface="+mn-lt"/>
                          <a:ea typeface="+mn-ea"/>
                          <a:cs typeface="+mn-ea"/>
                          <a:sym typeface="+mn-lt"/>
                        </a:rPr>
                        <a:t>1</a:t>
                      </a:r>
                      <a:r>
                        <a:rPr kumimoji="0" lang="zh-CN" altLang="en-US" sz="1400" u="none" strike="noStrike" cap="none" normalizeH="0" baseline="0" dirty="0">
                          <a:ln>
                            <a:noFill/>
                          </a:ln>
                          <a:solidFill>
                            <a:schemeClr val="bg2">
                              <a:lumMod val="25000"/>
                            </a:schemeClr>
                          </a:solidFill>
                          <a:effectLst/>
                          <a:latin typeface="+mn-lt"/>
                          <a:ea typeface="+mn-ea"/>
                          <a:cs typeface="+mn-ea"/>
                          <a:sym typeface="+mn-lt"/>
                        </a:rPr>
                        <a:t>小时以上 </a:t>
                      </a:r>
                      <a:endParaRPr kumimoji="0" lang="zh-CN" altLang="en-US" sz="1400" b="0"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zh-CN" altLang="en-US" sz="1400" u="none" strike="noStrike" cap="none" normalizeH="0" baseline="0" dirty="0">
                          <a:ln>
                            <a:noFill/>
                          </a:ln>
                          <a:solidFill>
                            <a:schemeClr val="bg2">
                              <a:lumMod val="25000"/>
                            </a:schemeClr>
                          </a:solidFill>
                          <a:effectLst/>
                          <a:latin typeface="+mn-lt"/>
                          <a:ea typeface="+mn-ea"/>
                          <a:cs typeface="+mn-ea"/>
                          <a:sym typeface="+mn-lt"/>
                        </a:rPr>
                        <a:t>按旷工半天处理</a:t>
                      </a:r>
                      <a:endParaRPr kumimoji="0" lang="zh-CN" altLang="en-US" sz="1400" b="0"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3"/>
                  </a:ext>
                </a:extLst>
              </a:tr>
              <a:tr h="435628">
                <a:tc rowSpan="3">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endParaRPr kumimoji="0" lang="en-US" altLang="zh-CN" sz="1800" b="1" u="none" strike="noStrike" cap="none" normalizeH="0" baseline="0" dirty="0">
                        <a:ln>
                          <a:noFill/>
                        </a:ln>
                        <a:solidFill>
                          <a:schemeClr val="bg2">
                            <a:lumMod val="25000"/>
                          </a:schemeClr>
                        </a:solidFill>
                        <a:effectLst/>
                        <a:latin typeface="+mn-lt"/>
                        <a:ea typeface="+mn-ea"/>
                        <a:cs typeface="+mn-ea"/>
                        <a:sym typeface="+mn-lt"/>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endParaRPr kumimoji="0" lang="en-US" altLang="zh-CN" sz="1800" b="1" u="none" strike="noStrike" cap="none" normalizeH="0" baseline="0" dirty="0">
                        <a:ln>
                          <a:noFill/>
                        </a:ln>
                        <a:solidFill>
                          <a:schemeClr val="bg2">
                            <a:lumMod val="25000"/>
                          </a:schemeClr>
                        </a:solidFill>
                        <a:effectLst/>
                        <a:latin typeface="+mn-lt"/>
                        <a:ea typeface="+mn-ea"/>
                        <a:cs typeface="+mn-ea"/>
                        <a:sym typeface="+mn-lt"/>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zh-CN" altLang="en-US" sz="1800" b="1" u="none" strike="noStrike" cap="none" normalizeH="0" baseline="0" dirty="0">
                          <a:ln>
                            <a:noFill/>
                          </a:ln>
                          <a:solidFill>
                            <a:schemeClr val="bg2">
                              <a:lumMod val="25000"/>
                            </a:schemeClr>
                          </a:solidFill>
                          <a:effectLst/>
                          <a:latin typeface="+mn-lt"/>
                          <a:ea typeface="+mn-ea"/>
                          <a:cs typeface="+mn-ea"/>
                          <a:sym typeface="+mn-lt"/>
                        </a:rPr>
                        <a:t>擅离职守</a:t>
                      </a:r>
                      <a:endParaRPr kumimoji="0" lang="zh-CN" altLang="en-US" sz="1800" b="1"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zh-CN" altLang="en-US" sz="1400" u="none" strike="noStrike" cap="none" normalizeH="0" baseline="0" dirty="0">
                          <a:ln>
                            <a:noFill/>
                          </a:ln>
                          <a:solidFill>
                            <a:schemeClr val="bg2">
                              <a:lumMod val="25000"/>
                            </a:schemeClr>
                          </a:solidFill>
                          <a:effectLst/>
                          <a:latin typeface="+mn-lt"/>
                          <a:ea typeface="+mn-ea"/>
                          <a:cs typeface="+mn-ea"/>
                          <a:sym typeface="+mn-lt"/>
                        </a:rPr>
                        <a:t>半小时（含）以内</a:t>
                      </a:r>
                      <a:endParaRPr kumimoji="0" lang="zh-CN" altLang="en-US" sz="1400" b="0"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zh-CN" altLang="en-US" sz="1400" u="none" strike="noStrike" cap="none" normalizeH="0" baseline="0" dirty="0">
                          <a:ln>
                            <a:noFill/>
                          </a:ln>
                          <a:solidFill>
                            <a:schemeClr val="bg2">
                              <a:lumMod val="25000"/>
                            </a:schemeClr>
                          </a:solidFill>
                          <a:effectLst/>
                          <a:latin typeface="+mn-lt"/>
                          <a:ea typeface="+mn-ea"/>
                          <a:cs typeface="+mn-ea"/>
                          <a:sym typeface="+mn-lt"/>
                        </a:rPr>
                        <a:t>扣一小时工资</a:t>
                      </a:r>
                      <a:endParaRPr kumimoji="0" lang="zh-CN" altLang="en-US" sz="1400" b="0"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4"/>
                  </a:ext>
                </a:extLst>
              </a:tr>
              <a:tr h="364637">
                <a:tc vMerge="1">
                  <a:txBody>
                    <a:bodyPr/>
                    <a:lstStyle/>
                    <a:p>
                      <a:endParaRPr lang="zh-CN" altLang="en-US"/>
                    </a:p>
                  </a:txBody>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zh-CN" altLang="en-US" sz="1400" u="none" strike="noStrike" cap="none" normalizeH="0" baseline="0">
                          <a:ln>
                            <a:noFill/>
                          </a:ln>
                          <a:solidFill>
                            <a:schemeClr val="bg2">
                              <a:lumMod val="25000"/>
                            </a:schemeClr>
                          </a:solidFill>
                          <a:effectLst/>
                          <a:latin typeface="+mn-lt"/>
                          <a:ea typeface="+mn-ea"/>
                          <a:cs typeface="+mn-ea"/>
                          <a:sym typeface="+mn-lt"/>
                        </a:rPr>
                        <a:t>半小时－</a:t>
                      </a:r>
                      <a:r>
                        <a:rPr kumimoji="0" lang="en-US" altLang="zh-CN" sz="1400" u="none" strike="noStrike" cap="none" normalizeH="0" baseline="0">
                          <a:ln>
                            <a:noFill/>
                          </a:ln>
                          <a:solidFill>
                            <a:schemeClr val="bg2">
                              <a:lumMod val="25000"/>
                            </a:schemeClr>
                          </a:solidFill>
                          <a:effectLst/>
                          <a:latin typeface="+mn-lt"/>
                          <a:ea typeface="+mn-ea"/>
                          <a:cs typeface="+mn-ea"/>
                          <a:sym typeface="+mn-lt"/>
                        </a:rPr>
                        <a:t>1</a:t>
                      </a:r>
                      <a:r>
                        <a:rPr kumimoji="0" lang="zh-CN" altLang="en-US" sz="1400" u="none" strike="noStrike" cap="none" normalizeH="0" baseline="0">
                          <a:ln>
                            <a:noFill/>
                          </a:ln>
                          <a:solidFill>
                            <a:schemeClr val="bg2">
                              <a:lumMod val="25000"/>
                            </a:schemeClr>
                          </a:solidFill>
                          <a:effectLst/>
                          <a:latin typeface="+mn-lt"/>
                          <a:ea typeface="+mn-ea"/>
                          <a:cs typeface="+mn-ea"/>
                          <a:sym typeface="+mn-lt"/>
                        </a:rPr>
                        <a:t>小时</a:t>
                      </a:r>
                      <a:endParaRPr kumimoji="0" lang="zh-CN" altLang="en-US" sz="1400" b="0" i="0" u="none" strike="noStrike" cap="none" normalizeH="0" baseline="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zh-CN" altLang="en-US" sz="1400" u="none" strike="noStrike" cap="none" normalizeH="0" baseline="0" dirty="0">
                          <a:ln>
                            <a:noFill/>
                          </a:ln>
                          <a:solidFill>
                            <a:schemeClr val="bg2">
                              <a:lumMod val="25000"/>
                            </a:schemeClr>
                          </a:solidFill>
                          <a:effectLst/>
                          <a:latin typeface="+mn-lt"/>
                          <a:ea typeface="+mn-ea"/>
                          <a:cs typeface="+mn-ea"/>
                          <a:sym typeface="+mn-lt"/>
                        </a:rPr>
                        <a:t>扣两小时工资</a:t>
                      </a:r>
                      <a:endParaRPr kumimoji="0" lang="zh-CN" altLang="en-US" sz="1400" b="0"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5"/>
                  </a:ext>
                </a:extLst>
              </a:tr>
              <a:tr h="363024">
                <a:tc vMerge="1">
                  <a:txBody>
                    <a:bodyPr/>
                    <a:lstStyle/>
                    <a:p>
                      <a:endParaRPr lang="zh-CN" altLang="en-US"/>
                    </a:p>
                  </a:txBody>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zh-CN" sz="1400" u="none" strike="noStrike" cap="none" normalizeH="0" baseline="0">
                          <a:ln>
                            <a:noFill/>
                          </a:ln>
                          <a:solidFill>
                            <a:schemeClr val="bg2">
                              <a:lumMod val="25000"/>
                            </a:schemeClr>
                          </a:solidFill>
                          <a:effectLst/>
                          <a:latin typeface="+mn-lt"/>
                          <a:ea typeface="+mn-ea"/>
                          <a:cs typeface="+mn-ea"/>
                          <a:sym typeface="+mn-lt"/>
                        </a:rPr>
                        <a:t>1</a:t>
                      </a:r>
                      <a:r>
                        <a:rPr kumimoji="0" lang="zh-CN" altLang="en-US" sz="1400" u="none" strike="noStrike" cap="none" normalizeH="0" baseline="0">
                          <a:ln>
                            <a:noFill/>
                          </a:ln>
                          <a:solidFill>
                            <a:schemeClr val="bg2">
                              <a:lumMod val="25000"/>
                            </a:schemeClr>
                          </a:solidFill>
                          <a:effectLst/>
                          <a:latin typeface="+mn-lt"/>
                          <a:ea typeface="+mn-ea"/>
                          <a:cs typeface="+mn-ea"/>
                          <a:sym typeface="+mn-lt"/>
                        </a:rPr>
                        <a:t>小时以上</a:t>
                      </a:r>
                      <a:endParaRPr kumimoji="0" lang="zh-CN" altLang="en-US" sz="1400" b="0" i="0" u="none" strike="noStrike" cap="none" normalizeH="0" baseline="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zh-CN" altLang="en-US" sz="1400" u="none" strike="noStrike" cap="none" normalizeH="0" baseline="0" dirty="0">
                          <a:ln>
                            <a:noFill/>
                          </a:ln>
                          <a:solidFill>
                            <a:schemeClr val="bg2">
                              <a:lumMod val="25000"/>
                            </a:schemeClr>
                          </a:solidFill>
                          <a:effectLst/>
                          <a:latin typeface="+mn-lt"/>
                          <a:ea typeface="+mn-ea"/>
                          <a:cs typeface="+mn-ea"/>
                          <a:sym typeface="+mn-lt"/>
                        </a:rPr>
                        <a:t>按旷工半天处理</a:t>
                      </a:r>
                      <a:endParaRPr kumimoji="0" lang="zh-CN" altLang="en-US" sz="1400" b="0"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6"/>
                  </a:ext>
                </a:extLst>
              </a:tr>
              <a:tr h="616165">
                <a:tc rowSpan="2">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endParaRPr kumimoji="0" lang="en-US" altLang="zh-CN" sz="1800" b="1" u="none" strike="noStrike" cap="none" normalizeH="0" baseline="0" dirty="0">
                        <a:ln>
                          <a:noFill/>
                        </a:ln>
                        <a:solidFill>
                          <a:schemeClr val="bg2">
                            <a:lumMod val="25000"/>
                          </a:schemeClr>
                        </a:solidFill>
                        <a:effectLst/>
                        <a:latin typeface="+mn-lt"/>
                        <a:ea typeface="+mn-ea"/>
                        <a:cs typeface="+mn-ea"/>
                        <a:sym typeface="+mn-lt"/>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endParaRPr kumimoji="0" lang="en-US" altLang="zh-CN" sz="1800" b="1" u="none" strike="noStrike" cap="none" normalizeH="0" baseline="0" dirty="0">
                        <a:ln>
                          <a:noFill/>
                        </a:ln>
                        <a:solidFill>
                          <a:schemeClr val="bg2">
                            <a:lumMod val="25000"/>
                          </a:schemeClr>
                        </a:solidFill>
                        <a:effectLst/>
                        <a:latin typeface="+mn-lt"/>
                        <a:ea typeface="+mn-ea"/>
                        <a:cs typeface="+mn-ea"/>
                        <a:sym typeface="+mn-lt"/>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zh-CN" altLang="en-US" sz="1800" b="1" u="none" strike="noStrike" cap="none" normalizeH="0" baseline="0" dirty="0">
                          <a:ln>
                            <a:noFill/>
                          </a:ln>
                          <a:solidFill>
                            <a:schemeClr val="bg2">
                              <a:lumMod val="25000"/>
                            </a:schemeClr>
                          </a:solidFill>
                          <a:effectLst/>
                          <a:latin typeface="+mn-lt"/>
                          <a:ea typeface="+mn-ea"/>
                          <a:cs typeface="+mn-ea"/>
                          <a:sym typeface="+mn-lt"/>
                        </a:rPr>
                        <a:t>旷工</a:t>
                      </a:r>
                      <a:endParaRPr kumimoji="0" lang="zh-CN" altLang="en-US" sz="1800" b="1"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zh-CN" sz="1400" u="none" strike="noStrike" cap="none" normalizeH="0" baseline="0" dirty="0">
                          <a:ln>
                            <a:noFill/>
                          </a:ln>
                          <a:solidFill>
                            <a:schemeClr val="bg2">
                              <a:lumMod val="25000"/>
                            </a:schemeClr>
                          </a:solidFill>
                          <a:effectLst/>
                          <a:latin typeface="+mn-lt"/>
                          <a:ea typeface="+mn-ea"/>
                          <a:cs typeface="+mn-ea"/>
                          <a:sym typeface="+mn-lt"/>
                        </a:rPr>
                        <a:t>1-3</a:t>
                      </a:r>
                      <a:r>
                        <a:rPr kumimoji="0" lang="zh-CN" altLang="en-US" sz="1400" u="none" strike="noStrike" cap="none" normalizeH="0" baseline="0" dirty="0">
                          <a:ln>
                            <a:noFill/>
                          </a:ln>
                          <a:solidFill>
                            <a:schemeClr val="bg2">
                              <a:lumMod val="25000"/>
                            </a:schemeClr>
                          </a:solidFill>
                          <a:effectLst/>
                          <a:latin typeface="+mn-lt"/>
                          <a:ea typeface="+mn-ea"/>
                          <a:cs typeface="+mn-ea"/>
                          <a:sym typeface="+mn-lt"/>
                        </a:rPr>
                        <a:t>天（不含三天）</a:t>
                      </a:r>
                      <a:endParaRPr kumimoji="0" lang="zh-CN" altLang="en-US" sz="1400" b="0"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zh-CN" altLang="en-US" sz="1400" u="none" strike="noStrike" cap="none" normalizeH="0" baseline="0" dirty="0">
                          <a:ln>
                            <a:noFill/>
                          </a:ln>
                          <a:solidFill>
                            <a:schemeClr val="bg2">
                              <a:lumMod val="25000"/>
                            </a:schemeClr>
                          </a:solidFill>
                          <a:effectLst/>
                          <a:latin typeface="+mn-lt"/>
                          <a:ea typeface="+mn-ea"/>
                          <a:cs typeface="+mn-ea"/>
                          <a:sym typeface="+mn-lt"/>
                        </a:rPr>
                        <a:t>员工每旷工一天，扣除相当于三倍的日薪，并给予一次警告处分 </a:t>
                      </a:r>
                      <a:endParaRPr kumimoji="0" lang="zh-CN" altLang="en-US" sz="1400" b="0"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7"/>
                  </a:ext>
                </a:extLst>
              </a:tr>
              <a:tr h="809945">
                <a:tc vMerge="1">
                  <a:txBody>
                    <a:bodyPr/>
                    <a:lstStyle/>
                    <a:p>
                      <a:endParaRPr lang="zh-CN" altLang="en-US"/>
                    </a:p>
                  </a:txBody>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zh-CN" sz="1400" u="none" strike="noStrike" cap="none" normalizeH="0" baseline="0" dirty="0">
                          <a:ln>
                            <a:noFill/>
                          </a:ln>
                          <a:solidFill>
                            <a:schemeClr val="bg2">
                              <a:lumMod val="25000"/>
                            </a:schemeClr>
                          </a:solidFill>
                          <a:effectLst/>
                          <a:latin typeface="+mn-lt"/>
                          <a:ea typeface="+mn-ea"/>
                          <a:cs typeface="+mn-ea"/>
                          <a:sym typeface="+mn-lt"/>
                        </a:rPr>
                        <a:t>3</a:t>
                      </a:r>
                      <a:r>
                        <a:rPr kumimoji="0" lang="zh-CN" altLang="en-US" sz="1400" u="none" strike="noStrike" cap="none" normalizeH="0" baseline="0" dirty="0">
                          <a:ln>
                            <a:noFill/>
                          </a:ln>
                          <a:solidFill>
                            <a:schemeClr val="bg2">
                              <a:lumMod val="25000"/>
                            </a:schemeClr>
                          </a:solidFill>
                          <a:effectLst/>
                          <a:latin typeface="+mn-lt"/>
                          <a:ea typeface="+mn-ea"/>
                          <a:cs typeface="+mn-ea"/>
                          <a:sym typeface="+mn-lt"/>
                        </a:rPr>
                        <a:t>天以上（或</a:t>
                      </a:r>
                      <a:r>
                        <a:rPr kumimoji="0" lang="en-US" altLang="zh-CN" sz="1400" u="none" strike="noStrike" cap="none" normalizeH="0" baseline="0" dirty="0">
                          <a:ln>
                            <a:noFill/>
                          </a:ln>
                          <a:solidFill>
                            <a:schemeClr val="bg2">
                              <a:lumMod val="25000"/>
                            </a:schemeClr>
                          </a:solidFill>
                          <a:effectLst/>
                          <a:latin typeface="+mn-lt"/>
                          <a:ea typeface="+mn-ea"/>
                          <a:cs typeface="+mn-ea"/>
                          <a:sym typeface="+mn-lt"/>
                        </a:rPr>
                        <a:t>1</a:t>
                      </a:r>
                      <a:r>
                        <a:rPr kumimoji="0" lang="zh-CN" altLang="en-US" sz="1400" u="none" strike="noStrike" cap="none" normalizeH="0" baseline="0" dirty="0">
                          <a:ln>
                            <a:noFill/>
                          </a:ln>
                          <a:solidFill>
                            <a:schemeClr val="bg2">
                              <a:lumMod val="25000"/>
                            </a:schemeClr>
                          </a:solidFill>
                          <a:effectLst/>
                          <a:latin typeface="+mn-lt"/>
                          <a:ea typeface="+mn-ea"/>
                          <a:cs typeface="+mn-ea"/>
                          <a:sym typeface="+mn-lt"/>
                        </a:rPr>
                        <a:t>自然年超过累计</a:t>
                      </a:r>
                      <a:r>
                        <a:rPr kumimoji="0" lang="en-US" altLang="zh-CN" sz="1400" u="none" strike="noStrike" cap="none" normalizeH="0" baseline="0" dirty="0">
                          <a:ln>
                            <a:noFill/>
                          </a:ln>
                          <a:solidFill>
                            <a:schemeClr val="bg2">
                              <a:lumMod val="25000"/>
                            </a:schemeClr>
                          </a:solidFill>
                          <a:effectLst/>
                          <a:latin typeface="+mn-lt"/>
                          <a:ea typeface="+mn-ea"/>
                          <a:cs typeface="+mn-ea"/>
                          <a:sym typeface="+mn-lt"/>
                        </a:rPr>
                        <a:t>5</a:t>
                      </a:r>
                      <a:r>
                        <a:rPr kumimoji="0" lang="zh-CN" altLang="en-US" sz="1400" u="none" strike="noStrike" cap="none" normalizeH="0" baseline="0" dirty="0">
                          <a:ln>
                            <a:noFill/>
                          </a:ln>
                          <a:solidFill>
                            <a:schemeClr val="bg2">
                              <a:lumMod val="25000"/>
                            </a:schemeClr>
                          </a:solidFill>
                          <a:effectLst/>
                          <a:latin typeface="+mn-lt"/>
                          <a:ea typeface="+mn-ea"/>
                          <a:cs typeface="+mn-ea"/>
                          <a:sym typeface="+mn-lt"/>
                        </a:rPr>
                        <a:t>天）</a:t>
                      </a:r>
                      <a:endParaRPr kumimoji="0" lang="zh-CN" altLang="en-US" sz="1400" b="0"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zh-CN" altLang="en-US" sz="1400" u="none" strike="noStrike" cap="none" normalizeH="0" baseline="0" dirty="0">
                          <a:ln>
                            <a:noFill/>
                          </a:ln>
                          <a:solidFill>
                            <a:schemeClr val="bg2">
                              <a:lumMod val="25000"/>
                            </a:schemeClr>
                          </a:solidFill>
                          <a:effectLst/>
                          <a:latin typeface="+mn-lt"/>
                          <a:ea typeface="+mn-ea"/>
                          <a:cs typeface="+mn-ea"/>
                          <a:sym typeface="+mn-lt"/>
                        </a:rPr>
                        <a:t>除按照规定扣罚薪水，还视为员工自动离职</a:t>
                      </a:r>
                      <a:endParaRPr kumimoji="0" lang="zh-CN" altLang="en-US" sz="1400" b="0"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8"/>
                  </a:ext>
                </a:extLst>
              </a:tr>
            </a:tbl>
          </a:graphicData>
        </a:graphic>
      </p:graphicFrame>
    </p:spTree>
    <p:extLst>
      <p:ext uri="{BB962C8B-B14F-4D97-AF65-F5344CB8AC3E}">
        <p14:creationId xmlns:p14="http://schemas.microsoft.com/office/powerpoint/2010/main" val="313019980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0-#ppt_w/2"/>
                                          </p:val>
                                        </p:tav>
                                        <p:tav tm="100000">
                                          <p:val>
                                            <p:strVal val="#ppt_x"/>
                                          </p:val>
                                        </p:tav>
                                      </p:tavLst>
                                    </p:anim>
                                    <p:anim calcmode="lin" valueType="num">
                                      <p:cBhvr additive="base">
                                        <p:cTn id="8"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1000"/>
                                        <p:tgtEl>
                                          <p:spTgt spid="19"/>
                                        </p:tgtEl>
                                      </p:cBhvr>
                                    </p:animEffect>
                                    <p:anim calcmode="lin" valueType="num">
                                      <p:cBhvr>
                                        <p:cTn id="14" dur="1000" fill="hold"/>
                                        <p:tgtEl>
                                          <p:spTgt spid="19"/>
                                        </p:tgtEl>
                                        <p:attrNameLst>
                                          <p:attrName>ppt_x</p:attrName>
                                        </p:attrNameLst>
                                      </p:cBhvr>
                                      <p:tavLst>
                                        <p:tav tm="0">
                                          <p:val>
                                            <p:strVal val="#ppt_x"/>
                                          </p:val>
                                        </p:tav>
                                        <p:tav tm="100000">
                                          <p:val>
                                            <p:strVal val="#ppt_x"/>
                                          </p:val>
                                        </p:tav>
                                      </p:tavLst>
                                    </p:anim>
                                    <p:anim calcmode="lin" valueType="num">
                                      <p:cBhvr>
                                        <p:cTn id="15"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a:extLst>
              <a:ext uri="{FF2B5EF4-FFF2-40B4-BE49-F238E27FC236}">
                <a16:creationId xmlns="" xmlns:a16="http://schemas.microsoft.com/office/drawing/2014/main" id="{E791FD39-7CE4-4BBF-9F16-0D0119B685C7}"/>
              </a:ext>
            </a:extLst>
          </p:cNvPr>
          <p:cNvGrpSpPr/>
          <p:nvPr/>
        </p:nvGrpSpPr>
        <p:grpSpPr>
          <a:xfrm>
            <a:off x="814648" y="1218297"/>
            <a:ext cx="10562703" cy="5034161"/>
            <a:chOff x="756504" y="1456095"/>
            <a:chExt cx="10562703" cy="5034161"/>
          </a:xfrm>
        </p:grpSpPr>
        <p:grpSp>
          <p:nvGrpSpPr>
            <p:cNvPr id="20" name="组合 19">
              <a:extLst>
                <a:ext uri="{FF2B5EF4-FFF2-40B4-BE49-F238E27FC236}">
                  <a16:creationId xmlns="" xmlns:a16="http://schemas.microsoft.com/office/drawing/2014/main" id="{9C2350DE-B227-4CE9-A8A6-6B0E56F7012F}"/>
                </a:ext>
              </a:extLst>
            </p:cNvPr>
            <p:cNvGrpSpPr/>
            <p:nvPr/>
          </p:nvGrpSpPr>
          <p:grpSpPr>
            <a:xfrm>
              <a:off x="830465" y="1572036"/>
              <a:ext cx="10475967" cy="4890547"/>
              <a:chOff x="852084" y="1400025"/>
              <a:chExt cx="8423370" cy="4255181"/>
            </a:xfrm>
          </p:grpSpPr>
          <p:sp>
            <p:nvSpPr>
              <p:cNvPr id="30" name="任意多边形 1">
                <a:extLst>
                  <a:ext uri="{FF2B5EF4-FFF2-40B4-BE49-F238E27FC236}">
                    <a16:creationId xmlns="" xmlns:a16="http://schemas.microsoft.com/office/drawing/2014/main" id="{3D8DBB60-33BF-4848-89B3-44DDB0331C6F}"/>
                  </a:ext>
                </a:extLst>
              </p:cNvPr>
              <p:cNvSpPr/>
              <p:nvPr/>
            </p:nvSpPr>
            <p:spPr>
              <a:xfrm>
                <a:off x="852086" y="1416812"/>
                <a:ext cx="8423368" cy="4238394"/>
              </a:xfrm>
              <a:prstGeom prst="rect">
                <a:avLst/>
              </a:prstGeom>
              <a:solidFill>
                <a:schemeClr val="bg1"/>
              </a:solidFill>
              <a:ln>
                <a:noFill/>
              </a:ln>
              <a:effectLst>
                <a:outerShdw blurRad="139700" dist="63500" dir="10800000" algn="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1" name="矩形 30">
                <a:extLst>
                  <a:ext uri="{FF2B5EF4-FFF2-40B4-BE49-F238E27FC236}">
                    <a16:creationId xmlns="" xmlns:a16="http://schemas.microsoft.com/office/drawing/2014/main" id="{1A6555B7-86FC-4C0D-9362-71D9D8FA849D}"/>
                  </a:ext>
                </a:extLst>
              </p:cNvPr>
              <p:cNvSpPr/>
              <p:nvPr/>
            </p:nvSpPr>
            <p:spPr>
              <a:xfrm>
                <a:off x="852084" y="1400025"/>
                <a:ext cx="8423369" cy="567412"/>
              </a:xfrm>
              <a:prstGeom prst="rect">
                <a:avLst/>
              </a:prstGeom>
              <a:solidFill>
                <a:srgbClr val="068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grpSp>
          <p:nvGrpSpPr>
            <p:cNvPr id="21" name="组合 20">
              <a:extLst>
                <a:ext uri="{FF2B5EF4-FFF2-40B4-BE49-F238E27FC236}">
                  <a16:creationId xmlns="" xmlns:a16="http://schemas.microsoft.com/office/drawing/2014/main" id="{C2863105-EFA9-401E-B920-9DC0ABB79B6A}"/>
                </a:ext>
              </a:extLst>
            </p:cNvPr>
            <p:cNvGrpSpPr/>
            <p:nvPr/>
          </p:nvGrpSpPr>
          <p:grpSpPr>
            <a:xfrm>
              <a:off x="756504" y="5022272"/>
              <a:ext cx="10562703" cy="1467984"/>
              <a:chOff x="-2524725" y="4593013"/>
              <a:chExt cx="14339760" cy="2211686"/>
            </a:xfrm>
          </p:grpSpPr>
          <p:sp>
            <p:nvSpPr>
              <p:cNvPr id="28" name="直角三角形 37">
                <a:extLst>
                  <a:ext uri="{FF2B5EF4-FFF2-40B4-BE49-F238E27FC236}">
                    <a16:creationId xmlns="" xmlns:a16="http://schemas.microsoft.com/office/drawing/2014/main" id="{1323FD43-B801-4BF0-8519-26F3348A08D0}"/>
                  </a:ext>
                </a:extLst>
              </p:cNvPr>
              <p:cNvSpPr/>
              <p:nvPr/>
            </p:nvSpPr>
            <p:spPr>
              <a:xfrm rot="5400000">
                <a:off x="11367359" y="6315334"/>
                <a:ext cx="447676" cy="447676"/>
              </a:xfrm>
              <a:custGeom>
                <a:avLst/>
                <a:gdLst>
                  <a:gd name="connsiteX0" fmla="*/ 0 w 447676"/>
                  <a:gd name="connsiteY0" fmla="*/ 447676 h 447676"/>
                  <a:gd name="connsiteX1" fmla="*/ 0 w 447676"/>
                  <a:gd name="connsiteY1" fmla="*/ 0 h 447676"/>
                  <a:gd name="connsiteX2" fmla="*/ 447676 w 447676"/>
                  <a:gd name="connsiteY2" fmla="*/ 447676 h 447676"/>
                  <a:gd name="connsiteX3" fmla="*/ 0 w 447676"/>
                  <a:gd name="connsiteY3" fmla="*/ 447676 h 447676"/>
                  <a:gd name="connsiteX0-1" fmla="*/ 68239 w 447676"/>
                  <a:gd name="connsiteY0-2" fmla="*/ 369201 h 447676"/>
                  <a:gd name="connsiteX1-3" fmla="*/ 0 w 447676"/>
                  <a:gd name="connsiteY1-4" fmla="*/ 0 h 447676"/>
                  <a:gd name="connsiteX2-5" fmla="*/ 447676 w 447676"/>
                  <a:gd name="connsiteY2-6" fmla="*/ 447676 h 447676"/>
                  <a:gd name="connsiteX3-7" fmla="*/ 68239 w 447676"/>
                  <a:gd name="connsiteY3-8" fmla="*/ 369201 h 447676"/>
                </a:gdLst>
                <a:ahLst/>
                <a:cxnLst>
                  <a:cxn ang="0">
                    <a:pos x="connsiteX0-1" y="connsiteY0-2"/>
                  </a:cxn>
                  <a:cxn ang="0">
                    <a:pos x="connsiteX1-3" y="connsiteY1-4"/>
                  </a:cxn>
                  <a:cxn ang="0">
                    <a:pos x="connsiteX2-5" y="connsiteY2-6"/>
                  </a:cxn>
                  <a:cxn ang="0">
                    <a:pos x="connsiteX3-7" y="connsiteY3-8"/>
                  </a:cxn>
                </a:cxnLst>
                <a:rect l="l" t="t" r="r" b="b"/>
                <a:pathLst>
                  <a:path w="447676" h="447676">
                    <a:moveTo>
                      <a:pt x="68239" y="369201"/>
                    </a:moveTo>
                    <a:lnTo>
                      <a:pt x="0" y="0"/>
                    </a:lnTo>
                    <a:lnTo>
                      <a:pt x="447676" y="447676"/>
                    </a:lnTo>
                    <a:lnTo>
                      <a:pt x="68239" y="369201"/>
                    </a:ln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9" name="Freeform 144">
                <a:extLst>
                  <a:ext uri="{FF2B5EF4-FFF2-40B4-BE49-F238E27FC236}">
                    <a16:creationId xmlns="" xmlns:a16="http://schemas.microsoft.com/office/drawing/2014/main" id="{B87E5961-08D8-438A-9CE9-31C6E63EDA5A}"/>
                  </a:ext>
                </a:extLst>
              </p:cNvPr>
              <p:cNvSpPr>
                <a:spLocks noEditPoints="1"/>
              </p:cNvSpPr>
              <p:nvPr/>
            </p:nvSpPr>
            <p:spPr bwMode="auto">
              <a:xfrm flipH="1">
                <a:off x="-2524725" y="4593013"/>
                <a:ext cx="1919575" cy="2211686"/>
              </a:xfrm>
              <a:custGeom>
                <a:avLst/>
                <a:gdLst>
                  <a:gd name="T0" fmla="*/ 3 w 97"/>
                  <a:gd name="T1" fmla="*/ 106 h 112"/>
                  <a:gd name="T2" fmla="*/ 3 w 97"/>
                  <a:gd name="T3" fmla="*/ 48 h 112"/>
                  <a:gd name="T4" fmla="*/ 30 w 97"/>
                  <a:gd name="T5" fmla="*/ 39 h 112"/>
                  <a:gd name="T6" fmla="*/ 30 w 97"/>
                  <a:gd name="T7" fmla="*/ 23 h 112"/>
                  <a:gd name="T8" fmla="*/ 74 w 97"/>
                  <a:gd name="T9" fmla="*/ 2 h 112"/>
                  <a:gd name="T10" fmla="*/ 79 w 97"/>
                  <a:gd name="T11" fmla="*/ 1 h 112"/>
                  <a:gd name="T12" fmla="*/ 92 w 97"/>
                  <a:gd name="T13" fmla="*/ 105 h 112"/>
                  <a:gd name="T14" fmla="*/ 97 w 97"/>
                  <a:gd name="T15" fmla="*/ 112 h 112"/>
                  <a:gd name="T16" fmla="*/ 72 w 97"/>
                  <a:gd name="T17" fmla="*/ 112 h 112"/>
                  <a:gd name="T18" fmla="*/ 72 w 97"/>
                  <a:gd name="T19" fmla="*/ 11 h 112"/>
                  <a:gd name="T20" fmla="*/ 37 w 97"/>
                  <a:gd name="T21" fmla="*/ 37 h 112"/>
                  <a:gd name="T22" fmla="*/ 51 w 97"/>
                  <a:gd name="T23" fmla="*/ 32 h 112"/>
                  <a:gd name="T24" fmla="*/ 51 w 97"/>
                  <a:gd name="T25" fmla="*/ 32 h 112"/>
                  <a:gd name="T26" fmla="*/ 51 w 97"/>
                  <a:gd name="T27" fmla="*/ 32 h 112"/>
                  <a:gd name="T28" fmla="*/ 65 w 97"/>
                  <a:gd name="T29" fmla="*/ 105 h 112"/>
                  <a:gd name="T30" fmla="*/ 70 w 97"/>
                  <a:gd name="T31" fmla="*/ 112 h 112"/>
                  <a:gd name="T32" fmla="*/ 45 w 97"/>
                  <a:gd name="T33" fmla="*/ 112 h 112"/>
                  <a:gd name="T34" fmla="*/ 45 w 97"/>
                  <a:gd name="T35" fmla="*/ 41 h 112"/>
                  <a:gd name="T36" fmla="*/ 9 w 97"/>
                  <a:gd name="T37" fmla="*/ 109 h 112"/>
                  <a:gd name="T38" fmla="*/ 6 w 97"/>
                  <a:gd name="T39" fmla="*/ 112 h 112"/>
                  <a:gd name="T40" fmla="*/ 0 w 97"/>
                  <a:gd name="T41" fmla="*/ 106 h 112"/>
                  <a:gd name="T42" fmla="*/ 25 w 97"/>
                  <a:gd name="T43" fmla="*/ 112 h 112"/>
                  <a:gd name="T44" fmla="*/ 39 w 97"/>
                  <a:gd name="T45" fmla="*/ 100 h 112"/>
                  <a:gd name="T46" fmla="*/ 13 w 97"/>
                  <a:gd name="T47" fmla="*/ 101 h 112"/>
                  <a:gd name="T48" fmla="*/ 13 w 97"/>
                  <a:gd name="T49" fmla="*/ 67 h 112"/>
                  <a:gd name="T50" fmla="*/ 39 w 97"/>
                  <a:gd name="T51" fmla="*/ 60 h 112"/>
                  <a:gd name="T52" fmla="*/ 25 w 97"/>
                  <a:gd name="T53" fmla="*/ 53 h 112"/>
                  <a:gd name="T54" fmla="*/ 13 w 97"/>
                  <a:gd name="T55" fmla="*/ 67 h 112"/>
                  <a:gd name="T56" fmla="*/ 25 w 97"/>
                  <a:gd name="T57" fmla="*/ 80 h 112"/>
                  <a:gd name="T58" fmla="*/ 39 w 97"/>
                  <a:gd name="T59" fmla="*/ 65 h 112"/>
                  <a:gd name="T60" fmla="*/ 13 w 97"/>
                  <a:gd name="T61" fmla="*/ 72 h 112"/>
                  <a:gd name="T62" fmla="*/ 13 w 97"/>
                  <a:gd name="T63" fmla="*/ 97 h 112"/>
                  <a:gd name="T64" fmla="*/ 39 w 97"/>
                  <a:gd name="T65" fmla="*/ 94 h 112"/>
                  <a:gd name="T66" fmla="*/ 25 w 97"/>
                  <a:gd name="T67" fmla="*/ 84 h 112"/>
                  <a:gd name="T68" fmla="*/ 13 w 97"/>
                  <a:gd name="T69" fmla="*/ 97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7" h="112">
                    <a:moveTo>
                      <a:pt x="0" y="106"/>
                    </a:moveTo>
                    <a:cubicBezTo>
                      <a:pt x="3" y="106"/>
                      <a:pt x="3" y="106"/>
                      <a:pt x="3" y="106"/>
                    </a:cubicBezTo>
                    <a:cubicBezTo>
                      <a:pt x="3" y="51"/>
                      <a:pt x="3" y="51"/>
                      <a:pt x="3" y="51"/>
                    </a:cubicBezTo>
                    <a:cubicBezTo>
                      <a:pt x="3" y="48"/>
                      <a:pt x="3" y="48"/>
                      <a:pt x="3" y="48"/>
                    </a:cubicBezTo>
                    <a:cubicBezTo>
                      <a:pt x="5" y="48"/>
                      <a:pt x="5" y="48"/>
                      <a:pt x="5" y="48"/>
                    </a:cubicBezTo>
                    <a:cubicBezTo>
                      <a:pt x="30" y="39"/>
                      <a:pt x="30" y="39"/>
                      <a:pt x="30" y="39"/>
                    </a:cubicBezTo>
                    <a:cubicBezTo>
                      <a:pt x="30" y="25"/>
                      <a:pt x="30" y="25"/>
                      <a:pt x="30" y="25"/>
                    </a:cubicBezTo>
                    <a:cubicBezTo>
                      <a:pt x="30" y="23"/>
                      <a:pt x="30" y="23"/>
                      <a:pt x="30" y="23"/>
                    </a:cubicBezTo>
                    <a:cubicBezTo>
                      <a:pt x="32" y="22"/>
                      <a:pt x="32" y="22"/>
                      <a:pt x="32" y="22"/>
                    </a:cubicBezTo>
                    <a:cubicBezTo>
                      <a:pt x="74" y="2"/>
                      <a:pt x="74" y="2"/>
                      <a:pt x="74" y="2"/>
                    </a:cubicBezTo>
                    <a:cubicBezTo>
                      <a:pt x="79" y="0"/>
                      <a:pt x="79" y="0"/>
                      <a:pt x="79" y="0"/>
                    </a:cubicBezTo>
                    <a:cubicBezTo>
                      <a:pt x="79" y="1"/>
                      <a:pt x="79" y="1"/>
                      <a:pt x="79" y="1"/>
                    </a:cubicBezTo>
                    <a:cubicBezTo>
                      <a:pt x="92" y="9"/>
                      <a:pt x="92" y="9"/>
                      <a:pt x="92" y="9"/>
                    </a:cubicBezTo>
                    <a:cubicBezTo>
                      <a:pt x="92" y="105"/>
                      <a:pt x="92" y="105"/>
                      <a:pt x="92" y="105"/>
                    </a:cubicBezTo>
                    <a:cubicBezTo>
                      <a:pt x="97" y="105"/>
                      <a:pt x="97" y="105"/>
                      <a:pt x="97" y="105"/>
                    </a:cubicBezTo>
                    <a:cubicBezTo>
                      <a:pt x="97" y="112"/>
                      <a:pt x="97" y="112"/>
                      <a:pt x="97" y="112"/>
                    </a:cubicBezTo>
                    <a:cubicBezTo>
                      <a:pt x="75" y="112"/>
                      <a:pt x="75" y="112"/>
                      <a:pt x="75" y="112"/>
                    </a:cubicBezTo>
                    <a:cubicBezTo>
                      <a:pt x="72" y="112"/>
                      <a:pt x="72" y="112"/>
                      <a:pt x="72" y="112"/>
                    </a:cubicBezTo>
                    <a:cubicBezTo>
                      <a:pt x="72" y="109"/>
                      <a:pt x="72" y="109"/>
                      <a:pt x="72" y="109"/>
                    </a:cubicBezTo>
                    <a:cubicBezTo>
                      <a:pt x="72" y="11"/>
                      <a:pt x="72" y="11"/>
                      <a:pt x="72" y="11"/>
                    </a:cubicBezTo>
                    <a:cubicBezTo>
                      <a:pt x="37" y="27"/>
                      <a:pt x="37" y="27"/>
                      <a:pt x="37" y="27"/>
                    </a:cubicBezTo>
                    <a:cubicBezTo>
                      <a:pt x="37" y="37"/>
                      <a:pt x="37" y="37"/>
                      <a:pt x="37" y="37"/>
                    </a:cubicBezTo>
                    <a:cubicBezTo>
                      <a:pt x="47" y="33"/>
                      <a:pt x="47" y="33"/>
                      <a:pt x="47" y="33"/>
                    </a:cubicBezTo>
                    <a:cubicBezTo>
                      <a:pt x="51" y="32"/>
                      <a:pt x="51" y="32"/>
                      <a:pt x="51" y="32"/>
                    </a:cubicBezTo>
                    <a:cubicBezTo>
                      <a:pt x="51" y="31"/>
                      <a:pt x="51" y="31"/>
                      <a:pt x="51" y="31"/>
                    </a:cubicBezTo>
                    <a:cubicBezTo>
                      <a:pt x="51" y="32"/>
                      <a:pt x="51" y="32"/>
                      <a:pt x="51" y="32"/>
                    </a:cubicBezTo>
                    <a:cubicBezTo>
                      <a:pt x="51" y="31"/>
                      <a:pt x="51" y="31"/>
                      <a:pt x="51" y="31"/>
                    </a:cubicBezTo>
                    <a:cubicBezTo>
                      <a:pt x="51" y="32"/>
                      <a:pt x="51" y="32"/>
                      <a:pt x="51" y="32"/>
                    </a:cubicBezTo>
                    <a:cubicBezTo>
                      <a:pt x="65" y="40"/>
                      <a:pt x="65" y="40"/>
                      <a:pt x="65" y="40"/>
                    </a:cubicBezTo>
                    <a:cubicBezTo>
                      <a:pt x="65" y="105"/>
                      <a:pt x="65" y="105"/>
                      <a:pt x="65" y="105"/>
                    </a:cubicBezTo>
                    <a:cubicBezTo>
                      <a:pt x="70" y="105"/>
                      <a:pt x="70" y="105"/>
                      <a:pt x="70" y="105"/>
                    </a:cubicBezTo>
                    <a:cubicBezTo>
                      <a:pt x="70" y="112"/>
                      <a:pt x="70" y="112"/>
                      <a:pt x="70" y="112"/>
                    </a:cubicBezTo>
                    <a:cubicBezTo>
                      <a:pt x="48" y="112"/>
                      <a:pt x="48" y="112"/>
                      <a:pt x="48" y="112"/>
                    </a:cubicBezTo>
                    <a:cubicBezTo>
                      <a:pt x="45" y="112"/>
                      <a:pt x="45" y="112"/>
                      <a:pt x="45" y="112"/>
                    </a:cubicBezTo>
                    <a:cubicBezTo>
                      <a:pt x="45" y="108"/>
                      <a:pt x="45" y="108"/>
                      <a:pt x="45" y="108"/>
                    </a:cubicBezTo>
                    <a:cubicBezTo>
                      <a:pt x="45" y="41"/>
                      <a:pt x="45" y="41"/>
                      <a:pt x="45" y="41"/>
                    </a:cubicBezTo>
                    <a:cubicBezTo>
                      <a:pt x="9" y="53"/>
                      <a:pt x="9" y="53"/>
                      <a:pt x="9" y="53"/>
                    </a:cubicBezTo>
                    <a:cubicBezTo>
                      <a:pt x="9" y="109"/>
                      <a:pt x="9" y="109"/>
                      <a:pt x="9" y="109"/>
                    </a:cubicBezTo>
                    <a:cubicBezTo>
                      <a:pt x="9" y="112"/>
                      <a:pt x="9" y="112"/>
                      <a:pt x="9" y="112"/>
                    </a:cubicBezTo>
                    <a:cubicBezTo>
                      <a:pt x="6" y="112"/>
                      <a:pt x="6" y="112"/>
                      <a:pt x="6" y="112"/>
                    </a:cubicBezTo>
                    <a:cubicBezTo>
                      <a:pt x="0" y="112"/>
                      <a:pt x="0" y="112"/>
                      <a:pt x="0" y="112"/>
                    </a:cubicBezTo>
                    <a:cubicBezTo>
                      <a:pt x="0" y="106"/>
                      <a:pt x="0" y="106"/>
                      <a:pt x="0" y="106"/>
                    </a:cubicBezTo>
                    <a:close/>
                    <a:moveTo>
                      <a:pt x="13" y="112"/>
                    </a:moveTo>
                    <a:cubicBezTo>
                      <a:pt x="17" y="112"/>
                      <a:pt x="21" y="112"/>
                      <a:pt x="25" y="112"/>
                    </a:cubicBezTo>
                    <a:cubicBezTo>
                      <a:pt x="30" y="112"/>
                      <a:pt x="34" y="112"/>
                      <a:pt x="39" y="112"/>
                    </a:cubicBezTo>
                    <a:cubicBezTo>
                      <a:pt x="39" y="108"/>
                      <a:pt x="39" y="104"/>
                      <a:pt x="39" y="100"/>
                    </a:cubicBezTo>
                    <a:cubicBezTo>
                      <a:pt x="34" y="100"/>
                      <a:pt x="30" y="100"/>
                      <a:pt x="25" y="101"/>
                    </a:cubicBezTo>
                    <a:cubicBezTo>
                      <a:pt x="21" y="101"/>
                      <a:pt x="17" y="101"/>
                      <a:pt x="13" y="101"/>
                    </a:cubicBezTo>
                    <a:cubicBezTo>
                      <a:pt x="13" y="105"/>
                      <a:pt x="13" y="108"/>
                      <a:pt x="13" y="112"/>
                    </a:cubicBezTo>
                    <a:close/>
                    <a:moveTo>
                      <a:pt x="13" y="67"/>
                    </a:moveTo>
                    <a:cubicBezTo>
                      <a:pt x="17" y="66"/>
                      <a:pt x="21" y="65"/>
                      <a:pt x="25" y="64"/>
                    </a:cubicBezTo>
                    <a:cubicBezTo>
                      <a:pt x="30" y="63"/>
                      <a:pt x="34" y="61"/>
                      <a:pt x="39" y="60"/>
                    </a:cubicBezTo>
                    <a:cubicBezTo>
                      <a:pt x="39" y="56"/>
                      <a:pt x="39" y="52"/>
                      <a:pt x="39" y="48"/>
                    </a:cubicBezTo>
                    <a:cubicBezTo>
                      <a:pt x="34" y="50"/>
                      <a:pt x="30" y="51"/>
                      <a:pt x="25" y="53"/>
                    </a:cubicBezTo>
                    <a:cubicBezTo>
                      <a:pt x="21" y="54"/>
                      <a:pt x="17" y="56"/>
                      <a:pt x="13" y="57"/>
                    </a:cubicBezTo>
                    <a:cubicBezTo>
                      <a:pt x="13" y="61"/>
                      <a:pt x="13" y="64"/>
                      <a:pt x="13" y="67"/>
                    </a:cubicBezTo>
                    <a:close/>
                    <a:moveTo>
                      <a:pt x="13" y="82"/>
                    </a:moveTo>
                    <a:cubicBezTo>
                      <a:pt x="17" y="81"/>
                      <a:pt x="21" y="80"/>
                      <a:pt x="25" y="80"/>
                    </a:cubicBezTo>
                    <a:cubicBezTo>
                      <a:pt x="30" y="79"/>
                      <a:pt x="34" y="78"/>
                      <a:pt x="39" y="77"/>
                    </a:cubicBezTo>
                    <a:cubicBezTo>
                      <a:pt x="39" y="73"/>
                      <a:pt x="39" y="69"/>
                      <a:pt x="39" y="65"/>
                    </a:cubicBezTo>
                    <a:cubicBezTo>
                      <a:pt x="34" y="66"/>
                      <a:pt x="30" y="67"/>
                      <a:pt x="25" y="69"/>
                    </a:cubicBezTo>
                    <a:cubicBezTo>
                      <a:pt x="21" y="70"/>
                      <a:pt x="17" y="71"/>
                      <a:pt x="13" y="72"/>
                    </a:cubicBezTo>
                    <a:cubicBezTo>
                      <a:pt x="13" y="75"/>
                      <a:pt x="13" y="79"/>
                      <a:pt x="13" y="82"/>
                    </a:cubicBezTo>
                    <a:close/>
                    <a:moveTo>
                      <a:pt x="13" y="97"/>
                    </a:moveTo>
                    <a:cubicBezTo>
                      <a:pt x="17" y="96"/>
                      <a:pt x="21" y="96"/>
                      <a:pt x="25" y="96"/>
                    </a:cubicBezTo>
                    <a:cubicBezTo>
                      <a:pt x="30" y="95"/>
                      <a:pt x="34" y="95"/>
                      <a:pt x="39" y="94"/>
                    </a:cubicBezTo>
                    <a:cubicBezTo>
                      <a:pt x="39" y="90"/>
                      <a:pt x="39" y="86"/>
                      <a:pt x="39" y="82"/>
                    </a:cubicBezTo>
                    <a:cubicBezTo>
                      <a:pt x="34" y="83"/>
                      <a:pt x="30" y="84"/>
                      <a:pt x="25" y="84"/>
                    </a:cubicBezTo>
                    <a:cubicBezTo>
                      <a:pt x="21" y="85"/>
                      <a:pt x="17" y="86"/>
                      <a:pt x="13" y="86"/>
                    </a:cubicBezTo>
                    <a:cubicBezTo>
                      <a:pt x="13" y="90"/>
                      <a:pt x="13" y="93"/>
                      <a:pt x="13" y="97"/>
                    </a:cubicBezTo>
                    <a:close/>
                  </a:path>
                </a:pathLst>
              </a:custGeom>
              <a:solidFill>
                <a:schemeClr val="tx1">
                  <a:alpha val="5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grpSp>
          <p:nvGrpSpPr>
            <p:cNvPr id="22" name="组合 21">
              <a:extLst>
                <a:ext uri="{FF2B5EF4-FFF2-40B4-BE49-F238E27FC236}">
                  <a16:creationId xmlns="" xmlns:a16="http://schemas.microsoft.com/office/drawing/2014/main" id="{7DD40107-3F28-43DC-A0EE-43CEF96EB786}"/>
                </a:ext>
              </a:extLst>
            </p:cNvPr>
            <p:cNvGrpSpPr/>
            <p:nvPr/>
          </p:nvGrpSpPr>
          <p:grpSpPr>
            <a:xfrm>
              <a:off x="1075217" y="1734765"/>
              <a:ext cx="10008000" cy="132588"/>
              <a:chOff x="951647" y="1969548"/>
              <a:chExt cx="9015100" cy="132588"/>
            </a:xfrm>
          </p:grpSpPr>
          <p:sp>
            <p:nvSpPr>
              <p:cNvPr id="24" name="任意多边形 15">
                <a:extLst>
                  <a:ext uri="{FF2B5EF4-FFF2-40B4-BE49-F238E27FC236}">
                    <a16:creationId xmlns="" xmlns:a16="http://schemas.microsoft.com/office/drawing/2014/main" id="{02A0C93D-CBC9-4658-BF39-F06DE073E95D}"/>
                  </a:ext>
                </a:extLst>
              </p:cNvPr>
              <p:cNvSpPr/>
              <p:nvPr/>
            </p:nvSpPr>
            <p:spPr>
              <a:xfrm>
                <a:off x="951647"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5" name="任意多边形 15">
                <a:extLst>
                  <a:ext uri="{FF2B5EF4-FFF2-40B4-BE49-F238E27FC236}">
                    <a16:creationId xmlns="" xmlns:a16="http://schemas.microsoft.com/office/drawing/2014/main" id="{F831AC3C-1C3F-4FFF-827A-FC31C337C26D}"/>
                  </a:ext>
                </a:extLst>
              </p:cNvPr>
              <p:cNvSpPr/>
              <p:nvPr/>
            </p:nvSpPr>
            <p:spPr>
              <a:xfrm>
                <a:off x="3240852"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6" name="任意多边形 15">
                <a:extLst>
                  <a:ext uri="{FF2B5EF4-FFF2-40B4-BE49-F238E27FC236}">
                    <a16:creationId xmlns="" xmlns:a16="http://schemas.microsoft.com/office/drawing/2014/main" id="{46547550-2339-4CFB-8855-58FA4A9F2287}"/>
                  </a:ext>
                </a:extLst>
              </p:cNvPr>
              <p:cNvSpPr/>
              <p:nvPr/>
            </p:nvSpPr>
            <p:spPr>
              <a:xfrm>
                <a:off x="5530057"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7" name="任意多边形 15">
                <a:extLst>
                  <a:ext uri="{FF2B5EF4-FFF2-40B4-BE49-F238E27FC236}">
                    <a16:creationId xmlns="" xmlns:a16="http://schemas.microsoft.com/office/drawing/2014/main" id="{47C9BC07-9D14-4884-9204-4CED42433DA3}"/>
                  </a:ext>
                </a:extLst>
              </p:cNvPr>
              <p:cNvSpPr/>
              <p:nvPr/>
            </p:nvSpPr>
            <p:spPr>
              <a:xfrm>
                <a:off x="7819262"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pic>
          <p:nvPicPr>
            <p:cNvPr id="23" name="图片 22">
              <a:extLst>
                <a:ext uri="{FF2B5EF4-FFF2-40B4-BE49-F238E27FC236}">
                  <a16:creationId xmlns="" xmlns:a16="http://schemas.microsoft.com/office/drawing/2014/main" id="{8AD26752-3D6B-463A-975D-C3F6B2F699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360" y="1456095"/>
              <a:ext cx="675814" cy="675815"/>
            </a:xfrm>
            <a:prstGeom prst="rect">
              <a:avLst/>
            </a:prstGeom>
          </p:spPr>
        </p:pic>
      </p:grpSp>
      <p:sp>
        <p:nvSpPr>
          <p:cNvPr id="18" name="文本框 17">
            <a:extLst>
              <a:ext uri="{FF2B5EF4-FFF2-40B4-BE49-F238E27FC236}">
                <a16:creationId xmlns="" xmlns:a16="http://schemas.microsoft.com/office/drawing/2014/main" id="{08284E3D-9832-458E-BB51-8C529D3DDE41}"/>
              </a:ext>
            </a:extLst>
          </p:cNvPr>
          <p:cNvSpPr txBox="1"/>
          <p:nvPr/>
        </p:nvSpPr>
        <p:spPr>
          <a:xfrm>
            <a:off x="951647" y="485886"/>
            <a:ext cx="1620957"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其他处罚</a:t>
            </a:r>
          </a:p>
        </p:txBody>
      </p:sp>
      <p:sp>
        <p:nvSpPr>
          <p:cNvPr id="32" name="矩形 31">
            <a:extLst>
              <a:ext uri="{FF2B5EF4-FFF2-40B4-BE49-F238E27FC236}">
                <a16:creationId xmlns="" xmlns:a16="http://schemas.microsoft.com/office/drawing/2014/main" id="{B4407AFE-54A5-4010-BBE7-B8B530125651}"/>
              </a:ext>
            </a:extLst>
          </p:cNvPr>
          <p:cNvSpPr/>
          <p:nvPr/>
        </p:nvSpPr>
        <p:spPr>
          <a:xfrm>
            <a:off x="2302769" y="2844225"/>
            <a:ext cx="7826511" cy="584775"/>
          </a:xfrm>
          <a:prstGeom prst="rect">
            <a:avLst/>
          </a:prstGeom>
        </p:spPr>
        <p:txBody>
          <a:bodyPr wrap="square">
            <a:spAutoFit/>
          </a:bodyPr>
          <a:lstStyle/>
          <a:p>
            <a:pPr marL="285750" indent="-285750">
              <a:buFont typeface="Wingdings" panose="05000000000000000000" pitchFamily="2" charset="2"/>
              <a:buChar char="u"/>
            </a:pPr>
            <a:r>
              <a:rPr lang="zh-CN" altLang="en-US" sz="1600" dirty="0">
                <a:solidFill>
                  <a:srgbClr val="E7E6E6">
                    <a:lumMod val="25000"/>
                  </a:srgbClr>
                </a:solidFill>
                <a:cs typeface="+mn-ea"/>
                <a:sym typeface="+mn-lt"/>
              </a:rPr>
              <a:t> 凡出现代打卡的均要通报批评，并每次罚款</a:t>
            </a:r>
            <a:r>
              <a:rPr lang="en-US" altLang="zh-CN" sz="1600" dirty="0">
                <a:solidFill>
                  <a:srgbClr val="E7E6E6">
                    <a:lumMod val="25000"/>
                  </a:srgbClr>
                </a:solidFill>
                <a:cs typeface="+mn-ea"/>
                <a:sym typeface="+mn-lt"/>
              </a:rPr>
              <a:t>100</a:t>
            </a:r>
            <a:r>
              <a:rPr lang="zh-CN" altLang="en-US" sz="1600" dirty="0">
                <a:solidFill>
                  <a:srgbClr val="E7E6E6">
                    <a:lumMod val="25000"/>
                  </a:srgbClr>
                </a:solidFill>
                <a:cs typeface="+mn-ea"/>
                <a:sym typeface="+mn-lt"/>
              </a:rPr>
              <a:t>元，委托人除每次罚</a:t>
            </a:r>
            <a:r>
              <a:rPr lang="en-US" altLang="zh-CN" sz="1600" dirty="0">
                <a:solidFill>
                  <a:srgbClr val="E7E6E6">
                    <a:lumMod val="25000"/>
                  </a:srgbClr>
                </a:solidFill>
                <a:cs typeface="+mn-ea"/>
                <a:sym typeface="+mn-lt"/>
              </a:rPr>
              <a:t>100</a:t>
            </a:r>
            <a:r>
              <a:rPr lang="zh-CN" altLang="en-US" sz="1600" dirty="0">
                <a:solidFill>
                  <a:srgbClr val="E7E6E6">
                    <a:lumMod val="25000"/>
                  </a:srgbClr>
                </a:solidFill>
                <a:cs typeface="+mn-ea"/>
                <a:sym typeface="+mn-lt"/>
              </a:rPr>
              <a:t>元外，视情况分别按迟到、早退、旷工条例处罚，同时对该部直接领导每次罚款</a:t>
            </a:r>
            <a:r>
              <a:rPr lang="en-US" altLang="zh-CN" sz="1600" dirty="0">
                <a:solidFill>
                  <a:srgbClr val="E7E6E6">
                    <a:lumMod val="25000"/>
                  </a:srgbClr>
                </a:solidFill>
                <a:cs typeface="+mn-ea"/>
                <a:sym typeface="+mn-lt"/>
              </a:rPr>
              <a:t>50</a:t>
            </a:r>
            <a:r>
              <a:rPr lang="zh-CN" altLang="en-US" sz="1600" dirty="0">
                <a:solidFill>
                  <a:schemeClr val="bg2">
                    <a:lumMod val="25000"/>
                  </a:schemeClr>
                </a:solidFill>
                <a:cs typeface="+mn-ea"/>
                <a:sym typeface="+mn-lt"/>
              </a:rPr>
              <a:t>元； </a:t>
            </a:r>
          </a:p>
        </p:txBody>
      </p:sp>
      <p:sp>
        <p:nvSpPr>
          <p:cNvPr id="33" name="矩形 32">
            <a:extLst>
              <a:ext uri="{FF2B5EF4-FFF2-40B4-BE49-F238E27FC236}">
                <a16:creationId xmlns="" xmlns:a16="http://schemas.microsoft.com/office/drawing/2014/main" id="{1E497758-9F3A-42E0-93F6-E753B088292F}"/>
              </a:ext>
            </a:extLst>
          </p:cNvPr>
          <p:cNvSpPr/>
          <p:nvPr/>
        </p:nvSpPr>
        <p:spPr>
          <a:xfrm>
            <a:off x="2302769" y="3744525"/>
            <a:ext cx="7090561" cy="338554"/>
          </a:xfrm>
          <a:prstGeom prst="rect">
            <a:avLst/>
          </a:prstGeom>
        </p:spPr>
        <p:txBody>
          <a:bodyPr wrap="square">
            <a:spAutoFit/>
          </a:bodyPr>
          <a:lstStyle/>
          <a:p>
            <a:pPr marL="285750" indent="-285750">
              <a:buFont typeface="Wingdings" panose="05000000000000000000" pitchFamily="2" charset="2"/>
              <a:buChar char="u"/>
            </a:pPr>
            <a:r>
              <a:rPr lang="zh-CN" altLang="en-US" sz="1600" dirty="0">
                <a:solidFill>
                  <a:srgbClr val="E7E6E6">
                    <a:lumMod val="25000"/>
                  </a:srgbClr>
                </a:solidFill>
                <a:cs typeface="+mn-ea"/>
                <a:sym typeface="+mn-lt"/>
              </a:rPr>
              <a:t> 考勤员不认真履行职责，有过失行为的，每次罚款</a:t>
            </a:r>
            <a:r>
              <a:rPr lang="zh-CN" altLang="en-US" sz="1600" dirty="0">
                <a:solidFill>
                  <a:schemeClr val="bg2">
                    <a:lumMod val="25000"/>
                  </a:schemeClr>
                </a:solidFill>
                <a:cs typeface="+mn-ea"/>
                <a:sym typeface="+mn-lt"/>
              </a:rPr>
              <a:t>元，</a:t>
            </a:r>
            <a:r>
              <a:rPr lang="en-US" altLang="zh-CN" sz="1600" dirty="0">
                <a:solidFill>
                  <a:srgbClr val="E7E6E6">
                    <a:lumMod val="25000"/>
                  </a:srgbClr>
                </a:solidFill>
                <a:cs typeface="+mn-ea"/>
                <a:sym typeface="+mn-lt"/>
              </a:rPr>
              <a:t>200</a:t>
            </a:r>
            <a:r>
              <a:rPr lang="zh-CN" altLang="en-US" sz="1600" dirty="0">
                <a:solidFill>
                  <a:schemeClr val="bg2">
                    <a:lumMod val="25000"/>
                  </a:schemeClr>
                </a:solidFill>
                <a:cs typeface="+mn-ea"/>
                <a:sym typeface="+mn-lt"/>
              </a:rPr>
              <a:t>批评；</a:t>
            </a:r>
          </a:p>
        </p:txBody>
      </p:sp>
      <p:sp>
        <p:nvSpPr>
          <p:cNvPr id="34" name="矩形 33">
            <a:extLst>
              <a:ext uri="{FF2B5EF4-FFF2-40B4-BE49-F238E27FC236}">
                <a16:creationId xmlns="" xmlns:a16="http://schemas.microsoft.com/office/drawing/2014/main" id="{D7F1D076-C453-4746-8A03-7DE0EEA3E174}"/>
              </a:ext>
            </a:extLst>
          </p:cNvPr>
          <p:cNvSpPr/>
          <p:nvPr/>
        </p:nvSpPr>
        <p:spPr>
          <a:xfrm>
            <a:off x="2302769" y="4398605"/>
            <a:ext cx="7826511" cy="584775"/>
          </a:xfrm>
          <a:prstGeom prst="rect">
            <a:avLst/>
          </a:prstGeom>
        </p:spPr>
        <p:txBody>
          <a:bodyPr wrap="square">
            <a:spAutoFit/>
          </a:bodyPr>
          <a:lstStyle/>
          <a:p>
            <a:pPr marL="285750" indent="-285750">
              <a:buFont typeface="Wingdings" panose="05000000000000000000" pitchFamily="2" charset="2"/>
              <a:buChar char="u"/>
            </a:pPr>
            <a:r>
              <a:rPr lang="zh-CN" altLang="en-US" sz="1600" dirty="0">
                <a:solidFill>
                  <a:srgbClr val="E7E6E6">
                    <a:lumMod val="25000"/>
                  </a:srgbClr>
                </a:solidFill>
                <a:cs typeface="+mn-ea"/>
                <a:sym typeface="+mn-lt"/>
              </a:rPr>
              <a:t> 员工因公未能打卡，事后一周内又未向考勤员补交考勤说明条，则每次（上、下班各记为一次）罚款</a:t>
            </a:r>
            <a:r>
              <a:rPr lang="zh-CN" altLang="en-US" sz="1600" dirty="0">
                <a:solidFill>
                  <a:schemeClr val="bg2">
                    <a:lumMod val="25000"/>
                  </a:schemeClr>
                </a:solidFill>
                <a:cs typeface="+mn-ea"/>
                <a:sym typeface="+mn-lt"/>
              </a:rPr>
              <a:t>。因</a:t>
            </a:r>
            <a:r>
              <a:rPr lang="en-US" altLang="zh-CN" sz="1600" dirty="0">
                <a:solidFill>
                  <a:srgbClr val="E7E6E6">
                    <a:lumMod val="25000"/>
                  </a:srgbClr>
                </a:solidFill>
                <a:cs typeface="+mn-ea"/>
                <a:sym typeface="+mn-lt"/>
              </a:rPr>
              <a:t>50</a:t>
            </a:r>
            <a:r>
              <a:rPr lang="zh-CN" altLang="en-US" sz="1600" dirty="0">
                <a:solidFill>
                  <a:schemeClr val="bg2">
                    <a:lumMod val="25000"/>
                  </a:schemeClr>
                </a:solidFill>
                <a:cs typeface="+mn-ea"/>
                <a:sym typeface="+mn-lt"/>
              </a:rPr>
              <a:t>打卡，未按时补考勤说明条的按旷工处理。</a:t>
            </a:r>
          </a:p>
        </p:txBody>
      </p:sp>
    </p:spTree>
    <p:extLst>
      <p:ext uri="{BB962C8B-B14F-4D97-AF65-F5344CB8AC3E}">
        <p14:creationId xmlns:p14="http://schemas.microsoft.com/office/powerpoint/2010/main" val="31966257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0-#ppt_w/2"/>
                                          </p:val>
                                        </p:tav>
                                        <p:tav tm="100000">
                                          <p:val>
                                            <p:strVal val="#ppt_x"/>
                                          </p:val>
                                        </p:tav>
                                      </p:tavLst>
                                    </p:anim>
                                    <p:anim calcmode="lin" valueType="num">
                                      <p:cBhvr additive="base">
                                        <p:cTn id="8"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wipe(down)">
                                      <p:cBhvr>
                                        <p:cTn id="13" dur="500"/>
                                        <p:tgtEl>
                                          <p:spTgt spid="17"/>
                                        </p:tgtEl>
                                      </p:cBhvr>
                                    </p:animEffect>
                                  </p:childTnLst>
                                </p:cTn>
                              </p:par>
                            </p:childTnLst>
                          </p:cTn>
                        </p:par>
                        <p:par>
                          <p:cTn id="14" fill="hold">
                            <p:stCondLst>
                              <p:cond delay="500"/>
                            </p:stCondLst>
                            <p:childTnLst>
                              <p:par>
                                <p:cTn id="15" presetID="2" presetClass="entr" presetSubtype="4" fill="hold" grpId="0" nodeType="afterEffect">
                                  <p:stCondLst>
                                    <p:cond delay="0"/>
                                  </p:stCondLst>
                                  <p:childTnLst>
                                    <p:set>
                                      <p:cBhvr>
                                        <p:cTn id="16" dur="1" fill="hold">
                                          <p:stCondLst>
                                            <p:cond delay="0"/>
                                          </p:stCondLst>
                                        </p:cTn>
                                        <p:tgtEl>
                                          <p:spTgt spid="32"/>
                                        </p:tgtEl>
                                        <p:attrNameLst>
                                          <p:attrName>style.visibility</p:attrName>
                                        </p:attrNameLst>
                                      </p:cBhvr>
                                      <p:to>
                                        <p:strVal val="visible"/>
                                      </p:to>
                                    </p:set>
                                    <p:anim calcmode="lin" valueType="num">
                                      <p:cBhvr additive="base">
                                        <p:cTn id="17" dur="500" fill="hold"/>
                                        <p:tgtEl>
                                          <p:spTgt spid="32"/>
                                        </p:tgtEl>
                                        <p:attrNameLst>
                                          <p:attrName>ppt_x</p:attrName>
                                        </p:attrNameLst>
                                      </p:cBhvr>
                                      <p:tavLst>
                                        <p:tav tm="0">
                                          <p:val>
                                            <p:strVal val="#ppt_x"/>
                                          </p:val>
                                        </p:tav>
                                        <p:tav tm="100000">
                                          <p:val>
                                            <p:strVal val="#ppt_x"/>
                                          </p:val>
                                        </p:tav>
                                      </p:tavLst>
                                    </p:anim>
                                    <p:anim calcmode="lin" valueType="num">
                                      <p:cBhvr additive="base">
                                        <p:cTn id="18" dur="500" fill="hold"/>
                                        <p:tgtEl>
                                          <p:spTgt spid="32"/>
                                        </p:tgtEl>
                                        <p:attrNameLst>
                                          <p:attrName>ppt_y</p:attrName>
                                        </p:attrNameLst>
                                      </p:cBhvr>
                                      <p:tavLst>
                                        <p:tav tm="0">
                                          <p:val>
                                            <p:strVal val="1+#ppt_h/2"/>
                                          </p:val>
                                        </p:tav>
                                        <p:tav tm="100000">
                                          <p:val>
                                            <p:strVal val="#ppt_y"/>
                                          </p:val>
                                        </p:tav>
                                      </p:tavLst>
                                    </p:anim>
                                  </p:childTnLst>
                                </p:cTn>
                              </p:par>
                            </p:childTnLst>
                          </p:cTn>
                        </p:par>
                        <p:par>
                          <p:cTn id="19" fill="hold">
                            <p:stCondLst>
                              <p:cond delay="1000"/>
                            </p:stCondLst>
                            <p:childTnLst>
                              <p:par>
                                <p:cTn id="20" presetID="2" presetClass="entr" presetSubtype="4" fill="hold" grpId="0" nodeType="afterEffect">
                                  <p:stCondLst>
                                    <p:cond delay="0"/>
                                  </p:stCondLst>
                                  <p:childTnLst>
                                    <p:set>
                                      <p:cBhvr>
                                        <p:cTn id="21" dur="1" fill="hold">
                                          <p:stCondLst>
                                            <p:cond delay="0"/>
                                          </p:stCondLst>
                                        </p:cTn>
                                        <p:tgtEl>
                                          <p:spTgt spid="33"/>
                                        </p:tgtEl>
                                        <p:attrNameLst>
                                          <p:attrName>style.visibility</p:attrName>
                                        </p:attrNameLst>
                                      </p:cBhvr>
                                      <p:to>
                                        <p:strVal val="visible"/>
                                      </p:to>
                                    </p:set>
                                    <p:anim calcmode="lin" valueType="num">
                                      <p:cBhvr additive="base">
                                        <p:cTn id="22" dur="500" fill="hold"/>
                                        <p:tgtEl>
                                          <p:spTgt spid="33"/>
                                        </p:tgtEl>
                                        <p:attrNameLst>
                                          <p:attrName>ppt_x</p:attrName>
                                        </p:attrNameLst>
                                      </p:cBhvr>
                                      <p:tavLst>
                                        <p:tav tm="0">
                                          <p:val>
                                            <p:strVal val="#ppt_x"/>
                                          </p:val>
                                        </p:tav>
                                        <p:tav tm="100000">
                                          <p:val>
                                            <p:strVal val="#ppt_x"/>
                                          </p:val>
                                        </p:tav>
                                      </p:tavLst>
                                    </p:anim>
                                    <p:anim calcmode="lin" valueType="num">
                                      <p:cBhvr additive="base">
                                        <p:cTn id="23" dur="500" fill="hold"/>
                                        <p:tgtEl>
                                          <p:spTgt spid="33"/>
                                        </p:tgtEl>
                                        <p:attrNameLst>
                                          <p:attrName>ppt_y</p:attrName>
                                        </p:attrNameLst>
                                      </p:cBhvr>
                                      <p:tavLst>
                                        <p:tav tm="0">
                                          <p:val>
                                            <p:strVal val="1+#ppt_h/2"/>
                                          </p:val>
                                        </p:tav>
                                        <p:tav tm="100000">
                                          <p:val>
                                            <p:strVal val="#ppt_y"/>
                                          </p:val>
                                        </p:tav>
                                      </p:tavLst>
                                    </p:anim>
                                  </p:childTnLst>
                                </p:cTn>
                              </p:par>
                            </p:childTnLst>
                          </p:cTn>
                        </p:par>
                        <p:par>
                          <p:cTn id="24" fill="hold">
                            <p:stCondLst>
                              <p:cond delay="1500"/>
                            </p:stCondLst>
                            <p:childTnLst>
                              <p:par>
                                <p:cTn id="25" presetID="2" presetClass="entr" presetSubtype="4" fill="hold" grpId="0" nodeType="afterEffect">
                                  <p:stCondLst>
                                    <p:cond delay="0"/>
                                  </p:stCondLst>
                                  <p:childTnLst>
                                    <p:set>
                                      <p:cBhvr>
                                        <p:cTn id="26" dur="1" fill="hold">
                                          <p:stCondLst>
                                            <p:cond delay="0"/>
                                          </p:stCondLst>
                                        </p:cTn>
                                        <p:tgtEl>
                                          <p:spTgt spid="34"/>
                                        </p:tgtEl>
                                        <p:attrNameLst>
                                          <p:attrName>style.visibility</p:attrName>
                                        </p:attrNameLst>
                                      </p:cBhvr>
                                      <p:to>
                                        <p:strVal val="visible"/>
                                      </p:to>
                                    </p:set>
                                    <p:anim calcmode="lin" valueType="num">
                                      <p:cBhvr additive="base">
                                        <p:cTn id="27" dur="500" fill="hold"/>
                                        <p:tgtEl>
                                          <p:spTgt spid="34"/>
                                        </p:tgtEl>
                                        <p:attrNameLst>
                                          <p:attrName>ppt_x</p:attrName>
                                        </p:attrNameLst>
                                      </p:cBhvr>
                                      <p:tavLst>
                                        <p:tav tm="0">
                                          <p:val>
                                            <p:strVal val="#ppt_x"/>
                                          </p:val>
                                        </p:tav>
                                        <p:tav tm="100000">
                                          <p:val>
                                            <p:strVal val="#ppt_x"/>
                                          </p:val>
                                        </p:tav>
                                      </p:tavLst>
                                    </p:anim>
                                    <p:anim calcmode="lin" valueType="num">
                                      <p:cBhvr additive="base">
                                        <p:cTn id="28"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32" grpId="0"/>
      <p:bldP spid="33" grpId="0"/>
      <p:bldP spid="3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a:extLst>
              <a:ext uri="{FF2B5EF4-FFF2-40B4-BE49-F238E27FC236}">
                <a16:creationId xmlns="" xmlns:a16="http://schemas.microsoft.com/office/drawing/2014/main" id="{08284E3D-9832-458E-BB51-8C529D3DDE41}"/>
              </a:ext>
            </a:extLst>
          </p:cNvPr>
          <p:cNvSpPr txBox="1"/>
          <p:nvPr/>
        </p:nvSpPr>
        <p:spPr>
          <a:xfrm>
            <a:off x="951647" y="485886"/>
            <a:ext cx="1620957"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请假流程</a:t>
            </a:r>
          </a:p>
        </p:txBody>
      </p:sp>
      <p:sp>
        <p:nvSpPr>
          <p:cNvPr id="80" name="Text Box 4">
            <a:extLst>
              <a:ext uri="{FF2B5EF4-FFF2-40B4-BE49-F238E27FC236}">
                <a16:creationId xmlns="" xmlns:a16="http://schemas.microsoft.com/office/drawing/2014/main" id="{7DC771B2-E562-4558-A84D-A97B965ACB4F}"/>
              </a:ext>
            </a:extLst>
          </p:cNvPr>
          <p:cNvSpPr txBox="1">
            <a:spLocks noChangeArrowheads="1"/>
          </p:cNvSpPr>
          <p:nvPr/>
        </p:nvSpPr>
        <p:spPr bwMode="auto">
          <a:xfrm>
            <a:off x="1653993" y="1979319"/>
            <a:ext cx="1984941" cy="461665"/>
          </a:xfrm>
          <a:prstGeom prst="rect">
            <a:avLst/>
          </a:prstGeom>
          <a:noFill/>
          <a:ln w="9525" algn="ctr">
            <a:noFill/>
            <a:miter lim="800000"/>
            <a:headEnd/>
            <a:tailEnd/>
          </a:ln>
          <a:effectLst/>
        </p:spPr>
        <p:txBody>
          <a:bodyPr wrap="square">
            <a:spAutoFit/>
          </a:bodyPr>
          <a:lstStyle/>
          <a:p>
            <a:pPr algn="ctr" fontAlgn="base">
              <a:spcBef>
                <a:spcPct val="0"/>
              </a:spcBef>
              <a:spcAft>
                <a:spcPct val="0"/>
              </a:spcAft>
            </a:pPr>
            <a:r>
              <a:rPr lang="zh-CN" altLang="en-US" sz="2400" b="1" dirty="0">
                <a:solidFill>
                  <a:srgbClr val="068FF5"/>
                </a:solidFill>
                <a:cs typeface="+mn-ea"/>
                <a:sym typeface="+mn-lt"/>
              </a:rPr>
              <a:t>病事假</a:t>
            </a:r>
          </a:p>
        </p:txBody>
      </p:sp>
      <p:sp>
        <p:nvSpPr>
          <p:cNvPr id="81" name="Line 5">
            <a:extLst>
              <a:ext uri="{FF2B5EF4-FFF2-40B4-BE49-F238E27FC236}">
                <a16:creationId xmlns="" xmlns:a16="http://schemas.microsoft.com/office/drawing/2014/main" id="{121462DC-27C0-4780-A2A5-A64DF6A98F87}"/>
              </a:ext>
            </a:extLst>
          </p:cNvPr>
          <p:cNvSpPr>
            <a:spLocks noChangeShapeType="1"/>
          </p:cNvSpPr>
          <p:nvPr/>
        </p:nvSpPr>
        <p:spPr bwMode="auto">
          <a:xfrm flipV="1">
            <a:off x="3764880" y="2151376"/>
            <a:ext cx="780221" cy="1"/>
          </a:xfrm>
          <a:prstGeom prst="line">
            <a:avLst/>
          </a:prstGeom>
          <a:noFill/>
          <a:ln w="9525">
            <a:solidFill>
              <a:schemeClr val="bg1">
                <a:lumMod val="75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zh-CN" altLang="en-US">
              <a:solidFill>
                <a:srgbClr val="0033CC"/>
              </a:solidFill>
              <a:cs typeface="+mn-ea"/>
              <a:sym typeface="+mn-lt"/>
            </a:endParaRPr>
          </a:p>
        </p:txBody>
      </p:sp>
      <p:sp>
        <p:nvSpPr>
          <p:cNvPr id="82" name="Text Box 6">
            <a:extLst>
              <a:ext uri="{FF2B5EF4-FFF2-40B4-BE49-F238E27FC236}">
                <a16:creationId xmlns="" xmlns:a16="http://schemas.microsoft.com/office/drawing/2014/main" id="{5DEE6B41-695C-4C33-BC92-9A38DB0B0B54}"/>
              </a:ext>
            </a:extLst>
          </p:cNvPr>
          <p:cNvSpPr txBox="1">
            <a:spLocks noChangeArrowheads="1"/>
          </p:cNvSpPr>
          <p:nvPr/>
        </p:nvSpPr>
        <p:spPr bwMode="auto">
          <a:xfrm>
            <a:off x="4944627" y="1919444"/>
            <a:ext cx="1845104" cy="584775"/>
          </a:xfrm>
          <a:prstGeom prst="rect">
            <a:avLst/>
          </a:prstGeom>
          <a:solidFill>
            <a:srgbClr val="068FF5"/>
          </a:solidFill>
          <a:ln w="9525" algn="ctr">
            <a:noFill/>
            <a:miter lim="800000"/>
            <a:headEnd/>
            <a:tailEnd/>
          </a:ln>
          <a:effectLst>
            <a:outerShdw blurRad="76200" dist="38100" dir="5400000" algn="ctr" rotWithShape="0">
              <a:srgbClr val="000000">
                <a:alpha val="43137"/>
              </a:srgbClr>
            </a:outerShdw>
          </a:effectLst>
        </p:spPr>
        <p:txBody>
          <a:bodyPr wrap="square">
            <a:spAutoFit/>
          </a:bodyPr>
          <a:lstStyle/>
          <a:p>
            <a:pPr algn="ctr" fontAlgn="base">
              <a:spcBef>
                <a:spcPct val="0"/>
              </a:spcBef>
              <a:spcAft>
                <a:spcPct val="0"/>
              </a:spcAft>
            </a:pPr>
            <a:r>
              <a:rPr lang="zh-CN" altLang="en-US" sz="1600" b="1" dirty="0">
                <a:solidFill>
                  <a:schemeClr val="bg1"/>
                </a:solidFill>
                <a:cs typeface="+mn-ea"/>
                <a:sym typeface="+mn-lt"/>
              </a:rPr>
              <a:t>部门主管</a:t>
            </a:r>
          </a:p>
          <a:p>
            <a:pPr algn="ctr" fontAlgn="base">
              <a:spcBef>
                <a:spcPct val="0"/>
              </a:spcBef>
              <a:spcAft>
                <a:spcPct val="0"/>
              </a:spcAft>
            </a:pPr>
            <a:r>
              <a:rPr lang="zh-CN" altLang="en-US" sz="1600" b="1" dirty="0">
                <a:solidFill>
                  <a:schemeClr val="bg1"/>
                </a:solidFill>
                <a:cs typeface="+mn-ea"/>
                <a:sym typeface="+mn-lt"/>
              </a:rPr>
              <a:t>审批</a:t>
            </a:r>
          </a:p>
        </p:txBody>
      </p:sp>
      <p:sp>
        <p:nvSpPr>
          <p:cNvPr id="83" name="Line 7">
            <a:extLst>
              <a:ext uri="{FF2B5EF4-FFF2-40B4-BE49-F238E27FC236}">
                <a16:creationId xmlns="" xmlns:a16="http://schemas.microsoft.com/office/drawing/2014/main" id="{A2D734CD-7D59-4B77-94A8-5AAD6BD5E27A}"/>
              </a:ext>
            </a:extLst>
          </p:cNvPr>
          <p:cNvSpPr>
            <a:spLocks noChangeShapeType="1"/>
          </p:cNvSpPr>
          <p:nvPr/>
        </p:nvSpPr>
        <p:spPr bwMode="auto">
          <a:xfrm flipV="1">
            <a:off x="7041622" y="2207483"/>
            <a:ext cx="780221" cy="1"/>
          </a:xfrm>
          <a:prstGeom prst="line">
            <a:avLst/>
          </a:prstGeom>
          <a:noFill/>
          <a:ln w="9525">
            <a:solidFill>
              <a:schemeClr val="bg1">
                <a:lumMod val="75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zh-CN" altLang="en-US">
              <a:solidFill>
                <a:srgbClr val="0033CC"/>
              </a:solidFill>
              <a:cs typeface="+mn-ea"/>
              <a:sym typeface="+mn-lt"/>
            </a:endParaRPr>
          </a:p>
        </p:txBody>
      </p:sp>
      <p:sp>
        <p:nvSpPr>
          <p:cNvPr id="84" name="Text Box 8">
            <a:extLst>
              <a:ext uri="{FF2B5EF4-FFF2-40B4-BE49-F238E27FC236}">
                <a16:creationId xmlns="" xmlns:a16="http://schemas.microsoft.com/office/drawing/2014/main" id="{27763F45-11A7-4505-8BED-89DA797685C1}"/>
              </a:ext>
            </a:extLst>
          </p:cNvPr>
          <p:cNvSpPr txBox="1">
            <a:spLocks noChangeArrowheads="1"/>
          </p:cNvSpPr>
          <p:nvPr/>
        </p:nvSpPr>
        <p:spPr bwMode="auto">
          <a:xfrm>
            <a:off x="8336499" y="1915097"/>
            <a:ext cx="2010000" cy="584775"/>
          </a:xfrm>
          <a:prstGeom prst="rect">
            <a:avLst/>
          </a:prstGeom>
          <a:solidFill>
            <a:srgbClr val="068FF5"/>
          </a:solidFill>
          <a:ln w="9525" algn="ctr">
            <a:noFill/>
            <a:miter lim="800000"/>
            <a:headEnd/>
            <a:tailEnd/>
          </a:ln>
          <a:effectLst>
            <a:outerShdw blurRad="76200" dist="38100" dir="5400000" algn="ctr" rotWithShape="0">
              <a:srgbClr val="000000">
                <a:alpha val="43137"/>
              </a:srgbClr>
            </a:outerShdw>
          </a:effectLst>
        </p:spPr>
        <p:txBody>
          <a:bodyPr wrap="square">
            <a:spAutoFit/>
          </a:bodyPr>
          <a:lstStyle/>
          <a:p>
            <a:pPr algn="ctr" fontAlgn="base">
              <a:spcBef>
                <a:spcPct val="0"/>
              </a:spcBef>
              <a:spcAft>
                <a:spcPct val="0"/>
              </a:spcAft>
            </a:pPr>
            <a:r>
              <a:rPr lang="zh-CN" altLang="en-US" sz="1600" b="1" dirty="0">
                <a:solidFill>
                  <a:schemeClr val="bg1"/>
                </a:solidFill>
                <a:cs typeface="+mn-ea"/>
                <a:sym typeface="+mn-lt"/>
              </a:rPr>
              <a:t>部门经理</a:t>
            </a:r>
            <a:r>
              <a:rPr lang="en-US" altLang="zh-CN" sz="1600" b="1" dirty="0">
                <a:solidFill>
                  <a:schemeClr val="bg1"/>
                </a:solidFill>
                <a:cs typeface="+mn-ea"/>
                <a:sym typeface="+mn-lt"/>
              </a:rPr>
              <a:t>/</a:t>
            </a:r>
            <a:r>
              <a:rPr lang="zh-CN" altLang="en-US" sz="1600" b="1" dirty="0">
                <a:solidFill>
                  <a:schemeClr val="bg1"/>
                </a:solidFill>
                <a:cs typeface="+mn-ea"/>
                <a:sym typeface="+mn-lt"/>
              </a:rPr>
              <a:t>公司负责人审批</a:t>
            </a:r>
          </a:p>
        </p:txBody>
      </p:sp>
      <p:sp>
        <p:nvSpPr>
          <p:cNvPr id="85" name="Text Box 9">
            <a:extLst>
              <a:ext uri="{FF2B5EF4-FFF2-40B4-BE49-F238E27FC236}">
                <a16:creationId xmlns="" xmlns:a16="http://schemas.microsoft.com/office/drawing/2014/main" id="{E6513448-1BCC-4653-838C-9224A83BB3BD}"/>
              </a:ext>
            </a:extLst>
          </p:cNvPr>
          <p:cNvSpPr txBox="1">
            <a:spLocks noChangeArrowheads="1"/>
          </p:cNvSpPr>
          <p:nvPr/>
        </p:nvSpPr>
        <p:spPr bwMode="auto">
          <a:xfrm>
            <a:off x="8336499" y="3453419"/>
            <a:ext cx="1980510" cy="584775"/>
          </a:xfrm>
          <a:prstGeom prst="rect">
            <a:avLst/>
          </a:prstGeom>
          <a:solidFill>
            <a:srgbClr val="068FF5"/>
          </a:solidFill>
          <a:ln w="9525" algn="ctr">
            <a:noFill/>
            <a:miter lim="800000"/>
            <a:headEnd/>
            <a:tailEnd/>
          </a:ln>
          <a:effectLst>
            <a:outerShdw blurRad="76200" dist="38100" dir="5400000" algn="ctr" rotWithShape="0">
              <a:srgbClr val="000000">
                <a:alpha val="43137"/>
              </a:srgbClr>
            </a:outerShdw>
          </a:effectLst>
        </p:spPr>
        <p:txBody>
          <a:bodyPr wrap="square">
            <a:spAutoFit/>
          </a:bodyPr>
          <a:lstStyle/>
          <a:p>
            <a:pPr algn="ctr" fontAlgn="base">
              <a:spcBef>
                <a:spcPct val="0"/>
              </a:spcBef>
              <a:spcAft>
                <a:spcPct val="0"/>
              </a:spcAft>
            </a:pPr>
            <a:r>
              <a:rPr lang="zh-CN" altLang="en-US" sz="1600" b="1">
                <a:solidFill>
                  <a:schemeClr val="bg1"/>
                </a:solidFill>
                <a:cs typeface="+mn-ea"/>
                <a:sym typeface="+mn-lt"/>
              </a:rPr>
              <a:t>考勤负责人</a:t>
            </a:r>
          </a:p>
          <a:p>
            <a:pPr algn="ctr" fontAlgn="base">
              <a:spcBef>
                <a:spcPct val="0"/>
              </a:spcBef>
              <a:spcAft>
                <a:spcPct val="0"/>
              </a:spcAft>
            </a:pPr>
            <a:r>
              <a:rPr lang="zh-CN" altLang="en-US" sz="1600" b="1">
                <a:solidFill>
                  <a:schemeClr val="bg1"/>
                </a:solidFill>
                <a:cs typeface="+mn-ea"/>
                <a:sym typeface="+mn-lt"/>
              </a:rPr>
              <a:t>记录</a:t>
            </a:r>
          </a:p>
        </p:txBody>
      </p:sp>
      <p:sp>
        <p:nvSpPr>
          <p:cNvPr id="86" name="AutoShape 10">
            <a:extLst>
              <a:ext uri="{FF2B5EF4-FFF2-40B4-BE49-F238E27FC236}">
                <a16:creationId xmlns="" xmlns:a16="http://schemas.microsoft.com/office/drawing/2014/main" id="{F5A70940-0003-4024-BD08-7AA4499A6129}"/>
              </a:ext>
            </a:extLst>
          </p:cNvPr>
          <p:cNvSpPr>
            <a:spLocks noChangeArrowheads="1"/>
          </p:cNvSpPr>
          <p:nvPr/>
        </p:nvSpPr>
        <p:spPr bwMode="auto">
          <a:xfrm>
            <a:off x="9156819" y="2793305"/>
            <a:ext cx="292235" cy="439426"/>
          </a:xfrm>
          <a:prstGeom prst="downArrow">
            <a:avLst>
              <a:gd name="adj1" fmla="val 50000"/>
              <a:gd name="adj2" fmla="val 37592"/>
            </a:avLst>
          </a:prstGeom>
          <a:solidFill>
            <a:schemeClr val="bg1">
              <a:lumMod val="85000"/>
            </a:schemeClr>
          </a:solidFill>
          <a:ln w="9525" algn="ctr">
            <a:solidFill>
              <a:schemeClr val="bg1">
                <a:lumMod val="85000"/>
              </a:schemeClr>
            </a:solidFill>
            <a:miter lim="800000"/>
            <a:headEnd/>
            <a:tailEnd/>
          </a:ln>
          <a:effectLst/>
        </p:spPr>
        <p:txBody>
          <a:bodyPr wrap="none" anchor="ctr"/>
          <a:lstStyle/>
          <a:p>
            <a:pPr fontAlgn="base">
              <a:spcBef>
                <a:spcPct val="0"/>
              </a:spcBef>
              <a:spcAft>
                <a:spcPct val="0"/>
              </a:spcAft>
            </a:pPr>
            <a:endParaRPr lang="zh-CN" altLang="en-US">
              <a:solidFill>
                <a:srgbClr val="0033CC"/>
              </a:solidFill>
              <a:cs typeface="+mn-ea"/>
              <a:sym typeface="+mn-lt"/>
            </a:endParaRPr>
          </a:p>
        </p:txBody>
      </p:sp>
      <p:sp>
        <p:nvSpPr>
          <p:cNvPr id="87" name="Text Box 11">
            <a:extLst>
              <a:ext uri="{FF2B5EF4-FFF2-40B4-BE49-F238E27FC236}">
                <a16:creationId xmlns="" xmlns:a16="http://schemas.microsoft.com/office/drawing/2014/main" id="{5B4275BA-C26C-4D2A-8E97-48640C5F4E87}"/>
              </a:ext>
            </a:extLst>
          </p:cNvPr>
          <p:cNvSpPr txBox="1">
            <a:spLocks noChangeArrowheads="1"/>
          </p:cNvSpPr>
          <p:nvPr/>
        </p:nvSpPr>
        <p:spPr bwMode="auto">
          <a:xfrm>
            <a:off x="1658669" y="3635464"/>
            <a:ext cx="1975591" cy="461665"/>
          </a:xfrm>
          <a:prstGeom prst="rect">
            <a:avLst/>
          </a:prstGeom>
          <a:noFill/>
          <a:ln w="9525" algn="ctr">
            <a:noFill/>
            <a:miter lim="800000"/>
            <a:headEnd/>
            <a:tailEnd/>
          </a:ln>
          <a:effectLst/>
        </p:spPr>
        <p:txBody>
          <a:bodyPr wrap="square">
            <a:spAutoFit/>
          </a:bodyPr>
          <a:lstStyle/>
          <a:p>
            <a:pPr algn="ctr" fontAlgn="base">
              <a:spcBef>
                <a:spcPct val="0"/>
              </a:spcBef>
              <a:spcAft>
                <a:spcPct val="0"/>
              </a:spcAft>
            </a:pPr>
            <a:r>
              <a:rPr lang="zh-CN" altLang="en-US" sz="2400" b="1">
                <a:solidFill>
                  <a:srgbClr val="068FF5"/>
                </a:solidFill>
                <a:cs typeface="+mn-ea"/>
                <a:sym typeface="+mn-lt"/>
              </a:rPr>
              <a:t>带薪假期</a:t>
            </a:r>
          </a:p>
        </p:txBody>
      </p:sp>
      <p:sp>
        <p:nvSpPr>
          <p:cNvPr id="88" name="Line 12">
            <a:extLst>
              <a:ext uri="{FF2B5EF4-FFF2-40B4-BE49-F238E27FC236}">
                <a16:creationId xmlns="" xmlns:a16="http://schemas.microsoft.com/office/drawing/2014/main" id="{D1C8BE95-47C5-4DD9-A0BF-9DE56319F418}"/>
              </a:ext>
            </a:extLst>
          </p:cNvPr>
          <p:cNvSpPr>
            <a:spLocks noChangeShapeType="1"/>
          </p:cNvSpPr>
          <p:nvPr/>
        </p:nvSpPr>
        <p:spPr bwMode="auto">
          <a:xfrm flipV="1">
            <a:off x="3764880" y="3807521"/>
            <a:ext cx="872011" cy="1"/>
          </a:xfrm>
          <a:prstGeom prst="line">
            <a:avLst/>
          </a:prstGeom>
          <a:noFill/>
          <a:ln w="9525">
            <a:solidFill>
              <a:schemeClr val="bg1">
                <a:lumMod val="75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zh-CN" altLang="en-US">
              <a:solidFill>
                <a:srgbClr val="0033CC"/>
              </a:solidFill>
              <a:cs typeface="+mn-ea"/>
              <a:sym typeface="+mn-lt"/>
            </a:endParaRPr>
          </a:p>
        </p:txBody>
      </p:sp>
      <p:sp>
        <p:nvSpPr>
          <p:cNvPr id="89" name="Text Box 13">
            <a:extLst>
              <a:ext uri="{FF2B5EF4-FFF2-40B4-BE49-F238E27FC236}">
                <a16:creationId xmlns="" xmlns:a16="http://schemas.microsoft.com/office/drawing/2014/main" id="{2BB53775-6454-4B7A-B3B5-58E164CFDAA7}"/>
              </a:ext>
            </a:extLst>
          </p:cNvPr>
          <p:cNvSpPr txBox="1">
            <a:spLocks noChangeArrowheads="1"/>
          </p:cNvSpPr>
          <p:nvPr/>
        </p:nvSpPr>
        <p:spPr bwMode="auto">
          <a:xfrm>
            <a:off x="4974600" y="3485851"/>
            <a:ext cx="1824005" cy="584775"/>
          </a:xfrm>
          <a:prstGeom prst="rect">
            <a:avLst/>
          </a:prstGeom>
          <a:solidFill>
            <a:srgbClr val="068FF5"/>
          </a:solidFill>
          <a:ln w="9525" algn="ctr">
            <a:noFill/>
            <a:miter lim="800000"/>
            <a:headEnd/>
            <a:tailEnd/>
          </a:ln>
          <a:effectLst>
            <a:outerShdw blurRad="76200" dist="38100" dir="5400000" algn="ctr" rotWithShape="0">
              <a:srgbClr val="000000">
                <a:alpha val="43137"/>
              </a:srgbClr>
            </a:outerShdw>
          </a:effectLst>
        </p:spPr>
        <p:txBody>
          <a:bodyPr wrap="square">
            <a:spAutoFit/>
          </a:bodyPr>
          <a:lstStyle/>
          <a:p>
            <a:pPr algn="ctr" fontAlgn="base">
              <a:spcBef>
                <a:spcPct val="0"/>
              </a:spcBef>
              <a:spcAft>
                <a:spcPct val="0"/>
              </a:spcAft>
            </a:pPr>
            <a:r>
              <a:rPr lang="zh-CN" altLang="en-US" sz="1600" b="1">
                <a:solidFill>
                  <a:schemeClr val="bg1"/>
                </a:solidFill>
                <a:cs typeface="+mn-ea"/>
                <a:sym typeface="+mn-lt"/>
              </a:rPr>
              <a:t>人事部</a:t>
            </a:r>
          </a:p>
          <a:p>
            <a:pPr algn="ctr" fontAlgn="base">
              <a:spcBef>
                <a:spcPct val="0"/>
              </a:spcBef>
              <a:spcAft>
                <a:spcPct val="0"/>
              </a:spcAft>
            </a:pPr>
            <a:r>
              <a:rPr lang="zh-CN" altLang="en-US" sz="1600" b="1">
                <a:solidFill>
                  <a:schemeClr val="bg1"/>
                </a:solidFill>
                <a:cs typeface="+mn-ea"/>
                <a:sym typeface="+mn-lt"/>
              </a:rPr>
              <a:t>核准</a:t>
            </a:r>
          </a:p>
        </p:txBody>
      </p:sp>
      <p:sp>
        <p:nvSpPr>
          <p:cNvPr id="90" name="Line 14">
            <a:extLst>
              <a:ext uri="{FF2B5EF4-FFF2-40B4-BE49-F238E27FC236}">
                <a16:creationId xmlns="" xmlns:a16="http://schemas.microsoft.com/office/drawing/2014/main" id="{77F40655-7900-4F46-86EB-7F5E1C20D17F}"/>
              </a:ext>
            </a:extLst>
          </p:cNvPr>
          <p:cNvSpPr>
            <a:spLocks noChangeShapeType="1"/>
          </p:cNvSpPr>
          <p:nvPr/>
        </p:nvSpPr>
        <p:spPr bwMode="auto">
          <a:xfrm flipV="1">
            <a:off x="5867178" y="2654761"/>
            <a:ext cx="1" cy="664386"/>
          </a:xfrm>
          <a:prstGeom prst="line">
            <a:avLst/>
          </a:prstGeom>
          <a:noFill/>
          <a:ln w="9525">
            <a:solidFill>
              <a:schemeClr val="bg1">
                <a:lumMod val="75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zh-CN" altLang="en-US">
              <a:solidFill>
                <a:srgbClr val="0033CC"/>
              </a:solidFill>
              <a:cs typeface="+mn-ea"/>
              <a:sym typeface="+mn-lt"/>
            </a:endParaRPr>
          </a:p>
        </p:txBody>
      </p:sp>
      <p:sp>
        <p:nvSpPr>
          <p:cNvPr id="91" name="AutoShape 15">
            <a:extLst>
              <a:ext uri="{FF2B5EF4-FFF2-40B4-BE49-F238E27FC236}">
                <a16:creationId xmlns="" xmlns:a16="http://schemas.microsoft.com/office/drawing/2014/main" id="{1C9A4715-5BB6-4D75-8E53-306784B93318}"/>
              </a:ext>
            </a:extLst>
          </p:cNvPr>
          <p:cNvSpPr>
            <a:spLocks noChangeArrowheads="1"/>
          </p:cNvSpPr>
          <p:nvPr/>
        </p:nvSpPr>
        <p:spPr bwMode="auto">
          <a:xfrm>
            <a:off x="3194518" y="5147943"/>
            <a:ext cx="7151981" cy="631446"/>
          </a:xfrm>
          <a:prstGeom prst="rect">
            <a:avLst/>
          </a:prstGeom>
          <a:noFill/>
          <a:ln w="9525">
            <a:solidFill>
              <a:srgbClr val="068FF5"/>
            </a:solidFill>
            <a:round/>
            <a:headEnd/>
            <a:tailEnd/>
          </a:ln>
          <a:effectLst/>
        </p:spPr>
        <p:txBody>
          <a:bodyPr wrap="none" anchor="ctr"/>
          <a:lstStyle/>
          <a:p>
            <a:pPr algn="ctr" fontAlgn="base">
              <a:spcBef>
                <a:spcPct val="0"/>
              </a:spcBef>
              <a:spcAft>
                <a:spcPct val="0"/>
              </a:spcAft>
            </a:pPr>
            <a:r>
              <a:rPr lang="zh-CN" altLang="en-US" sz="2000" b="1">
                <a:solidFill>
                  <a:srgbClr val="068FF5"/>
                </a:solidFill>
                <a:cs typeface="+mn-ea"/>
                <a:sym typeface="+mn-lt"/>
              </a:rPr>
              <a:t>考勤月报，工资依据</a:t>
            </a:r>
          </a:p>
        </p:txBody>
      </p:sp>
      <p:sp>
        <p:nvSpPr>
          <p:cNvPr id="92" name="AutoShape 16">
            <a:extLst>
              <a:ext uri="{FF2B5EF4-FFF2-40B4-BE49-F238E27FC236}">
                <a16:creationId xmlns="" xmlns:a16="http://schemas.microsoft.com/office/drawing/2014/main" id="{682081CD-7B7A-44D8-8D35-50A5FF74CF1A}"/>
              </a:ext>
            </a:extLst>
          </p:cNvPr>
          <p:cNvSpPr>
            <a:spLocks noChangeArrowheads="1"/>
          </p:cNvSpPr>
          <p:nvPr/>
        </p:nvSpPr>
        <p:spPr bwMode="auto">
          <a:xfrm rot="-2457908">
            <a:off x="9012306" y="4296834"/>
            <a:ext cx="581258" cy="363487"/>
          </a:xfrm>
          <a:prstGeom prst="leftRightArrow">
            <a:avLst>
              <a:gd name="adj1" fmla="val 50000"/>
              <a:gd name="adj2" fmla="val 31982"/>
            </a:avLst>
          </a:prstGeom>
          <a:solidFill>
            <a:schemeClr val="bg1">
              <a:lumMod val="85000"/>
            </a:schemeClr>
          </a:solidFill>
          <a:ln w="9525" algn="ctr">
            <a:solidFill>
              <a:schemeClr val="bg1">
                <a:lumMod val="85000"/>
              </a:schemeClr>
            </a:solidFill>
            <a:miter lim="800000"/>
            <a:headEnd/>
            <a:tailEnd/>
          </a:ln>
          <a:effectLst/>
        </p:spPr>
        <p:txBody>
          <a:bodyPr wrap="none" anchor="ctr"/>
          <a:lstStyle/>
          <a:p>
            <a:pPr fontAlgn="base">
              <a:spcBef>
                <a:spcPct val="0"/>
              </a:spcBef>
              <a:spcAft>
                <a:spcPct val="0"/>
              </a:spcAft>
            </a:pPr>
            <a:endParaRPr lang="zh-CN" altLang="en-US">
              <a:solidFill>
                <a:srgbClr val="0033CC"/>
              </a:solidFill>
              <a:cs typeface="+mn-ea"/>
              <a:sym typeface="+mn-lt"/>
            </a:endParaRPr>
          </a:p>
        </p:txBody>
      </p:sp>
      <p:sp>
        <p:nvSpPr>
          <p:cNvPr id="93" name="AutoShape 17">
            <a:extLst>
              <a:ext uri="{FF2B5EF4-FFF2-40B4-BE49-F238E27FC236}">
                <a16:creationId xmlns="" xmlns:a16="http://schemas.microsoft.com/office/drawing/2014/main" id="{C2C123A2-9F68-4BC2-BE10-C0D318E0F40A}"/>
              </a:ext>
            </a:extLst>
          </p:cNvPr>
          <p:cNvSpPr>
            <a:spLocks noChangeArrowheads="1"/>
          </p:cNvSpPr>
          <p:nvPr/>
        </p:nvSpPr>
        <p:spPr bwMode="auto">
          <a:xfrm rot="2302663">
            <a:off x="5595974" y="4378496"/>
            <a:ext cx="581257" cy="363486"/>
          </a:xfrm>
          <a:prstGeom prst="leftRightArrow">
            <a:avLst>
              <a:gd name="adj1" fmla="val 50000"/>
              <a:gd name="adj2" fmla="val 31982"/>
            </a:avLst>
          </a:prstGeom>
          <a:solidFill>
            <a:schemeClr val="bg1">
              <a:lumMod val="85000"/>
            </a:schemeClr>
          </a:solidFill>
          <a:ln w="9525" algn="ctr">
            <a:solidFill>
              <a:schemeClr val="bg1">
                <a:lumMod val="85000"/>
              </a:schemeClr>
            </a:solidFill>
            <a:miter lim="800000"/>
            <a:headEnd/>
            <a:tailEnd/>
          </a:ln>
          <a:effectLst/>
        </p:spPr>
        <p:txBody>
          <a:bodyPr wrap="none" anchor="ctr"/>
          <a:lstStyle/>
          <a:p>
            <a:pPr fontAlgn="base">
              <a:spcBef>
                <a:spcPct val="0"/>
              </a:spcBef>
              <a:spcAft>
                <a:spcPct val="0"/>
              </a:spcAft>
            </a:pPr>
            <a:endParaRPr lang="zh-CN" altLang="en-US">
              <a:solidFill>
                <a:srgbClr val="0033CC"/>
              </a:solidFill>
              <a:cs typeface="+mn-ea"/>
              <a:sym typeface="+mn-lt"/>
            </a:endParaRPr>
          </a:p>
        </p:txBody>
      </p:sp>
    </p:spTree>
    <p:extLst>
      <p:ext uri="{BB962C8B-B14F-4D97-AF65-F5344CB8AC3E}">
        <p14:creationId xmlns:p14="http://schemas.microsoft.com/office/powerpoint/2010/main" val="194588651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0-#ppt_w/2"/>
                                          </p:val>
                                        </p:tav>
                                        <p:tav tm="100000">
                                          <p:val>
                                            <p:strVal val="#ppt_x"/>
                                          </p:val>
                                        </p:tav>
                                      </p:tavLst>
                                    </p:anim>
                                    <p:anim calcmode="lin" valueType="num">
                                      <p:cBhvr additive="base">
                                        <p:cTn id="8"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0"/>
                                        </p:tgtEl>
                                        <p:attrNameLst>
                                          <p:attrName>style.visibility</p:attrName>
                                        </p:attrNameLst>
                                      </p:cBhvr>
                                      <p:to>
                                        <p:strVal val="visible"/>
                                      </p:to>
                                    </p:set>
                                  </p:childTnLst>
                                </p:cTn>
                              </p:par>
                              <p:par>
                                <p:cTn id="13" presetID="4" presetClass="entr" presetSubtype="16" fill="hold" grpId="0" nodeType="withEffect">
                                  <p:stCondLst>
                                    <p:cond delay="0"/>
                                  </p:stCondLst>
                                  <p:childTnLst>
                                    <p:set>
                                      <p:cBhvr>
                                        <p:cTn id="14" dur="1" fill="hold">
                                          <p:stCondLst>
                                            <p:cond delay="0"/>
                                          </p:stCondLst>
                                        </p:cTn>
                                        <p:tgtEl>
                                          <p:spTgt spid="81"/>
                                        </p:tgtEl>
                                        <p:attrNameLst>
                                          <p:attrName>style.visibility</p:attrName>
                                        </p:attrNameLst>
                                      </p:cBhvr>
                                      <p:to>
                                        <p:strVal val="visible"/>
                                      </p:to>
                                    </p:set>
                                    <p:animEffect transition="in" filter="box(in)">
                                      <p:cBhvr>
                                        <p:cTn id="15" dur="500"/>
                                        <p:tgtEl>
                                          <p:spTgt spid="81"/>
                                        </p:tgtEl>
                                      </p:cBhvr>
                                    </p:animEffect>
                                  </p:childTnLst>
                                </p:cTn>
                              </p:par>
                              <p:par>
                                <p:cTn id="16" presetID="1" presetClass="entr" presetSubtype="0" fill="hold" grpId="0" nodeType="withEffect">
                                  <p:stCondLst>
                                    <p:cond delay="0"/>
                                  </p:stCondLst>
                                  <p:childTnLst>
                                    <p:set>
                                      <p:cBhvr>
                                        <p:cTn id="17" dur="1" fill="hold">
                                          <p:stCondLst>
                                            <p:cond delay="0"/>
                                          </p:stCondLst>
                                        </p:cTn>
                                        <p:tgtEl>
                                          <p:spTgt spid="82"/>
                                        </p:tgtEl>
                                        <p:attrNameLst>
                                          <p:attrName>style.visibility</p:attrName>
                                        </p:attrNameLst>
                                      </p:cBhvr>
                                      <p:to>
                                        <p:strVal val="visible"/>
                                      </p:to>
                                    </p:set>
                                  </p:childTnLst>
                                </p:cTn>
                              </p:par>
                              <p:par>
                                <p:cTn id="18" presetID="4" presetClass="entr" presetSubtype="16" fill="hold" grpId="0" nodeType="withEffect">
                                  <p:stCondLst>
                                    <p:cond delay="0"/>
                                  </p:stCondLst>
                                  <p:childTnLst>
                                    <p:set>
                                      <p:cBhvr>
                                        <p:cTn id="19" dur="1" fill="hold">
                                          <p:stCondLst>
                                            <p:cond delay="0"/>
                                          </p:stCondLst>
                                        </p:cTn>
                                        <p:tgtEl>
                                          <p:spTgt spid="83"/>
                                        </p:tgtEl>
                                        <p:attrNameLst>
                                          <p:attrName>style.visibility</p:attrName>
                                        </p:attrNameLst>
                                      </p:cBhvr>
                                      <p:to>
                                        <p:strVal val="visible"/>
                                      </p:to>
                                    </p:set>
                                    <p:animEffect transition="in" filter="box(in)">
                                      <p:cBhvr>
                                        <p:cTn id="20" dur="500"/>
                                        <p:tgtEl>
                                          <p:spTgt spid="83"/>
                                        </p:tgtEl>
                                      </p:cBhvr>
                                    </p:animEffect>
                                  </p:childTnLst>
                                </p:cTn>
                              </p:par>
                              <p:par>
                                <p:cTn id="21" presetID="1" presetClass="entr" presetSubtype="0" fill="hold" grpId="0" nodeType="withEffect">
                                  <p:stCondLst>
                                    <p:cond delay="0"/>
                                  </p:stCondLst>
                                  <p:childTnLst>
                                    <p:set>
                                      <p:cBhvr>
                                        <p:cTn id="22" dur="1" fill="hold">
                                          <p:stCondLst>
                                            <p:cond delay="0"/>
                                          </p:stCondLst>
                                        </p:cTn>
                                        <p:tgtEl>
                                          <p:spTgt spid="8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5"/>
                                        </p:tgtEl>
                                        <p:attrNameLst>
                                          <p:attrName>style.visibility</p:attrName>
                                        </p:attrNameLst>
                                      </p:cBhvr>
                                      <p:to>
                                        <p:strVal val="visible"/>
                                      </p:to>
                                    </p:set>
                                  </p:childTnLst>
                                </p:cTn>
                              </p:par>
                              <p:par>
                                <p:cTn id="25" presetID="5" presetClass="entr" presetSubtype="10" fill="hold" grpId="0" nodeType="withEffect">
                                  <p:stCondLst>
                                    <p:cond delay="0"/>
                                  </p:stCondLst>
                                  <p:childTnLst>
                                    <p:set>
                                      <p:cBhvr>
                                        <p:cTn id="26" dur="1" fill="hold">
                                          <p:stCondLst>
                                            <p:cond delay="0"/>
                                          </p:stCondLst>
                                        </p:cTn>
                                        <p:tgtEl>
                                          <p:spTgt spid="86"/>
                                        </p:tgtEl>
                                        <p:attrNameLst>
                                          <p:attrName>style.visibility</p:attrName>
                                        </p:attrNameLst>
                                      </p:cBhvr>
                                      <p:to>
                                        <p:strVal val="visible"/>
                                      </p:to>
                                    </p:set>
                                    <p:animEffect transition="in" filter="checkerboard(across)">
                                      <p:cBhvr>
                                        <p:cTn id="27" dur="500"/>
                                        <p:tgtEl>
                                          <p:spTgt spid="86"/>
                                        </p:tgtEl>
                                      </p:cBhvr>
                                    </p:animEffect>
                                  </p:childTnLst>
                                </p:cTn>
                              </p:par>
                              <p:par>
                                <p:cTn id="28" presetID="1" presetClass="entr" presetSubtype="0" fill="hold" grpId="0" nodeType="withEffect">
                                  <p:stCondLst>
                                    <p:cond delay="0"/>
                                  </p:stCondLst>
                                  <p:childTnLst>
                                    <p:set>
                                      <p:cBhvr>
                                        <p:cTn id="29" dur="1" fill="hold">
                                          <p:stCondLst>
                                            <p:cond delay="0"/>
                                          </p:stCondLst>
                                        </p:cTn>
                                        <p:tgtEl>
                                          <p:spTgt spid="87"/>
                                        </p:tgtEl>
                                        <p:attrNameLst>
                                          <p:attrName>style.visibility</p:attrName>
                                        </p:attrNameLst>
                                      </p:cBhvr>
                                      <p:to>
                                        <p:strVal val="visible"/>
                                      </p:to>
                                    </p:set>
                                  </p:childTnLst>
                                </p:cTn>
                              </p:par>
                              <p:par>
                                <p:cTn id="30" presetID="5" presetClass="entr" presetSubtype="10" fill="hold" grpId="0" nodeType="withEffect">
                                  <p:stCondLst>
                                    <p:cond delay="0"/>
                                  </p:stCondLst>
                                  <p:childTnLst>
                                    <p:set>
                                      <p:cBhvr>
                                        <p:cTn id="31" dur="1" fill="hold">
                                          <p:stCondLst>
                                            <p:cond delay="0"/>
                                          </p:stCondLst>
                                        </p:cTn>
                                        <p:tgtEl>
                                          <p:spTgt spid="88"/>
                                        </p:tgtEl>
                                        <p:attrNameLst>
                                          <p:attrName>style.visibility</p:attrName>
                                        </p:attrNameLst>
                                      </p:cBhvr>
                                      <p:to>
                                        <p:strVal val="visible"/>
                                      </p:to>
                                    </p:set>
                                    <p:animEffect transition="in" filter="checkerboard(across)">
                                      <p:cBhvr>
                                        <p:cTn id="32" dur="500"/>
                                        <p:tgtEl>
                                          <p:spTgt spid="88"/>
                                        </p:tgtEl>
                                      </p:cBhvr>
                                    </p:animEffect>
                                  </p:childTnLst>
                                </p:cTn>
                              </p:par>
                              <p:par>
                                <p:cTn id="33" presetID="1" presetClass="entr" presetSubtype="0" fill="hold" grpId="0" nodeType="withEffect">
                                  <p:stCondLst>
                                    <p:cond delay="0"/>
                                  </p:stCondLst>
                                  <p:childTnLst>
                                    <p:set>
                                      <p:cBhvr>
                                        <p:cTn id="34" dur="1" fill="hold">
                                          <p:stCondLst>
                                            <p:cond delay="0"/>
                                          </p:stCondLst>
                                        </p:cTn>
                                        <p:tgtEl>
                                          <p:spTgt spid="89"/>
                                        </p:tgtEl>
                                        <p:attrNameLst>
                                          <p:attrName>style.visibility</p:attrName>
                                        </p:attrNameLst>
                                      </p:cBhvr>
                                      <p:to>
                                        <p:strVal val="visible"/>
                                      </p:to>
                                    </p:set>
                                  </p:childTnLst>
                                </p:cTn>
                              </p:par>
                              <p:par>
                                <p:cTn id="35" presetID="5" presetClass="entr" presetSubtype="10" fill="hold" grpId="0" nodeType="withEffect">
                                  <p:stCondLst>
                                    <p:cond delay="0"/>
                                  </p:stCondLst>
                                  <p:childTnLst>
                                    <p:set>
                                      <p:cBhvr>
                                        <p:cTn id="36" dur="1" fill="hold">
                                          <p:stCondLst>
                                            <p:cond delay="0"/>
                                          </p:stCondLst>
                                        </p:cTn>
                                        <p:tgtEl>
                                          <p:spTgt spid="90"/>
                                        </p:tgtEl>
                                        <p:attrNameLst>
                                          <p:attrName>style.visibility</p:attrName>
                                        </p:attrNameLst>
                                      </p:cBhvr>
                                      <p:to>
                                        <p:strVal val="visible"/>
                                      </p:to>
                                    </p:set>
                                    <p:animEffect transition="in" filter="checkerboard(across)">
                                      <p:cBhvr>
                                        <p:cTn id="37" dur="500"/>
                                        <p:tgtEl>
                                          <p:spTgt spid="90"/>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91"/>
                                        </p:tgtEl>
                                        <p:attrNameLst>
                                          <p:attrName>style.visibility</p:attrName>
                                        </p:attrNameLst>
                                      </p:cBhvr>
                                      <p:to>
                                        <p:strVal val="visible"/>
                                      </p:to>
                                    </p:set>
                                    <p:anim calcmode="lin" valueType="num">
                                      <p:cBhvr>
                                        <p:cTn id="42" dur="500" fill="hold"/>
                                        <p:tgtEl>
                                          <p:spTgt spid="91"/>
                                        </p:tgtEl>
                                        <p:attrNameLst>
                                          <p:attrName>ppt_w</p:attrName>
                                        </p:attrNameLst>
                                      </p:cBhvr>
                                      <p:tavLst>
                                        <p:tav tm="0">
                                          <p:val>
                                            <p:fltVal val="0"/>
                                          </p:val>
                                        </p:tav>
                                        <p:tav tm="100000">
                                          <p:val>
                                            <p:strVal val="#ppt_w"/>
                                          </p:val>
                                        </p:tav>
                                      </p:tavLst>
                                    </p:anim>
                                    <p:anim calcmode="lin" valueType="num">
                                      <p:cBhvr>
                                        <p:cTn id="43" dur="500" fill="hold"/>
                                        <p:tgtEl>
                                          <p:spTgt spid="91"/>
                                        </p:tgtEl>
                                        <p:attrNameLst>
                                          <p:attrName>ppt_h</p:attrName>
                                        </p:attrNameLst>
                                      </p:cBhvr>
                                      <p:tavLst>
                                        <p:tav tm="0">
                                          <p:val>
                                            <p:fltVal val="0"/>
                                          </p:val>
                                        </p:tav>
                                        <p:tav tm="100000">
                                          <p:val>
                                            <p:strVal val="#ppt_h"/>
                                          </p:val>
                                        </p:tav>
                                      </p:tavLst>
                                    </p:anim>
                                    <p:animEffect transition="in" filter="fade">
                                      <p:cBhvr>
                                        <p:cTn id="44" dur="500"/>
                                        <p:tgtEl>
                                          <p:spTgt spid="91"/>
                                        </p:tgtEl>
                                      </p:cBhvr>
                                    </p:animEffect>
                                  </p:childTnLst>
                                </p:cTn>
                              </p:par>
                              <p:par>
                                <p:cTn id="45" presetID="5" presetClass="entr" presetSubtype="10" fill="hold" grpId="0" nodeType="withEffect">
                                  <p:stCondLst>
                                    <p:cond delay="0"/>
                                  </p:stCondLst>
                                  <p:childTnLst>
                                    <p:set>
                                      <p:cBhvr>
                                        <p:cTn id="46" dur="1" fill="hold">
                                          <p:stCondLst>
                                            <p:cond delay="0"/>
                                          </p:stCondLst>
                                        </p:cTn>
                                        <p:tgtEl>
                                          <p:spTgt spid="92"/>
                                        </p:tgtEl>
                                        <p:attrNameLst>
                                          <p:attrName>style.visibility</p:attrName>
                                        </p:attrNameLst>
                                      </p:cBhvr>
                                      <p:to>
                                        <p:strVal val="visible"/>
                                      </p:to>
                                    </p:set>
                                    <p:animEffect transition="in" filter="checkerboard(across)">
                                      <p:cBhvr>
                                        <p:cTn id="47" dur="500"/>
                                        <p:tgtEl>
                                          <p:spTgt spid="92"/>
                                        </p:tgtEl>
                                      </p:cBhvr>
                                    </p:animEffect>
                                  </p:childTnLst>
                                </p:cTn>
                              </p:par>
                              <p:par>
                                <p:cTn id="48" presetID="5" presetClass="entr" presetSubtype="10" fill="hold" grpId="0" nodeType="withEffect">
                                  <p:stCondLst>
                                    <p:cond delay="0"/>
                                  </p:stCondLst>
                                  <p:childTnLst>
                                    <p:set>
                                      <p:cBhvr>
                                        <p:cTn id="49" dur="1" fill="hold">
                                          <p:stCondLst>
                                            <p:cond delay="0"/>
                                          </p:stCondLst>
                                        </p:cTn>
                                        <p:tgtEl>
                                          <p:spTgt spid="93"/>
                                        </p:tgtEl>
                                        <p:attrNameLst>
                                          <p:attrName>style.visibility</p:attrName>
                                        </p:attrNameLst>
                                      </p:cBhvr>
                                      <p:to>
                                        <p:strVal val="visible"/>
                                      </p:to>
                                    </p:set>
                                    <p:animEffect transition="in" filter="checkerboard(across)">
                                      <p:cBhvr>
                                        <p:cTn id="50" dur="500"/>
                                        <p:tgtEl>
                                          <p:spTgt spid="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80" grpId="0"/>
      <p:bldP spid="81" grpId="0" animBg="1"/>
      <p:bldP spid="82" grpId="0" animBg="1"/>
      <p:bldP spid="83" grpId="0" animBg="1"/>
      <p:bldP spid="84" grpId="0" animBg="1"/>
      <p:bldP spid="85" grpId="0" animBg="1"/>
      <p:bldP spid="86" grpId="0" animBg="1"/>
      <p:bldP spid="87" grpId="0"/>
      <p:bldP spid="88" grpId="0" animBg="1"/>
      <p:bldP spid="89" grpId="0" animBg="1"/>
      <p:bldP spid="90" grpId="0" animBg="1"/>
      <p:bldP spid="91" grpId="0" animBg="1"/>
      <p:bldP spid="92" grpId="0" animBg="1"/>
      <p:bldP spid="9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a:extLst>
              <a:ext uri="{FF2B5EF4-FFF2-40B4-BE49-F238E27FC236}">
                <a16:creationId xmlns="" xmlns:a16="http://schemas.microsoft.com/office/drawing/2014/main" id="{08284E3D-9832-458E-BB51-8C529D3DDE41}"/>
              </a:ext>
            </a:extLst>
          </p:cNvPr>
          <p:cNvSpPr txBox="1"/>
          <p:nvPr/>
        </p:nvSpPr>
        <p:spPr>
          <a:xfrm>
            <a:off x="951647" y="485886"/>
            <a:ext cx="1620957"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请假流程</a:t>
            </a:r>
          </a:p>
        </p:txBody>
      </p:sp>
      <p:sp>
        <p:nvSpPr>
          <p:cNvPr id="19" name="矩形 18">
            <a:extLst>
              <a:ext uri="{FF2B5EF4-FFF2-40B4-BE49-F238E27FC236}">
                <a16:creationId xmlns="" xmlns:a16="http://schemas.microsoft.com/office/drawing/2014/main" id="{C03447A9-7EB8-4BD1-B767-536F5ACC3089}"/>
              </a:ext>
            </a:extLst>
          </p:cNvPr>
          <p:cNvSpPr/>
          <p:nvPr/>
        </p:nvSpPr>
        <p:spPr>
          <a:xfrm>
            <a:off x="5501810" y="1619820"/>
            <a:ext cx="5975093" cy="3170099"/>
          </a:xfrm>
          <a:prstGeom prst="rect">
            <a:avLst/>
          </a:prstGeom>
        </p:spPr>
        <p:txBody>
          <a:bodyPr wrap="square">
            <a:spAutoFit/>
          </a:bodyPr>
          <a:lstStyle/>
          <a:p>
            <a:pPr>
              <a:lnSpc>
                <a:spcPct val="200000"/>
              </a:lnSpc>
              <a:buFont typeface="Wingdings" panose="05000000000000000000" pitchFamily="2" charset="2"/>
              <a:buNone/>
            </a:pPr>
            <a:r>
              <a:rPr lang="en-US" altLang="zh-CN" sz="2000" b="1" dirty="0">
                <a:solidFill>
                  <a:srgbClr val="068FF5"/>
                </a:solidFill>
                <a:cs typeface="+mn-ea"/>
                <a:sym typeface="+mn-lt"/>
              </a:rPr>
              <a:t> 1</a:t>
            </a:r>
            <a:r>
              <a:rPr lang="zh-CN" altLang="en-US" sz="2000" b="1" dirty="0">
                <a:solidFill>
                  <a:srgbClr val="068FF5"/>
                </a:solidFill>
                <a:cs typeface="+mn-ea"/>
                <a:sym typeface="+mn-lt"/>
              </a:rPr>
              <a:t>、普通员工请假在三天（含）内：</a:t>
            </a:r>
          </a:p>
          <a:p>
            <a:pPr>
              <a:lnSpc>
                <a:spcPct val="200000"/>
              </a:lnSpc>
              <a:buFont typeface="Wingdings" panose="05000000000000000000" pitchFamily="2" charset="2"/>
              <a:buNone/>
            </a:pPr>
            <a:r>
              <a:rPr lang="zh-CN" altLang="en-US" sz="1600" dirty="0">
                <a:solidFill>
                  <a:schemeClr val="bg2">
                    <a:lumMod val="25000"/>
                  </a:schemeClr>
                </a:solidFill>
                <a:cs typeface="+mn-ea"/>
                <a:sym typeface="+mn-lt"/>
              </a:rPr>
              <a:t>     </a:t>
            </a:r>
            <a:r>
              <a:rPr lang="en-US" altLang="zh-CN" sz="1600" dirty="0">
                <a:solidFill>
                  <a:schemeClr val="bg2">
                    <a:lumMod val="25000"/>
                  </a:schemeClr>
                </a:solidFill>
                <a:cs typeface="+mn-ea"/>
                <a:sym typeface="+mn-lt"/>
              </a:rPr>
              <a:t>1</a:t>
            </a:r>
            <a:r>
              <a:rPr lang="zh-CN" altLang="en-US" sz="1600" dirty="0">
                <a:solidFill>
                  <a:schemeClr val="bg2">
                    <a:lumMod val="25000"/>
                  </a:schemeClr>
                </a:solidFill>
                <a:cs typeface="+mn-ea"/>
                <a:sym typeface="+mn-lt"/>
              </a:rPr>
              <a:t>）请假人员找部门考勤员领取</a:t>
            </a:r>
            <a:r>
              <a:rPr lang="en-US" altLang="zh-CN" sz="1600" dirty="0">
                <a:solidFill>
                  <a:schemeClr val="bg2">
                    <a:lumMod val="25000"/>
                  </a:schemeClr>
                </a:solidFill>
                <a:cs typeface="+mn-ea"/>
                <a:sym typeface="+mn-lt"/>
              </a:rPr>
              <a:t>《</a:t>
            </a:r>
            <a:r>
              <a:rPr lang="zh-CN" altLang="en-US" sz="1600" dirty="0">
                <a:solidFill>
                  <a:schemeClr val="bg2">
                    <a:lumMod val="25000"/>
                  </a:schemeClr>
                </a:solidFill>
                <a:cs typeface="+mn-ea"/>
                <a:sym typeface="+mn-lt"/>
              </a:rPr>
              <a:t>员工请假申请表</a:t>
            </a:r>
            <a:r>
              <a:rPr lang="en-US" altLang="zh-CN" sz="1600" dirty="0">
                <a:solidFill>
                  <a:schemeClr val="bg2">
                    <a:lumMod val="25000"/>
                  </a:schemeClr>
                </a:solidFill>
                <a:cs typeface="+mn-ea"/>
                <a:sym typeface="+mn-lt"/>
              </a:rPr>
              <a:t>》</a:t>
            </a:r>
            <a:r>
              <a:rPr lang="zh-CN" altLang="en-US" sz="1600" dirty="0">
                <a:solidFill>
                  <a:schemeClr val="bg2">
                    <a:lumMod val="25000"/>
                  </a:schemeClr>
                </a:solidFill>
                <a:cs typeface="+mn-ea"/>
                <a:sym typeface="+mn-lt"/>
              </a:rPr>
              <a:t>，填写   </a:t>
            </a:r>
            <a:r>
              <a:rPr lang="en-US" altLang="zh-CN" sz="1600" dirty="0">
                <a:solidFill>
                  <a:schemeClr val="bg2">
                    <a:lumMod val="25000"/>
                  </a:schemeClr>
                </a:solidFill>
                <a:cs typeface="+mn-ea"/>
                <a:sym typeface="+mn-lt"/>
              </a:rPr>
              <a:t>《</a:t>
            </a:r>
            <a:r>
              <a:rPr lang="zh-CN" altLang="en-US" sz="1600" dirty="0">
                <a:solidFill>
                  <a:schemeClr val="bg2">
                    <a:lumMod val="25000"/>
                  </a:schemeClr>
                </a:solidFill>
                <a:cs typeface="+mn-ea"/>
                <a:sym typeface="+mn-lt"/>
              </a:rPr>
              <a:t>请假申请表</a:t>
            </a:r>
            <a:r>
              <a:rPr lang="en-US" altLang="zh-CN" sz="1600" dirty="0">
                <a:solidFill>
                  <a:schemeClr val="bg2">
                    <a:lumMod val="25000"/>
                  </a:schemeClr>
                </a:solidFill>
                <a:cs typeface="+mn-ea"/>
                <a:sym typeface="+mn-lt"/>
              </a:rPr>
              <a:t>》</a:t>
            </a:r>
            <a:r>
              <a:rPr lang="zh-CN" altLang="en-US" sz="1600" dirty="0">
                <a:solidFill>
                  <a:schemeClr val="bg2">
                    <a:lumMod val="25000"/>
                  </a:schemeClr>
                </a:solidFill>
                <a:cs typeface="+mn-ea"/>
                <a:sym typeface="+mn-lt"/>
              </a:rPr>
              <a:t>（假别及预计时间等）；</a:t>
            </a:r>
          </a:p>
          <a:p>
            <a:pPr>
              <a:lnSpc>
                <a:spcPct val="200000"/>
              </a:lnSpc>
              <a:buFont typeface="Wingdings" panose="05000000000000000000" pitchFamily="2" charset="2"/>
              <a:buNone/>
            </a:pPr>
            <a:r>
              <a:rPr lang="zh-CN" altLang="en-US" sz="1600" dirty="0">
                <a:solidFill>
                  <a:schemeClr val="bg2">
                    <a:lumMod val="25000"/>
                  </a:schemeClr>
                </a:solidFill>
                <a:cs typeface="+mn-ea"/>
                <a:sym typeface="+mn-lt"/>
              </a:rPr>
              <a:t>     </a:t>
            </a:r>
            <a:r>
              <a:rPr lang="en-US" altLang="zh-CN" sz="1600" dirty="0">
                <a:solidFill>
                  <a:schemeClr val="bg2">
                    <a:lumMod val="25000"/>
                  </a:schemeClr>
                </a:solidFill>
                <a:cs typeface="+mn-ea"/>
                <a:sym typeface="+mn-lt"/>
              </a:rPr>
              <a:t>2</a:t>
            </a:r>
            <a:r>
              <a:rPr lang="zh-CN" altLang="en-US" sz="1600" dirty="0">
                <a:solidFill>
                  <a:schemeClr val="bg2">
                    <a:lumMod val="25000"/>
                  </a:schemeClr>
                </a:solidFill>
                <a:cs typeface="+mn-ea"/>
                <a:sym typeface="+mn-lt"/>
              </a:rPr>
              <a:t>）部门主管或经理批准同意；</a:t>
            </a:r>
          </a:p>
          <a:p>
            <a:pPr>
              <a:lnSpc>
                <a:spcPct val="200000"/>
              </a:lnSpc>
              <a:buFont typeface="Wingdings" panose="05000000000000000000" pitchFamily="2" charset="2"/>
              <a:buNone/>
            </a:pPr>
            <a:r>
              <a:rPr lang="zh-CN" altLang="en-US" sz="1600" dirty="0">
                <a:solidFill>
                  <a:schemeClr val="bg2">
                    <a:lumMod val="25000"/>
                  </a:schemeClr>
                </a:solidFill>
                <a:cs typeface="+mn-ea"/>
                <a:sym typeface="+mn-lt"/>
              </a:rPr>
              <a:t>     </a:t>
            </a:r>
            <a:r>
              <a:rPr lang="en-US" altLang="zh-CN" sz="1600" dirty="0">
                <a:solidFill>
                  <a:schemeClr val="bg2">
                    <a:lumMod val="25000"/>
                  </a:schemeClr>
                </a:solidFill>
                <a:cs typeface="+mn-ea"/>
                <a:sym typeface="+mn-lt"/>
              </a:rPr>
              <a:t>3</a:t>
            </a:r>
            <a:r>
              <a:rPr lang="zh-CN" altLang="en-US" sz="1600" dirty="0">
                <a:solidFill>
                  <a:schemeClr val="bg2">
                    <a:lumMod val="25000"/>
                  </a:schemeClr>
                </a:solidFill>
                <a:cs typeface="+mn-ea"/>
                <a:sym typeface="+mn-lt"/>
              </a:rPr>
              <a:t>）将请假单交分公司</a:t>
            </a:r>
            <a:r>
              <a:rPr lang="en-US" altLang="zh-CN" sz="1600" dirty="0">
                <a:solidFill>
                  <a:schemeClr val="bg2">
                    <a:lumMod val="25000"/>
                  </a:schemeClr>
                </a:solidFill>
                <a:cs typeface="+mn-ea"/>
                <a:sym typeface="+mn-lt"/>
              </a:rPr>
              <a:t>/</a:t>
            </a:r>
            <a:r>
              <a:rPr lang="zh-CN" altLang="en-US" sz="1600" dirty="0">
                <a:solidFill>
                  <a:schemeClr val="bg2">
                    <a:lumMod val="25000"/>
                  </a:schemeClr>
                </a:solidFill>
                <a:cs typeface="+mn-ea"/>
                <a:sym typeface="+mn-lt"/>
              </a:rPr>
              <a:t>总部人力资源部方可离开；</a:t>
            </a:r>
          </a:p>
          <a:p>
            <a:pPr>
              <a:lnSpc>
                <a:spcPct val="200000"/>
              </a:lnSpc>
              <a:buFont typeface="Wingdings" panose="05000000000000000000" pitchFamily="2" charset="2"/>
              <a:buNone/>
            </a:pPr>
            <a:r>
              <a:rPr lang="zh-CN" altLang="en-US" sz="1600" dirty="0">
                <a:solidFill>
                  <a:schemeClr val="bg2">
                    <a:lumMod val="25000"/>
                  </a:schemeClr>
                </a:solidFill>
                <a:cs typeface="+mn-ea"/>
                <a:sym typeface="+mn-lt"/>
              </a:rPr>
              <a:t>     </a:t>
            </a:r>
            <a:r>
              <a:rPr lang="en-US" altLang="zh-CN" sz="1600" dirty="0">
                <a:solidFill>
                  <a:schemeClr val="bg2">
                    <a:lumMod val="25000"/>
                  </a:schemeClr>
                </a:solidFill>
                <a:cs typeface="+mn-ea"/>
                <a:sym typeface="+mn-lt"/>
              </a:rPr>
              <a:t>4</a:t>
            </a:r>
            <a:r>
              <a:rPr lang="zh-CN" altLang="en-US" sz="1600" dirty="0">
                <a:solidFill>
                  <a:schemeClr val="bg2">
                    <a:lumMod val="25000"/>
                  </a:schemeClr>
                </a:solidFill>
                <a:cs typeface="+mn-ea"/>
                <a:sym typeface="+mn-lt"/>
              </a:rPr>
              <a:t>）休假结束，员工返回公司，员工需到人力资源部销假。</a:t>
            </a:r>
          </a:p>
        </p:txBody>
      </p:sp>
      <p:sp>
        <p:nvSpPr>
          <p:cNvPr id="35" name="矩形 34">
            <a:extLst>
              <a:ext uri="{FF2B5EF4-FFF2-40B4-BE49-F238E27FC236}">
                <a16:creationId xmlns="" xmlns:a16="http://schemas.microsoft.com/office/drawing/2014/main" id="{8E8B62DD-6D54-4350-A15E-2DEC5ED5F6F0}"/>
              </a:ext>
            </a:extLst>
          </p:cNvPr>
          <p:cNvSpPr/>
          <p:nvPr/>
        </p:nvSpPr>
        <p:spPr>
          <a:xfrm>
            <a:off x="5624695" y="5007059"/>
            <a:ext cx="4816765" cy="874407"/>
          </a:xfrm>
          <a:prstGeom prst="rect">
            <a:avLst/>
          </a:prstGeom>
        </p:spPr>
        <p:txBody>
          <a:bodyPr wrap="square">
            <a:spAutoFit/>
          </a:bodyPr>
          <a:lstStyle/>
          <a:p>
            <a:pPr>
              <a:lnSpc>
                <a:spcPct val="150000"/>
              </a:lnSpc>
            </a:pPr>
            <a:r>
              <a:rPr lang="zh-CN" altLang="en-US" b="1" dirty="0">
                <a:solidFill>
                  <a:schemeClr val="bg2">
                    <a:lumMod val="25000"/>
                  </a:schemeClr>
                </a:solidFill>
                <a:cs typeface="+mn-ea"/>
                <a:sym typeface="+mn-lt"/>
              </a:rPr>
              <a:t>注：连续请假超过三天者（二线、三线等城市为一天），必须经过公司总经理批准。 </a:t>
            </a:r>
          </a:p>
        </p:txBody>
      </p:sp>
      <p:grpSp>
        <p:nvGrpSpPr>
          <p:cNvPr id="36" name="组合 35">
            <a:extLst>
              <a:ext uri="{FF2B5EF4-FFF2-40B4-BE49-F238E27FC236}">
                <a16:creationId xmlns="" xmlns:a16="http://schemas.microsoft.com/office/drawing/2014/main" id="{69E2EED5-7E07-470F-9F2E-C0632F057A03}"/>
              </a:ext>
            </a:extLst>
          </p:cNvPr>
          <p:cNvGrpSpPr/>
          <p:nvPr/>
        </p:nvGrpSpPr>
        <p:grpSpPr>
          <a:xfrm>
            <a:off x="1227001" y="969774"/>
            <a:ext cx="3737988" cy="5564265"/>
            <a:chOff x="8258176" y="447391"/>
            <a:chExt cx="3765543" cy="5605282"/>
          </a:xfrm>
        </p:grpSpPr>
        <p:sp>
          <p:nvSpPr>
            <p:cNvPr id="37" name="任意多边形 13">
              <a:extLst>
                <a:ext uri="{FF2B5EF4-FFF2-40B4-BE49-F238E27FC236}">
                  <a16:creationId xmlns="" xmlns:a16="http://schemas.microsoft.com/office/drawing/2014/main" id="{BCDBB77B-0580-494F-9CFD-B7545DB0DDB6}"/>
                </a:ext>
              </a:extLst>
            </p:cNvPr>
            <p:cNvSpPr/>
            <p:nvPr/>
          </p:nvSpPr>
          <p:spPr>
            <a:xfrm>
              <a:off x="8258176" y="704850"/>
              <a:ext cx="3765543" cy="5347823"/>
            </a:xfrm>
            <a:custGeom>
              <a:avLst/>
              <a:gdLst>
                <a:gd name="connsiteX0" fmla="*/ 0 w 3200400"/>
                <a:gd name="connsiteY0" fmla="*/ 0 h 5372100"/>
                <a:gd name="connsiteX1" fmla="*/ 3200400 w 3200400"/>
                <a:gd name="connsiteY1" fmla="*/ 0 h 5372100"/>
                <a:gd name="connsiteX2" fmla="*/ 3200400 w 3200400"/>
                <a:gd name="connsiteY2" fmla="*/ 4924424 h 5372100"/>
                <a:gd name="connsiteX3" fmla="*/ 2752724 w 3200400"/>
                <a:gd name="connsiteY3" fmla="*/ 5372100 h 5372100"/>
                <a:gd name="connsiteX4" fmla="*/ 0 w 3200400"/>
                <a:gd name="connsiteY4" fmla="*/ 5372100 h 5372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0400" h="5372100">
                  <a:moveTo>
                    <a:pt x="0" y="0"/>
                  </a:moveTo>
                  <a:lnTo>
                    <a:pt x="3200400" y="0"/>
                  </a:lnTo>
                  <a:lnTo>
                    <a:pt x="3200400" y="4924424"/>
                  </a:lnTo>
                  <a:lnTo>
                    <a:pt x="2752724" y="5372100"/>
                  </a:lnTo>
                  <a:lnTo>
                    <a:pt x="0" y="5372100"/>
                  </a:lnTo>
                  <a:close/>
                </a:path>
              </a:pathLst>
            </a:custGeom>
            <a:solidFill>
              <a:schemeClr val="bg1"/>
            </a:solidFill>
            <a:ln>
              <a:noFill/>
            </a:ln>
            <a:effectLst>
              <a:outerShdw blurRad="228600" dist="101600" dir="5400000" algn="t"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38" name="矩形 37">
              <a:extLst>
                <a:ext uri="{FF2B5EF4-FFF2-40B4-BE49-F238E27FC236}">
                  <a16:creationId xmlns="" xmlns:a16="http://schemas.microsoft.com/office/drawing/2014/main" id="{B7EA14BE-21C7-4C21-8A78-74C6585790AE}"/>
                </a:ext>
              </a:extLst>
            </p:cNvPr>
            <p:cNvSpPr/>
            <p:nvPr/>
          </p:nvSpPr>
          <p:spPr>
            <a:xfrm>
              <a:off x="8258176" y="704850"/>
              <a:ext cx="3765542" cy="615216"/>
            </a:xfrm>
            <a:prstGeom prst="rect">
              <a:avLst/>
            </a:prstGeom>
            <a:solidFill>
              <a:srgbClr val="068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39" name="任意多边形 15">
              <a:extLst>
                <a:ext uri="{FF2B5EF4-FFF2-40B4-BE49-F238E27FC236}">
                  <a16:creationId xmlns="" xmlns:a16="http://schemas.microsoft.com/office/drawing/2014/main" id="{292FF127-EC6D-4B2B-B50F-4BCD56AFB6C2}"/>
                </a:ext>
              </a:extLst>
            </p:cNvPr>
            <p:cNvSpPr/>
            <p:nvPr/>
          </p:nvSpPr>
          <p:spPr>
            <a:xfrm>
              <a:off x="8391522" y="867455"/>
              <a:ext cx="3390963" cy="244394"/>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0" name="直角三角形 37">
              <a:extLst>
                <a:ext uri="{FF2B5EF4-FFF2-40B4-BE49-F238E27FC236}">
                  <a16:creationId xmlns="" xmlns:a16="http://schemas.microsoft.com/office/drawing/2014/main" id="{C07D3C6F-62AA-4511-8952-1C3783AB31D3}"/>
                </a:ext>
              </a:extLst>
            </p:cNvPr>
            <p:cNvSpPr/>
            <p:nvPr/>
          </p:nvSpPr>
          <p:spPr>
            <a:xfrm rot="5400000">
              <a:off x="11448762" y="5479944"/>
              <a:ext cx="447676" cy="447676"/>
            </a:xfrm>
            <a:custGeom>
              <a:avLst/>
              <a:gdLst>
                <a:gd name="connsiteX0" fmla="*/ 0 w 447676"/>
                <a:gd name="connsiteY0" fmla="*/ 447676 h 447676"/>
                <a:gd name="connsiteX1" fmla="*/ 0 w 447676"/>
                <a:gd name="connsiteY1" fmla="*/ 0 h 447676"/>
                <a:gd name="connsiteX2" fmla="*/ 447676 w 447676"/>
                <a:gd name="connsiteY2" fmla="*/ 447676 h 447676"/>
                <a:gd name="connsiteX3" fmla="*/ 0 w 447676"/>
                <a:gd name="connsiteY3" fmla="*/ 447676 h 447676"/>
                <a:gd name="connsiteX0-1" fmla="*/ 68239 w 447676"/>
                <a:gd name="connsiteY0-2" fmla="*/ 369201 h 447676"/>
                <a:gd name="connsiteX1-3" fmla="*/ 0 w 447676"/>
                <a:gd name="connsiteY1-4" fmla="*/ 0 h 447676"/>
                <a:gd name="connsiteX2-5" fmla="*/ 447676 w 447676"/>
                <a:gd name="connsiteY2-6" fmla="*/ 447676 h 447676"/>
                <a:gd name="connsiteX3-7" fmla="*/ 68239 w 447676"/>
                <a:gd name="connsiteY3-8" fmla="*/ 369201 h 447676"/>
              </a:gdLst>
              <a:ahLst/>
              <a:cxnLst>
                <a:cxn ang="0">
                  <a:pos x="connsiteX0-1" y="connsiteY0-2"/>
                </a:cxn>
                <a:cxn ang="0">
                  <a:pos x="connsiteX1-3" y="connsiteY1-4"/>
                </a:cxn>
                <a:cxn ang="0">
                  <a:pos x="connsiteX2-5" y="connsiteY2-6"/>
                </a:cxn>
                <a:cxn ang="0">
                  <a:pos x="connsiteX3-7" y="connsiteY3-8"/>
                </a:cxn>
              </a:cxnLst>
              <a:rect l="l" t="t" r="r" b="b"/>
              <a:pathLst>
                <a:path w="447676" h="447676">
                  <a:moveTo>
                    <a:pt x="68239" y="369201"/>
                  </a:moveTo>
                  <a:lnTo>
                    <a:pt x="0" y="0"/>
                  </a:lnTo>
                  <a:lnTo>
                    <a:pt x="447676" y="447676"/>
                  </a:lnTo>
                  <a:lnTo>
                    <a:pt x="68239" y="369201"/>
                  </a:ln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1" name="Freeform 144">
              <a:extLst>
                <a:ext uri="{FF2B5EF4-FFF2-40B4-BE49-F238E27FC236}">
                  <a16:creationId xmlns="" xmlns:a16="http://schemas.microsoft.com/office/drawing/2014/main" id="{92A9E949-2C54-4CAE-A725-45644BCCA71D}"/>
                </a:ext>
              </a:extLst>
            </p:cNvPr>
            <p:cNvSpPr>
              <a:spLocks noEditPoints="1"/>
            </p:cNvSpPr>
            <p:nvPr/>
          </p:nvSpPr>
          <p:spPr bwMode="auto">
            <a:xfrm flipH="1">
              <a:off x="8259069" y="4910671"/>
              <a:ext cx="983137" cy="1132746"/>
            </a:xfrm>
            <a:custGeom>
              <a:avLst/>
              <a:gdLst>
                <a:gd name="T0" fmla="*/ 3 w 97"/>
                <a:gd name="T1" fmla="*/ 106 h 112"/>
                <a:gd name="T2" fmla="*/ 3 w 97"/>
                <a:gd name="T3" fmla="*/ 48 h 112"/>
                <a:gd name="T4" fmla="*/ 30 w 97"/>
                <a:gd name="T5" fmla="*/ 39 h 112"/>
                <a:gd name="T6" fmla="*/ 30 w 97"/>
                <a:gd name="T7" fmla="*/ 23 h 112"/>
                <a:gd name="T8" fmla="*/ 74 w 97"/>
                <a:gd name="T9" fmla="*/ 2 h 112"/>
                <a:gd name="T10" fmla="*/ 79 w 97"/>
                <a:gd name="T11" fmla="*/ 1 h 112"/>
                <a:gd name="T12" fmla="*/ 92 w 97"/>
                <a:gd name="T13" fmla="*/ 105 h 112"/>
                <a:gd name="T14" fmla="*/ 97 w 97"/>
                <a:gd name="T15" fmla="*/ 112 h 112"/>
                <a:gd name="T16" fmla="*/ 72 w 97"/>
                <a:gd name="T17" fmla="*/ 112 h 112"/>
                <a:gd name="T18" fmla="*/ 72 w 97"/>
                <a:gd name="T19" fmla="*/ 11 h 112"/>
                <a:gd name="T20" fmla="*/ 37 w 97"/>
                <a:gd name="T21" fmla="*/ 37 h 112"/>
                <a:gd name="T22" fmla="*/ 51 w 97"/>
                <a:gd name="T23" fmla="*/ 32 h 112"/>
                <a:gd name="T24" fmla="*/ 51 w 97"/>
                <a:gd name="T25" fmla="*/ 32 h 112"/>
                <a:gd name="T26" fmla="*/ 51 w 97"/>
                <a:gd name="T27" fmla="*/ 32 h 112"/>
                <a:gd name="T28" fmla="*/ 65 w 97"/>
                <a:gd name="T29" fmla="*/ 105 h 112"/>
                <a:gd name="T30" fmla="*/ 70 w 97"/>
                <a:gd name="T31" fmla="*/ 112 h 112"/>
                <a:gd name="T32" fmla="*/ 45 w 97"/>
                <a:gd name="T33" fmla="*/ 112 h 112"/>
                <a:gd name="T34" fmla="*/ 45 w 97"/>
                <a:gd name="T35" fmla="*/ 41 h 112"/>
                <a:gd name="T36" fmla="*/ 9 w 97"/>
                <a:gd name="T37" fmla="*/ 109 h 112"/>
                <a:gd name="T38" fmla="*/ 6 w 97"/>
                <a:gd name="T39" fmla="*/ 112 h 112"/>
                <a:gd name="T40" fmla="*/ 0 w 97"/>
                <a:gd name="T41" fmla="*/ 106 h 112"/>
                <a:gd name="T42" fmla="*/ 25 w 97"/>
                <a:gd name="T43" fmla="*/ 112 h 112"/>
                <a:gd name="T44" fmla="*/ 39 w 97"/>
                <a:gd name="T45" fmla="*/ 100 h 112"/>
                <a:gd name="T46" fmla="*/ 13 w 97"/>
                <a:gd name="T47" fmla="*/ 101 h 112"/>
                <a:gd name="T48" fmla="*/ 13 w 97"/>
                <a:gd name="T49" fmla="*/ 67 h 112"/>
                <a:gd name="T50" fmla="*/ 39 w 97"/>
                <a:gd name="T51" fmla="*/ 60 h 112"/>
                <a:gd name="T52" fmla="*/ 25 w 97"/>
                <a:gd name="T53" fmla="*/ 53 h 112"/>
                <a:gd name="T54" fmla="*/ 13 w 97"/>
                <a:gd name="T55" fmla="*/ 67 h 112"/>
                <a:gd name="T56" fmla="*/ 25 w 97"/>
                <a:gd name="T57" fmla="*/ 80 h 112"/>
                <a:gd name="T58" fmla="*/ 39 w 97"/>
                <a:gd name="T59" fmla="*/ 65 h 112"/>
                <a:gd name="T60" fmla="*/ 13 w 97"/>
                <a:gd name="T61" fmla="*/ 72 h 112"/>
                <a:gd name="T62" fmla="*/ 13 w 97"/>
                <a:gd name="T63" fmla="*/ 97 h 112"/>
                <a:gd name="T64" fmla="*/ 39 w 97"/>
                <a:gd name="T65" fmla="*/ 94 h 112"/>
                <a:gd name="T66" fmla="*/ 25 w 97"/>
                <a:gd name="T67" fmla="*/ 84 h 112"/>
                <a:gd name="T68" fmla="*/ 13 w 97"/>
                <a:gd name="T69" fmla="*/ 97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7" h="112">
                  <a:moveTo>
                    <a:pt x="0" y="106"/>
                  </a:moveTo>
                  <a:cubicBezTo>
                    <a:pt x="3" y="106"/>
                    <a:pt x="3" y="106"/>
                    <a:pt x="3" y="106"/>
                  </a:cubicBezTo>
                  <a:cubicBezTo>
                    <a:pt x="3" y="51"/>
                    <a:pt x="3" y="51"/>
                    <a:pt x="3" y="51"/>
                  </a:cubicBezTo>
                  <a:cubicBezTo>
                    <a:pt x="3" y="48"/>
                    <a:pt x="3" y="48"/>
                    <a:pt x="3" y="48"/>
                  </a:cubicBezTo>
                  <a:cubicBezTo>
                    <a:pt x="5" y="48"/>
                    <a:pt x="5" y="48"/>
                    <a:pt x="5" y="48"/>
                  </a:cubicBezTo>
                  <a:cubicBezTo>
                    <a:pt x="30" y="39"/>
                    <a:pt x="30" y="39"/>
                    <a:pt x="30" y="39"/>
                  </a:cubicBezTo>
                  <a:cubicBezTo>
                    <a:pt x="30" y="25"/>
                    <a:pt x="30" y="25"/>
                    <a:pt x="30" y="25"/>
                  </a:cubicBezTo>
                  <a:cubicBezTo>
                    <a:pt x="30" y="23"/>
                    <a:pt x="30" y="23"/>
                    <a:pt x="30" y="23"/>
                  </a:cubicBezTo>
                  <a:cubicBezTo>
                    <a:pt x="32" y="22"/>
                    <a:pt x="32" y="22"/>
                    <a:pt x="32" y="22"/>
                  </a:cubicBezTo>
                  <a:cubicBezTo>
                    <a:pt x="74" y="2"/>
                    <a:pt x="74" y="2"/>
                    <a:pt x="74" y="2"/>
                  </a:cubicBezTo>
                  <a:cubicBezTo>
                    <a:pt x="79" y="0"/>
                    <a:pt x="79" y="0"/>
                    <a:pt x="79" y="0"/>
                  </a:cubicBezTo>
                  <a:cubicBezTo>
                    <a:pt x="79" y="1"/>
                    <a:pt x="79" y="1"/>
                    <a:pt x="79" y="1"/>
                  </a:cubicBezTo>
                  <a:cubicBezTo>
                    <a:pt x="92" y="9"/>
                    <a:pt x="92" y="9"/>
                    <a:pt x="92" y="9"/>
                  </a:cubicBezTo>
                  <a:cubicBezTo>
                    <a:pt x="92" y="105"/>
                    <a:pt x="92" y="105"/>
                    <a:pt x="92" y="105"/>
                  </a:cubicBezTo>
                  <a:cubicBezTo>
                    <a:pt x="97" y="105"/>
                    <a:pt x="97" y="105"/>
                    <a:pt x="97" y="105"/>
                  </a:cubicBezTo>
                  <a:cubicBezTo>
                    <a:pt x="97" y="112"/>
                    <a:pt x="97" y="112"/>
                    <a:pt x="97" y="112"/>
                  </a:cubicBezTo>
                  <a:cubicBezTo>
                    <a:pt x="75" y="112"/>
                    <a:pt x="75" y="112"/>
                    <a:pt x="75" y="112"/>
                  </a:cubicBezTo>
                  <a:cubicBezTo>
                    <a:pt x="72" y="112"/>
                    <a:pt x="72" y="112"/>
                    <a:pt x="72" y="112"/>
                  </a:cubicBezTo>
                  <a:cubicBezTo>
                    <a:pt x="72" y="109"/>
                    <a:pt x="72" y="109"/>
                    <a:pt x="72" y="109"/>
                  </a:cubicBezTo>
                  <a:cubicBezTo>
                    <a:pt x="72" y="11"/>
                    <a:pt x="72" y="11"/>
                    <a:pt x="72" y="11"/>
                  </a:cubicBezTo>
                  <a:cubicBezTo>
                    <a:pt x="37" y="27"/>
                    <a:pt x="37" y="27"/>
                    <a:pt x="37" y="27"/>
                  </a:cubicBezTo>
                  <a:cubicBezTo>
                    <a:pt x="37" y="37"/>
                    <a:pt x="37" y="37"/>
                    <a:pt x="37" y="37"/>
                  </a:cubicBezTo>
                  <a:cubicBezTo>
                    <a:pt x="47" y="33"/>
                    <a:pt x="47" y="33"/>
                    <a:pt x="47" y="33"/>
                  </a:cubicBezTo>
                  <a:cubicBezTo>
                    <a:pt x="51" y="32"/>
                    <a:pt x="51" y="32"/>
                    <a:pt x="51" y="32"/>
                  </a:cubicBezTo>
                  <a:cubicBezTo>
                    <a:pt x="51" y="31"/>
                    <a:pt x="51" y="31"/>
                    <a:pt x="51" y="31"/>
                  </a:cubicBezTo>
                  <a:cubicBezTo>
                    <a:pt x="51" y="32"/>
                    <a:pt x="51" y="32"/>
                    <a:pt x="51" y="32"/>
                  </a:cubicBezTo>
                  <a:cubicBezTo>
                    <a:pt x="51" y="31"/>
                    <a:pt x="51" y="31"/>
                    <a:pt x="51" y="31"/>
                  </a:cubicBezTo>
                  <a:cubicBezTo>
                    <a:pt x="51" y="32"/>
                    <a:pt x="51" y="32"/>
                    <a:pt x="51" y="32"/>
                  </a:cubicBezTo>
                  <a:cubicBezTo>
                    <a:pt x="65" y="40"/>
                    <a:pt x="65" y="40"/>
                    <a:pt x="65" y="40"/>
                  </a:cubicBezTo>
                  <a:cubicBezTo>
                    <a:pt x="65" y="105"/>
                    <a:pt x="65" y="105"/>
                    <a:pt x="65" y="105"/>
                  </a:cubicBezTo>
                  <a:cubicBezTo>
                    <a:pt x="70" y="105"/>
                    <a:pt x="70" y="105"/>
                    <a:pt x="70" y="105"/>
                  </a:cubicBezTo>
                  <a:cubicBezTo>
                    <a:pt x="70" y="112"/>
                    <a:pt x="70" y="112"/>
                    <a:pt x="70" y="112"/>
                  </a:cubicBezTo>
                  <a:cubicBezTo>
                    <a:pt x="48" y="112"/>
                    <a:pt x="48" y="112"/>
                    <a:pt x="48" y="112"/>
                  </a:cubicBezTo>
                  <a:cubicBezTo>
                    <a:pt x="45" y="112"/>
                    <a:pt x="45" y="112"/>
                    <a:pt x="45" y="112"/>
                  </a:cubicBezTo>
                  <a:cubicBezTo>
                    <a:pt x="45" y="108"/>
                    <a:pt x="45" y="108"/>
                    <a:pt x="45" y="108"/>
                  </a:cubicBezTo>
                  <a:cubicBezTo>
                    <a:pt x="45" y="41"/>
                    <a:pt x="45" y="41"/>
                    <a:pt x="45" y="41"/>
                  </a:cubicBezTo>
                  <a:cubicBezTo>
                    <a:pt x="9" y="53"/>
                    <a:pt x="9" y="53"/>
                    <a:pt x="9" y="53"/>
                  </a:cubicBezTo>
                  <a:cubicBezTo>
                    <a:pt x="9" y="109"/>
                    <a:pt x="9" y="109"/>
                    <a:pt x="9" y="109"/>
                  </a:cubicBezTo>
                  <a:cubicBezTo>
                    <a:pt x="9" y="112"/>
                    <a:pt x="9" y="112"/>
                    <a:pt x="9" y="112"/>
                  </a:cubicBezTo>
                  <a:cubicBezTo>
                    <a:pt x="6" y="112"/>
                    <a:pt x="6" y="112"/>
                    <a:pt x="6" y="112"/>
                  </a:cubicBezTo>
                  <a:cubicBezTo>
                    <a:pt x="0" y="112"/>
                    <a:pt x="0" y="112"/>
                    <a:pt x="0" y="112"/>
                  </a:cubicBezTo>
                  <a:cubicBezTo>
                    <a:pt x="0" y="106"/>
                    <a:pt x="0" y="106"/>
                    <a:pt x="0" y="106"/>
                  </a:cubicBezTo>
                  <a:close/>
                  <a:moveTo>
                    <a:pt x="13" y="112"/>
                  </a:moveTo>
                  <a:cubicBezTo>
                    <a:pt x="17" y="112"/>
                    <a:pt x="21" y="112"/>
                    <a:pt x="25" y="112"/>
                  </a:cubicBezTo>
                  <a:cubicBezTo>
                    <a:pt x="30" y="112"/>
                    <a:pt x="34" y="112"/>
                    <a:pt x="39" y="112"/>
                  </a:cubicBezTo>
                  <a:cubicBezTo>
                    <a:pt x="39" y="108"/>
                    <a:pt x="39" y="104"/>
                    <a:pt x="39" y="100"/>
                  </a:cubicBezTo>
                  <a:cubicBezTo>
                    <a:pt x="34" y="100"/>
                    <a:pt x="30" y="100"/>
                    <a:pt x="25" y="101"/>
                  </a:cubicBezTo>
                  <a:cubicBezTo>
                    <a:pt x="21" y="101"/>
                    <a:pt x="17" y="101"/>
                    <a:pt x="13" y="101"/>
                  </a:cubicBezTo>
                  <a:cubicBezTo>
                    <a:pt x="13" y="105"/>
                    <a:pt x="13" y="108"/>
                    <a:pt x="13" y="112"/>
                  </a:cubicBezTo>
                  <a:close/>
                  <a:moveTo>
                    <a:pt x="13" y="67"/>
                  </a:moveTo>
                  <a:cubicBezTo>
                    <a:pt x="17" y="66"/>
                    <a:pt x="21" y="65"/>
                    <a:pt x="25" y="64"/>
                  </a:cubicBezTo>
                  <a:cubicBezTo>
                    <a:pt x="30" y="63"/>
                    <a:pt x="34" y="61"/>
                    <a:pt x="39" y="60"/>
                  </a:cubicBezTo>
                  <a:cubicBezTo>
                    <a:pt x="39" y="56"/>
                    <a:pt x="39" y="52"/>
                    <a:pt x="39" y="48"/>
                  </a:cubicBezTo>
                  <a:cubicBezTo>
                    <a:pt x="34" y="50"/>
                    <a:pt x="30" y="51"/>
                    <a:pt x="25" y="53"/>
                  </a:cubicBezTo>
                  <a:cubicBezTo>
                    <a:pt x="21" y="54"/>
                    <a:pt x="17" y="56"/>
                    <a:pt x="13" y="57"/>
                  </a:cubicBezTo>
                  <a:cubicBezTo>
                    <a:pt x="13" y="61"/>
                    <a:pt x="13" y="64"/>
                    <a:pt x="13" y="67"/>
                  </a:cubicBezTo>
                  <a:close/>
                  <a:moveTo>
                    <a:pt x="13" y="82"/>
                  </a:moveTo>
                  <a:cubicBezTo>
                    <a:pt x="17" y="81"/>
                    <a:pt x="21" y="80"/>
                    <a:pt x="25" y="80"/>
                  </a:cubicBezTo>
                  <a:cubicBezTo>
                    <a:pt x="30" y="79"/>
                    <a:pt x="34" y="78"/>
                    <a:pt x="39" y="77"/>
                  </a:cubicBezTo>
                  <a:cubicBezTo>
                    <a:pt x="39" y="73"/>
                    <a:pt x="39" y="69"/>
                    <a:pt x="39" y="65"/>
                  </a:cubicBezTo>
                  <a:cubicBezTo>
                    <a:pt x="34" y="66"/>
                    <a:pt x="30" y="67"/>
                    <a:pt x="25" y="69"/>
                  </a:cubicBezTo>
                  <a:cubicBezTo>
                    <a:pt x="21" y="70"/>
                    <a:pt x="17" y="71"/>
                    <a:pt x="13" y="72"/>
                  </a:cubicBezTo>
                  <a:cubicBezTo>
                    <a:pt x="13" y="75"/>
                    <a:pt x="13" y="79"/>
                    <a:pt x="13" y="82"/>
                  </a:cubicBezTo>
                  <a:close/>
                  <a:moveTo>
                    <a:pt x="13" y="97"/>
                  </a:moveTo>
                  <a:cubicBezTo>
                    <a:pt x="17" y="96"/>
                    <a:pt x="21" y="96"/>
                    <a:pt x="25" y="96"/>
                  </a:cubicBezTo>
                  <a:cubicBezTo>
                    <a:pt x="30" y="95"/>
                    <a:pt x="34" y="95"/>
                    <a:pt x="39" y="94"/>
                  </a:cubicBezTo>
                  <a:cubicBezTo>
                    <a:pt x="39" y="90"/>
                    <a:pt x="39" y="86"/>
                    <a:pt x="39" y="82"/>
                  </a:cubicBezTo>
                  <a:cubicBezTo>
                    <a:pt x="34" y="83"/>
                    <a:pt x="30" y="84"/>
                    <a:pt x="25" y="84"/>
                  </a:cubicBezTo>
                  <a:cubicBezTo>
                    <a:pt x="21" y="85"/>
                    <a:pt x="17" y="86"/>
                    <a:pt x="13" y="86"/>
                  </a:cubicBezTo>
                  <a:cubicBezTo>
                    <a:pt x="13" y="90"/>
                    <a:pt x="13" y="93"/>
                    <a:pt x="13" y="97"/>
                  </a:cubicBezTo>
                  <a:close/>
                </a:path>
              </a:pathLst>
            </a:custGeom>
            <a:solidFill>
              <a:schemeClr val="tx1">
                <a:alpha val="5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pic>
          <p:nvPicPr>
            <p:cNvPr id="42" name="图片 41">
              <a:extLst>
                <a:ext uri="{FF2B5EF4-FFF2-40B4-BE49-F238E27FC236}">
                  <a16:creationId xmlns="" xmlns:a16="http://schemas.microsoft.com/office/drawing/2014/main" id="{36B1136E-62BC-4F44-8CCB-13F38290B0E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05823" y="447391"/>
              <a:ext cx="917475" cy="917475"/>
            </a:xfrm>
            <a:prstGeom prst="rect">
              <a:avLst/>
            </a:prstGeom>
          </p:spPr>
        </p:pic>
      </p:grpSp>
      <p:grpSp>
        <p:nvGrpSpPr>
          <p:cNvPr id="43" name="组合 42">
            <a:extLst>
              <a:ext uri="{FF2B5EF4-FFF2-40B4-BE49-F238E27FC236}">
                <a16:creationId xmlns="" xmlns:a16="http://schemas.microsoft.com/office/drawing/2014/main" id="{30813980-4F0C-4FB3-8FEF-AFD3386EE89C}"/>
              </a:ext>
            </a:extLst>
          </p:cNvPr>
          <p:cNvGrpSpPr/>
          <p:nvPr/>
        </p:nvGrpSpPr>
        <p:grpSpPr>
          <a:xfrm>
            <a:off x="2003291" y="2341679"/>
            <a:ext cx="137910" cy="4140000"/>
            <a:chOff x="8044204" y="1389841"/>
            <a:chExt cx="168714" cy="5064724"/>
          </a:xfrm>
        </p:grpSpPr>
        <p:cxnSp>
          <p:nvCxnSpPr>
            <p:cNvPr id="44" name="直接连接符 43">
              <a:extLst>
                <a:ext uri="{FF2B5EF4-FFF2-40B4-BE49-F238E27FC236}">
                  <a16:creationId xmlns="" xmlns:a16="http://schemas.microsoft.com/office/drawing/2014/main" id="{C01BD5A5-89A5-4369-9875-1582C6516BB3}"/>
                </a:ext>
              </a:extLst>
            </p:cNvPr>
            <p:cNvCxnSpPr>
              <a:cxnSpLocks/>
            </p:cNvCxnSpPr>
            <p:nvPr/>
          </p:nvCxnSpPr>
          <p:spPr>
            <a:xfrm>
              <a:off x="8115631" y="1389841"/>
              <a:ext cx="0" cy="5064724"/>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5" name="椭圆 44">
              <a:extLst>
                <a:ext uri="{FF2B5EF4-FFF2-40B4-BE49-F238E27FC236}">
                  <a16:creationId xmlns="" xmlns:a16="http://schemas.microsoft.com/office/drawing/2014/main" id="{AFCD8986-C474-41F3-B5AE-3591A32ADE5A}"/>
                </a:ext>
              </a:extLst>
            </p:cNvPr>
            <p:cNvSpPr/>
            <p:nvPr/>
          </p:nvSpPr>
          <p:spPr>
            <a:xfrm>
              <a:off x="8068918" y="2285899"/>
              <a:ext cx="144000" cy="144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6" name="椭圆 45">
              <a:extLst>
                <a:ext uri="{FF2B5EF4-FFF2-40B4-BE49-F238E27FC236}">
                  <a16:creationId xmlns="" xmlns:a16="http://schemas.microsoft.com/office/drawing/2014/main" id="{AECCDE32-807C-4F41-ACB3-1E985CC6ADE1}"/>
                </a:ext>
              </a:extLst>
            </p:cNvPr>
            <p:cNvSpPr>
              <a:spLocks noChangeAspect="1"/>
            </p:cNvSpPr>
            <p:nvPr/>
          </p:nvSpPr>
          <p:spPr>
            <a:xfrm>
              <a:off x="8068918" y="3149899"/>
              <a:ext cx="144000" cy="144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7" name="椭圆 46">
              <a:extLst>
                <a:ext uri="{FF2B5EF4-FFF2-40B4-BE49-F238E27FC236}">
                  <a16:creationId xmlns="" xmlns:a16="http://schemas.microsoft.com/office/drawing/2014/main" id="{C920B398-CA16-4918-8700-605D35586C59}"/>
                </a:ext>
              </a:extLst>
            </p:cNvPr>
            <p:cNvSpPr>
              <a:spLocks noChangeAspect="1"/>
            </p:cNvSpPr>
            <p:nvPr/>
          </p:nvSpPr>
          <p:spPr>
            <a:xfrm>
              <a:off x="8044204" y="4013899"/>
              <a:ext cx="144000" cy="144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8" name="椭圆 47">
              <a:extLst>
                <a:ext uri="{FF2B5EF4-FFF2-40B4-BE49-F238E27FC236}">
                  <a16:creationId xmlns="" xmlns:a16="http://schemas.microsoft.com/office/drawing/2014/main" id="{43DDFC50-1531-453C-BEC8-397B445E08F8}"/>
                </a:ext>
              </a:extLst>
            </p:cNvPr>
            <p:cNvSpPr>
              <a:spLocks noChangeAspect="1"/>
            </p:cNvSpPr>
            <p:nvPr/>
          </p:nvSpPr>
          <p:spPr>
            <a:xfrm>
              <a:off x="8044204" y="4877899"/>
              <a:ext cx="144000" cy="144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9" name="椭圆 48">
              <a:extLst>
                <a:ext uri="{FF2B5EF4-FFF2-40B4-BE49-F238E27FC236}">
                  <a16:creationId xmlns="" xmlns:a16="http://schemas.microsoft.com/office/drawing/2014/main" id="{A3938AE8-7451-4DD1-8E14-A4F5F9562C65}"/>
                </a:ext>
              </a:extLst>
            </p:cNvPr>
            <p:cNvSpPr>
              <a:spLocks noChangeAspect="1"/>
            </p:cNvSpPr>
            <p:nvPr/>
          </p:nvSpPr>
          <p:spPr>
            <a:xfrm>
              <a:off x="8044204" y="5741899"/>
              <a:ext cx="144000" cy="144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50" name="组合 49">
            <a:extLst>
              <a:ext uri="{FF2B5EF4-FFF2-40B4-BE49-F238E27FC236}">
                <a16:creationId xmlns="" xmlns:a16="http://schemas.microsoft.com/office/drawing/2014/main" id="{D8E5DE2A-22A6-4F49-8C2E-FE79D737BCDC}"/>
              </a:ext>
            </a:extLst>
          </p:cNvPr>
          <p:cNvGrpSpPr/>
          <p:nvPr/>
        </p:nvGrpSpPr>
        <p:grpSpPr>
          <a:xfrm>
            <a:off x="1698880" y="1930390"/>
            <a:ext cx="2324511" cy="771317"/>
            <a:chOff x="7744352" y="933095"/>
            <a:chExt cx="2324511" cy="771317"/>
          </a:xfrm>
        </p:grpSpPr>
        <p:grpSp>
          <p:nvGrpSpPr>
            <p:cNvPr id="51" name="组合 50">
              <a:extLst>
                <a:ext uri="{FF2B5EF4-FFF2-40B4-BE49-F238E27FC236}">
                  <a16:creationId xmlns="" xmlns:a16="http://schemas.microsoft.com/office/drawing/2014/main" id="{92343C6C-9B38-4A15-8802-172356C0EE93}"/>
                </a:ext>
              </a:extLst>
            </p:cNvPr>
            <p:cNvGrpSpPr/>
            <p:nvPr/>
          </p:nvGrpSpPr>
          <p:grpSpPr>
            <a:xfrm>
              <a:off x="7744352" y="933095"/>
              <a:ext cx="755335" cy="746526"/>
              <a:chOff x="5628732" y="810186"/>
              <a:chExt cx="934544" cy="923644"/>
            </a:xfrm>
          </p:grpSpPr>
          <p:sp>
            <p:nvSpPr>
              <p:cNvPr id="54" name="圆角矩形 27">
                <a:extLst>
                  <a:ext uri="{FF2B5EF4-FFF2-40B4-BE49-F238E27FC236}">
                    <a16:creationId xmlns="" xmlns:a16="http://schemas.microsoft.com/office/drawing/2014/main" id="{A92B80AC-E0D5-4065-9C5B-B8C93B4DF174}"/>
                  </a:ext>
                </a:extLst>
              </p:cNvPr>
              <p:cNvSpPr/>
              <p:nvPr/>
            </p:nvSpPr>
            <p:spPr>
              <a:xfrm>
                <a:off x="5634178" y="810186"/>
                <a:ext cx="923645" cy="923644"/>
              </a:xfrm>
              <a:prstGeom prst="roundRect">
                <a:avLst>
                  <a:gd name="adj" fmla="val 11595"/>
                </a:avLst>
              </a:prstGeom>
              <a:gradFill flip="none" rotWithShape="1">
                <a:gsLst>
                  <a:gs pos="0">
                    <a:schemeClr val="bg1">
                      <a:lumMod val="85000"/>
                    </a:schemeClr>
                  </a:gs>
                  <a:gs pos="50000">
                    <a:schemeClr val="bg1"/>
                  </a:gs>
                  <a:gs pos="100000">
                    <a:schemeClr val="bg1"/>
                  </a:gs>
                </a:gsLst>
                <a:lin ang="16200000" scaled="1"/>
                <a:tileRect/>
              </a:gradFill>
              <a:ln>
                <a:solidFill>
                  <a:schemeClr val="bg1">
                    <a:lumMod val="85000"/>
                  </a:schemeClr>
                </a:solidFill>
              </a:ln>
              <a:effectLst>
                <a:outerShdw blurRad="228600" dist="101600" dir="5400000" algn="t"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a:solidFill>
                    <a:schemeClr val="bg1"/>
                  </a:solidFill>
                  <a:cs typeface="+mn-ea"/>
                  <a:sym typeface="+mn-lt"/>
                </a:endParaRPr>
              </a:p>
            </p:txBody>
          </p:sp>
          <p:sp>
            <p:nvSpPr>
              <p:cNvPr id="55" name="椭圆 54">
                <a:extLst>
                  <a:ext uri="{FF2B5EF4-FFF2-40B4-BE49-F238E27FC236}">
                    <a16:creationId xmlns="" xmlns:a16="http://schemas.microsoft.com/office/drawing/2014/main" id="{F6D8DFD7-0976-42B4-9A9F-827299C855B2}"/>
                  </a:ext>
                </a:extLst>
              </p:cNvPr>
              <p:cNvSpPr/>
              <p:nvPr/>
            </p:nvSpPr>
            <p:spPr>
              <a:xfrm>
                <a:off x="5711148" y="887156"/>
                <a:ext cx="769704" cy="769703"/>
              </a:xfrm>
              <a:prstGeom prst="ellipse">
                <a:avLst/>
              </a:prstGeom>
              <a:solidFill>
                <a:srgbClr val="068FF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dirty="0">
                  <a:solidFill>
                    <a:schemeClr val="bg1"/>
                  </a:solidFill>
                  <a:cs typeface="+mn-ea"/>
                  <a:sym typeface="+mn-lt"/>
                </a:endParaRPr>
              </a:p>
            </p:txBody>
          </p:sp>
          <p:sp>
            <p:nvSpPr>
              <p:cNvPr id="56" name="文本框 55">
                <a:extLst>
                  <a:ext uri="{FF2B5EF4-FFF2-40B4-BE49-F238E27FC236}">
                    <a16:creationId xmlns="" xmlns:a16="http://schemas.microsoft.com/office/drawing/2014/main" id="{B2C3EB9C-6613-4A72-8164-F001442C07ED}"/>
                  </a:ext>
                </a:extLst>
              </p:cNvPr>
              <p:cNvSpPr txBox="1"/>
              <p:nvPr/>
            </p:nvSpPr>
            <p:spPr>
              <a:xfrm>
                <a:off x="5628732" y="1071954"/>
                <a:ext cx="934544" cy="456958"/>
              </a:xfrm>
              <a:prstGeom prst="rect">
                <a:avLst/>
              </a:prstGeom>
              <a:noFill/>
            </p:spPr>
            <p:txBody>
              <a:bodyPr wrap="none" rtlCol="0">
                <a:spAutoFit/>
              </a:bodyPr>
              <a:lstStyle/>
              <a:p>
                <a:pPr algn="ctr"/>
                <a:r>
                  <a:rPr lang="en-US" altLang="zh-CN" b="1" dirty="0">
                    <a:solidFill>
                      <a:schemeClr val="bg1"/>
                    </a:solidFill>
                    <a:cs typeface="+mn-ea"/>
                    <a:sym typeface="+mn-lt"/>
                  </a:rPr>
                  <a:t>2021</a:t>
                </a:r>
                <a:endParaRPr lang="zh-CN" altLang="en-US" b="1" dirty="0">
                  <a:solidFill>
                    <a:schemeClr val="bg1"/>
                  </a:solidFill>
                  <a:cs typeface="+mn-ea"/>
                  <a:sym typeface="+mn-lt"/>
                </a:endParaRPr>
              </a:p>
            </p:txBody>
          </p:sp>
        </p:grpSp>
        <p:sp>
          <p:nvSpPr>
            <p:cNvPr id="52" name="文本框 51">
              <a:extLst>
                <a:ext uri="{FF2B5EF4-FFF2-40B4-BE49-F238E27FC236}">
                  <a16:creationId xmlns="" xmlns:a16="http://schemas.microsoft.com/office/drawing/2014/main" id="{F0E9DC64-556E-4966-A25B-E656D58DE90B}"/>
                </a:ext>
              </a:extLst>
            </p:cNvPr>
            <p:cNvSpPr txBox="1"/>
            <p:nvPr/>
          </p:nvSpPr>
          <p:spPr>
            <a:xfrm>
              <a:off x="8643992" y="1047526"/>
              <a:ext cx="1210588" cy="400110"/>
            </a:xfrm>
            <a:prstGeom prst="rect">
              <a:avLst/>
            </a:prstGeom>
            <a:noFill/>
          </p:spPr>
          <p:txBody>
            <a:bodyPr wrap="none" rtlCol="0">
              <a:spAutoFit/>
            </a:bodyPr>
            <a:lstStyle/>
            <a:p>
              <a:r>
                <a:rPr lang="zh-CN" altLang="en-US" sz="2000" b="1" dirty="0">
                  <a:solidFill>
                    <a:srgbClr val="068FF5"/>
                  </a:solidFill>
                  <a:cs typeface="+mn-ea"/>
                  <a:sym typeface="+mn-lt"/>
                </a:rPr>
                <a:t>请假流程</a:t>
              </a:r>
            </a:p>
          </p:txBody>
        </p:sp>
        <p:sp>
          <p:nvSpPr>
            <p:cNvPr id="53" name="文本框 52">
              <a:extLst>
                <a:ext uri="{FF2B5EF4-FFF2-40B4-BE49-F238E27FC236}">
                  <a16:creationId xmlns="" xmlns:a16="http://schemas.microsoft.com/office/drawing/2014/main" id="{A9E2DFD4-FE59-4858-A45E-4F65CA4C363B}"/>
                </a:ext>
              </a:extLst>
            </p:cNvPr>
            <p:cNvSpPr txBox="1"/>
            <p:nvPr/>
          </p:nvSpPr>
          <p:spPr>
            <a:xfrm>
              <a:off x="8691563" y="1335080"/>
              <a:ext cx="1377300" cy="369332"/>
            </a:xfrm>
            <a:prstGeom prst="rect">
              <a:avLst/>
            </a:prstGeom>
            <a:noFill/>
            <a:ln>
              <a:noFill/>
            </a:ln>
          </p:spPr>
          <p:txBody>
            <a:bodyPr wrap="none" rtlCol="0">
              <a:spAutoFit/>
            </a:bodyPr>
            <a:lstStyle/>
            <a:p>
              <a:r>
                <a:rPr lang="en-US" altLang="zh-CN" dirty="0">
                  <a:solidFill>
                    <a:schemeClr val="bg2">
                      <a:lumMod val="25000"/>
                    </a:schemeClr>
                  </a:solidFill>
                  <a:cs typeface="+mn-ea"/>
                  <a:sym typeface="+mn-lt"/>
                </a:rPr>
                <a:t>Please add</a:t>
              </a:r>
              <a:endParaRPr lang="zh-CN" altLang="en-US" dirty="0">
                <a:solidFill>
                  <a:schemeClr val="bg2">
                    <a:lumMod val="25000"/>
                  </a:schemeClr>
                </a:solidFill>
                <a:cs typeface="+mn-ea"/>
                <a:sym typeface="+mn-lt"/>
              </a:endParaRPr>
            </a:p>
          </p:txBody>
        </p:sp>
      </p:grpSp>
      <p:grpSp>
        <p:nvGrpSpPr>
          <p:cNvPr id="57" name="组合 56">
            <a:extLst>
              <a:ext uri="{FF2B5EF4-FFF2-40B4-BE49-F238E27FC236}">
                <a16:creationId xmlns="" xmlns:a16="http://schemas.microsoft.com/office/drawing/2014/main" id="{509F83C8-FD58-40B7-A6EB-3415EBDF8263}"/>
              </a:ext>
            </a:extLst>
          </p:cNvPr>
          <p:cNvGrpSpPr/>
          <p:nvPr/>
        </p:nvGrpSpPr>
        <p:grpSpPr>
          <a:xfrm>
            <a:off x="2309684" y="2841297"/>
            <a:ext cx="2553095" cy="610011"/>
            <a:chOff x="8294445" y="2081409"/>
            <a:chExt cx="2553095" cy="610011"/>
          </a:xfrm>
        </p:grpSpPr>
        <p:sp>
          <p:nvSpPr>
            <p:cNvPr id="58" name="文本框 57">
              <a:extLst>
                <a:ext uri="{FF2B5EF4-FFF2-40B4-BE49-F238E27FC236}">
                  <a16:creationId xmlns="" xmlns:a16="http://schemas.microsoft.com/office/drawing/2014/main" id="{11B68099-DA62-4BB8-9EF3-6C3A3CEAD3DD}"/>
                </a:ext>
              </a:extLst>
            </p:cNvPr>
            <p:cNvSpPr txBox="1"/>
            <p:nvPr/>
          </p:nvSpPr>
          <p:spPr>
            <a:xfrm>
              <a:off x="8294448" y="2314009"/>
              <a:ext cx="2553092" cy="377411"/>
            </a:xfrm>
            <a:prstGeom prst="rect">
              <a:avLst/>
            </a:prstGeom>
            <a:noFill/>
          </p:spPr>
          <p:txBody>
            <a:bodyPr wrap="square" rtlCol="0">
              <a:spAutoFit/>
            </a:bodyPr>
            <a:lstStyle/>
            <a:p>
              <a:pPr>
                <a:lnSpc>
                  <a:spcPct val="150000"/>
                </a:lnSpc>
                <a:spcAft>
                  <a:spcPts val="1200"/>
                </a:spcAft>
              </a:pPr>
              <a:r>
                <a:rPr lang="zh-CN" altLang="en-US" sz="1400" dirty="0">
                  <a:solidFill>
                    <a:schemeClr val="bg2">
                      <a:lumMod val="50000"/>
                    </a:schemeClr>
                  </a:solidFill>
                  <a:cs typeface="+mn-ea"/>
                  <a:sym typeface="+mn-lt"/>
                </a:rPr>
                <a:t>至少提前</a:t>
              </a:r>
              <a:r>
                <a:rPr lang="en-US" altLang="zh-CN" sz="1400" dirty="0">
                  <a:solidFill>
                    <a:schemeClr val="bg2">
                      <a:lumMod val="50000"/>
                    </a:schemeClr>
                  </a:solidFill>
                  <a:cs typeface="+mn-ea"/>
                  <a:sym typeface="+mn-lt"/>
                </a:rPr>
                <a:t>1</a:t>
              </a:r>
              <a:r>
                <a:rPr lang="zh-CN" altLang="en-US" sz="1400" dirty="0">
                  <a:solidFill>
                    <a:schemeClr val="bg2">
                      <a:lumMod val="50000"/>
                    </a:schemeClr>
                  </a:solidFill>
                  <a:cs typeface="+mn-ea"/>
                  <a:sym typeface="+mn-lt"/>
                </a:rPr>
                <a:t>个工作日申请</a:t>
              </a:r>
            </a:p>
          </p:txBody>
        </p:sp>
        <p:sp>
          <p:nvSpPr>
            <p:cNvPr id="59" name="文本框 58">
              <a:extLst>
                <a:ext uri="{FF2B5EF4-FFF2-40B4-BE49-F238E27FC236}">
                  <a16:creationId xmlns="" xmlns:a16="http://schemas.microsoft.com/office/drawing/2014/main" id="{F233B82B-B30A-4EC7-81B7-25AB30C09F1F}"/>
                </a:ext>
              </a:extLst>
            </p:cNvPr>
            <p:cNvSpPr txBox="1"/>
            <p:nvPr/>
          </p:nvSpPr>
          <p:spPr>
            <a:xfrm>
              <a:off x="8294445" y="2081409"/>
              <a:ext cx="1391728" cy="338554"/>
            </a:xfrm>
            <a:prstGeom prst="rect">
              <a:avLst/>
            </a:prstGeom>
            <a:noFill/>
          </p:spPr>
          <p:txBody>
            <a:bodyPr wrap="none" rtlCol="0">
              <a:spAutoFit/>
            </a:bodyPr>
            <a:lstStyle/>
            <a:p>
              <a:r>
                <a:rPr lang="zh-CN" altLang="en-US" sz="1600" dirty="0">
                  <a:solidFill>
                    <a:schemeClr val="bg2">
                      <a:lumMod val="25000"/>
                    </a:schemeClr>
                  </a:solidFill>
                  <a:cs typeface="+mn-ea"/>
                  <a:sym typeface="+mn-lt"/>
                </a:rPr>
                <a:t>请假</a:t>
              </a:r>
              <a:r>
                <a:rPr lang="en-US" altLang="zh-CN" sz="1600" dirty="0">
                  <a:solidFill>
                    <a:schemeClr val="bg2">
                      <a:lumMod val="25000"/>
                    </a:schemeClr>
                  </a:solidFill>
                  <a:cs typeface="+mn-ea"/>
                  <a:sym typeface="+mn-lt"/>
                </a:rPr>
                <a:t>1 </a:t>
              </a:r>
              <a:r>
                <a:rPr lang="zh-CN" altLang="en-US" sz="1600" dirty="0">
                  <a:solidFill>
                    <a:schemeClr val="bg2">
                      <a:lumMod val="25000"/>
                    </a:schemeClr>
                  </a:solidFill>
                  <a:cs typeface="+mn-ea"/>
                  <a:sym typeface="+mn-lt"/>
                </a:rPr>
                <a:t>天以内</a:t>
              </a:r>
            </a:p>
          </p:txBody>
        </p:sp>
      </p:grpSp>
      <p:grpSp>
        <p:nvGrpSpPr>
          <p:cNvPr id="60" name="组合 59">
            <a:extLst>
              <a:ext uri="{FF2B5EF4-FFF2-40B4-BE49-F238E27FC236}">
                <a16:creationId xmlns="" xmlns:a16="http://schemas.microsoft.com/office/drawing/2014/main" id="{DC6A0E77-F3BD-454E-B27C-9BA06B834F0F}"/>
              </a:ext>
            </a:extLst>
          </p:cNvPr>
          <p:cNvGrpSpPr/>
          <p:nvPr/>
        </p:nvGrpSpPr>
        <p:grpSpPr>
          <a:xfrm>
            <a:off x="2309684" y="3539258"/>
            <a:ext cx="2553092" cy="586804"/>
            <a:chOff x="8294448" y="3023419"/>
            <a:chExt cx="2553092" cy="586804"/>
          </a:xfrm>
        </p:grpSpPr>
        <p:sp>
          <p:nvSpPr>
            <p:cNvPr id="61" name="文本框 60">
              <a:extLst>
                <a:ext uri="{FF2B5EF4-FFF2-40B4-BE49-F238E27FC236}">
                  <a16:creationId xmlns="" xmlns:a16="http://schemas.microsoft.com/office/drawing/2014/main" id="{4AF1BD57-7992-44BB-AFBD-1D59A2E82B49}"/>
                </a:ext>
              </a:extLst>
            </p:cNvPr>
            <p:cNvSpPr txBox="1"/>
            <p:nvPr/>
          </p:nvSpPr>
          <p:spPr>
            <a:xfrm>
              <a:off x="8294448" y="3232812"/>
              <a:ext cx="2553092" cy="377411"/>
            </a:xfrm>
            <a:prstGeom prst="rect">
              <a:avLst/>
            </a:prstGeom>
            <a:noFill/>
          </p:spPr>
          <p:txBody>
            <a:bodyPr wrap="square" rtlCol="0">
              <a:spAutoFit/>
            </a:bodyPr>
            <a:lstStyle/>
            <a:p>
              <a:pPr>
                <a:lnSpc>
                  <a:spcPct val="150000"/>
                </a:lnSpc>
                <a:spcAft>
                  <a:spcPts val="1200"/>
                </a:spcAft>
              </a:pPr>
              <a:r>
                <a:rPr lang="zh-CN" altLang="en-US" sz="1400" dirty="0">
                  <a:solidFill>
                    <a:schemeClr val="bg2">
                      <a:lumMod val="50000"/>
                    </a:schemeClr>
                  </a:solidFill>
                  <a:cs typeface="+mn-ea"/>
                  <a:sym typeface="+mn-lt"/>
                </a:rPr>
                <a:t>至少提前</a:t>
              </a:r>
              <a:r>
                <a:rPr lang="en-US" altLang="zh-CN" sz="1400" dirty="0">
                  <a:solidFill>
                    <a:schemeClr val="bg2">
                      <a:lumMod val="50000"/>
                    </a:schemeClr>
                  </a:solidFill>
                  <a:cs typeface="+mn-ea"/>
                  <a:sym typeface="+mn-lt"/>
                </a:rPr>
                <a:t>3</a:t>
              </a:r>
              <a:r>
                <a:rPr lang="zh-CN" altLang="en-US" sz="1400" dirty="0">
                  <a:solidFill>
                    <a:schemeClr val="bg2">
                      <a:lumMod val="50000"/>
                    </a:schemeClr>
                  </a:solidFill>
                  <a:cs typeface="+mn-ea"/>
                  <a:sym typeface="+mn-lt"/>
                </a:rPr>
                <a:t>个工作日申请</a:t>
              </a:r>
            </a:p>
          </p:txBody>
        </p:sp>
        <p:sp>
          <p:nvSpPr>
            <p:cNvPr id="62" name="文本框 61">
              <a:extLst>
                <a:ext uri="{FF2B5EF4-FFF2-40B4-BE49-F238E27FC236}">
                  <a16:creationId xmlns="" xmlns:a16="http://schemas.microsoft.com/office/drawing/2014/main" id="{45262426-0A97-42B3-BC28-8EE91FD609FA}"/>
                </a:ext>
              </a:extLst>
            </p:cNvPr>
            <p:cNvSpPr txBox="1"/>
            <p:nvPr/>
          </p:nvSpPr>
          <p:spPr>
            <a:xfrm>
              <a:off x="8310149" y="3023419"/>
              <a:ext cx="1391728" cy="338554"/>
            </a:xfrm>
            <a:prstGeom prst="rect">
              <a:avLst/>
            </a:prstGeom>
            <a:noFill/>
          </p:spPr>
          <p:txBody>
            <a:bodyPr wrap="none" rtlCol="0">
              <a:spAutoFit/>
            </a:bodyPr>
            <a:lstStyle/>
            <a:p>
              <a:r>
                <a:rPr lang="zh-CN" altLang="en-US" sz="1600" dirty="0">
                  <a:solidFill>
                    <a:schemeClr val="bg2">
                      <a:lumMod val="25000"/>
                    </a:schemeClr>
                  </a:solidFill>
                  <a:cs typeface="+mn-ea"/>
                  <a:sym typeface="+mn-lt"/>
                </a:rPr>
                <a:t>请假</a:t>
              </a:r>
              <a:r>
                <a:rPr lang="en-US" altLang="zh-CN" sz="1600" dirty="0">
                  <a:solidFill>
                    <a:schemeClr val="bg2">
                      <a:lumMod val="25000"/>
                    </a:schemeClr>
                  </a:solidFill>
                  <a:cs typeface="+mn-ea"/>
                  <a:sym typeface="+mn-lt"/>
                </a:rPr>
                <a:t>1 </a:t>
              </a:r>
              <a:r>
                <a:rPr lang="zh-CN" altLang="en-US" sz="1600" dirty="0">
                  <a:solidFill>
                    <a:schemeClr val="bg2">
                      <a:lumMod val="25000"/>
                    </a:schemeClr>
                  </a:solidFill>
                  <a:cs typeface="+mn-ea"/>
                  <a:sym typeface="+mn-lt"/>
                </a:rPr>
                <a:t>天以上</a:t>
              </a:r>
            </a:p>
          </p:txBody>
        </p:sp>
      </p:grpSp>
      <p:grpSp>
        <p:nvGrpSpPr>
          <p:cNvPr id="63" name="组合 62">
            <a:extLst>
              <a:ext uri="{FF2B5EF4-FFF2-40B4-BE49-F238E27FC236}">
                <a16:creationId xmlns="" xmlns:a16="http://schemas.microsoft.com/office/drawing/2014/main" id="{666CE4DA-1146-488D-8758-B6385A533C3A}"/>
              </a:ext>
            </a:extLst>
          </p:cNvPr>
          <p:cNvGrpSpPr/>
          <p:nvPr/>
        </p:nvGrpSpPr>
        <p:grpSpPr>
          <a:xfrm>
            <a:off x="2309684" y="4214012"/>
            <a:ext cx="2244125" cy="623031"/>
            <a:chOff x="8284920" y="3892263"/>
            <a:chExt cx="2244125" cy="623031"/>
          </a:xfrm>
        </p:grpSpPr>
        <p:sp>
          <p:nvSpPr>
            <p:cNvPr id="64" name="文本框 63">
              <a:extLst>
                <a:ext uri="{FF2B5EF4-FFF2-40B4-BE49-F238E27FC236}">
                  <a16:creationId xmlns="" xmlns:a16="http://schemas.microsoft.com/office/drawing/2014/main" id="{A7DB4E88-D5E1-419F-A00E-DB27806221EA}"/>
                </a:ext>
              </a:extLst>
            </p:cNvPr>
            <p:cNvSpPr txBox="1"/>
            <p:nvPr/>
          </p:nvSpPr>
          <p:spPr>
            <a:xfrm>
              <a:off x="8284923" y="4137883"/>
              <a:ext cx="2244122" cy="377411"/>
            </a:xfrm>
            <a:prstGeom prst="rect">
              <a:avLst/>
            </a:prstGeom>
            <a:noFill/>
          </p:spPr>
          <p:txBody>
            <a:bodyPr wrap="square" rtlCol="0">
              <a:spAutoFit/>
            </a:bodyPr>
            <a:lstStyle/>
            <a:p>
              <a:pPr>
                <a:lnSpc>
                  <a:spcPct val="150000"/>
                </a:lnSpc>
                <a:spcAft>
                  <a:spcPts val="1200"/>
                </a:spcAft>
              </a:pPr>
              <a:r>
                <a:rPr lang="zh-CN" altLang="en-US" sz="1400" dirty="0">
                  <a:solidFill>
                    <a:schemeClr val="bg2">
                      <a:lumMod val="50000"/>
                    </a:schemeClr>
                  </a:solidFill>
                  <a:cs typeface="+mn-ea"/>
                  <a:sym typeface="+mn-lt"/>
                </a:rPr>
                <a:t>至少提前</a:t>
              </a:r>
              <a:r>
                <a:rPr lang="en-US" altLang="zh-CN" sz="1400" dirty="0">
                  <a:solidFill>
                    <a:schemeClr val="bg2">
                      <a:lumMod val="50000"/>
                    </a:schemeClr>
                  </a:solidFill>
                  <a:cs typeface="+mn-ea"/>
                  <a:sym typeface="+mn-lt"/>
                </a:rPr>
                <a:t>10</a:t>
              </a:r>
              <a:r>
                <a:rPr lang="zh-CN" altLang="en-US" sz="1400" dirty="0">
                  <a:solidFill>
                    <a:schemeClr val="bg2">
                      <a:lumMod val="50000"/>
                    </a:schemeClr>
                  </a:solidFill>
                  <a:cs typeface="+mn-ea"/>
                  <a:sym typeface="+mn-lt"/>
                </a:rPr>
                <a:t>天申请</a:t>
              </a:r>
            </a:p>
          </p:txBody>
        </p:sp>
        <p:sp>
          <p:nvSpPr>
            <p:cNvPr id="65" name="文本框 64">
              <a:extLst>
                <a:ext uri="{FF2B5EF4-FFF2-40B4-BE49-F238E27FC236}">
                  <a16:creationId xmlns="" xmlns:a16="http://schemas.microsoft.com/office/drawing/2014/main" id="{FF09D8C3-8F06-4CC1-B63D-0C54D7343903}"/>
                </a:ext>
              </a:extLst>
            </p:cNvPr>
            <p:cNvSpPr txBox="1"/>
            <p:nvPr/>
          </p:nvSpPr>
          <p:spPr>
            <a:xfrm>
              <a:off x="8284920" y="3892263"/>
              <a:ext cx="1391728" cy="338554"/>
            </a:xfrm>
            <a:prstGeom prst="rect">
              <a:avLst/>
            </a:prstGeom>
            <a:noFill/>
          </p:spPr>
          <p:txBody>
            <a:bodyPr wrap="none" rtlCol="0">
              <a:spAutoFit/>
            </a:bodyPr>
            <a:lstStyle/>
            <a:p>
              <a:r>
                <a:rPr lang="zh-CN" altLang="en-US" sz="1600" dirty="0">
                  <a:solidFill>
                    <a:schemeClr val="bg2">
                      <a:lumMod val="25000"/>
                    </a:schemeClr>
                  </a:solidFill>
                  <a:cs typeface="+mn-ea"/>
                  <a:sym typeface="+mn-lt"/>
                </a:rPr>
                <a:t>连续休假</a:t>
              </a:r>
              <a:r>
                <a:rPr lang="en-US" altLang="zh-CN" sz="1600" dirty="0">
                  <a:solidFill>
                    <a:schemeClr val="bg2">
                      <a:lumMod val="25000"/>
                    </a:schemeClr>
                  </a:solidFill>
                  <a:cs typeface="+mn-ea"/>
                  <a:sym typeface="+mn-lt"/>
                </a:rPr>
                <a:t>5 </a:t>
              </a:r>
              <a:r>
                <a:rPr lang="zh-CN" altLang="en-US" sz="1600" dirty="0">
                  <a:solidFill>
                    <a:schemeClr val="bg2">
                      <a:lumMod val="25000"/>
                    </a:schemeClr>
                  </a:solidFill>
                  <a:cs typeface="+mn-ea"/>
                  <a:sym typeface="+mn-lt"/>
                </a:rPr>
                <a:t>天</a:t>
              </a:r>
            </a:p>
          </p:txBody>
        </p:sp>
      </p:grpSp>
      <p:grpSp>
        <p:nvGrpSpPr>
          <p:cNvPr id="66" name="组合 65">
            <a:extLst>
              <a:ext uri="{FF2B5EF4-FFF2-40B4-BE49-F238E27FC236}">
                <a16:creationId xmlns="" xmlns:a16="http://schemas.microsoft.com/office/drawing/2014/main" id="{4B57B99A-43E7-43B1-BDEC-182B16B95971}"/>
              </a:ext>
            </a:extLst>
          </p:cNvPr>
          <p:cNvGrpSpPr/>
          <p:nvPr/>
        </p:nvGrpSpPr>
        <p:grpSpPr>
          <a:xfrm>
            <a:off x="2309684" y="4924993"/>
            <a:ext cx="2553095" cy="623031"/>
            <a:chOff x="8294445" y="4744882"/>
            <a:chExt cx="2553095" cy="623031"/>
          </a:xfrm>
        </p:grpSpPr>
        <p:sp>
          <p:nvSpPr>
            <p:cNvPr id="67" name="文本框 66">
              <a:extLst>
                <a:ext uri="{FF2B5EF4-FFF2-40B4-BE49-F238E27FC236}">
                  <a16:creationId xmlns="" xmlns:a16="http://schemas.microsoft.com/office/drawing/2014/main" id="{04BA8BA7-4E27-460F-A562-8D953A18E3B8}"/>
                </a:ext>
              </a:extLst>
            </p:cNvPr>
            <p:cNvSpPr txBox="1"/>
            <p:nvPr/>
          </p:nvSpPr>
          <p:spPr>
            <a:xfrm>
              <a:off x="8294448" y="4990502"/>
              <a:ext cx="2553092" cy="377411"/>
            </a:xfrm>
            <a:prstGeom prst="rect">
              <a:avLst/>
            </a:prstGeom>
            <a:noFill/>
          </p:spPr>
          <p:txBody>
            <a:bodyPr wrap="square" rtlCol="0">
              <a:spAutoFit/>
            </a:bodyPr>
            <a:lstStyle/>
            <a:p>
              <a:pPr>
                <a:lnSpc>
                  <a:spcPct val="150000"/>
                </a:lnSpc>
                <a:spcAft>
                  <a:spcPts val="1200"/>
                </a:spcAft>
              </a:pPr>
              <a:r>
                <a:rPr lang="zh-CN" altLang="en-US" sz="1400" dirty="0">
                  <a:solidFill>
                    <a:schemeClr val="bg2">
                      <a:lumMod val="50000"/>
                    </a:schemeClr>
                  </a:solidFill>
                  <a:cs typeface="+mn-ea"/>
                  <a:sym typeface="+mn-lt"/>
                </a:rPr>
                <a:t>至少提前</a:t>
              </a:r>
              <a:r>
                <a:rPr lang="en-US" altLang="zh-CN" sz="1400" dirty="0">
                  <a:solidFill>
                    <a:schemeClr val="bg2">
                      <a:lumMod val="50000"/>
                    </a:schemeClr>
                  </a:solidFill>
                  <a:cs typeface="+mn-ea"/>
                  <a:sym typeface="+mn-lt"/>
                </a:rPr>
                <a:t>30</a:t>
              </a:r>
              <a:r>
                <a:rPr lang="zh-CN" altLang="en-US" sz="1400" dirty="0">
                  <a:solidFill>
                    <a:schemeClr val="bg2">
                      <a:lumMod val="50000"/>
                    </a:schemeClr>
                  </a:solidFill>
                  <a:cs typeface="+mn-ea"/>
                  <a:sym typeface="+mn-lt"/>
                </a:rPr>
                <a:t>天申请</a:t>
              </a:r>
            </a:p>
          </p:txBody>
        </p:sp>
        <p:sp>
          <p:nvSpPr>
            <p:cNvPr id="68" name="文本框 67">
              <a:extLst>
                <a:ext uri="{FF2B5EF4-FFF2-40B4-BE49-F238E27FC236}">
                  <a16:creationId xmlns="" xmlns:a16="http://schemas.microsoft.com/office/drawing/2014/main" id="{6265E848-61EF-4ED2-B8C0-1B0C79823C62}"/>
                </a:ext>
              </a:extLst>
            </p:cNvPr>
            <p:cNvSpPr txBox="1"/>
            <p:nvPr/>
          </p:nvSpPr>
          <p:spPr>
            <a:xfrm>
              <a:off x="8294445" y="4744882"/>
              <a:ext cx="800219" cy="338554"/>
            </a:xfrm>
            <a:prstGeom prst="rect">
              <a:avLst/>
            </a:prstGeom>
            <a:noFill/>
          </p:spPr>
          <p:txBody>
            <a:bodyPr wrap="none" rtlCol="0">
              <a:spAutoFit/>
            </a:bodyPr>
            <a:lstStyle/>
            <a:p>
              <a:r>
                <a:rPr lang="zh-CN" altLang="en-US" sz="1600" dirty="0">
                  <a:solidFill>
                    <a:schemeClr val="bg2">
                      <a:lumMod val="25000"/>
                    </a:schemeClr>
                  </a:solidFill>
                  <a:cs typeface="+mn-ea"/>
                  <a:sym typeface="+mn-lt"/>
                </a:rPr>
                <a:t>休婚假</a:t>
              </a:r>
            </a:p>
          </p:txBody>
        </p:sp>
      </p:grpSp>
      <p:grpSp>
        <p:nvGrpSpPr>
          <p:cNvPr id="69" name="组合 68">
            <a:extLst>
              <a:ext uri="{FF2B5EF4-FFF2-40B4-BE49-F238E27FC236}">
                <a16:creationId xmlns="" xmlns:a16="http://schemas.microsoft.com/office/drawing/2014/main" id="{0CAFFD4C-DA69-4241-BEBD-27C6638F2471}"/>
              </a:ext>
            </a:extLst>
          </p:cNvPr>
          <p:cNvGrpSpPr/>
          <p:nvPr/>
        </p:nvGrpSpPr>
        <p:grpSpPr>
          <a:xfrm>
            <a:off x="2309684" y="5635974"/>
            <a:ext cx="2553095" cy="623031"/>
            <a:chOff x="8294443" y="5649953"/>
            <a:chExt cx="2553095" cy="623031"/>
          </a:xfrm>
        </p:grpSpPr>
        <p:sp>
          <p:nvSpPr>
            <p:cNvPr id="70" name="文本框 69">
              <a:extLst>
                <a:ext uri="{FF2B5EF4-FFF2-40B4-BE49-F238E27FC236}">
                  <a16:creationId xmlns="" xmlns:a16="http://schemas.microsoft.com/office/drawing/2014/main" id="{11FB57DB-53CE-45D9-9D0F-50CBC79A38BA}"/>
                </a:ext>
              </a:extLst>
            </p:cNvPr>
            <p:cNvSpPr txBox="1"/>
            <p:nvPr/>
          </p:nvSpPr>
          <p:spPr>
            <a:xfrm>
              <a:off x="8294446" y="5895573"/>
              <a:ext cx="2553092" cy="377411"/>
            </a:xfrm>
            <a:prstGeom prst="rect">
              <a:avLst/>
            </a:prstGeom>
            <a:noFill/>
          </p:spPr>
          <p:txBody>
            <a:bodyPr wrap="square" rtlCol="0">
              <a:spAutoFit/>
            </a:bodyPr>
            <a:lstStyle/>
            <a:p>
              <a:pPr>
                <a:lnSpc>
                  <a:spcPct val="150000"/>
                </a:lnSpc>
                <a:spcAft>
                  <a:spcPts val="1200"/>
                </a:spcAft>
              </a:pPr>
              <a:r>
                <a:rPr lang="zh-CN" altLang="en-US" sz="1400" dirty="0">
                  <a:solidFill>
                    <a:schemeClr val="bg2">
                      <a:lumMod val="50000"/>
                    </a:schemeClr>
                  </a:solidFill>
                  <a:cs typeface="+mn-ea"/>
                  <a:sym typeface="+mn-lt"/>
                </a:rPr>
                <a:t>至少提前</a:t>
              </a:r>
              <a:r>
                <a:rPr lang="en-US" altLang="zh-CN" sz="1400" dirty="0">
                  <a:solidFill>
                    <a:schemeClr val="bg2">
                      <a:lumMod val="50000"/>
                    </a:schemeClr>
                  </a:solidFill>
                  <a:cs typeface="+mn-ea"/>
                  <a:sym typeface="+mn-lt"/>
                </a:rPr>
                <a:t>60</a:t>
              </a:r>
              <a:r>
                <a:rPr lang="zh-CN" altLang="en-US" sz="1400" dirty="0">
                  <a:solidFill>
                    <a:schemeClr val="bg2">
                      <a:lumMod val="50000"/>
                    </a:schemeClr>
                  </a:solidFill>
                  <a:cs typeface="+mn-ea"/>
                  <a:sym typeface="+mn-lt"/>
                </a:rPr>
                <a:t>天申请 </a:t>
              </a:r>
            </a:p>
          </p:txBody>
        </p:sp>
        <p:sp>
          <p:nvSpPr>
            <p:cNvPr id="71" name="文本框 70">
              <a:extLst>
                <a:ext uri="{FF2B5EF4-FFF2-40B4-BE49-F238E27FC236}">
                  <a16:creationId xmlns="" xmlns:a16="http://schemas.microsoft.com/office/drawing/2014/main" id="{8E26FC3C-E574-4220-AC12-FBEBA31C28AD}"/>
                </a:ext>
              </a:extLst>
            </p:cNvPr>
            <p:cNvSpPr txBox="1"/>
            <p:nvPr/>
          </p:nvSpPr>
          <p:spPr>
            <a:xfrm>
              <a:off x="8294443" y="5649953"/>
              <a:ext cx="800219" cy="338554"/>
            </a:xfrm>
            <a:prstGeom prst="rect">
              <a:avLst/>
            </a:prstGeom>
            <a:noFill/>
          </p:spPr>
          <p:txBody>
            <a:bodyPr wrap="none" rtlCol="0">
              <a:spAutoFit/>
            </a:bodyPr>
            <a:lstStyle/>
            <a:p>
              <a:r>
                <a:rPr lang="zh-CN" altLang="en-US" sz="1600" dirty="0">
                  <a:solidFill>
                    <a:schemeClr val="bg2">
                      <a:lumMod val="25000"/>
                    </a:schemeClr>
                  </a:solidFill>
                  <a:cs typeface="+mn-ea"/>
                  <a:sym typeface="+mn-lt"/>
                </a:rPr>
                <a:t>休产假</a:t>
              </a:r>
            </a:p>
          </p:txBody>
        </p:sp>
      </p:grpSp>
    </p:spTree>
    <p:extLst>
      <p:ext uri="{BB962C8B-B14F-4D97-AF65-F5344CB8AC3E}">
        <p14:creationId xmlns:p14="http://schemas.microsoft.com/office/powerpoint/2010/main" val="1521390543"/>
      </p:ext>
    </p:extLst>
  </p:cSld>
  <p:clrMapOvr>
    <a:masterClrMapping/>
  </p:clrMapOvr>
  <p:transition spd="slow">
    <p:push dir="u"/>
  </p:transition>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0-#ppt_w/2"/>
                                              </p:val>
                                            </p:tav>
                                            <p:tav tm="100000">
                                              <p:val>
                                                <p:strVal val="#ppt_x"/>
                                              </p:val>
                                            </p:tav>
                                          </p:tavLst>
                                        </p:anim>
                                        <p:anim calcmode="lin" valueType="num">
                                          <p:cBhvr additive="base">
                                            <p:cTn id="8" dur="500" fill="hold"/>
                                            <p:tgtEl>
                                              <p:spTgt spid="1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accel="32000" fill="hold" nodeType="afterEffect" p14:presetBounceEnd="48000">
                                      <p:stCondLst>
                                        <p:cond delay="0"/>
                                      </p:stCondLst>
                                      <p:childTnLst>
                                        <p:set>
                                          <p:cBhvr>
                                            <p:cTn id="11" dur="1" fill="hold">
                                              <p:stCondLst>
                                                <p:cond delay="0"/>
                                              </p:stCondLst>
                                            </p:cTn>
                                            <p:tgtEl>
                                              <p:spTgt spid="36"/>
                                            </p:tgtEl>
                                            <p:attrNameLst>
                                              <p:attrName>style.visibility</p:attrName>
                                            </p:attrNameLst>
                                          </p:cBhvr>
                                          <p:to>
                                            <p:strVal val="visible"/>
                                          </p:to>
                                        </p:set>
                                        <p:anim calcmode="lin" valueType="num" p14:bounceEnd="48000">
                                          <p:cBhvr additive="base">
                                            <p:cTn id="12" dur="1000" fill="hold"/>
                                            <p:tgtEl>
                                              <p:spTgt spid="36"/>
                                            </p:tgtEl>
                                            <p:attrNameLst>
                                              <p:attrName>ppt_x</p:attrName>
                                            </p:attrNameLst>
                                          </p:cBhvr>
                                          <p:tavLst>
                                            <p:tav tm="0">
                                              <p:val>
                                                <p:strVal val="1+#ppt_w/2"/>
                                              </p:val>
                                            </p:tav>
                                            <p:tav tm="100000">
                                              <p:val>
                                                <p:strVal val="#ppt_x"/>
                                              </p:val>
                                            </p:tav>
                                          </p:tavLst>
                                        </p:anim>
                                        <p:anim calcmode="lin" valueType="num" p14:bounceEnd="48000">
                                          <p:cBhvr additive="base">
                                            <p:cTn id="13" dur="1000" fill="hold"/>
                                            <p:tgtEl>
                                              <p:spTgt spid="36"/>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0"/>
                                            </p:tgtEl>
                                            <p:attrNameLst>
                                              <p:attrName>style.visibility</p:attrName>
                                            </p:attrNameLst>
                                          </p:cBhvr>
                                          <p:to>
                                            <p:strVal val="visible"/>
                                          </p:to>
                                        </p:set>
                                        <p:animEffect transition="in" filter="fade">
                                          <p:cBhvr>
                                            <p:cTn id="18" dur="500"/>
                                            <p:tgtEl>
                                              <p:spTgt spid="50"/>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43"/>
                                            </p:tgtEl>
                                            <p:attrNameLst>
                                              <p:attrName>style.visibility</p:attrName>
                                            </p:attrNameLst>
                                          </p:cBhvr>
                                          <p:to>
                                            <p:strVal val="visible"/>
                                          </p:to>
                                        </p:set>
                                        <p:animEffect transition="in" filter="wipe(up)">
                                          <p:cBhvr>
                                            <p:cTn id="23" dur="500"/>
                                            <p:tgtEl>
                                              <p:spTgt spid="43"/>
                                            </p:tgtEl>
                                          </p:cBhvr>
                                        </p:animEffect>
                                      </p:childTnLst>
                                    </p:cTn>
                                  </p:par>
                                </p:childTnLst>
                              </p:cTn>
                            </p:par>
                            <p:par>
                              <p:cTn id="24" fill="hold">
                                <p:stCondLst>
                                  <p:cond delay="500"/>
                                </p:stCondLst>
                                <p:childTnLst>
                                  <p:par>
                                    <p:cTn id="25" presetID="10" presetClass="entr" presetSubtype="0" fill="hold" nodeType="after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fade">
                                          <p:cBhvr>
                                            <p:cTn id="27" dur="500"/>
                                            <p:tgtEl>
                                              <p:spTgt spid="57"/>
                                            </p:tgtEl>
                                          </p:cBhvr>
                                        </p:animEffect>
                                      </p:childTnLst>
                                    </p:cTn>
                                  </p:par>
                                </p:childTnLst>
                              </p:cTn>
                            </p:par>
                            <p:par>
                              <p:cTn id="28" fill="hold">
                                <p:stCondLst>
                                  <p:cond delay="1000"/>
                                </p:stCondLst>
                                <p:childTnLst>
                                  <p:par>
                                    <p:cTn id="29" presetID="10" presetClass="entr" presetSubtype="0" fill="hold" nodeType="afterEffect">
                                      <p:stCondLst>
                                        <p:cond delay="0"/>
                                      </p:stCondLst>
                                      <p:childTnLst>
                                        <p:set>
                                          <p:cBhvr>
                                            <p:cTn id="30" dur="1" fill="hold">
                                              <p:stCondLst>
                                                <p:cond delay="0"/>
                                              </p:stCondLst>
                                            </p:cTn>
                                            <p:tgtEl>
                                              <p:spTgt spid="60"/>
                                            </p:tgtEl>
                                            <p:attrNameLst>
                                              <p:attrName>style.visibility</p:attrName>
                                            </p:attrNameLst>
                                          </p:cBhvr>
                                          <p:to>
                                            <p:strVal val="visible"/>
                                          </p:to>
                                        </p:set>
                                        <p:animEffect transition="in" filter="fade">
                                          <p:cBhvr>
                                            <p:cTn id="31" dur="500"/>
                                            <p:tgtEl>
                                              <p:spTgt spid="60"/>
                                            </p:tgtEl>
                                          </p:cBhvr>
                                        </p:animEffect>
                                      </p:childTnLst>
                                    </p:cTn>
                                  </p:par>
                                </p:childTnLst>
                              </p:cTn>
                            </p:par>
                            <p:par>
                              <p:cTn id="32" fill="hold">
                                <p:stCondLst>
                                  <p:cond delay="1500"/>
                                </p:stCondLst>
                                <p:childTnLst>
                                  <p:par>
                                    <p:cTn id="33" presetID="10" presetClass="entr" presetSubtype="0" fill="hold" nodeType="afterEffect">
                                      <p:stCondLst>
                                        <p:cond delay="0"/>
                                      </p:stCondLst>
                                      <p:childTnLst>
                                        <p:set>
                                          <p:cBhvr>
                                            <p:cTn id="34" dur="1" fill="hold">
                                              <p:stCondLst>
                                                <p:cond delay="0"/>
                                              </p:stCondLst>
                                            </p:cTn>
                                            <p:tgtEl>
                                              <p:spTgt spid="63"/>
                                            </p:tgtEl>
                                            <p:attrNameLst>
                                              <p:attrName>style.visibility</p:attrName>
                                            </p:attrNameLst>
                                          </p:cBhvr>
                                          <p:to>
                                            <p:strVal val="visible"/>
                                          </p:to>
                                        </p:set>
                                        <p:animEffect transition="in" filter="fade">
                                          <p:cBhvr>
                                            <p:cTn id="35" dur="500"/>
                                            <p:tgtEl>
                                              <p:spTgt spid="63"/>
                                            </p:tgtEl>
                                          </p:cBhvr>
                                        </p:animEffect>
                                      </p:childTnLst>
                                    </p:cTn>
                                  </p:par>
                                </p:childTnLst>
                              </p:cTn>
                            </p:par>
                            <p:par>
                              <p:cTn id="36" fill="hold">
                                <p:stCondLst>
                                  <p:cond delay="2000"/>
                                </p:stCondLst>
                                <p:childTnLst>
                                  <p:par>
                                    <p:cTn id="37" presetID="10" presetClass="entr" presetSubtype="0" fill="hold" nodeType="afterEffect">
                                      <p:stCondLst>
                                        <p:cond delay="0"/>
                                      </p:stCondLst>
                                      <p:childTnLst>
                                        <p:set>
                                          <p:cBhvr>
                                            <p:cTn id="38" dur="1" fill="hold">
                                              <p:stCondLst>
                                                <p:cond delay="0"/>
                                              </p:stCondLst>
                                            </p:cTn>
                                            <p:tgtEl>
                                              <p:spTgt spid="66"/>
                                            </p:tgtEl>
                                            <p:attrNameLst>
                                              <p:attrName>style.visibility</p:attrName>
                                            </p:attrNameLst>
                                          </p:cBhvr>
                                          <p:to>
                                            <p:strVal val="visible"/>
                                          </p:to>
                                        </p:set>
                                        <p:animEffect transition="in" filter="fade">
                                          <p:cBhvr>
                                            <p:cTn id="39" dur="500"/>
                                            <p:tgtEl>
                                              <p:spTgt spid="66"/>
                                            </p:tgtEl>
                                          </p:cBhvr>
                                        </p:animEffect>
                                      </p:childTnLst>
                                    </p:cTn>
                                  </p:par>
                                </p:childTnLst>
                              </p:cTn>
                            </p:par>
                            <p:par>
                              <p:cTn id="40" fill="hold">
                                <p:stCondLst>
                                  <p:cond delay="2500"/>
                                </p:stCondLst>
                                <p:childTnLst>
                                  <p:par>
                                    <p:cTn id="41" presetID="10" presetClass="entr" presetSubtype="0" fill="hold" nodeType="afterEffect">
                                      <p:stCondLst>
                                        <p:cond delay="0"/>
                                      </p:stCondLst>
                                      <p:childTnLst>
                                        <p:set>
                                          <p:cBhvr>
                                            <p:cTn id="42" dur="1" fill="hold">
                                              <p:stCondLst>
                                                <p:cond delay="0"/>
                                              </p:stCondLst>
                                            </p:cTn>
                                            <p:tgtEl>
                                              <p:spTgt spid="69"/>
                                            </p:tgtEl>
                                            <p:attrNameLst>
                                              <p:attrName>style.visibility</p:attrName>
                                            </p:attrNameLst>
                                          </p:cBhvr>
                                          <p:to>
                                            <p:strVal val="visible"/>
                                          </p:to>
                                        </p:set>
                                        <p:animEffect transition="in" filter="fade">
                                          <p:cBhvr>
                                            <p:cTn id="43" dur="500"/>
                                            <p:tgtEl>
                                              <p:spTgt spid="69"/>
                                            </p:tgtEl>
                                          </p:cBhvr>
                                        </p:animEffect>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1000"/>
                                            <p:tgtEl>
                                              <p:spTgt spid="19"/>
                                            </p:tgtEl>
                                          </p:cBhvr>
                                        </p:animEffect>
                                        <p:anim calcmode="lin" valueType="num">
                                          <p:cBhvr>
                                            <p:cTn id="49" dur="1000" fill="hold"/>
                                            <p:tgtEl>
                                              <p:spTgt spid="19"/>
                                            </p:tgtEl>
                                            <p:attrNameLst>
                                              <p:attrName>ppt_x</p:attrName>
                                            </p:attrNameLst>
                                          </p:cBhvr>
                                          <p:tavLst>
                                            <p:tav tm="0">
                                              <p:val>
                                                <p:strVal val="#ppt_x"/>
                                              </p:val>
                                            </p:tav>
                                            <p:tav tm="100000">
                                              <p:val>
                                                <p:strVal val="#ppt_x"/>
                                              </p:val>
                                            </p:tav>
                                          </p:tavLst>
                                        </p:anim>
                                        <p:anim calcmode="lin" valueType="num">
                                          <p:cBhvr>
                                            <p:cTn id="50"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fade">
                                          <p:cBhvr>
                                            <p:cTn id="55"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35" grpId="0"/>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0-#ppt_w/2"/>
                                              </p:val>
                                            </p:tav>
                                            <p:tav tm="100000">
                                              <p:val>
                                                <p:strVal val="#ppt_x"/>
                                              </p:val>
                                            </p:tav>
                                          </p:tavLst>
                                        </p:anim>
                                        <p:anim calcmode="lin" valueType="num">
                                          <p:cBhvr additive="base">
                                            <p:cTn id="8" dur="500" fill="hold"/>
                                            <p:tgtEl>
                                              <p:spTgt spid="1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accel="32000" fill="hold" nodeType="afterEffect">
                                      <p:stCondLst>
                                        <p:cond delay="0"/>
                                      </p:stCondLst>
                                      <p:childTnLst>
                                        <p:set>
                                          <p:cBhvr>
                                            <p:cTn id="11" dur="1" fill="hold">
                                              <p:stCondLst>
                                                <p:cond delay="0"/>
                                              </p:stCondLst>
                                            </p:cTn>
                                            <p:tgtEl>
                                              <p:spTgt spid="36"/>
                                            </p:tgtEl>
                                            <p:attrNameLst>
                                              <p:attrName>style.visibility</p:attrName>
                                            </p:attrNameLst>
                                          </p:cBhvr>
                                          <p:to>
                                            <p:strVal val="visible"/>
                                          </p:to>
                                        </p:set>
                                        <p:anim calcmode="lin" valueType="num">
                                          <p:cBhvr additive="base">
                                            <p:cTn id="12" dur="1000" fill="hold"/>
                                            <p:tgtEl>
                                              <p:spTgt spid="36"/>
                                            </p:tgtEl>
                                            <p:attrNameLst>
                                              <p:attrName>ppt_x</p:attrName>
                                            </p:attrNameLst>
                                          </p:cBhvr>
                                          <p:tavLst>
                                            <p:tav tm="0">
                                              <p:val>
                                                <p:strVal val="1+#ppt_w/2"/>
                                              </p:val>
                                            </p:tav>
                                            <p:tav tm="100000">
                                              <p:val>
                                                <p:strVal val="#ppt_x"/>
                                              </p:val>
                                            </p:tav>
                                          </p:tavLst>
                                        </p:anim>
                                        <p:anim calcmode="lin" valueType="num">
                                          <p:cBhvr additive="base">
                                            <p:cTn id="13" dur="1000" fill="hold"/>
                                            <p:tgtEl>
                                              <p:spTgt spid="36"/>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0"/>
                                            </p:tgtEl>
                                            <p:attrNameLst>
                                              <p:attrName>style.visibility</p:attrName>
                                            </p:attrNameLst>
                                          </p:cBhvr>
                                          <p:to>
                                            <p:strVal val="visible"/>
                                          </p:to>
                                        </p:set>
                                        <p:animEffect transition="in" filter="fade">
                                          <p:cBhvr>
                                            <p:cTn id="18" dur="500"/>
                                            <p:tgtEl>
                                              <p:spTgt spid="50"/>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43"/>
                                            </p:tgtEl>
                                            <p:attrNameLst>
                                              <p:attrName>style.visibility</p:attrName>
                                            </p:attrNameLst>
                                          </p:cBhvr>
                                          <p:to>
                                            <p:strVal val="visible"/>
                                          </p:to>
                                        </p:set>
                                        <p:animEffect transition="in" filter="wipe(up)">
                                          <p:cBhvr>
                                            <p:cTn id="23" dur="500"/>
                                            <p:tgtEl>
                                              <p:spTgt spid="43"/>
                                            </p:tgtEl>
                                          </p:cBhvr>
                                        </p:animEffect>
                                      </p:childTnLst>
                                    </p:cTn>
                                  </p:par>
                                </p:childTnLst>
                              </p:cTn>
                            </p:par>
                            <p:par>
                              <p:cTn id="24" fill="hold">
                                <p:stCondLst>
                                  <p:cond delay="500"/>
                                </p:stCondLst>
                                <p:childTnLst>
                                  <p:par>
                                    <p:cTn id="25" presetID="10" presetClass="entr" presetSubtype="0" fill="hold" nodeType="after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fade">
                                          <p:cBhvr>
                                            <p:cTn id="27" dur="500"/>
                                            <p:tgtEl>
                                              <p:spTgt spid="57"/>
                                            </p:tgtEl>
                                          </p:cBhvr>
                                        </p:animEffect>
                                      </p:childTnLst>
                                    </p:cTn>
                                  </p:par>
                                </p:childTnLst>
                              </p:cTn>
                            </p:par>
                            <p:par>
                              <p:cTn id="28" fill="hold">
                                <p:stCondLst>
                                  <p:cond delay="1000"/>
                                </p:stCondLst>
                                <p:childTnLst>
                                  <p:par>
                                    <p:cTn id="29" presetID="10" presetClass="entr" presetSubtype="0" fill="hold" nodeType="afterEffect">
                                      <p:stCondLst>
                                        <p:cond delay="0"/>
                                      </p:stCondLst>
                                      <p:childTnLst>
                                        <p:set>
                                          <p:cBhvr>
                                            <p:cTn id="30" dur="1" fill="hold">
                                              <p:stCondLst>
                                                <p:cond delay="0"/>
                                              </p:stCondLst>
                                            </p:cTn>
                                            <p:tgtEl>
                                              <p:spTgt spid="60"/>
                                            </p:tgtEl>
                                            <p:attrNameLst>
                                              <p:attrName>style.visibility</p:attrName>
                                            </p:attrNameLst>
                                          </p:cBhvr>
                                          <p:to>
                                            <p:strVal val="visible"/>
                                          </p:to>
                                        </p:set>
                                        <p:animEffect transition="in" filter="fade">
                                          <p:cBhvr>
                                            <p:cTn id="31" dur="500"/>
                                            <p:tgtEl>
                                              <p:spTgt spid="60"/>
                                            </p:tgtEl>
                                          </p:cBhvr>
                                        </p:animEffect>
                                      </p:childTnLst>
                                    </p:cTn>
                                  </p:par>
                                </p:childTnLst>
                              </p:cTn>
                            </p:par>
                            <p:par>
                              <p:cTn id="32" fill="hold">
                                <p:stCondLst>
                                  <p:cond delay="1500"/>
                                </p:stCondLst>
                                <p:childTnLst>
                                  <p:par>
                                    <p:cTn id="33" presetID="10" presetClass="entr" presetSubtype="0" fill="hold" nodeType="afterEffect">
                                      <p:stCondLst>
                                        <p:cond delay="0"/>
                                      </p:stCondLst>
                                      <p:childTnLst>
                                        <p:set>
                                          <p:cBhvr>
                                            <p:cTn id="34" dur="1" fill="hold">
                                              <p:stCondLst>
                                                <p:cond delay="0"/>
                                              </p:stCondLst>
                                            </p:cTn>
                                            <p:tgtEl>
                                              <p:spTgt spid="63"/>
                                            </p:tgtEl>
                                            <p:attrNameLst>
                                              <p:attrName>style.visibility</p:attrName>
                                            </p:attrNameLst>
                                          </p:cBhvr>
                                          <p:to>
                                            <p:strVal val="visible"/>
                                          </p:to>
                                        </p:set>
                                        <p:animEffect transition="in" filter="fade">
                                          <p:cBhvr>
                                            <p:cTn id="35" dur="500"/>
                                            <p:tgtEl>
                                              <p:spTgt spid="63"/>
                                            </p:tgtEl>
                                          </p:cBhvr>
                                        </p:animEffect>
                                      </p:childTnLst>
                                    </p:cTn>
                                  </p:par>
                                </p:childTnLst>
                              </p:cTn>
                            </p:par>
                            <p:par>
                              <p:cTn id="36" fill="hold">
                                <p:stCondLst>
                                  <p:cond delay="2000"/>
                                </p:stCondLst>
                                <p:childTnLst>
                                  <p:par>
                                    <p:cTn id="37" presetID="10" presetClass="entr" presetSubtype="0" fill="hold" nodeType="afterEffect">
                                      <p:stCondLst>
                                        <p:cond delay="0"/>
                                      </p:stCondLst>
                                      <p:childTnLst>
                                        <p:set>
                                          <p:cBhvr>
                                            <p:cTn id="38" dur="1" fill="hold">
                                              <p:stCondLst>
                                                <p:cond delay="0"/>
                                              </p:stCondLst>
                                            </p:cTn>
                                            <p:tgtEl>
                                              <p:spTgt spid="66"/>
                                            </p:tgtEl>
                                            <p:attrNameLst>
                                              <p:attrName>style.visibility</p:attrName>
                                            </p:attrNameLst>
                                          </p:cBhvr>
                                          <p:to>
                                            <p:strVal val="visible"/>
                                          </p:to>
                                        </p:set>
                                        <p:animEffect transition="in" filter="fade">
                                          <p:cBhvr>
                                            <p:cTn id="39" dur="500"/>
                                            <p:tgtEl>
                                              <p:spTgt spid="66"/>
                                            </p:tgtEl>
                                          </p:cBhvr>
                                        </p:animEffect>
                                      </p:childTnLst>
                                    </p:cTn>
                                  </p:par>
                                </p:childTnLst>
                              </p:cTn>
                            </p:par>
                            <p:par>
                              <p:cTn id="40" fill="hold">
                                <p:stCondLst>
                                  <p:cond delay="2500"/>
                                </p:stCondLst>
                                <p:childTnLst>
                                  <p:par>
                                    <p:cTn id="41" presetID="10" presetClass="entr" presetSubtype="0" fill="hold" nodeType="afterEffect">
                                      <p:stCondLst>
                                        <p:cond delay="0"/>
                                      </p:stCondLst>
                                      <p:childTnLst>
                                        <p:set>
                                          <p:cBhvr>
                                            <p:cTn id="42" dur="1" fill="hold">
                                              <p:stCondLst>
                                                <p:cond delay="0"/>
                                              </p:stCondLst>
                                            </p:cTn>
                                            <p:tgtEl>
                                              <p:spTgt spid="69"/>
                                            </p:tgtEl>
                                            <p:attrNameLst>
                                              <p:attrName>style.visibility</p:attrName>
                                            </p:attrNameLst>
                                          </p:cBhvr>
                                          <p:to>
                                            <p:strVal val="visible"/>
                                          </p:to>
                                        </p:set>
                                        <p:animEffect transition="in" filter="fade">
                                          <p:cBhvr>
                                            <p:cTn id="43" dur="500"/>
                                            <p:tgtEl>
                                              <p:spTgt spid="69"/>
                                            </p:tgtEl>
                                          </p:cBhvr>
                                        </p:animEffect>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1000"/>
                                            <p:tgtEl>
                                              <p:spTgt spid="19"/>
                                            </p:tgtEl>
                                          </p:cBhvr>
                                        </p:animEffect>
                                        <p:anim calcmode="lin" valueType="num">
                                          <p:cBhvr>
                                            <p:cTn id="49" dur="1000" fill="hold"/>
                                            <p:tgtEl>
                                              <p:spTgt spid="19"/>
                                            </p:tgtEl>
                                            <p:attrNameLst>
                                              <p:attrName>ppt_x</p:attrName>
                                            </p:attrNameLst>
                                          </p:cBhvr>
                                          <p:tavLst>
                                            <p:tav tm="0">
                                              <p:val>
                                                <p:strVal val="#ppt_x"/>
                                              </p:val>
                                            </p:tav>
                                            <p:tav tm="100000">
                                              <p:val>
                                                <p:strVal val="#ppt_x"/>
                                              </p:val>
                                            </p:tav>
                                          </p:tavLst>
                                        </p:anim>
                                        <p:anim calcmode="lin" valueType="num">
                                          <p:cBhvr>
                                            <p:cTn id="50"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fade">
                                          <p:cBhvr>
                                            <p:cTn id="55"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35" grpId="0"/>
        </p:bldLst>
      </p:timing>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a:extLst>
              <a:ext uri="{FF2B5EF4-FFF2-40B4-BE49-F238E27FC236}">
                <a16:creationId xmlns="" xmlns:a16="http://schemas.microsoft.com/office/drawing/2014/main" id="{E791FD39-7CE4-4BBF-9F16-0D0119B685C7}"/>
              </a:ext>
            </a:extLst>
          </p:cNvPr>
          <p:cNvGrpSpPr/>
          <p:nvPr/>
        </p:nvGrpSpPr>
        <p:grpSpPr>
          <a:xfrm>
            <a:off x="814648" y="1218297"/>
            <a:ext cx="10562703" cy="5034161"/>
            <a:chOff x="756504" y="1456095"/>
            <a:chExt cx="10562703" cy="5034161"/>
          </a:xfrm>
        </p:grpSpPr>
        <p:grpSp>
          <p:nvGrpSpPr>
            <p:cNvPr id="20" name="组合 19">
              <a:extLst>
                <a:ext uri="{FF2B5EF4-FFF2-40B4-BE49-F238E27FC236}">
                  <a16:creationId xmlns="" xmlns:a16="http://schemas.microsoft.com/office/drawing/2014/main" id="{9C2350DE-B227-4CE9-A8A6-6B0E56F7012F}"/>
                </a:ext>
              </a:extLst>
            </p:cNvPr>
            <p:cNvGrpSpPr/>
            <p:nvPr/>
          </p:nvGrpSpPr>
          <p:grpSpPr>
            <a:xfrm>
              <a:off x="830465" y="1572036"/>
              <a:ext cx="10475967" cy="4890547"/>
              <a:chOff x="852084" y="1400025"/>
              <a:chExt cx="8423370" cy="4255181"/>
            </a:xfrm>
          </p:grpSpPr>
          <p:sp>
            <p:nvSpPr>
              <p:cNvPr id="30" name="任意多边形 1">
                <a:extLst>
                  <a:ext uri="{FF2B5EF4-FFF2-40B4-BE49-F238E27FC236}">
                    <a16:creationId xmlns="" xmlns:a16="http://schemas.microsoft.com/office/drawing/2014/main" id="{3D8DBB60-33BF-4848-89B3-44DDB0331C6F}"/>
                  </a:ext>
                </a:extLst>
              </p:cNvPr>
              <p:cNvSpPr/>
              <p:nvPr/>
            </p:nvSpPr>
            <p:spPr>
              <a:xfrm>
                <a:off x="852086" y="1416812"/>
                <a:ext cx="8423368" cy="4238394"/>
              </a:xfrm>
              <a:prstGeom prst="rect">
                <a:avLst/>
              </a:prstGeom>
              <a:solidFill>
                <a:schemeClr val="bg1"/>
              </a:solidFill>
              <a:ln>
                <a:noFill/>
              </a:ln>
              <a:effectLst>
                <a:outerShdw blurRad="139700" dist="63500" dir="10800000" algn="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1" name="矩形 30">
                <a:extLst>
                  <a:ext uri="{FF2B5EF4-FFF2-40B4-BE49-F238E27FC236}">
                    <a16:creationId xmlns="" xmlns:a16="http://schemas.microsoft.com/office/drawing/2014/main" id="{1A6555B7-86FC-4C0D-9362-71D9D8FA849D}"/>
                  </a:ext>
                </a:extLst>
              </p:cNvPr>
              <p:cNvSpPr/>
              <p:nvPr/>
            </p:nvSpPr>
            <p:spPr>
              <a:xfrm>
                <a:off x="852084" y="1400025"/>
                <a:ext cx="8423369" cy="567412"/>
              </a:xfrm>
              <a:prstGeom prst="rect">
                <a:avLst/>
              </a:prstGeom>
              <a:solidFill>
                <a:srgbClr val="068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grpSp>
          <p:nvGrpSpPr>
            <p:cNvPr id="21" name="组合 20">
              <a:extLst>
                <a:ext uri="{FF2B5EF4-FFF2-40B4-BE49-F238E27FC236}">
                  <a16:creationId xmlns="" xmlns:a16="http://schemas.microsoft.com/office/drawing/2014/main" id="{C2863105-EFA9-401E-B920-9DC0ABB79B6A}"/>
                </a:ext>
              </a:extLst>
            </p:cNvPr>
            <p:cNvGrpSpPr/>
            <p:nvPr/>
          </p:nvGrpSpPr>
          <p:grpSpPr>
            <a:xfrm>
              <a:off x="756504" y="5022272"/>
              <a:ext cx="10562703" cy="1467984"/>
              <a:chOff x="-2524725" y="4593013"/>
              <a:chExt cx="14339760" cy="2211686"/>
            </a:xfrm>
          </p:grpSpPr>
          <p:sp>
            <p:nvSpPr>
              <p:cNvPr id="28" name="直角三角形 37">
                <a:extLst>
                  <a:ext uri="{FF2B5EF4-FFF2-40B4-BE49-F238E27FC236}">
                    <a16:creationId xmlns="" xmlns:a16="http://schemas.microsoft.com/office/drawing/2014/main" id="{1323FD43-B801-4BF0-8519-26F3348A08D0}"/>
                  </a:ext>
                </a:extLst>
              </p:cNvPr>
              <p:cNvSpPr/>
              <p:nvPr/>
            </p:nvSpPr>
            <p:spPr>
              <a:xfrm rot="5400000">
                <a:off x="11367359" y="6315334"/>
                <a:ext cx="447676" cy="447676"/>
              </a:xfrm>
              <a:custGeom>
                <a:avLst/>
                <a:gdLst>
                  <a:gd name="connsiteX0" fmla="*/ 0 w 447676"/>
                  <a:gd name="connsiteY0" fmla="*/ 447676 h 447676"/>
                  <a:gd name="connsiteX1" fmla="*/ 0 w 447676"/>
                  <a:gd name="connsiteY1" fmla="*/ 0 h 447676"/>
                  <a:gd name="connsiteX2" fmla="*/ 447676 w 447676"/>
                  <a:gd name="connsiteY2" fmla="*/ 447676 h 447676"/>
                  <a:gd name="connsiteX3" fmla="*/ 0 w 447676"/>
                  <a:gd name="connsiteY3" fmla="*/ 447676 h 447676"/>
                  <a:gd name="connsiteX0-1" fmla="*/ 68239 w 447676"/>
                  <a:gd name="connsiteY0-2" fmla="*/ 369201 h 447676"/>
                  <a:gd name="connsiteX1-3" fmla="*/ 0 w 447676"/>
                  <a:gd name="connsiteY1-4" fmla="*/ 0 h 447676"/>
                  <a:gd name="connsiteX2-5" fmla="*/ 447676 w 447676"/>
                  <a:gd name="connsiteY2-6" fmla="*/ 447676 h 447676"/>
                  <a:gd name="connsiteX3-7" fmla="*/ 68239 w 447676"/>
                  <a:gd name="connsiteY3-8" fmla="*/ 369201 h 447676"/>
                </a:gdLst>
                <a:ahLst/>
                <a:cxnLst>
                  <a:cxn ang="0">
                    <a:pos x="connsiteX0-1" y="connsiteY0-2"/>
                  </a:cxn>
                  <a:cxn ang="0">
                    <a:pos x="connsiteX1-3" y="connsiteY1-4"/>
                  </a:cxn>
                  <a:cxn ang="0">
                    <a:pos x="connsiteX2-5" y="connsiteY2-6"/>
                  </a:cxn>
                  <a:cxn ang="0">
                    <a:pos x="connsiteX3-7" y="connsiteY3-8"/>
                  </a:cxn>
                </a:cxnLst>
                <a:rect l="l" t="t" r="r" b="b"/>
                <a:pathLst>
                  <a:path w="447676" h="447676">
                    <a:moveTo>
                      <a:pt x="68239" y="369201"/>
                    </a:moveTo>
                    <a:lnTo>
                      <a:pt x="0" y="0"/>
                    </a:lnTo>
                    <a:lnTo>
                      <a:pt x="447676" y="447676"/>
                    </a:lnTo>
                    <a:lnTo>
                      <a:pt x="68239" y="369201"/>
                    </a:ln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9" name="Freeform 144">
                <a:extLst>
                  <a:ext uri="{FF2B5EF4-FFF2-40B4-BE49-F238E27FC236}">
                    <a16:creationId xmlns="" xmlns:a16="http://schemas.microsoft.com/office/drawing/2014/main" id="{B87E5961-08D8-438A-9CE9-31C6E63EDA5A}"/>
                  </a:ext>
                </a:extLst>
              </p:cNvPr>
              <p:cNvSpPr>
                <a:spLocks noEditPoints="1"/>
              </p:cNvSpPr>
              <p:nvPr/>
            </p:nvSpPr>
            <p:spPr bwMode="auto">
              <a:xfrm flipH="1">
                <a:off x="-2524725" y="4593013"/>
                <a:ext cx="1919575" cy="2211686"/>
              </a:xfrm>
              <a:custGeom>
                <a:avLst/>
                <a:gdLst>
                  <a:gd name="T0" fmla="*/ 3 w 97"/>
                  <a:gd name="T1" fmla="*/ 106 h 112"/>
                  <a:gd name="T2" fmla="*/ 3 w 97"/>
                  <a:gd name="T3" fmla="*/ 48 h 112"/>
                  <a:gd name="T4" fmla="*/ 30 w 97"/>
                  <a:gd name="T5" fmla="*/ 39 h 112"/>
                  <a:gd name="T6" fmla="*/ 30 w 97"/>
                  <a:gd name="T7" fmla="*/ 23 h 112"/>
                  <a:gd name="T8" fmla="*/ 74 w 97"/>
                  <a:gd name="T9" fmla="*/ 2 h 112"/>
                  <a:gd name="T10" fmla="*/ 79 w 97"/>
                  <a:gd name="T11" fmla="*/ 1 h 112"/>
                  <a:gd name="T12" fmla="*/ 92 w 97"/>
                  <a:gd name="T13" fmla="*/ 105 h 112"/>
                  <a:gd name="T14" fmla="*/ 97 w 97"/>
                  <a:gd name="T15" fmla="*/ 112 h 112"/>
                  <a:gd name="T16" fmla="*/ 72 w 97"/>
                  <a:gd name="T17" fmla="*/ 112 h 112"/>
                  <a:gd name="T18" fmla="*/ 72 w 97"/>
                  <a:gd name="T19" fmla="*/ 11 h 112"/>
                  <a:gd name="T20" fmla="*/ 37 w 97"/>
                  <a:gd name="T21" fmla="*/ 37 h 112"/>
                  <a:gd name="T22" fmla="*/ 51 w 97"/>
                  <a:gd name="T23" fmla="*/ 32 h 112"/>
                  <a:gd name="T24" fmla="*/ 51 w 97"/>
                  <a:gd name="T25" fmla="*/ 32 h 112"/>
                  <a:gd name="T26" fmla="*/ 51 w 97"/>
                  <a:gd name="T27" fmla="*/ 32 h 112"/>
                  <a:gd name="T28" fmla="*/ 65 w 97"/>
                  <a:gd name="T29" fmla="*/ 105 h 112"/>
                  <a:gd name="T30" fmla="*/ 70 w 97"/>
                  <a:gd name="T31" fmla="*/ 112 h 112"/>
                  <a:gd name="T32" fmla="*/ 45 w 97"/>
                  <a:gd name="T33" fmla="*/ 112 h 112"/>
                  <a:gd name="T34" fmla="*/ 45 w 97"/>
                  <a:gd name="T35" fmla="*/ 41 h 112"/>
                  <a:gd name="T36" fmla="*/ 9 w 97"/>
                  <a:gd name="T37" fmla="*/ 109 h 112"/>
                  <a:gd name="T38" fmla="*/ 6 w 97"/>
                  <a:gd name="T39" fmla="*/ 112 h 112"/>
                  <a:gd name="T40" fmla="*/ 0 w 97"/>
                  <a:gd name="T41" fmla="*/ 106 h 112"/>
                  <a:gd name="T42" fmla="*/ 25 w 97"/>
                  <a:gd name="T43" fmla="*/ 112 h 112"/>
                  <a:gd name="T44" fmla="*/ 39 w 97"/>
                  <a:gd name="T45" fmla="*/ 100 h 112"/>
                  <a:gd name="T46" fmla="*/ 13 w 97"/>
                  <a:gd name="T47" fmla="*/ 101 h 112"/>
                  <a:gd name="T48" fmla="*/ 13 w 97"/>
                  <a:gd name="T49" fmla="*/ 67 h 112"/>
                  <a:gd name="T50" fmla="*/ 39 w 97"/>
                  <a:gd name="T51" fmla="*/ 60 h 112"/>
                  <a:gd name="T52" fmla="*/ 25 w 97"/>
                  <a:gd name="T53" fmla="*/ 53 h 112"/>
                  <a:gd name="T54" fmla="*/ 13 w 97"/>
                  <a:gd name="T55" fmla="*/ 67 h 112"/>
                  <a:gd name="T56" fmla="*/ 25 w 97"/>
                  <a:gd name="T57" fmla="*/ 80 h 112"/>
                  <a:gd name="T58" fmla="*/ 39 w 97"/>
                  <a:gd name="T59" fmla="*/ 65 h 112"/>
                  <a:gd name="T60" fmla="*/ 13 w 97"/>
                  <a:gd name="T61" fmla="*/ 72 h 112"/>
                  <a:gd name="T62" fmla="*/ 13 w 97"/>
                  <a:gd name="T63" fmla="*/ 97 h 112"/>
                  <a:gd name="T64" fmla="*/ 39 w 97"/>
                  <a:gd name="T65" fmla="*/ 94 h 112"/>
                  <a:gd name="T66" fmla="*/ 25 w 97"/>
                  <a:gd name="T67" fmla="*/ 84 h 112"/>
                  <a:gd name="T68" fmla="*/ 13 w 97"/>
                  <a:gd name="T69" fmla="*/ 97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7" h="112">
                    <a:moveTo>
                      <a:pt x="0" y="106"/>
                    </a:moveTo>
                    <a:cubicBezTo>
                      <a:pt x="3" y="106"/>
                      <a:pt x="3" y="106"/>
                      <a:pt x="3" y="106"/>
                    </a:cubicBezTo>
                    <a:cubicBezTo>
                      <a:pt x="3" y="51"/>
                      <a:pt x="3" y="51"/>
                      <a:pt x="3" y="51"/>
                    </a:cubicBezTo>
                    <a:cubicBezTo>
                      <a:pt x="3" y="48"/>
                      <a:pt x="3" y="48"/>
                      <a:pt x="3" y="48"/>
                    </a:cubicBezTo>
                    <a:cubicBezTo>
                      <a:pt x="5" y="48"/>
                      <a:pt x="5" y="48"/>
                      <a:pt x="5" y="48"/>
                    </a:cubicBezTo>
                    <a:cubicBezTo>
                      <a:pt x="30" y="39"/>
                      <a:pt x="30" y="39"/>
                      <a:pt x="30" y="39"/>
                    </a:cubicBezTo>
                    <a:cubicBezTo>
                      <a:pt x="30" y="25"/>
                      <a:pt x="30" y="25"/>
                      <a:pt x="30" y="25"/>
                    </a:cubicBezTo>
                    <a:cubicBezTo>
                      <a:pt x="30" y="23"/>
                      <a:pt x="30" y="23"/>
                      <a:pt x="30" y="23"/>
                    </a:cubicBezTo>
                    <a:cubicBezTo>
                      <a:pt x="32" y="22"/>
                      <a:pt x="32" y="22"/>
                      <a:pt x="32" y="22"/>
                    </a:cubicBezTo>
                    <a:cubicBezTo>
                      <a:pt x="74" y="2"/>
                      <a:pt x="74" y="2"/>
                      <a:pt x="74" y="2"/>
                    </a:cubicBezTo>
                    <a:cubicBezTo>
                      <a:pt x="79" y="0"/>
                      <a:pt x="79" y="0"/>
                      <a:pt x="79" y="0"/>
                    </a:cubicBezTo>
                    <a:cubicBezTo>
                      <a:pt x="79" y="1"/>
                      <a:pt x="79" y="1"/>
                      <a:pt x="79" y="1"/>
                    </a:cubicBezTo>
                    <a:cubicBezTo>
                      <a:pt x="92" y="9"/>
                      <a:pt x="92" y="9"/>
                      <a:pt x="92" y="9"/>
                    </a:cubicBezTo>
                    <a:cubicBezTo>
                      <a:pt x="92" y="105"/>
                      <a:pt x="92" y="105"/>
                      <a:pt x="92" y="105"/>
                    </a:cubicBezTo>
                    <a:cubicBezTo>
                      <a:pt x="97" y="105"/>
                      <a:pt x="97" y="105"/>
                      <a:pt x="97" y="105"/>
                    </a:cubicBezTo>
                    <a:cubicBezTo>
                      <a:pt x="97" y="112"/>
                      <a:pt x="97" y="112"/>
                      <a:pt x="97" y="112"/>
                    </a:cubicBezTo>
                    <a:cubicBezTo>
                      <a:pt x="75" y="112"/>
                      <a:pt x="75" y="112"/>
                      <a:pt x="75" y="112"/>
                    </a:cubicBezTo>
                    <a:cubicBezTo>
                      <a:pt x="72" y="112"/>
                      <a:pt x="72" y="112"/>
                      <a:pt x="72" y="112"/>
                    </a:cubicBezTo>
                    <a:cubicBezTo>
                      <a:pt x="72" y="109"/>
                      <a:pt x="72" y="109"/>
                      <a:pt x="72" y="109"/>
                    </a:cubicBezTo>
                    <a:cubicBezTo>
                      <a:pt x="72" y="11"/>
                      <a:pt x="72" y="11"/>
                      <a:pt x="72" y="11"/>
                    </a:cubicBezTo>
                    <a:cubicBezTo>
                      <a:pt x="37" y="27"/>
                      <a:pt x="37" y="27"/>
                      <a:pt x="37" y="27"/>
                    </a:cubicBezTo>
                    <a:cubicBezTo>
                      <a:pt x="37" y="37"/>
                      <a:pt x="37" y="37"/>
                      <a:pt x="37" y="37"/>
                    </a:cubicBezTo>
                    <a:cubicBezTo>
                      <a:pt x="47" y="33"/>
                      <a:pt x="47" y="33"/>
                      <a:pt x="47" y="33"/>
                    </a:cubicBezTo>
                    <a:cubicBezTo>
                      <a:pt x="51" y="32"/>
                      <a:pt x="51" y="32"/>
                      <a:pt x="51" y="32"/>
                    </a:cubicBezTo>
                    <a:cubicBezTo>
                      <a:pt x="51" y="31"/>
                      <a:pt x="51" y="31"/>
                      <a:pt x="51" y="31"/>
                    </a:cubicBezTo>
                    <a:cubicBezTo>
                      <a:pt x="51" y="32"/>
                      <a:pt x="51" y="32"/>
                      <a:pt x="51" y="32"/>
                    </a:cubicBezTo>
                    <a:cubicBezTo>
                      <a:pt x="51" y="31"/>
                      <a:pt x="51" y="31"/>
                      <a:pt x="51" y="31"/>
                    </a:cubicBezTo>
                    <a:cubicBezTo>
                      <a:pt x="51" y="32"/>
                      <a:pt x="51" y="32"/>
                      <a:pt x="51" y="32"/>
                    </a:cubicBezTo>
                    <a:cubicBezTo>
                      <a:pt x="65" y="40"/>
                      <a:pt x="65" y="40"/>
                      <a:pt x="65" y="40"/>
                    </a:cubicBezTo>
                    <a:cubicBezTo>
                      <a:pt x="65" y="105"/>
                      <a:pt x="65" y="105"/>
                      <a:pt x="65" y="105"/>
                    </a:cubicBezTo>
                    <a:cubicBezTo>
                      <a:pt x="70" y="105"/>
                      <a:pt x="70" y="105"/>
                      <a:pt x="70" y="105"/>
                    </a:cubicBezTo>
                    <a:cubicBezTo>
                      <a:pt x="70" y="112"/>
                      <a:pt x="70" y="112"/>
                      <a:pt x="70" y="112"/>
                    </a:cubicBezTo>
                    <a:cubicBezTo>
                      <a:pt x="48" y="112"/>
                      <a:pt x="48" y="112"/>
                      <a:pt x="48" y="112"/>
                    </a:cubicBezTo>
                    <a:cubicBezTo>
                      <a:pt x="45" y="112"/>
                      <a:pt x="45" y="112"/>
                      <a:pt x="45" y="112"/>
                    </a:cubicBezTo>
                    <a:cubicBezTo>
                      <a:pt x="45" y="108"/>
                      <a:pt x="45" y="108"/>
                      <a:pt x="45" y="108"/>
                    </a:cubicBezTo>
                    <a:cubicBezTo>
                      <a:pt x="45" y="41"/>
                      <a:pt x="45" y="41"/>
                      <a:pt x="45" y="41"/>
                    </a:cubicBezTo>
                    <a:cubicBezTo>
                      <a:pt x="9" y="53"/>
                      <a:pt x="9" y="53"/>
                      <a:pt x="9" y="53"/>
                    </a:cubicBezTo>
                    <a:cubicBezTo>
                      <a:pt x="9" y="109"/>
                      <a:pt x="9" y="109"/>
                      <a:pt x="9" y="109"/>
                    </a:cubicBezTo>
                    <a:cubicBezTo>
                      <a:pt x="9" y="112"/>
                      <a:pt x="9" y="112"/>
                      <a:pt x="9" y="112"/>
                    </a:cubicBezTo>
                    <a:cubicBezTo>
                      <a:pt x="6" y="112"/>
                      <a:pt x="6" y="112"/>
                      <a:pt x="6" y="112"/>
                    </a:cubicBezTo>
                    <a:cubicBezTo>
                      <a:pt x="0" y="112"/>
                      <a:pt x="0" y="112"/>
                      <a:pt x="0" y="112"/>
                    </a:cubicBezTo>
                    <a:cubicBezTo>
                      <a:pt x="0" y="106"/>
                      <a:pt x="0" y="106"/>
                      <a:pt x="0" y="106"/>
                    </a:cubicBezTo>
                    <a:close/>
                    <a:moveTo>
                      <a:pt x="13" y="112"/>
                    </a:moveTo>
                    <a:cubicBezTo>
                      <a:pt x="17" y="112"/>
                      <a:pt x="21" y="112"/>
                      <a:pt x="25" y="112"/>
                    </a:cubicBezTo>
                    <a:cubicBezTo>
                      <a:pt x="30" y="112"/>
                      <a:pt x="34" y="112"/>
                      <a:pt x="39" y="112"/>
                    </a:cubicBezTo>
                    <a:cubicBezTo>
                      <a:pt x="39" y="108"/>
                      <a:pt x="39" y="104"/>
                      <a:pt x="39" y="100"/>
                    </a:cubicBezTo>
                    <a:cubicBezTo>
                      <a:pt x="34" y="100"/>
                      <a:pt x="30" y="100"/>
                      <a:pt x="25" y="101"/>
                    </a:cubicBezTo>
                    <a:cubicBezTo>
                      <a:pt x="21" y="101"/>
                      <a:pt x="17" y="101"/>
                      <a:pt x="13" y="101"/>
                    </a:cubicBezTo>
                    <a:cubicBezTo>
                      <a:pt x="13" y="105"/>
                      <a:pt x="13" y="108"/>
                      <a:pt x="13" y="112"/>
                    </a:cubicBezTo>
                    <a:close/>
                    <a:moveTo>
                      <a:pt x="13" y="67"/>
                    </a:moveTo>
                    <a:cubicBezTo>
                      <a:pt x="17" y="66"/>
                      <a:pt x="21" y="65"/>
                      <a:pt x="25" y="64"/>
                    </a:cubicBezTo>
                    <a:cubicBezTo>
                      <a:pt x="30" y="63"/>
                      <a:pt x="34" y="61"/>
                      <a:pt x="39" y="60"/>
                    </a:cubicBezTo>
                    <a:cubicBezTo>
                      <a:pt x="39" y="56"/>
                      <a:pt x="39" y="52"/>
                      <a:pt x="39" y="48"/>
                    </a:cubicBezTo>
                    <a:cubicBezTo>
                      <a:pt x="34" y="50"/>
                      <a:pt x="30" y="51"/>
                      <a:pt x="25" y="53"/>
                    </a:cubicBezTo>
                    <a:cubicBezTo>
                      <a:pt x="21" y="54"/>
                      <a:pt x="17" y="56"/>
                      <a:pt x="13" y="57"/>
                    </a:cubicBezTo>
                    <a:cubicBezTo>
                      <a:pt x="13" y="61"/>
                      <a:pt x="13" y="64"/>
                      <a:pt x="13" y="67"/>
                    </a:cubicBezTo>
                    <a:close/>
                    <a:moveTo>
                      <a:pt x="13" y="82"/>
                    </a:moveTo>
                    <a:cubicBezTo>
                      <a:pt x="17" y="81"/>
                      <a:pt x="21" y="80"/>
                      <a:pt x="25" y="80"/>
                    </a:cubicBezTo>
                    <a:cubicBezTo>
                      <a:pt x="30" y="79"/>
                      <a:pt x="34" y="78"/>
                      <a:pt x="39" y="77"/>
                    </a:cubicBezTo>
                    <a:cubicBezTo>
                      <a:pt x="39" y="73"/>
                      <a:pt x="39" y="69"/>
                      <a:pt x="39" y="65"/>
                    </a:cubicBezTo>
                    <a:cubicBezTo>
                      <a:pt x="34" y="66"/>
                      <a:pt x="30" y="67"/>
                      <a:pt x="25" y="69"/>
                    </a:cubicBezTo>
                    <a:cubicBezTo>
                      <a:pt x="21" y="70"/>
                      <a:pt x="17" y="71"/>
                      <a:pt x="13" y="72"/>
                    </a:cubicBezTo>
                    <a:cubicBezTo>
                      <a:pt x="13" y="75"/>
                      <a:pt x="13" y="79"/>
                      <a:pt x="13" y="82"/>
                    </a:cubicBezTo>
                    <a:close/>
                    <a:moveTo>
                      <a:pt x="13" y="97"/>
                    </a:moveTo>
                    <a:cubicBezTo>
                      <a:pt x="17" y="96"/>
                      <a:pt x="21" y="96"/>
                      <a:pt x="25" y="96"/>
                    </a:cubicBezTo>
                    <a:cubicBezTo>
                      <a:pt x="30" y="95"/>
                      <a:pt x="34" y="95"/>
                      <a:pt x="39" y="94"/>
                    </a:cubicBezTo>
                    <a:cubicBezTo>
                      <a:pt x="39" y="90"/>
                      <a:pt x="39" y="86"/>
                      <a:pt x="39" y="82"/>
                    </a:cubicBezTo>
                    <a:cubicBezTo>
                      <a:pt x="34" y="83"/>
                      <a:pt x="30" y="84"/>
                      <a:pt x="25" y="84"/>
                    </a:cubicBezTo>
                    <a:cubicBezTo>
                      <a:pt x="21" y="85"/>
                      <a:pt x="17" y="86"/>
                      <a:pt x="13" y="86"/>
                    </a:cubicBezTo>
                    <a:cubicBezTo>
                      <a:pt x="13" y="90"/>
                      <a:pt x="13" y="93"/>
                      <a:pt x="13" y="97"/>
                    </a:cubicBezTo>
                    <a:close/>
                  </a:path>
                </a:pathLst>
              </a:custGeom>
              <a:solidFill>
                <a:schemeClr val="tx1">
                  <a:alpha val="5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grpSp>
          <p:nvGrpSpPr>
            <p:cNvPr id="22" name="组合 21">
              <a:extLst>
                <a:ext uri="{FF2B5EF4-FFF2-40B4-BE49-F238E27FC236}">
                  <a16:creationId xmlns="" xmlns:a16="http://schemas.microsoft.com/office/drawing/2014/main" id="{7DD40107-3F28-43DC-A0EE-43CEF96EB786}"/>
                </a:ext>
              </a:extLst>
            </p:cNvPr>
            <p:cNvGrpSpPr/>
            <p:nvPr/>
          </p:nvGrpSpPr>
          <p:grpSpPr>
            <a:xfrm>
              <a:off x="1075217" y="1734765"/>
              <a:ext cx="10008000" cy="132588"/>
              <a:chOff x="951647" y="1969548"/>
              <a:chExt cx="9015100" cy="132588"/>
            </a:xfrm>
          </p:grpSpPr>
          <p:sp>
            <p:nvSpPr>
              <p:cNvPr id="24" name="任意多边形 15">
                <a:extLst>
                  <a:ext uri="{FF2B5EF4-FFF2-40B4-BE49-F238E27FC236}">
                    <a16:creationId xmlns="" xmlns:a16="http://schemas.microsoft.com/office/drawing/2014/main" id="{02A0C93D-CBC9-4658-BF39-F06DE073E95D}"/>
                  </a:ext>
                </a:extLst>
              </p:cNvPr>
              <p:cNvSpPr/>
              <p:nvPr/>
            </p:nvSpPr>
            <p:spPr>
              <a:xfrm>
                <a:off x="951647"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5" name="任意多边形 15">
                <a:extLst>
                  <a:ext uri="{FF2B5EF4-FFF2-40B4-BE49-F238E27FC236}">
                    <a16:creationId xmlns="" xmlns:a16="http://schemas.microsoft.com/office/drawing/2014/main" id="{F831AC3C-1C3F-4FFF-827A-FC31C337C26D}"/>
                  </a:ext>
                </a:extLst>
              </p:cNvPr>
              <p:cNvSpPr/>
              <p:nvPr/>
            </p:nvSpPr>
            <p:spPr>
              <a:xfrm>
                <a:off x="3240852"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6" name="任意多边形 15">
                <a:extLst>
                  <a:ext uri="{FF2B5EF4-FFF2-40B4-BE49-F238E27FC236}">
                    <a16:creationId xmlns="" xmlns:a16="http://schemas.microsoft.com/office/drawing/2014/main" id="{46547550-2339-4CFB-8855-58FA4A9F2287}"/>
                  </a:ext>
                </a:extLst>
              </p:cNvPr>
              <p:cNvSpPr/>
              <p:nvPr/>
            </p:nvSpPr>
            <p:spPr>
              <a:xfrm>
                <a:off x="5530057"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7" name="任意多边形 15">
                <a:extLst>
                  <a:ext uri="{FF2B5EF4-FFF2-40B4-BE49-F238E27FC236}">
                    <a16:creationId xmlns="" xmlns:a16="http://schemas.microsoft.com/office/drawing/2014/main" id="{47C9BC07-9D14-4884-9204-4CED42433DA3}"/>
                  </a:ext>
                </a:extLst>
              </p:cNvPr>
              <p:cNvSpPr/>
              <p:nvPr/>
            </p:nvSpPr>
            <p:spPr>
              <a:xfrm>
                <a:off x="7819262"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pic>
          <p:nvPicPr>
            <p:cNvPr id="23" name="图片 22">
              <a:extLst>
                <a:ext uri="{FF2B5EF4-FFF2-40B4-BE49-F238E27FC236}">
                  <a16:creationId xmlns="" xmlns:a16="http://schemas.microsoft.com/office/drawing/2014/main" id="{8AD26752-3D6B-463A-975D-C3F6B2F699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360" y="1456095"/>
              <a:ext cx="675814" cy="675815"/>
            </a:xfrm>
            <a:prstGeom prst="rect">
              <a:avLst/>
            </a:prstGeom>
          </p:spPr>
        </p:pic>
      </p:grpSp>
      <p:sp>
        <p:nvSpPr>
          <p:cNvPr id="18" name="文本框 17">
            <a:extLst>
              <a:ext uri="{FF2B5EF4-FFF2-40B4-BE49-F238E27FC236}">
                <a16:creationId xmlns="" xmlns:a16="http://schemas.microsoft.com/office/drawing/2014/main" id="{08284E3D-9832-458E-BB51-8C529D3DDE41}"/>
              </a:ext>
            </a:extLst>
          </p:cNvPr>
          <p:cNvSpPr txBox="1"/>
          <p:nvPr/>
        </p:nvSpPr>
        <p:spPr>
          <a:xfrm>
            <a:off x="951647" y="485886"/>
            <a:ext cx="1620957"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请假流程</a:t>
            </a:r>
          </a:p>
        </p:txBody>
      </p:sp>
      <p:sp>
        <p:nvSpPr>
          <p:cNvPr id="37" name="矩形 36">
            <a:extLst>
              <a:ext uri="{FF2B5EF4-FFF2-40B4-BE49-F238E27FC236}">
                <a16:creationId xmlns="" xmlns:a16="http://schemas.microsoft.com/office/drawing/2014/main" id="{FA02B139-386F-4CB4-A9CC-6E3C1572BAB2}"/>
              </a:ext>
            </a:extLst>
          </p:cNvPr>
          <p:cNvSpPr/>
          <p:nvPr/>
        </p:nvSpPr>
        <p:spPr>
          <a:xfrm>
            <a:off x="1521630" y="2142134"/>
            <a:ext cx="10388057" cy="2031325"/>
          </a:xfrm>
          <a:prstGeom prst="rect">
            <a:avLst/>
          </a:prstGeom>
        </p:spPr>
        <p:txBody>
          <a:bodyPr wrap="square">
            <a:spAutoFit/>
          </a:bodyPr>
          <a:lstStyle/>
          <a:p>
            <a:pPr>
              <a:lnSpc>
                <a:spcPct val="150000"/>
              </a:lnSpc>
              <a:buFont typeface="Wingdings" panose="05000000000000000000" pitchFamily="2" charset="2"/>
              <a:buNone/>
            </a:pPr>
            <a:r>
              <a:rPr lang="en-US" altLang="zh-CN" sz="2000" b="1" dirty="0">
                <a:solidFill>
                  <a:srgbClr val="068FF5"/>
                </a:solidFill>
                <a:cs typeface="+mn-ea"/>
                <a:sym typeface="+mn-lt"/>
              </a:rPr>
              <a:t>2</a:t>
            </a:r>
            <a:r>
              <a:rPr lang="zh-CN" altLang="en-US" sz="2000" b="1" dirty="0">
                <a:solidFill>
                  <a:srgbClr val="068FF5"/>
                </a:solidFill>
                <a:cs typeface="+mn-ea"/>
                <a:sym typeface="+mn-lt"/>
              </a:rPr>
              <a:t>、部门经理以上（含）请假：</a:t>
            </a:r>
          </a:p>
          <a:p>
            <a:pPr>
              <a:lnSpc>
                <a:spcPct val="150000"/>
              </a:lnSpc>
              <a:buFont typeface="Wingdings" panose="05000000000000000000" pitchFamily="2" charset="2"/>
              <a:buNone/>
            </a:pPr>
            <a:r>
              <a:rPr lang="zh-CN" altLang="en-US" sz="1600" dirty="0">
                <a:solidFill>
                  <a:schemeClr val="bg2">
                    <a:lumMod val="25000"/>
                  </a:schemeClr>
                </a:solidFill>
                <a:cs typeface="+mn-ea"/>
                <a:sym typeface="+mn-lt"/>
              </a:rPr>
              <a:t>      </a:t>
            </a:r>
            <a:r>
              <a:rPr lang="en-US" altLang="zh-CN" sz="1600" dirty="0">
                <a:solidFill>
                  <a:schemeClr val="bg2">
                    <a:lumMod val="25000"/>
                  </a:schemeClr>
                </a:solidFill>
                <a:cs typeface="+mn-ea"/>
                <a:sym typeface="+mn-lt"/>
              </a:rPr>
              <a:t>1</a:t>
            </a:r>
            <a:r>
              <a:rPr lang="zh-CN" altLang="en-US" sz="1600" dirty="0">
                <a:solidFill>
                  <a:schemeClr val="bg2">
                    <a:lumMod val="25000"/>
                  </a:schemeClr>
                </a:solidFill>
                <a:cs typeface="+mn-ea"/>
                <a:sym typeface="+mn-lt"/>
              </a:rPr>
              <a:t>）请假人员找部门考勤员领取</a:t>
            </a:r>
            <a:r>
              <a:rPr lang="en-US" altLang="zh-CN" sz="1600" dirty="0">
                <a:solidFill>
                  <a:schemeClr val="bg2">
                    <a:lumMod val="25000"/>
                  </a:schemeClr>
                </a:solidFill>
                <a:cs typeface="+mn-ea"/>
                <a:sym typeface="+mn-lt"/>
              </a:rPr>
              <a:t>《</a:t>
            </a:r>
            <a:r>
              <a:rPr lang="zh-CN" altLang="en-US" sz="1600" dirty="0">
                <a:solidFill>
                  <a:schemeClr val="bg2">
                    <a:lumMod val="25000"/>
                  </a:schemeClr>
                </a:solidFill>
                <a:cs typeface="+mn-ea"/>
                <a:sym typeface="+mn-lt"/>
              </a:rPr>
              <a:t>员工请假申请表</a:t>
            </a:r>
            <a:r>
              <a:rPr lang="en-US" altLang="zh-CN" sz="1600" dirty="0">
                <a:solidFill>
                  <a:schemeClr val="bg2">
                    <a:lumMod val="25000"/>
                  </a:schemeClr>
                </a:solidFill>
                <a:cs typeface="+mn-ea"/>
                <a:sym typeface="+mn-lt"/>
              </a:rPr>
              <a:t>》</a:t>
            </a:r>
            <a:r>
              <a:rPr lang="zh-CN" altLang="en-US" sz="1600" dirty="0">
                <a:solidFill>
                  <a:schemeClr val="bg2">
                    <a:lumMod val="25000"/>
                  </a:schemeClr>
                </a:solidFill>
                <a:cs typeface="+mn-ea"/>
                <a:sym typeface="+mn-lt"/>
              </a:rPr>
              <a:t>，填写</a:t>
            </a:r>
            <a:r>
              <a:rPr lang="en-US" altLang="zh-CN" sz="1600" dirty="0">
                <a:solidFill>
                  <a:schemeClr val="bg2">
                    <a:lumMod val="25000"/>
                  </a:schemeClr>
                </a:solidFill>
                <a:cs typeface="+mn-ea"/>
                <a:sym typeface="+mn-lt"/>
              </a:rPr>
              <a:t>《</a:t>
            </a:r>
            <a:r>
              <a:rPr lang="zh-CN" altLang="en-US" sz="1600" dirty="0">
                <a:solidFill>
                  <a:schemeClr val="bg2">
                    <a:lumMod val="25000"/>
                  </a:schemeClr>
                </a:solidFill>
                <a:cs typeface="+mn-ea"/>
                <a:sym typeface="+mn-lt"/>
              </a:rPr>
              <a:t>员工请假 申请表</a:t>
            </a:r>
            <a:r>
              <a:rPr lang="en-US" altLang="zh-CN" sz="1600" dirty="0">
                <a:solidFill>
                  <a:schemeClr val="bg2">
                    <a:lumMod val="25000"/>
                  </a:schemeClr>
                </a:solidFill>
                <a:cs typeface="+mn-ea"/>
                <a:sym typeface="+mn-lt"/>
              </a:rPr>
              <a:t>》</a:t>
            </a:r>
            <a:r>
              <a:rPr lang="zh-CN" altLang="en-US" sz="1600" dirty="0">
                <a:solidFill>
                  <a:schemeClr val="bg2">
                    <a:lumMod val="25000"/>
                  </a:schemeClr>
                </a:solidFill>
                <a:cs typeface="+mn-ea"/>
                <a:sym typeface="+mn-lt"/>
              </a:rPr>
              <a:t>（假别及预计时间等）</a:t>
            </a:r>
          </a:p>
          <a:p>
            <a:pPr>
              <a:lnSpc>
                <a:spcPct val="150000"/>
              </a:lnSpc>
              <a:buFont typeface="Wingdings" panose="05000000000000000000" pitchFamily="2" charset="2"/>
              <a:buNone/>
            </a:pPr>
            <a:r>
              <a:rPr lang="zh-CN" altLang="en-US" sz="1600" dirty="0">
                <a:solidFill>
                  <a:schemeClr val="bg2">
                    <a:lumMod val="25000"/>
                  </a:schemeClr>
                </a:solidFill>
                <a:cs typeface="+mn-ea"/>
                <a:sym typeface="+mn-lt"/>
              </a:rPr>
              <a:t>      </a:t>
            </a:r>
            <a:r>
              <a:rPr lang="en-US" altLang="zh-CN" sz="1600" dirty="0">
                <a:solidFill>
                  <a:schemeClr val="bg2">
                    <a:lumMod val="25000"/>
                  </a:schemeClr>
                </a:solidFill>
                <a:cs typeface="+mn-ea"/>
                <a:sym typeface="+mn-lt"/>
              </a:rPr>
              <a:t>2</a:t>
            </a:r>
            <a:r>
              <a:rPr lang="zh-CN" altLang="en-US" sz="1600" dirty="0">
                <a:solidFill>
                  <a:schemeClr val="bg2">
                    <a:lumMod val="25000"/>
                  </a:schemeClr>
                </a:solidFill>
                <a:cs typeface="+mn-ea"/>
                <a:sym typeface="+mn-lt"/>
              </a:rPr>
              <a:t>）经公司总经理批准同意；　</a:t>
            </a:r>
          </a:p>
          <a:p>
            <a:pPr>
              <a:lnSpc>
                <a:spcPct val="150000"/>
              </a:lnSpc>
              <a:buFont typeface="Wingdings" panose="05000000000000000000" pitchFamily="2" charset="2"/>
              <a:buNone/>
            </a:pPr>
            <a:r>
              <a:rPr lang="zh-CN" altLang="en-US" sz="1600" dirty="0">
                <a:solidFill>
                  <a:schemeClr val="bg2">
                    <a:lumMod val="25000"/>
                  </a:schemeClr>
                </a:solidFill>
                <a:cs typeface="+mn-ea"/>
                <a:sym typeface="+mn-lt"/>
              </a:rPr>
              <a:t>      </a:t>
            </a:r>
            <a:r>
              <a:rPr lang="en-US" altLang="zh-CN" sz="1600" dirty="0">
                <a:solidFill>
                  <a:schemeClr val="bg2">
                    <a:lumMod val="25000"/>
                  </a:schemeClr>
                </a:solidFill>
                <a:cs typeface="+mn-ea"/>
                <a:sym typeface="+mn-lt"/>
              </a:rPr>
              <a:t>3</a:t>
            </a:r>
            <a:r>
              <a:rPr lang="zh-CN" altLang="en-US" sz="1600" dirty="0">
                <a:solidFill>
                  <a:schemeClr val="bg2">
                    <a:lumMod val="25000"/>
                  </a:schemeClr>
                </a:solidFill>
                <a:cs typeface="+mn-ea"/>
                <a:sym typeface="+mn-lt"/>
              </a:rPr>
              <a:t>）把请假单交分公司</a:t>
            </a:r>
            <a:r>
              <a:rPr lang="en-US" altLang="zh-CN" sz="1600" dirty="0">
                <a:solidFill>
                  <a:schemeClr val="bg2">
                    <a:lumMod val="25000"/>
                  </a:schemeClr>
                </a:solidFill>
                <a:cs typeface="+mn-ea"/>
                <a:sym typeface="+mn-lt"/>
              </a:rPr>
              <a:t>/</a:t>
            </a:r>
            <a:r>
              <a:rPr lang="zh-CN" altLang="en-US" sz="1600" dirty="0">
                <a:solidFill>
                  <a:schemeClr val="bg2">
                    <a:lumMod val="25000"/>
                  </a:schemeClr>
                </a:solidFill>
                <a:cs typeface="+mn-ea"/>
                <a:sym typeface="+mn-lt"/>
              </a:rPr>
              <a:t>总部人力资源部方可离开 ；</a:t>
            </a:r>
          </a:p>
          <a:p>
            <a:pPr>
              <a:lnSpc>
                <a:spcPct val="150000"/>
              </a:lnSpc>
              <a:buFont typeface="Wingdings" panose="05000000000000000000" pitchFamily="2" charset="2"/>
              <a:buNone/>
            </a:pPr>
            <a:r>
              <a:rPr lang="zh-CN" altLang="en-US" sz="1600" dirty="0">
                <a:solidFill>
                  <a:schemeClr val="bg2">
                    <a:lumMod val="25000"/>
                  </a:schemeClr>
                </a:solidFill>
                <a:cs typeface="+mn-ea"/>
                <a:sym typeface="+mn-lt"/>
              </a:rPr>
              <a:t>      </a:t>
            </a:r>
            <a:r>
              <a:rPr lang="en-US" altLang="zh-CN" sz="1600" dirty="0">
                <a:solidFill>
                  <a:schemeClr val="bg2">
                    <a:lumMod val="25000"/>
                  </a:schemeClr>
                </a:solidFill>
                <a:cs typeface="+mn-ea"/>
                <a:sym typeface="+mn-lt"/>
              </a:rPr>
              <a:t>4</a:t>
            </a:r>
            <a:r>
              <a:rPr lang="zh-CN" altLang="en-US" sz="1600" dirty="0">
                <a:solidFill>
                  <a:schemeClr val="bg2">
                    <a:lumMod val="25000"/>
                  </a:schemeClr>
                </a:solidFill>
                <a:cs typeface="+mn-ea"/>
                <a:sym typeface="+mn-lt"/>
              </a:rPr>
              <a:t>）休假结束，员工返回公司，员工需到人力资源部销假。</a:t>
            </a:r>
          </a:p>
        </p:txBody>
      </p:sp>
      <p:sp>
        <p:nvSpPr>
          <p:cNvPr id="38" name="矩形 37">
            <a:extLst>
              <a:ext uri="{FF2B5EF4-FFF2-40B4-BE49-F238E27FC236}">
                <a16:creationId xmlns="" xmlns:a16="http://schemas.microsoft.com/office/drawing/2014/main" id="{95EB1AB8-E94B-4ABF-A588-3E764E1D7B1D}"/>
              </a:ext>
            </a:extLst>
          </p:cNvPr>
          <p:cNvSpPr/>
          <p:nvPr/>
        </p:nvSpPr>
        <p:spPr>
          <a:xfrm>
            <a:off x="2493132" y="4357248"/>
            <a:ext cx="6096000" cy="369332"/>
          </a:xfrm>
          <a:prstGeom prst="rect">
            <a:avLst/>
          </a:prstGeom>
        </p:spPr>
        <p:txBody>
          <a:bodyPr>
            <a:spAutoFit/>
          </a:bodyPr>
          <a:lstStyle/>
          <a:p>
            <a:pPr>
              <a:lnSpc>
                <a:spcPct val="90000"/>
              </a:lnSpc>
              <a:buFont typeface="Wingdings" panose="05000000000000000000" pitchFamily="2" charset="2"/>
              <a:buNone/>
            </a:pPr>
            <a:r>
              <a:rPr lang="zh-CN" altLang="en-US" sz="2000" b="1" dirty="0">
                <a:solidFill>
                  <a:srgbClr val="068FF5"/>
                </a:solidFill>
                <a:cs typeface="+mn-ea"/>
                <a:sym typeface="+mn-lt"/>
              </a:rPr>
              <a:t>注：连续请假超过三天者，必须经过公司副总裁批准。</a:t>
            </a:r>
          </a:p>
        </p:txBody>
      </p:sp>
      <p:sp>
        <p:nvSpPr>
          <p:cNvPr id="39" name="矩形 38">
            <a:extLst>
              <a:ext uri="{FF2B5EF4-FFF2-40B4-BE49-F238E27FC236}">
                <a16:creationId xmlns="" xmlns:a16="http://schemas.microsoft.com/office/drawing/2014/main" id="{3DF8DDD1-B672-4147-A361-D230D41ED279}"/>
              </a:ext>
            </a:extLst>
          </p:cNvPr>
          <p:cNvSpPr/>
          <p:nvPr/>
        </p:nvSpPr>
        <p:spPr>
          <a:xfrm>
            <a:off x="1762125" y="4564713"/>
            <a:ext cx="10588258" cy="1295483"/>
          </a:xfrm>
          <a:prstGeom prst="rect">
            <a:avLst/>
          </a:prstGeom>
          <a:noFill/>
        </p:spPr>
        <p:txBody>
          <a:bodyPr wrap="square">
            <a:spAutoFit/>
          </a:bodyPr>
          <a:lstStyle/>
          <a:p>
            <a:pPr>
              <a:lnSpc>
                <a:spcPct val="150000"/>
              </a:lnSpc>
              <a:buFont typeface="Wingdings" panose="05000000000000000000" pitchFamily="2" charset="2"/>
              <a:buNone/>
            </a:pPr>
            <a:r>
              <a:rPr lang="zh-CN" altLang="en-US" b="1" dirty="0">
                <a:solidFill>
                  <a:schemeClr val="bg2">
                    <a:lumMod val="25000"/>
                  </a:schemeClr>
                </a:solidFill>
                <a:cs typeface="+mn-ea"/>
                <a:sym typeface="+mn-lt"/>
              </a:rPr>
              <a:t>备注：</a:t>
            </a:r>
          </a:p>
          <a:p>
            <a:pPr>
              <a:lnSpc>
                <a:spcPct val="150000"/>
              </a:lnSpc>
              <a:buFont typeface="Wingdings" panose="05000000000000000000" pitchFamily="2" charset="2"/>
              <a:buNone/>
            </a:pPr>
            <a:r>
              <a:rPr lang="zh-CN" altLang="en-US" dirty="0">
                <a:solidFill>
                  <a:schemeClr val="bg2">
                    <a:lumMod val="25000"/>
                  </a:schemeClr>
                </a:solidFill>
                <a:cs typeface="+mn-ea"/>
                <a:sym typeface="+mn-lt"/>
              </a:rPr>
              <a:t>     </a:t>
            </a:r>
            <a:r>
              <a:rPr lang="en-US" altLang="zh-CN" sz="1600" dirty="0">
                <a:solidFill>
                  <a:schemeClr val="bg2">
                    <a:lumMod val="25000"/>
                  </a:schemeClr>
                </a:solidFill>
                <a:cs typeface="+mn-ea"/>
                <a:sym typeface="+mn-lt"/>
              </a:rPr>
              <a:t>1</a:t>
            </a:r>
            <a:r>
              <a:rPr lang="zh-CN" altLang="en-US" sz="1600" dirty="0">
                <a:solidFill>
                  <a:schemeClr val="bg2">
                    <a:lumMod val="25000"/>
                  </a:schemeClr>
                </a:solidFill>
                <a:cs typeface="+mn-ea"/>
                <a:sym typeface="+mn-lt"/>
              </a:rPr>
              <a:t>、请年假的员工需经人力资源部签字审核假期天数后方可执行。</a:t>
            </a:r>
          </a:p>
          <a:p>
            <a:pPr>
              <a:lnSpc>
                <a:spcPct val="150000"/>
              </a:lnSpc>
              <a:buFont typeface="Wingdings" panose="05000000000000000000" pitchFamily="2" charset="2"/>
              <a:buNone/>
            </a:pPr>
            <a:r>
              <a:rPr lang="zh-CN" altLang="en-US" sz="1600" dirty="0">
                <a:solidFill>
                  <a:schemeClr val="bg2">
                    <a:lumMod val="25000"/>
                  </a:schemeClr>
                </a:solidFill>
                <a:cs typeface="+mn-ea"/>
                <a:sym typeface="+mn-lt"/>
              </a:rPr>
              <a:t>     </a:t>
            </a:r>
            <a:r>
              <a:rPr lang="en-US" altLang="zh-CN" sz="1600" dirty="0">
                <a:solidFill>
                  <a:schemeClr val="bg2">
                    <a:lumMod val="25000"/>
                  </a:schemeClr>
                </a:solidFill>
                <a:cs typeface="+mn-ea"/>
                <a:sym typeface="+mn-lt"/>
              </a:rPr>
              <a:t>2</a:t>
            </a:r>
            <a:r>
              <a:rPr lang="zh-CN" altLang="en-US" sz="1600" dirty="0">
                <a:solidFill>
                  <a:schemeClr val="bg2">
                    <a:lumMod val="25000"/>
                  </a:schemeClr>
                </a:solidFill>
                <a:cs typeface="+mn-ea"/>
                <a:sym typeface="+mn-lt"/>
              </a:rPr>
              <a:t>、如遇紧急情况，员工应该请同事或他人代行请假或电话向主管告假，并于事后补齐请假手续。</a:t>
            </a:r>
          </a:p>
        </p:txBody>
      </p:sp>
    </p:spTree>
    <p:extLst>
      <p:ext uri="{BB962C8B-B14F-4D97-AF65-F5344CB8AC3E}">
        <p14:creationId xmlns:p14="http://schemas.microsoft.com/office/powerpoint/2010/main" val="377218244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0-#ppt_w/2"/>
                                          </p:val>
                                        </p:tav>
                                        <p:tav tm="100000">
                                          <p:val>
                                            <p:strVal val="#ppt_x"/>
                                          </p:val>
                                        </p:tav>
                                      </p:tavLst>
                                    </p:anim>
                                    <p:anim calcmode="lin" valueType="num">
                                      <p:cBhvr additive="base">
                                        <p:cTn id="8"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wipe(down)">
                                      <p:cBhvr>
                                        <p:cTn id="13" dur="500"/>
                                        <p:tgtEl>
                                          <p:spTgt spid="17"/>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7"/>
                                        </p:tgtEl>
                                        <p:attrNameLst>
                                          <p:attrName>style.visibility</p:attrName>
                                        </p:attrNameLst>
                                      </p:cBhvr>
                                      <p:to>
                                        <p:strVal val="visible"/>
                                      </p:to>
                                    </p:set>
                                    <p:animEffect transition="in" filter="fade">
                                      <p:cBhvr>
                                        <p:cTn id="18" dur="1000"/>
                                        <p:tgtEl>
                                          <p:spTgt spid="37"/>
                                        </p:tgtEl>
                                      </p:cBhvr>
                                    </p:animEffect>
                                    <p:anim calcmode="lin" valueType="num">
                                      <p:cBhvr>
                                        <p:cTn id="19" dur="1000" fill="hold"/>
                                        <p:tgtEl>
                                          <p:spTgt spid="37"/>
                                        </p:tgtEl>
                                        <p:attrNameLst>
                                          <p:attrName>ppt_x</p:attrName>
                                        </p:attrNameLst>
                                      </p:cBhvr>
                                      <p:tavLst>
                                        <p:tav tm="0">
                                          <p:val>
                                            <p:strVal val="#ppt_x"/>
                                          </p:val>
                                        </p:tav>
                                        <p:tav tm="100000">
                                          <p:val>
                                            <p:strVal val="#ppt_x"/>
                                          </p:val>
                                        </p:tav>
                                      </p:tavLst>
                                    </p:anim>
                                    <p:anim calcmode="lin" valueType="num">
                                      <p:cBhvr>
                                        <p:cTn id="20"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8"/>
                                        </p:tgtEl>
                                        <p:attrNameLst>
                                          <p:attrName>style.visibility</p:attrName>
                                        </p:attrNameLst>
                                      </p:cBhvr>
                                      <p:to>
                                        <p:strVal val="visible"/>
                                      </p:to>
                                    </p:set>
                                    <p:animEffect transition="in" filter="fade">
                                      <p:cBhvr>
                                        <p:cTn id="25" dur="500"/>
                                        <p:tgtEl>
                                          <p:spTgt spid="38"/>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39"/>
                                        </p:tgtEl>
                                        <p:attrNameLst>
                                          <p:attrName>style.visibility</p:attrName>
                                        </p:attrNameLst>
                                      </p:cBhvr>
                                      <p:to>
                                        <p:strVal val="visible"/>
                                      </p:to>
                                    </p:set>
                                    <p:animEffect transition="in" filter="fade">
                                      <p:cBhvr>
                                        <p:cTn id="30" dur="1000"/>
                                        <p:tgtEl>
                                          <p:spTgt spid="39"/>
                                        </p:tgtEl>
                                      </p:cBhvr>
                                    </p:animEffect>
                                    <p:anim calcmode="lin" valueType="num">
                                      <p:cBhvr>
                                        <p:cTn id="31" dur="1000" fill="hold"/>
                                        <p:tgtEl>
                                          <p:spTgt spid="39"/>
                                        </p:tgtEl>
                                        <p:attrNameLst>
                                          <p:attrName>ppt_x</p:attrName>
                                        </p:attrNameLst>
                                      </p:cBhvr>
                                      <p:tavLst>
                                        <p:tav tm="0">
                                          <p:val>
                                            <p:strVal val="#ppt_x"/>
                                          </p:val>
                                        </p:tav>
                                        <p:tav tm="100000">
                                          <p:val>
                                            <p:strVal val="#ppt_x"/>
                                          </p:val>
                                        </p:tav>
                                      </p:tavLst>
                                    </p:anim>
                                    <p:anim calcmode="lin" valueType="num">
                                      <p:cBhvr>
                                        <p:cTn id="32"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37" grpId="0"/>
      <p:bldP spid="38"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a:extLst>
              <a:ext uri="{FF2B5EF4-FFF2-40B4-BE49-F238E27FC236}">
                <a16:creationId xmlns="" xmlns:a16="http://schemas.microsoft.com/office/drawing/2014/main" id="{3ADD2FFB-7E5B-45BB-88EA-C44527CE024D}"/>
              </a:ext>
            </a:extLst>
          </p:cNvPr>
          <p:cNvSpPr/>
          <p:nvPr/>
        </p:nvSpPr>
        <p:spPr>
          <a:xfrm>
            <a:off x="1" y="13730"/>
            <a:ext cx="12192000" cy="6844270"/>
          </a:xfrm>
          <a:prstGeom prst="rect">
            <a:avLst/>
          </a:prstGeom>
          <a:blipFill dpi="0" rotWithShape="1">
            <a:blip r:embed="rId2">
              <a:alphaModFix amt="82000"/>
            </a:blip>
            <a:srcRect/>
            <a:stretch>
              <a:fillRect b="-2823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任意多边形: 形状 4">
            <a:extLst>
              <a:ext uri="{FF2B5EF4-FFF2-40B4-BE49-F238E27FC236}">
                <a16:creationId xmlns="" xmlns:a16="http://schemas.microsoft.com/office/drawing/2014/main" id="{883C0AA7-2C0C-4096-BD59-F2805F954E80}"/>
              </a:ext>
            </a:extLst>
          </p:cNvPr>
          <p:cNvSpPr/>
          <p:nvPr/>
        </p:nvSpPr>
        <p:spPr>
          <a:xfrm>
            <a:off x="859971" y="1012371"/>
            <a:ext cx="10450286" cy="5099126"/>
          </a:xfrm>
          <a:custGeom>
            <a:avLst/>
            <a:gdLst>
              <a:gd name="connsiteX0" fmla="*/ 0 w 10450286"/>
              <a:gd name="connsiteY0" fmla="*/ 0 h 5099126"/>
              <a:gd name="connsiteX1" fmla="*/ 10450286 w 10450286"/>
              <a:gd name="connsiteY1" fmla="*/ 0 h 5099126"/>
              <a:gd name="connsiteX2" fmla="*/ 10450286 w 10450286"/>
              <a:gd name="connsiteY2" fmla="*/ 5099126 h 5099126"/>
              <a:gd name="connsiteX3" fmla="*/ 0 w 10450286"/>
              <a:gd name="connsiteY3" fmla="*/ 5099126 h 5099126"/>
              <a:gd name="connsiteX4" fmla="*/ 0 w 10450286"/>
              <a:gd name="connsiteY4" fmla="*/ 0 h 5099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50286" h="5099126">
                <a:moveTo>
                  <a:pt x="0" y="0"/>
                </a:moveTo>
                <a:lnTo>
                  <a:pt x="10450286" y="0"/>
                </a:lnTo>
                <a:lnTo>
                  <a:pt x="10450286" y="5099126"/>
                </a:lnTo>
                <a:lnTo>
                  <a:pt x="0" y="5099126"/>
                </a:lnTo>
                <a:lnTo>
                  <a:pt x="0" y="0"/>
                </a:lnTo>
                <a:close/>
              </a:path>
            </a:pathLst>
          </a:custGeom>
          <a:solidFill>
            <a:schemeClr val="bg1"/>
          </a:solidFill>
          <a:ln>
            <a:noFill/>
          </a:ln>
          <a:effectLst>
            <a:outerShdw blurRad="76200" dist="38100" dir="5400000" sx="101000" sy="101000" algn="t" rotWithShape="0">
              <a:prstClr val="black">
                <a:alpha val="39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grpSp>
        <p:nvGrpSpPr>
          <p:cNvPr id="8" name="组合 7">
            <a:extLst>
              <a:ext uri="{FF2B5EF4-FFF2-40B4-BE49-F238E27FC236}">
                <a16:creationId xmlns="" xmlns:a16="http://schemas.microsoft.com/office/drawing/2014/main" id="{1D89F05D-FA79-4061-82ED-2C092B2F9B74}"/>
              </a:ext>
            </a:extLst>
          </p:cNvPr>
          <p:cNvGrpSpPr/>
          <p:nvPr/>
        </p:nvGrpSpPr>
        <p:grpSpPr>
          <a:xfrm>
            <a:off x="10973821" y="3135098"/>
            <a:ext cx="716416" cy="552448"/>
            <a:chOff x="10866438" y="3185886"/>
            <a:chExt cx="901700" cy="695326"/>
          </a:xfrm>
        </p:grpSpPr>
        <p:sp>
          <p:nvSpPr>
            <p:cNvPr id="9" name="矩形 8">
              <a:extLst>
                <a:ext uri="{FF2B5EF4-FFF2-40B4-BE49-F238E27FC236}">
                  <a16:creationId xmlns="" xmlns:a16="http://schemas.microsoft.com/office/drawing/2014/main" id="{89595394-18E5-4418-8E29-2CF75BD8711B}"/>
                </a:ext>
              </a:extLst>
            </p:cNvPr>
            <p:cNvSpPr/>
            <p:nvPr/>
          </p:nvSpPr>
          <p:spPr>
            <a:xfrm rot="5400000">
              <a:off x="10969625" y="3082699"/>
              <a:ext cx="695326" cy="901700"/>
            </a:xfrm>
            <a:prstGeom prst="rect">
              <a:avLst/>
            </a:prstGeom>
            <a:solidFill>
              <a:srgbClr val="068FF5"/>
            </a:solidFill>
            <a:ln>
              <a:noFill/>
            </a:ln>
            <a:effectLst>
              <a:outerShdw blurRad="406400" dist="63500" dir="5400000" algn="t"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0" name="燕尾形 7">
              <a:extLst>
                <a:ext uri="{FF2B5EF4-FFF2-40B4-BE49-F238E27FC236}">
                  <a16:creationId xmlns="" xmlns:a16="http://schemas.microsoft.com/office/drawing/2014/main" id="{F5B87C4E-88FF-4E5E-9AA0-7BB31D5153B8}"/>
                </a:ext>
              </a:extLst>
            </p:cNvPr>
            <p:cNvSpPr/>
            <p:nvPr/>
          </p:nvSpPr>
          <p:spPr>
            <a:xfrm>
              <a:off x="11171238" y="3349399"/>
              <a:ext cx="292100" cy="3683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grpSp>
        <p:nvGrpSpPr>
          <p:cNvPr id="11" name="组合 10">
            <a:extLst>
              <a:ext uri="{FF2B5EF4-FFF2-40B4-BE49-F238E27FC236}">
                <a16:creationId xmlns="" xmlns:a16="http://schemas.microsoft.com/office/drawing/2014/main" id="{0220220E-8127-44FD-A1EA-5B90E8FCFD48}"/>
              </a:ext>
            </a:extLst>
          </p:cNvPr>
          <p:cNvGrpSpPr/>
          <p:nvPr/>
        </p:nvGrpSpPr>
        <p:grpSpPr>
          <a:xfrm>
            <a:off x="531246" y="3135098"/>
            <a:ext cx="716416" cy="552448"/>
            <a:chOff x="423863" y="3185886"/>
            <a:chExt cx="901700" cy="695326"/>
          </a:xfrm>
        </p:grpSpPr>
        <p:sp>
          <p:nvSpPr>
            <p:cNvPr id="12" name="矩形 11">
              <a:extLst>
                <a:ext uri="{FF2B5EF4-FFF2-40B4-BE49-F238E27FC236}">
                  <a16:creationId xmlns="" xmlns:a16="http://schemas.microsoft.com/office/drawing/2014/main" id="{D2FE5563-797C-415A-AB36-6135F0532B6C}"/>
                </a:ext>
              </a:extLst>
            </p:cNvPr>
            <p:cNvSpPr/>
            <p:nvPr/>
          </p:nvSpPr>
          <p:spPr>
            <a:xfrm rot="5400000">
              <a:off x="527050" y="3082699"/>
              <a:ext cx="695326" cy="901700"/>
            </a:xfrm>
            <a:prstGeom prst="rect">
              <a:avLst/>
            </a:prstGeom>
            <a:solidFill>
              <a:srgbClr val="068FF5"/>
            </a:solidFill>
            <a:ln>
              <a:noFill/>
            </a:ln>
            <a:effectLst>
              <a:outerShdw blurRad="406400" dist="63500" dir="5400000" algn="t"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3" name="燕尾形 8">
              <a:extLst>
                <a:ext uri="{FF2B5EF4-FFF2-40B4-BE49-F238E27FC236}">
                  <a16:creationId xmlns="" xmlns:a16="http://schemas.microsoft.com/office/drawing/2014/main" id="{BEB4AE76-DD10-41CB-A296-D1EA1E0D0B60}"/>
                </a:ext>
              </a:extLst>
            </p:cNvPr>
            <p:cNvSpPr/>
            <p:nvPr/>
          </p:nvSpPr>
          <p:spPr>
            <a:xfrm flipH="1">
              <a:off x="728663" y="3349399"/>
              <a:ext cx="292100" cy="3683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sp>
        <p:nvSpPr>
          <p:cNvPr id="37" name="文本框 36">
            <a:extLst>
              <a:ext uri="{FF2B5EF4-FFF2-40B4-BE49-F238E27FC236}">
                <a16:creationId xmlns="" xmlns:a16="http://schemas.microsoft.com/office/drawing/2014/main" id="{2CDF2CDF-6D72-4FAA-902A-2BD6B3DDB4DE}"/>
              </a:ext>
            </a:extLst>
          </p:cNvPr>
          <p:cNvSpPr txBox="1"/>
          <p:nvPr/>
        </p:nvSpPr>
        <p:spPr>
          <a:xfrm>
            <a:off x="2014775" y="1977771"/>
            <a:ext cx="2389372" cy="584775"/>
          </a:xfrm>
          <a:prstGeom prst="rect">
            <a:avLst/>
          </a:prstGeom>
          <a:noFill/>
        </p:spPr>
        <p:txBody>
          <a:bodyPr wrap="none" rtlCol="0">
            <a:spAutoFit/>
            <a:scene3d>
              <a:camera prst="orthographicFront"/>
              <a:lightRig rig="threePt" dir="t"/>
            </a:scene3d>
            <a:sp3d contourW="12700"/>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0" lang="en-US" altLang="zh-CN" sz="3200" i="0" u="none" strike="noStrike" kern="1200" cap="none" spc="0" normalizeH="0" baseline="0" noProof="0" dirty="0">
                <a:ln>
                  <a:noFill/>
                </a:ln>
                <a:solidFill>
                  <a:schemeClr val="bg2">
                    <a:lumMod val="25000"/>
                  </a:schemeClr>
                </a:solidFill>
                <a:effectLst/>
                <a:uLnTx/>
                <a:uFillTx/>
                <a:cs typeface="+mn-ea"/>
                <a:sym typeface="+mn-lt"/>
              </a:rPr>
              <a:t>CONTENTS</a:t>
            </a:r>
            <a:endParaRPr kumimoji="0" lang="zh-CN" altLang="en-US" sz="3200" i="0" u="none" strike="noStrike" kern="1200" cap="none" spc="0" normalizeH="0" baseline="0" noProof="0" dirty="0">
              <a:ln>
                <a:noFill/>
              </a:ln>
              <a:solidFill>
                <a:schemeClr val="bg2">
                  <a:lumMod val="25000"/>
                </a:schemeClr>
              </a:solidFill>
              <a:effectLst/>
              <a:uLnTx/>
              <a:uFillTx/>
              <a:cs typeface="+mn-ea"/>
              <a:sym typeface="+mn-lt"/>
            </a:endParaRPr>
          </a:p>
        </p:txBody>
      </p:sp>
      <p:sp>
        <p:nvSpPr>
          <p:cNvPr id="40" name="矩形 39">
            <a:extLst>
              <a:ext uri="{FF2B5EF4-FFF2-40B4-BE49-F238E27FC236}">
                <a16:creationId xmlns="" xmlns:a16="http://schemas.microsoft.com/office/drawing/2014/main" id="{448DE81B-9780-48AB-936D-1D2E1885A90A}"/>
              </a:ext>
            </a:extLst>
          </p:cNvPr>
          <p:cNvSpPr/>
          <p:nvPr/>
        </p:nvSpPr>
        <p:spPr>
          <a:xfrm>
            <a:off x="2702115" y="2883021"/>
            <a:ext cx="2993127" cy="461665"/>
          </a:xfrm>
          <a:prstGeom prst="rect">
            <a:avLst/>
          </a:prstGeom>
        </p:spPr>
        <p:txBody>
          <a:bodyPr wrap="none">
            <a:spAutoFit/>
          </a:bodyPr>
          <a:lstStyle/>
          <a:p>
            <a:pPr marL="342900" indent="-342900">
              <a:buFont typeface="Wingdings" panose="05000000000000000000" pitchFamily="2" charset="2"/>
              <a:buChar char="u"/>
            </a:pPr>
            <a:r>
              <a:rPr lang="zh-CN" altLang="en-US" sz="2400" b="1" dirty="0">
                <a:solidFill>
                  <a:schemeClr val="bg2">
                    <a:lumMod val="25000"/>
                  </a:schemeClr>
                </a:solidFill>
                <a:cs typeface="+mn-ea"/>
                <a:sym typeface="+mn-lt"/>
              </a:rPr>
              <a:t>一、员工关系管理</a:t>
            </a:r>
          </a:p>
        </p:txBody>
      </p:sp>
      <p:sp>
        <p:nvSpPr>
          <p:cNvPr id="41" name="矩形 40">
            <a:extLst>
              <a:ext uri="{FF2B5EF4-FFF2-40B4-BE49-F238E27FC236}">
                <a16:creationId xmlns="" xmlns:a16="http://schemas.microsoft.com/office/drawing/2014/main" id="{E96E0C15-0F39-4F63-BEE6-424ED49F2B60}"/>
              </a:ext>
            </a:extLst>
          </p:cNvPr>
          <p:cNvSpPr/>
          <p:nvPr/>
        </p:nvSpPr>
        <p:spPr>
          <a:xfrm>
            <a:off x="2702115" y="3597578"/>
            <a:ext cx="2377574" cy="461665"/>
          </a:xfrm>
          <a:prstGeom prst="rect">
            <a:avLst/>
          </a:prstGeom>
        </p:spPr>
        <p:txBody>
          <a:bodyPr wrap="none">
            <a:spAutoFit/>
          </a:bodyPr>
          <a:lstStyle/>
          <a:p>
            <a:pPr marL="342900" indent="-342900">
              <a:buFont typeface="Wingdings" panose="05000000000000000000" pitchFamily="2" charset="2"/>
              <a:buChar char="u"/>
            </a:pPr>
            <a:r>
              <a:rPr lang="zh-CN" altLang="en-US" sz="2400" b="1">
                <a:solidFill>
                  <a:srgbClr val="E7E6E6">
                    <a:lumMod val="25000"/>
                  </a:srgbClr>
                </a:solidFill>
                <a:cs typeface="+mn-ea"/>
                <a:sym typeface="+mn-lt"/>
              </a:rPr>
              <a:t>二、考勤管理</a:t>
            </a:r>
            <a:endParaRPr lang="zh-CN" altLang="en-US" sz="2400" b="1" dirty="0">
              <a:solidFill>
                <a:schemeClr val="bg2">
                  <a:lumMod val="25000"/>
                </a:schemeClr>
              </a:solidFill>
              <a:cs typeface="+mn-ea"/>
              <a:sym typeface="+mn-lt"/>
            </a:endParaRPr>
          </a:p>
        </p:txBody>
      </p:sp>
      <p:sp>
        <p:nvSpPr>
          <p:cNvPr id="42" name="矩形 41">
            <a:extLst>
              <a:ext uri="{FF2B5EF4-FFF2-40B4-BE49-F238E27FC236}">
                <a16:creationId xmlns="" xmlns:a16="http://schemas.microsoft.com/office/drawing/2014/main" id="{E36A03E8-B582-490E-948A-CE0CFE7F4833}"/>
              </a:ext>
            </a:extLst>
          </p:cNvPr>
          <p:cNvSpPr/>
          <p:nvPr/>
        </p:nvSpPr>
        <p:spPr>
          <a:xfrm>
            <a:off x="2702115" y="4312136"/>
            <a:ext cx="2377574" cy="461665"/>
          </a:xfrm>
          <a:prstGeom prst="rect">
            <a:avLst/>
          </a:prstGeom>
        </p:spPr>
        <p:txBody>
          <a:bodyPr wrap="none">
            <a:spAutoFit/>
          </a:bodyPr>
          <a:lstStyle/>
          <a:p>
            <a:pPr marL="342900" indent="-342900">
              <a:buFont typeface="Wingdings" panose="05000000000000000000" pitchFamily="2" charset="2"/>
              <a:buChar char="u"/>
            </a:pPr>
            <a:r>
              <a:rPr lang="zh-CN" altLang="en-US" sz="2400" b="1">
                <a:solidFill>
                  <a:schemeClr val="bg2">
                    <a:lumMod val="25000"/>
                  </a:schemeClr>
                </a:solidFill>
                <a:cs typeface="+mn-ea"/>
                <a:sym typeface="+mn-lt"/>
              </a:rPr>
              <a:t>三、薪酬制度</a:t>
            </a:r>
            <a:endParaRPr lang="zh-CN" altLang="en-US" sz="2400" b="1" dirty="0">
              <a:solidFill>
                <a:schemeClr val="bg2">
                  <a:lumMod val="25000"/>
                </a:schemeClr>
              </a:solidFill>
              <a:cs typeface="+mn-ea"/>
              <a:sym typeface="+mn-lt"/>
            </a:endParaRPr>
          </a:p>
        </p:txBody>
      </p:sp>
      <p:sp>
        <p:nvSpPr>
          <p:cNvPr id="43" name="矩形 42">
            <a:extLst>
              <a:ext uri="{FF2B5EF4-FFF2-40B4-BE49-F238E27FC236}">
                <a16:creationId xmlns="" xmlns:a16="http://schemas.microsoft.com/office/drawing/2014/main" id="{5C038538-2C1D-4C6C-B97B-8F7E401FC9A9}"/>
              </a:ext>
            </a:extLst>
          </p:cNvPr>
          <p:cNvSpPr/>
          <p:nvPr/>
        </p:nvSpPr>
        <p:spPr>
          <a:xfrm>
            <a:off x="6901764" y="2883021"/>
            <a:ext cx="2377574" cy="461665"/>
          </a:xfrm>
          <a:prstGeom prst="rect">
            <a:avLst/>
          </a:prstGeom>
        </p:spPr>
        <p:txBody>
          <a:bodyPr wrap="none">
            <a:spAutoFit/>
          </a:bodyPr>
          <a:lstStyle/>
          <a:p>
            <a:pPr marL="342900" indent="-342900">
              <a:buFont typeface="Wingdings" panose="05000000000000000000" pitchFamily="2" charset="2"/>
              <a:buChar char="u"/>
            </a:pPr>
            <a:r>
              <a:rPr lang="zh-CN" altLang="en-US" sz="2400" b="1" dirty="0">
                <a:solidFill>
                  <a:schemeClr val="bg2">
                    <a:lumMod val="25000"/>
                  </a:schemeClr>
                </a:solidFill>
                <a:cs typeface="+mn-ea"/>
                <a:sym typeface="+mn-lt"/>
              </a:rPr>
              <a:t>四、福利制度</a:t>
            </a:r>
          </a:p>
        </p:txBody>
      </p:sp>
      <p:sp>
        <p:nvSpPr>
          <p:cNvPr id="44" name="矩形 43">
            <a:extLst>
              <a:ext uri="{FF2B5EF4-FFF2-40B4-BE49-F238E27FC236}">
                <a16:creationId xmlns="" xmlns:a16="http://schemas.microsoft.com/office/drawing/2014/main" id="{606B0B69-C10A-429C-9B53-CCABF37A4321}"/>
              </a:ext>
            </a:extLst>
          </p:cNvPr>
          <p:cNvSpPr/>
          <p:nvPr/>
        </p:nvSpPr>
        <p:spPr>
          <a:xfrm>
            <a:off x="6901764" y="3597578"/>
            <a:ext cx="2377574" cy="461665"/>
          </a:xfrm>
          <a:prstGeom prst="rect">
            <a:avLst/>
          </a:prstGeom>
        </p:spPr>
        <p:txBody>
          <a:bodyPr wrap="none">
            <a:spAutoFit/>
          </a:bodyPr>
          <a:lstStyle/>
          <a:p>
            <a:pPr marL="342900" indent="-342900">
              <a:buFont typeface="Wingdings" panose="05000000000000000000" pitchFamily="2" charset="2"/>
              <a:buChar char="u"/>
            </a:pPr>
            <a:r>
              <a:rPr lang="zh-CN" altLang="en-US" sz="2400" b="1">
                <a:solidFill>
                  <a:schemeClr val="bg2">
                    <a:lumMod val="25000"/>
                  </a:schemeClr>
                </a:solidFill>
                <a:cs typeface="+mn-ea"/>
                <a:sym typeface="+mn-lt"/>
              </a:rPr>
              <a:t>五、休假制度</a:t>
            </a:r>
            <a:endParaRPr lang="zh-CN" altLang="en-US" sz="2400" b="1" dirty="0">
              <a:solidFill>
                <a:schemeClr val="bg2">
                  <a:lumMod val="25000"/>
                </a:schemeClr>
              </a:solidFill>
              <a:cs typeface="+mn-ea"/>
              <a:sym typeface="+mn-lt"/>
            </a:endParaRPr>
          </a:p>
        </p:txBody>
      </p:sp>
      <p:sp>
        <p:nvSpPr>
          <p:cNvPr id="45" name="矩形 44">
            <a:extLst>
              <a:ext uri="{FF2B5EF4-FFF2-40B4-BE49-F238E27FC236}">
                <a16:creationId xmlns="" xmlns:a16="http://schemas.microsoft.com/office/drawing/2014/main" id="{1D884937-4073-4E32-A0C5-AA9359128804}"/>
              </a:ext>
            </a:extLst>
          </p:cNvPr>
          <p:cNvSpPr/>
          <p:nvPr/>
        </p:nvSpPr>
        <p:spPr>
          <a:xfrm>
            <a:off x="6901764" y="4312136"/>
            <a:ext cx="2377574" cy="461665"/>
          </a:xfrm>
          <a:prstGeom prst="rect">
            <a:avLst/>
          </a:prstGeom>
        </p:spPr>
        <p:txBody>
          <a:bodyPr wrap="none">
            <a:spAutoFit/>
          </a:bodyPr>
          <a:lstStyle/>
          <a:p>
            <a:pPr marL="342900" indent="-342900">
              <a:buFont typeface="Wingdings" panose="05000000000000000000" pitchFamily="2" charset="2"/>
              <a:buChar char="u"/>
            </a:pPr>
            <a:r>
              <a:rPr lang="zh-CN" altLang="en-US" sz="2400" b="1" dirty="0">
                <a:solidFill>
                  <a:srgbClr val="E7E6E6">
                    <a:lumMod val="25000"/>
                  </a:srgbClr>
                </a:solidFill>
                <a:cs typeface="+mn-ea"/>
                <a:sym typeface="+mn-lt"/>
              </a:rPr>
              <a:t>六、培训制度</a:t>
            </a:r>
            <a:endParaRPr lang="zh-CN" altLang="en-US" sz="2400" b="1" dirty="0">
              <a:solidFill>
                <a:schemeClr val="bg2">
                  <a:lumMod val="25000"/>
                </a:schemeClr>
              </a:solidFill>
              <a:cs typeface="+mn-ea"/>
              <a:sym typeface="+mn-lt"/>
            </a:endParaRPr>
          </a:p>
        </p:txBody>
      </p:sp>
      <p:sp>
        <p:nvSpPr>
          <p:cNvPr id="4" name="矩形 3">
            <a:extLst>
              <a:ext uri="{FF2B5EF4-FFF2-40B4-BE49-F238E27FC236}">
                <a16:creationId xmlns="" xmlns:a16="http://schemas.microsoft.com/office/drawing/2014/main" id="{654658A1-010D-4E75-BD7E-B0A800FD35D1}"/>
              </a:ext>
            </a:extLst>
          </p:cNvPr>
          <p:cNvSpPr/>
          <p:nvPr/>
        </p:nvSpPr>
        <p:spPr>
          <a:xfrm>
            <a:off x="2014775" y="1284915"/>
            <a:ext cx="1210588" cy="707886"/>
          </a:xfrm>
          <a:prstGeom prst="rect">
            <a:avLst/>
          </a:prstGeom>
        </p:spPr>
        <p:txBody>
          <a:bodyPr wrap="none">
            <a:spAutoFit/>
          </a:bodyPr>
          <a:lstStyle/>
          <a:p>
            <a:r>
              <a:rPr lang="zh-CN" altLang="en-US" sz="4000" b="1" dirty="0">
                <a:solidFill>
                  <a:srgbClr val="068FF5"/>
                </a:solidFill>
                <a:cs typeface="+mn-ea"/>
                <a:sym typeface="+mn-lt"/>
              </a:rPr>
              <a:t>目录</a:t>
            </a:r>
          </a:p>
        </p:txBody>
      </p:sp>
      <p:sp>
        <p:nvSpPr>
          <p:cNvPr id="2" name="文本框 1"/>
          <p:cNvSpPr txBox="1"/>
          <p:nvPr/>
        </p:nvSpPr>
        <p:spPr>
          <a:xfrm>
            <a:off x="6542843" y="1544715"/>
            <a:ext cx="1571347"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extLst>
      <p:ext uri="{BB962C8B-B14F-4D97-AF65-F5344CB8AC3E}">
        <p14:creationId xmlns:p14="http://schemas.microsoft.com/office/powerpoint/2010/main" val="195168355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14:presetBounceEnd="51000">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14:bounceEnd="51000">
                                          <p:cBhvr additive="base">
                                            <p:cTn id="7" dur="1000" fill="hold"/>
                                            <p:tgtEl>
                                              <p:spTgt spid="8"/>
                                            </p:tgtEl>
                                            <p:attrNameLst>
                                              <p:attrName>ppt_x</p:attrName>
                                            </p:attrNameLst>
                                          </p:cBhvr>
                                          <p:tavLst>
                                            <p:tav tm="0">
                                              <p:val>
                                                <p:strVal val="1+#ppt_w/2"/>
                                              </p:val>
                                            </p:tav>
                                            <p:tav tm="100000">
                                              <p:val>
                                                <p:strVal val="#ppt_x"/>
                                              </p:val>
                                            </p:tav>
                                          </p:tavLst>
                                        </p:anim>
                                        <p:anim calcmode="lin" valueType="num" p14:bounceEnd="51000">
                                          <p:cBhvr additive="base">
                                            <p:cTn id="8" dur="10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14:presetBounceEnd="51000">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14:bounceEnd="51000">
                                          <p:cBhvr additive="base">
                                            <p:cTn id="11" dur="1000" fill="hold"/>
                                            <p:tgtEl>
                                              <p:spTgt spid="11"/>
                                            </p:tgtEl>
                                            <p:attrNameLst>
                                              <p:attrName>ppt_x</p:attrName>
                                            </p:attrNameLst>
                                          </p:cBhvr>
                                          <p:tavLst>
                                            <p:tav tm="0">
                                              <p:val>
                                                <p:strVal val="0-#ppt_w/2"/>
                                              </p:val>
                                            </p:tav>
                                            <p:tav tm="100000">
                                              <p:val>
                                                <p:strVal val="#ppt_x"/>
                                              </p:val>
                                            </p:tav>
                                          </p:tavLst>
                                        </p:anim>
                                        <p:anim calcmode="lin" valueType="num" p14:bounceEnd="51000">
                                          <p:cBhvr additive="base">
                                            <p:cTn id="12" dur="10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par>
                              <p:cTn id="18" fill="hold">
                                <p:stCondLst>
                                  <p:cond delay="500"/>
                                </p:stCondLst>
                                <p:childTnLst>
                                  <p:par>
                                    <p:cTn id="19" presetID="42" presetClass="entr" presetSubtype="0" fill="hold" grpId="0" nodeType="afterEffect">
                                      <p:stCondLst>
                                        <p:cond delay="0"/>
                                      </p:stCondLst>
                                      <p:childTnLst>
                                        <p:set>
                                          <p:cBhvr>
                                            <p:cTn id="20" dur="1" fill="hold">
                                              <p:stCondLst>
                                                <p:cond delay="0"/>
                                              </p:stCondLst>
                                            </p:cTn>
                                            <p:tgtEl>
                                              <p:spTgt spid="37"/>
                                            </p:tgtEl>
                                            <p:attrNameLst>
                                              <p:attrName>style.visibility</p:attrName>
                                            </p:attrNameLst>
                                          </p:cBhvr>
                                          <p:to>
                                            <p:strVal val="visible"/>
                                          </p:to>
                                        </p:set>
                                        <p:animEffect transition="in" filter="fade">
                                          <p:cBhvr>
                                            <p:cTn id="21" dur="1000"/>
                                            <p:tgtEl>
                                              <p:spTgt spid="37"/>
                                            </p:tgtEl>
                                          </p:cBhvr>
                                        </p:animEffect>
                                        <p:anim calcmode="lin" valueType="num">
                                          <p:cBhvr>
                                            <p:cTn id="22" dur="1000" fill="hold"/>
                                            <p:tgtEl>
                                              <p:spTgt spid="37"/>
                                            </p:tgtEl>
                                            <p:attrNameLst>
                                              <p:attrName>ppt_x</p:attrName>
                                            </p:attrNameLst>
                                          </p:cBhvr>
                                          <p:tavLst>
                                            <p:tav tm="0">
                                              <p:val>
                                                <p:strVal val="#ppt_x"/>
                                              </p:val>
                                            </p:tav>
                                            <p:tav tm="100000">
                                              <p:val>
                                                <p:strVal val="#ppt_x"/>
                                              </p:val>
                                            </p:tav>
                                          </p:tavLst>
                                        </p:anim>
                                        <p:anim calcmode="lin" valueType="num">
                                          <p:cBhvr>
                                            <p:cTn id="23" dur="1000" fill="hold"/>
                                            <p:tgtEl>
                                              <p:spTgt spid="37"/>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2" presetClass="entr" presetSubtype="8" fill="hold" grpId="0" nodeType="afterEffect">
                                      <p:stCondLst>
                                        <p:cond delay="0"/>
                                      </p:stCondLst>
                                      <p:childTnLst>
                                        <p:set>
                                          <p:cBhvr>
                                            <p:cTn id="26" dur="1" fill="hold">
                                              <p:stCondLst>
                                                <p:cond delay="0"/>
                                              </p:stCondLst>
                                            </p:cTn>
                                            <p:tgtEl>
                                              <p:spTgt spid="40"/>
                                            </p:tgtEl>
                                            <p:attrNameLst>
                                              <p:attrName>style.visibility</p:attrName>
                                            </p:attrNameLst>
                                          </p:cBhvr>
                                          <p:to>
                                            <p:strVal val="visible"/>
                                          </p:to>
                                        </p:set>
                                        <p:anim calcmode="lin" valueType="num">
                                          <p:cBhvr additive="base">
                                            <p:cTn id="27" dur="500" fill="hold"/>
                                            <p:tgtEl>
                                              <p:spTgt spid="40"/>
                                            </p:tgtEl>
                                            <p:attrNameLst>
                                              <p:attrName>ppt_x</p:attrName>
                                            </p:attrNameLst>
                                          </p:cBhvr>
                                          <p:tavLst>
                                            <p:tav tm="0">
                                              <p:val>
                                                <p:strVal val="0-#ppt_w/2"/>
                                              </p:val>
                                            </p:tav>
                                            <p:tav tm="100000">
                                              <p:val>
                                                <p:strVal val="#ppt_x"/>
                                              </p:val>
                                            </p:tav>
                                          </p:tavLst>
                                        </p:anim>
                                        <p:anim calcmode="lin" valueType="num">
                                          <p:cBhvr additive="base">
                                            <p:cTn id="28" dur="500" fill="hold"/>
                                            <p:tgtEl>
                                              <p:spTgt spid="40"/>
                                            </p:tgtEl>
                                            <p:attrNameLst>
                                              <p:attrName>ppt_y</p:attrName>
                                            </p:attrNameLst>
                                          </p:cBhvr>
                                          <p:tavLst>
                                            <p:tav tm="0">
                                              <p:val>
                                                <p:strVal val="#ppt_y"/>
                                              </p:val>
                                            </p:tav>
                                            <p:tav tm="100000">
                                              <p:val>
                                                <p:strVal val="#ppt_y"/>
                                              </p:val>
                                            </p:tav>
                                          </p:tavLst>
                                        </p:anim>
                                      </p:childTnLst>
                                    </p:cTn>
                                  </p:par>
                                </p:childTnLst>
                              </p:cTn>
                            </p:par>
                            <p:par>
                              <p:cTn id="29" fill="hold">
                                <p:stCondLst>
                                  <p:cond delay="2000"/>
                                </p:stCondLst>
                                <p:childTnLst>
                                  <p:par>
                                    <p:cTn id="30" presetID="2" presetClass="entr" presetSubtype="8" fill="hold" grpId="0" nodeType="afterEffect">
                                      <p:stCondLst>
                                        <p:cond delay="0"/>
                                      </p:stCondLst>
                                      <p:childTnLst>
                                        <p:set>
                                          <p:cBhvr>
                                            <p:cTn id="31" dur="1" fill="hold">
                                              <p:stCondLst>
                                                <p:cond delay="0"/>
                                              </p:stCondLst>
                                            </p:cTn>
                                            <p:tgtEl>
                                              <p:spTgt spid="41"/>
                                            </p:tgtEl>
                                            <p:attrNameLst>
                                              <p:attrName>style.visibility</p:attrName>
                                            </p:attrNameLst>
                                          </p:cBhvr>
                                          <p:to>
                                            <p:strVal val="visible"/>
                                          </p:to>
                                        </p:set>
                                        <p:anim calcmode="lin" valueType="num">
                                          <p:cBhvr additive="base">
                                            <p:cTn id="32" dur="500" fill="hold"/>
                                            <p:tgtEl>
                                              <p:spTgt spid="41"/>
                                            </p:tgtEl>
                                            <p:attrNameLst>
                                              <p:attrName>ppt_x</p:attrName>
                                            </p:attrNameLst>
                                          </p:cBhvr>
                                          <p:tavLst>
                                            <p:tav tm="0">
                                              <p:val>
                                                <p:strVal val="0-#ppt_w/2"/>
                                              </p:val>
                                            </p:tav>
                                            <p:tav tm="100000">
                                              <p:val>
                                                <p:strVal val="#ppt_x"/>
                                              </p:val>
                                            </p:tav>
                                          </p:tavLst>
                                        </p:anim>
                                        <p:anim calcmode="lin" valueType="num">
                                          <p:cBhvr additive="base">
                                            <p:cTn id="33" dur="500" fill="hold"/>
                                            <p:tgtEl>
                                              <p:spTgt spid="41"/>
                                            </p:tgtEl>
                                            <p:attrNameLst>
                                              <p:attrName>ppt_y</p:attrName>
                                            </p:attrNameLst>
                                          </p:cBhvr>
                                          <p:tavLst>
                                            <p:tav tm="0">
                                              <p:val>
                                                <p:strVal val="#ppt_y"/>
                                              </p:val>
                                            </p:tav>
                                            <p:tav tm="100000">
                                              <p:val>
                                                <p:strVal val="#ppt_y"/>
                                              </p:val>
                                            </p:tav>
                                          </p:tavLst>
                                        </p:anim>
                                      </p:childTnLst>
                                    </p:cTn>
                                  </p:par>
                                </p:childTnLst>
                              </p:cTn>
                            </p:par>
                            <p:par>
                              <p:cTn id="34" fill="hold">
                                <p:stCondLst>
                                  <p:cond delay="2500"/>
                                </p:stCondLst>
                                <p:childTnLst>
                                  <p:par>
                                    <p:cTn id="35" presetID="2" presetClass="entr" presetSubtype="8" fill="hold" grpId="0" nodeType="afterEffect">
                                      <p:stCondLst>
                                        <p:cond delay="0"/>
                                      </p:stCondLst>
                                      <p:childTnLst>
                                        <p:set>
                                          <p:cBhvr>
                                            <p:cTn id="36" dur="1" fill="hold">
                                              <p:stCondLst>
                                                <p:cond delay="0"/>
                                              </p:stCondLst>
                                            </p:cTn>
                                            <p:tgtEl>
                                              <p:spTgt spid="42"/>
                                            </p:tgtEl>
                                            <p:attrNameLst>
                                              <p:attrName>style.visibility</p:attrName>
                                            </p:attrNameLst>
                                          </p:cBhvr>
                                          <p:to>
                                            <p:strVal val="visible"/>
                                          </p:to>
                                        </p:set>
                                        <p:anim calcmode="lin" valueType="num">
                                          <p:cBhvr additive="base">
                                            <p:cTn id="37" dur="500" fill="hold"/>
                                            <p:tgtEl>
                                              <p:spTgt spid="42"/>
                                            </p:tgtEl>
                                            <p:attrNameLst>
                                              <p:attrName>ppt_x</p:attrName>
                                            </p:attrNameLst>
                                          </p:cBhvr>
                                          <p:tavLst>
                                            <p:tav tm="0">
                                              <p:val>
                                                <p:strVal val="0-#ppt_w/2"/>
                                              </p:val>
                                            </p:tav>
                                            <p:tav tm="100000">
                                              <p:val>
                                                <p:strVal val="#ppt_x"/>
                                              </p:val>
                                            </p:tav>
                                          </p:tavLst>
                                        </p:anim>
                                        <p:anim calcmode="lin" valueType="num">
                                          <p:cBhvr additive="base">
                                            <p:cTn id="38" dur="500" fill="hold"/>
                                            <p:tgtEl>
                                              <p:spTgt spid="42"/>
                                            </p:tgtEl>
                                            <p:attrNameLst>
                                              <p:attrName>ppt_y</p:attrName>
                                            </p:attrNameLst>
                                          </p:cBhvr>
                                          <p:tavLst>
                                            <p:tav tm="0">
                                              <p:val>
                                                <p:strVal val="#ppt_y"/>
                                              </p:val>
                                            </p:tav>
                                            <p:tav tm="100000">
                                              <p:val>
                                                <p:strVal val="#ppt_y"/>
                                              </p:val>
                                            </p:tav>
                                          </p:tavLst>
                                        </p:anim>
                                      </p:childTnLst>
                                    </p:cTn>
                                  </p:par>
                                </p:childTnLst>
                              </p:cTn>
                            </p:par>
                            <p:par>
                              <p:cTn id="39" fill="hold">
                                <p:stCondLst>
                                  <p:cond delay="3000"/>
                                </p:stCondLst>
                                <p:childTnLst>
                                  <p:par>
                                    <p:cTn id="40" presetID="2" presetClass="entr" presetSubtype="8" fill="hold" grpId="0" nodeType="afterEffect">
                                      <p:stCondLst>
                                        <p:cond delay="0"/>
                                      </p:stCondLst>
                                      <p:childTnLst>
                                        <p:set>
                                          <p:cBhvr>
                                            <p:cTn id="41" dur="1" fill="hold">
                                              <p:stCondLst>
                                                <p:cond delay="0"/>
                                              </p:stCondLst>
                                            </p:cTn>
                                            <p:tgtEl>
                                              <p:spTgt spid="43"/>
                                            </p:tgtEl>
                                            <p:attrNameLst>
                                              <p:attrName>style.visibility</p:attrName>
                                            </p:attrNameLst>
                                          </p:cBhvr>
                                          <p:to>
                                            <p:strVal val="visible"/>
                                          </p:to>
                                        </p:set>
                                        <p:anim calcmode="lin" valueType="num">
                                          <p:cBhvr additive="base">
                                            <p:cTn id="42" dur="500" fill="hold"/>
                                            <p:tgtEl>
                                              <p:spTgt spid="43"/>
                                            </p:tgtEl>
                                            <p:attrNameLst>
                                              <p:attrName>ppt_x</p:attrName>
                                            </p:attrNameLst>
                                          </p:cBhvr>
                                          <p:tavLst>
                                            <p:tav tm="0">
                                              <p:val>
                                                <p:strVal val="0-#ppt_w/2"/>
                                              </p:val>
                                            </p:tav>
                                            <p:tav tm="100000">
                                              <p:val>
                                                <p:strVal val="#ppt_x"/>
                                              </p:val>
                                            </p:tav>
                                          </p:tavLst>
                                        </p:anim>
                                        <p:anim calcmode="lin" valueType="num">
                                          <p:cBhvr additive="base">
                                            <p:cTn id="43" dur="500" fill="hold"/>
                                            <p:tgtEl>
                                              <p:spTgt spid="43"/>
                                            </p:tgtEl>
                                            <p:attrNameLst>
                                              <p:attrName>ppt_y</p:attrName>
                                            </p:attrNameLst>
                                          </p:cBhvr>
                                          <p:tavLst>
                                            <p:tav tm="0">
                                              <p:val>
                                                <p:strVal val="#ppt_y"/>
                                              </p:val>
                                            </p:tav>
                                            <p:tav tm="100000">
                                              <p:val>
                                                <p:strVal val="#ppt_y"/>
                                              </p:val>
                                            </p:tav>
                                          </p:tavLst>
                                        </p:anim>
                                      </p:childTnLst>
                                    </p:cTn>
                                  </p:par>
                                </p:childTnLst>
                              </p:cTn>
                            </p:par>
                            <p:par>
                              <p:cTn id="44" fill="hold">
                                <p:stCondLst>
                                  <p:cond delay="3500"/>
                                </p:stCondLst>
                                <p:childTnLst>
                                  <p:par>
                                    <p:cTn id="45" presetID="2" presetClass="entr" presetSubtype="8" fill="hold" grpId="0" nodeType="afterEffect">
                                      <p:stCondLst>
                                        <p:cond delay="0"/>
                                      </p:stCondLst>
                                      <p:childTnLst>
                                        <p:set>
                                          <p:cBhvr>
                                            <p:cTn id="46" dur="1" fill="hold">
                                              <p:stCondLst>
                                                <p:cond delay="0"/>
                                              </p:stCondLst>
                                            </p:cTn>
                                            <p:tgtEl>
                                              <p:spTgt spid="44"/>
                                            </p:tgtEl>
                                            <p:attrNameLst>
                                              <p:attrName>style.visibility</p:attrName>
                                            </p:attrNameLst>
                                          </p:cBhvr>
                                          <p:to>
                                            <p:strVal val="visible"/>
                                          </p:to>
                                        </p:set>
                                        <p:anim calcmode="lin" valueType="num">
                                          <p:cBhvr additive="base">
                                            <p:cTn id="47" dur="500" fill="hold"/>
                                            <p:tgtEl>
                                              <p:spTgt spid="44"/>
                                            </p:tgtEl>
                                            <p:attrNameLst>
                                              <p:attrName>ppt_x</p:attrName>
                                            </p:attrNameLst>
                                          </p:cBhvr>
                                          <p:tavLst>
                                            <p:tav tm="0">
                                              <p:val>
                                                <p:strVal val="0-#ppt_w/2"/>
                                              </p:val>
                                            </p:tav>
                                            <p:tav tm="100000">
                                              <p:val>
                                                <p:strVal val="#ppt_x"/>
                                              </p:val>
                                            </p:tav>
                                          </p:tavLst>
                                        </p:anim>
                                        <p:anim calcmode="lin" valueType="num">
                                          <p:cBhvr additive="base">
                                            <p:cTn id="48" dur="500" fill="hold"/>
                                            <p:tgtEl>
                                              <p:spTgt spid="44"/>
                                            </p:tgtEl>
                                            <p:attrNameLst>
                                              <p:attrName>ppt_y</p:attrName>
                                            </p:attrNameLst>
                                          </p:cBhvr>
                                          <p:tavLst>
                                            <p:tav tm="0">
                                              <p:val>
                                                <p:strVal val="#ppt_y"/>
                                              </p:val>
                                            </p:tav>
                                            <p:tav tm="100000">
                                              <p:val>
                                                <p:strVal val="#ppt_y"/>
                                              </p:val>
                                            </p:tav>
                                          </p:tavLst>
                                        </p:anim>
                                      </p:childTnLst>
                                    </p:cTn>
                                  </p:par>
                                </p:childTnLst>
                              </p:cTn>
                            </p:par>
                            <p:par>
                              <p:cTn id="49" fill="hold">
                                <p:stCondLst>
                                  <p:cond delay="4000"/>
                                </p:stCondLst>
                                <p:childTnLst>
                                  <p:par>
                                    <p:cTn id="50" presetID="2" presetClass="entr" presetSubtype="8" fill="hold" grpId="0" nodeType="afterEffect">
                                      <p:stCondLst>
                                        <p:cond delay="0"/>
                                      </p:stCondLst>
                                      <p:childTnLst>
                                        <p:set>
                                          <p:cBhvr>
                                            <p:cTn id="51" dur="1" fill="hold">
                                              <p:stCondLst>
                                                <p:cond delay="0"/>
                                              </p:stCondLst>
                                            </p:cTn>
                                            <p:tgtEl>
                                              <p:spTgt spid="45"/>
                                            </p:tgtEl>
                                            <p:attrNameLst>
                                              <p:attrName>style.visibility</p:attrName>
                                            </p:attrNameLst>
                                          </p:cBhvr>
                                          <p:to>
                                            <p:strVal val="visible"/>
                                          </p:to>
                                        </p:set>
                                        <p:anim calcmode="lin" valueType="num">
                                          <p:cBhvr additive="base">
                                            <p:cTn id="52" dur="500" fill="hold"/>
                                            <p:tgtEl>
                                              <p:spTgt spid="45"/>
                                            </p:tgtEl>
                                            <p:attrNameLst>
                                              <p:attrName>ppt_x</p:attrName>
                                            </p:attrNameLst>
                                          </p:cBhvr>
                                          <p:tavLst>
                                            <p:tav tm="0">
                                              <p:val>
                                                <p:strVal val="0-#ppt_w/2"/>
                                              </p:val>
                                            </p:tav>
                                            <p:tav tm="100000">
                                              <p:val>
                                                <p:strVal val="#ppt_x"/>
                                              </p:val>
                                            </p:tav>
                                          </p:tavLst>
                                        </p:anim>
                                        <p:anim calcmode="lin" valueType="num">
                                          <p:cBhvr additive="base">
                                            <p:cTn id="53" dur="500" fill="hold"/>
                                            <p:tgtEl>
                                              <p:spTgt spid="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40" grpId="0"/>
          <p:bldP spid="41" grpId="0"/>
          <p:bldP spid="42" grpId="0"/>
          <p:bldP spid="43" grpId="0"/>
          <p:bldP spid="44" grpId="0"/>
          <p:bldP spid="45" grpId="0"/>
          <p:bldP spid="4"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1+#ppt_w/2"/>
                                              </p:val>
                                            </p:tav>
                                            <p:tav tm="100000">
                                              <p:val>
                                                <p:strVal val="#ppt_x"/>
                                              </p:val>
                                            </p:tav>
                                          </p:tavLst>
                                        </p:anim>
                                        <p:anim calcmode="lin" valueType="num">
                                          <p:cBhvr additive="base">
                                            <p:cTn id="8" dur="10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1000" fill="hold"/>
                                            <p:tgtEl>
                                              <p:spTgt spid="11"/>
                                            </p:tgtEl>
                                            <p:attrNameLst>
                                              <p:attrName>ppt_x</p:attrName>
                                            </p:attrNameLst>
                                          </p:cBhvr>
                                          <p:tavLst>
                                            <p:tav tm="0">
                                              <p:val>
                                                <p:strVal val="0-#ppt_w/2"/>
                                              </p:val>
                                            </p:tav>
                                            <p:tav tm="100000">
                                              <p:val>
                                                <p:strVal val="#ppt_x"/>
                                              </p:val>
                                            </p:tav>
                                          </p:tavLst>
                                        </p:anim>
                                        <p:anim calcmode="lin" valueType="num">
                                          <p:cBhvr additive="base">
                                            <p:cTn id="12" dur="10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par>
                              <p:cTn id="18" fill="hold">
                                <p:stCondLst>
                                  <p:cond delay="500"/>
                                </p:stCondLst>
                                <p:childTnLst>
                                  <p:par>
                                    <p:cTn id="19" presetID="42" presetClass="entr" presetSubtype="0" fill="hold" grpId="0" nodeType="afterEffect">
                                      <p:stCondLst>
                                        <p:cond delay="0"/>
                                      </p:stCondLst>
                                      <p:childTnLst>
                                        <p:set>
                                          <p:cBhvr>
                                            <p:cTn id="20" dur="1" fill="hold">
                                              <p:stCondLst>
                                                <p:cond delay="0"/>
                                              </p:stCondLst>
                                            </p:cTn>
                                            <p:tgtEl>
                                              <p:spTgt spid="37"/>
                                            </p:tgtEl>
                                            <p:attrNameLst>
                                              <p:attrName>style.visibility</p:attrName>
                                            </p:attrNameLst>
                                          </p:cBhvr>
                                          <p:to>
                                            <p:strVal val="visible"/>
                                          </p:to>
                                        </p:set>
                                        <p:animEffect transition="in" filter="fade">
                                          <p:cBhvr>
                                            <p:cTn id="21" dur="1000"/>
                                            <p:tgtEl>
                                              <p:spTgt spid="37"/>
                                            </p:tgtEl>
                                          </p:cBhvr>
                                        </p:animEffect>
                                        <p:anim calcmode="lin" valueType="num">
                                          <p:cBhvr>
                                            <p:cTn id="22" dur="1000" fill="hold"/>
                                            <p:tgtEl>
                                              <p:spTgt spid="37"/>
                                            </p:tgtEl>
                                            <p:attrNameLst>
                                              <p:attrName>ppt_x</p:attrName>
                                            </p:attrNameLst>
                                          </p:cBhvr>
                                          <p:tavLst>
                                            <p:tav tm="0">
                                              <p:val>
                                                <p:strVal val="#ppt_x"/>
                                              </p:val>
                                            </p:tav>
                                            <p:tav tm="100000">
                                              <p:val>
                                                <p:strVal val="#ppt_x"/>
                                              </p:val>
                                            </p:tav>
                                          </p:tavLst>
                                        </p:anim>
                                        <p:anim calcmode="lin" valueType="num">
                                          <p:cBhvr>
                                            <p:cTn id="23" dur="1000" fill="hold"/>
                                            <p:tgtEl>
                                              <p:spTgt spid="37"/>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2" presetClass="entr" presetSubtype="8" fill="hold" grpId="0" nodeType="afterEffect">
                                      <p:stCondLst>
                                        <p:cond delay="0"/>
                                      </p:stCondLst>
                                      <p:childTnLst>
                                        <p:set>
                                          <p:cBhvr>
                                            <p:cTn id="26" dur="1" fill="hold">
                                              <p:stCondLst>
                                                <p:cond delay="0"/>
                                              </p:stCondLst>
                                            </p:cTn>
                                            <p:tgtEl>
                                              <p:spTgt spid="40"/>
                                            </p:tgtEl>
                                            <p:attrNameLst>
                                              <p:attrName>style.visibility</p:attrName>
                                            </p:attrNameLst>
                                          </p:cBhvr>
                                          <p:to>
                                            <p:strVal val="visible"/>
                                          </p:to>
                                        </p:set>
                                        <p:anim calcmode="lin" valueType="num">
                                          <p:cBhvr additive="base">
                                            <p:cTn id="27" dur="500" fill="hold"/>
                                            <p:tgtEl>
                                              <p:spTgt spid="40"/>
                                            </p:tgtEl>
                                            <p:attrNameLst>
                                              <p:attrName>ppt_x</p:attrName>
                                            </p:attrNameLst>
                                          </p:cBhvr>
                                          <p:tavLst>
                                            <p:tav tm="0">
                                              <p:val>
                                                <p:strVal val="0-#ppt_w/2"/>
                                              </p:val>
                                            </p:tav>
                                            <p:tav tm="100000">
                                              <p:val>
                                                <p:strVal val="#ppt_x"/>
                                              </p:val>
                                            </p:tav>
                                          </p:tavLst>
                                        </p:anim>
                                        <p:anim calcmode="lin" valueType="num">
                                          <p:cBhvr additive="base">
                                            <p:cTn id="28" dur="500" fill="hold"/>
                                            <p:tgtEl>
                                              <p:spTgt spid="40"/>
                                            </p:tgtEl>
                                            <p:attrNameLst>
                                              <p:attrName>ppt_y</p:attrName>
                                            </p:attrNameLst>
                                          </p:cBhvr>
                                          <p:tavLst>
                                            <p:tav tm="0">
                                              <p:val>
                                                <p:strVal val="#ppt_y"/>
                                              </p:val>
                                            </p:tav>
                                            <p:tav tm="100000">
                                              <p:val>
                                                <p:strVal val="#ppt_y"/>
                                              </p:val>
                                            </p:tav>
                                          </p:tavLst>
                                        </p:anim>
                                      </p:childTnLst>
                                    </p:cTn>
                                  </p:par>
                                </p:childTnLst>
                              </p:cTn>
                            </p:par>
                            <p:par>
                              <p:cTn id="29" fill="hold">
                                <p:stCondLst>
                                  <p:cond delay="2000"/>
                                </p:stCondLst>
                                <p:childTnLst>
                                  <p:par>
                                    <p:cTn id="30" presetID="2" presetClass="entr" presetSubtype="8" fill="hold" grpId="0" nodeType="afterEffect">
                                      <p:stCondLst>
                                        <p:cond delay="0"/>
                                      </p:stCondLst>
                                      <p:childTnLst>
                                        <p:set>
                                          <p:cBhvr>
                                            <p:cTn id="31" dur="1" fill="hold">
                                              <p:stCondLst>
                                                <p:cond delay="0"/>
                                              </p:stCondLst>
                                            </p:cTn>
                                            <p:tgtEl>
                                              <p:spTgt spid="41"/>
                                            </p:tgtEl>
                                            <p:attrNameLst>
                                              <p:attrName>style.visibility</p:attrName>
                                            </p:attrNameLst>
                                          </p:cBhvr>
                                          <p:to>
                                            <p:strVal val="visible"/>
                                          </p:to>
                                        </p:set>
                                        <p:anim calcmode="lin" valueType="num">
                                          <p:cBhvr additive="base">
                                            <p:cTn id="32" dur="500" fill="hold"/>
                                            <p:tgtEl>
                                              <p:spTgt spid="41"/>
                                            </p:tgtEl>
                                            <p:attrNameLst>
                                              <p:attrName>ppt_x</p:attrName>
                                            </p:attrNameLst>
                                          </p:cBhvr>
                                          <p:tavLst>
                                            <p:tav tm="0">
                                              <p:val>
                                                <p:strVal val="0-#ppt_w/2"/>
                                              </p:val>
                                            </p:tav>
                                            <p:tav tm="100000">
                                              <p:val>
                                                <p:strVal val="#ppt_x"/>
                                              </p:val>
                                            </p:tav>
                                          </p:tavLst>
                                        </p:anim>
                                        <p:anim calcmode="lin" valueType="num">
                                          <p:cBhvr additive="base">
                                            <p:cTn id="33" dur="500" fill="hold"/>
                                            <p:tgtEl>
                                              <p:spTgt spid="41"/>
                                            </p:tgtEl>
                                            <p:attrNameLst>
                                              <p:attrName>ppt_y</p:attrName>
                                            </p:attrNameLst>
                                          </p:cBhvr>
                                          <p:tavLst>
                                            <p:tav tm="0">
                                              <p:val>
                                                <p:strVal val="#ppt_y"/>
                                              </p:val>
                                            </p:tav>
                                            <p:tav tm="100000">
                                              <p:val>
                                                <p:strVal val="#ppt_y"/>
                                              </p:val>
                                            </p:tav>
                                          </p:tavLst>
                                        </p:anim>
                                      </p:childTnLst>
                                    </p:cTn>
                                  </p:par>
                                </p:childTnLst>
                              </p:cTn>
                            </p:par>
                            <p:par>
                              <p:cTn id="34" fill="hold">
                                <p:stCondLst>
                                  <p:cond delay="2500"/>
                                </p:stCondLst>
                                <p:childTnLst>
                                  <p:par>
                                    <p:cTn id="35" presetID="2" presetClass="entr" presetSubtype="8" fill="hold" grpId="0" nodeType="afterEffect">
                                      <p:stCondLst>
                                        <p:cond delay="0"/>
                                      </p:stCondLst>
                                      <p:childTnLst>
                                        <p:set>
                                          <p:cBhvr>
                                            <p:cTn id="36" dur="1" fill="hold">
                                              <p:stCondLst>
                                                <p:cond delay="0"/>
                                              </p:stCondLst>
                                            </p:cTn>
                                            <p:tgtEl>
                                              <p:spTgt spid="42"/>
                                            </p:tgtEl>
                                            <p:attrNameLst>
                                              <p:attrName>style.visibility</p:attrName>
                                            </p:attrNameLst>
                                          </p:cBhvr>
                                          <p:to>
                                            <p:strVal val="visible"/>
                                          </p:to>
                                        </p:set>
                                        <p:anim calcmode="lin" valueType="num">
                                          <p:cBhvr additive="base">
                                            <p:cTn id="37" dur="500" fill="hold"/>
                                            <p:tgtEl>
                                              <p:spTgt spid="42"/>
                                            </p:tgtEl>
                                            <p:attrNameLst>
                                              <p:attrName>ppt_x</p:attrName>
                                            </p:attrNameLst>
                                          </p:cBhvr>
                                          <p:tavLst>
                                            <p:tav tm="0">
                                              <p:val>
                                                <p:strVal val="0-#ppt_w/2"/>
                                              </p:val>
                                            </p:tav>
                                            <p:tav tm="100000">
                                              <p:val>
                                                <p:strVal val="#ppt_x"/>
                                              </p:val>
                                            </p:tav>
                                          </p:tavLst>
                                        </p:anim>
                                        <p:anim calcmode="lin" valueType="num">
                                          <p:cBhvr additive="base">
                                            <p:cTn id="38" dur="500" fill="hold"/>
                                            <p:tgtEl>
                                              <p:spTgt spid="42"/>
                                            </p:tgtEl>
                                            <p:attrNameLst>
                                              <p:attrName>ppt_y</p:attrName>
                                            </p:attrNameLst>
                                          </p:cBhvr>
                                          <p:tavLst>
                                            <p:tav tm="0">
                                              <p:val>
                                                <p:strVal val="#ppt_y"/>
                                              </p:val>
                                            </p:tav>
                                            <p:tav tm="100000">
                                              <p:val>
                                                <p:strVal val="#ppt_y"/>
                                              </p:val>
                                            </p:tav>
                                          </p:tavLst>
                                        </p:anim>
                                      </p:childTnLst>
                                    </p:cTn>
                                  </p:par>
                                </p:childTnLst>
                              </p:cTn>
                            </p:par>
                            <p:par>
                              <p:cTn id="39" fill="hold">
                                <p:stCondLst>
                                  <p:cond delay="3000"/>
                                </p:stCondLst>
                                <p:childTnLst>
                                  <p:par>
                                    <p:cTn id="40" presetID="2" presetClass="entr" presetSubtype="8" fill="hold" grpId="0" nodeType="afterEffect">
                                      <p:stCondLst>
                                        <p:cond delay="0"/>
                                      </p:stCondLst>
                                      <p:childTnLst>
                                        <p:set>
                                          <p:cBhvr>
                                            <p:cTn id="41" dur="1" fill="hold">
                                              <p:stCondLst>
                                                <p:cond delay="0"/>
                                              </p:stCondLst>
                                            </p:cTn>
                                            <p:tgtEl>
                                              <p:spTgt spid="43"/>
                                            </p:tgtEl>
                                            <p:attrNameLst>
                                              <p:attrName>style.visibility</p:attrName>
                                            </p:attrNameLst>
                                          </p:cBhvr>
                                          <p:to>
                                            <p:strVal val="visible"/>
                                          </p:to>
                                        </p:set>
                                        <p:anim calcmode="lin" valueType="num">
                                          <p:cBhvr additive="base">
                                            <p:cTn id="42" dur="500" fill="hold"/>
                                            <p:tgtEl>
                                              <p:spTgt spid="43"/>
                                            </p:tgtEl>
                                            <p:attrNameLst>
                                              <p:attrName>ppt_x</p:attrName>
                                            </p:attrNameLst>
                                          </p:cBhvr>
                                          <p:tavLst>
                                            <p:tav tm="0">
                                              <p:val>
                                                <p:strVal val="0-#ppt_w/2"/>
                                              </p:val>
                                            </p:tav>
                                            <p:tav tm="100000">
                                              <p:val>
                                                <p:strVal val="#ppt_x"/>
                                              </p:val>
                                            </p:tav>
                                          </p:tavLst>
                                        </p:anim>
                                        <p:anim calcmode="lin" valueType="num">
                                          <p:cBhvr additive="base">
                                            <p:cTn id="43" dur="500" fill="hold"/>
                                            <p:tgtEl>
                                              <p:spTgt spid="43"/>
                                            </p:tgtEl>
                                            <p:attrNameLst>
                                              <p:attrName>ppt_y</p:attrName>
                                            </p:attrNameLst>
                                          </p:cBhvr>
                                          <p:tavLst>
                                            <p:tav tm="0">
                                              <p:val>
                                                <p:strVal val="#ppt_y"/>
                                              </p:val>
                                            </p:tav>
                                            <p:tav tm="100000">
                                              <p:val>
                                                <p:strVal val="#ppt_y"/>
                                              </p:val>
                                            </p:tav>
                                          </p:tavLst>
                                        </p:anim>
                                      </p:childTnLst>
                                    </p:cTn>
                                  </p:par>
                                </p:childTnLst>
                              </p:cTn>
                            </p:par>
                            <p:par>
                              <p:cTn id="44" fill="hold">
                                <p:stCondLst>
                                  <p:cond delay="3500"/>
                                </p:stCondLst>
                                <p:childTnLst>
                                  <p:par>
                                    <p:cTn id="45" presetID="2" presetClass="entr" presetSubtype="8" fill="hold" grpId="0" nodeType="afterEffect">
                                      <p:stCondLst>
                                        <p:cond delay="0"/>
                                      </p:stCondLst>
                                      <p:childTnLst>
                                        <p:set>
                                          <p:cBhvr>
                                            <p:cTn id="46" dur="1" fill="hold">
                                              <p:stCondLst>
                                                <p:cond delay="0"/>
                                              </p:stCondLst>
                                            </p:cTn>
                                            <p:tgtEl>
                                              <p:spTgt spid="44"/>
                                            </p:tgtEl>
                                            <p:attrNameLst>
                                              <p:attrName>style.visibility</p:attrName>
                                            </p:attrNameLst>
                                          </p:cBhvr>
                                          <p:to>
                                            <p:strVal val="visible"/>
                                          </p:to>
                                        </p:set>
                                        <p:anim calcmode="lin" valueType="num">
                                          <p:cBhvr additive="base">
                                            <p:cTn id="47" dur="500" fill="hold"/>
                                            <p:tgtEl>
                                              <p:spTgt spid="44"/>
                                            </p:tgtEl>
                                            <p:attrNameLst>
                                              <p:attrName>ppt_x</p:attrName>
                                            </p:attrNameLst>
                                          </p:cBhvr>
                                          <p:tavLst>
                                            <p:tav tm="0">
                                              <p:val>
                                                <p:strVal val="0-#ppt_w/2"/>
                                              </p:val>
                                            </p:tav>
                                            <p:tav tm="100000">
                                              <p:val>
                                                <p:strVal val="#ppt_x"/>
                                              </p:val>
                                            </p:tav>
                                          </p:tavLst>
                                        </p:anim>
                                        <p:anim calcmode="lin" valueType="num">
                                          <p:cBhvr additive="base">
                                            <p:cTn id="48" dur="500" fill="hold"/>
                                            <p:tgtEl>
                                              <p:spTgt spid="44"/>
                                            </p:tgtEl>
                                            <p:attrNameLst>
                                              <p:attrName>ppt_y</p:attrName>
                                            </p:attrNameLst>
                                          </p:cBhvr>
                                          <p:tavLst>
                                            <p:tav tm="0">
                                              <p:val>
                                                <p:strVal val="#ppt_y"/>
                                              </p:val>
                                            </p:tav>
                                            <p:tav tm="100000">
                                              <p:val>
                                                <p:strVal val="#ppt_y"/>
                                              </p:val>
                                            </p:tav>
                                          </p:tavLst>
                                        </p:anim>
                                      </p:childTnLst>
                                    </p:cTn>
                                  </p:par>
                                </p:childTnLst>
                              </p:cTn>
                            </p:par>
                            <p:par>
                              <p:cTn id="49" fill="hold">
                                <p:stCondLst>
                                  <p:cond delay="4000"/>
                                </p:stCondLst>
                                <p:childTnLst>
                                  <p:par>
                                    <p:cTn id="50" presetID="2" presetClass="entr" presetSubtype="8" fill="hold" grpId="0" nodeType="afterEffect">
                                      <p:stCondLst>
                                        <p:cond delay="0"/>
                                      </p:stCondLst>
                                      <p:childTnLst>
                                        <p:set>
                                          <p:cBhvr>
                                            <p:cTn id="51" dur="1" fill="hold">
                                              <p:stCondLst>
                                                <p:cond delay="0"/>
                                              </p:stCondLst>
                                            </p:cTn>
                                            <p:tgtEl>
                                              <p:spTgt spid="45"/>
                                            </p:tgtEl>
                                            <p:attrNameLst>
                                              <p:attrName>style.visibility</p:attrName>
                                            </p:attrNameLst>
                                          </p:cBhvr>
                                          <p:to>
                                            <p:strVal val="visible"/>
                                          </p:to>
                                        </p:set>
                                        <p:anim calcmode="lin" valueType="num">
                                          <p:cBhvr additive="base">
                                            <p:cTn id="52" dur="500" fill="hold"/>
                                            <p:tgtEl>
                                              <p:spTgt spid="45"/>
                                            </p:tgtEl>
                                            <p:attrNameLst>
                                              <p:attrName>ppt_x</p:attrName>
                                            </p:attrNameLst>
                                          </p:cBhvr>
                                          <p:tavLst>
                                            <p:tav tm="0">
                                              <p:val>
                                                <p:strVal val="0-#ppt_w/2"/>
                                              </p:val>
                                            </p:tav>
                                            <p:tav tm="100000">
                                              <p:val>
                                                <p:strVal val="#ppt_x"/>
                                              </p:val>
                                            </p:tav>
                                          </p:tavLst>
                                        </p:anim>
                                        <p:anim calcmode="lin" valueType="num">
                                          <p:cBhvr additive="base">
                                            <p:cTn id="53" dur="500" fill="hold"/>
                                            <p:tgtEl>
                                              <p:spTgt spid="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40" grpId="0"/>
          <p:bldP spid="41" grpId="0"/>
          <p:bldP spid="42" grpId="0"/>
          <p:bldP spid="43" grpId="0"/>
          <p:bldP spid="44" grpId="0"/>
          <p:bldP spid="45" grpId="0"/>
          <p:bldP spid="4" grpId="0"/>
        </p:bldLst>
      </p:timing>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a:extLst>
              <a:ext uri="{FF2B5EF4-FFF2-40B4-BE49-F238E27FC236}">
                <a16:creationId xmlns="" xmlns:a16="http://schemas.microsoft.com/office/drawing/2014/main" id="{3ADD2FFB-7E5B-45BB-88EA-C44527CE024D}"/>
              </a:ext>
            </a:extLst>
          </p:cNvPr>
          <p:cNvSpPr/>
          <p:nvPr/>
        </p:nvSpPr>
        <p:spPr>
          <a:xfrm>
            <a:off x="1" y="13730"/>
            <a:ext cx="12192000" cy="6844270"/>
          </a:xfrm>
          <a:prstGeom prst="rect">
            <a:avLst/>
          </a:prstGeom>
          <a:blipFill dpi="0" rotWithShape="1">
            <a:blip r:embed="rId2">
              <a:alphaModFix amt="82000"/>
            </a:blip>
            <a:srcRect/>
            <a:stretch>
              <a:fillRect b="-2823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3" name="任意多边形: 形状 32">
            <a:extLst>
              <a:ext uri="{FF2B5EF4-FFF2-40B4-BE49-F238E27FC236}">
                <a16:creationId xmlns="" xmlns:a16="http://schemas.microsoft.com/office/drawing/2014/main" id="{C6EE55FC-A120-4A47-B9E9-77908F01BF86}"/>
              </a:ext>
            </a:extLst>
          </p:cNvPr>
          <p:cNvSpPr/>
          <p:nvPr/>
        </p:nvSpPr>
        <p:spPr>
          <a:xfrm>
            <a:off x="859971" y="1012371"/>
            <a:ext cx="10450286" cy="5099126"/>
          </a:xfrm>
          <a:custGeom>
            <a:avLst/>
            <a:gdLst>
              <a:gd name="connsiteX0" fmla="*/ 0 w 10450286"/>
              <a:gd name="connsiteY0" fmla="*/ 0 h 5099126"/>
              <a:gd name="connsiteX1" fmla="*/ 10450286 w 10450286"/>
              <a:gd name="connsiteY1" fmla="*/ 0 h 5099126"/>
              <a:gd name="connsiteX2" fmla="*/ 10450286 w 10450286"/>
              <a:gd name="connsiteY2" fmla="*/ 5099126 h 5099126"/>
              <a:gd name="connsiteX3" fmla="*/ 0 w 10450286"/>
              <a:gd name="connsiteY3" fmla="*/ 5099126 h 5099126"/>
              <a:gd name="connsiteX4" fmla="*/ 0 w 10450286"/>
              <a:gd name="connsiteY4" fmla="*/ 0 h 5099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50286" h="5099126">
                <a:moveTo>
                  <a:pt x="0" y="0"/>
                </a:moveTo>
                <a:lnTo>
                  <a:pt x="10450286" y="0"/>
                </a:lnTo>
                <a:lnTo>
                  <a:pt x="10450286" y="5099126"/>
                </a:lnTo>
                <a:lnTo>
                  <a:pt x="0" y="5099126"/>
                </a:lnTo>
                <a:lnTo>
                  <a:pt x="0" y="0"/>
                </a:lnTo>
                <a:close/>
              </a:path>
            </a:pathLst>
          </a:custGeom>
          <a:solidFill>
            <a:schemeClr val="bg1"/>
          </a:solidFill>
          <a:ln>
            <a:noFill/>
          </a:ln>
          <a:effectLst>
            <a:outerShdw blurRad="76200" dist="38100" dir="5400000" sx="101000" sy="101000" algn="t" rotWithShape="0">
              <a:prstClr val="black">
                <a:alpha val="39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34" name="文本框 33">
            <a:extLst>
              <a:ext uri="{FF2B5EF4-FFF2-40B4-BE49-F238E27FC236}">
                <a16:creationId xmlns="" xmlns:a16="http://schemas.microsoft.com/office/drawing/2014/main" id="{A5EC31A2-6E81-413E-BE74-95ACF17BDA28}"/>
              </a:ext>
            </a:extLst>
          </p:cNvPr>
          <p:cNvSpPr txBox="1"/>
          <p:nvPr/>
        </p:nvSpPr>
        <p:spPr>
          <a:xfrm>
            <a:off x="4335157" y="1527235"/>
            <a:ext cx="2909723" cy="1862048"/>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1500" b="1" i="0" u="none" strike="noStrike" kern="0" cap="none" spc="0" normalizeH="0" baseline="0" noProof="0" dirty="0">
                <a:ln>
                  <a:noFill/>
                </a:ln>
                <a:solidFill>
                  <a:srgbClr val="068FF5"/>
                </a:solidFill>
                <a:effectLst/>
                <a:uLnTx/>
                <a:uFillTx/>
                <a:cs typeface="+mn-ea"/>
                <a:sym typeface="+mn-lt"/>
              </a:rPr>
              <a:t>03</a:t>
            </a:r>
            <a:endParaRPr kumimoji="0" lang="zh-CN" altLang="en-US" sz="11500" b="1" i="0" u="none" strike="noStrike" kern="0" cap="none" spc="0" normalizeH="0" baseline="0" noProof="0" dirty="0">
              <a:ln>
                <a:noFill/>
              </a:ln>
              <a:solidFill>
                <a:srgbClr val="068FF5"/>
              </a:solidFill>
              <a:effectLst/>
              <a:uLnTx/>
              <a:uFillTx/>
              <a:cs typeface="+mn-ea"/>
              <a:sym typeface="+mn-lt"/>
            </a:endParaRPr>
          </a:p>
        </p:txBody>
      </p:sp>
      <p:sp>
        <p:nvSpPr>
          <p:cNvPr id="24" name="文本框 23">
            <a:extLst>
              <a:ext uri="{FF2B5EF4-FFF2-40B4-BE49-F238E27FC236}">
                <a16:creationId xmlns="" xmlns:a16="http://schemas.microsoft.com/office/drawing/2014/main" id="{4C765C89-7903-4AF1-9540-21550CF3E71C}"/>
              </a:ext>
            </a:extLst>
          </p:cNvPr>
          <p:cNvSpPr txBox="1"/>
          <p:nvPr/>
        </p:nvSpPr>
        <p:spPr>
          <a:xfrm>
            <a:off x="2790238" y="3177725"/>
            <a:ext cx="6299200" cy="830997"/>
          </a:xfrm>
          <a:prstGeom prst="rect">
            <a:avLst/>
          </a:prstGeom>
          <a:noFill/>
        </p:spPr>
        <p:txBody>
          <a:bodyPr wrap="square" rtlCol="0">
            <a:spAutoFit/>
            <a:scene3d>
              <a:camera prst="orthographicFront"/>
              <a:lightRig rig="threePt" dir="t"/>
            </a:scene3d>
            <a:sp3d contourW="12700"/>
          </a:bodyPr>
          <a:lstStyle/>
          <a:p>
            <a:pPr lvl="0" algn="ctr" defTabSz="457200">
              <a:defRPr/>
            </a:pPr>
            <a:r>
              <a:rPr lang="zh-CN" altLang="en-US" sz="4800" b="1" dirty="0">
                <a:solidFill>
                  <a:schemeClr val="bg2">
                    <a:lumMod val="25000"/>
                  </a:schemeClr>
                </a:solidFill>
                <a:cs typeface="+mn-ea"/>
                <a:sym typeface="+mn-lt"/>
              </a:rPr>
              <a:t>薪资制度</a:t>
            </a:r>
            <a:endParaRPr kumimoji="0" lang="zh-CN" altLang="en-US" sz="4800" b="1" i="0" u="none" strike="noStrike" kern="1200" cap="none" spc="0" normalizeH="0" baseline="0" noProof="0" dirty="0">
              <a:ln>
                <a:noFill/>
              </a:ln>
              <a:solidFill>
                <a:schemeClr val="bg2">
                  <a:lumMod val="25000"/>
                </a:schemeClr>
              </a:solidFill>
              <a:effectLst/>
              <a:uLnTx/>
              <a:uFillTx/>
              <a:cs typeface="+mn-ea"/>
              <a:sym typeface="+mn-lt"/>
            </a:endParaRPr>
          </a:p>
        </p:txBody>
      </p:sp>
      <p:grpSp>
        <p:nvGrpSpPr>
          <p:cNvPr id="8" name="组合 7">
            <a:extLst>
              <a:ext uri="{FF2B5EF4-FFF2-40B4-BE49-F238E27FC236}">
                <a16:creationId xmlns="" xmlns:a16="http://schemas.microsoft.com/office/drawing/2014/main" id="{1D89F05D-FA79-4061-82ED-2C092B2F9B74}"/>
              </a:ext>
            </a:extLst>
          </p:cNvPr>
          <p:cNvGrpSpPr/>
          <p:nvPr/>
        </p:nvGrpSpPr>
        <p:grpSpPr>
          <a:xfrm>
            <a:off x="10973821" y="3135098"/>
            <a:ext cx="716416" cy="552448"/>
            <a:chOff x="10866438" y="3185886"/>
            <a:chExt cx="901700" cy="695326"/>
          </a:xfrm>
        </p:grpSpPr>
        <p:sp>
          <p:nvSpPr>
            <p:cNvPr id="9" name="矩形 8">
              <a:extLst>
                <a:ext uri="{FF2B5EF4-FFF2-40B4-BE49-F238E27FC236}">
                  <a16:creationId xmlns="" xmlns:a16="http://schemas.microsoft.com/office/drawing/2014/main" id="{89595394-18E5-4418-8E29-2CF75BD8711B}"/>
                </a:ext>
              </a:extLst>
            </p:cNvPr>
            <p:cNvSpPr/>
            <p:nvPr/>
          </p:nvSpPr>
          <p:spPr>
            <a:xfrm rot="5400000">
              <a:off x="10969625" y="3082699"/>
              <a:ext cx="695326" cy="901700"/>
            </a:xfrm>
            <a:prstGeom prst="rect">
              <a:avLst/>
            </a:prstGeom>
            <a:solidFill>
              <a:srgbClr val="068FF5"/>
            </a:solidFill>
            <a:ln>
              <a:noFill/>
            </a:ln>
            <a:effectLst>
              <a:outerShdw blurRad="406400" dist="63500" dir="5400000" algn="t"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0" name="燕尾形 7">
              <a:extLst>
                <a:ext uri="{FF2B5EF4-FFF2-40B4-BE49-F238E27FC236}">
                  <a16:creationId xmlns="" xmlns:a16="http://schemas.microsoft.com/office/drawing/2014/main" id="{F5B87C4E-88FF-4E5E-9AA0-7BB31D5153B8}"/>
                </a:ext>
              </a:extLst>
            </p:cNvPr>
            <p:cNvSpPr/>
            <p:nvPr/>
          </p:nvSpPr>
          <p:spPr>
            <a:xfrm>
              <a:off x="11171238" y="3349399"/>
              <a:ext cx="292100" cy="3683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grpSp>
        <p:nvGrpSpPr>
          <p:cNvPr id="11" name="组合 10">
            <a:extLst>
              <a:ext uri="{FF2B5EF4-FFF2-40B4-BE49-F238E27FC236}">
                <a16:creationId xmlns="" xmlns:a16="http://schemas.microsoft.com/office/drawing/2014/main" id="{0220220E-8127-44FD-A1EA-5B90E8FCFD48}"/>
              </a:ext>
            </a:extLst>
          </p:cNvPr>
          <p:cNvGrpSpPr/>
          <p:nvPr/>
        </p:nvGrpSpPr>
        <p:grpSpPr>
          <a:xfrm>
            <a:off x="531246" y="3135098"/>
            <a:ext cx="716416" cy="552448"/>
            <a:chOff x="423863" y="3185886"/>
            <a:chExt cx="901700" cy="695326"/>
          </a:xfrm>
        </p:grpSpPr>
        <p:sp>
          <p:nvSpPr>
            <p:cNvPr id="12" name="矩形 11">
              <a:extLst>
                <a:ext uri="{FF2B5EF4-FFF2-40B4-BE49-F238E27FC236}">
                  <a16:creationId xmlns="" xmlns:a16="http://schemas.microsoft.com/office/drawing/2014/main" id="{D2FE5563-797C-415A-AB36-6135F0532B6C}"/>
                </a:ext>
              </a:extLst>
            </p:cNvPr>
            <p:cNvSpPr/>
            <p:nvPr/>
          </p:nvSpPr>
          <p:spPr>
            <a:xfrm rot="5400000">
              <a:off x="527050" y="3082699"/>
              <a:ext cx="695326" cy="901700"/>
            </a:xfrm>
            <a:prstGeom prst="rect">
              <a:avLst/>
            </a:prstGeom>
            <a:solidFill>
              <a:srgbClr val="068FF5"/>
            </a:solidFill>
            <a:ln>
              <a:noFill/>
            </a:ln>
            <a:effectLst>
              <a:outerShdw blurRad="406400" dist="63500" dir="5400000" algn="t"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3" name="燕尾形 8">
              <a:extLst>
                <a:ext uri="{FF2B5EF4-FFF2-40B4-BE49-F238E27FC236}">
                  <a16:creationId xmlns="" xmlns:a16="http://schemas.microsoft.com/office/drawing/2014/main" id="{BEB4AE76-DD10-41CB-A296-D1EA1E0D0B60}"/>
                </a:ext>
              </a:extLst>
            </p:cNvPr>
            <p:cNvSpPr/>
            <p:nvPr/>
          </p:nvSpPr>
          <p:spPr>
            <a:xfrm flipH="1">
              <a:off x="728663" y="3349399"/>
              <a:ext cx="292100" cy="3683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grpSp>
        <p:nvGrpSpPr>
          <p:cNvPr id="17" name="组合 16">
            <a:extLst>
              <a:ext uri="{FF2B5EF4-FFF2-40B4-BE49-F238E27FC236}">
                <a16:creationId xmlns="" xmlns:a16="http://schemas.microsoft.com/office/drawing/2014/main" id="{A87E5535-BAF1-4271-9D05-8FB995274220}"/>
              </a:ext>
            </a:extLst>
          </p:cNvPr>
          <p:cNvGrpSpPr/>
          <p:nvPr/>
        </p:nvGrpSpPr>
        <p:grpSpPr>
          <a:xfrm>
            <a:off x="4028062" y="4072370"/>
            <a:ext cx="4456430" cy="736600"/>
            <a:chOff x="2328" y="5587"/>
            <a:chExt cx="7018" cy="1160"/>
          </a:xfrm>
        </p:grpSpPr>
        <p:sp>
          <p:nvSpPr>
            <p:cNvPr id="18" name="TextBox 11">
              <a:extLst>
                <a:ext uri="{FF2B5EF4-FFF2-40B4-BE49-F238E27FC236}">
                  <a16:creationId xmlns="" xmlns:a16="http://schemas.microsoft.com/office/drawing/2014/main" id="{A70B4BC8-B95D-4EE6-9E90-B48E38691A2F}"/>
                </a:ext>
              </a:extLst>
            </p:cNvPr>
            <p:cNvSpPr txBox="1"/>
            <p:nvPr/>
          </p:nvSpPr>
          <p:spPr>
            <a:xfrm>
              <a:off x="2328" y="5587"/>
              <a:ext cx="1856" cy="533"/>
            </a:xfrm>
            <a:prstGeom prst="rect">
              <a:avLst/>
            </a:prstGeom>
            <a:noFill/>
          </p:spPr>
          <p:txBody>
            <a:bodyPr wrap="none" rtlCol="0">
              <a:spAutoFit/>
            </a:bodyPr>
            <a:lstStyle/>
            <a:p>
              <a:pPr marL="171450" lvl="1" indent="-171450">
                <a:buFont typeface="Arial" panose="020B0604020202020204" pitchFamily="34" charset="0"/>
                <a:buChar char="•"/>
              </a:pPr>
              <a:r>
                <a:rPr lang="zh-CN" altLang="en-US" sz="1600" dirty="0">
                  <a:solidFill>
                    <a:schemeClr val="bg2">
                      <a:lumMod val="25000"/>
                    </a:schemeClr>
                  </a:solidFill>
                  <a:cs typeface="+mn-ea"/>
                  <a:sym typeface="+mn-lt"/>
                </a:rPr>
                <a:t>薪资制度</a:t>
              </a:r>
            </a:p>
          </p:txBody>
        </p:sp>
        <p:sp>
          <p:nvSpPr>
            <p:cNvPr id="25" name="TextBox 11">
              <a:extLst>
                <a:ext uri="{FF2B5EF4-FFF2-40B4-BE49-F238E27FC236}">
                  <a16:creationId xmlns="" xmlns:a16="http://schemas.microsoft.com/office/drawing/2014/main" id="{A3C4B2E6-54BF-4F11-9B02-30D4FDB469A4}"/>
                </a:ext>
              </a:extLst>
            </p:cNvPr>
            <p:cNvSpPr txBox="1"/>
            <p:nvPr/>
          </p:nvSpPr>
          <p:spPr>
            <a:xfrm>
              <a:off x="4342" y="5587"/>
              <a:ext cx="2502" cy="533"/>
            </a:xfrm>
            <a:prstGeom prst="rect">
              <a:avLst/>
            </a:prstGeom>
            <a:noFill/>
          </p:spPr>
          <p:txBody>
            <a:bodyPr wrap="none" rtlCol="0">
              <a:spAutoFit/>
            </a:bodyPr>
            <a:lstStyle/>
            <a:p>
              <a:pPr marL="171450" lvl="1" indent="-171450">
                <a:buFont typeface="Arial" panose="020B0604020202020204" pitchFamily="34" charset="0"/>
                <a:buChar char="•"/>
              </a:pPr>
              <a:r>
                <a:rPr lang="zh-CN" altLang="en-US" sz="1600" dirty="0">
                  <a:solidFill>
                    <a:schemeClr val="bg2">
                      <a:lumMod val="25000"/>
                    </a:schemeClr>
                  </a:solidFill>
                  <a:cs typeface="+mn-ea"/>
                  <a:sym typeface="+mn-lt"/>
                </a:rPr>
                <a:t>薪资发放方式</a:t>
              </a:r>
            </a:p>
          </p:txBody>
        </p:sp>
        <p:sp>
          <p:nvSpPr>
            <p:cNvPr id="26" name="TextBox 11">
              <a:extLst>
                <a:ext uri="{FF2B5EF4-FFF2-40B4-BE49-F238E27FC236}">
                  <a16:creationId xmlns="" xmlns:a16="http://schemas.microsoft.com/office/drawing/2014/main" id="{6B0E41D7-D855-49B9-B05F-22AEF7C9DA43}"/>
                </a:ext>
              </a:extLst>
            </p:cNvPr>
            <p:cNvSpPr txBox="1"/>
            <p:nvPr/>
          </p:nvSpPr>
          <p:spPr>
            <a:xfrm>
              <a:off x="7167" y="5587"/>
              <a:ext cx="2179" cy="533"/>
            </a:xfrm>
            <a:prstGeom prst="rect">
              <a:avLst/>
            </a:prstGeom>
            <a:noFill/>
          </p:spPr>
          <p:txBody>
            <a:bodyPr wrap="none" rtlCol="0">
              <a:spAutoFit/>
            </a:bodyPr>
            <a:lstStyle/>
            <a:p>
              <a:pPr marL="171450" lvl="1" indent="-171450">
                <a:buFont typeface="Arial" panose="020B0604020202020204" pitchFamily="34" charset="0"/>
                <a:buChar char="•"/>
              </a:pPr>
              <a:r>
                <a:rPr lang="zh-CN" altLang="en-US" sz="1600" dirty="0">
                  <a:solidFill>
                    <a:schemeClr val="bg2">
                      <a:lumMod val="25000"/>
                    </a:schemeClr>
                  </a:solidFill>
                  <a:cs typeface="+mn-ea"/>
                  <a:sym typeface="+mn-lt"/>
                </a:rPr>
                <a:t>工资卡办理</a:t>
              </a:r>
            </a:p>
          </p:txBody>
        </p:sp>
        <p:sp>
          <p:nvSpPr>
            <p:cNvPr id="27" name="TextBox 11">
              <a:extLst>
                <a:ext uri="{FF2B5EF4-FFF2-40B4-BE49-F238E27FC236}">
                  <a16:creationId xmlns="" xmlns:a16="http://schemas.microsoft.com/office/drawing/2014/main" id="{D2C2BBC5-DB64-46DD-A627-27770F9F9229}"/>
                </a:ext>
              </a:extLst>
            </p:cNvPr>
            <p:cNvSpPr txBox="1"/>
            <p:nvPr/>
          </p:nvSpPr>
          <p:spPr>
            <a:xfrm>
              <a:off x="2328" y="6214"/>
              <a:ext cx="1856" cy="533"/>
            </a:xfrm>
            <a:prstGeom prst="rect">
              <a:avLst/>
            </a:prstGeom>
            <a:noFill/>
          </p:spPr>
          <p:txBody>
            <a:bodyPr wrap="none" rtlCol="0">
              <a:spAutoFit/>
            </a:bodyPr>
            <a:lstStyle/>
            <a:p>
              <a:pPr marL="171450" lvl="1" indent="-171450">
                <a:buFont typeface="Arial" panose="020B0604020202020204" pitchFamily="34" charset="0"/>
                <a:buChar char="•"/>
              </a:pPr>
              <a:r>
                <a:rPr lang="zh-CN" altLang="en-US" sz="1600" dirty="0">
                  <a:solidFill>
                    <a:schemeClr val="bg2">
                      <a:lumMod val="25000"/>
                    </a:schemeClr>
                  </a:solidFill>
                  <a:cs typeface="+mn-ea"/>
                  <a:sym typeface="+mn-lt"/>
                </a:rPr>
                <a:t>薪资结构</a:t>
              </a:r>
            </a:p>
          </p:txBody>
        </p:sp>
      </p:grpSp>
    </p:spTree>
    <p:extLst>
      <p:ext uri="{BB962C8B-B14F-4D97-AF65-F5344CB8AC3E}">
        <p14:creationId xmlns:p14="http://schemas.microsoft.com/office/powerpoint/2010/main" val="375688267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par>
                              <p:cTn id="8" fill="hold">
                                <p:stCondLst>
                                  <p:cond delay="500"/>
                                </p:stCondLst>
                                <p:childTnLst>
                                  <p:par>
                                    <p:cTn id="9" presetID="2" presetClass="entr" presetSubtype="2" fill="hold" nodeType="afterEffect" p14:presetBounceEnd="51000">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14:bounceEnd="51000">
                                          <p:cBhvr additive="base">
                                            <p:cTn id="11" dur="1000" fill="hold"/>
                                            <p:tgtEl>
                                              <p:spTgt spid="8"/>
                                            </p:tgtEl>
                                            <p:attrNameLst>
                                              <p:attrName>ppt_x</p:attrName>
                                            </p:attrNameLst>
                                          </p:cBhvr>
                                          <p:tavLst>
                                            <p:tav tm="0">
                                              <p:val>
                                                <p:strVal val="1+#ppt_w/2"/>
                                              </p:val>
                                            </p:tav>
                                            <p:tav tm="100000">
                                              <p:val>
                                                <p:strVal val="#ppt_x"/>
                                              </p:val>
                                            </p:tav>
                                          </p:tavLst>
                                        </p:anim>
                                        <p:anim calcmode="lin" valueType="num" p14:bounceEnd="51000">
                                          <p:cBhvr additive="base">
                                            <p:cTn id="12" dur="1000" fill="hold"/>
                                            <p:tgtEl>
                                              <p:spTgt spid="8"/>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14:presetBounceEnd="51000">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14:bounceEnd="51000">
                                          <p:cBhvr additive="base">
                                            <p:cTn id="15" dur="1000" fill="hold"/>
                                            <p:tgtEl>
                                              <p:spTgt spid="11"/>
                                            </p:tgtEl>
                                            <p:attrNameLst>
                                              <p:attrName>ppt_x</p:attrName>
                                            </p:attrNameLst>
                                          </p:cBhvr>
                                          <p:tavLst>
                                            <p:tav tm="0">
                                              <p:val>
                                                <p:strVal val="0-#ppt_w/2"/>
                                              </p:val>
                                            </p:tav>
                                            <p:tav tm="100000">
                                              <p:val>
                                                <p:strVal val="#ppt_x"/>
                                              </p:val>
                                            </p:tav>
                                          </p:tavLst>
                                        </p:anim>
                                        <p:anim calcmode="lin" valueType="num" p14:bounceEnd="51000">
                                          <p:cBhvr additive="base">
                                            <p:cTn id="16" dur="1000" fill="hold"/>
                                            <p:tgtEl>
                                              <p:spTgt spid="11"/>
                                            </p:tgtEl>
                                            <p:attrNameLst>
                                              <p:attrName>ppt_y</p:attrName>
                                            </p:attrNameLst>
                                          </p:cBhvr>
                                          <p:tavLst>
                                            <p:tav tm="0">
                                              <p:val>
                                                <p:strVal val="#ppt_y"/>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1000"/>
                                            <p:tgtEl>
                                              <p:spTgt spid="33"/>
                                            </p:tgtEl>
                                          </p:cBhvr>
                                        </p:animEffect>
                                        <p:anim calcmode="lin" valueType="num">
                                          <p:cBhvr>
                                            <p:cTn id="20" dur="1000" fill="hold"/>
                                            <p:tgtEl>
                                              <p:spTgt spid="33"/>
                                            </p:tgtEl>
                                            <p:attrNameLst>
                                              <p:attrName>ppt_x</p:attrName>
                                            </p:attrNameLst>
                                          </p:cBhvr>
                                          <p:tavLst>
                                            <p:tav tm="0">
                                              <p:val>
                                                <p:strVal val="#ppt_x"/>
                                              </p:val>
                                            </p:tav>
                                            <p:tav tm="100000">
                                              <p:val>
                                                <p:strVal val="#ppt_x"/>
                                              </p:val>
                                            </p:tav>
                                          </p:tavLst>
                                        </p:anim>
                                        <p:anim calcmode="lin" valueType="num">
                                          <p:cBhvr>
                                            <p:cTn id="21"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Effect transition="in" filter="fade">
                                          <p:cBhvr>
                                            <p:cTn id="28" dur="500"/>
                                            <p:tgtEl>
                                              <p:spTgt spid="3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ipe(left)">
                                          <p:cBhvr>
                                            <p:cTn id="33" dur="500"/>
                                            <p:tgtEl>
                                              <p:spTgt spid="24"/>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1000"/>
                                            <p:tgtEl>
                                              <p:spTgt spid="17"/>
                                            </p:tgtEl>
                                          </p:cBhvr>
                                        </p:animEffect>
                                        <p:anim calcmode="lin" valueType="num">
                                          <p:cBhvr>
                                            <p:cTn id="39" dur="1000" fill="hold"/>
                                            <p:tgtEl>
                                              <p:spTgt spid="17"/>
                                            </p:tgtEl>
                                            <p:attrNameLst>
                                              <p:attrName>ppt_x</p:attrName>
                                            </p:attrNameLst>
                                          </p:cBhvr>
                                          <p:tavLst>
                                            <p:tav tm="0">
                                              <p:val>
                                                <p:strVal val="#ppt_x"/>
                                              </p:val>
                                            </p:tav>
                                            <p:tav tm="100000">
                                              <p:val>
                                                <p:strVal val="#ppt_x"/>
                                              </p:val>
                                            </p:tav>
                                          </p:tavLst>
                                        </p:anim>
                                        <p:anim calcmode="lin" valueType="num">
                                          <p:cBhvr>
                                            <p:cTn id="4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3" grpId="0" animBg="1"/>
          <p:bldP spid="34" grpId="0"/>
          <p:bldP spid="24" grpId="0"/>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1000" fill="hold"/>
                                            <p:tgtEl>
                                              <p:spTgt spid="8"/>
                                            </p:tgtEl>
                                            <p:attrNameLst>
                                              <p:attrName>ppt_x</p:attrName>
                                            </p:attrNameLst>
                                          </p:cBhvr>
                                          <p:tavLst>
                                            <p:tav tm="0">
                                              <p:val>
                                                <p:strVal val="1+#ppt_w/2"/>
                                              </p:val>
                                            </p:tav>
                                            <p:tav tm="100000">
                                              <p:val>
                                                <p:strVal val="#ppt_x"/>
                                              </p:val>
                                            </p:tav>
                                          </p:tavLst>
                                        </p:anim>
                                        <p:anim calcmode="lin" valueType="num">
                                          <p:cBhvr additive="base">
                                            <p:cTn id="12" dur="1000" fill="hold"/>
                                            <p:tgtEl>
                                              <p:spTgt spid="8"/>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1000" fill="hold"/>
                                            <p:tgtEl>
                                              <p:spTgt spid="11"/>
                                            </p:tgtEl>
                                            <p:attrNameLst>
                                              <p:attrName>ppt_x</p:attrName>
                                            </p:attrNameLst>
                                          </p:cBhvr>
                                          <p:tavLst>
                                            <p:tav tm="0">
                                              <p:val>
                                                <p:strVal val="0-#ppt_w/2"/>
                                              </p:val>
                                            </p:tav>
                                            <p:tav tm="100000">
                                              <p:val>
                                                <p:strVal val="#ppt_x"/>
                                              </p:val>
                                            </p:tav>
                                          </p:tavLst>
                                        </p:anim>
                                        <p:anim calcmode="lin" valueType="num">
                                          <p:cBhvr additive="base">
                                            <p:cTn id="16" dur="1000" fill="hold"/>
                                            <p:tgtEl>
                                              <p:spTgt spid="11"/>
                                            </p:tgtEl>
                                            <p:attrNameLst>
                                              <p:attrName>ppt_y</p:attrName>
                                            </p:attrNameLst>
                                          </p:cBhvr>
                                          <p:tavLst>
                                            <p:tav tm="0">
                                              <p:val>
                                                <p:strVal val="#ppt_y"/>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1000"/>
                                            <p:tgtEl>
                                              <p:spTgt spid="33"/>
                                            </p:tgtEl>
                                          </p:cBhvr>
                                        </p:animEffect>
                                        <p:anim calcmode="lin" valueType="num">
                                          <p:cBhvr>
                                            <p:cTn id="20" dur="1000" fill="hold"/>
                                            <p:tgtEl>
                                              <p:spTgt spid="33"/>
                                            </p:tgtEl>
                                            <p:attrNameLst>
                                              <p:attrName>ppt_x</p:attrName>
                                            </p:attrNameLst>
                                          </p:cBhvr>
                                          <p:tavLst>
                                            <p:tav tm="0">
                                              <p:val>
                                                <p:strVal val="#ppt_x"/>
                                              </p:val>
                                            </p:tav>
                                            <p:tav tm="100000">
                                              <p:val>
                                                <p:strVal val="#ppt_x"/>
                                              </p:val>
                                            </p:tav>
                                          </p:tavLst>
                                        </p:anim>
                                        <p:anim calcmode="lin" valueType="num">
                                          <p:cBhvr>
                                            <p:cTn id="21"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Effect transition="in" filter="fade">
                                          <p:cBhvr>
                                            <p:cTn id="28" dur="500"/>
                                            <p:tgtEl>
                                              <p:spTgt spid="3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ipe(left)">
                                          <p:cBhvr>
                                            <p:cTn id="33" dur="500"/>
                                            <p:tgtEl>
                                              <p:spTgt spid="24"/>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1000"/>
                                            <p:tgtEl>
                                              <p:spTgt spid="17"/>
                                            </p:tgtEl>
                                          </p:cBhvr>
                                        </p:animEffect>
                                        <p:anim calcmode="lin" valueType="num">
                                          <p:cBhvr>
                                            <p:cTn id="39" dur="1000" fill="hold"/>
                                            <p:tgtEl>
                                              <p:spTgt spid="17"/>
                                            </p:tgtEl>
                                            <p:attrNameLst>
                                              <p:attrName>ppt_x</p:attrName>
                                            </p:attrNameLst>
                                          </p:cBhvr>
                                          <p:tavLst>
                                            <p:tav tm="0">
                                              <p:val>
                                                <p:strVal val="#ppt_x"/>
                                              </p:val>
                                            </p:tav>
                                            <p:tav tm="100000">
                                              <p:val>
                                                <p:strVal val="#ppt_x"/>
                                              </p:val>
                                            </p:tav>
                                          </p:tavLst>
                                        </p:anim>
                                        <p:anim calcmode="lin" valueType="num">
                                          <p:cBhvr>
                                            <p:cTn id="4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3" grpId="0" animBg="1"/>
          <p:bldP spid="34" grpId="0"/>
          <p:bldP spid="24" grpId="0"/>
        </p:bldLst>
      </p:timing>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a:extLst>
              <a:ext uri="{FF2B5EF4-FFF2-40B4-BE49-F238E27FC236}">
                <a16:creationId xmlns="" xmlns:a16="http://schemas.microsoft.com/office/drawing/2014/main" id="{E791FD39-7CE4-4BBF-9F16-0D0119B685C7}"/>
              </a:ext>
            </a:extLst>
          </p:cNvPr>
          <p:cNvGrpSpPr/>
          <p:nvPr/>
        </p:nvGrpSpPr>
        <p:grpSpPr>
          <a:xfrm>
            <a:off x="814648" y="1218297"/>
            <a:ext cx="10562703" cy="5034161"/>
            <a:chOff x="756504" y="1456095"/>
            <a:chExt cx="10562703" cy="5034161"/>
          </a:xfrm>
        </p:grpSpPr>
        <p:grpSp>
          <p:nvGrpSpPr>
            <p:cNvPr id="20" name="组合 19">
              <a:extLst>
                <a:ext uri="{FF2B5EF4-FFF2-40B4-BE49-F238E27FC236}">
                  <a16:creationId xmlns="" xmlns:a16="http://schemas.microsoft.com/office/drawing/2014/main" id="{9C2350DE-B227-4CE9-A8A6-6B0E56F7012F}"/>
                </a:ext>
              </a:extLst>
            </p:cNvPr>
            <p:cNvGrpSpPr/>
            <p:nvPr/>
          </p:nvGrpSpPr>
          <p:grpSpPr>
            <a:xfrm>
              <a:off x="830465" y="1572036"/>
              <a:ext cx="10475967" cy="4890547"/>
              <a:chOff x="852084" y="1400025"/>
              <a:chExt cx="8423370" cy="4255181"/>
            </a:xfrm>
          </p:grpSpPr>
          <p:sp>
            <p:nvSpPr>
              <p:cNvPr id="30" name="任意多边形 1">
                <a:extLst>
                  <a:ext uri="{FF2B5EF4-FFF2-40B4-BE49-F238E27FC236}">
                    <a16:creationId xmlns="" xmlns:a16="http://schemas.microsoft.com/office/drawing/2014/main" id="{3D8DBB60-33BF-4848-89B3-44DDB0331C6F}"/>
                  </a:ext>
                </a:extLst>
              </p:cNvPr>
              <p:cNvSpPr/>
              <p:nvPr/>
            </p:nvSpPr>
            <p:spPr>
              <a:xfrm>
                <a:off x="852086" y="1416812"/>
                <a:ext cx="8423368" cy="4238394"/>
              </a:xfrm>
              <a:prstGeom prst="rect">
                <a:avLst/>
              </a:prstGeom>
              <a:solidFill>
                <a:schemeClr val="bg1"/>
              </a:solidFill>
              <a:ln>
                <a:noFill/>
              </a:ln>
              <a:effectLst>
                <a:outerShdw blurRad="139700" dist="63500" dir="10800000" algn="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1" name="矩形 30">
                <a:extLst>
                  <a:ext uri="{FF2B5EF4-FFF2-40B4-BE49-F238E27FC236}">
                    <a16:creationId xmlns="" xmlns:a16="http://schemas.microsoft.com/office/drawing/2014/main" id="{1A6555B7-86FC-4C0D-9362-71D9D8FA849D}"/>
                  </a:ext>
                </a:extLst>
              </p:cNvPr>
              <p:cNvSpPr/>
              <p:nvPr/>
            </p:nvSpPr>
            <p:spPr>
              <a:xfrm>
                <a:off x="852084" y="1400025"/>
                <a:ext cx="8423369" cy="567412"/>
              </a:xfrm>
              <a:prstGeom prst="rect">
                <a:avLst/>
              </a:prstGeom>
              <a:solidFill>
                <a:srgbClr val="068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grpSp>
          <p:nvGrpSpPr>
            <p:cNvPr id="21" name="组合 20">
              <a:extLst>
                <a:ext uri="{FF2B5EF4-FFF2-40B4-BE49-F238E27FC236}">
                  <a16:creationId xmlns="" xmlns:a16="http://schemas.microsoft.com/office/drawing/2014/main" id="{C2863105-EFA9-401E-B920-9DC0ABB79B6A}"/>
                </a:ext>
              </a:extLst>
            </p:cNvPr>
            <p:cNvGrpSpPr/>
            <p:nvPr/>
          </p:nvGrpSpPr>
          <p:grpSpPr>
            <a:xfrm>
              <a:off x="756504" y="5022272"/>
              <a:ext cx="10562703" cy="1467984"/>
              <a:chOff x="-2524725" y="4593013"/>
              <a:chExt cx="14339760" cy="2211686"/>
            </a:xfrm>
          </p:grpSpPr>
          <p:sp>
            <p:nvSpPr>
              <p:cNvPr id="28" name="直角三角形 37">
                <a:extLst>
                  <a:ext uri="{FF2B5EF4-FFF2-40B4-BE49-F238E27FC236}">
                    <a16:creationId xmlns="" xmlns:a16="http://schemas.microsoft.com/office/drawing/2014/main" id="{1323FD43-B801-4BF0-8519-26F3348A08D0}"/>
                  </a:ext>
                </a:extLst>
              </p:cNvPr>
              <p:cNvSpPr/>
              <p:nvPr/>
            </p:nvSpPr>
            <p:spPr>
              <a:xfrm rot="5400000">
                <a:off x="11367359" y="6315334"/>
                <a:ext cx="447676" cy="447676"/>
              </a:xfrm>
              <a:custGeom>
                <a:avLst/>
                <a:gdLst>
                  <a:gd name="connsiteX0" fmla="*/ 0 w 447676"/>
                  <a:gd name="connsiteY0" fmla="*/ 447676 h 447676"/>
                  <a:gd name="connsiteX1" fmla="*/ 0 w 447676"/>
                  <a:gd name="connsiteY1" fmla="*/ 0 h 447676"/>
                  <a:gd name="connsiteX2" fmla="*/ 447676 w 447676"/>
                  <a:gd name="connsiteY2" fmla="*/ 447676 h 447676"/>
                  <a:gd name="connsiteX3" fmla="*/ 0 w 447676"/>
                  <a:gd name="connsiteY3" fmla="*/ 447676 h 447676"/>
                  <a:gd name="connsiteX0-1" fmla="*/ 68239 w 447676"/>
                  <a:gd name="connsiteY0-2" fmla="*/ 369201 h 447676"/>
                  <a:gd name="connsiteX1-3" fmla="*/ 0 w 447676"/>
                  <a:gd name="connsiteY1-4" fmla="*/ 0 h 447676"/>
                  <a:gd name="connsiteX2-5" fmla="*/ 447676 w 447676"/>
                  <a:gd name="connsiteY2-6" fmla="*/ 447676 h 447676"/>
                  <a:gd name="connsiteX3-7" fmla="*/ 68239 w 447676"/>
                  <a:gd name="connsiteY3-8" fmla="*/ 369201 h 447676"/>
                </a:gdLst>
                <a:ahLst/>
                <a:cxnLst>
                  <a:cxn ang="0">
                    <a:pos x="connsiteX0-1" y="connsiteY0-2"/>
                  </a:cxn>
                  <a:cxn ang="0">
                    <a:pos x="connsiteX1-3" y="connsiteY1-4"/>
                  </a:cxn>
                  <a:cxn ang="0">
                    <a:pos x="connsiteX2-5" y="connsiteY2-6"/>
                  </a:cxn>
                  <a:cxn ang="0">
                    <a:pos x="connsiteX3-7" y="connsiteY3-8"/>
                  </a:cxn>
                </a:cxnLst>
                <a:rect l="l" t="t" r="r" b="b"/>
                <a:pathLst>
                  <a:path w="447676" h="447676">
                    <a:moveTo>
                      <a:pt x="68239" y="369201"/>
                    </a:moveTo>
                    <a:lnTo>
                      <a:pt x="0" y="0"/>
                    </a:lnTo>
                    <a:lnTo>
                      <a:pt x="447676" y="447676"/>
                    </a:lnTo>
                    <a:lnTo>
                      <a:pt x="68239" y="369201"/>
                    </a:ln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9" name="Freeform 144">
                <a:extLst>
                  <a:ext uri="{FF2B5EF4-FFF2-40B4-BE49-F238E27FC236}">
                    <a16:creationId xmlns="" xmlns:a16="http://schemas.microsoft.com/office/drawing/2014/main" id="{B87E5961-08D8-438A-9CE9-31C6E63EDA5A}"/>
                  </a:ext>
                </a:extLst>
              </p:cNvPr>
              <p:cNvSpPr>
                <a:spLocks noEditPoints="1"/>
              </p:cNvSpPr>
              <p:nvPr/>
            </p:nvSpPr>
            <p:spPr bwMode="auto">
              <a:xfrm flipH="1">
                <a:off x="-2524725" y="4593013"/>
                <a:ext cx="1919575" cy="2211686"/>
              </a:xfrm>
              <a:custGeom>
                <a:avLst/>
                <a:gdLst>
                  <a:gd name="T0" fmla="*/ 3 w 97"/>
                  <a:gd name="T1" fmla="*/ 106 h 112"/>
                  <a:gd name="T2" fmla="*/ 3 w 97"/>
                  <a:gd name="T3" fmla="*/ 48 h 112"/>
                  <a:gd name="T4" fmla="*/ 30 w 97"/>
                  <a:gd name="T5" fmla="*/ 39 h 112"/>
                  <a:gd name="T6" fmla="*/ 30 w 97"/>
                  <a:gd name="T7" fmla="*/ 23 h 112"/>
                  <a:gd name="T8" fmla="*/ 74 w 97"/>
                  <a:gd name="T9" fmla="*/ 2 h 112"/>
                  <a:gd name="T10" fmla="*/ 79 w 97"/>
                  <a:gd name="T11" fmla="*/ 1 h 112"/>
                  <a:gd name="T12" fmla="*/ 92 w 97"/>
                  <a:gd name="T13" fmla="*/ 105 h 112"/>
                  <a:gd name="T14" fmla="*/ 97 w 97"/>
                  <a:gd name="T15" fmla="*/ 112 h 112"/>
                  <a:gd name="T16" fmla="*/ 72 w 97"/>
                  <a:gd name="T17" fmla="*/ 112 h 112"/>
                  <a:gd name="T18" fmla="*/ 72 w 97"/>
                  <a:gd name="T19" fmla="*/ 11 h 112"/>
                  <a:gd name="T20" fmla="*/ 37 w 97"/>
                  <a:gd name="T21" fmla="*/ 37 h 112"/>
                  <a:gd name="T22" fmla="*/ 51 w 97"/>
                  <a:gd name="T23" fmla="*/ 32 h 112"/>
                  <a:gd name="T24" fmla="*/ 51 w 97"/>
                  <a:gd name="T25" fmla="*/ 32 h 112"/>
                  <a:gd name="T26" fmla="*/ 51 w 97"/>
                  <a:gd name="T27" fmla="*/ 32 h 112"/>
                  <a:gd name="T28" fmla="*/ 65 w 97"/>
                  <a:gd name="T29" fmla="*/ 105 h 112"/>
                  <a:gd name="T30" fmla="*/ 70 w 97"/>
                  <a:gd name="T31" fmla="*/ 112 h 112"/>
                  <a:gd name="T32" fmla="*/ 45 w 97"/>
                  <a:gd name="T33" fmla="*/ 112 h 112"/>
                  <a:gd name="T34" fmla="*/ 45 w 97"/>
                  <a:gd name="T35" fmla="*/ 41 h 112"/>
                  <a:gd name="T36" fmla="*/ 9 w 97"/>
                  <a:gd name="T37" fmla="*/ 109 h 112"/>
                  <a:gd name="T38" fmla="*/ 6 w 97"/>
                  <a:gd name="T39" fmla="*/ 112 h 112"/>
                  <a:gd name="T40" fmla="*/ 0 w 97"/>
                  <a:gd name="T41" fmla="*/ 106 h 112"/>
                  <a:gd name="T42" fmla="*/ 25 w 97"/>
                  <a:gd name="T43" fmla="*/ 112 h 112"/>
                  <a:gd name="T44" fmla="*/ 39 w 97"/>
                  <a:gd name="T45" fmla="*/ 100 h 112"/>
                  <a:gd name="T46" fmla="*/ 13 w 97"/>
                  <a:gd name="T47" fmla="*/ 101 h 112"/>
                  <a:gd name="T48" fmla="*/ 13 w 97"/>
                  <a:gd name="T49" fmla="*/ 67 h 112"/>
                  <a:gd name="T50" fmla="*/ 39 w 97"/>
                  <a:gd name="T51" fmla="*/ 60 h 112"/>
                  <a:gd name="T52" fmla="*/ 25 w 97"/>
                  <a:gd name="T53" fmla="*/ 53 h 112"/>
                  <a:gd name="T54" fmla="*/ 13 w 97"/>
                  <a:gd name="T55" fmla="*/ 67 h 112"/>
                  <a:gd name="T56" fmla="*/ 25 w 97"/>
                  <a:gd name="T57" fmla="*/ 80 h 112"/>
                  <a:gd name="T58" fmla="*/ 39 w 97"/>
                  <a:gd name="T59" fmla="*/ 65 h 112"/>
                  <a:gd name="T60" fmla="*/ 13 w 97"/>
                  <a:gd name="T61" fmla="*/ 72 h 112"/>
                  <a:gd name="T62" fmla="*/ 13 w 97"/>
                  <a:gd name="T63" fmla="*/ 97 h 112"/>
                  <a:gd name="T64" fmla="*/ 39 w 97"/>
                  <a:gd name="T65" fmla="*/ 94 h 112"/>
                  <a:gd name="T66" fmla="*/ 25 w 97"/>
                  <a:gd name="T67" fmla="*/ 84 h 112"/>
                  <a:gd name="T68" fmla="*/ 13 w 97"/>
                  <a:gd name="T69" fmla="*/ 97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7" h="112">
                    <a:moveTo>
                      <a:pt x="0" y="106"/>
                    </a:moveTo>
                    <a:cubicBezTo>
                      <a:pt x="3" y="106"/>
                      <a:pt x="3" y="106"/>
                      <a:pt x="3" y="106"/>
                    </a:cubicBezTo>
                    <a:cubicBezTo>
                      <a:pt x="3" y="51"/>
                      <a:pt x="3" y="51"/>
                      <a:pt x="3" y="51"/>
                    </a:cubicBezTo>
                    <a:cubicBezTo>
                      <a:pt x="3" y="48"/>
                      <a:pt x="3" y="48"/>
                      <a:pt x="3" y="48"/>
                    </a:cubicBezTo>
                    <a:cubicBezTo>
                      <a:pt x="5" y="48"/>
                      <a:pt x="5" y="48"/>
                      <a:pt x="5" y="48"/>
                    </a:cubicBezTo>
                    <a:cubicBezTo>
                      <a:pt x="30" y="39"/>
                      <a:pt x="30" y="39"/>
                      <a:pt x="30" y="39"/>
                    </a:cubicBezTo>
                    <a:cubicBezTo>
                      <a:pt x="30" y="25"/>
                      <a:pt x="30" y="25"/>
                      <a:pt x="30" y="25"/>
                    </a:cubicBezTo>
                    <a:cubicBezTo>
                      <a:pt x="30" y="23"/>
                      <a:pt x="30" y="23"/>
                      <a:pt x="30" y="23"/>
                    </a:cubicBezTo>
                    <a:cubicBezTo>
                      <a:pt x="32" y="22"/>
                      <a:pt x="32" y="22"/>
                      <a:pt x="32" y="22"/>
                    </a:cubicBezTo>
                    <a:cubicBezTo>
                      <a:pt x="74" y="2"/>
                      <a:pt x="74" y="2"/>
                      <a:pt x="74" y="2"/>
                    </a:cubicBezTo>
                    <a:cubicBezTo>
                      <a:pt x="79" y="0"/>
                      <a:pt x="79" y="0"/>
                      <a:pt x="79" y="0"/>
                    </a:cubicBezTo>
                    <a:cubicBezTo>
                      <a:pt x="79" y="1"/>
                      <a:pt x="79" y="1"/>
                      <a:pt x="79" y="1"/>
                    </a:cubicBezTo>
                    <a:cubicBezTo>
                      <a:pt x="92" y="9"/>
                      <a:pt x="92" y="9"/>
                      <a:pt x="92" y="9"/>
                    </a:cubicBezTo>
                    <a:cubicBezTo>
                      <a:pt x="92" y="105"/>
                      <a:pt x="92" y="105"/>
                      <a:pt x="92" y="105"/>
                    </a:cubicBezTo>
                    <a:cubicBezTo>
                      <a:pt x="97" y="105"/>
                      <a:pt x="97" y="105"/>
                      <a:pt x="97" y="105"/>
                    </a:cubicBezTo>
                    <a:cubicBezTo>
                      <a:pt x="97" y="112"/>
                      <a:pt x="97" y="112"/>
                      <a:pt x="97" y="112"/>
                    </a:cubicBezTo>
                    <a:cubicBezTo>
                      <a:pt x="75" y="112"/>
                      <a:pt x="75" y="112"/>
                      <a:pt x="75" y="112"/>
                    </a:cubicBezTo>
                    <a:cubicBezTo>
                      <a:pt x="72" y="112"/>
                      <a:pt x="72" y="112"/>
                      <a:pt x="72" y="112"/>
                    </a:cubicBezTo>
                    <a:cubicBezTo>
                      <a:pt x="72" y="109"/>
                      <a:pt x="72" y="109"/>
                      <a:pt x="72" y="109"/>
                    </a:cubicBezTo>
                    <a:cubicBezTo>
                      <a:pt x="72" y="11"/>
                      <a:pt x="72" y="11"/>
                      <a:pt x="72" y="11"/>
                    </a:cubicBezTo>
                    <a:cubicBezTo>
                      <a:pt x="37" y="27"/>
                      <a:pt x="37" y="27"/>
                      <a:pt x="37" y="27"/>
                    </a:cubicBezTo>
                    <a:cubicBezTo>
                      <a:pt x="37" y="37"/>
                      <a:pt x="37" y="37"/>
                      <a:pt x="37" y="37"/>
                    </a:cubicBezTo>
                    <a:cubicBezTo>
                      <a:pt x="47" y="33"/>
                      <a:pt x="47" y="33"/>
                      <a:pt x="47" y="33"/>
                    </a:cubicBezTo>
                    <a:cubicBezTo>
                      <a:pt x="51" y="32"/>
                      <a:pt x="51" y="32"/>
                      <a:pt x="51" y="32"/>
                    </a:cubicBezTo>
                    <a:cubicBezTo>
                      <a:pt x="51" y="31"/>
                      <a:pt x="51" y="31"/>
                      <a:pt x="51" y="31"/>
                    </a:cubicBezTo>
                    <a:cubicBezTo>
                      <a:pt x="51" y="32"/>
                      <a:pt x="51" y="32"/>
                      <a:pt x="51" y="32"/>
                    </a:cubicBezTo>
                    <a:cubicBezTo>
                      <a:pt x="51" y="31"/>
                      <a:pt x="51" y="31"/>
                      <a:pt x="51" y="31"/>
                    </a:cubicBezTo>
                    <a:cubicBezTo>
                      <a:pt x="51" y="32"/>
                      <a:pt x="51" y="32"/>
                      <a:pt x="51" y="32"/>
                    </a:cubicBezTo>
                    <a:cubicBezTo>
                      <a:pt x="65" y="40"/>
                      <a:pt x="65" y="40"/>
                      <a:pt x="65" y="40"/>
                    </a:cubicBezTo>
                    <a:cubicBezTo>
                      <a:pt x="65" y="105"/>
                      <a:pt x="65" y="105"/>
                      <a:pt x="65" y="105"/>
                    </a:cubicBezTo>
                    <a:cubicBezTo>
                      <a:pt x="70" y="105"/>
                      <a:pt x="70" y="105"/>
                      <a:pt x="70" y="105"/>
                    </a:cubicBezTo>
                    <a:cubicBezTo>
                      <a:pt x="70" y="112"/>
                      <a:pt x="70" y="112"/>
                      <a:pt x="70" y="112"/>
                    </a:cubicBezTo>
                    <a:cubicBezTo>
                      <a:pt x="48" y="112"/>
                      <a:pt x="48" y="112"/>
                      <a:pt x="48" y="112"/>
                    </a:cubicBezTo>
                    <a:cubicBezTo>
                      <a:pt x="45" y="112"/>
                      <a:pt x="45" y="112"/>
                      <a:pt x="45" y="112"/>
                    </a:cubicBezTo>
                    <a:cubicBezTo>
                      <a:pt x="45" y="108"/>
                      <a:pt x="45" y="108"/>
                      <a:pt x="45" y="108"/>
                    </a:cubicBezTo>
                    <a:cubicBezTo>
                      <a:pt x="45" y="41"/>
                      <a:pt x="45" y="41"/>
                      <a:pt x="45" y="41"/>
                    </a:cubicBezTo>
                    <a:cubicBezTo>
                      <a:pt x="9" y="53"/>
                      <a:pt x="9" y="53"/>
                      <a:pt x="9" y="53"/>
                    </a:cubicBezTo>
                    <a:cubicBezTo>
                      <a:pt x="9" y="109"/>
                      <a:pt x="9" y="109"/>
                      <a:pt x="9" y="109"/>
                    </a:cubicBezTo>
                    <a:cubicBezTo>
                      <a:pt x="9" y="112"/>
                      <a:pt x="9" y="112"/>
                      <a:pt x="9" y="112"/>
                    </a:cubicBezTo>
                    <a:cubicBezTo>
                      <a:pt x="6" y="112"/>
                      <a:pt x="6" y="112"/>
                      <a:pt x="6" y="112"/>
                    </a:cubicBezTo>
                    <a:cubicBezTo>
                      <a:pt x="0" y="112"/>
                      <a:pt x="0" y="112"/>
                      <a:pt x="0" y="112"/>
                    </a:cubicBezTo>
                    <a:cubicBezTo>
                      <a:pt x="0" y="106"/>
                      <a:pt x="0" y="106"/>
                      <a:pt x="0" y="106"/>
                    </a:cubicBezTo>
                    <a:close/>
                    <a:moveTo>
                      <a:pt x="13" y="112"/>
                    </a:moveTo>
                    <a:cubicBezTo>
                      <a:pt x="17" y="112"/>
                      <a:pt x="21" y="112"/>
                      <a:pt x="25" y="112"/>
                    </a:cubicBezTo>
                    <a:cubicBezTo>
                      <a:pt x="30" y="112"/>
                      <a:pt x="34" y="112"/>
                      <a:pt x="39" y="112"/>
                    </a:cubicBezTo>
                    <a:cubicBezTo>
                      <a:pt x="39" y="108"/>
                      <a:pt x="39" y="104"/>
                      <a:pt x="39" y="100"/>
                    </a:cubicBezTo>
                    <a:cubicBezTo>
                      <a:pt x="34" y="100"/>
                      <a:pt x="30" y="100"/>
                      <a:pt x="25" y="101"/>
                    </a:cubicBezTo>
                    <a:cubicBezTo>
                      <a:pt x="21" y="101"/>
                      <a:pt x="17" y="101"/>
                      <a:pt x="13" y="101"/>
                    </a:cubicBezTo>
                    <a:cubicBezTo>
                      <a:pt x="13" y="105"/>
                      <a:pt x="13" y="108"/>
                      <a:pt x="13" y="112"/>
                    </a:cubicBezTo>
                    <a:close/>
                    <a:moveTo>
                      <a:pt x="13" y="67"/>
                    </a:moveTo>
                    <a:cubicBezTo>
                      <a:pt x="17" y="66"/>
                      <a:pt x="21" y="65"/>
                      <a:pt x="25" y="64"/>
                    </a:cubicBezTo>
                    <a:cubicBezTo>
                      <a:pt x="30" y="63"/>
                      <a:pt x="34" y="61"/>
                      <a:pt x="39" y="60"/>
                    </a:cubicBezTo>
                    <a:cubicBezTo>
                      <a:pt x="39" y="56"/>
                      <a:pt x="39" y="52"/>
                      <a:pt x="39" y="48"/>
                    </a:cubicBezTo>
                    <a:cubicBezTo>
                      <a:pt x="34" y="50"/>
                      <a:pt x="30" y="51"/>
                      <a:pt x="25" y="53"/>
                    </a:cubicBezTo>
                    <a:cubicBezTo>
                      <a:pt x="21" y="54"/>
                      <a:pt x="17" y="56"/>
                      <a:pt x="13" y="57"/>
                    </a:cubicBezTo>
                    <a:cubicBezTo>
                      <a:pt x="13" y="61"/>
                      <a:pt x="13" y="64"/>
                      <a:pt x="13" y="67"/>
                    </a:cubicBezTo>
                    <a:close/>
                    <a:moveTo>
                      <a:pt x="13" y="82"/>
                    </a:moveTo>
                    <a:cubicBezTo>
                      <a:pt x="17" y="81"/>
                      <a:pt x="21" y="80"/>
                      <a:pt x="25" y="80"/>
                    </a:cubicBezTo>
                    <a:cubicBezTo>
                      <a:pt x="30" y="79"/>
                      <a:pt x="34" y="78"/>
                      <a:pt x="39" y="77"/>
                    </a:cubicBezTo>
                    <a:cubicBezTo>
                      <a:pt x="39" y="73"/>
                      <a:pt x="39" y="69"/>
                      <a:pt x="39" y="65"/>
                    </a:cubicBezTo>
                    <a:cubicBezTo>
                      <a:pt x="34" y="66"/>
                      <a:pt x="30" y="67"/>
                      <a:pt x="25" y="69"/>
                    </a:cubicBezTo>
                    <a:cubicBezTo>
                      <a:pt x="21" y="70"/>
                      <a:pt x="17" y="71"/>
                      <a:pt x="13" y="72"/>
                    </a:cubicBezTo>
                    <a:cubicBezTo>
                      <a:pt x="13" y="75"/>
                      <a:pt x="13" y="79"/>
                      <a:pt x="13" y="82"/>
                    </a:cubicBezTo>
                    <a:close/>
                    <a:moveTo>
                      <a:pt x="13" y="97"/>
                    </a:moveTo>
                    <a:cubicBezTo>
                      <a:pt x="17" y="96"/>
                      <a:pt x="21" y="96"/>
                      <a:pt x="25" y="96"/>
                    </a:cubicBezTo>
                    <a:cubicBezTo>
                      <a:pt x="30" y="95"/>
                      <a:pt x="34" y="95"/>
                      <a:pt x="39" y="94"/>
                    </a:cubicBezTo>
                    <a:cubicBezTo>
                      <a:pt x="39" y="90"/>
                      <a:pt x="39" y="86"/>
                      <a:pt x="39" y="82"/>
                    </a:cubicBezTo>
                    <a:cubicBezTo>
                      <a:pt x="34" y="83"/>
                      <a:pt x="30" y="84"/>
                      <a:pt x="25" y="84"/>
                    </a:cubicBezTo>
                    <a:cubicBezTo>
                      <a:pt x="21" y="85"/>
                      <a:pt x="17" y="86"/>
                      <a:pt x="13" y="86"/>
                    </a:cubicBezTo>
                    <a:cubicBezTo>
                      <a:pt x="13" y="90"/>
                      <a:pt x="13" y="93"/>
                      <a:pt x="13" y="97"/>
                    </a:cubicBezTo>
                    <a:close/>
                  </a:path>
                </a:pathLst>
              </a:custGeom>
              <a:solidFill>
                <a:schemeClr val="tx1">
                  <a:alpha val="5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grpSp>
          <p:nvGrpSpPr>
            <p:cNvPr id="22" name="组合 21">
              <a:extLst>
                <a:ext uri="{FF2B5EF4-FFF2-40B4-BE49-F238E27FC236}">
                  <a16:creationId xmlns="" xmlns:a16="http://schemas.microsoft.com/office/drawing/2014/main" id="{7DD40107-3F28-43DC-A0EE-43CEF96EB786}"/>
                </a:ext>
              </a:extLst>
            </p:cNvPr>
            <p:cNvGrpSpPr/>
            <p:nvPr/>
          </p:nvGrpSpPr>
          <p:grpSpPr>
            <a:xfrm>
              <a:off x="1075217" y="1734765"/>
              <a:ext cx="10008000" cy="132588"/>
              <a:chOff x="951647" y="1969548"/>
              <a:chExt cx="9015100" cy="132588"/>
            </a:xfrm>
          </p:grpSpPr>
          <p:sp>
            <p:nvSpPr>
              <p:cNvPr id="24" name="任意多边形 15">
                <a:extLst>
                  <a:ext uri="{FF2B5EF4-FFF2-40B4-BE49-F238E27FC236}">
                    <a16:creationId xmlns="" xmlns:a16="http://schemas.microsoft.com/office/drawing/2014/main" id="{02A0C93D-CBC9-4658-BF39-F06DE073E95D}"/>
                  </a:ext>
                </a:extLst>
              </p:cNvPr>
              <p:cNvSpPr/>
              <p:nvPr/>
            </p:nvSpPr>
            <p:spPr>
              <a:xfrm>
                <a:off x="951647"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5" name="任意多边形 15">
                <a:extLst>
                  <a:ext uri="{FF2B5EF4-FFF2-40B4-BE49-F238E27FC236}">
                    <a16:creationId xmlns="" xmlns:a16="http://schemas.microsoft.com/office/drawing/2014/main" id="{F831AC3C-1C3F-4FFF-827A-FC31C337C26D}"/>
                  </a:ext>
                </a:extLst>
              </p:cNvPr>
              <p:cNvSpPr/>
              <p:nvPr/>
            </p:nvSpPr>
            <p:spPr>
              <a:xfrm>
                <a:off x="3240852"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6" name="任意多边形 15">
                <a:extLst>
                  <a:ext uri="{FF2B5EF4-FFF2-40B4-BE49-F238E27FC236}">
                    <a16:creationId xmlns="" xmlns:a16="http://schemas.microsoft.com/office/drawing/2014/main" id="{46547550-2339-4CFB-8855-58FA4A9F2287}"/>
                  </a:ext>
                </a:extLst>
              </p:cNvPr>
              <p:cNvSpPr/>
              <p:nvPr/>
            </p:nvSpPr>
            <p:spPr>
              <a:xfrm>
                <a:off x="5530057"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7" name="任意多边形 15">
                <a:extLst>
                  <a:ext uri="{FF2B5EF4-FFF2-40B4-BE49-F238E27FC236}">
                    <a16:creationId xmlns="" xmlns:a16="http://schemas.microsoft.com/office/drawing/2014/main" id="{47C9BC07-9D14-4884-9204-4CED42433DA3}"/>
                  </a:ext>
                </a:extLst>
              </p:cNvPr>
              <p:cNvSpPr/>
              <p:nvPr/>
            </p:nvSpPr>
            <p:spPr>
              <a:xfrm>
                <a:off x="7819262"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pic>
          <p:nvPicPr>
            <p:cNvPr id="23" name="图片 22">
              <a:extLst>
                <a:ext uri="{FF2B5EF4-FFF2-40B4-BE49-F238E27FC236}">
                  <a16:creationId xmlns="" xmlns:a16="http://schemas.microsoft.com/office/drawing/2014/main" id="{8AD26752-3D6B-463A-975D-C3F6B2F699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360" y="1456095"/>
              <a:ext cx="675814" cy="675815"/>
            </a:xfrm>
            <a:prstGeom prst="rect">
              <a:avLst/>
            </a:prstGeom>
          </p:spPr>
        </p:pic>
      </p:grpSp>
      <p:sp>
        <p:nvSpPr>
          <p:cNvPr id="18" name="文本框 17">
            <a:extLst>
              <a:ext uri="{FF2B5EF4-FFF2-40B4-BE49-F238E27FC236}">
                <a16:creationId xmlns="" xmlns:a16="http://schemas.microsoft.com/office/drawing/2014/main" id="{08284E3D-9832-458E-BB51-8C529D3DDE41}"/>
              </a:ext>
            </a:extLst>
          </p:cNvPr>
          <p:cNvSpPr txBox="1"/>
          <p:nvPr/>
        </p:nvSpPr>
        <p:spPr>
          <a:xfrm>
            <a:off x="951647" y="485886"/>
            <a:ext cx="1620957"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薪资制度</a:t>
            </a:r>
          </a:p>
        </p:txBody>
      </p:sp>
      <p:sp>
        <p:nvSpPr>
          <p:cNvPr id="19" name="矩形 18">
            <a:extLst>
              <a:ext uri="{FF2B5EF4-FFF2-40B4-BE49-F238E27FC236}">
                <a16:creationId xmlns="" xmlns:a16="http://schemas.microsoft.com/office/drawing/2014/main" id="{89A81119-7776-4942-811C-9FE290007BDC}"/>
              </a:ext>
            </a:extLst>
          </p:cNvPr>
          <p:cNvSpPr/>
          <p:nvPr/>
        </p:nvSpPr>
        <p:spPr>
          <a:xfrm>
            <a:off x="1762125" y="2243886"/>
            <a:ext cx="2940215" cy="400110"/>
          </a:xfrm>
          <a:prstGeom prst="rect">
            <a:avLst/>
          </a:prstGeom>
          <a:solidFill>
            <a:srgbClr val="068FF5"/>
          </a:solidFill>
        </p:spPr>
        <p:txBody>
          <a:bodyPr wrap="square">
            <a:spAutoFit/>
          </a:bodyPr>
          <a:lstStyle/>
          <a:p>
            <a:pPr algn="ctr">
              <a:buFont typeface="Wingdings" panose="05000000000000000000" pitchFamily="2" charset="2"/>
              <a:buNone/>
            </a:pPr>
            <a:r>
              <a:rPr lang="zh-CN" altLang="en-US" sz="2000" b="1" dirty="0">
                <a:solidFill>
                  <a:schemeClr val="bg1"/>
                </a:solidFill>
                <a:cs typeface="+mn-ea"/>
                <a:sym typeface="+mn-lt"/>
              </a:rPr>
              <a:t>一、薪酬管理办法：</a:t>
            </a:r>
          </a:p>
        </p:txBody>
      </p:sp>
      <p:sp>
        <p:nvSpPr>
          <p:cNvPr id="32" name="矩形 31">
            <a:extLst>
              <a:ext uri="{FF2B5EF4-FFF2-40B4-BE49-F238E27FC236}">
                <a16:creationId xmlns="" xmlns:a16="http://schemas.microsoft.com/office/drawing/2014/main" id="{647E9C7D-29BD-4901-A9EE-F5F7FC54F66D}"/>
              </a:ext>
            </a:extLst>
          </p:cNvPr>
          <p:cNvSpPr/>
          <p:nvPr/>
        </p:nvSpPr>
        <p:spPr>
          <a:xfrm>
            <a:off x="1784481" y="2718084"/>
            <a:ext cx="8684221" cy="787523"/>
          </a:xfrm>
          <a:prstGeom prst="rect">
            <a:avLst/>
          </a:prstGeom>
        </p:spPr>
        <p:txBody>
          <a:bodyPr wrap="square">
            <a:spAutoFit/>
          </a:bodyPr>
          <a:lstStyle/>
          <a:p>
            <a:pPr>
              <a:lnSpc>
                <a:spcPct val="150000"/>
              </a:lnSpc>
              <a:buFont typeface="Wingdings" panose="05000000000000000000" pitchFamily="2" charset="2"/>
              <a:buNone/>
            </a:pPr>
            <a:r>
              <a:rPr lang="zh-CN" altLang="en-US" sz="1600" dirty="0">
                <a:solidFill>
                  <a:schemeClr val="bg2">
                    <a:lumMod val="25000"/>
                  </a:schemeClr>
                </a:solidFill>
                <a:cs typeface="+mn-ea"/>
                <a:sym typeface="+mn-lt"/>
              </a:rPr>
              <a:t>公司全体员工实行月薪制。公司对员工的薪资管理遵循背靠背的保密原则，员工不得向其他人泄露，如有泄密行为，公司保留对员工泄密行为进行追究的权利和予以辞退的权利。</a:t>
            </a:r>
          </a:p>
        </p:txBody>
      </p:sp>
      <p:sp>
        <p:nvSpPr>
          <p:cNvPr id="33" name="矩形 32">
            <a:extLst>
              <a:ext uri="{FF2B5EF4-FFF2-40B4-BE49-F238E27FC236}">
                <a16:creationId xmlns="" xmlns:a16="http://schemas.microsoft.com/office/drawing/2014/main" id="{261A9A03-582A-4932-AC25-5E2E8BC7E723}"/>
              </a:ext>
            </a:extLst>
          </p:cNvPr>
          <p:cNvSpPr/>
          <p:nvPr/>
        </p:nvSpPr>
        <p:spPr>
          <a:xfrm>
            <a:off x="1762125" y="3468729"/>
            <a:ext cx="4707170" cy="2308324"/>
          </a:xfrm>
          <a:prstGeom prst="rect">
            <a:avLst/>
          </a:prstGeom>
        </p:spPr>
        <p:txBody>
          <a:bodyPr wrap="square">
            <a:spAutoFit/>
          </a:bodyPr>
          <a:lstStyle/>
          <a:p>
            <a:pPr>
              <a:lnSpc>
                <a:spcPct val="150000"/>
              </a:lnSpc>
            </a:pPr>
            <a:r>
              <a:rPr lang="zh-CN" altLang="en-US" sz="1600" dirty="0">
                <a:solidFill>
                  <a:schemeClr val="bg2">
                    <a:lumMod val="25000"/>
                  </a:schemeClr>
                </a:solidFill>
                <a:cs typeface="+mn-ea"/>
                <a:sym typeface="+mn-lt"/>
              </a:rPr>
              <a:t>薪酬管理办法以公平、公正、合理为原则，由公司薪酬管理委员会负责政策规范、审核评定、监督管理，人事部负责具体执行，组织与实施。薪酬管理委员会依据不同岗位的工资范围、参考员工的知识学历、工作经验、素质能力等因素综合评定和调整员工的具体薪资。</a:t>
            </a:r>
            <a:endParaRPr lang="zh-CN" altLang="en-US" sz="1600" dirty="0">
              <a:cs typeface="+mn-ea"/>
              <a:sym typeface="+mn-lt"/>
            </a:endParaRPr>
          </a:p>
        </p:txBody>
      </p:sp>
      <p:pic>
        <p:nvPicPr>
          <p:cNvPr id="2" name="图片 1">
            <a:extLst>
              <a:ext uri="{FF2B5EF4-FFF2-40B4-BE49-F238E27FC236}">
                <a16:creationId xmlns="" xmlns:a16="http://schemas.microsoft.com/office/drawing/2014/main" id="{12641980-20EE-4597-9830-8E3534EB151A}"/>
              </a:ext>
            </a:extLst>
          </p:cNvPr>
          <p:cNvPicPr>
            <a:picLocks noChangeAspect="1"/>
          </p:cNvPicPr>
          <p:nvPr/>
        </p:nvPicPr>
        <p:blipFill>
          <a:blip r:embed="rId4"/>
          <a:stretch>
            <a:fillRect/>
          </a:stretch>
        </p:blipFill>
        <p:spPr>
          <a:xfrm>
            <a:off x="7038124" y="3646894"/>
            <a:ext cx="3123808" cy="1837534"/>
          </a:xfrm>
          <a:prstGeom prst="rect">
            <a:avLst/>
          </a:prstGeom>
        </p:spPr>
      </p:pic>
    </p:spTree>
    <p:extLst>
      <p:ext uri="{BB962C8B-B14F-4D97-AF65-F5344CB8AC3E}">
        <p14:creationId xmlns:p14="http://schemas.microsoft.com/office/powerpoint/2010/main" val="121822106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0-#ppt_w/2"/>
                                          </p:val>
                                        </p:tav>
                                        <p:tav tm="100000">
                                          <p:val>
                                            <p:strVal val="#ppt_x"/>
                                          </p:val>
                                        </p:tav>
                                      </p:tavLst>
                                    </p:anim>
                                    <p:anim calcmode="lin" valueType="num">
                                      <p:cBhvr additive="base">
                                        <p:cTn id="8"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wipe(down)">
                                      <p:cBhvr>
                                        <p:cTn id="13" dur="500"/>
                                        <p:tgtEl>
                                          <p:spTgt spid="1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fade">
                                      <p:cBhvr>
                                        <p:cTn id="23" dur="1000"/>
                                        <p:tgtEl>
                                          <p:spTgt spid="32"/>
                                        </p:tgtEl>
                                      </p:cBhvr>
                                    </p:animEffect>
                                    <p:anim calcmode="lin" valueType="num">
                                      <p:cBhvr>
                                        <p:cTn id="24" dur="1000" fill="hold"/>
                                        <p:tgtEl>
                                          <p:spTgt spid="32"/>
                                        </p:tgtEl>
                                        <p:attrNameLst>
                                          <p:attrName>ppt_x</p:attrName>
                                        </p:attrNameLst>
                                      </p:cBhvr>
                                      <p:tavLst>
                                        <p:tav tm="0">
                                          <p:val>
                                            <p:strVal val="#ppt_x"/>
                                          </p:val>
                                        </p:tav>
                                        <p:tav tm="100000">
                                          <p:val>
                                            <p:strVal val="#ppt_x"/>
                                          </p:val>
                                        </p:tav>
                                      </p:tavLst>
                                    </p:anim>
                                    <p:anim calcmode="lin" valueType="num">
                                      <p:cBhvr>
                                        <p:cTn id="25"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33"/>
                                        </p:tgtEl>
                                        <p:attrNameLst>
                                          <p:attrName>style.visibility</p:attrName>
                                        </p:attrNameLst>
                                      </p:cBhvr>
                                      <p:to>
                                        <p:strVal val="visible"/>
                                      </p:to>
                                    </p:set>
                                    <p:animEffect transition="in" filter="fade">
                                      <p:cBhvr>
                                        <p:cTn id="30" dur="1000"/>
                                        <p:tgtEl>
                                          <p:spTgt spid="33"/>
                                        </p:tgtEl>
                                      </p:cBhvr>
                                    </p:animEffect>
                                    <p:anim calcmode="lin" valueType="num">
                                      <p:cBhvr>
                                        <p:cTn id="31" dur="1000" fill="hold"/>
                                        <p:tgtEl>
                                          <p:spTgt spid="33"/>
                                        </p:tgtEl>
                                        <p:attrNameLst>
                                          <p:attrName>ppt_x</p:attrName>
                                        </p:attrNameLst>
                                      </p:cBhvr>
                                      <p:tavLst>
                                        <p:tav tm="0">
                                          <p:val>
                                            <p:strVal val="#ppt_x"/>
                                          </p:val>
                                        </p:tav>
                                        <p:tav tm="100000">
                                          <p:val>
                                            <p:strVal val="#ppt_x"/>
                                          </p:val>
                                        </p:tav>
                                      </p:tavLst>
                                    </p:anim>
                                    <p:anim calcmode="lin" valueType="num">
                                      <p:cBhvr>
                                        <p:cTn id="32"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wipe(down)">
                                      <p:cBhvr>
                                        <p:cTn id="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animBg="1"/>
      <p:bldP spid="32" grpId="0"/>
      <p:bldP spid="3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8" name="组合 67">
            <a:extLst>
              <a:ext uri="{FF2B5EF4-FFF2-40B4-BE49-F238E27FC236}">
                <a16:creationId xmlns="" xmlns:a16="http://schemas.microsoft.com/office/drawing/2014/main" id="{AF0F1222-C14F-41A9-9815-924956652175}"/>
              </a:ext>
            </a:extLst>
          </p:cNvPr>
          <p:cNvGrpSpPr/>
          <p:nvPr/>
        </p:nvGrpSpPr>
        <p:grpSpPr>
          <a:xfrm>
            <a:off x="888609" y="1218297"/>
            <a:ext cx="3537184" cy="4799444"/>
            <a:chOff x="830465" y="1456095"/>
            <a:chExt cx="3537184" cy="4799444"/>
          </a:xfrm>
        </p:grpSpPr>
        <p:grpSp>
          <p:nvGrpSpPr>
            <p:cNvPr id="69" name="组合 68">
              <a:extLst>
                <a:ext uri="{FF2B5EF4-FFF2-40B4-BE49-F238E27FC236}">
                  <a16:creationId xmlns="" xmlns:a16="http://schemas.microsoft.com/office/drawing/2014/main" id="{6C4EA135-05A4-4620-9F0C-55F5AC03B3B4}"/>
                </a:ext>
              </a:extLst>
            </p:cNvPr>
            <p:cNvGrpSpPr/>
            <p:nvPr/>
          </p:nvGrpSpPr>
          <p:grpSpPr>
            <a:xfrm>
              <a:off x="830465" y="1584563"/>
              <a:ext cx="3498040" cy="4670976"/>
              <a:chOff x="852084" y="1410924"/>
              <a:chExt cx="2812656" cy="4064136"/>
            </a:xfrm>
          </p:grpSpPr>
          <p:sp>
            <p:nvSpPr>
              <p:cNvPr id="75" name="任意多边形 1">
                <a:extLst>
                  <a:ext uri="{FF2B5EF4-FFF2-40B4-BE49-F238E27FC236}">
                    <a16:creationId xmlns="" xmlns:a16="http://schemas.microsoft.com/office/drawing/2014/main" id="{9FB89226-6549-49EA-80B7-4BBF6831A52D}"/>
                  </a:ext>
                </a:extLst>
              </p:cNvPr>
              <p:cNvSpPr/>
              <p:nvPr/>
            </p:nvSpPr>
            <p:spPr>
              <a:xfrm>
                <a:off x="852086" y="1416812"/>
                <a:ext cx="2812654" cy="4058248"/>
              </a:xfrm>
              <a:prstGeom prst="rect">
                <a:avLst/>
              </a:prstGeom>
              <a:solidFill>
                <a:schemeClr val="bg1"/>
              </a:solidFill>
              <a:ln>
                <a:noFill/>
              </a:ln>
              <a:effectLst>
                <a:outerShdw blurRad="139700" dist="63500" dir="10800000" algn="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76" name="矩形 75">
                <a:extLst>
                  <a:ext uri="{FF2B5EF4-FFF2-40B4-BE49-F238E27FC236}">
                    <a16:creationId xmlns="" xmlns:a16="http://schemas.microsoft.com/office/drawing/2014/main" id="{745BF642-1C44-47F4-9C1D-B7CC8BEB3403}"/>
                  </a:ext>
                </a:extLst>
              </p:cNvPr>
              <p:cNvSpPr/>
              <p:nvPr/>
            </p:nvSpPr>
            <p:spPr>
              <a:xfrm>
                <a:off x="852084" y="1410924"/>
                <a:ext cx="2812654" cy="567412"/>
              </a:xfrm>
              <a:prstGeom prst="rect">
                <a:avLst/>
              </a:prstGeom>
              <a:solidFill>
                <a:srgbClr val="068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grpSp>
          <p:nvGrpSpPr>
            <p:cNvPr id="70" name="组合 69">
              <a:extLst>
                <a:ext uri="{FF2B5EF4-FFF2-40B4-BE49-F238E27FC236}">
                  <a16:creationId xmlns="" xmlns:a16="http://schemas.microsoft.com/office/drawing/2014/main" id="{57381310-E954-43FD-BA13-26E0717C38DD}"/>
                </a:ext>
              </a:extLst>
            </p:cNvPr>
            <p:cNvGrpSpPr/>
            <p:nvPr/>
          </p:nvGrpSpPr>
          <p:grpSpPr>
            <a:xfrm>
              <a:off x="976360" y="4771193"/>
              <a:ext cx="3391289" cy="1484346"/>
              <a:chOff x="-2226252" y="4214734"/>
              <a:chExt cx="4603960" cy="2236337"/>
            </a:xfrm>
          </p:grpSpPr>
          <p:sp>
            <p:nvSpPr>
              <p:cNvPr id="73" name="直角三角形 37">
                <a:extLst>
                  <a:ext uri="{FF2B5EF4-FFF2-40B4-BE49-F238E27FC236}">
                    <a16:creationId xmlns="" xmlns:a16="http://schemas.microsoft.com/office/drawing/2014/main" id="{4BF5A180-3116-4796-BCF6-E44C3E94C7EA}"/>
                  </a:ext>
                </a:extLst>
              </p:cNvPr>
              <p:cNvSpPr/>
              <p:nvPr/>
            </p:nvSpPr>
            <p:spPr>
              <a:xfrm rot="5400000">
                <a:off x="1930032" y="6003396"/>
                <a:ext cx="447675" cy="447676"/>
              </a:xfrm>
              <a:custGeom>
                <a:avLst/>
                <a:gdLst>
                  <a:gd name="connsiteX0" fmla="*/ 0 w 447676"/>
                  <a:gd name="connsiteY0" fmla="*/ 447676 h 447676"/>
                  <a:gd name="connsiteX1" fmla="*/ 0 w 447676"/>
                  <a:gd name="connsiteY1" fmla="*/ 0 h 447676"/>
                  <a:gd name="connsiteX2" fmla="*/ 447676 w 447676"/>
                  <a:gd name="connsiteY2" fmla="*/ 447676 h 447676"/>
                  <a:gd name="connsiteX3" fmla="*/ 0 w 447676"/>
                  <a:gd name="connsiteY3" fmla="*/ 447676 h 447676"/>
                  <a:gd name="connsiteX0-1" fmla="*/ 68239 w 447676"/>
                  <a:gd name="connsiteY0-2" fmla="*/ 369201 h 447676"/>
                  <a:gd name="connsiteX1-3" fmla="*/ 0 w 447676"/>
                  <a:gd name="connsiteY1-4" fmla="*/ 0 h 447676"/>
                  <a:gd name="connsiteX2-5" fmla="*/ 447676 w 447676"/>
                  <a:gd name="connsiteY2-6" fmla="*/ 447676 h 447676"/>
                  <a:gd name="connsiteX3-7" fmla="*/ 68239 w 447676"/>
                  <a:gd name="connsiteY3-8" fmla="*/ 369201 h 447676"/>
                </a:gdLst>
                <a:ahLst/>
                <a:cxnLst>
                  <a:cxn ang="0">
                    <a:pos x="connsiteX0-1" y="connsiteY0-2"/>
                  </a:cxn>
                  <a:cxn ang="0">
                    <a:pos x="connsiteX1-3" y="connsiteY1-4"/>
                  </a:cxn>
                  <a:cxn ang="0">
                    <a:pos x="connsiteX2-5" y="connsiteY2-6"/>
                  </a:cxn>
                  <a:cxn ang="0">
                    <a:pos x="connsiteX3-7" y="connsiteY3-8"/>
                  </a:cxn>
                </a:cxnLst>
                <a:rect l="l" t="t" r="r" b="b"/>
                <a:pathLst>
                  <a:path w="447676" h="447676">
                    <a:moveTo>
                      <a:pt x="68239" y="369201"/>
                    </a:moveTo>
                    <a:lnTo>
                      <a:pt x="0" y="0"/>
                    </a:lnTo>
                    <a:lnTo>
                      <a:pt x="447676" y="447676"/>
                    </a:lnTo>
                    <a:lnTo>
                      <a:pt x="68239" y="369201"/>
                    </a:ln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74" name="Freeform 144">
                <a:extLst>
                  <a:ext uri="{FF2B5EF4-FFF2-40B4-BE49-F238E27FC236}">
                    <a16:creationId xmlns="" xmlns:a16="http://schemas.microsoft.com/office/drawing/2014/main" id="{FFBBCB93-094D-434D-9237-4990D9578E2C}"/>
                  </a:ext>
                </a:extLst>
              </p:cNvPr>
              <p:cNvSpPr>
                <a:spLocks noEditPoints="1"/>
              </p:cNvSpPr>
              <p:nvPr/>
            </p:nvSpPr>
            <p:spPr bwMode="auto">
              <a:xfrm flipH="1">
                <a:off x="-2226252" y="4214734"/>
                <a:ext cx="1919575" cy="2211686"/>
              </a:xfrm>
              <a:custGeom>
                <a:avLst/>
                <a:gdLst>
                  <a:gd name="T0" fmla="*/ 3 w 97"/>
                  <a:gd name="T1" fmla="*/ 106 h 112"/>
                  <a:gd name="T2" fmla="*/ 3 w 97"/>
                  <a:gd name="T3" fmla="*/ 48 h 112"/>
                  <a:gd name="T4" fmla="*/ 30 w 97"/>
                  <a:gd name="T5" fmla="*/ 39 h 112"/>
                  <a:gd name="T6" fmla="*/ 30 w 97"/>
                  <a:gd name="T7" fmla="*/ 23 h 112"/>
                  <a:gd name="T8" fmla="*/ 74 w 97"/>
                  <a:gd name="T9" fmla="*/ 2 h 112"/>
                  <a:gd name="T10" fmla="*/ 79 w 97"/>
                  <a:gd name="T11" fmla="*/ 1 h 112"/>
                  <a:gd name="T12" fmla="*/ 92 w 97"/>
                  <a:gd name="T13" fmla="*/ 105 h 112"/>
                  <a:gd name="T14" fmla="*/ 97 w 97"/>
                  <a:gd name="T15" fmla="*/ 112 h 112"/>
                  <a:gd name="T16" fmla="*/ 72 w 97"/>
                  <a:gd name="T17" fmla="*/ 112 h 112"/>
                  <a:gd name="T18" fmla="*/ 72 w 97"/>
                  <a:gd name="T19" fmla="*/ 11 h 112"/>
                  <a:gd name="T20" fmla="*/ 37 w 97"/>
                  <a:gd name="T21" fmla="*/ 37 h 112"/>
                  <a:gd name="T22" fmla="*/ 51 w 97"/>
                  <a:gd name="T23" fmla="*/ 32 h 112"/>
                  <a:gd name="T24" fmla="*/ 51 w 97"/>
                  <a:gd name="T25" fmla="*/ 32 h 112"/>
                  <a:gd name="T26" fmla="*/ 51 w 97"/>
                  <a:gd name="T27" fmla="*/ 32 h 112"/>
                  <a:gd name="T28" fmla="*/ 65 w 97"/>
                  <a:gd name="T29" fmla="*/ 105 h 112"/>
                  <a:gd name="T30" fmla="*/ 70 w 97"/>
                  <a:gd name="T31" fmla="*/ 112 h 112"/>
                  <a:gd name="T32" fmla="*/ 45 w 97"/>
                  <a:gd name="T33" fmla="*/ 112 h 112"/>
                  <a:gd name="T34" fmla="*/ 45 w 97"/>
                  <a:gd name="T35" fmla="*/ 41 h 112"/>
                  <a:gd name="T36" fmla="*/ 9 w 97"/>
                  <a:gd name="T37" fmla="*/ 109 h 112"/>
                  <a:gd name="T38" fmla="*/ 6 w 97"/>
                  <a:gd name="T39" fmla="*/ 112 h 112"/>
                  <a:gd name="T40" fmla="*/ 0 w 97"/>
                  <a:gd name="T41" fmla="*/ 106 h 112"/>
                  <a:gd name="T42" fmla="*/ 25 w 97"/>
                  <a:gd name="T43" fmla="*/ 112 h 112"/>
                  <a:gd name="T44" fmla="*/ 39 w 97"/>
                  <a:gd name="T45" fmla="*/ 100 h 112"/>
                  <a:gd name="T46" fmla="*/ 13 w 97"/>
                  <a:gd name="T47" fmla="*/ 101 h 112"/>
                  <a:gd name="T48" fmla="*/ 13 w 97"/>
                  <a:gd name="T49" fmla="*/ 67 h 112"/>
                  <a:gd name="T50" fmla="*/ 39 w 97"/>
                  <a:gd name="T51" fmla="*/ 60 h 112"/>
                  <a:gd name="T52" fmla="*/ 25 w 97"/>
                  <a:gd name="T53" fmla="*/ 53 h 112"/>
                  <a:gd name="T54" fmla="*/ 13 w 97"/>
                  <a:gd name="T55" fmla="*/ 67 h 112"/>
                  <a:gd name="T56" fmla="*/ 25 w 97"/>
                  <a:gd name="T57" fmla="*/ 80 h 112"/>
                  <a:gd name="T58" fmla="*/ 39 w 97"/>
                  <a:gd name="T59" fmla="*/ 65 h 112"/>
                  <a:gd name="T60" fmla="*/ 13 w 97"/>
                  <a:gd name="T61" fmla="*/ 72 h 112"/>
                  <a:gd name="T62" fmla="*/ 13 w 97"/>
                  <a:gd name="T63" fmla="*/ 97 h 112"/>
                  <a:gd name="T64" fmla="*/ 39 w 97"/>
                  <a:gd name="T65" fmla="*/ 94 h 112"/>
                  <a:gd name="T66" fmla="*/ 25 w 97"/>
                  <a:gd name="T67" fmla="*/ 84 h 112"/>
                  <a:gd name="T68" fmla="*/ 13 w 97"/>
                  <a:gd name="T69" fmla="*/ 97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7" h="112">
                    <a:moveTo>
                      <a:pt x="0" y="106"/>
                    </a:moveTo>
                    <a:cubicBezTo>
                      <a:pt x="3" y="106"/>
                      <a:pt x="3" y="106"/>
                      <a:pt x="3" y="106"/>
                    </a:cubicBezTo>
                    <a:cubicBezTo>
                      <a:pt x="3" y="51"/>
                      <a:pt x="3" y="51"/>
                      <a:pt x="3" y="51"/>
                    </a:cubicBezTo>
                    <a:cubicBezTo>
                      <a:pt x="3" y="48"/>
                      <a:pt x="3" y="48"/>
                      <a:pt x="3" y="48"/>
                    </a:cubicBezTo>
                    <a:cubicBezTo>
                      <a:pt x="5" y="48"/>
                      <a:pt x="5" y="48"/>
                      <a:pt x="5" y="48"/>
                    </a:cubicBezTo>
                    <a:cubicBezTo>
                      <a:pt x="30" y="39"/>
                      <a:pt x="30" y="39"/>
                      <a:pt x="30" y="39"/>
                    </a:cubicBezTo>
                    <a:cubicBezTo>
                      <a:pt x="30" y="25"/>
                      <a:pt x="30" y="25"/>
                      <a:pt x="30" y="25"/>
                    </a:cubicBezTo>
                    <a:cubicBezTo>
                      <a:pt x="30" y="23"/>
                      <a:pt x="30" y="23"/>
                      <a:pt x="30" y="23"/>
                    </a:cubicBezTo>
                    <a:cubicBezTo>
                      <a:pt x="32" y="22"/>
                      <a:pt x="32" y="22"/>
                      <a:pt x="32" y="22"/>
                    </a:cubicBezTo>
                    <a:cubicBezTo>
                      <a:pt x="74" y="2"/>
                      <a:pt x="74" y="2"/>
                      <a:pt x="74" y="2"/>
                    </a:cubicBezTo>
                    <a:cubicBezTo>
                      <a:pt x="79" y="0"/>
                      <a:pt x="79" y="0"/>
                      <a:pt x="79" y="0"/>
                    </a:cubicBezTo>
                    <a:cubicBezTo>
                      <a:pt x="79" y="1"/>
                      <a:pt x="79" y="1"/>
                      <a:pt x="79" y="1"/>
                    </a:cubicBezTo>
                    <a:cubicBezTo>
                      <a:pt x="92" y="9"/>
                      <a:pt x="92" y="9"/>
                      <a:pt x="92" y="9"/>
                    </a:cubicBezTo>
                    <a:cubicBezTo>
                      <a:pt x="92" y="105"/>
                      <a:pt x="92" y="105"/>
                      <a:pt x="92" y="105"/>
                    </a:cubicBezTo>
                    <a:cubicBezTo>
                      <a:pt x="97" y="105"/>
                      <a:pt x="97" y="105"/>
                      <a:pt x="97" y="105"/>
                    </a:cubicBezTo>
                    <a:cubicBezTo>
                      <a:pt x="97" y="112"/>
                      <a:pt x="97" y="112"/>
                      <a:pt x="97" y="112"/>
                    </a:cubicBezTo>
                    <a:cubicBezTo>
                      <a:pt x="75" y="112"/>
                      <a:pt x="75" y="112"/>
                      <a:pt x="75" y="112"/>
                    </a:cubicBezTo>
                    <a:cubicBezTo>
                      <a:pt x="72" y="112"/>
                      <a:pt x="72" y="112"/>
                      <a:pt x="72" y="112"/>
                    </a:cubicBezTo>
                    <a:cubicBezTo>
                      <a:pt x="72" y="109"/>
                      <a:pt x="72" y="109"/>
                      <a:pt x="72" y="109"/>
                    </a:cubicBezTo>
                    <a:cubicBezTo>
                      <a:pt x="72" y="11"/>
                      <a:pt x="72" y="11"/>
                      <a:pt x="72" y="11"/>
                    </a:cubicBezTo>
                    <a:cubicBezTo>
                      <a:pt x="37" y="27"/>
                      <a:pt x="37" y="27"/>
                      <a:pt x="37" y="27"/>
                    </a:cubicBezTo>
                    <a:cubicBezTo>
                      <a:pt x="37" y="37"/>
                      <a:pt x="37" y="37"/>
                      <a:pt x="37" y="37"/>
                    </a:cubicBezTo>
                    <a:cubicBezTo>
                      <a:pt x="47" y="33"/>
                      <a:pt x="47" y="33"/>
                      <a:pt x="47" y="33"/>
                    </a:cubicBezTo>
                    <a:cubicBezTo>
                      <a:pt x="51" y="32"/>
                      <a:pt x="51" y="32"/>
                      <a:pt x="51" y="32"/>
                    </a:cubicBezTo>
                    <a:cubicBezTo>
                      <a:pt x="51" y="31"/>
                      <a:pt x="51" y="31"/>
                      <a:pt x="51" y="31"/>
                    </a:cubicBezTo>
                    <a:cubicBezTo>
                      <a:pt x="51" y="32"/>
                      <a:pt x="51" y="32"/>
                      <a:pt x="51" y="32"/>
                    </a:cubicBezTo>
                    <a:cubicBezTo>
                      <a:pt x="51" y="31"/>
                      <a:pt x="51" y="31"/>
                      <a:pt x="51" y="31"/>
                    </a:cubicBezTo>
                    <a:cubicBezTo>
                      <a:pt x="51" y="32"/>
                      <a:pt x="51" y="32"/>
                      <a:pt x="51" y="32"/>
                    </a:cubicBezTo>
                    <a:cubicBezTo>
                      <a:pt x="65" y="40"/>
                      <a:pt x="65" y="40"/>
                      <a:pt x="65" y="40"/>
                    </a:cubicBezTo>
                    <a:cubicBezTo>
                      <a:pt x="65" y="105"/>
                      <a:pt x="65" y="105"/>
                      <a:pt x="65" y="105"/>
                    </a:cubicBezTo>
                    <a:cubicBezTo>
                      <a:pt x="70" y="105"/>
                      <a:pt x="70" y="105"/>
                      <a:pt x="70" y="105"/>
                    </a:cubicBezTo>
                    <a:cubicBezTo>
                      <a:pt x="70" y="112"/>
                      <a:pt x="70" y="112"/>
                      <a:pt x="70" y="112"/>
                    </a:cubicBezTo>
                    <a:cubicBezTo>
                      <a:pt x="48" y="112"/>
                      <a:pt x="48" y="112"/>
                      <a:pt x="48" y="112"/>
                    </a:cubicBezTo>
                    <a:cubicBezTo>
                      <a:pt x="45" y="112"/>
                      <a:pt x="45" y="112"/>
                      <a:pt x="45" y="112"/>
                    </a:cubicBezTo>
                    <a:cubicBezTo>
                      <a:pt x="45" y="108"/>
                      <a:pt x="45" y="108"/>
                      <a:pt x="45" y="108"/>
                    </a:cubicBezTo>
                    <a:cubicBezTo>
                      <a:pt x="45" y="41"/>
                      <a:pt x="45" y="41"/>
                      <a:pt x="45" y="41"/>
                    </a:cubicBezTo>
                    <a:cubicBezTo>
                      <a:pt x="9" y="53"/>
                      <a:pt x="9" y="53"/>
                      <a:pt x="9" y="53"/>
                    </a:cubicBezTo>
                    <a:cubicBezTo>
                      <a:pt x="9" y="109"/>
                      <a:pt x="9" y="109"/>
                      <a:pt x="9" y="109"/>
                    </a:cubicBezTo>
                    <a:cubicBezTo>
                      <a:pt x="9" y="112"/>
                      <a:pt x="9" y="112"/>
                      <a:pt x="9" y="112"/>
                    </a:cubicBezTo>
                    <a:cubicBezTo>
                      <a:pt x="6" y="112"/>
                      <a:pt x="6" y="112"/>
                      <a:pt x="6" y="112"/>
                    </a:cubicBezTo>
                    <a:cubicBezTo>
                      <a:pt x="0" y="112"/>
                      <a:pt x="0" y="112"/>
                      <a:pt x="0" y="112"/>
                    </a:cubicBezTo>
                    <a:cubicBezTo>
                      <a:pt x="0" y="106"/>
                      <a:pt x="0" y="106"/>
                      <a:pt x="0" y="106"/>
                    </a:cubicBezTo>
                    <a:close/>
                    <a:moveTo>
                      <a:pt x="13" y="112"/>
                    </a:moveTo>
                    <a:cubicBezTo>
                      <a:pt x="17" y="112"/>
                      <a:pt x="21" y="112"/>
                      <a:pt x="25" y="112"/>
                    </a:cubicBezTo>
                    <a:cubicBezTo>
                      <a:pt x="30" y="112"/>
                      <a:pt x="34" y="112"/>
                      <a:pt x="39" y="112"/>
                    </a:cubicBezTo>
                    <a:cubicBezTo>
                      <a:pt x="39" y="108"/>
                      <a:pt x="39" y="104"/>
                      <a:pt x="39" y="100"/>
                    </a:cubicBezTo>
                    <a:cubicBezTo>
                      <a:pt x="34" y="100"/>
                      <a:pt x="30" y="100"/>
                      <a:pt x="25" y="101"/>
                    </a:cubicBezTo>
                    <a:cubicBezTo>
                      <a:pt x="21" y="101"/>
                      <a:pt x="17" y="101"/>
                      <a:pt x="13" y="101"/>
                    </a:cubicBezTo>
                    <a:cubicBezTo>
                      <a:pt x="13" y="105"/>
                      <a:pt x="13" y="108"/>
                      <a:pt x="13" y="112"/>
                    </a:cubicBezTo>
                    <a:close/>
                    <a:moveTo>
                      <a:pt x="13" y="67"/>
                    </a:moveTo>
                    <a:cubicBezTo>
                      <a:pt x="17" y="66"/>
                      <a:pt x="21" y="65"/>
                      <a:pt x="25" y="64"/>
                    </a:cubicBezTo>
                    <a:cubicBezTo>
                      <a:pt x="30" y="63"/>
                      <a:pt x="34" y="61"/>
                      <a:pt x="39" y="60"/>
                    </a:cubicBezTo>
                    <a:cubicBezTo>
                      <a:pt x="39" y="56"/>
                      <a:pt x="39" y="52"/>
                      <a:pt x="39" y="48"/>
                    </a:cubicBezTo>
                    <a:cubicBezTo>
                      <a:pt x="34" y="50"/>
                      <a:pt x="30" y="51"/>
                      <a:pt x="25" y="53"/>
                    </a:cubicBezTo>
                    <a:cubicBezTo>
                      <a:pt x="21" y="54"/>
                      <a:pt x="17" y="56"/>
                      <a:pt x="13" y="57"/>
                    </a:cubicBezTo>
                    <a:cubicBezTo>
                      <a:pt x="13" y="61"/>
                      <a:pt x="13" y="64"/>
                      <a:pt x="13" y="67"/>
                    </a:cubicBezTo>
                    <a:close/>
                    <a:moveTo>
                      <a:pt x="13" y="82"/>
                    </a:moveTo>
                    <a:cubicBezTo>
                      <a:pt x="17" y="81"/>
                      <a:pt x="21" y="80"/>
                      <a:pt x="25" y="80"/>
                    </a:cubicBezTo>
                    <a:cubicBezTo>
                      <a:pt x="30" y="79"/>
                      <a:pt x="34" y="78"/>
                      <a:pt x="39" y="77"/>
                    </a:cubicBezTo>
                    <a:cubicBezTo>
                      <a:pt x="39" y="73"/>
                      <a:pt x="39" y="69"/>
                      <a:pt x="39" y="65"/>
                    </a:cubicBezTo>
                    <a:cubicBezTo>
                      <a:pt x="34" y="66"/>
                      <a:pt x="30" y="67"/>
                      <a:pt x="25" y="69"/>
                    </a:cubicBezTo>
                    <a:cubicBezTo>
                      <a:pt x="21" y="70"/>
                      <a:pt x="17" y="71"/>
                      <a:pt x="13" y="72"/>
                    </a:cubicBezTo>
                    <a:cubicBezTo>
                      <a:pt x="13" y="75"/>
                      <a:pt x="13" y="79"/>
                      <a:pt x="13" y="82"/>
                    </a:cubicBezTo>
                    <a:close/>
                    <a:moveTo>
                      <a:pt x="13" y="97"/>
                    </a:moveTo>
                    <a:cubicBezTo>
                      <a:pt x="17" y="96"/>
                      <a:pt x="21" y="96"/>
                      <a:pt x="25" y="96"/>
                    </a:cubicBezTo>
                    <a:cubicBezTo>
                      <a:pt x="30" y="95"/>
                      <a:pt x="34" y="95"/>
                      <a:pt x="39" y="94"/>
                    </a:cubicBezTo>
                    <a:cubicBezTo>
                      <a:pt x="39" y="90"/>
                      <a:pt x="39" y="86"/>
                      <a:pt x="39" y="82"/>
                    </a:cubicBezTo>
                    <a:cubicBezTo>
                      <a:pt x="34" y="83"/>
                      <a:pt x="30" y="84"/>
                      <a:pt x="25" y="84"/>
                    </a:cubicBezTo>
                    <a:cubicBezTo>
                      <a:pt x="21" y="85"/>
                      <a:pt x="17" y="86"/>
                      <a:pt x="13" y="86"/>
                    </a:cubicBezTo>
                    <a:cubicBezTo>
                      <a:pt x="13" y="90"/>
                      <a:pt x="13" y="93"/>
                      <a:pt x="13" y="97"/>
                    </a:cubicBezTo>
                    <a:close/>
                  </a:path>
                </a:pathLst>
              </a:custGeom>
              <a:solidFill>
                <a:schemeClr val="tx1">
                  <a:alpha val="5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sp>
          <p:nvSpPr>
            <p:cNvPr id="71" name="任意多边形 15">
              <a:extLst>
                <a:ext uri="{FF2B5EF4-FFF2-40B4-BE49-F238E27FC236}">
                  <a16:creationId xmlns="" xmlns:a16="http://schemas.microsoft.com/office/drawing/2014/main" id="{4355D51E-A24D-4468-AAE2-1A372925201A}"/>
                </a:ext>
              </a:extLst>
            </p:cNvPr>
            <p:cNvSpPr/>
            <p:nvPr/>
          </p:nvSpPr>
          <p:spPr>
            <a:xfrm>
              <a:off x="1099931" y="1734765"/>
              <a:ext cx="3024000" cy="180000"/>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pic>
          <p:nvPicPr>
            <p:cNvPr id="72" name="图片 71">
              <a:extLst>
                <a:ext uri="{FF2B5EF4-FFF2-40B4-BE49-F238E27FC236}">
                  <a16:creationId xmlns="" xmlns:a16="http://schemas.microsoft.com/office/drawing/2014/main" id="{99B5F978-47FE-419A-A612-D82FFC8FDF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360" y="1456095"/>
              <a:ext cx="675814" cy="675815"/>
            </a:xfrm>
            <a:prstGeom prst="rect">
              <a:avLst/>
            </a:prstGeom>
          </p:spPr>
        </p:pic>
      </p:grpSp>
      <p:grpSp>
        <p:nvGrpSpPr>
          <p:cNvPr id="57" name="组合 56">
            <a:extLst>
              <a:ext uri="{FF2B5EF4-FFF2-40B4-BE49-F238E27FC236}">
                <a16:creationId xmlns="" xmlns:a16="http://schemas.microsoft.com/office/drawing/2014/main" id="{6273E34D-091E-457E-A8FA-7183E50423A4}"/>
              </a:ext>
            </a:extLst>
          </p:cNvPr>
          <p:cNvGrpSpPr/>
          <p:nvPr/>
        </p:nvGrpSpPr>
        <p:grpSpPr>
          <a:xfrm>
            <a:off x="4689780" y="1218297"/>
            <a:ext cx="6708906" cy="4799443"/>
            <a:chOff x="756504" y="1456095"/>
            <a:chExt cx="6708906" cy="4799443"/>
          </a:xfrm>
        </p:grpSpPr>
        <p:grpSp>
          <p:nvGrpSpPr>
            <p:cNvPr id="58" name="组合 57">
              <a:extLst>
                <a:ext uri="{FF2B5EF4-FFF2-40B4-BE49-F238E27FC236}">
                  <a16:creationId xmlns="" xmlns:a16="http://schemas.microsoft.com/office/drawing/2014/main" id="{F43D5F2E-032A-47B6-83DF-237B7EEB1CED}"/>
                </a:ext>
              </a:extLst>
            </p:cNvPr>
            <p:cNvGrpSpPr/>
            <p:nvPr/>
          </p:nvGrpSpPr>
          <p:grpSpPr>
            <a:xfrm>
              <a:off x="830465" y="1584563"/>
              <a:ext cx="6634945" cy="4670975"/>
              <a:chOff x="852084" y="1410924"/>
              <a:chExt cx="5334934" cy="4064135"/>
            </a:xfrm>
          </p:grpSpPr>
          <p:sp>
            <p:nvSpPr>
              <p:cNvPr id="66" name="任意多边形 1">
                <a:extLst>
                  <a:ext uri="{FF2B5EF4-FFF2-40B4-BE49-F238E27FC236}">
                    <a16:creationId xmlns="" xmlns:a16="http://schemas.microsoft.com/office/drawing/2014/main" id="{04A50A03-E23E-46B3-A2E3-1D7B64D8A68A}"/>
                  </a:ext>
                </a:extLst>
              </p:cNvPr>
              <p:cNvSpPr/>
              <p:nvPr/>
            </p:nvSpPr>
            <p:spPr>
              <a:xfrm>
                <a:off x="852086" y="1416811"/>
                <a:ext cx="5334932" cy="4058248"/>
              </a:xfrm>
              <a:prstGeom prst="rect">
                <a:avLst/>
              </a:prstGeom>
              <a:solidFill>
                <a:schemeClr val="bg1"/>
              </a:solidFill>
              <a:ln>
                <a:noFill/>
              </a:ln>
              <a:effectLst>
                <a:outerShdw blurRad="139700" dist="63500" dir="10800000" algn="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67" name="矩形 66">
                <a:extLst>
                  <a:ext uri="{FF2B5EF4-FFF2-40B4-BE49-F238E27FC236}">
                    <a16:creationId xmlns="" xmlns:a16="http://schemas.microsoft.com/office/drawing/2014/main" id="{B01A2FA1-84E8-43B0-984C-BFAD0F065B4F}"/>
                  </a:ext>
                </a:extLst>
              </p:cNvPr>
              <p:cNvSpPr/>
              <p:nvPr/>
            </p:nvSpPr>
            <p:spPr>
              <a:xfrm>
                <a:off x="852084" y="1410924"/>
                <a:ext cx="5334932" cy="567412"/>
              </a:xfrm>
              <a:prstGeom prst="rect">
                <a:avLst/>
              </a:prstGeom>
              <a:solidFill>
                <a:srgbClr val="068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grpSp>
          <p:nvGrpSpPr>
            <p:cNvPr id="59" name="组合 58">
              <a:extLst>
                <a:ext uri="{FF2B5EF4-FFF2-40B4-BE49-F238E27FC236}">
                  <a16:creationId xmlns="" xmlns:a16="http://schemas.microsoft.com/office/drawing/2014/main" id="{F6BC4C31-902E-498B-B5DC-445576EB1F87}"/>
                </a:ext>
              </a:extLst>
            </p:cNvPr>
            <p:cNvGrpSpPr/>
            <p:nvPr/>
          </p:nvGrpSpPr>
          <p:grpSpPr>
            <a:xfrm>
              <a:off x="756504" y="5022271"/>
              <a:ext cx="6708904" cy="1202057"/>
              <a:chOff x="-2524725" y="4593013"/>
              <a:chExt cx="9107903" cy="1811037"/>
            </a:xfrm>
          </p:grpSpPr>
          <p:sp>
            <p:nvSpPr>
              <p:cNvPr id="64" name="直角三角形 37">
                <a:extLst>
                  <a:ext uri="{FF2B5EF4-FFF2-40B4-BE49-F238E27FC236}">
                    <a16:creationId xmlns="" xmlns:a16="http://schemas.microsoft.com/office/drawing/2014/main" id="{21218EBA-82D3-4284-91F7-FD3091182DD6}"/>
                  </a:ext>
                </a:extLst>
              </p:cNvPr>
              <p:cNvSpPr/>
              <p:nvPr/>
            </p:nvSpPr>
            <p:spPr>
              <a:xfrm rot="5400000">
                <a:off x="6135502" y="5956373"/>
                <a:ext cx="447675" cy="447676"/>
              </a:xfrm>
              <a:custGeom>
                <a:avLst/>
                <a:gdLst>
                  <a:gd name="connsiteX0" fmla="*/ 0 w 447676"/>
                  <a:gd name="connsiteY0" fmla="*/ 447676 h 447676"/>
                  <a:gd name="connsiteX1" fmla="*/ 0 w 447676"/>
                  <a:gd name="connsiteY1" fmla="*/ 0 h 447676"/>
                  <a:gd name="connsiteX2" fmla="*/ 447676 w 447676"/>
                  <a:gd name="connsiteY2" fmla="*/ 447676 h 447676"/>
                  <a:gd name="connsiteX3" fmla="*/ 0 w 447676"/>
                  <a:gd name="connsiteY3" fmla="*/ 447676 h 447676"/>
                  <a:gd name="connsiteX0-1" fmla="*/ 68239 w 447676"/>
                  <a:gd name="connsiteY0-2" fmla="*/ 369201 h 447676"/>
                  <a:gd name="connsiteX1-3" fmla="*/ 0 w 447676"/>
                  <a:gd name="connsiteY1-4" fmla="*/ 0 h 447676"/>
                  <a:gd name="connsiteX2-5" fmla="*/ 447676 w 447676"/>
                  <a:gd name="connsiteY2-6" fmla="*/ 447676 h 447676"/>
                  <a:gd name="connsiteX3-7" fmla="*/ 68239 w 447676"/>
                  <a:gd name="connsiteY3-8" fmla="*/ 369201 h 447676"/>
                </a:gdLst>
                <a:ahLst/>
                <a:cxnLst>
                  <a:cxn ang="0">
                    <a:pos x="connsiteX0-1" y="connsiteY0-2"/>
                  </a:cxn>
                  <a:cxn ang="0">
                    <a:pos x="connsiteX1-3" y="connsiteY1-4"/>
                  </a:cxn>
                  <a:cxn ang="0">
                    <a:pos x="connsiteX2-5" y="connsiteY2-6"/>
                  </a:cxn>
                  <a:cxn ang="0">
                    <a:pos x="connsiteX3-7" y="connsiteY3-8"/>
                  </a:cxn>
                </a:cxnLst>
                <a:rect l="l" t="t" r="r" b="b"/>
                <a:pathLst>
                  <a:path w="447676" h="447676">
                    <a:moveTo>
                      <a:pt x="68239" y="369201"/>
                    </a:moveTo>
                    <a:lnTo>
                      <a:pt x="0" y="0"/>
                    </a:lnTo>
                    <a:lnTo>
                      <a:pt x="447676" y="447676"/>
                    </a:lnTo>
                    <a:lnTo>
                      <a:pt x="68239" y="369201"/>
                    </a:ln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65" name="Freeform 144">
                <a:extLst>
                  <a:ext uri="{FF2B5EF4-FFF2-40B4-BE49-F238E27FC236}">
                    <a16:creationId xmlns="" xmlns:a16="http://schemas.microsoft.com/office/drawing/2014/main" id="{3A4941CA-EC5D-493A-BE1D-93F91C116460}"/>
                  </a:ext>
                </a:extLst>
              </p:cNvPr>
              <p:cNvSpPr>
                <a:spLocks noEditPoints="1"/>
              </p:cNvSpPr>
              <p:nvPr/>
            </p:nvSpPr>
            <p:spPr bwMode="auto">
              <a:xfrm flipH="1">
                <a:off x="-2524725" y="4593013"/>
                <a:ext cx="1919575" cy="1811037"/>
              </a:xfrm>
              <a:custGeom>
                <a:avLst/>
                <a:gdLst>
                  <a:gd name="T0" fmla="*/ 3 w 97"/>
                  <a:gd name="T1" fmla="*/ 106 h 112"/>
                  <a:gd name="T2" fmla="*/ 3 w 97"/>
                  <a:gd name="T3" fmla="*/ 48 h 112"/>
                  <a:gd name="T4" fmla="*/ 30 w 97"/>
                  <a:gd name="T5" fmla="*/ 39 h 112"/>
                  <a:gd name="T6" fmla="*/ 30 w 97"/>
                  <a:gd name="T7" fmla="*/ 23 h 112"/>
                  <a:gd name="T8" fmla="*/ 74 w 97"/>
                  <a:gd name="T9" fmla="*/ 2 h 112"/>
                  <a:gd name="T10" fmla="*/ 79 w 97"/>
                  <a:gd name="T11" fmla="*/ 1 h 112"/>
                  <a:gd name="T12" fmla="*/ 92 w 97"/>
                  <a:gd name="T13" fmla="*/ 105 h 112"/>
                  <a:gd name="T14" fmla="*/ 97 w 97"/>
                  <a:gd name="T15" fmla="*/ 112 h 112"/>
                  <a:gd name="T16" fmla="*/ 72 w 97"/>
                  <a:gd name="T17" fmla="*/ 112 h 112"/>
                  <a:gd name="T18" fmla="*/ 72 w 97"/>
                  <a:gd name="T19" fmla="*/ 11 h 112"/>
                  <a:gd name="T20" fmla="*/ 37 w 97"/>
                  <a:gd name="T21" fmla="*/ 37 h 112"/>
                  <a:gd name="T22" fmla="*/ 51 w 97"/>
                  <a:gd name="T23" fmla="*/ 32 h 112"/>
                  <a:gd name="T24" fmla="*/ 51 w 97"/>
                  <a:gd name="T25" fmla="*/ 32 h 112"/>
                  <a:gd name="T26" fmla="*/ 51 w 97"/>
                  <a:gd name="T27" fmla="*/ 32 h 112"/>
                  <a:gd name="T28" fmla="*/ 65 w 97"/>
                  <a:gd name="T29" fmla="*/ 105 h 112"/>
                  <a:gd name="T30" fmla="*/ 70 w 97"/>
                  <a:gd name="T31" fmla="*/ 112 h 112"/>
                  <a:gd name="T32" fmla="*/ 45 w 97"/>
                  <a:gd name="T33" fmla="*/ 112 h 112"/>
                  <a:gd name="T34" fmla="*/ 45 w 97"/>
                  <a:gd name="T35" fmla="*/ 41 h 112"/>
                  <a:gd name="T36" fmla="*/ 9 w 97"/>
                  <a:gd name="T37" fmla="*/ 109 h 112"/>
                  <a:gd name="T38" fmla="*/ 6 w 97"/>
                  <a:gd name="T39" fmla="*/ 112 h 112"/>
                  <a:gd name="T40" fmla="*/ 0 w 97"/>
                  <a:gd name="T41" fmla="*/ 106 h 112"/>
                  <a:gd name="T42" fmla="*/ 25 w 97"/>
                  <a:gd name="T43" fmla="*/ 112 h 112"/>
                  <a:gd name="T44" fmla="*/ 39 w 97"/>
                  <a:gd name="T45" fmla="*/ 100 h 112"/>
                  <a:gd name="T46" fmla="*/ 13 w 97"/>
                  <a:gd name="T47" fmla="*/ 101 h 112"/>
                  <a:gd name="T48" fmla="*/ 13 w 97"/>
                  <a:gd name="T49" fmla="*/ 67 h 112"/>
                  <a:gd name="T50" fmla="*/ 39 w 97"/>
                  <a:gd name="T51" fmla="*/ 60 h 112"/>
                  <a:gd name="T52" fmla="*/ 25 w 97"/>
                  <a:gd name="T53" fmla="*/ 53 h 112"/>
                  <a:gd name="T54" fmla="*/ 13 w 97"/>
                  <a:gd name="T55" fmla="*/ 67 h 112"/>
                  <a:gd name="T56" fmla="*/ 25 w 97"/>
                  <a:gd name="T57" fmla="*/ 80 h 112"/>
                  <a:gd name="T58" fmla="*/ 39 w 97"/>
                  <a:gd name="T59" fmla="*/ 65 h 112"/>
                  <a:gd name="T60" fmla="*/ 13 w 97"/>
                  <a:gd name="T61" fmla="*/ 72 h 112"/>
                  <a:gd name="T62" fmla="*/ 13 w 97"/>
                  <a:gd name="T63" fmla="*/ 97 h 112"/>
                  <a:gd name="T64" fmla="*/ 39 w 97"/>
                  <a:gd name="T65" fmla="*/ 94 h 112"/>
                  <a:gd name="T66" fmla="*/ 25 w 97"/>
                  <a:gd name="T67" fmla="*/ 84 h 112"/>
                  <a:gd name="T68" fmla="*/ 13 w 97"/>
                  <a:gd name="T69" fmla="*/ 97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7" h="112">
                    <a:moveTo>
                      <a:pt x="0" y="106"/>
                    </a:moveTo>
                    <a:cubicBezTo>
                      <a:pt x="3" y="106"/>
                      <a:pt x="3" y="106"/>
                      <a:pt x="3" y="106"/>
                    </a:cubicBezTo>
                    <a:cubicBezTo>
                      <a:pt x="3" y="51"/>
                      <a:pt x="3" y="51"/>
                      <a:pt x="3" y="51"/>
                    </a:cubicBezTo>
                    <a:cubicBezTo>
                      <a:pt x="3" y="48"/>
                      <a:pt x="3" y="48"/>
                      <a:pt x="3" y="48"/>
                    </a:cubicBezTo>
                    <a:cubicBezTo>
                      <a:pt x="5" y="48"/>
                      <a:pt x="5" y="48"/>
                      <a:pt x="5" y="48"/>
                    </a:cubicBezTo>
                    <a:cubicBezTo>
                      <a:pt x="30" y="39"/>
                      <a:pt x="30" y="39"/>
                      <a:pt x="30" y="39"/>
                    </a:cubicBezTo>
                    <a:cubicBezTo>
                      <a:pt x="30" y="25"/>
                      <a:pt x="30" y="25"/>
                      <a:pt x="30" y="25"/>
                    </a:cubicBezTo>
                    <a:cubicBezTo>
                      <a:pt x="30" y="23"/>
                      <a:pt x="30" y="23"/>
                      <a:pt x="30" y="23"/>
                    </a:cubicBezTo>
                    <a:cubicBezTo>
                      <a:pt x="32" y="22"/>
                      <a:pt x="32" y="22"/>
                      <a:pt x="32" y="22"/>
                    </a:cubicBezTo>
                    <a:cubicBezTo>
                      <a:pt x="74" y="2"/>
                      <a:pt x="74" y="2"/>
                      <a:pt x="74" y="2"/>
                    </a:cubicBezTo>
                    <a:cubicBezTo>
                      <a:pt x="79" y="0"/>
                      <a:pt x="79" y="0"/>
                      <a:pt x="79" y="0"/>
                    </a:cubicBezTo>
                    <a:cubicBezTo>
                      <a:pt x="79" y="1"/>
                      <a:pt x="79" y="1"/>
                      <a:pt x="79" y="1"/>
                    </a:cubicBezTo>
                    <a:cubicBezTo>
                      <a:pt x="92" y="9"/>
                      <a:pt x="92" y="9"/>
                      <a:pt x="92" y="9"/>
                    </a:cubicBezTo>
                    <a:cubicBezTo>
                      <a:pt x="92" y="105"/>
                      <a:pt x="92" y="105"/>
                      <a:pt x="92" y="105"/>
                    </a:cubicBezTo>
                    <a:cubicBezTo>
                      <a:pt x="97" y="105"/>
                      <a:pt x="97" y="105"/>
                      <a:pt x="97" y="105"/>
                    </a:cubicBezTo>
                    <a:cubicBezTo>
                      <a:pt x="97" y="112"/>
                      <a:pt x="97" y="112"/>
                      <a:pt x="97" y="112"/>
                    </a:cubicBezTo>
                    <a:cubicBezTo>
                      <a:pt x="75" y="112"/>
                      <a:pt x="75" y="112"/>
                      <a:pt x="75" y="112"/>
                    </a:cubicBezTo>
                    <a:cubicBezTo>
                      <a:pt x="72" y="112"/>
                      <a:pt x="72" y="112"/>
                      <a:pt x="72" y="112"/>
                    </a:cubicBezTo>
                    <a:cubicBezTo>
                      <a:pt x="72" y="109"/>
                      <a:pt x="72" y="109"/>
                      <a:pt x="72" y="109"/>
                    </a:cubicBezTo>
                    <a:cubicBezTo>
                      <a:pt x="72" y="11"/>
                      <a:pt x="72" y="11"/>
                      <a:pt x="72" y="11"/>
                    </a:cubicBezTo>
                    <a:cubicBezTo>
                      <a:pt x="37" y="27"/>
                      <a:pt x="37" y="27"/>
                      <a:pt x="37" y="27"/>
                    </a:cubicBezTo>
                    <a:cubicBezTo>
                      <a:pt x="37" y="37"/>
                      <a:pt x="37" y="37"/>
                      <a:pt x="37" y="37"/>
                    </a:cubicBezTo>
                    <a:cubicBezTo>
                      <a:pt x="47" y="33"/>
                      <a:pt x="47" y="33"/>
                      <a:pt x="47" y="33"/>
                    </a:cubicBezTo>
                    <a:cubicBezTo>
                      <a:pt x="51" y="32"/>
                      <a:pt x="51" y="32"/>
                      <a:pt x="51" y="32"/>
                    </a:cubicBezTo>
                    <a:cubicBezTo>
                      <a:pt x="51" y="31"/>
                      <a:pt x="51" y="31"/>
                      <a:pt x="51" y="31"/>
                    </a:cubicBezTo>
                    <a:cubicBezTo>
                      <a:pt x="51" y="32"/>
                      <a:pt x="51" y="32"/>
                      <a:pt x="51" y="32"/>
                    </a:cubicBezTo>
                    <a:cubicBezTo>
                      <a:pt x="51" y="31"/>
                      <a:pt x="51" y="31"/>
                      <a:pt x="51" y="31"/>
                    </a:cubicBezTo>
                    <a:cubicBezTo>
                      <a:pt x="51" y="32"/>
                      <a:pt x="51" y="32"/>
                      <a:pt x="51" y="32"/>
                    </a:cubicBezTo>
                    <a:cubicBezTo>
                      <a:pt x="65" y="40"/>
                      <a:pt x="65" y="40"/>
                      <a:pt x="65" y="40"/>
                    </a:cubicBezTo>
                    <a:cubicBezTo>
                      <a:pt x="65" y="105"/>
                      <a:pt x="65" y="105"/>
                      <a:pt x="65" y="105"/>
                    </a:cubicBezTo>
                    <a:cubicBezTo>
                      <a:pt x="70" y="105"/>
                      <a:pt x="70" y="105"/>
                      <a:pt x="70" y="105"/>
                    </a:cubicBezTo>
                    <a:cubicBezTo>
                      <a:pt x="70" y="112"/>
                      <a:pt x="70" y="112"/>
                      <a:pt x="70" y="112"/>
                    </a:cubicBezTo>
                    <a:cubicBezTo>
                      <a:pt x="48" y="112"/>
                      <a:pt x="48" y="112"/>
                      <a:pt x="48" y="112"/>
                    </a:cubicBezTo>
                    <a:cubicBezTo>
                      <a:pt x="45" y="112"/>
                      <a:pt x="45" y="112"/>
                      <a:pt x="45" y="112"/>
                    </a:cubicBezTo>
                    <a:cubicBezTo>
                      <a:pt x="45" y="108"/>
                      <a:pt x="45" y="108"/>
                      <a:pt x="45" y="108"/>
                    </a:cubicBezTo>
                    <a:cubicBezTo>
                      <a:pt x="45" y="41"/>
                      <a:pt x="45" y="41"/>
                      <a:pt x="45" y="41"/>
                    </a:cubicBezTo>
                    <a:cubicBezTo>
                      <a:pt x="9" y="53"/>
                      <a:pt x="9" y="53"/>
                      <a:pt x="9" y="53"/>
                    </a:cubicBezTo>
                    <a:cubicBezTo>
                      <a:pt x="9" y="109"/>
                      <a:pt x="9" y="109"/>
                      <a:pt x="9" y="109"/>
                    </a:cubicBezTo>
                    <a:cubicBezTo>
                      <a:pt x="9" y="112"/>
                      <a:pt x="9" y="112"/>
                      <a:pt x="9" y="112"/>
                    </a:cubicBezTo>
                    <a:cubicBezTo>
                      <a:pt x="6" y="112"/>
                      <a:pt x="6" y="112"/>
                      <a:pt x="6" y="112"/>
                    </a:cubicBezTo>
                    <a:cubicBezTo>
                      <a:pt x="0" y="112"/>
                      <a:pt x="0" y="112"/>
                      <a:pt x="0" y="112"/>
                    </a:cubicBezTo>
                    <a:cubicBezTo>
                      <a:pt x="0" y="106"/>
                      <a:pt x="0" y="106"/>
                      <a:pt x="0" y="106"/>
                    </a:cubicBezTo>
                    <a:close/>
                    <a:moveTo>
                      <a:pt x="13" y="112"/>
                    </a:moveTo>
                    <a:cubicBezTo>
                      <a:pt x="17" y="112"/>
                      <a:pt x="21" y="112"/>
                      <a:pt x="25" y="112"/>
                    </a:cubicBezTo>
                    <a:cubicBezTo>
                      <a:pt x="30" y="112"/>
                      <a:pt x="34" y="112"/>
                      <a:pt x="39" y="112"/>
                    </a:cubicBezTo>
                    <a:cubicBezTo>
                      <a:pt x="39" y="108"/>
                      <a:pt x="39" y="104"/>
                      <a:pt x="39" y="100"/>
                    </a:cubicBezTo>
                    <a:cubicBezTo>
                      <a:pt x="34" y="100"/>
                      <a:pt x="30" y="100"/>
                      <a:pt x="25" y="101"/>
                    </a:cubicBezTo>
                    <a:cubicBezTo>
                      <a:pt x="21" y="101"/>
                      <a:pt x="17" y="101"/>
                      <a:pt x="13" y="101"/>
                    </a:cubicBezTo>
                    <a:cubicBezTo>
                      <a:pt x="13" y="105"/>
                      <a:pt x="13" y="108"/>
                      <a:pt x="13" y="112"/>
                    </a:cubicBezTo>
                    <a:close/>
                    <a:moveTo>
                      <a:pt x="13" y="67"/>
                    </a:moveTo>
                    <a:cubicBezTo>
                      <a:pt x="17" y="66"/>
                      <a:pt x="21" y="65"/>
                      <a:pt x="25" y="64"/>
                    </a:cubicBezTo>
                    <a:cubicBezTo>
                      <a:pt x="30" y="63"/>
                      <a:pt x="34" y="61"/>
                      <a:pt x="39" y="60"/>
                    </a:cubicBezTo>
                    <a:cubicBezTo>
                      <a:pt x="39" y="56"/>
                      <a:pt x="39" y="52"/>
                      <a:pt x="39" y="48"/>
                    </a:cubicBezTo>
                    <a:cubicBezTo>
                      <a:pt x="34" y="50"/>
                      <a:pt x="30" y="51"/>
                      <a:pt x="25" y="53"/>
                    </a:cubicBezTo>
                    <a:cubicBezTo>
                      <a:pt x="21" y="54"/>
                      <a:pt x="17" y="56"/>
                      <a:pt x="13" y="57"/>
                    </a:cubicBezTo>
                    <a:cubicBezTo>
                      <a:pt x="13" y="61"/>
                      <a:pt x="13" y="64"/>
                      <a:pt x="13" y="67"/>
                    </a:cubicBezTo>
                    <a:close/>
                    <a:moveTo>
                      <a:pt x="13" y="82"/>
                    </a:moveTo>
                    <a:cubicBezTo>
                      <a:pt x="17" y="81"/>
                      <a:pt x="21" y="80"/>
                      <a:pt x="25" y="80"/>
                    </a:cubicBezTo>
                    <a:cubicBezTo>
                      <a:pt x="30" y="79"/>
                      <a:pt x="34" y="78"/>
                      <a:pt x="39" y="77"/>
                    </a:cubicBezTo>
                    <a:cubicBezTo>
                      <a:pt x="39" y="73"/>
                      <a:pt x="39" y="69"/>
                      <a:pt x="39" y="65"/>
                    </a:cubicBezTo>
                    <a:cubicBezTo>
                      <a:pt x="34" y="66"/>
                      <a:pt x="30" y="67"/>
                      <a:pt x="25" y="69"/>
                    </a:cubicBezTo>
                    <a:cubicBezTo>
                      <a:pt x="21" y="70"/>
                      <a:pt x="17" y="71"/>
                      <a:pt x="13" y="72"/>
                    </a:cubicBezTo>
                    <a:cubicBezTo>
                      <a:pt x="13" y="75"/>
                      <a:pt x="13" y="79"/>
                      <a:pt x="13" y="82"/>
                    </a:cubicBezTo>
                    <a:close/>
                    <a:moveTo>
                      <a:pt x="13" y="97"/>
                    </a:moveTo>
                    <a:cubicBezTo>
                      <a:pt x="17" y="96"/>
                      <a:pt x="21" y="96"/>
                      <a:pt x="25" y="96"/>
                    </a:cubicBezTo>
                    <a:cubicBezTo>
                      <a:pt x="30" y="95"/>
                      <a:pt x="34" y="95"/>
                      <a:pt x="39" y="94"/>
                    </a:cubicBezTo>
                    <a:cubicBezTo>
                      <a:pt x="39" y="90"/>
                      <a:pt x="39" y="86"/>
                      <a:pt x="39" y="82"/>
                    </a:cubicBezTo>
                    <a:cubicBezTo>
                      <a:pt x="34" y="83"/>
                      <a:pt x="30" y="84"/>
                      <a:pt x="25" y="84"/>
                    </a:cubicBezTo>
                    <a:cubicBezTo>
                      <a:pt x="21" y="85"/>
                      <a:pt x="17" y="86"/>
                      <a:pt x="13" y="86"/>
                    </a:cubicBezTo>
                    <a:cubicBezTo>
                      <a:pt x="13" y="90"/>
                      <a:pt x="13" y="93"/>
                      <a:pt x="13" y="97"/>
                    </a:cubicBezTo>
                    <a:close/>
                  </a:path>
                </a:pathLst>
              </a:custGeom>
              <a:solidFill>
                <a:schemeClr val="tx1">
                  <a:alpha val="5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grpSp>
          <p:nvGrpSpPr>
            <p:cNvPr id="60" name="组合 59">
              <a:extLst>
                <a:ext uri="{FF2B5EF4-FFF2-40B4-BE49-F238E27FC236}">
                  <a16:creationId xmlns="" xmlns:a16="http://schemas.microsoft.com/office/drawing/2014/main" id="{F7D56259-95D3-455C-92DD-D80BF74BAC20}"/>
                </a:ext>
              </a:extLst>
            </p:cNvPr>
            <p:cNvGrpSpPr/>
            <p:nvPr/>
          </p:nvGrpSpPr>
          <p:grpSpPr>
            <a:xfrm>
              <a:off x="1324854" y="1703050"/>
              <a:ext cx="5827033" cy="186663"/>
              <a:chOff x="1176516" y="1937833"/>
              <a:chExt cx="5248927" cy="186663"/>
            </a:xfrm>
          </p:grpSpPr>
          <p:sp>
            <p:nvSpPr>
              <p:cNvPr id="62" name="任意多边形 15">
                <a:extLst>
                  <a:ext uri="{FF2B5EF4-FFF2-40B4-BE49-F238E27FC236}">
                    <a16:creationId xmlns="" xmlns:a16="http://schemas.microsoft.com/office/drawing/2014/main" id="{D7E1A645-E8ED-4463-A4B9-BEFBB2267DFD}"/>
                  </a:ext>
                </a:extLst>
              </p:cNvPr>
              <p:cNvSpPr/>
              <p:nvPr/>
            </p:nvSpPr>
            <p:spPr>
              <a:xfrm>
                <a:off x="1176516" y="1944496"/>
                <a:ext cx="2496987" cy="180000"/>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63" name="任意多边形 15">
                <a:extLst>
                  <a:ext uri="{FF2B5EF4-FFF2-40B4-BE49-F238E27FC236}">
                    <a16:creationId xmlns="" xmlns:a16="http://schemas.microsoft.com/office/drawing/2014/main" id="{1CA5E800-6810-4882-A42C-DAC7E5215353}"/>
                  </a:ext>
                </a:extLst>
              </p:cNvPr>
              <p:cNvSpPr/>
              <p:nvPr/>
            </p:nvSpPr>
            <p:spPr>
              <a:xfrm>
                <a:off x="3798743" y="1937833"/>
                <a:ext cx="2626700" cy="180000"/>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pic>
          <p:nvPicPr>
            <p:cNvPr id="61" name="图片 60">
              <a:extLst>
                <a:ext uri="{FF2B5EF4-FFF2-40B4-BE49-F238E27FC236}">
                  <a16:creationId xmlns="" xmlns:a16="http://schemas.microsoft.com/office/drawing/2014/main" id="{502519D2-39C2-4B1F-9C6C-BC90E6A16CC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360" y="1456095"/>
              <a:ext cx="675814" cy="675815"/>
            </a:xfrm>
            <a:prstGeom prst="rect">
              <a:avLst/>
            </a:prstGeom>
          </p:spPr>
        </p:pic>
      </p:grpSp>
      <p:sp>
        <p:nvSpPr>
          <p:cNvPr id="18" name="文本框 17">
            <a:extLst>
              <a:ext uri="{FF2B5EF4-FFF2-40B4-BE49-F238E27FC236}">
                <a16:creationId xmlns="" xmlns:a16="http://schemas.microsoft.com/office/drawing/2014/main" id="{08284E3D-9832-458E-BB51-8C529D3DDE41}"/>
              </a:ext>
            </a:extLst>
          </p:cNvPr>
          <p:cNvSpPr txBox="1"/>
          <p:nvPr/>
        </p:nvSpPr>
        <p:spPr>
          <a:xfrm>
            <a:off x="951647" y="485886"/>
            <a:ext cx="1620957"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薪资制度</a:t>
            </a:r>
          </a:p>
        </p:txBody>
      </p:sp>
      <p:grpSp>
        <p:nvGrpSpPr>
          <p:cNvPr id="49" name="组合 48">
            <a:extLst>
              <a:ext uri="{FF2B5EF4-FFF2-40B4-BE49-F238E27FC236}">
                <a16:creationId xmlns="" xmlns:a16="http://schemas.microsoft.com/office/drawing/2014/main" id="{1B8B9E51-F3F2-4F1F-851D-212CC1D5F212}"/>
              </a:ext>
            </a:extLst>
          </p:cNvPr>
          <p:cNvGrpSpPr/>
          <p:nvPr/>
        </p:nvGrpSpPr>
        <p:grpSpPr>
          <a:xfrm>
            <a:off x="963276" y="2426757"/>
            <a:ext cx="3230993" cy="2662936"/>
            <a:chOff x="1521227" y="1663249"/>
            <a:chExt cx="3230993" cy="2662936"/>
          </a:xfrm>
        </p:grpSpPr>
        <p:sp>
          <p:nvSpPr>
            <p:cNvPr id="51" name="矩形 50">
              <a:extLst>
                <a:ext uri="{FF2B5EF4-FFF2-40B4-BE49-F238E27FC236}">
                  <a16:creationId xmlns="" xmlns:a16="http://schemas.microsoft.com/office/drawing/2014/main" id="{5FBDC57B-3E9C-43E3-9146-1C0D4A874C8B}"/>
                </a:ext>
              </a:extLst>
            </p:cNvPr>
            <p:cNvSpPr/>
            <p:nvPr/>
          </p:nvSpPr>
          <p:spPr>
            <a:xfrm>
              <a:off x="1521227" y="1663249"/>
              <a:ext cx="3132757" cy="400110"/>
            </a:xfrm>
            <a:prstGeom prst="rect">
              <a:avLst/>
            </a:prstGeom>
            <a:noFill/>
          </p:spPr>
          <p:txBody>
            <a:bodyPr wrap="square">
              <a:spAutoFit/>
            </a:bodyPr>
            <a:lstStyle/>
            <a:p>
              <a:pPr algn="ctr">
                <a:buFont typeface="Wingdings" panose="05000000000000000000" pitchFamily="2" charset="2"/>
                <a:buNone/>
              </a:pPr>
              <a:r>
                <a:rPr lang="zh-CN" altLang="en-US" sz="2000" b="1" dirty="0">
                  <a:solidFill>
                    <a:srgbClr val="068FF5"/>
                  </a:solidFill>
                  <a:cs typeface="+mn-ea"/>
                  <a:sym typeface="+mn-lt"/>
                </a:rPr>
                <a:t>二、薪资发放方式：</a:t>
              </a:r>
            </a:p>
          </p:txBody>
        </p:sp>
        <p:sp>
          <p:nvSpPr>
            <p:cNvPr id="52" name="矩形 51">
              <a:extLst>
                <a:ext uri="{FF2B5EF4-FFF2-40B4-BE49-F238E27FC236}">
                  <a16:creationId xmlns="" xmlns:a16="http://schemas.microsoft.com/office/drawing/2014/main" id="{8131501F-06D2-4F88-9E83-054665408AB1}"/>
                </a:ext>
              </a:extLst>
            </p:cNvPr>
            <p:cNvSpPr/>
            <p:nvPr/>
          </p:nvSpPr>
          <p:spPr>
            <a:xfrm>
              <a:off x="1930362" y="2264082"/>
              <a:ext cx="2821858" cy="2062103"/>
            </a:xfrm>
            <a:prstGeom prst="rect">
              <a:avLst/>
            </a:prstGeom>
          </p:spPr>
          <p:txBody>
            <a:bodyPr wrap="square">
              <a:spAutoFit/>
            </a:bodyPr>
            <a:lstStyle/>
            <a:p>
              <a:pPr>
                <a:lnSpc>
                  <a:spcPct val="200000"/>
                </a:lnSpc>
                <a:buFont typeface="Wingdings" panose="05000000000000000000" pitchFamily="2" charset="2"/>
                <a:buNone/>
              </a:pPr>
              <a:r>
                <a:rPr lang="zh-CN" altLang="en-US" sz="1600" dirty="0">
                  <a:solidFill>
                    <a:schemeClr val="bg2">
                      <a:lumMod val="25000"/>
                    </a:schemeClr>
                  </a:solidFill>
                  <a:cs typeface="+mn-ea"/>
                  <a:sym typeface="+mn-lt"/>
                </a:rPr>
                <a:t>公司薪资核算的周期是上一个月的</a:t>
              </a:r>
              <a:r>
                <a:rPr lang="en-US" altLang="zh-CN" sz="1600" dirty="0">
                  <a:solidFill>
                    <a:schemeClr val="bg2">
                      <a:lumMod val="25000"/>
                    </a:schemeClr>
                  </a:solidFill>
                  <a:cs typeface="+mn-ea"/>
                  <a:sym typeface="+mn-lt"/>
                </a:rPr>
                <a:t>26</a:t>
              </a:r>
              <a:r>
                <a:rPr lang="zh-CN" altLang="en-US" sz="1600" dirty="0">
                  <a:solidFill>
                    <a:schemeClr val="bg2">
                      <a:lumMod val="25000"/>
                    </a:schemeClr>
                  </a:solidFill>
                  <a:cs typeface="+mn-ea"/>
                  <a:sym typeface="+mn-lt"/>
                </a:rPr>
                <a:t>日到本月的</a:t>
              </a:r>
              <a:r>
                <a:rPr lang="en-US" altLang="zh-CN" sz="1600" dirty="0">
                  <a:solidFill>
                    <a:schemeClr val="bg2">
                      <a:lumMod val="25000"/>
                    </a:schemeClr>
                  </a:solidFill>
                  <a:cs typeface="+mn-ea"/>
                  <a:sym typeface="+mn-lt"/>
                </a:rPr>
                <a:t>25</a:t>
              </a:r>
              <a:r>
                <a:rPr lang="zh-CN" altLang="en-US" sz="1600" dirty="0">
                  <a:solidFill>
                    <a:schemeClr val="bg2">
                      <a:lumMod val="25000"/>
                    </a:schemeClr>
                  </a:solidFill>
                  <a:cs typeface="+mn-ea"/>
                  <a:sym typeface="+mn-lt"/>
                </a:rPr>
                <a:t>日。薪资给付原则上于每月</a:t>
              </a:r>
              <a:r>
                <a:rPr lang="en-US" altLang="zh-CN" sz="1600" dirty="0">
                  <a:solidFill>
                    <a:schemeClr val="bg2">
                      <a:lumMod val="25000"/>
                    </a:schemeClr>
                  </a:solidFill>
                  <a:cs typeface="+mn-ea"/>
                  <a:sym typeface="+mn-lt"/>
                </a:rPr>
                <a:t>5</a:t>
              </a:r>
              <a:r>
                <a:rPr lang="zh-CN" altLang="en-US" sz="1600" dirty="0">
                  <a:solidFill>
                    <a:schemeClr val="bg2">
                      <a:lumMod val="25000"/>
                    </a:schemeClr>
                  </a:solidFill>
                  <a:cs typeface="+mn-ea"/>
                  <a:sym typeface="+mn-lt"/>
                </a:rPr>
                <a:t>日前以工资卡的方式发放。</a:t>
              </a:r>
            </a:p>
          </p:txBody>
        </p:sp>
      </p:grpSp>
      <p:grpSp>
        <p:nvGrpSpPr>
          <p:cNvPr id="53" name="组合 52">
            <a:extLst>
              <a:ext uri="{FF2B5EF4-FFF2-40B4-BE49-F238E27FC236}">
                <a16:creationId xmlns="" xmlns:a16="http://schemas.microsoft.com/office/drawing/2014/main" id="{160C770D-604A-4B64-B79F-13C545BE80B3}"/>
              </a:ext>
            </a:extLst>
          </p:cNvPr>
          <p:cNvGrpSpPr/>
          <p:nvPr/>
        </p:nvGrpSpPr>
        <p:grpSpPr>
          <a:xfrm>
            <a:off x="5396762" y="2354897"/>
            <a:ext cx="5180622" cy="2886540"/>
            <a:chOff x="5458282" y="1799725"/>
            <a:chExt cx="5180622" cy="2886540"/>
          </a:xfrm>
        </p:grpSpPr>
        <p:sp>
          <p:nvSpPr>
            <p:cNvPr id="55" name="矩形 54">
              <a:extLst>
                <a:ext uri="{FF2B5EF4-FFF2-40B4-BE49-F238E27FC236}">
                  <a16:creationId xmlns="" xmlns:a16="http://schemas.microsoft.com/office/drawing/2014/main" id="{56EF44FB-3BE8-4E40-8673-C6C93C750F73}"/>
                </a:ext>
              </a:extLst>
            </p:cNvPr>
            <p:cNvSpPr/>
            <p:nvPr/>
          </p:nvSpPr>
          <p:spPr>
            <a:xfrm>
              <a:off x="5458282" y="1799725"/>
              <a:ext cx="2488157" cy="400110"/>
            </a:xfrm>
            <a:prstGeom prst="rect">
              <a:avLst/>
            </a:prstGeom>
            <a:noFill/>
          </p:spPr>
          <p:txBody>
            <a:bodyPr wrap="square">
              <a:spAutoFit/>
            </a:bodyPr>
            <a:lstStyle/>
            <a:p>
              <a:pPr algn="ctr"/>
              <a:r>
                <a:rPr lang="zh-CN" altLang="en-US" sz="2000" b="1" dirty="0">
                  <a:solidFill>
                    <a:srgbClr val="068FF5"/>
                  </a:solidFill>
                  <a:cs typeface="+mn-ea"/>
                  <a:sym typeface="+mn-lt"/>
                </a:rPr>
                <a:t>三、工资卡办理</a:t>
              </a:r>
              <a:endParaRPr lang="zh-CN" altLang="en-US" sz="2000" dirty="0">
                <a:solidFill>
                  <a:srgbClr val="068FF5"/>
                </a:solidFill>
                <a:cs typeface="+mn-ea"/>
                <a:sym typeface="+mn-lt"/>
              </a:endParaRPr>
            </a:p>
          </p:txBody>
        </p:sp>
        <p:sp>
          <p:nvSpPr>
            <p:cNvPr id="56" name="矩形 55">
              <a:extLst>
                <a:ext uri="{FF2B5EF4-FFF2-40B4-BE49-F238E27FC236}">
                  <a16:creationId xmlns="" xmlns:a16="http://schemas.microsoft.com/office/drawing/2014/main" id="{C6485542-0512-4783-AD70-ECB7B92EB69C}"/>
                </a:ext>
              </a:extLst>
            </p:cNvPr>
            <p:cNvSpPr/>
            <p:nvPr/>
          </p:nvSpPr>
          <p:spPr>
            <a:xfrm>
              <a:off x="5682278" y="2377941"/>
              <a:ext cx="4956626" cy="2308324"/>
            </a:xfrm>
            <a:prstGeom prst="rect">
              <a:avLst/>
            </a:prstGeom>
          </p:spPr>
          <p:txBody>
            <a:bodyPr wrap="square">
              <a:spAutoFit/>
            </a:bodyPr>
            <a:lstStyle/>
            <a:p>
              <a:pPr>
                <a:lnSpc>
                  <a:spcPct val="150000"/>
                </a:lnSpc>
              </a:pPr>
              <a:r>
                <a:rPr lang="zh-CN" altLang="en-US" sz="1600" dirty="0">
                  <a:solidFill>
                    <a:schemeClr val="bg2">
                      <a:lumMod val="25000"/>
                    </a:schemeClr>
                  </a:solidFill>
                  <a:cs typeface="+mn-ea"/>
                  <a:sym typeface="+mn-lt"/>
                </a:rPr>
                <a:t>员工利用周末或休息时间，自行到工商银行办理用于发放工资的个人储蓄卡，并在每个月</a:t>
              </a:r>
              <a:r>
                <a:rPr lang="en-US" altLang="zh-CN" sz="1600" dirty="0">
                  <a:solidFill>
                    <a:schemeClr val="bg2">
                      <a:lumMod val="25000"/>
                    </a:schemeClr>
                  </a:solidFill>
                  <a:cs typeface="+mn-ea"/>
                  <a:sym typeface="+mn-lt"/>
                </a:rPr>
                <a:t>25</a:t>
              </a:r>
              <a:r>
                <a:rPr lang="zh-CN" altLang="en-US" sz="1600" dirty="0">
                  <a:solidFill>
                    <a:schemeClr val="bg2">
                      <a:lumMod val="25000"/>
                    </a:schemeClr>
                  </a:solidFill>
                  <a:cs typeface="+mn-ea"/>
                  <a:sym typeface="+mn-lt"/>
                </a:rPr>
                <a:t>号之前把工资卡号发给各个助理，由助理汇总发给相关人事负责人。为保证工资顺利发放，工资卡的开户名必须与本人身份证名字一致。（如果您已经有了工商银行的卡只要把卡号告诉助理就可以了。</a:t>
              </a:r>
            </a:p>
          </p:txBody>
        </p:sp>
      </p:grpSp>
    </p:spTree>
    <p:extLst>
      <p:ext uri="{BB962C8B-B14F-4D97-AF65-F5344CB8AC3E}">
        <p14:creationId xmlns:p14="http://schemas.microsoft.com/office/powerpoint/2010/main" val="132397143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0-#ppt_w/2"/>
                                          </p:val>
                                        </p:tav>
                                        <p:tav tm="100000">
                                          <p:val>
                                            <p:strVal val="#ppt_x"/>
                                          </p:val>
                                        </p:tav>
                                      </p:tavLst>
                                    </p:anim>
                                    <p:anim calcmode="lin" valueType="num">
                                      <p:cBhvr additive="base">
                                        <p:cTn id="8"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68"/>
                                        </p:tgtEl>
                                        <p:attrNameLst>
                                          <p:attrName>style.visibility</p:attrName>
                                        </p:attrNameLst>
                                      </p:cBhvr>
                                      <p:to>
                                        <p:strVal val="visible"/>
                                      </p:to>
                                    </p:set>
                                    <p:animEffect transition="in" filter="wipe(down)">
                                      <p:cBhvr>
                                        <p:cTn id="13" dur="500"/>
                                        <p:tgtEl>
                                          <p:spTgt spid="68"/>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49"/>
                                        </p:tgtEl>
                                        <p:attrNameLst>
                                          <p:attrName>style.visibility</p:attrName>
                                        </p:attrNameLst>
                                      </p:cBhvr>
                                      <p:to>
                                        <p:strVal val="visible"/>
                                      </p:to>
                                    </p:set>
                                    <p:animEffect transition="in" filter="fade">
                                      <p:cBhvr>
                                        <p:cTn id="18" dur="1000"/>
                                        <p:tgtEl>
                                          <p:spTgt spid="49"/>
                                        </p:tgtEl>
                                      </p:cBhvr>
                                    </p:animEffect>
                                    <p:anim calcmode="lin" valueType="num">
                                      <p:cBhvr>
                                        <p:cTn id="19" dur="1000" fill="hold"/>
                                        <p:tgtEl>
                                          <p:spTgt spid="49"/>
                                        </p:tgtEl>
                                        <p:attrNameLst>
                                          <p:attrName>ppt_x</p:attrName>
                                        </p:attrNameLst>
                                      </p:cBhvr>
                                      <p:tavLst>
                                        <p:tav tm="0">
                                          <p:val>
                                            <p:strVal val="#ppt_x"/>
                                          </p:val>
                                        </p:tav>
                                        <p:tav tm="100000">
                                          <p:val>
                                            <p:strVal val="#ppt_x"/>
                                          </p:val>
                                        </p:tav>
                                      </p:tavLst>
                                    </p:anim>
                                    <p:anim calcmode="lin" valueType="num">
                                      <p:cBhvr>
                                        <p:cTn id="20"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57"/>
                                        </p:tgtEl>
                                        <p:attrNameLst>
                                          <p:attrName>style.visibility</p:attrName>
                                        </p:attrNameLst>
                                      </p:cBhvr>
                                      <p:to>
                                        <p:strVal val="visible"/>
                                      </p:to>
                                    </p:set>
                                    <p:animEffect transition="in" filter="wipe(down)">
                                      <p:cBhvr>
                                        <p:cTn id="25" dur="500"/>
                                        <p:tgtEl>
                                          <p:spTgt spid="57"/>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53"/>
                                        </p:tgtEl>
                                        <p:attrNameLst>
                                          <p:attrName>style.visibility</p:attrName>
                                        </p:attrNameLst>
                                      </p:cBhvr>
                                      <p:to>
                                        <p:strVal val="visible"/>
                                      </p:to>
                                    </p:set>
                                    <p:animEffect transition="in" filter="fade">
                                      <p:cBhvr>
                                        <p:cTn id="30" dur="1000"/>
                                        <p:tgtEl>
                                          <p:spTgt spid="53"/>
                                        </p:tgtEl>
                                      </p:cBhvr>
                                    </p:animEffect>
                                    <p:anim calcmode="lin" valueType="num">
                                      <p:cBhvr>
                                        <p:cTn id="31" dur="1000" fill="hold"/>
                                        <p:tgtEl>
                                          <p:spTgt spid="53"/>
                                        </p:tgtEl>
                                        <p:attrNameLst>
                                          <p:attrName>ppt_x</p:attrName>
                                        </p:attrNameLst>
                                      </p:cBhvr>
                                      <p:tavLst>
                                        <p:tav tm="0">
                                          <p:val>
                                            <p:strVal val="#ppt_x"/>
                                          </p:val>
                                        </p:tav>
                                        <p:tav tm="100000">
                                          <p:val>
                                            <p:strVal val="#ppt_x"/>
                                          </p:val>
                                        </p:tav>
                                      </p:tavLst>
                                    </p:anim>
                                    <p:anim calcmode="lin" valueType="num">
                                      <p:cBhvr>
                                        <p:cTn id="32"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a:extLst>
              <a:ext uri="{FF2B5EF4-FFF2-40B4-BE49-F238E27FC236}">
                <a16:creationId xmlns="" xmlns:a16="http://schemas.microsoft.com/office/drawing/2014/main" id="{08284E3D-9832-458E-BB51-8C529D3DDE41}"/>
              </a:ext>
            </a:extLst>
          </p:cNvPr>
          <p:cNvSpPr txBox="1"/>
          <p:nvPr/>
        </p:nvSpPr>
        <p:spPr>
          <a:xfrm>
            <a:off x="951647" y="485886"/>
            <a:ext cx="1620957"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薪资结构</a:t>
            </a:r>
          </a:p>
        </p:txBody>
      </p:sp>
      <p:grpSp>
        <p:nvGrpSpPr>
          <p:cNvPr id="7" name="组合 6">
            <a:extLst>
              <a:ext uri="{FF2B5EF4-FFF2-40B4-BE49-F238E27FC236}">
                <a16:creationId xmlns="" xmlns:a16="http://schemas.microsoft.com/office/drawing/2014/main" id="{1759704B-40D3-47D9-A3C9-80935F9F0313}"/>
              </a:ext>
            </a:extLst>
          </p:cNvPr>
          <p:cNvGrpSpPr/>
          <p:nvPr/>
        </p:nvGrpSpPr>
        <p:grpSpPr>
          <a:xfrm>
            <a:off x="571026" y="1441830"/>
            <a:ext cx="11049948" cy="4204987"/>
            <a:chOff x="639544" y="1767016"/>
            <a:chExt cx="11049948" cy="4204987"/>
          </a:xfrm>
        </p:grpSpPr>
        <p:sp>
          <p:nvSpPr>
            <p:cNvPr id="50" name="任意多边形: 形状 49">
              <a:extLst>
                <a:ext uri="{FF2B5EF4-FFF2-40B4-BE49-F238E27FC236}">
                  <a16:creationId xmlns="" xmlns:a16="http://schemas.microsoft.com/office/drawing/2014/main" id="{210998AC-5977-47B6-8BA4-DAAB0F26AF2C}"/>
                </a:ext>
              </a:extLst>
            </p:cNvPr>
            <p:cNvSpPr/>
            <p:nvPr/>
          </p:nvSpPr>
          <p:spPr>
            <a:xfrm>
              <a:off x="639544" y="1767016"/>
              <a:ext cx="11049948" cy="4204987"/>
            </a:xfrm>
            <a:custGeom>
              <a:avLst/>
              <a:gdLst>
                <a:gd name="connsiteX0" fmla="*/ 0 w 10450286"/>
                <a:gd name="connsiteY0" fmla="*/ 0 h 5099126"/>
                <a:gd name="connsiteX1" fmla="*/ 10450286 w 10450286"/>
                <a:gd name="connsiteY1" fmla="*/ 0 h 5099126"/>
                <a:gd name="connsiteX2" fmla="*/ 10450286 w 10450286"/>
                <a:gd name="connsiteY2" fmla="*/ 5099126 h 5099126"/>
                <a:gd name="connsiteX3" fmla="*/ 0 w 10450286"/>
                <a:gd name="connsiteY3" fmla="*/ 5099126 h 5099126"/>
                <a:gd name="connsiteX4" fmla="*/ 0 w 10450286"/>
                <a:gd name="connsiteY4" fmla="*/ 0 h 5099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50286" h="5099126">
                  <a:moveTo>
                    <a:pt x="0" y="0"/>
                  </a:moveTo>
                  <a:lnTo>
                    <a:pt x="10450286" y="0"/>
                  </a:lnTo>
                  <a:lnTo>
                    <a:pt x="10450286" y="5099126"/>
                  </a:lnTo>
                  <a:lnTo>
                    <a:pt x="0" y="5099126"/>
                  </a:lnTo>
                  <a:lnTo>
                    <a:pt x="0" y="0"/>
                  </a:lnTo>
                  <a:close/>
                </a:path>
              </a:pathLst>
            </a:custGeom>
            <a:solidFill>
              <a:schemeClr val="bg1"/>
            </a:solidFill>
            <a:ln>
              <a:solidFill>
                <a:srgbClr val="068FF5"/>
              </a:solidFill>
            </a:ln>
            <a:effectLst>
              <a:outerShdw blurRad="76200" dist="38100" dir="5400000" sx="101000" sy="101000" algn="t" rotWithShape="0">
                <a:prstClr val="black">
                  <a:alpha val="39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4" name="矩形 3">
              <a:extLst>
                <a:ext uri="{FF2B5EF4-FFF2-40B4-BE49-F238E27FC236}">
                  <a16:creationId xmlns="" xmlns:a16="http://schemas.microsoft.com/office/drawing/2014/main" id="{96B2C2CD-8DF3-4705-A6BF-128A73998A27}"/>
                </a:ext>
              </a:extLst>
            </p:cNvPr>
            <p:cNvSpPr/>
            <p:nvPr/>
          </p:nvSpPr>
          <p:spPr>
            <a:xfrm>
              <a:off x="1185365" y="2159938"/>
              <a:ext cx="7171038" cy="3462486"/>
            </a:xfrm>
            <a:prstGeom prst="rect">
              <a:avLst/>
            </a:prstGeom>
          </p:spPr>
          <p:txBody>
            <a:bodyPr wrap="square">
              <a:spAutoFit/>
            </a:bodyPr>
            <a:lstStyle/>
            <a:p>
              <a:pPr>
                <a:lnSpc>
                  <a:spcPct val="150000"/>
                </a:lnSpc>
              </a:pPr>
              <a:r>
                <a:rPr lang="zh-CN" altLang="en-US" b="1" dirty="0">
                  <a:solidFill>
                    <a:schemeClr val="bg2">
                      <a:lumMod val="25000"/>
                    </a:schemeClr>
                  </a:solidFill>
                  <a:cs typeface="+mn-ea"/>
                  <a:sym typeface="+mn-lt"/>
                </a:rPr>
                <a:t>工资单上的主要扣除项 </a:t>
              </a:r>
            </a:p>
            <a:p>
              <a:pPr marL="285750" indent="-285750">
                <a:lnSpc>
                  <a:spcPct val="150000"/>
                </a:lnSpc>
                <a:buFont typeface="Wingdings" panose="05000000000000000000" pitchFamily="2" charset="2"/>
                <a:buChar char="u"/>
              </a:pPr>
              <a:r>
                <a:rPr lang="zh-CN" altLang="en-US" sz="1600" dirty="0">
                  <a:solidFill>
                    <a:schemeClr val="bg2">
                      <a:lumMod val="25000"/>
                    </a:schemeClr>
                  </a:solidFill>
                  <a:cs typeface="+mn-ea"/>
                  <a:sym typeface="+mn-lt"/>
                </a:rPr>
                <a:t>个人工资所得税；</a:t>
              </a:r>
            </a:p>
            <a:p>
              <a:pPr marL="285750" indent="-285750">
                <a:lnSpc>
                  <a:spcPct val="150000"/>
                </a:lnSpc>
                <a:buFont typeface="Wingdings" panose="05000000000000000000" pitchFamily="2" charset="2"/>
                <a:buChar char="u"/>
              </a:pPr>
              <a:r>
                <a:rPr lang="zh-CN" altLang="en-US" sz="1600" dirty="0">
                  <a:solidFill>
                    <a:schemeClr val="bg2">
                      <a:lumMod val="25000"/>
                    </a:schemeClr>
                  </a:solidFill>
                  <a:cs typeface="+mn-ea"/>
                  <a:sym typeface="+mn-lt"/>
                </a:rPr>
                <a:t>社会保险、公积金依法应由个人承担的部分；</a:t>
              </a:r>
            </a:p>
            <a:p>
              <a:pPr marL="285750" indent="-285750">
                <a:lnSpc>
                  <a:spcPct val="150000"/>
                </a:lnSpc>
                <a:buFont typeface="Wingdings" panose="05000000000000000000" pitchFamily="2" charset="2"/>
                <a:buChar char="u"/>
              </a:pPr>
              <a:r>
                <a:rPr lang="zh-CN" altLang="en-US" sz="1600" dirty="0">
                  <a:solidFill>
                    <a:schemeClr val="bg2">
                      <a:lumMod val="25000"/>
                    </a:schemeClr>
                  </a:solidFill>
                  <a:cs typeface="+mn-ea"/>
                  <a:sym typeface="+mn-lt"/>
                </a:rPr>
                <a:t>迟到</a:t>
              </a:r>
              <a:r>
                <a:rPr lang="en-US" altLang="zh-CN" sz="1600" dirty="0">
                  <a:solidFill>
                    <a:schemeClr val="bg2">
                      <a:lumMod val="25000"/>
                    </a:schemeClr>
                  </a:solidFill>
                  <a:cs typeface="+mn-ea"/>
                  <a:sym typeface="+mn-lt"/>
                </a:rPr>
                <a:t>/</a:t>
              </a:r>
              <a:r>
                <a:rPr lang="zh-CN" altLang="en-US" sz="1600" dirty="0">
                  <a:solidFill>
                    <a:schemeClr val="bg2">
                      <a:lumMod val="25000"/>
                    </a:schemeClr>
                  </a:solidFill>
                  <a:cs typeface="+mn-ea"/>
                  <a:sym typeface="+mn-lt"/>
                </a:rPr>
                <a:t>早退扣款；</a:t>
              </a:r>
            </a:p>
            <a:p>
              <a:pPr marL="285750" indent="-285750">
                <a:lnSpc>
                  <a:spcPct val="150000"/>
                </a:lnSpc>
                <a:buFont typeface="Wingdings" panose="05000000000000000000" pitchFamily="2" charset="2"/>
                <a:buChar char="u"/>
              </a:pPr>
              <a:r>
                <a:rPr lang="zh-CN" altLang="en-US" sz="1600" dirty="0">
                  <a:solidFill>
                    <a:schemeClr val="bg2">
                      <a:lumMod val="25000"/>
                    </a:schemeClr>
                  </a:solidFill>
                  <a:cs typeface="+mn-ea"/>
                  <a:sym typeface="+mn-lt"/>
                </a:rPr>
                <a:t>缺勤扣款；</a:t>
              </a:r>
            </a:p>
            <a:p>
              <a:pPr marL="285750" indent="-285750">
                <a:lnSpc>
                  <a:spcPct val="150000"/>
                </a:lnSpc>
                <a:buFont typeface="Wingdings" panose="05000000000000000000" pitchFamily="2" charset="2"/>
                <a:buChar char="u"/>
              </a:pPr>
              <a:r>
                <a:rPr lang="zh-CN" altLang="en-US" sz="1600" dirty="0">
                  <a:solidFill>
                    <a:schemeClr val="bg2">
                      <a:lumMod val="25000"/>
                    </a:schemeClr>
                  </a:solidFill>
                  <a:cs typeface="+mn-ea"/>
                  <a:sym typeface="+mn-lt"/>
                </a:rPr>
                <a:t>由于员工的过错使公司遭受损失，依规定应处罚的其他扣款；</a:t>
              </a:r>
            </a:p>
            <a:p>
              <a:pPr marL="285750" indent="-285750">
                <a:lnSpc>
                  <a:spcPct val="150000"/>
                </a:lnSpc>
                <a:buFont typeface="Wingdings" panose="05000000000000000000" pitchFamily="2" charset="2"/>
                <a:buChar char="u"/>
              </a:pPr>
              <a:r>
                <a:rPr lang="zh-CN" altLang="en-US" sz="1600" dirty="0">
                  <a:solidFill>
                    <a:schemeClr val="bg2">
                      <a:lumMod val="25000"/>
                    </a:schemeClr>
                  </a:solidFill>
                  <a:cs typeface="+mn-ea"/>
                  <a:sym typeface="+mn-lt"/>
                </a:rPr>
                <a:t>个人借款；</a:t>
              </a:r>
            </a:p>
            <a:p>
              <a:pPr marL="285750" indent="-285750">
                <a:lnSpc>
                  <a:spcPct val="150000"/>
                </a:lnSpc>
                <a:buFont typeface="Wingdings" panose="05000000000000000000" pitchFamily="2" charset="2"/>
                <a:buChar char="u"/>
              </a:pPr>
              <a:r>
                <a:rPr lang="zh-CN" altLang="en-US" sz="1600" dirty="0">
                  <a:solidFill>
                    <a:schemeClr val="bg2">
                      <a:lumMod val="25000"/>
                    </a:schemeClr>
                  </a:solidFill>
                  <a:cs typeface="+mn-ea"/>
                  <a:sym typeface="+mn-lt"/>
                </a:rPr>
                <a:t>员工转正前后的工资差额；</a:t>
              </a:r>
            </a:p>
            <a:p>
              <a:pPr marL="285750" indent="-285750">
                <a:lnSpc>
                  <a:spcPct val="150000"/>
                </a:lnSpc>
                <a:buFont typeface="Wingdings" panose="05000000000000000000" pitchFamily="2" charset="2"/>
                <a:buChar char="u"/>
              </a:pPr>
              <a:r>
                <a:rPr lang="zh-CN" altLang="en-US" sz="1600" dirty="0">
                  <a:solidFill>
                    <a:schemeClr val="bg2">
                      <a:lumMod val="25000"/>
                    </a:schemeClr>
                  </a:solidFill>
                  <a:cs typeface="+mn-ea"/>
                  <a:sym typeface="+mn-lt"/>
                </a:rPr>
                <a:t>依照法律、法规、合同或公司规章制度应从员工工资中扣除的其它款项。</a:t>
              </a:r>
              <a:endParaRPr lang="zh-CN" altLang="en-US" dirty="0">
                <a:solidFill>
                  <a:schemeClr val="bg2">
                    <a:lumMod val="25000"/>
                  </a:schemeClr>
                </a:solidFill>
                <a:cs typeface="+mn-ea"/>
                <a:sym typeface="+mn-lt"/>
              </a:endParaRPr>
            </a:p>
          </p:txBody>
        </p:sp>
      </p:grpSp>
      <p:sp>
        <p:nvSpPr>
          <p:cNvPr id="5" name="矩形 4">
            <a:extLst>
              <a:ext uri="{FF2B5EF4-FFF2-40B4-BE49-F238E27FC236}">
                <a16:creationId xmlns="" xmlns:a16="http://schemas.microsoft.com/office/drawing/2014/main" id="{03890301-A180-47BB-9124-A9492F0A0B87}"/>
              </a:ext>
            </a:extLst>
          </p:cNvPr>
          <p:cNvSpPr/>
          <p:nvPr/>
        </p:nvSpPr>
        <p:spPr>
          <a:xfrm>
            <a:off x="3172382" y="5914597"/>
            <a:ext cx="5115503" cy="400110"/>
          </a:xfrm>
          <a:prstGeom prst="rect">
            <a:avLst/>
          </a:prstGeom>
        </p:spPr>
        <p:txBody>
          <a:bodyPr wrap="none">
            <a:spAutoFit/>
          </a:bodyPr>
          <a:lstStyle/>
          <a:p>
            <a:r>
              <a:rPr lang="zh-CN" altLang="en-US" sz="2000" b="1" dirty="0">
                <a:solidFill>
                  <a:srgbClr val="068FF5"/>
                </a:solidFill>
                <a:cs typeface="+mn-ea"/>
                <a:sym typeface="+mn-lt"/>
              </a:rPr>
              <a:t> 注：具体要扣那些项还要视个人情况而定。</a:t>
            </a:r>
          </a:p>
        </p:txBody>
      </p:sp>
      <p:pic>
        <p:nvPicPr>
          <p:cNvPr id="6" name="图片 5">
            <a:extLst>
              <a:ext uri="{FF2B5EF4-FFF2-40B4-BE49-F238E27FC236}">
                <a16:creationId xmlns="" xmlns:a16="http://schemas.microsoft.com/office/drawing/2014/main" id="{3F568DBF-2EF5-4FB9-8E34-73F9AB41AC09}"/>
              </a:ext>
            </a:extLst>
          </p:cNvPr>
          <p:cNvPicPr>
            <a:picLocks noChangeAspect="1"/>
          </p:cNvPicPr>
          <p:nvPr/>
        </p:nvPicPr>
        <p:blipFill>
          <a:blip r:embed="rId3"/>
          <a:stretch>
            <a:fillRect/>
          </a:stretch>
        </p:blipFill>
        <p:spPr>
          <a:xfrm>
            <a:off x="7471614" y="2150075"/>
            <a:ext cx="3403221" cy="2268814"/>
          </a:xfrm>
          <a:prstGeom prst="rect">
            <a:avLst/>
          </a:prstGeom>
        </p:spPr>
      </p:pic>
    </p:spTree>
    <p:extLst>
      <p:ext uri="{BB962C8B-B14F-4D97-AF65-F5344CB8AC3E}">
        <p14:creationId xmlns:p14="http://schemas.microsoft.com/office/powerpoint/2010/main" val="4071133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0-#ppt_w/2"/>
                                          </p:val>
                                        </p:tav>
                                        <p:tav tm="100000">
                                          <p:val>
                                            <p:strVal val="#ppt_x"/>
                                          </p:val>
                                        </p:tav>
                                      </p:tavLst>
                                    </p:anim>
                                    <p:anim calcmode="lin" valueType="num">
                                      <p:cBhvr additive="base">
                                        <p:cTn id="8"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a:extLst>
              <a:ext uri="{FF2B5EF4-FFF2-40B4-BE49-F238E27FC236}">
                <a16:creationId xmlns="" xmlns:a16="http://schemas.microsoft.com/office/drawing/2014/main" id="{3ADD2FFB-7E5B-45BB-88EA-C44527CE024D}"/>
              </a:ext>
            </a:extLst>
          </p:cNvPr>
          <p:cNvSpPr/>
          <p:nvPr/>
        </p:nvSpPr>
        <p:spPr>
          <a:xfrm>
            <a:off x="1" y="13730"/>
            <a:ext cx="12192000" cy="6844270"/>
          </a:xfrm>
          <a:prstGeom prst="rect">
            <a:avLst/>
          </a:prstGeom>
          <a:blipFill dpi="0" rotWithShape="1">
            <a:blip r:embed="rId2">
              <a:alphaModFix amt="82000"/>
            </a:blip>
            <a:srcRect/>
            <a:stretch>
              <a:fillRect b="-2823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3" name="任意多边形: 形状 32">
            <a:extLst>
              <a:ext uri="{FF2B5EF4-FFF2-40B4-BE49-F238E27FC236}">
                <a16:creationId xmlns="" xmlns:a16="http://schemas.microsoft.com/office/drawing/2014/main" id="{C6EE55FC-A120-4A47-B9E9-77908F01BF86}"/>
              </a:ext>
            </a:extLst>
          </p:cNvPr>
          <p:cNvSpPr/>
          <p:nvPr/>
        </p:nvSpPr>
        <p:spPr>
          <a:xfrm>
            <a:off x="859971" y="1012371"/>
            <a:ext cx="10450286" cy="5099126"/>
          </a:xfrm>
          <a:custGeom>
            <a:avLst/>
            <a:gdLst>
              <a:gd name="connsiteX0" fmla="*/ 0 w 10450286"/>
              <a:gd name="connsiteY0" fmla="*/ 0 h 5099126"/>
              <a:gd name="connsiteX1" fmla="*/ 10450286 w 10450286"/>
              <a:gd name="connsiteY1" fmla="*/ 0 h 5099126"/>
              <a:gd name="connsiteX2" fmla="*/ 10450286 w 10450286"/>
              <a:gd name="connsiteY2" fmla="*/ 5099126 h 5099126"/>
              <a:gd name="connsiteX3" fmla="*/ 0 w 10450286"/>
              <a:gd name="connsiteY3" fmla="*/ 5099126 h 5099126"/>
              <a:gd name="connsiteX4" fmla="*/ 0 w 10450286"/>
              <a:gd name="connsiteY4" fmla="*/ 0 h 5099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50286" h="5099126">
                <a:moveTo>
                  <a:pt x="0" y="0"/>
                </a:moveTo>
                <a:lnTo>
                  <a:pt x="10450286" y="0"/>
                </a:lnTo>
                <a:lnTo>
                  <a:pt x="10450286" y="5099126"/>
                </a:lnTo>
                <a:lnTo>
                  <a:pt x="0" y="5099126"/>
                </a:lnTo>
                <a:lnTo>
                  <a:pt x="0" y="0"/>
                </a:lnTo>
                <a:close/>
              </a:path>
            </a:pathLst>
          </a:custGeom>
          <a:solidFill>
            <a:schemeClr val="bg1"/>
          </a:solidFill>
          <a:ln>
            <a:noFill/>
          </a:ln>
          <a:effectLst>
            <a:outerShdw blurRad="76200" dist="38100" dir="5400000" sx="101000" sy="101000" algn="t" rotWithShape="0">
              <a:prstClr val="black">
                <a:alpha val="39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34" name="文本框 33">
            <a:extLst>
              <a:ext uri="{FF2B5EF4-FFF2-40B4-BE49-F238E27FC236}">
                <a16:creationId xmlns="" xmlns:a16="http://schemas.microsoft.com/office/drawing/2014/main" id="{A5EC31A2-6E81-413E-BE74-95ACF17BDA28}"/>
              </a:ext>
            </a:extLst>
          </p:cNvPr>
          <p:cNvSpPr txBox="1"/>
          <p:nvPr/>
        </p:nvSpPr>
        <p:spPr>
          <a:xfrm>
            <a:off x="4335157" y="1527235"/>
            <a:ext cx="2909723" cy="1862048"/>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1500" b="1" i="0" u="none" strike="noStrike" kern="0" cap="none" spc="0" normalizeH="0" baseline="0" noProof="0" dirty="0">
                <a:ln>
                  <a:noFill/>
                </a:ln>
                <a:solidFill>
                  <a:srgbClr val="068FF5"/>
                </a:solidFill>
                <a:effectLst/>
                <a:uLnTx/>
                <a:uFillTx/>
                <a:cs typeface="+mn-ea"/>
                <a:sym typeface="+mn-lt"/>
              </a:rPr>
              <a:t>04</a:t>
            </a:r>
            <a:endParaRPr kumimoji="0" lang="zh-CN" altLang="en-US" sz="11500" b="1" i="0" u="none" strike="noStrike" kern="0" cap="none" spc="0" normalizeH="0" baseline="0" noProof="0" dirty="0">
              <a:ln>
                <a:noFill/>
              </a:ln>
              <a:solidFill>
                <a:srgbClr val="068FF5"/>
              </a:solidFill>
              <a:effectLst/>
              <a:uLnTx/>
              <a:uFillTx/>
              <a:cs typeface="+mn-ea"/>
              <a:sym typeface="+mn-lt"/>
            </a:endParaRPr>
          </a:p>
        </p:txBody>
      </p:sp>
      <p:sp>
        <p:nvSpPr>
          <p:cNvPr id="24" name="文本框 23">
            <a:extLst>
              <a:ext uri="{FF2B5EF4-FFF2-40B4-BE49-F238E27FC236}">
                <a16:creationId xmlns="" xmlns:a16="http://schemas.microsoft.com/office/drawing/2014/main" id="{4C765C89-7903-4AF1-9540-21550CF3E71C}"/>
              </a:ext>
            </a:extLst>
          </p:cNvPr>
          <p:cNvSpPr txBox="1"/>
          <p:nvPr/>
        </p:nvSpPr>
        <p:spPr>
          <a:xfrm>
            <a:off x="2790238" y="3177725"/>
            <a:ext cx="6299200" cy="830997"/>
          </a:xfrm>
          <a:prstGeom prst="rect">
            <a:avLst/>
          </a:prstGeom>
          <a:noFill/>
        </p:spPr>
        <p:txBody>
          <a:bodyPr wrap="square" rtlCol="0">
            <a:spAutoFit/>
            <a:scene3d>
              <a:camera prst="orthographicFront"/>
              <a:lightRig rig="threePt" dir="t"/>
            </a:scene3d>
            <a:sp3d contourW="12700"/>
          </a:bodyPr>
          <a:lstStyle/>
          <a:p>
            <a:pPr lvl="0" algn="ctr" defTabSz="457200">
              <a:defRPr/>
            </a:pPr>
            <a:r>
              <a:rPr kumimoji="0" lang="zh-CN" altLang="en-US" sz="4800" b="1" i="0" u="none" strike="noStrike" kern="1200" cap="none" spc="0" normalizeH="0" baseline="0" noProof="0" dirty="0">
                <a:ln>
                  <a:noFill/>
                </a:ln>
                <a:solidFill>
                  <a:schemeClr val="bg2">
                    <a:lumMod val="25000"/>
                  </a:schemeClr>
                </a:solidFill>
                <a:effectLst/>
                <a:uLnTx/>
                <a:uFillTx/>
                <a:cs typeface="+mn-ea"/>
                <a:sym typeface="+mn-lt"/>
              </a:rPr>
              <a:t>福利保障</a:t>
            </a:r>
          </a:p>
        </p:txBody>
      </p:sp>
      <p:grpSp>
        <p:nvGrpSpPr>
          <p:cNvPr id="8" name="组合 7">
            <a:extLst>
              <a:ext uri="{FF2B5EF4-FFF2-40B4-BE49-F238E27FC236}">
                <a16:creationId xmlns="" xmlns:a16="http://schemas.microsoft.com/office/drawing/2014/main" id="{1D89F05D-FA79-4061-82ED-2C092B2F9B74}"/>
              </a:ext>
            </a:extLst>
          </p:cNvPr>
          <p:cNvGrpSpPr/>
          <p:nvPr/>
        </p:nvGrpSpPr>
        <p:grpSpPr>
          <a:xfrm>
            <a:off x="10973821" y="3135098"/>
            <a:ext cx="716416" cy="552448"/>
            <a:chOff x="10866438" y="3185886"/>
            <a:chExt cx="901700" cy="695326"/>
          </a:xfrm>
        </p:grpSpPr>
        <p:sp>
          <p:nvSpPr>
            <p:cNvPr id="9" name="矩形 8">
              <a:extLst>
                <a:ext uri="{FF2B5EF4-FFF2-40B4-BE49-F238E27FC236}">
                  <a16:creationId xmlns="" xmlns:a16="http://schemas.microsoft.com/office/drawing/2014/main" id="{89595394-18E5-4418-8E29-2CF75BD8711B}"/>
                </a:ext>
              </a:extLst>
            </p:cNvPr>
            <p:cNvSpPr/>
            <p:nvPr/>
          </p:nvSpPr>
          <p:spPr>
            <a:xfrm rot="5400000">
              <a:off x="10969625" y="3082699"/>
              <a:ext cx="695326" cy="901700"/>
            </a:xfrm>
            <a:prstGeom prst="rect">
              <a:avLst/>
            </a:prstGeom>
            <a:solidFill>
              <a:srgbClr val="068FF5"/>
            </a:solidFill>
            <a:ln>
              <a:noFill/>
            </a:ln>
            <a:effectLst>
              <a:outerShdw blurRad="406400" dist="63500" dir="5400000" algn="t"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0" name="燕尾形 7">
              <a:extLst>
                <a:ext uri="{FF2B5EF4-FFF2-40B4-BE49-F238E27FC236}">
                  <a16:creationId xmlns="" xmlns:a16="http://schemas.microsoft.com/office/drawing/2014/main" id="{F5B87C4E-88FF-4E5E-9AA0-7BB31D5153B8}"/>
                </a:ext>
              </a:extLst>
            </p:cNvPr>
            <p:cNvSpPr/>
            <p:nvPr/>
          </p:nvSpPr>
          <p:spPr>
            <a:xfrm>
              <a:off x="11171238" y="3349399"/>
              <a:ext cx="292100" cy="3683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grpSp>
        <p:nvGrpSpPr>
          <p:cNvPr id="11" name="组合 10">
            <a:extLst>
              <a:ext uri="{FF2B5EF4-FFF2-40B4-BE49-F238E27FC236}">
                <a16:creationId xmlns="" xmlns:a16="http://schemas.microsoft.com/office/drawing/2014/main" id="{0220220E-8127-44FD-A1EA-5B90E8FCFD48}"/>
              </a:ext>
            </a:extLst>
          </p:cNvPr>
          <p:cNvGrpSpPr/>
          <p:nvPr/>
        </p:nvGrpSpPr>
        <p:grpSpPr>
          <a:xfrm>
            <a:off x="531246" y="3135098"/>
            <a:ext cx="716416" cy="552448"/>
            <a:chOff x="423863" y="3185886"/>
            <a:chExt cx="901700" cy="695326"/>
          </a:xfrm>
        </p:grpSpPr>
        <p:sp>
          <p:nvSpPr>
            <p:cNvPr id="12" name="矩形 11">
              <a:extLst>
                <a:ext uri="{FF2B5EF4-FFF2-40B4-BE49-F238E27FC236}">
                  <a16:creationId xmlns="" xmlns:a16="http://schemas.microsoft.com/office/drawing/2014/main" id="{D2FE5563-797C-415A-AB36-6135F0532B6C}"/>
                </a:ext>
              </a:extLst>
            </p:cNvPr>
            <p:cNvSpPr/>
            <p:nvPr/>
          </p:nvSpPr>
          <p:spPr>
            <a:xfrm rot="5400000">
              <a:off x="527050" y="3082699"/>
              <a:ext cx="695326" cy="901700"/>
            </a:xfrm>
            <a:prstGeom prst="rect">
              <a:avLst/>
            </a:prstGeom>
            <a:solidFill>
              <a:srgbClr val="068FF5"/>
            </a:solidFill>
            <a:ln>
              <a:noFill/>
            </a:ln>
            <a:effectLst>
              <a:outerShdw blurRad="406400" dist="63500" dir="5400000" algn="t"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3" name="燕尾形 8">
              <a:extLst>
                <a:ext uri="{FF2B5EF4-FFF2-40B4-BE49-F238E27FC236}">
                  <a16:creationId xmlns="" xmlns:a16="http://schemas.microsoft.com/office/drawing/2014/main" id="{BEB4AE76-DD10-41CB-A296-D1EA1E0D0B60}"/>
                </a:ext>
              </a:extLst>
            </p:cNvPr>
            <p:cNvSpPr/>
            <p:nvPr/>
          </p:nvSpPr>
          <p:spPr>
            <a:xfrm flipH="1">
              <a:off x="728663" y="3349399"/>
              <a:ext cx="292100" cy="3683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sp>
        <p:nvSpPr>
          <p:cNvPr id="19" name="TextBox 11">
            <a:extLst>
              <a:ext uri="{FF2B5EF4-FFF2-40B4-BE49-F238E27FC236}">
                <a16:creationId xmlns="" xmlns:a16="http://schemas.microsoft.com/office/drawing/2014/main" id="{30B33EA6-834B-4A42-A9DA-FFDAADAFDAA2}"/>
              </a:ext>
            </a:extLst>
          </p:cNvPr>
          <p:cNvSpPr txBox="1"/>
          <p:nvPr/>
        </p:nvSpPr>
        <p:spPr>
          <a:xfrm>
            <a:off x="4611458" y="4184502"/>
            <a:ext cx="1178560" cy="338455"/>
          </a:xfrm>
          <a:prstGeom prst="rect">
            <a:avLst/>
          </a:prstGeom>
          <a:noFill/>
        </p:spPr>
        <p:txBody>
          <a:bodyPr wrap="none" rtlCol="0">
            <a:spAutoFit/>
          </a:bodyPr>
          <a:lstStyle/>
          <a:p>
            <a:pPr marL="171450" lvl="1" indent="-171450">
              <a:buFont typeface="Arial" panose="020B0604020202020204" pitchFamily="34" charset="0"/>
              <a:buChar char="•"/>
            </a:pPr>
            <a:r>
              <a:rPr lang="zh-CN" altLang="en-US" sz="1600" dirty="0">
                <a:solidFill>
                  <a:schemeClr val="bg2">
                    <a:lumMod val="25000"/>
                  </a:schemeClr>
                </a:solidFill>
                <a:cs typeface="+mn-ea"/>
                <a:sym typeface="+mn-lt"/>
              </a:rPr>
              <a:t>福利保障</a:t>
            </a:r>
          </a:p>
        </p:txBody>
      </p:sp>
    </p:spTree>
    <p:extLst>
      <p:ext uri="{BB962C8B-B14F-4D97-AF65-F5344CB8AC3E}">
        <p14:creationId xmlns:p14="http://schemas.microsoft.com/office/powerpoint/2010/main" val="351756107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par>
                              <p:cTn id="8" fill="hold">
                                <p:stCondLst>
                                  <p:cond delay="500"/>
                                </p:stCondLst>
                                <p:childTnLst>
                                  <p:par>
                                    <p:cTn id="9" presetID="2" presetClass="entr" presetSubtype="2" fill="hold" nodeType="afterEffect" p14:presetBounceEnd="51000">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14:bounceEnd="51000">
                                          <p:cBhvr additive="base">
                                            <p:cTn id="11" dur="1000" fill="hold"/>
                                            <p:tgtEl>
                                              <p:spTgt spid="8"/>
                                            </p:tgtEl>
                                            <p:attrNameLst>
                                              <p:attrName>ppt_x</p:attrName>
                                            </p:attrNameLst>
                                          </p:cBhvr>
                                          <p:tavLst>
                                            <p:tav tm="0">
                                              <p:val>
                                                <p:strVal val="1+#ppt_w/2"/>
                                              </p:val>
                                            </p:tav>
                                            <p:tav tm="100000">
                                              <p:val>
                                                <p:strVal val="#ppt_x"/>
                                              </p:val>
                                            </p:tav>
                                          </p:tavLst>
                                        </p:anim>
                                        <p:anim calcmode="lin" valueType="num" p14:bounceEnd="51000">
                                          <p:cBhvr additive="base">
                                            <p:cTn id="12" dur="1000" fill="hold"/>
                                            <p:tgtEl>
                                              <p:spTgt spid="8"/>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14:presetBounceEnd="51000">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14:bounceEnd="51000">
                                          <p:cBhvr additive="base">
                                            <p:cTn id="15" dur="1000" fill="hold"/>
                                            <p:tgtEl>
                                              <p:spTgt spid="11"/>
                                            </p:tgtEl>
                                            <p:attrNameLst>
                                              <p:attrName>ppt_x</p:attrName>
                                            </p:attrNameLst>
                                          </p:cBhvr>
                                          <p:tavLst>
                                            <p:tav tm="0">
                                              <p:val>
                                                <p:strVal val="0-#ppt_w/2"/>
                                              </p:val>
                                            </p:tav>
                                            <p:tav tm="100000">
                                              <p:val>
                                                <p:strVal val="#ppt_x"/>
                                              </p:val>
                                            </p:tav>
                                          </p:tavLst>
                                        </p:anim>
                                        <p:anim calcmode="lin" valueType="num" p14:bounceEnd="51000">
                                          <p:cBhvr additive="base">
                                            <p:cTn id="16" dur="1000" fill="hold"/>
                                            <p:tgtEl>
                                              <p:spTgt spid="11"/>
                                            </p:tgtEl>
                                            <p:attrNameLst>
                                              <p:attrName>ppt_y</p:attrName>
                                            </p:attrNameLst>
                                          </p:cBhvr>
                                          <p:tavLst>
                                            <p:tav tm="0">
                                              <p:val>
                                                <p:strVal val="#ppt_y"/>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1000"/>
                                            <p:tgtEl>
                                              <p:spTgt spid="33"/>
                                            </p:tgtEl>
                                          </p:cBhvr>
                                        </p:animEffect>
                                        <p:anim calcmode="lin" valueType="num">
                                          <p:cBhvr>
                                            <p:cTn id="20" dur="1000" fill="hold"/>
                                            <p:tgtEl>
                                              <p:spTgt spid="33"/>
                                            </p:tgtEl>
                                            <p:attrNameLst>
                                              <p:attrName>ppt_x</p:attrName>
                                            </p:attrNameLst>
                                          </p:cBhvr>
                                          <p:tavLst>
                                            <p:tav tm="0">
                                              <p:val>
                                                <p:strVal val="#ppt_x"/>
                                              </p:val>
                                            </p:tav>
                                            <p:tav tm="100000">
                                              <p:val>
                                                <p:strVal val="#ppt_x"/>
                                              </p:val>
                                            </p:tav>
                                          </p:tavLst>
                                        </p:anim>
                                        <p:anim calcmode="lin" valueType="num">
                                          <p:cBhvr>
                                            <p:cTn id="21"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Effect transition="in" filter="fade">
                                          <p:cBhvr>
                                            <p:cTn id="28" dur="500"/>
                                            <p:tgtEl>
                                              <p:spTgt spid="3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ipe(left)">
                                          <p:cBhvr>
                                            <p:cTn id="33" dur="500"/>
                                            <p:tgtEl>
                                              <p:spTgt spid="24"/>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fade">
                                          <p:cBhvr>
                                            <p:cTn id="3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3" grpId="0" animBg="1"/>
          <p:bldP spid="34" grpId="0"/>
          <p:bldP spid="24" grpId="0"/>
          <p:bldP spid="19" grpId="0"/>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1000" fill="hold"/>
                                            <p:tgtEl>
                                              <p:spTgt spid="8"/>
                                            </p:tgtEl>
                                            <p:attrNameLst>
                                              <p:attrName>ppt_x</p:attrName>
                                            </p:attrNameLst>
                                          </p:cBhvr>
                                          <p:tavLst>
                                            <p:tav tm="0">
                                              <p:val>
                                                <p:strVal val="1+#ppt_w/2"/>
                                              </p:val>
                                            </p:tav>
                                            <p:tav tm="100000">
                                              <p:val>
                                                <p:strVal val="#ppt_x"/>
                                              </p:val>
                                            </p:tav>
                                          </p:tavLst>
                                        </p:anim>
                                        <p:anim calcmode="lin" valueType="num">
                                          <p:cBhvr additive="base">
                                            <p:cTn id="12" dur="1000" fill="hold"/>
                                            <p:tgtEl>
                                              <p:spTgt spid="8"/>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1000" fill="hold"/>
                                            <p:tgtEl>
                                              <p:spTgt spid="11"/>
                                            </p:tgtEl>
                                            <p:attrNameLst>
                                              <p:attrName>ppt_x</p:attrName>
                                            </p:attrNameLst>
                                          </p:cBhvr>
                                          <p:tavLst>
                                            <p:tav tm="0">
                                              <p:val>
                                                <p:strVal val="0-#ppt_w/2"/>
                                              </p:val>
                                            </p:tav>
                                            <p:tav tm="100000">
                                              <p:val>
                                                <p:strVal val="#ppt_x"/>
                                              </p:val>
                                            </p:tav>
                                          </p:tavLst>
                                        </p:anim>
                                        <p:anim calcmode="lin" valueType="num">
                                          <p:cBhvr additive="base">
                                            <p:cTn id="16" dur="1000" fill="hold"/>
                                            <p:tgtEl>
                                              <p:spTgt spid="11"/>
                                            </p:tgtEl>
                                            <p:attrNameLst>
                                              <p:attrName>ppt_y</p:attrName>
                                            </p:attrNameLst>
                                          </p:cBhvr>
                                          <p:tavLst>
                                            <p:tav tm="0">
                                              <p:val>
                                                <p:strVal val="#ppt_y"/>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1000"/>
                                            <p:tgtEl>
                                              <p:spTgt spid="33"/>
                                            </p:tgtEl>
                                          </p:cBhvr>
                                        </p:animEffect>
                                        <p:anim calcmode="lin" valueType="num">
                                          <p:cBhvr>
                                            <p:cTn id="20" dur="1000" fill="hold"/>
                                            <p:tgtEl>
                                              <p:spTgt spid="33"/>
                                            </p:tgtEl>
                                            <p:attrNameLst>
                                              <p:attrName>ppt_x</p:attrName>
                                            </p:attrNameLst>
                                          </p:cBhvr>
                                          <p:tavLst>
                                            <p:tav tm="0">
                                              <p:val>
                                                <p:strVal val="#ppt_x"/>
                                              </p:val>
                                            </p:tav>
                                            <p:tav tm="100000">
                                              <p:val>
                                                <p:strVal val="#ppt_x"/>
                                              </p:val>
                                            </p:tav>
                                          </p:tavLst>
                                        </p:anim>
                                        <p:anim calcmode="lin" valueType="num">
                                          <p:cBhvr>
                                            <p:cTn id="21"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Effect transition="in" filter="fade">
                                          <p:cBhvr>
                                            <p:cTn id="28" dur="500"/>
                                            <p:tgtEl>
                                              <p:spTgt spid="3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ipe(left)">
                                          <p:cBhvr>
                                            <p:cTn id="33" dur="500"/>
                                            <p:tgtEl>
                                              <p:spTgt spid="24"/>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fade">
                                          <p:cBhvr>
                                            <p:cTn id="3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3" grpId="0" animBg="1"/>
          <p:bldP spid="34" grpId="0"/>
          <p:bldP spid="24" grpId="0"/>
          <p:bldP spid="19" grpId="0"/>
        </p:bldLst>
      </p:timing>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组合 34">
            <a:extLst>
              <a:ext uri="{FF2B5EF4-FFF2-40B4-BE49-F238E27FC236}">
                <a16:creationId xmlns="" xmlns:a16="http://schemas.microsoft.com/office/drawing/2014/main" id="{EA4D7BF7-1AE2-426C-AF14-3B74EEE95116}"/>
              </a:ext>
            </a:extLst>
          </p:cNvPr>
          <p:cNvGrpSpPr/>
          <p:nvPr/>
        </p:nvGrpSpPr>
        <p:grpSpPr>
          <a:xfrm>
            <a:off x="1840079" y="1243010"/>
            <a:ext cx="3537184" cy="4799444"/>
            <a:chOff x="830465" y="1456095"/>
            <a:chExt cx="3537184" cy="4799444"/>
          </a:xfrm>
        </p:grpSpPr>
        <p:grpSp>
          <p:nvGrpSpPr>
            <p:cNvPr id="36" name="组合 35">
              <a:extLst>
                <a:ext uri="{FF2B5EF4-FFF2-40B4-BE49-F238E27FC236}">
                  <a16:creationId xmlns="" xmlns:a16="http://schemas.microsoft.com/office/drawing/2014/main" id="{69B75302-9DF6-4990-9924-C4A232D9038C}"/>
                </a:ext>
              </a:extLst>
            </p:cNvPr>
            <p:cNvGrpSpPr/>
            <p:nvPr/>
          </p:nvGrpSpPr>
          <p:grpSpPr>
            <a:xfrm>
              <a:off x="830465" y="1584563"/>
              <a:ext cx="3498040" cy="4670976"/>
              <a:chOff x="852084" y="1410924"/>
              <a:chExt cx="2812656" cy="4064136"/>
            </a:xfrm>
          </p:grpSpPr>
          <p:sp>
            <p:nvSpPr>
              <p:cNvPr id="42" name="任意多边形 1">
                <a:extLst>
                  <a:ext uri="{FF2B5EF4-FFF2-40B4-BE49-F238E27FC236}">
                    <a16:creationId xmlns="" xmlns:a16="http://schemas.microsoft.com/office/drawing/2014/main" id="{9E0A9F54-EEAF-4A24-89CF-9A9BF385AC0C}"/>
                  </a:ext>
                </a:extLst>
              </p:cNvPr>
              <p:cNvSpPr/>
              <p:nvPr/>
            </p:nvSpPr>
            <p:spPr>
              <a:xfrm>
                <a:off x="852086" y="1416812"/>
                <a:ext cx="2812654" cy="4058248"/>
              </a:xfrm>
              <a:prstGeom prst="rect">
                <a:avLst/>
              </a:prstGeom>
              <a:solidFill>
                <a:schemeClr val="bg1"/>
              </a:solidFill>
              <a:ln>
                <a:noFill/>
              </a:ln>
              <a:effectLst>
                <a:outerShdw blurRad="139700" dist="63500" dir="10800000" algn="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43" name="矩形 42">
                <a:extLst>
                  <a:ext uri="{FF2B5EF4-FFF2-40B4-BE49-F238E27FC236}">
                    <a16:creationId xmlns="" xmlns:a16="http://schemas.microsoft.com/office/drawing/2014/main" id="{A086DBEC-3F89-4D37-919B-CFFEB015C13A}"/>
                  </a:ext>
                </a:extLst>
              </p:cNvPr>
              <p:cNvSpPr/>
              <p:nvPr/>
            </p:nvSpPr>
            <p:spPr>
              <a:xfrm>
                <a:off x="852084" y="1410924"/>
                <a:ext cx="2812654" cy="567412"/>
              </a:xfrm>
              <a:prstGeom prst="rect">
                <a:avLst/>
              </a:prstGeom>
              <a:solidFill>
                <a:srgbClr val="068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grpSp>
          <p:nvGrpSpPr>
            <p:cNvPr id="37" name="组合 36">
              <a:extLst>
                <a:ext uri="{FF2B5EF4-FFF2-40B4-BE49-F238E27FC236}">
                  <a16:creationId xmlns="" xmlns:a16="http://schemas.microsoft.com/office/drawing/2014/main" id="{4EF1297F-F4EE-4579-82F2-0B75EEB0D2C1}"/>
                </a:ext>
              </a:extLst>
            </p:cNvPr>
            <p:cNvGrpSpPr/>
            <p:nvPr/>
          </p:nvGrpSpPr>
          <p:grpSpPr>
            <a:xfrm>
              <a:off x="976360" y="4771193"/>
              <a:ext cx="3391289" cy="1484346"/>
              <a:chOff x="-2226252" y="4214734"/>
              <a:chExt cx="4603960" cy="2236337"/>
            </a:xfrm>
          </p:grpSpPr>
          <p:sp>
            <p:nvSpPr>
              <p:cNvPr id="40" name="直角三角形 37">
                <a:extLst>
                  <a:ext uri="{FF2B5EF4-FFF2-40B4-BE49-F238E27FC236}">
                    <a16:creationId xmlns="" xmlns:a16="http://schemas.microsoft.com/office/drawing/2014/main" id="{34E4E37C-F07A-4BC8-BF95-D51177AF7ADD}"/>
                  </a:ext>
                </a:extLst>
              </p:cNvPr>
              <p:cNvSpPr/>
              <p:nvPr/>
            </p:nvSpPr>
            <p:spPr>
              <a:xfrm rot="5400000">
                <a:off x="1930032" y="6003396"/>
                <a:ext cx="447675" cy="447676"/>
              </a:xfrm>
              <a:custGeom>
                <a:avLst/>
                <a:gdLst>
                  <a:gd name="connsiteX0" fmla="*/ 0 w 447676"/>
                  <a:gd name="connsiteY0" fmla="*/ 447676 h 447676"/>
                  <a:gd name="connsiteX1" fmla="*/ 0 w 447676"/>
                  <a:gd name="connsiteY1" fmla="*/ 0 h 447676"/>
                  <a:gd name="connsiteX2" fmla="*/ 447676 w 447676"/>
                  <a:gd name="connsiteY2" fmla="*/ 447676 h 447676"/>
                  <a:gd name="connsiteX3" fmla="*/ 0 w 447676"/>
                  <a:gd name="connsiteY3" fmla="*/ 447676 h 447676"/>
                  <a:gd name="connsiteX0-1" fmla="*/ 68239 w 447676"/>
                  <a:gd name="connsiteY0-2" fmla="*/ 369201 h 447676"/>
                  <a:gd name="connsiteX1-3" fmla="*/ 0 w 447676"/>
                  <a:gd name="connsiteY1-4" fmla="*/ 0 h 447676"/>
                  <a:gd name="connsiteX2-5" fmla="*/ 447676 w 447676"/>
                  <a:gd name="connsiteY2-6" fmla="*/ 447676 h 447676"/>
                  <a:gd name="connsiteX3-7" fmla="*/ 68239 w 447676"/>
                  <a:gd name="connsiteY3-8" fmla="*/ 369201 h 447676"/>
                </a:gdLst>
                <a:ahLst/>
                <a:cxnLst>
                  <a:cxn ang="0">
                    <a:pos x="connsiteX0-1" y="connsiteY0-2"/>
                  </a:cxn>
                  <a:cxn ang="0">
                    <a:pos x="connsiteX1-3" y="connsiteY1-4"/>
                  </a:cxn>
                  <a:cxn ang="0">
                    <a:pos x="connsiteX2-5" y="connsiteY2-6"/>
                  </a:cxn>
                  <a:cxn ang="0">
                    <a:pos x="connsiteX3-7" y="connsiteY3-8"/>
                  </a:cxn>
                </a:cxnLst>
                <a:rect l="l" t="t" r="r" b="b"/>
                <a:pathLst>
                  <a:path w="447676" h="447676">
                    <a:moveTo>
                      <a:pt x="68239" y="369201"/>
                    </a:moveTo>
                    <a:lnTo>
                      <a:pt x="0" y="0"/>
                    </a:lnTo>
                    <a:lnTo>
                      <a:pt x="447676" y="447676"/>
                    </a:lnTo>
                    <a:lnTo>
                      <a:pt x="68239" y="369201"/>
                    </a:ln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1" name="Freeform 144">
                <a:extLst>
                  <a:ext uri="{FF2B5EF4-FFF2-40B4-BE49-F238E27FC236}">
                    <a16:creationId xmlns="" xmlns:a16="http://schemas.microsoft.com/office/drawing/2014/main" id="{82A55A88-F468-4020-A208-F342F6FCFD84}"/>
                  </a:ext>
                </a:extLst>
              </p:cNvPr>
              <p:cNvSpPr>
                <a:spLocks noEditPoints="1"/>
              </p:cNvSpPr>
              <p:nvPr/>
            </p:nvSpPr>
            <p:spPr bwMode="auto">
              <a:xfrm flipH="1">
                <a:off x="-2226252" y="4214734"/>
                <a:ext cx="1919575" cy="2211686"/>
              </a:xfrm>
              <a:custGeom>
                <a:avLst/>
                <a:gdLst>
                  <a:gd name="T0" fmla="*/ 3 w 97"/>
                  <a:gd name="T1" fmla="*/ 106 h 112"/>
                  <a:gd name="T2" fmla="*/ 3 w 97"/>
                  <a:gd name="T3" fmla="*/ 48 h 112"/>
                  <a:gd name="T4" fmla="*/ 30 w 97"/>
                  <a:gd name="T5" fmla="*/ 39 h 112"/>
                  <a:gd name="T6" fmla="*/ 30 w 97"/>
                  <a:gd name="T7" fmla="*/ 23 h 112"/>
                  <a:gd name="T8" fmla="*/ 74 w 97"/>
                  <a:gd name="T9" fmla="*/ 2 h 112"/>
                  <a:gd name="T10" fmla="*/ 79 w 97"/>
                  <a:gd name="T11" fmla="*/ 1 h 112"/>
                  <a:gd name="T12" fmla="*/ 92 w 97"/>
                  <a:gd name="T13" fmla="*/ 105 h 112"/>
                  <a:gd name="T14" fmla="*/ 97 w 97"/>
                  <a:gd name="T15" fmla="*/ 112 h 112"/>
                  <a:gd name="T16" fmla="*/ 72 w 97"/>
                  <a:gd name="T17" fmla="*/ 112 h 112"/>
                  <a:gd name="T18" fmla="*/ 72 w 97"/>
                  <a:gd name="T19" fmla="*/ 11 h 112"/>
                  <a:gd name="T20" fmla="*/ 37 w 97"/>
                  <a:gd name="T21" fmla="*/ 37 h 112"/>
                  <a:gd name="T22" fmla="*/ 51 w 97"/>
                  <a:gd name="T23" fmla="*/ 32 h 112"/>
                  <a:gd name="T24" fmla="*/ 51 w 97"/>
                  <a:gd name="T25" fmla="*/ 32 h 112"/>
                  <a:gd name="T26" fmla="*/ 51 w 97"/>
                  <a:gd name="T27" fmla="*/ 32 h 112"/>
                  <a:gd name="T28" fmla="*/ 65 w 97"/>
                  <a:gd name="T29" fmla="*/ 105 h 112"/>
                  <a:gd name="T30" fmla="*/ 70 w 97"/>
                  <a:gd name="T31" fmla="*/ 112 h 112"/>
                  <a:gd name="T32" fmla="*/ 45 w 97"/>
                  <a:gd name="T33" fmla="*/ 112 h 112"/>
                  <a:gd name="T34" fmla="*/ 45 w 97"/>
                  <a:gd name="T35" fmla="*/ 41 h 112"/>
                  <a:gd name="T36" fmla="*/ 9 w 97"/>
                  <a:gd name="T37" fmla="*/ 109 h 112"/>
                  <a:gd name="T38" fmla="*/ 6 w 97"/>
                  <a:gd name="T39" fmla="*/ 112 h 112"/>
                  <a:gd name="T40" fmla="*/ 0 w 97"/>
                  <a:gd name="T41" fmla="*/ 106 h 112"/>
                  <a:gd name="T42" fmla="*/ 25 w 97"/>
                  <a:gd name="T43" fmla="*/ 112 h 112"/>
                  <a:gd name="T44" fmla="*/ 39 w 97"/>
                  <a:gd name="T45" fmla="*/ 100 h 112"/>
                  <a:gd name="T46" fmla="*/ 13 w 97"/>
                  <a:gd name="T47" fmla="*/ 101 h 112"/>
                  <a:gd name="T48" fmla="*/ 13 w 97"/>
                  <a:gd name="T49" fmla="*/ 67 h 112"/>
                  <a:gd name="T50" fmla="*/ 39 w 97"/>
                  <a:gd name="T51" fmla="*/ 60 h 112"/>
                  <a:gd name="T52" fmla="*/ 25 w 97"/>
                  <a:gd name="T53" fmla="*/ 53 h 112"/>
                  <a:gd name="T54" fmla="*/ 13 w 97"/>
                  <a:gd name="T55" fmla="*/ 67 h 112"/>
                  <a:gd name="T56" fmla="*/ 25 w 97"/>
                  <a:gd name="T57" fmla="*/ 80 h 112"/>
                  <a:gd name="T58" fmla="*/ 39 w 97"/>
                  <a:gd name="T59" fmla="*/ 65 h 112"/>
                  <a:gd name="T60" fmla="*/ 13 w 97"/>
                  <a:gd name="T61" fmla="*/ 72 h 112"/>
                  <a:gd name="T62" fmla="*/ 13 w 97"/>
                  <a:gd name="T63" fmla="*/ 97 h 112"/>
                  <a:gd name="T64" fmla="*/ 39 w 97"/>
                  <a:gd name="T65" fmla="*/ 94 h 112"/>
                  <a:gd name="T66" fmla="*/ 25 w 97"/>
                  <a:gd name="T67" fmla="*/ 84 h 112"/>
                  <a:gd name="T68" fmla="*/ 13 w 97"/>
                  <a:gd name="T69" fmla="*/ 97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7" h="112">
                    <a:moveTo>
                      <a:pt x="0" y="106"/>
                    </a:moveTo>
                    <a:cubicBezTo>
                      <a:pt x="3" y="106"/>
                      <a:pt x="3" y="106"/>
                      <a:pt x="3" y="106"/>
                    </a:cubicBezTo>
                    <a:cubicBezTo>
                      <a:pt x="3" y="51"/>
                      <a:pt x="3" y="51"/>
                      <a:pt x="3" y="51"/>
                    </a:cubicBezTo>
                    <a:cubicBezTo>
                      <a:pt x="3" y="48"/>
                      <a:pt x="3" y="48"/>
                      <a:pt x="3" y="48"/>
                    </a:cubicBezTo>
                    <a:cubicBezTo>
                      <a:pt x="5" y="48"/>
                      <a:pt x="5" y="48"/>
                      <a:pt x="5" y="48"/>
                    </a:cubicBezTo>
                    <a:cubicBezTo>
                      <a:pt x="30" y="39"/>
                      <a:pt x="30" y="39"/>
                      <a:pt x="30" y="39"/>
                    </a:cubicBezTo>
                    <a:cubicBezTo>
                      <a:pt x="30" y="25"/>
                      <a:pt x="30" y="25"/>
                      <a:pt x="30" y="25"/>
                    </a:cubicBezTo>
                    <a:cubicBezTo>
                      <a:pt x="30" y="23"/>
                      <a:pt x="30" y="23"/>
                      <a:pt x="30" y="23"/>
                    </a:cubicBezTo>
                    <a:cubicBezTo>
                      <a:pt x="32" y="22"/>
                      <a:pt x="32" y="22"/>
                      <a:pt x="32" y="22"/>
                    </a:cubicBezTo>
                    <a:cubicBezTo>
                      <a:pt x="74" y="2"/>
                      <a:pt x="74" y="2"/>
                      <a:pt x="74" y="2"/>
                    </a:cubicBezTo>
                    <a:cubicBezTo>
                      <a:pt x="79" y="0"/>
                      <a:pt x="79" y="0"/>
                      <a:pt x="79" y="0"/>
                    </a:cubicBezTo>
                    <a:cubicBezTo>
                      <a:pt x="79" y="1"/>
                      <a:pt x="79" y="1"/>
                      <a:pt x="79" y="1"/>
                    </a:cubicBezTo>
                    <a:cubicBezTo>
                      <a:pt x="92" y="9"/>
                      <a:pt x="92" y="9"/>
                      <a:pt x="92" y="9"/>
                    </a:cubicBezTo>
                    <a:cubicBezTo>
                      <a:pt x="92" y="105"/>
                      <a:pt x="92" y="105"/>
                      <a:pt x="92" y="105"/>
                    </a:cubicBezTo>
                    <a:cubicBezTo>
                      <a:pt x="97" y="105"/>
                      <a:pt x="97" y="105"/>
                      <a:pt x="97" y="105"/>
                    </a:cubicBezTo>
                    <a:cubicBezTo>
                      <a:pt x="97" y="112"/>
                      <a:pt x="97" y="112"/>
                      <a:pt x="97" y="112"/>
                    </a:cubicBezTo>
                    <a:cubicBezTo>
                      <a:pt x="75" y="112"/>
                      <a:pt x="75" y="112"/>
                      <a:pt x="75" y="112"/>
                    </a:cubicBezTo>
                    <a:cubicBezTo>
                      <a:pt x="72" y="112"/>
                      <a:pt x="72" y="112"/>
                      <a:pt x="72" y="112"/>
                    </a:cubicBezTo>
                    <a:cubicBezTo>
                      <a:pt x="72" y="109"/>
                      <a:pt x="72" y="109"/>
                      <a:pt x="72" y="109"/>
                    </a:cubicBezTo>
                    <a:cubicBezTo>
                      <a:pt x="72" y="11"/>
                      <a:pt x="72" y="11"/>
                      <a:pt x="72" y="11"/>
                    </a:cubicBezTo>
                    <a:cubicBezTo>
                      <a:pt x="37" y="27"/>
                      <a:pt x="37" y="27"/>
                      <a:pt x="37" y="27"/>
                    </a:cubicBezTo>
                    <a:cubicBezTo>
                      <a:pt x="37" y="37"/>
                      <a:pt x="37" y="37"/>
                      <a:pt x="37" y="37"/>
                    </a:cubicBezTo>
                    <a:cubicBezTo>
                      <a:pt x="47" y="33"/>
                      <a:pt x="47" y="33"/>
                      <a:pt x="47" y="33"/>
                    </a:cubicBezTo>
                    <a:cubicBezTo>
                      <a:pt x="51" y="32"/>
                      <a:pt x="51" y="32"/>
                      <a:pt x="51" y="32"/>
                    </a:cubicBezTo>
                    <a:cubicBezTo>
                      <a:pt x="51" y="31"/>
                      <a:pt x="51" y="31"/>
                      <a:pt x="51" y="31"/>
                    </a:cubicBezTo>
                    <a:cubicBezTo>
                      <a:pt x="51" y="32"/>
                      <a:pt x="51" y="32"/>
                      <a:pt x="51" y="32"/>
                    </a:cubicBezTo>
                    <a:cubicBezTo>
                      <a:pt x="51" y="31"/>
                      <a:pt x="51" y="31"/>
                      <a:pt x="51" y="31"/>
                    </a:cubicBezTo>
                    <a:cubicBezTo>
                      <a:pt x="51" y="32"/>
                      <a:pt x="51" y="32"/>
                      <a:pt x="51" y="32"/>
                    </a:cubicBezTo>
                    <a:cubicBezTo>
                      <a:pt x="65" y="40"/>
                      <a:pt x="65" y="40"/>
                      <a:pt x="65" y="40"/>
                    </a:cubicBezTo>
                    <a:cubicBezTo>
                      <a:pt x="65" y="105"/>
                      <a:pt x="65" y="105"/>
                      <a:pt x="65" y="105"/>
                    </a:cubicBezTo>
                    <a:cubicBezTo>
                      <a:pt x="70" y="105"/>
                      <a:pt x="70" y="105"/>
                      <a:pt x="70" y="105"/>
                    </a:cubicBezTo>
                    <a:cubicBezTo>
                      <a:pt x="70" y="112"/>
                      <a:pt x="70" y="112"/>
                      <a:pt x="70" y="112"/>
                    </a:cubicBezTo>
                    <a:cubicBezTo>
                      <a:pt x="48" y="112"/>
                      <a:pt x="48" y="112"/>
                      <a:pt x="48" y="112"/>
                    </a:cubicBezTo>
                    <a:cubicBezTo>
                      <a:pt x="45" y="112"/>
                      <a:pt x="45" y="112"/>
                      <a:pt x="45" y="112"/>
                    </a:cubicBezTo>
                    <a:cubicBezTo>
                      <a:pt x="45" y="108"/>
                      <a:pt x="45" y="108"/>
                      <a:pt x="45" y="108"/>
                    </a:cubicBezTo>
                    <a:cubicBezTo>
                      <a:pt x="45" y="41"/>
                      <a:pt x="45" y="41"/>
                      <a:pt x="45" y="41"/>
                    </a:cubicBezTo>
                    <a:cubicBezTo>
                      <a:pt x="9" y="53"/>
                      <a:pt x="9" y="53"/>
                      <a:pt x="9" y="53"/>
                    </a:cubicBezTo>
                    <a:cubicBezTo>
                      <a:pt x="9" y="109"/>
                      <a:pt x="9" y="109"/>
                      <a:pt x="9" y="109"/>
                    </a:cubicBezTo>
                    <a:cubicBezTo>
                      <a:pt x="9" y="112"/>
                      <a:pt x="9" y="112"/>
                      <a:pt x="9" y="112"/>
                    </a:cubicBezTo>
                    <a:cubicBezTo>
                      <a:pt x="6" y="112"/>
                      <a:pt x="6" y="112"/>
                      <a:pt x="6" y="112"/>
                    </a:cubicBezTo>
                    <a:cubicBezTo>
                      <a:pt x="0" y="112"/>
                      <a:pt x="0" y="112"/>
                      <a:pt x="0" y="112"/>
                    </a:cubicBezTo>
                    <a:cubicBezTo>
                      <a:pt x="0" y="106"/>
                      <a:pt x="0" y="106"/>
                      <a:pt x="0" y="106"/>
                    </a:cubicBezTo>
                    <a:close/>
                    <a:moveTo>
                      <a:pt x="13" y="112"/>
                    </a:moveTo>
                    <a:cubicBezTo>
                      <a:pt x="17" y="112"/>
                      <a:pt x="21" y="112"/>
                      <a:pt x="25" y="112"/>
                    </a:cubicBezTo>
                    <a:cubicBezTo>
                      <a:pt x="30" y="112"/>
                      <a:pt x="34" y="112"/>
                      <a:pt x="39" y="112"/>
                    </a:cubicBezTo>
                    <a:cubicBezTo>
                      <a:pt x="39" y="108"/>
                      <a:pt x="39" y="104"/>
                      <a:pt x="39" y="100"/>
                    </a:cubicBezTo>
                    <a:cubicBezTo>
                      <a:pt x="34" y="100"/>
                      <a:pt x="30" y="100"/>
                      <a:pt x="25" y="101"/>
                    </a:cubicBezTo>
                    <a:cubicBezTo>
                      <a:pt x="21" y="101"/>
                      <a:pt x="17" y="101"/>
                      <a:pt x="13" y="101"/>
                    </a:cubicBezTo>
                    <a:cubicBezTo>
                      <a:pt x="13" y="105"/>
                      <a:pt x="13" y="108"/>
                      <a:pt x="13" y="112"/>
                    </a:cubicBezTo>
                    <a:close/>
                    <a:moveTo>
                      <a:pt x="13" y="67"/>
                    </a:moveTo>
                    <a:cubicBezTo>
                      <a:pt x="17" y="66"/>
                      <a:pt x="21" y="65"/>
                      <a:pt x="25" y="64"/>
                    </a:cubicBezTo>
                    <a:cubicBezTo>
                      <a:pt x="30" y="63"/>
                      <a:pt x="34" y="61"/>
                      <a:pt x="39" y="60"/>
                    </a:cubicBezTo>
                    <a:cubicBezTo>
                      <a:pt x="39" y="56"/>
                      <a:pt x="39" y="52"/>
                      <a:pt x="39" y="48"/>
                    </a:cubicBezTo>
                    <a:cubicBezTo>
                      <a:pt x="34" y="50"/>
                      <a:pt x="30" y="51"/>
                      <a:pt x="25" y="53"/>
                    </a:cubicBezTo>
                    <a:cubicBezTo>
                      <a:pt x="21" y="54"/>
                      <a:pt x="17" y="56"/>
                      <a:pt x="13" y="57"/>
                    </a:cubicBezTo>
                    <a:cubicBezTo>
                      <a:pt x="13" y="61"/>
                      <a:pt x="13" y="64"/>
                      <a:pt x="13" y="67"/>
                    </a:cubicBezTo>
                    <a:close/>
                    <a:moveTo>
                      <a:pt x="13" y="82"/>
                    </a:moveTo>
                    <a:cubicBezTo>
                      <a:pt x="17" y="81"/>
                      <a:pt x="21" y="80"/>
                      <a:pt x="25" y="80"/>
                    </a:cubicBezTo>
                    <a:cubicBezTo>
                      <a:pt x="30" y="79"/>
                      <a:pt x="34" y="78"/>
                      <a:pt x="39" y="77"/>
                    </a:cubicBezTo>
                    <a:cubicBezTo>
                      <a:pt x="39" y="73"/>
                      <a:pt x="39" y="69"/>
                      <a:pt x="39" y="65"/>
                    </a:cubicBezTo>
                    <a:cubicBezTo>
                      <a:pt x="34" y="66"/>
                      <a:pt x="30" y="67"/>
                      <a:pt x="25" y="69"/>
                    </a:cubicBezTo>
                    <a:cubicBezTo>
                      <a:pt x="21" y="70"/>
                      <a:pt x="17" y="71"/>
                      <a:pt x="13" y="72"/>
                    </a:cubicBezTo>
                    <a:cubicBezTo>
                      <a:pt x="13" y="75"/>
                      <a:pt x="13" y="79"/>
                      <a:pt x="13" y="82"/>
                    </a:cubicBezTo>
                    <a:close/>
                    <a:moveTo>
                      <a:pt x="13" y="97"/>
                    </a:moveTo>
                    <a:cubicBezTo>
                      <a:pt x="17" y="96"/>
                      <a:pt x="21" y="96"/>
                      <a:pt x="25" y="96"/>
                    </a:cubicBezTo>
                    <a:cubicBezTo>
                      <a:pt x="30" y="95"/>
                      <a:pt x="34" y="95"/>
                      <a:pt x="39" y="94"/>
                    </a:cubicBezTo>
                    <a:cubicBezTo>
                      <a:pt x="39" y="90"/>
                      <a:pt x="39" y="86"/>
                      <a:pt x="39" y="82"/>
                    </a:cubicBezTo>
                    <a:cubicBezTo>
                      <a:pt x="34" y="83"/>
                      <a:pt x="30" y="84"/>
                      <a:pt x="25" y="84"/>
                    </a:cubicBezTo>
                    <a:cubicBezTo>
                      <a:pt x="21" y="85"/>
                      <a:pt x="17" y="86"/>
                      <a:pt x="13" y="86"/>
                    </a:cubicBezTo>
                    <a:cubicBezTo>
                      <a:pt x="13" y="90"/>
                      <a:pt x="13" y="93"/>
                      <a:pt x="13" y="97"/>
                    </a:cubicBezTo>
                    <a:close/>
                  </a:path>
                </a:pathLst>
              </a:custGeom>
              <a:solidFill>
                <a:schemeClr val="tx1">
                  <a:alpha val="5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sp>
          <p:nvSpPr>
            <p:cNvPr id="38" name="任意多边形 15">
              <a:extLst>
                <a:ext uri="{FF2B5EF4-FFF2-40B4-BE49-F238E27FC236}">
                  <a16:creationId xmlns="" xmlns:a16="http://schemas.microsoft.com/office/drawing/2014/main" id="{63BE6F09-831D-4985-8184-05CC322C4797}"/>
                </a:ext>
              </a:extLst>
            </p:cNvPr>
            <p:cNvSpPr/>
            <p:nvPr/>
          </p:nvSpPr>
          <p:spPr>
            <a:xfrm>
              <a:off x="1099931" y="1734765"/>
              <a:ext cx="3024000" cy="180000"/>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pic>
          <p:nvPicPr>
            <p:cNvPr id="39" name="图片 38">
              <a:extLst>
                <a:ext uri="{FF2B5EF4-FFF2-40B4-BE49-F238E27FC236}">
                  <a16:creationId xmlns="" xmlns:a16="http://schemas.microsoft.com/office/drawing/2014/main" id="{B6CB07B1-634E-4804-94F0-769770C364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360" y="1456095"/>
              <a:ext cx="675814" cy="675815"/>
            </a:xfrm>
            <a:prstGeom prst="rect">
              <a:avLst/>
            </a:prstGeom>
          </p:spPr>
        </p:pic>
      </p:grpSp>
      <p:sp>
        <p:nvSpPr>
          <p:cNvPr id="18" name="文本框 17">
            <a:extLst>
              <a:ext uri="{FF2B5EF4-FFF2-40B4-BE49-F238E27FC236}">
                <a16:creationId xmlns="" xmlns:a16="http://schemas.microsoft.com/office/drawing/2014/main" id="{08284E3D-9832-458E-BB51-8C529D3DDE41}"/>
              </a:ext>
            </a:extLst>
          </p:cNvPr>
          <p:cNvSpPr txBox="1"/>
          <p:nvPr/>
        </p:nvSpPr>
        <p:spPr>
          <a:xfrm>
            <a:off x="951647" y="485886"/>
            <a:ext cx="1620957"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福利保障</a:t>
            </a:r>
          </a:p>
        </p:txBody>
      </p:sp>
      <p:grpSp>
        <p:nvGrpSpPr>
          <p:cNvPr id="44" name="组合 43">
            <a:extLst>
              <a:ext uri="{FF2B5EF4-FFF2-40B4-BE49-F238E27FC236}">
                <a16:creationId xmlns="" xmlns:a16="http://schemas.microsoft.com/office/drawing/2014/main" id="{B7F0BEA4-BB33-46D5-80F2-CDAD53DB25D0}"/>
              </a:ext>
            </a:extLst>
          </p:cNvPr>
          <p:cNvGrpSpPr/>
          <p:nvPr/>
        </p:nvGrpSpPr>
        <p:grpSpPr>
          <a:xfrm>
            <a:off x="6330935" y="1243010"/>
            <a:ext cx="3537184" cy="4799444"/>
            <a:chOff x="830465" y="1456095"/>
            <a:chExt cx="3537184" cy="4799444"/>
          </a:xfrm>
        </p:grpSpPr>
        <p:grpSp>
          <p:nvGrpSpPr>
            <p:cNvPr id="45" name="组合 44">
              <a:extLst>
                <a:ext uri="{FF2B5EF4-FFF2-40B4-BE49-F238E27FC236}">
                  <a16:creationId xmlns="" xmlns:a16="http://schemas.microsoft.com/office/drawing/2014/main" id="{2C3F9F22-A078-45D7-92CD-F6F425619C54}"/>
                </a:ext>
              </a:extLst>
            </p:cNvPr>
            <p:cNvGrpSpPr/>
            <p:nvPr/>
          </p:nvGrpSpPr>
          <p:grpSpPr>
            <a:xfrm>
              <a:off x="830465" y="1584563"/>
              <a:ext cx="3498040" cy="4670976"/>
              <a:chOff x="852084" y="1410924"/>
              <a:chExt cx="2812656" cy="4064136"/>
            </a:xfrm>
          </p:grpSpPr>
          <p:sp>
            <p:nvSpPr>
              <p:cNvPr id="51" name="任意多边形 1">
                <a:extLst>
                  <a:ext uri="{FF2B5EF4-FFF2-40B4-BE49-F238E27FC236}">
                    <a16:creationId xmlns="" xmlns:a16="http://schemas.microsoft.com/office/drawing/2014/main" id="{08EE7DB9-1099-4A00-8F00-DB9773DCDCFE}"/>
                  </a:ext>
                </a:extLst>
              </p:cNvPr>
              <p:cNvSpPr/>
              <p:nvPr/>
            </p:nvSpPr>
            <p:spPr>
              <a:xfrm>
                <a:off x="852086" y="1416812"/>
                <a:ext cx="2812654" cy="4058248"/>
              </a:xfrm>
              <a:prstGeom prst="rect">
                <a:avLst/>
              </a:prstGeom>
              <a:solidFill>
                <a:schemeClr val="bg1"/>
              </a:solidFill>
              <a:ln>
                <a:noFill/>
              </a:ln>
              <a:effectLst>
                <a:outerShdw blurRad="139700" dist="63500" dir="10800000" algn="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52" name="矩形 51">
                <a:extLst>
                  <a:ext uri="{FF2B5EF4-FFF2-40B4-BE49-F238E27FC236}">
                    <a16:creationId xmlns="" xmlns:a16="http://schemas.microsoft.com/office/drawing/2014/main" id="{213047F9-5F81-41CD-BF62-0F63287DE783}"/>
                  </a:ext>
                </a:extLst>
              </p:cNvPr>
              <p:cNvSpPr/>
              <p:nvPr/>
            </p:nvSpPr>
            <p:spPr>
              <a:xfrm>
                <a:off x="852084" y="1410924"/>
                <a:ext cx="2812654" cy="567412"/>
              </a:xfrm>
              <a:prstGeom prst="rect">
                <a:avLst/>
              </a:prstGeom>
              <a:solidFill>
                <a:srgbClr val="068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grpSp>
          <p:nvGrpSpPr>
            <p:cNvPr id="46" name="组合 45">
              <a:extLst>
                <a:ext uri="{FF2B5EF4-FFF2-40B4-BE49-F238E27FC236}">
                  <a16:creationId xmlns="" xmlns:a16="http://schemas.microsoft.com/office/drawing/2014/main" id="{01B3E109-3F99-4935-89A3-8A0FDE23F4C4}"/>
                </a:ext>
              </a:extLst>
            </p:cNvPr>
            <p:cNvGrpSpPr/>
            <p:nvPr/>
          </p:nvGrpSpPr>
          <p:grpSpPr>
            <a:xfrm>
              <a:off x="976360" y="4771193"/>
              <a:ext cx="3391289" cy="1484346"/>
              <a:chOff x="-2226252" y="4214734"/>
              <a:chExt cx="4603960" cy="2236337"/>
            </a:xfrm>
          </p:grpSpPr>
          <p:sp>
            <p:nvSpPr>
              <p:cNvPr id="49" name="直角三角形 37">
                <a:extLst>
                  <a:ext uri="{FF2B5EF4-FFF2-40B4-BE49-F238E27FC236}">
                    <a16:creationId xmlns="" xmlns:a16="http://schemas.microsoft.com/office/drawing/2014/main" id="{2C4E6213-EF08-47ED-9F7C-77FEC77A9A9A}"/>
                  </a:ext>
                </a:extLst>
              </p:cNvPr>
              <p:cNvSpPr/>
              <p:nvPr/>
            </p:nvSpPr>
            <p:spPr>
              <a:xfrm rot="5400000">
                <a:off x="1930032" y="6003396"/>
                <a:ext cx="447675" cy="447676"/>
              </a:xfrm>
              <a:custGeom>
                <a:avLst/>
                <a:gdLst>
                  <a:gd name="connsiteX0" fmla="*/ 0 w 447676"/>
                  <a:gd name="connsiteY0" fmla="*/ 447676 h 447676"/>
                  <a:gd name="connsiteX1" fmla="*/ 0 w 447676"/>
                  <a:gd name="connsiteY1" fmla="*/ 0 h 447676"/>
                  <a:gd name="connsiteX2" fmla="*/ 447676 w 447676"/>
                  <a:gd name="connsiteY2" fmla="*/ 447676 h 447676"/>
                  <a:gd name="connsiteX3" fmla="*/ 0 w 447676"/>
                  <a:gd name="connsiteY3" fmla="*/ 447676 h 447676"/>
                  <a:gd name="connsiteX0-1" fmla="*/ 68239 w 447676"/>
                  <a:gd name="connsiteY0-2" fmla="*/ 369201 h 447676"/>
                  <a:gd name="connsiteX1-3" fmla="*/ 0 w 447676"/>
                  <a:gd name="connsiteY1-4" fmla="*/ 0 h 447676"/>
                  <a:gd name="connsiteX2-5" fmla="*/ 447676 w 447676"/>
                  <a:gd name="connsiteY2-6" fmla="*/ 447676 h 447676"/>
                  <a:gd name="connsiteX3-7" fmla="*/ 68239 w 447676"/>
                  <a:gd name="connsiteY3-8" fmla="*/ 369201 h 447676"/>
                </a:gdLst>
                <a:ahLst/>
                <a:cxnLst>
                  <a:cxn ang="0">
                    <a:pos x="connsiteX0-1" y="connsiteY0-2"/>
                  </a:cxn>
                  <a:cxn ang="0">
                    <a:pos x="connsiteX1-3" y="connsiteY1-4"/>
                  </a:cxn>
                  <a:cxn ang="0">
                    <a:pos x="connsiteX2-5" y="connsiteY2-6"/>
                  </a:cxn>
                  <a:cxn ang="0">
                    <a:pos x="connsiteX3-7" y="connsiteY3-8"/>
                  </a:cxn>
                </a:cxnLst>
                <a:rect l="l" t="t" r="r" b="b"/>
                <a:pathLst>
                  <a:path w="447676" h="447676">
                    <a:moveTo>
                      <a:pt x="68239" y="369201"/>
                    </a:moveTo>
                    <a:lnTo>
                      <a:pt x="0" y="0"/>
                    </a:lnTo>
                    <a:lnTo>
                      <a:pt x="447676" y="447676"/>
                    </a:lnTo>
                    <a:lnTo>
                      <a:pt x="68239" y="369201"/>
                    </a:ln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0" name="Freeform 144">
                <a:extLst>
                  <a:ext uri="{FF2B5EF4-FFF2-40B4-BE49-F238E27FC236}">
                    <a16:creationId xmlns="" xmlns:a16="http://schemas.microsoft.com/office/drawing/2014/main" id="{8C04E677-0ACD-49D6-A1F7-8C7B623A9FF0}"/>
                  </a:ext>
                </a:extLst>
              </p:cNvPr>
              <p:cNvSpPr>
                <a:spLocks noEditPoints="1"/>
              </p:cNvSpPr>
              <p:nvPr/>
            </p:nvSpPr>
            <p:spPr bwMode="auto">
              <a:xfrm flipH="1">
                <a:off x="-2226252" y="4214734"/>
                <a:ext cx="1919575" cy="2211686"/>
              </a:xfrm>
              <a:custGeom>
                <a:avLst/>
                <a:gdLst>
                  <a:gd name="T0" fmla="*/ 3 w 97"/>
                  <a:gd name="T1" fmla="*/ 106 h 112"/>
                  <a:gd name="T2" fmla="*/ 3 w 97"/>
                  <a:gd name="T3" fmla="*/ 48 h 112"/>
                  <a:gd name="T4" fmla="*/ 30 w 97"/>
                  <a:gd name="T5" fmla="*/ 39 h 112"/>
                  <a:gd name="T6" fmla="*/ 30 w 97"/>
                  <a:gd name="T7" fmla="*/ 23 h 112"/>
                  <a:gd name="T8" fmla="*/ 74 w 97"/>
                  <a:gd name="T9" fmla="*/ 2 h 112"/>
                  <a:gd name="T10" fmla="*/ 79 w 97"/>
                  <a:gd name="T11" fmla="*/ 1 h 112"/>
                  <a:gd name="T12" fmla="*/ 92 w 97"/>
                  <a:gd name="T13" fmla="*/ 105 h 112"/>
                  <a:gd name="T14" fmla="*/ 97 w 97"/>
                  <a:gd name="T15" fmla="*/ 112 h 112"/>
                  <a:gd name="T16" fmla="*/ 72 w 97"/>
                  <a:gd name="T17" fmla="*/ 112 h 112"/>
                  <a:gd name="T18" fmla="*/ 72 w 97"/>
                  <a:gd name="T19" fmla="*/ 11 h 112"/>
                  <a:gd name="T20" fmla="*/ 37 w 97"/>
                  <a:gd name="T21" fmla="*/ 37 h 112"/>
                  <a:gd name="T22" fmla="*/ 51 w 97"/>
                  <a:gd name="T23" fmla="*/ 32 h 112"/>
                  <a:gd name="T24" fmla="*/ 51 w 97"/>
                  <a:gd name="T25" fmla="*/ 32 h 112"/>
                  <a:gd name="T26" fmla="*/ 51 w 97"/>
                  <a:gd name="T27" fmla="*/ 32 h 112"/>
                  <a:gd name="T28" fmla="*/ 65 w 97"/>
                  <a:gd name="T29" fmla="*/ 105 h 112"/>
                  <a:gd name="T30" fmla="*/ 70 w 97"/>
                  <a:gd name="T31" fmla="*/ 112 h 112"/>
                  <a:gd name="T32" fmla="*/ 45 w 97"/>
                  <a:gd name="T33" fmla="*/ 112 h 112"/>
                  <a:gd name="T34" fmla="*/ 45 w 97"/>
                  <a:gd name="T35" fmla="*/ 41 h 112"/>
                  <a:gd name="T36" fmla="*/ 9 w 97"/>
                  <a:gd name="T37" fmla="*/ 109 h 112"/>
                  <a:gd name="T38" fmla="*/ 6 w 97"/>
                  <a:gd name="T39" fmla="*/ 112 h 112"/>
                  <a:gd name="T40" fmla="*/ 0 w 97"/>
                  <a:gd name="T41" fmla="*/ 106 h 112"/>
                  <a:gd name="T42" fmla="*/ 25 w 97"/>
                  <a:gd name="T43" fmla="*/ 112 h 112"/>
                  <a:gd name="T44" fmla="*/ 39 w 97"/>
                  <a:gd name="T45" fmla="*/ 100 h 112"/>
                  <a:gd name="T46" fmla="*/ 13 w 97"/>
                  <a:gd name="T47" fmla="*/ 101 h 112"/>
                  <a:gd name="T48" fmla="*/ 13 w 97"/>
                  <a:gd name="T49" fmla="*/ 67 h 112"/>
                  <a:gd name="T50" fmla="*/ 39 w 97"/>
                  <a:gd name="T51" fmla="*/ 60 h 112"/>
                  <a:gd name="T52" fmla="*/ 25 w 97"/>
                  <a:gd name="T53" fmla="*/ 53 h 112"/>
                  <a:gd name="T54" fmla="*/ 13 w 97"/>
                  <a:gd name="T55" fmla="*/ 67 h 112"/>
                  <a:gd name="T56" fmla="*/ 25 w 97"/>
                  <a:gd name="T57" fmla="*/ 80 h 112"/>
                  <a:gd name="T58" fmla="*/ 39 w 97"/>
                  <a:gd name="T59" fmla="*/ 65 h 112"/>
                  <a:gd name="T60" fmla="*/ 13 w 97"/>
                  <a:gd name="T61" fmla="*/ 72 h 112"/>
                  <a:gd name="T62" fmla="*/ 13 w 97"/>
                  <a:gd name="T63" fmla="*/ 97 h 112"/>
                  <a:gd name="T64" fmla="*/ 39 w 97"/>
                  <a:gd name="T65" fmla="*/ 94 h 112"/>
                  <a:gd name="T66" fmla="*/ 25 w 97"/>
                  <a:gd name="T67" fmla="*/ 84 h 112"/>
                  <a:gd name="T68" fmla="*/ 13 w 97"/>
                  <a:gd name="T69" fmla="*/ 97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7" h="112">
                    <a:moveTo>
                      <a:pt x="0" y="106"/>
                    </a:moveTo>
                    <a:cubicBezTo>
                      <a:pt x="3" y="106"/>
                      <a:pt x="3" y="106"/>
                      <a:pt x="3" y="106"/>
                    </a:cubicBezTo>
                    <a:cubicBezTo>
                      <a:pt x="3" y="51"/>
                      <a:pt x="3" y="51"/>
                      <a:pt x="3" y="51"/>
                    </a:cubicBezTo>
                    <a:cubicBezTo>
                      <a:pt x="3" y="48"/>
                      <a:pt x="3" y="48"/>
                      <a:pt x="3" y="48"/>
                    </a:cubicBezTo>
                    <a:cubicBezTo>
                      <a:pt x="5" y="48"/>
                      <a:pt x="5" y="48"/>
                      <a:pt x="5" y="48"/>
                    </a:cubicBezTo>
                    <a:cubicBezTo>
                      <a:pt x="30" y="39"/>
                      <a:pt x="30" y="39"/>
                      <a:pt x="30" y="39"/>
                    </a:cubicBezTo>
                    <a:cubicBezTo>
                      <a:pt x="30" y="25"/>
                      <a:pt x="30" y="25"/>
                      <a:pt x="30" y="25"/>
                    </a:cubicBezTo>
                    <a:cubicBezTo>
                      <a:pt x="30" y="23"/>
                      <a:pt x="30" y="23"/>
                      <a:pt x="30" y="23"/>
                    </a:cubicBezTo>
                    <a:cubicBezTo>
                      <a:pt x="32" y="22"/>
                      <a:pt x="32" y="22"/>
                      <a:pt x="32" y="22"/>
                    </a:cubicBezTo>
                    <a:cubicBezTo>
                      <a:pt x="74" y="2"/>
                      <a:pt x="74" y="2"/>
                      <a:pt x="74" y="2"/>
                    </a:cubicBezTo>
                    <a:cubicBezTo>
                      <a:pt x="79" y="0"/>
                      <a:pt x="79" y="0"/>
                      <a:pt x="79" y="0"/>
                    </a:cubicBezTo>
                    <a:cubicBezTo>
                      <a:pt x="79" y="1"/>
                      <a:pt x="79" y="1"/>
                      <a:pt x="79" y="1"/>
                    </a:cubicBezTo>
                    <a:cubicBezTo>
                      <a:pt x="92" y="9"/>
                      <a:pt x="92" y="9"/>
                      <a:pt x="92" y="9"/>
                    </a:cubicBezTo>
                    <a:cubicBezTo>
                      <a:pt x="92" y="105"/>
                      <a:pt x="92" y="105"/>
                      <a:pt x="92" y="105"/>
                    </a:cubicBezTo>
                    <a:cubicBezTo>
                      <a:pt x="97" y="105"/>
                      <a:pt x="97" y="105"/>
                      <a:pt x="97" y="105"/>
                    </a:cubicBezTo>
                    <a:cubicBezTo>
                      <a:pt x="97" y="112"/>
                      <a:pt x="97" y="112"/>
                      <a:pt x="97" y="112"/>
                    </a:cubicBezTo>
                    <a:cubicBezTo>
                      <a:pt x="75" y="112"/>
                      <a:pt x="75" y="112"/>
                      <a:pt x="75" y="112"/>
                    </a:cubicBezTo>
                    <a:cubicBezTo>
                      <a:pt x="72" y="112"/>
                      <a:pt x="72" y="112"/>
                      <a:pt x="72" y="112"/>
                    </a:cubicBezTo>
                    <a:cubicBezTo>
                      <a:pt x="72" y="109"/>
                      <a:pt x="72" y="109"/>
                      <a:pt x="72" y="109"/>
                    </a:cubicBezTo>
                    <a:cubicBezTo>
                      <a:pt x="72" y="11"/>
                      <a:pt x="72" y="11"/>
                      <a:pt x="72" y="11"/>
                    </a:cubicBezTo>
                    <a:cubicBezTo>
                      <a:pt x="37" y="27"/>
                      <a:pt x="37" y="27"/>
                      <a:pt x="37" y="27"/>
                    </a:cubicBezTo>
                    <a:cubicBezTo>
                      <a:pt x="37" y="37"/>
                      <a:pt x="37" y="37"/>
                      <a:pt x="37" y="37"/>
                    </a:cubicBezTo>
                    <a:cubicBezTo>
                      <a:pt x="47" y="33"/>
                      <a:pt x="47" y="33"/>
                      <a:pt x="47" y="33"/>
                    </a:cubicBezTo>
                    <a:cubicBezTo>
                      <a:pt x="51" y="32"/>
                      <a:pt x="51" y="32"/>
                      <a:pt x="51" y="32"/>
                    </a:cubicBezTo>
                    <a:cubicBezTo>
                      <a:pt x="51" y="31"/>
                      <a:pt x="51" y="31"/>
                      <a:pt x="51" y="31"/>
                    </a:cubicBezTo>
                    <a:cubicBezTo>
                      <a:pt x="51" y="32"/>
                      <a:pt x="51" y="32"/>
                      <a:pt x="51" y="32"/>
                    </a:cubicBezTo>
                    <a:cubicBezTo>
                      <a:pt x="51" y="31"/>
                      <a:pt x="51" y="31"/>
                      <a:pt x="51" y="31"/>
                    </a:cubicBezTo>
                    <a:cubicBezTo>
                      <a:pt x="51" y="32"/>
                      <a:pt x="51" y="32"/>
                      <a:pt x="51" y="32"/>
                    </a:cubicBezTo>
                    <a:cubicBezTo>
                      <a:pt x="65" y="40"/>
                      <a:pt x="65" y="40"/>
                      <a:pt x="65" y="40"/>
                    </a:cubicBezTo>
                    <a:cubicBezTo>
                      <a:pt x="65" y="105"/>
                      <a:pt x="65" y="105"/>
                      <a:pt x="65" y="105"/>
                    </a:cubicBezTo>
                    <a:cubicBezTo>
                      <a:pt x="70" y="105"/>
                      <a:pt x="70" y="105"/>
                      <a:pt x="70" y="105"/>
                    </a:cubicBezTo>
                    <a:cubicBezTo>
                      <a:pt x="70" y="112"/>
                      <a:pt x="70" y="112"/>
                      <a:pt x="70" y="112"/>
                    </a:cubicBezTo>
                    <a:cubicBezTo>
                      <a:pt x="48" y="112"/>
                      <a:pt x="48" y="112"/>
                      <a:pt x="48" y="112"/>
                    </a:cubicBezTo>
                    <a:cubicBezTo>
                      <a:pt x="45" y="112"/>
                      <a:pt x="45" y="112"/>
                      <a:pt x="45" y="112"/>
                    </a:cubicBezTo>
                    <a:cubicBezTo>
                      <a:pt x="45" y="108"/>
                      <a:pt x="45" y="108"/>
                      <a:pt x="45" y="108"/>
                    </a:cubicBezTo>
                    <a:cubicBezTo>
                      <a:pt x="45" y="41"/>
                      <a:pt x="45" y="41"/>
                      <a:pt x="45" y="41"/>
                    </a:cubicBezTo>
                    <a:cubicBezTo>
                      <a:pt x="9" y="53"/>
                      <a:pt x="9" y="53"/>
                      <a:pt x="9" y="53"/>
                    </a:cubicBezTo>
                    <a:cubicBezTo>
                      <a:pt x="9" y="109"/>
                      <a:pt x="9" y="109"/>
                      <a:pt x="9" y="109"/>
                    </a:cubicBezTo>
                    <a:cubicBezTo>
                      <a:pt x="9" y="112"/>
                      <a:pt x="9" y="112"/>
                      <a:pt x="9" y="112"/>
                    </a:cubicBezTo>
                    <a:cubicBezTo>
                      <a:pt x="6" y="112"/>
                      <a:pt x="6" y="112"/>
                      <a:pt x="6" y="112"/>
                    </a:cubicBezTo>
                    <a:cubicBezTo>
                      <a:pt x="0" y="112"/>
                      <a:pt x="0" y="112"/>
                      <a:pt x="0" y="112"/>
                    </a:cubicBezTo>
                    <a:cubicBezTo>
                      <a:pt x="0" y="106"/>
                      <a:pt x="0" y="106"/>
                      <a:pt x="0" y="106"/>
                    </a:cubicBezTo>
                    <a:close/>
                    <a:moveTo>
                      <a:pt x="13" y="112"/>
                    </a:moveTo>
                    <a:cubicBezTo>
                      <a:pt x="17" y="112"/>
                      <a:pt x="21" y="112"/>
                      <a:pt x="25" y="112"/>
                    </a:cubicBezTo>
                    <a:cubicBezTo>
                      <a:pt x="30" y="112"/>
                      <a:pt x="34" y="112"/>
                      <a:pt x="39" y="112"/>
                    </a:cubicBezTo>
                    <a:cubicBezTo>
                      <a:pt x="39" y="108"/>
                      <a:pt x="39" y="104"/>
                      <a:pt x="39" y="100"/>
                    </a:cubicBezTo>
                    <a:cubicBezTo>
                      <a:pt x="34" y="100"/>
                      <a:pt x="30" y="100"/>
                      <a:pt x="25" y="101"/>
                    </a:cubicBezTo>
                    <a:cubicBezTo>
                      <a:pt x="21" y="101"/>
                      <a:pt x="17" y="101"/>
                      <a:pt x="13" y="101"/>
                    </a:cubicBezTo>
                    <a:cubicBezTo>
                      <a:pt x="13" y="105"/>
                      <a:pt x="13" y="108"/>
                      <a:pt x="13" y="112"/>
                    </a:cubicBezTo>
                    <a:close/>
                    <a:moveTo>
                      <a:pt x="13" y="67"/>
                    </a:moveTo>
                    <a:cubicBezTo>
                      <a:pt x="17" y="66"/>
                      <a:pt x="21" y="65"/>
                      <a:pt x="25" y="64"/>
                    </a:cubicBezTo>
                    <a:cubicBezTo>
                      <a:pt x="30" y="63"/>
                      <a:pt x="34" y="61"/>
                      <a:pt x="39" y="60"/>
                    </a:cubicBezTo>
                    <a:cubicBezTo>
                      <a:pt x="39" y="56"/>
                      <a:pt x="39" y="52"/>
                      <a:pt x="39" y="48"/>
                    </a:cubicBezTo>
                    <a:cubicBezTo>
                      <a:pt x="34" y="50"/>
                      <a:pt x="30" y="51"/>
                      <a:pt x="25" y="53"/>
                    </a:cubicBezTo>
                    <a:cubicBezTo>
                      <a:pt x="21" y="54"/>
                      <a:pt x="17" y="56"/>
                      <a:pt x="13" y="57"/>
                    </a:cubicBezTo>
                    <a:cubicBezTo>
                      <a:pt x="13" y="61"/>
                      <a:pt x="13" y="64"/>
                      <a:pt x="13" y="67"/>
                    </a:cubicBezTo>
                    <a:close/>
                    <a:moveTo>
                      <a:pt x="13" y="82"/>
                    </a:moveTo>
                    <a:cubicBezTo>
                      <a:pt x="17" y="81"/>
                      <a:pt x="21" y="80"/>
                      <a:pt x="25" y="80"/>
                    </a:cubicBezTo>
                    <a:cubicBezTo>
                      <a:pt x="30" y="79"/>
                      <a:pt x="34" y="78"/>
                      <a:pt x="39" y="77"/>
                    </a:cubicBezTo>
                    <a:cubicBezTo>
                      <a:pt x="39" y="73"/>
                      <a:pt x="39" y="69"/>
                      <a:pt x="39" y="65"/>
                    </a:cubicBezTo>
                    <a:cubicBezTo>
                      <a:pt x="34" y="66"/>
                      <a:pt x="30" y="67"/>
                      <a:pt x="25" y="69"/>
                    </a:cubicBezTo>
                    <a:cubicBezTo>
                      <a:pt x="21" y="70"/>
                      <a:pt x="17" y="71"/>
                      <a:pt x="13" y="72"/>
                    </a:cubicBezTo>
                    <a:cubicBezTo>
                      <a:pt x="13" y="75"/>
                      <a:pt x="13" y="79"/>
                      <a:pt x="13" y="82"/>
                    </a:cubicBezTo>
                    <a:close/>
                    <a:moveTo>
                      <a:pt x="13" y="97"/>
                    </a:moveTo>
                    <a:cubicBezTo>
                      <a:pt x="17" y="96"/>
                      <a:pt x="21" y="96"/>
                      <a:pt x="25" y="96"/>
                    </a:cubicBezTo>
                    <a:cubicBezTo>
                      <a:pt x="30" y="95"/>
                      <a:pt x="34" y="95"/>
                      <a:pt x="39" y="94"/>
                    </a:cubicBezTo>
                    <a:cubicBezTo>
                      <a:pt x="39" y="90"/>
                      <a:pt x="39" y="86"/>
                      <a:pt x="39" y="82"/>
                    </a:cubicBezTo>
                    <a:cubicBezTo>
                      <a:pt x="34" y="83"/>
                      <a:pt x="30" y="84"/>
                      <a:pt x="25" y="84"/>
                    </a:cubicBezTo>
                    <a:cubicBezTo>
                      <a:pt x="21" y="85"/>
                      <a:pt x="17" y="86"/>
                      <a:pt x="13" y="86"/>
                    </a:cubicBezTo>
                    <a:cubicBezTo>
                      <a:pt x="13" y="90"/>
                      <a:pt x="13" y="93"/>
                      <a:pt x="13" y="97"/>
                    </a:cubicBezTo>
                    <a:close/>
                  </a:path>
                </a:pathLst>
              </a:custGeom>
              <a:solidFill>
                <a:schemeClr val="tx1">
                  <a:alpha val="5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sp>
          <p:nvSpPr>
            <p:cNvPr id="47" name="任意多边形 15">
              <a:extLst>
                <a:ext uri="{FF2B5EF4-FFF2-40B4-BE49-F238E27FC236}">
                  <a16:creationId xmlns="" xmlns:a16="http://schemas.microsoft.com/office/drawing/2014/main" id="{19C9DF40-56AA-4599-BD19-45A6ABC056BA}"/>
                </a:ext>
              </a:extLst>
            </p:cNvPr>
            <p:cNvSpPr/>
            <p:nvPr/>
          </p:nvSpPr>
          <p:spPr>
            <a:xfrm>
              <a:off x="1099931" y="1734765"/>
              <a:ext cx="3024000" cy="180000"/>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pic>
          <p:nvPicPr>
            <p:cNvPr id="48" name="图片 47">
              <a:extLst>
                <a:ext uri="{FF2B5EF4-FFF2-40B4-BE49-F238E27FC236}">
                  <a16:creationId xmlns="" xmlns:a16="http://schemas.microsoft.com/office/drawing/2014/main" id="{C507CB36-CE84-4049-9AD3-EE160F5067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360" y="1456095"/>
              <a:ext cx="675814" cy="675815"/>
            </a:xfrm>
            <a:prstGeom prst="rect">
              <a:avLst/>
            </a:prstGeom>
          </p:spPr>
        </p:pic>
      </p:grpSp>
      <p:grpSp>
        <p:nvGrpSpPr>
          <p:cNvPr id="5" name="组合 4">
            <a:extLst>
              <a:ext uri="{FF2B5EF4-FFF2-40B4-BE49-F238E27FC236}">
                <a16:creationId xmlns="" xmlns:a16="http://schemas.microsoft.com/office/drawing/2014/main" id="{CC5FF538-2869-4A8F-97DD-ADC516811FEF}"/>
              </a:ext>
            </a:extLst>
          </p:cNvPr>
          <p:cNvGrpSpPr/>
          <p:nvPr/>
        </p:nvGrpSpPr>
        <p:grpSpPr>
          <a:xfrm>
            <a:off x="2338068" y="2753693"/>
            <a:ext cx="3288892" cy="2343474"/>
            <a:chOff x="2338068" y="2753693"/>
            <a:chExt cx="3288892" cy="2343474"/>
          </a:xfrm>
        </p:grpSpPr>
        <p:sp>
          <p:nvSpPr>
            <p:cNvPr id="34" name="矩形 33">
              <a:extLst>
                <a:ext uri="{FF2B5EF4-FFF2-40B4-BE49-F238E27FC236}">
                  <a16:creationId xmlns="" xmlns:a16="http://schemas.microsoft.com/office/drawing/2014/main" id="{C3ED4F2A-E798-4E41-B182-A37F87035E6C}"/>
                </a:ext>
              </a:extLst>
            </p:cNvPr>
            <p:cNvSpPr/>
            <p:nvPr/>
          </p:nvSpPr>
          <p:spPr>
            <a:xfrm>
              <a:off x="2338068" y="3158175"/>
              <a:ext cx="3288892" cy="1938992"/>
            </a:xfrm>
            <a:prstGeom prst="rect">
              <a:avLst/>
            </a:prstGeom>
          </p:spPr>
          <p:txBody>
            <a:bodyPr wrap="square">
              <a:spAutoFit/>
            </a:bodyPr>
            <a:lstStyle/>
            <a:p>
              <a:pPr marL="285750" indent="-285750">
                <a:lnSpc>
                  <a:spcPct val="150000"/>
                </a:lnSpc>
                <a:buFont typeface="Wingdings" panose="05000000000000000000" pitchFamily="2" charset="2"/>
                <a:buChar char="ü"/>
              </a:pPr>
              <a:r>
                <a:rPr lang="zh-CN" altLang="en-US" sz="1600" dirty="0">
                  <a:solidFill>
                    <a:schemeClr val="bg2">
                      <a:lumMod val="25000"/>
                    </a:schemeClr>
                  </a:solidFill>
                  <a:cs typeface="+mn-ea"/>
                  <a:sym typeface="+mn-lt"/>
                </a:rPr>
                <a:t>养老保险</a:t>
              </a:r>
            </a:p>
            <a:p>
              <a:pPr marL="285750" indent="-285750">
                <a:lnSpc>
                  <a:spcPct val="150000"/>
                </a:lnSpc>
                <a:buClr>
                  <a:schemeClr val="tx1"/>
                </a:buClr>
                <a:buFont typeface="Wingdings" panose="05000000000000000000" pitchFamily="2" charset="2"/>
                <a:buChar char="ü"/>
              </a:pPr>
              <a:r>
                <a:rPr lang="zh-CN" altLang="en-US" sz="1600" dirty="0">
                  <a:solidFill>
                    <a:schemeClr val="bg2">
                      <a:lumMod val="25000"/>
                    </a:schemeClr>
                  </a:solidFill>
                  <a:cs typeface="+mn-ea"/>
                  <a:sym typeface="+mn-lt"/>
                </a:rPr>
                <a:t>医疗保险</a:t>
              </a:r>
            </a:p>
            <a:p>
              <a:pPr marL="285750" indent="-285750">
                <a:lnSpc>
                  <a:spcPct val="150000"/>
                </a:lnSpc>
                <a:buClr>
                  <a:schemeClr val="tx1"/>
                </a:buClr>
                <a:buFont typeface="Wingdings" panose="05000000000000000000" pitchFamily="2" charset="2"/>
                <a:buChar char="ü"/>
              </a:pPr>
              <a:r>
                <a:rPr lang="zh-CN" altLang="en-US" sz="1600" dirty="0">
                  <a:solidFill>
                    <a:schemeClr val="bg2">
                      <a:lumMod val="25000"/>
                    </a:schemeClr>
                  </a:solidFill>
                  <a:cs typeface="+mn-ea"/>
                  <a:sym typeface="+mn-lt"/>
                </a:rPr>
                <a:t>失业保险</a:t>
              </a:r>
            </a:p>
            <a:p>
              <a:pPr marL="285750" indent="-285750">
                <a:lnSpc>
                  <a:spcPct val="150000"/>
                </a:lnSpc>
                <a:buClr>
                  <a:schemeClr val="tx1"/>
                </a:buClr>
                <a:buFont typeface="Wingdings" panose="05000000000000000000" pitchFamily="2" charset="2"/>
                <a:buChar char="ü"/>
              </a:pPr>
              <a:r>
                <a:rPr lang="zh-CN" altLang="en-US" sz="1600" dirty="0">
                  <a:solidFill>
                    <a:schemeClr val="bg2">
                      <a:lumMod val="25000"/>
                    </a:schemeClr>
                  </a:solidFill>
                  <a:cs typeface="+mn-ea"/>
                  <a:sym typeface="+mn-lt"/>
                </a:rPr>
                <a:t>工伤保险</a:t>
              </a:r>
            </a:p>
            <a:p>
              <a:pPr marL="285750" indent="-285750">
                <a:lnSpc>
                  <a:spcPct val="150000"/>
                </a:lnSpc>
                <a:buClr>
                  <a:schemeClr val="tx1"/>
                </a:buClr>
                <a:buFont typeface="Wingdings" panose="05000000000000000000" pitchFamily="2" charset="2"/>
                <a:buChar char="ü"/>
              </a:pPr>
              <a:r>
                <a:rPr lang="zh-CN" altLang="en-US" sz="1600" dirty="0">
                  <a:solidFill>
                    <a:schemeClr val="bg2">
                      <a:lumMod val="25000"/>
                    </a:schemeClr>
                  </a:solidFill>
                  <a:cs typeface="+mn-ea"/>
                  <a:sym typeface="+mn-lt"/>
                </a:rPr>
                <a:t>生育保险（北京市户口）</a:t>
              </a:r>
            </a:p>
          </p:txBody>
        </p:sp>
        <p:sp>
          <p:nvSpPr>
            <p:cNvPr id="3" name="矩形 2">
              <a:extLst>
                <a:ext uri="{FF2B5EF4-FFF2-40B4-BE49-F238E27FC236}">
                  <a16:creationId xmlns="" xmlns:a16="http://schemas.microsoft.com/office/drawing/2014/main" id="{50817133-5962-444D-96C9-1F48DB7DF83C}"/>
                </a:ext>
              </a:extLst>
            </p:cNvPr>
            <p:cNvSpPr/>
            <p:nvPr/>
          </p:nvSpPr>
          <p:spPr>
            <a:xfrm>
              <a:off x="2445831" y="2753693"/>
              <a:ext cx="954107" cy="400110"/>
            </a:xfrm>
            <a:prstGeom prst="rect">
              <a:avLst/>
            </a:prstGeom>
          </p:spPr>
          <p:txBody>
            <a:bodyPr wrap="none">
              <a:spAutoFit/>
            </a:bodyPr>
            <a:lstStyle/>
            <a:p>
              <a:pPr algn="ctr">
                <a:buFont typeface="Wingdings" panose="05000000000000000000" pitchFamily="2" charset="2"/>
                <a:buNone/>
              </a:pPr>
              <a:r>
                <a:rPr lang="zh-CN" altLang="en-US" sz="2000" b="1" dirty="0">
                  <a:solidFill>
                    <a:srgbClr val="068FF5"/>
                  </a:solidFill>
                  <a:cs typeface="+mn-ea"/>
                  <a:sym typeface="+mn-lt"/>
                </a:rPr>
                <a:t>五险</a:t>
              </a:r>
              <a:r>
                <a:rPr lang="zh-CN" altLang="en-US" sz="2000" dirty="0">
                  <a:solidFill>
                    <a:srgbClr val="068FF5"/>
                  </a:solidFill>
                  <a:cs typeface="+mn-ea"/>
                  <a:sym typeface="+mn-lt"/>
                </a:rPr>
                <a:t>：</a:t>
              </a:r>
            </a:p>
          </p:txBody>
        </p:sp>
      </p:grpSp>
      <p:grpSp>
        <p:nvGrpSpPr>
          <p:cNvPr id="4" name="组合 3">
            <a:extLst>
              <a:ext uri="{FF2B5EF4-FFF2-40B4-BE49-F238E27FC236}">
                <a16:creationId xmlns="" xmlns:a16="http://schemas.microsoft.com/office/drawing/2014/main" id="{22C68D7D-AD27-4FAA-923A-C80356FD33AB}"/>
              </a:ext>
            </a:extLst>
          </p:cNvPr>
          <p:cNvGrpSpPr/>
          <p:nvPr/>
        </p:nvGrpSpPr>
        <p:grpSpPr>
          <a:xfrm>
            <a:off x="7244231" y="2753693"/>
            <a:ext cx="2039581" cy="1012780"/>
            <a:chOff x="7244231" y="2753693"/>
            <a:chExt cx="2039581" cy="1012780"/>
          </a:xfrm>
        </p:grpSpPr>
        <p:sp>
          <p:nvSpPr>
            <p:cNvPr id="54" name="矩形 53">
              <a:extLst>
                <a:ext uri="{FF2B5EF4-FFF2-40B4-BE49-F238E27FC236}">
                  <a16:creationId xmlns="" xmlns:a16="http://schemas.microsoft.com/office/drawing/2014/main" id="{466C2414-6C78-483A-9710-7406F2068F8D}"/>
                </a:ext>
              </a:extLst>
            </p:cNvPr>
            <p:cNvSpPr/>
            <p:nvPr/>
          </p:nvSpPr>
          <p:spPr>
            <a:xfrm>
              <a:off x="7244231" y="3427919"/>
              <a:ext cx="2039581" cy="338554"/>
            </a:xfrm>
            <a:prstGeom prst="rect">
              <a:avLst/>
            </a:prstGeom>
          </p:spPr>
          <p:txBody>
            <a:bodyPr wrap="square">
              <a:spAutoFit/>
            </a:bodyPr>
            <a:lstStyle/>
            <a:p>
              <a:pPr marL="285750" indent="-285750">
                <a:buFont typeface="Wingdings" panose="05000000000000000000" pitchFamily="2" charset="2"/>
                <a:buChar char="ü"/>
              </a:pPr>
              <a:r>
                <a:rPr lang="zh-CN" altLang="en-US" sz="1600" dirty="0">
                  <a:solidFill>
                    <a:schemeClr val="bg2">
                      <a:lumMod val="25000"/>
                    </a:schemeClr>
                  </a:solidFill>
                  <a:cs typeface="+mn-ea"/>
                  <a:sym typeface="+mn-lt"/>
                </a:rPr>
                <a:t>住房公积金</a:t>
              </a:r>
            </a:p>
          </p:txBody>
        </p:sp>
        <p:sp>
          <p:nvSpPr>
            <p:cNvPr id="55" name="矩形 54">
              <a:extLst>
                <a:ext uri="{FF2B5EF4-FFF2-40B4-BE49-F238E27FC236}">
                  <a16:creationId xmlns="" xmlns:a16="http://schemas.microsoft.com/office/drawing/2014/main" id="{ED218674-97EB-4E4F-B2CE-5A8AD1D10110}"/>
                </a:ext>
              </a:extLst>
            </p:cNvPr>
            <p:cNvSpPr/>
            <p:nvPr/>
          </p:nvSpPr>
          <p:spPr>
            <a:xfrm>
              <a:off x="7285874" y="2753693"/>
              <a:ext cx="1029449" cy="400110"/>
            </a:xfrm>
            <a:prstGeom prst="rect">
              <a:avLst/>
            </a:prstGeom>
          </p:spPr>
          <p:txBody>
            <a:bodyPr wrap="none">
              <a:spAutoFit/>
            </a:bodyPr>
            <a:lstStyle/>
            <a:p>
              <a:pPr algn="ctr">
                <a:buFont typeface="Wingdings" panose="05000000000000000000" pitchFamily="2" charset="2"/>
                <a:buNone/>
              </a:pPr>
              <a:r>
                <a:rPr lang="zh-CN" altLang="en-US" sz="2000" dirty="0">
                  <a:solidFill>
                    <a:srgbClr val="068FF5"/>
                  </a:solidFill>
                  <a:cs typeface="+mn-ea"/>
                  <a:sym typeface="+mn-lt"/>
                </a:rPr>
                <a:t>一金 ：</a:t>
              </a:r>
            </a:p>
          </p:txBody>
        </p:sp>
      </p:grpSp>
    </p:spTree>
    <p:extLst>
      <p:ext uri="{BB962C8B-B14F-4D97-AF65-F5344CB8AC3E}">
        <p14:creationId xmlns:p14="http://schemas.microsoft.com/office/powerpoint/2010/main" val="39712581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0-#ppt_w/2"/>
                                          </p:val>
                                        </p:tav>
                                        <p:tav tm="100000">
                                          <p:val>
                                            <p:strVal val="#ppt_x"/>
                                          </p:val>
                                        </p:tav>
                                      </p:tavLst>
                                    </p:anim>
                                    <p:anim calcmode="lin" valueType="num">
                                      <p:cBhvr additive="base">
                                        <p:cTn id="8"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5"/>
                                        </p:tgtEl>
                                        <p:attrNameLst>
                                          <p:attrName>style.visibility</p:attrName>
                                        </p:attrNameLst>
                                      </p:cBhvr>
                                      <p:to>
                                        <p:strVal val="visible"/>
                                      </p:to>
                                    </p:set>
                                    <p:animEffect transition="in" filter="fade">
                                      <p:cBhvr>
                                        <p:cTn id="13" dur="1000"/>
                                        <p:tgtEl>
                                          <p:spTgt spid="35"/>
                                        </p:tgtEl>
                                      </p:cBhvr>
                                    </p:animEffect>
                                    <p:anim calcmode="lin" valueType="num">
                                      <p:cBhvr>
                                        <p:cTn id="14" dur="1000" fill="hold"/>
                                        <p:tgtEl>
                                          <p:spTgt spid="35"/>
                                        </p:tgtEl>
                                        <p:attrNameLst>
                                          <p:attrName>ppt_x</p:attrName>
                                        </p:attrNameLst>
                                      </p:cBhvr>
                                      <p:tavLst>
                                        <p:tav tm="0">
                                          <p:val>
                                            <p:strVal val="#ppt_x"/>
                                          </p:val>
                                        </p:tav>
                                        <p:tav tm="100000">
                                          <p:val>
                                            <p:strVal val="#ppt_x"/>
                                          </p:val>
                                        </p:tav>
                                      </p:tavLst>
                                    </p:anim>
                                    <p:anim calcmode="lin" valueType="num">
                                      <p:cBhvr>
                                        <p:cTn id="15"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44"/>
                                        </p:tgtEl>
                                        <p:attrNameLst>
                                          <p:attrName>style.visibility</p:attrName>
                                        </p:attrNameLst>
                                      </p:cBhvr>
                                      <p:to>
                                        <p:strVal val="visible"/>
                                      </p:to>
                                    </p:set>
                                    <p:animEffect transition="in" filter="fade">
                                      <p:cBhvr>
                                        <p:cTn id="25" dur="1000"/>
                                        <p:tgtEl>
                                          <p:spTgt spid="44"/>
                                        </p:tgtEl>
                                      </p:cBhvr>
                                    </p:animEffect>
                                    <p:anim calcmode="lin" valueType="num">
                                      <p:cBhvr>
                                        <p:cTn id="26" dur="1000" fill="hold"/>
                                        <p:tgtEl>
                                          <p:spTgt spid="44"/>
                                        </p:tgtEl>
                                        <p:attrNameLst>
                                          <p:attrName>ppt_x</p:attrName>
                                        </p:attrNameLst>
                                      </p:cBhvr>
                                      <p:tavLst>
                                        <p:tav tm="0">
                                          <p:val>
                                            <p:strVal val="#ppt_x"/>
                                          </p:val>
                                        </p:tav>
                                        <p:tav tm="100000">
                                          <p:val>
                                            <p:strVal val="#ppt_x"/>
                                          </p:val>
                                        </p:tav>
                                      </p:tavLst>
                                    </p:anim>
                                    <p:anim calcmode="lin" valueType="num">
                                      <p:cBhvr>
                                        <p:cTn id="27"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a:extLst>
              <a:ext uri="{FF2B5EF4-FFF2-40B4-BE49-F238E27FC236}">
                <a16:creationId xmlns="" xmlns:a16="http://schemas.microsoft.com/office/drawing/2014/main" id="{08284E3D-9832-458E-BB51-8C529D3DDE41}"/>
              </a:ext>
            </a:extLst>
          </p:cNvPr>
          <p:cNvSpPr txBox="1"/>
          <p:nvPr/>
        </p:nvSpPr>
        <p:spPr>
          <a:xfrm>
            <a:off x="951647" y="485886"/>
            <a:ext cx="1620957"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福利保障</a:t>
            </a:r>
          </a:p>
        </p:txBody>
      </p:sp>
      <p:graphicFrame>
        <p:nvGraphicFramePr>
          <p:cNvPr id="27" name="Group 59">
            <a:extLst>
              <a:ext uri="{FF2B5EF4-FFF2-40B4-BE49-F238E27FC236}">
                <a16:creationId xmlns="" xmlns:a16="http://schemas.microsoft.com/office/drawing/2014/main" id="{047744BF-682A-4D5B-A874-9338695BD4D6}"/>
              </a:ext>
            </a:extLst>
          </p:cNvPr>
          <p:cNvGraphicFramePr>
            <a:graphicFrameLocks noGrp="1"/>
          </p:cNvGraphicFramePr>
          <p:nvPr>
            <p:extLst>
              <p:ext uri="{D42A27DB-BD31-4B8C-83A1-F6EECF244321}">
                <p14:modId xmlns:p14="http://schemas.microsoft.com/office/powerpoint/2010/main" val="4262983605"/>
              </p:ext>
            </p:extLst>
          </p:nvPr>
        </p:nvGraphicFramePr>
        <p:xfrm>
          <a:off x="1533328" y="2143769"/>
          <a:ext cx="9107506" cy="1874953"/>
        </p:xfrm>
        <a:graphic>
          <a:graphicData uri="http://schemas.openxmlformats.org/drawingml/2006/table">
            <a:tbl>
              <a:tblPr>
                <a:tableStyleId>{2D5ABB26-0587-4C30-8999-92F81FD0307C}</a:tableStyleId>
              </a:tblPr>
              <a:tblGrid>
                <a:gridCol w="1784928">
                  <a:extLst>
                    <a:ext uri="{9D8B030D-6E8A-4147-A177-3AD203B41FA5}">
                      <a16:colId xmlns="" xmlns:a16="http://schemas.microsoft.com/office/drawing/2014/main" val="20000"/>
                    </a:ext>
                  </a:extLst>
                </a:gridCol>
                <a:gridCol w="1377456">
                  <a:extLst>
                    <a:ext uri="{9D8B030D-6E8A-4147-A177-3AD203B41FA5}">
                      <a16:colId xmlns="" xmlns:a16="http://schemas.microsoft.com/office/drawing/2014/main" val="20001"/>
                    </a:ext>
                  </a:extLst>
                </a:gridCol>
                <a:gridCol w="1661693">
                  <a:extLst>
                    <a:ext uri="{9D8B030D-6E8A-4147-A177-3AD203B41FA5}">
                      <a16:colId xmlns="" xmlns:a16="http://schemas.microsoft.com/office/drawing/2014/main" val="20002"/>
                    </a:ext>
                  </a:extLst>
                </a:gridCol>
                <a:gridCol w="1610013">
                  <a:extLst>
                    <a:ext uri="{9D8B030D-6E8A-4147-A177-3AD203B41FA5}">
                      <a16:colId xmlns="" xmlns:a16="http://schemas.microsoft.com/office/drawing/2014/main" val="20003"/>
                    </a:ext>
                  </a:extLst>
                </a:gridCol>
                <a:gridCol w="1411246">
                  <a:extLst>
                    <a:ext uri="{9D8B030D-6E8A-4147-A177-3AD203B41FA5}">
                      <a16:colId xmlns="" xmlns:a16="http://schemas.microsoft.com/office/drawing/2014/main" val="20004"/>
                    </a:ext>
                  </a:extLst>
                </a:gridCol>
                <a:gridCol w="1262170">
                  <a:extLst>
                    <a:ext uri="{9D8B030D-6E8A-4147-A177-3AD203B41FA5}">
                      <a16:colId xmlns="" xmlns:a16="http://schemas.microsoft.com/office/drawing/2014/main" val="20005"/>
                    </a:ext>
                  </a:extLst>
                </a:gridCol>
              </a:tblGrid>
              <a:tr h="862880">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20000"/>
                        </a:spcBef>
                        <a:spcAft>
                          <a:spcPct val="0"/>
                        </a:spcAft>
                        <a:buClr>
                          <a:schemeClr val="hlink"/>
                        </a:buClr>
                        <a:buSzPct val="70000"/>
                        <a:buFont typeface="Wingdings" panose="05000000000000000000" pitchFamily="2" charset="2"/>
                        <a:buNone/>
                        <a:tabLst/>
                      </a:pPr>
                      <a:r>
                        <a:rPr kumimoji="0" lang="zh-CN" altLang="en-US" sz="1600" b="1" u="none" strike="noStrike" cap="none" normalizeH="0" baseline="0" dirty="0">
                          <a:ln>
                            <a:noFill/>
                          </a:ln>
                          <a:solidFill>
                            <a:schemeClr val="bg2">
                              <a:lumMod val="25000"/>
                            </a:schemeClr>
                          </a:solidFill>
                          <a:effectLst/>
                          <a:latin typeface="+mn-lt"/>
                          <a:ea typeface="+mn-ea"/>
                          <a:cs typeface="+mn-ea"/>
                          <a:sym typeface="+mn-lt"/>
                        </a:rPr>
                        <a:t>险种及比例 </a:t>
                      </a:r>
                      <a:endParaRPr kumimoji="0" lang="zh-CN" altLang="en-US" sz="1600" b="1"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20000"/>
                        </a:spcBef>
                        <a:spcAft>
                          <a:spcPct val="0"/>
                        </a:spcAft>
                        <a:buClr>
                          <a:schemeClr val="hlink"/>
                        </a:buClr>
                        <a:buSzPct val="70000"/>
                        <a:buFont typeface="Wingdings" panose="05000000000000000000" pitchFamily="2" charset="2"/>
                        <a:buNone/>
                        <a:tabLst/>
                      </a:pPr>
                      <a:r>
                        <a:rPr kumimoji="0" lang="zh-CN" altLang="en-US" sz="1600" b="1" u="none" strike="noStrike" cap="none" normalizeH="0" baseline="0" dirty="0">
                          <a:ln>
                            <a:noFill/>
                          </a:ln>
                          <a:solidFill>
                            <a:schemeClr val="bg2">
                              <a:lumMod val="25000"/>
                            </a:schemeClr>
                          </a:solidFill>
                          <a:effectLst/>
                          <a:latin typeface="+mn-lt"/>
                          <a:ea typeface="+mn-ea"/>
                          <a:cs typeface="+mn-ea"/>
                          <a:sym typeface="+mn-lt"/>
                        </a:rPr>
                        <a:t>养老保险 </a:t>
                      </a:r>
                      <a:endParaRPr kumimoji="0" lang="zh-CN" altLang="en-US" sz="1600" b="1"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20000"/>
                        </a:spcBef>
                        <a:spcAft>
                          <a:spcPct val="0"/>
                        </a:spcAft>
                        <a:buClr>
                          <a:schemeClr val="hlink"/>
                        </a:buClr>
                        <a:buSzPct val="70000"/>
                        <a:buFont typeface="Wingdings" panose="05000000000000000000" pitchFamily="2" charset="2"/>
                        <a:buNone/>
                        <a:tabLst/>
                      </a:pPr>
                      <a:r>
                        <a:rPr kumimoji="0" lang="zh-CN" altLang="en-US" sz="1600" b="1" u="none" strike="noStrike" cap="none" normalizeH="0" baseline="0" dirty="0">
                          <a:ln>
                            <a:noFill/>
                          </a:ln>
                          <a:solidFill>
                            <a:schemeClr val="bg2">
                              <a:lumMod val="25000"/>
                            </a:schemeClr>
                          </a:solidFill>
                          <a:effectLst/>
                          <a:latin typeface="+mn-lt"/>
                          <a:ea typeface="+mn-ea"/>
                          <a:cs typeface="+mn-ea"/>
                          <a:sym typeface="+mn-lt"/>
                        </a:rPr>
                        <a:t>失业保险 </a:t>
                      </a:r>
                      <a:endParaRPr kumimoji="0" lang="zh-CN" altLang="en-US" sz="1600" b="1"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20000"/>
                        </a:spcBef>
                        <a:spcAft>
                          <a:spcPct val="0"/>
                        </a:spcAft>
                        <a:buClr>
                          <a:schemeClr val="hlink"/>
                        </a:buClr>
                        <a:buSzPct val="70000"/>
                        <a:buFont typeface="Wingdings" panose="05000000000000000000" pitchFamily="2" charset="2"/>
                        <a:buNone/>
                        <a:tabLst/>
                      </a:pPr>
                      <a:r>
                        <a:rPr kumimoji="0" lang="zh-CN" altLang="en-US" sz="1600" b="1" u="none" strike="noStrike" cap="none" normalizeH="0" baseline="0" dirty="0">
                          <a:ln>
                            <a:noFill/>
                          </a:ln>
                          <a:solidFill>
                            <a:schemeClr val="bg2">
                              <a:lumMod val="25000"/>
                            </a:schemeClr>
                          </a:solidFill>
                          <a:effectLst/>
                          <a:latin typeface="+mn-lt"/>
                          <a:ea typeface="+mn-ea"/>
                          <a:cs typeface="+mn-ea"/>
                          <a:sym typeface="+mn-lt"/>
                        </a:rPr>
                        <a:t>工伤保险 </a:t>
                      </a:r>
                      <a:endParaRPr kumimoji="0" lang="zh-CN" altLang="en-US" sz="1600" b="1"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20000"/>
                        </a:spcBef>
                        <a:spcAft>
                          <a:spcPct val="0"/>
                        </a:spcAft>
                        <a:buClr>
                          <a:schemeClr val="hlink"/>
                        </a:buClr>
                        <a:buSzPct val="70000"/>
                        <a:buFont typeface="Wingdings" panose="05000000000000000000" pitchFamily="2" charset="2"/>
                        <a:buNone/>
                        <a:tabLst/>
                      </a:pPr>
                      <a:r>
                        <a:rPr kumimoji="0" lang="zh-CN" altLang="en-US" sz="1600" b="1" u="none" strike="noStrike" cap="none" normalizeH="0" baseline="0" dirty="0">
                          <a:ln>
                            <a:noFill/>
                          </a:ln>
                          <a:solidFill>
                            <a:schemeClr val="bg2">
                              <a:lumMod val="25000"/>
                            </a:schemeClr>
                          </a:solidFill>
                          <a:effectLst/>
                          <a:latin typeface="+mn-lt"/>
                          <a:ea typeface="+mn-ea"/>
                          <a:cs typeface="+mn-ea"/>
                          <a:sym typeface="+mn-lt"/>
                        </a:rPr>
                        <a:t>基本医疗</a:t>
                      </a:r>
                    </a:p>
                    <a:p>
                      <a:pPr marL="0" marR="0" lvl="0" indent="0" algn="ctr" defTabSz="914400" rtl="0" eaLnBrk="1" fontAlgn="base" latinLnBrk="0" hangingPunct="1">
                        <a:lnSpc>
                          <a:spcPct val="150000"/>
                        </a:lnSpc>
                        <a:spcBef>
                          <a:spcPct val="20000"/>
                        </a:spcBef>
                        <a:spcAft>
                          <a:spcPct val="0"/>
                        </a:spcAft>
                        <a:buClr>
                          <a:schemeClr val="hlink"/>
                        </a:buClr>
                        <a:buSzPct val="70000"/>
                        <a:buFont typeface="Wingdings" panose="05000000000000000000" pitchFamily="2" charset="2"/>
                        <a:buNone/>
                        <a:tabLst/>
                      </a:pPr>
                      <a:r>
                        <a:rPr kumimoji="0" lang="zh-CN" altLang="en-US" sz="1600" b="1" u="none" strike="noStrike" cap="none" normalizeH="0" baseline="0" dirty="0">
                          <a:ln>
                            <a:noFill/>
                          </a:ln>
                          <a:solidFill>
                            <a:schemeClr val="bg2">
                              <a:lumMod val="25000"/>
                            </a:schemeClr>
                          </a:solidFill>
                          <a:effectLst/>
                          <a:latin typeface="+mn-lt"/>
                          <a:ea typeface="+mn-ea"/>
                          <a:cs typeface="+mn-ea"/>
                          <a:sym typeface="+mn-lt"/>
                        </a:rPr>
                        <a:t>保险 </a:t>
                      </a:r>
                      <a:endParaRPr kumimoji="0" lang="zh-CN" altLang="en-US" sz="1600" b="1"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20000"/>
                        </a:spcBef>
                        <a:spcAft>
                          <a:spcPct val="0"/>
                        </a:spcAft>
                        <a:buClr>
                          <a:schemeClr val="hlink"/>
                        </a:buClr>
                        <a:buSzPct val="70000"/>
                        <a:buFont typeface="Wingdings" panose="05000000000000000000" pitchFamily="2" charset="2"/>
                        <a:buNone/>
                        <a:tabLst/>
                      </a:pPr>
                      <a:r>
                        <a:rPr kumimoji="0" lang="zh-CN" altLang="en-US" sz="1600" u="none" strike="noStrike" cap="none" normalizeH="0" baseline="0">
                          <a:ln>
                            <a:noFill/>
                          </a:ln>
                          <a:solidFill>
                            <a:schemeClr val="bg2">
                              <a:lumMod val="25000"/>
                            </a:schemeClr>
                          </a:solidFill>
                          <a:effectLst/>
                          <a:latin typeface="+mn-lt"/>
                          <a:ea typeface="+mn-ea"/>
                          <a:cs typeface="+mn-ea"/>
                          <a:sym typeface="+mn-lt"/>
                        </a:rPr>
                        <a:t>生育险 </a:t>
                      </a:r>
                      <a:endParaRPr kumimoji="0" lang="zh-CN" altLang="en-US" sz="1600" b="0" i="0" u="none" strike="noStrike" cap="none" normalizeH="0" baseline="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 xmlns:a16="http://schemas.microsoft.com/office/drawing/2014/main" val="10000"/>
                  </a:ext>
                </a:extLst>
              </a:tr>
              <a:tr h="546025">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20000"/>
                        </a:spcBef>
                        <a:spcAft>
                          <a:spcPct val="0"/>
                        </a:spcAft>
                        <a:buClr>
                          <a:schemeClr val="hlink"/>
                        </a:buClr>
                        <a:buSzPct val="70000"/>
                        <a:buFont typeface="Wingdings" panose="05000000000000000000" pitchFamily="2" charset="2"/>
                        <a:buNone/>
                        <a:tabLst/>
                      </a:pPr>
                      <a:r>
                        <a:rPr kumimoji="0" lang="zh-CN" altLang="en-US" sz="1600" b="1" u="none" strike="noStrike" cap="none" normalizeH="0" baseline="0" dirty="0">
                          <a:ln>
                            <a:noFill/>
                          </a:ln>
                          <a:solidFill>
                            <a:schemeClr val="bg2">
                              <a:lumMod val="25000"/>
                            </a:schemeClr>
                          </a:solidFill>
                          <a:effectLst/>
                          <a:latin typeface="+mn-lt"/>
                          <a:ea typeface="+mn-ea"/>
                          <a:cs typeface="+mn-ea"/>
                          <a:sym typeface="+mn-lt"/>
                        </a:rPr>
                        <a:t>公司 </a:t>
                      </a:r>
                      <a:endParaRPr kumimoji="0" lang="zh-CN" altLang="en-US" sz="1600" b="1"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20000"/>
                        </a:spcBef>
                        <a:spcAft>
                          <a:spcPct val="0"/>
                        </a:spcAft>
                        <a:buClr>
                          <a:schemeClr val="hlink"/>
                        </a:buClr>
                        <a:buSzPct val="70000"/>
                        <a:buFont typeface="Wingdings" panose="05000000000000000000" pitchFamily="2" charset="2"/>
                        <a:buNone/>
                        <a:tabLst/>
                      </a:pPr>
                      <a:r>
                        <a:rPr kumimoji="0" lang="en-US" altLang="zh-CN" sz="1600" u="none" strike="noStrike" cap="none" normalizeH="0" baseline="0">
                          <a:ln>
                            <a:noFill/>
                          </a:ln>
                          <a:solidFill>
                            <a:schemeClr val="bg2">
                              <a:lumMod val="25000"/>
                            </a:schemeClr>
                          </a:solidFill>
                          <a:effectLst/>
                          <a:latin typeface="+mn-lt"/>
                          <a:ea typeface="+mn-ea"/>
                          <a:cs typeface="+mn-ea"/>
                          <a:sym typeface="+mn-lt"/>
                        </a:rPr>
                        <a:t>20% </a:t>
                      </a:r>
                      <a:endParaRPr kumimoji="0" lang="en-US" altLang="zh-CN" sz="1600" b="0" i="0" u="none" strike="noStrike" cap="none" normalizeH="0" baseline="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20000"/>
                        </a:spcBef>
                        <a:spcAft>
                          <a:spcPct val="0"/>
                        </a:spcAft>
                        <a:buClr>
                          <a:schemeClr val="hlink"/>
                        </a:buClr>
                        <a:buSzPct val="70000"/>
                        <a:buFont typeface="Wingdings" panose="05000000000000000000" pitchFamily="2" charset="2"/>
                        <a:buNone/>
                        <a:tabLst/>
                      </a:pPr>
                      <a:r>
                        <a:rPr kumimoji="0" lang="en-US" altLang="zh-CN" sz="1600" u="none" strike="noStrike" cap="none" normalizeH="0" baseline="0">
                          <a:ln>
                            <a:noFill/>
                          </a:ln>
                          <a:solidFill>
                            <a:schemeClr val="bg2">
                              <a:lumMod val="25000"/>
                            </a:schemeClr>
                          </a:solidFill>
                          <a:effectLst/>
                          <a:latin typeface="+mn-lt"/>
                          <a:ea typeface="+mn-ea"/>
                          <a:cs typeface="+mn-ea"/>
                          <a:sym typeface="+mn-lt"/>
                        </a:rPr>
                        <a:t>1% </a:t>
                      </a:r>
                      <a:endParaRPr kumimoji="0" lang="en-US" altLang="zh-CN" sz="1600" b="0" i="0" u="none" strike="noStrike" cap="none" normalizeH="0" baseline="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20000"/>
                        </a:spcBef>
                        <a:spcAft>
                          <a:spcPct val="0"/>
                        </a:spcAft>
                        <a:buClr>
                          <a:schemeClr val="hlink"/>
                        </a:buClr>
                        <a:buSzPct val="70000"/>
                        <a:buFont typeface="Wingdings" panose="05000000000000000000" pitchFamily="2" charset="2"/>
                        <a:buNone/>
                        <a:tabLst/>
                      </a:pPr>
                      <a:r>
                        <a:rPr kumimoji="0" lang="en-US" altLang="zh-CN" sz="1600" u="none" strike="noStrike" cap="none" normalizeH="0" baseline="0" dirty="0">
                          <a:ln>
                            <a:noFill/>
                          </a:ln>
                          <a:solidFill>
                            <a:schemeClr val="bg2">
                              <a:lumMod val="25000"/>
                            </a:schemeClr>
                          </a:solidFill>
                          <a:effectLst/>
                          <a:latin typeface="+mn-lt"/>
                          <a:ea typeface="+mn-ea"/>
                          <a:cs typeface="+mn-ea"/>
                          <a:sym typeface="+mn-lt"/>
                        </a:rPr>
                        <a:t>0.3% </a:t>
                      </a:r>
                      <a:endParaRPr kumimoji="0" lang="en-US" altLang="zh-CN" sz="1600" b="0"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20000"/>
                        </a:spcBef>
                        <a:spcAft>
                          <a:spcPct val="0"/>
                        </a:spcAft>
                        <a:buClr>
                          <a:schemeClr val="hlink"/>
                        </a:buClr>
                        <a:buSzPct val="70000"/>
                        <a:buFont typeface="Wingdings" panose="05000000000000000000" pitchFamily="2" charset="2"/>
                        <a:buNone/>
                        <a:tabLst/>
                      </a:pPr>
                      <a:r>
                        <a:rPr kumimoji="0" lang="en-US" altLang="zh-CN" sz="1600" u="none" strike="noStrike" cap="none" normalizeH="0" baseline="0" dirty="0">
                          <a:ln>
                            <a:noFill/>
                          </a:ln>
                          <a:solidFill>
                            <a:schemeClr val="bg2">
                              <a:lumMod val="25000"/>
                            </a:schemeClr>
                          </a:solidFill>
                          <a:effectLst/>
                          <a:latin typeface="+mn-lt"/>
                          <a:ea typeface="+mn-ea"/>
                          <a:cs typeface="+mn-ea"/>
                          <a:sym typeface="+mn-lt"/>
                        </a:rPr>
                        <a:t>10% </a:t>
                      </a:r>
                      <a:endParaRPr kumimoji="0" lang="en-US" altLang="zh-CN" sz="1600" b="0"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20000"/>
                        </a:spcBef>
                        <a:spcAft>
                          <a:spcPct val="0"/>
                        </a:spcAft>
                        <a:buClr>
                          <a:schemeClr val="hlink"/>
                        </a:buClr>
                        <a:buSzPct val="70000"/>
                        <a:buFont typeface="Wingdings" panose="05000000000000000000" pitchFamily="2" charset="2"/>
                        <a:buNone/>
                        <a:tabLst/>
                      </a:pPr>
                      <a:r>
                        <a:rPr kumimoji="0" lang="en-US" altLang="zh-CN" sz="1600" u="none" strike="noStrike" cap="none" normalizeH="0" baseline="0">
                          <a:ln>
                            <a:noFill/>
                          </a:ln>
                          <a:solidFill>
                            <a:schemeClr val="bg2">
                              <a:lumMod val="25000"/>
                            </a:schemeClr>
                          </a:solidFill>
                          <a:effectLst/>
                          <a:latin typeface="+mn-lt"/>
                          <a:ea typeface="+mn-ea"/>
                          <a:cs typeface="+mn-ea"/>
                          <a:sym typeface="+mn-lt"/>
                        </a:rPr>
                        <a:t>0.8% </a:t>
                      </a:r>
                      <a:endParaRPr kumimoji="0" lang="en-US" altLang="zh-CN" sz="1600" b="0" i="0" u="none" strike="noStrike" cap="none" normalizeH="0" baseline="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 xmlns:a16="http://schemas.microsoft.com/office/drawing/2014/main" val="10001"/>
                  </a:ext>
                </a:extLst>
              </a:tr>
              <a:tr h="452913">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20000"/>
                        </a:spcBef>
                        <a:spcAft>
                          <a:spcPct val="0"/>
                        </a:spcAft>
                        <a:buClr>
                          <a:schemeClr val="hlink"/>
                        </a:buClr>
                        <a:buSzPct val="70000"/>
                        <a:buFont typeface="Wingdings" panose="05000000000000000000" pitchFamily="2" charset="2"/>
                        <a:buNone/>
                        <a:tabLst/>
                      </a:pPr>
                      <a:r>
                        <a:rPr kumimoji="0" lang="zh-CN" altLang="en-US" sz="1600" b="1" u="none" strike="noStrike" cap="none" normalizeH="0" baseline="0" dirty="0">
                          <a:ln>
                            <a:noFill/>
                          </a:ln>
                          <a:solidFill>
                            <a:schemeClr val="bg2">
                              <a:lumMod val="25000"/>
                            </a:schemeClr>
                          </a:solidFill>
                          <a:effectLst/>
                          <a:latin typeface="+mn-lt"/>
                          <a:ea typeface="+mn-ea"/>
                          <a:cs typeface="+mn-ea"/>
                          <a:sym typeface="+mn-lt"/>
                        </a:rPr>
                        <a:t>个人 </a:t>
                      </a:r>
                      <a:endParaRPr kumimoji="0" lang="zh-CN" altLang="en-US" sz="1600" b="1"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20000"/>
                        </a:spcBef>
                        <a:spcAft>
                          <a:spcPct val="0"/>
                        </a:spcAft>
                        <a:buClr>
                          <a:schemeClr val="hlink"/>
                        </a:buClr>
                        <a:buSzPct val="70000"/>
                        <a:buFont typeface="Wingdings" panose="05000000000000000000" pitchFamily="2" charset="2"/>
                        <a:buNone/>
                        <a:tabLst/>
                      </a:pPr>
                      <a:r>
                        <a:rPr kumimoji="0" lang="en-US" altLang="zh-CN" sz="1600" u="none" strike="noStrike" cap="none" normalizeH="0" baseline="0">
                          <a:ln>
                            <a:noFill/>
                          </a:ln>
                          <a:solidFill>
                            <a:schemeClr val="bg2">
                              <a:lumMod val="25000"/>
                            </a:schemeClr>
                          </a:solidFill>
                          <a:effectLst/>
                          <a:latin typeface="+mn-lt"/>
                          <a:ea typeface="+mn-ea"/>
                          <a:cs typeface="+mn-ea"/>
                          <a:sym typeface="+mn-lt"/>
                        </a:rPr>
                        <a:t>8% </a:t>
                      </a:r>
                      <a:endParaRPr kumimoji="0" lang="en-US" altLang="zh-CN" sz="1600" b="0" i="0" u="none" strike="noStrike" cap="none" normalizeH="0" baseline="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20000"/>
                        </a:spcBef>
                        <a:spcAft>
                          <a:spcPct val="0"/>
                        </a:spcAft>
                        <a:buClr>
                          <a:schemeClr val="hlink"/>
                        </a:buClr>
                        <a:buSzPct val="70000"/>
                        <a:buFont typeface="Wingdings" panose="05000000000000000000" pitchFamily="2" charset="2"/>
                        <a:buNone/>
                        <a:tabLst/>
                      </a:pPr>
                      <a:r>
                        <a:rPr kumimoji="0" lang="en-US" altLang="zh-CN" sz="1600" u="none" strike="noStrike" cap="none" normalizeH="0" baseline="0">
                          <a:ln>
                            <a:noFill/>
                          </a:ln>
                          <a:solidFill>
                            <a:schemeClr val="bg2">
                              <a:lumMod val="25000"/>
                            </a:schemeClr>
                          </a:solidFill>
                          <a:effectLst/>
                          <a:latin typeface="+mn-lt"/>
                          <a:ea typeface="+mn-ea"/>
                          <a:cs typeface="+mn-ea"/>
                          <a:sym typeface="+mn-lt"/>
                        </a:rPr>
                        <a:t>0.2% </a:t>
                      </a:r>
                      <a:endParaRPr kumimoji="0" lang="en-US" altLang="zh-CN" sz="1600" b="0" i="0" u="none" strike="noStrike" cap="none" normalizeH="0" baseline="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20000"/>
                        </a:spcBef>
                        <a:spcAft>
                          <a:spcPct val="0"/>
                        </a:spcAft>
                        <a:buClr>
                          <a:schemeClr val="hlink"/>
                        </a:buClr>
                        <a:buSzPct val="70000"/>
                        <a:buFont typeface="Wingdings" panose="05000000000000000000" pitchFamily="2" charset="2"/>
                        <a:buNone/>
                        <a:tabLst/>
                      </a:pPr>
                      <a:r>
                        <a:rPr kumimoji="0" lang="en-US" altLang="zh-CN" sz="1600" u="none" strike="noStrike" cap="none" normalizeH="0" baseline="0" dirty="0">
                          <a:ln>
                            <a:noFill/>
                          </a:ln>
                          <a:solidFill>
                            <a:schemeClr val="bg2">
                              <a:lumMod val="25000"/>
                            </a:schemeClr>
                          </a:solidFill>
                          <a:effectLst/>
                          <a:latin typeface="+mn-lt"/>
                          <a:ea typeface="+mn-ea"/>
                          <a:cs typeface="+mn-ea"/>
                          <a:sym typeface="+mn-lt"/>
                        </a:rPr>
                        <a:t>0 </a:t>
                      </a:r>
                      <a:endParaRPr kumimoji="0" lang="en-US" altLang="zh-CN" sz="1600" b="0"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20000"/>
                        </a:spcBef>
                        <a:spcAft>
                          <a:spcPct val="0"/>
                        </a:spcAft>
                        <a:buClr>
                          <a:schemeClr val="hlink"/>
                        </a:buClr>
                        <a:buSzPct val="70000"/>
                        <a:buFont typeface="Wingdings" panose="05000000000000000000" pitchFamily="2" charset="2"/>
                        <a:buNone/>
                        <a:tabLst/>
                      </a:pPr>
                      <a:r>
                        <a:rPr kumimoji="0" lang="en-US" altLang="zh-CN" sz="1600" u="none" strike="noStrike" cap="none" normalizeH="0" baseline="0" dirty="0">
                          <a:ln>
                            <a:noFill/>
                          </a:ln>
                          <a:solidFill>
                            <a:schemeClr val="bg2">
                              <a:lumMod val="25000"/>
                            </a:schemeClr>
                          </a:solidFill>
                          <a:effectLst/>
                          <a:latin typeface="+mn-lt"/>
                          <a:ea typeface="+mn-ea"/>
                          <a:cs typeface="+mn-ea"/>
                          <a:sym typeface="+mn-lt"/>
                        </a:rPr>
                        <a:t>2%+3 </a:t>
                      </a:r>
                      <a:endParaRPr kumimoji="0" lang="en-US" altLang="zh-CN" sz="1600" b="0"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lvl1pPr>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a:spcBef>
                          <a:spcPct val="20000"/>
                        </a:spcBef>
                        <a:buClr>
                          <a:schemeClr val="accent2"/>
                        </a:buClr>
                        <a:buSzPct val="9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hlink"/>
                        </a:buClr>
                        <a:buSzPct val="8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20000"/>
                        </a:spcBef>
                        <a:spcAft>
                          <a:spcPct val="0"/>
                        </a:spcAft>
                        <a:buClr>
                          <a:schemeClr val="hlink"/>
                        </a:buClr>
                        <a:buSzPct val="70000"/>
                        <a:buFont typeface="Wingdings" panose="05000000000000000000" pitchFamily="2" charset="2"/>
                        <a:buNone/>
                        <a:tabLst/>
                      </a:pPr>
                      <a:r>
                        <a:rPr kumimoji="0" lang="en-US" altLang="zh-CN" sz="1600" u="none" strike="noStrike" cap="none" normalizeH="0" baseline="0" dirty="0">
                          <a:ln>
                            <a:noFill/>
                          </a:ln>
                          <a:solidFill>
                            <a:schemeClr val="bg2">
                              <a:lumMod val="25000"/>
                            </a:schemeClr>
                          </a:solidFill>
                          <a:effectLst/>
                          <a:latin typeface="+mn-lt"/>
                          <a:ea typeface="+mn-ea"/>
                          <a:cs typeface="+mn-ea"/>
                          <a:sym typeface="+mn-lt"/>
                        </a:rPr>
                        <a:t>0 </a:t>
                      </a:r>
                      <a:endParaRPr kumimoji="0" lang="en-US" altLang="zh-CN" sz="1600" b="0" i="0" u="none" strike="noStrike" cap="none" normalizeH="0" baseline="0" dirty="0">
                        <a:ln>
                          <a:noFill/>
                        </a:ln>
                        <a:solidFill>
                          <a:schemeClr val="bg2">
                            <a:lumMod val="25000"/>
                          </a:schemeClr>
                        </a:solidFill>
                        <a:effectLst/>
                        <a:latin typeface="+mn-lt"/>
                        <a:ea typeface="+mn-ea"/>
                        <a:cs typeface="+mn-ea"/>
                        <a:sym typeface="+mn-lt"/>
                      </a:endParaRP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sp>
        <p:nvSpPr>
          <p:cNvPr id="28" name="Rectangle 47">
            <a:extLst>
              <a:ext uri="{FF2B5EF4-FFF2-40B4-BE49-F238E27FC236}">
                <a16:creationId xmlns="" xmlns:a16="http://schemas.microsoft.com/office/drawing/2014/main" id="{F23EA89F-96E7-43A9-99B8-1E530F6163CD}"/>
              </a:ext>
            </a:extLst>
          </p:cNvPr>
          <p:cNvSpPr>
            <a:spLocks noChangeArrowheads="1"/>
          </p:cNvSpPr>
          <p:nvPr/>
        </p:nvSpPr>
        <p:spPr bwMode="auto">
          <a:xfrm>
            <a:off x="1542247" y="4906462"/>
            <a:ext cx="9107506" cy="787523"/>
          </a:xfrm>
          <a:prstGeom prst="rect">
            <a:avLst/>
          </a:prstGeom>
          <a:solidFill>
            <a:schemeClr val="bg1">
              <a:lumMod val="95000"/>
            </a:schemeClr>
          </a:solidFill>
          <a:ln>
            <a:noFill/>
          </a:ln>
          <a:effectLst/>
        </p:spPr>
        <p:txBody>
          <a:bodyPr wrap="square">
            <a:spAutoFit/>
          </a:bodyPr>
          <a:lstStyle/>
          <a:p>
            <a:pPr algn="ctr" fontAlgn="base">
              <a:lnSpc>
                <a:spcPct val="150000"/>
              </a:lnSpc>
              <a:spcBef>
                <a:spcPct val="0"/>
              </a:spcBef>
              <a:spcAft>
                <a:spcPct val="0"/>
              </a:spcAft>
            </a:pPr>
            <a:r>
              <a:rPr lang="zh-CN" altLang="en-US" sz="1600" dirty="0">
                <a:solidFill>
                  <a:schemeClr val="bg2">
                    <a:lumMod val="25000"/>
                  </a:schemeClr>
                </a:solidFill>
                <a:cs typeface="+mn-ea"/>
                <a:sym typeface="+mn-lt"/>
              </a:rPr>
              <a:t>办理五险一金的员工：需提供</a:t>
            </a:r>
            <a:r>
              <a:rPr lang="en-US" altLang="zh-CN" sz="1600" dirty="0">
                <a:solidFill>
                  <a:schemeClr val="bg2">
                    <a:lumMod val="25000"/>
                  </a:schemeClr>
                </a:solidFill>
                <a:cs typeface="+mn-ea"/>
                <a:sym typeface="+mn-lt"/>
              </a:rPr>
              <a:t>1</a:t>
            </a:r>
            <a:r>
              <a:rPr lang="zh-CN" altLang="en-US" sz="1600" dirty="0">
                <a:solidFill>
                  <a:schemeClr val="bg2">
                    <a:lumMod val="25000"/>
                  </a:schemeClr>
                </a:solidFill>
                <a:cs typeface="+mn-ea"/>
                <a:sym typeface="+mn-lt"/>
              </a:rPr>
              <a:t>寸彩色照片</a:t>
            </a:r>
            <a:r>
              <a:rPr lang="en-US" altLang="zh-CN" sz="1600" dirty="0">
                <a:solidFill>
                  <a:schemeClr val="bg2">
                    <a:lumMod val="25000"/>
                  </a:schemeClr>
                </a:solidFill>
                <a:cs typeface="+mn-ea"/>
                <a:sym typeface="+mn-lt"/>
              </a:rPr>
              <a:t>4</a:t>
            </a:r>
            <a:r>
              <a:rPr lang="zh-CN" altLang="en-US" sz="1600" dirty="0">
                <a:solidFill>
                  <a:schemeClr val="bg2">
                    <a:lumMod val="25000"/>
                  </a:schemeClr>
                </a:solidFill>
                <a:cs typeface="+mn-ea"/>
                <a:sym typeface="+mn-lt"/>
              </a:rPr>
              <a:t>张、身份证复印件等</a:t>
            </a:r>
            <a:endParaRPr lang="en-US" altLang="zh-CN" sz="1600" dirty="0">
              <a:solidFill>
                <a:schemeClr val="bg2">
                  <a:lumMod val="25000"/>
                </a:schemeClr>
              </a:solidFill>
              <a:cs typeface="+mn-ea"/>
              <a:sym typeface="+mn-lt"/>
            </a:endParaRPr>
          </a:p>
          <a:p>
            <a:pPr algn="ctr" fontAlgn="base">
              <a:lnSpc>
                <a:spcPct val="150000"/>
              </a:lnSpc>
              <a:spcBef>
                <a:spcPct val="0"/>
              </a:spcBef>
              <a:spcAft>
                <a:spcPct val="0"/>
              </a:spcAft>
            </a:pPr>
            <a:r>
              <a:rPr lang="zh-CN" altLang="en-US" sz="1600" dirty="0">
                <a:solidFill>
                  <a:schemeClr val="bg2">
                    <a:lumMod val="25000"/>
                  </a:schemeClr>
                </a:solidFill>
                <a:cs typeface="+mn-ea"/>
                <a:sym typeface="+mn-lt"/>
              </a:rPr>
              <a:t> 外地分（子）公司和办事处员工的社保，按当地有关规定办理。</a:t>
            </a:r>
          </a:p>
        </p:txBody>
      </p:sp>
      <p:sp>
        <p:nvSpPr>
          <p:cNvPr id="29" name="矩形 28">
            <a:extLst>
              <a:ext uri="{FF2B5EF4-FFF2-40B4-BE49-F238E27FC236}">
                <a16:creationId xmlns="" xmlns:a16="http://schemas.microsoft.com/office/drawing/2014/main" id="{905BCB37-7CB7-4F52-81D3-3CB2CB067B4C}"/>
              </a:ext>
            </a:extLst>
          </p:cNvPr>
          <p:cNvSpPr/>
          <p:nvPr/>
        </p:nvSpPr>
        <p:spPr>
          <a:xfrm>
            <a:off x="1408776" y="1482219"/>
            <a:ext cx="3262432" cy="400110"/>
          </a:xfrm>
          <a:prstGeom prst="rect">
            <a:avLst/>
          </a:prstGeom>
        </p:spPr>
        <p:txBody>
          <a:bodyPr wrap="none">
            <a:spAutoFit/>
          </a:bodyPr>
          <a:lstStyle/>
          <a:p>
            <a:r>
              <a:rPr lang="zh-CN" altLang="en-US" sz="2000" b="1" dirty="0">
                <a:solidFill>
                  <a:srgbClr val="068FF5"/>
                </a:solidFill>
                <a:cs typeface="+mn-ea"/>
                <a:sym typeface="+mn-lt"/>
              </a:rPr>
              <a:t>社保公司及本人承担比例表</a:t>
            </a:r>
          </a:p>
        </p:txBody>
      </p:sp>
      <p:sp>
        <p:nvSpPr>
          <p:cNvPr id="30" name="矩形 29">
            <a:extLst>
              <a:ext uri="{FF2B5EF4-FFF2-40B4-BE49-F238E27FC236}">
                <a16:creationId xmlns="" xmlns:a16="http://schemas.microsoft.com/office/drawing/2014/main" id="{78602296-F25B-479F-876E-14F2A34E232C}"/>
              </a:ext>
            </a:extLst>
          </p:cNvPr>
          <p:cNvSpPr/>
          <p:nvPr/>
        </p:nvSpPr>
        <p:spPr>
          <a:xfrm>
            <a:off x="1542247" y="4300909"/>
            <a:ext cx="4108817" cy="369332"/>
          </a:xfrm>
          <a:prstGeom prst="rect">
            <a:avLst/>
          </a:prstGeom>
        </p:spPr>
        <p:txBody>
          <a:bodyPr wrap="none">
            <a:spAutoFit/>
          </a:bodyPr>
          <a:lstStyle/>
          <a:p>
            <a:pPr fontAlgn="base">
              <a:spcBef>
                <a:spcPct val="0"/>
              </a:spcBef>
              <a:spcAft>
                <a:spcPct val="0"/>
              </a:spcAft>
            </a:pPr>
            <a:r>
              <a:rPr lang="zh-CN" altLang="en-US" b="1" dirty="0">
                <a:solidFill>
                  <a:srgbClr val="068FF5"/>
                </a:solidFill>
                <a:cs typeface="+mn-ea"/>
                <a:sym typeface="+mn-lt"/>
              </a:rPr>
              <a:t>缴纳五险一金时员工需提供以下材料：</a:t>
            </a:r>
          </a:p>
        </p:txBody>
      </p:sp>
    </p:spTree>
    <p:extLst>
      <p:ext uri="{BB962C8B-B14F-4D97-AF65-F5344CB8AC3E}">
        <p14:creationId xmlns:p14="http://schemas.microsoft.com/office/powerpoint/2010/main" val="35470039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0-#ppt_w/2"/>
                                          </p:val>
                                        </p:tav>
                                        <p:tav tm="100000">
                                          <p:val>
                                            <p:strVal val="#ppt_x"/>
                                          </p:val>
                                        </p:tav>
                                      </p:tavLst>
                                    </p:anim>
                                    <p:anim calcmode="lin" valueType="num">
                                      <p:cBhvr additive="base">
                                        <p:cTn id="8"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500"/>
                                        <p:tgtEl>
                                          <p:spTgt spid="29"/>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fade">
                                      <p:cBhvr>
                                        <p:cTn id="18" dur="1000"/>
                                        <p:tgtEl>
                                          <p:spTgt spid="27"/>
                                        </p:tgtEl>
                                      </p:cBhvr>
                                    </p:animEffect>
                                    <p:anim calcmode="lin" valueType="num">
                                      <p:cBhvr>
                                        <p:cTn id="19" dur="1000" fill="hold"/>
                                        <p:tgtEl>
                                          <p:spTgt spid="27"/>
                                        </p:tgtEl>
                                        <p:attrNameLst>
                                          <p:attrName>ppt_x</p:attrName>
                                        </p:attrNameLst>
                                      </p:cBhvr>
                                      <p:tavLst>
                                        <p:tav tm="0">
                                          <p:val>
                                            <p:strVal val="#ppt_x"/>
                                          </p:val>
                                        </p:tav>
                                        <p:tav tm="100000">
                                          <p:val>
                                            <p:strVal val="#ppt_x"/>
                                          </p:val>
                                        </p:tav>
                                      </p:tavLst>
                                    </p:anim>
                                    <p:anim calcmode="lin" valueType="num">
                                      <p:cBhvr>
                                        <p:cTn id="20"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500"/>
                                        <p:tgtEl>
                                          <p:spTgt spid="30"/>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1000"/>
                                        <p:tgtEl>
                                          <p:spTgt spid="28"/>
                                        </p:tgtEl>
                                      </p:cBhvr>
                                    </p:animEffect>
                                    <p:anim calcmode="lin" valueType="num">
                                      <p:cBhvr>
                                        <p:cTn id="31" dur="1000" fill="hold"/>
                                        <p:tgtEl>
                                          <p:spTgt spid="28"/>
                                        </p:tgtEl>
                                        <p:attrNameLst>
                                          <p:attrName>ppt_x</p:attrName>
                                        </p:attrNameLst>
                                      </p:cBhvr>
                                      <p:tavLst>
                                        <p:tav tm="0">
                                          <p:val>
                                            <p:strVal val="#ppt_x"/>
                                          </p:val>
                                        </p:tav>
                                        <p:tav tm="100000">
                                          <p:val>
                                            <p:strVal val="#ppt_x"/>
                                          </p:val>
                                        </p:tav>
                                      </p:tavLst>
                                    </p:anim>
                                    <p:anim calcmode="lin" valueType="num">
                                      <p:cBhvr>
                                        <p:cTn id="32"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8" grpId="0" animBg="1"/>
      <p:bldP spid="29" grpId="0"/>
      <p:bldP spid="3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a:extLst>
              <a:ext uri="{FF2B5EF4-FFF2-40B4-BE49-F238E27FC236}">
                <a16:creationId xmlns="" xmlns:a16="http://schemas.microsoft.com/office/drawing/2014/main" id="{3ADD2FFB-7E5B-45BB-88EA-C44527CE024D}"/>
              </a:ext>
            </a:extLst>
          </p:cNvPr>
          <p:cNvSpPr/>
          <p:nvPr/>
        </p:nvSpPr>
        <p:spPr>
          <a:xfrm>
            <a:off x="1" y="13730"/>
            <a:ext cx="12192000" cy="6844270"/>
          </a:xfrm>
          <a:prstGeom prst="rect">
            <a:avLst/>
          </a:prstGeom>
          <a:blipFill dpi="0" rotWithShape="1">
            <a:blip r:embed="rId2">
              <a:alphaModFix amt="82000"/>
            </a:blip>
            <a:srcRect/>
            <a:stretch>
              <a:fillRect b="-2823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3" name="任意多边形: 形状 32">
            <a:extLst>
              <a:ext uri="{FF2B5EF4-FFF2-40B4-BE49-F238E27FC236}">
                <a16:creationId xmlns="" xmlns:a16="http://schemas.microsoft.com/office/drawing/2014/main" id="{C6EE55FC-A120-4A47-B9E9-77908F01BF86}"/>
              </a:ext>
            </a:extLst>
          </p:cNvPr>
          <p:cNvSpPr/>
          <p:nvPr/>
        </p:nvSpPr>
        <p:spPr>
          <a:xfrm>
            <a:off x="859971" y="1012371"/>
            <a:ext cx="10450286" cy="5099126"/>
          </a:xfrm>
          <a:custGeom>
            <a:avLst/>
            <a:gdLst>
              <a:gd name="connsiteX0" fmla="*/ 0 w 10450286"/>
              <a:gd name="connsiteY0" fmla="*/ 0 h 5099126"/>
              <a:gd name="connsiteX1" fmla="*/ 10450286 w 10450286"/>
              <a:gd name="connsiteY1" fmla="*/ 0 h 5099126"/>
              <a:gd name="connsiteX2" fmla="*/ 10450286 w 10450286"/>
              <a:gd name="connsiteY2" fmla="*/ 5099126 h 5099126"/>
              <a:gd name="connsiteX3" fmla="*/ 0 w 10450286"/>
              <a:gd name="connsiteY3" fmla="*/ 5099126 h 5099126"/>
              <a:gd name="connsiteX4" fmla="*/ 0 w 10450286"/>
              <a:gd name="connsiteY4" fmla="*/ 0 h 5099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50286" h="5099126">
                <a:moveTo>
                  <a:pt x="0" y="0"/>
                </a:moveTo>
                <a:lnTo>
                  <a:pt x="10450286" y="0"/>
                </a:lnTo>
                <a:lnTo>
                  <a:pt x="10450286" y="5099126"/>
                </a:lnTo>
                <a:lnTo>
                  <a:pt x="0" y="5099126"/>
                </a:lnTo>
                <a:lnTo>
                  <a:pt x="0" y="0"/>
                </a:lnTo>
                <a:close/>
              </a:path>
            </a:pathLst>
          </a:custGeom>
          <a:solidFill>
            <a:schemeClr val="bg1"/>
          </a:solidFill>
          <a:ln>
            <a:noFill/>
          </a:ln>
          <a:effectLst>
            <a:outerShdw blurRad="76200" dist="38100" dir="5400000" sx="101000" sy="101000" algn="t" rotWithShape="0">
              <a:prstClr val="black">
                <a:alpha val="39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34" name="文本框 33">
            <a:extLst>
              <a:ext uri="{FF2B5EF4-FFF2-40B4-BE49-F238E27FC236}">
                <a16:creationId xmlns="" xmlns:a16="http://schemas.microsoft.com/office/drawing/2014/main" id="{A5EC31A2-6E81-413E-BE74-95ACF17BDA28}"/>
              </a:ext>
            </a:extLst>
          </p:cNvPr>
          <p:cNvSpPr txBox="1"/>
          <p:nvPr/>
        </p:nvSpPr>
        <p:spPr>
          <a:xfrm>
            <a:off x="4335157" y="1527235"/>
            <a:ext cx="2909723" cy="1862048"/>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1500" b="1" i="0" u="none" strike="noStrike" kern="0" cap="none" spc="0" normalizeH="0" baseline="0" noProof="0" dirty="0">
                <a:ln>
                  <a:noFill/>
                </a:ln>
                <a:solidFill>
                  <a:srgbClr val="068FF5"/>
                </a:solidFill>
                <a:effectLst/>
                <a:uLnTx/>
                <a:uFillTx/>
                <a:cs typeface="+mn-ea"/>
                <a:sym typeface="+mn-lt"/>
              </a:rPr>
              <a:t>05</a:t>
            </a:r>
            <a:endParaRPr kumimoji="0" lang="zh-CN" altLang="en-US" sz="11500" b="1" i="0" u="none" strike="noStrike" kern="0" cap="none" spc="0" normalizeH="0" baseline="0" noProof="0" dirty="0">
              <a:ln>
                <a:noFill/>
              </a:ln>
              <a:solidFill>
                <a:srgbClr val="068FF5"/>
              </a:solidFill>
              <a:effectLst/>
              <a:uLnTx/>
              <a:uFillTx/>
              <a:cs typeface="+mn-ea"/>
              <a:sym typeface="+mn-lt"/>
            </a:endParaRPr>
          </a:p>
        </p:txBody>
      </p:sp>
      <p:sp>
        <p:nvSpPr>
          <p:cNvPr id="24" name="文本框 23">
            <a:extLst>
              <a:ext uri="{FF2B5EF4-FFF2-40B4-BE49-F238E27FC236}">
                <a16:creationId xmlns="" xmlns:a16="http://schemas.microsoft.com/office/drawing/2014/main" id="{4C765C89-7903-4AF1-9540-21550CF3E71C}"/>
              </a:ext>
            </a:extLst>
          </p:cNvPr>
          <p:cNvSpPr txBox="1"/>
          <p:nvPr/>
        </p:nvSpPr>
        <p:spPr>
          <a:xfrm>
            <a:off x="2790238" y="3177725"/>
            <a:ext cx="6299200" cy="830997"/>
          </a:xfrm>
          <a:prstGeom prst="rect">
            <a:avLst/>
          </a:prstGeom>
          <a:noFill/>
        </p:spPr>
        <p:txBody>
          <a:bodyPr wrap="square" rtlCol="0">
            <a:spAutoFit/>
            <a:scene3d>
              <a:camera prst="orthographicFront"/>
              <a:lightRig rig="threePt" dir="t"/>
            </a:scene3d>
            <a:sp3d contourW="12700"/>
          </a:bodyPr>
          <a:lstStyle/>
          <a:p>
            <a:pPr lvl="0" algn="ctr" defTabSz="457200">
              <a:defRPr/>
            </a:pPr>
            <a:r>
              <a:rPr lang="zh-CN" altLang="en-US" sz="4800" b="1" dirty="0">
                <a:solidFill>
                  <a:schemeClr val="bg2">
                    <a:lumMod val="25000"/>
                  </a:schemeClr>
                </a:solidFill>
                <a:cs typeface="+mn-ea"/>
                <a:sym typeface="+mn-lt"/>
              </a:rPr>
              <a:t>休假制度</a:t>
            </a:r>
            <a:endParaRPr kumimoji="0" lang="zh-CN" altLang="en-US" sz="4800" b="1" i="0" u="none" strike="noStrike" kern="1200" cap="none" spc="0" normalizeH="0" baseline="0" noProof="0" dirty="0">
              <a:ln>
                <a:noFill/>
              </a:ln>
              <a:solidFill>
                <a:schemeClr val="bg2">
                  <a:lumMod val="25000"/>
                </a:schemeClr>
              </a:solidFill>
              <a:effectLst/>
              <a:uLnTx/>
              <a:uFillTx/>
              <a:cs typeface="+mn-ea"/>
              <a:sym typeface="+mn-lt"/>
            </a:endParaRPr>
          </a:p>
        </p:txBody>
      </p:sp>
      <p:grpSp>
        <p:nvGrpSpPr>
          <p:cNvPr id="8" name="组合 7">
            <a:extLst>
              <a:ext uri="{FF2B5EF4-FFF2-40B4-BE49-F238E27FC236}">
                <a16:creationId xmlns="" xmlns:a16="http://schemas.microsoft.com/office/drawing/2014/main" id="{1D89F05D-FA79-4061-82ED-2C092B2F9B74}"/>
              </a:ext>
            </a:extLst>
          </p:cNvPr>
          <p:cNvGrpSpPr/>
          <p:nvPr/>
        </p:nvGrpSpPr>
        <p:grpSpPr>
          <a:xfrm>
            <a:off x="10973821" y="3135098"/>
            <a:ext cx="716416" cy="552448"/>
            <a:chOff x="10866438" y="3185886"/>
            <a:chExt cx="901700" cy="695326"/>
          </a:xfrm>
        </p:grpSpPr>
        <p:sp>
          <p:nvSpPr>
            <p:cNvPr id="9" name="矩形 8">
              <a:extLst>
                <a:ext uri="{FF2B5EF4-FFF2-40B4-BE49-F238E27FC236}">
                  <a16:creationId xmlns="" xmlns:a16="http://schemas.microsoft.com/office/drawing/2014/main" id="{89595394-18E5-4418-8E29-2CF75BD8711B}"/>
                </a:ext>
              </a:extLst>
            </p:cNvPr>
            <p:cNvSpPr/>
            <p:nvPr/>
          </p:nvSpPr>
          <p:spPr>
            <a:xfrm rot="5400000">
              <a:off x="10969625" y="3082699"/>
              <a:ext cx="695326" cy="901700"/>
            </a:xfrm>
            <a:prstGeom prst="rect">
              <a:avLst/>
            </a:prstGeom>
            <a:solidFill>
              <a:srgbClr val="068FF5"/>
            </a:solidFill>
            <a:ln>
              <a:noFill/>
            </a:ln>
            <a:effectLst>
              <a:outerShdw blurRad="406400" dist="63500" dir="5400000" algn="t"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0" name="燕尾形 7">
              <a:extLst>
                <a:ext uri="{FF2B5EF4-FFF2-40B4-BE49-F238E27FC236}">
                  <a16:creationId xmlns="" xmlns:a16="http://schemas.microsoft.com/office/drawing/2014/main" id="{F5B87C4E-88FF-4E5E-9AA0-7BB31D5153B8}"/>
                </a:ext>
              </a:extLst>
            </p:cNvPr>
            <p:cNvSpPr/>
            <p:nvPr/>
          </p:nvSpPr>
          <p:spPr>
            <a:xfrm>
              <a:off x="11171238" y="3349399"/>
              <a:ext cx="292100" cy="3683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grpSp>
        <p:nvGrpSpPr>
          <p:cNvPr id="11" name="组合 10">
            <a:extLst>
              <a:ext uri="{FF2B5EF4-FFF2-40B4-BE49-F238E27FC236}">
                <a16:creationId xmlns="" xmlns:a16="http://schemas.microsoft.com/office/drawing/2014/main" id="{0220220E-8127-44FD-A1EA-5B90E8FCFD48}"/>
              </a:ext>
            </a:extLst>
          </p:cNvPr>
          <p:cNvGrpSpPr/>
          <p:nvPr/>
        </p:nvGrpSpPr>
        <p:grpSpPr>
          <a:xfrm>
            <a:off x="531246" y="3135098"/>
            <a:ext cx="716416" cy="552448"/>
            <a:chOff x="423863" y="3185886"/>
            <a:chExt cx="901700" cy="695326"/>
          </a:xfrm>
        </p:grpSpPr>
        <p:sp>
          <p:nvSpPr>
            <p:cNvPr id="12" name="矩形 11">
              <a:extLst>
                <a:ext uri="{FF2B5EF4-FFF2-40B4-BE49-F238E27FC236}">
                  <a16:creationId xmlns="" xmlns:a16="http://schemas.microsoft.com/office/drawing/2014/main" id="{D2FE5563-797C-415A-AB36-6135F0532B6C}"/>
                </a:ext>
              </a:extLst>
            </p:cNvPr>
            <p:cNvSpPr/>
            <p:nvPr/>
          </p:nvSpPr>
          <p:spPr>
            <a:xfrm rot="5400000">
              <a:off x="527050" y="3082699"/>
              <a:ext cx="695326" cy="901700"/>
            </a:xfrm>
            <a:prstGeom prst="rect">
              <a:avLst/>
            </a:prstGeom>
            <a:solidFill>
              <a:srgbClr val="068FF5"/>
            </a:solidFill>
            <a:ln>
              <a:noFill/>
            </a:ln>
            <a:effectLst>
              <a:outerShdw blurRad="406400" dist="63500" dir="5400000" algn="t"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3" name="燕尾形 8">
              <a:extLst>
                <a:ext uri="{FF2B5EF4-FFF2-40B4-BE49-F238E27FC236}">
                  <a16:creationId xmlns="" xmlns:a16="http://schemas.microsoft.com/office/drawing/2014/main" id="{BEB4AE76-DD10-41CB-A296-D1EA1E0D0B60}"/>
                </a:ext>
              </a:extLst>
            </p:cNvPr>
            <p:cNvSpPr/>
            <p:nvPr/>
          </p:nvSpPr>
          <p:spPr>
            <a:xfrm flipH="1">
              <a:off x="728663" y="3349399"/>
              <a:ext cx="292100" cy="3683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grpSp>
        <p:nvGrpSpPr>
          <p:cNvPr id="14" name="组合 13">
            <a:extLst>
              <a:ext uri="{FF2B5EF4-FFF2-40B4-BE49-F238E27FC236}">
                <a16:creationId xmlns="" xmlns:a16="http://schemas.microsoft.com/office/drawing/2014/main" id="{D0C9A193-FC60-4667-AEF2-E733562D5AC6}"/>
              </a:ext>
            </a:extLst>
          </p:cNvPr>
          <p:cNvGrpSpPr/>
          <p:nvPr/>
        </p:nvGrpSpPr>
        <p:grpSpPr>
          <a:xfrm>
            <a:off x="3768570" y="4212696"/>
            <a:ext cx="4915981" cy="338554"/>
            <a:chOff x="4151630" y="3526790"/>
            <a:chExt cx="4915981" cy="338554"/>
          </a:xfrm>
        </p:grpSpPr>
        <p:sp>
          <p:nvSpPr>
            <p:cNvPr id="15" name="TextBox 11">
              <a:extLst>
                <a:ext uri="{FF2B5EF4-FFF2-40B4-BE49-F238E27FC236}">
                  <a16:creationId xmlns="" xmlns:a16="http://schemas.microsoft.com/office/drawing/2014/main" id="{A734601A-51C1-49BD-9472-65ABCC54D9FA}"/>
                </a:ext>
              </a:extLst>
            </p:cNvPr>
            <p:cNvSpPr txBox="1"/>
            <p:nvPr/>
          </p:nvSpPr>
          <p:spPr>
            <a:xfrm>
              <a:off x="4151630" y="3526790"/>
              <a:ext cx="1178528" cy="338554"/>
            </a:xfrm>
            <a:prstGeom prst="rect">
              <a:avLst/>
            </a:prstGeom>
            <a:noFill/>
          </p:spPr>
          <p:txBody>
            <a:bodyPr wrap="none" rtlCol="0">
              <a:spAutoFit/>
            </a:bodyPr>
            <a:lstStyle/>
            <a:p>
              <a:pPr marL="171450" lvl="1" indent="-171450">
                <a:buFont typeface="Arial" panose="020B0604020202020204" pitchFamily="34" charset="0"/>
                <a:buChar char="•"/>
              </a:pPr>
              <a:r>
                <a:rPr lang="zh-CN" altLang="en-US" sz="1600" dirty="0">
                  <a:solidFill>
                    <a:schemeClr val="bg2">
                      <a:lumMod val="25000"/>
                    </a:schemeClr>
                  </a:solidFill>
                  <a:cs typeface="+mn-ea"/>
                  <a:sym typeface="+mn-lt"/>
                </a:rPr>
                <a:t>休假制度</a:t>
              </a:r>
            </a:p>
          </p:txBody>
        </p:sp>
        <p:sp>
          <p:nvSpPr>
            <p:cNvPr id="16" name="TextBox 11">
              <a:extLst>
                <a:ext uri="{FF2B5EF4-FFF2-40B4-BE49-F238E27FC236}">
                  <a16:creationId xmlns="" xmlns:a16="http://schemas.microsoft.com/office/drawing/2014/main" id="{D0AC9AFC-EABC-4191-9F7B-705D1CEB2960}"/>
                </a:ext>
              </a:extLst>
            </p:cNvPr>
            <p:cNvSpPr txBox="1"/>
            <p:nvPr/>
          </p:nvSpPr>
          <p:spPr>
            <a:xfrm>
              <a:off x="5807817" y="3526790"/>
              <a:ext cx="768159" cy="338554"/>
            </a:xfrm>
            <a:prstGeom prst="rect">
              <a:avLst/>
            </a:prstGeom>
            <a:noFill/>
          </p:spPr>
          <p:txBody>
            <a:bodyPr wrap="none" rtlCol="0">
              <a:spAutoFit/>
            </a:bodyPr>
            <a:lstStyle/>
            <a:p>
              <a:pPr marL="171450" lvl="1" indent="-171450">
                <a:buFont typeface="Arial" panose="020B0604020202020204" pitchFamily="34" charset="0"/>
                <a:buChar char="•"/>
              </a:pPr>
              <a:r>
                <a:rPr lang="zh-CN" altLang="en-US" sz="1600" dirty="0">
                  <a:solidFill>
                    <a:schemeClr val="bg2">
                      <a:lumMod val="25000"/>
                    </a:schemeClr>
                  </a:solidFill>
                  <a:cs typeface="+mn-ea"/>
                  <a:sym typeface="+mn-lt"/>
                </a:rPr>
                <a:t>年假</a:t>
              </a:r>
            </a:p>
          </p:txBody>
        </p:sp>
        <p:sp>
          <p:nvSpPr>
            <p:cNvPr id="17" name="TextBox 11">
              <a:extLst>
                <a:ext uri="{FF2B5EF4-FFF2-40B4-BE49-F238E27FC236}">
                  <a16:creationId xmlns="" xmlns:a16="http://schemas.microsoft.com/office/drawing/2014/main" id="{EAC59195-BB8D-486E-9A5F-2F0632857DEC}"/>
                </a:ext>
              </a:extLst>
            </p:cNvPr>
            <p:cNvSpPr txBox="1"/>
            <p:nvPr/>
          </p:nvSpPr>
          <p:spPr>
            <a:xfrm>
              <a:off x="7053635" y="3526790"/>
              <a:ext cx="768159" cy="338554"/>
            </a:xfrm>
            <a:prstGeom prst="rect">
              <a:avLst/>
            </a:prstGeom>
            <a:noFill/>
          </p:spPr>
          <p:txBody>
            <a:bodyPr wrap="none" rtlCol="0">
              <a:spAutoFit/>
            </a:bodyPr>
            <a:lstStyle/>
            <a:p>
              <a:pPr marL="171450" lvl="1" indent="-171450">
                <a:buFont typeface="Arial" panose="020B0604020202020204" pitchFamily="34" charset="0"/>
                <a:buChar char="•"/>
              </a:pPr>
              <a:r>
                <a:rPr lang="zh-CN" altLang="en-US" sz="1600" dirty="0">
                  <a:solidFill>
                    <a:schemeClr val="bg2">
                      <a:lumMod val="25000"/>
                    </a:schemeClr>
                  </a:solidFill>
                  <a:cs typeface="+mn-ea"/>
                  <a:sym typeface="+mn-lt"/>
                </a:rPr>
                <a:t>事假</a:t>
              </a:r>
            </a:p>
          </p:txBody>
        </p:sp>
        <p:sp>
          <p:nvSpPr>
            <p:cNvPr id="18" name="TextBox 11">
              <a:extLst>
                <a:ext uri="{FF2B5EF4-FFF2-40B4-BE49-F238E27FC236}">
                  <a16:creationId xmlns="" xmlns:a16="http://schemas.microsoft.com/office/drawing/2014/main" id="{E4C603A0-ECCE-4100-AAFE-CC5D7CC01472}"/>
                </a:ext>
              </a:extLst>
            </p:cNvPr>
            <p:cNvSpPr txBox="1"/>
            <p:nvPr/>
          </p:nvSpPr>
          <p:spPr>
            <a:xfrm>
              <a:off x="8299452" y="3526790"/>
              <a:ext cx="768159" cy="338554"/>
            </a:xfrm>
            <a:prstGeom prst="rect">
              <a:avLst/>
            </a:prstGeom>
            <a:noFill/>
          </p:spPr>
          <p:txBody>
            <a:bodyPr wrap="none" rtlCol="0">
              <a:spAutoFit/>
            </a:bodyPr>
            <a:lstStyle/>
            <a:p>
              <a:pPr marL="171450" lvl="1" indent="-171450">
                <a:buFont typeface="Arial" panose="020B0604020202020204" pitchFamily="34" charset="0"/>
                <a:buChar char="•"/>
              </a:pPr>
              <a:r>
                <a:rPr lang="zh-CN" altLang="en-US" sz="1600" dirty="0">
                  <a:solidFill>
                    <a:schemeClr val="bg2">
                      <a:lumMod val="25000"/>
                    </a:schemeClr>
                  </a:solidFill>
                  <a:cs typeface="+mn-ea"/>
                  <a:sym typeface="+mn-lt"/>
                </a:rPr>
                <a:t>病假</a:t>
              </a:r>
            </a:p>
          </p:txBody>
        </p:sp>
      </p:grpSp>
    </p:spTree>
    <p:extLst>
      <p:ext uri="{BB962C8B-B14F-4D97-AF65-F5344CB8AC3E}">
        <p14:creationId xmlns:p14="http://schemas.microsoft.com/office/powerpoint/2010/main" val="145809439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par>
                              <p:cTn id="8" fill="hold">
                                <p:stCondLst>
                                  <p:cond delay="500"/>
                                </p:stCondLst>
                                <p:childTnLst>
                                  <p:par>
                                    <p:cTn id="9" presetID="2" presetClass="entr" presetSubtype="2" fill="hold" nodeType="afterEffect" p14:presetBounceEnd="51000">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14:bounceEnd="51000">
                                          <p:cBhvr additive="base">
                                            <p:cTn id="11" dur="1000" fill="hold"/>
                                            <p:tgtEl>
                                              <p:spTgt spid="8"/>
                                            </p:tgtEl>
                                            <p:attrNameLst>
                                              <p:attrName>ppt_x</p:attrName>
                                            </p:attrNameLst>
                                          </p:cBhvr>
                                          <p:tavLst>
                                            <p:tav tm="0">
                                              <p:val>
                                                <p:strVal val="1+#ppt_w/2"/>
                                              </p:val>
                                            </p:tav>
                                            <p:tav tm="100000">
                                              <p:val>
                                                <p:strVal val="#ppt_x"/>
                                              </p:val>
                                            </p:tav>
                                          </p:tavLst>
                                        </p:anim>
                                        <p:anim calcmode="lin" valueType="num" p14:bounceEnd="51000">
                                          <p:cBhvr additive="base">
                                            <p:cTn id="12" dur="1000" fill="hold"/>
                                            <p:tgtEl>
                                              <p:spTgt spid="8"/>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14:presetBounceEnd="51000">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14:bounceEnd="51000">
                                          <p:cBhvr additive="base">
                                            <p:cTn id="15" dur="1000" fill="hold"/>
                                            <p:tgtEl>
                                              <p:spTgt spid="11"/>
                                            </p:tgtEl>
                                            <p:attrNameLst>
                                              <p:attrName>ppt_x</p:attrName>
                                            </p:attrNameLst>
                                          </p:cBhvr>
                                          <p:tavLst>
                                            <p:tav tm="0">
                                              <p:val>
                                                <p:strVal val="0-#ppt_w/2"/>
                                              </p:val>
                                            </p:tav>
                                            <p:tav tm="100000">
                                              <p:val>
                                                <p:strVal val="#ppt_x"/>
                                              </p:val>
                                            </p:tav>
                                          </p:tavLst>
                                        </p:anim>
                                        <p:anim calcmode="lin" valueType="num" p14:bounceEnd="51000">
                                          <p:cBhvr additive="base">
                                            <p:cTn id="16" dur="1000" fill="hold"/>
                                            <p:tgtEl>
                                              <p:spTgt spid="11"/>
                                            </p:tgtEl>
                                            <p:attrNameLst>
                                              <p:attrName>ppt_y</p:attrName>
                                            </p:attrNameLst>
                                          </p:cBhvr>
                                          <p:tavLst>
                                            <p:tav tm="0">
                                              <p:val>
                                                <p:strVal val="#ppt_y"/>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1000"/>
                                            <p:tgtEl>
                                              <p:spTgt spid="33"/>
                                            </p:tgtEl>
                                          </p:cBhvr>
                                        </p:animEffect>
                                        <p:anim calcmode="lin" valueType="num">
                                          <p:cBhvr>
                                            <p:cTn id="20" dur="1000" fill="hold"/>
                                            <p:tgtEl>
                                              <p:spTgt spid="33"/>
                                            </p:tgtEl>
                                            <p:attrNameLst>
                                              <p:attrName>ppt_x</p:attrName>
                                            </p:attrNameLst>
                                          </p:cBhvr>
                                          <p:tavLst>
                                            <p:tav tm="0">
                                              <p:val>
                                                <p:strVal val="#ppt_x"/>
                                              </p:val>
                                            </p:tav>
                                            <p:tav tm="100000">
                                              <p:val>
                                                <p:strVal val="#ppt_x"/>
                                              </p:val>
                                            </p:tav>
                                          </p:tavLst>
                                        </p:anim>
                                        <p:anim calcmode="lin" valueType="num">
                                          <p:cBhvr>
                                            <p:cTn id="21"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Effect transition="in" filter="fade">
                                          <p:cBhvr>
                                            <p:cTn id="28" dur="500"/>
                                            <p:tgtEl>
                                              <p:spTgt spid="3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ipe(left)">
                                          <p:cBhvr>
                                            <p:cTn id="33" dur="500"/>
                                            <p:tgtEl>
                                              <p:spTgt spid="24"/>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1000"/>
                                            <p:tgtEl>
                                              <p:spTgt spid="14"/>
                                            </p:tgtEl>
                                          </p:cBhvr>
                                        </p:animEffect>
                                        <p:anim calcmode="lin" valueType="num">
                                          <p:cBhvr>
                                            <p:cTn id="39" dur="1000" fill="hold"/>
                                            <p:tgtEl>
                                              <p:spTgt spid="14"/>
                                            </p:tgtEl>
                                            <p:attrNameLst>
                                              <p:attrName>ppt_x</p:attrName>
                                            </p:attrNameLst>
                                          </p:cBhvr>
                                          <p:tavLst>
                                            <p:tav tm="0">
                                              <p:val>
                                                <p:strVal val="#ppt_x"/>
                                              </p:val>
                                            </p:tav>
                                            <p:tav tm="100000">
                                              <p:val>
                                                <p:strVal val="#ppt_x"/>
                                              </p:val>
                                            </p:tav>
                                          </p:tavLst>
                                        </p:anim>
                                        <p:anim calcmode="lin" valueType="num">
                                          <p:cBhvr>
                                            <p:cTn id="4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3" grpId="0" animBg="1"/>
          <p:bldP spid="34" grpId="0"/>
          <p:bldP spid="24" grpId="0"/>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1000" fill="hold"/>
                                            <p:tgtEl>
                                              <p:spTgt spid="8"/>
                                            </p:tgtEl>
                                            <p:attrNameLst>
                                              <p:attrName>ppt_x</p:attrName>
                                            </p:attrNameLst>
                                          </p:cBhvr>
                                          <p:tavLst>
                                            <p:tav tm="0">
                                              <p:val>
                                                <p:strVal val="1+#ppt_w/2"/>
                                              </p:val>
                                            </p:tav>
                                            <p:tav tm="100000">
                                              <p:val>
                                                <p:strVal val="#ppt_x"/>
                                              </p:val>
                                            </p:tav>
                                          </p:tavLst>
                                        </p:anim>
                                        <p:anim calcmode="lin" valueType="num">
                                          <p:cBhvr additive="base">
                                            <p:cTn id="12" dur="1000" fill="hold"/>
                                            <p:tgtEl>
                                              <p:spTgt spid="8"/>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1000" fill="hold"/>
                                            <p:tgtEl>
                                              <p:spTgt spid="11"/>
                                            </p:tgtEl>
                                            <p:attrNameLst>
                                              <p:attrName>ppt_x</p:attrName>
                                            </p:attrNameLst>
                                          </p:cBhvr>
                                          <p:tavLst>
                                            <p:tav tm="0">
                                              <p:val>
                                                <p:strVal val="0-#ppt_w/2"/>
                                              </p:val>
                                            </p:tav>
                                            <p:tav tm="100000">
                                              <p:val>
                                                <p:strVal val="#ppt_x"/>
                                              </p:val>
                                            </p:tav>
                                          </p:tavLst>
                                        </p:anim>
                                        <p:anim calcmode="lin" valueType="num">
                                          <p:cBhvr additive="base">
                                            <p:cTn id="16" dur="1000" fill="hold"/>
                                            <p:tgtEl>
                                              <p:spTgt spid="11"/>
                                            </p:tgtEl>
                                            <p:attrNameLst>
                                              <p:attrName>ppt_y</p:attrName>
                                            </p:attrNameLst>
                                          </p:cBhvr>
                                          <p:tavLst>
                                            <p:tav tm="0">
                                              <p:val>
                                                <p:strVal val="#ppt_y"/>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1000"/>
                                            <p:tgtEl>
                                              <p:spTgt spid="33"/>
                                            </p:tgtEl>
                                          </p:cBhvr>
                                        </p:animEffect>
                                        <p:anim calcmode="lin" valueType="num">
                                          <p:cBhvr>
                                            <p:cTn id="20" dur="1000" fill="hold"/>
                                            <p:tgtEl>
                                              <p:spTgt spid="33"/>
                                            </p:tgtEl>
                                            <p:attrNameLst>
                                              <p:attrName>ppt_x</p:attrName>
                                            </p:attrNameLst>
                                          </p:cBhvr>
                                          <p:tavLst>
                                            <p:tav tm="0">
                                              <p:val>
                                                <p:strVal val="#ppt_x"/>
                                              </p:val>
                                            </p:tav>
                                            <p:tav tm="100000">
                                              <p:val>
                                                <p:strVal val="#ppt_x"/>
                                              </p:val>
                                            </p:tav>
                                          </p:tavLst>
                                        </p:anim>
                                        <p:anim calcmode="lin" valueType="num">
                                          <p:cBhvr>
                                            <p:cTn id="21"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Effect transition="in" filter="fade">
                                          <p:cBhvr>
                                            <p:cTn id="28" dur="500"/>
                                            <p:tgtEl>
                                              <p:spTgt spid="3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ipe(left)">
                                          <p:cBhvr>
                                            <p:cTn id="33" dur="500"/>
                                            <p:tgtEl>
                                              <p:spTgt spid="24"/>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1000"/>
                                            <p:tgtEl>
                                              <p:spTgt spid="14"/>
                                            </p:tgtEl>
                                          </p:cBhvr>
                                        </p:animEffect>
                                        <p:anim calcmode="lin" valueType="num">
                                          <p:cBhvr>
                                            <p:cTn id="39" dur="1000" fill="hold"/>
                                            <p:tgtEl>
                                              <p:spTgt spid="14"/>
                                            </p:tgtEl>
                                            <p:attrNameLst>
                                              <p:attrName>ppt_x</p:attrName>
                                            </p:attrNameLst>
                                          </p:cBhvr>
                                          <p:tavLst>
                                            <p:tav tm="0">
                                              <p:val>
                                                <p:strVal val="#ppt_x"/>
                                              </p:val>
                                            </p:tav>
                                            <p:tav tm="100000">
                                              <p:val>
                                                <p:strVal val="#ppt_x"/>
                                              </p:val>
                                            </p:tav>
                                          </p:tavLst>
                                        </p:anim>
                                        <p:anim calcmode="lin" valueType="num">
                                          <p:cBhvr>
                                            <p:cTn id="4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3" grpId="0" animBg="1"/>
          <p:bldP spid="34" grpId="0"/>
          <p:bldP spid="24" grpId="0"/>
        </p:bldLst>
      </p:timing>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a:extLst>
              <a:ext uri="{FF2B5EF4-FFF2-40B4-BE49-F238E27FC236}">
                <a16:creationId xmlns="" xmlns:a16="http://schemas.microsoft.com/office/drawing/2014/main" id="{08284E3D-9832-458E-BB51-8C529D3DDE41}"/>
              </a:ext>
            </a:extLst>
          </p:cNvPr>
          <p:cNvSpPr txBox="1"/>
          <p:nvPr/>
        </p:nvSpPr>
        <p:spPr>
          <a:xfrm>
            <a:off x="951647" y="485886"/>
            <a:ext cx="1620957"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休假制度</a:t>
            </a:r>
          </a:p>
        </p:txBody>
      </p:sp>
      <p:cxnSp>
        <p:nvCxnSpPr>
          <p:cNvPr id="7" name="直接连接符 6">
            <a:extLst>
              <a:ext uri="{FF2B5EF4-FFF2-40B4-BE49-F238E27FC236}">
                <a16:creationId xmlns="" xmlns:a16="http://schemas.microsoft.com/office/drawing/2014/main" id="{0F50EE6B-151F-4FEC-AF75-BFA25DC6478E}"/>
              </a:ext>
            </a:extLst>
          </p:cNvPr>
          <p:cNvCxnSpPr/>
          <p:nvPr/>
        </p:nvCxnSpPr>
        <p:spPr>
          <a:xfrm>
            <a:off x="5095357" y="-31389"/>
            <a:ext cx="0" cy="685800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 xmlns:a16="http://schemas.microsoft.com/office/drawing/2014/main" id="{09AF9AB3-D371-46A1-A3D0-01D1568D4516}"/>
              </a:ext>
            </a:extLst>
          </p:cNvPr>
          <p:cNvSpPr txBox="1"/>
          <p:nvPr/>
        </p:nvSpPr>
        <p:spPr>
          <a:xfrm>
            <a:off x="961159" y="2062137"/>
            <a:ext cx="3368380" cy="2862322"/>
          </a:xfrm>
          <a:prstGeom prst="rect">
            <a:avLst/>
          </a:prstGeom>
          <a:noFill/>
        </p:spPr>
        <p:txBody>
          <a:bodyPr wrap="square" rtlCol="0">
            <a:spAutoFit/>
          </a:bodyPr>
          <a:lstStyle/>
          <a:p>
            <a:pPr lvl="0">
              <a:lnSpc>
                <a:spcPct val="200000"/>
              </a:lnSpc>
              <a:spcAft>
                <a:spcPts val="1200"/>
              </a:spcAft>
            </a:pPr>
            <a:r>
              <a:rPr lang="zh-CN" altLang="en-US" dirty="0">
                <a:solidFill>
                  <a:schemeClr val="bg2">
                    <a:lumMod val="25000"/>
                  </a:schemeClr>
                </a:solidFill>
                <a:cs typeface="+mn-ea"/>
                <a:sym typeface="+mn-lt"/>
              </a:rPr>
              <a:t>各种休假连休（如婚假与带薪休假连休、国家法定休假日与带薪休假的连休、国家法定休假日与婚假的连休等）不能超过十四个日历天数；</a:t>
            </a:r>
          </a:p>
        </p:txBody>
      </p:sp>
      <p:sp>
        <p:nvSpPr>
          <p:cNvPr id="9" name="文本框 8">
            <a:extLst>
              <a:ext uri="{FF2B5EF4-FFF2-40B4-BE49-F238E27FC236}">
                <a16:creationId xmlns="" xmlns:a16="http://schemas.microsoft.com/office/drawing/2014/main" id="{543D5919-2583-4E46-A8BF-CE104060471E}"/>
              </a:ext>
            </a:extLst>
          </p:cNvPr>
          <p:cNvSpPr txBox="1"/>
          <p:nvPr/>
        </p:nvSpPr>
        <p:spPr>
          <a:xfrm>
            <a:off x="5095357" y="966017"/>
            <a:ext cx="6429375" cy="380480"/>
          </a:xfrm>
          <a:prstGeom prst="rect">
            <a:avLst/>
          </a:prstGeom>
          <a:solidFill>
            <a:schemeClr val="bg1">
              <a:lumMod val="95000"/>
            </a:schemeClr>
          </a:solidFill>
          <a:ln>
            <a:noFill/>
          </a:ln>
        </p:spPr>
        <p:txBody>
          <a:bodyPr wrap="square" lIns="180000" tIns="36000" rIns="108000" bIns="36000" rtlCol="0">
            <a:spAutoFit/>
          </a:bodyPr>
          <a:lstStyle/>
          <a:p>
            <a:pPr lvl="0"/>
            <a:r>
              <a:rPr lang="zh-CN" altLang="en-US" sz="2000" b="1" dirty="0">
                <a:solidFill>
                  <a:schemeClr val="bg2">
                    <a:lumMod val="25000"/>
                  </a:schemeClr>
                </a:solidFill>
                <a:cs typeface="+mn-ea"/>
                <a:sym typeface="+mn-lt"/>
              </a:rPr>
              <a:t>年休假为带薪休假</a:t>
            </a:r>
            <a:endParaRPr kumimoji="0" lang="zh-CN" altLang="en-US" sz="2000" b="1" i="0" u="none" strike="noStrike" kern="1200" cap="none" spc="0" normalizeH="0" baseline="0" noProof="0" dirty="0">
              <a:ln>
                <a:noFill/>
              </a:ln>
              <a:solidFill>
                <a:schemeClr val="bg2">
                  <a:lumMod val="25000"/>
                </a:schemeClr>
              </a:solidFill>
              <a:effectLst/>
              <a:uLnTx/>
              <a:uFillTx/>
              <a:cs typeface="+mn-ea"/>
              <a:sym typeface="+mn-lt"/>
            </a:endParaRPr>
          </a:p>
        </p:txBody>
      </p:sp>
      <p:sp>
        <p:nvSpPr>
          <p:cNvPr id="10" name="文本框 9">
            <a:extLst>
              <a:ext uri="{FF2B5EF4-FFF2-40B4-BE49-F238E27FC236}">
                <a16:creationId xmlns="" xmlns:a16="http://schemas.microsoft.com/office/drawing/2014/main" id="{55331529-C6CA-41D0-AA17-D1BAF1F37EE0}"/>
              </a:ext>
            </a:extLst>
          </p:cNvPr>
          <p:cNvSpPr txBox="1"/>
          <p:nvPr/>
        </p:nvSpPr>
        <p:spPr>
          <a:xfrm>
            <a:off x="3987360" y="565907"/>
            <a:ext cx="1107997" cy="461665"/>
          </a:xfrm>
          <a:prstGeom prst="rect">
            <a:avLst/>
          </a:prstGeom>
          <a:solidFill>
            <a:srgbClr val="068FF5"/>
          </a:solid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schemeClr val="bg1"/>
                </a:solidFill>
                <a:effectLst/>
                <a:uLnTx/>
                <a:uFillTx/>
                <a:cs typeface="+mn-ea"/>
                <a:sym typeface="+mn-lt"/>
              </a:rPr>
              <a:t>年休假</a:t>
            </a:r>
          </a:p>
        </p:txBody>
      </p:sp>
      <p:grpSp>
        <p:nvGrpSpPr>
          <p:cNvPr id="13" name="组合 12">
            <a:extLst>
              <a:ext uri="{FF2B5EF4-FFF2-40B4-BE49-F238E27FC236}">
                <a16:creationId xmlns="" xmlns:a16="http://schemas.microsoft.com/office/drawing/2014/main" id="{DBE05FAB-2368-40BF-BB78-60BE3DB6947F}"/>
              </a:ext>
            </a:extLst>
          </p:cNvPr>
          <p:cNvGrpSpPr/>
          <p:nvPr/>
        </p:nvGrpSpPr>
        <p:grpSpPr>
          <a:xfrm>
            <a:off x="4683698" y="5005252"/>
            <a:ext cx="859334" cy="859334"/>
            <a:chOff x="5350966" y="5122366"/>
            <a:chExt cx="859334" cy="859334"/>
          </a:xfrm>
        </p:grpSpPr>
        <p:grpSp>
          <p:nvGrpSpPr>
            <p:cNvPr id="14" name="组合 13">
              <a:extLst>
                <a:ext uri="{FF2B5EF4-FFF2-40B4-BE49-F238E27FC236}">
                  <a16:creationId xmlns="" xmlns:a16="http://schemas.microsoft.com/office/drawing/2014/main" id="{45F248EE-F1B3-4182-B84B-307F1CC3BFF8}"/>
                </a:ext>
              </a:extLst>
            </p:cNvPr>
            <p:cNvGrpSpPr/>
            <p:nvPr/>
          </p:nvGrpSpPr>
          <p:grpSpPr>
            <a:xfrm>
              <a:off x="5350966" y="5122366"/>
              <a:ext cx="859334" cy="859334"/>
              <a:chOff x="1123950" y="1099832"/>
              <a:chExt cx="2628900" cy="2628900"/>
            </a:xfrm>
          </p:grpSpPr>
          <p:sp>
            <p:nvSpPr>
              <p:cNvPr id="16" name="圆角矩形 11">
                <a:extLst>
                  <a:ext uri="{FF2B5EF4-FFF2-40B4-BE49-F238E27FC236}">
                    <a16:creationId xmlns="" xmlns:a16="http://schemas.microsoft.com/office/drawing/2014/main" id="{470BFB2B-82CE-483C-8ECF-E4863B2191B8}"/>
                  </a:ext>
                </a:extLst>
              </p:cNvPr>
              <p:cNvSpPr/>
              <p:nvPr/>
            </p:nvSpPr>
            <p:spPr>
              <a:xfrm>
                <a:off x="1123950" y="1099832"/>
                <a:ext cx="2628900" cy="2628900"/>
              </a:xfrm>
              <a:prstGeom prst="roundRect">
                <a:avLst>
                  <a:gd name="adj" fmla="val 11595"/>
                </a:avLst>
              </a:prstGeom>
              <a:gradFill flip="none" rotWithShape="1">
                <a:gsLst>
                  <a:gs pos="0">
                    <a:schemeClr val="bg1">
                      <a:lumMod val="85000"/>
                    </a:schemeClr>
                  </a:gs>
                  <a:gs pos="50000">
                    <a:schemeClr val="bg1"/>
                  </a:gs>
                  <a:gs pos="100000">
                    <a:schemeClr val="bg1"/>
                  </a:gs>
                </a:gsLst>
                <a:lin ang="16200000" scaled="1"/>
                <a:tileRect/>
              </a:gradFill>
              <a:ln>
                <a:solidFill>
                  <a:schemeClr val="bg1">
                    <a:lumMod val="85000"/>
                  </a:schemeClr>
                </a:solidFill>
              </a:ln>
              <a:effectLst>
                <a:outerShdw blurRad="228600" dist="101600" dir="5400000" algn="t"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bg2">
                      <a:lumMod val="25000"/>
                    </a:schemeClr>
                  </a:solidFill>
                  <a:effectLst/>
                  <a:uLnTx/>
                  <a:uFillTx/>
                  <a:cs typeface="+mn-ea"/>
                  <a:sym typeface="+mn-lt"/>
                </a:endParaRPr>
              </a:p>
            </p:txBody>
          </p:sp>
          <p:sp>
            <p:nvSpPr>
              <p:cNvPr id="17" name="椭圆 16">
                <a:extLst>
                  <a:ext uri="{FF2B5EF4-FFF2-40B4-BE49-F238E27FC236}">
                    <a16:creationId xmlns="" xmlns:a16="http://schemas.microsoft.com/office/drawing/2014/main" id="{17D197CA-A8C7-4F36-86B0-148424D12477}"/>
                  </a:ext>
                </a:extLst>
              </p:cNvPr>
              <p:cNvSpPr/>
              <p:nvPr/>
            </p:nvSpPr>
            <p:spPr>
              <a:xfrm>
                <a:off x="1343025" y="1318907"/>
                <a:ext cx="2190750" cy="2190750"/>
              </a:xfrm>
              <a:prstGeom prst="ellipse">
                <a:avLst/>
              </a:prstGeom>
              <a:solidFill>
                <a:srgbClr val="068FF5"/>
              </a:solidFill>
              <a:ln>
                <a:solidFill>
                  <a:srgbClr val="068FF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bg2">
                      <a:lumMod val="25000"/>
                    </a:schemeClr>
                  </a:solidFill>
                  <a:effectLst/>
                  <a:uLnTx/>
                  <a:uFillTx/>
                  <a:cs typeface="+mn-ea"/>
                  <a:sym typeface="+mn-lt"/>
                </a:endParaRPr>
              </a:p>
            </p:txBody>
          </p:sp>
        </p:grpSp>
        <p:sp>
          <p:nvSpPr>
            <p:cNvPr id="15" name="Freeform 10">
              <a:extLst>
                <a:ext uri="{FF2B5EF4-FFF2-40B4-BE49-F238E27FC236}">
                  <a16:creationId xmlns="" xmlns:a16="http://schemas.microsoft.com/office/drawing/2014/main" id="{DC90D300-D0F7-480D-9368-732C07D97922}"/>
                </a:ext>
              </a:extLst>
            </p:cNvPr>
            <p:cNvSpPr>
              <a:spLocks noEditPoints="1"/>
            </p:cNvSpPr>
            <p:nvPr/>
          </p:nvSpPr>
          <p:spPr bwMode="auto">
            <a:xfrm>
              <a:off x="5650989" y="5349172"/>
              <a:ext cx="277534" cy="346778"/>
            </a:xfrm>
            <a:custGeom>
              <a:avLst/>
              <a:gdLst>
                <a:gd name="T0" fmla="*/ 0 w 78"/>
                <a:gd name="T1" fmla="*/ 84 h 92"/>
                <a:gd name="T2" fmla="*/ 30 w 78"/>
                <a:gd name="T3" fmla="*/ 19 h 92"/>
                <a:gd name="T4" fmla="*/ 39 w 78"/>
                <a:gd name="T5" fmla="*/ 26 h 92"/>
                <a:gd name="T6" fmla="*/ 39 w 78"/>
                <a:gd name="T7" fmla="*/ 26 h 92"/>
                <a:gd name="T8" fmla="*/ 39 w 78"/>
                <a:gd name="T9" fmla="*/ 26 h 92"/>
                <a:gd name="T10" fmla="*/ 40 w 78"/>
                <a:gd name="T11" fmla="*/ 26 h 92"/>
                <a:gd name="T12" fmla="*/ 40 w 78"/>
                <a:gd name="T13" fmla="*/ 27 h 92"/>
                <a:gd name="T14" fmla="*/ 41 w 78"/>
                <a:gd name="T15" fmla="*/ 27 h 92"/>
                <a:gd name="T16" fmla="*/ 41 w 78"/>
                <a:gd name="T17" fmla="*/ 27 h 92"/>
                <a:gd name="T18" fmla="*/ 42 w 78"/>
                <a:gd name="T19" fmla="*/ 28 h 92"/>
                <a:gd name="T20" fmla="*/ 42 w 78"/>
                <a:gd name="T21" fmla="*/ 28 h 92"/>
                <a:gd name="T22" fmla="*/ 43 w 78"/>
                <a:gd name="T23" fmla="*/ 28 h 92"/>
                <a:gd name="T24" fmla="*/ 43 w 78"/>
                <a:gd name="T25" fmla="*/ 29 h 92"/>
                <a:gd name="T26" fmla="*/ 43 w 78"/>
                <a:gd name="T27" fmla="*/ 29 h 92"/>
                <a:gd name="T28" fmla="*/ 44 w 78"/>
                <a:gd name="T29" fmla="*/ 29 h 92"/>
                <a:gd name="T30" fmla="*/ 48 w 78"/>
                <a:gd name="T31" fmla="*/ 32 h 92"/>
                <a:gd name="T32" fmla="*/ 49 w 78"/>
                <a:gd name="T33" fmla="*/ 33 h 92"/>
                <a:gd name="T34" fmla="*/ 49 w 78"/>
                <a:gd name="T35" fmla="*/ 33 h 92"/>
                <a:gd name="T36" fmla="*/ 49 w 78"/>
                <a:gd name="T37" fmla="*/ 33 h 92"/>
                <a:gd name="T38" fmla="*/ 50 w 78"/>
                <a:gd name="T39" fmla="*/ 34 h 92"/>
                <a:gd name="T40" fmla="*/ 50 w 78"/>
                <a:gd name="T41" fmla="*/ 34 h 92"/>
                <a:gd name="T42" fmla="*/ 51 w 78"/>
                <a:gd name="T43" fmla="*/ 34 h 92"/>
                <a:gd name="T44" fmla="*/ 51 w 78"/>
                <a:gd name="T45" fmla="*/ 34 h 92"/>
                <a:gd name="T46" fmla="*/ 52 w 78"/>
                <a:gd name="T47" fmla="*/ 35 h 92"/>
                <a:gd name="T48" fmla="*/ 52 w 78"/>
                <a:gd name="T49" fmla="*/ 35 h 92"/>
                <a:gd name="T50" fmla="*/ 53 w 78"/>
                <a:gd name="T51" fmla="*/ 35 h 92"/>
                <a:gd name="T52" fmla="*/ 53 w 78"/>
                <a:gd name="T53" fmla="*/ 36 h 92"/>
                <a:gd name="T54" fmla="*/ 53 w 78"/>
                <a:gd name="T55" fmla="*/ 36 h 92"/>
                <a:gd name="T56" fmla="*/ 49 w 78"/>
                <a:gd name="T57" fmla="*/ 78 h 92"/>
                <a:gd name="T58" fmla="*/ 8 w 78"/>
                <a:gd name="T59" fmla="*/ 90 h 92"/>
                <a:gd name="T60" fmla="*/ 35 w 78"/>
                <a:gd name="T61" fmla="*/ 63 h 92"/>
                <a:gd name="T62" fmla="*/ 19 w 78"/>
                <a:gd name="T63" fmla="*/ 52 h 92"/>
                <a:gd name="T64" fmla="*/ 3 w 78"/>
                <a:gd name="T65" fmla="*/ 87 h 92"/>
                <a:gd name="T66" fmla="*/ 74 w 78"/>
                <a:gd name="T67" fmla="*/ 92 h 92"/>
                <a:gd name="T68" fmla="*/ 54 w 78"/>
                <a:gd name="T69" fmla="*/ 82 h 92"/>
                <a:gd name="T70" fmla="*/ 69 w 78"/>
                <a:gd name="T71" fmla="*/ 42 h 92"/>
                <a:gd name="T72" fmla="*/ 35 w 78"/>
                <a:gd name="T73" fmla="*/ 0 h 92"/>
                <a:gd name="T74" fmla="*/ 69 w 78"/>
                <a:gd name="T75" fmla="*/ 42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8" h="92">
                  <a:moveTo>
                    <a:pt x="3" y="87"/>
                  </a:moveTo>
                  <a:cubicBezTo>
                    <a:pt x="2" y="86"/>
                    <a:pt x="1" y="85"/>
                    <a:pt x="0" y="84"/>
                  </a:cubicBezTo>
                  <a:cubicBezTo>
                    <a:pt x="0" y="71"/>
                    <a:pt x="0" y="58"/>
                    <a:pt x="1" y="44"/>
                  </a:cubicBezTo>
                  <a:cubicBezTo>
                    <a:pt x="12" y="40"/>
                    <a:pt x="22" y="31"/>
                    <a:pt x="30" y="19"/>
                  </a:cubicBezTo>
                  <a:cubicBezTo>
                    <a:pt x="38" y="25"/>
                    <a:pt x="38" y="25"/>
                    <a:pt x="38" y="25"/>
                  </a:cubicBezTo>
                  <a:cubicBezTo>
                    <a:pt x="39" y="26"/>
                    <a:pt x="39" y="26"/>
                    <a:pt x="39" y="26"/>
                  </a:cubicBezTo>
                  <a:cubicBezTo>
                    <a:pt x="39" y="26"/>
                    <a:pt x="39" y="26"/>
                    <a:pt x="39" y="26"/>
                  </a:cubicBezTo>
                  <a:cubicBezTo>
                    <a:pt x="39" y="26"/>
                    <a:pt x="39" y="26"/>
                    <a:pt x="39" y="26"/>
                  </a:cubicBezTo>
                  <a:cubicBezTo>
                    <a:pt x="39" y="26"/>
                    <a:pt x="39" y="26"/>
                    <a:pt x="39" y="26"/>
                  </a:cubicBezTo>
                  <a:cubicBezTo>
                    <a:pt x="39" y="26"/>
                    <a:pt x="39" y="26"/>
                    <a:pt x="39" y="26"/>
                  </a:cubicBezTo>
                  <a:cubicBezTo>
                    <a:pt x="40" y="26"/>
                    <a:pt x="40" y="26"/>
                    <a:pt x="40" y="26"/>
                  </a:cubicBezTo>
                  <a:cubicBezTo>
                    <a:pt x="40" y="26"/>
                    <a:pt x="40" y="26"/>
                    <a:pt x="40" y="26"/>
                  </a:cubicBezTo>
                  <a:cubicBezTo>
                    <a:pt x="40" y="27"/>
                    <a:pt x="40" y="27"/>
                    <a:pt x="40" y="27"/>
                  </a:cubicBezTo>
                  <a:cubicBezTo>
                    <a:pt x="40" y="27"/>
                    <a:pt x="40" y="27"/>
                    <a:pt x="40" y="27"/>
                  </a:cubicBezTo>
                  <a:cubicBezTo>
                    <a:pt x="41" y="27"/>
                    <a:pt x="41" y="27"/>
                    <a:pt x="41" y="27"/>
                  </a:cubicBezTo>
                  <a:cubicBezTo>
                    <a:pt x="41" y="27"/>
                    <a:pt x="41" y="27"/>
                    <a:pt x="41" y="27"/>
                  </a:cubicBezTo>
                  <a:cubicBezTo>
                    <a:pt x="41" y="27"/>
                    <a:pt x="41" y="27"/>
                    <a:pt x="41" y="27"/>
                  </a:cubicBezTo>
                  <a:cubicBezTo>
                    <a:pt x="41" y="27"/>
                    <a:pt x="41" y="27"/>
                    <a:pt x="41" y="27"/>
                  </a:cubicBezTo>
                  <a:cubicBezTo>
                    <a:pt x="41" y="28"/>
                    <a:pt x="41" y="28"/>
                    <a:pt x="41" y="28"/>
                  </a:cubicBezTo>
                  <a:cubicBezTo>
                    <a:pt x="42" y="28"/>
                    <a:pt x="42" y="28"/>
                    <a:pt x="42" y="28"/>
                  </a:cubicBezTo>
                  <a:cubicBezTo>
                    <a:pt x="42" y="28"/>
                    <a:pt x="42" y="28"/>
                    <a:pt x="42" y="28"/>
                  </a:cubicBezTo>
                  <a:cubicBezTo>
                    <a:pt x="42" y="28"/>
                    <a:pt x="42" y="28"/>
                    <a:pt x="42" y="28"/>
                  </a:cubicBezTo>
                  <a:cubicBezTo>
                    <a:pt x="42" y="28"/>
                    <a:pt x="42" y="28"/>
                    <a:pt x="42" y="28"/>
                  </a:cubicBezTo>
                  <a:cubicBezTo>
                    <a:pt x="43" y="28"/>
                    <a:pt x="43" y="28"/>
                    <a:pt x="43" y="28"/>
                  </a:cubicBezTo>
                  <a:cubicBezTo>
                    <a:pt x="43" y="28"/>
                    <a:pt x="43" y="28"/>
                    <a:pt x="43" y="28"/>
                  </a:cubicBezTo>
                  <a:cubicBezTo>
                    <a:pt x="43" y="29"/>
                    <a:pt x="43" y="29"/>
                    <a:pt x="43" y="29"/>
                  </a:cubicBezTo>
                  <a:cubicBezTo>
                    <a:pt x="43" y="29"/>
                    <a:pt x="43" y="29"/>
                    <a:pt x="43" y="29"/>
                  </a:cubicBezTo>
                  <a:cubicBezTo>
                    <a:pt x="43" y="29"/>
                    <a:pt x="43" y="29"/>
                    <a:pt x="43" y="29"/>
                  </a:cubicBezTo>
                  <a:cubicBezTo>
                    <a:pt x="44" y="29"/>
                    <a:pt x="44" y="29"/>
                    <a:pt x="44" y="29"/>
                  </a:cubicBezTo>
                  <a:cubicBezTo>
                    <a:pt x="44" y="29"/>
                    <a:pt x="44" y="29"/>
                    <a:pt x="44" y="29"/>
                  </a:cubicBezTo>
                  <a:cubicBezTo>
                    <a:pt x="44" y="29"/>
                    <a:pt x="44" y="29"/>
                    <a:pt x="44" y="29"/>
                  </a:cubicBezTo>
                  <a:cubicBezTo>
                    <a:pt x="48" y="32"/>
                    <a:pt x="48" y="32"/>
                    <a:pt x="48" y="32"/>
                  </a:cubicBezTo>
                  <a:cubicBezTo>
                    <a:pt x="48" y="32"/>
                    <a:pt x="48" y="32"/>
                    <a:pt x="48" y="32"/>
                  </a:cubicBezTo>
                  <a:cubicBezTo>
                    <a:pt x="49" y="33"/>
                    <a:pt x="49" y="33"/>
                    <a:pt x="49" y="33"/>
                  </a:cubicBezTo>
                  <a:cubicBezTo>
                    <a:pt x="49" y="33"/>
                    <a:pt x="49" y="33"/>
                    <a:pt x="49" y="33"/>
                  </a:cubicBezTo>
                  <a:cubicBezTo>
                    <a:pt x="49" y="33"/>
                    <a:pt x="49" y="33"/>
                    <a:pt x="49" y="33"/>
                  </a:cubicBezTo>
                  <a:cubicBezTo>
                    <a:pt x="49" y="33"/>
                    <a:pt x="49" y="33"/>
                    <a:pt x="49" y="33"/>
                  </a:cubicBezTo>
                  <a:cubicBezTo>
                    <a:pt x="49" y="33"/>
                    <a:pt x="49" y="33"/>
                    <a:pt x="49" y="33"/>
                  </a:cubicBezTo>
                  <a:cubicBezTo>
                    <a:pt x="50" y="33"/>
                    <a:pt x="50" y="33"/>
                    <a:pt x="50" y="33"/>
                  </a:cubicBezTo>
                  <a:cubicBezTo>
                    <a:pt x="50" y="34"/>
                    <a:pt x="50" y="34"/>
                    <a:pt x="50" y="34"/>
                  </a:cubicBezTo>
                  <a:cubicBezTo>
                    <a:pt x="50" y="34"/>
                    <a:pt x="50" y="34"/>
                    <a:pt x="50" y="34"/>
                  </a:cubicBezTo>
                  <a:cubicBezTo>
                    <a:pt x="50" y="34"/>
                    <a:pt x="50" y="34"/>
                    <a:pt x="50" y="34"/>
                  </a:cubicBezTo>
                  <a:cubicBezTo>
                    <a:pt x="51" y="34"/>
                    <a:pt x="51" y="34"/>
                    <a:pt x="51" y="34"/>
                  </a:cubicBezTo>
                  <a:cubicBezTo>
                    <a:pt x="51" y="34"/>
                    <a:pt x="51" y="34"/>
                    <a:pt x="51" y="34"/>
                  </a:cubicBezTo>
                  <a:cubicBezTo>
                    <a:pt x="51" y="34"/>
                    <a:pt x="51" y="34"/>
                    <a:pt x="51" y="34"/>
                  </a:cubicBezTo>
                  <a:cubicBezTo>
                    <a:pt x="51" y="34"/>
                    <a:pt x="51" y="34"/>
                    <a:pt x="51" y="34"/>
                  </a:cubicBezTo>
                  <a:cubicBezTo>
                    <a:pt x="51" y="35"/>
                    <a:pt x="51" y="35"/>
                    <a:pt x="51" y="35"/>
                  </a:cubicBezTo>
                  <a:cubicBezTo>
                    <a:pt x="52" y="35"/>
                    <a:pt x="52" y="35"/>
                    <a:pt x="52" y="35"/>
                  </a:cubicBezTo>
                  <a:cubicBezTo>
                    <a:pt x="52" y="35"/>
                    <a:pt x="52" y="35"/>
                    <a:pt x="52" y="35"/>
                  </a:cubicBezTo>
                  <a:cubicBezTo>
                    <a:pt x="52" y="35"/>
                    <a:pt x="52" y="35"/>
                    <a:pt x="52" y="35"/>
                  </a:cubicBezTo>
                  <a:cubicBezTo>
                    <a:pt x="52" y="35"/>
                    <a:pt x="52" y="35"/>
                    <a:pt x="52" y="35"/>
                  </a:cubicBezTo>
                  <a:cubicBezTo>
                    <a:pt x="53" y="35"/>
                    <a:pt x="53" y="35"/>
                    <a:pt x="53" y="35"/>
                  </a:cubicBezTo>
                  <a:cubicBezTo>
                    <a:pt x="53" y="36"/>
                    <a:pt x="53" y="36"/>
                    <a:pt x="53" y="36"/>
                  </a:cubicBezTo>
                  <a:cubicBezTo>
                    <a:pt x="53" y="36"/>
                    <a:pt x="53" y="36"/>
                    <a:pt x="53" y="36"/>
                  </a:cubicBezTo>
                  <a:cubicBezTo>
                    <a:pt x="53" y="36"/>
                    <a:pt x="53" y="36"/>
                    <a:pt x="53" y="36"/>
                  </a:cubicBezTo>
                  <a:cubicBezTo>
                    <a:pt x="53" y="36"/>
                    <a:pt x="53" y="36"/>
                    <a:pt x="53" y="36"/>
                  </a:cubicBezTo>
                  <a:cubicBezTo>
                    <a:pt x="62" y="42"/>
                    <a:pt x="62" y="42"/>
                    <a:pt x="62" y="42"/>
                  </a:cubicBezTo>
                  <a:cubicBezTo>
                    <a:pt x="54" y="54"/>
                    <a:pt x="49" y="66"/>
                    <a:pt x="49" y="78"/>
                  </a:cubicBezTo>
                  <a:cubicBezTo>
                    <a:pt x="36" y="83"/>
                    <a:pt x="24" y="87"/>
                    <a:pt x="11" y="92"/>
                  </a:cubicBezTo>
                  <a:cubicBezTo>
                    <a:pt x="10" y="91"/>
                    <a:pt x="9" y="91"/>
                    <a:pt x="8" y="90"/>
                  </a:cubicBezTo>
                  <a:cubicBezTo>
                    <a:pt x="24" y="67"/>
                    <a:pt x="24" y="67"/>
                    <a:pt x="24" y="67"/>
                  </a:cubicBezTo>
                  <a:cubicBezTo>
                    <a:pt x="28" y="68"/>
                    <a:pt x="32" y="67"/>
                    <a:pt x="35" y="63"/>
                  </a:cubicBezTo>
                  <a:cubicBezTo>
                    <a:pt x="38" y="59"/>
                    <a:pt x="37" y="53"/>
                    <a:pt x="33" y="50"/>
                  </a:cubicBezTo>
                  <a:cubicBezTo>
                    <a:pt x="28" y="47"/>
                    <a:pt x="22" y="48"/>
                    <a:pt x="19" y="52"/>
                  </a:cubicBezTo>
                  <a:cubicBezTo>
                    <a:pt x="16" y="56"/>
                    <a:pt x="17" y="61"/>
                    <a:pt x="20" y="64"/>
                  </a:cubicBezTo>
                  <a:cubicBezTo>
                    <a:pt x="3" y="87"/>
                    <a:pt x="3" y="87"/>
                    <a:pt x="3" y="87"/>
                  </a:cubicBezTo>
                  <a:close/>
                  <a:moveTo>
                    <a:pt x="27" y="92"/>
                  </a:moveTo>
                  <a:cubicBezTo>
                    <a:pt x="74" y="92"/>
                    <a:pt x="74" y="92"/>
                    <a:pt x="74" y="92"/>
                  </a:cubicBezTo>
                  <a:cubicBezTo>
                    <a:pt x="74" y="82"/>
                    <a:pt x="74" y="82"/>
                    <a:pt x="74" y="82"/>
                  </a:cubicBezTo>
                  <a:cubicBezTo>
                    <a:pt x="54" y="82"/>
                    <a:pt x="54" y="82"/>
                    <a:pt x="54" y="82"/>
                  </a:cubicBezTo>
                  <a:cubicBezTo>
                    <a:pt x="27" y="92"/>
                    <a:pt x="27" y="92"/>
                    <a:pt x="27" y="92"/>
                  </a:cubicBezTo>
                  <a:close/>
                  <a:moveTo>
                    <a:pt x="69" y="42"/>
                  </a:moveTo>
                  <a:cubicBezTo>
                    <a:pt x="78" y="30"/>
                    <a:pt x="78" y="30"/>
                    <a:pt x="78" y="30"/>
                  </a:cubicBezTo>
                  <a:cubicBezTo>
                    <a:pt x="35" y="0"/>
                    <a:pt x="35" y="0"/>
                    <a:pt x="35" y="0"/>
                  </a:cubicBezTo>
                  <a:cubicBezTo>
                    <a:pt x="26" y="11"/>
                    <a:pt x="26" y="11"/>
                    <a:pt x="26" y="11"/>
                  </a:cubicBezTo>
                  <a:lnTo>
                    <a:pt x="69" y="42"/>
                  </a:lnTo>
                  <a:close/>
                </a:path>
              </a:pathLst>
            </a:custGeom>
            <a:solidFill>
              <a:schemeClr val="bg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bg2">
                    <a:lumMod val="25000"/>
                  </a:schemeClr>
                </a:solidFill>
                <a:effectLst/>
                <a:uLnTx/>
                <a:uFillTx/>
                <a:cs typeface="+mn-ea"/>
                <a:sym typeface="+mn-lt"/>
              </a:endParaRPr>
            </a:p>
          </p:txBody>
        </p:sp>
      </p:grpSp>
      <p:graphicFrame>
        <p:nvGraphicFramePr>
          <p:cNvPr id="19" name="Group 70">
            <a:extLst>
              <a:ext uri="{FF2B5EF4-FFF2-40B4-BE49-F238E27FC236}">
                <a16:creationId xmlns="" xmlns:a16="http://schemas.microsoft.com/office/drawing/2014/main" id="{3A7C8B5B-9AC7-4E2F-9A1A-3435DAB45859}"/>
              </a:ext>
            </a:extLst>
          </p:cNvPr>
          <p:cNvGraphicFramePr>
            <a:graphicFrameLocks noGrp="1"/>
          </p:cNvGraphicFramePr>
          <p:nvPr>
            <p:extLst>
              <p:ext uri="{D42A27DB-BD31-4B8C-83A1-F6EECF244321}">
                <p14:modId xmlns:p14="http://schemas.microsoft.com/office/powerpoint/2010/main" val="849976562"/>
              </p:ext>
            </p:extLst>
          </p:nvPr>
        </p:nvGraphicFramePr>
        <p:xfrm>
          <a:off x="6040565" y="3397611"/>
          <a:ext cx="4946608" cy="1709253"/>
        </p:xfrm>
        <a:graphic>
          <a:graphicData uri="http://schemas.openxmlformats.org/drawingml/2006/table">
            <a:tbl>
              <a:tblPr>
                <a:tableStyleId>{8799B23B-EC83-4686-B30A-512413B5E67A}</a:tableStyleId>
              </a:tblPr>
              <a:tblGrid>
                <a:gridCol w="2473304">
                  <a:extLst>
                    <a:ext uri="{9D8B030D-6E8A-4147-A177-3AD203B41FA5}">
                      <a16:colId xmlns="" xmlns:a16="http://schemas.microsoft.com/office/drawing/2014/main" val="20000"/>
                    </a:ext>
                  </a:extLst>
                </a:gridCol>
                <a:gridCol w="2473304">
                  <a:extLst>
                    <a:ext uri="{9D8B030D-6E8A-4147-A177-3AD203B41FA5}">
                      <a16:colId xmlns="" xmlns:a16="http://schemas.microsoft.com/office/drawing/2014/main" val="20001"/>
                    </a:ext>
                  </a:extLst>
                </a:gridCol>
              </a:tblGrid>
              <a:tr h="416378">
                <a:tc>
                  <a:txBody>
                    <a:bodyPr/>
                    <a:lstStyle/>
                    <a:p>
                      <a:pPr marL="0" marR="0" lvl="0" indent="0" algn="ctr" defTabSz="914400" rtl="0" eaLnBrk="0" fontAlgn="base" latinLnBrk="0" hangingPunct="0">
                        <a:lnSpc>
                          <a:spcPct val="95000"/>
                        </a:lnSpc>
                        <a:spcBef>
                          <a:spcPct val="0"/>
                        </a:spcBef>
                        <a:spcAft>
                          <a:spcPct val="35000"/>
                        </a:spcAft>
                        <a:buClr>
                          <a:srgbClr val="678BA8"/>
                        </a:buClr>
                        <a:buSzTx/>
                        <a:buFontTx/>
                        <a:buNone/>
                      </a:pPr>
                      <a:r>
                        <a:rPr kumimoji="0" lang="zh-CN" altLang="en-US" sz="1800" b="1" u="none" strike="noStrike" cap="none" normalizeH="0" baseline="0" dirty="0">
                          <a:ln>
                            <a:noFill/>
                          </a:ln>
                          <a:solidFill>
                            <a:srgbClr val="068FF5"/>
                          </a:solidFill>
                          <a:effectLst/>
                          <a:latin typeface="+mn-lt"/>
                          <a:ea typeface="+mn-ea"/>
                          <a:cs typeface="+mn-ea"/>
                          <a:sym typeface="+mn-lt"/>
                        </a:rPr>
                        <a:t>工作年限</a:t>
                      </a:r>
                      <a:endParaRPr kumimoji="0" lang="zh-CN" altLang="en-US" sz="1800" b="1" i="0" u="none" strike="noStrike" cap="none" normalizeH="0" baseline="0" dirty="0">
                        <a:ln>
                          <a:noFill/>
                        </a:ln>
                        <a:solidFill>
                          <a:srgbClr val="068FF5"/>
                        </a:solidFill>
                        <a:effectLst/>
                        <a:latin typeface="+mn-lt"/>
                        <a:ea typeface="+mn-ea"/>
                        <a:cs typeface="+mn-ea"/>
                        <a:sym typeface="+mn-lt"/>
                      </a:endParaRPr>
                    </a:p>
                  </a:txBody>
                  <a:tcPr marL="120000" marR="120000" marT="46800" marB="46800" anchor="ctr" horzOverflow="overflow"/>
                </a:tc>
                <a:tc>
                  <a:txBody>
                    <a:bodyPr/>
                    <a:lstStyle/>
                    <a:p>
                      <a:pPr marL="0" marR="0" lvl="0" indent="0" algn="ctr" defTabSz="914400" rtl="0" eaLnBrk="0" fontAlgn="base" latinLnBrk="0" hangingPunct="0">
                        <a:lnSpc>
                          <a:spcPct val="95000"/>
                        </a:lnSpc>
                        <a:spcBef>
                          <a:spcPct val="0"/>
                        </a:spcBef>
                        <a:spcAft>
                          <a:spcPct val="35000"/>
                        </a:spcAft>
                        <a:buClr>
                          <a:srgbClr val="678BA8"/>
                        </a:buClr>
                        <a:buSzTx/>
                        <a:buFontTx/>
                        <a:buNone/>
                      </a:pPr>
                      <a:r>
                        <a:rPr kumimoji="0" lang="zh-CN" altLang="en-US" sz="1800" b="1" u="none" strike="noStrike" cap="none" normalizeH="0" baseline="0" dirty="0">
                          <a:ln>
                            <a:noFill/>
                          </a:ln>
                          <a:solidFill>
                            <a:srgbClr val="068FF5"/>
                          </a:solidFill>
                          <a:effectLst/>
                          <a:latin typeface="+mn-lt"/>
                          <a:ea typeface="+mn-ea"/>
                          <a:cs typeface="+mn-ea"/>
                          <a:sym typeface="+mn-lt"/>
                        </a:rPr>
                        <a:t>年休假天数</a:t>
                      </a:r>
                      <a:endParaRPr kumimoji="0" lang="zh-CN" altLang="en-US" sz="1800" b="1" i="0" u="none" strike="noStrike" cap="none" normalizeH="0" baseline="0" dirty="0">
                        <a:ln>
                          <a:noFill/>
                        </a:ln>
                        <a:solidFill>
                          <a:srgbClr val="068FF5"/>
                        </a:solidFill>
                        <a:effectLst/>
                        <a:latin typeface="+mn-lt"/>
                        <a:ea typeface="+mn-ea"/>
                        <a:cs typeface="+mn-ea"/>
                        <a:sym typeface="+mn-lt"/>
                      </a:endParaRPr>
                    </a:p>
                  </a:txBody>
                  <a:tcPr marL="120000" marR="120000" marT="46800" marB="46800" anchor="ctr" horzOverflow="overflow"/>
                </a:tc>
                <a:extLst>
                  <a:ext uri="{0D108BD9-81ED-4DB2-BD59-A6C34878D82A}">
                    <a16:rowId xmlns="" xmlns:a16="http://schemas.microsoft.com/office/drawing/2014/main" val="10000"/>
                  </a:ext>
                </a:extLst>
              </a:tr>
              <a:tr h="431881">
                <a:tc>
                  <a:txBody>
                    <a:bodyPr/>
                    <a:lstStyle/>
                    <a:p>
                      <a:pPr marL="0" marR="0" lvl="0" indent="0" algn="ctr" defTabSz="914400" rtl="0" eaLnBrk="0" fontAlgn="base" latinLnBrk="0" hangingPunct="0">
                        <a:lnSpc>
                          <a:spcPct val="95000"/>
                        </a:lnSpc>
                        <a:spcBef>
                          <a:spcPct val="0"/>
                        </a:spcBef>
                        <a:spcAft>
                          <a:spcPct val="35000"/>
                        </a:spcAft>
                        <a:buClr>
                          <a:srgbClr val="678BA8"/>
                        </a:buClr>
                        <a:buSzTx/>
                        <a:buFontTx/>
                        <a:buNone/>
                      </a:pPr>
                      <a:r>
                        <a:rPr kumimoji="0" lang="en-US" altLang="zh-CN" sz="1600" u="none" strike="noStrike" cap="none" normalizeH="0" baseline="0" dirty="0">
                          <a:ln>
                            <a:noFill/>
                          </a:ln>
                          <a:solidFill>
                            <a:schemeClr val="bg2">
                              <a:lumMod val="25000"/>
                            </a:schemeClr>
                          </a:solidFill>
                          <a:effectLst/>
                          <a:latin typeface="+mn-lt"/>
                          <a:ea typeface="+mn-ea"/>
                          <a:cs typeface="+mn-ea"/>
                          <a:sym typeface="+mn-lt"/>
                        </a:rPr>
                        <a:t>1</a:t>
                      </a:r>
                      <a:r>
                        <a:rPr kumimoji="0" lang="zh-CN" altLang="en-US" sz="1600" u="none" strike="noStrike" cap="none" normalizeH="0" baseline="0" dirty="0">
                          <a:ln>
                            <a:noFill/>
                          </a:ln>
                          <a:solidFill>
                            <a:schemeClr val="bg2">
                              <a:lumMod val="25000"/>
                            </a:schemeClr>
                          </a:solidFill>
                          <a:effectLst/>
                          <a:latin typeface="+mn-lt"/>
                          <a:ea typeface="+mn-ea"/>
                          <a:cs typeface="+mn-ea"/>
                          <a:sym typeface="+mn-lt"/>
                        </a:rPr>
                        <a:t>年≤年休假＜</a:t>
                      </a:r>
                      <a:r>
                        <a:rPr kumimoji="0" lang="en-US" altLang="zh-CN" sz="1600" u="none" strike="noStrike" cap="none" normalizeH="0" baseline="0" dirty="0">
                          <a:ln>
                            <a:noFill/>
                          </a:ln>
                          <a:solidFill>
                            <a:schemeClr val="bg2">
                              <a:lumMod val="25000"/>
                            </a:schemeClr>
                          </a:solidFill>
                          <a:effectLst/>
                          <a:latin typeface="+mn-lt"/>
                          <a:ea typeface="+mn-ea"/>
                          <a:cs typeface="+mn-ea"/>
                          <a:sym typeface="+mn-lt"/>
                        </a:rPr>
                        <a:t>5</a:t>
                      </a:r>
                      <a:r>
                        <a:rPr kumimoji="0" lang="zh-CN" altLang="en-US" sz="1600" u="none" strike="noStrike" cap="none" normalizeH="0" baseline="0" dirty="0">
                          <a:ln>
                            <a:noFill/>
                          </a:ln>
                          <a:solidFill>
                            <a:schemeClr val="bg2">
                              <a:lumMod val="25000"/>
                            </a:schemeClr>
                          </a:solidFill>
                          <a:effectLst/>
                          <a:latin typeface="+mn-lt"/>
                          <a:ea typeface="+mn-ea"/>
                          <a:cs typeface="+mn-ea"/>
                          <a:sym typeface="+mn-lt"/>
                        </a:rPr>
                        <a:t>年</a:t>
                      </a:r>
                      <a:endParaRPr kumimoji="0" lang="zh-CN" altLang="en-US" sz="1600" b="1" i="0" u="none" strike="noStrike" cap="none" normalizeH="0" baseline="0" dirty="0">
                        <a:ln>
                          <a:noFill/>
                        </a:ln>
                        <a:solidFill>
                          <a:schemeClr val="bg2">
                            <a:lumMod val="25000"/>
                          </a:schemeClr>
                        </a:solidFill>
                        <a:effectLst/>
                        <a:latin typeface="+mn-lt"/>
                        <a:ea typeface="+mn-ea"/>
                        <a:cs typeface="+mn-ea"/>
                        <a:sym typeface="+mn-lt"/>
                      </a:endParaRPr>
                    </a:p>
                  </a:txBody>
                  <a:tcPr marL="120000" marR="120000" marT="46800" marB="46800" anchor="ctr" horzOverflow="overflow"/>
                </a:tc>
                <a:tc>
                  <a:txBody>
                    <a:bodyPr/>
                    <a:lstStyle/>
                    <a:p>
                      <a:pPr marL="0" marR="0" lvl="0" indent="0" algn="ctr" defTabSz="914400" rtl="0" eaLnBrk="0" fontAlgn="base" latinLnBrk="0" hangingPunct="0">
                        <a:lnSpc>
                          <a:spcPct val="95000"/>
                        </a:lnSpc>
                        <a:spcBef>
                          <a:spcPct val="0"/>
                        </a:spcBef>
                        <a:spcAft>
                          <a:spcPct val="35000"/>
                        </a:spcAft>
                        <a:buClr>
                          <a:srgbClr val="678BA8"/>
                        </a:buClr>
                        <a:buSzTx/>
                        <a:buFontTx/>
                        <a:buNone/>
                      </a:pPr>
                      <a:r>
                        <a:rPr kumimoji="0" lang="en-US" altLang="zh-CN" sz="1600" u="none" strike="noStrike" cap="none" normalizeH="0" baseline="0" dirty="0">
                          <a:ln>
                            <a:noFill/>
                          </a:ln>
                          <a:solidFill>
                            <a:schemeClr val="bg2">
                              <a:lumMod val="25000"/>
                            </a:schemeClr>
                          </a:solidFill>
                          <a:effectLst/>
                          <a:latin typeface="+mn-lt"/>
                          <a:ea typeface="+mn-ea"/>
                          <a:cs typeface="+mn-ea"/>
                          <a:sym typeface="+mn-lt"/>
                        </a:rPr>
                        <a:t>5</a:t>
                      </a:r>
                      <a:r>
                        <a:rPr kumimoji="0" lang="zh-CN" altLang="en-US" sz="1600" u="none" strike="noStrike" cap="none" normalizeH="0" baseline="0" dirty="0">
                          <a:ln>
                            <a:noFill/>
                          </a:ln>
                          <a:solidFill>
                            <a:schemeClr val="bg2">
                              <a:lumMod val="25000"/>
                            </a:schemeClr>
                          </a:solidFill>
                          <a:effectLst/>
                          <a:latin typeface="+mn-lt"/>
                          <a:ea typeface="+mn-ea"/>
                          <a:cs typeface="+mn-ea"/>
                          <a:sym typeface="+mn-lt"/>
                        </a:rPr>
                        <a:t>天</a:t>
                      </a:r>
                      <a:endParaRPr kumimoji="0" lang="zh-CN" altLang="en-US" sz="1600" b="1" i="0" u="none" strike="noStrike" cap="none" normalizeH="0" baseline="0" dirty="0">
                        <a:ln>
                          <a:noFill/>
                        </a:ln>
                        <a:solidFill>
                          <a:schemeClr val="bg2">
                            <a:lumMod val="25000"/>
                          </a:schemeClr>
                        </a:solidFill>
                        <a:effectLst/>
                        <a:latin typeface="+mn-lt"/>
                        <a:ea typeface="+mn-ea"/>
                        <a:cs typeface="+mn-ea"/>
                        <a:sym typeface="+mn-lt"/>
                      </a:endParaRPr>
                    </a:p>
                  </a:txBody>
                  <a:tcPr marL="120000" marR="120000" marT="46800" marB="46800" anchor="ctr" horzOverflow="overflow"/>
                </a:tc>
                <a:extLst>
                  <a:ext uri="{0D108BD9-81ED-4DB2-BD59-A6C34878D82A}">
                    <a16:rowId xmlns="" xmlns:a16="http://schemas.microsoft.com/office/drawing/2014/main" val="10001"/>
                  </a:ext>
                </a:extLst>
              </a:tr>
              <a:tr h="430774">
                <a:tc>
                  <a:txBody>
                    <a:bodyPr/>
                    <a:lstStyle/>
                    <a:p>
                      <a:pPr marL="0" marR="0" lvl="0" indent="0" algn="ctr" defTabSz="914400" rtl="0" eaLnBrk="0" fontAlgn="base" latinLnBrk="0" hangingPunct="0">
                        <a:lnSpc>
                          <a:spcPct val="95000"/>
                        </a:lnSpc>
                        <a:spcBef>
                          <a:spcPct val="0"/>
                        </a:spcBef>
                        <a:spcAft>
                          <a:spcPct val="35000"/>
                        </a:spcAft>
                        <a:buClr>
                          <a:srgbClr val="678BA8"/>
                        </a:buClr>
                        <a:buSzTx/>
                        <a:buFontTx/>
                        <a:buNone/>
                      </a:pPr>
                      <a:r>
                        <a:rPr kumimoji="0" lang="en-US" altLang="zh-CN" sz="1600" u="none" strike="noStrike" cap="none" normalizeH="0" baseline="0" dirty="0">
                          <a:ln>
                            <a:noFill/>
                          </a:ln>
                          <a:solidFill>
                            <a:schemeClr val="bg2">
                              <a:lumMod val="25000"/>
                            </a:schemeClr>
                          </a:solidFill>
                          <a:effectLst/>
                          <a:latin typeface="+mn-lt"/>
                          <a:ea typeface="+mn-ea"/>
                          <a:cs typeface="+mn-ea"/>
                          <a:sym typeface="+mn-lt"/>
                        </a:rPr>
                        <a:t>5</a:t>
                      </a:r>
                      <a:r>
                        <a:rPr kumimoji="0" lang="zh-CN" altLang="en-US" sz="1600" u="none" strike="noStrike" cap="none" normalizeH="0" baseline="0" dirty="0">
                          <a:ln>
                            <a:noFill/>
                          </a:ln>
                          <a:solidFill>
                            <a:schemeClr val="bg2">
                              <a:lumMod val="25000"/>
                            </a:schemeClr>
                          </a:solidFill>
                          <a:effectLst/>
                          <a:latin typeface="+mn-lt"/>
                          <a:ea typeface="+mn-ea"/>
                          <a:cs typeface="+mn-ea"/>
                          <a:sym typeface="+mn-lt"/>
                        </a:rPr>
                        <a:t>年≤年休假＜</a:t>
                      </a:r>
                      <a:r>
                        <a:rPr kumimoji="0" lang="en-US" altLang="zh-CN" sz="1600" u="none" strike="noStrike" cap="none" normalizeH="0" baseline="0" dirty="0">
                          <a:ln>
                            <a:noFill/>
                          </a:ln>
                          <a:solidFill>
                            <a:schemeClr val="bg2">
                              <a:lumMod val="25000"/>
                            </a:schemeClr>
                          </a:solidFill>
                          <a:effectLst/>
                          <a:latin typeface="+mn-lt"/>
                          <a:ea typeface="+mn-ea"/>
                          <a:cs typeface="+mn-ea"/>
                          <a:sym typeface="+mn-lt"/>
                        </a:rPr>
                        <a:t>10</a:t>
                      </a:r>
                      <a:r>
                        <a:rPr kumimoji="0" lang="zh-CN" altLang="en-US" sz="1600" u="none" strike="noStrike" cap="none" normalizeH="0" baseline="0" dirty="0">
                          <a:ln>
                            <a:noFill/>
                          </a:ln>
                          <a:solidFill>
                            <a:schemeClr val="bg2">
                              <a:lumMod val="25000"/>
                            </a:schemeClr>
                          </a:solidFill>
                          <a:effectLst/>
                          <a:latin typeface="+mn-lt"/>
                          <a:ea typeface="+mn-ea"/>
                          <a:cs typeface="+mn-ea"/>
                          <a:sym typeface="+mn-lt"/>
                        </a:rPr>
                        <a:t>年</a:t>
                      </a:r>
                      <a:endParaRPr kumimoji="0" lang="zh-CN" altLang="en-US" sz="1600" b="1" i="0" u="none" strike="noStrike" cap="none" normalizeH="0" baseline="0" dirty="0">
                        <a:ln>
                          <a:noFill/>
                        </a:ln>
                        <a:solidFill>
                          <a:schemeClr val="bg2">
                            <a:lumMod val="25000"/>
                          </a:schemeClr>
                        </a:solidFill>
                        <a:effectLst/>
                        <a:latin typeface="+mn-lt"/>
                        <a:ea typeface="+mn-ea"/>
                        <a:cs typeface="+mn-ea"/>
                        <a:sym typeface="+mn-lt"/>
                      </a:endParaRPr>
                    </a:p>
                  </a:txBody>
                  <a:tcPr marL="120000" marR="120000" marT="46800" marB="46800" anchor="ctr" horzOverflow="overflow"/>
                </a:tc>
                <a:tc>
                  <a:txBody>
                    <a:bodyPr/>
                    <a:lstStyle/>
                    <a:p>
                      <a:pPr marL="0" marR="0" lvl="0" indent="0" algn="ctr" defTabSz="914400" rtl="0" eaLnBrk="0" fontAlgn="base" latinLnBrk="0" hangingPunct="0">
                        <a:lnSpc>
                          <a:spcPct val="95000"/>
                        </a:lnSpc>
                        <a:spcBef>
                          <a:spcPct val="0"/>
                        </a:spcBef>
                        <a:spcAft>
                          <a:spcPct val="35000"/>
                        </a:spcAft>
                        <a:buClr>
                          <a:srgbClr val="678BA8"/>
                        </a:buClr>
                        <a:buSzTx/>
                        <a:buFontTx/>
                        <a:buNone/>
                      </a:pPr>
                      <a:r>
                        <a:rPr kumimoji="0" lang="en-US" altLang="zh-CN" sz="1600" u="none" strike="noStrike" cap="none" normalizeH="0" baseline="0" dirty="0">
                          <a:ln>
                            <a:noFill/>
                          </a:ln>
                          <a:solidFill>
                            <a:schemeClr val="bg2">
                              <a:lumMod val="25000"/>
                            </a:schemeClr>
                          </a:solidFill>
                          <a:effectLst/>
                          <a:latin typeface="+mn-lt"/>
                          <a:ea typeface="+mn-ea"/>
                          <a:cs typeface="+mn-ea"/>
                          <a:sym typeface="+mn-lt"/>
                        </a:rPr>
                        <a:t>10</a:t>
                      </a:r>
                      <a:r>
                        <a:rPr kumimoji="0" lang="zh-CN" altLang="en-US" sz="1600" u="none" strike="noStrike" cap="none" normalizeH="0" baseline="0" dirty="0">
                          <a:ln>
                            <a:noFill/>
                          </a:ln>
                          <a:solidFill>
                            <a:schemeClr val="bg2">
                              <a:lumMod val="25000"/>
                            </a:schemeClr>
                          </a:solidFill>
                          <a:effectLst/>
                          <a:latin typeface="+mn-lt"/>
                          <a:ea typeface="+mn-ea"/>
                          <a:cs typeface="+mn-ea"/>
                          <a:sym typeface="+mn-lt"/>
                        </a:rPr>
                        <a:t>天</a:t>
                      </a:r>
                      <a:endParaRPr kumimoji="0" lang="zh-CN" altLang="en-US" sz="1600" b="1" i="0" u="none" strike="noStrike" cap="none" normalizeH="0" baseline="0" dirty="0">
                        <a:ln>
                          <a:noFill/>
                        </a:ln>
                        <a:solidFill>
                          <a:schemeClr val="bg2">
                            <a:lumMod val="25000"/>
                          </a:schemeClr>
                        </a:solidFill>
                        <a:effectLst/>
                        <a:latin typeface="+mn-lt"/>
                        <a:ea typeface="+mn-ea"/>
                        <a:cs typeface="+mn-ea"/>
                        <a:sym typeface="+mn-lt"/>
                      </a:endParaRPr>
                    </a:p>
                  </a:txBody>
                  <a:tcPr marL="120000" marR="120000" marT="46800" marB="46800" anchor="ctr" horzOverflow="overflow"/>
                </a:tc>
                <a:extLst>
                  <a:ext uri="{0D108BD9-81ED-4DB2-BD59-A6C34878D82A}">
                    <a16:rowId xmlns="" xmlns:a16="http://schemas.microsoft.com/office/drawing/2014/main" val="10002"/>
                  </a:ext>
                </a:extLst>
              </a:tr>
              <a:tr h="430220">
                <a:tc>
                  <a:txBody>
                    <a:bodyPr/>
                    <a:lstStyle/>
                    <a:p>
                      <a:pPr marL="0" marR="0" lvl="0" indent="0" algn="ctr" defTabSz="914400" rtl="0" eaLnBrk="0" fontAlgn="base" latinLnBrk="0" hangingPunct="0">
                        <a:lnSpc>
                          <a:spcPct val="95000"/>
                        </a:lnSpc>
                        <a:spcBef>
                          <a:spcPct val="0"/>
                        </a:spcBef>
                        <a:spcAft>
                          <a:spcPct val="35000"/>
                        </a:spcAft>
                        <a:buClr>
                          <a:srgbClr val="678BA8"/>
                        </a:buClr>
                        <a:buSzTx/>
                        <a:buFontTx/>
                        <a:buNone/>
                      </a:pPr>
                      <a:r>
                        <a:rPr kumimoji="0" lang="en-US" altLang="zh-CN" sz="1600" u="none" strike="noStrike" cap="none" normalizeH="0" baseline="0" dirty="0">
                          <a:ln>
                            <a:noFill/>
                          </a:ln>
                          <a:solidFill>
                            <a:schemeClr val="bg2">
                              <a:lumMod val="25000"/>
                            </a:schemeClr>
                          </a:solidFill>
                          <a:effectLst/>
                          <a:latin typeface="+mn-lt"/>
                          <a:ea typeface="+mn-ea"/>
                          <a:cs typeface="+mn-ea"/>
                          <a:sym typeface="+mn-lt"/>
                        </a:rPr>
                        <a:t>10</a:t>
                      </a:r>
                      <a:r>
                        <a:rPr kumimoji="0" lang="zh-CN" altLang="en-US" sz="1600" u="none" strike="noStrike" cap="none" normalizeH="0" baseline="0" dirty="0">
                          <a:ln>
                            <a:noFill/>
                          </a:ln>
                          <a:solidFill>
                            <a:schemeClr val="bg2">
                              <a:lumMod val="25000"/>
                            </a:schemeClr>
                          </a:solidFill>
                          <a:effectLst/>
                          <a:latin typeface="+mn-lt"/>
                          <a:ea typeface="+mn-ea"/>
                          <a:cs typeface="+mn-ea"/>
                          <a:sym typeface="+mn-lt"/>
                        </a:rPr>
                        <a:t>年≤年休假</a:t>
                      </a:r>
                      <a:endParaRPr kumimoji="0" lang="zh-CN" altLang="en-US" sz="1600" b="1" i="0" u="none" strike="noStrike" cap="none" normalizeH="0" baseline="0" dirty="0">
                        <a:ln>
                          <a:noFill/>
                        </a:ln>
                        <a:solidFill>
                          <a:schemeClr val="bg2">
                            <a:lumMod val="25000"/>
                          </a:schemeClr>
                        </a:solidFill>
                        <a:effectLst/>
                        <a:latin typeface="+mn-lt"/>
                        <a:ea typeface="+mn-ea"/>
                        <a:cs typeface="+mn-ea"/>
                        <a:sym typeface="+mn-lt"/>
                      </a:endParaRPr>
                    </a:p>
                  </a:txBody>
                  <a:tcPr marL="120000" marR="120000" marT="46800" marB="46800" anchor="ctr" horzOverflow="overflow"/>
                </a:tc>
                <a:tc>
                  <a:txBody>
                    <a:bodyPr/>
                    <a:lstStyle/>
                    <a:p>
                      <a:pPr marL="0" marR="0" lvl="0" indent="0" algn="ctr" defTabSz="914400" rtl="0" eaLnBrk="0" fontAlgn="base" latinLnBrk="0" hangingPunct="0">
                        <a:lnSpc>
                          <a:spcPct val="95000"/>
                        </a:lnSpc>
                        <a:spcBef>
                          <a:spcPct val="0"/>
                        </a:spcBef>
                        <a:spcAft>
                          <a:spcPct val="35000"/>
                        </a:spcAft>
                        <a:buClr>
                          <a:srgbClr val="678BA8"/>
                        </a:buClr>
                        <a:buSzTx/>
                        <a:buFontTx/>
                        <a:buNone/>
                      </a:pPr>
                      <a:r>
                        <a:rPr kumimoji="0" lang="en-US" altLang="zh-CN" sz="1600" u="none" strike="noStrike" cap="none" normalizeH="0" baseline="0" dirty="0">
                          <a:ln>
                            <a:noFill/>
                          </a:ln>
                          <a:solidFill>
                            <a:schemeClr val="bg2">
                              <a:lumMod val="25000"/>
                            </a:schemeClr>
                          </a:solidFill>
                          <a:effectLst/>
                          <a:latin typeface="+mn-lt"/>
                          <a:ea typeface="+mn-ea"/>
                          <a:cs typeface="+mn-ea"/>
                          <a:sym typeface="+mn-lt"/>
                        </a:rPr>
                        <a:t>15</a:t>
                      </a:r>
                      <a:r>
                        <a:rPr kumimoji="0" lang="zh-CN" altLang="en-US" sz="1600" u="none" strike="noStrike" cap="none" normalizeH="0" baseline="0" dirty="0">
                          <a:ln>
                            <a:noFill/>
                          </a:ln>
                          <a:solidFill>
                            <a:schemeClr val="bg2">
                              <a:lumMod val="25000"/>
                            </a:schemeClr>
                          </a:solidFill>
                          <a:effectLst/>
                          <a:latin typeface="+mn-lt"/>
                          <a:ea typeface="+mn-ea"/>
                          <a:cs typeface="+mn-ea"/>
                          <a:sym typeface="+mn-lt"/>
                        </a:rPr>
                        <a:t>天</a:t>
                      </a:r>
                      <a:endParaRPr kumimoji="0" lang="zh-CN" altLang="en-US" sz="1600" b="1" i="0" u="none" strike="noStrike" cap="none" normalizeH="0" baseline="0" dirty="0">
                        <a:ln>
                          <a:noFill/>
                        </a:ln>
                        <a:solidFill>
                          <a:schemeClr val="bg2">
                            <a:lumMod val="25000"/>
                          </a:schemeClr>
                        </a:solidFill>
                        <a:effectLst/>
                        <a:latin typeface="+mn-lt"/>
                        <a:ea typeface="+mn-ea"/>
                        <a:cs typeface="+mn-ea"/>
                        <a:sym typeface="+mn-lt"/>
                      </a:endParaRPr>
                    </a:p>
                  </a:txBody>
                  <a:tcPr marL="120000" marR="120000" marT="46800" marB="46800" anchor="ctr" horzOverflow="overflow"/>
                </a:tc>
                <a:extLst>
                  <a:ext uri="{0D108BD9-81ED-4DB2-BD59-A6C34878D82A}">
                    <a16:rowId xmlns="" xmlns:a16="http://schemas.microsoft.com/office/drawing/2014/main" val="10003"/>
                  </a:ext>
                </a:extLst>
              </a:tr>
            </a:tbl>
          </a:graphicData>
        </a:graphic>
      </p:graphicFrame>
      <p:sp>
        <p:nvSpPr>
          <p:cNvPr id="20" name="TextBox 22">
            <a:extLst>
              <a:ext uri="{FF2B5EF4-FFF2-40B4-BE49-F238E27FC236}">
                <a16:creationId xmlns="" xmlns:a16="http://schemas.microsoft.com/office/drawing/2014/main" id="{3D71480E-9494-4E74-B351-1045D40D93A1}"/>
              </a:ext>
            </a:extLst>
          </p:cNvPr>
          <p:cNvSpPr txBox="1"/>
          <p:nvPr/>
        </p:nvSpPr>
        <p:spPr>
          <a:xfrm>
            <a:off x="5933843" y="5390746"/>
            <a:ext cx="5256059" cy="689480"/>
          </a:xfrm>
          <a:prstGeom prst="rect">
            <a:avLst/>
          </a:prstGeom>
          <a:noFill/>
        </p:spPr>
        <p:txBody>
          <a:bodyPr wrap="square" lIns="0" tIns="0" rIns="0" bIns="0">
            <a:noAutofit/>
          </a:bodyPr>
          <a:lstStyle/>
          <a:p>
            <a:pPr>
              <a:lnSpc>
                <a:spcPct val="140000"/>
              </a:lnSpc>
            </a:pPr>
            <a:r>
              <a:rPr lang="zh-CN" altLang="en-US" sz="1600" b="1" dirty="0">
                <a:solidFill>
                  <a:schemeClr val="bg2">
                    <a:lumMod val="25000"/>
                  </a:schemeClr>
                </a:solidFill>
                <a:cs typeface="+mn-ea"/>
                <a:sym typeface="+mn-lt"/>
              </a:rPr>
              <a:t>不享受年休假的几种情形：</a:t>
            </a:r>
            <a:r>
              <a:rPr lang="zh-CN" altLang="en-US" sz="1600" dirty="0">
                <a:solidFill>
                  <a:schemeClr val="bg2">
                    <a:lumMod val="25000"/>
                  </a:schemeClr>
                </a:solidFill>
                <a:cs typeface="+mn-ea"/>
                <a:sym typeface="+mn-lt"/>
              </a:rPr>
              <a:t>员工累计工作满1年不满10年，请病假累计2个月以上的。</a:t>
            </a:r>
          </a:p>
          <a:p>
            <a:pPr>
              <a:lnSpc>
                <a:spcPct val="140000"/>
              </a:lnSpc>
            </a:pPr>
            <a:endParaRPr lang="zh-CN" altLang="en-US" sz="1600" dirty="0">
              <a:solidFill>
                <a:schemeClr val="bg2">
                  <a:lumMod val="25000"/>
                </a:schemeClr>
              </a:solidFill>
              <a:cs typeface="+mn-ea"/>
              <a:sym typeface="+mn-lt"/>
            </a:endParaRPr>
          </a:p>
        </p:txBody>
      </p:sp>
      <p:sp>
        <p:nvSpPr>
          <p:cNvPr id="2" name="矩形 1">
            <a:extLst>
              <a:ext uri="{FF2B5EF4-FFF2-40B4-BE49-F238E27FC236}">
                <a16:creationId xmlns="" xmlns:a16="http://schemas.microsoft.com/office/drawing/2014/main" id="{11A168B8-6E93-41B3-B78A-FF0D42960D13}"/>
              </a:ext>
            </a:extLst>
          </p:cNvPr>
          <p:cNvSpPr/>
          <p:nvPr/>
        </p:nvSpPr>
        <p:spPr>
          <a:xfrm>
            <a:off x="5415632" y="1426411"/>
            <a:ext cx="6096000" cy="1384995"/>
          </a:xfrm>
          <a:prstGeom prst="rect">
            <a:avLst/>
          </a:prstGeom>
        </p:spPr>
        <p:txBody>
          <a:bodyPr>
            <a:spAutoFit/>
          </a:bodyPr>
          <a:lstStyle/>
          <a:p>
            <a:pPr>
              <a:lnSpc>
                <a:spcPct val="150000"/>
              </a:lnSpc>
              <a:buFont typeface="Wingdings" panose="05000000000000000000" pitchFamily="2" charset="2"/>
              <a:buNone/>
            </a:pPr>
            <a:r>
              <a:rPr lang="en-US" altLang="zh-CN" sz="1400" dirty="0">
                <a:solidFill>
                  <a:schemeClr val="bg2">
                    <a:lumMod val="25000"/>
                  </a:schemeClr>
                </a:solidFill>
                <a:cs typeface="+mn-ea"/>
                <a:sym typeface="+mn-lt"/>
              </a:rPr>
              <a:t>1</a:t>
            </a:r>
            <a:r>
              <a:rPr lang="zh-CN" altLang="en-US" sz="1400" dirty="0">
                <a:solidFill>
                  <a:schemeClr val="bg2">
                    <a:lumMod val="25000"/>
                  </a:schemeClr>
                </a:solidFill>
                <a:cs typeface="+mn-ea"/>
                <a:sym typeface="+mn-lt"/>
              </a:rPr>
              <a:t>）在公司服务满一年至五年（含）者，享有</a:t>
            </a:r>
            <a:r>
              <a:rPr lang="en-US" altLang="zh-CN" sz="1400" dirty="0">
                <a:solidFill>
                  <a:schemeClr val="bg2">
                    <a:lumMod val="25000"/>
                  </a:schemeClr>
                </a:solidFill>
                <a:cs typeface="+mn-ea"/>
                <a:sym typeface="+mn-lt"/>
              </a:rPr>
              <a:t>5</a:t>
            </a:r>
            <a:r>
              <a:rPr lang="zh-CN" altLang="en-US" sz="1400" dirty="0">
                <a:solidFill>
                  <a:schemeClr val="bg2">
                    <a:lumMod val="25000"/>
                  </a:schemeClr>
                </a:solidFill>
                <a:cs typeface="+mn-ea"/>
                <a:sym typeface="+mn-lt"/>
              </a:rPr>
              <a:t>个工作日的带薪假；</a:t>
            </a:r>
          </a:p>
          <a:p>
            <a:pPr>
              <a:lnSpc>
                <a:spcPct val="150000"/>
              </a:lnSpc>
              <a:buFont typeface="Wingdings" panose="05000000000000000000" pitchFamily="2" charset="2"/>
              <a:buNone/>
            </a:pPr>
            <a:r>
              <a:rPr lang="en-US" altLang="zh-CN" sz="1400" dirty="0">
                <a:solidFill>
                  <a:schemeClr val="bg2">
                    <a:lumMod val="25000"/>
                  </a:schemeClr>
                </a:solidFill>
                <a:cs typeface="+mn-ea"/>
                <a:sym typeface="+mn-lt"/>
              </a:rPr>
              <a:t>2</a:t>
            </a:r>
            <a:r>
              <a:rPr lang="zh-CN" altLang="en-US" sz="1400" dirty="0">
                <a:solidFill>
                  <a:schemeClr val="bg2">
                    <a:lumMod val="25000"/>
                  </a:schemeClr>
                </a:solidFill>
                <a:cs typeface="+mn-ea"/>
                <a:sym typeface="+mn-lt"/>
              </a:rPr>
              <a:t>）在公司服务五年以上者，可享有十个工作日的带薪年假；</a:t>
            </a:r>
          </a:p>
          <a:p>
            <a:pPr>
              <a:lnSpc>
                <a:spcPct val="150000"/>
              </a:lnSpc>
              <a:buFont typeface="Wingdings" panose="05000000000000000000" pitchFamily="2" charset="2"/>
              <a:buNone/>
            </a:pPr>
            <a:r>
              <a:rPr lang="en-US" altLang="zh-CN" sz="1400" dirty="0">
                <a:solidFill>
                  <a:schemeClr val="bg2">
                    <a:lumMod val="25000"/>
                  </a:schemeClr>
                </a:solidFill>
                <a:cs typeface="+mn-ea"/>
                <a:sym typeface="+mn-lt"/>
              </a:rPr>
              <a:t>3</a:t>
            </a:r>
            <a:r>
              <a:rPr lang="zh-CN" altLang="en-US" sz="1400" dirty="0">
                <a:solidFill>
                  <a:schemeClr val="bg2">
                    <a:lumMod val="25000"/>
                  </a:schemeClr>
                </a:solidFill>
                <a:cs typeface="+mn-ea"/>
                <a:sym typeface="+mn-lt"/>
              </a:rPr>
              <a:t>）年假以一个自然年为计假期间，由人力资源部根据每位员工实际入职日期折算当年应享有的假期天数。具体计算公式如下：</a:t>
            </a:r>
          </a:p>
        </p:txBody>
      </p:sp>
      <p:sp>
        <p:nvSpPr>
          <p:cNvPr id="21" name="矩形 20">
            <a:extLst>
              <a:ext uri="{FF2B5EF4-FFF2-40B4-BE49-F238E27FC236}">
                <a16:creationId xmlns="" xmlns:a16="http://schemas.microsoft.com/office/drawing/2014/main" id="{651AF5FF-89B9-4774-B109-A1848E8B258F}"/>
              </a:ext>
            </a:extLst>
          </p:cNvPr>
          <p:cNvSpPr/>
          <p:nvPr/>
        </p:nvSpPr>
        <p:spPr>
          <a:xfrm>
            <a:off x="5471421" y="2907558"/>
            <a:ext cx="5759411" cy="338554"/>
          </a:xfrm>
          <a:prstGeom prst="rect">
            <a:avLst/>
          </a:prstGeom>
        </p:spPr>
        <p:txBody>
          <a:bodyPr wrap="square">
            <a:spAutoFit/>
          </a:bodyPr>
          <a:lstStyle/>
          <a:p>
            <a:r>
              <a:rPr lang="zh-CN" altLang="en-US" sz="1600" b="1" dirty="0">
                <a:solidFill>
                  <a:srgbClr val="068FF5"/>
                </a:solidFill>
                <a:cs typeface="+mn-ea"/>
                <a:sym typeface="+mn-lt"/>
              </a:rPr>
              <a:t>年假天数（</a:t>
            </a:r>
            <a:r>
              <a:rPr lang="en-US" altLang="zh-CN" sz="1600" b="1" dirty="0">
                <a:solidFill>
                  <a:srgbClr val="068FF5"/>
                </a:solidFill>
                <a:cs typeface="+mn-ea"/>
                <a:sym typeface="+mn-lt"/>
              </a:rPr>
              <a:t>5</a:t>
            </a:r>
            <a:r>
              <a:rPr lang="zh-CN" altLang="en-US" sz="1600" b="1" dirty="0">
                <a:solidFill>
                  <a:srgbClr val="068FF5"/>
                </a:solidFill>
                <a:cs typeface="+mn-ea"/>
                <a:sym typeface="+mn-lt"/>
              </a:rPr>
              <a:t>天）</a:t>
            </a:r>
            <a:r>
              <a:rPr lang="en-US" altLang="zh-CN" sz="1600" b="1" dirty="0">
                <a:solidFill>
                  <a:srgbClr val="068FF5"/>
                </a:solidFill>
                <a:cs typeface="+mn-ea"/>
                <a:sym typeface="+mn-lt"/>
              </a:rPr>
              <a:t>÷12</a:t>
            </a:r>
            <a:r>
              <a:rPr lang="zh-CN" altLang="en-US" sz="1600" b="1" dirty="0">
                <a:solidFill>
                  <a:srgbClr val="068FF5"/>
                </a:solidFill>
                <a:cs typeface="+mn-ea"/>
                <a:sym typeface="+mn-lt"/>
              </a:rPr>
              <a:t>个月</a:t>
            </a:r>
            <a:r>
              <a:rPr lang="en-US" altLang="zh-CN" sz="1600" b="1" dirty="0">
                <a:solidFill>
                  <a:srgbClr val="068FF5"/>
                </a:solidFill>
                <a:cs typeface="+mn-ea"/>
                <a:sym typeface="+mn-lt"/>
              </a:rPr>
              <a:t>×</a:t>
            </a:r>
            <a:r>
              <a:rPr lang="zh-CN" altLang="en-US" sz="1600" b="1" dirty="0">
                <a:solidFill>
                  <a:srgbClr val="068FF5"/>
                </a:solidFill>
                <a:cs typeface="+mn-ea"/>
                <a:sym typeface="+mn-lt"/>
              </a:rPr>
              <a:t>享有年假月份＝所享有假期天数</a:t>
            </a:r>
            <a:endParaRPr lang="zh-CN" altLang="en-US" sz="1600" dirty="0">
              <a:solidFill>
                <a:srgbClr val="068FF5"/>
              </a:solidFill>
              <a:cs typeface="+mn-ea"/>
              <a:sym typeface="+mn-lt"/>
            </a:endParaRPr>
          </a:p>
        </p:txBody>
      </p:sp>
    </p:spTree>
    <p:extLst>
      <p:ext uri="{BB962C8B-B14F-4D97-AF65-F5344CB8AC3E}">
        <p14:creationId xmlns:p14="http://schemas.microsoft.com/office/powerpoint/2010/main" val="16085888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0-#ppt_w/2"/>
                                          </p:val>
                                        </p:tav>
                                        <p:tav tm="100000">
                                          <p:val>
                                            <p:strVal val="#ppt_x"/>
                                          </p:val>
                                        </p:tav>
                                      </p:tavLst>
                                    </p:anim>
                                    <p:anim calcmode="lin" valueType="num">
                                      <p:cBhvr additive="base">
                                        <p:cTn id="8"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par>
                          <p:cTn id="14" fill="hold">
                            <p:stCondLst>
                              <p:cond delay="500"/>
                            </p:stCondLst>
                            <p:childTnLst>
                              <p:par>
                                <p:cTn id="15" presetID="2" presetClass="entr" presetSubtype="1" accel="28500" decel="4280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700" fill="hold"/>
                                        <p:tgtEl>
                                          <p:spTgt spid="7"/>
                                        </p:tgtEl>
                                        <p:attrNameLst>
                                          <p:attrName>ppt_x</p:attrName>
                                        </p:attrNameLst>
                                      </p:cBhvr>
                                      <p:tavLst>
                                        <p:tav tm="0">
                                          <p:val>
                                            <p:strVal val="#ppt_x"/>
                                          </p:val>
                                        </p:tav>
                                        <p:tav tm="100000">
                                          <p:val>
                                            <p:strVal val="#ppt_x"/>
                                          </p:val>
                                        </p:tav>
                                      </p:tavLst>
                                    </p:anim>
                                    <p:anim calcmode="lin" valueType="num">
                                      <p:cBhvr additive="base">
                                        <p:cTn id="18" dur="700" fill="hold"/>
                                        <p:tgtEl>
                                          <p:spTgt spid="7"/>
                                        </p:tgtEl>
                                        <p:attrNameLst>
                                          <p:attrName>ppt_y</p:attrName>
                                        </p:attrNameLst>
                                      </p:cBhvr>
                                      <p:tavLst>
                                        <p:tav tm="0">
                                          <p:val>
                                            <p:strVal val="0-#ppt_h/2"/>
                                          </p:val>
                                        </p:tav>
                                        <p:tav tm="100000">
                                          <p:val>
                                            <p:strVal val="#ppt_y"/>
                                          </p:val>
                                        </p:tav>
                                      </p:tavLst>
                                    </p:anim>
                                  </p:childTnLst>
                                </p:cTn>
                              </p:par>
                            </p:childTnLst>
                          </p:cTn>
                        </p:par>
                        <p:par>
                          <p:cTn id="19" fill="hold">
                            <p:stCondLst>
                              <p:cond delay="1200"/>
                            </p:stCondLst>
                            <p:childTnLst>
                              <p:par>
                                <p:cTn id="20" presetID="17" presetClass="entr" presetSubtype="2" fill="hold" grpId="0" nodeType="after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p:cTn id="22" dur="500" fill="hold"/>
                                        <p:tgtEl>
                                          <p:spTgt spid="10"/>
                                        </p:tgtEl>
                                        <p:attrNameLst>
                                          <p:attrName>ppt_x</p:attrName>
                                        </p:attrNameLst>
                                      </p:cBhvr>
                                      <p:tavLst>
                                        <p:tav tm="0">
                                          <p:val>
                                            <p:strVal val="#ppt_x+#ppt_w/2"/>
                                          </p:val>
                                        </p:tav>
                                        <p:tav tm="100000">
                                          <p:val>
                                            <p:strVal val="#ppt_x"/>
                                          </p:val>
                                        </p:tav>
                                      </p:tavLst>
                                    </p:anim>
                                    <p:anim calcmode="lin" valueType="num">
                                      <p:cBhvr>
                                        <p:cTn id="23" dur="500" fill="hold"/>
                                        <p:tgtEl>
                                          <p:spTgt spid="10"/>
                                        </p:tgtEl>
                                        <p:attrNameLst>
                                          <p:attrName>ppt_y</p:attrName>
                                        </p:attrNameLst>
                                      </p:cBhvr>
                                      <p:tavLst>
                                        <p:tav tm="0">
                                          <p:val>
                                            <p:strVal val="#ppt_y"/>
                                          </p:val>
                                        </p:tav>
                                        <p:tav tm="100000">
                                          <p:val>
                                            <p:strVal val="#ppt_y"/>
                                          </p:val>
                                        </p:tav>
                                      </p:tavLst>
                                    </p:anim>
                                    <p:anim calcmode="lin" valueType="num">
                                      <p:cBhvr>
                                        <p:cTn id="24" dur="500" fill="hold"/>
                                        <p:tgtEl>
                                          <p:spTgt spid="10"/>
                                        </p:tgtEl>
                                        <p:attrNameLst>
                                          <p:attrName>ppt_w</p:attrName>
                                        </p:attrNameLst>
                                      </p:cBhvr>
                                      <p:tavLst>
                                        <p:tav tm="0">
                                          <p:val>
                                            <p:fltVal val="0"/>
                                          </p:val>
                                        </p:tav>
                                        <p:tav tm="100000">
                                          <p:val>
                                            <p:strVal val="#ppt_w"/>
                                          </p:val>
                                        </p:tav>
                                      </p:tavLst>
                                    </p:anim>
                                    <p:anim calcmode="lin" valueType="num">
                                      <p:cBhvr>
                                        <p:cTn id="25" dur="500" fill="hold"/>
                                        <p:tgtEl>
                                          <p:spTgt spid="10"/>
                                        </p:tgtEl>
                                        <p:attrNameLst>
                                          <p:attrName>ppt_h</p:attrName>
                                        </p:attrNameLst>
                                      </p:cBhvr>
                                      <p:tavLst>
                                        <p:tav tm="0">
                                          <p:val>
                                            <p:strVal val="#ppt_h"/>
                                          </p:val>
                                        </p:tav>
                                        <p:tav tm="100000">
                                          <p:val>
                                            <p:strVal val="#ppt_h"/>
                                          </p:val>
                                        </p:tav>
                                      </p:tavLst>
                                    </p:anim>
                                  </p:childTnLst>
                                </p:cTn>
                              </p:par>
                              <p:par>
                                <p:cTn id="26" presetID="17" presetClass="entr" presetSubtype="2"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p:cTn id="28" dur="500" fill="hold"/>
                                        <p:tgtEl>
                                          <p:spTgt spid="9"/>
                                        </p:tgtEl>
                                        <p:attrNameLst>
                                          <p:attrName>ppt_x</p:attrName>
                                        </p:attrNameLst>
                                      </p:cBhvr>
                                      <p:tavLst>
                                        <p:tav tm="0">
                                          <p:val>
                                            <p:strVal val="#ppt_x+#ppt_w/2"/>
                                          </p:val>
                                        </p:tav>
                                        <p:tav tm="100000">
                                          <p:val>
                                            <p:strVal val="#ppt_x"/>
                                          </p:val>
                                        </p:tav>
                                      </p:tavLst>
                                    </p:anim>
                                    <p:anim calcmode="lin" valueType="num">
                                      <p:cBhvr>
                                        <p:cTn id="29" dur="500" fill="hold"/>
                                        <p:tgtEl>
                                          <p:spTgt spid="9"/>
                                        </p:tgtEl>
                                        <p:attrNameLst>
                                          <p:attrName>ppt_y</p:attrName>
                                        </p:attrNameLst>
                                      </p:cBhvr>
                                      <p:tavLst>
                                        <p:tav tm="0">
                                          <p:val>
                                            <p:strVal val="#ppt_y"/>
                                          </p:val>
                                        </p:tav>
                                        <p:tav tm="100000">
                                          <p:val>
                                            <p:strVal val="#ppt_y"/>
                                          </p:val>
                                        </p:tav>
                                      </p:tavLst>
                                    </p:anim>
                                    <p:anim calcmode="lin" valueType="num">
                                      <p:cBhvr>
                                        <p:cTn id="30" dur="500" fill="hold"/>
                                        <p:tgtEl>
                                          <p:spTgt spid="9"/>
                                        </p:tgtEl>
                                        <p:attrNameLst>
                                          <p:attrName>ppt_w</p:attrName>
                                        </p:attrNameLst>
                                      </p:cBhvr>
                                      <p:tavLst>
                                        <p:tav tm="0">
                                          <p:val>
                                            <p:fltVal val="0"/>
                                          </p:val>
                                        </p:tav>
                                        <p:tav tm="100000">
                                          <p:val>
                                            <p:strVal val="#ppt_w"/>
                                          </p:val>
                                        </p:tav>
                                      </p:tavLst>
                                    </p:anim>
                                    <p:anim calcmode="lin" valueType="num">
                                      <p:cBhvr>
                                        <p:cTn id="31" dur="500" fill="hold"/>
                                        <p:tgtEl>
                                          <p:spTgt spid="9"/>
                                        </p:tgtEl>
                                        <p:attrNameLst>
                                          <p:attrName>ppt_h</p:attrName>
                                        </p:attrNameLst>
                                      </p:cBhvr>
                                      <p:tavLst>
                                        <p:tav tm="0">
                                          <p:val>
                                            <p:strVal val="#ppt_h"/>
                                          </p:val>
                                        </p:tav>
                                        <p:tav tm="100000">
                                          <p:val>
                                            <p:strVal val="#ppt_h"/>
                                          </p:val>
                                        </p:tav>
                                      </p:tavLst>
                                    </p:anim>
                                  </p:childTnLst>
                                </p:cTn>
                              </p:par>
                            </p:childTnLst>
                          </p:cTn>
                        </p:par>
                        <p:par>
                          <p:cTn id="32" fill="hold">
                            <p:stCondLst>
                              <p:cond delay="1700"/>
                            </p:stCondLst>
                            <p:childTnLst>
                              <p:par>
                                <p:cTn id="33" presetID="53" presetClass="entr" presetSubtype="16" fill="hold" nodeType="afterEffect">
                                  <p:stCondLst>
                                    <p:cond delay="200"/>
                                  </p:stCondLst>
                                  <p:childTnLst>
                                    <p:set>
                                      <p:cBhvr>
                                        <p:cTn id="34" dur="1" fill="hold">
                                          <p:stCondLst>
                                            <p:cond delay="0"/>
                                          </p:stCondLst>
                                        </p:cTn>
                                        <p:tgtEl>
                                          <p:spTgt spid="13"/>
                                        </p:tgtEl>
                                        <p:attrNameLst>
                                          <p:attrName>style.visibility</p:attrName>
                                        </p:attrNameLst>
                                      </p:cBhvr>
                                      <p:to>
                                        <p:strVal val="visible"/>
                                      </p:to>
                                    </p:set>
                                    <p:anim calcmode="lin" valueType="num">
                                      <p:cBhvr>
                                        <p:cTn id="35" dur="300" fill="hold"/>
                                        <p:tgtEl>
                                          <p:spTgt spid="13"/>
                                        </p:tgtEl>
                                        <p:attrNameLst>
                                          <p:attrName>ppt_w</p:attrName>
                                        </p:attrNameLst>
                                      </p:cBhvr>
                                      <p:tavLst>
                                        <p:tav tm="0">
                                          <p:val>
                                            <p:fltVal val="0"/>
                                          </p:val>
                                        </p:tav>
                                        <p:tav tm="100000">
                                          <p:val>
                                            <p:strVal val="#ppt_w"/>
                                          </p:val>
                                        </p:tav>
                                      </p:tavLst>
                                    </p:anim>
                                    <p:anim calcmode="lin" valueType="num">
                                      <p:cBhvr>
                                        <p:cTn id="36" dur="300" fill="hold"/>
                                        <p:tgtEl>
                                          <p:spTgt spid="13"/>
                                        </p:tgtEl>
                                        <p:attrNameLst>
                                          <p:attrName>ppt_h</p:attrName>
                                        </p:attrNameLst>
                                      </p:cBhvr>
                                      <p:tavLst>
                                        <p:tav tm="0">
                                          <p:val>
                                            <p:fltVal val="0"/>
                                          </p:val>
                                        </p:tav>
                                        <p:tav tm="100000">
                                          <p:val>
                                            <p:strVal val="#ppt_h"/>
                                          </p:val>
                                        </p:tav>
                                      </p:tavLst>
                                    </p:anim>
                                    <p:animEffect transition="in" filter="fade">
                                      <p:cBhvr>
                                        <p:cTn id="37" dur="300"/>
                                        <p:tgtEl>
                                          <p:spTgt spid="13"/>
                                        </p:tgtEl>
                                      </p:cBhvr>
                                    </p:animEffect>
                                  </p:childTnLst>
                                </p:cTn>
                              </p:par>
                            </p:childTnLst>
                          </p:cTn>
                        </p:par>
                        <p:par>
                          <p:cTn id="38" fill="hold">
                            <p:stCondLst>
                              <p:cond delay="2200"/>
                            </p:stCondLst>
                            <p:childTnLst>
                              <p:par>
                                <p:cTn id="39" presetID="6" presetClass="emph" presetSubtype="0" autoRev="1" fill="hold" nodeType="afterEffect">
                                  <p:stCondLst>
                                    <p:cond delay="0"/>
                                  </p:stCondLst>
                                  <p:childTnLst>
                                    <p:animScale>
                                      <p:cBhvr>
                                        <p:cTn id="40" dur="150" fill="hold"/>
                                        <p:tgtEl>
                                          <p:spTgt spid="13"/>
                                        </p:tgtEl>
                                      </p:cBhvr>
                                      <p:by x="105000" y="105000"/>
                                    </p:animScale>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fade">
                                      <p:cBhvr>
                                        <p:cTn id="45" dur="1000"/>
                                        <p:tgtEl>
                                          <p:spTgt spid="2"/>
                                        </p:tgtEl>
                                      </p:cBhvr>
                                    </p:animEffect>
                                    <p:anim calcmode="lin" valueType="num">
                                      <p:cBhvr>
                                        <p:cTn id="46" dur="1000" fill="hold"/>
                                        <p:tgtEl>
                                          <p:spTgt spid="2"/>
                                        </p:tgtEl>
                                        <p:attrNameLst>
                                          <p:attrName>ppt_x</p:attrName>
                                        </p:attrNameLst>
                                      </p:cBhvr>
                                      <p:tavLst>
                                        <p:tav tm="0">
                                          <p:val>
                                            <p:strVal val="#ppt_x"/>
                                          </p:val>
                                        </p:tav>
                                        <p:tav tm="100000">
                                          <p:val>
                                            <p:strVal val="#ppt_x"/>
                                          </p:val>
                                        </p:tav>
                                      </p:tavLst>
                                    </p:anim>
                                    <p:anim calcmode="lin" valueType="num">
                                      <p:cBhvr>
                                        <p:cTn id="4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500"/>
                                        <p:tgtEl>
                                          <p:spTgt spid="21"/>
                                        </p:tgtEl>
                                      </p:cBhvr>
                                    </p:animEffect>
                                  </p:childTnLst>
                                </p:cTn>
                              </p:par>
                            </p:childTnLst>
                          </p:cTn>
                        </p:par>
                        <p:par>
                          <p:cTn id="53" fill="hold">
                            <p:stCondLst>
                              <p:cond delay="500"/>
                            </p:stCondLst>
                            <p:childTnLst>
                              <p:par>
                                <p:cTn id="54" presetID="8" presetClass="entr" presetSubtype="16" fill="hold" nodeType="after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diamond(in)">
                                      <p:cBhvr>
                                        <p:cTn id="56" dur="2000"/>
                                        <p:tgtEl>
                                          <p:spTgt spid="19"/>
                                        </p:tgtEl>
                                      </p:cBhvr>
                                    </p:animEffect>
                                  </p:childTnLst>
                                </p:cTn>
                              </p:par>
                              <p:par>
                                <p:cTn id="57" presetID="22" presetClass="entr" presetSubtype="8" fill="hold" grpId="0" nodeType="with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wipe(left)">
                                      <p:cBhvr>
                                        <p:cTn id="5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8" grpId="0"/>
      <p:bldP spid="9" grpId="0" bldLvl="0" animBg="1"/>
      <p:bldP spid="10" grpId="0" bldLvl="0" animBg="1"/>
      <p:bldP spid="20" grpId="0"/>
      <p:bldP spid="2" grpId="0"/>
      <p:bldP spid="2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a:extLst>
              <a:ext uri="{FF2B5EF4-FFF2-40B4-BE49-F238E27FC236}">
                <a16:creationId xmlns="" xmlns:a16="http://schemas.microsoft.com/office/drawing/2014/main" id="{727F9106-7CE3-415E-A2E5-3C7458CD333C}"/>
              </a:ext>
            </a:extLst>
          </p:cNvPr>
          <p:cNvGrpSpPr/>
          <p:nvPr/>
        </p:nvGrpSpPr>
        <p:grpSpPr>
          <a:xfrm>
            <a:off x="814648" y="1218297"/>
            <a:ext cx="10562703" cy="5034161"/>
            <a:chOff x="756504" y="1456095"/>
            <a:chExt cx="10562703" cy="5034161"/>
          </a:xfrm>
        </p:grpSpPr>
        <p:grpSp>
          <p:nvGrpSpPr>
            <p:cNvPr id="18" name="组合 17">
              <a:extLst>
                <a:ext uri="{FF2B5EF4-FFF2-40B4-BE49-F238E27FC236}">
                  <a16:creationId xmlns="" xmlns:a16="http://schemas.microsoft.com/office/drawing/2014/main" id="{2C06D642-9B34-49E0-89A2-85ED11931172}"/>
                </a:ext>
              </a:extLst>
            </p:cNvPr>
            <p:cNvGrpSpPr/>
            <p:nvPr/>
          </p:nvGrpSpPr>
          <p:grpSpPr>
            <a:xfrm>
              <a:off x="830465" y="1572036"/>
              <a:ext cx="10475967" cy="4890547"/>
              <a:chOff x="852084" y="1400025"/>
              <a:chExt cx="8423370" cy="4255181"/>
            </a:xfrm>
          </p:grpSpPr>
          <p:sp>
            <p:nvSpPr>
              <p:cNvPr id="28" name="任意多边形 1">
                <a:extLst>
                  <a:ext uri="{FF2B5EF4-FFF2-40B4-BE49-F238E27FC236}">
                    <a16:creationId xmlns="" xmlns:a16="http://schemas.microsoft.com/office/drawing/2014/main" id="{714268D3-7217-45E3-AE9D-420A51E676FE}"/>
                  </a:ext>
                </a:extLst>
              </p:cNvPr>
              <p:cNvSpPr/>
              <p:nvPr/>
            </p:nvSpPr>
            <p:spPr>
              <a:xfrm>
                <a:off x="852086" y="1416812"/>
                <a:ext cx="8423368" cy="4238394"/>
              </a:xfrm>
              <a:prstGeom prst="rect">
                <a:avLst/>
              </a:prstGeom>
              <a:solidFill>
                <a:schemeClr val="bg1"/>
              </a:solidFill>
              <a:ln>
                <a:noFill/>
              </a:ln>
              <a:effectLst>
                <a:outerShdw blurRad="139700" dist="63500" dir="10800000" algn="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9" name="矩形 28">
                <a:extLst>
                  <a:ext uri="{FF2B5EF4-FFF2-40B4-BE49-F238E27FC236}">
                    <a16:creationId xmlns="" xmlns:a16="http://schemas.microsoft.com/office/drawing/2014/main" id="{F44202E5-938B-4AAB-9207-BBC805D4D1A3}"/>
                  </a:ext>
                </a:extLst>
              </p:cNvPr>
              <p:cNvSpPr/>
              <p:nvPr/>
            </p:nvSpPr>
            <p:spPr>
              <a:xfrm>
                <a:off x="852084" y="1400025"/>
                <a:ext cx="8423369" cy="567412"/>
              </a:xfrm>
              <a:prstGeom prst="rect">
                <a:avLst/>
              </a:prstGeom>
              <a:solidFill>
                <a:srgbClr val="068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grpSp>
          <p:nvGrpSpPr>
            <p:cNvPr id="19" name="组合 18">
              <a:extLst>
                <a:ext uri="{FF2B5EF4-FFF2-40B4-BE49-F238E27FC236}">
                  <a16:creationId xmlns="" xmlns:a16="http://schemas.microsoft.com/office/drawing/2014/main" id="{0138B759-2F2F-4B2C-B85D-E28775A00ED1}"/>
                </a:ext>
              </a:extLst>
            </p:cNvPr>
            <p:cNvGrpSpPr/>
            <p:nvPr/>
          </p:nvGrpSpPr>
          <p:grpSpPr>
            <a:xfrm>
              <a:off x="756504" y="5022272"/>
              <a:ext cx="10562703" cy="1467984"/>
              <a:chOff x="-2524725" y="4593013"/>
              <a:chExt cx="14339760" cy="2211686"/>
            </a:xfrm>
          </p:grpSpPr>
          <p:sp>
            <p:nvSpPr>
              <p:cNvPr id="26" name="直角三角形 37">
                <a:extLst>
                  <a:ext uri="{FF2B5EF4-FFF2-40B4-BE49-F238E27FC236}">
                    <a16:creationId xmlns="" xmlns:a16="http://schemas.microsoft.com/office/drawing/2014/main" id="{942B6065-6598-4BA3-833E-50653F826432}"/>
                  </a:ext>
                </a:extLst>
              </p:cNvPr>
              <p:cNvSpPr/>
              <p:nvPr/>
            </p:nvSpPr>
            <p:spPr>
              <a:xfrm rot="5400000">
                <a:off x="11367359" y="6315334"/>
                <a:ext cx="447676" cy="447676"/>
              </a:xfrm>
              <a:custGeom>
                <a:avLst/>
                <a:gdLst>
                  <a:gd name="connsiteX0" fmla="*/ 0 w 447676"/>
                  <a:gd name="connsiteY0" fmla="*/ 447676 h 447676"/>
                  <a:gd name="connsiteX1" fmla="*/ 0 w 447676"/>
                  <a:gd name="connsiteY1" fmla="*/ 0 h 447676"/>
                  <a:gd name="connsiteX2" fmla="*/ 447676 w 447676"/>
                  <a:gd name="connsiteY2" fmla="*/ 447676 h 447676"/>
                  <a:gd name="connsiteX3" fmla="*/ 0 w 447676"/>
                  <a:gd name="connsiteY3" fmla="*/ 447676 h 447676"/>
                  <a:gd name="connsiteX0-1" fmla="*/ 68239 w 447676"/>
                  <a:gd name="connsiteY0-2" fmla="*/ 369201 h 447676"/>
                  <a:gd name="connsiteX1-3" fmla="*/ 0 w 447676"/>
                  <a:gd name="connsiteY1-4" fmla="*/ 0 h 447676"/>
                  <a:gd name="connsiteX2-5" fmla="*/ 447676 w 447676"/>
                  <a:gd name="connsiteY2-6" fmla="*/ 447676 h 447676"/>
                  <a:gd name="connsiteX3-7" fmla="*/ 68239 w 447676"/>
                  <a:gd name="connsiteY3-8" fmla="*/ 369201 h 447676"/>
                </a:gdLst>
                <a:ahLst/>
                <a:cxnLst>
                  <a:cxn ang="0">
                    <a:pos x="connsiteX0-1" y="connsiteY0-2"/>
                  </a:cxn>
                  <a:cxn ang="0">
                    <a:pos x="connsiteX1-3" y="connsiteY1-4"/>
                  </a:cxn>
                  <a:cxn ang="0">
                    <a:pos x="connsiteX2-5" y="connsiteY2-6"/>
                  </a:cxn>
                  <a:cxn ang="0">
                    <a:pos x="connsiteX3-7" y="connsiteY3-8"/>
                  </a:cxn>
                </a:cxnLst>
                <a:rect l="l" t="t" r="r" b="b"/>
                <a:pathLst>
                  <a:path w="447676" h="447676">
                    <a:moveTo>
                      <a:pt x="68239" y="369201"/>
                    </a:moveTo>
                    <a:lnTo>
                      <a:pt x="0" y="0"/>
                    </a:lnTo>
                    <a:lnTo>
                      <a:pt x="447676" y="447676"/>
                    </a:lnTo>
                    <a:lnTo>
                      <a:pt x="68239" y="369201"/>
                    </a:ln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7" name="Freeform 144">
                <a:extLst>
                  <a:ext uri="{FF2B5EF4-FFF2-40B4-BE49-F238E27FC236}">
                    <a16:creationId xmlns="" xmlns:a16="http://schemas.microsoft.com/office/drawing/2014/main" id="{ACE4424D-A4EB-43D6-A32C-CD45C05AAE99}"/>
                  </a:ext>
                </a:extLst>
              </p:cNvPr>
              <p:cNvSpPr>
                <a:spLocks noEditPoints="1"/>
              </p:cNvSpPr>
              <p:nvPr/>
            </p:nvSpPr>
            <p:spPr bwMode="auto">
              <a:xfrm flipH="1">
                <a:off x="-2524725" y="4593013"/>
                <a:ext cx="1919575" cy="2211686"/>
              </a:xfrm>
              <a:custGeom>
                <a:avLst/>
                <a:gdLst>
                  <a:gd name="T0" fmla="*/ 3 w 97"/>
                  <a:gd name="T1" fmla="*/ 106 h 112"/>
                  <a:gd name="T2" fmla="*/ 3 w 97"/>
                  <a:gd name="T3" fmla="*/ 48 h 112"/>
                  <a:gd name="T4" fmla="*/ 30 w 97"/>
                  <a:gd name="T5" fmla="*/ 39 h 112"/>
                  <a:gd name="T6" fmla="*/ 30 w 97"/>
                  <a:gd name="T7" fmla="*/ 23 h 112"/>
                  <a:gd name="T8" fmla="*/ 74 w 97"/>
                  <a:gd name="T9" fmla="*/ 2 h 112"/>
                  <a:gd name="T10" fmla="*/ 79 w 97"/>
                  <a:gd name="T11" fmla="*/ 1 h 112"/>
                  <a:gd name="T12" fmla="*/ 92 w 97"/>
                  <a:gd name="T13" fmla="*/ 105 h 112"/>
                  <a:gd name="T14" fmla="*/ 97 w 97"/>
                  <a:gd name="T15" fmla="*/ 112 h 112"/>
                  <a:gd name="T16" fmla="*/ 72 w 97"/>
                  <a:gd name="T17" fmla="*/ 112 h 112"/>
                  <a:gd name="T18" fmla="*/ 72 w 97"/>
                  <a:gd name="T19" fmla="*/ 11 h 112"/>
                  <a:gd name="T20" fmla="*/ 37 w 97"/>
                  <a:gd name="T21" fmla="*/ 37 h 112"/>
                  <a:gd name="T22" fmla="*/ 51 w 97"/>
                  <a:gd name="T23" fmla="*/ 32 h 112"/>
                  <a:gd name="T24" fmla="*/ 51 w 97"/>
                  <a:gd name="T25" fmla="*/ 32 h 112"/>
                  <a:gd name="T26" fmla="*/ 51 w 97"/>
                  <a:gd name="T27" fmla="*/ 32 h 112"/>
                  <a:gd name="T28" fmla="*/ 65 w 97"/>
                  <a:gd name="T29" fmla="*/ 105 h 112"/>
                  <a:gd name="T30" fmla="*/ 70 w 97"/>
                  <a:gd name="T31" fmla="*/ 112 h 112"/>
                  <a:gd name="T32" fmla="*/ 45 w 97"/>
                  <a:gd name="T33" fmla="*/ 112 h 112"/>
                  <a:gd name="T34" fmla="*/ 45 w 97"/>
                  <a:gd name="T35" fmla="*/ 41 h 112"/>
                  <a:gd name="T36" fmla="*/ 9 w 97"/>
                  <a:gd name="T37" fmla="*/ 109 h 112"/>
                  <a:gd name="T38" fmla="*/ 6 w 97"/>
                  <a:gd name="T39" fmla="*/ 112 h 112"/>
                  <a:gd name="T40" fmla="*/ 0 w 97"/>
                  <a:gd name="T41" fmla="*/ 106 h 112"/>
                  <a:gd name="T42" fmla="*/ 25 w 97"/>
                  <a:gd name="T43" fmla="*/ 112 h 112"/>
                  <a:gd name="T44" fmla="*/ 39 w 97"/>
                  <a:gd name="T45" fmla="*/ 100 h 112"/>
                  <a:gd name="T46" fmla="*/ 13 w 97"/>
                  <a:gd name="T47" fmla="*/ 101 h 112"/>
                  <a:gd name="T48" fmla="*/ 13 w 97"/>
                  <a:gd name="T49" fmla="*/ 67 h 112"/>
                  <a:gd name="T50" fmla="*/ 39 w 97"/>
                  <a:gd name="T51" fmla="*/ 60 h 112"/>
                  <a:gd name="T52" fmla="*/ 25 w 97"/>
                  <a:gd name="T53" fmla="*/ 53 h 112"/>
                  <a:gd name="T54" fmla="*/ 13 w 97"/>
                  <a:gd name="T55" fmla="*/ 67 h 112"/>
                  <a:gd name="T56" fmla="*/ 25 w 97"/>
                  <a:gd name="T57" fmla="*/ 80 h 112"/>
                  <a:gd name="T58" fmla="*/ 39 w 97"/>
                  <a:gd name="T59" fmla="*/ 65 h 112"/>
                  <a:gd name="T60" fmla="*/ 13 w 97"/>
                  <a:gd name="T61" fmla="*/ 72 h 112"/>
                  <a:gd name="T62" fmla="*/ 13 w 97"/>
                  <a:gd name="T63" fmla="*/ 97 h 112"/>
                  <a:gd name="T64" fmla="*/ 39 w 97"/>
                  <a:gd name="T65" fmla="*/ 94 h 112"/>
                  <a:gd name="T66" fmla="*/ 25 w 97"/>
                  <a:gd name="T67" fmla="*/ 84 h 112"/>
                  <a:gd name="T68" fmla="*/ 13 w 97"/>
                  <a:gd name="T69" fmla="*/ 97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7" h="112">
                    <a:moveTo>
                      <a:pt x="0" y="106"/>
                    </a:moveTo>
                    <a:cubicBezTo>
                      <a:pt x="3" y="106"/>
                      <a:pt x="3" y="106"/>
                      <a:pt x="3" y="106"/>
                    </a:cubicBezTo>
                    <a:cubicBezTo>
                      <a:pt x="3" y="51"/>
                      <a:pt x="3" y="51"/>
                      <a:pt x="3" y="51"/>
                    </a:cubicBezTo>
                    <a:cubicBezTo>
                      <a:pt x="3" y="48"/>
                      <a:pt x="3" y="48"/>
                      <a:pt x="3" y="48"/>
                    </a:cubicBezTo>
                    <a:cubicBezTo>
                      <a:pt x="5" y="48"/>
                      <a:pt x="5" y="48"/>
                      <a:pt x="5" y="48"/>
                    </a:cubicBezTo>
                    <a:cubicBezTo>
                      <a:pt x="30" y="39"/>
                      <a:pt x="30" y="39"/>
                      <a:pt x="30" y="39"/>
                    </a:cubicBezTo>
                    <a:cubicBezTo>
                      <a:pt x="30" y="25"/>
                      <a:pt x="30" y="25"/>
                      <a:pt x="30" y="25"/>
                    </a:cubicBezTo>
                    <a:cubicBezTo>
                      <a:pt x="30" y="23"/>
                      <a:pt x="30" y="23"/>
                      <a:pt x="30" y="23"/>
                    </a:cubicBezTo>
                    <a:cubicBezTo>
                      <a:pt x="32" y="22"/>
                      <a:pt x="32" y="22"/>
                      <a:pt x="32" y="22"/>
                    </a:cubicBezTo>
                    <a:cubicBezTo>
                      <a:pt x="74" y="2"/>
                      <a:pt x="74" y="2"/>
                      <a:pt x="74" y="2"/>
                    </a:cubicBezTo>
                    <a:cubicBezTo>
                      <a:pt x="79" y="0"/>
                      <a:pt x="79" y="0"/>
                      <a:pt x="79" y="0"/>
                    </a:cubicBezTo>
                    <a:cubicBezTo>
                      <a:pt x="79" y="1"/>
                      <a:pt x="79" y="1"/>
                      <a:pt x="79" y="1"/>
                    </a:cubicBezTo>
                    <a:cubicBezTo>
                      <a:pt x="92" y="9"/>
                      <a:pt x="92" y="9"/>
                      <a:pt x="92" y="9"/>
                    </a:cubicBezTo>
                    <a:cubicBezTo>
                      <a:pt x="92" y="105"/>
                      <a:pt x="92" y="105"/>
                      <a:pt x="92" y="105"/>
                    </a:cubicBezTo>
                    <a:cubicBezTo>
                      <a:pt x="97" y="105"/>
                      <a:pt x="97" y="105"/>
                      <a:pt x="97" y="105"/>
                    </a:cubicBezTo>
                    <a:cubicBezTo>
                      <a:pt x="97" y="112"/>
                      <a:pt x="97" y="112"/>
                      <a:pt x="97" y="112"/>
                    </a:cubicBezTo>
                    <a:cubicBezTo>
                      <a:pt x="75" y="112"/>
                      <a:pt x="75" y="112"/>
                      <a:pt x="75" y="112"/>
                    </a:cubicBezTo>
                    <a:cubicBezTo>
                      <a:pt x="72" y="112"/>
                      <a:pt x="72" y="112"/>
                      <a:pt x="72" y="112"/>
                    </a:cubicBezTo>
                    <a:cubicBezTo>
                      <a:pt x="72" y="109"/>
                      <a:pt x="72" y="109"/>
                      <a:pt x="72" y="109"/>
                    </a:cubicBezTo>
                    <a:cubicBezTo>
                      <a:pt x="72" y="11"/>
                      <a:pt x="72" y="11"/>
                      <a:pt x="72" y="11"/>
                    </a:cubicBezTo>
                    <a:cubicBezTo>
                      <a:pt x="37" y="27"/>
                      <a:pt x="37" y="27"/>
                      <a:pt x="37" y="27"/>
                    </a:cubicBezTo>
                    <a:cubicBezTo>
                      <a:pt x="37" y="37"/>
                      <a:pt x="37" y="37"/>
                      <a:pt x="37" y="37"/>
                    </a:cubicBezTo>
                    <a:cubicBezTo>
                      <a:pt x="47" y="33"/>
                      <a:pt x="47" y="33"/>
                      <a:pt x="47" y="33"/>
                    </a:cubicBezTo>
                    <a:cubicBezTo>
                      <a:pt x="51" y="32"/>
                      <a:pt x="51" y="32"/>
                      <a:pt x="51" y="32"/>
                    </a:cubicBezTo>
                    <a:cubicBezTo>
                      <a:pt x="51" y="31"/>
                      <a:pt x="51" y="31"/>
                      <a:pt x="51" y="31"/>
                    </a:cubicBezTo>
                    <a:cubicBezTo>
                      <a:pt x="51" y="32"/>
                      <a:pt x="51" y="32"/>
                      <a:pt x="51" y="32"/>
                    </a:cubicBezTo>
                    <a:cubicBezTo>
                      <a:pt x="51" y="31"/>
                      <a:pt x="51" y="31"/>
                      <a:pt x="51" y="31"/>
                    </a:cubicBezTo>
                    <a:cubicBezTo>
                      <a:pt x="51" y="32"/>
                      <a:pt x="51" y="32"/>
                      <a:pt x="51" y="32"/>
                    </a:cubicBezTo>
                    <a:cubicBezTo>
                      <a:pt x="65" y="40"/>
                      <a:pt x="65" y="40"/>
                      <a:pt x="65" y="40"/>
                    </a:cubicBezTo>
                    <a:cubicBezTo>
                      <a:pt x="65" y="105"/>
                      <a:pt x="65" y="105"/>
                      <a:pt x="65" y="105"/>
                    </a:cubicBezTo>
                    <a:cubicBezTo>
                      <a:pt x="70" y="105"/>
                      <a:pt x="70" y="105"/>
                      <a:pt x="70" y="105"/>
                    </a:cubicBezTo>
                    <a:cubicBezTo>
                      <a:pt x="70" y="112"/>
                      <a:pt x="70" y="112"/>
                      <a:pt x="70" y="112"/>
                    </a:cubicBezTo>
                    <a:cubicBezTo>
                      <a:pt x="48" y="112"/>
                      <a:pt x="48" y="112"/>
                      <a:pt x="48" y="112"/>
                    </a:cubicBezTo>
                    <a:cubicBezTo>
                      <a:pt x="45" y="112"/>
                      <a:pt x="45" y="112"/>
                      <a:pt x="45" y="112"/>
                    </a:cubicBezTo>
                    <a:cubicBezTo>
                      <a:pt x="45" y="108"/>
                      <a:pt x="45" y="108"/>
                      <a:pt x="45" y="108"/>
                    </a:cubicBezTo>
                    <a:cubicBezTo>
                      <a:pt x="45" y="41"/>
                      <a:pt x="45" y="41"/>
                      <a:pt x="45" y="41"/>
                    </a:cubicBezTo>
                    <a:cubicBezTo>
                      <a:pt x="9" y="53"/>
                      <a:pt x="9" y="53"/>
                      <a:pt x="9" y="53"/>
                    </a:cubicBezTo>
                    <a:cubicBezTo>
                      <a:pt x="9" y="109"/>
                      <a:pt x="9" y="109"/>
                      <a:pt x="9" y="109"/>
                    </a:cubicBezTo>
                    <a:cubicBezTo>
                      <a:pt x="9" y="112"/>
                      <a:pt x="9" y="112"/>
                      <a:pt x="9" y="112"/>
                    </a:cubicBezTo>
                    <a:cubicBezTo>
                      <a:pt x="6" y="112"/>
                      <a:pt x="6" y="112"/>
                      <a:pt x="6" y="112"/>
                    </a:cubicBezTo>
                    <a:cubicBezTo>
                      <a:pt x="0" y="112"/>
                      <a:pt x="0" y="112"/>
                      <a:pt x="0" y="112"/>
                    </a:cubicBezTo>
                    <a:cubicBezTo>
                      <a:pt x="0" y="106"/>
                      <a:pt x="0" y="106"/>
                      <a:pt x="0" y="106"/>
                    </a:cubicBezTo>
                    <a:close/>
                    <a:moveTo>
                      <a:pt x="13" y="112"/>
                    </a:moveTo>
                    <a:cubicBezTo>
                      <a:pt x="17" y="112"/>
                      <a:pt x="21" y="112"/>
                      <a:pt x="25" y="112"/>
                    </a:cubicBezTo>
                    <a:cubicBezTo>
                      <a:pt x="30" y="112"/>
                      <a:pt x="34" y="112"/>
                      <a:pt x="39" y="112"/>
                    </a:cubicBezTo>
                    <a:cubicBezTo>
                      <a:pt x="39" y="108"/>
                      <a:pt x="39" y="104"/>
                      <a:pt x="39" y="100"/>
                    </a:cubicBezTo>
                    <a:cubicBezTo>
                      <a:pt x="34" y="100"/>
                      <a:pt x="30" y="100"/>
                      <a:pt x="25" y="101"/>
                    </a:cubicBezTo>
                    <a:cubicBezTo>
                      <a:pt x="21" y="101"/>
                      <a:pt x="17" y="101"/>
                      <a:pt x="13" y="101"/>
                    </a:cubicBezTo>
                    <a:cubicBezTo>
                      <a:pt x="13" y="105"/>
                      <a:pt x="13" y="108"/>
                      <a:pt x="13" y="112"/>
                    </a:cubicBezTo>
                    <a:close/>
                    <a:moveTo>
                      <a:pt x="13" y="67"/>
                    </a:moveTo>
                    <a:cubicBezTo>
                      <a:pt x="17" y="66"/>
                      <a:pt x="21" y="65"/>
                      <a:pt x="25" y="64"/>
                    </a:cubicBezTo>
                    <a:cubicBezTo>
                      <a:pt x="30" y="63"/>
                      <a:pt x="34" y="61"/>
                      <a:pt x="39" y="60"/>
                    </a:cubicBezTo>
                    <a:cubicBezTo>
                      <a:pt x="39" y="56"/>
                      <a:pt x="39" y="52"/>
                      <a:pt x="39" y="48"/>
                    </a:cubicBezTo>
                    <a:cubicBezTo>
                      <a:pt x="34" y="50"/>
                      <a:pt x="30" y="51"/>
                      <a:pt x="25" y="53"/>
                    </a:cubicBezTo>
                    <a:cubicBezTo>
                      <a:pt x="21" y="54"/>
                      <a:pt x="17" y="56"/>
                      <a:pt x="13" y="57"/>
                    </a:cubicBezTo>
                    <a:cubicBezTo>
                      <a:pt x="13" y="61"/>
                      <a:pt x="13" y="64"/>
                      <a:pt x="13" y="67"/>
                    </a:cubicBezTo>
                    <a:close/>
                    <a:moveTo>
                      <a:pt x="13" y="82"/>
                    </a:moveTo>
                    <a:cubicBezTo>
                      <a:pt x="17" y="81"/>
                      <a:pt x="21" y="80"/>
                      <a:pt x="25" y="80"/>
                    </a:cubicBezTo>
                    <a:cubicBezTo>
                      <a:pt x="30" y="79"/>
                      <a:pt x="34" y="78"/>
                      <a:pt x="39" y="77"/>
                    </a:cubicBezTo>
                    <a:cubicBezTo>
                      <a:pt x="39" y="73"/>
                      <a:pt x="39" y="69"/>
                      <a:pt x="39" y="65"/>
                    </a:cubicBezTo>
                    <a:cubicBezTo>
                      <a:pt x="34" y="66"/>
                      <a:pt x="30" y="67"/>
                      <a:pt x="25" y="69"/>
                    </a:cubicBezTo>
                    <a:cubicBezTo>
                      <a:pt x="21" y="70"/>
                      <a:pt x="17" y="71"/>
                      <a:pt x="13" y="72"/>
                    </a:cubicBezTo>
                    <a:cubicBezTo>
                      <a:pt x="13" y="75"/>
                      <a:pt x="13" y="79"/>
                      <a:pt x="13" y="82"/>
                    </a:cubicBezTo>
                    <a:close/>
                    <a:moveTo>
                      <a:pt x="13" y="97"/>
                    </a:moveTo>
                    <a:cubicBezTo>
                      <a:pt x="17" y="96"/>
                      <a:pt x="21" y="96"/>
                      <a:pt x="25" y="96"/>
                    </a:cubicBezTo>
                    <a:cubicBezTo>
                      <a:pt x="30" y="95"/>
                      <a:pt x="34" y="95"/>
                      <a:pt x="39" y="94"/>
                    </a:cubicBezTo>
                    <a:cubicBezTo>
                      <a:pt x="39" y="90"/>
                      <a:pt x="39" y="86"/>
                      <a:pt x="39" y="82"/>
                    </a:cubicBezTo>
                    <a:cubicBezTo>
                      <a:pt x="34" y="83"/>
                      <a:pt x="30" y="84"/>
                      <a:pt x="25" y="84"/>
                    </a:cubicBezTo>
                    <a:cubicBezTo>
                      <a:pt x="21" y="85"/>
                      <a:pt x="17" y="86"/>
                      <a:pt x="13" y="86"/>
                    </a:cubicBezTo>
                    <a:cubicBezTo>
                      <a:pt x="13" y="90"/>
                      <a:pt x="13" y="93"/>
                      <a:pt x="13" y="97"/>
                    </a:cubicBezTo>
                    <a:close/>
                  </a:path>
                </a:pathLst>
              </a:custGeom>
              <a:solidFill>
                <a:schemeClr val="tx1">
                  <a:alpha val="5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grpSp>
          <p:nvGrpSpPr>
            <p:cNvPr id="20" name="组合 19">
              <a:extLst>
                <a:ext uri="{FF2B5EF4-FFF2-40B4-BE49-F238E27FC236}">
                  <a16:creationId xmlns="" xmlns:a16="http://schemas.microsoft.com/office/drawing/2014/main" id="{2D35965E-046C-42B6-9025-839ED54D6C5D}"/>
                </a:ext>
              </a:extLst>
            </p:cNvPr>
            <p:cNvGrpSpPr/>
            <p:nvPr/>
          </p:nvGrpSpPr>
          <p:grpSpPr>
            <a:xfrm>
              <a:off x="1075217" y="1734765"/>
              <a:ext cx="10008000" cy="132588"/>
              <a:chOff x="951647" y="1969548"/>
              <a:chExt cx="9015100" cy="132588"/>
            </a:xfrm>
          </p:grpSpPr>
          <p:sp>
            <p:nvSpPr>
              <p:cNvPr id="22" name="任意多边形 15">
                <a:extLst>
                  <a:ext uri="{FF2B5EF4-FFF2-40B4-BE49-F238E27FC236}">
                    <a16:creationId xmlns="" xmlns:a16="http://schemas.microsoft.com/office/drawing/2014/main" id="{7346BB67-966F-42D2-A68F-181E3F73C7A2}"/>
                  </a:ext>
                </a:extLst>
              </p:cNvPr>
              <p:cNvSpPr/>
              <p:nvPr/>
            </p:nvSpPr>
            <p:spPr>
              <a:xfrm>
                <a:off x="951647"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3" name="任意多边形 15">
                <a:extLst>
                  <a:ext uri="{FF2B5EF4-FFF2-40B4-BE49-F238E27FC236}">
                    <a16:creationId xmlns="" xmlns:a16="http://schemas.microsoft.com/office/drawing/2014/main" id="{712604BC-ED25-40F6-BD6B-D105F40511CC}"/>
                  </a:ext>
                </a:extLst>
              </p:cNvPr>
              <p:cNvSpPr/>
              <p:nvPr/>
            </p:nvSpPr>
            <p:spPr>
              <a:xfrm>
                <a:off x="3240852"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4" name="任意多边形 15">
                <a:extLst>
                  <a:ext uri="{FF2B5EF4-FFF2-40B4-BE49-F238E27FC236}">
                    <a16:creationId xmlns="" xmlns:a16="http://schemas.microsoft.com/office/drawing/2014/main" id="{BDDCD50E-08BA-4E74-AF1D-6C09FC820F6E}"/>
                  </a:ext>
                </a:extLst>
              </p:cNvPr>
              <p:cNvSpPr/>
              <p:nvPr/>
            </p:nvSpPr>
            <p:spPr>
              <a:xfrm>
                <a:off x="5530057"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5" name="任意多边形 15">
                <a:extLst>
                  <a:ext uri="{FF2B5EF4-FFF2-40B4-BE49-F238E27FC236}">
                    <a16:creationId xmlns="" xmlns:a16="http://schemas.microsoft.com/office/drawing/2014/main" id="{B614AB59-315A-418F-9F30-CE8CBA8CB1E5}"/>
                  </a:ext>
                </a:extLst>
              </p:cNvPr>
              <p:cNvSpPr/>
              <p:nvPr/>
            </p:nvSpPr>
            <p:spPr>
              <a:xfrm>
                <a:off x="7819262"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pic>
          <p:nvPicPr>
            <p:cNvPr id="21" name="图片 20">
              <a:extLst>
                <a:ext uri="{FF2B5EF4-FFF2-40B4-BE49-F238E27FC236}">
                  <a16:creationId xmlns="" xmlns:a16="http://schemas.microsoft.com/office/drawing/2014/main" id="{EB3A6999-FEB4-47F0-9558-CDD801D672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60" y="1456095"/>
              <a:ext cx="675814" cy="675815"/>
            </a:xfrm>
            <a:prstGeom prst="rect">
              <a:avLst/>
            </a:prstGeom>
          </p:spPr>
        </p:pic>
      </p:grpSp>
      <p:sp>
        <p:nvSpPr>
          <p:cNvPr id="4" name="文本框 3">
            <a:extLst>
              <a:ext uri="{FF2B5EF4-FFF2-40B4-BE49-F238E27FC236}">
                <a16:creationId xmlns="" xmlns:a16="http://schemas.microsoft.com/office/drawing/2014/main" id="{2D892319-83F0-4D9C-AF37-857D40A0F065}"/>
              </a:ext>
            </a:extLst>
          </p:cNvPr>
          <p:cNvSpPr txBox="1"/>
          <p:nvPr/>
        </p:nvSpPr>
        <p:spPr>
          <a:xfrm>
            <a:off x="951647" y="485886"/>
            <a:ext cx="1620957"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休假制度</a:t>
            </a:r>
          </a:p>
        </p:txBody>
      </p:sp>
      <p:sp>
        <p:nvSpPr>
          <p:cNvPr id="7" name="矩形 6">
            <a:extLst>
              <a:ext uri="{FF2B5EF4-FFF2-40B4-BE49-F238E27FC236}">
                <a16:creationId xmlns="" xmlns:a16="http://schemas.microsoft.com/office/drawing/2014/main" id="{402901D1-FDAB-45C9-8947-118F36D11B6D}"/>
              </a:ext>
            </a:extLst>
          </p:cNvPr>
          <p:cNvSpPr/>
          <p:nvPr/>
        </p:nvSpPr>
        <p:spPr>
          <a:xfrm>
            <a:off x="2228612" y="2609465"/>
            <a:ext cx="7481501" cy="830997"/>
          </a:xfrm>
          <a:prstGeom prst="rect">
            <a:avLst/>
          </a:prstGeom>
        </p:spPr>
        <p:txBody>
          <a:bodyPr wrap="square">
            <a:spAutoFit/>
          </a:bodyPr>
          <a:lstStyle/>
          <a:p>
            <a:pPr marL="285750" indent="-285750">
              <a:buFont typeface="Wingdings" panose="05000000000000000000" pitchFamily="2" charset="2"/>
              <a:buChar char="u"/>
            </a:pPr>
            <a:r>
              <a:rPr lang="zh-CN" altLang="en-US" sz="1600" dirty="0">
                <a:solidFill>
                  <a:srgbClr val="E7E6E6">
                    <a:lumMod val="25000"/>
                  </a:srgbClr>
                </a:solidFill>
                <a:cs typeface="+mn-ea"/>
                <a:sym typeface="+mn-lt"/>
              </a:rPr>
              <a:t> </a:t>
            </a:r>
            <a:r>
              <a:rPr lang="en-US" altLang="zh-CN" sz="1600" dirty="0">
                <a:solidFill>
                  <a:srgbClr val="E7E6E6">
                    <a:lumMod val="25000"/>
                  </a:srgbClr>
                </a:solidFill>
                <a:cs typeface="+mn-ea"/>
                <a:sym typeface="+mn-lt"/>
              </a:rPr>
              <a:t>4</a:t>
            </a:r>
            <a:r>
              <a:rPr lang="zh-CN" altLang="en-US" sz="1600" dirty="0">
                <a:solidFill>
                  <a:schemeClr val="bg2">
                    <a:lumMod val="25000"/>
                  </a:schemeClr>
                </a:solidFill>
                <a:cs typeface="+mn-ea"/>
                <a:sym typeface="+mn-lt"/>
              </a:rPr>
              <a:t>）  年假按工作日计算，为全薪假期。休假最小单位为半天，可以 分开使用，但不得超过三次使用完毕。如当年未享受完，视为员工自 动放弃休假，不能在下一年度累计假期，公司不负担任何现金弥补；</a:t>
            </a:r>
          </a:p>
        </p:txBody>
      </p:sp>
      <p:sp>
        <p:nvSpPr>
          <p:cNvPr id="10" name="矩形 9">
            <a:extLst>
              <a:ext uri="{FF2B5EF4-FFF2-40B4-BE49-F238E27FC236}">
                <a16:creationId xmlns="" xmlns:a16="http://schemas.microsoft.com/office/drawing/2014/main" id="{F9496412-E860-4AF3-860C-A76361236457}"/>
              </a:ext>
            </a:extLst>
          </p:cNvPr>
          <p:cNvSpPr/>
          <p:nvPr/>
        </p:nvSpPr>
        <p:spPr>
          <a:xfrm>
            <a:off x="2228612" y="3713719"/>
            <a:ext cx="4690708" cy="338554"/>
          </a:xfrm>
          <a:prstGeom prst="rect">
            <a:avLst/>
          </a:prstGeom>
        </p:spPr>
        <p:txBody>
          <a:bodyPr wrap="none">
            <a:spAutoFit/>
          </a:bodyPr>
          <a:lstStyle/>
          <a:p>
            <a:pPr marL="285750" indent="-285750">
              <a:buFont typeface="Wingdings" panose="05000000000000000000" pitchFamily="2" charset="2"/>
              <a:buChar char="u"/>
            </a:pPr>
            <a:r>
              <a:rPr lang="en-US" altLang="zh-CN" sz="1600" dirty="0">
                <a:solidFill>
                  <a:srgbClr val="E7E6E6">
                    <a:lumMod val="25000"/>
                  </a:srgbClr>
                </a:solidFill>
                <a:cs typeface="+mn-ea"/>
                <a:sym typeface="+mn-lt"/>
              </a:rPr>
              <a:t>5</a:t>
            </a:r>
            <a:r>
              <a:rPr lang="zh-CN" altLang="en-US" sz="1600" dirty="0">
                <a:solidFill>
                  <a:schemeClr val="bg2">
                    <a:lumMod val="25000"/>
                  </a:schemeClr>
                </a:solidFill>
                <a:cs typeface="+mn-ea"/>
                <a:sym typeface="+mn-lt"/>
              </a:rPr>
              <a:t>）员工不能提前预支下一年度的带薪休假日；</a:t>
            </a:r>
          </a:p>
        </p:txBody>
      </p:sp>
      <p:sp>
        <p:nvSpPr>
          <p:cNvPr id="13" name="矩形 12">
            <a:extLst>
              <a:ext uri="{FF2B5EF4-FFF2-40B4-BE49-F238E27FC236}">
                <a16:creationId xmlns="" xmlns:a16="http://schemas.microsoft.com/office/drawing/2014/main" id="{6B677689-7E14-4A04-A27A-56039D950CFC}"/>
              </a:ext>
            </a:extLst>
          </p:cNvPr>
          <p:cNvSpPr/>
          <p:nvPr/>
        </p:nvSpPr>
        <p:spPr>
          <a:xfrm>
            <a:off x="2228612" y="4325530"/>
            <a:ext cx="8430513" cy="338554"/>
          </a:xfrm>
          <a:prstGeom prst="rect">
            <a:avLst/>
          </a:prstGeom>
        </p:spPr>
        <p:txBody>
          <a:bodyPr wrap="none">
            <a:spAutoFit/>
          </a:bodyPr>
          <a:lstStyle/>
          <a:p>
            <a:pPr marL="285750" indent="-285750">
              <a:buFont typeface="Wingdings" panose="05000000000000000000" pitchFamily="2" charset="2"/>
              <a:buChar char="u"/>
            </a:pPr>
            <a:r>
              <a:rPr lang="en-US" altLang="zh-CN" sz="1600" dirty="0">
                <a:solidFill>
                  <a:srgbClr val="E7E6E6">
                    <a:lumMod val="25000"/>
                  </a:srgbClr>
                </a:solidFill>
                <a:cs typeface="+mn-ea"/>
                <a:sym typeface="+mn-lt"/>
              </a:rPr>
              <a:t>6</a:t>
            </a:r>
            <a:r>
              <a:rPr lang="zh-CN" altLang="en-US" sz="1600" dirty="0">
                <a:solidFill>
                  <a:schemeClr val="bg2">
                    <a:lumMod val="25000"/>
                  </a:schemeClr>
                </a:solidFill>
                <a:cs typeface="+mn-ea"/>
                <a:sym typeface="+mn-lt"/>
              </a:rPr>
              <a:t>）年假以每一自然年结算，如员工未能为公司服务满整自然年，则 其年假按比例计算；</a:t>
            </a:r>
          </a:p>
        </p:txBody>
      </p:sp>
      <p:sp>
        <p:nvSpPr>
          <p:cNvPr id="16" name="矩形 15">
            <a:extLst>
              <a:ext uri="{FF2B5EF4-FFF2-40B4-BE49-F238E27FC236}">
                <a16:creationId xmlns="" xmlns:a16="http://schemas.microsoft.com/office/drawing/2014/main" id="{5CB82269-AD7C-4FDB-B61C-9C93A30D0536}"/>
              </a:ext>
            </a:extLst>
          </p:cNvPr>
          <p:cNvSpPr/>
          <p:nvPr/>
        </p:nvSpPr>
        <p:spPr>
          <a:xfrm>
            <a:off x="2228612" y="4937340"/>
            <a:ext cx="4121641" cy="338554"/>
          </a:xfrm>
          <a:prstGeom prst="rect">
            <a:avLst/>
          </a:prstGeom>
        </p:spPr>
        <p:txBody>
          <a:bodyPr wrap="none">
            <a:spAutoFit/>
          </a:bodyPr>
          <a:lstStyle/>
          <a:p>
            <a:pPr marL="285750" indent="-285750">
              <a:buFont typeface="Wingdings" panose="05000000000000000000" pitchFamily="2" charset="2"/>
              <a:buChar char="u"/>
            </a:pPr>
            <a:r>
              <a:rPr lang="en-US" altLang="zh-CN" sz="1600" dirty="0">
                <a:solidFill>
                  <a:srgbClr val="E7E6E6">
                    <a:lumMod val="25000"/>
                  </a:srgbClr>
                </a:solidFill>
                <a:cs typeface="+mn-ea"/>
                <a:sym typeface="+mn-lt"/>
              </a:rPr>
              <a:t>7</a:t>
            </a:r>
            <a:r>
              <a:rPr lang="zh-CN" altLang="en-US" sz="1600" dirty="0">
                <a:solidFill>
                  <a:srgbClr val="E7E6E6">
                    <a:lumMod val="25000"/>
                  </a:srgbClr>
                </a:solidFill>
                <a:cs typeface="+mn-ea"/>
                <a:sym typeface="+mn-lt"/>
              </a:rPr>
              <a:t>）当年带薪休假应优先冲抵病、事假。 </a:t>
            </a:r>
            <a:endParaRPr lang="zh-CN" altLang="en-US" sz="1600" dirty="0">
              <a:solidFill>
                <a:schemeClr val="bg2">
                  <a:lumMod val="25000"/>
                </a:schemeClr>
              </a:solidFill>
              <a:cs typeface="+mn-ea"/>
              <a:sym typeface="+mn-lt"/>
            </a:endParaRPr>
          </a:p>
        </p:txBody>
      </p:sp>
    </p:spTree>
    <p:extLst>
      <p:ext uri="{BB962C8B-B14F-4D97-AF65-F5344CB8AC3E}">
        <p14:creationId xmlns:p14="http://schemas.microsoft.com/office/powerpoint/2010/main" val="23523490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1000"/>
                                        <p:tgtEl>
                                          <p:spTgt spid="17"/>
                                        </p:tgtEl>
                                      </p:cBhvr>
                                    </p:animEffect>
                                    <p:anim calcmode="lin" valueType="num">
                                      <p:cBhvr>
                                        <p:cTn id="14" dur="1000" fill="hold"/>
                                        <p:tgtEl>
                                          <p:spTgt spid="17"/>
                                        </p:tgtEl>
                                        <p:attrNameLst>
                                          <p:attrName>ppt_x</p:attrName>
                                        </p:attrNameLst>
                                      </p:cBhvr>
                                      <p:tavLst>
                                        <p:tav tm="0">
                                          <p:val>
                                            <p:strVal val="#ppt_x"/>
                                          </p:val>
                                        </p:tav>
                                        <p:tav tm="100000">
                                          <p:val>
                                            <p:strVal val="#ppt_x"/>
                                          </p:val>
                                        </p:tav>
                                      </p:tavLst>
                                    </p:anim>
                                    <p:anim calcmode="lin" valueType="num">
                                      <p:cBhvr>
                                        <p:cTn id="15" dur="1000" fill="hold"/>
                                        <p:tgtEl>
                                          <p:spTgt spid="17"/>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10"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par>
                          <p:cTn id="20" fill="hold">
                            <p:stCondLst>
                              <p:cond delay="1500"/>
                            </p:stCondLst>
                            <p:childTnLst>
                              <p:par>
                                <p:cTn id="21" presetID="10" presetClass="entr" presetSubtype="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childTnLst>
                          </p:cTn>
                        </p:par>
                        <p:par>
                          <p:cTn id="24" fill="hold">
                            <p:stCondLst>
                              <p:cond delay="2000"/>
                            </p:stCondLst>
                            <p:childTnLst>
                              <p:par>
                                <p:cTn id="25" presetID="10"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par>
                          <p:cTn id="28" fill="hold">
                            <p:stCondLst>
                              <p:cond delay="2500"/>
                            </p:stCondLst>
                            <p:childTnLst>
                              <p:par>
                                <p:cTn id="29" presetID="10" presetClass="entr" presetSubtype="0" fill="hold" grpId="0" nodeType="after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10" grpId="0"/>
      <p:bldP spid="13" grpId="0"/>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a:extLst>
              <a:ext uri="{FF2B5EF4-FFF2-40B4-BE49-F238E27FC236}">
                <a16:creationId xmlns="" xmlns:a16="http://schemas.microsoft.com/office/drawing/2014/main" id="{3ADD2FFB-7E5B-45BB-88EA-C44527CE024D}"/>
              </a:ext>
            </a:extLst>
          </p:cNvPr>
          <p:cNvSpPr/>
          <p:nvPr/>
        </p:nvSpPr>
        <p:spPr>
          <a:xfrm>
            <a:off x="1" y="13730"/>
            <a:ext cx="12192000" cy="6844270"/>
          </a:xfrm>
          <a:prstGeom prst="rect">
            <a:avLst/>
          </a:prstGeom>
          <a:blipFill dpi="0" rotWithShape="1">
            <a:blip r:embed="rId2">
              <a:alphaModFix amt="82000"/>
            </a:blip>
            <a:srcRect/>
            <a:stretch>
              <a:fillRect b="-2823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3" name="任意多边形: 形状 32">
            <a:extLst>
              <a:ext uri="{FF2B5EF4-FFF2-40B4-BE49-F238E27FC236}">
                <a16:creationId xmlns="" xmlns:a16="http://schemas.microsoft.com/office/drawing/2014/main" id="{C6EE55FC-A120-4A47-B9E9-77908F01BF86}"/>
              </a:ext>
            </a:extLst>
          </p:cNvPr>
          <p:cNvSpPr/>
          <p:nvPr/>
        </p:nvSpPr>
        <p:spPr>
          <a:xfrm>
            <a:off x="859971" y="1012371"/>
            <a:ext cx="10450286" cy="5099126"/>
          </a:xfrm>
          <a:custGeom>
            <a:avLst/>
            <a:gdLst>
              <a:gd name="connsiteX0" fmla="*/ 0 w 10450286"/>
              <a:gd name="connsiteY0" fmla="*/ 0 h 5099126"/>
              <a:gd name="connsiteX1" fmla="*/ 10450286 w 10450286"/>
              <a:gd name="connsiteY1" fmla="*/ 0 h 5099126"/>
              <a:gd name="connsiteX2" fmla="*/ 10450286 w 10450286"/>
              <a:gd name="connsiteY2" fmla="*/ 5099126 h 5099126"/>
              <a:gd name="connsiteX3" fmla="*/ 0 w 10450286"/>
              <a:gd name="connsiteY3" fmla="*/ 5099126 h 5099126"/>
              <a:gd name="connsiteX4" fmla="*/ 0 w 10450286"/>
              <a:gd name="connsiteY4" fmla="*/ 0 h 5099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50286" h="5099126">
                <a:moveTo>
                  <a:pt x="0" y="0"/>
                </a:moveTo>
                <a:lnTo>
                  <a:pt x="10450286" y="0"/>
                </a:lnTo>
                <a:lnTo>
                  <a:pt x="10450286" y="5099126"/>
                </a:lnTo>
                <a:lnTo>
                  <a:pt x="0" y="5099126"/>
                </a:lnTo>
                <a:lnTo>
                  <a:pt x="0" y="0"/>
                </a:lnTo>
                <a:close/>
              </a:path>
            </a:pathLst>
          </a:custGeom>
          <a:solidFill>
            <a:schemeClr val="bg1"/>
          </a:solidFill>
          <a:ln>
            <a:noFill/>
          </a:ln>
          <a:effectLst>
            <a:outerShdw blurRad="76200" dist="38100" dir="5400000" sx="101000" sy="101000" algn="t" rotWithShape="0">
              <a:prstClr val="black">
                <a:alpha val="39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34" name="文本框 33">
            <a:extLst>
              <a:ext uri="{FF2B5EF4-FFF2-40B4-BE49-F238E27FC236}">
                <a16:creationId xmlns="" xmlns:a16="http://schemas.microsoft.com/office/drawing/2014/main" id="{A5EC31A2-6E81-413E-BE74-95ACF17BDA28}"/>
              </a:ext>
            </a:extLst>
          </p:cNvPr>
          <p:cNvSpPr txBox="1"/>
          <p:nvPr/>
        </p:nvSpPr>
        <p:spPr>
          <a:xfrm>
            <a:off x="4335157" y="1527235"/>
            <a:ext cx="2909723" cy="1862048"/>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1500" b="1" i="0" u="none" strike="noStrike" kern="0" cap="none" spc="0" normalizeH="0" baseline="0" noProof="0" dirty="0">
                <a:ln>
                  <a:noFill/>
                </a:ln>
                <a:solidFill>
                  <a:srgbClr val="068FF5"/>
                </a:solidFill>
                <a:effectLst/>
                <a:uLnTx/>
                <a:uFillTx/>
                <a:cs typeface="+mn-ea"/>
                <a:sym typeface="+mn-lt"/>
              </a:rPr>
              <a:t>01</a:t>
            </a:r>
            <a:endParaRPr kumimoji="0" lang="zh-CN" altLang="en-US" sz="11500" b="1" i="0" u="none" strike="noStrike" kern="0" cap="none" spc="0" normalizeH="0" baseline="0" noProof="0" dirty="0">
              <a:ln>
                <a:noFill/>
              </a:ln>
              <a:solidFill>
                <a:srgbClr val="068FF5"/>
              </a:solidFill>
              <a:effectLst/>
              <a:uLnTx/>
              <a:uFillTx/>
              <a:cs typeface="+mn-ea"/>
              <a:sym typeface="+mn-lt"/>
            </a:endParaRPr>
          </a:p>
        </p:txBody>
      </p:sp>
      <p:sp>
        <p:nvSpPr>
          <p:cNvPr id="24" name="文本框 23">
            <a:extLst>
              <a:ext uri="{FF2B5EF4-FFF2-40B4-BE49-F238E27FC236}">
                <a16:creationId xmlns="" xmlns:a16="http://schemas.microsoft.com/office/drawing/2014/main" id="{4C765C89-7903-4AF1-9540-21550CF3E71C}"/>
              </a:ext>
            </a:extLst>
          </p:cNvPr>
          <p:cNvSpPr txBox="1"/>
          <p:nvPr/>
        </p:nvSpPr>
        <p:spPr>
          <a:xfrm>
            <a:off x="2790238" y="3177725"/>
            <a:ext cx="6299200" cy="830997"/>
          </a:xfrm>
          <a:prstGeom prst="rect">
            <a:avLst/>
          </a:prstGeom>
          <a:noFill/>
        </p:spPr>
        <p:txBody>
          <a:bodyPr wrap="square" rtlCol="0">
            <a:spAutoFit/>
            <a:scene3d>
              <a:camera prst="orthographicFront"/>
              <a:lightRig rig="threePt" dir="t"/>
            </a:scene3d>
            <a:sp3d contourW="12700"/>
          </a:bodyPr>
          <a:lstStyle/>
          <a:p>
            <a:pPr lvl="0" algn="ctr" defTabSz="457200">
              <a:defRPr/>
            </a:pPr>
            <a:r>
              <a:rPr lang="zh-CN" altLang="en-US" sz="4800" b="1" dirty="0">
                <a:solidFill>
                  <a:schemeClr val="bg2">
                    <a:lumMod val="25000"/>
                  </a:schemeClr>
                </a:solidFill>
                <a:cs typeface="+mn-ea"/>
                <a:sym typeface="+mn-lt"/>
              </a:rPr>
              <a:t>员工关系管理</a:t>
            </a:r>
            <a:endParaRPr kumimoji="0" lang="zh-CN" altLang="en-US" sz="4800" b="1" i="0" u="none" strike="noStrike" kern="1200" cap="none" spc="0" normalizeH="0" baseline="0" noProof="0" dirty="0">
              <a:ln>
                <a:noFill/>
              </a:ln>
              <a:solidFill>
                <a:schemeClr val="bg2">
                  <a:lumMod val="25000"/>
                </a:schemeClr>
              </a:solidFill>
              <a:effectLst/>
              <a:uLnTx/>
              <a:uFillTx/>
              <a:cs typeface="+mn-ea"/>
              <a:sym typeface="+mn-lt"/>
            </a:endParaRPr>
          </a:p>
        </p:txBody>
      </p:sp>
      <p:grpSp>
        <p:nvGrpSpPr>
          <p:cNvPr id="8" name="组合 7">
            <a:extLst>
              <a:ext uri="{FF2B5EF4-FFF2-40B4-BE49-F238E27FC236}">
                <a16:creationId xmlns="" xmlns:a16="http://schemas.microsoft.com/office/drawing/2014/main" id="{1D89F05D-FA79-4061-82ED-2C092B2F9B74}"/>
              </a:ext>
            </a:extLst>
          </p:cNvPr>
          <p:cNvGrpSpPr/>
          <p:nvPr/>
        </p:nvGrpSpPr>
        <p:grpSpPr>
          <a:xfrm>
            <a:off x="10973821" y="3135098"/>
            <a:ext cx="716416" cy="552448"/>
            <a:chOff x="10866438" y="3185886"/>
            <a:chExt cx="901700" cy="695326"/>
          </a:xfrm>
        </p:grpSpPr>
        <p:sp>
          <p:nvSpPr>
            <p:cNvPr id="9" name="矩形 8">
              <a:extLst>
                <a:ext uri="{FF2B5EF4-FFF2-40B4-BE49-F238E27FC236}">
                  <a16:creationId xmlns="" xmlns:a16="http://schemas.microsoft.com/office/drawing/2014/main" id="{89595394-18E5-4418-8E29-2CF75BD8711B}"/>
                </a:ext>
              </a:extLst>
            </p:cNvPr>
            <p:cNvSpPr/>
            <p:nvPr/>
          </p:nvSpPr>
          <p:spPr>
            <a:xfrm rot="5400000">
              <a:off x="10969625" y="3082699"/>
              <a:ext cx="695326" cy="901700"/>
            </a:xfrm>
            <a:prstGeom prst="rect">
              <a:avLst/>
            </a:prstGeom>
            <a:solidFill>
              <a:srgbClr val="068FF5"/>
            </a:solidFill>
            <a:ln>
              <a:noFill/>
            </a:ln>
            <a:effectLst>
              <a:outerShdw blurRad="406400" dist="63500" dir="5400000" algn="t"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0" name="燕尾形 7">
              <a:extLst>
                <a:ext uri="{FF2B5EF4-FFF2-40B4-BE49-F238E27FC236}">
                  <a16:creationId xmlns="" xmlns:a16="http://schemas.microsoft.com/office/drawing/2014/main" id="{F5B87C4E-88FF-4E5E-9AA0-7BB31D5153B8}"/>
                </a:ext>
              </a:extLst>
            </p:cNvPr>
            <p:cNvSpPr/>
            <p:nvPr/>
          </p:nvSpPr>
          <p:spPr>
            <a:xfrm>
              <a:off x="11171238" y="3349399"/>
              <a:ext cx="292100" cy="3683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grpSp>
        <p:nvGrpSpPr>
          <p:cNvPr id="11" name="组合 10">
            <a:extLst>
              <a:ext uri="{FF2B5EF4-FFF2-40B4-BE49-F238E27FC236}">
                <a16:creationId xmlns="" xmlns:a16="http://schemas.microsoft.com/office/drawing/2014/main" id="{0220220E-8127-44FD-A1EA-5B90E8FCFD48}"/>
              </a:ext>
            </a:extLst>
          </p:cNvPr>
          <p:cNvGrpSpPr/>
          <p:nvPr/>
        </p:nvGrpSpPr>
        <p:grpSpPr>
          <a:xfrm>
            <a:off x="531246" y="3135098"/>
            <a:ext cx="716416" cy="552448"/>
            <a:chOff x="423863" y="3185886"/>
            <a:chExt cx="901700" cy="695326"/>
          </a:xfrm>
        </p:grpSpPr>
        <p:sp>
          <p:nvSpPr>
            <p:cNvPr id="12" name="矩形 11">
              <a:extLst>
                <a:ext uri="{FF2B5EF4-FFF2-40B4-BE49-F238E27FC236}">
                  <a16:creationId xmlns="" xmlns:a16="http://schemas.microsoft.com/office/drawing/2014/main" id="{D2FE5563-797C-415A-AB36-6135F0532B6C}"/>
                </a:ext>
              </a:extLst>
            </p:cNvPr>
            <p:cNvSpPr/>
            <p:nvPr/>
          </p:nvSpPr>
          <p:spPr>
            <a:xfrm rot="5400000">
              <a:off x="527050" y="3082699"/>
              <a:ext cx="695326" cy="901700"/>
            </a:xfrm>
            <a:prstGeom prst="rect">
              <a:avLst/>
            </a:prstGeom>
            <a:solidFill>
              <a:srgbClr val="068FF5"/>
            </a:solidFill>
            <a:ln>
              <a:noFill/>
            </a:ln>
            <a:effectLst>
              <a:outerShdw blurRad="406400" dist="63500" dir="5400000" algn="t"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3" name="燕尾形 8">
              <a:extLst>
                <a:ext uri="{FF2B5EF4-FFF2-40B4-BE49-F238E27FC236}">
                  <a16:creationId xmlns="" xmlns:a16="http://schemas.microsoft.com/office/drawing/2014/main" id="{BEB4AE76-DD10-41CB-A296-D1EA1E0D0B60}"/>
                </a:ext>
              </a:extLst>
            </p:cNvPr>
            <p:cNvSpPr/>
            <p:nvPr/>
          </p:nvSpPr>
          <p:spPr>
            <a:xfrm flipH="1">
              <a:off x="728663" y="3349399"/>
              <a:ext cx="292100" cy="3683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grpSp>
        <p:nvGrpSpPr>
          <p:cNvPr id="35" name="组合 34">
            <a:extLst>
              <a:ext uri="{FF2B5EF4-FFF2-40B4-BE49-F238E27FC236}">
                <a16:creationId xmlns="" xmlns:a16="http://schemas.microsoft.com/office/drawing/2014/main" id="{DA66C19C-04F1-44EA-A1EF-27CCDB9B57B9}"/>
              </a:ext>
            </a:extLst>
          </p:cNvPr>
          <p:cNvGrpSpPr/>
          <p:nvPr/>
        </p:nvGrpSpPr>
        <p:grpSpPr>
          <a:xfrm>
            <a:off x="3745877" y="4233747"/>
            <a:ext cx="4984750" cy="736600"/>
            <a:chOff x="2328" y="5587"/>
            <a:chExt cx="7850" cy="1160"/>
          </a:xfrm>
        </p:grpSpPr>
        <p:sp>
          <p:nvSpPr>
            <p:cNvPr id="36" name="TextBox 11">
              <a:extLst>
                <a:ext uri="{FF2B5EF4-FFF2-40B4-BE49-F238E27FC236}">
                  <a16:creationId xmlns="" xmlns:a16="http://schemas.microsoft.com/office/drawing/2014/main" id="{CFFCD334-385C-4C3A-B91B-FB7DC0903B6A}"/>
                </a:ext>
              </a:extLst>
            </p:cNvPr>
            <p:cNvSpPr txBox="1"/>
            <p:nvPr/>
          </p:nvSpPr>
          <p:spPr>
            <a:xfrm>
              <a:off x="2328" y="5587"/>
              <a:ext cx="1856" cy="533"/>
            </a:xfrm>
            <a:prstGeom prst="rect">
              <a:avLst/>
            </a:prstGeom>
            <a:noFill/>
          </p:spPr>
          <p:txBody>
            <a:bodyPr wrap="none" rtlCol="0">
              <a:spAutoFit/>
            </a:bodyPr>
            <a:lstStyle/>
            <a:p>
              <a:pPr marL="171450" lvl="1" indent="-171450">
                <a:buFont typeface="Arial" panose="020B0604020202020204" pitchFamily="34" charset="0"/>
                <a:buChar char="•"/>
              </a:pPr>
              <a:r>
                <a:rPr lang="zh-CN" altLang="en-US" sz="1600" dirty="0">
                  <a:solidFill>
                    <a:schemeClr val="bg2">
                      <a:lumMod val="25000"/>
                    </a:schemeClr>
                  </a:solidFill>
                  <a:cs typeface="+mn-ea"/>
                  <a:sym typeface="+mn-lt"/>
                </a:rPr>
                <a:t>入职准备</a:t>
              </a:r>
            </a:p>
          </p:txBody>
        </p:sp>
        <p:sp>
          <p:nvSpPr>
            <p:cNvPr id="37" name="TextBox 11">
              <a:extLst>
                <a:ext uri="{FF2B5EF4-FFF2-40B4-BE49-F238E27FC236}">
                  <a16:creationId xmlns="" xmlns:a16="http://schemas.microsoft.com/office/drawing/2014/main" id="{6C3AAAD8-C981-481C-AA5A-8623FF2C600A}"/>
                </a:ext>
              </a:extLst>
            </p:cNvPr>
            <p:cNvSpPr txBox="1"/>
            <p:nvPr/>
          </p:nvSpPr>
          <p:spPr>
            <a:xfrm>
              <a:off x="4342" y="5587"/>
              <a:ext cx="1856" cy="533"/>
            </a:xfrm>
            <a:prstGeom prst="rect">
              <a:avLst/>
            </a:prstGeom>
            <a:noFill/>
          </p:spPr>
          <p:txBody>
            <a:bodyPr wrap="none" rtlCol="0">
              <a:spAutoFit/>
            </a:bodyPr>
            <a:lstStyle/>
            <a:p>
              <a:pPr marL="171450" lvl="1" indent="-171450">
                <a:buFont typeface="Arial" panose="020B0604020202020204" pitchFamily="34" charset="0"/>
                <a:buChar char="•"/>
              </a:pPr>
              <a:r>
                <a:rPr lang="zh-CN" altLang="en-US" sz="1600" dirty="0">
                  <a:solidFill>
                    <a:schemeClr val="bg2">
                      <a:lumMod val="25000"/>
                    </a:schemeClr>
                  </a:solidFill>
                  <a:cs typeface="+mn-ea"/>
                  <a:sym typeface="+mn-lt"/>
                </a:rPr>
                <a:t>入职手续</a:t>
              </a:r>
            </a:p>
          </p:txBody>
        </p:sp>
        <p:sp>
          <p:nvSpPr>
            <p:cNvPr id="38" name="TextBox 11">
              <a:extLst>
                <a:ext uri="{FF2B5EF4-FFF2-40B4-BE49-F238E27FC236}">
                  <a16:creationId xmlns="" xmlns:a16="http://schemas.microsoft.com/office/drawing/2014/main" id="{9B8DAB1B-2B67-46E5-BEE8-F2F47C2BAB69}"/>
                </a:ext>
              </a:extLst>
            </p:cNvPr>
            <p:cNvSpPr txBox="1"/>
            <p:nvPr/>
          </p:nvSpPr>
          <p:spPr>
            <a:xfrm>
              <a:off x="6356" y="5598"/>
              <a:ext cx="1856" cy="533"/>
            </a:xfrm>
            <a:prstGeom prst="rect">
              <a:avLst/>
            </a:prstGeom>
            <a:noFill/>
          </p:spPr>
          <p:txBody>
            <a:bodyPr wrap="none" rtlCol="0">
              <a:spAutoFit/>
            </a:bodyPr>
            <a:lstStyle/>
            <a:p>
              <a:pPr marL="171450" lvl="1" indent="-171450">
                <a:buFont typeface="Arial" panose="020B0604020202020204" pitchFamily="34" charset="0"/>
                <a:buChar char="•"/>
              </a:pPr>
              <a:r>
                <a:rPr lang="zh-CN" altLang="en-US" sz="1600" dirty="0">
                  <a:solidFill>
                    <a:schemeClr val="bg2">
                      <a:lumMod val="25000"/>
                    </a:schemeClr>
                  </a:solidFill>
                  <a:cs typeface="+mn-ea"/>
                  <a:sym typeface="+mn-lt"/>
                </a:rPr>
                <a:t>转正流程</a:t>
              </a:r>
            </a:p>
          </p:txBody>
        </p:sp>
        <p:sp>
          <p:nvSpPr>
            <p:cNvPr id="39" name="TextBox 11">
              <a:extLst>
                <a:ext uri="{FF2B5EF4-FFF2-40B4-BE49-F238E27FC236}">
                  <a16:creationId xmlns="" xmlns:a16="http://schemas.microsoft.com/office/drawing/2014/main" id="{16F19359-8C12-42A6-8B81-B7F3185F0EAC}"/>
                </a:ext>
              </a:extLst>
            </p:cNvPr>
            <p:cNvSpPr txBox="1"/>
            <p:nvPr/>
          </p:nvSpPr>
          <p:spPr>
            <a:xfrm>
              <a:off x="8322" y="5587"/>
              <a:ext cx="1856" cy="533"/>
            </a:xfrm>
            <a:prstGeom prst="rect">
              <a:avLst/>
            </a:prstGeom>
            <a:noFill/>
          </p:spPr>
          <p:txBody>
            <a:bodyPr wrap="none" rtlCol="0">
              <a:spAutoFit/>
            </a:bodyPr>
            <a:lstStyle/>
            <a:p>
              <a:pPr marL="171450" lvl="1" indent="-171450">
                <a:buFont typeface="Arial" panose="020B0604020202020204" pitchFamily="34" charset="0"/>
                <a:buChar char="•"/>
              </a:pPr>
              <a:r>
                <a:rPr lang="zh-CN" altLang="en-US" sz="1600" dirty="0">
                  <a:solidFill>
                    <a:schemeClr val="bg2">
                      <a:lumMod val="25000"/>
                    </a:schemeClr>
                  </a:solidFill>
                  <a:cs typeface="+mn-ea"/>
                  <a:sym typeface="+mn-lt"/>
                </a:rPr>
                <a:t>审批流程</a:t>
              </a:r>
            </a:p>
          </p:txBody>
        </p:sp>
        <p:sp>
          <p:nvSpPr>
            <p:cNvPr id="40" name="TextBox 11">
              <a:extLst>
                <a:ext uri="{FF2B5EF4-FFF2-40B4-BE49-F238E27FC236}">
                  <a16:creationId xmlns="" xmlns:a16="http://schemas.microsoft.com/office/drawing/2014/main" id="{87695805-BC34-44B0-A17D-3384BEE0E271}"/>
                </a:ext>
              </a:extLst>
            </p:cNvPr>
            <p:cNvSpPr txBox="1"/>
            <p:nvPr/>
          </p:nvSpPr>
          <p:spPr>
            <a:xfrm>
              <a:off x="2328" y="6214"/>
              <a:ext cx="1856" cy="533"/>
            </a:xfrm>
            <a:prstGeom prst="rect">
              <a:avLst/>
            </a:prstGeom>
            <a:noFill/>
          </p:spPr>
          <p:txBody>
            <a:bodyPr wrap="none" rtlCol="0">
              <a:spAutoFit/>
            </a:bodyPr>
            <a:lstStyle/>
            <a:p>
              <a:pPr marL="171450" lvl="1" indent="-171450">
                <a:buFont typeface="Arial" panose="020B0604020202020204" pitchFamily="34" charset="0"/>
                <a:buChar char="•"/>
              </a:pPr>
              <a:r>
                <a:rPr lang="zh-CN" altLang="en-US" sz="1600" dirty="0">
                  <a:solidFill>
                    <a:schemeClr val="bg2">
                      <a:lumMod val="25000"/>
                    </a:schemeClr>
                  </a:solidFill>
                  <a:cs typeface="+mn-ea"/>
                  <a:sym typeface="+mn-lt"/>
                </a:rPr>
                <a:t>离职手续</a:t>
              </a:r>
            </a:p>
          </p:txBody>
        </p:sp>
        <p:sp>
          <p:nvSpPr>
            <p:cNvPr id="41" name="TextBox 11">
              <a:extLst>
                <a:ext uri="{FF2B5EF4-FFF2-40B4-BE49-F238E27FC236}">
                  <a16:creationId xmlns="" xmlns:a16="http://schemas.microsoft.com/office/drawing/2014/main" id="{1CC6CEAD-B091-4901-8094-F8618D43F7FC}"/>
                </a:ext>
              </a:extLst>
            </p:cNvPr>
            <p:cNvSpPr txBox="1"/>
            <p:nvPr/>
          </p:nvSpPr>
          <p:spPr>
            <a:xfrm>
              <a:off x="4342" y="6214"/>
              <a:ext cx="1856" cy="533"/>
            </a:xfrm>
            <a:prstGeom prst="rect">
              <a:avLst/>
            </a:prstGeom>
            <a:noFill/>
          </p:spPr>
          <p:txBody>
            <a:bodyPr wrap="none" rtlCol="0">
              <a:spAutoFit/>
            </a:bodyPr>
            <a:lstStyle/>
            <a:p>
              <a:pPr marL="171450" lvl="1" indent="-171450">
                <a:buFont typeface="Arial" panose="020B0604020202020204" pitchFamily="34" charset="0"/>
                <a:buChar char="•"/>
              </a:pPr>
              <a:r>
                <a:rPr lang="zh-CN" altLang="en-US" sz="1600" dirty="0">
                  <a:solidFill>
                    <a:schemeClr val="bg2">
                      <a:lumMod val="25000"/>
                    </a:schemeClr>
                  </a:solidFill>
                  <a:cs typeface="+mn-ea"/>
                  <a:sym typeface="+mn-lt"/>
                </a:rPr>
                <a:t>审批流程</a:t>
              </a:r>
            </a:p>
          </p:txBody>
        </p:sp>
      </p:grpSp>
    </p:spTree>
    <p:extLst>
      <p:ext uri="{BB962C8B-B14F-4D97-AF65-F5344CB8AC3E}">
        <p14:creationId xmlns:p14="http://schemas.microsoft.com/office/powerpoint/2010/main" val="269625519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par>
                              <p:cTn id="8" fill="hold">
                                <p:stCondLst>
                                  <p:cond delay="500"/>
                                </p:stCondLst>
                                <p:childTnLst>
                                  <p:par>
                                    <p:cTn id="9" presetID="2" presetClass="entr" presetSubtype="2" fill="hold" nodeType="afterEffect" p14:presetBounceEnd="51000">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14:bounceEnd="51000">
                                          <p:cBhvr additive="base">
                                            <p:cTn id="11" dur="1000" fill="hold"/>
                                            <p:tgtEl>
                                              <p:spTgt spid="8"/>
                                            </p:tgtEl>
                                            <p:attrNameLst>
                                              <p:attrName>ppt_x</p:attrName>
                                            </p:attrNameLst>
                                          </p:cBhvr>
                                          <p:tavLst>
                                            <p:tav tm="0">
                                              <p:val>
                                                <p:strVal val="1+#ppt_w/2"/>
                                              </p:val>
                                            </p:tav>
                                            <p:tav tm="100000">
                                              <p:val>
                                                <p:strVal val="#ppt_x"/>
                                              </p:val>
                                            </p:tav>
                                          </p:tavLst>
                                        </p:anim>
                                        <p:anim calcmode="lin" valueType="num" p14:bounceEnd="51000">
                                          <p:cBhvr additive="base">
                                            <p:cTn id="12" dur="1000" fill="hold"/>
                                            <p:tgtEl>
                                              <p:spTgt spid="8"/>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14:presetBounceEnd="51000">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14:bounceEnd="51000">
                                          <p:cBhvr additive="base">
                                            <p:cTn id="15" dur="1000" fill="hold"/>
                                            <p:tgtEl>
                                              <p:spTgt spid="11"/>
                                            </p:tgtEl>
                                            <p:attrNameLst>
                                              <p:attrName>ppt_x</p:attrName>
                                            </p:attrNameLst>
                                          </p:cBhvr>
                                          <p:tavLst>
                                            <p:tav tm="0">
                                              <p:val>
                                                <p:strVal val="0-#ppt_w/2"/>
                                              </p:val>
                                            </p:tav>
                                            <p:tav tm="100000">
                                              <p:val>
                                                <p:strVal val="#ppt_x"/>
                                              </p:val>
                                            </p:tav>
                                          </p:tavLst>
                                        </p:anim>
                                        <p:anim calcmode="lin" valueType="num" p14:bounceEnd="51000">
                                          <p:cBhvr additive="base">
                                            <p:cTn id="16" dur="1000" fill="hold"/>
                                            <p:tgtEl>
                                              <p:spTgt spid="11"/>
                                            </p:tgtEl>
                                            <p:attrNameLst>
                                              <p:attrName>ppt_y</p:attrName>
                                            </p:attrNameLst>
                                          </p:cBhvr>
                                          <p:tavLst>
                                            <p:tav tm="0">
                                              <p:val>
                                                <p:strVal val="#ppt_y"/>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1000"/>
                                            <p:tgtEl>
                                              <p:spTgt spid="33"/>
                                            </p:tgtEl>
                                          </p:cBhvr>
                                        </p:animEffect>
                                        <p:anim calcmode="lin" valueType="num">
                                          <p:cBhvr>
                                            <p:cTn id="20" dur="1000" fill="hold"/>
                                            <p:tgtEl>
                                              <p:spTgt spid="33"/>
                                            </p:tgtEl>
                                            <p:attrNameLst>
                                              <p:attrName>ppt_x</p:attrName>
                                            </p:attrNameLst>
                                          </p:cBhvr>
                                          <p:tavLst>
                                            <p:tav tm="0">
                                              <p:val>
                                                <p:strVal val="#ppt_x"/>
                                              </p:val>
                                            </p:tav>
                                            <p:tav tm="100000">
                                              <p:val>
                                                <p:strVal val="#ppt_x"/>
                                              </p:val>
                                            </p:tav>
                                          </p:tavLst>
                                        </p:anim>
                                        <p:anim calcmode="lin" valueType="num">
                                          <p:cBhvr>
                                            <p:cTn id="21"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Effect transition="in" filter="fade">
                                          <p:cBhvr>
                                            <p:cTn id="28" dur="500"/>
                                            <p:tgtEl>
                                              <p:spTgt spid="3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ipe(left)">
                                          <p:cBhvr>
                                            <p:cTn id="33" dur="500"/>
                                            <p:tgtEl>
                                              <p:spTgt spid="24"/>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5"/>
                                            </p:tgtEl>
                                            <p:attrNameLst>
                                              <p:attrName>style.visibility</p:attrName>
                                            </p:attrNameLst>
                                          </p:cBhvr>
                                          <p:to>
                                            <p:strVal val="visible"/>
                                          </p:to>
                                        </p:set>
                                        <p:animEffect transition="in" filter="fade">
                                          <p:cBhvr>
                                            <p:cTn id="38" dur="1000"/>
                                            <p:tgtEl>
                                              <p:spTgt spid="35"/>
                                            </p:tgtEl>
                                          </p:cBhvr>
                                        </p:animEffect>
                                        <p:anim calcmode="lin" valueType="num">
                                          <p:cBhvr>
                                            <p:cTn id="39" dur="1000" fill="hold"/>
                                            <p:tgtEl>
                                              <p:spTgt spid="35"/>
                                            </p:tgtEl>
                                            <p:attrNameLst>
                                              <p:attrName>ppt_x</p:attrName>
                                            </p:attrNameLst>
                                          </p:cBhvr>
                                          <p:tavLst>
                                            <p:tav tm="0">
                                              <p:val>
                                                <p:strVal val="#ppt_x"/>
                                              </p:val>
                                            </p:tav>
                                            <p:tav tm="100000">
                                              <p:val>
                                                <p:strVal val="#ppt_x"/>
                                              </p:val>
                                            </p:tav>
                                          </p:tavLst>
                                        </p:anim>
                                        <p:anim calcmode="lin" valueType="num">
                                          <p:cBhvr>
                                            <p:cTn id="40"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3" grpId="0" animBg="1"/>
          <p:bldP spid="34" grpId="0"/>
          <p:bldP spid="24" grpId="0"/>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1000" fill="hold"/>
                                            <p:tgtEl>
                                              <p:spTgt spid="8"/>
                                            </p:tgtEl>
                                            <p:attrNameLst>
                                              <p:attrName>ppt_x</p:attrName>
                                            </p:attrNameLst>
                                          </p:cBhvr>
                                          <p:tavLst>
                                            <p:tav tm="0">
                                              <p:val>
                                                <p:strVal val="1+#ppt_w/2"/>
                                              </p:val>
                                            </p:tav>
                                            <p:tav tm="100000">
                                              <p:val>
                                                <p:strVal val="#ppt_x"/>
                                              </p:val>
                                            </p:tav>
                                          </p:tavLst>
                                        </p:anim>
                                        <p:anim calcmode="lin" valueType="num">
                                          <p:cBhvr additive="base">
                                            <p:cTn id="12" dur="1000" fill="hold"/>
                                            <p:tgtEl>
                                              <p:spTgt spid="8"/>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1000" fill="hold"/>
                                            <p:tgtEl>
                                              <p:spTgt spid="11"/>
                                            </p:tgtEl>
                                            <p:attrNameLst>
                                              <p:attrName>ppt_x</p:attrName>
                                            </p:attrNameLst>
                                          </p:cBhvr>
                                          <p:tavLst>
                                            <p:tav tm="0">
                                              <p:val>
                                                <p:strVal val="0-#ppt_w/2"/>
                                              </p:val>
                                            </p:tav>
                                            <p:tav tm="100000">
                                              <p:val>
                                                <p:strVal val="#ppt_x"/>
                                              </p:val>
                                            </p:tav>
                                          </p:tavLst>
                                        </p:anim>
                                        <p:anim calcmode="lin" valueType="num">
                                          <p:cBhvr additive="base">
                                            <p:cTn id="16" dur="1000" fill="hold"/>
                                            <p:tgtEl>
                                              <p:spTgt spid="11"/>
                                            </p:tgtEl>
                                            <p:attrNameLst>
                                              <p:attrName>ppt_y</p:attrName>
                                            </p:attrNameLst>
                                          </p:cBhvr>
                                          <p:tavLst>
                                            <p:tav tm="0">
                                              <p:val>
                                                <p:strVal val="#ppt_y"/>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1000"/>
                                            <p:tgtEl>
                                              <p:spTgt spid="33"/>
                                            </p:tgtEl>
                                          </p:cBhvr>
                                        </p:animEffect>
                                        <p:anim calcmode="lin" valueType="num">
                                          <p:cBhvr>
                                            <p:cTn id="20" dur="1000" fill="hold"/>
                                            <p:tgtEl>
                                              <p:spTgt spid="33"/>
                                            </p:tgtEl>
                                            <p:attrNameLst>
                                              <p:attrName>ppt_x</p:attrName>
                                            </p:attrNameLst>
                                          </p:cBhvr>
                                          <p:tavLst>
                                            <p:tav tm="0">
                                              <p:val>
                                                <p:strVal val="#ppt_x"/>
                                              </p:val>
                                            </p:tav>
                                            <p:tav tm="100000">
                                              <p:val>
                                                <p:strVal val="#ppt_x"/>
                                              </p:val>
                                            </p:tav>
                                          </p:tavLst>
                                        </p:anim>
                                        <p:anim calcmode="lin" valueType="num">
                                          <p:cBhvr>
                                            <p:cTn id="21"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Effect transition="in" filter="fade">
                                          <p:cBhvr>
                                            <p:cTn id="28" dur="500"/>
                                            <p:tgtEl>
                                              <p:spTgt spid="3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ipe(left)">
                                          <p:cBhvr>
                                            <p:cTn id="33" dur="500"/>
                                            <p:tgtEl>
                                              <p:spTgt spid="24"/>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5"/>
                                            </p:tgtEl>
                                            <p:attrNameLst>
                                              <p:attrName>style.visibility</p:attrName>
                                            </p:attrNameLst>
                                          </p:cBhvr>
                                          <p:to>
                                            <p:strVal val="visible"/>
                                          </p:to>
                                        </p:set>
                                        <p:animEffect transition="in" filter="fade">
                                          <p:cBhvr>
                                            <p:cTn id="38" dur="1000"/>
                                            <p:tgtEl>
                                              <p:spTgt spid="35"/>
                                            </p:tgtEl>
                                          </p:cBhvr>
                                        </p:animEffect>
                                        <p:anim calcmode="lin" valueType="num">
                                          <p:cBhvr>
                                            <p:cTn id="39" dur="1000" fill="hold"/>
                                            <p:tgtEl>
                                              <p:spTgt spid="35"/>
                                            </p:tgtEl>
                                            <p:attrNameLst>
                                              <p:attrName>ppt_x</p:attrName>
                                            </p:attrNameLst>
                                          </p:cBhvr>
                                          <p:tavLst>
                                            <p:tav tm="0">
                                              <p:val>
                                                <p:strVal val="#ppt_x"/>
                                              </p:val>
                                            </p:tav>
                                            <p:tav tm="100000">
                                              <p:val>
                                                <p:strVal val="#ppt_x"/>
                                              </p:val>
                                            </p:tav>
                                          </p:tavLst>
                                        </p:anim>
                                        <p:anim calcmode="lin" valueType="num">
                                          <p:cBhvr>
                                            <p:cTn id="40"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3" grpId="0" animBg="1"/>
          <p:bldP spid="34" grpId="0"/>
          <p:bldP spid="24" grpId="0"/>
        </p:bldLst>
      </p:timing>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 xmlns:a16="http://schemas.microsoft.com/office/drawing/2014/main" id="{2D892319-83F0-4D9C-AF37-857D40A0F065}"/>
              </a:ext>
            </a:extLst>
          </p:cNvPr>
          <p:cNvSpPr txBox="1"/>
          <p:nvPr/>
        </p:nvSpPr>
        <p:spPr>
          <a:xfrm>
            <a:off x="951647" y="485886"/>
            <a:ext cx="1620957"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休假制度</a:t>
            </a:r>
          </a:p>
        </p:txBody>
      </p:sp>
      <p:sp>
        <p:nvSpPr>
          <p:cNvPr id="38" name="文本框 37">
            <a:extLst>
              <a:ext uri="{FF2B5EF4-FFF2-40B4-BE49-F238E27FC236}">
                <a16:creationId xmlns="" xmlns:a16="http://schemas.microsoft.com/office/drawing/2014/main" id="{59F3AD4B-5FFB-4970-A724-096642EBAA8C}"/>
              </a:ext>
            </a:extLst>
          </p:cNvPr>
          <p:cNvSpPr txBox="1"/>
          <p:nvPr/>
        </p:nvSpPr>
        <p:spPr>
          <a:xfrm>
            <a:off x="1772385" y="1305607"/>
            <a:ext cx="1181950" cy="400110"/>
          </a:xfrm>
          <a:prstGeom prst="rect">
            <a:avLst/>
          </a:prstGeom>
          <a:solidFill>
            <a:srgbClr val="068FF5"/>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chemeClr val="bg1"/>
                </a:solidFill>
                <a:effectLst/>
                <a:uLnTx/>
                <a:uFillTx/>
                <a:cs typeface="+mn-ea"/>
                <a:sym typeface="+mn-lt"/>
              </a:rPr>
              <a:t>事假</a:t>
            </a:r>
          </a:p>
        </p:txBody>
      </p:sp>
      <p:sp>
        <p:nvSpPr>
          <p:cNvPr id="40" name="矩形 39">
            <a:extLst>
              <a:ext uri="{FF2B5EF4-FFF2-40B4-BE49-F238E27FC236}">
                <a16:creationId xmlns="" xmlns:a16="http://schemas.microsoft.com/office/drawing/2014/main" id="{D6DD7EA4-DFFB-49D5-9E89-AAAF0817249E}"/>
              </a:ext>
            </a:extLst>
          </p:cNvPr>
          <p:cNvSpPr/>
          <p:nvPr/>
        </p:nvSpPr>
        <p:spPr>
          <a:xfrm flipH="1">
            <a:off x="1383754" y="1480510"/>
            <a:ext cx="36000" cy="46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31" name="组合 30">
            <a:extLst>
              <a:ext uri="{FF2B5EF4-FFF2-40B4-BE49-F238E27FC236}">
                <a16:creationId xmlns="" xmlns:a16="http://schemas.microsoft.com/office/drawing/2014/main" id="{7599BD62-3FF9-480F-90B4-E75B6A4994A0}"/>
              </a:ext>
            </a:extLst>
          </p:cNvPr>
          <p:cNvGrpSpPr/>
          <p:nvPr/>
        </p:nvGrpSpPr>
        <p:grpSpPr>
          <a:xfrm>
            <a:off x="1807251" y="1912748"/>
            <a:ext cx="8641034" cy="509455"/>
            <a:chOff x="4222450" y="2138217"/>
            <a:chExt cx="8641034" cy="509455"/>
          </a:xfrm>
        </p:grpSpPr>
        <p:sp>
          <p:nvSpPr>
            <p:cNvPr id="58" name="矩形 57">
              <a:extLst>
                <a:ext uri="{FF2B5EF4-FFF2-40B4-BE49-F238E27FC236}">
                  <a16:creationId xmlns="" xmlns:a16="http://schemas.microsoft.com/office/drawing/2014/main" id="{22768C9F-349D-43EA-8DD1-8AC030D927F9}"/>
                </a:ext>
              </a:extLst>
            </p:cNvPr>
            <p:cNvSpPr/>
            <p:nvPr/>
          </p:nvSpPr>
          <p:spPr>
            <a:xfrm>
              <a:off x="4222450" y="2138217"/>
              <a:ext cx="8641034" cy="509455"/>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cs typeface="+mn-ea"/>
                <a:sym typeface="+mn-lt"/>
              </a:endParaRPr>
            </a:p>
          </p:txBody>
        </p:sp>
        <p:sp>
          <p:nvSpPr>
            <p:cNvPr id="43" name="文本框 42">
              <a:extLst>
                <a:ext uri="{FF2B5EF4-FFF2-40B4-BE49-F238E27FC236}">
                  <a16:creationId xmlns="" xmlns:a16="http://schemas.microsoft.com/office/drawing/2014/main" id="{9940AF67-E7F5-4372-9C38-55E72E1B2EBF}"/>
                </a:ext>
              </a:extLst>
            </p:cNvPr>
            <p:cNvSpPr txBox="1"/>
            <p:nvPr/>
          </p:nvSpPr>
          <p:spPr>
            <a:xfrm>
              <a:off x="4289491" y="2261440"/>
              <a:ext cx="8088075" cy="313932"/>
            </a:xfrm>
            <a:prstGeom prst="rect">
              <a:avLst/>
            </a:prstGeom>
          </p:spPr>
          <p:txBody>
            <a:bodyPr vert="horz" wrap="square" lIns="91440" tIns="45720" rIns="91440" bIns="45720" rtlCol="0">
              <a:spAutoFit/>
            </a:bodyPr>
            <a:lstStyle>
              <a:lvl1pPr marL="228600" indent="-228600">
                <a:lnSpc>
                  <a:spcPct val="90000"/>
                </a:lnSpc>
                <a:spcBef>
                  <a:spcPts val="1000"/>
                </a:spcBef>
                <a:buFont typeface="Wingdings" panose="05000000000000000000" pitchFamily="2" charset="2"/>
                <a:buNone/>
                <a:defRPr sz="2800">
                  <a:latin typeface="华文行楷" panose="02010800040101010101" pitchFamily="2" charset="-122"/>
                  <a:ea typeface="华文行楷" panose="02010800040101010101" pitchFamily="2"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altLang="zh-CN" sz="1600" dirty="0">
                  <a:solidFill>
                    <a:schemeClr val="bg2">
                      <a:lumMod val="25000"/>
                    </a:schemeClr>
                  </a:solidFill>
                  <a:latin typeface="+mn-lt"/>
                  <a:ea typeface="+mn-ea"/>
                  <a:cs typeface="+mn-ea"/>
                  <a:sym typeface="+mn-lt"/>
                </a:rPr>
                <a:t>1</a:t>
              </a:r>
              <a:r>
                <a:rPr lang="zh-CN" altLang="en-US" sz="1600" dirty="0">
                  <a:solidFill>
                    <a:schemeClr val="bg2">
                      <a:lumMod val="25000"/>
                    </a:schemeClr>
                  </a:solidFill>
                  <a:latin typeface="+mn-lt"/>
                  <a:ea typeface="+mn-ea"/>
                  <a:cs typeface="+mn-ea"/>
                  <a:sym typeface="+mn-lt"/>
                </a:rPr>
                <a:t>）员工事假一天，扣除该日日薪及午餐补助，依次类推；</a:t>
              </a:r>
            </a:p>
          </p:txBody>
        </p:sp>
      </p:grpSp>
      <p:grpSp>
        <p:nvGrpSpPr>
          <p:cNvPr id="109569" name="组合 109568">
            <a:extLst>
              <a:ext uri="{FF2B5EF4-FFF2-40B4-BE49-F238E27FC236}">
                <a16:creationId xmlns="" xmlns:a16="http://schemas.microsoft.com/office/drawing/2014/main" id="{66E75F1A-4DC3-409F-9FB2-C37122FD2334}"/>
              </a:ext>
            </a:extLst>
          </p:cNvPr>
          <p:cNvGrpSpPr/>
          <p:nvPr/>
        </p:nvGrpSpPr>
        <p:grpSpPr>
          <a:xfrm>
            <a:off x="1807251" y="2494424"/>
            <a:ext cx="8641034" cy="509455"/>
            <a:chOff x="4222450" y="2719893"/>
            <a:chExt cx="6871199" cy="509455"/>
          </a:xfrm>
        </p:grpSpPr>
        <p:sp>
          <p:nvSpPr>
            <p:cNvPr id="59" name="矩形 58">
              <a:extLst>
                <a:ext uri="{FF2B5EF4-FFF2-40B4-BE49-F238E27FC236}">
                  <a16:creationId xmlns="" xmlns:a16="http://schemas.microsoft.com/office/drawing/2014/main" id="{84491711-FEC4-45CA-ABC4-A732E90EEFB4}"/>
                </a:ext>
              </a:extLst>
            </p:cNvPr>
            <p:cNvSpPr/>
            <p:nvPr/>
          </p:nvSpPr>
          <p:spPr>
            <a:xfrm>
              <a:off x="4222450" y="2719893"/>
              <a:ext cx="6871199" cy="509455"/>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cs typeface="+mn-ea"/>
                <a:sym typeface="+mn-lt"/>
              </a:endParaRPr>
            </a:p>
          </p:txBody>
        </p:sp>
        <p:sp>
          <p:nvSpPr>
            <p:cNvPr id="46" name="文本框 45">
              <a:extLst>
                <a:ext uri="{FF2B5EF4-FFF2-40B4-BE49-F238E27FC236}">
                  <a16:creationId xmlns="" xmlns:a16="http://schemas.microsoft.com/office/drawing/2014/main" id="{A800E4D3-85FD-476C-89EE-43E54938A7FE}"/>
                </a:ext>
              </a:extLst>
            </p:cNvPr>
            <p:cNvSpPr txBox="1"/>
            <p:nvPr/>
          </p:nvSpPr>
          <p:spPr>
            <a:xfrm>
              <a:off x="4289490" y="2825108"/>
              <a:ext cx="6283887" cy="313932"/>
            </a:xfrm>
            <a:prstGeom prst="rect">
              <a:avLst/>
            </a:prstGeom>
          </p:spPr>
          <p:txBody>
            <a:bodyPr vert="horz" wrap="square" lIns="91440" tIns="45720" rIns="91440" bIns="45720" rtlCol="0">
              <a:spAutoFit/>
            </a:bodyPr>
            <a:lstStyle>
              <a:lvl1pPr marL="228600" indent="-228600">
                <a:lnSpc>
                  <a:spcPct val="90000"/>
                </a:lnSpc>
                <a:spcBef>
                  <a:spcPts val="1000"/>
                </a:spcBef>
                <a:buFont typeface="Wingdings" panose="05000000000000000000" pitchFamily="2" charset="2"/>
                <a:buNone/>
                <a:defRPr sz="2800">
                  <a:latin typeface="华文行楷" panose="02010800040101010101" pitchFamily="2" charset="-122"/>
                  <a:ea typeface="华文行楷" panose="02010800040101010101" pitchFamily="2"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altLang="zh-CN" sz="1600" dirty="0">
                  <a:solidFill>
                    <a:schemeClr val="bg2">
                      <a:lumMod val="25000"/>
                    </a:schemeClr>
                  </a:solidFill>
                  <a:latin typeface="+mn-lt"/>
                  <a:ea typeface="+mn-ea"/>
                  <a:cs typeface="+mn-ea"/>
                  <a:sym typeface="+mn-lt"/>
                </a:rPr>
                <a:t>2</a:t>
              </a:r>
              <a:r>
                <a:rPr lang="zh-CN" altLang="en-US" sz="1600" dirty="0">
                  <a:solidFill>
                    <a:schemeClr val="bg2">
                      <a:lumMod val="25000"/>
                    </a:schemeClr>
                  </a:solidFill>
                  <a:latin typeface="+mn-lt"/>
                  <a:ea typeface="+mn-ea"/>
                  <a:cs typeface="+mn-ea"/>
                  <a:sym typeface="+mn-lt"/>
                </a:rPr>
                <a:t>）一年内事假累计超过（含）三十天，公司将按员工自动辞职论处；</a:t>
              </a:r>
            </a:p>
          </p:txBody>
        </p:sp>
      </p:grpSp>
      <p:grpSp>
        <p:nvGrpSpPr>
          <p:cNvPr id="109568" name="组合 109567">
            <a:extLst>
              <a:ext uri="{FF2B5EF4-FFF2-40B4-BE49-F238E27FC236}">
                <a16:creationId xmlns="" xmlns:a16="http://schemas.microsoft.com/office/drawing/2014/main" id="{22F12E11-C04A-4295-8149-3F3A9D42337F}"/>
              </a:ext>
            </a:extLst>
          </p:cNvPr>
          <p:cNvGrpSpPr/>
          <p:nvPr/>
        </p:nvGrpSpPr>
        <p:grpSpPr>
          <a:xfrm>
            <a:off x="1807251" y="3057177"/>
            <a:ext cx="8641034" cy="509455"/>
            <a:chOff x="4222450" y="3282646"/>
            <a:chExt cx="6871199" cy="509455"/>
          </a:xfrm>
        </p:grpSpPr>
        <p:sp>
          <p:nvSpPr>
            <p:cNvPr id="60" name="矩形 59">
              <a:extLst>
                <a:ext uri="{FF2B5EF4-FFF2-40B4-BE49-F238E27FC236}">
                  <a16:creationId xmlns="" xmlns:a16="http://schemas.microsoft.com/office/drawing/2014/main" id="{BBDAC879-AD30-4650-8E9E-E6E7FB334D0F}"/>
                </a:ext>
              </a:extLst>
            </p:cNvPr>
            <p:cNvSpPr/>
            <p:nvPr/>
          </p:nvSpPr>
          <p:spPr>
            <a:xfrm>
              <a:off x="4222450" y="3282646"/>
              <a:ext cx="6871199" cy="509455"/>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cs typeface="+mn-ea"/>
                <a:sym typeface="+mn-lt"/>
              </a:endParaRPr>
            </a:p>
          </p:txBody>
        </p:sp>
        <p:sp>
          <p:nvSpPr>
            <p:cNvPr id="49" name="文本框 48">
              <a:extLst>
                <a:ext uri="{FF2B5EF4-FFF2-40B4-BE49-F238E27FC236}">
                  <a16:creationId xmlns="" xmlns:a16="http://schemas.microsoft.com/office/drawing/2014/main" id="{F0360384-6B98-476B-8321-23B3CB550AC3}"/>
                </a:ext>
              </a:extLst>
            </p:cNvPr>
            <p:cNvSpPr txBox="1"/>
            <p:nvPr/>
          </p:nvSpPr>
          <p:spPr>
            <a:xfrm>
              <a:off x="4289490" y="3403113"/>
              <a:ext cx="6457842" cy="313932"/>
            </a:xfrm>
            <a:prstGeom prst="rect">
              <a:avLst/>
            </a:prstGeom>
          </p:spPr>
          <p:txBody>
            <a:bodyPr vert="horz" wrap="square" lIns="91440" tIns="45720" rIns="91440" bIns="45720" rtlCol="0">
              <a:spAutoFit/>
            </a:bodyPr>
            <a:lstStyle>
              <a:lvl1pPr marL="228600" indent="-228600">
                <a:lnSpc>
                  <a:spcPct val="90000"/>
                </a:lnSpc>
                <a:spcBef>
                  <a:spcPts val="1000"/>
                </a:spcBef>
                <a:buFont typeface="Wingdings" panose="05000000000000000000" pitchFamily="2" charset="2"/>
                <a:buNone/>
                <a:defRPr sz="2800">
                  <a:latin typeface="华文行楷" panose="02010800040101010101" pitchFamily="2" charset="-122"/>
                  <a:ea typeface="华文行楷" panose="02010800040101010101" pitchFamily="2"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altLang="zh-CN" sz="1600" dirty="0">
                  <a:solidFill>
                    <a:schemeClr val="bg2">
                      <a:lumMod val="25000"/>
                    </a:schemeClr>
                  </a:solidFill>
                  <a:latin typeface="+mn-lt"/>
                  <a:ea typeface="+mn-ea"/>
                  <a:cs typeface="+mn-ea"/>
                  <a:sym typeface="+mn-lt"/>
                </a:rPr>
                <a:t>3</a:t>
              </a:r>
              <a:r>
                <a:rPr lang="zh-CN" altLang="en-US" sz="1600" dirty="0">
                  <a:solidFill>
                    <a:schemeClr val="bg2">
                      <a:lumMod val="25000"/>
                    </a:schemeClr>
                  </a:solidFill>
                  <a:latin typeface="+mn-lt"/>
                  <a:ea typeface="+mn-ea"/>
                  <a:cs typeface="+mn-ea"/>
                  <a:sym typeface="+mn-lt"/>
                </a:rPr>
                <a:t>）员工请事假必须提前至少一个工作日向上级提出申请</a:t>
              </a:r>
            </a:p>
          </p:txBody>
        </p:sp>
      </p:grpSp>
      <p:sp>
        <p:nvSpPr>
          <p:cNvPr id="50" name="矩形 49">
            <a:extLst>
              <a:ext uri="{FF2B5EF4-FFF2-40B4-BE49-F238E27FC236}">
                <a16:creationId xmlns="" xmlns:a16="http://schemas.microsoft.com/office/drawing/2014/main" id="{073096FE-ED5A-402A-A333-473CF3C11D97}"/>
              </a:ext>
            </a:extLst>
          </p:cNvPr>
          <p:cNvSpPr/>
          <p:nvPr/>
        </p:nvSpPr>
        <p:spPr>
          <a:xfrm>
            <a:off x="1880788" y="3712108"/>
            <a:ext cx="8417185" cy="584775"/>
          </a:xfrm>
          <a:prstGeom prst="rect">
            <a:avLst/>
          </a:prstGeom>
        </p:spPr>
        <p:txBody>
          <a:bodyPr wrap="square">
            <a:spAutoFit/>
          </a:bodyPr>
          <a:lstStyle/>
          <a:p>
            <a:pPr>
              <a:buFont typeface="Wingdings" panose="05000000000000000000" pitchFamily="2" charset="2"/>
              <a:buNone/>
            </a:pPr>
            <a:r>
              <a:rPr lang="zh-CN" altLang="en-US" sz="1600" b="1" dirty="0">
                <a:solidFill>
                  <a:srgbClr val="C00000"/>
                </a:solidFill>
                <a:cs typeface="+mn-ea"/>
                <a:sym typeface="+mn-lt"/>
              </a:rPr>
              <a:t> 注：</a:t>
            </a:r>
            <a:r>
              <a:rPr lang="zh-CN" altLang="en-US" sz="1600" dirty="0">
                <a:solidFill>
                  <a:schemeClr val="bg2">
                    <a:lumMod val="25000"/>
                  </a:schemeClr>
                </a:solidFill>
                <a:cs typeface="+mn-ea"/>
                <a:sym typeface="+mn-lt"/>
              </a:rPr>
              <a:t>如遇突发事件（如直系亲属突患重病等），员工不得不申请当天事假的，必须在当天上午</a:t>
            </a:r>
            <a:r>
              <a:rPr lang="en-US" altLang="zh-CN" sz="1600" dirty="0">
                <a:solidFill>
                  <a:schemeClr val="bg2">
                    <a:lumMod val="25000"/>
                  </a:schemeClr>
                </a:solidFill>
                <a:cs typeface="+mn-ea"/>
                <a:sym typeface="+mn-lt"/>
              </a:rPr>
              <a:t>10</a:t>
            </a:r>
            <a:r>
              <a:rPr lang="zh-CN" altLang="en-US" sz="1600" dirty="0">
                <a:solidFill>
                  <a:schemeClr val="bg2">
                    <a:lumMod val="25000"/>
                  </a:schemeClr>
                </a:solidFill>
                <a:cs typeface="+mn-ea"/>
                <a:sym typeface="+mn-lt"/>
              </a:rPr>
              <a:t>：</a:t>
            </a:r>
            <a:r>
              <a:rPr lang="en-US" altLang="zh-CN" sz="1600" dirty="0">
                <a:solidFill>
                  <a:schemeClr val="bg2">
                    <a:lumMod val="25000"/>
                  </a:schemeClr>
                </a:solidFill>
                <a:cs typeface="+mn-ea"/>
                <a:sym typeface="+mn-lt"/>
              </a:rPr>
              <a:t>00</a:t>
            </a:r>
            <a:r>
              <a:rPr lang="zh-CN" altLang="en-US" sz="1600" dirty="0">
                <a:solidFill>
                  <a:schemeClr val="bg2">
                    <a:lumMod val="25000"/>
                  </a:schemeClr>
                </a:solidFill>
                <a:cs typeface="+mn-ea"/>
                <a:sym typeface="+mn-lt"/>
              </a:rPr>
              <a:t>前提出事假申请，并需要上级主管特批</a:t>
            </a:r>
            <a:r>
              <a:rPr lang="en-US" altLang="zh-CN" sz="1600" dirty="0">
                <a:solidFill>
                  <a:schemeClr val="bg2">
                    <a:lumMod val="25000"/>
                  </a:schemeClr>
                </a:solidFill>
                <a:cs typeface="+mn-ea"/>
                <a:sym typeface="+mn-lt"/>
              </a:rPr>
              <a:t>.</a:t>
            </a:r>
          </a:p>
        </p:txBody>
      </p:sp>
      <p:grpSp>
        <p:nvGrpSpPr>
          <p:cNvPr id="109570" name="组合 109569">
            <a:extLst>
              <a:ext uri="{FF2B5EF4-FFF2-40B4-BE49-F238E27FC236}">
                <a16:creationId xmlns="" xmlns:a16="http://schemas.microsoft.com/office/drawing/2014/main" id="{29E85E09-8AE9-4E28-BADF-81EE1DCF3A0C}"/>
              </a:ext>
            </a:extLst>
          </p:cNvPr>
          <p:cNvGrpSpPr/>
          <p:nvPr/>
        </p:nvGrpSpPr>
        <p:grpSpPr>
          <a:xfrm>
            <a:off x="1874291" y="4480659"/>
            <a:ext cx="8641034" cy="881243"/>
            <a:chOff x="4289490" y="4292769"/>
            <a:chExt cx="6871199" cy="881243"/>
          </a:xfrm>
        </p:grpSpPr>
        <p:sp>
          <p:nvSpPr>
            <p:cNvPr id="57" name="矩形 56">
              <a:extLst>
                <a:ext uri="{FF2B5EF4-FFF2-40B4-BE49-F238E27FC236}">
                  <a16:creationId xmlns="" xmlns:a16="http://schemas.microsoft.com/office/drawing/2014/main" id="{816002DC-C638-4E04-82CF-4AC1E9C3BDBA}"/>
                </a:ext>
              </a:extLst>
            </p:cNvPr>
            <p:cNvSpPr/>
            <p:nvPr/>
          </p:nvSpPr>
          <p:spPr>
            <a:xfrm>
              <a:off x="4289490" y="4292769"/>
              <a:ext cx="6871199" cy="881243"/>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cs typeface="+mn-ea"/>
                <a:sym typeface="+mn-lt"/>
              </a:endParaRPr>
            </a:p>
          </p:txBody>
        </p:sp>
        <p:sp>
          <p:nvSpPr>
            <p:cNvPr id="53" name="文本框 52">
              <a:extLst>
                <a:ext uri="{FF2B5EF4-FFF2-40B4-BE49-F238E27FC236}">
                  <a16:creationId xmlns="" xmlns:a16="http://schemas.microsoft.com/office/drawing/2014/main" id="{56AF4026-4E6E-4811-A033-EDC56EEA1F95}"/>
                </a:ext>
              </a:extLst>
            </p:cNvPr>
            <p:cNvSpPr txBox="1"/>
            <p:nvPr/>
          </p:nvSpPr>
          <p:spPr>
            <a:xfrm>
              <a:off x="4353972" y="4513415"/>
              <a:ext cx="6608153" cy="535531"/>
            </a:xfrm>
            <a:prstGeom prst="rect">
              <a:avLst/>
            </a:prstGeom>
          </p:spPr>
          <p:txBody>
            <a:bodyPr vert="horz" wrap="square" lIns="91440" tIns="45720" rIns="91440" bIns="45720" rtlCol="0">
              <a:spAutoFit/>
            </a:bodyPr>
            <a:lstStyle>
              <a:lvl1pPr marL="228600" indent="-228600">
                <a:lnSpc>
                  <a:spcPct val="90000"/>
                </a:lnSpc>
                <a:spcBef>
                  <a:spcPts val="1000"/>
                </a:spcBef>
                <a:buFont typeface="Wingdings" panose="05000000000000000000" pitchFamily="2" charset="2"/>
                <a:buNone/>
                <a:defRPr sz="2800">
                  <a:latin typeface="华文行楷" panose="02010800040101010101" pitchFamily="2" charset="-122"/>
                  <a:ea typeface="华文行楷" panose="02010800040101010101" pitchFamily="2"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altLang="zh-CN" sz="1600" dirty="0">
                  <a:solidFill>
                    <a:schemeClr val="bg2">
                      <a:lumMod val="25000"/>
                    </a:schemeClr>
                  </a:solidFill>
                  <a:latin typeface="+mn-lt"/>
                  <a:ea typeface="+mn-ea"/>
                  <a:cs typeface="+mn-ea"/>
                  <a:sym typeface="+mn-lt"/>
                </a:rPr>
                <a:t>4</a:t>
              </a:r>
              <a:r>
                <a:rPr lang="zh-CN" altLang="en-US" sz="1600" dirty="0">
                  <a:solidFill>
                    <a:schemeClr val="bg2">
                      <a:lumMod val="25000"/>
                    </a:schemeClr>
                  </a:solidFill>
                  <a:latin typeface="+mn-lt"/>
                  <a:ea typeface="+mn-ea"/>
                  <a:cs typeface="+mn-ea"/>
                  <a:sym typeface="+mn-lt"/>
                </a:rPr>
                <a:t>）员工申请事假，一般不得连续超过三个工作日（含）；特殊情况需要超过三个工作日的，需要公司总经理批准，报人力资源部备案；</a:t>
              </a:r>
            </a:p>
          </p:txBody>
        </p:sp>
      </p:grpSp>
      <p:grpSp>
        <p:nvGrpSpPr>
          <p:cNvPr id="54" name="组合 53">
            <a:extLst>
              <a:ext uri="{FF2B5EF4-FFF2-40B4-BE49-F238E27FC236}">
                <a16:creationId xmlns="" xmlns:a16="http://schemas.microsoft.com/office/drawing/2014/main" id="{45DB4E23-711E-4E3B-8261-10056C2E245F}"/>
              </a:ext>
            </a:extLst>
          </p:cNvPr>
          <p:cNvGrpSpPr/>
          <p:nvPr/>
        </p:nvGrpSpPr>
        <p:grpSpPr>
          <a:xfrm>
            <a:off x="1874292" y="5451778"/>
            <a:ext cx="8641033" cy="509455"/>
            <a:chOff x="993058" y="2831690"/>
            <a:chExt cx="10285684" cy="796413"/>
          </a:xfrm>
        </p:grpSpPr>
        <p:sp>
          <p:nvSpPr>
            <p:cNvPr id="55" name="矩形 54">
              <a:extLst>
                <a:ext uri="{FF2B5EF4-FFF2-40B4-BE49-F238E27FC236}">
                  <a16:creationId xmlns="" xmlns:a16="http://schemas.microsoft.com/office/drawing/2014/main" id="{54C80222-3616-4DA3-B617-468D72903292}"/>
                </a:ext>
              </a:extLst>
            </p:cNvPr>
            <p:cNvSpPr/>
            <p:nvPr/>
          </p:nvSpPr>
          <p:spPr>
            <a:xfrm>
              <a:off x="993058" y="2831690"/>
              <a:ext cx="10285684" cy="796413"/>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cs typeface="+mn-ea"/>
                <a:sym typeface="+mn-lt"/>
              </a:endParaRPr>
            </a:p>
          </p:txBody>
        </p:sp>
        <p:sp>
          <p:nvSpPr>
            <p:cNvPr id="56" name="文本框 55">
              <a:extLst>
                <a:ext uri="{FF2B5EF4-FFF2-40B4-BE49-F238E27FC236}">
                  <a16:creationId xmlns="" xmlns:a16="http://schemas.microsoft.com/office/drawing/2014/main" id="{9BF26794-993B-470A-BAD8-3C08DB443AAD}"/>
                </a:ext>
              </a:extLst>
            </p:cNvPr>
            <p:cNvSpPr txBox="1"/>
            <p:nvPr/>
          </p:nvSpPr>
          <p:spPr>
            <a:xfrm>
              <a:off x="1137368" y="2996844"/>
              <a:ext cx="8866172" cy="490759"/>
            </a:xfrm>
            <a:prstGeom prst="rect">
              <a:avLst/>
            </a:prstGeom>
          </p:spPr>
          <p:txBody>
            <a:bodyPr vert="horz" wrap="square" lIns="91440" tIns="45720" rIns="91440" bIns="45720" rtlCol="0">
              <a:spAutoFit/>
            </a:bodyPr>
            <a:lstStyle>
              <a:lvl1pPr marL="228600" indent="-228600">
                <a:lnSpc>
                  <a:spcPct val="90000"/>
                </a:lnSpc>
                <a:spcBef>
                  <a:spcPts val="1000"/>
                </a:spcBef>
                <a:buFont typeface="Wingdings" panose="05000000000000000000" pitchFamily="2" charset="2"/>
                <a:buNone/>
                <a:defRPr sz="2800">
                  <a:latin typeface="华文行楷" panose="02010800040101010101" pitchFamily="2" charset="-122"/>
                  <a:ea typeface="华文行楷" panose="02010800040101010101" pitchFamily="2"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altLang="zh-CN" sz="1600" dirty="0">
                  <a:solidFill>
                    <a:schemeClr val="bg2">
                      <a:lumMod val="25000"/>
                    </a:schemeClr>
                  </a:solidFill>
                  <a:latin typeface="+mn-lt"/>
                  <a:ea typeface="+mn-ea"/>
                  <a:cs typeface="+mn-ea"/>
                  <a:sym typeface="+mn-lt"/>
                </a:rPr>
                <a:t>5</a:t>
              </a:r>
              <a:r>
                <a:rPr lang="zh-CN" altLang="en-US" sz="1600" dirty="0">
                  <a:solidFill>
                    <a:schemeClr val="bg2">
                      <a:lumMod val="25000"/>
                    </a:schemeClr>
                  </a:solidFill>
                  <a:latin typeface="+mn-lt"/>
                  <a:ea typeface="+mn-ea"/>
                  <a:cs typeface="+mn-ea"/>
                  <a:sym typeface="+mn-lt"/>
                </a:rPr>
                <a:t>）事假扣款：事假扣款额</a:t>
              </a:r>
              <a:r>
                <a:rPr lang="en-US" altLang="zh-CN" sz="1600" dirty="0">
                  <a:solidFill>
                    <a:schemeClr val="bg2">
                      <a:lumMod val="25000"/>
                    </a:schemeClr>
                  </a:solidFill>
                  <a:latin typeface="+mn-lt"/>
                  <a:ea typeface="+mn-ea"/>
                  <a:cs typeface="+mn-ea"/>
                  <a:sym typeface="+mn-lt"/>
                </a:rPr>
                <a:t>= (</a:t>
              </a:r>
              <a:r>
                <a:rPr lang="zh-CN" altLang="en-US" sz="1600" dirty="0">
                  <a:solidFill>
                    <a:schemeClr val="bg2">
                      <a:lumMod val="25000"/>
                    </a:schemeClr>
                  </a:solidFill>
                  <a:latin typeface="+mn-lt"/>
                  <a:ea typeface="+mn-ea"/>
                  <a:cs typeface="+mn-ea"/>
                  <a:sym typeface="+mn-lt"/>
                </a:rPr>
                <a:t>当月实发工资</a:t>
              </a:r>
              <a:r>
                <a:rPr lang="en-US" altLang="zh-CN" sz="1600" dirty="0">
                  <a:solidFill>
                    <a:schemeClr val="bg2">
                      <a:lumMod val="25000"/>
                    </a:schemeClr>
                  </a:solidFill>
                  <a:latin typeface="+mn-lt"/>
                  <a:ea typeface="+mn-ea"/>
                  <a:cs typeface="+mn-ea"/>
                  <a:sym typeface="+mn-lt"/>
                </a:rPr>
                <a:t>/20.83) ×</a:t>
              </a:r>
              <a:r>
                <a:rPr lang="zh-CN" altLang="en-US" sz="1600" dirty="0">
                  <a:solidFill>
                    <a:schemeClr val="bg2">
                      <a:lumMod val="25000"/>
                    </a:schemeClr>
                  </a:solidFill>
                  <a:latin typeface="+mn-lt"/>
                  <a:ea typeface="+mn-ea"/>
                  <a:cs typeface="+mn-ea"/>
                  <a:sym typeface="+mn-lt"/>
                </a:rPr>
                <a:t>事假天数 。 </a:t>
              </a:r>
            </a:p>
          </p:txBody>
        </p:sp>
      </p:grpSp>
    </p:spTree>
    <p:extLst>
      <p:ext uri="{BB962C8B-B14F-4D97-AF65-F5344CB8AC3E}">
        <p14:creationId xmlns:p14="http://schemas.microsoft.com/office/powerpoint/2010/main" val="165200957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accel="28500" decel="42800" fill="hold" grpId="0" nodeType="afterEffect">
                                  <p:stCondLst>
                                    <p:cond delay="0"/>
                                  </p:stCondLst>
                                  <p:childTnLst>
                                    <p:set>
                                      <p:cBhvr>
                                        <p:cTn id="11" dur="1" fill="hold">
                                          <p:stCondLst>
                                            <p:cond delay="0"/>
                                          </p:stCondLst>
                                        </p:cTn>
                                        <p:tgtEl>
                                          <p:spTgt spid="38"/>
                                        </p:tgtEl>
                                        <p:attrNameLst>
                                          <p:attrName>style.visibility</p:attrName>
                                        </p:attrNameLst>
                                      </p:cBhvr>
                                      <p:to>
                                        <p:strVal val="visible"/>
                                      </p:to>
                                    </p:set>
                                    <p:anim calcmode="lin" valueType="num">
                                      <p:cBhvr additive="base">
                                        <p:cTn id="12" dur="700" fill="hold"/>
                                        <p:tgtEl>
                                          <p:spTgt spid="38"/>
                                        </p:tgtEl>
                                        <p:attrNameLst>
                                          <p:attrName>ppt_x</p:attrName>
                                        </p:attrNameLst>
                                      </p:cBhvr>
                                      <p:tavLst>
                                        <p:tav tm="0">
                                          <p:val>
                                            <p:strVal val="1+#ppt_w/2"/>
                                          </p:val>
                                        </p:tav>
                                        <p:tav tm="100000">
                                          <p:val>
                                            <p:strVal val="#ppt_x"/>
                                          </p:val>
                                        </p:tav>
                                      </p:tavLst>
                                    </p:anim>
                                    <p:anim calcmode="lin" valueType="num">
                                      <p:cBhvr additive="base">
                                        <p:cTn id="13" dur="700" fill="hold"/>
                                        <p:tgtEl>
                                          <p:spTgt spid="38"/>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40"/>
                                        </p:tgtEl>
                                        <p:attrNameLst>
                                          <p:attrName>style.visibility</p:attrName>
                                        </p:attrNameLst>
                                      </p:cBhvr>
                                      <p:to>
                                        <p:strVal val="visible"/>
                                      </p:to>
                                    </p:set>
                                    <p:animEffect transition="in" filter="wipe(down)">
                                      <p:cBhvr>
                                        <p:cTn id="18" dur="500"/>
                                        <p:tgtEl>
                                          <p:spTgt spid="40"/>
                                        </p:tgtEl>
                                      </p:cBhvr>
                                    </p:animEffect>
                                  </p:childTnLst>
                                </p:cTn>
                              </p:par>
                            </p:childTnLst>
                          </p:cTn>
                        </p:par>
                        <p:par>
                          <p:cTn id="19" fill="hold">
                            <p:stCondLst>
                              <p:cond delay="500"/>
                            </p:stCondLst>
                            <p:childTnLst>
                              <p:par>
                                <p:cTn id="20" presetID="42" presetClass="entr" presetSubtype="0" fill="hold" nodeType="after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1000"/>
                                        <p:tgtEl>
                                          <p:spTgt spid="31"/>
                                        </p:tgtEl>
                                      </p:cBhvr>
                                    </p:animEffect>
                                    <p:anim calcmode="lin" valueType="num">
                                      <p:cBhvr>
                                        <p:cTn id="23" dur="1000" fill="hold"/>
                                        <p:tgtEl>
                                          <p:spTgt spid="31"/>
                                        </p:tgtEl>
                                        <p:attrNameLst>
                                          <p:attrName>ppt_x</p:attrName>
                                        </p:attrNameLst>
                                      </p:cBhvr>
                                      <p:tavLst>
                                        <p:tav tm="0">
                                          <p:val>
                                            <p:strVal val="#ppt_x"/>
                                          </p:val>
                                        </p:tav>
                                        <p:tav tm="100000">
                                          <p:val>
                                            <p:strVal val="#ppt_x"/>
                                          </p:val>
                                        </p:tav>
                                      </p:tavLst>
                                    </p:anim>
                                    <p:anim calcmode="lin" valueType="num">
                                      <p:cBhvr>
                                        <p:cTn id="24" dur="1000" fill="hold"/>
                                        <p:tgtEl>
                                          <p:spTgt spid="31"/>
                                        </p:tgtEl>
                                        <p:attrNameLst>
                                          <p:attrName>ppt_y</p:attrName>
                                        </p:attrNameLst>
                                      </p:cBhvr>
                                      <p:tavLst>
                                        <p:tav tm="0">
                                          <p:val>
                                            <p:strVal val="#ppt_y+.1"/>
                                          </p:val>
                                        </p:tav>
                                        <p:tav tm="100000">
                                          <p:val>
                                            <p:strVal val="#ppt_y"/>
                                          </p:val>
                                        </p:tav>
                                      </p:tavLst>
                                    </p:anim>
                                  </p:childTnLst>
                                </p:cTn>
                              </p:par>
                            </p:childTnLst>
                          </p:cTn>
                        </p:par>
                        <p:par>
                          <p:cTn id="25" fill="hold">
                            <p:stCondLst>
                              <p:cond delay="1500"/>
                            </p:stCondLst>
                            <p:childTnLst>
                              <p:par>
                                <p:cTn id="26" presetID="42" presetClass="entr" presetSubtype="0" fill="hold" nodeType="afterEffect">
                                  <p:stCondLst>
                                    <p:cond delay="0"/>
                                  </p:stCondLst>
                                  <p:childTnLst>
                                    <p:set>
                                      <p:cBhvr>
                                        <p:cTn id="27" dur="1" fill="hold">
                                          <p:stCondLst>
                                            <p:cond delay="0"/>
                                          </p:stCondLst>
                                        </p:cTn>
                                        <p:tgtEl>
                                          <p:spTgt spid="109569"/>
                                        </p:tgtEl>
                                        <p:attrNameLst>
                                          <p:attrName>style.visibility</p:attrName>
                                        </p:attrNameLst>
                                      </p:cBhvr>
                                      <p:to>
                                        <p:strVal val="visible"/>
                                      </p:to>
                                    </p:set>
                                    <p:animEffect transition="in" filter="fade">
                                      <p:cBhvr>
                                        <p:cTn id="28" dur="1000"/>
                                        <p:tgtEl>
                                          <p:spTgt spid="109569"/>
                                        </p:tgtEl>
                                      </p:cBhvr>
                                    </p:animEffect>
                                    <p:anim calcmode="lin" valueType="num">
                                      <p:cBhvr>
                                        <p:cTn id="29" dur="1000" fill="hold"/>
                                        <p:tgtEl>
                                          <p:spTgt spid="109569"/>
                                        </p:tgtEl>
                                        <p:attrNameLst>
                                          <p:attrName>ppt_x</p:attrName>
                                        </p:attrNameLst>
                                      </p:cBhvr>
                                      <p:tavLst>
                                        <p:tav tm="0">
                                          <p:val>
                                            <p:strVal val="#ppt_x"/>
                                          </p:val>
                                        </p:tav>
                                        <p:tav tm="100000">
                                          <p:val>
                                            <p:strVal val="#ppt_x"/>
                                          </p:val>
                                        </p:tav>
                                      </p:tavLst>
                                    </p:anim>
                                    <p:anim calcmode="lin" valueType="num">
                                      <p:cBhvr>
                                        <p:cTn id="30" dur="1000" fill="hold"/>
                                        <p:tgtEl>
                                          <p:spTgt spid="109569"/>
                                        </p:tgtEl>
                                        <p:attrNameLst>
                                          <p:attrName>ppt_y</p:attrName>
                                        </p:attrNameLst>
                                      </p:cBhvr>
                                      <p:tavLst>
                                        <p:tav tm="0">
                                          <p:val>
                                            <p:strVal val="#ppt_y+.1"/>
                                          </p:val>
                                        </p:tav>
                                        <p:tav tm="100000">
                                          <p:val>
                                            <p:strVal val="#ppt_y"/>
                                          </p:val>
                                        </p:tav>
                                      </p:tavLst>
                                    </p:anim>
                                  </p:childTnLst>
                                </p:cTn>
                              </p:par>
                            </p:childTnLst>
                          </p:cTn>
                        </p:par>
                        <p:par>
                          <p:cTn id="31" fill="hold">
                            <p:stCondLst>
                              <p:cond delay="2500"/>
                            </p:stCondLst>
                            <p:childTnLst>
                              <p:par>
                                <p:cTn id="32" presetID="42" presetClass="entr" presetSubtype="0" fill="hold" nodeType="afterEffect">
                                  <p:stCondLst>
                                    <p:cond delay="0"/>
                                  </p:stCondLst>
                                  <p:childTnLst>
                                    <p:set>
                                      <p:cBhvr>
                                        <p:cTn id="33" dur="1" fill="hold">
                                          <p:stCondLst>
                                            <p:cond delay="0"/>
                                          </p:stCondLst>
                                        </p:cTn>
                                        <p:tgtEl>
                                          <p:spTgt spid="109568"/>
                                        </p:tgtEl>
                                        <p:attrNameLst>
                                          <p:attrName>style.visibility</p:attrName>
                                        </p:attrNameLst>
                                      </p:cBhvr>
                                      <p:to>
                                        <p:strVal val="visible"/>
                                      </p:to>
                                    </p:set>
                                    <p:animEffect transition="in" filter="fade">
                                      <p:cBhvr>
                                        <p:cTn id="34" dur="1000"/>
                                        <p:tgtEl>
                                          <p:spTgt spid="109568"/>
                                        </p:tgtEl>
                                      </p:cBhvr>
                                    </p:animEffect>
                                    <p:anim calcmode="lin" valueType="num">
                                      <p:cBhvr>
                                        <p:cTn id="35" dur="1000" fill="hold"/>
                                        <p:tgtEl>
                                          <p:spTgt spid="109568"/>
                                        </p:tgtEl>
                                        <p:attrNameLst>
                                          <p:attrName>ppt_x</p:attrName>
                                        </p:attrNameLst>
                                      </p:cBhvr>
                                      <p:tavLst>
                                        <p:tav tm="0">
                                          <p:val>
                                            <p:strVal val="#ppt_x"/>
                                          </p:val>
                                        </p:tav>
                                        <p:tav tm="100000">
                                          <p:val>
                                            <p:strVal val="#ppt_x"/>
                                          </p:val>
                                        </p:tav>
                                      </p:tavLst>
                                    </p:anim>
                                    <p:anim calcmode="lin" valueType="num">
                                      <p:cBhvr>
                                        <p:cTn id="36" dur="1000" fill="hold"/>
                                        <p:tgtEl>
                                          <p:spTgt spid="109568"/>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50"/>
                                        </p:tgtEl>
                                        <p:attrNameLst>
                                          <p:attrName>style.visibility</p:attrName>
                                        </p:attrNameLst>
                                      </p:cBhvr>
                                      <p:to>
                                        <p:strVal val="visible"/>
                                      </p:to>
                                    </p:set>
                                    <p:animEffect transition="in" filter="fade">
                                      <p:cBhvr>
                                        <p:cTn id="41" dur="500"/>
                                        <p:tgtEl>
                                          <p:spTgt spid="50"/>
                                        </p:tgtEl>
                                      </p:cBhvr>
                                    </p:animEffect>
                                  </p:childTnLst>
                                </p:cTn>
                              </p:par>
                            </p:childTnLst>
                          </p:cTn>
                        </p:par>
                        <p:par>
                          <p:cTn id="42" fill="hold">
                            <p:stCondLst>
                              <p:cond delay="500"/>
                            </p:stCondLst>
                            <p:childTnLst>
                              <p:par>
                                <p:cTn id="43" presetID="42" presetClass="entr" presetSubtype="0" fill="hold" nodeType="afterEffect">
                                  <p:stCondLst>
                                    <p:cond delay="0"/>
                                  </p:stCondLst>
                                  <p:childTnLst>
                                    <p:set>
                                      <p:cBhvr>
                                        <p:cTn id="44" dur="1" fill="hold">
                                          <p:stCondLst>
                                            <p:cond delay="0"/>
                                          </p:stCondLst>
                                        </p:cTn>
                                        <p:tgtEl>
                                          <p:spTgt spid="54"/>
                                        </p:tgtEl>
                                        <p:attrNameLst>
                                          <p:attrName>style.visibility</p:attrName>
                                        </p:attrNameLst>
                                      </p:cBhvr>
                                      <p:to>
                                        <p:strVal val="visible"/>
                                      </p:to>
                                    </p:set>
                                    <p:animEffect transition="in" filter="fade">
                                      <p:cBhvr>
                                        <p:cTn id="45" dur="1000"/>
                                        <p:tgtEl>
                                          <p:spTgt spid="54"/>
                                        </p:tgtEl>
                                      </p:cBhvr>
                                    </p:animEffect>
                                    <p:anim calcmode="lin" valueType="num">
                                      <p:cBhvr>
                                        <p:cTn id="46" dur="1000" fill="hold"/>
                                        <p:tgtEl>
                                          <p:spTgt spid="54"/>
                                        </p:tgtEl>
                                        <p:attrNameLst>
                                          <p:attrName>ppt_x</p:attrName>
                                        </p:attrNameLst>
                                      </p:cBhvr>
                                      <p:tavLst>
                                        <p:tav tm="0">
                                          <p:val>
                                            <p:strVal val="#ppt_x"/>
                                          </p:val>
                                        </p:tav>
                                        <p:tav tm="100000">
                                          <p:val>
                                            <p:strVal val="#ppt_x"/>
                                          </p:val>
                                        </p:tav>
                                      </p:tavLst>
                                    </p:anim>
                                    <p:anim calcmode="lin" valueType="num">
                                      <p:cBhvr>
                                        <p:cTn id="47" dur="1000" fill="hold"/>
                                        <p:tgtEl>
                                          <p:spTgt spid="54"/>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109570"/>
                                        </p:tgtEl>
                                        <p:attrNameLst>
                                          <p:attrName>style.visibility</p:attrName>
                                        </p:attrNameLst>
                                      </p:cBhvr>
                                      <p:to>
                                        <p:strVal val="visible"/>
                                      </p:to>
                                    </p:set>
                                    <p:animEffect transition="in" filter="fade">
                                      <p:cBhvr>
                                        <p:cTn id="50" dur="1000"/>
                                        <p:tgtEl>
                                          <p:spTgt spid="109570"/>
                                        </p:tgtEl>
                                      </p:cBhvr>
                                    </p:animEffect>
                                    <p:anim calcmode="lin" valueType="num">
                                      <p:cBhvr>
                                        <p:cTn id="51" dur="1000" fill="hold"/>
                                        <p:tgtEl>
                                          <p:spTgt spid="109570"/>
                                        </p:tgtEl>
                                        <p:attrNameLst>
                                          <p:attrName>ppt_x</p:attrName>
                                        </p:attrNameLst>
                                      </p:cBhvr>
                                      <p:tavLst>
                                        <p:tav tm="0">
                                          <p:val>
                                            <p:strVal val="#ppt_x"/>
                                          </p:val>
                                        </p:tav>
                                        <p:tav tm="100000">
                                          <p:val>
                                            <p:strVal val="#ppt_x"/>
                                          </p:val>
                                        </p:tav>
                                      </p:tavLst>
                                    </p:anim>
                                    <p:anim calcmode="lin" valueType="num">
                                      <p:cBhvr>
                                        <p:cTn id="52" dur="1000" fill="hold"/>
                                        <p:tgtEl>
                                          <p:spTgt spid="10957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8" grpId="0" bldLvl="0" animBg="1"/>
      <p:bldP spid="40" grpId="0" animBg="1"/>
      <p:bldP spid="5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 xmlns:a16="http://schemas.microsoft.com/office/drawing/2014/main" id="{2D892319-83F0-4D9C-AF37-857D40A0F065}"/>
              </a:ext>
            </a:extLst>
          </p:cNvPr>
          <p:cNvSpPr txBox="1"/>
          <p:nvPr/>
        </p:nvSpPr>
        <p:spPr>
          <a:xfrm>
            <a:off x="951647" y="485886"/>
            <a:ext cx="1620957"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休假制度</a:t>
            </a:r>
          </a:p>
        </p:txBody>
      </p:sp>
      <p:sp>
        <p:nvSpPr>
          <p:cNvPr id="38" name="文本框 37">
            <a:extLst>
              <a:ext uri="{FF2B5EF4-FFF2-40B4-BE49-F238E27FC236}">
                <a16:creationId xmlns="" xmlns:a16="http://schemas.microsoft.com/office/drawing/2014/main" id="{59F3AD4B-5FFB-4970-A724-096642EBAA8C}"/>
              </a:ext>
            </a:extLst>
          </p:cNvPr>
          <p:cNvSpPr txBox="1"/>
          <p:nvPr/>
        </p:nvSpPr>
        <p:spPr>
          <a:xfrm>
            <a:off x="1612216" y="1577403"/>
            <a:ext cx="1220226" cy="400110"/>
          </a:xfrm>
          <a:prstGeom prst="rect">
            <a:avLst/>
          </a:prstGeom>
          <a:solidFill>
            <a:srgbClr val="068FF5"/>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chemeClr val="bg1"/>
                </a:solidFill>
                <a:effectLst/>
                <a:uLnTx/>
                <a:uFillTx/>
                <a:cs typeface="+mn-ea"/>
                <a:sym typeface="+mn-lt"/>
              </a:rPr>
              <a:t>病假</a:t>
            </a:r>
          </a:p>
        </p:txBody>
      </p:sp>
      <p:grpSp>
        <p:nvGrpSpPr>
          <p:cNvPr id="5" name="组合 4">
            <a:extLst>
              <a:ext uri="{FF2B5EF4-FFF2-40B4-BE49-F238E27FC236}">
                <a16:creationId xmlns="" xmlns:a16="http://schemas.microsoft.com/office/drawing/2014/main" id="{C303992F-B463-4EFB-B5F6-7ED924FCB87F}"/>
              </a:ext>
            </a:extLst>
          </p:cNvPr>
          <p:cNvGrpSpPr/>
          <p:nvPr/>
        </p:nvGrpSpPr>
        <p:grpSpPr>
          <a:xfrm>
            <a:off x="1612216" y="2316091"/>
            <a:ext cx="8969193" cy="584775"/>
            <a:chOff x="1540470" y="2544206"/>
            <a:chExt cx="8969193" cy="584775"/>
          </a:xfrm>
        </p:grpSpPr>
        <p:sp>
          <p:nvSpPr>
            <p:cNvPr id="22" name="Shape 592">
              <a:extLst>
                <a:ext uri="{FF2B5EF4-FFF2-40B4-BE49-F238E27FC236}">
                  <a16:creationId xmlns="" xmlns:a16="http://schemas.microsoft.com/office/drawing/2014/main" id="{5BCB4734-603C-431A-9E3D-BF5B180803FE}"/>
                </a:ext>
              </a:extLst>
            </p:cNvPr>
            <p:cNvSpPr/>
            <p:nvPr/>
          </p:nvSpPr>
          <p:spPr>
            <a:xfrm>
              <a:off x="1540470" y="2577735"/>
              <a:ext cx="473681" cy="473681"/>
            </a:xfrm>
            <a:prstGeom prst="ellipse">
              <a:avLst/>
            </a:prstGeom>
            <a:solidFill>
              <a:srgbClr val="068FF5"/>
            </a:solidFill>
            <a:ln w="12700">
              <a:miter lim="400000"/>
            </a:ln>
          </p:spPr>
          <p:txBody>
            <a:bodyPr lIns="25400" tIns="25400" rIns="25400" bIns="25400" anchor="ctr"/>
            <a:lstStyle/>
            <a:p>
              <a:pPr algn="ctr">
                <a:defRPr sz="4200">
                  <a:solidFill>
                    <a:srgbClr val="FFFFFF"/>
                  </a:solidFill>
                </a:defRPr>
              </a:pPr>
              <a:r>
                <a:rPr lang="en-US" altLang="zh-CN" sz="2100" b="1" dirty="0">
                  <a:solidFill>
                    <a:schemeClr val="bg1"/>
                  </a:solidFill>
                  <a:cs typeface="+mn-ea"/>
                  <a:sym typeface="+mn-lt"/>
                </a:rPr>
                <a:t>1</a:t>
              </a:r>
              <a:endParaRPr sz="2100" b="1" dirty="0">
                <a:solidFill>
                  <a:schemeClr val="bg1"/>
                </a:solidFill>
                <a:cs typeface="+mn-ea"/>
                <a:sym typeface="+mn-lt"/>
              </a:endParaRPr>
            </a:p>
          </p:txBody>
        </p:sp>
        <p:sp>
          <p:nvSpPr>
            <p:cNvPr id="37" name="矩形 36">
              <a:extLst>
                <a:ext uri="{FF2B5EF4-FFF2-40B4-BE49-F238E27FC236}">
                  <a16:creationId xmlns="" xmlns:a16="http://schemas.microsoft.com/office/drawing/2014/main" id="{D190126D-8DD9-48BD-ACAC-1C18969F8EAE}"/>
                </a:ext>
              </a:extLst>
            </p:cNvPr>
            <p:cNvSpPr/>
            <p:nvPr/>
          </p:nvSpPr>
          <p:spPr>
            <a:xfrm>
              <a:off x="2279297" y="2544206"/>
              <a:ext cx="8230366" cy="584775"/>
            </a:xfrm>
            <a:prstGeom prst="rect">
              <a:avLst/>
            </a:prstGeom>
          </p:spPr>
          <p:txBody>
            <a:bodyPr wrap="square">
              <a:spAutoFit/>
            </a:bodyPr>
            <a:lstStyle/>
            <a:p>
              <a:r>
                <a:rPr lang="en-US" altLang="zh-CN" sz="1600" dirty="0">
                  <a:solidFill>
                    <a:schemeClr val="bg2">
                      <a:lumMod val="25000"/>
                    </a:schemeClr>
                  </a:solidFill>
                  <a:cs typeface="+mn-ea"/>
                  <a:sym typeface="+mn-lt"/>
                </a:rPr>
                <a:t>1</a:t>
              </a:r>
              <a:r>
                <a:rPr lang="zh-CN" altLang="en-US" sz="1600" dirty="0">
                  <a:solidFill>
                    <a:schemeClr val="bg2">
                      <a:lumMod val="25000"/>
                    </a:schemeClr>
                  </a:solidFill>
                  <a:cs typeface="+mn-ea"/>
                  <a:sym typeface="+mn-lt"/>
                </a:rPr>
                <a:t>）员工请病假必须提前或当天早上</a:t>
              </a:r>
              <a:r>
                <a:rPr lang="en-US" altLang="zh-CN" sz="1600" dirty="0">
                  <a:solidFill>
                    <a:schemeClr val="bg2">
                      <a:lumMod val="25000"/>
                    </a:schemeClr>
                  </a:solidFill>
                  <a:cs typeface="+mn-ea"/>
                  <a:sym typeface="+mn-lt"/>
                </a:rPr>
                <a:t>10</a:t>
              </a:r>
              <a:r>
                <a:rPr lang="zh-CN" altLang="en-US" sz="1600" dirty="0">
                  <a:solidFill>
                    <a:schemeClr val="bg2">
                      <a:lumMod val="25000"/>
                    </a:schemeClr>
                  </a:solidFill>
                  <a:cs typeface="+mn-ea"/>
                  <a:sym typeface="+mn-lt"/>
                </a:rPr>
                <a:t>：</a:t>
              </a:r>
              <a:r>
                <a:rPr lang="en-US" altLang="zh-CN" sz="1600" dirty="0">
                  <a:solidFill>
                    <a:schemeClr val="bg2">
                      <a:lumMod val="25000"/>
                    </a:schemeClr>
                  </a:solidFill>
                  <a:cs typeface="+mn-ea"/>
                  <a:sym typeface="+mn-lt"/>
                </a:rPr>
                <a:t>00</a:t>
              </a:r>
              <a:r>
                <a:rPr lang="zh-CN" altLang="en-US" sz="1600" dirty="0">
                  <a:solidFill>
                    <a:schemeClr val="bg2">
                      <a:lumMod val="25000"/>
                    </a:schemeClr>
                  </a:solidFill>
                  <a:cs typeface="+mn-ea"/>
                  <a:sym typeface="+mn-lt"/>
                </a:rPr>
                <a:t>前向上级提出申请；员工因特殊情况不能由本人提出请假申请，需由家属提前或在当天早上</a:t>
              </a:r>
              <a:r>
                <a:rPr lang="en-US" altLang="zh-CN" sz="1600" dirty="0">
                  <a:solidFill>
                    <a:schemeClr val="bg2">
                      <a:lumMod val="25000"/>
                    </a:schemeClr>
                  </a:solidFill>
                  <a:cs typeface="+mn-ea"/>
                  <a:sym typeface="+mn-lt"/>
                </a:rPr>
                <a:t>10</a:t>
              </a:r>
              <a:r>
                <a:rPr lang="zh-CN" altLang="en-US" sz="1600" dirty="0">
                  <a:solidFill>
                    <a:schemeClr val="bg2">
                      <a:lumMod val="25000"/>
                    </a:schemeClr>
                  </a:solidFill>
                  <a:cs typeface="+mn-ea"/>
                  <a:sym typeface="+mn-lt"/>
                </a:rPr>
                <a:t>：</a:t>
              </a:r>
              <a:r>
                <a:rPr lang="en-US" altLang="zh-CN" sz="1600" dirty="0">
                  <a:solidFill>
                    <a:schemeClr val="bg2">
                      <a:lumMod val="25000"/>
                    </a:schemeClr>
                  </a:solidFill>
                  <a:cs typeface="+mn-ea"/>
                  <a:sym typeface="+mn-lt"/>
                </a:rPr>
                <a:t>00</a:t>
              </a:r>
              <a:r>
                <a:rPr lang="zh-CN" altLang="en-US" sz="1600" dirty="0">
                  <a:solidFill>
                    <a:schemeClr val="bg2">
                      <a:lumMod val="25000"/>
                    </a:schemeClr>
                  </a:solidFill>
                  <a:cs typeface="+mn-ea"/>
                  <a:sym typeface="+mn-lt"/>
                </a:rPr>
                <a:t>前向公  司提出； </a:t>
              </a:r>
            </a:p>
          </p:txBody>
        </p:sp>
      </p:grpSp>
      <p:grpSp>
        <p:nvGrpSpPr>
          <p:cNvPr id="6" name="组合 5">
            <a:extLst>
              <a:ext uri="{FF2B5EF4-FFF2-40B4-BE49-F238E27FC236}">
                <a16:creationId xmlns="" xmlns:a16="http://schemas.microsoft.com/office/drawing/2014/main" id="{8F848D10-2372-4555-9BE5-89B536E036FB}"/>
              </a:ext>
            </a:extLst>
          </p:cNvPr>
          <p:cNvGrpSpPr/>
          <p:nvPr/>
        </p:nvGrpSpPr>
        <p:grpSpPr>
          <a:xfrm>
            <a:off x="1612216" y="3127600"/>
            <a:ext cx="9414035" cy="1323439"/>
            <a:chOff x="1540470" y="3399703"/>
            <a:chExt cx="9414035" cy="1323439"/>
          </a:xfrm>
        </p:grpSpPr>
        <p:sp>
          <p:nvSpPr>
            <p:cNvPr id="42" name="矩形 41">
              <a:extLst>
                <a:ext uri="{FF2B5EF4-FFF2-40B4-BE49-F238E27FC236}">
                  <a16:creationId xmlns="" xmlns:a16="http://schemas.microsoft.com/office/drawing/2014/main" id="{CCB5F188-9A6A-4F2C-B9C9-3D294EAB69D7}"/>
                </a:ext>
              </a:extLst>
            </p:cNvPr>
            <p:cNvSpPr/>
            <p:nvPr/>
          </p:nvSpPr>
          <p:spPr>
            <a:xfrm>
              <a:off x="2279297" y="3399703"/>
              <a:ext cx="8675208" cy="1323439"/>
            </a:xfrm>
            <a:prstGeom prst="rect">
              <a:avLst/>
            </a:prstGeom>
          </p:spPr>
          <p:txBody>
            <a:bodyPr wrap="square">
              <a:spAutoFit/>
            </a:bodyPr>
            <a:lstStyle/>
            <a:p>
              <a:r>
                <a:rPr lang="zh-CN" altLang="en-US" sz="1600" dirty="0">
                  <a:solidFill>
                    <a:schemeClr val="bg2">
                      <a:lumMod val="25000"/>
                    </a:schemeClr>
                  </a:solidFill>
                  <a:cs typeface="+mn-ea"/>
                  <a:sym typeface="+mn-lt"/>
                </a:rPr>
                <a:t>  </a:t>
              </a:r>
              <a:r>
                <a:rPr lang="en-US" altLang="zh-CN" sz="1600" dirty="0">
                  <a:solidFill>
                    <a:schemeClr val="bg2">
                      <a:lumMod val="25000"/>
                    </a:schemeClr>
                  </a:solidFill>
                  <a:cs typeface="+mn-ea"/>
                  <a:sym typeface="+mn-lt"/>
                </a:rPr>
                <a:t>2</a:t>
              </a:r>
              <a:r>
                <a:rPr lang="zh-CN" altLang="en-US" sz="1600" dirty="0">
                  <a:solidFill>
                    <a:schemeClr val="bg2">
                      <a:lumMod val="25000"/>
                    </a:schemeClr>
                  </a:solidFill>
                  <a:cs typeface="+mn-ea"/>
                  <a:sym typeface="+mn-lt"/>
                </a:rPr>
                <a:t>）因病不能正常上班需请病假，病假在一个工作日以内的，无需开病假       证明；一个工作日以上的，应有医院的病假证明；五个工作日（含五个工       作日）以内的，应在病假结束上班后的一周内，将病假证明和经上级审核       签字后的考勤说明条交考勤员；病假在五个工作日以上的，须在病假开始       的第六个工作日之后一周以内，将病假证明和考勤说明条交考勤员；</a:t>
              </a:r>
            </a:p>
          </p:txBody>
        </p:sp>
        <p:sp>
          <p:nvSpPr>
            <p:cNvPr id="67" name="Shape 592">
              <a:extLst>
                <a:ext uri="{FF2B5EF4-FFF2-40B4-BE49-F238E27FC236}">
                  <a16:creationId xmlns="" xmlns:a16="http://schemas.microsoft.com/office/drawing/2014/main" id="{19B31E15-49D0-4440-B600-A4D2401B0B52}"/>
                </a:ext>
              </a:extLst>
            </p:cNvPr>
            <p:cNvSpPr/>
            <p:nvPr/>
          </p:nvSpPr>
          <p:spPr>
            <a:xfrm>
              <a:off x="1540470" y="3439508"/>
              <a:ext cx="473681" cy="473681"/>
            </a:xfrm>
            <a:prstGeom prst="ellipse">
              <a:avLst/>
            </a:prstGeom>
            <a:solidFill>
              <a:srgbClr val="068FF5"/>
            </a:solidFill>
            <a:ln w="12700">
              <a:miter lim="400000"/>
            </a:ln>
          </p:spPr>
          <p:txBody>
            <a:bodyPr lIns="25400" tIns="25400" rIns="25400" bIns="25400" anchor="ctr"/>
            <a:lstStyle/>
            <a:p>
              <a:pPr algn="ctr">
                <a:defRPr sz="4200">
                  <a:solidFill>
                    <a:srgbClr val="FFFFFF"/>
                  </a:solidFill>
                </a:defRPr>
              </a:pPr>
              <a:r>
                <a:rPr lang="en-US" altLang="zh-CN" sz="2100" b="1" dirty="0">
                  <a:solidFill>
                    <a:schemeClr val="bg1"/>
                  </a:solidFill>
                  <a:cs typeface="+mn-ea"/>
                  <a:sym typeface="+mn-lt"/>
                </a:rPr>
                <a:t>2</a:t>
              </a:r>
              <a:endParaRPr sz="2100" b="1" dirty="0">
                <a:solidFill>
                  <a:schemeClr val="bg1"/>
                </a:solidFill>
                <a:cs typeface="+mn-ea"/>
                <a:sym typeface="+mn-lt"/>
              </a:endParaRPr>
            </a:p>
          </p:txBody>
        </p:sp>
      </p:grpSp>
      <p:grpSp>
        <p:nvGrpSpPr>
          <p:cNvPr id="7" name="组合 6">
            <a:extLst>
              <a:ext uri="{FF2B5EF4-FFF2-40B4-BE49-F238E27FC236}">
                <a16:creationId xmlns="" xmlns:a16="http://schemas.microsoft.com/office/drawing/2014/main" id="{B17AC658-5830-4865-A971-F0E62DB3932A}"/>
              </a:ext>
            </a:extLst>
          </p:cNvPr>
          <p:cNvGrpSpPr/>
          <p:nvPr/>
        </p:nvGrpSpPr>
        <p:grpSpPr>
          <a:xfrm>
            <a:off x="1612216" y="4431552"/>
            <a:ext cx="8480858" cy="473681"/>
            <a:chOff x="1540470" y="4623031"/>
            <a:chExt cx="8480858" cy="473681"/>
          </a:xfrm>
        </p:grpSpPr>
        <p:sp>
          <p:nvSpPr>
            <p:cNvPr id="47" name="矩形 46">
              <a:extLst>
                <a:ext uri="{FF2B5EF4-FFF2-40B4-BE49-F238E27FC236}">
                  <a16:creationId xmlns="" xmlns:a16="http://schemas.microsoft.com/office/drawing/2014/main" id="{EDB6ABB8-45F1-45B2-9C60-D95C6781B8B7}"/>
                </a:ext>
              </a:extLst>
            </p:cNvPr>
            <p:cNvSpPr/>
            <p:nvPr/>
          </p:nvSpPr>
          <p:spPr>
            <a:xfrm>
              <a:off x="2279297" y="4690594"/>
              <a:ext cx="7742031" cy="338554"/>
            </a:xfrm>
            <a:prstGeom prst="rect">
              <a:avLst/>
            </a:prstGeom>
          </p:spPr>
          <p:txBody>
            <a:bodyPr wrap="square">
              <a:spAutoFit/>
            </a:bodyPr>
            <a:lstStyle/>
            <a:p>
              <a:r>
                <a:rPr lang="en-US" altLang="zh-CN" sz="1600" dirty="0">
                  <a:solidFill>
                    <a:schemeClr val="bg2">
                      <a:lumMod val="25000"/>
                    </a:schemeClr>
                  </a:solidFill>
                  <a:cs typeface="+mn-ea"/>
                  <a:sym typeface="+mn-lt"/>
                </a:rPr>
                <a:t>3</a:t>
              </a:r>
              <a:r>
                <a:rPr lang="zh-CN" altLang="en-US" sz="1600" dirty="0">
                  <a:solidFill>
                    <a:schemeClr val="bg2">
                      <a:lumMod val="25000"/>
                    </a:schemeClr>
                  </a:solidFill>
                  <a:cs typeface="+mn-ea"/>
                  <a:sym typeface="+mn-lt"/>
                </a:rPr>
                <a:t>）员工申请病假期间的工资扣款，按事假处理；</a:t>
              </a:r>
            </a:p>
          </p:txBody>
        </p:sp>
        <p:sp>
          <p:nvSpPr>
            <p:cNvPr id="68" name="Shape 592">
              <a:extLst>
                <a:ext uri="{FF2B5EF4-FFF2-40B4-BE49-F238E27FC236}">
                  <a16:creationId xmlns="" xmlns:a16="http://schemas.microsoft.com/office/drawing/2014/main" id="{B952123E-CAF7-462F-A962-38792E050139}"/>
                </a:ext>
              </a:extLst>
            </p:cNvPr>
            <p:cNvSpPr/>
            <p:nvPr/>
          </p:nvSpPr>
          <p:spPr>
            <a:xfrm>
              <a:off x="1540470" y="4623031"/>
              <a:ext cx="473681" cy="473681"/>
            </a:xfrm>
            <a:prstGeom prst="ellipse">
              <a:avLst/>
            </a:prstGeom>
            <a:solidFill>
              <a:srgbClr val="068FF5"/>
            </a:solidFill>
            <a:ln w="12700">
              <a:miter lim="400000"/>
            </a:ln>
          </p:spPr>
          <p:txBody>
            <a:bodyPr lIns="25400" tIns="25400" rIns="25400" bIns="25400" anchor="ctr"/>
            <a:lstStyle/>
            <a:p>
              <a:pPr algn="ctr">
                <a:defRPr sz="4200">
                  <a:solidFill>
                    <a:srgbClr val="FFFFFF"/>
                  </a:solidFill>
                </a:defRPr>
              </a:pPr>
              <a:r>
                <a:rPr lang="en-US" altLang="zh-CN" sz="2100" b="1" dirty="0">
                  <a:solidFill>
                    <a:schemeClr val="bg1"/>
                  </a:solidFill>
                  <a:cs typeface="+mn-ea"/>
                  <a:sym typeface="+mn-lt"/>
                </a:rPr>
                <a:t>3</a:t>
              </a:r>
              <a:endParaRPr sz="2100" b="1" dirty="0">
                <a:solidFill>
                  <a:schemeClr val="bg1"/>
                </a:solidFill>
                <a:cs typeface="+mn-ea"/>
                <a:sym typeface="+mn-lt"/>
              </a:endParaRPr>
            </a:p>
          </p:txBody>
        </p:sp>
      </p:grpSp>
      <p:grpSp>
        <p:nvGrpSpPr>
          <p:cNvPr id="8" name="组合 7">
            <a:extLst>
              <a:ext uri="{FF2B5EF4-FFF2-40B4-BE49-F238E27FC236}">
                <a16:creationId xmlns="" xmlns:a16="http://schemas.microsoft.com/office/drawing/2014/main" id="{481260CE-08D9-4680-8447-110978B2A1EA}"/>
              </a:ext>
            </a:extLst>
          </p:cNvPr>
          <p:cNvGrpSpPr/>
          <p:nvPr/>
        </p:nvGrpSpPr>
        <p:grpSpPr>
          <a:xfrm>
            <a:off x="1612216" y="5131966"/>
            <a:ext cx="4730625" cy="473681"/>
            <a:chOff x="1540470" y="5360081"/>
            <a:chExt cx="4730625" cy="473681"/>
          </a:xfrm>
        </p:grpSpPr>
        <p:sp>
          <p:nvSpPr>
            <p:cNvPr id="52" name="矩形 51">
              <a:extLst>
                <a:ext uri="{FF2B5EF4-FFF2-40B4-BE49-F238E27FC236}">
                  <a16:creationId xmlns="" xmlns:a16="http://schemas.microsoft.com/office/drawing/2014/main" id="{4A65CBC6-5990-460A-B3D7-E52BE7703A9B}"/>
                </a:ext>
              </a:extLst>
            </p:cNvPr>
            <p:cNvSpPr/>
            <p:nvPr/>
          </p:nvSpPr>
          <p:spPr>
            <a:xfrm>
              <a:off x="2279297" y="5427644"/>
              <a:ext cx="3991798" cy="338554"/>
            </a:xfrm>
            <a:prstGeom prst="rect">
              <a:avLst/>
            </a:prstGeom>
          </p:spPr>
          <p:txBody>
            <a:bodyPr wrap="none">
              <a:spAutoFit/>
            </a:bodyPr>
            <a:lstStyle/>
            <a:p>
              <a:r>
                <a:rPr lang="en-US" altLang="zh-CN" sz="1600" dirty="0">
                  <a:solidFill>
                    <a:schemeClr val="bg2">
                      <a:lumMod val="25000"/>
                    </a:schemeClr>
                  </a:solidFill>
                  <a:cs typeface="+mn-ea"/>
                  <a:sym typeface="+mn-lt"/>
                </a:rPr>
                <a:t>4</a:t>
              </a:r>
              <a:r>
                <a:rPr lang="zh-CN" altLang="en-US" sz="1600" dirty="0">
                  <a:solidFill>
                    <a:schemeClr val="bg2">
                      <a:lumMod val="25000"/>
                    </a:schemeClr>
                  </a:solidFill>
                  <a:cs typeface="+mn-ea"/>
                  <a:sym typeface="+mn-lt"/>
                </a:rPr>
                <a:t>）超过一个月的病假，按国家规定办理。</a:t>
              </a:r>
              <a:endParaRPr lang="zh-CN" altLang="en-US" sz="1600" dirty="0">
                <a:cs typeface="+mn-ea"/>
                <a:sym typeface="+mn-lt"/>
              </a:endParaRPr>
            </a:p>
          </p:txBody>
        </p:sp>
        <p:sp>
          <p:nvSpPr>
            <p:cNvPr id="69" name="Shape 592">
              <a:extLst>
                <a:ext uri="{FF2B5EF4-FFF2-40B4-BE49-F238E27FC236}">
                  <a16:creationId xmlns="" xmlns:a16="http://schemas.microsoft.com/office/drawing/2014/main" id="{E13400FD-38C0-4F58-80C6-2F5998313C07}"/>
                </a:ext>
              </a:extLst>
            </p:cNvPr>
            <p:cNvSpPr/>
            <p:nvPr/>
          </p:nvSpPr>
          <p:spPr>
            <a:xfrm>
              <a:off x="1540470" y="5360081"/>
              <a:ext cx="473681" cy="473681"/>
            </a:xfrm>
            <a:prstGeom prst="ellipse">
              <a:avLst/>
            </a:prstGeom>
            <a:solidFill>
              <a:srgbClr val="068FF5"/>
            </a:solidFill>
            <a:ln w="12700">
              <a:miter lim="400000"/>
            </a:ln>
          </p:spPr>
          <p:txBody>
            <a:bodyPr lIns="25400" tIns="25400" rIns="25400" bIns="25400" anchor="ctr"/>
            <a:lstStyle/>
            <a:p>
              <a:pPr algn="ctr">
                <a:defRPr sz="4200">
                  <a:solidFill>
                    <a:srgbClr val="FFFFFF"/>
                  </a:solidFill>
                </a:defRPr>
              </a:pPr>
              <a:r>
                <a:rPr lang="en-US" altLang="zh-CN" sz="2100" b="1" dirty="0">
                  <a:solidFill>
                    <a:schemeClr val="bg1"/>
                  </a:solidFill>
                  <a:cs typeface="+mn-ea"/>
                  <a:sym typeface="+mn-lt"/>
                </a:rPr>
                <a:t>4</a:t>
              </a:r>
              <a:endParaRPr sz="2100" b="1" dirty="0">
                <a:solidFill>
                  <a:schemeClr val="bg1"/>
                </a:solidFill>
                <a:cs typeface="+mn-ea"/>
                <a:sym typeface="+mn-lt"/>
              </a:endParaRPr>
            </a:p>
          </p:txBody>
        </p:sp>
      </p:grpSp>
    </p:spTree>
    <p:extLst>
      <p:ext uri="{BB962C8B-B14F-4D97-AF65-F5344CB8AC3E}">
        <p14:creationId xmlns:p14="http://schemas.microsoft.com/office/powerpoint/2010/main" val="306348599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accel="28500" decel="42800" fill="hold" grpId="0" nodeType="afterEffect">
                                  <p:stCondLst>
                                    <p:cond delay="0"/>
                                  </p:stCondLst>
                                  <p:childTnLst>
                                    <p:set>
                                      <p:cBhvr>
                                        <p:cTn id="11" dur="1" fill="hold">
                                          <p:stCondLst>
                                            <p:cond delay="0"/>
                                          </p:stCondLst>
                                        </p:cTn>
                                        <p:tgtEl>
                                          <p:spTgt spid="38"/>
                                        </p:tgtEl>
                                        <p:attrNameLst>
                                          <p:attrName>style.visibility</p:attrName>
                                        </p:attrNameLst>
                                      </p:cBhvr>
                                      <p:to>
                                        <p:strVal val="visible"/>
                                      </p:to>
                                    </p:set>
                                    <p:anim calcmode="lin" valueType="num">
                                      <p:cBhvr additive="base">
                                        <p:cTn id="12" dur="700" fill="hold"/>
                                        <p:tgtEl>
                                          <p:spTgt spid="38"/>
                                        </p:tgtEl>
                                        <p:attrNameLst>
                                          <p:attrName>ppt_x</p:attrName>
                                        </p:attrNameLst>
                                      </p:cBhvr>
                                      <p:tavLst>
                                        <p:tav tm="0">
                                          <p:val>
                                            <p:strVal val="1+#ppt_w/2"/>
                                          </p:val>
                                        </p:tav>
                                        <p:tav tm="100000">
                                          <p:val>
                                            <p:strVal val="#ppt_x"/>
                                          </p:val>
                                        </p:tav>
                                      </p:tavLst>
                                    </p:anim>
                                    <p:anim calcmode="lin" valueType="num">
                                      <p:cBhvr additive="base">
                                        <p:cTn id="13" dur="700" fill="hold"/>
                                        <p:tgtEl>
                                          <p:spTgt spid="38"/>
                                        </p:tgtEl>
                                        <p:attrNameLst>
                                          <p:attrName>ppt_y</p:attrName>
                                        </p:attrNameLst>
                                      </p:cBhvr>
                                      <p:tavLst>
                                        <p:tav tm="0">
                                          <p:val>
                                            <p:strVal val="#ppt_y"/>
                                          </p:val>
                                        </p:tav>
                                        <p:tav tm="100000">
                                          <p:val>
                                            <p:strVal val="#ppt_y"/>
                                          </p:val>
                                        </p:tav>
                                      </p:tavLst>
                                    </p:anim>
                                  </p:childTnLst>
                                </p:cTn>
                              </p:par>
                            </p:childTnLst>
                          </p:cTn>
                        </p:par>
                        <p:par>
                          <p:cTn id="14" fill="hold">
                            <p:stCondLst>
                              <p:cond delay="1200"/>
                            </p:stCondLst>
                            <p:childTnLst>
                              <p:par>
                                <p:cTn id="15" presetID="2" presetClass="entr" presetSubtype="4"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par>
                          <p:cTn id="19" fill="hold">
                            <p:stCondLst>
                              <p:cond delay="1700"/>
                            </p:stCondLst>
                            <p:childTnLst>
                              <p:par>
                                <p:cTn id="20" presetID="2" presetClass="entr" presetSubtype="4" fill="hold" nodeType="after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ppt_x"/>
                                          </p:val>
                                        </p:tav>
                                        <p:tav tm="100000">
                                          <p:val>
                                            <p:strVal val="#ppt_x"/>
                                          </p:val>
                                        </p:tav>
                                      </p:tavLst>
                                    </p:anim>
                                    <p:anim calcmode="lin" valueType="num">
                                      <p:cBhvr additive="base">
                                        <p:cTn id="23" dur="500" fill="hold"/>
                                        <p:tgtEl>
                                          <p:spTgt spid="6"/>
                                        </p:tgtEl>
                                        <p:attrNameLst>
                                          <p:attrName>ppt_y</p:attrName>
                                        </p:attrNameLst>
                                      </p:cBhvr>
                                      <p:tavLst>
                                        <p:tav tm="0">
                                          <p:val>
                                            <p:strVal val="1+#ppt_h/2"/>
                                          </p:val>
                                        </p:tav>
                                        <p:tav tm="100000">
                                          <p:val>
                                            <p:strVal val="#ppt_y"/>
                                          </p:val>
                                        </p:tav>
                                      </p:tavLst>
                                    </p:anim>
                                  </p:childTnLst>
                                </p:cTn>
                              </p:par>
                            </p:childTnLst>
                          </p:cTn>
                        </p:par>
                        <p:par>
                          <p:cTn id="24" fill="hold">
                            <p:stCondLst>
                              <p:cond delay="2200"/>
                            </p:stCondLst>
                            <p:childTnLst>
                              <p:par>
                                <p:cTn id="25" presetID="2" presetClass="entr" presetSubtype="4"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par>
                          <p:cTn id="29" fill="hold">
                            <p:stCondLst>
                              <p:cond delay="2700"/>
                            </p:stCondLst>
                            <p:childTnLst>
                              <p:par>
                                <p:cTn id="30" presetID="2" presetClass="entr" presetSubtype="4" fill="hold" nodeType="after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additive="base">
                                        <p:cTn id="32" dur="500" fill="hold"/>
                                        <p:tgtEl>
                                          <p:spTgt spid="8"/>
                                        </p:tgtEl>
                                        <p:attrNameLst>
                                          <p:attrName>ppt_x</p:attrName>
                                        </p:attrNameLst>
                                      </p:cBhvr>
                                      <p:tavLst>
                                        <p:tav tm="0">
                                          <p:val>
                                            <p:strVal val="#ppt_x"/>
                                          </p:val>
                                        </p:tav>
                                        <p:tav tm="100000">
                                          <p:val>
                                            <p:strVal val="#ppt_x"/>
                                          </p:val>
                                        </p:tav>
                                      </p:tavLst>
                                    </p:anim>
                                    <p:anim calcmode="lin" valueType="num">
                                      <p:cBhvr additive="base">
                                        <p:cTn id="3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8" grpId="0" bldLvl="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a:extLst>
              <a:ext uri="{FF2B5EF4-FFF2-40B4-BE49-F238E27FC236}">
                <a16:creationId xmlns="" xmlns:a16="http://schemas.microsoft.com/office/drawing/2014/main" id="{3ADD2FFB-7E5B-45BB-88EA-C44527CE024D}"/>
              </a:ext>
            </a:extLst>
          </p:cNvPr>
          <p:cNvSpPr/>
          <p:nvPr/>
        </p:nvSpPr>
        <p:spPr>
          <a:xfrm>
            <a:off x="1" y="13730"/>
            <a:ext cx="12192000" cy="6844270"/>
          </a:xfrm>
          <a:prstGeom prst="rect">
            <a:avLst/>
          </a:prstGeom>
          <a:blipFill dpi="0" rotWithShape="1">
            <a:blip r:embed="rId2">
              <a:alphaModFix amt="82000"/>
            </a:blip>
            <a:srcRect/>
            <a:stretch>
              <a:fillRect b="-2823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3" name="任意多边形: 形状 32">
            <a:extLst>
              <a:ext uri="{FF2B5EF4-FFF2-40B4-BE49-F238E27FC236}">
                <a16:creationId xmlns="" xmlns:a16="http://schemas.microsoft.com/office/drawing/2014/main" id="{C6EE55FC-A120-4A47-B9E9-77908F01BF86}"/>
              </a:ext>
            </a:extLst>
          </p:cNvPr>
          <p:cNvSpPr/>
          <p:nvPr/>
        </p:nvSpPr>
        <p:spPr>
          <a:xfrm>
            <a:off x="859971" y="1012371"/>
            <a:ext cx="10450286" cy="5099126"/>
          </a:xfrm>
          <a:custGeom>
            <a:avLst/>
            <a:gdLst>
              <a:gd name="connsiteX0" fmla="*/ 0 w 10450286"/>
              <a:gd name="connsiteY0" fmla="*/ 0 h 5099126"/>
              <a:gd name="connsiteX1" fmla="*/ 10450286 w 10450286"/>
              <a:gd name="connsiteY1" fmla="*/ 0 h 5099126"/>
              <a:gd name="connsiteX2" fmla="*/ 10450286 w 10450286"/>
              <a:gd name="connsiteY2" fmla="*/ 5099126 h 5099126"/>
              <a:gd name="connsiteX3" fmla="*/ 0 w 10450286"/>
              <a:gd name="connsiteY3" fmla="*/ 5099126 h 5099126"/>
              <a:gd name="connsiteX4" fmla="*/ 0 w 10450286"/>
              <a:gd name="connsiteY4" fmla="*/ 0 h 5099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50286" h="5099126">
                <a:moveTo>
                  <a:pt x="0" y="0"/>
                </a:moveTo>
                <a:lnTo>
                  <a:pt x="10450286" y="0"/>
                </a:lnTo>
                <a:lnTo>
                  <a:pt x="10450286" y="5099126"/>
                </a:lnTo>
                <a:lnTo>
                  <a:pt x="0" y="5099126"/>
                </a:lnTo>
                <a:lnTo>
                  <a:pt x="0" y="0"/>
                </a:lnTo>
                <a:close/>
              </a:path>
            </a:pathLst>
          </a:custGeom>
          <a:solidFill>
            <a:schemeClr val="bg1"/>
          </a:solidFill>
          <a:ln>
            <a:noFill/>
          </a:ln>
          <a:effectLst>
            <a:outerShdw blurRad="76200" dist="38100" dir="5400000" sx="101000" sy="101000" algn="t" rotWithShape="0">
              <a:prstClr val="black">
                <a:alpha val="39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34" name="文本框 33">
            <a:extLst>
              <a:ext uri="{FF2B5EF4-FFF2-40B4-BE49-F238E27FC236}">
                <a16:creationId xmlns="" xmlns:a16="http://schemas.microsoft.com/office/drawing/2014/main" id="{A5EC31A2-6E81-413E-BE74-95ACF17BDA28}"/>
              </a:ext>
            </a:extLst>
          </p:cNvPr>
          <p:cNvSpPr txBox="1"/>
          <p:nvPr/>
        </p:nvSpPr>
        <p:spPr>
          <a:xfrm>
            <a:off x="4484976" y="1500198"/>
            <a:ext cx="2909723" cy="1862048"/>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1500" b="1" i="0" u="none" strike="noStrike" kern="0" cap="none" spc="0" normalizeH="0" baseline="0" noProof="0" dirty="0">
                <a:ln>
                  <a:noFill/>
                </a:ln>
                <a:solidFill>
                  <a:srgbClr val="068FF5"/>
                </a:solidFill>
                <a:effectLst/>
                <a:uLnTx/>
                <a:uFillTx/>
                <a:cs typeface="+mn-ea"/>
                <a:sym typeface="+mn-lt"/>
              </a:rPr>
              <a:t>06</a:t>
            </a:r>
            <a:endParaRPr kumimoji="0" lang="zh-CN" altLang="en-US" sz="11500" b="1" i="0" u="none" strike="noStrike" kern="0" cap="none" spc="0" normalizeH="0" baseline="0" noProof="0" dirty="0">
              <a:ln>
                <a:noFill/>
              </a:ln>
              <a:solidFill>
                <a:srgbClr val="068FF5"/>
              </a:solidFill>
              <a:effectLst/>
              <a:uLnTx/>
              <a:uFillTx/>
              <a:cs typeface="+mn-ea"/>
              <a:sym typeface="+mn-lt"/>
            </a:endParaRPr>
          </a:p>
        </p:txBody>
      </p:sp>
      <p:sp>
        <p:nvSpPr>
          <p:cNvPr id="24" name="文本框 23">
            <a:extLst>
              <a:ext uri="{FF2B5EF4-FFF2-40B4-BE49-F238E27FC236}">
                <a16:creationId xmlns="" xmlns:a16="http://schemas.microsoft.com/office/drawing/2014/main" id="{4C765C89-7903-4AF1-9540-21550CF3E71C}"/>
              </a:ext>
            </a:extLst>
          </p:cNvPr>
          <p:cNvSpPr txBox="1"/>
          <p:nvPr/>
        </p:nvSpPr>
        <p:spPr>
          <a:xfrm>
            <a:off x="2790238" y="3177725"/>
            <a:ext cx="6299200" cy="830997"/>
          </a:xfrm>
          <a:prstGeom prst="rect">
            <a:avLst/>
          </a:prstGeom>
          <a:noFill/>
        </p:spPr>
        <p:txBody>
          <a:bodyPr wrap="square" rtlCol="0">
            <a:spAutoFit/>
            <a:scene3d>
              <a:camera prst="orthographicFront"/>
              <a:lightRig rig="threePt" dir="t"/>
            </a:scene3d>
            <a:sp3d contourW="12700"/>
          </a:bodyPr>
          <a:lstStyle/>
          <a:p>
            <a:pPr lvl="0" algn="ctr" defTabSz="457200">
              <a:defRPr/>
            </a:pPr>
            <a:r>
              <a:rPr lang="zh-CN" altLang="en-US" sz="4800" b="1" dirty="0">
                <a:solidFill>
                  <a:schemeClr val="bg2">
                    <a:lumMod val="25000"/>
                  </a:schemeClr>
                </a:solidFill>
                <a:cs typeface="+mn-ea"/>
                <a:sym typeface="+mn-lt"/>
              </a:rPr>
              <a:t>培训制度</a:t>
            </a:r>
            <a:endParaRPr kumimoji="0" lang="zh-CN" altLang="en-US" sz="4800" b="1" i="0" u="none" strike="noStrike" kern="1200" cap="none" spc="0" normalizeH="0" baseline="0" noProof="0" dirty="0">
              <a:ln>
                <a:noFill/>
              </a:ln>
              <a:solidFill>
                <a:schemeClr val="bg2">
                  <a:lumMod val="25000"/>
                </a:schemeClr>
              </a:solidFill>
              <a:effectLst/>
              <a:uLnTx/>
              <a:uFillTx/>
              <a:cs typeface="+mn-ea"/>
              <a:sym typeface="+mn-lt"/>
            </a:endParaRPr>
          </a:p>
        </p:txBody>
      </p:sp>
      <p:grpSp>
        <p:nvGrpSpPr>
          <p:cNvPr id="8" name="组合 7">
            <a:extLst>
              <a:ext uri="{FF2B5EF4-FFF2-40B4-BE49-F238E27FC236}">
                <a16:creationId xmlns="" xmlns:a16="http://schemas.microsoft.com/office/drawing/2014/main" id="{1D89F05D-FA79-4061-82ED-2C092B2F9B74}"/>
              </a:ext>
            </a:extLst>
          </p:cNvPr>
          <p:cNvGrpSpPr/>
          <p:nvPr/>
        </p:nvGrpSpPr>
        <p:grpSpPr>
          <a:xfrm>
            <a:off x="10973821" y="3135098"/>
            <a:ext cx="716416" cy="552448"/>
            <a:chOff x="10866438" y="3185886"/>
            <a:chExt cx="901700" cy="695326"/>
          </a:xfrm>
        </p:grpSpPr>
        <p:sp>
          <p:nvSpPr>
            <p:cNvPr id="9" name="矩形 8">
              <a:extLst>
                <a:ext uri="{FF2B5EF4-FFF2-40B4-BE49-F238E27FC236}">
                  <a16:creationId xmlns="" xmlns:a16="http://schemas.microsoft.com/office/drawing/2014/main" id="{89595394-18E5-4418-8E29-2CF75BD8711B}"/>
                </a:ext>
              </a:extLst>
            </p:cNvPr>
            <p:cNvSpPr/>
            <p:nvPr/>
          </p:nvSpPr>
          <p:spPr>
            <a:xfrm rot="5400000">
              <a:off x="10969625" y="3082699"/>
              <a:ext cx="695326" cy="901700"/>
            </a:xfrm>
            <a:prstGeom prst="rect">
              <a:avLst/>
            </a:prstGeom>
            <a:solidFill>
              <a:srgbClr val="068FF5"/>
            </a:solidFill>
            <a:ln>
              <a:noFill/>
            </a:ln>
            <a:effectLst>
              <a:outerShdw blurRad="406400" dist="63500" dir="5400000" algn="t"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0" name="燕尾形 7">
              <a:extLst>
                <a:ext uri="{FF2B5EF4-FFF2-40B4-BE49-F238E27FC236}">
                  <a16:creationId xmlns="" xmlns:a16="http://schemas.microsoft.com/office/drawing/2014/main" id="{F5B87C4E-88FF-4E5E-9AA0-7BB31D5153B8}"/>
                </a:ext>
              </a:extLst>
            </p:cNvPr>
            <p:cNvSpPr/>
            <p:nvPr/>
          </p:nvSpPr>
          <p:spPr>
            <a:xfrm>
              <a:off x="11171238" y="3349399"/>
              <a:ext cx="292100" cy="3683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grpSp>
        <p:nvGrpSpPr>
          <p:cNvPr id="11" name="组合 10">
            <a:extLst>
              <a:ext uri="{FF2B5EF4-FFF2-40B4-BE49-F238E27FC236}">
                <a16:creationId xmlns="" xmlns:a16="http://schemas.microsoft.com/office/drawing/2014/main" id="{0220220E-8127-44FD-A1EA-5B90E8FCFD48}"/>
              </a:ext>
            </a:extLst>
          </p:cNvPr>
          <p:cNvGrpSpPr/>
          <p:nvPr/>
        </p:nvGrpSpPr>
        <p:grpSpPr>
          <a:xfrm>
            <a:off x="531246" y="3135098"/>
            <a:ext cx="716416" cy="552448"/>
            <a:chOff x="423863" y="3185886"/>
            <a:chExt cx="901700" cy="695326"/>
          </a:xfrm>
        </p:grpSpPr>
        <p:sp>
          <p:nvSpPr>
            <p:cNvPr id="12" name="矩形 11">
              <a:extLst>
                <a:ext uri="{FF2B5EF4-FFF2-40B4-BE49-F238E27FC236}">
                  <a16:creationId xmlns="" xmlns:a16="http://schemas.microsoft.com/office/drawing/2014/main" id="{D2FE5563-797C-415A-AB36-6135F0532B6C}"/>
                </a:ext>
              </a:extLst>
            </p:cNvPr>
            <p:cNvSpPr/>
            <p:nvPr/>
          </p:nvSpPr>
          <p:spPr>
            <a:xfrm rot="5400000">
              <a:off x="527050" y="3082699"/>
              <a:ext cx="695326" cy="901700"/>
            </a:xfrm>
            <a:prstGeom prst="rect">
              <a:avLst/>
            </a:prstGeom>
            <a:solidFill>
              <a:srgbClr val="068FF5"/>
            </a:solidFill>
            <a:ln>
              <a:noFill/>
            </a:ln>
            <a:effectLst>
              <a:outerShdw blurRad="406400" dist="63500" dir="5400000" algn="t"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3" name="燕尾形 8">
              <a:extLst>
                <a:ext uri="{FF2B5EF4-FFF2-40B4-BE49-F238E27FC236}">
                  <a16:creationId xmlns="" xmlns:a16="http://schemas.microsoft.com/office/drawing/2014/main" id="{BEB4AE76-DD10-41CB-A296-D1EA1E0D0B60}"/>
                </a:ext>
              </a:extLst>
            </p:cNvPr>
            <p:cNvSpPr/>
            <p:nvPr/>
          </p:nvSpPr>
          <p:spPr>
            <a:xfrm flipH="1">
              <a:off x="728663" y="3349399"/>
              <a:ext cx="292100" cy="3683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grpSp>
        <p:nvGrpSpPr>
          <p:cNvPr id="14" name="组合 13">
            <a:extLst>
              <a:ext uri="{FF2B5EF4-FFF2-40B4-BE49-F238E27FC236}">
                <a16:creationId xmlns="" xmlns:a16="http://schemas.microsoft.com/office/drawing/2014/main" id="{D0C9A193-FC60-4667-AEF2-E733562D5AC6}"/>
              </a:ext>
            </a:extLst>
          </p:cNvPr>
          <p:cNvGrpSpPr/>
          <p:nvPr/>
        </p:nvGrpSpPr>
        <p:grpSpPr>
          <a:xfrm>
            <a:off x="3768570" y="4212696"/>
            <a:ext cx="4915981" cy="338554"/>
            <a:chOff x="4151630" y="3526790"/>
            <a:chExt cx="4915981" cy="338554"/>
          </a:xfrm>
        </p:grpSpPr>
        <p:sp>
          <p:nvSpPr>
            <p:cNvPr id="15" name="TextBox 11">
              <a:extLst>
                <a:ext uri="{FF2B5EF4-FFF2-40B4-BE49-F238E27FC236}">
                  <a16:creationId xmlns="" xmlns:a16="http://schemas.microsoft.com/office/drawing/2014/main" id="{A734601A-51C1-49BD-9472-65ABCC54D9FA}"/>
                </a:ext>
              </a:extLst>
            </p:cNvPr>
            <p:cNvSpPr txBox="1"/>
            <p:nvPr/>
          </p:nvSpPr>
          <p:spPr>
            <a:xfrm>
              <a:off x="4151630" y="3526790"/>
              <a:ext cx="1178528" cy="338554"/>
            </a:xfrm>
            <a:prstGeom prst="rect">
              <a:avLst/>
            </a:prstGeom>
            <a:noFill/>
          </p:spPr>
          <p:txBody>
            <a:bodyPr wrap="none" rtlCol="0">
              <a:spAutoFit/>
            </a:bodyPr>
            <a:lstStyle/>
            <a:p>
              <a:pPr marL="171450" lvl="1" indent="-171450">
                <a:buFont typeface="Arial" panose="020B0604020202020204" pitchFamily="34" charset="0"/>
                <a:buChar char="•"/>
              </a:pPr>
              <a:r>
                <a:rPr lang="zh-CN" altLang="en-US" sz="1600" dirty="0">
                  <a:solidFill>
                    <a:schemeClr val="bg2">
                      <a:lumMod val="25000"/>
                    </a:schemeClr>
                  </a:solidFill>
                  <a:cs typeface="+mn-ea"/>
                  <a:sym typeface="+mn-lt"/>
                </a:rPr>
                <a:t>休假制度</a:t>
              </a:r>
            </a:p>
          </p:txBody>
        </p:sp>
        <p:sp>
          <p:nvSpPr>
            <p:cNvPr id="16" name="TextBox 11">
              <a:extLst>
                <a:ext uri="{FF2B5EF4-FFF2-40B4-BE49-F238E27FC236}">
                  <a16:creationId xmlns="" xmlns:a16="http://schemas.microsoft.com/office/drawing/2014/main" id="{D0AC9AFC-EABC-4191-9F7B-705D1CEB2960}"/>
                </a:ext>
              </a:extLst>
            </p:cNvPr>
            <p:cNvSpPr txBox="1"/>
            <p:nvPr/>
          </p:nvSpPr>
          <p:spPr>
            <a:xfrm>
              <a:off x="5807817" y="3526790"/>
              <a:ext cx="768159" cy="338554"/>
            </a:xfrm>
            <a:prstGeom prst="rect">
              <a:avLst/>
            </a:prstGeom>
            <a:noFill/>
          </p:spPr>
          <p:txBody>
            <a:bodyPr wrap="none" rtlCol="0">
              <a:spAutoFit/>
            </a:bodyPr>
            <a:lstStyle/>
            <a:p>
              <a:pPr marL="171450" lvl="1" indent="-171450">
                <a:buFont typeface="Arial" panose="020B0604020202020204" pitchFamily="34" charset="0"/>
                <a:buChar char="•"/>
              </a:pPr>
              <a:r>
                <a:rPr lang="zh-CN" altLang="en-US" sz="1600" dirty="0">
                  <a:solidFill>
                    <a:schemeClr val="bg2">
                      <a:lumMod val="25000"/>
                    </a:schemeClr>
                  </a:solidFill>
                  <a:cs typeface="+mn-ea"/>
                  <a:sym typeface="+mn-lt"/>
                </a:rPr>
                <a:t>年假</a:t>
              </a:r>
            </a:p>
          </p:txBody>
        </p:sp>
        <p:sp>
          <p:nvSpPr>
            <p:cNvPr id="17" name="TextBox 11">
              <a:extLst>
                <a:ext uri="{FF2B5EF4-FFF2-40B4-BE49-F238E27FC236}">
                  <a16:creationId xmlns="" xmlns:a16="http://schemas.microsoft.com/office/drawing/2014/main" id="{EAC59195-BB8D-486E-9A5F-2F0632857DEC}"/>
                </a:ext>
              </a:extLst>
            </p:cNvPr>
            <p:cNvSpPr txBox="1"/>
            <p:nvPr/>
          </p:nvSpPr>
          <p:spPr>
            <a:xfrm>
              <a:off x="7053635" y="3526790"/>
              <a:ext cx="768159" cy="338554"/>
            </a:xfrm>
            <a:prstGeom prst="rect">
              <a:avLst/>
            </a:prstGeom>
            <a:noFill/>
          </p:spPr>
          <p:txBody>
            <a:bodyPr wrap="none" rtlCol="0">
              <a:spAutoFit/>
            </a:bodyPr>
            <a:lstStyle/>
            <a:p>
              <a:pPr marL="171450" lvl="1" indent="-171450">
                <a:buFont typeface="Arial" panose="020B0604020202020204" pitchFamily="34" charset="0"/>
                <a:buChar char="•"/>
              </a:pPr>
              <a:r>
                <a:rPr lang="zh-CN" altLang="en-US" sz="1600" dirty="0">
                  <a:solidFill>
                    <a:schemeClr val="bg2">
                      <a:lumMod val="25000"/>
                    </a:schemeClr>
                  </a:solidFill>
                  <a:cs typeface="+mn-ea"/>
                  <a:sym typeface="+mn-lt"/>
                </a:rPr>
                <a:t>事假</a:t>
              </a:r>
            </a:p>
          </p:txBody>
        </p:sp>
        <p:sp>
          <p:nvSpPr>
            <p:cNvPr id="18" name="TextBox 11">
              <a:extLst>
                <a:ext uri="{FF2B5EF4-FFF2-40B4-BE49-F238E27FC236}">
                  <a16:creationId xmlns="" xmlns:a16="http://schemas.microsoft.com/office/drawing/2014/main" id="{E4C603A0-ECCE-4100-AAFE-CC5D7CC01472}"/>
                </a:ext>
              </a:extLst>
            </p:cNvPr>
            <p:cNvSpPr txBox="1"/>
            <p:nvPr/>
          </p:nvSpPr>
          <p:spPr>
            <a:xfrm>
              <a:off x="8299452" y="3526790"/>
              <a:ext cx="768159" cy="338554"/>
            </a:xfrm>
            <a:prstGeom prst="rect">
              <a:avLst/>
            </a:prstGeom>
            <a:noFill/>
          </p:spPr>
          <p:txBody>
            <a:bodyPr wrap="none" rtlCol="0">
              <a:spAutoFit/>
            </a:bodyPr>
            <a:lstStyle/>
            <a:p>
              <a:pPr marL="171450" lvl="1" indent="-171450">
                <a:buFont typeface="Arial" panose="020B0604020202020204" pitchFamily="34" charset="0"/>
                <a:buChar char="•"/>
              </a:pPr>
              <a:r>
                <a:rPr lang="zh-CN" altLang="en-US" sz="1600" dirty="0">
                  <a:solidFill>
                    <a:schemeClr val="bg2">
                      <a:lumMod val="25000"/>
                    </a:schemeClr>
                  </a:solidFill>
                  <a:cs typeface="+mn-ea"/>
                  <a:sym typeface="+mn-lt"/>
                </a:rPr>
                <a:t>病假</a:t>
              </a:r>
            </a:p>
          </p:txBody>
        </p:sp>
      </p:grpSp>
    </p:spTree>
    <p:extLst>
      <p:ext uri="{BB962C8B-B14F-4D97-AF65-F5344CB8AC3E}">
        <p14:creationId xmlns:p14="http://schemas.microsoft.com/office/powerpoint/2010/main" val="399548969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par>
                              <p:cTn id="8" fill="hold">
                                <p:stCondLst>
                                  <p:cond delay="500"/>
                                </p:stCondLst>
                                <p:childTnLst>
                                  <p:par>
                                    <p:cTn id="9" presetID="2" presetClass="entr" presetSubtype="2" fill="hold" nodeType="afterEffect" p14:presetBounceEnd="51000">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14:bounceEnd="51000">
                                          <p:cBhvr additive="base">
                                            <p:cTn id="11" dur="1000" fill="hold"/>
                                            <p:tgtEl>
                                              <p:spTgt spid="8"/>
                                            </p:tgtEl>
                                            <p:attrNameLst>
                                              <p:attrName>ppt_x</p:attrName>
                                            </p:attrNameLst>
                                          </p:cBhvr>
                                          <p:tavLst>
                                            <p:tav tm="0">
                                              <p:val>
                                                <p:strVal val="1+#ppt_w/2"/>
                                              </p:val>
                                            </p:tav>
                                            <p:tav tm="100000">
                                              <p:val>
                                                <p:strVal val="#ppt_x"/>
                                              </p:val>
                                            </p:tav>
                                          </p:tavLst>
                                        </p:anim>
                                        <p:anim calcmode="lin" valueType="num" p14:bounceEnd="51000">
                                          <p:cBhvr additive="base">
                                            <p:cTn id="12" dur="1000" fill="hold"/>
                                            <p:tgtEl>
                                              <p:spTgt spid="8"/>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14:presetBounceEnd="51000">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14:bounceEnd="51000">
                                          <p:cBhvr additive="base">
                                            <p:cTn id="15" dur="1000" fill="hold"/>
                                            <p:tgtEl>
                                              <p:spTgt spid="11"/>
                                            </p:tgtEl>
                                            <p:attrNameLst>
                                              <p:attrName>ppt_x</p:attrName>
                                            </p:attrNameLst>
                                          </p:cBhvr>
                                          <p:tavLst>
                                            <p:tav tm="0">
                                              <p:val>
                                                <p:strVal val="0-#ppt_w/2"/>
                                              </p:val>
                                            </p:tav>
                                            <p:tav tm="100000">
                                              <p:val>
                                                <p:strVal val="#ppt_x"/>
                                              </p:val>
                                            </p:tav>
                                          </p:tavLst>
                                        </p:anim>
                                        <p:anim calcmode="lin" valueType="num" p14:bounceEnd="51000">
                                          <p:cBhvr additive="base">
                                            <p:cTn id="16" dur="1000" fill="hold"/>
                                            <p:tgtEl>
                                              <p:spTgt spid="11"/>
                                            </p:tgtEl>
                                            <p:attrNameLst>
                                              <p:attrName>ppt_y</p:attrName>
                                            </p:attrNameLst>
                                          </p:cBhvr>
                                          <p:tavLst>
                                            <p:tav tm="0">
                                              <p:val>
                                                <p:strVal val="#ppt_y"/>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1000"/>
                                            <p:tgtEl>
                                              <p:spTgt spid="33"/>
                                            </p:tgtEl>
                                          </p:cBhvr>
                                        </p:animEffect>
                                        <p:anim calcmode="lin" valueType="num">
                                          <p:cBhvr>
                                            <p:cTn id="20" dur="1000" fill="hold"/>
                                            <p:tgtEl>
                                              <p:spTgt spid="33"/>
                                            </p:tgtEl>
                                            <p:attrNameLst>
                                              <p:attrName>ppt_x</p:attrName>
                                            </p:attrNameLst>
                                          </p:cBhvr>
                                          <p:tavLst>
                                            <p:tav tm="0">
                                              <p:val>
                                                <p:strVal val="#ppt_x"/>
                                              </p:val>
                                            </p:tav>
                                            <p:tav tm="100000">
                                              <p:val>
                                                <p:strVal val="#ppt_x"/>
                                              </p:val>
                                            </p:tav>
                                          </p:tavLst>
                                        </p:anim>
                                        <p:anim calcmode="lin" valueType="num">
                                          <p:cBhvr>
                                            <p:cTn id="21"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Effect transition="in" filter="fade">
                                          <p:cBhvr>
                                            <p:cTn id="28" dur="500"/>
                                            <p:tgtEl>
                                              <p:spTgt spid="3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ipe(left)">
                                          <p:cBhvr>
                                            <p:cTn id="33" dur="500"/>
                                            <p:tgtEl>
                                              <p:spTgt spid="24"/>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1000"/>
                                            <p:tgtEl>
                                              <p:spTgt spid="14"/>
                                            </p:tgtEl>
                                          </p:cBhvr>
                                        </p:animEffect>
                                        <p:anim calcmode="lin" valueType="num">
                                          <p:cBhvr>
                                            <p:cTn id="39" dur="1000" fill="hold"/>
                                            <p:tgtEl>
                                              <p:spTgt spid="14"/>
                                            </p:tgtEl>
                                            <p:attrNameLst>
                                              <p:attrName>ppt_x</p:attrName>
                                            </p:attrNameLst>
                                          </p:cBhvr>
                                          <p:tavLst>
                                            <p:tav tm="0">
                                              <p:val>
                                                <p:strVal val="#ppt_x"/>
                                              </p:val>
                                            </p:tav>
                                            <p:tav tm="100000">
                                              <p:val>
                                                <p:strVal val="#ppt_x"/>
                                              </p:val>
                                            </p:tav>
                                          </p:tavLst>
                                        </p:anim>
                                        <p:anim calcmode="lin" valueType="num">
                                          <p:cBhvr>
                                            <p:cTn id="4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3" grpId="0" animBg="1"/>
          <p:bldP spid="34" grpId="0"/>
          <p:bldP spid="24" grpId="0"/>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1000" fill="hold"/>
                                            <p:tgtEl>
                                              <p:spTgt spid="8"/>
                                            </p:tgtEl>
                                            <p:attrNameLst>
                                              <p:attrName>ppt_x</p:attrName>
                                            </p:attrNameLst>
                                          </p:cBhvr>
                                          <p:tavLst>
                                            <p:tav tm="0">
                                              <p:val>
                                                <p:strVal val="1+#ppt_w/2"/>
                                              </p:val>
                                            </p:tav>
                                            <p:tav tm="100000">
                                              <p:val>
                                                <p:strVal val="#ppt_x"/>
                                              </p:val>
                                            </p:tav>
                                          </p:tavLst>
                                        </p:anim>
                                        <p:anim calcmode="lin" valueType="num">
                                          <p:cBhvr additive="base">
                                            <p:cTn id="12" dur="1000" fill="hold"/>
                                            <p:tgtEl>
                                              <p:spTgt spid="8"/>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1000" fill="hold"/>
                                            <p:tgtEl>
                                              <p:spTgt spid="11"/>
                                            </p:tgtEl>
                                            <p:attrNameLst>
                                              <p:attrName>ppt_x</p:attrName>
                                            </p:attrNameLst>
                                          </p:cBhvr>
                                          <p:tavLst>
                                            <p:tav tm="0">
                                              <p:val>
                                                <p:strVal val="0-#ppt_w/2"/>
                                              </p:val>
                                            </p:tav>
                                            <p:tav tm="100000">
                                              <p:val>
                                                <p:strVal val="#ppt_x"/>
                                              </p:val>
                                            </p:tav>
                                          </p:tavLst>
                                        </p:anim>
                                        <p:anim calcmode="lin" valueType="num">
                                          <p:cBhvr additive="base">
                                            <p:cTn id="16" dur="1000" fill="hold"/>
                                            <p:tgtEl>
                                              <p:spTgt spid="11"/>
                                            </p:tgtEl>
                                            <p:attrNameLst>
                                              <p:attrName>ppt_y</p:attrName>
                                            </p:attrNameLst>
                                          </p:cBhvr>
                                          <p:tavLst>
                                            <p:tav tm="0">
                                              <p:val>
                                                <p:strVal val="#ppt_y"/>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1000"/>
                                            <p:tgtEl>
                                              <p:spTgt spid="33"/>
                                            </p:tgtEl>
                                          </p:cBhvr>
                                        </p:animEffect>
                                        <p:anim calcmode="lin" valueType="num">
                                          <p:cBhvr>
                                            <p:cTn id="20" dur="1000" fill="hold"/>
                                            <p:tgtEl>
                                              <p:spTgt spid="33"/>
                                            </p:tgtEl>
                                            <p:attrNameLst>
                                              <p:attrName>ppt_x</p:attrName>
                                            </p:attrNameLst>
                                          </p:cBhvr>
                                          <p:tavLst>
                                            <p:tav tm="0">
                                              <p:val>
                                                <p:strVal val="#ppt_x"/>
                                              </p:val>
                                            </p:tav>
                                            <p:tav tm="100000">
                                              <p:val>
                                                <p:strVal val="#ppt_x"/>
                                              </p:val>
                                            </p:tav>
                                          </p:tavLst>
                                        </p:anim>
                                        <p:anim calcmode="lin" valueType="num">
                                          <p:cBhvr>
                                            <p:cTn id="21"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Effect transition="in" filter="fade">
                                          <p:cBhvr>
                                            <p:cTn id="28" dur="500"/>
                                            <p:tgtEl>
                                              <p:spTgt spid="3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ipe(left)">
                                          <p:cBhvr>
                                            <p:cTn id="33" dur="500"/>
                                            <p:tgtEl>
                                              <p:spTgt spid="24"/>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1000"/>
                                            <p:tgtEl>
                                              <p:spTgt spid="14"/>
                                            </p:tgtEl>
                                          </p:cBhvr>
                                        </p:animEffect>
                                        <p:anim calcmode="lin" valueType="num">
                                          <p:cBhvr>
                                            <p:cTn id="39" dur="1000" fill="hold"/>
                                            <p:tgtEl>
                                              <p:spTgt spid="14"/>
                                            </p:tgtEl>
                                            <p:attrNameLst>
                                              <p:attrName>ppt_x</p:attrName>
                                            </p:attrNameLst>
                                          </p:cBhvr>
                                          <p:tavLst>
                                            <p:tav tm="0">
                                              <p:val>
                                                <p:strVal val="#ppt_x"/>
                                              </p:val>
                                            </p:tav>
                                            <p:tav tm="100000">
                                              <p:val>
                                                <p:strVal val="#ppt_x"/>
                                              </p:val>
                                            </p:tav>
                                          </p:tavLst>
                                        </p:anim>
                                        <p:anim calcmode="lin" valueType="num">
                                          <p:cBhvr>
                                            <p:cTn id="4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3" grpId="0" animBg="1"/>
          <p:bldP spid="34" grpId="0"/>
          <p:bldP spid="24" grpId="0"/>
        </p:bldLst>
      </p:timing>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 xmlns:a16="http://schemas.microsoft.com/office/drawing/2014/main" id="{2D892319-83F0-4D9C-AF37-857D40A0F065}"/>
              </a:ext>
            </a:extLst>
          </p:cNvPr>
          <p:cNvSpPr txBox="1"/>
          <p:nvPr/>
        </p:nvSpPr>
        <p:spPr>
          <a:xfrm>
            <a:off x="951647" y="485886"/>
            <a:ext cx="1620957"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培训制度</a:t>
            </a:r>
          </a:p>
        </p:txBody>
      </p:sp>
      <p:grpSp>
        <p:nvGrpSpPr>
          <p:cNvPr id="12" name="组合 11">
            <a:extLst>
              <a:ext uri="{FF2B5EF4-FFF2-40B4-BE49-F238E27FC236}">
                <a16:creationId xmlns="" xmlns:a16="http://schemas.microsoft.com/office/drawing/2014/main" id="{9AD903BE-3CDA-459A-BCAB-3AE2E0748193}"/>
              </a:ext>
            </a:extLst>
          </p:cNvPr>
          <p:cNvGrpSpPr/>
          <p:nvPr/>
        </p:nvGrpSpPr>
        <p:grpSpPr>
          <a:xfrm>
            <a:off x="6285194" y="1771985"/>
            <a:ext cx="4704082" cy="3622000"/>
            <a:chOff x="6433475" y="1982050"/>
            <a:chExt cx="4704082" cy="3622000"/>
          </a:xfrm>
        </p:grpSpPr>
        <p:pic>
          <p:nvPicPr>
            <p:cNvPr id="11" name="图片 10">
              <a:extLst>
                <a:ext uri="{FF2B5EF4-FFF2-40B4-BE49-F238E27FC236}">
                  <a16:creationId xmlns="" xmlns:a16="http://schemas.microsoft.com/office/drawing/2014/main" id="{89669F4B-E218-43F4-9487-3FE47B976E9B}"/>
                </a:ext>
              </a:extLst>
            </p:cNvPr>
            <p:cNvPicPr>
              <a:picLocks noChangeAspect="1"/>
            </p:cNvPicPr>
            <p:nvPr/>
          </p:nvPicPr>
          <p:blipFill>
            <a:blip r:embed="rId2"/>
            <a:stretch>
              <a:fillRect/>
            </a:stretch>
          </p:blipFill>
          <p:spPr>
            <a:xfrm>
              <a:off x="6627007" y="2117532"/>
              <a:ext cx="4273452" cy="2936382"/>
            </a:xfrm>
            <a:prstGeom prst="rect">
              <a:avLst/>
            </a:prstGeom>
          </p:spPr>
        </p:pic>
        <p:grpSp>
          <p:nvGrpSpPr>
            <p:cNvPr id="9" name="组合 8">
              <a:extLst>
                <a:ext uri="{FF2B5EF4-FFF2-40B4-BE49-F238E27FC236}">
                  <a16:creationId xmlns="" xmlns:a16="http://schemas.microsoft.com/office/drawing/2014/main" id="{F3047D83-0D46-420E-BA0A-53B8C58B1A4F}"/>
                </a:ext>
              </a:extLst>
            </p:cNvPr>
            <p:cNvGrpSpPr/>
            <p:nvPr/>
          </p:nvGrpSpPr>
          <p:grpSpPr>
            <a:xfrm>
              <a:off x="6433475" y="1982050"/>
              <a:ext cx="4704082" cy="3622000"/>
              <a:chOff x="6433475" y="1982050"/>
              <a:chExt cx="4704082" cy="3622000"/>
            </a:xfrm>
          </p:grpSpPr>
          <p:grpSp>
            <p:nvGrpSpPr>
              <p:cNvPr id="27" name="组合 26">
                <a:extLst>
                  <a:ext uri="{FF2B5EF4-FFF2-40B4-BE49-F238E27FC236}">
                    <a16:creationId xmlns="" xmlns:a16="http://schemas.microsoft.com/office/drawing/2014/main" id="{226DE46B-826A-41A2-BEBE-0681B3AD243A}"/>
                  </a:ext>
                </a:extLst>
              </p:cNvPr>
              <p:cNvGrpSpPr/>
              <p:nvPr/>
            </p:nvGrpSpPr>
            <p:grpSpPr>
              <a:xfrm>
                <a:off x="6433475" y="1982050"/>
                <a:ext cx="4704082" cy="3622000"/>
                <a:chOff x="1391918" y="1982050"/>
                <a:chExt cx="4704082" cy="3622000"/>
              </a:xfrm>
            </p:grpSpPr>
            <p:sp>
              <p:nvSpPr>
                <p:cNvPr id="28" name="Shape 722">
                  <a:extLst>
                    <a:ext uri="{FF2B5EF4-FFF2-40B4-BE49-F238E27FC236}">
                      <a16:creationId xmlns="" xmlns:a16="http://schemas.microsoft.com/office/drawing/2014/main" id="{53276A62-F6E5-41B3-B2B3-98863FFFB1B0}"/>
                    </a:ext>
                  </a:extLst>
                </p:cNvPr>
                <p:cNvSpPr/>
                <p:nvPr/>
              </p:nvSpPr>
              <p:spPr>
                <a:xfrm>
                  <a:off x="1391918" y="4329981"/>
                  <a:ext cx="4704082" cy="1274069"/>
                </a:xfrm>
                <a:prstGeom prst="rect">
                  <a:avLst/>
                </a:prstGeom>
                <a:solidFill>
                  <a:srgbClr val="068FF5"/>
                </a:solidFill>
                <a:ln w="12700">
                  <a:miter lim="400000"/>
                </a:ln>
              </p:spPr>
              <p:txBody>
                <a:bodyPr tIns="45720" bIns="45720" anchor="ctr"/>
                <a:lstStyle/>
                <a:p>
                  <a:pPr>
                    <a:defRPr sz="3600">
                      <a:solidFill>
                        <a:srgbClr val="FFFFFF"/>
                      </a:solidFill>
                      <a:latin typeface="Montserrat"/>
                      <a:ea typeface="Montserrat"/>
                      <a:cs typeface="Montserrat"/>
                      <a:sym typeface="Montserrat"/>
                    </a:defRPr>
                  </a:pPr>
                  <a:endParaRPr sz="1800">
                    <a:cs typeface="+mn-ea"/>
                    <a:sym typeface="+mn-lt"/>
                  </a:endParaRPr>
                </a:p>
              </p:txBody>
            </p:sp>
            <p:sp>
              <p:nvSpPr>
                <p:cNvPr id="30" name="Shape 723">
                  <a:extLst>
                    <a:ext uri="{FF2B5EF4-FFF2-40B4-BE49-F238E27FC236}">
                      <a16:creationId xmlns="" xmlns:a16="http://schemas.microsoft.com/office/drawing/2014/main" id="{2387DD6D-5362-49B4-9A22-E4A1592E126B}"/>
                    </a:ext>
                  </a:extLst>
                </p:cNvPr>
                <p:cNvSpPr/>
                <p:nvPr/>
              </p:nvSpPr>
              <p:spPr>
                <a:xfrm>
                  <a:off x="1391918" y="1982050"/>
                  <a:ext cx="4704082" cy="3611839"/>
                </a:xfrm>
                <a:prstGeom prst="rect">
                  <a:avLst/>
                </a:prstGeom>
                <a:ln w="76200">
                  <a:solidFill>
                    <a:schemeClr val="bg1">
                      <a:lumMod val="75000"/>
                    </a:schemeClr>
                  </a:solidFill>
                  <a:miter lim="400000"/>
                </a:ln>
                <a:effectLst/>
              </p:spPr>
              <p:txBody>
                <a:bodyPr lIns="35719" tIns="35719" rIns="35719" bIns="35719" anchor="ctr"/>
                <a:lstStyle/>
                <a:p>
                  <a:pPr defTabSz="410845">
                    <a:defRPr sz="4400"/>
                  </a:pPr>
                  <a:endParaRPr sz="2200">
                    <a:cs typeface="+mn-ea"/>
                    <a:sym typeface="+mn-lt"/>
                  </a:endParaRPr>
                </a:p>
              </p:txBody>
            </p:sp>
          </p:grpSp>
          <p:sp>
            <p:nvSpPr>
              <p:cNvPr id="21" name="矩形 20">
                <a:extLst>
                  <a:ext uri="{FF2B5EF4-FFF2-40B4-BE49-F238E27FC236}">
                    <a16:creationId xmlns="" xmlns:a16="http://schemas.microsoft.com/office/drawing/2014/main" id="{59E056B2-2150-4889-85E3-39776C737E91}"/>
                  </a:ext>
                </a:extLst>
              </p:cNvPr>
              <p:cNvSpPr/>
              <p:nvPr/>
            </p:nvSpPr>
            <p:spPr>
              <a:xfrm>
                <a:off x="6964482" y="4529747"/>
                <a:ext cx="3935977" cy="874407"/>
              </a:xfrm>
              <a:prstGeom prst="rect">
                <a:avLst/>
              </a:prstGeom>
              <a:noFill/>
            </p:spPr>
            <p:txBody>
              <a:bodyPr wrap="square">
                <a:spAutoFit/>
              </a:bodyPr>
              <a:lstStyle/>
              <a:p>
                <a:pPr marL="285750" indent="-285750">
                  <a:lnSpc>
                    <a:spcPct val="150000"/>
                  </a:lnSpc>
                  <a:buFont typeface="Wingdings" panose="05000000000000000000" pitchFamily="2" charset="2"/>
                  <a:buChar char="u"/>
                </a:pPr>
                <a:r>
                  <a:rPr lang="zh-CN" altLang="en-US" b="1" dirty="0">
                    <a:solidFill>
                      <a:schemeClr val="bg1"/>
                    </a:solidFill>
                    <a:cs typeface="+mn-ea"/>
                    <a:sym typeface="+mn-lt"/>
                  </a:rPr>
                  <a:t>搜房干校   </a:t>
                </a:r>
              </a:p>
              <a:p>
                <a:pPr>
                  <a:lnSpc>
                    <a:spcPct val="150000"/>
                  </a:lnSpc>
                </a:pPr>
                <a:r>
                  <a:rPr lang="zh-CN" altLang="en-US" dirty="0">
                    <a:solidFill>
                      <a:schemeClr val="bg1"/>
                    </a:solidFill>
                    <a:cs typeface="+mn-ea"/>
                    <a:sym typeface="+mn-lt"/>
                  </a:rPr>
                  <a:t>培养后备干部、储备人才</a:t>
                </a:r>
              </a:p>
            </p:txBody>
          </p:sp>
        </p:grpSp>
      </p:grpSp>
      <p:grpSp>
        <p:nvGrpSpPr>
          <p:cNvPr id="13" name="组合 12">
            <a:extLst>
              <a:ext uri="{FF2B5EF4-FFF2-40B4-BE49-F238E27FC236}">
                <a16:creationId xmlns="" xmlns:a16="http://schemas.microsoft.com/office/drawing/2014/main" id="{36092C8B-232E-4156-A795-802BBB965DE7}"/>
              </a:ext>
            </a:extLst>
          </p:cNvPr>
          <p:cNvGrpSpPr/>
          <p:nvPr/>
        </p:nvGrpSpPr>
        <p:grpSpPr>
          <a:xfrm>
            <a:off x="1243637" y="1771985"/>
            <a:ext cx="4704082" cy="3622000"/>
            <a:chOff x="1391918" y="1982050"/>
            <a:chExt cx="4704082" cy="3622000"/>
          </a:xfrm>
        </p:grpSpPr>
        <p:pic>
          <p:nvPicPr>
            <p:cNvPr id="10" name="图片 9">
              <a:extLst>
                <a:ext uri="{FF2B5EF4-FFF2-40B4-BE49-F238E27FC236}">
                  <a16:creationId xmlns="" xmlns:a16="http://schemas.microsoft.com/office/drawing/2014/main" id="{34CD3F50-644A-447A-9A87-F3ECCEBBC7C7}"/>
                </a:ext>
              </a:extLst>
            </p:cNvPr>
            <p:cNvPicPr>
              <a:picLocks noChangeAspect="1"/>
            </p:cNvPicPr>
            <p:nvPr/>
          </p:nvPicPr>
          <p:blipFill>
            <a:blip r:embed="rId3"/>
            <a:stretch>
              <a:fillRect/>
            </a:stretch>
          </p:blipFill>
          <p:spPr>
            <a:xfrm>
              <a:off x="1569031" y="2136067"/>
              <a:ext cx="4386926" cy="3320246"/>
            </a:xfrm>
            <a:prstGeom prst="rect">
              <a:avLst/>
            </a:prstGeom>
          </p:spPr>
        </p:pic>
        <p:grpSp>
          <p:nvGrpSpPr>
            <p:cNvPr id="3" name="组合 2">
              <a:extLst>
                <a:ext uri="{FF2B5EF4-FFF2-40B4-BE49-F238E27FC236}">
                  <a16:creationId xmlns="" xmlns:a16="http://schemas.microsoft.com/office/drawing/2014/main" id="{5CE4073B-724F-4549-9C50-8388456B939E}"/>
                </a:ext>
              </a:extLst>
            </p:cNvPr>
            <p:cNvGrpSpPr/>
            <p:nvPr/>
          </p:nvGrpSpPr>
          <p:grpSpPr>
            <a:xfrm>
              <a:off x="1391918" y="1982050"/>
              <a:ext cx="4704082" cy="3622000"/>
              <a:chOff x="1391918" y="1982050"/>
              <a:chExt cx="4704082" cy="3622000"/>
            </a:xfrm>
          </p:grpSpPr>
          <p:sp>
            <p:nvSpPr>
              <p:cNvPr id="23" name="Shape 722">
                <a:extLst>
                  <a:ext uri="{FF2B5EF4-FFF2-40B4-BE49-F238E27FC236}">
                    <a16:creationId xmlns="" xmlns:a16="http://schemas.microsoft.com/office/drawing/2014/main" id="{9EB9DCE5-BE6B-4BBE-8EB6-74C5C5FFC598}"/>
                  </a:ext>
                </a:extLst>
              </p:cNvPr>
              <p:cNvSpPr/>
              <p:nvPr/>
            </p:nvSpPr>
            <p:spPr>
              <a:xfrm>
                <a:off x="1391918" y="4329981"/>
                <a:ext cx="4704082" cy="1274069"/>
              </a:xfrm>
              <a:prstGeom prst="rect">
                <a:avLst/>
              </a:prstGeom>
              <a:solidFill>
                <a:srgbClr val="068FF5"/>
              </a:solidFill>
              <a:ln w="12700">
                <a:miter lim="400000"/>
              </a:ln>
            </p:spPr>
            <p:txBody>
              <a:bodyPr tIns="45720" bIns="45720" anchor="ctr"/>
              <a:lstStyle/>
              <a:p>
                <a:pPr>
                  <a:defRPr sz="3600">
                    <a:solidFill>
                      <a:srgbClr val="FFFFFF"/>
                    </a:solidFill>
                    <a:latin typeface="Montserrat"/>
                    <a:ea typeface="Montserrat"/>
                    <a:cs typeface="Montserrat"/>
                    <a:sym typeface="Montserrat"/>
                  </a:defRPr>
                </a:pPr>
                <a:endParaRPr sz="1800">
                  <a:cs typeface="+mn-ea"/>
                  <a:sym typeface="+mn-lt"/>
                </a:endParaRPr>
              </a:p>
            </p:txBody>
          </p:sp>
          <p:sp>
            <p:nvSpPr>
              <p:cNvPr id="20" name="矩形 19">
                <a:extLst>
                  <a:ext uri="{FF2B5EF4-FFF2-40B4-BE49-F238E27FC236}">
                    <a16:creationId xmlns="" xmlns:a16="http://schemas.microsoft.com/office/drawing/2014/main" id="{F404D9A9-E014-4774-9B7D-E913FB7B3321}"/>
                  </a:ext>
                </a:extLst>
              </p:cNvPr>
              <p:cNvSpPr/>
              <p:nvPr/>
            </p:nvSpPr>
            <p:spPr>
              <a:xfrm>
                <a:off x="1671040" y="4529747"/>
                <a:ext cx="4145837" cy="874407"/>
              </a:xfrm>
              <a:prstGeom prst="rect">
                <a:avLst/>
              </a:prstGeom>
              <a:noFill/>
            </p:spPr>
            <p:txBody>
              <a:bodyPr wrap="square">
                <a:spAutoFit/>
              </a:bodyPr>
              <a:lstStyle/>
              <a:p>
                <a:pPr marL="285750" indent="-285750">
                  <a:lnSpc>
                    <a:spcPct val="150000"/>
                  </a:lnSpc>
                  <a:buFont typeface="Wingdings" panose="05000000000000000000" pitchFamily="2" charset="2"/>
                  <a:buChar char="u"/>
                </a:pPr>
                <a:r>
                  <a:rPr lang="zh-CN" altLang="en-US" b="1" dirty="0">
                    <a:solidFill>
                      <a:schemeClr val="bg1"/>
                    </a:solidFill>
                    <a:cs typeface="+mn-ea"/>
                    <a:sym typeface="+mn-lt"/>
                  </a:rPr>
                  <a:t>新员工入职培训</a:t>
                </a:r>
              </a:p>
              <a:p>
                <a:pPr>
                  <a:lnSpc>
                    <a:spcPct val="150000"/>
                  </a:lnSpc>
                </a:pPr>
                <a:r>
                  <a:rPr lang="zh-CN" altLang="en-US" dirty="0">
                    <a:solidFill>
                      <a:schemeClr val="bg1"/>
                    </a:solidFill>
                    <a:cs typeface="+mn-ea"/>
                    <a:sym typeface="+mn-lt"/>
                  </a:rPr>
                  <a:t>了解企业文化、融入搜房大家庭</a:t>
                </a:r>
              </a:p>
            </p:txBody>
          </p:sp>
          <p:sp>
            <p:nvSpPr>
              <p:cNvPr id="25" name="Shape 723">
                <a:extLst>
                  <a:ext uri="{FF2B5EF4-FFF2-40B4-BE49-F238E27FC236}">
                    <a16:creationId xmlns="" xmlns:a16="http://schemas.microsoft.com/office/drawing/2014/main" id="{8B2F8AE8-92AF-4E28-ADCC-52D86229B0F5}"/>
                  </a:ext>
                </a:extLst>
              </p:cNvPr>
              <p:cNvSpPr/>
              <p:nvPr/>
            </p:nvSpPr>
            <p:spPr>
              <a:xfrm>
                <a:off x="1391918" y="1982050"/>
                <a:ext cx="4704082" cy="3611839"/>
              </a:xfrm>
              <a:prstGeom prst="rect">
                <a:avLst/>
              </a:prstGeom>
              <a:ln w="76200">
                <a:solidFill>
                  <a:schemeClr val="bg1">
                    <a:lumMod val="75000"/>
                  </a:schemeClr>
                </a:solidFill>
                <a:miter lim="400000"/>
              </a:ln>
              <a:effectLst/>
            </p:spPr>
            <p:txBody>
              <a:bodyPr lIns="35719" tIns="35719" rIns="35719" bIns="35719" anchor="ctr"/>
              <a:lstStyle/>
              <a:p>
                <a:pPr defTabSz="410845">
                  <a:defRPr sz="4400"/>
                </a:pPr>
                <a:endParaRPr sz="2200">
                  <a:cs typeface="+mn-ea"/>
                  <a:sym typeface="+mn-lt"/>
                </a:endParaRPr>
              </a:p>
            </p:txBody>
          </p:sp>
        </p:grpSp>
      </p:grpSp>
    </p:spTree>
    <p:extLst>
      <p:ext uri="{BB962C8B-B14F-4D97-AF65-F5344CB8AC3E}">
        <p14:creationId xmlns:p14="http://schemas.microsoft.com/office/powerpoint/2010/main" val="36402983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1000"/>
                                        <p:tgtEl>
                                          <p:spTgt spid="13"/>
                                        </p:tgtEl>
                                      </p:cBhvr>
                                    </p:animEffect>
                                    <p:anim calcmode="lin" valueType="num">
                                      <p:cBhvr>
                                        <p:cTn id="14" dur="1000" fill="hold"/>
                                        <p:tgtEl>
                                          <p:spTgt spid="13"/>
                                        </p:tgtEl>
                                        <p:attrNameLst>
                                          <p:attrName>ppt_x</p:attrName>
                                        </p:attrNameLst>
                                      </p:cBhvr>
                                      <p:tavLst>
                                        <p:tav tm="0">
                                          <p:val>
                                            <p:strVal val="#ppt_x"/>
                                          </p:val>
                                        </p:tav>
                                        <p:tav tm="100000">
                                          <p:val>
                                            <p:strVal val="#ppt_x"/>
                                          </p:val>
                                        </p:tav>
                                      </p:tavLst>
                                    </p:anim>
                                    <p:anim calcmode="lin" valueType="num">
                                      <p:cBhvr>
                                        <p:cTn id="1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1000"/>
                                        <p:tgtEl>
                                          <p:spTgt spid="12"/>
                                        </p:tgtEl>
                                      </p:cBhvr>
                                    </p:animEffect>
                                    <p:anim calcmode="lin" valueType="num">
                                      <p:cBhvr>
                                        <p:cTn id="21" dur="1000" fill="hold"/>
                                        <p:tgtEl>
                                          <p:spTgt spid="12"/>
                                        </p:tgtEl>
                                        <p:attrNameLst>
                                          <p:attrName>ppt_x</p:attrName>
                                        </p:attrNameLst>
                                      </p:cBhvr>
                                      <p:tavLst>
                                        <p:tav tm="0">
                                          <p:val>
                                            <p:strVal val="#ppt_x"/>
                                          </p:val>
                                        </p:tav>
                                        <p:tav tm="100000">
                                          <p:val>
                                            <p:strVal val="#ppt_x"/>
                                          </p:val>
                                        </p:tav>
                                      </p:tavLst>
                                    </p:anim>
                                    <p:anim calcmode="lin" valueType="num">
                                      <p:cBhvr>
                                        <p:cTn id="2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a:extLst>
              <a:ext uri="{FF2B5EF4-FFF2-40B4-BE49-F238E27FC236}">
                <a16:creationId xmlns="" xmlns:a16="http://schemas.microsoft.com/office/drawing/2014/main" id="{3ADD2FFB-7E5B-45BB-88EA-C44527CE024D}"/>
              </a:ext>
            </a:extLst>
          </p:cNvPr>
          <p:cNvSpPr/>
          <p:nvPr/>
        </p:nvSpPr>
        <p:spPr>
          <a:xfrm>
            <a:off x="1" y="13730"/>
            <a:ext cx="12192000" cy="6844270"/>
          </a:xfrm>
          <a:prstGeom prst="rect">
            <a:avLst/>
          </a:prstGeom>
          <a:blipFill dpi="0" rotWithShape="1">
            <a:blip r:embed="rId2">
              <a:alphaModFix amt="82000"/>
            </a:blip>
            <a:srcRect/>
            <a:stretch>
              <a:fillRect b="-2823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5" name="任意多边形: 形状 4">
            <a:extLst>
              <a:ext uri="{FF2B5EF4-FFF2-40B4-BE49-F238E27FC236}">
                <a16:creationId xmlns="" xmlns:a16="http://schemas.microsoft.com/office/drawing/2014/main" id="{883C0AA7-2C0C-4096-BD59-F2805F954E80}"/>
              </a:ext>
            </a:extLst>
          </p:cNvPr>
          <p:cNvSpPr/>
          <p:nvPr/>
        </p:nvSpPr>
        <p:spPr>
          <a:xfrm>
            <a:off x="859971" y="1012371"/>
            <a:ext cx="10450286" cy="5099126"/>
          </a:xfrm>
          <a:custGeom>
            <a:avLst/>
            <a:gdLst>
              <a:gd name="connsiteX0" fmla="*/ 0 w 10450286"/>
              <a:gd name="connsiteY0" fmla="*/ 0 h 5099126"/>
              <a:gd name="connsiteX1" fmla="*/ 10450286 w 10450286"/>
              <a:gd name="connsiteY1" fmla="*/ 0 h 5099126"/>
              <a:gd name="connsiteX2" fmla="*/ 10450286 w 10450286"/>
              <a:gd name="connsiteY2" fmla="*/ 5099126 h 5099126"/>
              <a:gd name="connsiteX3" fmla="*/ 0 w 10450286"/>
              <a:gd name="connsiteY3" fmla="*/ 5099126 h 5099126"/>
              <a:gd name="connsiteX4" fmla="*/ 0 w 10450286"/>
              <a:gd name="connsiteY4" fmla="*/ 0 h 5099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50286" h="5099126">
                <a:moveTo>
                  <a:pt x="0" y="0"/>
                </a:moveTo>
                <a:lnTo>
                  <a:pt x="10450286" y="0"/>
                </a:lnTo>
                <a:lnTo>
                  <a:pt x="10450286" y="5099126"/>
                </a:lnTo>
                <a:lnTo>
                  <a:pt x="0" y="5099126"/>
                </a:lnTo>
                <a:lnTo>
                  <a:pt x="0" y="0"/>
                </a:lnTo>
                <a:close/>
              </a:path>
            </a:pathLst>
          </a:custGeom>
          <a:solidFill>
            <a:schemeClr val="bg1"/>
          </a:solidFill>
          <a:ln>
            <a:noFill/>
          </a:ln>
          <a:effectLst>
            <a:outerShdw blurRad="76200" dist="38100" dir="5400000" sx="101000" sy="101000" algn="t" rotWithShape="0">
              <a:prstClr val="black">
                <a:alpha val="39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457200">
              <a:defRPr/>
            </a:pPr>
            <a:endParaRPr lang="zh-CN" altLang="en-US" dirty="0">
              <a:solidFill>
                <a:prstClr val="white"/>
              </a:solidFill>
              <a:cs typeface="+mn-ea"/>
              <a:sym typeface="+mn-lt"/>
            </a:endParaRPr>
          </a:p>
        </p:txBody>
      </p:sp>
      <p:sp>
        <p:nvSpPr>
          <p:cNvPr id="6" name="矩形 5">
            <a:extLst>
              <a:ext uri="{FF2B5EF4-FFF2-40B4-BE49-F238E27FC236}">
                <a16:creationId xmlns="" xmlns:a16="http://schemas.microsoft.com/office/drawing/2014/main" id="{E736BAD7-2AB7-4AAC-9B10-A02909E05060}"/>
              </a:ext>
            </a:extLst>
          </p:cNvPr>
          <p:cNvSpPr/>
          <p:nvPr/>
        </p:nvSpPr>
        <p:spPr>
          <a:xfrm>
            <a:off x="3340695" y="877281"/>
            <a:ext cx="5605597" cy="569507"/>
          </a:xfrm>
          <a:prstGeom prst="rect">
            <a:avLst/>
          </a:prstGeom>
          <a:solidFill>
            <a:srgbClr val="068FF5"/>
          </a:solidFill>
          <a:ln>
            <a:noFill/>
          </a:ln>
          <a:effectLst>
            <a:outerShdw blurRad="406400" dist="63500" dir="5400000" algn="t"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r>
              <a:rPr lang="zh-CN" altLang="en-US" spc="600" dirty="0">
                <a:solidFill>
                  <a:prstClr val="white"/>
                </a:solidFill>
                <a:cs typeface="+mn-ea"/>
                <a:sym typeface="+mn-lt"/>
              </a:rPr>
              <a:t>   </a:t>
            </a:r>
            <a:r>
              <a:rPr lang="zh-CN" altLang="en-US" spc="600" dirty="0" smtClean="0">
                <a:solidFill>
                  <a:prstClr val="white"/>
                </a:solidFill>
                <a:cs typeface="+mn-ea"/>
                <a:sym typeface="+mn-lt"/>
              </a:rPr>
              <a:t>优品文化</a:t>
            </a:r>
            <a:r>
              <a:rPr lang="zh-CN" altLang="en-US" spc="600" dirty="0">
                <a:solidFill>
                  <a:prstClr val="white"/>
                </a:solidFill>
                <a:cs typeface="+mn-ea"/>
                <a:sym typeface="+mn-lt"/>
              </a:rPr>
              <a:t>传媒有限公司</a:t>
            </a:r>
          </a:p>
        </p:txBody>
      </p:sp>
      <p:sp>
        <p:nvSpPr>
          <p:cNvPr id="7" name="矩形 6">
            <a:extLst>
              <a:ext uri="{FF2B5EF4-FFF2-40B4-BE49-F238E27FC236}">
                <a16:creationId xmlns="" xmlns:a16="http://schemas.microsoft.com/office/drawing/2014/main" id="{275D689D-5C0F-49E4-90F1-D7CAFF632F3A}"/>
              </a:ext>
            </a:extLst>
          </p:cNvPr>
          <p:cNvSpPr/>
          <p:nvPr/>
        </p:nvSpPr>
        <p:spPr>
          <a:xfrm rot="5400000">
            <a:off x="5921932" y="4319919"/>
            <a:ext cx="348135" cy="3505200"/>
          </a:xfrm>
          <a:prstGeom prst="rect">
            <a:avLst/>
          </a:prstGeom>
          <a:solidFill>
            <a:srgbClr val="068FF5"/>
          </a:solidFill>
          <a:ln>
            <a:noFill/>
          </a:ln>
          <a:effectLst>
            <a:outerShdw blurRad="406400" dist="63500" dir="5400000" algn="t"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zh-CN" altLang="en-US" dirty="0">
              <a:solidFill>
                <a:prstClr val="white"/>
              </a:solidFill>
              <a:cs typeface="+mn-ea"/>
              <a:sym typeface="+mn-lt"/>
            </a:endParaRPr>
          </a:p>
        </p:txBody>
      </p:sp>
      <p:grpSp>
        <p:nvGrpSpPr>
          <p:cNvPr id="8" name="组合 7">
            <a:extLst>
              <a:ext uri="{FF2B5EF4-FFF2-40B4-BE49-F238E27FC236}">
                <a16:creationId xmlns="" xmlns:a16="http://schemas.microsoft.com/office/drawing/2014/main" id="{1D89F05D-FA79-4061-82ED-2C092B2F9B74}"/>
              </a:ext>
            </a:extLst>
          </p:cNvPr>
          <p:cNvGrpSpPr/>
          <p:nvPr/>
        </p:nvGrpSpPr>
        <p:grpSpPr>
          <a:xfrm>
            <a:off x="10973821" y="3135098"/>
            <a:ext cx="716416" cy="552448"/>
            <a:chOff x="10866438" y="3185886"/>
            <a:chExt cx="901700" cy="695326"/>
          </a:xfrm>
        </p:grpSpPr>
        <p:sp>
          <p:nvSpPr>
            <p:cNvPr id="9" name="矩形 8">
              <a:extLst>
                <a:ext uri="{FF2B5EF4-FFF2-40B4-BE49-F238E27FC236}">
                  <a16:creationId xmlns="" xmlns:a16="http://schemas.microsoft.com/office/drawing/2014/main" id="{89595394-18E5-4418-8E29-2CF75BD8711B}"/>
                </a:ext>
              </a:extLst>
            </p:cNvPr>
            <p:cNvSpPr/>
            <p:nvPr/>
          </p:nvSpPr>
          <p:spPr>
            <a:xfrm rot="5400000">
              <a:off x="10969625" y="3082699"/>
              <a:ext cx="695326" cy="901700"/>
            </a:xfrm>
            <a:prstGeom prst="rect">
              <a:avLst/>
            </a:prstGeom>
            <a:solidFill>
              <a:srgbClr val="068FF5"/>
            </a:solidFill>
            <a:ln>
              <a:noFill/>
            </a:ln>
            <a:effectLst>
              <a:outerShdw blurRad="406400" dist="63500" dir="5400000" algn="t"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zh-CN" altLang="en-US" dirty="0">
                <a:solidFill>
                  <a:prstClr val="white"/>
                </a:solidFill>
                <a:cs typeface="+mn-ea"/>
                <a:sym typeface="+mn-lt"/>
              </a:endParaRPr>
            </a:p>
          </p:txBody>
        </p:sp>
        <p:sp>
          <p:nvSpPr>
            <p:cNvPr id="10" name="燕尾形 7">
              <a:extLst>
                <a:ext uri="{FF2B5EF4-FFF2-40B4-BE49-F238E27FC236}">
                  <a16:creationId xmlns="" xmlns:a16="http://schemas.microsoft.com/office/drawing/2014/main" id="{F5B87C4E-88FF-4E5E-9AA0-7BB31D5153B8}"/>
                </a:ext>
              </a:extLst>
            </p:cNvPr>
            <p:cNvSpPr/>
            <p:nvPr/>
          </p:nvSpPr>
          <p:spPr>
            <a:xfrm>
              <a:off x="11171238" y="3349399"/>
              <a:ext cx="292100" cy="3683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zh-CN" altLang="en-US" dirty="0">
                <a:solidFill>
                  <a:prstClr val="black"/>
                </a:solidFill>
                <a:cs typeface="+mn-ea"/>
                <a:sym typeface="+mn-lt"/>
              </a:endParaRPr>
            </a:p>
          </p:txBody>
        </p:sp>
      </p:grpSp>
      <p:grpSp>
        <p:nvGrpSpPr>
          <p:cNvPr id="11" name="组合 10">
            <a:extLst>
              <a:ext uri="{FF2B5EF4-FFF2-40B4-BE49-F238E27FC236}">
                <a16:creationId xmlns="" xmlns:a16="http://schemas.microsoft.com/office/drawing/2014/main" id="{0220220E-8127-44FD-A1EA-5B90E8FCFD48}"/>
              </a:ext>
            </a:extLst>
          </p:cNvPr>
          <p:cNvGrpSpPr/>
          <p:nvPr/>
        </p:nvGrpSpPr>
        <p:grpSpPr>
          <a:xfrm>
            <a:off x="531246" y="3135098"/>
            <a:ext cx="716416" cy="552448"/>
            <a:chOff x="423863" y="3185886"/>
            <a:chExt cx="901700" cy="695326"/>
          </a:xfrm>
        </p:grpSpPr>
        <p:sp>
          <p:nvSpPr>
            <p:cNvPr id="12" name="矩形 11">
              <a:extLst>
                <a:ext uri="{FF2B5EF4-FFF2-40B4-BE49-F238E27FC236}">
                  <a16:creationId xmlns="" xmlns:a16="http://schemas.microsoft.com/office/drawing/2014/main" id="{D2FE5563-797C-415A-AB36-6135F0532B6C}"/>
                </a:ext>
              </a:extLst>
            </p:cNvPr>
            <p:cNvSpPr/>
            <p:nvPr/>
          </p:nvSpPr>
          <p:spPr>
            <a:xfrm rot="5400000">
              <a:off x="527050" y="3082699"/>
              <a:ext cx="695326" cy="901700"/>
            </a:xfrm>
            <a:prstGeom prst="rect">
              <a:avLst/>
            </a:prstGeom>
            <a:solidFill>
              <a:srgbClr val="068FF5"/>
            </a:solidFill>
            <a:ln>
              <a:noFill/>
            </a:ln>
            <a:effectLst>
              <a:outerShdw blurRad="406400" dist="63500" dir="5400000" algn="t"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zh-CN" altLang="en-US" dirty="0">
                <a:solidFill>
                  <a:prstClr val="white"/>
                </a:solidFill>
                <a:cs typeface="+mn-ea"/>
                <a:sym typeface="+mn-lt"/>
              </a:endParaRPr>
            </a:p>
          </p:txBody>
        </p:sp>
        <p:sp>
          <p:nvSpPr>
            <p:cNvPr id="13" name="燕尾形 8">
              <a:extLst>
                <a:ext uri="{FF2B5EF4-FFF2-40B4-BE49-F238E27FC236}">
                  <a16:creationId xmlns="" xmlns:a16="http://schemas.microsoft.com/office/drawing/2014/main" id="{BEB4AE76-DD10-41CB-A296-D1EA1E0D0B60}"/>
                </a:ext>
              </a:extLst>
            </p:cNvPr>
            <p:cNvSpPr/>
            <p:nvPr/>
          </p:nvSpPr>
          <p:spPr>
            <a:xfrm flipH="1">
              <a:off x="728663" y="3349399"/>
              <a:ext cx="292100" cy="3683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zh-CN" altLang="en-US" dirty="0">
                <a:solidFill>
                  <a:prstClr val="black"/>
                </a:solidFill>
                <a:cs typeface="+mn-ea"/>
                <a:sym typeface="+mn-lt"/>
              </a:endParaRPr>
            </a:p>
          </p:txBody>
        </p:sp>
      </p:grpSp>
      <p:sp>
        <p:nvSpPr>
          <p:cNvPr id="15" name="文本框 14">
            <a:extLst>
              <a:ext uri="{FF2B5EF4-FFF2-40B4-BE49-F238E27FC236}">
                <a16:creationId xmlns="" xmlns:a16="http://schemas.microsoft.com/office/drawing/2014/main" id="{AF6BAE40-74D4-45F7-9162-DC5E849C5A0E}"/>
              </a:ext>
            </a:extLst>
          </p:cNvPr>
          <p:cNvSpPr txBox="1"/>
          <p:nvPr/>
        </p:nvSpPr>
        <p:spPr>
          <a:xfrm>
            <a:off x="2363594" y="1729903"/>
            <a:ext cx="2614819" cy="1200329"/>
          </a:xfrm>
          <a:prstGeom prst="rect">
            <a:avLst/>
          </a:prstGeom>
          <a:noFill/>
        </p:spPr>
        <p:txBody>
          <a:bodyPr wrap="none" rtlCol="0">
            <a:spAutoFit/>
            <a:scene3d>
              <a:camera prst="orthographicFront"/>
              <a:lightRig rig="threePt" dir="t"/>
            </a:scene3d>
            <a:sp3d contourW="12700"/>
          </a:bodyPr>
          <a:lstStyle/>
          <a:p>
            <a:pPr algn="ctr" defTabSz="457200">
              <a:defRPr/>
            </a:pPr>
            <a:r>
              <a:rPr lang="en-US" altLang="zh-CN" sz="7200" b="1" i="1" dirty="0" smtClean="0">
                <a:solidFill>
                  <a:srgbClr val="E7E6E6">
                    <a:lumMod val="25000"/>
                  </a:srgbClr>
                </a:solidFill>
                <a:latin typeface="微软雅黑" panose="020B0503020204020204" pitchFamily="34" charset="-122"/>
                <a:ea typeface="微软雅黑" panose="020B0503020204020204" pitchFamily="34" charset="-122"/>
                <a:cs typeface="+mn-ea"/>
                <a:sym typeface="+mn-lt"/>
              </a:rPr>
              <a:t>20XX</a:t>
            </a:r>
            <a:endParaRPr lang="zh-CN" altLang="en-US" sz="7200" b="1" i="1" dirty="0">
              <a:solidFill>
                <a:srgbClr val="E7E6E6">
                  <a:lumMod val="25000"/>
                </a:srgbClr>
              </a:solidFill>
              <a:latin typeface="微软雅黑" panose="020B0503020204020204" pitchFamily="34" charset="-122"/>
              <a:ea typeface="微软雅黑" panose="020B0503020204020204" pitchFamily="34" charset="-122"/>
              <a:cs typeface="+mn-ea"/>
              <a:sym typeface="+mn-lt"/>
            </a:endParaRPr>
          </a:p>
        </p:txBody>
      </p:sp>
      <p:sp>
        <p:nvSpPr>
          <p:cNvPr id="16" name="文本框 15">
            <a:extLst>
              <a:ext uri="{FF2B5EF4-FFF2-40B4-BE49-F238E27FC236}">
                <a16:creationId xmlns="" xmlns:a16="http://schemas.microsoft.com/office/drawing/2014/main" id="{9A6A3FE8-A244-48B7-804D-F325FEB5BDB9}"/>
              </a:ext>
            </a:extLst>
          </p:cNvPr>
          <p:cNvSpPr txBox="1"/>
          <p:nvPr/>
        </p:nvSpPr>
        <p:spPr>
          <a:xfrm>
            <a:off x="1860551" y="3211121"/>
            <a:ext cx="8470899" cy="1200329"/>
          </a:xfrm>
          <a:prstGeom prst="rect">
            <a:avLst/>
          </a:prstGeom>
          <a:noFill/>
        </p:spPr>
        <p:txBody>
          <a:bodyPr wrap="square" rtlCol="0">
            <a:spAutoFit/>
          </a:bodyPr>
          <a:lstStyle/>
          <a:p>
            <a:pPr defTabSz="457200">
              <a:defRPr/>
            </a:pPr>
            <a:r>
              <a:rPr lang="zh-CN" altLang="en-US" sz="7200" i="1" dirty="0">
                <a:ln w="0">
                  <a:noFill/>
                </a:ln>
                <a:solidFill>
                  <a:srgbClr val="068FF5"/>
                </a:solidFill>
                <a:latin typeface="微软雅黑" panose="020B0503020204020204" pitchFamily="34" charset="-122"/>
                <a:ea typeface="微软雅黑" panose="020B0503020204020204" pitchFamily="34" charset="-122"/>
                <a:cs typeface="+mn-ea"/>
                <a:sym typeface="+mn-lt"/>
              </a:rPr>
              <a:t>人事制度</a:t>
            </a:r>
            <a:r>
              <a:rPr lang="zh-CN" altLang="en-US" sz="7200" i="1" dirty="0">
                <a:ln w="0">
                  <a:noFill/>
                </a:ln>
                <a:solidFill>
                  <a:srgbClr val="E7E6E6">
                    <a:lumMod val="25000"/>
                  </a:srgbClr>
                </a:solidFill>
                <a:latin typeface="微软雅黑" panose="020B0503020204020204" pitchFamily="34" charset="-122"/>
                <a:ea typeface="微软雅黑" panose="020B0503020204020204" pitchFamily="34" charset="-122"/>
                <a:cs typeface="+mn-ea"/>
                <a:sym typeface="+mn-lt"/>
              </a:rPr>
              <a:t>及工作流程</a:t>
            </a:r>
          </a:p>
        </p:txBody>
      </p:sp>
      <p:grpSp>
        <p:nvGrpSpPr>
          <p:cNvPr id="18" name="组合 17">
            <a:extLst>
              <a:ext uri="{FF2B5EF4-FFF2-40B4-BE49-F238E27FC236}">
                <a16:creationId xmlns="" xmlns:a16="http://schemas.microsoft.com/office/drawing/2014/main" id="{B1994DFE-7892-4D17-B388-B7ABBCD8C2D3}"/>
              </a:ext>
            </a:extLst>
          </p:cNvPr>
          <p:cNvGrpSpPr/>
          <p:nvPr/>
        </p:nvGrpSpPr>
        <p:grpSpPr>
          <a:xfrm>
            <a:off x="5202464" y="5073965"/>
            <a:ext cx="1765300" cy="316802"/>
            <a:chOff x="1244534" y="4117273"/>
            <a:chExt cx="1765300" cy="316802"/>
          </a:xfrm>
        </p:grpSpPr>
        <p:sp>
          <p:nvSpPr>
            <p:cNvPr id="19" name="圆角矩形 13">
              <a:extLst>
                <a:ext uri="{FF2B5EF4-FFF2-40B4-BE49-F238E27FC236}">
                  <a16:creationId xmlns="" xmlns:a16="http://schemas.microsoft.com/office/drawing/2014/main" id="{7CF134B4-B468-460D-9961-DE0BE44412F1}"/>
                </a:ext>
              </a:extLst>
            </p:cNvPr>
            <p:cNvSpPr/>
            <p:nvPr/>
          </p:nvSpPr>
          <p:spPr>
            <a:xfrm>
              <a:off x="1244534" y="4117273"/>
              <a:ext cx="1765300" cy="316802"/>
            </a:xfrm>
            <a:prstGeom prst="roundRect">
              <a:avLst>
                <a:gd name="adj" fmla="val 50000"/>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zh-CN" altLang="en-US">
                <a:solidFill>
                  <a:srgbClr val="E7E6E6">
                    <a:lumMod val="25000"/>
                  </a:srgbClr>
                </a:solidFill>
                <a:cs typeface="+mn-ea"/>
                <a:sym typeface="+mn-lt"/>
              </a:endParaRPr>
            </a:p>
          </p:txBody>
        </p:sp>
        <p:sp>
          <p:nvSpPr>
            <p:cNvPr id="20" name="文本框 19">
              <a:extLst>
                <a:ext uri="{FF2B5EF4-FFF2-40B4-BE49-F238E27FC236}">
                  <a16:creationId xmlns="" xmlns:a16="http://schemas.microsoft.com/office/drawing/2014/main" id="{B79159AE-D872-4564-ACF0-D503809B13E2}"/>
                </a:ext>
              </a:extLst>
            </p:cNvPr>
            <p:cNvSpPr txBox="1"/>
            <p:nvPr/>
          </p:nvSpPr>
          <p:spPr>
            <a:xfrm>
              <a:off x="1244535" y="4121786"/>
              <a:ext cx="1618194" cy="307777"/>
            </a:xfrm>
            <a:prstGeom prst="rect">
              <a:avLst/>
            </a:prstGeom>
            <a:noFill/>
          </p:spPr>
          <p:txBody>
            <a:bodyPr wrap="square" rtlCol="0">
              <a:spAutoFit/>
              <a:scene3d>
                <a:camera prst="orthographicFront"/>
                <a:lightRig rig="threePt" dir="t"/>
              </a:scene3d>
              <a:sp3d contourW="12700"/>
            </a:bodyPr>
            <a:lstStyle/>
            <a:p>
              <a:pPr algn="ctr" defTabSz="457200">
                <a:defRPr/>
              </a:pPr>
              <a:r>
                <a:rPr lang="zh-CN" altLang="en-US" sz="1400" dirty="0">
                  <a:solidFill>
                    <a:srgbClr val="E7E6E6">
                      <a:lumMod val="25000"/>
                    </a:srgbClr>
                  </a:solidFill>
                  <a:cs typeface="+mn-ea"/>
                  <a:sym typeface="+mn-lt"/>
                </a:rPr>
                <a:t>汇报人</a:t>
              </a:r>
              <a:r>
                <a:rPr lang="zh-CN" altLang="en-US" sz="1400" dirty="0" smtClean="0">
                  <a:solidFill>
                    <a:srgbClr val="E7E6E6">
                      <a:lumMod val="25000"/>
                    </a:srgbClr>
                  </a:solidFill>
                  <a:cs typeface="+mn-ea"/>
                  <a:sym typeface="+mn-lt"/>
                </a:rPr>
                <a:t>：优品</a:t>
              </a:r>
              <a:r>
                <a:rPr lang="en-US" altLang="zh-CN" sz="1400" dirty="0" smtClean="0">
                  <a:solidFill>
                    <a:srgbClr val="E7E6E6">
                      <a:lumMod val="25000"/>
                    </a:srgbClr>
                  </a:solidFill>
                  <a:cs typeface="+mn-ea"/>
                  <a:sym typeface="+mn-lt"/>
                </a:rPr>
                <a:t>PPT</a:t>
              </a:r>
              <a:endParaRPr lang="zh-CN" altLang="en-US" sz="1400" dirty="0">
                <a:solidFill>
                  <a:srgbClr val="E7E6E6">
                    <a:lumMod val="25000"/>
                  </a:srgbClr>
                </a:solidFill>
                <a:cs typeface="+mn-ea"/>
                <a:sym typeface="+mn-lt"/>
              </a:endParaRPr>
            </a:p>
          </p:txBody>
        </p:sp>
      </p:grpSp>
      <p:sp>
        <p:nvSpPr>
          <p:cNvPr id="29" name="矩形 28">
            <a:extLst>
              <a:ext uri="{FF2B5EF4-FFF2-40B4-BE49-F238E27FC236}">
                <a16:creationId xmlns="" xmlns:a16="http://schemas.microsoft.com/office/drawing/2014/main" id="{EB3E9879-ECE8-4783-8EBA-ADAD2359DABB}"/>
              </a:ext>
            </a:extLst>
          </p:cNvPr>
          <p:cNvSpPr/>
          <p:nvPr/>
        </p:nvSpPr>
        <p:spPr>
          <a:xfrm>
            <a:off x="2564718" y="2803347"/>
            <a:ext cx="7302462" cy="461665"/>
          </a:xfrm>
          <a:prstGeom prst="rect">
            <a:avLst/>
          </a:prstGeom>
        </p:spPr>
        <p:txBody>
          <a:bodyPr wrap="square">
            <a:spAutoFit/>
          </a:bodyPr>
          <a:lstStyle/>
          <a:p>
            <a:pPr algn="dist"/>
            <a:r>
              <a:rPr lang="zh-CN" altLang="en-US" sz="2400" dirty="0">
                <a:solidFill>
                  <a:srgbClr val="E7E6E6">
                    <a:lumMod val="25000"/>
                  </a:srgbClr>
                </a:solidFill>
                <a:cs typeface="+mn-ea"/>
                <a:sym typeface="+mn-lt"/>
              </a:rPr>
              <a:t>Personnel system and work flow</a:t>
            </a:r>
          </a:p>
        </p:txBody>
      </p:sp>
      <p:sp>
        <p:nvSpPr>
          <p:cNvPr id="35" name="文本框 34">
            <a:extLst>
              <a:ext uri="{FF2B5EF4-FFF2-40B4-BE49-F238E27FC236}">
                <a16:creationId xmlns="" xmlns:a16="http://schemas.microsoft.com/office/drawing/2014/main" id="{0099B767-BF10-4D35-A091-725BA0074C39}"/>
              </a:ext>
            </a:extLst>
          </p:cNvPr>
          <p:cNvSpPr txBox="1"/>
          <p:nvPr/>
        </p:nvSpPr>
        <p:spPr>
          <a:xfrm>
            <a:off x="3369272" y="4418849"/>
            <a:ext cx="5509260" cy="368300"/>
          </a:xfrm>
          <a:prstGeom prst="rect">
            <a:avLst/>
          </a:prstGeom>
          <a:noFill/>
        </p:spPr>
        <p:txBody>
          <a:bodyPr wrap="square" rtlCol="0" anchor="t">
            <a:spAutoFit/>
          </a:bodyPr>
          <a:lstStyle/>
          <a:p>
            <a:pPr algn="dist"/>
            <a:r>
              <a:rPr lang="zh-CN" altLang="en-US" b="1" dirty="0">
                <a:solidFill>
                  <a:srgbClr val="E7E6E6">
                    <a:lumMod val="25000"/>
                  </a:srgbClr>
                </a:solidFill>
                <a:cs typeface="+mn-ea"/>
                <a:sym typeface="+mn-lt"/>
              </a:rPr>
              <a:t>企业制度</a:t>
            </a:r>
            <a:r>
              <a:rPr lang="en-US" altLang="zh-CN" b="1" dirty="0">
                <a:solidFill>
                  <a:srgbClr val="E7E6E6">
                    <a:lumMod val="25000"/>
                  </a:srgbClr>
                </a:solidFill>
                <a:cs typeface="+mn-ea"/>
                <a:sym typeface="+mn-lt"/>
              </a:rPr>
              <a:t>/</a:t>
            </a:r>
            <a:r>
              <a:rPr lang="zh-CN" altLang="en-US" b="1" dirty="0">
                <a:solidFill>
                  <a:srgbClr val="E7E6E6">
                    <a:lumMod val="25000"/>
                  </a:srgbClr>
                </a:solidFill>
                <a:cs typeface="+mn-ea"/>
                <a:sym typeface="+mn-lt"/>
              </a:rPr>
              <a:t>人事培训</a:t>
            </a:r>
            <a:r>
              <a:rPr lang="en-US" altLang="zh-CN" b="1" dirty="0">
                <a:solidFill>
                  <a:srgbClr val="E7E6E6">
                    <a:lumMod val="25000"/>
                  </a:srgbClr>
                </a:solidFill>
                <a:cs typeface="+mn-ea"/>
                <a:sym typeface="+mn-lt"/>
              </a:rPr>
              <a:t>/</a:t>
            </a:r>
            <a:r>
              <a:rPr lang="zh-CN" altLang="en-US" b="1" dirty="0">
                <a:solidFill>
                  <a:srgbClr val="E7E6E6">
                    <a:lumMod val="25000"/>
                  </a:srgbClr>
                </a:solidFill>
                <a:cs typeface="+mn-ea"/>
                <a:sym typeface="+mn-lt"/>
              </a:rPr>
              <a:t>员工培训</a:t>
            </a:r>
            <a:r>
              <a:rPr lang="en-US" altLang="zh-CN" b="1" dirty="0">
                <a:solidFill>
                  <a:srgbClr val="E7E6E6">
                    <a:lumMod val="25000"/>
                  </a:srgbClr>
                </a:solidFill>
                <a:cs typeface="+mn-ea"/>
                <a:sym typeface="+mn-lt"/>
              </a:rPr>
              <a:t>/</a:t>
            </a:r>
            <a:r>
              <a:rPr lang="zh-CN" altLang="en-US" b="1" dirty="0">
                <a:solidFill>
                  <a:srgbClr val="E7E6E6">
                    <a:lumMod val="25000"/>
                  </a:srgbClr>
                </a:solidFill>
                <a:cs typeface="+mn-ea"/>
                <a:sym typeface="+mn-lt"/>
              </a:rPr>
              <a:t>入职培训</a:t>
            </a:r>
          </a:p>
        </p:txBody>
      </p:sp>
    </p:spTree>
    <p:extLst>
      <p:ext uri="{BB962C8B-B14F-4D97-AF65-F5344CB8AC3E}">
        <p14:creationId xmlns:p14="http://schemas.microsoft.com/office/powerpoint/2010/main" val="398314237"/>
      </p:ext>
    </p:extLst>
  </p:cSld>
  <p:clrMapOvr>
    <a:masterClrMapping/>
  </p:clrMapOvr>
  <p:transition spd="slow">
    <p:push dir="u"/>
  </p:transition>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14:presetBounceEnd="51000">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14:bounceEnd="51000">
                                          <p:cBhvr additive="base">
                                            <p:cTn id="7" dur="1000" fill="hold"/>
                                            <p:tgtEl>
                                              <p:spTgt spid="8"/>
                                            </p:tgtEl>
                                            <p:attrNameLst>
                                              <p:attrName>ppt_x</p:attrName>
                                            </p:attrNameLst>
                                          </p:cBhvr>
                                          <p:tavLst>
                                            <p:tav tm="0">
                                              <p:val>
                                                <p:strVal val="1+#ppt_w/2"/>
                                              </p:val>
                                            </p:tav>
                                            <p:tav tm="100000">
                                              <p:val>
                                                <p:strVal val="#ppt_x"/>
                                              </p:val>
                                            </p:tav>
                                          </p:tavLst>
                                        </p:anim>
                                        <p:anim calcmode="lin" valueType="num" p14:bounceEnd="51000">
                                          <p:cBhvr additive="base">
                                            <p:cTn id="8" dur="10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14:presetBounceEnd="51000">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14:bounceEnd="51000">
                                          <p:cBhvr additive="base">
                                            <p:cTn id="11" dur="1000" fill="hold"/>
                                            <p:tgtEl>
                                              <p:spTgt spid="11"/>
                                            </p:tgtEl>
                                            <p:attrNameLst>
                                              <p:attrName>ppt_x</p:attrName>
                                            </p:attrNameLst>
                                          </p:cBhvr>
                                          <p:tavLst>
                                            <p:tav tm="0">
                                              <p:val>
                                                <p:strVal val="0-#ppt_w/2"/>
                                              </p:val>
                                            </p:tav>
                                            <p:tav tm="100000">
                                              <p:val>
                                                <p:strVal val="#ppt_x"/>
                                              </p:val>
                                            </p:tav>
                                          </p:tavLst>
                                        </p:anim>
                                        <p:anim calcmode="lin" valueType="num" p14:bounceEnd="51000">
                                          <p:cBhvr additive="base">
                                            <p:cTn id="12" dur="100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4" fill="hold" grpId="0" nodeType="withEffect" p14:presetBounceEnd="51000">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14:bounceEnd="51000">
                                          <p:cBhvr additive="base">
                                            <p:cTn id="15" dur="1000" fill="hold"/>
                                            <p:tgtEl>
                                              <p:spTgt spid="7"/>
                                            </p:tgtEl>
                                            <p:attrNameLst>
                                              <p:attrName>ppt_x</p:attrName>
                                            </p:attrNameLst>
                                          </p:cBhvr>
                                          <p:tavLst>
                                            <p:tav tm="0">
                                              <p:val>
                                                <p:strVal val="#ppt_x"/>
                                              </p:val>
                                            </p:tav>
                                            <p:tav tm="100000">
                                              <p:val>
                                                <p:strVal val="#ppt_x"/>
                                              </p:val>
                                            </p:tav>
                                          </p:tavLst>
                                        </p:anim>
                                        <p:anim calcmode="lin" valueType="num" p14:bounceEnd="51000">
                                          <p:cBhvr additive="base">
                                            <p:cTn id="16" dur="1000" fill="hold"/>
                                            <p:tgtEl>
                                              <p:spTgt spid="7"/>
                                            </p:tgtEl>
                                            <p:attrNameLst>
                                              <p:attrName>ppt_y</p:attrName>
                                            </p:attrNameLst>
                                          </p:cBhvr>
                                          <p:tavLst>
                                            <p:tav tm="0">
                                              <p:val>
                                                <p:strVal val="1+#ppt_h/2"/>
                                              </p:val>
                                            </p:tav>
                                            <p:tav tm="100000">
                                              <p:val>
                                                <p:strVal val="#ppt_y"/>
                                              </p:val>
                                            </p:tav>
                                          </p:tavLst>
                                        </p:anim>
                                      </p:childTnLst>
                                    </p:cTn>
                                  </p:par>
                                  <p:par>
                                    <p:cTn id="17" presetID="2" presetClass="entr" presetSubtype="1" fill="hold" grpId="0" nodeType="withEffect" p14:presetBounceEnd="51000">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14:bounceEnd="51000">
                                          <p:cBhvr additive="base">
                                            <p:cTn id="19" dur="1000" fill="hold"/>
                                            <p:tgtEl>
                                              <p:spTgt spid="6"/>
                                            </p:tgtEl>
                                            <p:attrNameLst>
                                              <p:attrName>ppt_x</p:attrName>
                                            </p:attrNameLst>
                                          </p:cBhvr>
                                          <p:tavLst>
                                            <p:tav tm="0">
                                              <p:val>
                                                <p:strVal val="#ppt_x"/>
                                              </p:val>
                                            </p:tav>
                                            <p:tav tm="100000">
                                              <p:val>
                                                <p:strVal val="#ppt_x"/>
                                              </p:val>
                                            </p:tav>
                                          </p:tavLst>
                                        </p:anim>
                                        <p:anim calcmode="lin" valueType="num" p14:bounceEnd="51000">
                                          <p:cBhvr additive="base">
                                            <p:cTn id="20" dur="1000" fill="hold"/>
                                            <p:tgtEl>
                                              <p:spTgt spid="6"/>
                                            </p:tgtEl>
                                            <p:attrNameLst>
                                              <p:attrName>ppt_y</p:attrName>
                                            </p:attrNameLst>
                                          </p:cBhvr>
                                          <p:tavLst>
                                            <p:tav tm="0">
                                              <p:val>
                                                <p:strVal val="0-#ppt_h/2"/>
                                              </p:val>
                                            </p:tav>
                                            <p:tav tm="100000">
                                              <p:val>
                                                <p:strVal val="#ppt_y"/>
                                              </p:val>
                                            </p:tav>
                                          </p:tavLst>
                                        </p:anim>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p:cTn id="24" dur="500" fill="hold"/>
                                            <p:tgtEl>
                                              <p:spTgt spid="15"/>
                                            </p:tgtEl>
                                            <p:attrNameLst>
                                              <p:attrName>ppt_w</p:attrName>
                                            </p:attrNameLst>
                                          </p:cBhvr>
                                          <p:tavLst>
                                            <p:tav tm="0">
                                              <p:val>
                                                <p:fltVal val="0"/>
                                              </p:val>
                                            </p:tav>
                                            <p:tav tm="100000">
                                              <p:val>
                                                <p:strVal val="#ppt_w"/>
                                              </p:val>
                                            </p:tav>
                                          </p:tavLst>
                                        </p:anim>
                                        <p:anim calcmode="lin" valueType="num">
                                          <p:cBhvr>
                                            <p:cTn id="25" dur="500" fill="hold"/>
                                            <p:tgtEl>
                                              <p:spTgt spid="15"/>
                                            </p:tgtEl>
                                            <p:attrNameLst>
                                              <p:attrName>ppt_h</p:attrName>
                                            </p:attrNameLst>
                                          </p:cBhvr>
                                          <p:tavLst>
                                            <p:tav tm="0">
                                              <p:val>
                                                <p:fltVal val="0"/>
                                              </p:val>
                                            </p:tav>
                                            <p:tav tm="100000">
                                              <p:val>
                                                <p:strVal val="#ppt_h"/>
                                              </p:val>
                                            </p:tav>
                                          </p:tavLst>
                                        </p:anim>
                                        <p:animEffect transition="in" filter="fade">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1000"/>
                                            <p:tgtEl>
                                              <p:spTgt spid="29"/>
                                            </p:tgtEl>
                                          </p:cBhvr>
                                        </p:animEffect>
                                        <p:anim calcmode="lin" valueType="num">
                                          <p:cBhvr>
                                            <p:cTn id="32" dur="1000" fill="hold"/>
                                            <p:tgtEl>
                                              <p:spTgt spid="29"/>
                                            </p:tgtEl>
                                            <p:attrNameLst>
                                              <p:attrName>ppt_x</p:attrName>
                                            </p:attrNameLst>
                                          </p:cBhvr>
                                          <p:tavLst>
                                            <p:tav tm="0">
                                              <p:val>
                                                <p:strVal val="#ppt_x"/>
                                              </p:val>
                                            </p:tav>
                                            <p:tav tm="100000">
                                              <p:val>
                                                <p:strVal val="#ppt_x"/>
                                              </p:val>
                                            </p:tav>
                                          </p:tavLst>
                                        </p:anim>
                                        <p:anim calcmode="lin" valueType="num">
                                          <p:cBhvr>
                                            <p:cTn id="33" dur="1000" fill="hold"/>
                                            <p:tgtEl>
                                              <p:spTgt spid="29"/>
                                            </p:tgtEl>
                                            <p:attrNameLst>
                                              <p:attrName>ppt_y</p:attrName>
                                            </p:attrNameLst>
                                          </p:cBhvr>
                                          <p:tavLst>
                                            <p:tav tm="0">
                                              <p:val>
                                                <p:strVal val="#ppt_y+.1"/>
                                              </p:val>
                                            </p:tav>
                                            <p:tav tm="100000">
                                              <p:val>
                                                <p:strVal val="#ppt_y"/>
                                              </p:val>
                                            </p:tav>
                                          </p:tavLst>
                                        </p:anim>
                                      </p:childTnLst>
                                    </p:cTn>
                                  </p:par>
                                </p:childTnLst>
                              </p:cTn>
                            </p:par>
                            <p:par>
                              <p:cTn id="34" fill="hold">
                                <p:stCondLst>
                                  <p:cond delay="1000"/>
                                </p:stCondLst>
                                <p:childTnLst>
                                  <p:par>
                                    <p:cTn id="35" presetID="17" presetClass="entr" presetSubtype="1"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p:cTn id="37" dur="500" fill="hold"/>
                                            <p:tgtEl>
                                              <p:spTgt spid="16"/>
                                            </p:tgtEl>
                                            <p:attrNameLst>
                                              <p:attrName>ppt_x</p:attrName>
                                            </p:attrNameLst>
                                          </p:cBhvr>
                                          <p:tavLst>
                                            <p:tav tm="0">
                                              <p:val>
                                                <p:strVal val="#ppt_x"/>
                                              </p:val>
                                            </p:tav>
                                            <p:tav tm="100000">
                                              <p:val>
                                                <p:strVal val="#ppt_x"/>
                                              </p:val>
                                            </p:tav>
                                          </p:tavLst>
                                        </p:anim>
                                        <p:anim calcmode="lin" valueType="num">
                                          <p:cBhvr>
                                            <p:cTn id="38" dur="500" fill="hold"/>
                                            <p:tgtEl>
                                              <p:spTgt spid="16"/>
                                            </p:tgtEl>
                                            <p:attrNameLst>
                                              <p:attrName>ppt_y</p:attrName>
                                            </p:attrNameLst>
                                          </p:cBhvr>
                                          <p:tavLst>
                                            <p:tav tm="0">
                                              <p:val>
                                                <p:strVal val="#ppt_y-#ppt_h/2"/>
                                              </p:val>
                                            </p:tav>
                                            <p:tav tm="100000">
                                              <p:val>
                                                <p:strVal val="#ppt_y"/>
                                              </p:val>
                                            </p:tav>
                                          </p:tavLst>
                                        </p:anim>
                                        <p:anim calcmode="lin" valueType="num">
                                          <p:cBhvr>
                                            <p:cTn id="39" dur="500" fill="hold"/>
                                            <p:tgtEl>
                                              <p:spTgt spid="16"/>
                                            </p:tgtEl>
                                            <p:attrNameLst>
                                              <p:attrName>ppt_w</p:attrName>
                                            </p:attrNameLst>
                                          </p:cBhvr>
                                          <p:tavLst>
                                            <p:tav tm="0">
                                              <p:val>
                                                <p:strVal val="#ppt_w"/>
                                              </p:val>
                                            </p:tav>
                                            <p:tav tm="100000">
                                              <p:val>
                                                <p:strVal val="#ppt_w"/>
                                              </p:val>
                                            </p:tav>
                                          </p:tavLst>
                                        </p:anim>
                                        <p:anim calcmode="lin" valueType="num">
                                          <p:cBhvr>
                                            <p:cTn id="40" dur="500" fill="hold"/>
                                            <p:tgtEl>
                                              <p:spTgt spid="16"/>
                                            </p:tgtEl>
                                            <p:attrNameLst>
                                              <p:attrName>ppt_h</p:attrName>
                                            </p:attrNameLst>
                                          </p:cBhvr>
                                          <p:tavLst>
                                            <p:tav tm="0">
                                              <p:val>
                                                <p:fltVal val="0"/>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5"/>
                                            </p:tgtEl>
                                            <p:attrNameLst>
                                              <p:attrName>style.visibility</p:attrName>
                                            </p:attrNameLst>
                                          </p:cBhvr>
                                          <p:to>
                                            <p:strVal val="visible"/>
                                          </p:to>
                                        </p:set>
                                        <p:anim calcmode="lin" valueType="num">
                                          <p:cBhvr additive="base">
                                            <p:cTn id="45" dur="500" fill="hold"/>
                                            <p:tgtEl>
                                              <p:spTgt spid="35"/>
                                            </p:tgtEl>
                                            <p:attrNameLst>
                                              <p:attrName>ppt_x</p:attrName>
                                            </p:attrNameLst>
                                          </p:cBhvr>
                                          <p:tavLst>
                                            <p:tav tm="0">
                                              <p:val>
                                                <p:strVal val="#ppt_x"/>
                                              </p:val>
                                            </p:tav>
                                            <p:tav tm="100000">
                                              <p:val>
                                                <p:strVal val="#ppt_x"/>
                                              </p:val>
                                            </p:tav>
                                          </p:tavLst>
                                        </p:anim>
                                        <p:anim calcmode="lin" valueType="num">
                                          <p:cBhvr additive="base">
                                            <p:cTn id="46" dur="500" fill="hold"/>
                                            <p:tgtEl>
                                              <p:spTgt spid="35"/>
                                            </p:tgtEl>
                                            <p:attrNameLst>
                                              <p:attrName>ppt_y</p:attrName>
                                            </p:attrNameLst>
                                          </p:cBhvr>
                                          <p:tavLst>
                                            <p:tav tm="0">
                                              <p:val>
                                                <p:strVal val="1+#ppt_h/2"/>
                                              </p:val>
                                            </p:tav>
                                            <p:tav tm="100000">
                                              <p:val>
                                                <p:strVal val="#ppt_y"/>
                                              </p:val>
                                            </p:tav>
                                          </p:tavLst>
                                        </p:anim>
                                      </p:childTnLst>
                                    </p:cTn>
                                  </p:par>
                                </p:childTnLst>
                              </p:cTn>
                            </p:par>
                            <p:par>
                              <p:cTn id="47" fill="hold">
                                <p:stCondLst>
                                  <p:cond delay="500"/>
                                </p:stCondLst>
                                <p:childTnLst>
                                  <p:par>
                                    <p:cTn id="48" presetID="53" presetClass="entr" presetSubtype="16" fill="hold" nodeType="afterEffect">
                                      <p:stCondLst>
                                        <p:cond delay="0"/>
                                      </p:stCondLst>
                                      <p:childTnLst>
                                        <p:set>
                                          <p:cBhvr>
                                            <p:cTn id="49" dur="1" fill="hold">
                                              <p:stCondLst>
                                                <p:cond delay="0"/>
                                              </p:stCondLst>
                                            </p:cTn>
                                            <p:tgtEl>
                                              <p:spTgt spid="18"/>
                                            </p:tgtEl>
                                            <p:attrNameLst>
                                              <p:attrName>style.visibility</p:attrName>
                                            </p:attrNameLst>
                                          </p:cBhvr>
                                          <p:to>
                                            <p:strVal val="visible"/>
                                          </p:to>
                                        </p:set>
                                        <p:anim calcmode="lin" valueType="num">
                                          <p:cBhvr>
                                            <p:cTn id="50" dur="500" fill="hold"/>
                                            <p:tgtEl>
                                              <p:spTgt spid="18"/>
                                            </p:tgtEl>
                                            <p:attrNameLst>
                                              <p:attrName>ppt_w</p:attrName>
                                            </p:attrNameLst>
                                          </p:cBhvr>
                                          <p:tavLst>
                                            <p:tav tm="0">
                                              <p:val>
                                                <p:fltVal val="0"/>
                                              </p:val>
                                            </p:tav>
                                            <p:tav tm="100000">
                                              <p:val>
                                                <p:strVal val="#ppt_w"/>
                                              </p:val>
                                            </p:tav>
                                          </p:tavLst>
                                        </p:anim>
                                        <p:anim calcmode="lin" valueType="num">
                                          <p:cBhvr>
                                            <p:cTn id="51" dur="500" fill="hold"/>
                                            <p:tgtEl>
                                              <p:spTgt spid="18"/>
                                            </p:tgtEl>
                                            <p:attrNameLst>
                                              <p:attrName>ppt_h</p:attrName>
                                            </p:attrNameLst>
                                          </p:cBhvr>
                                          <p:tavLst>
                                            <p:tav tm="0">
                                              <p:val>
                                                <p:fltVal val="0"/>
                                              </p:val>
                                            </p:tav>
                                            <p:tav tm="100000">
                                              <p:val>
                                                <p:strVal val="#ppt_h"/>
                                              </p:val>
                                            </p:tav>
                                          </p:tavLst>
                                        </p:anim>
                                        <p:animEffect transition="in" filter="fade">
                                          <p:cBhvr>
                                            <p:cTn id="5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5" grpId="0"/>
          <p:bldP spid="16" grpId="0"/>
          <p:bldP spid="29" grpId="0"/>
          <p:bldP spid="35"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1+#ppt_w/2"/>
                                              </p:val>
                                            </p:tav>
                                            <p:tav tm="100000">
                                              <p:val>
                                                <p:strVal val="#ppt_x"/>
                                              </p:val>
                                            </p:tav>
                                          </p:tavLst>
                                        </p:anim>
                                        <p:anim calcmode="lin" valueType="num">
                                          <p:cBhvr additive="base">
                                            <p:cTn id="8" dur="10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1000" fill="hold"/>
                                            <p:tgtEl>
                                              <p:spTgt spid="11"/>
                                            </p:tgtEl>
                                            <p:attrNameLst>
                                              <p:attrName>ppt_x</p:attrName>
                                            </p:attrNameLst>
                                          </p:cBhvr>
                                          <p:tavLst>
                                            <p:tav tm="0">
                                              <p:val>
                                                <p:strVal val="0-#ppt_w/2"/>
                                              </p:val>
                                            </p:tav>
                                            <p:tav tm="100000">
                                              <p:val>
                                                <p:strVal val="#ppt_x"/>
                                              </p:val>
                                            </p:tav>
                                          </p:tavLst>
                                        </p:anim>
                                        <p:anim calcmode="lin" valueType="num">
                                          <p:cBhvr additive="base">
                                            <p:cTn id="12" dur="100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1000" fill="hold"/>
                                            <p:tgtEl>
                                              <p:spTgt spid="7"/>
                                            </p:tgtEl>
                                            <p:attrNameLst>
                                              <p:attrName>ppt_x</p:attrName>
                                            </p:attrNameLst>
                                          </p:cBhvr>
                                          <p:tavLst>
                                            <p:tav tm="0">
                                              <p:val>
                                                <p:strVal val="#ppt_x"/>
                                              </p:val>
                                            </p:tav>
                                            <p:tav tm="100000">
                                              <p:val>
                                                <p:strVal val="#ppt_x"/>
                                              </p:val>
                                            </p:tav>
                                          </p:tavLst>
                                        </p:anim>
                                        <p:anim calcmode="lin" valueType="num">
                                          <p:cBhvr additive="base">
                                            <p:cTn id="16" dur="1000" fill="hold"/>
                                            <p:tgtEl>
                                              <p:spTgt spid="7"/>
                                            </p:tgtEl>
                                            <p:attrNameLst>
                                              <p:attrName>ppt_y</p:attrName>
                                            </p:attrNameLst>
                                          </p:cBhvr>
                                          <p:tavLst>
                                            <p:tav tm="0">
                                              <p:val>
                                                <p:strVal val="1+#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1000" fill="hold"/>
                                            <p:tgtEl>
                                              <p:spTgt spid="6"/>
                                            </p:tgtEl>
                                            <p:attrNameLst>
                                              <p:attrName>ppt_x</p:attrName>
                                            </p:attrNameLst>
                                          </p:cBhvr>
                                          <p:tavLst>
                                            <p:tav tm="0">
                                              <p:val>
                                                <p:strVal val="#ppt_x"/>
                                              </p:val>
                                            </p:tav>
                                            <p:tav tm="100000">
                                              <p:val>
                                                <p:strVal val="#ppt_x"/>
                                              </p:val>
                                            </p:tav>
                                          </p:tavLst>
                                        </p:anim>
                                        <p:anim calcmode="lin" valueType="num">
                                          <p:cBhvr additive="base">
                                            <p:cTn id="20" dur="1000" fill="hold"/>
                                            <p:tgtEl>
                                              <p:spTgt spid="6"/>
                                            </p:tgtEl>
                                            <p:attrNameLst>
                                              <p:attrName>ppt_y</p:attrName>
                                            </p:attrNameLst>
                                          </p:cBhvr>
                                          <p:tavLst>
                                            <p:tav tm="0">
                                              <p:val>
                                                <p:strVal val="0-#ppt_h/2"/>
                                              </p:val>
                                            </p:tav>
                                            <p:tav tm="100000">
                                              <p:val>
                                                <p:strVal val="#ppt_y"/>
                                              </p:val>
                                            </p:tav>
                                          </p:tavLst>
                                        </p:anim>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p:cTn id="24" dur="500" fill="hold"/>
                                            <p:tgtEl>
                                              <p:spTgt spid="15"/>
                                            </p:tgtEl>
                                            <p:attrNameLst>
                                              <p:attrName>ppt_w</p:attrName>
                                            </p:attrNameLst>
                                          </p:cBhvr>
                                          <p:tavLst>
                                            <p:tav tm="0">
                                              <p:val>
                                                <p:fltVal val="0"/>
                                              </p:val>
                                            </p:tav>
                                            <p:tav tm="100000">
                                              <p:val>
                                                <p:strVal val="#ppt_w"/>
                                              </p:val>
                                            </p:tav>
                                          </p:tavLst>
                                        </p:anim>
                                        <p:anim calcmode="lin" valueType="num">
                                          <p:cBhvr>
                                            <p:cTn id="25" dur="500" fill="hold"/>
                                            <p:tgtEl>
                                              <p:spTgt spid="15"/>
                                            </p:tgtEl>
                                            <p:attrNameLst>
                                              <p:attrName>ppt_h</p:attrName>
                                            </p:attrNameLst>
                                          </p:cBhvr>
                                          <p:tavLst>
                                            <p:tav tm="0">
                                              <p:val>
                                                <p:fltVal val="0"/>
                                              </p:val>
                                            </p:tav>
                                            <p:tav tm="100000">
                                              <p:val>
                                                <p:strVal val="#ppt_h"/>
                                              </p:val>
                                            </p:tav>
                                          </p:tavLst>
                                        </p:anim>
                                        <p:animEffect transition="in" filter="fade">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1000"/>
                                            <p:tgtEl>
                                              <p:spTgt spid="29"/>
                                            </p:tgtEl>
                                          </p:cBhvr>
                                        </p:animEffect>
                                        <p:anim calcmode="lin" valueType="num">
                                          <p:cBhvr>
                                            <p:cTn id="32" dur="1000" fill="hold"/>
                                            <p:tgtEl>
                                              <p:spTgt spid="29"/>
                                            </p:tgtEl>
                                            <p:attrNameLst>
                                              <p:attrName>ppt_x</p:attrName>
                                            </p:attrNameLst>
                                          </p:cBhvr>
                                          <p:tavLst>
                                            <p:tav tm="0">
                                              <p:val>
                                                <p:strVal val="#ppt_x"/>
                                              </p:val>
                                            </p:tav>
                                            <p:tav tm="100000">
                                              <p:val>
                                                <p:strVal val="#ppt_x"/>
                                              </p:val>
                                            </p:tav>
                                          </p:tavLst>
                                        </p:anim>
                                        <p:anim calcmode="lin" valueType="num">
                                          <p:cBhvr>
                                            <p:cTn id="33" dur="1000" fill="hold"/>
                                            <p:tgtEl>
                                              <p:spTgt spid="29"/>
                                            </p:tgtEl>
                                            <p:attrNameLst>
                                              <p:attrName>ppt_y</p:attrName>
                                            </p:attrNameLst>
                                          </p:cBhvr>
                                          <p:tavLst>
                                            <p:tav tm="0">
                                              <p:val>
                                                <p:strVal val="#ppt_y+.1"/>
                                              </p:val>
                                            </p:tav>
                                            <p:tav tm="100000">
                                              <p:val>
                                                <p:strVal val="#ppt_y"/>
                                              </p:val>
                                            </p:tav>
                                          </p:tavLst>
                                        </p:anim>
                                      </p:childTnLst>
                                    </p:cTn>
                                  </p:par>
                                </p:childTnLst>
                              </p:cTn>
                            </p:par>
                            <p:par>
                              <p:cTn id="34" fill="hold">
                                <p:stCondLst>
                                  <p:cond delay="1000"/>
                                </p:stCondLst>
                                <p:childTnLst>
                                  <p:par>
                                    <p:cTn id="35" presetID="17" presetClass="entr" presetSubtype="1"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p:cTn id="37" dur="500" fill="hold"/>
                                            <p:tgtEl>
                                              <p:spTgt spid="16"/>
                                            </p:tgtEl>
                                            <p:attrNameLst>
                                              <p:attrName>ppt_x</p:attrName>
                                            </p:attrNameLst>
                                          </p:cBhvr>
                                          <p:tavLst>
                                            <p:tav tm="0">
                                              <p:val>
                                                <p:strVal val="#ppt_x"/>
                                              </p:val>
                                            </p:tav>
                                            <p:tav tm="100000">
                                              <p:val>
                                                <p:strVal val="#ppt_x"/>
                                              </p:val>
                                            </p:tav>
                                          </p:tavLst>
                                        </p:anim>
                                        <p:anim calcmode="lin" valueType="num">
                                          <p:cBhvr>
                                            <p:cTn id="38" dur="500" fill="hold"/>
                                            <p:tgtEl>
                                              <p:spTgt spid="16"/>
                                            </p:tgtEl>
                                            <p:attrNameLst>
                                              <p:attrName>ppt_y</p:attrName>
                                            </p:attrNameLst>
                                          </p:cBhvr>
                                          <p:tavLst>
                                            <p:tav tm="0">
                                              <p:val>
                                                <p:strVal val="#ppt_y-#ppt_h/2"/>
                                              </p:val>
                                            </p:tav>
                                            <p:tav tm="100000">
                                              <p:val>
                                                <p:strVal val="#ppt_y"/>
                                              </p:val>
                                            </p:tav>
                                          </p:tavLst>
                                        </p:anim>
                                        <p:anim calcmode="lin" valueType="num">
                                          <p:cBhvr>
                                            <p:cTn id="39" dur="500" fill="hold"/>
                                            <p:tgtEl>
                                              <p:spTgt spid="16"/>
                                            </p:tgtEl>
                                            <p:attrNameLst>
                                              <p:attrName>ppt_w</p:attrName>
                                            </p:attrNameLst>
                                          </p:cBhvr>
                                          <p:tavLst>
                                            <p:tav tm="0">
                                              <p:val>
                                                <p:strVal val="#ppt_w"/>
                                              </p:val>
                                            </p:tav>
                                            <p:tav tm="100000">
                                              <p:val>
                                                <p:strVal val="#ppt_w"/>
                                              </p:val>
                                            </p:tav>
                                          </p:tavLst>
                                        </p:anim>
                                        <p:anim calcmode="lin" valueType="num">
                                          <p:cBhvr>
                                            <p:cTn id="40" dur="500" fill="hold"/>
                                            <p:tgtEl>
                                              <p:spTgt spid="16"/>
                                            </p:tgtEl>
                                            <p:attrNameLst>
                                              <p:attrName>ppt_h</p:attrName>
                                            </p:attrNameLst>
                                          </p:cBhvr>
                                          <p:tavLst>
                                            <p:tav tm="0">
                                              <p:val>
                                                <p:fltVal val="0"/>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5"/>
                                            </p:tgtEl>
                                            <p:attrNameLst>
                                              <p:attrName>style.visibility</p:attrName>
                                            </p:attrNameLst>
                                          </p:cBhvr>
                                          <p:to>
                                            <p:strVal val="visible"/>
                                          </p:to>
                                        </p:set>
                                        <p:anim calcmode="lin" valueType="num">
                                          <p:cBhvr additive="base">
                                            <p:cTn id="45" dur="500" fill="hold"/>
                                            <p:tgtEl>
                                              <p:spTgt spid="35"/>
                                            </p:tgtEl>
                                            <p:attrNameLst>
                                              <p:attrName>ppt_x</p:attrName>
                                            </p:attrNameLst>
                                          </p:cBhvr>
                                          <p:tavLst>
                                            <p:tav tm="0">
                                              <p:val>
                                                <p:strVal val="#ppt_x"/>
                                              </p:val>
                                            </p:tav>
                                            <p:tav tm="100000">
                                              <p:val>
                                                <p:strVal val="#ppt_x"/>
                                              </p:val>
                                            </p:tav>
                                          </p:tavLst>
                                        </p:anim>
                                        <p:anim calcmode="lin" valueType="num">
                                          <p:cBhvr additive="base">
                                            <p:cTn id="46" dur="500" fill="hold"/>
                                            <p:tgtEl>
                                              <p:spTgt spid="35"/>
                                            </p:tgtEl>
                                            <p:attrNameLst>
                                              <p:attrName>ppt_y</p:attrName>
                                            </p:attrNameLst>
                                          </p:cBhvr>
                                          <p:tavLst>
                                            <p:tav tm="0">
                                              <p:val>
                                                <p:strVal val="1+#ppt_h/2"/>
                                              </p:val>
                                            </p:tav>
                                            <p:tav tm="100000">
                                              <p:val>
                                                <p:strVal val="#ppt_y"/>
                                              </p:val>
                                            </p:tav>
                                          </p:tavLst>
                                        </p:anim>
                                      </p:childTnLst>
                                    </p:cTn>
                                  </p:par>
                                </p:childTnLst>
                              </p:cTn>
                            </p:par>
                            <p:par>
                              <p:cTn id="47" fill="hold">
                                <p:stCondLst>
                                  <p:cond delay="500"/>
                                </p:stCondLst>
                                <p:childTnLst>
                                  <p:par>
                                    <p:cTn id="48" presetID="53" presetClass="entr" presetSubtype="16" fill="hold" nodeType="afterEffect">
                                      <p:stCondLst>
                                        <p:cond delay="0"/>
                                      </p:stCondLst>
                                      <p:childTnLst>
                                        <p:set>
                                          <p:cBhvr>
                                            <p:cTn id="49" dur="1" fill="hold">
                                              <p:stCondLst>
                                                <p:cond delay="0"/>
                                              </p:stCondLst>
                                            </p:cTn>
                                            <p:tgtEl>
                                              <p:spTgt spid="18"/>
                                            </p:tgtEl>
                                            <p:attrNameLst>
                                              <p:attrName>style.visibility</p:attrName>
                                            </p:attrNameLst>
                                          </p:cBhvr>
                                          <p:to>
                                            <p:strVal val="visible"/>
                                          </p:to>
                                        </p:set>
                                        <p:anim calcmode="lin" valueType="num">
                                          <p:cBhvr>
                                            <p:cTn id="50" dur="500" fill="hold"/>
                                            <p:tgtEl>
                                              <p:spTgt spid="18"/>
                                            </p:tgtEl>
                                            <p:attrNameLst>
                                              <p:attrName>ppt_w</p:attrName>
                                            </p:attrNameLst>
                                          </p:cBhvr>
                                          <p:tavLst>
                                            <p:tav tm="0">
                                              <p:val>
                                                <p:fltVal val="0"/>
                                              </p:val>
                                            </p:tav>
                                            <p:tav tm="100000">
                                              <p:val>
                                                <p:strVal val="#ppt_w"/>
                                              </p:val>
                                            </p:tav>
                                          </p:tavLst>
                                        </p:anim>
                                        <p:anim calcmode="lin" valueType="num">
                                          <p:cBhvr>
                                            <p:cTn id="51" dur="500" fill="hold"/>
                                            <p:tgtEl>
                                              <p:spTgt spid="18"/>
                                            </p:tgtEl>
                                            <p:attrNameLst>
                                              <p:attrName>ppt_h</p:attrName>
                                            </p:attrNameLst>
                                          </p:cBhvr>
                                          <p:tavLst>
                                            <p:tav tm="0">
                                              <p:val>
                                                <p:fltVal val="0"/>
                                              </p:val>
                                            </p:tav>
                                            <p:tav tm="100000">
                                              <p:val>
                                                <p:strVal val="#ppt_h"/>
                                              </p:val>
                                            </p:tav>
                                          </p:tavLst>
                                        </p:anim>
                                        <p:animEffect transition="in" filter="fade">
                                          <p:cBhvr>
                                            <p:cTn id="5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5" grpId="0"/>
          <p:bldP spid="16" grpId="0"/>
          <p:bldP spid="29" grpId="0"/>
          <p:bldP spid="35" grpId="0"/>
        </p:bldLst>
      </p:timing>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1024263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a:extLst>
              <a:ext uri="{FF2B5EF4-FFF2-40B4-BE49-F238E27FC236}">
                <a16:creationId xmlns="" xmlns:a16="http://schemas.microsoft.com/office/drawing/2014/main" id="{AFAD95EA-9829-4C9D-AB40-C6ACB38335CF}"/>
              </a:ext>
            </a:extLst>
          </p:cNvPr>
          <p:cNvGrpSpPr/>
          <p:nvPr/>
        </p:nvGrpSpPr>
        <p:grpSpPr>
          <a:xfrm>
            <a:off x="814648" y="1218297"/>
            <a:ext cx="10562703" cy="5034161"/>
            <a:chOff x="756504" y="1456095"/>
            <a:chExt cx="10562703" cy="5034161"/>
          </a:xfrm>
        </p:grpSpPr>
        <p:grpSp>
          <p:nvGrpSpPr>
            <p:cNvPr id="14" name="组合 13">
              <a:extLst>
                <a:ext uri="{FF2B5EF4-FFF2-40B4-BE49-F238E27FC236}">
                  <a16:creationId xmlns="" xmlns:a16="http://schemas.microsoft.com/office/drawing/2014/main" id="{19A18CFB-8F2D-465E-8737-076AF8D75F24}"/>
                </a:ext>
              </a:extLst>
            </p:cNvPr>
            <p:cNvGrpSpPr/>
            <p:nvPr/>
          </p:nvGrpSpPr>
          <p:grpSpPr>
            <a:xfrm>
              <a:off x="830465" y="1591330"/>
              <a:ext cx="10475967" cy="4871254"/>
              <a:chOff x="852084" y="1416812"/>
              <a:chExt cx="8423370" cy="4238394"/>
            </a:xfrm>
          </p:grpSpPr>
          <p:sp>
            <p:nvSpPr>
              <p:cNvPr id="24" name="任意多边形 1">
                <a:extLst>
                  <a:ext uri="{FF2B5EF4-FFF2-40B4-BE49-F238E27FC236}">
                    <a16:creationId xmlns="" xmlns:a16="http://schemas.microsoft.com/office/drawing/2014/main" id="{517897EA-00B7-4F15-9B39-73BE7BC937A4}"/>
                  </a:ext>
                </a:extLst>
              </p:cNvPr>
              <p:cNvSpPr/>
              <p:nvPr/>
            </p:nvSpPr>
            <p:spPr>
              <a:xfrm>
                <a:off x="852086" y="1416812"/>
                <a:ext cx="8423368" cy="4238394"/>
              </a:xfrm>
              <a:prstGeom prst="rect">
                <a:avLst/>
              </a:prstGeom>
              <a:solidFill>
                <a:schemeClr val="bg1"/>
              </a:solidFill>
              <a:ln>
                <a:noFill/>
              </a:ln>
              <a:effectLst>
                <a:outerShdw blurRad="139700" dist="63500" dir="10800000" algn="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5" name="矩形 24">
                <a:extLst>
                  <a:ext uri="{FF2B5EF4-FFF2-40B4-BE49-F238E27FC236}">
                    <a16:creationId xmlns="" xmlns:a16="http://schemas.microsoft.com/office/drawing/2014/main" id="{51AE9214-5E1E-452A-B9C7-C874E8682E1B}"/>
                  </a:ext>
                </a:extLst>
              </p:cNvPr>
              <p:cNvSpPr/>
              <p:nvPr/>
            </p:nvSpPr>
            <p:spPr>
              <a:xfrm>
                <a:off x="852084" y="1421823"/>
                <a:ext cx="8423369" cy="567412"/>
              </a:xfrm>
              <a:prstGeom prst="rect">
                <a:avLst/>
              </a:prstGeom>
              <a:solidFill>
                <a:srgbClr val="068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grpSp>
          <p:nvGrpSpPr>
            <p:cNvPr id="15" name="组合 14">
              <a:extLst>
                <a:ext uri="{FF2B5EF4-FFF2-40B4-BE49-F238E27FC236}">
                  <a16:creationId xmlns="" xmlns:a16="http://schemas.microsoft.com/office/drawing/2014/main" id="{5E3E8A76-5F21-466F-B9F7-772C3EBF4373}"/>
                </a:ext>
              </a:extLst>
            </p:cNvPr>
            <p:cNvGrpSpPr/>
            <p:nvPr/>
          </p:nvGrpSpPr>
          <p:grpSpPr>
            <a:xfrm>
              <a:off x="756504" y="5022272"/>
              <a:ext cx="10562703" cy="1467984"/>
              <a:chOff x="-2524725" y="4593013"/>
              <a:chExt cx="14339760" cy="2211686"/>
            </a:xfrm>
          </p:grpSpPr>
          <p:sp>
            <p:nvSpPr>
              <p:cNvPr id="22" name="直角三角形 37">
                <a:extLst>
                  <a:ext uri="{FF2B5EF4-FFF2-40B4-BE49-F238E27FC236}">
                    <a16:creationId xmlns="" xmlns:a16="http://schemas.microsoft.com/office/drawing/2014/main" id="{D15121F6-4DF2-4789-B0BD-9FB075D34EE1}"/>
                  </a:ext>
                </a:extLst>
              </p:cNvPr>
              <p:cNvSpPr/>
              <p:nvPr/>
            </p:nvSpPr>
            <p:spPr>
              <a:xfrm rot="5400000">
                <a:off x="11367359" y="6315334"/>
                <a:ext cx="447676" cy="447676"/>
              </a:xfrm>
              <a:custGeom>
                <a:avLst/>
                <a:gdLst>
                  <a:gd name="connsiteX0" fmla="*/ 0 w 447676"/>
                  <a:gd name="connsiteY0" fmla="*/ 447676 h 447676"/>
                  <a:gd name="connsiteX1" fmla="*/ 0 w 447676"/>
                  <a:gd name="connsiteY1" fmla="*/ 0 h 447676"/>
                  <a:gd name="connsiteX2" fmla="*/ 447676 w 447676"/>
                  <a:gd name="connsiteY2" fmla="*/ 447676 h 447676"/>
                  <a:gd name="connsiteX3" fmla="*/ 0 w 447676"/>
                  <a:gd name="connsiteY3" fmla="*/ 447676 h 447676"/>
                  <a:gd name="connsiteX0-1" fmla="*/ 68239 w 447676"/>
                  <a:gd name="connsiteY0-2" fmla="*/ 369201 h 447676"/>
                  <a:gd name="connsiteX1-3" fmla="*/ 0 w 447676"/>
                  <a:gd name="connsiteY1-4" fmla="*/ 0 h 447676"/>
                  <a:gd name="connsiteX2-5" fmla="*/ 447676 w 447676"/>
                  <a:gd name="connsiteY2-6" fmla="*/ 447676 h 447676"/>
                  <a:gd name="connsiteX3-7" fmla="*/ 68239 w 447676"/>
                  <a:gd name="connsiteY3-8" fmla="*/ 369201 h 447676"/>
                </a:gdLst>
                <a:ahLst/>
                <a:cxnLst>
                  <a:cxn ang="0">
                    <a:pos x="connsiteX0-1" y="connsiteY0-2"/>
                  </a:cxn>
                  <a:cxn ang="0">
                    <a:pos x="connsiteX1-3" y="connsiteY1-4"/>
                  </a:cxn>
                  <a:cxn ang="0">
                    <a:pos x="connsiteX2-5" y="connsiteY2-6"/>
                  </a:cxn>
                  <a:cxn ang="0">
                    <a:pos x="connsiteX3-7" y="connsiteY3-8"/>
                  </a:cxn>
                </a:cxnLst>
                <a:rect l="l" t="t" r="r" b="b"/>
                <a:pathLst>
                  <a:path w="447676" h="447676">
                    <a:moveTo>
                      <a:pt x="68239" y="369201"/>
                    </a:moveTo>
                    <a:lnTo>
                      <a:pt x="0" y="0"/>
                    </a:lnTo>
                    <a:lnTo>
                      <a:pt x="447676" y="447676"/>
                    </a:lnTo>
                    <a:lnTo>
                      <a:pt x="68239" y="369201"/>
                    </a:ln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3" name="Freeform 144">
                <a:extLst>
                  <a:ext uri="{FF2B5EF4-FFF2-40B4-BE49-F238E27FC236}">
                    <a16:creationId xmlns="" xmlns:a16="http://schemas.microsoft.com/office/drawing/2014/main" id="{1F21E45D-FBE7-4B57-8F39-00CD70D0F118}"/>
                  </a:ext>
                </a:extLst>
              </p:cNvPr>
              <p:cNvSpPr>
                <a:spLocks noEditPoints="1"/>
              </p:cNvSpPr>
              <p:nvPr/>
            </p:nvSpPr>
            <p:spPr bwMode="auto">
              <a:xfrm flipH="1">
                <a:off x="-2524725" y="4593013"/>
                <a:ext cx="1919575" cy="2211686"/>
              </a:xfrm>
              <a:custGeom>
                <a:avLst/>
                <a:gdLst>
                  <a:gd name="T0" fmla="*/ 3 w 97"/>
                  <a:gd name="T1" fmla="*/ 106 h 112"/>
                  <a:gd name="T2" fmla="*/ 3 w 97"/>
                  <a:gd name="T3" fmla="*/ 48 h 112"/>
                  <a:gd name="T4" fmla="*/ 30 w 97"/>
                  <a:gd name="T5" fmla="*/ 39 h 112"/>
                  <a:gd name="T6" fmla="*/ 30 w 97"/>
                  <a:gd name="T7" fmla="*/ 23 h 112"/>
                  <a:gd name="T8" fmla="*/ 74 w 97"/>
                  <a:gd name="T9" fmla="*/ 2 h 112"/>
                  <a:gd name="T10" fmla="*/ 79 w 97"/>
                  <a:gd name="T11" fmla="*/ 1 h 112"/>
                  <a:gd name="T12" fmla="*/ 92 w 97"/>
                  <a:gd name="T13" fmla="*/ 105 h 112"/>
                  <a:gd name="T14" fmla="*/ 97 w 97"/>
                  <a:gd name="T15" fmla="*/ 112 h 112"/>
                  <a:gd name="T16" fmla="*/ 72 w 97"/>
                  <a:gd name="T17" fmla="*/ 112 h 112"/>
                  <a:gd name="T18" fmla="*/ 72 w 97"/>
                  <a:gd name="T19" fmla="*/ 11 h 112"/>
                  <a:gd name="T20" fmla="*/ 37 w 97"/>
                  <a:gd name="T21" fmla="*/ 37 h 112"/>
                  <a:gd name="T22" fmla="*/ 51 w 97"/>
                  <a:gd name="T23" fmla="*/ 32 h 112"/>
                  <a:gd name="T24" fmla="*/ 51 w 97"/>
                  <a:gd name="T25" fmla="*/ 32 h 112"/>
                  <a:gd name="T26" fmla="*/ 51 w 97"/>
                  <a:gd name="T27" fmla="*/ 32 h 112"/>
                  <a:gd name="T28" fmla="*/ 65 w 97"/>
                  <a:gd name="T29" fmla="*/ 105 h 112"/>
                  <a:gd name="T30" fmla="*/ 70 w 97"/>
                  <a:gd name="T31" fmla="*/ 112 h 112"/>
                  <a:gd name="T32" fmla="*/ 45 w 97"/>
                  <a:gd name="T33" fmla="*/ 112 h 112"/>
                  <a:gd name="T34" fmla="*/ 45 w 97"/>
                  <a:gd name="T35" fmla="*/ 41 h 112"/>
                  <a:gd name="T36" fmla="*/ 9 w 97"/>
                  <a:gd name="T37" fmla="*/ 109 h 112"/>
                  <a:gd name="T38" fmla="*/ 6 w 97"/>
                  <a:gd name="T39" fmla="*/ 112 h 112"/>
                  <a:gd name="T40" fmla="*/ 0 w 97"/>
                  <a:gd name="T41" fmla="*/ 106 h 112"/>
                  <a:gd name="T42" fmla="*/ 25 w 97"/>
                  <a:gd name="T43" fmla="*/ 112 h 112"/>
                  <a:gd name="T44" fmla="*/ 39 w 97"/>
                  <a:gd name="T45" fmla="*/ 100 h 112"/>
                  <a:gd name="T46" fmla="*/ 13 w 97"/>
                  <a:gd name="T47" fmla="*/ 101 h 112"/>
                  <a:gd name="T48" fmla="*/ 13 w 97"/>
                  <a:gd name="T49" fmla="*/ 67 h 112"/>
                  <a:gd name="T50" fmla="*/ 39 w 97"/>
                  <a:gd name="T51" fmla="*/ 60 h 112"/>
                  <a:gd name="T52" fmla="*/ 25 w 97"/>
                  <a:gd name="T53" fmla="*/ 53 h 112"/>
                  <a:gd name="T54" fmla="*/ 13 w 97"/>
                  <a:gd name="T55" fmla="*/ 67 h 112"/>
                  <a:gd name="T56" fmla="*/ 25 w 97"/>
                  <a:gd name="T57" fmla="*/ 80 h 112"/>
                  <a:gd name="T58" fmla="*/ 39 w 97"/>
                  <a:gd name="T59" fmla="*/ 65 h 112"/>
                  <a:gd name="T60" fmla="*/ 13 w 97"/>
                  <a:gd name="T61" fmla="*/ 72 h 112"/>
                  <a:gd name="T62" fmla="*/ 13 w 97"/>
                  <a:gd name="T63" fmla="*/ 97 h 112"/>
                  <a:gd name="T64" fmla="*/ 39 w 97"/>
                  <a:gd name="T65" fmla="*/ 94 h 112"/>
                  <a:gd name="T66" fmla="*/ 25 w 97"/>
                  <a:gd name="T67" fmla="*/ 84 h 112"/>
                  <a:gd name="T68" fmla="*/ 13 w 97"/>
                  <a:gd name="T69" fmla="*/ 97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7" h="112">
                    <a:moveTo>
                      <a:pt x="0" y="106"/>
                    </a:moveTo>
                    <a:cubicBezTo>
                      <a:pt x="3" y="106"/>
                      <a:pt x="3" y="106"/>
                      <a:pt x="3" y="106"/>
                    </a:cubicBezTo>
                    <a:cubicBezTo>
                      <a:pt x="3" y="51"/>
                      <a:pt x="3" y="51"/>
                      <a:pt x="3" y="51"/>
                    </a:cubicBezTo>
                    <a:cubicBezTo>
                      <a:pt x="3" y="48"/>
                      <a:pt x="3" y="48"/>
                      <a:pt x="3" y="48"/>
                    </a:cubicBezTo>
                    <a:cubicBezTo>
                      <a:pt x="5" y="48"/>
                      <a:pt x="5" y="48"/>
                      <a:pt x="5" y="48"/>
                    </a:cubicBezTo>
                    <a:cubicBezTo>
                      <a:pt x="30" y="39"/>
                      <a:pt x="30" y="39"/>
                      <a:pt x="30" y="39"/>
                    </a:cubicBezTo>
                    <a:cubicBezTo>
                      <a:pt x="30" y="25"/>
                      <a:pt x="30" y="25"/>
                      <a:pt x="30" y="25"/>
                    </a:cubicBezTo>
                    <a:cubicBezTo>
                      <a:pt x="30" y="23"/>
                      <a:pt x="30" y="23"/>
                      <a:pt x="30" y="23"/>
                    </a:cubicBezTo>
                    <a:cubicBezTo>
                      <a:pt x="32" y="22"/>
                      <a:pt x="32" y="22"/>
                      <a:pt x="32" y="22"/>
                    </a:cubicBezTo>
                    <a:cubicBezTo>
                      <a:pt x="74" y="2"/>
                      <a:pt x="74" y="2"/>
                      <a:pt x="74" y="2"/>
                    </a:cubicBezTo>
                    <a:cubicBezTo>
                      <a:pt x="79" y="0"/>
                      <a:pt x="79" y="0"/>
                      <a:pt x="79" y="0"/>
                    </a:cubicBezTo>
                    <a:cubicBezTo>
                      <a:pt x="79" y="1"/>
                      <a:pt x="79" y="1"/>
                      <a:pt x="79" y="1"/>
                    </a:cubicBezTo>
                    <a:cubicBezTo>
                      <a:pt x="92" y="9"/>
                      <a:pt x="92" y="9"/>
                      <a:pt x="92" y="9"/>
                    </a:cubicBezTo>
                    <a:cubicBezTo>
                      <a:pt x="92" y="105"/>
                      <a:pt x="92" y="105"/>
                      <a:pt x="92" y="105"/>
                    </a:cubicBezTo>
                    <a:cubicBezTo>
                      <a:pt x="97" y="105"/>
                      <a:pt x="97" y="105"/>
                      <a:pt x="97" y="105"/>
                    </a:cubicBezTo>
                    <a:cubicBezTo>
                      <a:pt x="97" y="112"/>
                      <a:pt x="97" y="112"/>
                      <a:pt x="97" y="112"/>
                    </a:cubicBezTo>
                    <a:cubicBezTo>
                      <a:pt x="75" y="112"/>
                      <a:pt x="75" y="112"/>
                      <a:pt x="75" y="112"/>
                    </a:cubicBezTo>
                    <a:cubicBezTo>
                      <a:pt x="72" y="112"/>
                      <a:pt x="72" y="112"/>
                      <a:pt x="72" y="112"/>
                    </a:cubicBezTo>
                    <a:cubicBezTo>
                      <a:pt x="72" y="109"/>
                      <a:pt x="72" y="109"/>
                      <a:pt x="72" y="109"/>
                    </a:cubicBezTo>
                    <a:cubicBezTo>
                      <a:pt x="72" y="11"/>
                      <a:pt x="72" y="11"/>
                      <a:pt x="72" y="11"/>
                    </a:cubicBezTo>
                    <a:cubicBezTo>
                      <a:pt x="37" y="27"/>
                      <a:pt x="37" y="27"/>
                      <a:pt x="37" y="27"/>
                    </a:cubicBezTo>
                    <a:cubicBezTo>
                      <a:pt x="37" y="37"/>
                      <a:pt x="37" y="37"/>
                      <a:pt x="37" y="37"/>
                    </a:cubicBezTo>
                    <a:cubicBezTo>
                      <a:pt x="47" y="33"/>
                      <a:pt x="47" y="33"/>
                      <a:pt x="47" y="33"/>
                    </a:cubicBezTo>
                    <a:cubicBezTo>
                      <a:pt x="51" y="32"/>
                      <a:pt x="51" y="32"/>
                      <a:pt x="51" y="32"/>
                    </a:cubicBezTo>
                    <a:cubicBezTo>
                      <a:pt x="51" y="31"/>
                      <a:pt x="51" y="31"/>
                      <a:pt x="51" y="31"/>
                    </a:cubicBezTo>
                    <a:cubicBezTo>
                      <a:pt x="51" y="32"/>
                      <a:pt x="51" y="32"/>
                      <a:pt x="51" y="32"/>
                    </a:cubicBezTo>
                    <a:cubicBezTo>
                      <a:pt x="51" y="31"/>
                      <a:pt x="51" y="31"/>
                      <a:pt x="51" y="31"/>
                    </a:cubicBezTo>
                    <a:cubicBezTo>
                      <a:pt x="51" y="32"/>
                      <a:pt x="51" y="32"/>
                      <a:pt x="51" y="32"/>
                    </a:cubicBezTo>
                    <a:cubicBezTo>
                      <a:pt x="65" y="40"/>
                      <a:pt x="65" y="40"/>
                      <a:pt x="65" y="40"/>
                    </a:cubicBezTo>
                    <a:cubicBezTo>
                      <a:pt x="65" y="105"/>
                      <a:pt x="65" y="105"/>
                      <a:pt x="65" y="105"/>
                    </a:cubicBezTo>
                    <a:cubicBezTo>
                      <a:pt x="70" y="105"/>
                      <a:pt x="70" y="105"/>
                      <a:pt x="70" y="105"/>
                    </a:cubicBezTo>
                    <a:cubicBezTo>
                      <a:pt x="70" y="112"/>
                      <a:pt x="70" y="112"/>
                      <a:pt x="70" y="112"/>
                    </a:cubicBezTo>
                    <a:cubicBezTo>
                      <a:pt x="48" y="112"/>
                      <a:pt x="48" y="112"/>
                      <a:pt x="48" y="112"/>
                    </a:cubicBezTo>
                    <a:cubicBezTo>
                      <a:pt x="45" y="112"/>
                      <a:pt x="45" y="112"/>
                      <a:pt x="45" y="112"/>
                    </a:cubicBezTo>
                    <a:cubicBezTo>
                      <a:pt x="45" y="108"/>
                      <a:pt x="45" y="108"/>
                      <a:pt x="45" y="108"/>
                    </a:cubicBezTo>
                    <a:cubicBezTo>
                      <a:pt x="45" y="41"/>
                      <a:pt x="45" y="41"/>
                      <a:pt x="45" y="41"/>
                    </a:cubicBezTo>
                    <a:cubicBezTo>
                      <a:pt x="9" y="53"/>
                      <a:pt x="9" y="53"/>
                      <a:pt x="9" y="53"/>
                    </a:cubicBezTo>
                    <a:cubicBezTo>
                      <a:pt x="9" y="109"/>
                      <a:pt x="9" y="109"/>
                      <a:pt x="9" y="109"/>
                    </a:cubicBezTo>
                    <a:cubicBezTo>
                      <a:pt x="9" y="112"/>
                      <a:pt x="9" y="112"/>
                      <a:pt x="9" y="112"/>
                    </a:cubicBezTo>
                    <a:cubicBezTo>
                      <a:pt x="6" y="112"/>
                      <a:pt x="6" y="112"/>
                      <a:pt x="6" y="112"/>
                    </a:cubicBezTo>
                    <a:cubicBezTo>
                      <a:pt x="0" y="112"/>
                      <a:pt x="0" y="112"/>
                      <a:pt x="0" y="112"/>
                    </a:cubicBezTo>
                    <a:cubicBezTo>
                      <a:pt x="0" y="106"/>
                      <a:pt x="0" y="106"/>
                      <a:pt x="0" y="106"/>
                    </a:cubicBezTo>
                    <a:close/>
                    <a:moveTo>
                      <a:pt x="13" y="112"/>
                    </a:moveTo>
                    <a:cubicBezTo>
                      <a:pt x="17" y="112"/>
                      <a:pt x="21" y="112"/>
                      <a:pt x="25" y="112"/>
                    </a:cubicBezTo>
                    <a:cubicBezTo>
                      <a:pt x="30" y="112"/>
                      <a:pt x="34" y="112"/>
                      <a:pt x="39" y="112"/>
                    </a:cubicBezTo>
                    <a:cubicBezTo>
                      <a:pt x="39" y="108"/>
                      <a:pt x="39" y="104"/>
                      <a:pt x="39" y="100"/>
                    </a:cubicBezTo>
                    <a:cubicBezTo>
                      <a:pt x="34" y="100"/>
                      <a:pt x="30" y="100"/>
                      <a:pt x="25" y="101"/>
                    </a:cubicBezTo>
                    <a:cubicBezTo>
                      <a:pt x="21" y="101"/>
                      <a:pt x="17" y="101"/>
                      <a:pt x="13" y="101"/>
                    </a:cubicBezTo>
                    <a:cubicBezTo>
                      <a:pt x="13" y="105"/>
                      <a:pt x="13" y="108"/>
                      <a:pt x="13" y="112"/>
                    </a:cubicBezTo>
                    <a:close/>
                    <a:moveTo>
                      <a:pt x="13" y="67"/>
                    </a:moveTo>
                    <a:cubicBezTo>
                      <a:pt x="17" y="66"/>
                      <a:pt x="21" y="65"/>
                      <a:pt x="25" y="64"/>
                    </a:cubicBezTo>
                    <a:cubicBezTo>
                      <a:pt x="30" y="63"/>
                      <a:pt x="34" y="61"/>
                      <a:pt x="39" y="60"/>
                    </a:cubicBezTo>
                    <a:cubicBezTo>
                      <a:pt x="39" y="56"/>
                      <a:pt x="39" y="52"/>
                      <a:pt x="39" y="48"/>
                    </a:cubicBezTo>
                    <a:cubicBezTo>
                      <a:pt x="34" y="50"/>
                      <a:pt x="30" y="51"/>
                      <a:pt x="25" y="53"/>
                    </a:cubicBezTo>
                    <a:cubicBezTo>
                      <a:pt x="21" y="54"/>
                      <a:pt x="17" y="56"/>
                      <a:pt x="13" y="57"/>
                    </a:cubicBezTo>
                    <a:cubicBezTo>
                      <a:pt x="13" y="61"/>
                      <a:pt x="13" y="64"/>
                      <a:pt x="13" y="67"/>
                    </a:cubicBezTo>
                    <a:close/>
                    <a:moveTo>
                      <a:pt x="13" y="82"/>
                    </a:moveTo>
                    <a:cubicBezTo>
                      <a:pt x="17" y="81"/>
                      <a:pt x="21" y="80"/>
                      <a:pt x="25" y="80"/>
                    </a:cubicBezTo>
                    <a:cubicBezTo>
                      <a:pt x="30" y="79"/>
                      <a:pt x="34" y="78"/>
                      <a:pt x="39" y="77"/>
                    </a:cubicBezTo>
                    <a:cubicBezTo>
                      <a:pt x="39" y="73"/>
                      <a:pt x="39" y="69"/>
                      <a:pt x="39" y="65"/>
                    </a:cubicBezTo>
                    <a:cubicBezTo>
                      <a:pt x="34" y="66"/>
                      <a:pt x="30" y="67"/>
                      <a:pt x="25" y="69"/>
                    </a:cubicBezTo>
                    <a:cubicBezTo>
                      <a:pt x="21" y="70"/>
                      <a:pt x="17" y="71"/>
                      <a:pt x="13" y="72"/>
                    </a:cubicBezTo>
                    <a:cubicBezTo>
                      <a:pt x="13" y="75"/>
                      <a:pt x="13" y="79"/>
                      <a:pt x="13" y="82"/>
                    </a:cubicBezTo>
                    <a:close/>
                    <a:moveTo>
                      <a:pt x="13" y="97"/>
                    </a:moveTo>
                    <a:cubicBezTo>
                      <a:pt x="17" y="96"/>
                      <a:pt x="21" y="96"/>
                      <a:pt x="25" y="96"/>
                    </a:cubicBezTo>
                    <a:cubicBezTo>
                      <a:pt x="30" y="95"/>
                      <a:pt x="34" y="95"/>
                      <a:pt x="39" y="94"/>
                    </a:cubicBezTo>
                    <a:cubicBezTo>
                      <a:pt x="39" y="90"/>
                      <a:pt x="39" y="86"/>
                      <a:pt x="39" y="82"/>
                    </a:cubicBezTo>
                    <a:cubicBezTo>
                      <a:pt x="34" y="83"/>
                      <a:pt x="30" y="84"/>
                      <a:pt x="25" y="84"/>
                    </a:cubicBezTo>
                    <a:cubicBezTo>
                      <a:pt x="21" y="85"/>
                      <a:pt x="17" y="86"/>
                      <a:pt x="13" y="86"/>
                    </a:cubicBezTo>
                    <a:cubicBezTo>
                      <a:pt x="13" y="90"/>
                      <a:pt x="13" y="93"/>
                      <a:pt x="13" y="97"/>
                    </a:cubicBezTo>
                    <a:close/>
                  </a:path>
                </a:pathLst>
              </a:custGeom>
              <a:solidFill>
                <a:schemeClr val="tx1">
                  <a:alpha val="5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grpSp>
        <p:grpSp>
          <p:nvGrpSpPr>
            <p:cNvPr id="16" name="组合 15">
              <a:extLst>
                <a:ext uri="{FF2B5EF4-FFF2-40B4-BE49-F238E27FC236}">
                  <a16:creationId xmlns="" xmlns:a16="http://schemas.microsoft.com/office/drawing/2014/main" id="{D4666014-7FA1-47E9-8719-1B39C17C9D04}"/>
                </a:ext>
              </a:extLst>
            </p:cNvPr>
            <p:cNvGrpSpPr/>
            <p:nvPr/>
          </p:nvGrpSpPr>
          <p:grpSpPr>
            <a:xfrm>
              <a:off x="1075217" y="1734765"/>
              <a:ext cx="10008000" cy="132588"/>
              <a:chOff x="951647" y="1969548"/>
              <a:chExt cx="9015100" cy="132588"/>
            </a:xfrm>
          </p:grpSpPr>
          <p:sp>
            <p:nvSpPr>
              <p:cNvPr id="18" name="任意多边形 15">
                <a:extLst>
                  <a:ext uri="{FF2B5EF4-FFF2-40B4-BE49-F238E27FC236}">
                    <a16:creationId xmlns="" xmlns:a16="http://schemas.microsoft.com/office/drawing/2014/main" id="{3532BAB1-FA8A-4849-8E7A-B6646E8DEFDA}"/>
                  </a:ext>
                </a:extLst>
              </p:cNvPr>
              <p:cNvSpPr/>
              <p:nvPr/>
            </p:nvSpPr>
            <p:spPr>
              <a:xfrm>
                <a:off x="951647"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19" name="任意多边形 15">
                <a:extLst>
                  <a:ext uri="{FF2B5EF4-FFF2-40B4-BE49-F238E27FC236}">
                    <a16:creationId xmlns="" xmlns:a16="http://schemas.microsoft.com/office/drawing/2014/main" id="{7DD7647A-F61F-467E-AFDA-BFE345D9AE6A}"/>
                  </a:ext>
                </a:extLst>
              </p:cNvPr>
              <p:cNvSpPr/>
              <p:nvPr/>
            </p:nvSpPr>
            <p:spPr>
              <a:xfrm>
                <a:off x="3240852"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0" name="任意多边形 15">
                <a:extLst>
                  <a:ext uri="{FF2B5EF4-FFF2-40B4-BE49-F238E27FC236}">
                    <a16:creationId xmlns="" xmlns:a16="http://schemas.microsoft.com/office/drawing/2014/main" id="{FA82BAC9-D555-4A50-86FA-7CD886ED9F62}"/>
                  </a:ext>
                </a:extLst>
              </p:cNvPr>
              <p:cNvSpPr/>
              <p:nvPr/>
            </p:nvSpPr>
            <p:spPr>
              <a:xfrm>
                <a:off x="5530057"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1" name="任意多边形 15">
                <a:extLst>
                  <a:ext uri="{FF2B5EF4-FFF2-40B4-BE49-F238E27FC236}">
                    <a16:creationId xmlns="" xmlns:a16="http://schemas.microsoft.com/office/drawing/2014/main" id="{AB5F1043-8C23-496F-B1C6-AC9799E61F56}"/>
                  </a:ext>
                </a:extLst>
              </p:cNvPr>
              <p:cNvSpPr/>
              <p:nvPr/>
            </p:nvSpPr>
            <p:spPr>
              <a:xfrm>
                <a:off x="7819262" y="1969548"/>
                <a:ext cx="2147485" cy="132588"/>
              </a:xfrm>
              <a:custGeom>
                <a:avLst/>
                <a:gdLst>
                  <a:gd name="connsiteX0" fmla="*/ 2825392 w 2915392"/>
                  <a:gd name="connsiteY0" fmla="*/ 0 h 180000"/>
                  <a:gd name="connsiteX1" fmla="*/ 2915392 w 2915392"/>
                  <a:gd name="connsiteY1" fmla="*/ 90000 h 180000"/>
                  <a:gd name="connsiteX2" fmla="*/ 2825392 w 2915392"/>
                  <a:gd name="connsiteY2" fmla="*/ 180000 h 180000"/>
                  <a:gd name="connsiteX3" fmla="*/ 2735392 w 2915392"/>
                  <a:gd name="connsiteY3" fmla="*/ 90000 h 180000"/>
                  <a:gd name="connsiteX4" fmla="*/ 2825392 w 2915392"/>
                  <a:gd name="connsiteY4" fmla="*/ 0 h 180000"/>
                  <a:gd name="connsiteX5" fmla="*/ 2483468 w 2915392"/>
                  <a:gd name="connsiteY5" fmla="*/ 0 h 180000"/>
                  <a:gd name="connsiteX6" fmla="*/ 2573468 w 2915392"/>
                  <a:gd name="connsiteY6" fmla="*/ 90000 h 180000"/>
                  <a:gd name="connsiteX7" fmla="*/ 2483468 w 2915392"/>
                  <a:gd name="connsiteY7" fmla="*/ 180000 h 180000"/>
                  <a:gd name="connsiteX8" fmla="*/ 2393468 w 2915392"/>
                  <a:gd name="connsiteY8" fmla="*/ 90000 h 180000"/>
                  <a:gd name="connsiteX9" fmla="*/ 2483468 w 2915392"/>
                  <a:gd name="connsiteY9" fmla="*/ 0 h 180000"/>
                  <a:gd name="connsiteX10" fmla="*/ 2141544 w 2915392"/>
                  <a:gd name="connsiteY10" fmla="*/ 0 h 180000"/>
                  <a:gd name="connsiteX11" fmla="*/ 2231544 w 2915392"/>
                  <a:gd name="connsiteY11" fmla="*/ 90000 h 180000"/>
                  <a:gd name="connsiteX12" fmla="*/ 2141544 w 2915392"/>
                  <a:gd name="connsiteY12" fmla="*/ 180000 h 180000"/>
                  <a:gd name="connsiteX13" fmla="*/ 2051544 w 2915392"/>
                  <a:gd name="connsiteY13" fmla="*/ 90000 h 180000"/>
                  <a:gd name="connsiteX14" fmla="*/ 2141544 w 2915392"/>
                  <a:gd name="connsiteY14" fmla="*/ 0 h 180000"/>
                  <a:gd name="connsiteX15" fmla="*/ 1799620 w 2915392"/>
                  <a:gd name="connsiteY15" fmla="*/ 0 h 180000"/>
                  <a:gd name="connsiteX16" fmla="*/ 1889620 w 2915392"/>
                  <a:gd name="connsiteY16" fmla="*/ 90000 h 180000"/>
                  <a:gd name="connsiteX17" fmla="*/ 1799620 w 2915392"/>
                  <a:gd name="connsiteY17" fmla="*/ 180000 h 180000"/>
                  <a:gd name="connsiteX18" fmla="*/ 1709620 w 2915392"/>
                  <a:gd name="connsiteY18" fmla="*/ 90000 h 180000"/>
                  <a:gd name="connsiteX19" fmla="*/ 1799620 w 2915392"/>
                  <a:gd name="connsiteY19" fmla="*/ 0 h 180000"/>
                  <a:gd name="connsiteX20" fmla="*/ 1457696 w 2915392"/>
                  <a:gd name="connsiteY20" fmla="*/ 0 h 180000"/>
                  <a:gd name="connsiteX21" fmla="*/ 1547696 w 2915392"/>
                  <a:gd name="connsiteY21" fmla="*/ 90000 h 180000"/>
                  <a:gd name="connsiteX22" fmla="*/ 1457696 w 2915392"/>
                  <a:gd name="connsiteY22" fmla="*/ 180000 h 180000"/>
                  <a:gd name="connsiteX23" fmla="*/ 1367696 w 2915392"/>
                  <a:gd name="connsiteY23" fmla="*/ 90000 h 180000"/>
                  <a:gd name="connsiteX24" fmla="*/ 1457696 w 2915392"/>
                  <a:gd name="connsiteY24" fmla="*/ 0 h 180000"/>
                  <a:gd name="connsiteX25" fmla="*/ 1115772 w 2915392"/>
                  <a:gd name="connsiteY25" fmla="*/ 0 h 180000"/>
                  <a:gd name="connsiteX26" fmla="*/ 1205772 w 2915392"/>
                  <a:gd name="connsiteY26" fmla="*/ 90000 h 180000"/>
                  <a:gd name="connsiteX27" fmla="*/ 1115772 w 2915392"/>
                  <a:gd name="connsiteY27" fmla="*/ 180000 h 180000"/>
                  <a:gd name="connsiteX28" fmla="*/ 1025772 w 2915392"/>
                  <a:gd name="connsiteY28" fmla="*/ 90000 h 180000"/>
                  <a:gd name="connsiteX29" fmla="*/ 1115772 w 2915392"/>
                  <a:gd name="connsiteY29" fmla="*/ 0 h 180000"/>
                  <a:gd name="connsiteX30" fmla="*/ 773848 w 2915392"/>
                  <a:gd name="connsiteY30" fmla="*/ 0 h 180000"/>
                  <a:gd name="connsiteX31" fmla="*/ 863848 w 2915392"/>
                  <a:gd name="connsiteY31" fmla="*/ 90000 h 180000"/>
                  <a:gd name="connsiteX32" fmla="*/ 773848 w 2915392"/>
                  <a:gd name="connsiteY32" fmla="*/ 180000 h 180000"/>
                  <a:gd name="connsiteX33" fmla="*/ 683848 w 2915392"/>
                  <a:gd name="connsiteY33" fmla="*/ 90000 h 180000"/>
                  <a:gd name="connsiteX34" fmla="*/ 773848 w 2915392"/>
                  <a:gd name="connsiteY34" fmla="*/ 0 h 180000"/>
                  <a:gd name="connsiteX35" fmla="*/ 431924 w 2915392"/>
                  <a:gd name="connsiteY35" fmla="*/ 0 h 180000"/>
                  <a:gd name="connsiteX36" fmla="*/ 521924 w 2915392"/>
                  <a:gd name="connsiteY36" fmla="*/ 90000 h 180000"/>
                  <a:gd name="connsiteX37" fmla="*/ 431924 w 2915392"/>
                  <a:gd name="connsiteY37" fmla="*/ 180000 h 180000"/>
                  <a:gd name="connsiteX38" fmla="*/ 341924 w 2915392"/>
                  <a:gd name="connsiteY38" fmla="*/ 90000 h 180000"/>
                  <a:gd name="connsiteX39" fmla="*/ 431924 w 2915392"/>
                  <a:gd name="connsiteY39" fmla="*/ 0 h 180000"/>
                  <a:gd name="connsiteX40" fmla="*/ 90000 w 2915392"/>
                  <a:gd name="connsiteY40" fmla="*/ 0 h 180000"/>
                  <a:gd name="connsiteX41" fmla="*/ 180000 w 2915392"/>
                  <a:gd name="connsiteY41" fmla="*/ 90000 h 180000"/>
                  <a:gd name="connsiteX42" fmla="*/ 90000 w 2915392"/>
                  <a:gd name="connsiteY42" fmla="*/ 180000 h 180000"/>
                  <a:gd name="connsiteX43" fmla="*/ 0 w 2915392"/>
                  <a:gd name="connsiteY43" fmla="*/ 90000 h 180000"/>
                  <a:gd name="connsiteX44" fmla="*/ 90000 w 2915392"/>
                  <a:gd name="connsiteY44" fmla="*/ 0 h 1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915392" h="180000">
                    <a:moveTo>
                      <a:pt x="2825392" y="0"/>
                    </a:moveTo>
                    <a:cubicBezTo>
                      <a:pt x="2875098" y="0"/>
                      <a:pt x="2915392" y="40294"/>
                      <a:pt x="2915392" y="90000"/>
                    </a:cubicBezTo>
                    <a:cubicBezTo>
                      <a:pt x="2915392" y="139706"/>
                      <a:pt x="2875098" y="180000"/>
                      <a:pt x="2825392" y="180000"/>
                    </a:cubicBezTo>
                    <a:cubicBezTo>
                      <a:pt x="2775686" y="180000"/>
                      <a:pt x="2735392" y="139706"/>
                      <a:pt x="2735392" y="90000"/>
                    </a:cubicBezTo>
                    <a:cubicBezTo>
                      <a:pt x="2735392" y="40294"/>
                      <a:pt x="2775686" y="0"/>
                      <a:pt x="2825392" y="0"/>
                    </a:cubicBezTo>
                    <a:close/>
                    <a:moveTo>
                      <a:pt x="2483468" y="0"/>
                    </a:moveTo>
                    <a:cubicBezTo>
                      <a:pt x="2533174" y="0"/>
                      <a:pt x="2573468" y="40294"/>
                      <a:pt x="2573468" y="90000"/>
                    </a:cubicBezTo>
                    <a:cubicBezTo>
                      <a:pt x="2573468" y="139706"/>
                      <a:pt x="2533174" y="180000"/>
                      <a:pt x="2483468" y="180000"/>
                    </a:cubicBezTo>
                    <a:cubicBezTo>
                      <a:pt x="2433762" y="180000"/>
                      <a:pt x="2393468" y="139706"/>
                      <a:pt x="2393468" y="90000"/>
                    </a:cubicBezTo>
                    <a:cubicBezTo>
                      <a:pt x="2393468" y="40294"/>
                      <a:pt x="2433762" y="0"/>
                      <a:pt x="2483468" y="0"/>
                    </a:cubicBezTo>
                    <a:close/>
                    <a:moveTo>
                      <a:pt x="2141544" y="0"/>
                    </a:moveTo>
                    <a:cubicBezTo>
                      <a:pt x="2191250" y="0"/>
                      <a:pt x="2231544" y="40294"/>
                      <a:pt x="2231544" y="90000"/>
                    </a:cubicBezTo>
                    <a:cubicBezTo>
                      <a:pt x="2231544" y="139706"/>
                      <a:pt x="2191250" y="180000"/>
                      <a:pt x="2141544" y="180000"/>
                    </a:cubicBezTo>
                    <a:cubicBezTo>
                      <a:pt x="2091838" y="180000"/>
                      <a:pt x="2051544" y="139706"/>
                      <a:pt x="2051544" y="90000"/>
                    </a:cubicBezTo>
                    <a:cubicBezTo>
                      <a:pt x="2051544" y="40294"/>
                      <a:pt x="2091838" y="0"/>
                      <a:pt x="2141544" y="0"/>
                    </a:cubicBezTo>
                    <a:close/>
                    <a:moveTo>
                      <a:pt x="1799620" y="0"/>
                    </a:moveTo>
                    <a:cubicBezTo>
                      <a:pt x="1849326" y="0"/>
                      <a:pt x="1889620" y="40294"/>
                      <a:pt x="1889620" y="90000"/>
                    </a:cubicBezTo>
                    <a:cubicBezTo>
                      <a:pt x="1889620" y="139706"/>
                      <a:pt x="1849326" y="180000"/>
                      <a:pt x="1799620" y="180000"/>
                    </a:cubicBezTo>
                    <a:cubicBezTo>
                      <a:pt x="1749914" y="180000"/>
                      <a:pt x="1709620" y="139706"/>
                      <a:pt x="1709620" y="90000"/>
                    </a:cubicBezTo>
                    <a:cubicBezTo>
                      <a:pt x="1709620" y="40294"/>
                      <a:pt x="1749914" y="0"/>
                      <a:pt x="1799620" y="0"/>
                    </a:cubicBezTo>
                    <a:close/>
                    <a:moveTo>
                      <a:pt x="1457696" y="0"/>
                    </a:moveTo>
                    <a:cubicBezTo>
                      <a:pt x="1507402" y="0"/>
                      <a:pt x="1547696" y="40294"/>
                      <a:pt x="1547696" y="90000"/>
                    </a:cubicBezTo>
                    <a:cubicBezTo>
                      <a:pt x="1547696" y="139706"/>
                      <a:pt x="1507402" y="180000"/>
                      <a:pt x="1457696" y="180000"/>
                    </a:cubicBezTo>
                    <a:cubicBezTo>
                      <a:pt x="1407990" y="180000"/>
                      <a:pt x="1367696" y="139706"/>
                      <a:pt x="1367696" y="90000"/>
                    </a:cubicBezTo>
                    <a:cubicBezTo>
                      <a:pt x="1367696" y="40294"/>
                      <a:pt x="1407990" y="0"/>
                      <a:pt x="1457696" y="0"/>
                    </a:cubicBezTo>
                    <a:close/>
                    <a:moveTo>
                      <a:pt x="1115772" y="0"/>
                    </a:moveTo>
                    <a:cubicBezTo>
                      <a:pt x="1165478" y="0"/>
                      <a:pt x="1205772" y="40294"/>
                      <a:pt x="1205772" y="90000"/>
                    </a:cubicBezTo>
                    <a:cubicBezTo>
                      <a:pt x="1205772" y="139706"/>
                      <a:pt x="1165478" y="180000"/>
                      <a:pt x="1115772" y="180000"/>
                    </a:cubicBezTo>
                    <a:cubicBezTo>
                      <a:pt x="1066066" y="180000"/>
                      <a:pt x="1025772" y="139706"/>
                      <a:pt x="1025772" y="90000"/>
                    </a:cubicBezTo>
                    <a:cubicBezTo>
                      <a:pt x="1025772" y="40294"/>
                      <a:pt x="1066066" y="0"/>
                      <a:pt x="1115772" y="0"/>
                    </a:cubicBezTo>
                    <a:close/>
                    <a:moveTo>
                      <a:pt x="773848" y="0"/>
                    </a:moveTo>
                    <a:cubicBezTo>
                      <a:pt x="823554" y="0"/>
                      <a:pt x="863848" y="40294"/>
                      <a:pt x="863848" y="90000"/>
                    </a:cubicBezTo>
                    <a:cubicBezTo>
                      <a:pt x="863848" y="139706"/>
                      <a:pt x="823554" y="180000"/>
                      <a:pt x="773848" y="180000"/>
                    </a:cubicBezTo>
                    <a:cubicBezTo>
                      <a:pt x="724142" y="180000"/>
                      <a:pt x="683848" y="139706"/>
                      <a:pt x="683848" y="90000"/>
                    </a:cubicBezTo>
                    <a:cubicBezTo>
                      <a:pt x="683848" y="40294"/>
                      <a:pt x="724142" y="0"/>
                      <a:pt x="773848" y="0"/>
                    </a:cubicBezTo>
                    <a:close/>
                    <a:moveTo>
                      <a:pt x="431924" y="0"/>
                    </a:moveTo>
                    <a:cubicBezTo>
                      <a:pt x="481630" y="0"/>
                      <a:pt x="521924" y="40294"/>
                      <a:pt x="521924" y="90000"/>
                    </a:cubicBezTo>
                    <a:cubicBezTo>
                      <a:pt x="521924" y="139706"/>
                      <a:pt x="481630" y="180000"/>
                      <a:pt x="431924" y="180000"/>
                    </a:cubicBezTo>
                    <a:cubicBezTo>
                      <a:pt x="382218" y="180000"/>
                      <a:pt x="341924" y="139706"/>
                      <a:pt x="341924" y="90000"/>
                    </a:cubicBezTo>
                    <a:cubicBezTo>
                      <a:pt x="341924" y="40294"/>
                      <a:pt x="382218" y="0"/>
                      <a:pt x="431924" y="0"/>
                    </a:cubicBezTo>
                    <a:close/>
                    <a:moveTo>
                      <a:pt x="90000" y="0"/>
                    </a:moveTo>
                    <a:cubicBezTo>
                      <a:pt x="139706" y="0"/>
                      <a:pt x="180000" y="40294"/>
                      <a:pt x="180000" y="90000"/>
                    </a:cubicBezTo>
                    <a:cubicBezTo>
                      <a:pt x="180000" y="139706"/>
                      <a:pt x="139706" y="180000"/>
                      <a:pt x="90000" y="180000"/>
                    </a:cubicBezTo>
                    <a:cubicBezTo>
                      <a:pt x="40294" y="180000"/>
                      <a:pt x="0" y="139706"/>
                      <a:pt x="0" y="90000"/>
                    </a:cubicBezTo>
                    <a:cubicBezTo>
                      <a:pt x="0" y="40294"/>
                      <a:pt x="40294" y="0"/>
                      <a:pt x="90000" y="0"/>
                    </a:cubicBezTo>
                    <a:close/>
                  </a:path>
                </a:pathLst>
              </a:custGeom>
              <a:solidFill>
                <a:schemeClr val="bg2"/>
              </a:solidFill>
              <a:ln>
                <a:noFill/>
              </a:ln>
              <a:effectLst>
                <a:innerShdw blurRad="50800" dist="25400" dir="16200000">
                  <a:prstClr val="black">
                    <a:alpha val="4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grpSp>
        <p:pic>
          <p:nvPicPr>
            <p:cNvPr id="17" name="图片 16">
              <a:extLst>
                <a:ext uri="{FF2B5EF4-FFF2-40B4-BE49-F238E27FC236}">
                  <a16:creationId xmlns="" xmlns:a16="http://schemas.microsoft.com/office/drawing/2014/main" id="{AE8471B3-1546-43F4-8414-9489AC0DDB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360" y="1456095"/>
              <a:ext cx="675814" cy="675815"/>
            </a:xfrm>
            <a:prstGeom prst="rect">
              <a:avLst/>
            </a:prstGeom>
          </p:spPr>
        </p:pic>
      </p:grpSp>
      <p:sp>
        <p:nvSpPr>
          <p:cNvPr id="5" name="文本框 4">
            <a:extLst>
              <a:ext uri="{FF2B5EF4-FFF2-40B4-BE49-F238E27FC236}">
                <a16:creationId xmlns="" xmlns:a16="http://schemas.microsoft.com/office/drawing/2014/main" id="{9C1B4757-1A2E-4936-A644-939AE10D21AD}"/>
              </a:ext>
            </a:extLst>
          </p:cNvPr>
          <p:cNvSpPr txBox="1"/>
          <p:nvPr/>
        </p:nvSpPr>
        <p:spPr>
          <a:xfrm>
            <a:off x="951647" y="485886"/>
            <a:ext cx="1620957"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入职准备</a:t>
            </a:r>
          </a:p>
        </p:txBody>
      </p:sp>
      <p:sp>
        <p:nvSpPr>
          <p:cNvPr id="6" name="矩形 5">
            <a:extLst>
              <a:ext uri="{FF2B5EF4-FFF2-40B4-BE49-F238E27FC236}">
                <a16:creationId xmlns="" xmlns:a16="http://schemas.microsoft.com/office/drawing/2014/main" id="{5C0177D9-E758-436A-BDD3-4FC2F524719E}"/>
              </a:ext>
            </a:extLst>
          </p:cNvPr>
          <p:cNvSpPr/>
          <p:nvPr/>
        </p:nvSpPr>
        <p:spPr>
          <a:xfrm>
            <a:off x="2233877" y="3177772"/>
            <a:ext cx="4023955" cy="1754326"/>
          </a:xfrm>
          <a:prstGeom prst="rect">
            <a:avLst/>
          </a:prstGeom>
        </p:spPr>
        <p:txBody>
          <a:bodyPr wrap="square">
            <a:spAutoFit/>
          </a:bodyPr>
          <a:lstStyle/>
          <a:p>
            <a:pPr marL="285750" indent="-285750" fontAlgn="base">
              <a:lnSpc>
                <a:spcPct val="150000"/>
              </a:lnSpc>
              <a:spcBef>
                <a:spcPct val="0"/>
              </a:spcBef>
              <a:spcAft>
                <a:spcPct val="0"/>
              </a:spcAft>
              <a:buFont typeface="Wingdings" panose="05000000000000000000" pitchFamily="2" charset="2"/>
              <a:buChar char="u"/>
            </a:pPr>
            <a:r>
              <a:rPr lang="zh-CN" altLang="en-US" dirty="0">
                <a:solidFill>
                  <a:schemeClr val="bg2">
                    <a:lumMod val="25000"/>
                  </a:schemeClr>
                </a:solidFill>
                <a:cs typeface="+mn-ea"/>
                <a:sym typeface="+mn-lt"/>
              </a:rPr>
              <a:t>一寸免冠照片</a:t>
            </a:r>
            <a:r>
              <a:rPr lang="en-US" altLang="zh-CN" dirty="0">
                <a:solidFill>
                  <a:schemeClr val="bg2">
                    <a:lumMod val="25000"/>
                  </a:schemeClr>
                </a:solidFill>
                <a:cs typeface="+mn-ea"/>
                <a:sym typeface="+mn-lt"/>
              </a:rPr>
              <a:t>1</a:t>
            </a:r>
            <a:r>
              <a:rPr lang="zh-CN" altLang="en-US" dirty="0">
                <a:solidFill>
                  <a:schemeClr val="bg2">
                    <a:lumMod val="25000"/>
                  </a:schemeClr>
                </a:solidFill>
                <a:cs typeface="+mn-ea"/>
                <a:sym typeface="+mn-lt"/>
              </a:rPr>
              <a:t>张；</a:t>
            </a:r>
          </a:p>
          <a:p>
            <a:pPr marL="285750" indent="-285750" fontAlgn="base">
              <a:lnSpc>
                <a:spcPct val="150000"/>
              </a:lnSpc>
              <a:spcBef>
                <a:spcPct val="0"/>
              </a:spcBef>
              <a:spcAft>
                <a:spcPct val="0"/>
              </a:spcAft>
              <a:buFont typeface="Wingdings" panose="05000000000000000000" pitchFamily="2" charset="2"/>
              <a:buChar char="u"/>
            </a:pPr>
            <a:r>
              <a:rPr lang="zh-CN" altLang="en-US" dirty="0">
                <a:solidFill>
                  <a:schemeClr val="bg2">
                    <a:lumMod val="25000"/>
                  </a:schemeClr>
                </a:solidFill>
                <a:cs typeface="+mn-ea"/>
                <a:sym typeface="+mn-lt"/>
              </a:rPr>
              <a:t>学历证明；</a:t>
            </a:r>
          </a:p>
          <a:p>
            <a:pPr marL="285750" indent="-285750" fontAlgn="base">
              <a:lnSpc>
                <a:spcPct val="150000"/>
              </a:lnSpc>
              <a:spcBef>
                <a:spcPct val="0"/>
              </a:spcBef>
              <a:spcAft>
                <a:spcPct val="0"/>
              </a:spcAft>
              <a:buFont typeface="Wingdings" panose="05000000000000000000" pitchFamily="2" charset="2"/>
              <a:buChar char="u"/>
            </a:pPr>
            <a:r>
              <a:rPr lang="zh-CN" altLang="en-US" dirty="0">
                <a:solidFill>
                  <a:schemeClr val="bg2">
                    <a:lumMod val="25000"/>
                  </a:schemeClr>
                </a:solidFill>
                <a:cs typeface="+mn-ea"/>
                <a:sym typeface="+mn-lt"/>
              </a:rPr>
              <a:t>身份证原件；</a:t>
            </a:r>
          </a:p>
          <a:p>
            <a:pPr marL="285750" indent="-285750" fontAlgn="base">
              <a:lnSpc>
                <a:spcPct val="150000"/>
              </a:lnSpc>
              <a:spcBef>
                <a:spcPct val="0"/>
              </a:spcBef>
              <a:spcAft>
                <a:spcPct val="0"/>
              </a:spcAft>
              <a:buFont typeface="Wingdings" panose="05000000000000000000" pitchFamily="2" charset="2"/>
              <a:buChar char="u"/>
            </a:pPr>
            <a:r>
              <a:rPr lang="zh-CN" altLang="en-US" dirty="0">
                <a:solidFill>
                  <a:schemeClr val="bg2">
                    <a:lumMod val="25000"/>
                  </a:schemeClr>
                </a:solidFill>
                <a:cs typeface="+mn-ea"/>
                <a:sym typeface="+mn-lt"/>
              </a:rPr>
              <a:t>与原单位解除劳动合同的证明</a:t>
            </a:r>
          </a:p>
        </p:txBody>
      </p:sp>
      <p:sp>
        <p:nvSpPr>
          <p:cNvPr id="7" name="矩形 6">
            <a:extLst>
              <a:ext uri="{FF2B5EF4-FFF2-40B4-BE49-F238E27FC236}">
                <a16:creationId xmlns="" xmlns:a16="http://schemas.microsoft.com/office/drawing/2014/main" id="{92C49106-6337-443C-BD72-86719B693EF9}"/>
              </a:ext>
            </a:extLst>
          </p:cNvPr>
          <p:cNvSpPr/>
          <p:nvPr/>
        </p:nvSpPr>
        <p:spPr>
          <a:xfrm>
            <a:off x="1710318" y="5353460"/>
            <a:ext cx="9464040" cy="400110"/>
          </a:xfrm>
          <a:prstGeom prst="rect">
            <a:avLst/>
          </a:prstGeom>
        </p:spPr>
        <p:txBody>
          <a:bodyPr wrap="square">
            <a:spAutoFit/>
          </a:bodyPr>
          <a:lstStyle/>
          <a:p>
            <a:pPr fontAlgn="base">
              <a:spcBef>
                <a:spcPct val="0"/>
              </a:spcBef>
              <a:spcAft>
                <a:spcPct val="0"/>
              </a:spcAft>
            </a:pPr>
            <a:r>
              <a:rPr lang="zh-CN" altLang="en-US" sz="2000" b="1" dirty="0">
                <a:solidFill>
                  <a:schemeClr val="bg2">
                    <a:lumMod val="25000"/>
                  </a:schemeClr>
                </a:solidFill>
                <a:cs typeface="+mn-ea"/>
                <a:sym typeface="+mn-lt"/>
              </a:rPr>
              <a:t>      *新员工办理完入职手续后，才能开通邮箱，经审批的报到日即为起薪日 </a:t>
            </a:r>
          </a:p>
        </p:txBody>
      </p:sp>
      <p:sp>
        <p:nvSpPr>
          <p:cNvPr id="8" name="矩形 7">
            <a:extLst>
              <a:ext uri="{FF2B5EF4-FFF2-40B4-BE49-F238E27FC236}">
                <a16:creationId xmlns="" xmlns:a16="http://schemas.microsoft.com/office/drawing/2014/main" id="{08C799F3-17AD-4F32-90DE-914DC1F64122}"/>
              </a:ext>
            </a:extLst>
          </p:cNvPr>
          <p:cNvSpPr/>
          <p:nvPr/>
        </p:nvSpPr>
        <p:spPr>
          <a:xfrm>
            <a:off x="2228612" y="2572719"/>
            <a:ext cx="1747283" cy="400110"/>
          </a:xfrm>
          <a:prstGeom prst="rect">
            <a:avLst/>
          </a:prstGeom>
          <a:solidFill>
            <a:srgbClr val="068FF5"/>
          </a:solidFill>
        </p:spPr>
        <p:txBody>
          <a:bodyPr wrap="square">
            <a:spAutoFit/>
          </a:bodyPr>
          <a:lstStyle/>
          <a:p>
            <a:pPr algn="ctr" fontAlgn="base">
              <a:spcBef>
                <a:spcPct val="0"/>
              </a:spcBef>
              <a:spcAft>
                <a:spcPct val="0"/>
              </a:spcAft>
            </a:pPr>
            <a:r>
              <a:rPr lang="zh-CN" altLang="en-US" sz="2000" b="1" dirty="0">
                <a:solidFill>
                  <a:schemeClr val="bg1"/>
                </a:solidFill>
                <a:cs typeface="+mn-ea"/>
                <a:sym typeface="+mn-lt"/>
              </a:rPr>
              <a:t>入职准备</a:t>
            </a:r>
          </a:p>
        </p:txBody>
      </p:sp>
      <p:pic>
        <p:nvPicPr>
          <p:cNvPr id="10" name="图片 9">
            <a:extLst>
              <a:ext uri="{FF2B5EF4-FFF2-40B4-BE49-F238E27FC236}">
                <a16:creationId xmlns="" xmlns:a16="http://schemas.microsoft.com/office/drawing/2014/main" id="{2DBF7B9B-034E-4378-9251-130D192DB835}"/>
              </a:ext>
            </a:extLst>
          </p:cNvPr>
          <p:cNvPicPr>
            <a:picLocks noChangeAspect="1"/>
          </p:cNvPicPr>
          <p:nvPr/>
        </p:nvPicPr>
        <p:blipFill rotWithShape="1">
          <a:blip r:embed="rId4"/>
          <a:srcRect l="21716" t="2612" r="8762" b="6055"/>
          <a:stretch/>
        </p:blipFill>
        <p:spPr>
          <a:xfrm>
            <a:off x="6813121" y="2246765"/>
            <a:ext cx="3038562" cy="2661238"/>
          </a:xfrm>
          <a:prstGeom prst="rect">
            <a:avLst/>
          </a:prstGeom>
        </p:spPr>
      </p:pic>
    </p:spTree>
    <p:extLst>
      <p:ext uri="{BB962C8B-B14F-4D97-AF65-F5344CB8AC3E}">
        <p14:creationId xmlns:p14="http://schemas.microsoft.com/office/powerpoint/2010/main" val="220565745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wipe(down)">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down)">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 xmlns:a16="http://schemas.microsoft.com/office/drawing/2014/main" id="{9C1B4757-1A2E-4936-A644-939AE10D21AD}"/>
              </a:ext>
            </a:extLst>
          </p:cNvPr>
          <p:cNvSpPr txBox="1"/>
          <p:nvPr/>
        </p:nvSpPr>
        <p:spPr>
          <a:xfrm>
            <a:off x="951647" y="485886"/>
            <a:ext cx="1620957"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入职手续</a:t>
            </a:r>
          </a:p>
        </p:txBody>
      </p:sp>
      <p:sp>
        <p:nvSpPr>
          <p:cNvPr id="13" name="Line 35">
            <a:extLst>
              <a:ext uri="{FF2B5EF4-FFF2-40B4-BE49-F238E27FC236}">
                <a16:creationId xmlns="" xmlns:a16="http://schemas.microsoft.com/office/drawing/2014/main" id="{9A8770C6-C35C-4F16-805C-2121A046B811}"/>
              </a:ext>
            </a:extLst>
          </p:cNvPr>
          <p:cNvSpPr>
            <a:spLocks noChangeShapeType="1"/>
          </p:cNvSpPr>
          <p:nvPr/>
        </p:nvSpPr>
        <p:spPr bwMode="auto">
          <a:xfrm>
            <a:off x="4659119" y="3444947"/>
            <a:ext cx="4537075" cy="0"/>
          </a:xfrm>
          <a:prstGeom prst="line">
            <a:avLst/>
          </a:prstGeom>
          <a:noFill/>
          <a:ln w="9525">
            <a:solidFill>
              <a:schemeClr val="bg1">
                <a:lumMod val="8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zh-CN" altLang="en-US">
              <a:solidFill>
                <a:schemeClr val="bg2">
                  <a:lumMod val="25000"/>
                </a:schemeClr>
              </a:solidFill>
              <a:cs typeface="+mn-ea"/>
              <a:sym typeface="+mn-lt"/>
            </a:endParaRPr>
          </a:p>
        </p:txBody>
      </p:sp>
      <p:grpSp>
        <p:nvGrpSpPr>
          <p:cNvPr id="3" name="组合 2">
            <a:extLst>
              <a:ext uri="{FF2B5EF4-FFF2-40B4-BE49-F238E27FC236}">
                <a16:creationId xmlns="" xmlns:a16="http://schemas.microsoft.com/office/drawing/2014/main" id="{0A15AB23-DE82-4738-8634-06287EF79810}"/>
              </a:ext>
            </a:extLst>
          </p:cNvPr>
          <p:cNvGrpSpPr/>
          <p:nvPr/>
        </p:nvGrpSpPr>
        <p:grpSpPr>
          <a:xfrm>
            <a:off x="4814398" y="1605263"/>
            <a:ext cx="3289891" cy="1543877"/>
            <a:chOff x="5177395" y="1393145"/>
            <a:chExt cx="3289891" cy="1543877"/>
          </a:xfrm>
        </p:grpSpPr>
        <p:sp>
          <p:nvSpPr>
            <p:cNvPr id="37" name="任意多边形: 形状 36">
              <a:extLst>
                <a:ext uri="{FF2B5EF4-FFF2-40B4-BE49-F238E27FC236}">
                  <a16:creationId xmlns="" xmlns:a16="http://schemas.microsoft.com/office/drawing/2014/main" id="{7F3EAFED-E434-4DE4-8EF7-7EC2AEE4D0D4}"/>
                </a:ext>
              </a:extLst>
            </p:cNvPr>
            <p:cNvSpPr/>
            <p:nvPr/>
          </p:nvSpPr>
          <p:spPr>
            <a:xfrm>
              <a:off x="5177395" y="1393145"/>
              <a:ext cx="3289891" cy="1543877"/>
            </a:xfrm>
            <a:custGeom>
              <a:avLst/>
              <a:gdLst>
                <a:gd name="connsiteX0" fmla="*/ 0 w 10450286"/>
                <a:gd name="connsiteY0" fmla="*/ 0 h 5099126"/>
                <a:gd name="connsiteX1" fmla="*/ 10450286 w 10450286"/>
                <a:gd name="connsiteY1" fmla="*/ 0 h 5099126"/>
                <a:gd name="connsiteX2" fmla="*/ 10450286 w 10450286"/>
                <a:gd name="connsiteY2" fmla="*/ 5099126 h 5099126"/>
                <a:gd name="connsiteX3" fmla="*/ 0 w 10450286"/>
                <a:gd name="connsiteY3" fmla="*/ 5099126 h 5099126"/>
                <a:gd name="connsiteX4" fmla="*/ 0 w 10450286"/>
                <a:gd name="connsiteY4" fmla="*/ 0 h 5099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50286" h="5099126">
                  <a:moveTo>
                    <a:pt x="0" y="0"/>
                  </a:moveTo>
                  <a:lnTo>
                    <a:pt x="10450286" y="0"/>
                  </a:lnTo>
                  <a:lnTo>
                    <a:pt x="10450286" y="5099126"/>
                  </a:lnTo>
                  <a:lnTo>
                    <a:pt x="0" y="5099126"/>
                  </a:lnTo>
                  <a:lnTo>
                    <a:pt x="0" y="0"/>
                  </a:lnTo>
                  <a:close/>
                </a:path>
              </a:pathLst>
            </a:custGeom>
            <a:solidFill>
              <a:schemeClr val="bg1"/>
            </a:solidFill>
            <a:ln>
              <a:solidFill>
                <a:srgbClr val="068FF5"/>
              </a:solidFill>
            </a:ln>
            <a:effectLst>
              <a:outerShdw blurRad="76200" dist="38100" dir="5400000" sx="101000" sy="101000" algn="t" rotWithShape="0">
                <a:prstClr val="black">
                  <a:alpha val="39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38" name="Oval 65">
              <a:extLst>
                <a:ext uri="{FF2B5EF4-FFF2-40B4-BE49-F238E27FC236}">
                  <a16:creationId xmlns="" xmlns:a16="http://schemas.microsoft.com/office/drawing/2014/main" id="{14863950-90FF-4B5D-B823-545DF73DBC28}"/>
                </a:ext>
              </a:extLst>
            </p:cNvPr>
            <p:cNvSpPr>
              <a:spLocks noChangeArrowheads="1"/>
            </p:cNvSpPr>
            <p:nvPr/>
          </p:nvSpPr>
          <p:spPr bwMode="auto">
            <a:xfrm>
              <a:off x="5576654" y="1548508"/>
              <a:ext cx="574675" cy="1079500"/>
            </a:xfrm>
            <a:prstGeom prst="rect">
              <a:avLst/>
            </a:prstGeom>
            <a:solidFill>
              <a:srgbClr val="068FF5"/>
            </a:solidFill>
            <a:ln w="9525">
              <a:noFill/>
              <a:round/>
              <a:headEnd/>
              <a:tailEnd/>
            </a:ln>
            <a:effectLst/>
          </p:spPr>
          <p:txBody>
            <a:bodyPr vert="eaVert" wrap="none" anchor="ctr"/>
            <a:lstStyle/>
            <a:p>
              <a:pPr algn="ctr" fontAlgn="base">
                <a:spcBef>
                  <a:spcPct val="0"/>
                </a:spcBef>
                <a:spcAft>
                  <a:spcPct val="0"/>
                </a:spcAft>
              </a:pPr>
              <a:r>
                <a:rPr lang="zh-CN" altLang="en-US" b="1" dirty="0">
                  <a:solidFill>
                    <a:schemeClr val="bg1"/>
                  </a:solidFill>
                  <a:cs typeface="+mn-ea"/>
                  <a:sym typeface="+mn-lt"/>
                </a:rPr>
                <a:t>人事部</a:t>
              </a:r>
            </a:p>
          </p:txBody>
        </p:sp>
        <p:sp>
          <p:nvSpPr>
            <p:cNvPr id="18" name="Text Box 50">
              <a:extLst>
                <a:ext uri="{FF2B5EF4-FFF2-40B4-BE49-F238E27FC236}">
                  <a16:creationId xmlns="" xmlns:a16="http://schemas.microsoft.com/office/drawing/2014/main" id="{89AEE383-54BB-46AC-81AA-2D75616F7C52}"/>
                </a:ext>
              </a:extLst>
            </p:cNvPr>
            <p:cNvSpPr txBox="1">
              <a:spLocks noChangeArrowheads="1"/>
            </p:cNvSpPr>
            <p:nvPr/>
          </p:nvSpPr>
          <p:spPr bwMode="auto">
            <a:xfrm>
              <a:off x="6268302" y="1757287"/>
              <a:ext cx="1843676" cy="307777"/>
            </a:xfrm>
            <a:prstGeom prst="rect">
              <a:avLst/>
            </a:prstGeom>
            <a:solidFill>
              <a:schemeClr val="bg1">
                <a:lumMod val="95000"/>
              </a:schemeClr>
            </a:solidFill>
            <a:ln w="12700" cap="sq">
              <a:noFill/>
              <a:miter lim="800000"/>
              <a:headEnd type="none" w="sm" len="sm"/>
              <a:tailEnd type="none" w="sm" len="sm"/>
            </a:ln>
            <a:effectLst/>
          </p:spPr>
          <p:txBody>
            <a:bodyPr wrap="square">
              <a:spAutoFit/>
            </a:bodyPr>
            <a:lstStyle/>
            <a:p>
              <a:pPr marL="285750" indent="-285750" fontAlgn="base">
                <a:spcBef>
                  <a:spcPct val="50000"/>
                </a:spcBef>
                <a:spcAft>
                  <a:spcPct val="0"/>
                </a:spcAft>
                <a:buFont typeface="Wingdings" panose="05000000000000000000" pitchFamily="2" charset="2"/>
                <a:buChar char="u"/>
              </a:pPr>
              <a:r>
                <a:rPr kumimoji="1" lang="en-US" altLang="zh-CN" sz="1400">
                  <a:solidFill>
                    <a:schemeClr val="bg2">
                      <a:lumMod val="25000"/>
                    </a:schemeClr>
                  </a:solidFill>
                  <a:cs typeface="+mn-ea"/>
                  <a:sym typeface="+mn-lt"/>
                </a:rPr>
                <a:t> </a:t>
              </a:r>
              <a:r>
                <a:rPr kumimoji="1" lang="zh-CN" altLang="en-US" sz="1400">
                  <a:solidFill>
                    <a:schemeClr val="bg2">
                      <a:lumMod val="25000"/>
                    </a:schemeClr>
                  </a:solidFill>
                  <a:cs typeface="+mn-ea"/>
                  <a:sym typeface="+mn-lt"/>
                </a:rPr>
                <a:t>填表</a:t>
              </a:r>
              <a:r>
                <a:rPr kumimoji="1" lang="zh-CN" altLang="en-US" sz="1400" i="1">
                  <a:solidFill>
                    <a:schemeClr val="bg2">
                      <a:lumMod val="25000"/>
                    </a:schemeClr>
                  </a:solidFill>
                  <a:cs typeface="+mn-ea"/>
                  <a:sym typeface="+mn-lt"/>
                </a:rPr>
                <a:t> </a:t>
              </a:r>
              <a:r>
                <a:rPr kumimoji="1" lang="en-US" altLang="zh-CN" sz="1400" i="1">
                  <a:solidFill>
                    <a:schemeClr val="bg2">
                      <a:lumMod val="25000"/>
                    </a:schemeClr>
                  </a:solidFill>
                  <a:cs typeface="+mn-ea"/>
                  <a:sym typeface="+mn-lt"/>
                </a:rPr>
                <a:t>/</a:t>
              </a:r>
              <a:r>
                <a:rPr kumimoji="1" lang="zh-CN" altLang="en-US" sz="1400">
                  <a:solidFill>
                    <a:schemeClr val="bg2">
                      <a:lumMod val="25000"/>
                    </a:schemeClr>
                  </a:solidFill>
                  <a:cs typeface="+mn-ea"/>
                  <a:sym typeface="+mn-lt"/>
                </a:rPr>
                <a:t>审核资料</a:t>
              </a:r>
              <a:r>
                <a:rPr kumimoji="1" lang="zh-CN" altLang="en-US" sz="1400" i="1">
                  <a:solidFill>
                    <a:schemeClr val="bg2">
                      <a:lumMod val="25000"/>
                    </a:schemeClr>
                  </a:solidFill>
                  <a:cs typeface="+mn-ea"/>
                  <a:sym typeface="+mn-lt"/>
                </a:rPr>
                <a:t>  </a:t>
              </a:r>
            </a:p>
          </p:txBody>
        </p:sp>
        <p:sp>
          <p:nvSpPr>
            <p:cNvPr id="19" name="Text Box 51">
              <a:extLst>
                <a:ext uri="{FF2B5EF4-FFF2-40B4-BE49-F238E27FC236}">
                  <a16:creationId xmlns="" xmlns:a16="http://schemas.microsoft.com/office/drawing/2014/main" id="{751D4961-5EFA-48E4-94D7-B334A29C2CBC}"/>
                </a:ext>
              </a:extLst>
            </p:cNvPr>
            <p:cNvSpPr txBox="1">
              <a:spLocks noChangeArrowheads="1"/>
            </p:cNvSpPr>
            <p:nvPr/>
          </p:nvSpPr>
          <p:spPr bwMode="auto">
            <a:xfrm>
              <a:off x="6268302" y="2147812"/>
              <a:ext cx="1834485" cy="317500"/>
            </a:xfrm>
            <a:prstGeom prst="rect">
              <a:avLst/>
            </a:prstGeom>
            <a:solidFill>
              <a:schemeClr val="bg1">
                <a:lumMod val="95000"/>
              </a:schemeClr>
            </a:solidFill>
            <a:ln w="12700" cap="sq">
              <a:noFill/>
              <a:miter lim="800000"/>
              <a:headEnd type="none" w="sm" len="sm"/>
              <a:tailEnd type="none" w="sm" len="sm"/>
            </a:ln>
            <a:effectLst/>
          </p:spPr>
          <p:txBody>
            <a:bodyPr wrap="square">
              <a:spAutoFit/>
            </a:bodyPr>
            <a:lstStyle/>
            <a:p>
              <a:pPr marL="285750" indent="-285750" fontAlgn="base">
                <a:spcBef>
                  <a:spcPct val="50000"/>
                </a:spcBef>
                <a:spcAft>
                  <a:spcPct val="0"/>
                </a:spcAft>
                <a:buFont typeface="Wingdings" panose="05000000000000000000" pitchFamily="2" charset="2"/>
                <a:buChar char="u"/>
              </a:pPr>
              <a:r>
                <a:rPr kumimoji="1" lang="en-US" altLang="zh-CN" sz="1400">
                  <a:solidFill>
                    <a:schemeClr val="bg2">
                      <a:lumMod val="25000"/>
                    </a:schemeClr>
                  </a:solidFill>
                  <a:cs typeface="+mn-ea"/>
                  <a:sym typeface="+mn-lt"/>
                </a:rPr>
                <a:t> </a:t>
              </a:r>
              <a:r>
                <a:rPr kumimoji="1" lang="zh-CN" altLang="en-US" sz="1400">
                  <a:solidFill>
                    <a:schemeClr val="bg2">
                      <a:lumMod val="25000"/>
                    </a:schemeClr>
                  </a:solidFill>
                  <a:cs typeface="+mn-ea"/>
                  <a:sym typeface="+mn-lt"/>
                </a:rPr>
                <a:t>建立员工档案</a:t>
              </a:r>
            </a:p>
          </p:txBody>
        </p:sp>
      </p:grpSp>
      <p:grpSp>
        <p:nvGrpSpPr>
          <p:cNvPr id="21" name="组合 20">
            <a:extLst>
              <a:ext uri="{FF2B5EF4-FFF2-40B4-BE49-F238E27FC236}">
                <a16:creationId xmlns="" xmlns:a16="http://schemas.microsoft.com/office/drawing/2014/main" id="{57FA1826-BEAC-483D-91BC-19DEFC27483B}"/>
              </a:ext>
            </a:extLst>
          </p:cNvPr>
          <p:cNvGrpSpPr/>
          <p:nvPr/>
        </p:nvGrpSpPr>
        <p:grpSpPr>
          <a:xfrm>
            <a:off x="1813268" y="3347924"/>
            <a:ext cx="2447926" cy="360362"/>
            <a:chOff x="2344358" y="2685098"/>
            <a:chExt cx="2447926" cy="360362"/>
          </a:xfrm>
        </p:grpSpPr>
        <p:sp>
          <p:nvSpPr>
            <p:cNvPr id="22" name="Line 55">
              <a:extLst>
                <a:ext uri="{FF2B5EF4-FFF2-40B4-BE49-F238E27FC236}">
                  <a16:creationId xmlns="" xmlns:a16="http://schemas.microsoft.com/office/drawing/2014/main" id="{429A0D32-88D5-436D-8F81-81347CAB5C0E}"/>
                </a:ext>
              </a:extLst>
            </p:cNvPr>
            <p:cNvSpPr>
              <a:spLocks noChangeShapeType="1"/>
            </p:cNvSpPr>
            <p:nvPr/>
          </p:nvSpPr>
          <p:spPr bwMode="auto">
            <a:xfrm>
              <a:off x="2344358" y="2685098"/>
              <a:ext cx="0" cy="360362"/>
            </a:xfrm>
            <a:prstGeom prst="line">
              <a:avLst/>
            </a:prstGeom>
            <a:noFill/>
            <a:ln w="9525">
              <a:solidFill>
                <a:schemeClr val="bg1">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zh-CN" altLang="en-US">
                <a:solidFill>
                  <a:schemeClr val="bg2">
                    <a:lumMod val="25000"/>
                  </a:schemeClr>
                </a:solidFill>
                <a:cs typeface="+mn-ea"/>
                <a:sym typeface="+mn-lt"/>
              </a:endParaRPr>
            </a:p>
          </p:txBody>
        </p:sp>
        <p:sp>
          <p:nvSpPr>
            <p:cNvPr id="23" name="Line 56">
              <a:extLst>
                <a:ext uri="{FF2B5EF4-FFF2-40B4-BE49-F238E27FC236}">
                  <a16:creationId xmlns="" xmlns:a16="http://schemas.microsoft.com/office/drawing/2014/main" id="{DA2BD5BF-EE2D-4DDE-938A-E3F4505BDA47}"/>
                </a:ext>
              </a:extLst>
            </p:cNvPr>
            <p:cNvSpPr>
              <a:spLocks noChangeShapeType="1"/>
            </p:cNvSpPr>
            <p:nvPr/>
          </p:nvSpPr>
          <p:spPr bwMode="auto">
            <a:xfrm>
              <a:off x="2344359" y="3045460"/>
              <a:ext cx="2447925" cy="0"/>
            </a:xfrm>
            <a:prstGeom prst="line">
              <a:avLst/>
            </a:prstGeom>
            <a:noFill/>
            <a:ln w="9525">
              <a:solidFill>
                <a:schemeClr val="bg1">
                  <a:lumMod val="75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zh-CN" altLang="en-US">
                <a:solidFill>
                  <a:schemeClr val="bg2">
                    <a:lumMod val="25000"/>
                  </a:schemeClr>
                </a:solidFill>
                <a:cs typeface="+mn-ea"/>
                <a:sym typeface="+mn-lt"/>
              </a:endParaRPr>
            </a:p>
          </p:txBody>
        </p:sp>
      </p:grpSp>
      <p:sp>
        <p:nvSpPr>
          <p:cNvPr id="24" name="AutoShape 58">
            <a:extLst>
              <a:ext uri="{FF2B5EF4-FFF2-40B4-BE49-F238E27FC236}">
                <a16:creationId xmlns="" xmlns:a16="http://schemas.microsoft.com/office/drawing/2014/main" id="{1074A73B-44EA-4056-BFD6-6DAA1E47762A}"/>
              </a:ext>
            </a:extLst>
          </p:cNvPr>
          <p:cNvSpPr>
            <a:spLocks noChangeArrowheads="1"/>
          </p:cNvSpPr>
          <p:nvPr/>
        </p:nvSpPr>
        <p:spPr bwMode="auto">
          <a:xfrm>
            <a:off x="6171212" y="3669497"/>
            <a:ext cx="576262" cy="1584325"/>
          </a:xfrm>
          <a:prstGeom prst="downArrowCallout">
            <a:avLst>
              <a:gd name="adj1" fmla="val 25000"/>
              <a:gd name="adj2" fmla="val 25000"/>
              <a:gd name="adj3" fmla="val 45822"/>
              <a:gd name="adj4" fmla="val 66667"/>
            </a:avLst>
          </a:prstGeom>
          <a:solidFill>
            <a:schemeClr val="bg1">
              <a:lumMod val="95000"/>
            </a:schemeClr>
          </a:solidFill>
          <a:ln w="9525" algn="ctr">
            <a:noFill/>
            <a:miter lim="800000"/>
            <a:headEnd/>
            <a:tailEnd/>
          </a:ln>
          <a:effectLst/>
        </p:spPr>
        <p:txBody>
          <a:bodyPr wrap="none" anchor="ctr"/>
          <a:lstStyle/>
          <a:p>
            <a:pPr algn="ctr" fontAlgn="base">
              <a:spcBef>
                <a:spcPct val="0"/>
              </a:spcBef>
              <a:spcAft>
                <a:spcPct val="0"/>
              </a:spcAft>
            </a:pPr>
            <a:r>
              <a:rPr lang="zh-CN" altLang="en-US" sz="1600" dirty="0">
                <a:solidFill>
                  <a:schemeClr val="bg2">
                    <a:lumMod val="25000"/>
                  </a:schemeClr>
                </a:solidFill>
                <a:cs typeface="+mn-ea"/>
                <a:sym typeface="+mn-lt"/>
              </a:rPr>
              <a:t>审</a:t>
            </a:r>
          </a:p>
          <a:p>
            <a:pPr algn="ctr" fontAlgn="base">
              <a:spcBef>
                <a:spcPct val="0"/>
              </a:spcBef>
              <a:spcAft>
                <a:spcPct val="0"/>
              </a:spcAft>
            </a:pPr>
            <a:r>
              <a:rPr lang="zh-CN" altLang="en-US" sz="1600" dirty="0">
                <a:solidFill>
                  <a:schemeClr val="bg2">
                    <a:lumMod val="25000"/>
                  </a:schemeClr>
                </a:solidFill>
                <a:cs typeface="+mn-ea"/>
                <a:sym typeface="+mn-lt"/>
              </a:rPr>
              <a:t>批</a:t>
            </a:r>
          </a:p>
        </p:txBody>
      </p:sp>
      <p:sp>
        <p:nvSpPr>
          <p:cNvPr id="25" name="AutoShape 59">
            <a:extLst>
              <a:ext uri="{FF2B5EF4-FFF2-40B4-BE49-F238E27FC236}">
                <a16:creationId xmlns="" xmlns:a16="http://schemas.microsoft.com/office/drawing/2014/main" id="{2E7F3257-7DD5-4862-BC6B-4BC81B443591}"/>
              </a:ext>
            </a:extLst>
          </p:cNvPr>
          <p:cNvSpPr>
            <a:spLocks/>
          </p:cNvSpPr>
          <p:nvPr/>
        </p:nvSpPr>
        <p:spPr bwMode="auto">
          <a:xfrm>
            <a:off x="8280260" y="1760626"/>
            <a:ext cx="222730" cy="1236052"/>
          </a:xfrm>
          <a:prstGeom prst="rightBrace">
            <a:avLst>
              <a:gd name="adj1" fmla="val 16621"/>
              <a:gd name="adj2" fmla="val 50000"/>
            </a:avLst>
          </a:prstGeom>
          <a:noFill/>
          <a:ln w="9525">
            <a:solidFill>
              <a:schemeClr val="bg1">
                <a:lumMod val="85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zh-CN" altLang="en-US">
              <a:solidFill>
                <a:schemeClr val="bg2">
                  <a:lumMod val="25000"/>
                </a:schemeClr>
              </a:solidFill>
              <a:cs typeface="+mn-ea"/>
              <a:sym typeface="+mn-lt"/>
            </a:endParaRPr>
          </a:p>
        </p:txBody>
      </p:sp>
      <p:sp>
        <p:nvSpPr>
          <p:cNvPr id="26" name="Line 60">
            <a:extLst>
              <a:ext uri="{FF2B5EF4-FFF2-40B4-BE49-F238E27FC236}">
                <a16:creationId xmlns="" xmlns:a16="http://schemas.microsoft.com/office/drawing/2014/main" id="{613F479B-5E16-4D04-B3D6-EC5A5DBC647A}"/>
              </a:ext>
            </a:extLst>
          </p:cNvPr>
          <p:cNvSpPr>
            <a:spLocks noChangeShapeType="1"/>
          </p:cNvSpPr>
          <p:nvPr/>
        </p:nvSpPr>
        <p:spPr bwMode="auto">
          <a:xfrm flipH="1">
            <a:off x="4968680" y="5400392"/>
            <a:ext cx="936625" cy="0"/>
          </a:xfrm>
          <a:prstGeom prst="line">
            <a:avLst/>
          </a:prstGeom>
          <a:noFill/>
          <a:ln w="9525">
            <a:solidFill>
              <a:schemeClr val="bg1">
                <a:lumMod val="75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zh-CN" altLang="en-US">
              <a:solidFill>
                <a:schemeClr val="bg2">
                  <a:lumMod val="25000"/>
                </a:schemeClr>
              </a:solidFill>
              <a:cs typeface="+mn-ea"/>
              <a:sym typeface="+mn-lt"/>
            </a:endParaRPr>
          </a:p>
        </p:txBody>
      </p:sp>
      <p:sp>
        <p:nvSpPr>
          <p:cNvPr id="27" name="Line 61">
            <a:extLst>
              <a:ext uri="{FF2B5EF4-FFF2-40B4-BE49-F238E27FC236}">
                <a16:creationId xmlns="" xmlns:a16="http://schemas.microsoft.com/office/drawing/2014/main" id="{8B92C572-0AF9-4E11-915E-D4A0B478D200}"/>
              </a:ext>
            </a:extLst>
          </p:cNvPr>
          <p:cNvSpPr>
            <a:spLocks noChangeShapeType="1"/>
          </p:cNvSpPr>
          <p:nvPr/>
        </p:nvSpPr>
        <p:spPr bwMode="auto">
          <a:xfrm>
            <a:off x="9662057" y="3444947"/>
            <a:ext cx="863600" cy="0"/>
          </a:xfrm>
          <a:prstGeom prst="line">
            <a:avLst/>
          </a:prstGeom>
          <a:noFill/>
          <a:ln w="9525">
            <a:solidFill>
              <a:schemeClr val="bg1">
                <a:lumMod val="85000"/>
              </a:schemeClr>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zh-CN" altLang="en-US">
              <a:solidFill>
                <a:schemeClr val="bg2">
                  <a:lumMod val="25000"/>
                </a:schemeClr>
              </a:solidFill>
              <a:cs typeface="+mn-ea"/>
              <a:sym typeface="+mn-lt"/>
            </a:endParaRPr>
          </a:p>
        </p:txBody>
      </p:sp>
      <p:grpSp>
        <p:nvGrpSpPr>
          <p:cNvPr id="4" name="组合 3">
            <a:extLst>
              <a:ext uri="{FF2B5EF4-FFF2-40B4-BE49-F238E27FC236}">
                <a16:creationId xmlns="" xmlns:a16="http://schemas.microsoft.com/office/drawing/2014/main" id="{58A3C762-659C-4111-B4E6-460825676D8A}"/>
              </a:ext>
            </a:extLst>
          </p:cNvPr>
          <p:cNvGrpSpPr/>
          <p:nvPr/>
        </p:nvGrpSpPr>
        <p:grpSpPr>
          <a:xfrm>
            <a:off x="8678961" y="1587991"/>
            <a:ext cx="2591680" cy="1543877"/>
            <a:chOff x="8912462" y="1432865"/>
            <a:chExt cx="2591680" cy="1543877"/>
          </a:xfrm>
        </p:grpSpPr>
        <p:sp>
          <p:nvSpPr>
            <p:cNvPr id="39" name="任意多边形: 形状 38">
              <a:extLst>
                <a:ext uri="{FF2B5EF4-FFF2-40B4-BE49-F238E27FC236}">
                  <a16:creationId xmlns="" xmlns:a16="http://schemas.microsoft.com/office/drawing/2014/main" id="{7147D100-3D9A-498B-BD01-5D92B51464D3}"/>
                </a:ext>
              </a:extLst>
            </p:cNvPr>
            <p:cNvSpPr/>
            <p:nvPr/>
          </p:nvSpPr>
          <p:spPr>
            <a:xfrm>
              <a:off x="8912462" y="1432865"/>
              <a:ext cx="2591680" cy="1543877"/>
            </a:xfrm>
            <a:custGeom>
              <a:avLst/>
              <a:gdLst>
                <a:gd name="connsiteX0" fmla="*/ 0 w 10450286"/>
                <a:gd name="connsiteY0" fmla="*/ 0 h 5099126"/>
                <a:gd name="connsiteX1" fmla="*/ 10450286 w 10450286"/>
                <a:gd name="connsiteY1" fmla="*/ 0 h 5099126"/>
                <a:gd name="connsiteX2" fmla="*/ 10450286 w 10450286"/>
                <a:gd name="connsiteY2" fmla="*/ 5099126 h 5099126"/>
                <a:gd name="connsiteX3" fmla="*/ 0 w 10450286"/>
                <a:gd name="connsiteY3" fmla="*/ 5099126 h 5099126"/>
                <a:gd name="connsiteX4" fmla="*/ 0 w 10450286"/>
                <a:gd name="connsiteY4" fmla="*/ 0 h 5099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50286" h="5099126">
                  <a:moveTo>
                    <a:pt x="0" y="0"/>
                  </a:moveTo>
                  <a:lnTo>
                    <a:pt x="10450286" y="0"/>
                  </a:lnTo>
                  <a:lnTo>
                    <a:pt x="10450286" y="5099126"/>
                  </a:lnTo>
                  <a:lnTo>
                    <a:pt x="0" y="5099126"/>
                  </a:lnTo>
                  <a:lnTo>
                    <a:pt x="0" y="0"/>
                  </a:lnTo>
                  <a:close/>
                </a:path>
              </a:pathLst>
            </a:custGeom>
            <a:solidFill>
              <a:schemeClr val="bg1"/>
            </a:solidFill>
            <a:ln>
              <a:solidFill>
                <a:srgbClr val="068FF5"/>
              </a:solidFill>
            </a:ln>
            <a:effectLst>
              <a:outerShdw blurRad="76200" dist="38100" dir="5400000" sx="101000" sy="101000" algn="t" rotWithShape="0">
                <a:prstClr val="black">
                  <a:alpha val="39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7" name="Text Box 49">
              <a:extLst>
                <a:ext uri="{FF2B5EF4-FFF2-40B4-BE49-F238E27FC236}">
                  <a16:creationId xmlns="" xmlns:a16="http://schemas.microsoft.com/office/drawing/2014/main" id="{66FF84E1-E4F9-4848-99BF-132CC896D197}"/>
                </a:ext>
              </a:extLst>
            </p:cNvPr>
            <p:cNvSpPr txBox="1">
              <a:spLocks noChangeArrowheads="1"/>
            </p:cNvSpPr>
            <p:nvPr/>
          </p:nvSpPr>
          <p:spPr bwMode="auto">
            <a:xfrm>
              <a:off x="9327682" y="1641238"/>
              <a:ext cx="478839" cy="1079500"/>
            </a:xfrm>
            <a:prstGeom prst="rect">
              <a:avLst/>
            </a:prstGeom>
            <a:solidFill>
              <a:srgbClr val="068FF5"/>
            </a:solidFill>
            <a:ln w="12700" cap="sq">
              <a:noFill/>
              <a:miter lim="800000"/>
              <a:headEnd type="none" w="sm" len="sm"/>
              <a:tailEnd type="none" w="sm" len="sm"/>
            </a:ln>
            <a:effectLst/>
          </p:spPr>
          <p:txBody>
            <a:bodyPr vert="eaVert" wrap="square" lIns="99944" tIns="49972" rIns="99944" bIns="49972">
              <a:spAutoFit/>
            </a:bodyPr>
            <a:lstStyle>
              <a:lvl1pPr defTabSz="1000125">
                <a:defRPr>
                  <a:solidFill>
                    <a:schemeClr val="tx1"/>
                  </a:solidFill>
                  <a:latin typeface="Arial" panose="020B0604020202020204" pitchFamily="34" charset="0"/>
                  <a:ea typeface="宋体" panose="02010600030101010101" pitchFamily="2" charset="-122"/>
                </a:defRPr>
              </a:lvl1pPr>
              <a:lvl2pPr marL="500063" defTabSz="1000125">
                <a:defRPr>
                  <a:solidFill>
                    <a:schemeClr val="tx1"/>
                  </a:solidFill>
                  <a:latin typeface="Arial" panose="020B0604020202020204" pitchFamily="34" charset="0"/>
                  <a:ea typeface="宋体" panose="02010600030101010101" pitchFamily="2" charset="-122"/>
                </a:defRPr>
              </a:lvl2pPr>
              <a:lvl3pPr marL="1000125" defTabSz="1000125">
                <a:defRPr>
                  <a:solidFill>
                    <a:schemeClr val="tx1"/>
                  </a:solidFill>
                  <a:latin typeface="Arial" panose="020B0604020202020204" pitchFamily="34" charset="0"/>
                  <a:ea typeface="宋体" panose="02010600030101010101" pitchFamily="2" charset="-122"/>
                </a:defRPr>
              </a:lvl3pPr>
              <a:lvl4pPr marL="1498600" defTabSz="1000125">
                <a:defRPr>
                  <a:solidFill>
                    <a:schemeClr val="tx1"/>
                  </a:solidFill>
                  <a:latin typeface="Arial" panose="020B0604020202020204" pitchFamily="34" charset="0"/>
                  <a:ea typeface="宋体" panose="02010600030101010101" pitchFamily="2" charset="-122"/>
                </a:defRPr>
              </a:lvl4pPr>
              <a:lvl5pPr marL="1998663" defTabSz="1000125">
                <a:defRPr>
                  <a:solidFill>
                    <a:schemeClr val="tx1"/>
                  </a:solidFill>
                  <a:latin typeface="Arial" panose="020B0604020202020204" pitchFamily="34" charset="0"/>
                  <a:ea typeface="宋体" panose="02010600030101010101" pitchFamily="2" charset="-122"/>
                </a:defRPr>
              </a:lvl5pPr>
              <a:lvl6pPr marL="2455863" defTabSz="1000125"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13063" defTabSz="1000125"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370263" defTabSz="1000125"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27463" defTabSz="1000125"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50000"/>
                </a:spcBef>
                <a:spcAft>
                  <a:spcPct val="0"/>
                </a:spcAft>
              </a:pPr>
              <a:r>
                <a:rPr kumimoji="1" lang="zh-CN" altLang="en-US" b="1" dirty="0">
                  <a:solidFill>
                    <a:schemeClr val="bg1"/>
                  </a:solidFill>
                  <a:latin typeface="+mn-lt"/>
                  <a:ea typeface="+mn-ea"/>
                  <a:cs typeface="+mn-ea"/>
                  <a:sym typeface="+mn-lt"/>
                </a:rPr>
                <a:t>本部门</a:t>
              </a:r>
            </a:p>
          </p:txBody>
        </p:sp>
        <p:sp>
          <p:nvSpPr>
            <p:cNvPr id="28" name="Text Box 62">
              <a:extLst>
                <a:ext uri="{FF2B5EF4-FFF2-40B4-BE49-F238E27FC236}">
                  <a16:creationId xmlns="" xmlns:a16="http://schemas.microsoft.com/office/drawing/2014/main" id="{7FFEA2B6-DE67-4FC3-B3F6-007FE9EA2282}"/>
                </a:ext>
              </a:extLst>
            </p:cNvPr>
            <p:cNvSpPr txBox="1">
              <a:spLocks noChangeArrowheads="1"/>
            </p:cNvSpPr>
            <p:nvPr/>
          </p:nvSpPr>
          <p:spPr bwMode="auto">
            <a:xfrm>
              <a:off x="10093857" y="2001762"/>
              <a:ext cx="8953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zh-CN" altLang="en-US" sz="1400" dirty="0">
                  <a:solidFill>
                    <a:schemeClr val="bg2">
                      <a:lumMod val="25000"/>
                    </a:schemeClr>
                  </a:solidFill>
                  <a:cs typeface="+mn-ea"/>
                  <a:sym typeface="+mn-lt"/>
                </a:rPr>
                <a:t>接受任务</a:t>
              </a:r>
            </a:p>
          </p:txBody>
        </p:sp>
      </p:grpSp>
      <p:grpSp>
        <p:nvGrpSpPr>
          <p:cNvPr id="2" name="组合 1">
            <a:extLst>
              <a:ext uri="{FF2B5EF4-FFF2-40B4-BE49-F238E27FC236}">
                <a16:creationId xmlns="" xmlns:a16="http://schemas.microsoft.com/office/drawing/2014/main" id="{1E23CFF2-419D-48B5-B1B3-7BBA01D214A1}"/>
              </a:ext>
            </a:extLst>
          </p:cNvPr>
          <p:cNvGrpSpPr/>
          <p:nvPr/>
        </p:nvGrpSpPr>
        <p:grpSpPr>
          <a:xfrm>
            <a:off x="1207832" y="1597111"/>
            <a:ext cx="3289891" cy="1543877"/>
            <a:chOff x="1577443" y="1401930"/>
            <a:chExt cx="3289891" cy="1543877"/>
          </a:xfrm>
        </p:grpSpPr>
        <p:sp>
          <p:nvSpPr>
            <p:cNvPr id="36" name="任意多边形: 形状 35">
              <a:extLst>
                <a:ext uri="{FF2B5EF4-FFF2-40B4-BE49-F238E27FC236}">
                  <a16:creationId xmlns="" xmlns:a16="http://schemas.microsoft.com/office/drawing/2014/main" id="{C833E9A8-50EF-49D4-8C14-AC679E949296}"/>
                </a:ext>
              </a:extLst>
            </p:cNvPr>
            <p:cNvSpPr/>
            <p:nvPr/>
          </p:nvSpPr>
          <p:spPr>
            <a:xfrm>
              <a:off x="1577443" y="1401930"/>
              <a:ext cx="3289891" cy="1543877"/>
            </a:xfrm>
            <a:custGeom>
              <a:avLst/>
              <a:gdLst>
                <a:gd name="connsiteX0" fmla="*/ 0 w 10450286"/>
                <a:gd name="connsiteY0" fmla="*/ 0 h 5099126"/>
                <a:gd name="connsiteX1" fmla="*/ 10450286 w 10450286"/>
                <a:gd name="connsiteY1" fmla="*/ 0 h 5099126"/>
                <a:gd name="connsiteX2" fmla="*/ 10450286 w 10450286"/>
                <a:gd name="connsiteY2" fmla="*/ 5099126 h 5099126"/>
                <a:gd name="connsiteX3" fmla="*/ 0 w 10450286"/>
                <a:gd name="connsiteY3" fmla="*/ 5099126 h 5099126"/>
                <a:gd name="connsiteX4" fmla="*/ 0 w 10450286"/>
                <a:gd name="connsiteY4" fmla="*/ 0 h 5099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50286" h="5099126">
                  <a:moveTo>
                    <a:pt x="0" y="0"/>
                  </a:moveTo>
                  <a:lnTo>
                    <a:pt x="10450286" y="0"/>
                  </a:lnTo>
                  <a:lnTo>
                    <a:pt x="10450286" y="5099126"/>
                  </a:lnTo>
                  <a:lnTo>
                    <a:pt x="0" y="5099126"/>
                  </a:lnTo>
                  <a:lnTo>
                    <a:pt x="0" y="0"/>
                  </a:lnTo>
                  <a:close/>
                </a:path>
              </a:pathLst>
            </a:custGeom>
            <a:solidFill>
              <a:schemeClr val="bg1"/>
            </a:solidFill>
            <a:ln>
              <a:solidFill>
                <a:srgbClr val="068FF5"/>
              </a:solidFill>
            </a:ln>
            <a:effectLst>
              <a:outerShdw blurRad="76200" dist="38100" dir="5400000" sx="101000" sy="101000" algn="t" rotWithShape="0">
                <a:prstClr val="black">
                  <a:alpha val="39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4" name="Text Box 42">
              <a:extLst>
                <a:ext uri="{FF2B5EF4-FFF2-40B4-BE49-F238E27FC236}">
                  <a16:creationId xmlns="" xmlns:a16="http://schemas.microsoft.com/office/drawing/2014/main" id="{5E4CCB6A-27A8-4FE8-B754-7D9C7AD2A9AA}"/>
                </a:ext>
              </a:extLst>
            </p:cNvPr>
            <p:cNvSpPr txBox="1">
              <a:spLocks noChangeArrowheads="1"/>
            </p:cNvSpPr>
            <p:nvPr/>
          </p:nvSpPr>
          <p:spPr bwMode="auto">
            <a:xfrm>
              <a:off x="2761514" y="1732641"/>
              <a:ext cx="1745457" cy="307777"/>
            </a:xfrm>
            <a:prstGeom prst="rect">
              <a:avLst/>
            </a:prstGeom>
            <a:solidFill>
              <a:schemeClr val="bg1">
                <a:lumMod val="95000"/>
              </a:schemeClr>
            </a:solidFill>
            <a:ln w="12700" cap="sq">
              <a:noFill/>
              <a:miter lim="800000"/>
              <a:headEnd type="none" w="sm" len="sm"/>
              <a:tailEnd type="none" w="sm" len="sm"/>
            </a:ln>
            <a:effectLst/>
          </p:spPr>
          <p:txBody>
            <a:bodyPr wrap="square">
              <a:spAutoFit/>
            </a:bodyPr>
            <a:lstStyle/>
            <a:p>
              <a:pPr marL="285750" indent="-285750" fontAlgn="base">
                <a:spcBef>
                  <a:spcPct val="50000"/>
                </a:spcBef>
                <a:spcAft>
                  <a:spcPct val="0"/>
                </a:spcAft>
                <a:buFont typeface="Wingdings" panose="05000000000000000000" pitchFamily="2" charset="2"/>
                <a:buChar char="u"/>
              </a:pPr>
              <a:r>
                <a:rPr kumimoji="1" lang="zh-CN" altLang="en-US" sz="1400" dirty="0">
                  <a:solidFill>
                    <a:schemeClr val="bg2">
                      <a:lumMod val="25000"/>
                    </a:schemeClr>
                  </a:solidFill>
                  <a:cs typeface="+mn-ea"/>
                  <a:sym typeface="+mn-lt"/>
                </a:rPr>
                <a:t>相关证件材料</a:t>
              </a:r>
            </a:p>
          </p:txBody>
        </p:sp>
        <p:sp>
          <p:nvSpPr>
            <p:cNvPr id="16" name="Text Box 47">
              <a:extLst>
                <a:ext uri="{FF2B5EF4-FFF2-40B4-BE49-F238E27FC236}">
                  <a16:creationId xmlns="" xmlns:a16="http://schemas.microsoft.com/office/drawing/2014/main" id="{437ED9AB-76DB-4D51-BCC5-C836353F4BC9}"/>
                </a:ext>
              </a:extLst>
            </p:cNvPr>
            <p:cNvSpPr txBox="1">
              <a:spLocks noChangeArrowheads="1"/>
            </p:cNvSpPr>
            <p:nvPr/>
          </p:nvSpPr>
          <p:spPr bwMode="auto">
            <a:xfrm>
              <a:off x="2761514" y="2091416"/>
              <a:ext cx="1745457" cy="317500"/>
            </a:xfrm>
            <a:prstGeom prst="rect">
              <a:avLst/>
            </a:prstGeom>
            <a:solidFill>
              <a:schemeClr val="bg1">
                <a:lumMod val="95000"/>
              </a:schemeClr>
            </a:solidFill>
            <a:ln w="12700" cap="sq">
              <a:noFill/>
              <a:miter lim="800000"/>
              <a:headEnd type="none" w="sm" len="sm"/>
              <a:tailEnd type="none" w="sm" len="sm"/>
            </a:ln>
            <a:effectLst/>
          </p:spPr>
          <p:txBody>
            <a:bodyPr wrap="square">
              <a:spAutoFit/>
            </a:bodyPr>
            <a:lstStyle/>
            <a:p>
              <a:pPr marL="285750" indent="-285750" fontAlgn="base">
                <a:spcBef>
                  <a:spcPct val="50000"/>
                </a:spcBef>
                <a:spcAft>
                  <a:spcPct val="0"/>
                </a:spcAft>
                <a:buFont typeface="Wingdings" panose="05000000000000000000" pitchFamily="2" charset="2"/>
                <a:buChar char="u"/>
              </a:pPr>
              <a:r>
                <a:rPr kumimoji="1" lang="en-US" altLang="zh-CN" sz="1400">
                  <a:solidFill>
                    <a:schemeClr val="bg2">
                      <a:lumMod val="25000"/>
                    </a:schemeClr>
                  </a:solidFill>
                  <a:cs typeface="+mn-ea"/>
                  <a:sym typeface="+mn-lt"/>
                </a:rPr>
                <a:t> </a:t>
              </a:r>
              <a:r>
                <a:rPr kumimoji="1" lang="zh-CN" altLang="en-US" sz="1400">
                  <a:solidFill>
                    <a:schemeClr val="bg2">
                      <a:lumMod val="25000"/>
                    </a:schemeClr>
                  </a:solidFill>
                  <a:cs typeface="+mn-ea"/>
                  <a:sym typeface="+mn-lt"/>
                </a:rPr>
                <a:t>聘用通知信</a:t>
              </a:r>
            </a:p>
          </p:txBody>
        </p:sp>
        <p:sp>
          <p:nvSpPr>
            <p:cNvPr id="29" name="Oval 65">
              <a:extLst>
                <a:ext uri="{FF2B5EF4-FFF2-40B4-BE49-F238E27FC236}">
                  <a16:creationId xmlns="" xmlns:a16="http://schemas.microsoft.com/office/drawing/2014/main" id="{7B7AA256-A2B0-4829-8009-9163B495E555}"/>
                </a:ext>
              </a:extLst>
            </p:cNvPr>
            <p:cNvSpPr>
              <a:spLocks noChangeArrowheads="1"/>
            </p:cNvSpPr>
            <p:nvPr/>
          </p:nvSpPr>
          <p:spPr bwMode="auto">
            <a:xfrm>
              <a:off x="1976702" y="1557293"/>
              <a:ext cx="574675" cy="1079500"/>
            </a:xfrm>
            <a:prstGeom prst="rect">
              <a:avLst/>
            </a:prstGeom>
            <a:solidFill>
              <a:srgbClr val="068FF5"/>
            </a:solidFill>
            <a:ln w="9525">
              <a:noFill/>
              <a:round/>
              <a:headEnd/>
              <a:tailEnd/>
            </a:ln>
            <a:effectLst/>
          </p:spPr>
          <p:txBody>
            <a:bodyPr vert="eaVert" wrap="none" anchor="ctr"/>
            <a:lstStyle/>
            <a:p>
              <a:pPr algn="ctr" fontAlgn="base">
                <a:spcBef>
                  <a:spcPct val="0"/>
                </a:spcBef>
                <a:spcAft>
                  <a:spcPct val="0"/>
                </a:spcAft>
              </a:pPr>
              <a:r>
                <a:rPr lang="zh-CN" altLang="en-US" b="1">
                  <a:solidFill>
                    <a:schemeClr val="bg1"/>
                  </a:solidFill>
                  <a:cs typeface="+mn-ea"/>
                  <a:sym typeface="+mn-lt"/>
                </a:rPr>
                <a:t>新员工</a:t>
              </a:r>
            </a:p>
          </p:txBody>
        </p:sp>
      </p:grpSp>
      <p:grpSp>
        <p:nvGrpSpPr>
          <p:cNvPr id="6" name="组合 5">
            <a:extLst>
              <a:ext uri="{FF2B5EF4-FFF2-40B4-BE49-F238E27FC236}">
                <a16:creationId xmlns="" xmlns:a16="http://schemas.microsoft.com/office/drawing/2014/main" id="{F21161A7-DB22-4483-A4B3-3EAA5502C000}"/>
              </a:ext>
            </a:extLst>
          </p:cNvPr>
          <p:cNvGrpSpPr/>
          <p:nvPr/>
        </p:nvGrpSpPr>
        <p:grpSpPr>
          <a:xfrm>
            <a:off x="1207832" y="4266170"/>
            <a:ext cx="3289891" cy="1543877"/>
            <a:chOff x="1207832" y="4266170"/>
            <a:chExt cx="3289891" cy="1543877"/>
          </a:xfrm>
        </p:grpSpPr>
        <p:grpSp>
          <p:nvGrpSpPr>
            <p:cNvPr id="40" name="组合 39">
              <a:extLst>
                <a:ext uri="{FF2B5EF4-FFF2-40B4-BE49-F238E27FC236}">
                  <a16:creationId xmlns="" xmlns:a16="http://schemas.microsoft.com/office/drawing/2014/main" id="{1F1E4BC9-4D6D-4A56-8B75-5A86EFA2C4E5}"/>
                </a:ext>
              </a:extLst>
            </p:cNvPr>
            <p:cNvGrpSpPr/>
            <p:nvPr/>
          </p:nvGrpSpPr>
          <p:grpSpPr>
            <a:xfrm>
              <a:off x="1207832" y="4266170"/>
              <a:ext cx="3289891" cy="1543877"/>
              <a:chOff x="1577443" y="1401930"/>
              <a:chExt cx="3289891" cy="1543877"/>
            </a:xfrm>
          </p:grpSpPr>
          <p:sp>
            <p:nvSpPr>
              <p:cNvPr id="41" name="任意多边形: 形状 40">
                <a:extLst>
                  <a:ext uri="{FF2B5EF4-FFF2-40B4-BE49-F238E27FC236}">
                    <a16:creationId xmlns="" xmlns:a16="http://schemas.microsoft.com/office/drawing/2014/main" id="{BB570A58-E027-42D1-A9B3-7BD663CF741C}"/>
                  </a:ext>
                </a:extLst>
              </p:cNvPr>
              <p:cNvSpPr/>
              <p:nvPr/>
            </p:nvSpPr>
            <p:spPr>
              <a:xfrm>
                <a:off x="1577443" y="1401930"/>
                <a:ext cx="3289891" cy="1543877"/>
              </a:xfrm>
              <a:custGeom>
                <a:avLst/>
                <a:gdLst>
                  <a:gd name="connsiteX0" fmla="*/ 0 w 10450286"/>
                  <a:gd name="connsiteY0" fmla="*/ 0 h 5099126"/>
                  <a:gd name="connsiteX1" fmla="*/ 10450286 w 10450286"/>
                  <a:gd name="connsiteY1" fmla="*/ 0 h 5099126"/>
                  <a:gd name="connsiteX2" fmla="*/ 10450286 w 10450286"/>
                  <a:gd name="connsiteY2" fmla="*/ 5099126 h 5099126"/>
                  <a:gd name="connsiteX3" fmla="*/ 0 w 10450286"/>
                  <a:gd name="connsiteY3" fmla="*/ 5099126 h 5099126"/>
                  <a:gd name="connsiteX4" fmla="*/ 0 w 10450286"/>
                  <a:gd name="connsiteY4" fmla="*/ 0 h 5099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50286" h="5099126">
                    <a:moveTo>
                      <a:pt x="0" y="0"/>
                    </a:moveTo>
                    <a:lnTo>
                      <a:pt x="10450286" y="0"/>
                    </a:lnTo>
                    <a:lnTo>
                      <a:pt x="10450286" y="5099126"/>
                    </a:lnTo>
                    <a:lnTo>
                      <a:pt x="0" y="5099126"/>
                    </a:lnTo>
                    <a:lnTo>
                      <a:pt x="0" y="0"/>
                    </a:lnTo>
                    <a:close/>
                  </a:path>
                </a:pathLst>
              </a:custGeom>
              <a:solidFill>
                <a:schemeClr val="bg1"/>
              </a:solidFill>
              <a:ln>
                <a:solidFill>
                  <a:srgbClr val="068FF5"/>
                </a:solidFill>
              </a:ln>
              <a:effectLst>
                <a:outerShdw blurRad="76200" dist="38100" dir="5400000" sx="101000" sy="101000" algn="t" rotWithShape="0">
                  <a:prstClr val="black">
                    <a:alpha val="39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44" name="Oval 65">
                <a:extLst>
                  <a:ext uri="{FF2B5EF4-FFF2-40B4-BE49-F238E27FC236}">
                    <a16:creationId xmlns="" xmlns:a16="http://schemas.microsoft.com/office/drawing/2014/main" id="{DCDA29B6-A3C9-470B-817A-053DBA0250F9}"/>
                  </a:ext>
                </a:extLst>
              </p:cNvPr>
              <p:cNvSpPr>
                <a:spLocks noChangeArrowheads="1"/>
              </p:cNvSpPr>
              <p:nvPr/>
            </p:nvSpPr>
            <p:spPr bwMode="auto">
              <a:xfrm>
                <a:off x="1976702" y="1557293"/>
                <a:ext cx="574675" cy="1079500"/>
              </a:xfrm>
              <a:prstGeom prst="rect">
                <a:avLst/>
              </a:prstGeom>
              <a:solidFill>
                <a:srgbClr val="068FF5"/>
              </a:solidFill>
              <a:ln w="9525">
                <a:noFill/>
                <a:round/>
                <a:headEnd/>
                <a:tailEnd/>
              </a:ln>
              <a:effectLst/>
            </p:spPr>
            <p:txBody>
              <a:bodyPr vert="eaVert" wrap="none" anchor="ctr"/>
              <a:lstStyle/>
              <a:p>
                <a:pPr algn="ctr" fontAlgn="base">
                  <a:spcBef>
                    <a:spcPct val="0"/>
                  </a:spcBef>
                  <a:spcAft>
                    <a:spcPct val="0"/>
                  </a:spcAft>
                </a:pPr>
                <a:r>
                  <a:rPr lang="zh-CN" altLang="en-US" b="1" dirty="0">
                    <a:solidFill>
                      <a:schemeClr val="bg1"/>
                    </a:solidFill>
                    <a:cs typeface="+mn-ea"/>
                    <a:sym typeface="+mn-lt"/>
                  </a:rPr>
                  <a:t>行政部</a:t>
                </a:r>
              </a:p>
            </p:txBody>
          </p:sp>
        </p:grpSp>
        <p:sp>
          <p:nvSpPr>
            <p:cNvPr id="32" name="矩形 31">
              <a:extLst>
                <a:ext uri="{FF2B5EF4-FFF2-40B4-BE49-F238E27FC236}">
                  <a16:creationId xmlns="" xmlns:a16="http://schemas.microsoft.com/office/drawing/2014/main" id="{8ED0AAF6-6F37-40BC-B081-17336ED152FC}"/>
                </a:ext>
              </a:extLst>
            </p:cNvPr>
            <p:cNvSpPr/>
            <p:nvPr/>
          </p:nvSpPr>
          <p:spPr>
            <a:xfrm>
              <a:off x="2515706" y="4655439"/>
              <a:ext cx="1764507" cy="765338"/>
            </a:xfrm>
            <a:prstGeom prst="rect">
              <a:avLst/>
            </a:prstGeom>
          </p:spPr>
          <p:txBody>
            <a:bodyPr wrap="square">
              <a:spAutoFit/>
            </a:bodyPr>
            <a:lstStyle/>
            <a:p>
              <a:pPr marL="285750" indent="-285750" fontAlgn="base">
                <a:lnSpc>
                  <a:spcPct val="70000"/>
                </a:lnSpc>
                <a:spcBef>
                  <a:spcPct val="50000"/>
                </a:spcBef>
                <a:spcAft>
                  <a:spcPct val="0"/>
                </a:spcAft>
                <a:buFont typeface="Wingdings" panose="05000000000000000000" pitchFamily="2" charset="2"/>
                <a:buChar char="u"/>
              </a:pPr>
              <a:r>
                <a:rPr kumimoji="1" lang="en-US" altLang="zh-CN" sz="1400" dirty="0">
                  <a:solidFill>
                    <a:schemeClr val="bg2">
                      <a:lumMod val="25000"/>
                    </a:schemeClr>
                  </a:solidFill>
                  <a:cs typeface="+mn-ea"/>
                  <a:sym typeface="+mn-lt"/>
                </a:rPr>
                <a:t> </a:t>
              </a:r>
              <a:r>
                <a:rPr kumimoji="1" lang="zh-CN" altLang="en-US" sz="1400" dirty="0">
                  <a:solidFill>
                    <a:schemeClr val="bg2">
                      <a:lumMod val="25000"/>
                    </a:schemeClr>
                  </a:solidFill>
                  <a:cs typeface="+mn-ea"/>
                  <a:sym typeface="+mn-lt"/>
                </a:rPr>
                <a:t>办门卡</a:t>
              </a:r>
            </a:p>
            <a:p>
              <a:pPr marL="285750" indent="-285750" fontAlgn="base">
                <a:lnSpc>
                  <a:spcPct val="70000"/>
                </a:lnSpc>
                <a:spcBef>
                  <a:spcPct val="50000"/>
                </a:spcBef>
                <a:spcAft>
                  <a:spcPct val="0"/>
                </a:spcAft>
                <a:buFont typeface="Wingdings" panose="05000000000000000000" pitchFamily="2" charset="2"/>
                <a:buChar char="u"/>
              </a:pPr>
              <a:r>
                <a:rPr kumimoji="1" lang="zh-CN" altLang="en-US" sz="1400" dirty="0">
                  <a:solidFill>
                    <a:schemeClr val="bg2">
                      <a:lumMod val="25000"/>
                    </a:schemeClr>
                  </a:solidFill>
                  <a:cs typeface="+mn-ea"/>
                  <a:sym typeface="+mn-lt"/>
                </a:rPr>
                <a:t>配办公设备</a:t>
              </a:r>
            </a:p>
            <a:p>
              <a:pPr marL="285750" indent="-285750" fontAlgn="base">
                <a:lnSpc>
                  <a:spcPct val="70000"/>
                </a:lnSpc>
                <a:spcBef>
                  <a:spcPct val="50000"/>
                </a:spcBef>
                <a:spcAft>
                  <a:spcPct val="0"/>
                </a:spcAft>
                <a:buFont typeface="Wingdings" panose="05000000000000000000" pitchFamily="2" charset="2"/>
                <a:buChar char="u"/>
              </a:pPr>
              <a:r>
                <a:rPr kumimoji="1" lang="zh-CN" altLang="en-US" sz="1400" dirty="0">
                  <a:solidFill>
                    <a:schemeClr val="bg2">
                      <a:lumMod val="25000"/>
                    </a:schemeClr>
                  </a:solidFill>
                  <a:cs typeface="+mn-ea"/>
                  <a:sym typeface="+mn-lt"/>
                </a:rPr>
                <a:t>印名片</a:t>
              </a:r>
              <a:endParaRPr lang="zh-CN" altLang="en-US" sz="1400" dirty="0">
                <a:solidFill>
                  <a:schemeClr val="bg2">
                    <a:lumMod val="25000"/>
                  </a:schemeClr>
                </a:solidFill>
                <a:cs typeface="+mn-ea"/>
                <a:sym typeface="+mn-lt"/>
              </a:endParaRPr>
            </a:p>
          </p:txBody>
        </p:sp>
      </p:grpSp>
      <p:grpSp>
        <p:nvGrpSpPr>
          <p:cNvPr id="33" name="组合 32">
            <a:extLst>
              <a:ext uri="{FF2B5EF4-FFF2-40B4-BE49-F238E27FC236}">
                <a16:creationId xmlns="" xmlns:a16="http://schemas.microsoft.com/office/drawing/2014/main" id="{5ACE6F95-3852-4B64-B2C8-0269EB0A5990}"/>
              </a:ext>
            </a:extLst>
          </p:cNvPr>
          <p:cNvGrpSpPr/>
          <p:nvPr/>
        </p:nvGrpSpPr>
        <p:grpSpPr>
          <a:xfrm>
            <a:off x="7107132" y="5252737"/>
            <a:ext cx="2791716" cy="396032"/>
            <a:chOff x="7040880" y="5401469"/>
            <a:chExt cx="2791716" cy="396032"/>
          </a:xfrm>
        </p:grpSpPr>
        <p:sp>
          <p:nvSpPr>
            <p:cNvPr id="34" name="矩形 33">
              <a:extLst>
                <a:ext uri="{FF2B5EF4-FFF2-40B4-BE49-F238E27FC236}">
                  <a16:creationId xmlns="" xmlns:a16="http://schemas.microsoft.com/office/drawing/2014/main" id="{2838814C-803A-4464-8092-6C7C9E3C8CC4}"/>
                </a:ext>
              </a:extLst>
            </p:cNvPr>
            <p:cNvSpPr/>
            <p:nvPr/>
          </p:nvSpPr>
          <p:spPr>
            <a:xfrm>
              <a:off x="7040880" y="5401469"/>
              <a:ext cx="2791716" cy="396032"/>
            </a:xfrm>
            <a:prstGeom prst="rect">
              <a:avLst/>
            </a:prstGeom>
            <a:solidFill>
              <a:srgbClr val="068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5" name="矩形 34">
              <a:extLst>
                <a:ext uri="{FF2B5EF4-FFF2-40B4-BE49-F238E27FC236}">
                  <a16:creationId xmlns="" xmlns:a16="http://schemas.microsoft.com/office/drawing/2014/main" id="{3AD742B6-BBE9-4621-84AE-A7A1086ADB56}"/>
                </a:ext>
              </a:extLst>
            </p:cNvPr>
            <p:cNvSpPr/>
            <p:nvPr/>
          </p:nvSpPr>
          <p:spPr>
            <a:xfrm>
              <a:off x="7305659" y="5489424"/>
              <a:ext cx="2262158" cy="292837"/>
            </a:xfrm>
            <a:prstGeom prst="rect">
              <a:avLst/>
            </a:prstGeom>
          </p:spPr>
          <p:txBody>
            <a:bodyPr wrap="none">
              <a:spAutoFit/>
            </a:bodyPr>
            <a:lstStyle/>
            <a:p>
              <a:pPr algn="ctr" fontAlgn="base">
                <a:lnSpc>
                  <a:spcPct val="70000"/>
                </a:lnSpc>
                <a:spcBef>
                  <a:spcPct val="50000"/>
                </a:spcBef>
                <a:spcAft>
                  <a:spcPct val="0"/>
                </a:spcAft>
              </a:pPr>
              <a:r>
                <a:rPr kumimoji="1" lang="zh-CN" altLang="en-US" dirty="0">
                  <a:solidFill>
                    <a:schemeClr val="bg1"/>
                  </a:solidFill>
                  <a:cs typeface="+mn-ea"/>
                  <a:sym typeface="+mn-lt"/>
                </a:rPr>
                <a:t>邮箱开通，正式入职</a:t>
              </a:r>
            </a:p>
          </p:txBody>
        </p:sp>
      </p:grpSp>
    </p:spTree>
    <p:extLst>
      <p:ext uri="{BB962C8B-B14F-4D97-AF65-F5344CB8AC3E}">
        <p14:creationId xmlns:p14="http://schemas.microsoft.com/office/powerpoint/2010/main" val="14971343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wipe(left)">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1000"/>
                                        <p:tgtEl>
                                          <p:spTgt spid="2"/>
                                        </p:tgtEl>
                                      </p:cBhvr>
                                    </p:animEffect>
                                    <p:anim calcmode="lin" valueType="num">
                                      <p:cBhvr>
                                        <p:cTn id="19" dur="1000" fill="hold"/>
                                        <p:tgtEl>
                                          <p:spTgt spid="2"/>
                                        </p:tgtEl>
                                        <p:attrNameLst>
                                          <p:attrName>ppt_x</p:attrName>
                                        </p:attrNameLst>
                                      </p:cBhvr>
                                      <p:tavLst>
                                        <p:tav tm="0">
                                          <p:val>
                                            <p:strVal val="#ppt_x"/>
                                          </p:val>
                                        </p:tav>
                                        <p:tav tm="100000">
                                          <p:val>
                                            <p:strVal val="#ppt_x"/>
                                          </p:val>
                                        </p:tav>
                                      </p:tavLst>
                                    </p:anim>
                                    <p:anim calcmode="lin" valueType="num">
                                      <p:cBhvr>
                                        <p:cTn id="20"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1000"/>
                                        <p:tgtEl>
                                          <p:spTgt spid="3"/>
                                        </p:tgtEl>
                                      </p:cBhvr>
                                    </p:animEffect>
                                    <p:anim calcmode="lin" valueType="num">
                                      <p:cBhvr>
                                        <p:cTn id="26" dur="1000" fill="hold"/>
                                        <p:tgtEl>
                                          <p:spTgt spid="3"/>
                                        </p:tgtEl>
                                        <p:attrNameLst>
                                          <p:attrName>ppt_x</p:attrName>
                                        </p:attrNameLst>
                                      </p:cBhvr>
                                      <p:tavLst>
                                        <p:tav tm="0">
                                          <p:val>
                                            <p:strVal val="#ppt_x"/>
                                          </p:val>
                                        </p:tav>
                                        <p:tav tm="100000">
                                          <p:val>
                                            <p:strVal val="#ppt_x"/>
                                          </p:val>
                                        </p:tav>
                                      </p:tavLst>
                                    </p:anim>
                                    <p:anim calcmode="lin" valueType="num">
                                      <p:cBhvr>
                                        <p:cTn id="2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arn(inVertical)">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49" presetClass="entr" presetSubtype="0" decel="10000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p:cTn id="37" dur="500" fill="hold"/>
                                        <p:tgtEl>
                                          <p:spTgt spid="25"/>
                                        </p:tgtEl>
                                        <p:attrNameLst>
                                          <p:attrName>ppt_w</p:attrName>
                                        </p:attrNameLst>
                                      </p:cBhvr>
                                      <p:tavLst>
                                        <p:tav tm="0">
                                          <p:val>
                                            <p:fltVal val="0"/>
                                          </p:val>
                                        </p:tav>
                                        <p:tav tm="100000">
                                          <p:val>
                                            <p:strVal val="#ppt_w"/>
                                          </p:val>
                                        </p:tav>
                                      </p:tavLst>
                                    </p:anim>
                                    <p:anim calcmode="lin" valueType="num">
                                      <p:cBhvr>
                                        <p:cTn id="38" dur="500" fill="hold"/>
                                        <p:tgtEl>
                                          <p:spTgt spid="25"/>
                                        </p:tgtEl>
                                        <p:attrNameLst>
                                          <p:attrName>ppt_h</p:attrName>
                                        </p:attrNameLst>
                                      </p:cBhvr>
                                      <p:tavLst>
                                        <p:tav tm="0">
                                          <p:val>
                                            <p:fltVal val="0"/>
                                          </p:val>
                                        </p:tav>
                                        <p:tav tm="100000">
                                          <p:val>
                                            <p:strVal val="#ppt_h"/>
                                          </p:val>
                                        </p:tav>
                                      </p:tavLst>
                                    </p:anim>
                                    <p:anim calcmode="lin" valueType="num">
                                      <p:cBhvr>
                                        <p:cTn id="39" dur="500" fill="hold"/>
                                        <p:tgtEl>
                                          <p:spTgt spid="25"/>
                                        </p:tgtEl>
                                        <p:attrNameLst>
                                          <p:attrName>style.rotation</p:attrName>
                                        </p:attrNameLst>
                                      </p:cBhvr>
                                      <p:tavLst>
                                        <p:tav tm="0">
                                          <p:val>
                                            <p:fltVal val="360"/>
                                          </p:val>
                                        </p:tav>
                                        <p:tav tm="100000">
                                          <p:val>
                                            <p:fltVal val="0"/>
                                          </p:val>
                                        </p:tav>
                                      </p:tavLst>
                                    </p:anim>
                                    <p:animEffect transition="in" filter="fade">
                                      <p:cBhvr>
                                        <p:cTn id="40" dur="500"/>
                                        <p:tgtEl>
                                          <p:spTgt spid="25"/>
                                        </p:tgtEl>
                                      </p:cBhvr>
                                    </p:animEffect>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grpId="0" nodeType="click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box(in)">
                                      <p:cBhvr>
                                        <p:cTn id="45" dur="500"/>
                                        <p:tgtEl>
                                          <p:spTgt spid="27"/>
                                        </p:tgtEl>
                                      </p:cBhvr>
                                    </p:animEffec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4"/>
                                        </p:tgtEl>
                                        <p:attrNameLst>
                                          <p:attrName>style.visibility</p:attrName>
                                        </p:attrNameLst>
                                      </p:cBhvr>
                                      <p:to>
                                        <p:strVal val="visible"/>
                                      </p:to>
                                    </p:set>
                                    <p:animEffect transition="in" filter="fade">
                                      <p:cBhvr>
                                        <p:cTn id="50" dur="1000"/>
                                        <p:tgtEl>
                                          <p:spTgt spid="4"/>
                                        </p:tgtEl>
                                      </p:cBhvr>
                                    </p:animEffect>
                                    <p:anim calcmode="lin" valueType="num">
                                      <p:cBhvr>
                                        <p:cTn id="51" dur="1000" fill="hold"/>
                                        <p:tgtEl>
                                          <p:spTgt spid="4"/>
                                        </p:tgtEl>
                                        <p:attrNameLst>
                                          <p:attrName>ppt_x</p:attrName>
                                        </p:attrNameLst>
                                      </p:cBhvr>
                                      <p:tavLst>
                                        <p:tav tm="0">
                                          <p:val>
                                            <p:strVal val="#ppt_x"/>
                                          </p:val>
                                        </p:tav>
                                        <p:tav tm="100000">
                                          <p:val>
                                            <p:strVal val="#ppt_x"/>
                                          </p:val>
                                        </p:tav>
                                      </p:tavLst>
                                    </p:anim>
                                    <p:anim calcmode="lin" valueType="num">
                                      <p:cBhvr>
                                        <p:cTn id="52" dur="1000" fill="hold"/>
                                        <p:tgtEl>
                                          <p:spTgt spid="4"/>
                                        </p:tgtEl>
                                        <p:attrNameLst>
                                          <p:attrName>ppt_y</p:attrName>
                                        </p:attrNameLst>
                                      </p:cBhvr>
                                      <p:tavLst>
                                        <p:tav tm="0">
                                          <p:val>
                                            <p:strVal val="#ppt_y+.1"/>
                                          </p:val>
                                        </p:tav>
                                        <p:tav tm="100000">
                                          <p:val>
                                            <p:strVal val="#ppt_y"/>
                                          </p:val>
                                        </p:tav>
                                      </p:tavLst>
                                    </p:anim>
                                  </p:childTnLst>
                                </p:cTn>
                              </p:par>
                              <p:par>
                                <p:cTn id="53" presetID="4" presetClass="entr" presetSubtype="16" fill="hold" grpId="0" nodeType="with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box(in)">
                                      <p:cBhvr>
                                        <p:cTn id="55" dur="500"/>
                                        <p:tgtEl>
                                          <p:spTgt spid="24"/>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fade">
                                      <p:cBhvr>
                                        <p:cTn id="60" dur="500"/>
                                        <p:tgtEl>
                                          <p:spTgt spid="33"/>
                                        </p:tgtEl>
                                      </p:cBhvr>
                                    </p:animEffect>
                                  </p:childTnLst>
                                </p:cTn>
                              </p:par>
                              <p:par>
                                <p:cTn id="61" presetID="2" presetClass="entr" presetSubtype="4" fill="hold" grpId="0" nodeType="withEffect">
                                  <p:stCondLst>
                                    <p:cond delay="0"/>
                                  </p:stCondLst>
                                  <p:childTnLst>
                                    <p:set>
                                      <p:cBhvr>
                                        <p:cTn id="62" dur="1" fill="hold">
                                          <p:stCondLst>
                                            <p:cond delay="0"/>
                                          </p:stCondLst>
                                        </p:cTn>
                                        <p:tgtEl>
                                          <p:spTgt spid="26"/>
                                        </p:tgtEl>
                                        <p:attrNameLst>
                                          <p:attrName>style.visibility</p:attrName>
                                        </p:attrNameLst>
                                      </p:cBhvr>
                                      <p:to>
                                        <p:strVal val="visible"/>
                                      </p:to>
                                    </p:set>
                                    <p:anim calcmode="lin" valueType="num">
                                      <p:cBhvr additive="base">
                                        <p:cTn id="63" dur="500" fill="hold"/>
                                        <p:tgtEl>
                                          <p:spTgt spid="26"/>
                                        </p:tgtEl>
                                        <p:attrNameLst>
                                          <p:attrName>ppt_x</p:attrName>
                                        </p:attrNameLst>
                                      </p:cBhvr>
                                      <p:tavLst>
                                        <p:tav tm="0">
                                          <p:val>
                                            <p:strVal val="#ppt_x"/>
                                          </p:val>
                                        </p:tav>
                                        <p:tav tm="100000">
                                          <p:val>
                                            <p:strVal val="#ppt_x"/>
                                          </p:val>
                                        </p:tav>
                                      </p:tavLst>
                                    </p:anim>
                                    <p:anim calcmode="lin" valueType="num">
                                      <p:cBhvr additive="base">
                                        <p:cTn id="6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nodeType="clickEffect">
                                  <p:stCondLst>
                                    <p:cond delay="0"/>
                                  </p:stCondLst>
                                  <p:childTnLst>
                                    <p:set>
                                      <p:cBhvr>
                                        <p:cTn id="68" dur="1" fill="hold">
                                          <p:stCondLst>
                                            <p:cond delay="0"/>
                                          </p:stCondLst>
                                        </p:cTn>
                                        <p:tgtEl>
                                          <p:spTgt spid="6"/>
                                        </p:tgtEl>
                                        <p:attrNameLst>
                                          <p:attrName>style.visibility</p:attrName>
                                        </p:attrNameLst>
                                      </p:cBhvr>
                                      <p:to>
                                        <p:strVal val="visible"/>
                                      </p:to>
                                    </p:set>
                                    <p:animEffect transition="in" filter="fade">
                                      <p:cBhvr>
                                        <p:cTn id="69" dur="1000"/>
                                        <p:tgtEl>
                                          <p:spTgt spid="6"/>
                                        </p:tgtEl>
                                      </p:cBhvr>
                                    </p:animEffect>
                                    <p:anim calcmode="lin" valueType="num">
                                      <p:cBhvr>
                                        <p:cTn id="70" dur="1000" fill="hold"/>
                                        <p:tgtEl>
                                          <p:spTgt spid="6"/>
                                        </p:tgtEl>
                                        <p:attrNameLst>
                                          <p:attrName>ppt_x</p:attrName>
                                        </p:attrNameLst>
                                      </p:cBhvr>
                                      <p:tavLst>
                                        <p:tav tm="0">
                                          <p:val>
                                            <p:strVal val="#ppt_x"/>
                                          </p:val>
                                        </p:tav>
                                        <p:tav tm="100000">
                                          <p:val>
                                            <p:strVal val="#ppt_x"/>
                                          </p:val>
                                        </p:tav>
                                      </p:tavLst>
                                    </p:anim>
                                    <p:anim calcmode="lin" valueType="num">
                                      <p:cBhvr>
                                        <p:cTn id="7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3" grpId="0" animBg="1"/>
      <p:bldP spid="24" grpId="0" animBg="1"/>
      <p:bldP spid="25" grpId="0" animBg="1"/>
      <p:bldP spid="26" grpId="0" animBg="1"/>
      <p:bldP spid="2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任意多边形: 形状 92">
            <a:extLst>
              <a:ext uri="{FF2B5EF4-FFF2-40B4-BE49-F238E27FC236}">
                <a16:creationId xmlns="" xmlns:a16="http://schemas.microsoft.com/office/drawing/2014/main" id="{78AAE1AA-6E66-4E01-9EA1-8C60D17C79BB}"/>
              </a:ext>
            </a:extLst>
          </p:cNvPr>
          <p:cNvSpPr/>
          <p:nvPr/>
        </p:nvSpPr>
        <p:spPr>
          <a:xfrm>
            <a:off x="1548569" y="1595056"/>
            <a:ext cx="2602910" cy="2306694"/>
          </a:xfrm>
          <a:custGeom>
            <a:avLst/>
            <a:gdLst>
              <a:gd name="connsiteX0" fmla="*/ 0 w 10450286"/>
              <a:gd name="connsiteY0" fmla="*/ 0 h 5099126"/>
              <a:gd name="connsiteX1" fmla="*/ 10450286 w 10450286"/>
              <a:gd name="connsiteY1" fmla="*/ 0 h 5099126"/>
              <a:gd name="connsiteX2" fmla="*/ 10450286 w 10450286"/>
              <a:gd name="connsiteY2" fmla="*/ 5099126 h 5099126"/>
              <a:gd name="connsiteX3" fmla="*/ 0 w 10450286"/>
              <a:gd name="connsiteY3" fmla="*/ 5099126 h 5099126"/>
              <a:gd name="connsiteX4" fmla="*/ 0 w 10450286"/>
              <a:gd name="connsiteY4" fmla="*/ 0 h 5099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50286" h="5099126">
                <a:moveTo>
                  <a:pt x="0" y="0"/>
                </a:moveTo>
                <a:lnTo>
                  <a:pt x="10450286" y="0"/>
                </a:lnTo>
                <a:lnTo>
                  <a:pt x="10450286" y="5099126"/>
                </a:lnTo>
                <a:lnTo>
                  <a:pt x="0" y="5099126"/>
                </a:lnTo>
                <a:lnTo>
                  <a:pt x="0" y="0"/>
                </a:lnTo>
                <a:close/>
              </a:path>
            </a:pathLst>
          </a:custGeom>
          <a:solidFill>
            <a:schemeClr val="bg1"/>
          </a:solidFill>
          <a:ln>
            <a:solidFill>
              <a:srgbClr val="068FF5"/>
            </a:solidFill>
          </a:ln>
          <a:effectLst>
            <a:outerShdw blurRad="76200" dist="38100" dir="5400000" sx="101000" sy="101000" algn="t" rotWithShape="0">
              <a:prstClr val="black">
                <a:alpha val="39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5" name="文本框 4">
            <a:extLst>
              <a:ext uri="{FF2B5EF4-FFF2-40B4-BE49-F238E27FC236}">
                <a16:creationId xmlns="" xmlns:a16="http://schemas.microsoft.com/office/drawing/2014/main" id="{9C1B4757-1A2E-4936-A644-939AE10D21AD}"/>
              </a:ext>
            </a:extLst>
          </p:cNvPr>
          <p:cNvSpPr txBox="1"/>
          <p:nvPr/>
        </p:nvSpPr>
        <p:spPr>
          <a:xfrm>
            <a:off x="951647" y="485886"/>
            <a:ext cx="1620957"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转正流程</a:t>
            </a:r>
          </a:p>
        </p:txBody>
      </p:sp>
      <p:sp>
        <p:nvSpPr>
          <p:cNvPr id="42" name="Text Box 4">
            <a:extLst>
              <a:ext uri="{FF2B5EF4-FFF2-40B4-BE49-F238E27FC236}">
                <a16:creationId xmlns="" xmlns:a16="http://schemas.microsoft.com/office/drawing/2014/main" id="{2F02DE66-271E-491F-9BA9-1226D097FE6C}"/>
              </a:ext>
            </a:extLst>
          </p:cNvPr>
          <p:cNvSpPr txBox="1">
            <a:spLocks noChangeArrowheads="1"/>
          </p:cNvSpPr>
          <p:nvPr/>
        </p:nvSpPr>
        <p:spPr bwMode="auto">
          <a:xfrm>
            <a:off x="4919153" y="2365986"/>
            <a:ext cx="757237" cy="793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44" tIns="49972" rIns="99944" bIns="49972">
            <a:spAutoFit/>
          </a:bodyPr>
          <a:lstStyle>
            <a:lvl1pPr defTabSz="1000125">
              <a:defRPr>
                <a:solidFill>
                  <a:schemeClr val="tx1"/>
                </a:solidFill>
                <a:latin typeface="Arial" panose="020B0604020202020204" pitchFamily="34" charset="0"/>
                <a:ea typeface="宋体" panose="02010600030101010101" pitchFamily="2" charset="-122"/>
              </a:defRPr>
            </a:lvl1pPr>
            <a:lvl2pPr marL="500063" defTabSz="1000125">
              <a:defRPr>
                <a:solidFill>
                  <a:schemeClr val="tx1"/>
                </a:solidFill>
                <a:latin typeface="Arial" panose="020B0604020202020204" pitchFamily="34" charset="0"/>
                <a:ea typeface="宋体" panose="02010600030101010101" pitchFamily="2" charset="-122"/>
              </a:defRPr>
            </a:lvl2pPr>
            <a:lvl3pPr marL="1000125" defTabSz="1000125">
              <a:defRPr>
                <a:solidFill>
                  <a:schemeClr val="tx1"/>
                </a:solidFill>
                <a:latin typeface="Arial" panose="020B0604020202020204" pitchFamily="34" charset="0"/>
                <a:ea typeface="宋体" panose="02010600030101010101" pitchFamily="2" charset="-122"/>
              </a:defRPr>
            </a:lvl3pPr>
            <a:lvl4pPr marL="1498600" defTabSz="1000125">
              <a:defRPr>
                <a:solidFill>
                  <a:schemeClr val="tx1"/>
                </a:solidFill>
                <a:latin typeface="Arial" panose="020B0604020202020204" pitchFamily="34" charset="0"/>
                <a:ea typeface="宋体" panose="02010600030101010101" pitchFamily="2" charset="-122"/>
              </a:defRPr>
            </a:lvl4pPr>
            <a:lvl5pPr marL="1998663" defTabSz="1000125">
              <a:defRPr>
                <a:solidFill>
                  <a:schemeClr val="tx1"/>
                </a:solidFill>
                <a:latin typeface="Arial" panose="020B0604020202020204" pitchFamily="34" charset="0"/>
                <a:ea typeface="宋体" panose="02010600030101010101" pitchFamily="2" charset="-122"/>
              </a:defRPr>
            </a:lvl5pPr>
            <a:lvl6pPr marL="2455863" defTabSz="1000125"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13063" defTabSz="1000125"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370263" defTabSz="1000125"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27463" defTabSz="1000125"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base">
              <a:spcBef>
                <a:spcPct val="50000"/>
              </a:spcBef>
              <a:spcAft>
                <a:spcPct val="0"/>
              </a:spcAft>
            </a:pPr>
            <a:r>
              <a:rPr kumimoji="1" lang="zh-CN" altLang="en-US" dirty="0">
                <a:solidFill>
                  <a:schemeClr val="bg2">
                    <a:lumMod val="25000"/>
                  </a:schemeClr>
                </a:solidFill>
                <a:latin typeface="+mn-lt"/>
                <a:ea typeface="+mn-ea"/>
                <a:cs typeface="+mn-ea"/>
                <a:sym typeface="+mn-lt"/>
              </a:rPr>
              <a:t>评价</a:t>
            </a:r>
          </a:p>
          <a:p>
            <a:pPr fontAlgn="base">
              <a:spcBef>
                <a:spcPct val="50000"/>
              </a:spcBef>
              <a:spcAft>
                <a:spcPct val="0"/>
              </a:spcAft>
            </a:pPr>
            <a:r>
              <a:rPr kumimoji="1" lang="zh-CN" altLang="en-US" dirty="0">
                <a:solidFill>
                  <a:schemeClr val="bg2">
                    <a:lumMod val="25000"/>
                  </a:schemeClr>
                </a:solidFill>
                <a:latin typeface="+mn-lt"/>
                <a:ea typeface="+mn-ea"/>
                <a:cs typeface="+mn-ea"/>
                <a:sym typeface="+mn-lt"/>
              </a:rPr>
              <a:t>审批</a:t>
            </a:r>
            <a:endParaRPr kumimoji="1" lang="en-US" altLang="zh-CN" i="1" dirty="0">
              <a:solidFill>
                <a:schemeClr val="bg2">
                  <a:lumMod val="25000"/>
                </a:schemeClr>
              </a:solidFill>
              <a:latin typeface="+mn-lt"/>
              <a:ea typeface="+mn-ea"/>
              <a:cs typeface="+mn-ea"/>
              <a:sym typeface="+mn-lt"/>
            </a:endParaRPr>
          </a:p>
        </p:txBody>
      </p:sp>
      <p:sp>
        <p:nvSpPr>
          <p:cNvPr id="43" name="Text Box 5">
            <a:extLst>
              <a:ext uri="{FF2B5EF4-FFF2-40B4-BE49-F238E27FC236}">
                <a16:creationId xmlns="" xmlns:a16="http://schemas.microsoft.com/office/drawing/2014/main" id="{21C0499E-300B-4128-B546-5135C1D11FE6}"/>
              </a:ext>
            </a:extLst>
          </p:cNvPr>
          <p:cNvSpPr txBox="1">
            <a:spLocks noChangeArrowheads="1"/>
          </p:cNvSpPr>
          <p:nvPr/>
        </p:nvSpPr>
        <p:spPr bwMode="auto">
          <a:xfrm>
            <a:off x="5831345" y="2149921"/>
            <a:ext cx="478839" cy="954087"/>
          </a:xfrm>
          <a:prstGeom prst="rect">
            <a:avLst/>
          </a:prstGeom>
          <a:solidFill>
            <a:srgbClr val="068FF5"/>
          </a:solidFill>
          <a:ln w="12700" cap="sq">
            <a:noFill/>
            <a:miter lim="800000"/>
            <a:headEnd type="none" w="sm" len="sm"/>
            <a:tailEnd type="none" w="sm" len="sm"/>
          </a:ln>
          <a:effectLst/>
        </p:spPr>
        <p:txBody>
          <a:bodyPr vert="eaVert" lIns="99944" tIns="49972" rIns="99944" bIns="49972">
            <a:spAutoFit/>
          </a:bodyPr>
          <a:lstStyle>
            <a:lvl1pPr defTabSz="1000125">
              <a:defRPr>
                <a:solidFill>
                  <a:schemeClr val="tx1"/>
                </a:solidFill>
                <a:latin typeface="Arial" panose="020B0604020202020204" pitchFamily="34" charset="0"/>
                <a:ea typeface="宋体" panose="02010600030101010101" pitchFamily="2" charset="-122"/>
              </a:defRPr>
            </a:lvl1pPr>
            <a:lvl2pPr marL="500063" defTabSz="1000125">
              <a:defRPr>
                <a:solidFill>
                  <a:schemeClr val="tx1"/>
                </a:solidFill>
                <a:latin typeface="Arial" panose="020B0604020202020204" pitchFamily="34" charset="0"/>
                <a:ea typeface="宋体" panose="02010600030101010101" pitchFamily="2" charset="-122"/>
              </a:defRPr>
            </a:lvl2pPr>
            <a:lvl3pPr marL="1000125" defTabSz="1000125">
              <a:defRPr>
                <a:solidFill>
                  <a:schemeClr val="tx1"/>
                </a:solidFill>
                <a:latin typeface="Arial" panose="020B0604020202020204" pitchFamily="34" charset="0"/>
                <a:ea typeface="宋体" panose="02010600030101010101" pitchFamily="2" charset="-122"/>
              </a:defRPr>
            </a:lvl3pPr>
            <a:lvl4pPr marL="1498600" defTabSz="1000125">
              <a:defRPr>
                <a:solidFill>
                  <a:schemeClr val="tx1"/>
                </a:solidFill>
                <a:latin typeface="Arial" panose="020B0604020202020204" pitchFamily="34" charset="0"/>
                <a:ea typeface="宋体" panose="02010600030101010101" pitchFamily="2" charset="-122"/>
              </a:defRPr>
            </a:lvl4pPr>
            <a:lvl5pPr marL="1998663" defTabSz="1000125">
              <a:defRPr>
                <a:solidFill>
                  <a:schemeClr val="tx1"/>
                </a:solidFill>
                <a:latin typeface="Arial" panose="020B0604020202020204" pitchFamily="34" charset="0"/>
                <a:ea typeface="宋体" panose="02010600030101010101" pitchFamily="2" charset="-122"/>
              </a:defRPr>
            </a:lvl5pPr>
            <a:lvl6pPr marL="2455863" defTabSz="1000125"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13063" defTabSz="1000125"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370263" defTabSz="1000125"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27463" defTabSz="1000125"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base">
              <a:spcBef>
                <a:spcPct val="50000"/>
              </a:spcBef>
              <a:spcAft>
                <a:spcPct val="0"/>
              </a:spcAft>
            </a:pPr>
            <a:r>
              <a:rPr kumimoji="1" lang="zh-CN" altLang="en-US" b="1">
                <a:solidFill>
                  <a:schemeClr val="bg1"/>
                </a:solidFill>
                <a:latin typeface="+mn-lt"/>
                <a:ea typeface="+mn-ea"/>
                <a:cs typeface="+mn-ea"/>
                <a:sym typeface="+mn-lt"/>
              </a:rPr>
              <a:t>人事部</a:t>
            </a:r>
          </a:p>
        </p:txBody>
      </p:sp>
      <p:grpSp>
        <p:nvGrpSpPr>
          <p:cNvPr id="45" name="组合 44">
            <a:extLst>
              <a:ext uri="{FF2B5EF4-FFF2-40B4-BE49-F238E27FC236}">
                <a16:creationId xmlns="" xmlns:a16="http://schemas.microsoft.com/office/drawing/2014/main" id="{0FFB533F-81AF-4893-9A9F-35C195FD8392}"/>
              </a:ext>
            </a:extLst>
          </p:cNvPr>
          <p:cNvGrpSpPr/>
          <p:nvPr/>
        </p:nvGrpSpPr>
        <p:grpSpPr>
          <a:xfrm>
            <a:off x="2096437" y="1789724"/>
            <a:ext cx="1507174" cy="1285708"/>
            <a:chOff x="1983156" y="1422567"/>
            <a:chExt cx="1507174" cy="1285708"/>
          </a:xfrm>
        </p:grpSpPr>
        <p:sp>
          <p:nvSpPr>
            <p:cNvPr id="46" name="Oval 6">
              <a:extLst>
                <a:ext uri="{FF2B5EF4-FFF2-40B4-BE49-F238E27FC236}">
                  <a16:creationId xmlns="" xmlns:a16="http://schemas.microsoft.com/office/drawing/2014/main" id="{FE126B7D-6C0A-4479-936B-44F968AFF6D1}"/>
                </a:ext>
              </a:extLst>
            </p:cNvPr>
            <p:cNvSpPr>
              <a:spLocks noChangeArrowheads="1"/>
            </p:cNvSpPr>
            <p:nvPr/>
          </p:nvSpPr>
          <p:spPr bwMode="auto">
            <a:xfrm>
              <a:off x="1983156" y="1422567"/>
              <a:ext cx="1507174" cy="576262"/>
            </a:xfrm>
            <a:prstGeom prst="rect">
              <a:avLst/>
            </a:prstGeom>
            <a:solidFill>
              <a:srgbClr val="068FF5"/>
            </a:solidFill>
            <a:ln w="9525" algn="ctr">
              <a:noFill/>
              <a:round/>
              <a:headEnd/>
              <a:tailEnd/>
            </a:ln>
            <a:effectLst/>
          </p:spPr>
          <p:txBody>
            <a:bodyPr wrap="none" anchor="ctr"/>
            <a:lstStyle/>
            <a:p>
              <a:pPr algn="ctr" fontAlgn="base">
                <a:spcBef>
                  <a:spcPct val="0"/>
                </a:spcBef>
                <a:spcAft>
                  <a:spcPct val="0"/>
                </a:spcAft>
              </a:pPr>
              <a:r>
                <a:rPr lang="zh-CN" altLang="en-US" b="1" dirty="0">
                  <a:solidFill>
                    <a:schemeClr val="bg1"/>
                  </a:solidFill>
                  <a:cs typeface="+mn-ea"/>
                  <a:sym typeface="+mn-lt"/>
                </a:rPr>
                <a:t>待转正人员</a:t>
              </a:r>
            </a:p>
          </p:txBody>
        </p:sp>
        <p:sp>
          <p:nvSpPr>
            <p:cNvPr id="47" name="Line 7">
              <a:extLst>
                <a:ext uri="{FF2B5EF4-FFF2-40B4-BE49-F238E27FC236}">
                  <a16:creationId xmlns="" xmlns:a16="http://schemas.microsoft.com/office/drawing/2014/main" id="{B0C5801A-3590-4CD1-9E10-5DCD57B49345}"/>
                </a:ext>
              </a:extLst>
            </p:cNvPr>
            <p:cNvSpPr>
              <a:spLocks noChangeShapeType="1"/>
            </p:cNvSpPr>
            <p:nvPr/>
          </p:nvSpPr>
          <p:spPr bwMode="auto">
            <a:xfrm>
              <a:off x="2640013" y="2060575"/>
              <a:ext cx="0" cy="647700"/>
            </a:xfrm>
            <a:prstGeom prst="line">
              <a:avLst/>
            </a:prstGeom>
            <a:noFill/>
            <a:ln w="9525">
              <a:solidFill>
                <a:schemeClr val="bg1">
                  <a:lumMod val="75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zh-CN" altLang="en-US">
                <a:solidFill>
                  <a:schemeClr val="bg2">
                    <a:lumMod val="25000"/>
                  </a:schemeClr>
                </a:solidFill>
                <a:cs typeface="+mn-ea"/>
                <a:sym typeface="+mn-lt"/>
              </a:endParaRPr>
            </a:p>
          </p:txBody>
        </p:sp>
        <p:sp>
          <p:nvSpPr>
            <p:cNvPr id="48" name="Text Box 8">
              <a:extLst>
                <a:ext uri="{FF2B5EF4-FFF2-40B4-BE49-F238E27FC236}">
                  <a16:creationId xmlns="" xmlns:a16="http://schemas.microsoft.com/office/drawing/2014/main" id="{9CD2D4D5-E8B0-4FA9-94FA-13C57CE537BA}"/>
                </a:ext>
              </a:extLst>
            </p:cNvPr>
            <p:cNvSpPr txBox="1">
              <a:spLocks noChangeArrowheads="1"/>
            </p:cNvSpPr>
            <p:nvPr/>
          </p:nvSpPr>
          <p:spPr bwMode="auto">
            <a:xfrm>
              <a:off x="2282765" y="2115860"/>
              <a:ext cx="400110" cy="451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algn="ctr" fontAlgn="base">
                <a:spcBef>
                  <a:spcPct val="0"/>
                </a:spcBef>
                <a:spcAft>
                  <a:spcPct val="0"/>
                </a:spcAft>
              </a:pPr>
              <a:r>
                <a:rPr lang="zh-CN" altLang="en-US" sz="1400">
                  <a:solidFill>
                    <a:schemeClr val="bg2">
                      <a:lumMod val="25000"/>
                    </a:schemeClr>
                  </a:solidFill>
                  <a:cs typeface="+mn-ea"/>
                  <a:sym typeface="+mn-lt"/>
                </a:rPr>
                <a:t>申请</a:t>
              </a:r>
            </a:p>
          </p:txBody>
        </p:sp>
        <p:sp>
          <p:nvSpPr>
            <p:cNvPr id="49" name="Text Box 9">
              <a:extLst>
                <a:ext uri="{FF2B5EF4-FFF2-40B4-BE49-F238E27FC236}">
                  <a16:creationId xmlns="" xmlns:a16="http://schemas.microsoft.com/office/drawing/2014/main" id="{ED18DF5F-63B9-4C4E-A3E6-4B50B97AF2B3}"/>
                </a:ext>
              </a:extLst>
            </p:cNvPr>
            <p:cNvSpPr txBox="1">
              <a:spLocks noChangeArrowheads="1"/>
            </p:cNvSpPr>
            <p:nvPr/>
          </p:nvSpPr>
          <p:spPr bwMode="auto">
            <a:xfrm>
              <a:off x="2571690" y="2115860"/>
              <a:ext cx="400110" cy="451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algn="ctr" fontAlgn="base">
                <a:spcBef>
                  <a:spcPct val="0"/>
                </a:spcBef>
                <a:spcAft>
                  <a:spcPct val="0"/>
                </a:spcAft>
              </a:pPr>
              <a:r>
                <a:rPr lang="zh-CN" altLang="en-US" sz="1400" dirty="0">
                  <a:solidFill>
                    <a:schemeClr val="bg2">
                      <a:lumMod val="25000"/>
                    </a:schemeClr>
                  </a:solidFill>
                  <a:cs typeface="+mn-ea"/>
                  <a:sym typeface="+mn-lt"/>
                </a:rPr>
                <a:t>填表</a:t>
              </a:r>
            </a:p>
          </p:txBody>
        </p:sp>
      </p:grpSp>
      <p:sp>
        <p:nvSpPr>
          <p:cNvPr id="50" name="AutoShape 10">
            <a:extLst>
              <a:ext uri="{FF2B5EF4-FFF2-40B4-BE49-F238E27FC236}">
                <a16:creationId xmlns="" xmlns:a16="http://schemas.microsoft.com/office/drawing/2014/main" id="{9BA4C4E7-E6B4-490A-8851-6908BF47D67F}"/>
              </a:ext>
            </a:extLst>
          </p:cNvPr>
          <p:cNvSpPr>
            <a:spLocks/>
          </p:cNvSpPr>
          <p:nvPr/>
        </p:nvSpPr>
        <p:spPr bwMode="auto">
          <a:xfrm>
            <a:off x="4330866" y="2114995"/>
            <a:ext cx="504825" cy="1295400"/>
          </a:xfrm>
          <a:prstGeom prst="rightBrace">
            <a:avLst>
              <a:gd name="adj1" fmla="val 21384"/>
              <a:gd name="adj2" fmla="val 50000"/>
            </a:avLst>
          </a:prstGeom>
          <a:noFill/>
          <a:ln w="9525">
            <a:solidFill>
              <a:schemeClr val="bg1">
                <a:lumMod val="75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zh-CN" altLang="en-US">
              <a:solidFill>
                <a:schemeClr val="bg2">
                  <a:lumMod val="25000"/>
                </a:schemeClr>
              </a:solidFill>
              <a:cs typeface="+mn-ea"/>
              <a:sym typeface="+mn-lt"/>
            </a:endParaRPr>
          </a:p>
        </p:txBody>
      </p:sp>
      <p:sp>
        <p:nvSpPr>
          <p:cNvPr id="51" name="Text Box 14">
            <a:extLst>
              <a:ext uri="{FF2B5EF4-FFF2-40B4-BE49-F238E27FC236}">
                <a16:creationId xmlns="" xmlns:a16="http://schemas.microsoft.com/office/drawing/2014/main" id="{C4E8D12D-F679-48AC-A96A-BCA3281B9AC3}"/>
              </a:ext>
            </a:extLst>
          </p:cNvPr>
          <p:cNvSpPr txBox="1">
            <a:spLocks noChangeArrowheads="1"/>
          </p:cNvSpPr>
          <p:nvPr/>
        </p:nvSpPr>
        <p:spPr bwMode="auto">
          <a:xfrm>
            <a:off x="6821358" y="1520466"/>
            <a:ext cx="14287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zh-CN" altLang="en-US" sz="1400" dirty="0">
                <a:solidFill>
                  <a:schemeClr val="bg2">
                    <a:lumMod val="25000"/>
                  </a:schemeClr>
                </a:solidFill>
                <a:cs typeface="+mn-ea"/>
                <a:sym typeface="+mn-lt"/>
              </a:rPr>
              <a:t>通知并办理离职</a:t>
            </a:r>
          </a:p>
        </p:txBody>
      </p:sp>
      <p:sp>
        <p:nvSpPr>
          <p:cNvPr id="52" name="Text Box 15">
            <a:extLst>
              <a:ext uri="{FF2B5EF4-FFF2-40B4-BE49-F238E27FC236}">
                <a16:creationId xmlns="" xmlns:a16="http://schemas.microsoft.com/office/drawing/2014/main" id="{9BCB4796-477B-449D-8CA5-2C6FE4D43523}"/>
              </a:ext>
            </a:extLst>
          </p:cNvPr>
          <p:cNvSpPr txBox="1">
            <a:spLocks noChangeArrowheads="1"/>
          </p:cNvSpPr>
          <p:nvPr/>
        </p:nvSpPr>
        <p:spPr bwMode="auto">
          <a:xfrm>
            <a:off x="8650872" y="4486800"/>
            <a:ext cx="1800225" cy="523220"/>
          </a:xfrm>
          <a:prstGeom prst="rect">
            <a:avLst/>
          </a:prstGeom>
          <a:solidFill>
            <a:schemeClr val="bg1">
              <a:lumMod val="95000"/>
            </a:schemeClr>
          </a:solidFill>
          <a:ln>
            <a:noFill/>
          </a:ln>
          <a:effectLst/>
        </p:spPr>
        <p:txBody>
          <a:bodyPr wrap="square">
            <a:spAutoFit/>
          </a:bodyPr>
          <a:lstStyle/>
          <a:p>
            <a:pPr algn="ctr" fontAlgn="base">
              <a:spcBef>
                <a:spcPct val="0"/>
              </a:spcBef>
              <a:spcAft>
                <a:spcPct val="0"/>
              </a:spcAft>
            </a:pPr>
            <a:r>
              <a:rPr lang="zh-CN" altLang="en-US" sz="1400" dirty="0">
                <a:solidFill>
                  <a:schemeClr val="bg2">
                    <a:lumMod val="25000"/>
                  </a:schemeClr>
                </a:solidFill>
                <a:cs typeface="+mn-ea"/>
                <a:sym typeface="+mn-lt"/>
              </a:rPr>
              <a:t>通知办理</a:t>
            </a:r>
          </a:p>
          <a:p>
            <a:pPr algn="ctr" fontAlgn="base">
              <a:spcBef>
                <a:spcPct val="0"/>
              </a:spcBef>
              <a:spcAft>
                <a:spcPct val="0"/>
              </a:spcAft>
            </a:pPr>
            <a:r>
              <a:rPr lang="zh-CN" altLang="en-US" sz="1400" dirty="0">
                <a:solidFill>
                  <a:schemeClr val="bg2">
                    <a:lumMod val="25000"/>
                  </a:schemeClr>
                </a:solidFill>
                <a:cs typeface="+mn-ea"/>
                <a:sym typeface="+mn-lt"/>
              </a:rPr>
              <a:t>保险事宜</a:t>
            </a:r>
          </a:p>
        </p:txBody>
      </p:sp>
      <p:sp>
        <p:nvSpPr>
          <p:cNvPr id="53" name="Oval 16">
            <a:extLst>
              <a:ext uri="{FF2B5EF4-FFF2-40B4-BE49-F238E27FC236}">
                <a16:creationId xmlns="" xmlns:a16="http://schemas.microsoft.com/office/drawing/2014/main" id="{22323F3A-059E-4F96-92C3-F36F6B059055}"/>
              </a:ext>
            </a:extLst>
          </p:cNvPr>
          <p:cNvSpPr>
            <a:spLocks noChangeArrowheads="1"/>
          </p:cNvSpPr>
          <p:nvPr/>
        </p:nvSpPr>
        <p:spPr bwMode="auto">
          <a:xfrm>
            <a:off x="8775571" y="2294382"/>
            <a:ext cx="1295400" cy="863600"/>
          </a:xfrm>
          <a:prstGeom prst="rect">
            <a:avLst/>
          </a:prstGeom>
          <a:solidFill>
            <a:srgbClr val="068FF5"/>
          </a:solidFill>
          <a:ln w="9525" algn="ctr">
            <a:noFill/>
            <a:round/>
            <a:headEnd/>
            <a:tailEnd/>
          </a:ln>
          <a:effectLst/>
        </p:spPr>
        <p:txBody>
          <a:bodyPr wrap="none" anchor="ctr"/>
          <a:lstStyle/>
          <a:p>
            <a:pPr algn="ctr" fontAlgn="base">
              <a:spcBef>
                <a:spcPct val="0"/>
              </a:spcBef>
              <a:spcAft>
                <a:spcPct val="0"/>
              </a:spcAft>
            </a:pPr>
            <a:r>
              <a:rPr lang="zh-CN" altLang="en-US" b="1" dirty="0">
                <a:solidFill>
                  <a:schemeClr val="bg1"/>
                </a:solidFill>
                <a:cs typeface="+mn-ea"/>
                <a:sym typeface="+mn-lt"/>
              </a:rPr>
              <a:t>通知转正</a:t>
            </a:r>
          </a:p>
        </p:txBody>
      </p:sp>
      <p:grpSp>
        <p:nvGrpSpPr>
          <p:cNvPr id="7" name="组合 6">
            <a:extLst>
              <a:ext uri="{FF2B5EF4-FFF2-40B4-BE49-F238E27FC236}">
                <a16:creationId xmlns="" xmlns:a16="http://schemas.microsoft.com/office/drawing/2014/main" id="{7E6AC881-70B5-4ED8-A430-23BD34DB4CF3}"/>
              </a:ext>
            </a:extLst>
          </p:cNvPr>
          <p:cNvGrpSpPr/>
          <p:nvPr/>
        </p:nvGrpSpPr>
        <p:grpSpPr>
          <a:xfrm>
            <a:off x="4799739" y="4075557"/>
            <a:ext cx="2220711" cy="1393756"/>
            <a:chOff x="4237775" y="3818452"/>
            <a:chExt cx="2220711" cy="1393756"/>
          </a:xfrm>
        </p:grpSpPr>
        <p:sp>
          <p:nvSpPr>
            <p:cNvPr id="94" name="任意多边形: 形状 93">
              <a:extLst>
                <a:ext uri="{FF2B5EF4-FFF2-40B4-BE49-F238E27FC236}">
                  <a16:creationId xmlns="" xmlns:a16="http://schemas.microsoft.com/office/drawing/2014/main" id="{8812A56B-6958-40BE-B24B-224C4DEE88BF}"/>
                </a:ext>
              </a:extLst>
            </p:cNvPr>
            <p:cNvSpPr/>
            <p:nvPr/>
          </p:nvSpPr>
          <p:spPr>
            <a:xfrm>
              <a:off x="4237775" y="3818452"/>
              <a:ext cx="2220711" cy="1393756"/>
            </a:xfrm>
            <a:custGeom>
              <a:avLst/>
              <a:gdLst>
                <a:gd name="connsiteX0" fmla="*/ 0 w 10450286"/>
                <a:gd name="connsiteY0" fmla="*/ 0 h 5099126"/>
                <a:gd name="connsiteX1" fmla="*/ 10450286 w 10450286"/>
                <a:gd name="connsiteY1" fmla="*/ 0 h 5099126"/>
                <a:gd name="connsiteX2" fmla="*/ 10450286 w 10450286"/>
                <a:gd name="connsiteY2" fmla="*/ 5099126 h 5099126"/>
                <a:gd name="connsiteX3" fmla="*/ 0 w 10450286"/>
                <a:gd name="connsiteY3" fmla="*/ 5099126 h 5099126"/>
                <a:gd name="connsiteX4" fmla="*/ 0 w 10450286"/>
                <a:gd name="connsiteY4" fmla="*/ 0 h 5099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50286" h="5099126">
                  <a:moveTo>
                    <a:pt x="0" y="0"/>
                  </a:moveTo>
                  <a:lnTo>
                    <a:pt x="10450286" y="0"/>
                  </a:lnTo>
                  <a:lnTo>
                    <a:pt x="10450286" y="5099126"/>
                  </a:lnTo>
                  <a:lnTo>
                    <a:pt x="0" y="5099126"/>
                  </a:lnTo>
                  <a:lnTo>
                    <a:pt x="0" y="0"/>
                  </a:lnTo>
                  <a:close/>
                </a:path>
              </a:pathLst>
            </a:custGeom>
            <a:solidFill>
              <a:schemeClr val="bg1"/>
            </a:solidFill>
            <a:ln>
              <a:solidFill>
                <a:srgbClr val="068FF5"/>
              </a:solidFill>
            </a:ln>
            <a:effectLst>
              <a:outerShdw blurRad="76200" dist="38100" dir="5400000" sx="101000" sy="101000" algn="t" rotWithShape="0">
                <a:prstClr val="black">
                  <a:alpha val="39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56" name="Rectangle 20">
              <a:extLst>
                <a:ext uri="{FF2B5EF4-FFF2-40B4-BE49-F238E27FC236}">
                  <a16:creationId xmlns="" xmlns:a16="http://schemas.microsoft.com/office/drawing/2014/main" id="{D7A31E83-E18F-4B56-AC36-780F1C09A97E}"/>
                </a:ext>
              </a:extLst>
            </p:cNvPr>
            <p:cNvSpPr>
              <a:spLocks noChangeArrowheads="1"/>
            </p:cNvSpPr>
            <p:nvPr/>
          </p:nvSpPr>
          <p:spPr bwMode="auto">
            <a:xfrm>
              <a:off x="4499810" y="4083390"/>
              <a:ext cx="16764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lgn="ctr" fontAlgn="base">
                <a:spcBef>
                  <a:spcPct val="0"/>
                </a:spcBef>
                <a:spcAft>
                  <a:spcPct val="0"/>
                </a:spcAft>
                <a:buFont typeface="Wingdings" panose="05000000000000000000" pitchFamily="2" charset="2"/>
                <a:buChar char="ü"/>
              </a:pPr>
              <a:r>
                <a:rPr lang="zh-CN" altLang="en-US" sz="1600" dirty="0">
                  <a:solidFill>
                    <a:schemeClr val="bg2">
                      <a:lumMod val="25000"/>
                    </a:schemeClr>
                  </a:solidFill>
                  <a:cs typeface="+mn-ea"/>
                  <a:sym typeface="+mn-lt"/>
                </a:rPr>
                <a:t>保险转移</a:t>
              </a:r>
            </a:p>
            <a:p>
              <a:pPr marL="285750" indent="-285750" algn="ctr" fontAlgn="base">
                <a:spcBef>
                  <a:spcPct val="0"/>
                </a:spcBef>
                <a:spcAft>
                  <a:spcPct val="0"/>
                </a:spcAft>
                <a:buFont typeface="Wingdings" panose="05000000000000000000" pitchFamily="2" charset="2"/>
                <a:buChar char="ü"/>
              </a:pPr>
              <a:r>
                <a:rPr lang="zh-CN" altLang="en-US" sz="1600" dirty="0">
                  <a:solidFill>
                    <a:schemeClr val="bg2">
                      <a:lumMod val="25000"/>
                    </a:schemeClr>
                  </a:solidFill>
                  <a:cs typeface="+mn-ea"/>
                  <a:sym typeface="+mn-lt"/>
                </a:rPr>
                <a:t>提交材料</a:t>
              </a:r>
            </a:p>
            <a:p>
              <a:pPr marL="285750" indent="-285750" algn="ctr" fontAlgn="base">
                <a:spcBef>
                  <a:spcPct val="0"/>
                </a:spcBef>
                <a:spcAft>
                  <a:spcPct val="0"/>
                </a:spcAft>
                <a:buFont typeface="Wingdings" panose="05000000000000000000" pitchFamily="2" charset="2"/>
                <a:buChar char="ü"/>
              </a:pPr>
              <a:r>
                <a:rPr lang="zh-CN" altLang="en-US" sz="1600" dirty="0">
                  <a:solidFill>
                    <a:schemeClr val="bg2">
                      <a:lumMod val="25000"/>
                    </a:schemeClr>
                  </a:solidFill>
                  <a:cs typeface="+mn-ea"/>
                  <a:sym typeface="+mn-lt"/>
                </a:rPr>
                <a:t>档案调动</a:t>
              </a:r>
            </a:p>
          </p:txBody>
        </p:sp>
      </p:grpSp>
      <p:grpSp>
        <p:nvGrpSpPr>
          <p:cNvPr id="57" name="组合 56">
            <a:extLst>
              <a:ext uri="{FF2B5EF4-FFF2-40B4-BE49-F238E27FC236}">
                <a16:creationId xmlns="" xmlns:a16="http://schemas.microsoft.com/office/drawing/2014/main" id="{B2DBECE6-0A5C-4239-BC93-B7F3F43A1516}"/>
              </a:ext>
            </a:extLst>
          </p:cNvPr>
          <p:cNvGrpSpPr/>
          <p:nvPr/>
        </p:nvGrpSpPr>
        <p:grpSpPr>
          <a:xfrm>
            <a:off x="6470521" y="1860995"/>
            <a:ext cx="2089150" cy="1333500"/>
            <a:chOff x="5951538" y="1700213"/>
            <a:chExt cx="2089150" cy="1333500"/>
          </a:xfrm>
        </p:grpSpPr>
        <p:sp>
          <p:nvSpPr>
            <p:cNvPr id="58" name="AutoShape 12">
              <a:extLst>
                <a:ext uri="{FF2B5EF4-FFF2-40B4-BE49-F238E27FC236}">
                  <a16:creationId xmlns="" xmlns:a16="http://schemas.microsoft.com/office/drawing/2014/main" id="{3E2734EC-BDBF-43BC-848D-A46628EED6EA}"/>
                </a:ext>
              </a:extLst>
            </p:cNvPr>
            <p:cNvSpPr>
              <a:spLocks noChangeArrowheads="1"/>
            </p:cNvSpPr>
            <p:nvPr/>
          </p:nvSpPr>
          <p:spPr bwMode="auto">
            <a:xfrm>
              <a:off x="5951538" y="1700213"/>
              <a:ext cx="2089150" cy="1223962"/>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chemeClr val="bg1">
                <a:lumMod val="95000"/>
              </a:schemeClr>
            </a:solidFill>
            <a:ln w="9525" algn="ctr">
              <a:noFill/>
              <a:miter lim="800000"/>
              <a:headEnd/>
              <a:tailEnd/>
            </a:ln>
            <a:effectLst/>
          </p:spPr>
          <p:txBody>
            <a:bodyPr wrap="none" anchor="ctr"/>
            <a:lstStyle/>
            <a:p>
              <a:pPr algn="ctr" fontAlgn="base">
                <a:spcBef>
                  <a:spcPct val="0"/>
                </a:spcBef>
                <a:spcAft>
                  <a:spcPct val="0"/>
                </a:spcAft>
              </a:pPr>
              <a:endParaRPr lang="zh-CN" altLang="zh-CN" sz="1400" dirty="0">
                <a:solidFill>
                  <a:schemeClr val="bg2">
                    <a:lumMod val="25000"/>
                  </a:schemeClr>
                </a:solidFill>
                <a:cs typeface="+mn-ea"/>
                <a:sym typeface="+mn-lt"/>
              </a:endParaRPr>
            </a:p>
          </p:txBody>
        </p:sp>
        <p:sp>
          <p:nvSpPr>
            <p:cNvPr id="59" name="Text Box 13">
              <a:extLst>
                <a:ext uri="{FF2B5EF4-FFF2-40B4-BE49-F238E27FC236}">
                  <a16:creationId xmlns="" xmlns:a16="http://schemas.microsoft.com/office/drawing/2014/main" id="{24E7AF98-A8B8-4A4B-8560-7B0DAB553745}"/>
                </a:ext>
              </a:extLst>
            </p:cNvPr>
            <p:cNvSpPr txBox="1">
              <a:spLocks noChangeArrowheads="1"/>
            </p:cNvSpPr>
            <p:nvPr/>
          </p:nvSpPr>
          <p:spPr bwMode="auto">
            <a:xfrm>
              <a:off x="6804581" y="1771671"/>
              <a:ext cx="369332"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algn="ctr" fontAlgn="base">
                <a:spcBef>
                  <a:spcPct val="0"/>
                </a:spcBef>
                <a:spcAft>
                  <a:spcPct val="0"/>
                </a:spcAft>
              </a:pPr>
              <a:r>
                <a:rPr lang="zh-CN" altLang="en-US" sz="1200">
                  <a:solidFill>
                    <a:schemeClr val="bg2">
                      <a:lumMod val="25000"/>
                    </a:schemeClr>
                  </a:solidFill>
                  <a:cs typeface="+mn-ea"/>
                  <a:sym typeface="+mn-lt"/>
                </a:rPr>
                <a:t>不通过</a:t>
              </a:r>
            </a:p>
          </p:txBody>
        </p:sp>
        <p:sp>
          <p:nvSpPr>
            <p:cNvPr id="60" name="Text Box 21">
              <a:extLst>
                <a:ext uri="{FF2B5EF4-FFF2-40B4-BE49-F238E27FC236}">
                  <a16:creationId xmlns="" xmlns:a16="http://schemas.microsoft.com/office/drawing/2014/main" id="{9AE32280-DAFD-4DA2-9374-FE8781105485}"/>
                </a:ext>
              </a:extLst>
            </p:cNvPr>
            <p:cNvSpPr txBox="1">
              <a:spLocks noChangeArrowheads="1"/>
            </p:cNvSpPr>
            <p:nvPr/>
          </p:nvSpPr>
          <p:spPr bwMode="auto">
            <a:xfrm>
              <a:off x="6619875" y="2759075"/>
              <a:ext cx="7937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zh-CN" altLang="en-US" sz="1200">
                  <a:solidFill>
                    <a:schemeClr val="bg2">
                      <a:lumMod val="25000"/>
                    </a:schemeClr>
                  </a:solidFill>
                  <a:cs typeface="+mn-ea"/>
                  <a:sym typeface="+mn-lt"/>
                </a:rPr>
                <a:t>审批通过</a:t>
              </a:r>
            </a:p>
          </p:txBody>
        </p:sp>
        <p:sp>
          <p:nvSpPr>
            <p:cNvPr id="61" name="Text Box 22">
              <a:extLst>
                <a:ext uri="{FF2B5EF4-FFF2-40B4-BE49-F238E27FC236}">
                  <a16:creationId xmlns="" xmlns:a16="http://schemas.microsoft.com/office/drawing/2014/main" id="{B775450F-0D61-41CA-9E9A-3A20695585C2}"/>
                </a:ext>
              </a:extLst>
            </p:cNvPr>
            <p:cNvSpPr txBox="1">
              <a:spLocks noChangeArrowheads="1"/>
            </p:cNvSpPr>
            <p:nvPr/>
          </p:nvSpPr>
          <p:spPr bwMode="auto">
            <a:xfrm>
              <a:off x="6569075" y="2449513"/>
              <a:ext cx="8953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zh-CN" altLang="en-US" sz="1400" dirty="0">
                  <a:solidFill>
                    <a:schemeClr val="bg2">
                      <a:lumMod val="25000"/>
                    </a:schemeClr>
                  </a:solidFill>
                  <a:cs typeface="+mn-ea"/>
                  <a:sym typeface="+mn-lt"/>
                </a:rPr>
                <a:t>审批流程</a:t>
              </a:r>
            </a:p>
          </p:txBody>
        </p:sp>
      </p:grpSp>
      <p:sp>
        <p:nvSpPr>
          <p:cNvPr id="62" name="Text Box 23">
            <a:extLst>
              <a:ext uri="{FF2B5EF4-FFF2-40B4-BE49-F238E27FC236}">
                <a16:creationId xmlns="" xmlns:a16="http://schemas.microsoft.com/office/drawing/2014/main" id="{2D423DAC-521C-4967-A270-F05138744D0D}"/>
              </a:ext>
            </a:extLst>
          </p:cNvPr>
          <p:cNvSpPr txBox="1">
            <a:spLocks noChangeArrowheads="1"/>
          </p:cNvSpPr>
          <p:nvPr/>
        </p:nvSpPr>
        <p:spPr bwMode="auto">
          <a:xfrm>
            <a:off x="3446333" y="5850382"/>
            <a:ext cx="184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endParaRPr lang="zh-CN" altLang="zh-CN" sz="1400">
              <a:solidFill>
                <a:schemeClr val="bg2">
                  <a:lumMod val="25000"/>
                </a:schemeClr>
              </a:solidFill>
              <a:cs typeface="+mn-ea"/>
              <a:sym typeface="+mn-lt"/>
            </a:endParaRPr>
          </a:p>
        </p:txBody>
      </p:sp>
      <p:sp>
        <p:nvSpPr>
          <p:cNvPr id="63" name="Text Box 24">
            <a:extLst>
              <a:ext uri="{FF2B5EF4-FFF2-40B4-BE49-F238E27FC236}">
                <a16:creationId xmlns="" xmlns:a16="http://schemas.microsoft.com/office/drawing/2014/main" id="{F37A664B-8ADA-4C34-8247-98027B7FE86D}"/>
              </a:ext>
            </a:extLst>
          </p:cNvPr>
          <p:cNvSpPr txBox="1">
            <a:spLocks noChangeArrowheads="1"/>
          </p:cNvSpPr>
          <p:nvPr/>
        </p:nvSpPr>
        <p:spPr bwMode="auto">
          <a:xfrm>
            <a:off x="3814927" y="6002782"/>
            <a:ext cx="58416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en-US" altLang="zh-CN" b="1" dirty="0">
                <a:solidFill>
                  <a:schemeClr val="bg2">
                    <a:lumMod val="25000"/>
                  </a:schemeClr>
                </a:solidFill>
                <a:cs typeface="+mn-ea"/>
                <a:sym typeface="+mn-lt"/>
              </a:rPr>
              <a:t>*</a:t>
            </a:r>
            <a:r>
              <a:rPr lang="zh-CN" altLang="en-US" b="1" dirty="0">
                <a:solidFill>
                  <a:schemeClr val="bg2">
                    <a:lumMod val="25000"/>
                  </a:schemeClr>
                </a:solidFill>
                <a:cs typeface="+mn-ea"/>
                <a:sym typeface="+mn-lt"/>
              </a:rPr>
              <a:t>销售人员按照</a:t>
            </a:r>
            <a:r>
              <a:rPr lang="en-US" altLang="zh-CN" b="1" dirty="0">
                <a:solidFill>
                  <a:schemeClr val="bg2">
                    <a:lumMod val="25000"/>
                  </a:schemeClr>
                </a:solidFill>
                <a:cs typeface="+mn-ea"/>
                <a:sym typeface="+mn-lt"/>
              </a:rPr>
              <a:t>《</a:t>
            </a:r>
            <a:r>
              <a:rPr lang="zh-CN" altLang="en-US" b="1" dirty="0">
                <a:solidFill>
                  <a:schemeClr val="bg2">
                    <a:lumMod val="25000"/>
                  </a:schemeClr>
                </a:solidFill>
                <a:cs typeface="+mn-ea"/>
                <a:sym typeface="+mn-lt"/>
              </a:rPr>
              <a:t>销售业绩考核办法</a:t>
            </a:r>
            <a:r>
              <a:rPr lang="en-US" altLang="zh-CN" b="1" dirty="0">
                <a:solidFill>
                  <a:schemeClr val="bg2">
                    <a:lumMod val="25000"/>
                  </a:schemeClr>
                </a:solidFill>
                <a:cs typeface="+mn-ea"/>
                <a:sym typeface="+mn-lt"/>
              </a:rPr>
              <a:t>》</a:t>
            </a:r>
            <a:r>
              <a:rPr lang="zh-CN" altLang="en-US" b="1" dirty="0">
                <a:solidFill>
                  <a:schemeClr val="bg2">
                    <a:lumMod val="25000"/>
                  </a:schemeClr>
                </a:solidFill>
                <a:cs typeface="+mn-ea"/>
                <a:sym typeface="+mn-lt"/>
              </a:rPr>
              <a:t>执行，不按此流程</a:t>
            </a:r>
          </a:p>
        </p:txBody>
      </p:sp>
      <p:sp>
        <p:nvSpPr>
          <p:cNvPr id="64" name="Rectangle 25">
            <a:extLst>
              <a:ext uri="{FF2B5EF4-FFF2-40B4-BE49-F238E27FC236}">
                <a16:creationId xmlns="" xmlns:a16="http://schemas.microsoft.com/office/drawing/2014/main" id="{DE7B18C0-769F-40D9-BA4E-CF337B8B2F7A}"/>
              </a:ext>
            </a:extLst>
          </p:cNvPr>
          <p:cNvSpPr>
            <a:spLocks noChangeArrowheads="1"/>
          </p:cNvSpPr>
          <p:nvPr/>
        </p:nvSpPr>
        <p:spPr bwMode="auto">
          <a:xfrm>
            <a:off x="2055952" y="3197364"/>
            <a:ext cx="1507173" cy="488019"/>
          </a:xfrm>
          <a:prstGeom prst="rect">
            <a:avLst/>
          </a:prstGeom>
          <a:solidFill>
            <a:srgbClr val="068FF5"/>
          </a:solidFill>
          <a:ln w="9525">
            <a:noFill/>
            <a:miter lim="800000"/>
            <a:headEnd/>
            <a:tailEnd/>
          </a:ln>
          <a:effectLst/>
        </p:spPr>
        <p:txBody>
          <a:bodyPr wrap="none" anchor="ctr"/>
          <a:lstStyle/>
          <a:p>
            <a:pPr algn="ctr" fontAlgn="base">
              <a:spcBef>
                <a:spcPct val="0"/>
              </a:spcBef>
              <a:spcAft>
                <a:spcPct val="0"/>
              </a:spcAft>
            </a:pPr>
            <a:r>
              <a:rPr lang="zh-CN" altLang="en-US" b="1" dirty="0">
                <a:solidFill>
                  <a:schemeClr val="bg1"/>
                </a:solidFill>
                <a:cs typeface="+mn-ea"/>
                <a:sym typeface="+mn-lt"/>
              </a:rPr>
              <a:t>部门主管</a:t>
            </a:r>
          </a:p>
        </p:txBody>
      </p:sp>
      <p:sp>
        <p:nvSpPr>
          <p:cNvPr id="65" name="箭头: 下 64">
            <a:extLst>
              <a:ext uri="{FF2B5EF4-FFF2-40B4-BE49-F238E27FC236}">
                <a16:creationId xmlns="" xmlns:a16="http://schemas.microsoft.com/office/drawing/2014/main" id="{92FBC890-DEEB-4053-A429-45353A5873E4}"/>
              </a:ext>
            </a:extLst>
          </p:cNvPr>
          <p:cNvSpPr/>
          <p:nvPr/>
        </p:nvSpPr>
        <p:spPr>
          <a:xfrm>
            <a:off x="9295557" y="3484626"/>
            <a:ext cx="255428" cy="515675"/>
          </a:xfrm>
          <a:prstGeom prst="down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6" name="箭头: 下 65">
            <a:extLst>
              <a:ext uri="{FF2B5EF4-FFF2-40B4-BE49-F238E27FC236}">
                <a16:creationId xmlns="" xmlns:a16="http://schemas.microsoft.com/office/drawing/2014/main" id="{084857E9-17E3-4DD6-A3E1-7A8968D18F27}"/>
              </a:ext>
            </a:extLst>
          </p:cNvPr>
          <p:cNvSpPr/>
          <p:nvPr/>
        </p:nvSpPr>
        <p:spPr>
          <a:xfrm rot="5400000">
            <a:off x="7734906" y="4334791"/>
            <a:ext cx="252000" cy="1044000"/>
          </a:xfrm>
          <a:prstGeom prst="down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7" name="箭头: 下 66">
            <a:extLst>
              <a:ext uri="{FF2B5EF4-FFF2-40B4-BE49-F238E27FC236}">
                <a16:creationId xmlns="" xmlns:a16="http://schemas.microsoft.com/office/drawing/2014/main" id="{A570BBE7-9489-4DAF-A00C-988B3609638A}"/>
              </a:ext>
            </a:extLst>
          </p:cNvPr>
          <p:cNvSpPr/>
          <p:nvPr/>
        </p:nvSpPr>
        <p:spPr>
          <a:xfrm>
            <a:off x="5910095" y="3226788"/>
            <a:ext cx="255428" cy="515675"/>
          </a:xfrm>
          <a:prstGeom prst="down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0" name="TextBox 29"/>
          <p:cNvSpPr txBox="1"/>
          <p:nvPr/>
        </p:nvSpPr>
        <p:spPr>
          <a:xfrm>
            <a:off x="91604" y="6614139"/>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下载 </a:t>
            </a:r>
            <a:r>
              <a:rPr kumimoji="0" lang="en-US" altLang="zh-CN" sz="100" b="0" i="0" u="none" strike="noStrike" kern="0" cap="none" spc="0" normalizeH="0" baseline="0" noProof="0" dirty="0" smtClean="0">
                <a:ln>
                  <a:noFill/>
                </a:ln>
                <a:solidFill>
                  <a:schemeClr val="bg1"/>
                </a:solidFill>
                <a:effectLst/>
                <a:uLnTx/>
                <a:uFillTx/>
              </a:rPr>
              <a:t>http://www.1ppt.com/xiazai/</a:t>
            </a:r>
          </a:p>
        </p:txBody>
      </p:sp>
    </p:spTree>
    <p:extLst>
      <p:ext uri="{BB962C8B-B14F-4D97-AF65-F5344CB8AC3E}">
        <p14:creationId xmlns:p14="http://schemas.microsoft.com/office/powerpoint/2010/main" val="384744175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93"/>
                                        </p:tgtEl>
                                        <p:attrNameLst>
                                          <p:attrName>style.visibility</p:attrName>
                                        </p:attrNameLst>
                                      </p:cBhvr>
                                      <p:to>
                                        <p:strVal val="visible"/>
                                      </p:to>
                                    </p:set>
                                    <p:animEffect transition="in" filter="fade">
                                      <p:cBhvr>
                                        <p:cTn id="13" dur="500"/>
                                        <p:tgtEl>
                                          <p:spTgt spid="93"/>
                                        </p:tgtEl>
                                      </p:cBhvr>
                                    </p:animEffect>
                                  </p:childTnLst>
                                </p:cTn>
                              </p:par>
                              <p:par>
                                <p:cTn id="14" presetID="10" presetClass="entr" presetSubtype="0" fill="hold" grpId="0" nodeType="withEffect" nodePh="1">
                                  <p:stCondLst>
                                    <p:cond delay="0"/>
                                  </p:stCondLst>
                                  <p:endCondLst>
                                    <p:cond evt="begin" delay="0">
                                      <p:tn val="14"/>
                                    </p:cond>
                                  </p:endCondLst>
                                  <p:childTnLst>
                                    <p:set>
                                      <p:cBhvr>
                                        <p:cTn id="15" dur="1" fill="hold">
                                          <p:stCondLst>
                                            <p:cond delay="0"/>
                                          </p:stCondLst>
                                        </p:cTn>
                                        <p:tgtEl>
                                          <p:spTgt spid="62"/>
                                        </p:tgtEl>
                                        <p:attrNameLst>
                                          <p:attrName>style.visibility</p:attrName>
                                        </p:attrNameLst>
                                      </p:cBhvr>
                                      <p:to>
                                        <p:strVal val="visible"/>
                                      </p:to>
                                    </p:set>
                                    <p:animEffect transition="in" filter="fade">
                                      <p:cBhvr>
                                        <p:cTn id="16" dur="500"/>
                                        <p:tgtEl>
                                          <p:spTgt spid="6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45"/>
                                        </p:tgtEl>
                                        <p:attrNameLst>
                                          <p:attrName>style.visibility</p:attrName>
                                        </p:attrNameLst>
                                      </p:cBhvr>
                                      <p:to>
                                        <p:strVal val="visible"/>
                                      </p:to>
                                    </p:set>
                                    <p:animEffect transition="in" filter="fade">
                                      <p:cBhvr>
                                        <p:cTn id="21" dur="500"/>
                                        <p:tgtEl>
                                          <p:spTgt spid="4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50"/>
                                        </p:tgtEl>
                                        <p:attrNameLst>
                                          <p:attrName>style.visibility</p:attrName>
                                        </p:attrNameLst>
                                      </p:cBhvr>
                                      <p:to>
                                        <p:strVal val="visible"/>
                                      </p:to>
                                    </p:set>
                                    <p:animEffect transition="in" filter="fade">
                                      <p:cBhvr>
                                        <p:cTn id="24" dur="500"/>
                                        <p:tgtEl>
                                          <p:spTgt spid="50"/>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64"/>
                                        </p:tgtEl>
                                        <p:attrNameLst>
                                          <p:attrName>style.visibility</p:attrName>
                                        </p:attrNameLst>
                                      </p:cBhvr>
                                      <p:to>
                                        <p:strVal val="visible"/>
                                      </p:to>
                                    </p:set>
                                    <p:animEffect transition="in" filter="fade">
                                      <p:cBhvr>
                                        <p:cTn id="29" dur="1000"/>
                                        <p:tgtEl>
                                          <p:spTgt spid="64"/>
                                        </p:tgtEl>
                                      </p:cBhvr>
                                    </p:animEffect>
                                    <p:anim calcmode="lin" valueType="num">
                                      <p:cBhvr>
                                        <p:cTn id="30" dur="1000" fill="hold"/>
                                        <p:tgtEl>
                                          <p:spTgt spid="64"/>
                                        </p:tgtEl>
                                        <p:attrNameLst>
                                          <p:attrName>ppt_x</p:attrName>
                                        </p:attrNameLst>
                                      </p:cBhvr>
                                      <p:tavLst>
                                        <p:tav tm="0">
                                          <p:val>
                                            <p:strVal val="#ppt_x"/>
                                          </p:val>
                                        </p:tav>
                                        <p:tav tm="100000">
                                          <p:val>
                                            <p:strVal val="#ppt_x"/>
                                          </p:val>
                                        </p:tav>
                                      </p:tavLst>
                                    </p:anim>
                                    <p:anim calcmode="lin" valueType="num">
                                      <p:cBhvr>
                                        <p:cTn id="31"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42"/>
                                        </p:tgtEl>
                                        <p:attrNameLst>
                                          <p:attrName>style.visibility</p:attrName>
                                        </p:attrNameLst>
                                      </p:cBhvr>
                                      <p:to>
                                        <p:strVal val="visible"/>
                                      </p:to>
                                    </p:set>
                                    <p:animEffect transition="in" filter="fade">
                                      <p:cBhvr>
                                        <p:cTn id="36" dur="1000"/>
                                        <p:tgtEl>
                                          <p:spTgt spid="42"/>
                                        </p:tgtEl>
                                      </p:cBhvr>
                                    </p:animEffect>
                                    <p:anim calcmode="lin" valueType="num">
                                      <p:cBhvr>
                                        <p:cTn id="37" dur="1000" fill="hold"/>
                                        <p:tgtEl>
                                          <p:spTgt spid="42"/>
                                        </p:tgtEl>
                                        <p:attrNameLst>
                                          <p:attrName>ppt_x</p:attrName>
                                        </p:attrNameLst>
                                      </p:cBhvr>
                                      <p:tavLst>
                                        <p:tav tm="0">
                                          <p:val>
                                            <p:strVal val="#ppt_x"/>
                                          </p:val>
                                        </p:tav>
                                        <p:tav tm="100000">
                                          <p:val>
                                            <p:strVal val="#ppt_x"/>
                                          </p:val>
                                        </p:tav>
                                      </p:tavLst>
                                    </p:anim>
                                    <p:anim calcmode="lin" valueType="num">
                                      <p:cBhvr>
                                        <p:cTn id="38"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7"/>
                                        </p:tgtEl>
                                        <p:attrNameLst>
                                          <p:attrName>style.visibility</p:attrName>
                                        </p:attrNameLst>
                                      </p:cBhvr>
                                      <p:to>
                                        <p:strVal val="visible"/>
                                      </p:to>
                                    </p:set>
                                    <p:animEffect transition="in" filter="fade">
                                      <p:cBhvr>
                                        <p:cTn id="47" dur="500"/>
                                        <p:tgtEl>
                                          <p:spTgt spid="57"/>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500"/>
                                        <p:tgtEl>
                                          <p:spTgt spid="51"/>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53"/>
                                        </p:tgtEl>
                                        <p:attrNameLst>
                                          <p:attrName>style.visibility</p:attrName>
                                        </p:attrNameLst>
                                      </p:cBhvr>
                                      <p:to>
                                        <p:strVal val="visible"/>
                                      </p:to>
                                    </p:set>
                                    <p:animEffect transition="in" filter="fade">
                                      <p:cBhvr>
                                        <p:cTn id="53" dur="500"/>
                                        <p:tgtEl>
                                          <p:spTgt spid="53"/>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65"/>
                                        </p:tgtEl>
                                        <p:attrNameLst>
                                          <p:attrName>style.visibility</p:attrName>
                                        </p:attrNameLst>
                                      </p:cBhvr>
                                      <p:to>
                                        <p:strVal val="visible"/>
                                      </p:to>
                                    </p:set>
                                    <p:animEffect transition="in" filter="fade">
                                      <p:cBhvr>
                                        <p:cTn id="56" dur="500"/>
                                        <p:tgtEl>
                                          <p:spTgt spid="65"/>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67"/>
                                        </p:tgtEl>
                                        <p:attrNameLst>
                                          <p:attrName>style.visibility</p:attrName>
                                        </p:attrNameLst>
                                      </p:cBhvr>
                                      <p:to>
                                        <p:strVal val="visible"/>
                                      </p:to>
                                    </p:set>
                                    <p:animEffect transition="in" filter="fade">
                                      <p:cBhvr>
                                        <p:cTn id="59" dur="500"/>
                                        <p:tgtEl>
                                          <p:spTgt spid="67"/>
                                        </p:tgtEl>
                                      </p:cBhvr>
                                    </p:animEffect>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nodeType="clickEffect">
                                  <p:stCondLst>
                                    <p:cond delay="0"/>
                                  </p:stCondLst>
                                  <p:childTnLst>
                                    <p:set>
                                      <p:cBhvr>
                                        <p:cTn id="63" dur="1" fill="hold">
                                          <p:stCondLst>
                                            <p:cond delay="0"/>
                                          </p:stCondLst>
                                        </p:cTn>
                                        <p:tgtEl>
                                          <p:spTgt spid="7"/>
                                        </p:tgtEl>
                                        <p:attrNameLst>
                                          <p:attrName>style.visibility</p:attrName>
                                        </p:attrNameLst>
                                      </p:cBhvr>
                                      <p:to>
                                        <p:strVal val="visible"/>
                                      </p:to>
                                    </p:set>
                                    <p:animEffect transition="in" filter="fade">
                                      <p:cBhvr>
                                        <p:cTn id="64" dur="1000"/>
                                        <p:tgtEl>
                                          <p:spTgt spid="7"/>
                                        </p:tgtEl>
                                      </p:cBhvr>
                                    </p:animEffect>
                                    <p:anim calcmode="lin" valueType="num">
                                      <p:cBhvr>
                                        <p:cTn id="65" dur="1000" fill="hold"/>
                                        <p:tgtEl>
                                          <p:spTgt spid="7"/>
                                        </p:tgtEl>
                                        <p:attrNameLst>
                                          <p:attrName>ppt_x</p:attrName>
                                        </p:attrNameLst>
                                      </p:cBhvr>
                                      <p:tavLst>
                                        <p:tav tm="0">
                                          <p:val>
                                            <p:strVal val="#ppt_x"/>
                                          </p:val>
                                        </p:tav>
                                        <p:tav tm="100000">
                                          <p:val>
                                            <p:strVal val="#ppt_x"/>
                                          </p:val>
                                        </p:tav>
                                      </p:tavLst>
                                    </p:anim>
                                    <p:anim calcmode="lin" valueType="num">
                                      <p:cBhvr>
                                        <p:cTn id="66" dur="1000" fill="hold"/>
                                        <p:tgtEl>
                                          <p:spTgt spid="7"/>
                                        </p:tgtEl>
                                        <p:attrNameLst>
                                          <p:attrName>ppt_y</p:attrName>
                                        </p:attrNameLst>
                                      </p:cBhvr>
                                      <p:tavLst>
                                        <p:tav tm="0">
                                          <p:val>
                                            <p:strVal val="#ppt_y+.1"/>
                                          </p:val>
                                        </p:tav>
                                        <p:tav tm="100000">
                                          <p:val>
                                            <p:strVal val="#ppt_y"/>
                                          </p:val>
                                        </p:tav>
                                      </p:tavLst>
                                    </p:anim>
                                  </p:childTnLst>
                                </p:cTn>
                              </p:par>
                              <p:par>
                                <p:cTn id="67" presetID="10" presetClass="entr" presetSubtype="0" fill="hold" grpId="0" nodeType="withEffect">
                                  <p:stCondLst>
                                    <p:cond delay="0"/>
                                  </p:stCondLst>
                                  <p:childTnLst>
                                    <p:set>
                                      <p:cBhvr>
                                        <p:cTn id="68" dur="1" fill="hold">
                                          <p:stCondLst>
                                            <p:cond delay="0"/>
                                          </p:stCondLst>
                                        </p:cTn>
                                        <p:tgtEl>
                                          <p:spTgt spid="52"/>
                                        </p:tgtEl>
                                        <p:attrNameLst>
                                          <p:attrName>style.visibility</p:attrName>
                                        </p:attrNameLst>
                                      </p:cBhvr>
                                      <p:to>
                                        <p:strVal val="visible"/>
                                      </p:to>
                                    </p:set>
                                    <p:animEffect transition="in" filter="fade">
                                      <p:cBhvr>
                                        <p:cTn id="69" dur="500"/>
                                        <p:tgtEl>
                                          <p:spTgt spid="52"/>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66"/>
                                        </p:tgtEl>
                                        <p:attrNameLst>
                                          <p:attrName>style.visibility</p:attrName>
                                        </p:attrNameLst>
                                      </p:cBhvr>
                                      <p:to>
                                        <p:strVal val="visible"/>
                                      </p:to>
                                    </p:set>
                                    <p:animEffect transition="in" filter="fade">
                                      <p:cBhvr>
                                        <p:cTn id="72" dur="500"/>
                                        <p:tgtEl>
                                          <p:spTgt spid="66"/>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63"/>
                                        </p:tgtEl>
                                        <p:attrNameLst>
                                          <p:attrName>style.visibility</p:attrName>
                                        </p:attrNameLst>
                                      </p:cBhvr>
                                      <p:to>
                                        <p:strVal val="visible"/>
                                      </p:to>
                                    </p:set>
                                    <p:animEffect transition="in" filter="fade">
                                      <p:cBhvr>
                                        <p:cTn id="75"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animBg="1"/>
      <p:bldP spid="5" grpId="0"/>
      <p:bldP spid="42" grpId="0"/>
      <p:bldP spid="43" grpId="0" animBg="1"/>
      <p:bldP spid="50" grpId="0" animBg="1"/>
      <p:bldP spid="51" grpId="0"/>
      <p:bldP spid="52" grpId="0" animBg="1"/>
      <p:bldP spid="53" grpId="0" animBg="1"/>
      <p:bldP spid="62" grpId="0"/>
      <p:bldP spid="63" grpId="0"/>
      <p:bldP spid="64" grpId="0" animBg="1"/>
      <p:bldP spid="65" grpId="0" animBg="1"/>
      <p:bldP spid="66" grpId="0" animBg="1"/>
      <p:bldP spid="6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任意多边形: 形状 33">
            <a:extLst>
              <a:ext uri="{FF2B5EF4-FFF2-40B4-BE49-F238E27FC236}">
                <a16:creationId xmlns="" xmlns:a16="http://schemas.microsoft.com/office/drawing/2014/main" id="{EA62A0E0-A34C-403A-BD94-3D59E2B6FFBB}"/>
              </a:ext>
            </a:extLst>
          </p:cNvPr>
          <p:cNvSpPr/>
          <p:nvPr/>
        </p:nvSpPr>
        <p:spPr>
          <a:xfrm>
            <a:off x="1466240" y="1902832"/>
            <a:ext cx="4131371" cy="2936454"/>
          </a:xfrm>
          <a:custGeom>
            <a:avLst/>
            <a:gdLst>
              <a:gd name="connsiteX0" fmla="*/ 0 w 10450286"/>
              <a:gd name="connsiteY0" fmla="*/ 0 h 5099126"/>
              <a:gd name="connsiteX1" fmla="*/ 10450286 w 10450286"/>
              <a:gd name="connsiteY1" fmla="*/ 0 h 5099126"/>
              <a:gd name="connsiteX2" fmla="*/ 10450286 w 10450286"/>
              <a:gd name="connsiteY2" fmla="*/ 5099126 h 5099126"/>
              <a:gd name="connsiteX3" fmla="*/ 0 w 10450286"/>
              <a:gd name="connsiteY3" fmla="*/ 5099126 h 5099126"/>
              <a:gd name="connsiteX4" fmla="*/ 0 w 10450286"/>
              <a:gd name="connsiteY4" fmla="*/ 0 h 5099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50286" h="5099126">
                <a:moveTo>
                  <a:pt x="0" y="0"/>
                </a:moveTo>
                <a:lnTo>
                  <a:pt x="10450286" y="0"/>
                </a:lnTo>
                <a:lnTo>
                  <a:pt x="10450286" y="5099126"/>
                </a:lnTo>
                <a:lnTo>
                  <a:pt x="0" y="5099126"/>
                </a:lnTo>
                <a:lnTo>
                  <a:pt x="0" y="0"/>
                </a:lnTo>
                <a:close/>
              </a:path>
            </a:pathLst>
          </a:custGeom>
          <a:solidFill>
            <a:schemeClr val="bg1"/>
          </a:solidFill>
          <a:ln>
            <a:solidFill>
              <a:srgbClr val="068FF5"/>
            </a:solidFill>
          </a:ln>
          <a:effectLst>
            <a:outerShdw blurRad="76200" dist="38100" dir="5400000" sx="101000" sy="101000" algn="t" rotWithShape="0">
              <a:prstClr val="black">
                <a:alpha val="39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35" name="任意多边形: 形状 34">
            <a:extLst>
              <a:ext uri="{FF2B5EF4-FFF2-40B4-BE49-F238E27FC236}">
                <a16:creationId xmlns="" xmlns:a16="http://schemas.microsoft.com/office/drawing/2014/main" id="{A623F6C7-4951-442C-B084-48D6B2EE5BAD}"/>
              </a:ext>
            </a:extLst>
          </p:cNvPr>
          <p:cNvSpPr/>
          <p:nvPr/>
        </p:nvSpPr>
        <p:spPr>
          <a:xfrm>
            <a:off x="6129713" y="1902831"/>
            <a:ext cx="4657736" cy="2936455"/>
          </a:xfrm>
          <a:custGeom>
            <a:avLst/>
            <a:gdLst>
              <a:gd name="connsiteX0" fmla="*/ 0 w 10450286"/>
              <a:gd name="connsiteY0" fmla="*/ 0 h 5099126"/>
              <a:gd name="connsiteX1" fmla="*/ 10450286 w 10450286"/>
              <a:gd name="connsiteY1" fmla="*/ 0 h 5099126"/>
              <a:gd name="connsiteX2" fmla="*/ 10450286 w 10450286"/>
              <a:gd name="connsiteY2" fmla="*/ 5099126 h 5099126"/>
              <a:gd name="connsiteX3" fmla="*/ 0 w 10450286"/>
              <a:gd name="connsiteY3" fmla="*/ 5099126 h 5099126"/>
              <a:gd name="connsiteX4" fmla="*/ 0 w 10450286"/>
              <a:gd name="connsiteY4" fmla="*/ 0 h 5099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50286" h="5099126">
                <a:moveTo>
                  <a:pt x="0" y="0"/>
                </a:moveTo>
                <a:lnTo>
                  <a:pt x="10450286" y="0"/>
                </a:lnTo>
                <a:lnTo>
                  <a:pt x="10450286" y="5099126"/>
                </a:lnTo>
                <a:lnTo>
                  <a:pt x="0" y="5099126"/>
                </a:lnTo>
                <a:lnTo>
                  <a:pt x="0" y="0"/>
                </a:lnTo>
                <a:close/>
              </a:path>
            </a:pathLst>
          </a:custGeom>
          <a:solidFill>
            <a:schemeClr val="bg1"/>
          </a:solidFill>
          <a:ln>
            <a:solidFill>
              <a:srgbClr val="068FF5"/>
            </a:solidFill>
          </a:ln>
          <a:effectLst>
            <a:outerShdw blurRad="76200" dist="38100" dir="5400000" sx="101000" sy="101000" algn="t" rotWithShape="0">
              <a:prstClr val="black">
                <a:alpha val="39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5" name="文本框 4">
            <a:extLst>
              <a:ext uri="{FF2B5EF4-FFF2-40B4-BE49-F238E27FC236}">
                <a16:creationId xmlns="" xmlns:a16="http://schemas.microsoft.com/office/drawing/2014/main" id="{9C1B4757-1A2E-4936-A644-939AE10D21AD}"/>
              </a:ext>
            </a:extLst>
          </p:cNvPr>
          <p:cNvSpPr txBox="1"/>
          <p:nvPr/>
        </p:nvSpPr>
        <p:spPr>
          <a:xfrm>
            <a:off x="951647" y="485886"/>
            <a:ext cx="1620957"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转正流程</a:t>
            </a:r>
          </a:p>
        </p:txBody>
      </p:sp>
      <p:sp>
        <p:nvSpPr>
          <p:cNvPr id="29" name="矩形 28">
            <a:extLst>
              <a:ext uri="{FF2B5EF4-FFF2-40B4-BE49-F238E27FC236}">
                <a16:creationId xmlns="" xmlns:a16="http://schemas.microsoft.com/office/drawing/2014/main" id="{13D332F1-1EA6-4CD1-9971-EC8CDAEC125F}"/>
              </a:ext>
            </a:extLst>
          </p:cNvPr>
          <p:cNvSpPr/>
          <p:nvPr/>
        </p:nvSpPr>
        <p:spPr>
          <a:xfrm>
            <a:off x="2010033" y="2368581"/>
            <a:ext cx="2858530" cy="584775"/>
          </a:xfrm>
          <a:prstGeom prst="rect">
            <a:avLst/>
          </a:prstGeom>
        </p:spPr>
        <p:txBody>
          <a:bodyPr wrap="square">
            <a:spAutoFit/>
          </a:bodyPr>
          <a:lstStyle/>
          <a:p>
            <a:pPr marL="285750" indent="-285750">
              <a:buFont typeface="Wingdings" panose="05000000000000000000" pitchFamily="2" charset="2"/>
              <a:buChar char="u"/>
            </a:pPr>
            <a:r>
              <a:rPr lang="zh-CN" altLang="en-US" sz="1600" b="1" dirty="0">
                <a:solidFill>
                  <a:schemeClr val="bg2">
                    <a:lumMod val="25000"/>
                  </a:schemeClr>
                </a:solidFill>
                <a:cs typeface="+mn-ea"/>
                <a:sym typeface="+mn-lt"/>
              </a:rPr>
              <a:t>后台员工：</a:t>
            </a:r>
            <a:r>
              <a:rPr lang="zh-CN" altLang="en-US" sz="1600" dirty="0">
                <a:solidFill>
                  <a:schemeClr val="bg2">
                    <a:lumMod val="25000"/>
                  </a:schemeClr>
                </a:solidFill>
                <a:cs typeface="+mn-ea"/>
                <a:sym typeface="+mn-lt"/>
              </a:rPr>
              <a:t>视具体情况试用期一般为</a:t>
            </a:r>
            <a:r>
              <a:rPr lang="en-US" altLang="zh-CN" sz="1600" dirty="0">
                <a:solidFill>
                  <a:schemeClr val="bg2">
                    <a:lumMod val="25000"/>
                  </a:schemeClr>
                </a:solidFill>
                <a:cs typeface="+mn-ea"/>
                <a:sym typeface="+mn-lt"/>
              </a:rPr>
              <a:t>3-6</a:t>
            </a:r>
            <a:r>
              <a:rPr lang="zh-CN" altLang="en-US" sz="1600" dirty="0">
                <a:solidFill>
                  <a:schemeClr val="bg2">
                    <a:lumMod val="25000"/>
                  </a:schemeClr>
                </a:solidFill>
                <a:cs typeface="+mn-ea"/>
                <a:sym typeface="+mn-lt"/>
              </a:rPr>
              <a:t>个月。</a:t>
            </a:r>
            <a:endParaRPr lang="zh-CN" altLang="en-US" sz="2800" dirty="0">
              <a:solidFill>
                <a:schemeClr val="bg2">
                  <a:lumMod val="25000"/>
                </a:schemeClr>
              </a:solidFill>
              <a:cs typeface="+mn-ea"/>
              <a:sym typeface="+mn-lt"/>
            </a:endParaRPr>
          </a:p>
        </p:txBody>
      </p:sp>
      <p:sp>
        <p:nvSpPr>
          <p:cNvPr id="30" name="矩形 29">
            <a:extLst>
              <a:ext uri="{FF2B5EF4-FFF2-40B4-BE49-F238E27FC236}">
                <a16:creationId xmlns="" xmlns:a16="http://schemas.microsoft.com/office/drawing/2014/main" id="{23D2DBEE-2DDD-4294-AE40-AE6FE624FE8E}"/>
              </a:ext>
            </a:extLst>
          </p:cNvPr>
          <p:cNvSpPr/>
          <p:nvPr/>
        </p:nvSpPr>
        <p:spPr>
          <a:xfrm>
            <a:off x="1387733" y="1273547"/>
            <a:ext cx="1702710" cy="400110"/>
          </a:xfrm>
          <a:prstGeom prst="rect">
            <a:avLst/>
          </a:prstGeom>
          <a:noFill/>
        </p:spPr>
        <p:txBody>
          <a:bodyPr wrap="none">
            <a:spAutoFit/>
          </a:bodyPr>
          <a:lstStyle/>
          <a:p>
            <a:pPr>
              <a:buFont typeface="Wingdings" panose="05000000000000000000" pitchFamily="2" charset="2"/>
              <a:buNone/>
            </a:pPr>
            <a:r>
              <a:rPr lang="en-US" altLang="zh-CN" sz="2000" b="1" dirty="0">
                <a:solidFill>
                  <a:srgbClr val="068FF5"/>
                </a:solidFill>
                <a:cs typeface="+mn-ea"/>
                <a:sym typeface="+mn-lt"/>
              </a:rPr>
              <a:t> 1</a:t>
            </a:r>
            <a:r>
              <a:rPr lang="zh-CN" altLang="en-US" sz="2000" b="1" dirty="0">
                <a:solidFill>
                  <a:srgbClr val="068FF5"/>
                </a:solidFill>
                <a:cs typeface="+mn-ea"/>
                <a:sym typeface="+mn-lt"/>
              </a:rPr>
              <a:t>、试用期：</a:t>
            </a:r>
          </a:p>
        </p:txBody>
      </p:sp>
      <p:sp>
        <p:nvSpPr>
          <p:cNvPr id="31" name="矩形 30">
            <a:extLst>
              <a:ext uri="{FF2B5EF4-FFF2-40B4-BE49-F238E27FC236}">
                <a16:creationId xmlns="" xmlns:a16="http://schemas.microsoft.com/office/drawing/2014/main" id="{EC890339-6859-4AB4-B9FA-954E09CEE647}"/>
              </a:ext>
            </a:extLst>
          </p:cNvPr>
          <p:cNvSpPr/>
          <p:nvPr/>
        </p:nvSpPr>
        <p:spPr>
          <a:xfrm>
            <a:off x="6826064" y="2423234"/>
            <a:ext cx="3265034" cy="1938992"/>
          </a:xfrm>
          <a:prstGeom prst="rect">
            <a:avLst/>
          </a:prstGeom>
        </p:spPr>
        <p:txBody>
          <a:bodyPr wrap="square">
            <a:spAutoFit/>
          </a:bodyPr>
          <a:lstStyle/>
          <a:p>
            <a:pPr>
              <a:lnSpc>
                <a:spcPct val="150000"/>
              </a:lnSpc>
            </a:pPr>
            <a:r>
              <a:rPr lang="zh-CN" altLang="en-US" sz="1600" b="1" dirty="0">
                <a:solidFill>
                  <a:schemeClr val="bg2">
                    <a:lumMod val="25000"/>
                  </a:schemeClr>
                </a:solidFill>
                <a:cs typeface="+mn-ea"/>
                <a:sym typeface="+mn-lt"/>
              </a:rPr>
              <a:t>销售人员：</a:t>
            </a:r>
            <a:r>
              <a:rPr lang="zh-CN" altLang="en-US" sz="1600" dirty="0">
                <a:solidFill>
                  <a:schemeClr val="bg2">
                    <a:lumMod val="25000"/>
                  </a:schemeClr>
                </a:solidFill>
                <a:cs typeface="+mn-ea"/>
                <a:sym typeface="+mn-lt"/>
              </a:rPr>
              <a:t>业绩达到任务额即可提出转正要求 对于试用期工作成就突出，业绩明显者，由部门经理提出申请，经人事部门审核，报总经理批准后可以提前转正。 </a:t>
            </a:r>
          </a:p>
        </p:txBody>
      </p:sp>
      <p:sp>
        <p:nvSpPr>
          <p:cNvPr id="2" name="矩形 1">
            <a:extLst>
              <a:ext uri="{FF2B5EF4-FFF2-40B4-BE49-F238E27FC236}">
                <a16:creationId xmlns="" xmlns:a16="http://schemas.microsoft.com/office/drawing/2014/main" id="{2829AF77-59E8-4EA7-BBF3-2F041CBA19EA}"/>
              </a:ext>
            </a:extLst>
          </p:cNvPr>
          <p:cNvSpPr/>
          <p:nvPr/>
        </p:nvSpPr>
        <p:spPr>
          <a:xfrm>
            <a:off x="2010033" y="2998238"/>
            <a:ext cx="2622375" cy="584775"/>
          </a:xfrm>
          <a:prstGeom prst="rect">
            <a:avLst/>
          </a:prstGeom>
        </p:spPr>
        <p:txBody>
          <a:bodyPr wrap="square">
            <a:spAutoFit/>
          </a:bodyPr>
          <a:lstStyle/>
          <a:p>
            <a:pPr marL="285750" indent="-285750">
              <a:buFont typeface="Wingdings" panose="05000000000000000000" pitchFamily="2" charset="2"/>
              <a:buChar char="u"/>
            </a:pPr>
            <a:r>
              <a:rPr lang="en-US" altLang="zh-CN" sz="1600" b="1" dirty="0">
                <a:solidFill>
                  <a:schemeClr val="bg2">
                    <a:lumMod val="25000"/>
                  </a:schemeClr>
                </a:solidFill>
                <a:cs typeface="+mn-ea"/>
                <a:sym typeface="+mn-lt"/>
              </a:rPr>
              <a:t> 3</a:t>
            </a:r>
            <a:r>
              <a:rPr lang="zh-CN" altLang="en-US" sz="1600" b="1" dirty="0">
                <a:solidFill>
                  <a:schemeClr val="bg2">
                    <a:lumMod val="25000"/>
                  </a:schemeClr>
                </a:solidFill>
                <a:cs typeface="+mn-ea"/>
                <a:sym typeface="+mn-lt"/>
              </a:rPr>
              <a:t>个月：</a:t>
            </a:r>
            <a:r>
              <a:rPr lang="zh-CN" altLang="en-US" sz="1600" dirty="0">
                <a:solidFill>
                  <a:schemeClr val="bg2">
                    <a:lumMod val="25000"/>
                  </a:schemeClr>
                </a:solidFill>
                <a:cs typeface="+mn-ea"/>
                <a:sym typeface="+mn-lt"/>
              </a:rPr>
              <a:t>适用于多数有工作经验的员工；</a:t>
            </a:r>
          </a:p>
        </p:txBody>
      </p:sp>
      <p:sp>
        <p:nvSpPr>
          <p:cNvPr id="3" name="矩形 2">
            <a:extLst>
              <a:ext uri="{FF2B5EF4-FFF2-40B4-BE49-F238E27FC236}">
                <a16:creationId xmlns="" xmlns:a16="http://schemas.microsoft.com/office/drawing/2014/main" id="{3209AF30-5833-49D6-A6AC-B0B29DB0B834}"/>
              </a:ext>
            </a:extLst>
          </p:cNvPr>
          <p:cNvSpPr/>
          <p:nvPr/>
        </p:nvSpPr>
        <p:spPr>
          <a:xfrm>
            <a:off x="2010033" y="3627894"/>
            <a:ext cx="3316502" cy="830997"/>
          </a:xfrm>
          <a:prstGeom prst="rect">
            <a:avLst/>
          </a:prstGeom>
        </p:spPr>
        <p:txBody>
          <a:bodyPr wrap="square">
            <a:spAutoFit/>
          </a:bodyPr>
          <a:lstStyle/>
          <a:p>
            <a:pPr marL="285750" indent="-285750">
              <a:buFont typeface="Wingdings" panose="05000000000000000000" pitchFamily="2" charset="2"/>
              <a:buChar char="u"/>
            </a:pPr>
            <a:r>
              <a:rPr lang="en-US" altLang="zh-CN" sz="1600" b="1" dirty="0">
                <a:solidFill>
                  <a:schemeClr val="bg2">
                    <a:lumMod val="25000"/>
                  </a:schemeClr>
                </a:solidFill>
                <a:cs typeface="+mn-ea"/>
                <a:sym typeface="+mn-lt"/>
              </a:rPr>
              <a:t> 6</a:t>
            </a:r>
            <a:r>
              <a:rPr lang="zh-CN" altLang="en-US" sz="1600" b="1" dirty="0">
                <a:solidFill>
                  <a:schemeClr val="bg2">
                    <a:lumMod val="25000"/>
                  </a:schemeClr>
                </a:solidFill>
                <a:cs typeface="+mn-ea"/>
                <a:sym typeface="+mn-lt"/>
              </a:rPr>
              <a:t>个月：</a:t>
            </a:r>
            <a:r>
              <a:rPr lang="zh-CN" altLang="en-US" sz="1600" dirty="0">
                <a:solidFill>
                  <a:schemeClr val="bg2">
                    <a:lumMod val="25000"/>
                  </a:schemeClr>
                </a:solidFill>
                <a:cs typeface="+mn-ea"/>
                <a:sym typeface="+mn-lt"/>
              </a:rPr>
              <a:t>适用于应届毕业生。对于实习生来说，需经过</a:t>
            </a:r>
            <a:r>
              <a:rPr lang="en-US" altLang="zh-CN" sz="1600" dirty="0">
                <a:solidFill>
                  <a:schemeClr val="bg2">
                    <a:lumMod val="25000"/>
                  </a:schemeClr>
                </a:solidFill>
                <a:cs typeface="+mn-ea"/>
                <a:sym typeface="+mn-lt"/>
              </a:rPr>
              <a:t>3</a:t>
            </a:r>
            <a:r>
              <a:rPr lang="zh-CN" altLang="en-US" sz="1600" dirty="0">
                <a:solidFill>
                  <a:schemeClr val="bg2">
                    <a:lumMod val="25000"/>
                  </a:schemeClr>
                </a:solidFill>
                <a:cs typeface="+mn-ea"/>
                <a:sym typeface="+mn-lt"/>
              </a:rPr>
              <a:t>个月的实习期后方进入</a:t>
            </a:r>
            <a:r>
              <a:rPr lang="en-US" altLang="zh-CN" sz="1600" dirty="0">
                <a:solidFill>
                  <a:schemeClr val="bg2">
                    <a:lumMod val="25000"/>
                  </a:schemeClr>
                </a:solidFill>
                <a:cs typeface="+mn-ea"/>
                <a:sym typeface="+mn-lt"/>
              </a:rPr>
              <a:t>3</a:t>
            </a:r>
            <a:r>
              <a:rPr lang="zh-CN" altLang="en-US" sz="1600" dirty="0">
                <a:solidFill>
                  <a:schemeClr val="bg2">
                    <a:lumMod val="25000"/>
                  </a:schemeClr>
                </a:solidFill>
                <a:cs typeface="+mn-ea"/>
                <a:sym typeface="+mn-lt"/>
              </a:rPr>
              <a:t>个月的试用期。 </a:t>
            </a:r>
            <a:endParaRPr lang="zh-CN" altLang="en-US" sz="1600" dirty="0">
              <a:cs typeface="+mn-ea"/>
              <a:sym typeface="+mn-lt"/>
            </a:endParaRPr>
          </a:p>
        </p:txBody>
      </p:sp>
      <p:sp>
        <p:nvSpPr>
          <p:cNvPr id="44" name="矩形 43">
            <a:extLst>
              <a:ext uri="{FF2B5EF4-FFF2-40B4-BE49-F238E27FC236}">
                <a16:creationId xmlns="" xmlns:a16="http://schemas.microsoft.com/office/drawing/2014/main" id="{0668B0F2-DB70-474C-B7B8-179A664093AF}"/>
              </a:ext>
            </a:extLst>
          </p:cNvPr>
          <p:cNvSpPr/>
          <p:nvPr/>
        </p:nvSpPr>
        <p:spPr>
          <a:xfrm>
            <a:off x="1466240" y="5135849"/>
            <a:ext cx="2643672" cy="400110"/>
          </a:xfrm>
          <a:prstGeom prst="rect">
            <a:avLst/>
          </a:prstGeom>
          <a:noFill/>
        </p:spPr>
        <p:txBody>
          <a:bodyPr wrap="none">
            <a:spAutoFit/>
          </a:bodyPr>
          <a:lstStyle/>
          <a:p>
            <a:r>
              <a:rPr lang="en-US" altLang="zh-CN" sz="2000" b="1" dirty="0">
                <a:solidFill>
                  <a:srgbClr val="068FF5"/>
                </a:solidFill>
                <a:cs typeface="+mn-ea"/>
                <a:sym typeface="+mn-lt"/>
              </a:rPr>
              <a:t>2</a:t>
            </a:r>
            <a:r>
              <a:rPr lang="zh-CN" altLang="en-US" sz="2000" b="1" dirty="0">
                <a:solidFill>
                  <a:srgbClr val="068FF5"/>
                </a:solidFill>
                <a:cs typeface="+mn-ea"/>
                <a:sym typeface="+mn-lt"/>
              </a:rPr>
              <a:t>、转正申请表内容：</a:t>
            </a:r>
          </a:p>
        </p:txBody>
      </p:sp>
      <p:sp>
        <p:nvSpPr>
          <p:cNvPr id="54" name="矩形 53">
            <a:extLst>
              <a:ext uri="{FF2B5EF4-FFF2-40B4-BE49-F238E27FC236}">
                <a16:creationId xmlns="" xmlns:a16="http://schemas.microsoft.com/office/drawing/2014/main" id="{95DEA63C-407C-4C9B-9B0F-1062E7CDBD8B}"/>
              </a:ext>
            </a:extLst>
          </p:cNvPr>
          <p:cNvSpPr/>
          <p:nvPr/>
        </p:nvSpPr>
        <p:spPr>
          <a:xfrm>
            <a:off x="1696250" y="5599178"/>
            <a:ext cx="8799499" cy="584775"/>
          </a:xfrm>
          <a:prstGeom prst="rect">
            <a:avLst/>
          </a:prstGeom>
        </p:spPr>
        <p:txBody>
          <a:bodyPr wrap="square">
            <a:spAutoFit/>
          </a:bodyPr>
          <a:lstStyle/>
          <a:p>
            <a:r>
              <a:rPr lang="zh-CN" altLang="en-US" sz="1600" dirty="0">
                <a:solidFill>
                  <a:schemeClr val="bg2">
                    <a:lumMod val="25000"/>
                  </a:schemeClr>
                </a:solidFill>
                <a:cs typeface="+mn-ea"/>
                <a:sym typeface="+mn-lt"/>
              </a:rPr>
              <a:t>标题、抬头、正文（姓名、入职时间、职务、试用期工作回顾，工作表现和成果、未来发展计划、申请转正的愿望）、落款签名。     </a:t>
            </a:r>
          </a:p>
        </p:txBody>
      </p:sp>
    </p:spTree>
    <p:extLst>
      <p:ext uri="{BB962C8B-B14F-4D97-AF65-F5344CB8AC3E}">
        <p14:creationId xmlns:p14="http://schemas.microsoft.com/office/powerpoint/2010/main" val="45191721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fade">
                                      <p:cBhvr>
                                        <p:cTn id="13" dur="1000"/>
                                        <p:tgtEl>
                                          <p:spTgt spid="30"/>
                                        </p:tgtEl>
                                      </p:cBhvr>
                                    </p:animEffect>
                                    <p:anim calcmode="lin" valueType="num">
                                      <p:cBhvr>
                                        <p:cTn id="14" dur="1000" fill="hold"/>
                                        <p:tgtEl>
                                          <p:spTgt spid="30"/>
                                        </p:tgtEl>
                                        <p:attrNameLst>
                                          <p:attrName>ppt_x</p:attrName>
                                        </p:attrNameLst>
                                      </p:cBhvr>
                                      <p:tavLst>
                                        <p:tav tm="0">
                                          <p:val>
                                            <p:strVal val="#ppt_x"/>
                                          </p:val>
                                        </p:tav>
                                        <p:tav tm="100000">
                                          <p:val>
                                            <p:strVal val="#ppt_x"/>
                                          </p:val>
                                        </p:tav>
                                      </p:tavLst>
                                    </p:anim>
                                    <p:anim calcmode="lin" valueType="num">
                                      <p:cBhvr>
                                        <p:cTn id="15"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34"/>
                                        </p:tgtEl>
                                        <p:attrNameLst>
                                          <p:attrName>style.visibility</p:attrName>
                                        </p:attrNameLst>
                                      </p:cBhvr>
                                      <p:to>
                                        <p:strVal val="visible"/>
                                      </p:to>
                                    </p:set>
                                    <p:animEffect transition="in" filter="wipe(down)">
                                      <p:cBhvr>
                                        <p:cTn id="20" dur="500"/>
                                        <p:tgtEl>
                                          <p:spTgt spid="34"/>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1000"/>
                                        <p:tgtEl>
                                          <p:spTgt spid="29"/>
                                        </p:tgtEl>
                                      </p:cBhvr>
                                    </p:animEffect>
                                    <p:anim calcmode="lin" valueType="num">
                                      <p:cBhvr>
                                        <p:cTn id="26" dur="1000" fill="hold"/>
                                        <p:tgtEl>
                                          <p:spTgt spid="29"/>
                                        </p:tgtEl>
                                        <p:attrNameLst>
                                          <p:attrName>ppt_x</p:attrName>
                                        </p:attrNameLst>
                                      </p:cBhvr>
                                      <p:tavLst>
                                        <p:tav tm="0">
                                          <p:val>
                                            <p:strVal val="#ppt_x"/>
                                          </p:val>
                                        </p:tav>
                                        <p:tav tm="100000">
                                          <p:val>
                                            <p:strVal val="#ppt_x"/>
                                          </p:val>
                                        </p:tav>
                                      </p:tavLst>
                                    </p:anim>
                                    <p:anim calcmode="lin" valueType="num">
                                      <p:cBhvr>
                                        <p:cTn id="27" dur="1000" fill="hold"/>
                                        <p:tgtEl>
                                          <p:spTgt spid="29"/>
                                        </p:tgtEl>
                                        <p:attrNameLst>
                                          <p:attrName>ppt_y</p:attrName>
                                        </p:attrNameLst>
                                      </p:cBhvr>
                                      <p:tavLst>
                                        <p:tav tm="0">
                                          <p:val>
                                            <p:strVal val="#ppt_y+.1"/>
                                          </p:val>
                                        </p:tav>
                                        <p:tav tm="100000">
                                          <p:val>
                                            <p:strVal val="#ppt_y"/>
                                          </p:val>
                                        </p:tav>
                                      </p:tavLst>
                                    </p:anim>
                                  </p:childTnLst>
                                </p:cTn>
                              </p:par>
                            </p:childTnLst>
                          </p:cTn>
                        </p:par>
                        <p:par>
                          <p:cTn id="28" fill="hold">
                            <p:stCondLst>
                              <p:cond delay="10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2000"/>
                            </p:stCondLst>
                            <p:childTnLst>
                              <p:par>
                                <p:cTn id="35" presetID="42" presetClass="entr" presetSubtype="0" fill="hold" grpId="0" nodeType="after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fade">
                                      <p:cBhvr>
                                        <p:cTn id="37" dur="1000"/>
                                        <p:tgtEl>
                                          <p:spTgt spid="3"/>
                                        </p:tgtEl>
                                      </p:cBhvr>
                                    </p:animEffect>
                                    <p:anim calcmode="lin" valueType="num">
                                      <p:cBhvr>
                                        <p:cTn id="38" dur="1000" fill="hold"/>
                                        <p:tgtEl>
                                          <p:spTgt spid="3"/>
                                        </p:tgtEl>
                                        <p:attrNameLst>
                                          <p:attrName>ppt_x</p:attrName>
                                        </p:attrNameLst>
                                      </p:cBhvr>
                                      <p:tavLst>
                                        <p:tav tm="0">
                                          <p:val>
                                            <p:strVal val="#ppt_x"/>
                                          </p:val>
                                        </p:tav>
                                        <p:tav tm="100000">
                                          <p:val>
                                            <p:strVal val="#ppt_x"/>
                                          </p:val>
                                        </p:tav>
                                      </p:tavLst>
                                    </p:anim>
                                    <p:anim calcmode="lin" valueType="num">
                                      <p:cBhvr>
                                        <p:cTn id="3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35"/>
                                        </p:tgtEl>
                                        <p:attrNameLst>
                                          <p:attrName>style.visibility</p:attrName>
                                        </p:attrNameLst>
                                      </p:cBhvr>
                                      <p:to>
                                        <p:strVal val="visible"/>
                                      </p:to>
                                    </p:set>
                                    <p:animEffect transition="in" filter="wipe(down)">
                                      <p:cBhvr>
                                        <p:cTn id="44" dur="500"/>
                                        <p:tgtEl>
                                          <p:spTgt spid="35"/>
                                        </p:tgtEl>
                                      </p:cBhvr>
                                    </p:animEffect>
                                  </p:childTnLst>
                                </p:cTn>
                              </p:par>
                              <p:par>
                                <p:cTn id="45" presetID="42" presetClass="entr" presetSubtype="0" fill="hold" grpId="0" nodeType="with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fade">
                                      <p:cBhvr>
                                        <p:cTn id="47" dur="1000"/>
                                        <p:tgtEl>
                                          <p:spTgt spid="31"/>
                                        </p:tgtEl>
                                      </p:cBhvr>
                                    </p:animEffect>
                                    <p:anim calcmode="lin" valueType="num">
                                      <p:cBhvr>
                                        <p:cTn id="48" dur="1000" fill="hold"/>
                                        <p:tgtEl>
                                          <p:spTgt spid="31"/>
                                        </p:tgtEl>
                                        <p:attrNameLst>
                                          <p:attrName>ppt_x</p:attrName>
                                        </p:attrNameLst>
                                      </p:cBhvr>
                                      <p:tavLst>
                                        <p:tav tm="0">
                                          <p:val>
                                            <p:strVal val="#ppt_x"/>
                                          </p:val>
                                        </p:tav>
                                        <p:tav tm="100000">
                                          <p:val>
                                            <p:strVal val="#ppt_x"/>
                                          </p:val>
                                        </p:tav>
                                      </p:tavLst>
                                    </p:anim>
                                    <p:anim calcmode="lin" valueType="num">
                                      <p:cBhvr>
                                        <p:cTn id="4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44"/>
                                        </p:tgtEl>
                                        <p:attrNameLst>
                                          <p:attrName>style.visibility</p:attrName>
                                        </p:attrNameLst>
                                      </p:cBhvr>
                                      <p:to>
                                        <p:strVal val="visible"/>
                                      </p:to>
                                    </p:set>
                                    <p:animEffect transition="in" filter="fade">
                                      <p:cBhvr>
                                        <p:cTn id="54" dur="500"/>
                                        <p:tgtEl>
                                          <p:spTgt spid="44"/>
                                        </p:tgtEl>
                                      </p:cBhvr>
                                    </p:animEffect>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54"/>
                                        </p:tgtEl>
                                        <p:attrNameLst>
                                          <p:attrName>style.visibility</p:attrName>
                                        </p:attrNameLst>
                                      </p:cBhvr>
                                      <p:to>
                                        <p:strVal val="visible"/>
                                      </p:to>
                                    </p:set>
                                    <p:animEffect transition="in" filter="fade">
                                      <p:cBhvr>
                                        <p:cTn id="59" dur="1000"/>
                                        <p:tgtEl>
                                          <p:spTgt spid="54"/>
                                        </p:tgtEl>
                                      </p:cBhvr>
                                    </p:animEffect>
                                    <p:anim calcmode="lin" valueType="num">
                                      <p:cBhvr>
                                        <p:cTn id="60" dur="1000" fill="hold"/>
                                        <p:tgtEl>
                                          <p:spTgt spid="54"/>
                                        </p:tgtEl>
                                        <p:attrNameLst>
                                          <p:attrName>ppt_x</p:attrName>
                                        </p:attrNameLst>
                                      </p:cBhvr>
                                      <p:tavLst>
                                        <p:tav tm="0">
                                          <p:val>
                                            <p:strVal val="#ppt_x"/>
                                          </p:val>
                                        </p:tav>
                                        <p:tav tm="100000">
                                          <p:val>
                                            <p:strVal val="#ppt_x"/>
                                          </p:val>
                                        </p:tav>
                                      </p:tavLst>
                                    </p:anim>
                                    <p:anim calcmode="lin" valueType="num">
                                      <p:cBhvr>
                                        <p:cTn id="61"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5" grpId="0"/>
      <p:bldP spid="29" grpId="0"/>
      <p:bldP spid="30" grpId="0"/>
      <p:bldP spid="31" grpId="0"/>
      <p:bldP spid="2" grpId="0"/>
      <p:bldP spid="3" grpId="0"/>
      <p:bldP spid="44" grpId="0" animBg="1"/>
      <p:bldP spid="5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 xmlns:a16="http://schemas.microsoft.com/office/drawing/2014/main" id="{9C1B4757-1A2E-4936-A644-939AE10D21AD}"/>
              </a:ext>
            </a:extLst>
          </p:cNvPr>
          <p:cNvSpPr txBox="1"/>
          <p:nvPr/>
        </p:nvSpPr>
        <p:spPr>
          <a:xfrm>
            <a:off x="951647" y="485886"/>
            <a:ext cx="1620957"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审批流程</a:t>
            </a:r>
          </a:p>
        </p:txBody>
      </p:sp>
      <p:sp>
        <p:nvSpPr>
          <p:cNvPr id="15" name="Rectangle 4">
            <a:extLst>
              <a:ext uri="{FF2B5EF4-FFF2-40B4-BE49-F238E27FC236}">
                <a16:creationId xmlns="" xmlns:a16="http://schemas.microsoft.com/office/drawing/2014/main" id="{A116822A-7069-461A-A263-82E510D05A53}"/>
              </a:ext>
            </a:extLst>
          </p:cNvPr>
          <p:cNvSpPr>
            <a:spLocks noChangeArrowheads="1"/>
          </p:cNvSpPr>
          <p:nvPr/>
        </p:nvSpPr>
        <p:spPr bwMode="auto">
          <a:xfrm>
            <a:off x="5091966" y="1713098"/>
            <a:ext cx="23756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r>
              <a:rPr lang="en-US" altLang="zh-CN" sz="1400">
                <a:solidFill>
                  <a:schemeClr val="bg2">
                    <a:lumMod val="25000"/>
                  </a:schemeClr>
                </a:solidFill>
                <a:cs typeface="+mn-ea"/>
                <a:sym typeface="+mn-lt"/>
              </a:rPr>
              <a:t> </a:t>
            </a:r>
          </a:p>
        </p:txBody>
      </p:sp>
      <p:sp>
        <p:nvSpPr>
          <p:cNvPr id="16" name="Oval 8">
            <a:extLst>
              <a:ext uri="{FF2B5EF4-FFF2-40B4-BE49-F238E27FC236}">
                <a16:creationId xmlns="" xmlns:a16="http://schemas.microsoft.com/office/drawing/2014/main" id="{6A42D6D3-456A-4031-B1BA-A1B157789B30}"/>
              </a:ext>
            </a:extLst>
          </p:cNvPr>
          <p:cNvSpPr>
            <a:spLocks noChangeArrowheads="1"/>
          </p:cNvSpPr>
          <p:nvPr/>
        </p:nvSpPr>
        <p:spPr bwMode="auto">
          <a:xfrm>
            <a:off x="2572604" y="1570125"/>
            <a:ext cx="1584325" cy="649287"/>
          </a:xfrm>
          <a:prstGeom prst="rect">
            <a:avLst/>
          </a:prstGeom>
          <a:solidFill>
            <a:srgbClr val="068FF5"/>
          </a:solidFill>
          <a:ln w="9525" algn="ctr">
            <a:noFill/>
            <a:round/>
            <a:headEnd/>
            <a:tailEnd/>
          </a:ln>
          <a:effectLst>
            <a:outerShdw blurRad="25400" dist="76200" dir="5400000" algn="ctr" rotWithShape="0">
              <a:srgbClr val="000000">
                <a:alpha val="43137"/>
              </a:srgbClr>
            </a:outerShdw>
          </a:effectLst>
        </p:spPr>
        <p:txBody>
          <a:bodyPr wrap="none" anchor="ctr"/>
          <a:lstStyle/>
          <a:p>
            <a:pPr algn="ctr" fontAlgn="base">
              <a:spcBef>
                <a:spcPct val="0"/>
              </a:spcBef>
              <a:spcAft>
                <a:spcPct val="0"/>
              </a:spcAft>
            </a:pPr>
            <a:r>
              <a:rPr lang="zh-CN" altLang="en-US" b="1">
                <a:solidFill>
                  <a:schemeClr val="bg1"/>
                </a:solidFill>
                <a:cs typeface="+mn-ea"/>
                <a:sym typeface="+mn-lt"/>
              </a:rPr>
              <a:t>新员工</a:t>
            </a:r>
          </a:p>
        </p:txBody>
      </p:sp>
      <p:sp>
        <p:nvSpPr>
          <p:cNvPr id="17" name="AutoShape 10">
            <a:extLst>
              <a:ext uri="{FF2B5EF4-FFF2-40B4-BE49-F238E27FC236}">
                <a16:creationId xmlns="" xmlns:a16="http://schemas.microsoft.com/office/drawing/2014/main" id="{E1CFF0A1-7EA0-4841-8FEC-728E6CF02B3E}"/>
              </a:ext>
            </a:extLst>
          </p:cNvPr>
          <p:cNvSpPr>
            <a:spLocks noChangeArrowheads="1"/>
          </p:cNvSpPr>
          <p:nvPr/>
        </p:nvSpPr>
        <p:spPr bwMode="auto">
          <a:xfrm>
            <a:off x="4949089" y="1613309"/>
            <a:ext cx="1696367" cy="461641"/>
          </a:xfrm>
          <a:prstGeom prst="flowChartProcess">
            <a:avLst/>
          </a:prstGeom>
          <a:solidFill>
            <a:schemeClr val="bg1">
              <a:lumMod val="95000"/>
            </a:schemeClr>
          </a:solidFill>
          <a:ln w="9525">
            <a:solidFill>
              <a:srgbClr val="068FF5"/>
            </a:solidFill>
            <a:miter lim="800000"/>
            <a:headEnd/>
            <a:tailEnd/>
          </a:ln>
          <a:effectLst>
            <a:outerShdw blurRad="25400" dist="76200" dir="5400000" algn="ctr" rotWithShape="0">
              <a:srgbClr val="000000">
                <a:alpha val="43137"/>
              </a:srgbClr>
            </a:outerShdw>
          </a:effectLst>
        </p:spPr>
        <p:txBody>
          <a:bodyPr wrap="none" anchor="ctr"/>
          <a:lstStyle/>
          <a:p>
            <a:pPr algn="ctr" fontAlgn="base">
              <a:spcBef>
                <a:spcPct val="0"/>
              </a:spcBef>
              <a:spcAft>
                <a:spcPct val="0"/>
              </a:spcAft>
            </a:pPr>
            <a:r>
              <a:rPr lang="zh-CN" altLang="en-US" sz="1600" dirty="0">
                <a:solidFill>
                  <a:schemeClr val="bg2">
                    <a:lumMod val="25000"/>
                  </a:schemeClr>
                </a:solidFill>
                <a:cs typeface="+mn-ea"/>
                <a:sym typeface="+mn-lt"/>
              </a:rPr>
              <a:t>部门主管</a:t>
            </a:r>
          </a:p>
        </p:txBody>
      </p:sp>
      <p:grpSp>
        <p:nvGrpSpPr>
          <p:cNvPr id="18" name="组合 17">
            <a:extLst>
              <a:ext uri="{FF2B5EF4-FFF2-40B4-BE49-F238E27FC236}">
                <a16:creationId xmlns="" xmlns:a16="http://schemas.microsoft.com/office/drawing/2014/main" id="{D4433318-06A7-457D-8005-4BC463A20073}"/>
              </a:ext>
            </a:extLst>
          </p:cNvPr>
          <p:cNvGrpSpPr/>
          <p:nvPr/>
        </p:nvGrpSpPr>
        <p:grpSpPr>
          <a:xfrm>
            <a:off x="4949091" y="2476909"/>
            <a:ext cx="1706262" cy="461641"/>
            <a:chOff x="5732506" y="2214005"/>
            <a:chExt cx="1706262" cy="576263"/>
          </a:xfrm>
          <a:solidFill>
            <a:schemeClr val="bg1">
              <a:lumMod val="95000"/>
            </a:schemeClr>
          </a:solidFill>
          <a:effectLst>
            <a:outerShdw blurRad="25400" dist="76200" dir="5400000" algn="ctr" rotWithShape="0">
              <a:srgbClr val="000000">
                <a:alpha val="43137"/>
              </a:srgbClr>
            </a:outerShdw>
          </a:effectLst>
        </p:grpSpPr>
        <p:sp>
          <p:nvSpPr>
            <p:cNvPr id="19" name="AutoShape 11">
              <a:extLst>
                <a:ext uri="{FF2B5EF4-FFF2-40B4-BE49-F238E27FC236}">
                  <a16:creationId xmlns="" xmlns:a16="http://schemas.microsoft.com/office/drawing/2014/main" id="{7A970374-5D2B-488E-AACA-4A31E2F39E45}"/>
                </a:ext>
              </a:extLst>
            </p:cNvPr>
            <p:cNvSpPr>
              <a:spLocks noChangeArrowheads="1"/>
            </p:cNvSpPr>
            <p:nvPr/>
          </p:nvSpPr>
          <p:spPr bwMode="auto">
            <a:xfrm>
              <a:off x="5732506" y="2214005"/>
              <a:ext cx="1706262" cy="576263"/>
            </a:xfrm>
            <a:prstGeom prst="flowChartProcess">
              <a:avLst/>
            </a:prstGeom>
            <a:grpFill/>
            <a:ln w="9525">
              <a:solidFill>
                <a:srgbClr val="068FF5"/>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zh-CN" altLang="zh-CN" sz="1400">
                <a:solidFill>
                  <a:schemeClr val="bg2">
                    <a:lumMod val="25000"/>
                  </a:schemeClr>
                </a:solidFill>
                <a:cs typeface="+mn-ea"/>
                <a:sym typeface="+mn-lt"/>
              </a:endParaRPr>
            </a:p>
          </p:txBody>
        </p:sp>
        <p:sp>
          <p:nvSpPr>
            <p:cNvPr id="20" name="Rectangle 5">
              <a:extLst>
                <a:ext uri="{FF2B5EF4-FFF2-40B4-BE49-F238E27FC236}">
                  <a16:creationId xmlns="" xmlns:a16="http://schemas.microsoft.com/office/drawing/2014/main" id="{BF753B2A-8487-4E5D-88DF-558D6FA3C973}"/>
                </a:ext>
              </a:extLst>
            </p:cNvPr>
            <p:cNvSpPr>
              <a:spLocks noChangeArrowheads="1"/>
            </p:cNvSpPr>
            <p:nvPr/>
          </p:nvSpPr>
          <p:spPr bwMode="auto">
            <a:xfrm>
              <a:off x="5809621" y="2290619"/>
              <a:ext cx="1619250" cy="422614"/>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zh-CN" altLang="en-US" sz="1600" dirty="0">
                  <a:solidFill>
                    <a:schemeClr val="bg2">
                      <a:lumMod val="25000"/>
                    </a:schemeClr>
                  </a:solidFill>
                  <a:cs typeface="+mn-ea"/>
                  <a:sym typeface="+mn-lt"/>
                </a:rPr>
                <a:t>业务直属主管</a:t>
              </a:r>
            </a:p>
          </p:txBody>
        </p:sp>
      </p:grpSp>
      <p:grpSp>
        <p:nvGrpSpPr>
          <p:cNvPr id="21" name="组合 20">
            <a:extLst>
              <a:ext uri="{FF2B5EF4-FFF2-40B4-BE49-F238E27FC236}">
                <a16:creationId xmlns="" xmlns:a16="http://schemas.microsoft.com/office/drawing/2014/main" id="{EDF85285-FBC0-4F99-8889-C202A4A5A65B}"/>
              </a:ext>
            </a:extLst>
          </p:cNvPr>
          <p:cNvGrpSpPr/>
          <p:nvPr/>
        </p:nvGrpSpPr>
        <p:grpSpPr>
          <a:xfrm>
            <a:off x="4949091" y="3340824"/>
            <a:ext cx="1706262" cy="462912"/>
            <a:chOff x="5732506" y="3077604"/>
            <a:chExt cx="1706262" cy="577850"/>
          </a:xfrm>
          <a:solidFill>
            <a:schemeClr val="bg1">
              <a:lumMod val="95000"/>
            </a:schemeClr>
          </a:solidFill>
          <a:effectLst>
            <a:outerShdw blurRad="25400" dist="76200" dir="5400000" algn="ctr" rotWithShape="0">
              <a:srgbClr val="000000">
                <a:alpha val="43137"/>
              </a:srgbClr>
            </a:outerShdw>
          </a:effectLst>
        </p:grpSpPr>
        <p:sp>
          <p:nvSpPr>
            <p:cNvPr id="22" name="AutoShape 12">
              <a:extLst>
                <a:ext uri="{FF2B5EF4-FFF2-40B4-BE49-F238E27FC236}">
                  <a16:creationId xmlns="" xmlns:a16="http://schemas.microsoft.com/office/drawing/2014/main" id="{181D4F68-82F1-44AF-AC56-559A6614B0A4}"/>
                </a:ext>
              </a:extLst>
            </p:cNvPr>
            <p:cNvSpPr>
              <a:spLocks noChangeArrowheads="1"/>
            </p:cNvSpPr>
            <p:nvPr/>
          </p:nvSpPr>
          <p:spPr bwMode="auto">
            <a:xfrm>
              <a:off x="5732506" y="3077604"/>
              <a:ext cx="1706262" cy="577850"/>
            </a:xfrm>
            <a:prstGeom prst="flowChartProcess">
              <a:avLst/>
            </a:prstGeom>
            <a:grpFill/>
            <a:ln w="9525">
              <a:solidFill>
                <a:srgbClr val="068FF5"/>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zh-CN" altLang="zh-CN" sz="1400">
                <a:solidFill>
                  <a:schemeClr val="bg2">
                    <a:lumMod val="25000"/>
                  </a:schemeClr>
                </a:solidFill>
                <a:cs typeface="+mn-ea"/>
                <a:sym typeface="+mn-lt"/>
              </a:endParaRPr>
            </a:p>
          </p:txBody>
        </p:sp>
        <p:sp>
          <p:nvSpPr>
            <p:cNvPr id="23" name="Rectangle 6">
              <a:extLst>
                <a:ext uri="{FF2B5EF4-FFF2-40B4-BE49-F238E27FC236}">
                  <a16:creationId xmlns="" xmlns:a16="http://schemas.microsoft.com/office/drawing/2014/main" id="{7D63F237-1909-4E02-A867-33FC0A6D0FAB}"/>
                </a:ext>
              </a:extLst>
            </p:cNvPr>
            <p:cNvSpPr>
              <a:spLocks noChangeArrowheads="1"/>
            </p:cNvSpPr>
            <p:nvPr/>
          </p:nvSpPr>
          <p:spPr bwMode="auto">
            <a:xfrm>
              <a:off x="5902489" y="3170244"/>
              <a:ext cx="1433513" cy="422615"/>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zh-CN" altLang="en-US" sz="1600" dirty="0">
                  <a:solidFill>
                    <a:schemeClr val="bg2">
                      <a:lumMod val="25000"/>
                    </a:schemeClr>
                  </a:solidFill>
                  <a:cs typeface="+mn-ea"/>
                  <a:sym typeface="+mn-lt"/>
                </a:rPr>
                <a:t>集团总经理</a:t>
              </a:r>
            </a:p>
          </p:txBody>
        </p:sp>
      </p:grpSp>
      <p:sp>
        <p:nvSpPr>
          <p:cNvPr id="24" name="AutoShape 13">
            <a:extLst>
              <a:ext uri="{FF2B5EF4-FFF2-40B4-BE49-F238E27FC236}">
                <a16:creationId xmlns="" xmlns:a16="http://schemas.microsoft.com/office/drawing/2014/main" id="{9BC16C58-8309-41D4-B674-9D588F5C2A80}"/>
              </a:ext>
            </a:extLst>
          </p:cNvPr>
          <p:cNvSpPr>
            <a:spLocks noChangeArrowheads="1"/>
          </p:cNvSpPr>
          <p:nvPr/>
        </p:nvSpPr>
        <p:spPr bwMode="auto">
          <a:xfrm>
            <a:off x="4949091" y="4204424"/>
            <a:ext cx="1696365" cy="462912"/>
          </a:xfrm>
          <a:prstGeom prst="flowChartProcess">
            <a:avLst/>
          </a:prstGeom>
          <a:solidFill>
            <a:schemeClr val="bg1">
              <a:lumMod val="95000"/>
            </a:schemeClr>
          </a:solidFill>
          <a:ln w="9525">
            <a:solidFill>
              <a:srgbClr val="068FF5"/>
            </a:solidFill>
            <a:miter lim="800000"/>
            <a:headEnd/>
            <a:tailEnd/>
          </a:ln>
          <a:effectLst>
            <a:outerShdw blurRad="25400" dist="76200" dir="5400000" algn="ctr" rotWithShape="0">
              <a:srgbClr val="000000">
                <a:alpha val="43137"/>
              </a:srgbClr>
            </a:outerShdw>
          </a:effectLst>
        </p:spPr>
        <p:txBody>
          <a:bodyPr wrap="none" anchor="ctr"/>
          <a:lstStyle/>
          <a:p>
            <a:pPr algn="ctr" fontAlgn="base">
              <a:spcBef>
                <a:spcPct val="0"/>
              </a:spcBef>
              <a:spcAft>
                <a:spcPct val="0"/>
              </a:spcAft>
            </a:pPr>
            <a:r>
              <a:rPr lang="zh-CN" altLang="en-US" sz="1600" dirty="0">
                <a:solidFill>
                  <a:schemeClr val="bg2">
                    <a:lumMod val="25000"/>
                  </a:schemeClr>
                </a:solidFill>
                <a:cs typeface="+mn-ea"/>
                <a:sym typeface="+mn-lt"/>
              </a:rPr>
              <a:t>总部人事部</a:t>
            </a:r>
          </a:p>
        </p:txBody>
      </p:sp>
      <p:grpSp>
        <p:nvGrpSpPr>
          <p:cNvPr id="25" name="组合 24">
            <a:extLst>
              <a:ext uri="{FF2B5EF4-FFF2-40B4-BE49-F238E27FC236}">
                <a16:creationId xmlns="" xmlns:a16="http://schemas.microsoft.com/office/drawing/2014/main" id="{BFF2377C-F652-4F46-94B0-4CD75E9763FE}"/>
              </a:ext>
            </a:extLst>
          </p:cNvPr>
          <p:cNvGrpSpPr/>
          <p:nvPr/>
        </p:nvGrpSpPr>
        <p:grpSpPr>
          <a:xfrm>
            <a:off x="3813234" y="4948097"/>
            <a:ext cx="3625593" cy="577850"/>
            <a:chOff x="5011779" y="4877829"/>
            <a:chExt cx="3625593" cy="577850"/>
          </a:xfrm>
          <a:solidFill>
            <a:srgbClr val="068FF5"/>
          </a:solidFill>
          <a:effectLst>
            <a:outerShdw blurRad="25400" dist="76200" dir="5400000" algn="ctr" rotWithShape="0">
              <a:srgbClr val="000000">
                <a:alpha val="43137"/>
              </a:srgbClr>
            </a:outerShdw>
          </a:effectLst>
        </p:grpSpPr>
        <p:sp>
          <p:nvSpPr>
            <p:cNvPr id="27" name="AutoShape 14">
              <a:extLst>
                <a:ext uri="{FF2B5EF4-FFF2-40B4-BE49-F238E27FC236}">
                  <a16:creationId xmlns="" xmlns:a16="http://schemas.microsoft.com/office/drawing/2014/main" id="{E7372675-2A90-43EC-91F6-6CCAD09D0AC9}"/>
                </a:ext>
              </a:extLst>
            </p:cNvPr>
            <p:cNvSpPr>
              <a:spLocks noChangeArrowheads="1"/>
            </p:cNvSpPr>
            <p:nvPr/>
          </p:nvSpPr>
          <p:spPr bwMode="auto">
            <a:xfrm>
              <a:off x="5011779" y="4877829"/>
              <a:ext cx="3625593" cy="577850"/>
            </a:xfrm>
            <a:prstGeom prst="flowChartProcess">
              <a:avLst/>
            </a:prstGeom>
            <a:grpFill/>
            <a:ln w="9525">
              <a:solidFill>
                <a:srgbClr val="068FF5"/>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zh-CN" altLang="zh-CN" b="1">
                <a:solidFill>
                  <a:schemeClr val="bg1"/>
                </a:solidFill>
                <a:cs typeface="+mn-ea"/>
                <a:sym typeface="+mn-lt"/>
              </a:endParaRPr>
            </a:p>
          </p:txBody>
        </p:sp>
        <p:sp>
          <p:nvSpPr>
            <p:cNvPr id="26" name="Rectangle 7">
              <a:extLst>
                <a:ext uri="{FF2B5EF4-FFF2-40B4-BE49-F238E27FC236}">
                  <a16:creationId xmlns="" xmlns:a16="http://schemas.microsoft.com/office/drawing/2014/main" id="{03730F40-ACD9-433F-914C-7E31238CFD03}"/>
                </a:ext>
              </a:extLst>
            </p:cNvPr>
            <p:cNvSpPr>
              <a:spLocks noChangeArrowheads="1"/>
            </p:cNvSpPr>
            <p:nvPr/>
          </p:nvSpPr>
          <p:spPr bwMode="auto">
            <a:xfrm>
              <a:off x="5208372" y="4985070"/>
              <a:ext cx="3429000" cy="369332"/>
            </a:xfrm>
            <a:prstGeom prst="rect">
              <a:avLst/>
            </a:prstGeom>
            <a:grp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en-US" altLang="zh-CN" b="1" dirty="0">
                  <a:solidFill>
                    <a:schemeClr val="bg1"/>
                  </a:solidFill>
                  <a:cs typeface="+mn-ea"/>
                  <a:sym typeface="+mn-lt"/>
                </a:rPr>
                <a:t>CEO</a:t>
              </a:r>
              <a:r>
                <a:rPr lang="zh-CN" altLang="en-US" b="1" dirty="0">
                  <a:solidFill>
                    <a:schemeClr val="bg1"/>
                  </a:solidFill>
                  <a:cs typeface="+mn-ea"/>
                  <a:sym typeface="+mn-lt"/>
                </a:rPr>
                <a:t>（总监级以上或薪资变动）</a:t>
              </a:r>
            </a:p>
          </p:txBody>
        </p:sp>
      </p:grpSp>
      <p:sp>
        <p:nvSpPr>
          <p:cNvPr id="28" name="Text Box 20">
            <a:extLst>
              <a:ext uri="{FF2B5EF4-FFF2-40B4-BE49-F238E27FC236}">
                <a16:creationId xmlns="" xmlns:a16="http://schemas.microsoft.com/office/drawing/2014/main" id="{BAD22DB8-CD9C-4333-8D2F-948D8CB0BDEB}"/>
              </a:ext>
            </a:extLst>
          </p:cNvPr>
          <p:cNvSpPr txBox="1">
            <a:spLocks noChangeArrowheads="1"/>
          </p:cNvSpPr>
          <p:nvPr/>
        </p:nvSpPr>
        <p:spPr bwMode="auto">
          <a:xfrm>
            <a:off x="2295581" y="6074505"/>
            <a:ext cx="76883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en-US" altLang="zh-CN" b="1" dirty="0">
                <a:solidFill>
                  <a:schemeClr val="bg2">
                    <a:lumMod val="25000"/>
                  </a:schemeClr>
                </a:solidFill>
                <a:cs typeface="+mn-ea"/>
                <a:sym typeface="+mn-lt"/>
              </a:rPr>
              <a:t>*</a:t>
            </a:r>
            <a:r>
              <a:rPr lang="zh-CN" altLang="en-US" b="1" dirty="0">
                <a:solidFill>
                  <a:schemeClr val="bg2">
                    <a:lumMod val="25000"/>
                  </a:schemeClr>
                </a:solidFill>
                <a:cs typeface="+mn-ea"/>
                <a:sym typeface="+mn-lt"/>
              </a:rPr>
              <a:t>适用于新员工入职、转正（销售人员除外）、职位调动、薪资调整、离职</a:t>
            </a:r>
          </a:p>
        </p:txBody>
      </p:sp>
      <p:sp>
        <p:nvSpPr>
          <p:cNvPr id="32" name="箭头: 右 31">
            <a:extLst>
              <a:ext uri="{FF2B5EF4-FFF2-40B4-BE49-F238E27FC236}">
                <a16:creationId xmlns="" xmlns:a16="http://schemas.microsoft.com/office/drawing/2014/main" id="{8A841BB3-10DB-41E8-9E78-C8E85A3A749F}"/>
              </a:ext>
            </a:extLst>
          </p:cNvPr>
          <p:cNvSpPr/>
          <p:nvPr/>
        </p:nvSpPr>
        <p:spPr>
          <a:xfrm>
            <a:off x="4372496" y="1749286"/>
            <a:ext cx="358346" cy="290964"/>
          </a:xfrm>
          <a:prstGeom prst="rightArrow">
            <a:avLst/>
          </a:prstGeom>
          <a:solidFill>
            <a:srgbClr val="068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3" name="箭头: 下 32">
            <a:extLst>
              <a:ext uri="{FF2B5EF4-FFF2-40B4-BE49-F238E27FC236}">
                <a16:creationId xmlns="" xmlns:a16="http://schemas.microsoft.com/office/drawing/2014/main" id="{2934CA6B-EBBA-44D3-8A09-7E43C14B03C4}"/>
              </a:ext>
            </a:extLst>
          </p:cNvPr>
          <p:cNvSpPr/>
          <p:nvPr/>
        </p:nvSpPr>
        <p:spPr>
          <a:xfrm>
            <a:off x="5626031" y="2170984"/>
            <a:ext cx="308095" cy="232568"/>
          </a:xfrm>
          <a:prstGeom prst="downArrow">
            <a:avLst/>
          </a:prstGeom>
          <a:solidFill>
            <a:srgbClr val="068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6" name="箭头: 下 35">
            <a:extLst>
              <a:ext uri="{FF2B5EF4-FFF2-40B4-BE49-F238E27FC236}">
                <a16:creationId xmlns="" xmlns:a16="http://schemas.microsoft.com/office/drawing/2014/main" id="{AFBC14C7-BCC5-4F8A-BEDE-38C0FCE50E2E}"/>
              </a:ext>
            </a:extLst>
          </p:cNvPr>
          <p:cNvSpPr/>
          <p:nvPr/>
        </p:nvSpPr>
        <p:spPr>
          <a:xfrm>
            <a:off x="5626031" y="3022610"/>
            <a:ext cx="308095" cy="232568"/>
          </a:xfrm>
          <a:prstGeom prst="downArrow">
            <a:avLst/>
          </a:prstGeom>
          <a:solidFill>
            <a:srgbClr val="068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7" name="箭头: 下 36">
            <a:extLst>
              <a:ext uri="{FF2B5EF4-FFF2-40B4-BE49-F238E27FC236}">
                <a16:creationId xmlns="" xmlns:a16="http://schemas.microsoft.com/office/drawing/2014/main" id="{0F9F82FA-72F1-4857-9F00-E75893ECDFE0}"/>
              </a:ext>
            </a:extLst>
          </p:cNvPr>
          <p:cNvSpPr/>
          <p:nvPr/>
        </p:nvSpPr>
        <p:spPr>
          <a:xfrm>
            <a:off x="5626031" y="3900544"/>
            <a:ext cx="308095" cy="232568"/>
          </a:xfrm>
          <a:prstGeom prst="downArrow">
            <a:avLst/>
          </a:prstGeom>
          <a:solidFill>
            <a:srgbClr val="068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文本框 38">
            <a:extLst>
              <a:ext uri="{FF2B5EF4-FFF2-40B4-BE49-F238E27FC236}">
                <a16:creationId xmlns="" xmlns:a16="http://schemas.microsoft.com/office/drawing/2014/main" id="{5A5D7397-ABB9-4C7F-8FC3-836959E085E7}"/>
              </a:ext>
            </a:extLst>
          </p:cNvPr>
          <p:cNvSpPr txBox="1"/>
          <p:nvPr/>
        </p:nvSpPr>
        <p:spPr>
          <a:xfrm>
            <a:off x="3106233" y="2619914"/>
            <a:ext cx="517065" cy="1791104"/>
          </a:xfrm>
          <a:prstGeom prst="rect">
            <a:avLst/>
          </a:prstGeom>
        </p:spPr>
        <p:txBody>
          <a:bodyPr vert="eaVert" wrap="squar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dist" fontAlgn="base">
              <a:spcBef>
                <a:spcPct val="0"/>
              </a:spcBef>
              <a:spcAft>
                <a:spcPct val="0"/>
              </a:spcAft>
            </a:pPr>
            <a:r>
              <a:rPr lang="zh-CN" altLang="en-US" sz="2400" dirty="0">
                <a:solidFill>
                  <a:schemeClr val="bg2">
                    <a:lumMod val="25000"/>
                  </a:schemeClr>
                </a:solidFill>
                <a:latin typeface="+mn-lt"/>
                <a:ea typeface="+mn-ea"/>
                <a:cs typeface="+mn-ea"/>
                <a:sym typeface="+mn-lt"/>
              </a:rPr>
              <a:t>审批流程</a:t>
            </a:r>
          </a:p>
        </p:txBody>
      </p:sp>
    </p:spTree>
    <p:extLst>
      <p:ext uri="{BB962C8B-B14F-4D97-AF65-F5344CB8AC3E}">
        <p14:creationId xmlns:p14="http://schemas.microsoft.com/office/powerpoint/2010/main" val="117251494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9"/>
                                        </p:tgtEl>
                                        <p:attrNameLst>
                                          <p:attrName>style.visibility</p:attrName>
                                        </p:attrNameLst>
                                      </p:cBhvr>
                                      <p:to>
                                        <p:strVal val="visible"/>
                                      </p:to>
                                    </p:set>
                                    <p:animEffect transition="in" filter="wipe(down)">
                                      <p:cBhvr>
                                        <p:cTn id="13" dur="500"/>
                                        <p:tgtEl>
                                          <p:spTgt spid="39"/>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additive="base">
                                        <p:cTn id="18" dur="500" fill="hold"/>
                                        <p:tgtEl>
                                          <p:spTgt spid="15"/>
                                        </p:tgtEl>
                                        <p:attrNameLst>
                                          <p:attrName>ppt_x</p:attrName>
                                        </p:attrNameLst>
                                      </p:cBhvr>
                                      <p:tavLst>
                                        <p:tav tm="0">
                                          <p:val>
                                            <p:strVal val="#ppt_x"/>
                                          </p:val>
                                        </p:tav>
                                        <p:tav tm="100000">
                                          <p:val>
                                            <p:strVal val="#ppt_x"/>
                                          </p:val>
                                        </p:tav>
                                      </p:tavLst>
                                    </p:anim>
                                    <p:anim calcmode="lin" valueType="num">
                                      <p:cBhvr additive="base">
                                        <p:cTn id="1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500" fill="hold"/>
                                        <p:tgtEl>
                                          <p:spTgt spid="16"/>
                                        </p:tgtEl>
                                        <p:attrNameLst>
                                          <p:attrName>ppt_x</p:attrName>
                                        </p:attrNameLst>
                                      </p:cBhvr>
                                      <p:tavLst>
                                        <p:tav tm="0">
                                          <p:val>
                                            <p:strVal val="#ppt_x"/>
                                          </p:val>
                                        </p:tav>
                                        <p:tav tm="100000">
                                          <p:val>
                                            <p:strVal val="#ppt_x"/>
                                          </p:val>
                                        </p:tav>
                                      </p:tavLst>
                                    </p:anim>
                                    <p:anim calcmode="lin" valueType="num">
                                      <p:cBhvr additive="base">
                                        <p:cTn id="25"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fade">
                                      <p:cBhvr>
                                        <p:cTn id="30" dur="500"/>
                                        <p:tgtEl>
                                          <p:spTgt spid="32"/>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fade">
                                      <p:cBhvr>
                                        <p:cTn id="33" dur="500"/>
                                        <p:tgtEl>
                                          <p:spTgt spid="33"/>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6"/>
                                        </p:tgtEl>
                                        <p:attrNameLst>
                                          <p:attrName>style.visibility</p:attrName>
                                        </p:attrNameLst>
                                      </p:cBhvr>
                                      <p:to>
                                        <p:strVal val="visible"/>
                                      </p:to>
                                    </p:set>
                                    <p:animEffect transition="in" filter="fade">
                                      <p:cBhvr>
                                        <p:cTn id="36" dur="500"/>
                                        <p:tgtEl>
                                          <p:spTgt spid="36"/>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fade">
                                      <p:cBhvr>
                                        <p:cTn id="39" dur="500"/>
                                        <p:tgtEl>
                                          <p:spTgt spid="37"/>
                                        </p:tgtEl>
                                      </p:cBhvr>
                                    </p:animEffect>
                                  </p:childTnLst>
                                </p:cTn>
                              </p:par>
                              <p:par>
                                <p:cTn id="40" presetID="2" presetClass="entr" presetSubtype="4" fill="hold" grpId="0" nodeType="with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additive="base">
                                        <p:cTn id="42" dur="500" fill="hold"/>
                                        <p:tgtEl>
                                          <p:spTgt spid="17"/>
                                        </p:tgtEl>
                                        <p:attrNameLst>
                                          <p:attrName>ppt_x</p:attrName>
                                        </p:attrNameLst>
                                      </p:cBhvr>
                                      <p:tavLst>
                                        <p:tav tm="0">
                                          <p:val>
                                            <p:strVal val="#ppt_x"/>
                                          </p:val>
                                        </p:tav>
                                        <p:tav tm="100000">
                                          <p:val>
                                            <p:strVal val="#ppt_x"/>
                                          </p:val>
                                        </p:tav>
                                      </p:tavLst>
                                    </p:anim>
                                    <p:anim calcmode="lin" valueType="num">
                                      <p:cBhvr additive="base">
                                        <p:cTn id="43" dur="500" fill="hold"/>
                                        <p:tgtEl>
                                          <p:spTgt spid="17"/>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24"/>
                                        </p:tgtEl>
                                        <p:attrNameLst>
                                          <p:attrName>style.visibility</p:attrName>
                                        </p:attrNameLst>
                                      </p:cBhvr>
                                      <p:to>
                                        <p:strVal val="visible"/>
                                      </p:to>
                                    </p:set>
                                    <p:anim calcmode="lin" valueType="num">
                                      <p:cBhvr additive="base">
                                        <p:cTn id="46" dur="500" fill="hold"/>
                                        <p:tgtEl>
                                          <p:spTgt spid="24"/>
                                        </p:tgtEl>
                                        <p:attrNameLst>
                                          <p:attrName>ppt_x</p:attrName>
                                        </p:attrNameLst>
                                      </p:cBhvr>
                                      <p:tavLst>
                                        <p:tav tm="0">
                                          <p:val>
                                            <p:strVal val="#ppt_x"/>
                                          </p:val>
                                        </p:tav>
                                        <p:tav tm="100000">
                                          <p:val>
                                            <p:strVal val="#ppt_x"/>
                                          </p:val>
                                        </p:tav>
                                      </p:tavLst>
                                    </p:anim>
                                    <p:anim calcmode="lin" valueType="num">
                                      <p:cBhvr additive="base">
                                        <p:cTn id="47" dur="500" fill="hold"/>
                                        <p:tgtEl>
                                          <p:spTgt spid="24"/>
                                        </p:tgtEl>
                                        <p:attrNameLst>
                                          <p:attrName>ppt_y</p:attrName>
                                        </p:attrNameLst>
                                      </p:cBhvr>
                                      <p:tavLst>
                                        <p:tav tm="0">
                                          <p:val>
                                            <p:strVal val="1+#ppt_h/2"/>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fade">
                                      <p:cBhvr>
                                        <p:cTn id="50" dur="1000"/>
                                        <p:tgtEl>
                                          <p:spTgt spid="18"/>
                                        </p:tgtEl>
                                      </p:cBhvr>
                                    </p:animEffect>
                                    <p:anim calcmode="lin" valueType="num">
                                      <p:cBhvr>
                                        <p:cTn id="51" dur="1000" fill="hold"/>
                                        <p:tgtEl>
                                          <p:spTgt spid="18"/>
                                        </p:tgtEl>
                                        <p:attrNameLst>
                                          <p:attrName>ppt_x</p:attrName>
                                        </p:attrNameLst>
                                      </p:cBhvr>
                                      <p:tavLst>
                                        <p:tav tm="0">
                                          <p:val>
                                            <p:strVal val="#ppt_x"/>
                                          </p:val>
                                        </p:tav>
                                        <p:tav tm="100000">
                                          <p:val>
                                            <p:strVal val="#ppt_x"/>
                                          </p:val>
                                        </p:tav>
                                      </p:tavLst>
                                    </p:anim>
                                    <p:anim calcmode="lin" valueType="num">
                                      <p:cBhvr>
                                        <p:cTn id="52" dur="1000" fill="hold"/>
                                        <p:tgtEl>
                                          <p:spTgt spid="18"/>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fade">
                                      <p:cBhvr>
                                        <p:cTn id="55" dur="1000"/>
                                        <p:tgtEl>
                                          <p:spTgt spid="21"/>
                                        </p:tgtEl>
                                      </p:cBhvr>
                                    </p:animEffect>
                                    <p:anim calcmode="lin" valueType="num">
                                      <p:cBhvr>
                                        <p:cTn id="56" dur="1000" fill="hold"/>
                                        <p:tgtEl>
                                          <p:spTgt spid="21"/>
                                        </p:tgtEl>
                                        <p:attrNameLst>
                                          <p:attrName>ppt_x</p:attrName>
                                        </p:attrNameLst>
                                      </p:cBhvr>
                                      <p:tavLst>
                                        <p:tav tm="0">
                                          <p:val>
                                            <p:strVal val="#ppt_x"/>
                                          </p:val>
                                        </p:tav>
                                        <p:tav tm="100000">
                                          <p:val>
                                            <p:strVal val="#ppt_x"/>
                                          </p:val>
                                        </p:tav>
                                      </p:tavLst>
                                    </p:anim>
                                    <p:anim calcmode="lin" valueType="num">
                                      <p:cBhvr>
                                        <p:cTn id="57"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1000"/>
                                        <p:tgtEl>
                                          <p:spTgt spid="25"/>
                                        </p:tgtEl>
                                      </p:cBhvr>
                                    </p:animEffect>
                                    <p:anim calcmode="lin" valueType="num">
                                      <p:cBhvr>
                                        <p:cTn id="63" dur="1000" fill="hold"/>
                                        <p:tgtEl>
                                          <p:spTgt spid="25"/>
                                        </p:tgtEl>
                                        <p:attrNameLst>
                                          <p:attrName>ppt_x</p:attrName>
                                        </p:attrNameLst>
                                      </p:cBhvr>
                                      <p:tavLst>
                                        <p:tav tm="0">
                                          <p:val>
                                            <p:strVal val="#ppt_x"/>
                                          </p:val>
                                        </p:tav>
                                        <p:tav tm="100000">
                                          <p:val>
                                            <p:strVal val="#ppt_x"/>
                                          </p:val>
                                        </p:tav>
                                      </p:tavLst>
                                    </p:anim>
                                    <p:anim calcmode="lin" valueType="num">
                                      <p:cBhvr>
                                        <p:cTn id="64"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28"/>
                                        </p:tgtEl>
                                        <p:attrNameLst>
                                          <p:attrName>style.visibility</p:attrName>
                                        </p:attrNameLst>
                                      </p:cBhvr>
                                      <p:to>
                                        <p:strVal val="visible"/>
                                      </p:to>
                                    </p:set>
                                    <p:animEffect transition="in" filter="fade">
                                      <p:cBhvr>
                                        <p:cTn id="6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5" grpId="0"/>
      <p:bldP spid="16" grpId="0" animBg="1"/>
      <p:bldP spid="17" grpId="0" animBg="1"/>
      <p:bldP spid="24" grpId="0" animBg="1"/>
      <p:bldP spid="28" grpId="0"/>
      <p:bldP spid="32" grpId="0" animBg="1"/>
      <p:bldP spid="33" grpId="0" animBg="1"/>
      <p:bldP spid="36" grpId="0" animBg="1"/>
      <p:bldP spid="37" grpId="0" animBg="1"/>
      <p:bldP spid="3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 xmlns:a16="http://schemas.microsoft.com/office/drawing/2014/main" id="{9C1B4757-1A2E-4936-A644-939AE10D21AD}"/>
              </a:ext>
            </a:extLst>
          </p:cNvPr>
          <p:cNvSpPr txBox="1"/>
          <p:nvPr/>
        </p:nvSpPr>
        <p:spPr>
          <a:xfrm>
            <a:off x="951647" y="485886"/>
            <a:ext cx="1728358" cy="480131"/>
          </a:xfrm>
          <a:prstGeom prst="rect">
            <a:avLst/>
          </a:prstGeom>
        </p:spPr>
        <p:txBody>
          <a:bodyPr vert="horz" wrap="none" lIns="91440" tIns="45720" rIns="91440" bIns="45720" rtlCol="0">
            <a:spAutoFit/>
          </a:bodyPr>
          <a:lstStyle>
            <a:lvl1pPr marL="228600" indent="-228600">
              <a:lnSpc>
                <a:spcPct val="90000"/>
              </a:lnSpc>
              <a:spcBef>
                <a:spcPts val="1000"/>
              </a:spcBef>
              <a:buFont typeface="Wingdings" panose="05000000000000000000" pitchFamily="2" charset="2"/>
              <a:buNone/>
              <a:defRPr sz="2800" b="1">
                <a:solidFill>
                  <a:srgbClr val="0099FF"/>
                </a:solidFill>
                <a:latin typeface="思源黑体" panose="020B0500000000000000" pitchFamily="34" charset="-122"/>
                <a:ea typeface="思源黑体" panose="020B0500000000000000" pitchFamily="34" charset="-122"/>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fontAlgn="base">
              <a:spcBef>
                <a:spcPct val="0"/>
              </a:spcBef>
              <a:spcAft>
                <a:spcPct val="0"/>
              </a:spcAft>
            </a:pPr>
            <a:r>
              <a:rPr lang="zh-CN" altLang="en-US" dirty="0">
                <a:solidFill>
                  <a:schemeClr val="bg2">
                    <a:lumMod val="25000"/>
                  </a:schemeClr>
                </a:solidFill>
                <a:latin typeface="+mn-lt"/>
                <a:ea typeface="+mn-ea"/>
                <a:cs typeface="+mn-ea"/>
                <a:sym typeface="+mn-lt"/>
              </a:rPr>
              <a:t>离职手续 </a:t>
            </a:r>
          </a:p>
        </p:txBody>
      </p:sp>
      <p:sp>
        <p:nvSpPr>
          <p:cNvPr id="29" name="Text Box 5">
            <a:extLst>
              <a:ext uri="{FF2B5EF4-FFF2-40B4-BE49-F238E27FC236}">
                <a16:creationId xmlns="" xmlns:a16="http://schemas.microsoft.com/office/drawing/2014/main" id="{303DF07A-A2CD-4003-A9C6-1913C0FC18F2}"/>
              </a:ext>
            </a:extLst>
          </p:cNvPr>
          <p:cNvSpPr txBox="1">
            <a:spLocks noChangeArrowheads="1"/>
          </p:cNvSpPr>
          <p:nvPr/>
        </p:nvSpPr>
        <p:spPr bwMode="auto">
          <a:xfrm>
            <a:off x="2062637" y="1591891"/>
            <a:ext cx="172719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buFontTx/>
              <a:buChar char="•"/>
            </a:pPr>
            <a:r>
              <a:rPr lang="en-US" altLang="zh-CN" sz="2000" b="1" dirty="0">
                <a:solidFill>
                  <a:srgbClr val="068FF5"/>
                </a:solidFill>
                <a:cs typeface="+mn-ea"/>
                <a:sym typeface="+mn-lt"/>
              </a:rPr>
              <a:t> </a:t>
            </a:r>
            <a:r>
              <a:rPr lang="zh-CN" altLang="en-US" sz="2000" b="1" dirty="0">
                <a:solidFill>
                  <a:srgbClr val="068FF5"/>
                </a:solidFill>
                <a:cs typeface="+mn-ea"/>
                <a:sym typeface="+mn-lt"/>
              </a:rPr>
              <a:t>辞职</a:t>
            </a:r>
          </a:p>
        </p:txBody>
      </p:sp>
      <p:sp>
        <p:nvSpPr>
          <p:cNvPr id="30" name="AutoShape 6">
            <a:extLst>
              <a:ext uri="{FF2B5EF4-FFF2-40B4-BE49-F238E27FC236}">
                <a16:creationId xmlns="" xmlns:a16="http://schemas.microsoft.com/office/drawing/2014/main" id="{9ED18883-8586-492A-97A3-158539D79B59}"/>
              </a:ext>
            </a:extLst>
          </p:cNvPr>
          <p:cNvSpPr>
            <a:spLocks noChangeArrowheads="1"/>
          </p:cNvSpPr>
          <p:nvPr/>
        </p:nvSpPr>
        <p:spPr bwMode="auto">
          <a:xfrm>
            <a:off x="2352674" y="2420939"/>
            <a:ext cx="1582739" cy="615263"/>
          </a:xfrm>
          <a:prstGeom prst="flowChartProcess">
            <a:avLst/>
          </a:prstGeom>
          <a:solidFill>
            <a:schemeClr val="bg1">
              <a:lumMod val="95000"/>
            </a:schemeClr>
          </a:solidFill>
          <a:ln w="9525" algn="ctr">
            <a:solidFill>
              <a:srgbClr val="068FF5"/>
            </a:solidFill>
            <a:miter lim="800000"/>
            <a:headEnd/>
            <a:tailEnd/>
          </a:ln>
          <a:effectLst>
            <a:outerShdw blurRad="101600" dist="76200" dir="5400000" algn="ctr" rotWithShape="0">
              <a:srgbClr val="000000">
                <a:alpha val="43137"/>
              </a:srgbClr>
            </a:outerShdw>
          </a:effectLst>
        </p:spPr>
        <p:txBody>
          <a:bodyPr wrap="none" anchor="ctr"/>
          <a:lstStyle/>
          <a:p>
            <a:pPr algn="ctr" fontAlgn="base">
              <a:spcBef>
                <a:spcPct val="0"/>
              </a:spcBef>
              <a:spcAft>
                <a:spcPct val="0"/>
              </a:spcAft>
            </a:pPr>
            <a:r>
              <a:rPr lang="zh-CN" altLang="en-US" sz="1600">
                <a:solidFill>
                  <a:schemeClr val="bg2">
                    <a:lumMod val="25000"/>
                  </a:schemeClr>
                </a:solidFill>
                <a:cs typeface="+mn-ea"/>
                <a:sym typeface="+mn-lt"/>
              </a:rPr>
              <a:t>离职面谈</a:t>
            </a:r>
          </a:p>
        </p:txBody>
      </p:sp>
      <p:sp>
        <p:nvSpPr>
          <p:cNvPr id="31" name="AutoShape 7">
            <a:extLst>
              <a:ext uri="{FF2B5EF4-FFF2-40B4-BE49-F238E27FC236}">
                <a16:creationId xmlns="" xmlns:a16="http://schemas.microsoft.com/office/drawing/2014/main" id="{56BD8707-B8E6-41AA-BFD8-B3AD43F2CFFD}"/>
              </a:ext>
            </a:extLst>
          </p:cNvPr>
          <p:cNvSpPr>
            <a:spLocks noChangeArrowheads="1"/>
          </p:cNvSpPr>
          <p:nvPr/>
        </p:nvSpPr>
        <p:spPr bwMode="auto">
          <a:xfrm>
            <a:off x="8040688" y="2420939"/>
            <a:ext cx="2240134" cy="574675"/>
          </a:xfrm>
          <a:prstGeom prst="flowChartProcess">
            <a:avLst/>
          </a:prstGeom>
          <a:solidFill>
            <a:schemeClr val="bg1">
              <a:lumMod val="95000"/>
            </a:schemeClr>
          </a:solidFill>
          <a:ln w="9525" algn="ctr">
            <a:solidFill>
              <a:srgbClr val="068FF5"/>
            </a:solidFill>
            <a:miter lim="800000"/>
            <a:headEnd/>
            <a:tailEnd/>
          </a:ln>
          <a:effectLst>
            <a:outerShdw blurRad="101600" dist="76200" dir="5400000" algn="ctr" rotWithShape="0">
              <a:srgbClr val="000000">
                <a:alpha val="43137"/>
              </a:srgbClr>
            </a:outerShdw>
          </a:effectLst>
        </p:spPr>
        <p:txBody>
          <a:bodyPr wrap="none" anchor="ctr"/>
          <a:lstStyle/>
          <a:p>
            <a:pPr algn="ctr" fontAlgn="base">
              <a:spcBef>
                <a:spcPct val="0"/>
              </a:spcBef>
              <a:spcAft>
                <a:spcPct val="0"/>
              </a:spcAft>
            </a:pPr>
            <a:r>
              <a:rPr lang="zh-CN" altLang="en-US" sz="1600" dirty="0">
                <a:solidFill>
                  <a:schemeClr val="bg2">
                    <a:lumMod val="25000"/>
                  </a:schemeClr>
                </a:solidFill>
                <a:cs typeface="+mn-ea"/>
                <a:sym typeface="+mn-lt"/>
              </a:rPr>
              <a:t>辞职申请</a:t>
            </a:r>
          </a:p>
        </p:txBody>
      </p:sp>
      <p:sp>
        <p:nvSpPr>
          <p:cNvPr id="34" name="AutoShape 9">
            <a:extLst>
              <a:ext uri="{FF2B5EF4-FFF2-40B4-BE49-F238E27FC236}">
                <a16:creationId xmlns="" xmlns:a16="http://schemas.microsoft.com/office/drawing/2014/main" id="{DF6D9FAD-F8BB-4A65-9F7E-2744371FBB5B}"/>
              </a:ext>
            </a:extLst>
          </p:cNvPr>
          <p:cNvSpPr>
            <a:spLocks noChangeArrowheads="1"/>
          </p:cNvSpPr>
          <p:nvPr/>
        </p:nvSpPr>
        <p:spPr bwMode="auto">
          <a:xfrm>
            <a:off x="4979989" y="2420939"/>
            <a:ext cx="1871661" cy="615263"/>
          </a:xfrm>
          <a:prstGeom prst="flowChartProcess">
            <a:avLst/>
          </a:prstGeom>
          <a:solidFill>
            <a:schemeClr val="bg1">
              <a:lumMod val="95000"/>
            </a:schemeClr>
          </a:solidFill>
          <a:ln w="9525" algn="ctr">
            <a:solidFill>
              <a:srgbClr val="068FF5"/>
            </a:solidFill>
            <a:miter lim="800000"/>
            <a:headEnd/>
            <a:tailEnd/>
          </a:ln>
          <a:effectLst>
            <a:outerShdw blurRad="101600" dist="76200" dir="5400000" algn="ctr" rotWithShape="0">
              <a:srgbClr val="000000">
                <a:alpha val="43137"/>
              </a:srgbClr>
            </a:outerShdw>
          </a:effectLst>
        </p:spPr>
        <p:txBody>
          <a:bodyPr wrap="none" anchor="ctr"/>
          <a:lstStyle/>
          <a:p>
            <a:pPr algn="ctr" fontAlgn="base">
              <a:spcBef>
                <a:spcPct val="0"/>
              </a:spcBef>
              <a:spcAft>
                <a:spcPct val="0"/>
              </a:spcAft>
            </a:pPr>
            <a:r>
              <a:rPr lang="zh-CN" altLang="en-US" sz="1600" dirty="0">
                <a:solidFill>
                  <a:schemeClr val="bg2">
                    <a:lumMod val="25000"/>
                  </a:schemeClr>
                </a:solidFill>
                <a:cs typeface="+mn-ea"/>
                <a:sym typeface="+mn-lt"/>
              </a:rPr>
              <a:t>部门主管审批</a:t>
            </a:r>
          </a:p>
        </p:txBody>
      </p:sp>
      <p:sp>
        <p:nvSpPr>
          <p:cNvPr id="35" name="AutoShape 11">
            <a:extLst>
              <a:ext uri="{FF2B5EF4-FFF2-40B4-BE49-F238E27FC236}">
                <a16:creationId xmlns="" xmlns:a16="http://schemas.microsoft.com/office/drawing/2014/main" id="{8067AC0B-77FE-480B-9220-A88F416636B6}"/>
              </a:ext>
            </a:extLst>
          </p:cNvPr>
          <p:cNvSpPr>
            <a:spLocks noChangeArrowheads="1"/>
          </p:cNvSpPr>
          <p:nvPr/>
        </p:nvSpPr>
        <p:spPr bwMode="auto">
          <a:xfrm>
            <a:off x="2352674" y="4294189"/>
            <a:ext cx="1655761" cy="574675"/>
          </a:xfrm>
          <a:prstGeom prst="flowChartProcess">
            <a:avLst/>
          </a:prstGeom>
          <a:solidFill>
            <a:schemeClr val="bg1">
              <a:lumMod val="95000"/>
            </a:schemeClr>
          </a:solidFill>
          <a:ln w="9525" algn="ctr">
            <a:solidFill>
              <a:srgbClr val="068FF5"/>
            </a:solidFill>
            <a:miter lim="800000"/>
            <a:headEnd/>
            <a:tailEnd/>
          </a:ln>
          <a:effectLst>
            <a:outerShdw blurRad="101600" dist="76200" dir="5400000" algn="ctr" rotWithShape="0">
              <a:srgbClr val="000000">
                <a:alpha val="43137"/>
              </a:srgbClr>
            </a:outerShdw>
          </a:effectLst>
        </p:spPr>
        <p:txBody>
          <a:bodyPr wrap="none" anchor="ctr"/>
          <a:lstStyle/>
          <a:p>
            <a:pPr algn="ctr" fontAlgn="base">
              <a:spcBef>
                <a:spcPct val="0"/>
              </a:spcBef>
              <a:spcAft>
                <a:spcPct val="0"/>
              </a:spcAft>
            </a:pPr>
            <a:r>
              <a:rPr lang="zh-CN" altLang="en-US" sz="1600">
                <a:solidFill>
                  <a:schemeClr val="bg2">
                    <a:lumMod val="25000"/>
                  </a:schemeClr>
                </a:solidFill>
                <a:cs typeface="+mn-ea"/>
                <a:sym typeface="+mn-lt"/>
              </a:rPr>
              <a:t>离职手续</a:t>
            </a:r>
          </a:p>
        </p:txBody>
      </p:sp>
      <p:sp>
        <p:nvSpPr>
          <p:cNvPr id="38" name="AutoShape 13">
            <a:extLst>
              <a:ext uri="{FF2B5EF4-FFF2-40B4-BE49-F238E27FC236}">
                <a16:creationId xmlns="" xmlns:a16="http://schemas.microsoft.com/office/drawing/2014/main" id="{AF1E07CE-44EA-4754-8C28-AFF231FBECA9}"/>
              </a:ext>
            </a:extLst>
          </p:cNvPr>
          <p:cNvSpPr>
            <a:spLocks noChangeArrowheads="1"/>
          </p:cNvSpPr>
          <p:nvPr/>
        </p:nvSpPr>
        <p:spPr bwMode="auto">
          <a:xfrm>
            <a:off x="5016499" y="3532875"/>
            <a:ext cx="1852951" cy="576263"/>
          </a:xfrm>
          <a:prstGeom prst="flowChartProcess">
            <a:avLst/>
          </a:prstGeom>
          <a:solidFill>
            <a:schemeClr val="bg1">
              <a:lumMod val="95000"/>
            </a:schemeClr>
          </a:solidFill>
          <a:ln w="9525" algn="ctr">
            <a:solidFill>
              <a:srgbClr val="068FF5"/>
            </a:solidFill>
            <a:miter lim="800000"/>
            <a:headEnd/>
            <a:tailEnd/>
          </a:ln>
          <a:effectLst>
            <a:outerShdw blurRad="101600" dist="76200" dir="5400000" algn="ctr" rotWithShape="0">
              <a:srgbClr val="000000">
                <a:alpha val="43137"/>
              </a:srgbClr>
            </a:outerShdw>
          </a:effectLst>
        </p:spPr>
        <p:txBody>
          <a:bodyPr wrap="none" anchor="ctr"/>
          <a:lstStyle/>
          <a:p>
            <a:pPr algn="ctr" fontAlgn="base">
              <a:spcBef>
                <a:spcPct val="0"/>
              </a:spcBef>
              <a:spcAft>
                <a:spcPct val="0"/>
              </a:spcAft>
            </a:pPr>
            <a:r>
              <a:rPr lang="zh-CN" altLang="en-US" sz="1600" dirty="0">
                <a:solidFill>
                  <a:schemeClr val="bg2">
                    <a:lumMod val="25000"/>
                  </a:schemeClr>
                </a:solidFill>
                <a:cs typeface="+mn-ea"/>
                <a:sym typeface="+mn-lt"/>
              </a:rPr>
              <a:t>工作交接</a:t>
            </a:r>
            <a:r>
              <a:rPr lang="en-US" altLang="zh-CN" sz="1600" dirty="0">
                <a:solidFill>
                  <a:schemeClr val="bg2">
                    <a:lumMod val="25000"/>
                  </a:schemeClr>
                </a:solidFill>
                <a:cs typeface="+mn-ea"/>
                <a:sym typeface="+mn-lt"/>
              </a:rPr>
              <a:t>(</a:t>
            </a:r>
            <a:r>
              <a:rPr lang="zh-CN" altLang="en-US" sz="1600" dirty="0">
                <a:solidFill>
                  <a:schemeClr val="bg2">
                    <a:lumMod val="25000"/>
                  </a:schemeClr>
                </a:solidFill>
                <a:cs typeface="+mn-ea"/>
                <a:sym typeface="+mn-lt"/>
              </a:rPr>
              <a:t>本部门</a:t>
            </a:r>
            <a:r>
              <a:rPr lang="en-US" altLang="zh-CN" sz="1600" dirty="0">
                <a:solidFill>
                  <a:schemeClr val="bg2">
                    <a:lumMod val="25000"/>
                  </a:schemeClr>
                </a:solidFill>
                <a:cs typeface="+mn-ea"/>
                <a:sym typeface="+mn-lt"/>
              </a:rPr>
              <a:t>)</a:t>
            </a:r>
          </a:p>
        </p:txBody>
      </p:sp>
      <p:sp>
        <p:nvSpPr>
          <p:cNvPr id="39" name="AutoShape 14">
            <a:extLst>
              <a:ext uri="{FF2B5EF4-FFF2-40B4-BE49-F238E27FC236}">
                <a16:creationId xmlns="" xmlns:a16="http://schemas.microsoft.com/office/drawing/2014/main" id="{B40D89C4-B4CB-402E-BAFC-2452A9015CBE}"/>
              </a:ext>
            </a:extLst>
          </p:cNvPr>
          <p:cNvSpPr>
            <a:spLocks noChangeArrowheads="1"/>
          </p:cNvSpPr>
          <p:nvPr/>
        </p:nvSpPr>
        <p:spPr bwMode="auto">
          <a:xfrm>
            <a:off x="4529485" y="4985094"/>
            <a:ext cx="2808281" cy="647700"/>
          </a:xfrm>
          <a:prstGeom prst="flowChartProcess">
            <a:avLst/>
          </a:prstGeom>
          <a:solidFill>
            <a:schemeClr val="bg1">
              <a:lumMod val="95000"/>
            </a:schemeClr>
          </a:solidFill>
          <a:ln w="9525" algn="ctr">
            <a:solidFill>
              <a:srgbClr val="068FF5"/>
            </a:solidFill>
            <a:miter lim="800000"/>
            <a:headEnd/>
            <a:tailEnd/>
          </a:ln>
          <a:effectLst>
            <a:outerShdw blurRad="101600" dist="76200" dir="5400000" algn="ctr" rotWithShape="0">
              <a:srgbClr val="000000">
                <a:alpha val="43137"/>
              </a:srgbClr>
            </a:outerShdw>
          </a:effectLst>
        </p:spPr>
        <p:txBody>
          <a:bodyPr wrap="none" anchor="ctr"/>
          <a:lstStyle/>
          <a:p>
            <a:pPr algn="ctr" fontAlgn="base">
              <a:spcBef>
                <a:spcPct val="0"/>
              </a:spcBef>
              <a:spcAft>
                <a:spcPct val="0"/>
              </a:spcAft>
            </a:pPr>
            <a:r>
              <a:rPr lang="zh-CN" altLang="en-US" sz="1600">
                <a:solidFill>
                  <a:schemeClr val="bg2">
                    <a:lumMod val="25000"/>
                  </a:schemeClr>
                </a:solidFill>
                <a:cs typeface="+mn-ea"/>
                <a:sym typeface="+mn-lt"/>
              </a:rPr>
              <a:t>财物交接</a:t>
            </a:r>
            <a:r>
              <a:rPr lang="en-US" altLang="zh-CN" sz="1600">
                <a:solidFill>
                  <a:schemeClr val="bg2">
                    <a:lumMod val="25000"/>
                  </a:schemeClr>
                </a:solidFill>
                <a:cs typeface="+mn-ea"/>
                <a:sym typeface="+mn-lt"/>
              </a:rPr>
              <a:t>(</a:t>
            </a:r>
            <a:r>
              <a:rPr lang="zh-CN" altLang="en-US" sz="1600">
                <a:solidFill>
                  <a:schemeClr val="bg2">
                    <a:lumMod val="25000"/>
                  </a:schemeClr>
                </a:solidFill>
                <a:cs typeface="+mn-ea"/>
                <a:sym typeface="+mn-lt"/>
              </a:rPr>
              <a:t>行政部</a:t>
            </a:r>
            <a:r>
              <a:rPr lang="en-US" altLang="zh-CN" sz="1600">
                <a:solidFill>
                  <a:schemeClr val="bg2">
                    <a:lumMod val="25000"/>
                  </a:schemeClr>
                </a:solidFill>
                <a:cs typeface="+mn-ea"/>
                <a:sym typeface="+mn-lt"/>
              </a:rPr>
              <a:t>/</a:t>
            </a:r>
            <a:r>
              <a:rPr lang="zh-CN" altLang="en-US" sz="1600">
                <a:solidFill>
                  <a:schemeClr val="bg2">
                    <a:lumMod val="25000"/>
                  </a:schemeClr>
                </a:solidFill>
                <a:cs typeface="+mn-ea"/>
                <a:sym typeface="+mn-lt"/>
              </a:rPr>
              <a:t>财务部</a:t>
            </a:r>
            <a:r>
              <a:rPr lang="en-US" altLang="zh-CN" sz="1600">
                <a:solidFill>
                  <a:schemeClr val="bg2">
                    <a:lumMod val="25000"/>
                  </a:schemeClr>
                </a:solidFill>
                <a:cs typeface="+mn-ea"/>
                <a:sym typeface="+mn-lt"/>
              </a:rPr>
              <a:t>)</a:t>
            </a:r>
          </a:p>
        </p:txBody>
      </p:sp>
      <p:sp>
        <p:nvSpPr>
          <p:cNvPr id="40" name="AutoShape 16">
            <a:extLst>
              <a:ext uri="{FF2B5EF4-FFF2-40B4-BE49-F238E27FC236}">
                <a16:creationId xmlns="" xmlns:a16="http://schemas.microsoft.com/office/drawing/2014/main" id="{27D20613-EE08-4C71-88D9-925A3EE37DAF}"/>
              </a:ext>
            </a:extLst>
          </p:cNvPr>
          <p:cNvSpPr>
            <a:spLocks noChangeArrowheads="1"/>
          </p:cNvSpPr>
          <p:nvPr/>
        </p:nvSpPr>
        <p:spPr bwMode="auto">
          <a:xfrm>
            <a:off x="7935999" y="4130592"/>
            <a:ext cx="2374898" cy="935038"/>
          </a:xfrm>
          <a:prstGeom prst="flowChartProcess">
            <a:avLst/>
          </a:prstGeom>
          <a:solidFill>
            <a:schemeClr val="bg1">
              <a:lumMod val="95000"/>
            </a:schemeClr>
          </a:solidFill>
          <a:ln w="9525" algn="ctr">
            <a:solidFill>
              <a:srgbClr val="068FF5"/>
            </a:solidFill>
            <a:miter lim="800000"/>
            <a:headEnd/>
            <a:tailEnd/>
          </a:ln>
          <a:effectLst>
            <a:outerShdw blurRad="101600" dist="76200" dir="5400000" algn="ctr" rotWithShape="0">
              <a:srgbClr val="000000">
                <a:alpha val="43137"/>
              </a:srgbClr>
            </a:outerShdw>
          </a:effectLst>
        </p:spPr>
        <p:txBody>
          <a:bodyPr wrap="none" anchor="ctr"/>
          <a:lstStyle/>
          <a:p>
            <a:pPr algn="ctr" fontAlgn="base">
              <a:spcBef>
                <a:spcPct val="0"/>
              </a:spcBef>
              <a:spcAft>
                <a:spcPct val="0"/>
              </a:spcAft>
            </a:pPr>
            <a:r>
              <a:rPr lang="zh-CN" altLang="en-US" sz="1600" dirty="0">
                <a:solidFill>
                  <a:schemeClr val="bg2">
                    <a:lumMod val="25000"/>
                  </a:schemeClr>
                </a:solidFill>
                <a:cs typeface="+mn-ea"/>
                <a:sym typeface="+mn-lt"/>
              </a:rPr>
              <a:t>未结清工资月底发放</a:t>
            </a:r>
          </a:p>
          <a:p>
            <a:pPr algn="ctr" fontAlgn="base">
              <a:spcBef>
                <a:spcPct val="0"/>
              </a:spcBef>
              <a:spcAft>
                <a:spcPct val="0"/>
              </a:spcAft>
            </a:pPr>
            <a:r>
              <a:rPr lang="zh-CN" altLang="en-US" sz="1600" dirty="0">
                <a:solidFill>
                  <a:schemeClr val="bg2">
                    <a:lumMod val="25000"/>
                  </a:schemeClr>
                </a:solidFill>
                <a:cs typeface="+mn-ea"/>
                <a:sym typeface="+mn-lt"/>
              </a:rPr>
              <a:t>保险终止、转出</a:t>
            </a:r>
          </a:p>
          <a:p>
            <a:pPr algn="ctr" fontAlgn="base">
              <a:spcBef>
                <a:spcPct val="0"/>
              </a:spcBef>
              <a:spcAft>
                <a:spcPct val="0"/>
              </a:spcAft>
            </a:pPr>
            <a:r>
              <a:rPr lang="en-US" altLang="zh-CN" sz="1600" dirty="0">
                <a:solidFill>
                  <a:schemeClr val="bg2">
                    <a:lumMod val="25000"/>
                  </a:schemeClr>
                </a:solidFill>
                <a:cs typeface="+mn-ea"/>
                <a:sym typeface="+mn-lt"/>
              </a:rPr>
              <a:t>(</a:t>
            </a:r>
            <a:r>
              <a:rPr lang="zh-CN" altLang="en-US" sz="1600" dirty="0">
                <a:solidFill>
                  <a:schemeClr val="bg2">
                    <a:lumMod val="25000"/>
                  </a:schemeClr>
                </a:solidFill>
                <a:cs typeface="+mn-ea"/>
                <a:sym typeface="+mn-lt"/>
              </a:rPr>
              <a:t>人事部</a:t>
            </a:r>
            <a:r>
              <a:rPr lang="en-US" altLang="zh-CN" sz="1600" dirty="0">
                <a:solidFill>
                  <a:schemeClr val="bg2">
                    <a:lumMod val="25000"/>
                  </a:schemeClr>
                </a:solidFill>
                <a:cs typeface="+mn-ea"/>
                <a:sym typeface="+mn-lt"/>
              </a:rPr>
              <a:t>)</a:t>
            </a:r>
          </a:p>
        </p:txBody>
      </p:sp>
      <p:sp>
        <p:nvSpPr>
          <p:cNvPr id="41" name="Line 19">
            <a:extLst>
              <a:ext uri="{FF2B5EF4-FFF2-40B4-BE49-F238E27FC236}">
                <a16:creationId xmlns="" xmlns:a16="http://schemas.microsoft.com/office/drawing/2014/main" id="{42EB0C75-0A09-4BA7-9319-033057B9555A}"/>
              </a:ext>
            </a:extLst>
          </p:cNvPr>
          <p:cNvSpPr>
            <a:spLocks noChangeShapeType="1"/>
          </p:cNvSpPr>
          <p:nvPr/>
        </p:nvSpPr>
        <p:spPr bwMode="auto">
          <a:xfrm flipH="1">
            <a:off x="4009944" y="2771003"/>
            <a:ext cx="792162" cy="0"/>
          </a:xfrm>
          <a:prstGeom prst="line">
            <a:avLst/>
          </a:prstGeom>
          <a:noFill/>
          <a:ln w="9525">
            <a:solidFill>
              <a:schemeClr val="bg1">
                <a:lumMod val="50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chemeClr val="bg2">
                  <a:lumMod val="25000"/>
                </a:schemeClr>
              </a:solidFill>
              <a:cs typeface="+mn-ea"/>
              <a:sym typeface="+mn-lt"/>
            </a:endParaRPr>
          </a:p>
        </p:txBody>
      </p:sp>
      <p:sp>
        <p:nvSpPr>
          <p:cNvPr id="42" name="Line 20">
            <a:extLst>
              <a:ext uri="{FF2B5EF4-FFF2-40B4-BE49-F238E27FC236}">
                <a16:creationId xmlns="" xmlns:a16="http://schemas.microsoft.com/office/drawing/2014/main" id="{2B9CB265-361D-4347-8957-8AD5912E7E80}"/>
              </a:ext>
            </a:extLst>
          </p:cNvPr>
          <p:cNvSpPr>
            <a:spLocks noChangeShapeType="1"/>
          </p:cNvSpPr>
          <p:nvPr/>
        </p:nvSpPr>
        <p:spPr bwMode="auto">
          <a:xfrm flipH="1">
            <a:off x="6999374" y="2769973"/>
            <a:ext cx="936625" cy="0"/>
          </a:xfrm>
          <a:prstGeom prst="line">
            <a:avLst/>
          </a:prstGeom>
          <a:noFill/>
          <a:ln w="9525">
            <a:solidFill>
              <a:schemeClr val="bg1">
                <a:lumMod val="50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chemeClr val="bg2">
                  <a:lumMod val="25000"/>
                </a:schemeClr>
              </a:solidFill>
              <a:cs typeface="+mn-ea"/>
              <a:sym typeface="+mn-lt"/>
            </a:endParaRPr>
          </a:p>
        </p:txBody>
      </p:sp>
      <p:sp>
        <p:nvSpPr>
          <p:cNvPr id="43" name="Line 21">
            <a:extLst>
              <a:ext uri="{FF2B5EF4-FFF2-40B4-BE49-F238E27FC236}">
                <a16:creationId xmlns="" xmlns:a16="http://schemas.microsoft.com/office/drawing/2014/main" id="{3ECAAB26-BDE7-494E-8448-AAC36D3F92B6}"/>
              </a:ext>
            </a:extLst>
          </p:cNvPr>
          <p:cNvSpPr>
            <a:spLocks noChangeShapeType="1"/>
          </p:cNvSpPr>
          <p:nvPr/>
        </p:nvSpPr>
        <p:spPr bwMode="auto">
          <a:xfrm>
            <a:off x="3071813" y="3284539"/>
            <a:ext cx="0" cy="865187"/>
          </a:xfrm>
          <a:prstGeom prst="line">
            <a:avLst/>
          </a:prstGeom>
          <a:noFill/>
          <a:ln w="9525">
            <a:solidFill>
              <a:schemeClr val="bg1">
                <a:lumMod val="50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chemeClr val="bg2">
                  <a:lumMod val="25000"/>
                </a:schemeClr>
              </a:solidFill>
              <a:cs typeface="+mn-ea"/>
              <a:sym typeface="+mn-lt"/>
            </a:endParaRPr>
          </a:p>
        </p:txBody>
      </p:sp>
      <p:sp>
        <p:nvSpPr>
          <p:cNvPr id="44" name="Line 22">
            <a:extLst>
              <a:ext uri="{FF2B5EF4-FFF2-40B4-BE49-F238E27FC236}">
                <a16:creationId xmlns="" xmlns:a16="http://schemas.microsoft.com/office/drawing/2014/main" id="{C544AF0E-D096-47F3-B937-839D92AFF2DA}"/>
              </a:ext>
            </a:extLst>
          </p:cNvPr>
          <p:cNvSpPr>
            <a:spLocks noChangeShapeType="1"/>
          </p:cNvSpPr>
          <p:nvPr/>
        </p:nvSpPr>
        <p:spPr bwMode="auto">
          <a:xfrm>
            <a:off x="4079876" y="4581525"/>
            <a:ext cx="1655763" cy="0"/>
          </a:xfrm>
          <a:prstGeom prst="line">
            <a:avLst/>
          </a:prstGeom>
          <a:noFill/>
          <a:ln w="9525">
            <a:solidFill>
              <a:schemeClr val="bg1">
                <a:lumMod val="50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chemeClr val="bg2">
                  <a:lumMod val="25000"/>
                </a:schemeClr>
              </a:solidFill>
              <a:cs typeface="+mn-ea"/>
              <a:sym typeface="+mn-lt"/>
            </a:endParaRPr>
          </a:p>
        </p:txBody>
      </p:sp>
      <p:sp>
        <p:nvSpPr>
          <p:cNvPr id="45" name="Line 23">
            <a:extLst>
              <a:ext uri="{FF2B5EF4-FFF2-40B4-BE49-F238E27FC236}">
                <a16:creationId xmlns="" xmlns:a16="http://schemas.microsoft.com/office/drawing/2014/main" id="{18A29126-18F2-4EC2-B93C-98EA736158C8}"/>
              </a:ext>
            </a:extLst>
          </p:cNvPr>
          <p:cNvSpPr>
            <a:spLocks noChangeShapeType="1"/>
          </p:cNvSpPr>
          <p:nvPr/>
        </p:nvSpPr>
        <p:spPr bwMode="auto">
          <a:xfrm>
            <a:off x="6489615" y="4581525"/>
            <a:ext cx="1223963" cy="0"/>
          </a:xfrm>
          <a:prstGeom prst="line">
            <a:avLst/>
          </a:prstGeom>
          <a:noFill/>
          <a:ln w="9525">
            <a:solidFill>
              <a:schemeClr val="bg1">
                <a:lumMod val="50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chemeClr val="bg2">
                  <a:lumMod val="25000"/>
                </a:schemeClr>
              </a:solidFill>
              <a:cs typeface="+mn-ea"/>
              <a:sym typeface="+mn-lt"/>
            </a:endParaRPr>
          </a:p>
        </p:txBody>
      </p:sp>
      <p:sp>
        <p:nvSpPr>
          <p:cNvPr id="46" name="Line 24">
            <a:extLst>
              <a:ext uri="{FF2B5EF4-FFF2-40B4-BE49-F238E27FC236}">
                <a16:creationId xmlns="" xmlns:a16="http://schemas.microsoft.com/office/drawing/2014/main" id="{4E7CD0F8-B7A0-49C7-B605-A13C6C1706D8}"/>
              </a:ext>
            </a:extLst>
          </p:cNvPr>
          <p:cNvSpPr>
            <a:spLocks noChangeShapeType="1"/>
          </p:cNvSpPr>
          <p:nvPr/>
        </p:nvSpPr>
        <p:spPr bwMode="auto">
          <a:xfrm>
            <a:off x="6024563" y="4292601"/>
            <a:ext cx="0" cy="504825"/>
          </a:xfrm>
          <a:prstGeom prst="line">
            <a:avLst/>
          </a:prstGeom>
          <a:noFill/>
          <a:ln w="9525">
            <a:solidFill>
              <a:schemeClr val="bg1">
                <a:lumMod val="50000"/>
              </a:schemeClr>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chemeClr val="bg2">
                  <a:lumMod val="25000"/>
                </a:schemeClr>
              </a:solidFill>
              <a:cs typeface="+mn-ea"/>
              <a:sym typeface="+mn-lt"/>
            </a:endParaRPr>
          </a:p>
        </p:txBody>
      </p:sp>
    </p:spTree>
    <p:extLst>
      <p:ext uri="{BB962C8B-B14F-4D97-AF65-F5344CB8AC3E}">
        <p14:creationId xmlns:p14="http://schemas.microsoft.com/office/powerpoint/2010/main" val="17541472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500"/>
                                        <p:tgtEl>
                                          <p:spTgt spid="29"/>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4"/>
                                        </p:tgtEl>
                                        <p:attrNameLst>
                                          <p:attrName>style.visibility</p:attrName>
                                        </p:attrNameLst>
                                      </p:cBhvr>
                                      <p:to>
                                        <p:strVal val="visible"/>
                                      </p:to>
                                    </p:set>
                                    <p:animEffect transition="in" filter="fade">
                                      <p:cBhvr>
                                        <p:cTn id="18" dur="500"/>
                                        <p:tgtEl>
                                          <p:spTgt spid="34"/>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fade">
                                      <p:cBhvr>
                                        <p:cTn id="21" dur="500"/>
                                        <p:tgtEl>
                                          <p:spTgt spid="3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5"/>
                                        </p:tgtEl>
                                        <p:attrNameLst>
                                          <p:attrName>style.visibility</p:attrName>
                                        </p:attrNameLst>
                                      </p:cBhvr>
                                      <p:to>
                                        <p:strVal val="visible"/>
                                      </p:to>
                                    </p:set>
                                    <p:animEffect transition="in" filter="fade">
                                      <p:cBhvr>
                                        <p:cTn id="24" dur="500"/>
                                        <p:tgtEl>
                                          <p:spTgt spid="35"/>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fade">
                                      <p:cBhvr>
                                        <p:cTn id="27" dur="500"/>
                                        <p:tgtEl>
                                          <p:spTgt spid="38"/>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9"/>
                                        </p:tgtEl>
                                        <p:attrNameLst>
                                          <p:attrName>style.visibility</p:attrName>
                                        </p:attrNameLst>
                                      </p:cBhvr>
                                      <p:to>
                                        <p:strVal val="visible"/>
                                      </p:to>
                                    </p:set>
                                    <p:animEffect transition="in" filter="fade">
                                      <p:cBhvr>
                                        <p:cTn id="30" dur="500"/>
                                        <p:tgtEl>
                                          <p:spTgt spid="39"/>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0"/>
                                        </p:tgtEl>
                                        <p:attrNameLst>
                                          <p:attrName>style.visibility</p:attrName>
                                        </p:attrNameLst>
                                      </p:cBhvr>
                                      <p:to>
                                        <p:strVal val="visible"/>
                                      </p:to>
                                    </p:set>
                                    <p:animEffect transition="in" filter="fade">
                                      <p:cBhvr>
                                        <p:cTn id="33" dur="500"/>
                                        <p:tgtEl>
                                          <p:spTgt spid="40"/>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500"/>
                                        <p:tgtEl>
                                          <p:spTgt spid="31"/>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42"/>
                                        </p:tgtEl>
                                        <p:attrNameLst>
                                          <p:attrName>style.visibility</p:attrName>
                                        </p:attrNameLst>
                                      </p:cBhvr>
                                      <p:to>
                                        <p:strVal val="visible"/>
                                      </p:to>
                                    </p:set>
                                    <p:animEffect transition="in" filter="fade">
                                      <p:cBhvr>
                                        <p:cTn id="41" dur="500"/>
                                        <p:tgtEl>
                                          <p:spTgt spid="42"/>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41"/>
                                        </p:tgtEl>
                                        <p:attrNameLst>
                                          <p:attrName>style.visibility</p:attrName>
                                        </p:attrNameLst>
                                      </p:cBhvr>
                                      <p:to>
                                        <p:strVal val="visible"/>
                                      </p:to>
                                    </p:set>
                                    <p:animEffect transition="in" filter="fade">
                                      <p:cBhvr>
                                        <p:cTn id="44" dur="500"/>
                                        <p:tgtEl>
                                          <p:spTgt spid="41"/>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fade">
                                      <p:cBhvr>
                                        <p:cTn id="47" dur="500"/>
                                        <p:tgtEl>
                                          <p:spTgt spid="43"/>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44"/>
                                        </p:tgtEl>
                                        <p:attrNameLst>
                                          <p:attrName>style.visibility</p:attrName>
                                        </p:attrNameLst>
                                      </p:cBhvr>
                                      <p:to>
                                        <p:strVal val="visible"/>
                                      </p:to>
                                    </p:set>
                                    <p:animEffect transition="in" filter="fade">
                                      <p:cBhvr>
                                        <p:cTn id="50" dur="500"/>
                                        <p:tgtEl>
                                          <p:spTgt spid="44"/>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46"/>
                                        </p:tgtEl>
                                        <p:attrNameLst>
                                          <p:attrName>style.visibility</p:attrName>
                                        </p:attrNameLst>
                                      </p:cBhvr>
                                      <p:to>
                                        <p:strVal val="visible"/>
                                      </p:to>
                                    </p:set>
                                    <p:animEffect transition="in" filter="fade">
                                      <p:cBhvr>
                                        <p:cTn id="53" dur="500"/>
                                        <p:tgtEl>
                                          <p:spTgt spid="46"/>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45"/>
                                        </p:tgtEl>
                                        <p:attrNameLst>
                                          <p:attrName>style.visibility</p:attrName>
                                        </p:attrNameLst>
                                      </p:cBhvr>
                                      <p:to>
                                        <p:strVal val="visible"/>
                                      </p:to>
                                    </p:set>
                                    <p:animEffect transition="in" filter="fade">
                                      <p:cBhvr>
                                        <p:cTn id="56"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9" grpId="0"/>
      <p:bldP spid="30" grpId="0" animBg="1"/>
      <p:bldP spid="31" grpId="0" animBg="1"/>
      <p:bldP spid="34" grpId="0" animBg="1"/>
      <p:bldP spid="35" grpId="0" animBg="1"/>
      <p:bldP spid="38" grpId="0" animBg="1"/>
      <p:bldP spid="39" grpId="0" animBg="1"/>
      <p:bldP spid="40" grpId="0" animBg="1"/>
      <p:bldP spid="41" grpId="0" animBg="1"/>
      <p:bldP spid="42" grpId="0" animBg="1"/>
      <p:bldP spid="43" grpId="0" animBg="1"/>
      <p:bldP spid="44" grpId="0" animBg="1"/>
      <p:bldP spid="45" grpId="0" animBg="1"/>
      <p:bldP spid="46" grpId="0" animBg="1"/>
    </p:bldLst>
  </p:timing>
</p:sld>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dylsgppm">
      <a:majorFont>
        <a:latin typeface="微软雅黑" panose="020F0302020204030204"/>
        <a:ea typeface="微软雅黑"/>
        <a:cs typeface=""/>
      </a:majorFont>
      <a:minorFont>
        <a:latin typeface="微软雅黑" panose="020F0502020204030204"/>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370</TotalTime>
  <Words>2666</Words>
  <Application>Microsoft Office PowerPoint</Application>
  <PresentationFormat>宽屏</PresentationFormat>
  <Paragraphs>367</Paragraphs>
  <Slides>35</Slides>
  <Notes>22</Notes>
  <HiddenSlides>0</HiddenSlides>
  <MMClips>0</MMClips>
  <ScaleCrop>false</ScaleCrop>
  <HeadingPairs>
    <vt:vector size="6" baseType="variant">
      <vt:variant>
        <vt:lpstr>已用的字体</vt:lpstr>
      </vt:variant>
      <vt:variant>
        <vt:i4>10</vt:i4>
      </vt:variant>
      <vt:variant>
        <vt:lpstr>主题</vt:lpstr>
      </vt:variant>
      <vt:variant>
        <vt:i4>3</vt:i4>
      </vt:variant>
      <vt:variant>
        <vt:lpstr>幻灯片标题</vt:lpstr>
      </vt:variant>
      <vt:variant>
        <vt:i4>35</vt:i4>
      </vt:variant>
    </vt:vector>
  </HeadingPairs>
  <TitlesOfParts>
    <vt:vector size="48" baseType="lpstr">
      <vt:lpstr>Meiryo</vt:lpstr>
      <vt:lpstr>宋体</vt:lpstr>
      <vt:lpstr>微软雅黑</vt:lpstr>
      <vt:lpstr>字魂36号-正文宋楷</vt:lpstr>
      <vt:lpstr>Arial</vt:lpstr>
      <vt:lpstr>Calibri</vt:lpstr>
      <vt:lpstr>Calibri Light</vt:lpstr>
      <vt:lpstr>Century Gothic</vt:lpstr>
      <vt:lpstr>Montserrat</vt:lpstr>
      <vt:lpstr>Wingdings</vt:lpstr>
      <vt:lpstr>第一PPT，www.1ppt.com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50</cp:revision>
  <dcterms:created xsi:type="dcterms:W3CDTF">2021-05-12T08:14:44Z</dcterms:created>
  <dcterms:modified xsi:type="dcterms:W3CDTF">2023-01-15T01:43:02Z</dcterms:modified>
</cp:coreProperties>
</file>