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8"/>
  </p:notesMasterIdLst>
  <p:sldIdLst>
    <p:sldId id="305" r:id="rId4"/>
    <p:sldId id="257" r:id="rId5"/>
    <p:sldId id="306" r:id="rId6"/>
    <p:sldId id="259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8" r:id="rId18"/>
    <p:sldId id="319" r:id="rId19"/>
    <p:sldId id="320" r:id="rId20"/>
    <p:sldId id="321" r:id="rId21"/>
    <p:sldId id="322" r:id="rId22"/>
    <p:sldId id="323" r:id="rId23"/>
    <p:sldId id="324" r:id="rId24"/>
    <p:sldId id="325" r:id="rId25"/>
    <p:sldId id="326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29A26"/>
    <a:srgbClr val="595959"/>
    <a:srgbClr val="FF9900"/>
    <a:srgbClr val="E7AD4B"/>
    <a:srgbClr val="D28D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6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552F0-38EC-4A29-8F93-8661674485AA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49E390-8A57-45F9-B35C-F7FD06EC4E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279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49E390-8A57-45F9-B35C-F7FD06EC4E2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631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5447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23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2023/1/16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44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9239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45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6494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05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4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60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3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467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75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19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83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58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399704" y="67284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210591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5FC28AF-2740-4225-81AF-0D6F4AFB0A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52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2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2" Type="http://schemas.openxmlformats.org/officeDocument/2006/relationships/tags" Target="../tags/tag22.xml"/><Relationship Id="rId16" Type="http://schemas.openxmlformats.org/officeDocument/2006/relationships/image" Target="../media/image6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slideLayout" Target="../slideLayouts/slideLayout8.xml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7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50.xml"/><Relationship Id="rId7" Type="http://schemas.openxmlformats.org/officeDocument/2006/relationships/tags" Target="../tags/tag54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9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6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9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1.jpg"/><Relationship Id="rId5" Type="http://schemas.openxmlformats.org/officeDocument/2006/relationships/tags" Target="../tags/tag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8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10" Type="http://schemas.openxmlformats.org/officeDocument/2006/relationships/image" Target="../media/image6.png"/><Relationship Id="rId4" Type="http://schemas.openxmlformats.org/officeDocument/2006/relationships/tags" Target="../tags/tag63.xml"/><Relationship Id="rId9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9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0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6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slideLayout" Target="../slideLayouts/slideLayout8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tags" Target="../tags/tag83.xml"/><Relationship Id="rId5" Type="http://schemas.openxmlformats.org/officeDocument/2006/relationships/tags" Target="../tags/tag77.xml"/><Relationship Id="rId10" Type="http://schemas.openxmlformats.org/officeDocument/2006/relationships/tags" Target="../tags/tag82.xml"/><Relationship Id="rId4" Type="http://schemas.openxmlformats.org/officeDocument/2006/relationships/tags" Target="../tags/tag76.xml"/><Relationship Id="rId9" Type="http://schemas.openxmlformats.org/officeDocument/2006/relationships/tags" Target="../tags/tag8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12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4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0634D15-F874-490A-AB98-67CCC555E0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7B7762E-B147-4BF3-93A5-F329F4C68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85191" y="1589987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管理者如何带好团队培训系列课程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08767" y="5061605"/>
            <a:ext cx="562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主讲</a:t>
            </a: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优品</a:t>
            </a:r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              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20XX</a:t>
            </a: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23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日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F3EFB63-DD00-49A7-B449-1D3B0B53FB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1181" y="730975"/>
            <a:ext cx="1402915" cy="1164920"/>
          </a:xfrm>
          <a:custGeom>
            <a:avLst/>
            <a:gdLst>
              <a:gd name="connsiteX0" fmla="*/ 0 w 1402915"/>
              <a:gd name="connsiteY0" fmla="*/ 0 h 1164920"/>
              <a:gd name="connsiteX1" fmla="*/ 1402915 w 1402915"/>
              <a:gd name="connsiteY1" fmla="*/ 0 h 1164920"/>
              <a:gd name="connsiteX2" fmla="*/ 1402915 w 1402915"/>
              <a:gd name="connsiteY2" fmla="*/ 1164920 h 1164920"/>
              <a:gd name="connsiteX3" fmla="*/ 0 w 1402915"/>
              <a:gd name="connsiteY3" fmla="*/ 1164920 h 1164920"/>
              <a:gd name="connsiteX4" fmla="*/ 0 w 1402915"/>
              <a:gd name="connsiteY4" fmla="*/ 0 h 11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15" h="1164920">
                <a:moveTo>
                  <a:pt x="0" y="0"/>
                </a:moveTo>
                <a:lnTo>
                  <a:pt x="1402915" y="0"/>
                </a:lnTo>
                <a:lnTo>
                  <a:pt x="1402915" y="1164920"/>
                </a:lnTo>
                <a:lnTo>
                  <a:pt x="0" y="11649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FCFA16F-75D5-4E11-9B08-FFB19D5986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6244" y="2103372"/>
            <a:ext cx="694759" cy="486624"/>
          </a:xfrm>
          <a:custGeom>
            <a:avLst/>
            <a:gdLst>
              <a:gd name="connsiteX0" fmla="*/ 0 w 694759"/>
              <a:gd name="connsiteY0" fmla="*/ 0 h 486624"/>
              <a:gd name="connsiteX1" fmla="*/ 694759 w 694759"/>
              <a:gd name="connsiteY1" fmla="*/ 0 h 486624"/>
              <a:gd name="connsiteX2" fmla="*/ 694759 w 694759"/>
              <a:gd name="connsiteY2" fmla="*/ 486624 h 486624"/>
              <a:gd name="connsiteX3" fmla="*/ 0 w 694759"/>
              <a:gd name="connsiteY3" fmla="*/ 486624 h 486624"/>
              <a:gd name="connsiteX4" fmla="*/ 0 w 694759"/>
              <a:gd name="connsiteY4" fmla="*/ 0 h 4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759" h="486624">
                <a:moveTo>
                  <a:pt x="0" y="0"/>
                </a:moveTo>
                <a:lnTo>
                  <a:pt x="694759" y="0"/>
                </a:lnTo>
                <a:lnTo>
                  <a:pt x="694759" y="486624"/>
                </a:lnTo>
                <a:lnTo>
                  <a:pt x="0" y="4866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F9AC7F7E-C20A-49E6-822D-040428886E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6419" y="516757"/>
            <a:ext cx="2068134" cy="714771"/>
          </a:xfrm>
          <a:custGeom>
            <a:avLst/>
            <a:gdLst>
              <a:gd name="connsiteX0" fmla="*/ 0 w 2530910"/>
              <a:gd name="connsiteY0" fmla="*/ 0 h 874712"/>
              <a:gd name="connsiteX1" fmla="*/ 2530910 w 2530910"/>
              <a:gd name="connsiteY1" fmla="*/ 0 h 874712"/>
              <a:gd name="connsiteX2" fmla="*/ 2530910 w 2530910"/>
              <a:gd name="connsiteY2" fmla="*/ 874712 h 874712"/>
              <a:gd name="connsiteX3" fmla="*/ 0 w 2530910"/>
              <a:gd name="connsiteY3" fmla="*/ 874712 h 874712"/>
              <a:gd name="connsiteX4" fmla="*/ 0 w 2530910"/>
              <a:gd name="connsiteY4" fmla="*/ 0 h 87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910" h="874712">
                <a:moveTo>
                  <a:pt x="0" y="0"/>
                </a:moveTo>
                <a:lnTo>
                  <a:pt x="2530910" y="0"/>
                </a:lnTo>
                <a:lnTo>
                  <a:pt x="2530910" y="874712"/>
                </a:lnTo>
                <a:lnTo>
                  <a:pt x="0" y="87471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D7FAEE6A-B081-4004-AD5A-35EB13EE0F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082" y="4075332"/>
            <a:ext cx="1063282" cy="1065584"/>
          </a:xfrm>
          <a:custGeom>
            <a:avLst/>
            <a:gdLst>
              <a:gd name="connsiteX0" fmla="*/ 531641 w 1063282"/>
              <a:gd name="connsiteY0" fmla="*/ 0 h 1065584"/>
              <a:gd name="connsiteX1" fmla="*/ 1063282 w 1063282"/>
              <a:gd name="connsiteY1" fmla="*/ 532792 h 1065584"/>
              <a:gd name="connsiteX2" fmla="*/ 531641 w 1063282"/>
              <a:gd name="connsiteY2" fmla="*/ 1065584 h 1065584"/>
              <a:gd name="connsiteX3" fmla="*/ 0 w 1063282"/>
              <a:gd name="connsiteY3" fmla="*/ 532792 h 1065584"/>
              <a:gd name="connsiteX4" fmla="*/ 531641 w 1063282"/>
              <a:gd name="connsiteY4" fmla="*/ 0 h 106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82" h="1065584">
                <a:moveTo>
                  <a:pt x="531641" y="0"/>
                </a:moveTo>
                <a:cubicBezTo>
                  <a:pt x="825258" y="0"/>
                  <a:pt x="1063282" y="238539"/>
                  <a:pt x="1063282" y="532792"/>
                </a:cubicBezTo>
                <a:cubicBezTo>
                  <a:pt x="1063282" y="827045"/>
                  <a:pt x="825258" y="1065584"/>
                  <a:pt x="531641" y="1065584"/>
                </a:cubicBezTo>
                <a:cubicBezTo>
                  <a:pt x="238024" y="1065584"/>
                  <a:pt x="0" y="827045"/>
                  <a:pt x="0" y="532792"/>
                </a:cubicBezTo>
                <a:cubicBezTo>
                  <a:pt x="0" y="238539"/>
                  <a:pt x="238024" y="0"/>
                  <a:pt x="531641" y="0"/>
                </a:cubicBez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A05565A0-C5E3-4B7E-8A89-0AFC22E3BD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56406" y="4668316"/>
            <a:ext cx="1413600" cy="2145425"/>
          </a:xfrm>
          <a:custGeom>
            <a:avLst/>
            <a:gdLst>
              <a:gd name="connsiteX0" fmla="*/ 855253 w 1413600"/>
              <a:gd name="connsiteY0" fmla="*/ 0 h 2145425"/>
              <a:gd name="connsiteX1" fmla="*/ 1413600 w 1413600"/>
              <a:gd name="connsiteY1" fmla="*/ 1893191 h 2145425"/>
              <a:gd name="connsiteX2" fmla="*/ 558346 w 1413600"/>
              <a:gd name="connsiteY2" fmla="*/ 2145425 h 2145425"/>
              <a:gd name="connsiteX3" fmla="*/ 0 w 1413600"/>
              <a:gd name="connsiteY3" fmla="*/ 252234 h 2145425"/>
              <a:gd name="connsiteX4" fmla="*/ 855253 w 1413600"/>
              <a:gd name="connsiteY4" fmla="*/ 0 h 214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600" h="2145425">
                <a:moveTo>
                  <a:pt x="855253" y="0"/>
                </a:moveTo>
                <a:lnTo>
                  <a:pt x="1413600" y="1893191"/>
                </a:lnTo>
                <a:lnTo>
                  <a:pt x="558346" y="2145425"/>
                </a:lnTo>
                <a:lnTo>
                  <a:pt x="0" y="252234"/>
                </a:lnTo>
                <a:lnTo>
                  <a:pt x="855253" y="0"/>
                </a:lnTo>
                <a:close/>
              </a:path>
            </a:pathLst>
          </a:cu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C21C7B01-B35C-4F8C-B8A1-DFC3858C584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082" y="448690"/>
            <a:ext cx="808925" cy="810676"/>
          </a:xfrm>
          <a:custGeom>
            <a:avLst/>
            <a:gdLst>
              <a:gd name="connsiteX0" fmla="*/ 0 w 1198887"/>
              <a:gd name="connsiteY0" fmla="*/ 0 h 1201482"/>
              <a:gd name="connsiteX1" fmla="*/ 1198887 w 1198887"/>
              <a:gd name="connsiteY1" fmla="*/ 0 h 1201482"/>
              <a:gd name="connsiteX2" fmla="*/ 1198887 w 1198887"/>
              <a:gd name="connsiteY2" fmla="*/ 1201482 h 1201482"/>
              <a:gd name="connsiteX3" fmla="*/ 0 w 1198887"/>
              <a:gd name="connsiteY3" fmla="*/ 1201482 h 1201482"/>
              <a:gd name="connsiteX4" fmla="*/ 0 w 1198887"/>
              <a:gd name="connsiteY4" fmla="*/ 0 h 12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7" h="1201482">
                <a:moveTo>
                  <a:pt x="0" y="0"/>
                </a:moveTo>
                <a:lnTo>
                  <a:pt x="1198887" y="0"/>
                </a:lnTo>
                <a:lnTo>
                  <a:pt x="1198887" y="1201482"/>
                </a:lnTo>
                <a:lnTo>
                  <a:pt x="0" y="120148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A7D2F3D-3947-4154-9501-F035288565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178" y="4839286"/>
            <a:ext cx="2237513" cy="1928743"/>
          </a:xfrm>
          <a:custGeom>
            <a:avLst/>
            <a:gdLst>
              <a:gd name="connsiteX0" fmla="*/ 2707029 w 3108673"/>
              <a:gd name="connsiteY0" fmla="*/ 0 h 2679685"/>
              <a:gd name="connsiteX1" fmla="*/ 3108673 w 3108673"/>
              <a:gd name="connsiteY1" fmla="*/ 2129457 h 2679685"/>
              <a:gd name="connsiteX2" fmla="*/ 191440 w 3108673"/>
              <a:gd name="connsiteY2" fmla="*/ 2679685 h 2679685"/>
              <a:gd name="connsiteX3" fmla="*/ 0 w 3108673"/>
              <a:gd name="connsiteY3" fmla="*/ 1664696 h 2679685"/>
              <a:gd name="connsiteX4" fmla="*/ 0 w 3108673"/>
              <a:gd name="connsiteY4" fmla="*/ 510581 h 2679685"/>
              <a:gd name="connsiteX5" fmla="*/ 786240 w 3108673"/>
              <a:gd name="connsiteY5" fmla="*/ 362286 h 2679685"/>
              <a:gd name="connsiteX6" fmla="*/ 787279 w 3108673"/>
              <a:gd name="connsiteY6" fmla="*/ 363145 h 2679685"/>
              <a:gd name="connsiteX7" fmla="*/ 1084524 w 3108673"/>
              <a:gd name="connsiteY7" fmla="*/ 454137 h 2679685"/>
              <a:gd name="connsiteX8" fmla="*/ 1460451 w 3108673"/>
              <a:gd name="connsiteY8" fmla="*/ 298086 h 2679685"/>
              <a:gd name="connsiteX9" fmla="*/ 1521819 w 3108673"/>
              <a:gd name="connsiteY9" fmla="*/ 223546 h 2679685"/>
              <a:gd name="connsiteX10" fmla="*/ 2210707 w 3108673"/>
              <a:gd name="connsiteY10" fmla="*/ 93613 h 2679685"/>
              <a:gd name="connsiteX11" fmla="*/ 2242541 w 3108673"/>
              <a:gd name="connsiteY11" fmla="*/ 103516 h 2679685"/>
              <a:gd name="connsiteX12" fmla="*/ 2349685 w 3108673"/>
              <a:gd name="connsiteY12" fmla="*/ 114340 h 2679685"/>
              <a:gd name="connsiteX13" fmla="*/ 2646930 w 3108673"/>
              <a:gd name="connsiteY13" fmla="*/ 23348 h 2679685"/>
              <a:gd name="connsiteX14" fmla="*/ 2665751 w 3108673"/>
              <a:gd name="connsiteY14" fmla="*/ 7786 h 2679685"/>
              <a:gd name="connsiteX15" fmla="*/ 2707029 w 3108673"/>
              <a:gd name="connsiteY15" fmla="*/ 0 h 26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8673" h="2679685">
                <a:moveTo>
                  <a:pt x="2707029" y="0"/>
                </a:moveTo>
                <a:lnTo>
                  <a:pt x="3108673" y="2129457"/>
                </a:lnTo>
                <a:lnTo>
                  <a:pt x="191440" y="2679685"/>
                </a:lnTo>
                <a:lnTo>
                  <a:pt x="0" y="1664696"/>
                </a:lnTo>
                <a:lnTo>
                  <a:pt x="0" y="510581"/>
                </a:lnTo>
                <a:lnTo>
                  <a:pt x="786240" y="362286"/>
                </a:lnTo>
                <a:lnTo>
                  <a:pt x="787279" y="363145"/>
                </a:lnTo>
                <a:cubicBezTo>
                  <a:pt x="872129" y="420593"/>
                  <a:pt x="974418" y="454137"/>
                  <a:pt x="1084524" y="454137"/>
                </a:cubicBezTo>
                <a:cubicBezTo>
                  <a:pt x="1231333" y="454137"/>
                  <a:pt x="1364243" y="394502"/>
                  <a:pt x="1460451" y="298086"/>
                </a:cubicBezTo>
                <a:lnTo>
                  <a:pt x="1521819" y="223546"/>
                </a:lnTo>
                <a:lnTo>
                  <a:pt x="2210707" y="93613"/>
                </a:lnTo>
                <a:lnTo>
                  <a:pt x="2242541" y="103516"/>
                </a:lnTo>
                <a:cubicBezTo>
                  <a:pt x="2277150" y="110613"/>
                  <a:pt x="2312983" y="114340"/>
                  <a:pt x="2349685" y="114340"/>
                </a:cubicBezTo>
                <a:cubicBezTo>
                  <a:pt x="2459792" y="114340"/>
                  <a:pt x="2562080" y="80796"/>
                  <a:pt x="2646930" y="23348"/>
                </a:cubicBezTo>
                <a:lnTo>
                  <a:pt x="2665751" y="7786"/>
                </a:lnTo>
                <a:lnTo>
                  <a:pt x="2707029" y="0"/>
                </a:ln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6EC7EBB-9EDC-47B0-B160-295EE466A7C6}"/>
              </a:ext>
            </a:extLst>
          </p:cNvPr>
          <p:cNvSpPr/>
          <p:nvPr/>
        </p:nvSpPr>
        <p:spPr>
          <a:xfrm>
            <a:off x="2873446" y="4145096"/>
            <a:ext cx="6072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优秀管理者的有效沟通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BB165F24-C2C2-415B-A886-822C0CDFF7D2}"/>
              </a:ext>
            </a:extLst>
          </p:cNvPr>
          <p:cNvSpPr/>
          <p:nvPr/>
        </p:nvSpPr>
        <p:spPr>
          <a:xfrm>
            <a:off x="5563035" y="936000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B5823958-E568-4896-9A73-152A6BDE2CEE}"/>
              </a:ext>
            </a:extLst>
          </p:cNvPr>
          <p:cNvGrpSpPr/>
          <p:nvPr/>
        </p:nvGrpSpPr>
        <p:grpSpPr>
          <a:xfrm>
            <a:off x="1967024" y="2192055"/>
            <a:ext cx="1725968" cy="1752056"/>
            <a:chOff x="8102024" y="1895895"/>
            <a:chExt cx="2146986" cy="2179438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FA7F9984-6672-4414-BDB1-48E998115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C6C13937-BADB-4BB6-A84C-809F0768667F}"/>
                </a:ext>
              </a:extLst>
            </p:cNvPr>
            <p:cNvSpPr/>
            <p:nvPr/>
          </p:nvSpPr>
          <p:spPr>
            <a:xfrm>
              <a:off x="8369028" y="2178090"/>
              <a:ext cx="1378272" cy="1493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2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有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6E1204E8-01E1-4AB5-89D0-6408EF9365FA}"/>
              </a:ext>
            </a:extLst>
          </p:cNvPr>
          <p:cNvGrpSpPr/>
          <p:nvPr/>
        </p:nvGrpSpPr>
        <p:grpSpPr>
          <a:xfrm>
            <a:off x="3504311" y="2192055"/>
            <a:ext cx="1725968" cy="1752056"/>
            <a:chOff x="8102024" y="1895895"/>
            <a:chExt cx="2146986" cy="2179438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xmlns="" id="{34BD0533-5C7E-45A7-B667-7B885A727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08B639AA-AD68-47F8-92A2-121C497EC510}"/>
                </a:ext>
              </a:extLst>
            </p:cNvPr>
            <p:cNvSpPr/>
            <p:nvPr/>
          </p:nvSpPr>
          <p:spPr>
            <a:xfrm>
              <a:off x="8431355" y="2162508"/>
              <a:ext cx="1378272" cy="1493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2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效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B27AC947-2254-4DB3-BB07-170E8F234BAD}"/>
              </a:ext>
            </a:extLst>
          </p:cNvPr>
          <p:cNvGrpSpPr/>
          <p:nvPr/>
        </p:nvGrpSpPr>
        <p:grpSpPr>
          <a:xfrm>
            <a:off x="6863650" y="2192055"/>
            <a:ext cx="1725968" cy="1752056"/>
            <a:chOff x="8102024" y="1895895"/>
            <a:chExt cx="2146986" cy="2179438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xmlns="" id="{9D243A0B-1F9E-4AE8-BF44-1FB49375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7" name="矩形 56">
              <a:extLst>
                <a:ext uri="{FF2B5EF4-FFF2-40B4-BE49-F238E27FC236}">
                  <a16:creationId xmlns:a16="http://schemas.microsoft.com/office/drawing/2014/main" xmlns="" id="{3088BD1F-A97B-4AB3-8F84-C0B5E7B1F8F5}"/>
                </a:ext>
              </a:extLst>
            </p:cNvPr>
            <p:cNvSpPr/>
            <p:nvPr/>
          </p:nvSpPr>
          <p:spPr>
            <a:xfrm>
              <a:off x="8369028" y="2131345"/>
              <a:ext cx="1378271" cy="1493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2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沟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F06055B4-6D82-4D27-BC88-3BB38AB1A020}"/>
              </a:ext>
            </a:extLst>
          </p:cNvPr>
          <p:cNvGrpSpPr/>
          <p:nvPr/>
        </p:nvGrpSpPr>
        <p:grpSpPr>
          <a:xfrm>
            <a:off x="8480566" y="2192055"/>
            <a:ext cx="1725968" cy="1752056"/>
            <a:chOff x="8102024" y="1895895"/>
            <a:chExt cx="2146986" cy="2179438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xmlns="" id="{8848B4F7-0E58-4DCC-9F13-71DA9F8DD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60" name="矩形 59">
              <a:extLst>
                <a:ext uri="{FF2B5EF4-FFF2-40B4-BE49-F238E27FC236}">
                  <a16:creationId xmlns:a16="http://schemas.microsoft.com/office/drawing/2014/main" xmlns="" id="{7E476E43-4EE3-42D3-881B-3668C60658DA}"/>
                </a:ext>
              </a:extLst>
            </p:cNvPr>
            <p:cNvSpPr/>
            <p:nvPr/>
          </p:nvSpPr>
          <p:spPr>
            <a:xfrm>
              <a:off x="8396361" y="2138701"/>
              <a:ext cx="1378272" cy="1493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2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通</a:t>
              </a:r>
            </a:p>
          </p:txBody>
        </p:sp>
      </p:grpSp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E0E4A21F-872B-4BFC-B959-92FA3428417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6768" y="2295381"/>
            <a:ext cx="1430305" cy="1430305"/>
          </a:xfrm>
          <a:custGeom>
            <a:avLst/>
            <a:gdLst>
              <a:gd name="connsiteX0" fmla="*/ 2270003 w 4540006"/>
              <a:gd name="connsiteY0" fmla="*/ 0 h 4540006"/>
              <a:gd name="connsiteX1" fmla="*/ 3153591 w 4540006"/>
              <a:gd name="connsiteY1" fmla="*/ 178388 h 4540006"/>
              <a:gd name="connsiteX2" fmla="*/ 3185242 w 4540006"/>
              <a:gd name="connsiteY2" fmla="*/ 193635 h 4540006"/>
              <a:gd name="connsiteX3" fmla="*/ 3185242 w 4540006"/>
              <a:gd name="connsiteY3" fmla="*/ 530298 h 4540006"/>
              <a:gd name="connsiteX4" fmla="*/ 3727073 w 4540006"/>
              <a:gd name="connsiteY4" fmla="*/ 530298 h 4540006"/>
              <a:gd name="connsiteX5" fmla="*/ 3830768 w 4540006"/>
              <a:gd name="connsiteY5" fmla="*/ 624542 h 4540006"/>
              <a:gd name="connsiteX6" fmla="*/ 3830768 w 4540006"/>
              <a:gd name="connsiteY6" fmla="*/ 1106496 h 4540006"/>
              <a:gd name="connsiteX7" fmla="*/ 4216523 w 4540006"/>
              <a:gd name="connsiteY7" fmla="*/ 1106496 h 4540006"/>
              <a:gd name="connsiteX8" fmla="*/ 4266029 w 4540006"/>
              <a:gd name="connsiteY8" fmla="*/ 1187985 h 4540006"/>
              <a:gd name="connsiteX9" fmla="*/ 4540006 w 4540006"/>
              <a:gd name="connsiteY9" fmla="*/ 2270003 h 4540006"/>
              <a:gd name="connsiteX10" fmla="*/ 4437951 w 4540006"/>
              <a:gd name="connsiteY10" fmla="*/ 2945032 h 4540006"/>
              <a:gd name="connsiteX11" fmla="*/ 4414887 w 4540006"/>
              <a:gd name="connsiteY11" fmla="*/ 3008049 h 4540006"/>
              <a:gd name="connsiteX12" fmla="*/ 2838854 w 4540006"/>
              <a:gd name="connsiteY12" fmla="*/ 4427111 h 4540006"/>
              <a:gd name="connsiteX13" fmla="*/ 2866740 w 4540006"/>
              <a:gd name="connsiteY13" fmla="*/ 4458082 h 4540006"/>
              <a:gd name="connsiteX14" fmla="*/ 2727488 w 4540006"/>
              <a:gd name="connsiteY14" fmla="*/ 4493888 h 4540006"/>
              <a:gd name="connsiteX15" fmla="*/ 2270003 w 4540006"/>
              <a:gd name="connsiteY15" fmla="*/ 4540006 h 4540006"/>
              <a:gd name="connsiteX16" fmla="*/ 0 w 4540006"/>
              <a:gd name="connsiteY16" fmla="*/ 2270003 h 4540006"/>
              <a:gd name="connsiteX17" fmla="*/ 178388 w 4540006"/>
              <a:gd name="connsiteY17" fmla="*/ 1386415 h 4540006"/>
              <a:gd name="connsiteX18" fmla="*/ 215351 w 4540006"/>
              <a:gd name="connsiteY18" fmla="*/ 1309686 h 4540006"/>
              <a:gd name="connsiteX19" fmla="*/ 492147 w 4540006"/>
              <a:gd name="connsiteY19" fmla="*/ 1309686 h 4540006"/>
              <a:gd name="connsiteX20" fmla="*/ 492147 w 4540006"/>
              <a:gd name="connsiteY20" fmla="*/ 861122 h 4540006"/>
              <a:gd name="connsiteX21" fmla="*/ 518358 w 4540006"/>
              <a:gd name="connsiteY21" fmla="*/ 826070 h 4540006"/>
              <a:gd name="connsiteX22" fmla="*/ 1000823 w 4540006"/>
              <a:gd name="connsiteY22" fmla="*/ 387681 h 4540006"/>
              <a:gd name="connsiteX23" fmla="*/ 1054728 w 4540006"/>
              <a:gd name="connsiteY23" fmla="*/ 354933 h 4540006"/>
              <a:gd name="connsiteX24" fmla="*/ 1946215 w 4540006"/>
              <a:gd name="connsiteY24" fmla="*/ 354933 h 4540006"/>
              <a:gd name="connsiteX25" fmla="*/ 1946215 w 4540006"/>
              <a:gd name="connsiteY25" fmla="*/ 336615 h 4540006"/>
              <a:gd name="connsiteX26" fmla="*/ 1982744 w 4540006"/>
              <a:gd name="connsiteY26" fmla="*/ 336615 h 4540006"/>
              <a:gd name="connsiteX27" fmla="*/ 1982744 w 4540006"/>
              <a:gd name="connsiteY27" fmla="*/ 324089 h 4540006"/>
              <a:gd name="connsiteX28" fmla="*/ 1995270 w 4540006"/>
              <a:gd name="connsiteY28" fmla="*/ 324089 h 4540006"/>
              <a:gd name="connsiteX29" fmla="*/ 1995270 w 4540006"/>
              <a:gd name="connsiteY29" fmla="*/ 18227 h 4540006"/>
              <a:gd name="connsiteX30" fmla="*/ 2037908 w 4540006"/>
              <a:gd name="connsiteY30" fmla="*/ 11720 h 4540006"/>
              <a:gd name="connsiteX31" fmla="*/ 2270003 w 4540006"/>
              <a:gd name="connsiteY31" fmla="*/ 0 h 454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40006" h="4540006">
                <a:moveTo>
                  <a:pt x="2270003" y="0"/>
                </a:moveTo>
                <a:cubicBezTo>
                  <a:pt x="2583425" y="0"/>
                  <a:pt x="2882011" y="63520"/>
                  <a:pt x="3153591" y="178388"/>
                </a:cubicBezTo>
                <a:lnTo>
                  <a:pt x="3185242" y="193635"/>
                </a:lnTo>
                <a:lnTo>
                  <a:pt x="3185242" y="530298"/>
                </a:lnTo>
                <a:lnTo>
                  <a:pt x="3727073" y="530298"/>
                </a:lnTo>
                <a:lnTo>
                  <a:pt x="3830768" y="624542"/>
                </a:lnTo>
                <a:lnTo>
                  <a:pt x="3830768" y="1106496"/>
                </a:lnTo>
                <a:lnTo>
                  <a:pt x="4216523" y="1106496"/>
                </a:lnTo>
                <a:lnTo>
                  <a:pt x="4266029" y="1187985"/>
                </a:lnTo>
                <a:cubicBezTo>
                  <a:pt x="4440756" y="1509629"/>
                  <a:pt x="4540006" y="1878226"/>
                  <a:pt x="4540006" y="2270003"/>
                </a:cubicBezTo>
                <a:cubicBezTo>
                  <a:pt x="4540006" y="2505070"/>
                  <a:pt x="4504276" y="2731791"/>
                  <a:pt x="4437951" y="2945032"/>
                </a:cubicBezTo>
                <a:lnTo>
                  <a:pt x="4414887" y="3008049"/>
                </a:lnTo>
                <a:lnTo>
                  <a:pt x="2838854" y="4427111"/>
                </a:lnTo>
                <a:lnTo>
                  <a:pt x="2866740" y="4458082"/>
                </a:lnTo>
                <a:lnTo>
                  <a:pt x="2727488" y="4493888"/>
                </a:lnTo>
                <a:cubicBezTo>
                  <a:pt x="2579716" y="4524126"/>
                  <a:pt x="2426714" y="4540006"/>
                  <a:pt x="2270003" y="4540006"/>
                </a:cubicBezTo>
                <a:cubicBezTo>
                  <a:pt x="1016315" y="4540006"/>
                  <a:pt x="0" y="3523691"/>
                  <a:pt x="0" y="2270003"/>
                </a:cubicBezTo>
                <a:cubicBezTo>
                  <a:pt x="0" y="1956581"/>
                  <a:pt x="63520" y="1657995"/>
                  <a:pt x="178388" y="1386415"/>
                </a:cubicBezTo>
                <a:lnTo>
                  <a:pt x="215351" y="1309686"/>
                </a:lnTo>
                <a:lnTo>
                  <a:pt x="492147" y="1309686"/>
                </a:lnTo>
                <a:lnTo>
                  <a:pt x="492147" y="861122"/>
                </a:lnTo>
                <a:lnTo>
                  <a:pt x="518358" y="826070"/>
                </a:lnTo>
                <a:cubicBezTo>
                  <a:pt x="657143" y="657903"/>
                  <a:pt x="819676" y="510062"/>
                  <a:pt x="1000823" y="387681"/>
                </a:cubicBezTo>
                <a:lnTo>
                  <a:pt x="1054728" y="354933"/>
                </a:lnTo>
                <a:lnTo>
                  <a:pt x="1946215" y="354933"/>
                </a:lnTo>
                <a:lnTo>
                  <a:pt x="1946215" y="336615"/>
                </a:lnTo>
                <a:lnTo>
                  <a:pt x="1982744" y="336615"/>
                </a:lnTo>
                <a:lnTo>
                  <a:pt x="1982744" y="324089"/>
                </a:lnTo>
                <a:lnTo>
                  <a:pt x="1995270" y="324089"/>
                </a:lnTo>
                <a:lnTo>
                  <a:pt x="1995270" y="18227"/>
                </a:lnTo>
                <a:lnTo>
                  <a:pt x="2037908" y="11720"/>
                </a:lnTo>
                <a:cubicBezTo>
                  <a:pt x="2114219" y="3970"/>
                  <a:pt x="2191648" y="0"/>
                  <a:pt x="227000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292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305724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二、沟通的原理图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29" name="文本框 6">
            <a:extLst>
              <a:ext uri="{FF2B5EF4-FFF2-40B4-BE49-F238E27FC236}">
                <a16:creationId xmlns:a16="http://schemas.microsoft.com/office/drawing/2014/main" xmlns="" id="{E3349B34-EB6F-4F4A-B3D3-A561F861153D}"/>
              </a:ext>
            </a:extLst>
          </p:cNvPr>
          <p:cNvSpPr txBox="1"/>
          <p:nvPr/>
        </p:nvSpPr>
        <p:spPr>
          <a:xfrm>
            <a:off x="4001544" y="3044402"/>
            <a:ext cx="1582738" cy="323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3454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19">
            <a:extLst>
              <a:ext uri="{FF2B5EF4-FFF2-40B4-BE49-F238E27FC236}">
                <a16:creationId xmlns:a16="http://schemas.microsoft.com/office/drawing/2014/main" xmlns="" id="{6774D502-72EE-49B1-A4B6-D224E44CFD3E}"/>
              </a:ext>
            </a:extLst>
          </p:cNvPr>
          <p:cNvSpPr txBox="1"/>
          <p:nvPr/>
        </p:nvSpPr>
        <p:spPr>
          <a:xfrm>
            <a:off x="6090694" y="3044402"/>
            <a:ext cx="1511300" cy="323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3454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48">
            <a:extLst>
              <a:ext uri="{FF2B5EF4-FFF2-40B4-BE49-F238E27FC236}">
                <a16:creationId xmlns:a16="http://schemas.microsoft.com/office/drawing/2014/main" xmlns="" id="{D619273C-85CF-4901-8A71-CFF0985A7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5910" y="1940054"/>
            <a:ext cx="3959225" cy="49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endParaRPr lang="zh-CN" altLang="en-US" sz="2400" b="1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0FB83C82-D6E2-48A1-86C7-85D2AE4B2E15}"/>
              </a:ext>
            </a:extLst>
          </p:cNvPr>
          <p:cNvGrpSpPr/>
          <p:nvPr/>
        </p:nvGrpSpPr>
        <p:grpSpPr>
          <a:xfrm>
            <a:off x="3236168" y="3092708"/>
            <a:ext cx="6258561" cy="1142876"/>
            <a:chOff x="3236168" y="2857562"/>
            <a:chExt cx="6258561" cy="1142876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6DFB5A2B-9C05-44B7-ABCC-17FA70CB25A3}"/>
                </a:ext>
              </a:extLst>
            </p:cNvPr>
            <p:cNvGrpSpPr/>
            <p:nvPr/>
          </p:nvGrpSpPr>
          <p:grpSpPr>
            <a:xfrm>
              <a:off x="3236168" y="2857562"/>
              <a:ext cx="6258561" cy="1142876"/>
              <a:chOff x="2772705" y="2348869"/>
              <a:chExt cx="7301687" cy="2178756"/>
            </a:xfrm>
          </p:grpSpPr>
          <p:sp>
            <p:nvSpPr>
              <p:cNvPr id="19" name="平行四边形 18">
                <a:extLst>
                  <a:ext uri="{FF2B5EF4-FFF2-40B4-BE49-F238E27FC236}">
                    <a16:creationId xmlns:a16="http://schemas.microsoft.com/office/drawing/2014/main" xmlns="" id="{E867ABE3-0D66-4638-B162-B7EFF226A02D}"/>
                  </a:ext>
                </a:extLst>
              </p:cNvPr>
              <p:cNvSpPr/>
              <p:nvPr/>
            </p:nvSpPr>
            <p:spPr>
              <a:xfrm>
                <a:off x="2772705" y="2348869"/>
                <a:ext cx="7139431" cy="2009497"/>
              </a:xfrm>
              <a:prstGeom prst="parallelogram">
                <a:avLst>
                  <a:gd name="adj" fmla="val 21845"/>
                </a:avLst>
              </a:prstGeom>
              <a:solidFill>
                <a:schemeClr val="bg1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平行四边形 19">
                <a:extLst>
                  <a:ext uri="{FF2B5EF4-FFF2-40B4-BE49-F238E27FC236}">
                    <a16:creationId xmlns:a16="http://schemas.microsoft.com/office/drawing/2014/main" xmlns="" id="{D38AE1B3-62FD-47F0-B182-E71D4A67568B}"/>
                  </a:ext>
                </a:extLst>
              </p:cNvPr>
              <p:cNvSpPr/>
              <p:nvPr/>
            </p:nvSpPr>
            <p:spPr>
              <a:xfrm>
                <a:off x="2934961" y="2518128"/>
                <a:ext cx="7139431" cy="2009497"/>
              </a:xfrm>
              <a:prstGeom prst="parallelogram">
                <a:avLst>
                  <a:gd name="adj" fmla="val 21845"/>
                </a:avLst>
              </a:prstGeom>
              <a:solidFill>
                <a:srgbClr val="E29A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7" name="矩形 48">
              <a:extLst>
                <a:ext uri="{FF2B5EF4-FFF2-40B4-BE49-F238E27FC236}">
                  <a16:creationId xmlns:a16="http://schemas.microsoft.com/office/drawing/2014/main" xmlns="" id="{09E8C544-D852-43B0-92BC-8904F4DDBF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944" y="3167620"/>
              <a:ext cx="3519954" cy="4303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342900" marR="0" lvl="0" indent="-342900" algn="l" defTabSz="914400" rtl="0" eaLnBrk="1" fontAlgn="base" latinLnBrk="0" hangingPunct="1">
                <a:lnSpc>
                  <a:spcPct val="120000"/>
                </a:lnSpc>
                <a:spcBef>
                  <a:spcPts val="60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</a:t>
              </a: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、沟通管理要关注有效性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3FC651B6-67E0-45AA-9046-2BC509239D10}"/>
              </a:ext>
            </a:extLst>
          </p:cNvPr>
          <p:cNvGrpSpPr/>
          <p:nvPr/>
        </p:nvGrpSpPr>
        <p:grpSpPr>
          <a:xfrm>
            <a:off x="3236168" y="4534329"/>
            <a:ext cx="6258561" cy="1142876"/>
            <a:chOff x="3236168" y="4534329"/>
            <a:chExt cx="6258561" cy="1142876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48FA37E9-4AA6-430F-A13C-C4CFDB571EA2}"/>
                </a:ext>
              </a:extLst>
            </p:cNvPr>
            <p:cNvGrpSpPr/>
            <p:nvPr/>
          </p:nvGrpSpPr>
          <p:grpSpPr>
            <a:xfrm>
              <a:off x="3236168" y="4534329"/>
              <a:ext cx="6258561" cy="1142876"/>
              <a:chOff x="2772705" y="2348869"/>
              <a:chExt cx="7301687" cy="2178756"/>
            </a:xfrm>
          </p:grpSpPr>
          <p:sp>
            <p:nvSpPr>
              <p:cNvPr id="23" name="平行四边形 22">
                <a:extLst>
                  <a:ext uri="{FF2B5EF4-FFF2-40B4-BE49-F238E27FC236}">
                    <a16:creationId xmlns:a16="http://schemas.microsoft.com/office/drawing/2014/main" xmlns="" id="{45EB3723-A6A8-47DD-9375-652AD2E04C83}"/>
                  </a:ext>
                </a:extLst>
              </p:cNvPr>
              <p:cNvSpPr/>
              <p:nvPr/>
            </p:nvSpPr>
            <p:spPr>
              <a:xfrm>
                <a:off x="2772705" y="2348869"/>
                <a:ext cx="7139431" cy="2009497"/>
              </a:xfrm>
              <a:prstGeom prst="parallelogram">
                <a:avLst>
                  <a:gd name="adj" fmla="val 21845"/>
                </a:avLst>
              </a:prstGeom>
              <a:solidFill>
                <a:schemeClr val="bg1"/>
              </a:solidFill>
              <a:ln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平行四边形 26">
                <a:extLst>
                  <a:ext uri="{FF2B5EF4-FFF2-40B4-BE49-F238E27FC236}">
                    <a16:creationId xmlns:a16="http://schemas.microsoft.com/office/drawing/2014/main" xmlns="" id="{FC895E84-6031-4E0C-A7E4-DE3C74A9EB63}"/>
                  </a:ext>
                </a:extLst>
              </p:cNvPr>
              <p:cNvSpPr/>
              <p:nvPr/>
            </p:nvSpPr>
            <p:spPr>
              <a:xfrm>
                <a:off x="2934961" y="2518128"/>
                <a:ext cx="7139431" cy="2009497"/>
              </a:xfrm>
              <a:prstGeom prst="parallelogram">
                <a:avLst>
                  <a:gd name="adj" fmla="val 21845"/>
                </a:avLst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MH_PageTitle">
              <a:extLst>
                <a:ext uri="{FF2B5EF4-FFF2-40B4-BE49-F238E27FC236}">
                  <a16:creationId xmlns:a16="http://schemas.microsoft.com/office/drawing/2014/main" xmlns="" id="{9139254B-7CD9-48F6-BCF5-DA249250BB44}"/>
                </a:ext>
              </a:extLst>
            </p:cNvPr>
            <p:cNvSpPr txBox="1">
              <a:spLocks/>
            </p:cNvSpPr>
            <p:nvPr>
              <p:custDataLst>
                <p:tags r:id="rId2"/>
              </p:custDataLst>
            </p:nvPr>
          </p:nvSpPr>
          <p:spPr>
            <a:xfrm>
              <a:off x="4934201" y="4752491"/>
              <a:ext cx="3359606" cy="795338"/>
            </a:xfrm>
            <a:prstGeom prst="rect">
              <a:avLst/>
            </a:prstGeom>
          </p:spPr>
          <p:txBody>
            <a:bodyPr vert="horz" wrap="square" lIns="91440" tIns="45720" rIns="91440" bIns="45720" numCol="1" rtlCol="0" anchor="ctr" anchorCtr="0" compatLnSpc="1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 fontAlgn="base"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B </a:t>
              </a:r>
              <a:r>
                <a:rPr lang="zh-CN" altLang="en-US" sz="2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沟通管理要聚焦目的性</a:t>
              </a:r>
              <a:endParaRPr lang="en-US" altLang="zh-CN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2" name="流程图: 过程 8">
            <a:extLst>
              <a:ext uri="{FF2B5EF4-FFF2-40B4-BE49-F238E27FC236}">
                <a16:creationId xmlns:a16="http://schemas.microsoft.com/office/drawing/2014/main" xmlns="" id="{2725DE5C-921C-4E00-9AEF-E6D2A7AF36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331" y="1880054"/>
            <a:ext cx="3940026" cy="4318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4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B0AD3DA0-9CD2-4A02-BC6F-9C5E86EA24EA}"/>
              </a:ext>
            </a:extLst>
          </p:cNvPr>
          <p:cNvGrpSpPr/>
          <p:nvPr/>
        </p:nvGrpSpPr>
        <p:grpSpPr>
          <a:xfrm>
            <a:off x="2222654" y="2051325"/>
            <a:ext cx="3824271" cy="569956"/>
            <a:chOff x="1746351" y="2142146"/>
            <a:chExt cx="3824271" cy="569956"/>
          </a:xfrm>
        </p:grpSpPr>
        <p:sp>
          <p:nvSpPr>
            <p:cNvPr id="38" name="矩形 37">
              <a:extLst>
                <a:ext uri="{FF2B5EF4-FFF2-40B4-BE49-F238E27FC236}">
                  <a16:creationId xmlns:a16="http://schemas.microsoft.com/office/drawing/2014/main" xmlns="" id="{5BF4B43E-839E-470A-A2E8-5486150546A5}"/>
                </a:ext>
              </a:extLst>
            </p:cNvPr>
            <p:cNvSpPr/>
            <p:nvPr/>
          </p:nvSpPr>
          <p:spPr>
            <a:xfrm>
              <a:off x="1746351" y="2435791"/>
              <a:ext cx="3744000" cy="276311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流程图: 过程 8">
              <a:extLst>
                <a:ext uri="{FF2B5EF4-FFF2-40B4-BE49-F238E27FC236}">
                  <a16:creationId xmlns:a16="http://schemas.microsoft.com/office/drawing/2014/main" xmlns="" id="{B0D3CE6A-A943-47B8-ACA0-BEFB24AD3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351" y="2142146"/>
              <a:ext cx="3824271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倾听要设计</a:t>
              </a: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如何设计？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49882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305724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二、沟通的原理图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33" name="MH_SubTitle_3">
            <a:extLst>
              <a:ext uri="{FF2B5EF4-FFF2-40B4-BE49-F238E27FC236}">
                <a16:creationId xmlns:a16="http://schemas.microsoft.com/office/drawing/2014/main" xmlns="" id="{CFA90401-48BE-42A0-B00D-539885D6DDDF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5506" y="4182108"/>
            <a:ext cx="1570042" cy="450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环境的影响</a:t>
            </a:r>
          </a:p>
          <a:p>
            <a:pPr marL="0" marR="0" lvl="0" indent="0" algn="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</a:t>
            </a:r>
          </a:p>
        </p:txBody>
      </p:sp>
      <p:sp>
        <p:nvSpPr>
          <p:cNvPr id="34" name="MH_SubTitle_2">
            <a:extLst>
              <a:ext uri="{FF2B5EF4-FFF2-40B4-BE49-F238E27FC236}">
                <a16:creationId xmlns:a16="http://schemas.microsoft.com/office/drawing/2014/main" xmlns="" id="{60816ED3-53F2-41A0-81CB-DF5CA126733E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15286" y="4182109"/>
            <a:ext cx="1789134" cy="45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性格的差异</a:t>
            </a:r>
          </a:p>
        </p:txBody>
      </p:sp>
      <p:sp>
        <p:nvSpPr>
          <p:cNvPr id="35" name="MH_SubTitle_1">
            <a:extLst>
              <a:ext uri="{FF2B5EF4-FFF2-40B4-BE49-F238E27FC236}">
                <a16:creationId xmlns:a16="http://schemas.microsoft.com/office/drawing/2014/main" xmlns="" id="{88DE4101-6FA9-48C2-80DA-7CC9A177FB58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92506" y="2570603"/>
            <a:ext cx="3448050" cy="38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地位的影响</a:t>
            </a:r>
            <a:endParaRPr kumimoji="0" lang="zh-CN" altLang="en-US" sz="1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2E2A016F-8CFE-42BB-9824-56A3B2A39ED8}"/>
              </a:ext>
            </a:extLst>
          </p:cNvPr>
          <p:cNvGrpSpPr/>
          <p:nvPr/>
        </p:nvGrpSpPr>
        <p:grpSpPr>
          <a:xfrm>
            <a:off x="5684223" y="3690419"/>
            <a:ext cx="1570042" cy="1467465"/>
            <a:chOff x="5570081" y="3825434"/>
            <a:chExt cx="1751013" cy="1312863"/>
          </a:xfrm>
        </p:grpSpPr>
        <p:sp>
          <p:nvSpPr>
            <p:cNvPr id="21" name="MH_Other_3">
              <a:extLst>
                <a:ext uri="{FF2B5EF4-FFF2-40B4-BE49-F238E27FC236}">
                  <a16:creationId xmlns:a16="http://schemas.microsoft.com/office/drawing/2014/main" xmlns="" id="{403A1259-6576-4399-A455-9DBDF47408E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570081" y="3825434"/>
              <a:ext cx="1751013" cy="1312863"/>
            </a:xfrm>
            <a:prstGeom prst="ellipse">
              <a:avLst/>
            </a:prstGeom>
            <a:solidFill>
              <a:srgbClr val="59595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Rectangle 13">
              <a:extLst>
                <a:ext uri="{FF2B5EF4-FFF2-40B4-BE49-F238E27FC236}">
                  <a16:creationId xmlns:a16="http://schemas.microsoft.com/office/drawing/2014/main" xmlns="" id="{6DB0840B-2037-4EF9-9FA7-98B9D6F778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4181" y="4223473"/>
              <a:ext cx="1010449" cy="468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障碍</a:t>
              </a:r>
            </a:p>
          </p:txBody>
        </p:sp>
      </p:grpSp>
      <p:grpSp>
        <p:nvGrpSpPr>
          <p:cNvPr id="37" name="Group 14">
            <a:extLst>
              <a:ext uri="{FF2B5EF4-FFF2-40B4-BE49-F238E27FC236}">
                <a16:creationId xmlns:a16="http://schemas.microsoft.com/office/drawing/2014/main" xmlns="" id="{BE15F6DF-CEEE-431B-8DD1-FAA22B0F1F06}"/>
              </a:ext>
            </a:extLst>
          </p:cNvPr>
          <p:cNvGrpSpPr/>
          <p:nvPr/>
        </p:nvGrpSpPr>
        <p:grpSpPr>
          <a:xfrm rot="-1730431">
            <a:off x="7598916" y="3989185"/>
            <a:ext cx="1116000" cy="836579"/>
            <a:chOff x="4248" y="2568"/>
            <a:chExt cx="1102" cy="674"/>
          </a:xfrm>
          <a:solidFill>
            <a:srgbClr val="E29A26"/>
          </a:solidFill>
        </p:grpSpPr>
        <p:sp>
          <p:nvSpPr>
            <p:cNvPr id="38" name="MH_Other_7">
              <a:extLst>
                <a:ext uri="{FF2B5EF4-FFF2-40B4-BE49-F238E27FC236}">
                  <a16:creationId xmlns:a16="http://schemas.microsoft.com/office/drawing/2014/main" xmlns="" id="{6E2FBE74-0062-43BE-90B0-BF43C8FB790D}"/>
                </a:ext>
              </a:extLst>
            </p:cNvPr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7200000">
              <a:off x="4462" y="2354"/>
              <a:ext cx="674" cy="1102"/>
            </a:xfrm>
            <a:prstGeom prst="downArrow">
              <a:avLst>
                <a:gd name="adj1" fmla="val 53130"/>
                <a:gd name="adj2" fmla="val 6662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" name="MH_Other_9">
              <a:extLst>
                <a:ext uri="{FF2B5EF4-FFF2-40B4-BE49-F238E27FC236}">
                  <a16:creationId xmlns:a16="http://schemas.microsoft.com/office/drawing/2014/main" xmlns="" id="{2D9A8612-F21F-4E4C-BA89-80903A8BD74C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18000000">
              <a:off x="4579" y="2667"/>
              <a:ext cx="270" cy="3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</a:t>
              </a:r>
            </a:p>
          </p:txBody>
        </p:sp>
      </p:grpSp>
      <p:sp>
        <p:nvSpPr>
          <p:cNvPr id="43" name="MH_SubTitle_2">
            <a:extLst>
              <a:ext uri="{FF2B5EF4-FFF2-40B4-BE49-F238E27FC236}">
                <a16:creationId xmlns:a16="http://schemas.microsoft.com/office/drawing/2014/main" xmlns="" id="{3C653EC7-AC0C-49BD-94BB-89E327E5C3A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45282" y="5773094"/>
            <a:ext cx="1955311" cy="34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时间的压力</a:t>
            </a:r>
          </a:p>
        </p:txBody>
      </p:sp>
      <p:grpSp>
        <p:nvGrpSpPr>
          <p:cNvPr id="44" name="Group 14">
            <a:extLst>
              <a:ext uri="{FF2B5EF4-FFF2-40B4-BE49-F238E27FC236}">
                <a16:creationId xmlns:a16="http://schemas.microsoft.com/office/drawing/2014/main" xmlns="" id="{BE0B2BED-EC81-4E55-AD05-5BBEBC6A1B1E}"/>
              </a:ext>
            </a:extLst>
          </p:cNvPr>
          <p:cNvGrpSpPr/>
          <p:nvPr/>
        </p:nvGrpSpPr>
        <p:grpSpPr>
          <a:xfrm rot="1730431" flipH="1">
            <a:off x="4051885" y="3983549"/>
            <a:ext cx="1116000" cy="836579"/>
            <a:chOff x="4248" y="2568"/>
            <a:chExt cx="1102" cy="674"/>
          </a:xfrm>
          <a:solidFill>
            <a:srgbClr val="E29A26"/>
          </a:solidFill>
        </p:grpSpPr>
        <p:sp>
          <p:nvSpPr>
            <p:cNvPr id="45" name="MH_Other_7">
              <a:extLst>
                <a:ext uri="{FF2B5EF4-FFF2-40B4-BE49-F238E27FC236}">
                  <a16:creationId xmlns:a16="http://schemas.microsoft.com/office/drawing/2014/main" xmlns="" id="{82C9B18D-FA0D-4DBB-8E18-1BB5B43A7B9F}"/>
                </a:ext>
              </a:extLst>
            </p:cNvPr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7200000">
              <a:off x="4462" y="2354"/>
              <a:ext cx="674" cy="1102"/>
            </a:xfrm>
            <a:prstGeom prst="downArrow">
              <a:avLst>
                <a:gd name="adj1" fmla="val 53130"/>
                <a:gd name="adj2" fmla="val 6662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MH_Other_9">
              <a:extLst>
                <a:ext uri="{FF2B5EF4-FFF2-40B4-BE49-F238E27FC236}">
                  <a16:creationId xmlns:a16="http://schemas.microsoft.com/office/drawing/2014/main" xmlns="" id="{929DCDE8-88CC-4D63-85DA-1EE5B4C473BF}"/>
                </a:ext>
              </a:extLst>
            </p:cNvPr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18000000">
              <a:off x="4579" y="2667"/>
              <a:ext cx="270" cy="3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47" name="Group 14">
            <a:extLst>
              <a:ext uri="{FF2B5EF4-FFF2-40B4-BE49-F238E27FC236}">
                <a16:creationId xmlns:a16="http://schemas.microsoft.com/office/drawing/2014/main" xmlns="" id="{3315996D-BCEE-4326-8519-8A0D064FD9AB}"/>
              </a:ext>
            </a:extLst>
          </p:cNvPr>
          <p:cNvGrpSpPr/>
          <p:nvPr/>
        </p:nvGrpSpPr>
        <p:grpSpPr>
          <a:xfrm rot="7155689" flipH="1">
            <a:off x="5908297" y="2661960"/>
            <a:ext cx="1116000" cy="836579"/>
            <a:chOff x="4248" y="2568"/>
            <a:chExt cx="1102" cy="674"/>
          </a:xfrm>
          <a:solidFill>
            <a:srgbClr val="E29A26"/>
          </a:solidFill>
        </p:grpSpPr>
        <p:sp>
          <p:nvSpPr>
            <p:cNvPr id="48" name="MH_Other_7">
              <a:extLst>
                <a:ext uri="{FF2B5EF4-FFF2-40B4-BE49-F238E27FC236}">
                  <a16:creationId xmlns:a16="http://schemas.microsoft.com/office/drawing/2014/main" xmlns="" id="{67951F53-645F-4AEF-900B-4AE81D2AF973}"/>
                </a:ext>
              </a:extLst>
            </p:cNvPr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7200000">
              <a:off x="4462" y="2354"/>
              <a:ext cx="674" cy="1102"/>
            </a:xfrm>
            <a:prstGeom prst="downArrow">
              <a:avLst>
                <a:gd name="adj1" fmla="val 53130"/>
                <a:gd name="adj2" fmla="val 6662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MH_Other_9">
              <a:extLst>
                <a:ext uri="{FF2B5EF4-FFF2-40B4-BE49-F238E27FC236}">
                  <a16:creationId xmlns:a16="http://schemas.microsoft.com/office/drawing/2014/main" xmlns="" id="{3D82DB66-87C2-43B5-8969-69EC434A8762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18000000">
              <a:off x="4578" y="2667"/>
              <a:ext cx="270" cy="3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50" name="Group 14">
            <a:extLst>
              <a:ext uri="{FF2B5EF4-FFF2-40B4-BE49-F238E27FC236}">
                <a16:creationId xmlns:a16="http://schemas.microsoft.com/office/drawing/2014/main" xmlns="" id="{09850A90-E733-428B-9CC9-1AC896BB08C2}"/>
              </a:ext>
            </a:extLst>
          </p:cNvPr>
          <p:cNvGrpSpPr/>
          <p:nvPr/>
        </p:nvGrpSpPr>
        <p:grpSpPr>
          <a:xfrm rot="18047445" flipH="1">
            <a:off x="5908297" y="5331079"/>
            <a:ext cx="1116000" cy="836579"/>
            <a:chOff x="4248" y="2568"/>
            <a:chExt cx="1102" cy="674"/>
          </a:xfrm>
          <a:solidFill>
            <a:srgbClr val="E29A26"/>
          </a:solidFill>
        </p:grpSpPr>
        <p:sp>
          <p:nvSpPr>
            <p:cNvPr id="51" name="MH_Other_7">
              <a:extLst>
                <a:ext uri="{FF2B5EF4-FFF2-40B4-BE49-F238E27FC236}">
                  <a16:creationId xmlns:a16="http://schemas.microsoft.com/office/drawing/2014/main" xmlns="" id="{3ECCE47D-3F4C-4D52-89E4-5566D5EB0E26}"/>
                </a:ext>
              </a:extLst>
            </p:cNvPr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7200000">
              <a:off x="4462" y="2354"/>
              <a:ext cx="674" cy="1102"/>
            </a:xfrm>
            <a:prstGeom prst="downArrow">
              <a:avLst>
                <a:gd name="adj1" fmla="val 53130"/>
                <a:gd name="adj2" fmla="val 66627"/>
              </a:avLst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MH_Other_9">
              <a:extLst>
                <a:ext uri="{FF2B5EF4-FFF2-40B4-BE49-F238E27FC236}">
                  <a16:creationId xmlns:a16="http://schemas.microsoft.com/office/drawing/2014/main" xmlns="" id="{06BE1C28-EED3-441D-9090-C95B45990BB0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18000000">
              <a:off x="4579" y="2667"/>
              <a:ext cx="270" cy="39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3</a:t>
              </a:r>
            </a:p>
          </p:txBody>
        </p:sp>
      </p:grpSp>
      <p:sp>
        <p:nvSpPr>
          <p:cNvPr id="55" name="流程图: 过程 8">
            <a:extLst>
              <a:ext uri="{FF2B5EF4-FFF2-40B4-BE49-F238E27FC236}">
                <a16:creationId xmlns:a16="http://schemas.microsoft.com/office/drawing/2014/main" xmlns="" id="{5DD036D2-0ABA-4086-BAF2-B7F71127D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201" y="1779220"/>
            <a:ext cx="2369125" cy="431800"/>
          </a:xfrm>
          <a:prstGeom prst="flowChart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 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沟通障碍分析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348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3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341632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三、有效沟通的关键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95A2BEB6-0BCA-45FD-AA19-15C83D8115FD}"/>
              </a:ext>
            </a:extLst>
          </p:cNvPr>
          <p:cNvGrpSpPr/>
          <p:nvPr/>
        </p:nvGrpSpPr>
        <p:grpSpPr>
          <a:xfrm>
            <a:off x="2600699" y="3349298"/>
            <a:ext cx="2818122" cy="435632"/>
            <a:chOff x="3000698" y="3470598"/>
            <a:chExt cx="2818122" cy="435632"/>
          </a:xfrm>
        </p:grpSpPr>
        <p:sp>
          <p:nvSpPr>
            <p:cNvPr id="28" name="MH_Other_3">
              <a:extLst>
                <a:ext uri="{FF2B5EF4-FFF2-40B4-BE49-F238E27FC236}">
                  <a16:creationId xmlns:a16="http://schemas.microsoft.com/office/drawing/2014/main" xmlns="" id="{6E7C1780-1725-44CA-84E2-F2CB7068BA9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5400000">
              <a:off x="3000698" y="3474230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F28C838D-9337-420D-AD45-BBAA93EAD09F}"/>
                </a:ext>
              </a:extLst>
            </p:cNvPr>
            <p:cNvSpPr/>
            <p:nvPr/>
          </p:nvSpPr>
          <p:spPr>
            <a:xfrm>
              <a:off x="3603149" y="3470598"/>
              <a:ext cx="2215671" cy="430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rgbClr val="595959"/>
                  </a:solidFill>
                  <a:cs typeface="+mn-ea"/>
                  <a:sym typeface="+mn-lt"/>
                </a:rPr>
                <a:t>2</a:t>
              </a:r>
              <a:r>
                <a:rPr lang="zh-CN" altLang="en-US" sz="2000" b="1" dirty="0">
                  <a:solidFill>
                    <a:srgbClr val="595959"/>
                  </a:solidFill>
                  <a:cs typeface="+mn-ea"/>
                  <a:sym typeface="+mn-lt"/>
                </a:rPr>
                <a:t>、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发出倾听信号：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72D56BD8-5BAF-402E-ABEB-8C707B7B1626}"/>
              </a:ext>
            </a:extLst>
          </p:cNvPr>
          <p:cNvGrpSpPr/>
          <p:nvPr/>
        </p:nvGrpSpPr>
        <p:grpSpPr>
          <a:xfrm>
            <a:off x="2600699" y="2657689"/>
            <a:ext cx="2383708" cy="432000"/>
            <a:chOff x="3000698" y="2769543"/>
            <a:chExt cx="2383708" cy="432000"/>
          </a:xfrm>
        </p:grpSpPr>
        <p:sp>
          <p:nvSpPr>
            <p:cNvPr id="27" name="MH_Other_3">
              <a:extLst>
                <a:ext uri="{FF2B5EF4-FFF2-40B4-BE49-F238E27FC236}">
                  <a16:creationId xmlns:a16="http://schemas.microsoft.com/office/drawing/2014/main" xmlns="" id="{4A8DC6AD-6071-497A-8827-CB6456E9549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5400000">
              <a:off x="3000698" y="2769543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5A6DD6C3-E452-4E6C-93E9-80FAE3EFC3B7}"/>
                </a:ext>
              </a:extLst>
            </p:cNvPr>
            <p:cNvSpPr/>
            <p:nvPr/>
          </p:nvSpPr>
          <p:spPr>
            <a:xfrm>
              <a:off x="3603149" y="2769543"/>
              <a:ext cx="1781257" cy="396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srgbClr val="595959"/>
                  </a:solidFill>
                  <a:cs typeface="+mn-ea"/>
                  <a:sym typeface="+mn-lt"/>
                </a:rPr>
                <a:t>1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、 准备倾听：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AF09A294-9EA7-4D90-8133-43E9F867CF04}"/>
              </a:ext>
            </a:extLst>
          </p:cNvPr>
          <p:cNvGrpSpPr/>
          <p:nvPr/>
        </p:nvGrpSpPr>
        <p:grpSpPr>
          <a:xfrm>
            <a:off x="2600699" y="4044539"/>
            <a:ext cx="4542477" cy="439269"/>
            <a:chOff x="3000698" y="4163335"/>
            <a:chExt cx="4542477" cy="439269"/>
          </a:xfrm>
        </p:grpSpPr>
        <p:sp>
          <p:nvSpPr>
            <p:cNvPr id="31" name="MH_Other_3">
              <a:extLst>
                <a:ext uri="{FF2B5EF4-FFF2-40B4-BE49-F238E27FC236}">
                  <a16:creationId xmlns:a16="http://schemas.microsoft.com/office/drawing/2014/main" xmlns="" id="{12F3494B-7246-4D7B-B2EB-330EA236077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5400000">
              <a:off x="3000698" y="4163335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E484125-6468-4AAA-BC14-C8C88AE192D0}"/>
                </a:ext>
              </a:extLst>
            </p:cNvPr>
            <p:cNvSpPr/>
            <p:nvPr/>
          </p:nvSpPr>
          <p:spPr>
            <a:xfrm>
              <a:off x="3603149" y="4206021"/>
              <a:ext cx="3940026" cy="396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srgbClr val="595959"/>
                  </a:solidFill>
                  <a:cs typeface="+mn-ea"/>
                  <a:sym typeface="+mn-lt"/>
                </a:rPr>
                <a:t>3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：倾听时要互动：</a:t>
              </a:r>
              <a:r>
                <a:rPr lang="zh-CN" altLang="en-US" dirty="0">
                  <a:solidFill>
                    <a:srgbClr val="595959"/>
                  </a:solidFill>
                  <a:cs typeface="+mn-ea"/>
                  <a:sym typeface="+mn-lt"/>
                </a:rPr>
                <a:t>按照倾听技巧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598D59DE-0F45-4CD5-9F20-33D5446A2A17}"/>
              </a:ext>
            </a:extLst>
          </p:cNvPr>
          <p:cNvGrpSpPr/>
          <p:nvPr/>
        </p:nvGrpSpPr>
        <p:grpSpPr>
          <a:xfrm>
            <a:off x="2600699" y="4748098"/>
            <a:ext cx="2776444" cy="439913"/>
            <a:chOff x="3000698" y="4863746"/>
            <a:chExt cx="2776444" cy="439913"/>
          </a:xfrm>
        </p:grpSpPr>
        <p:sp>
          <p:nvSpPr>
            <p:cNvPr id="32" name="MH_Other_3">
              <a:extLst>
                <a:ext uri="{FF2B5EF4-FFF2-40B4-BE49-F238E27FC236}">
                  <a16:creationId xmlns:a16="http://schemas.microsoft.com/office/drawing/2014/main" xmlns="" id="{D36EC6C6-2AEF-43C4-8644-B9604FB451F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5400000">
              <a:off x="3000698" y="4863746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E06DB469-2528-4B88-A27D-5EEC876B5C6A}"/>
                </a:ext>
              </a:extLst>
            </p:cNvPr>
            <p:cNvSpPr/>
            <p:nvPr/>
          </p:nvSpPr>
          <p:spPr>
            <a:xfrm>
              <a:off x="3603149" y="4907076"/>
              <a:ext cx="2173993" cy="396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srgbClr val="595959"/>
                  </a:solidFill>
                  <a:cs typeface="+mn-ea"/>
                  <a:sym typeface="+mn-lt"/>
                </a:rPr>
                <a:t>4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、理解对方的信息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D245F205-0D50-4190-A48C-9A7159E8A744}"/>
              </a:ext>
            </a:extLst>
          </p:cNvPr>
          <p:cNvGrpSpPr/>
          <p:nvPr/>
        </p:nvGrpSpPr>
        <p:grpSpPr>
          <a:xfrm>
            <a:off x="2600699" y="5452303"/>
            <a:ext cx="8075955" cy="440555"/>
            <a:chOff x="3000698" y="5564157"/>
            <a:chExt cx="8075955" cy="440555"/>
          </a:xfrm>
        </p:grpSpPr>
        <p:sp>
          <p:nvSpPr>
            <p:cNvPr id="40" name="MH_Other_3">
              <a:extLst>
                <a:ext uri="{FF2B5EF4-FFF2-40B4-BE49-F238E27FC236}">
                  <a16:creationId xmlns:a16="http://schemas.microsoft.com/office/drawing/2014/main" xmlns="" id="{1234B84A-F861-4B71-8C40-518AF57AD8C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5400000">
              <a:off x="3000698" y="5564157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818DC6A7-CCE8-4657-8B26-9A09613F8DDE}"/>
                </a:ext>
              </a:extLst>
            </p:cNvPr>
            <p:cNvSpPr/>
            <p:nvPr/>
          </p:nvSpPr>
          <p:spPr>
            <a:xfrm>
              <a:off x="3603149" y="5608129"/>
              <a:ext cx="7473504" cy="396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srgbClr val="595959"/>
                  </a:solidFill>
                  <a:cs typeface="+mn-ea"/>
                  <a:sym typeface="+mn-lt"/>
                </a:rPr>
                <a:t>5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、确认你的理解是否正确（</a:t>
              </a:r>
              <a:r>
                <a:rPr lang="zh-CN" altLang="en-US" dirty="0">
                  <a:solidFill>
                    <a:srgbClr val="595959"/>
                  </a:solidFill>
                  <a:cs typeface="+mn-ea"/>
                  <a:sym typeface="+mn-lt"/>
                </a:rPr>
                <a:t>依照有效沟通五步法之确认需求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）</a:t>
              </a:r>
            </a:p>
          </p:txBody>
        </p:sp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0382E87E-73F9-42A9-A7A1-AEBF6E889D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8240" y="2856045"/>
            <a:ext cx="2789266" cy="2418480"/>
          </a:xfrm>
          <a:prstGeom prst="ellipse">
            <a:avLst/>
          </a:prstGeom>
        </p:spPr>
      </p:pic>
      <p:grpSp>
        <p:nvGrpSpPr>
          <p:cNvPr id="53" name="组合 52">
            <a:extLst>
              <a:ext uri="{FF2B5EF4-FFF2-40B4-BE49-F238E27FC236}">
                <a16:creationId xmlns:a16="http://schemas.microsoft.com/office/drawing/2014/main" xmlns="" id="{47FFFFE1-D852-4D12-B387-1AB3DB84FDAB}"/>
              </a:ext>
            </a:extLst>
          </p:cNvPr>
          <p:cNvGrpSpPr/>
          <p:nvPr/>
        </p:nvGrpSpPr>
        <p:grpSpPr>
          <a:xfrm>
            <a:off x="1599770" y="1850613"/>
            <a:ext cx="4234390" cy="543836"/>
            <a:chOff x="1746351" y="2142146"/>
            <a:chExt cx="4234390" cy="543836"/>
          </a:xfrm>
        </p:grpSpPr>
        <p:sp>
          <p:nvSpPr>
            <p:cNvPr id="54" name="矩形 53">
              <a:extLst>
                <a:ext uri="{FF2B5EF4-FFF2-40B4-BE49-F238E27FC236}">
                  <a16:creationId xmlns:a16="http://schemas.microsoft.com/office/drawing/2014/main" xmlns="" id="{70C0F969-93F7-40E8-8CEB-51C6D209FB06}"/>
                </a:ext>
              </a:extLst>
            </p:cNvPr>
            <p:cNvSpPr/>
            <p:nvPr/>
          </p:nvSpPr>
          <p:spPr>
            <a:xfrm>
              <a:off x="1746351" y="2435792"/>
              <a:ext cx="4234390" cy="250190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流程图: 过程 8">
              <a:extLst>
                <a:ext uri="{FF2B5EF4-FFF2-40B4-BE49-F238E27FC236}">
                  <a16:creationId xmlns:a16="http://schemas.microsoft.com/office/drawing/2014/main" xmlns="" id="{ABC2343E-253C-4974-9FBB-6086DAD3B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715" y="2142146"/>
              <a:ext cx="3940026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倾听要设计</a:t>
              </a: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——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如何设计？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15133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341632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三、有效沟通的关键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95A2BEB6-0BCA-45FD-AA19-15C83D8115FD}"/>
              </a:ext>
            </a:extLst>
          </p:cNvPr>
          <p:cNvGrpSpPr/>
          <p:nvPr/>
        </p:nvGrpSpPr>
        <p:grpSpPr>
          <a:xfrm>
            <a:off x="1383770" y="3954737"/>
            <a:ext cx="3095441" cy="1126462"/>
            <a:chOff x="3000698" y="3470598"/>
            <a:chExt cx="3095441" cy="1126462"/>
          </a:xfrm>
        </p:grpSpPr>
        <p:sp>
          <p:nvSpPr>
            <p:cNvPr id="28" name="MH_Other_3">
              <a:extLst>
                <a:ext uri="{FF2B5EF4-FFF2-40B4-BE49-F238E27FC236}">
                  <a16:creationId xmlns:a16="http://schemas.microsoft.com/office/drawing/2014/main" xmlns="" id="{6E7C1780-1725-44CA-84E2-F2CB7068BA9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 rot="5400000">
              <a:off x="3000698" y="3474230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F28C838D-9337-420D-AD45-BBAA93EAD09F}"/>
                </a:ext>
              </a:extLst>
            </p:cNvPr>
            <p:cNvSpPr/>
            <p:nvPr/>
          </p:nvSpPr>
          <p:spPr>
            <a:xfrm>
              <a:off x="3603149" y="3470598"/>
              <a:ext cx="2492990" cy="1126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rgbClr val="595959"/>
                  </a:solidFill>
                  <a:cs typeface="+mn-ea"/>
                  <a:sym typeface="+mn-lt"/>
                </a:rPr>
                <a:t>2</a:t>
              </a:r>
              <a:r>
                <a:rPr lang="zh-CN" altLang="en-US" sz="2000" b="1" dirty="0">
                  <a:solidFill>
                    <a:srgbClr val="595959"/>
                  </a:solidFill>
                  <a:cs typeface="+mn-ea"/>
                  <a:sym typeface="+mn-lt"/>
                </a:rPr>
                <a:t>、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恰当提问题：</a:t>
              </a:r>
              <a:endParaRPr lang="en-US" altLang="zh-CN" b="1" dirty="0">
                <a:solidFill>
                  <a:srgbClr val="595959"/>
                </a:solidFill>
                <a:cs typeface="+mn-ea"/>
                <a:sym typeface="+mn-lt"/>
              </a:endParaRPr>
            </a:p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dirty="0">
                  <a:solidFill>
                    <a:srgbClr val="595959"/>
                  </a:solidFill>
                  <a:cs typeface="+mn-ea"/>
                  <a:sym typeface="+mn-lt"/>
                </a:rPr>
                <a:t>让对方产生讲话的兴趣</a:t>
              </a:r>
            </a:p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b="1" dirty="0">
                <a:solidFill>
                  <a:srgbClr val="595959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72D56BD8-5BAF-402E-ABEB-8C707B7B1626}"/>
              </a:ext>
            </a:extLst>
          </p:cNvPr>
          <p:cNvGrpSpPr/>
          <p:nvPr/>
        </p:nvGrpSpPr>
        <p:grpSpPr>
          <a:xfrm>
            <a:off x="1383770" y="2830980"/>
            <a:ext cx="4461200" cy="432000"/>
            <a:chOff x="3000698" y="2769543"/>
            <a:chExt cx="4461200" cy="432000"/>
          </a:xfrm>
        </p:grpSpPr>
        <p:sp>
          <p:nvSpPr>
            <p:cNvPr id="27" name="MH_Other_3">
              <a:extLst>
                <a:ext uri="{FF2B5EF4-FFF2-40B4-BE49-F238E27FC236}">
                  <a16:creationId xmlns:a16="http://schemas.microsoft.com/office/drawing/2014/main" xmlns="" id="{4A8DC6AD-6071-497A-8827-CB6456E9549D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5400000">
              <a:off x="3000698" y="2769543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5A6DD6C3-E452-4E6C-93E9-80FAE3EFC3B7}"/>
                </a:ext>
              </a:extLst>
            </p:cNvPr>
            <p:cNvSpPr/>
            <p:nvPr/>
          </p:nvSpPr>
          <p:spPr>
            <a:xfrm>
              <a:off x="3603149" y="2769543"/>
              <a:ext cx="3858749" cy="396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srgbClr val="595959"/>
                  </a:solidFill>
                  <a:cs typeface="+mn-ea"/>
                  <a:sym typeface="+mn-lt"/>
                </a:rPr>
                <a:t>1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 、专注：</a:t>
              </a:r>
              <a:r>
                <a:rPr lang="zh-CN" altLang="en-US" dirty="0">
                  <a:solidFill>
                    <a:srgbClr val="595959"/>
                  </a:solidFill>
                  <a:cs typeface="+mn-ea"/>
                  <a:sym typeface="+mn-lt"/>
                </a:rPr>
                <a:t>目光要接触，神态要专注</a:t>
              </a: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xmlns="" id="{AF09A294-9EA7-4D90-8133-43E9F867CF04}"/>
              </a:ext>
            </a:extLst>
          </p:cNvPr>
          <p:cNvGrpSpPr/>
          <p:nvPr/>
        </p:nvGrpSpPr>
        <p:grpSpPr>
          <a:xfrm>
            <a:off x="1383770" y="5082126"/>
            <a:ext cx="4542477" cy="439269"/>
            <a:chOff x="3000698" y="4163335"/>
            <a:chExt cx="4542477" cy="439269"/>
          </a:xfrm>
        </p:grpSpPr>
        <p:sp>
          <p:nvSpPr>
            <p:cNvPr id="31" name="MH_Other_3">
              <a:extLst>
                <a:ext uri="{FF2B5EF4-FFF2-40B4-BE49-F238E27FC236}">
                  <a16:creationId xmlns:a16="http://schemas.microsoft.com/office/drawing/2014/main" xmlns="" id="{12F3494B-7246-4D7B-B2EB-330EA2360774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 rot="5400000">
              <a:off x="3000698" y="4163335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0E484125-6468-4AAA-BC14-C8C88AE192D0}"/>
                </a:ext>
              </a:extLst>
            </p:cNvPr>
            <p:cNvSpPr/>
            <p:nvPr/>
          </p:nvSpPr>
          <p:spPr>
            <a:xfrm>
              <a:off x="3603149" y="4206021"/>
              <a:ext cx="3940026" cy="396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srgbClr val="595959"/>
                  </a:solidFill>
                  <a:cs typeface="+mn-ea"/>
                  <a:sym typeface="+mn-lt"/>
                </a:rPr>
                <a:t>3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：忘我：</a:t>
              </a:r>
              <a:r>
                <a:rPr lang="zh-CN" altLang="en-US" dirty="0">
                  <a:solidFill>
                    <a:srgbClr val="595959"/>
                  </a:solidFill>
                  <a:cs typeface="+mn-ea"/>
                  <a:sym typeface="+mn-lt"/>
                </a:rPr>
                <a:t>交流时最好不要用“我”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xmlns="" id="{ADCF94AB-37F4-45F0-BFA9-B8002550E29F}"/>
              </a:ext>
            </a:extLst>
          </p:cNvPr>
          <p:cNvGrpSpPr/>
          <p:nvPr/>
        </p:nvGrpSpPr>
        <p:grpSpPr>
          <a:xfrm>
            <a:off x="6202331" y="3954737"/>
            <a:ext cx="3972284" cy="435632"/>
            <a:chOff x="3000698" y="3470598"/>
            <a:chExt cx="3972284" cy="435632"/>
          </a:xfrm>
        </p:grpSpPr>
        <p:sp>
          <p:nvSpPr>
            <p:cNvPr id="24" name="MH_Other_3">
              <a:extLst>
                <a:ext uri="{FF2B5EF4-FFF2-40B4-BE49-F238E27FC236}">
                  <a16:creationId xmlns:a16="http://schemas.microsoft.com/office/drawing/2014/main" xmlns="" id="{A4016C64-E361-44D8-B4D4-0BDDC60A03C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 rot="5400000">
              <a:off x="3000698" y="3474230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xmlns="" id="{070B18F4-E354-4FF9-BFF7-BDA9D8F931DD}"/>
                </a:ext>
              </a:extLst>
            </p:cNvPr>
            <p:cNvSpPr/>
            <p:nvPr/>
          </p:nvSpPr>
          <p:spPr>
            <a:xfrm>
              <a:off x="3603149" y="3470598"/>
              <a:ext cx="3369833" cy="4303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000" b="1" dirty="0">
                  <a:solidFill>
                    <a:srgbClr val="595959"/>
                  </a:solidFill>
                  <a:cs typeface="+mn-ea"/>
                  <a:sym typeface="+mn-lt"/>
                </a:rPr>
                <a:t>5</a:t>
              </a:r>
              <a:r>
                <a:rPr lang="zh-CN" altLang="en-US" sz="2000" b="1" dirty="0">
                  <a:solidFill>
                    <a:srgbClr val="595959"/>
                  </a:solidFill>
                  <a:cs typeface="+mn-ea"/>
                  <a:sym typeface="+mn-lt"/>
                </a:rPr>
                <a:t>、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集中精神：</a:t>
              </a:r>
              <a:r>
                <a:rPr lang="zh-CN" altLang="en-US" dirty="0">
                  <a:solidFill>
                    <a:srgbClr val="595959"/>
                  </a:solidFill>
                  <a:cs typeface="+mn-ea"/>
                  <a:sym typeface="+mn-lt"/>
                </a:rPr>
                <a:t>产生讲话的兴趣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DA8A724E-91FB-473D-B027-33BF1FF85A01}"/>
              </a:ext>
            </a:extLst>
          </p:cNvPr>
          <p:cNvGrpSpPr/>
          <p:nvPr/>
        </p:nvGrpSpPr>
        <p:grpSpPr>
          <a:xfrm>
            <a:off x="6202331" y="2830980"/>
            <a:ext cx="4623103" cy="432000"/>
            <a:chOff x="3000698" y="2769543"/>
            <a:chExt cx="4623103" cy="432000"/>
          </a:xfrm>
        </p:grpSpPr>
        <p:sp>
          <p:nvSpPr>
            <p:cNvPr id="29" name="MH_Other_3">
              <a:extLst>
                <a:ext uri="{FF2B5EF4-FFF2-40B4-BE49-F238E27FC236}">
                  <a16:creationId xmlns:a16="http://schemas.microsoft.com/office/drawing/2014/main" xmlns="" id="{E01D66E7-252D-4FE0-A698-CB267748E41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 rot="5400000">
              <a:off x="3000698" y="2769543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5B5A4C8D-4F5B-4A4A-A592-F061A2BAB0AA}"/>
                </a:ext>
              </a:extLst>
            </p:cNvPr>
            <p:cNvSpPr/>
            <p:nvPr/>
          </p:nvSpPr>
          <p:spPr>
            <a:xfrm>
              <a:off x="3603149" y="2769543"/>
              <a:ext cx="4020652" cy="3965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srgbClr val="595959"/>
                  </a:solidFill>
                  <a:cs typeface="+mn-ea"/>
                  <a:sym typeface="+mn-lt"/>
                </a:rPr>
                <a:t>4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、不乱插话：</a:t>
              </a:r>
              <a:r>
                <a:rPr lang="zh-CN" altLang="en-US" dirty="0">
                  <a:solidFill>
                    <a:srgbClr val="595959"/>
                  </a:solidFill>
                  <a:cs typeface="+mn-ea"/>
                  <a:sym typeface="+mn-lt"/>
                </a:rPr>
                <a:t>让对方产生讲话的兴趣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90BD3882-02AC-418F-B488-9014F486640F}"/>
              </a:ext>
            </a:extLst>
          </p:cNvPr>
          <p:cNvGrpSpPr/>
          <p:nvPr/>
        </p:nvGrpSpPr>
        <p:grpSpPr>
          <a:xfrm>
            <a:off x="6202331" y="5082126"/>
            <a:ext cx="4542477" cy="439269"/>
            <a:chOff x="3000698" y="4163335"/>
            <a:chExt cx="4542477" cy="439269"/>
          </a:xfrm>
        </p:grpSpPr>
        <p:sp>
          <p:nvSpPr>
            <p:cNvPr id="34" name="MH_Other_3">
              <a:extLst>
                <a:ext uri="{FF2B5EF4-FFF2-40B4-BE49-F238E27FC236}">
                  <a16:creationId xmlns:a16="http://schemas.microsoft.com/office/drawing/2014/main" xmlns="" id="{F784C89E-A16B-48AF-85E1-1794A171DA95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rot="5400000">
              <a:off x="3000698" y="4163335"/>
              <a:ext cx="432000" cy="432000"/>
            </a:xfrm>
            <a:custGeom>
              <a:avLst/>
              <a:gdLst>
                <a:gd name="connsiteX0" fmla="*/ 257175 w 514350"/>
                <a:gd name="connsiteY0" fmla="*/ 89086 h 514350"/>
                <a:gd name="connsiteX1" fmla="*/ 114170 w 514350"/>
                <a:gd name="connsiteY1" fmla="*/ 232090 h 514350"/>
                <a:gd name="connsiteX2" fmla="*/ 114170 w 514350"/>
                <a:gd name="connsiteY2" fmla="*/ 375095 h 514350"/>
                <a:gd name="connsiteX3" fmla="*/ 257175 w 514350"/>
                <a:gd name="connsiteY3" fmla="*/ 232090 h 514350"/>
                <a:gd name="connsiteX4" fmla="*/ 400179 w 514350"/>
                <a:gd name="connsiteY4" fmla="*/ 375095 h 514350"/>
                <a:gd name="connsiteX5" fmla="*/ 400179 w 514350"/>
                <a:gd name="connsiteY5" fmla="*/ 232090 h 514350"/>
                <a:gd name="connsiteX6" fmla="*/ 257175 w 514350"/>
                <a:gd name="connsiteY6" fmla="*/ 0 h 514350"/>
                <a:gd name="connsiteX7" fmla="*/ 514350 w 514350"/>
                <a:gd name="connsiteY7" fmla="*/ 257175 h 514350"/>
                <a:gd name="connsiteX8" fmla="*/ 257175 w 514350"/>
                <a:gd name="connsiteY8" fmla="*/ 514350 h 514350"/>
                <a:gd name="connsiteX9" fmla="*/ 0 w 514350"/>
                <a:gd name="connsiteY9" fmla="*/ 257175 h 514350"/>
                <a:gd name="connsiteX10" fmla="*/ 257175 w 514350"/>
                <a:gd name="connsiteY10" fmla="*/ 0 h 514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4350" h="514350">
                  <a:moveTo>
                    <a:pt x="257175" y="89086"/>
                  </a:moveTo>
                  <a:lnTo>
                    <a:pt x="114170" y="232090"/>
                  </a:lnTo>
                  <a:lnTo>
                    <a:pt x="114170" y="375095"/>
                  </a:lnTo>
                  <a:lnTo>
                    <a:pt x="257175" y="232090"/>
                  </a:lnTo>
                  <a:lnTo>
                    <a:pt x="400179" y="375095"/>
                  </a:lnTo>
                  <a:lnTo>
                    <a:pt x="400179" y="232090"/>
                  </a:lnTo>
                  <a:close/>
                  <a:moveTo>
                    <a:pt x="257175" y="0"/>
                  </a:moveTo>
                  <a:cubicBezTo>
                    <a:pt x="399209" y="0"/>
                    <a:pt x="514350" y="115141"/>
                    <a:pt x="514350" y="257175"/>
                  </a:cubicBezTo>
                  <a:cubicBezTo>
                    <a:pt x="514350" y="399209"/>
                    <a:pt x="399209" y="514350"/>
                    <a:pt x="257175" y="514350"/>
                  </a:cubicBezTo>
                  <a:cubicBezTo>
                    <a:pt x="115141" y="514350"/>
                    <a:pt x="0" y="399209"/>
                    <a:pt x="0" y="257175"/>
                  </a:cubicBezTo>
                  <a:cubicBezTo>
                    <a:pt x="0" y="115141"/>
                    <a:pt x="115141" y="0"/>
                    <a:pt x="257175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xmlns="" id="{989A70ED-2948-4FFD-985D-46D78E0EE5EC}"/>
                </a:ext>
              </a:extLst>
            </p:cNvPr>
            <p:cNvSpPr/>
            <p:nvPr/>
          </p:nvSpPr>
          <p:spPr>
            <a:xfrm>
              <a:off x="3603149" y="4206021"/>
              <a:ext cx="3940026" cy="3965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b="1" dirty="0">
                  <a:solidFill>
                    <a:srgbClr val="595959"/>
                  </a:solidFill>
                  <a:cs typeface="+mn-ea"/>
                  <a:sym typeface="+mn-lt"/>
                </a:rPr>
                <a:t>6</a:t>
              </a:r>
              <a:r>
                <a:rPr lang="zh-CN" altLang="en-US" b="1" dirty="0">
                  <a:solidFill>
                    <a:srgbClr val="595959"/>
                  </a:solidFill>
                  <a:cs typeface="+mn-ea"/>
                  <a:sym typeface="+mn-lt"/>
                </a:rPr>
                <a:t>：缓情绪：</a:t>
              </a:r>
              <a:r>
                <a:rPr lang="zh-CN" altLang="en-US" dirty="0">
                  <a:solidFill>
                    <a:srgbClr val="595959"/>
                  </a:solidFill>
                  <a:cs typeface="+mn-ea"/>
                  <a:sym typeface="+mn-lt"/>
                </a:rPr>
                <a:t>不咆哮，用威严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xmlns="" id="{04695D4C-E00D-4530-AE90-02FB7D97132B}"/>
              </a:ext>
            </a:extLst>
          </p:cNvPr>
          <p:cNvGrpSpPr/>
          <p:nvPr/>
        </p:nvGrpSpPr>
        <p:grpSpPr>
          <a:xfrm>
            <a:off x="1599770" y="1850613"/>
            <a:ext cx="2796206" cy="569956"/>
            <a:chOff x="1746351" y="2142146"/>
            <a:chExt cx="2796206" cy="569956"/>
          </a:xfrm>
        </p:grpSpPr>
        <p:sp>
          <p:nvSpPr>
            <p:cNvPr id="37" name="矩形 36">
              <a:extLst>
                <a:ext uri="{FF2B5EF4-FFF2-40B4-BE49-F238E27FC236}">
                  <a16:creationId xmlns:a16="http://schemas.microsoft.com/office/drawing/2014/main" xmlns="" id="{0A593BFE-740D-4B53-9343-61D9A09D1C83}"/>
                </a:ext>
              </a:extLst>
            </p:cNvPr>
            <p:cNvSpPr/>
            <p:nvPr/>
          </p:nvSpPr>
          <p:spPr>
            <a:xfrm>
              <a:off x="1746351" y="2435791"/>
              <a:ext cx="2796206" cy="276311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流程图: 过程 8">
              <a:extLst>
                <a:ext uri="{FF2B5EF4-FFF2-40B4-BE49-F238E27FC236}">
                  <a16:creationId xmlns:a16="http://schemas.microsoft.com/office/drawing/2014/main" xmlns="" id="{0FDC6743-73B5-4403-8451-3FA5A7F209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715" y="2142146"/>
              <a:ext cx="2369125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倾听六大技巧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63814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301CFA5A-490E-4089-8079-81C1A22DD4B6}"/>
              </a:ext>
            </a:extLst>
          </p:cNvPr>
          <p:cNvGrpSpPr/>
          <p:nvPr/>
        </p:nvGrpSpPr>
        <p:grpSpPr>
          <a:xfrm>
            <a:off x="4800045" y="3429000"/>
            <a:ext cx="1661212" cy="1564245"/>
            <a:chOff x="4800045" y="3429000"/>
            <a:chExt cx="1661212" cy="1564245"/>
          </a:xfrm>
        </p:grpSpPr>
        <p:sp>
          <p:nvSpPr>
            <p:cNvPr id="32" name="MH_SubTitle_3">
              <a:extLst>
                <a:ext uri="{FF2B5EF4-FFF2-40B4-BE49-F238E27FC236}">
                  <a16:creationId xmlns:a16="http://schemas.microsoft.com/office/drawing/2014/main" xmlns="" id="{350A22FD-C112-44B0-B60E-72C5F7D9FA60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96298" y="3865367"/>
              <a:ext cx="1281276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问</a:t>
              </a:r>
              <a:endParaRPr lang="zh-CN" altLang="en-US" b="1" dirty="0">
                <a:solidFill>
                  <a:srgbClr val="595959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MH_SubTitle_1">
              <a:extLst>
                <a:ext uri="{FF2B5EF4-FFF2-40B4-BE49-F238E27FC236}">
                  <a16:creationId xmlns:a16="http://schemas.microsoft.com/office/drawing/2014/main" xmlns="" id="{7F4E22CC-9BB4-410D-B47B-93B5A57FB2C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4800045" y="3429000"/>
              <a:ext cx="1661212" cy="1564245"/>
            </a:xfrm>
            <a:custGeom>
              <a:avLst/>
              <a:gdLst>
                <a:gd name="T0" fmla="*/ 1562777 w 1526969"/>
                <a:gd name="T1" fmla="*/ 1729332 h 1526969"/>
                <a:gd name="T2" fmla="*/ 1855711 w 1526969"/>
                <a:gd name="T3" fmla="*/ 1821934 h 1526969"/>
                <a:gd name="T4" fmla="*/ 1171869 w 1526969"/>
                <a:gd name="T5" fmla="*/ 2038110 h 1526969"/>
                <a:gd name="T6" fmla="*/ 5858719 w 1526969"/>
                <a:gd name="T7" fmla="*/ 3519731 h 1526969"/>
                <a:gd name="T8" fmla="*/ 11427143 w 1526969"/>
                <a:gd name="T9" fmla="*/ 1759427 h 1526969"/>
                <a:gd name="T10" fmla="*/ 11720071 w 1526969"/>
                <a:gd name="T11" fmla="*/ 1852028 h 1526969"/>
                <a:gd name="T12" fmla="*/ 6151649 w 1526969"/>
                <a:gd name="T13" fmla="*/ 3612331 h 1526969"/>
                <a:gd name="T14" fmla="*/ 5858570 w 1526969"/>
                <a:gd name="T15" fmla="*/ 3704983 h 1526969"/>
                <a:gd name="T16" fmla="*/ 5858563 w 1526969"/>
                <a:gd name="T17" fmla="*/ 3704984 h 1526969"/>
                <a:gd name="T18" fmla="*/ 5565643 w 1526969"/>
                <a:gd name="T19" fmla="*/ 3612385 h 1526969"/>
                <a:gd name="T20" fmla="*/ 5565643 w 1526969"/>
                <a:gd name="T21" fmla="*/ 3612380 h 1526969"/>
                <a:gd name="T22" fmla="*/ 878792 w 1526969"/>
                <a:gd name="T23" fmla="*/ 2130757 h 1526969"/>
                <a:gd name="T24" fmla="*/ 878782 w 1526969"/>
                <a:gd name="T25" fmla="*/ 2130762 h 1526969"/>
                <a:gd name="T26" fmla="*/ 585861 w 1526969"/>
                <a:gd name="T27" fmla="*/ 2038158 h 1526969"/>
                <a:gd name="T28" fmla="*/ 585861 w 1526969"/>
                <a:gd name="T29" fmla="*/ 2038157 h 1526969"/>
                <a:gd name="T30" fmla="*/ 878937 w 1526969"/>
                <a:gd name="T31" fmla="*/ 1945509 h 1526969"/>
                <a:gd name="T32" fmla="*/ 5861500 w 1526969"/>
                <a:gd name="T33" fmla="*/ 0 h 1526969"/>
                <a:gd name="T34" fmla="*/ 6154426 w 1526969"/>
                <a:gd name="T35" fmla="*/ 92599 h 1526969"/>
                <a:gd name="T36" fmla="*/ 6154421 w 1526969"/>
                <a:gd name="T37" fmla="*/ 92600 h 1526969"/>
                <a:gd name="T38" fmla="*/ 10841280 w 1526969"/>
                <a:gd name="T39" fmla="*/ 1574227 h 1526969"/>
                <a:gd name="T40" fmla="*/ 11134209 w 1526969"/>
                <a:gd name="T41" fmla="*/ 1666829 h 1526969"/>
                <a:gd name="T42" fmla="*/ 10841132 w 1526969"/>
                <a:gd name="T43" fmla="*/ 1759475 h 1526969"/>
                <a:gd name="T44" fmla="*/ 10157284 w 1526969"/>
                <a:gd name="T45" fmla="*/ 1975654 h 1526969"/>
                <a:gd name="T46" fmla="*/ 9864368 w 1526969"/>
                <a:gd name="T47" fmla="*/ 1883051 h 1526969"/>
                <a:gd name="T48" fmla="*/ 10548198 w 1526969"/>
                <a:gd name="T49" fmla="*/ 1666876 h 1526969"/>
                <a:gd name="T50" fmla="*/ 5861345 w 1526969"/>
                <a:gd name="T51" fmla="*/ 185251 h 1526969"/>
                <a:gd name="T52" fmla="*/ 292921 w 1526969"/>
                <a:gd name="T53" fmla="*/ 1945558 h 1526969"/>
                <a:gd name="T54" fmla="*/ 0 w 1526969"/>
                <a:gd name="T55" fmla="*/ 1852955 h 15269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26969"/>
                <a:gd name="T85" fmla="*/ 0 h 1526969"/>
                <a:gd name="T86" fmla="*/ 1526969 w 1526969"/>
                <a:gd name="T87" fmla="*/ 1526969 h 15269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26969" h="1526969">
                  <a:moveTo>
                    <a:pt x="203609" y="712726"/>
                  </a:moveTo>
                  <a:lnTo>
                    <a:pt x="241774" y="750890"/>
                  </a:lnTo>
                  <a:lnTo>
                    <a:pt x="152679" y="839985"/>
                  </a:lnTo>
                  <a:lnTo>
                    <a:pt x="763313" y="1450619"/>
                  </a:lnTo>
                  <a:lnTo>
                    <a:pt x="1488804" y="725129"/>
                  </a:lnTo>
                  <a:lnTo>
                    <a:pt x="1526969" y="763293"/>
                  </a:lnTo>
                  <a:lnTo>
                    <a:pt x="801478" y="1488784"/>
                  </a:lnTo>
                  <a:lnTo>
                    <a:pt x="763294" y="1526968"/>
                  </a:lnTo>
                  <a:lnTo>
                    <a:pt x="763293" y="1526969"/>
                  </a:lnTo>
                  <a:lnTo>
                    <a:pt x="725129" y="1488804"/>
                  </a:lnTo>
                  <a:lnTo>
                    <a:pt x="725129" y="1488803"/>
                  </a:lnTo>
                  <a:lnTo>
                    <a:pt x="114495" y="878169"/>
                  </a:lnTo>
                  <a:lnTo>
                    <a:pt x="114494" y="878170"/>
                  </a:lnTo>
                  <a:lnTo>
                    <a:pt x="76330" y="840005"/>
                  </a:lnTo>
                  <a:lnTo>
                    <a:pt x="76330" y="840004"/>
                  </a:lnTo>
                  <a:lnTo>
                    <a:pt x="114514" y="801821"/>
                  </a:lnTo>
                  <a:lnTo>
                    <a:pt x="203609" y="712726"/>
                  </a:lnTo>
                  <a:close/>
                  <a:moveTo>
                    <a:pt x="763675" y="0"/>
                  </a:moveTo>
                  <a:lnTo>
                    <a:pt x="801840" y="38164"/>
                  </a:lnTo>
                  <a:lnTo>
                    <a:pt x="801839" y="38165"/>
                  </a:lnTo>
                  <a:lnTo>
                    <a:pt x="1412474" y="648800"/>
                  </a:lnTo>
                  <a:lnTo>
                    <a:pt x="1450639" y="686965"/>
                  </a:lnTo>
                  <a:lnTo>
                    <a:pt x="1412455" y="725148"/>
                  </a:lnTo>
                  <a:lnTo>
                    <a:pt x="1323359" y="814244"/>
                  </a:lnTo>
                  <a:lnTo>
                    <a:pt x="1285195" y="776079"/>
                  </a:lnTo>
                  <a:lnTo>
                    <a:pt x="1374290" y="686984"/>
                  </a:lnTo>
                  <a:lnTo>
                    <a:pt x="763655" y="76349"/>
                  </a:lnTo>
                  <a:lnTo>
                    <a:pt x="38164" y="801840"/>
                  </a:lnTo>
                  <a:lnTo>
                    <a:pt x="0" y="763675"/>
                  </a:lnTo>
                  <a:lnTo>
                    <a:pt x="763675" y="0"/>
                  </a:lnTo>
                  <a:close/>
                </a:path>
              </a:pathLst>
            </a:custGeom>
            <a:solidFill>
              <a:srgbClr val="E7AD4B"/>
            </a:solidFill>
            <a:ln w="9525">
              <a:solidFill>
                <a:srgbClr val="E7AD4B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341632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三、有效沟通的关键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2" name="流程图: 顺序访问存储器 1">
            <a:extLst>
              <a:ext uri="{FF2B5EF4-FFF2-40B4-BE49-F238E27FC236}">
                <a16:creationId xmlns:a16="http://schemas.microsoft.com/office/drawing/2014/main" xmlns="" id="{5B69F1E7-C8B4-4CB7-9199-0F7DF8666278}"/>
              </a:ext>
            </a:extLst>
          </p:cNvPr>
          <p:cNvSpPr/>
          <p:nvPr/>
        </p:nvSpPr>
        <p:spPr>
          <a:xfrm>
            <a:off x="2329841" y="3429000"/>
            <a:ext cx="1628384" cy="1628384"/>
          </a:xfrm>
          <a:prstGeom prst="flowChartMagneticTape">
            <a:avLst/>
          </a:prstGeom>
          <a:solidFill>
            <a:srgbClr val="E29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大诀窍</a:t>
            </a:r>
            <a:endParaRPr lang="zh-CN" altLang="en-US" sz="4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0BAA8E3A-208C-4E08-8F16-214F93B33C3E}"/>
              </a:ext>
            </a:extLst>
          </p:cNvPr>
          <p:cNvGrpSpPr/>
          <p:nvPr/>
        </p:nvGrpSpPr>
        <p:grpSpPr>
          <a:xfrm>
            <a:off x="8852014" y="3429000"/>
            <a:ext cx="1661212" cy="1564245"/>
            <a:chOff x="8852014" y="3429000"/>
            <a:chExt cx="1661212" cy="1564245"/>
          </a:xfrm>
        </p:grpSpPr>
        <p:sp>
          <p:nvSpPr>
            <p:cNvPr id="40" name="MH_SubTitle_1">
              <a:extLst>
                <a:ext uri="{FF2B5EF4-FFF2-40B4-BE49-F238E27FC236}">
                  <a16:creationId xmlns:a16="http://schemas.microsoft.com/office/drawing/2014/main" xmlns="" id="{2F3B5882-2243-49B2-865F-3EC16CB0817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8852014" y="3429000"/>
              <a:ext cx="1661212" cy="1564245"/>
            </a:xfrm>
            <a:custGeom>
              <a:avLst/>
              <a:gdLst>
                <a:gd name="T0" fmla="*/ 1562777 w 1526969"/>
                <a:gd name="T1" fmla="*/ 1729332 h 1526969"/>
                <a:gd name="T2" fmla="*/ 1855711 w 1526969"/>
                <a:gd name="T3" fmla="*/ 1821934 h 1526969"/>
                <a:gd name="T4" fmla="*/ 1171869 w 1526969"/>
                <a:gd name="T5" fmla="*/ 2038110 h 1526969"/>
                <a:gd name="T6" fmla="*/ 5858719 w 1526969"/>
                <a:gd name="T7" fmla="*/ 3519731 h 1526969"/>
                <a:gd name="T8" fmla="*/ 11427143 w 1526969"/>
                <a:gd name="T9" fmla="*/ 1759427 h 1526969"/>
                <a:gd name="T10" fmla="*/ 11720071 w 1526969"/>
                <a:gd name="T11" fmla="*/ 1852028 h 1526969"/>
                <a:gd name="T12" fmla="*/ 6151649 w 1526969"/>
                <a:gd name="T13" fmla="*/ 3612331 h 1526969"/>
                <a:gd name="T14" fmla="*/ 5858570 w 1526969"/>
                <a:gd name="T15" fmla="*/ 3704983 h 1526969"/>
                <a:gd name="T16" fmla="*/ 5858563 w 1526969"/>
                <a:gd name="T17" fmla="*/ 3704984 h 1526969"/>
                <a:gd name="T18" fmla="*/ 5565643 w 1526969"/>
                <a:gd name="T19" fmla="*/ 3612385 h 1526969"/>
                <a:gd name="T20" fmla="*/ 5565643 w 1526969"/>
                <a:gd name="T21" fmla="*/ 3612380 h 1526969"/>
                <a:gd name="T22" fmla="*/ 878792 w 1526969"/>
                <a:gd name="T23" fmla="*/ 2130757 h 1526969"/>
                <a:gd name="T24" fmla="*/ 878782 w 1526969"/>
                <a:gd name="T25" fmla="*/ 2130762 h 1526969"/>
                <a:gd name="T26" fmla="*/ 585861 w 1526969"/>
                <a:gd name="T27" fmla="*/ 2038158 h 1526969"/>
                <a:gd name="T28" fmla="*/ 585861 w 1526969"/>
                <a:gd name="T29" fmla="*/ 2038157 h 1526969"/>
                <a:gd name="T30" fmla="*/ 878937 w 1526969"/>
                <a:gd name="T31" fmla="*/ 1945509 h 1526969"/>
                <a:gd name="T32" fmla="*/ 5861500 w 1526969"/>
                <a:gd name="T33" fmla="*/ 0 h 1526969"/>
                <a:gd name="T34" fmla="*/ 6154426 w 1526969"/>
                <a:gd name="T35" fmla="*/ 92599 h 1526969"/>
                <a:gd name="T36" fmla="*/ 6154421 w 1526969"/>
                <a:gd name="T37" fmla="*/ 92600 h 1526969"/>
                <a:gd name="T38" fmla="*/ 10841280 w 1526969"/>
                <a:gd name="T39" fmla="*/ 1574227 h 1526969"/>
                <a:gd name="T40" fmla="*/ 11134209 w 1526969"/>
                <a:gd name="T41" fmla="*/ 1666829 h 1526969"/>
                <a:gd name="T42" fmla="*/ 10841132 w 1526969"/>
                <a:gd name="T43" fmla="*/ 1759475 h 1526969"/>
                <a:gd name="T44" fmla="*/ 10157284 w 1526969"/>
                <a:gd name="T45" fmla="*/ 1975654 h 1526969"/>
                <a:gd name="T46" fmla="*/ 9864368 w 1526969"/>
                <a:gd name="T47" fmla="*/ 1883051 h 1526969"/>
                <a:gd name="T48" fmla="*/ 10548198 w 1526969"/>
                <a:gd name="T49" fmla="*/ 1666876 h 1526969"/>
                <a:gd name="T50" fmla="*/ 5861345 w 1526969"/>
                <a:gd name="T51" fmla="*/ 185251 h 1526969"/>
                <a:gd name="T52" fmla="*/ 292921 w 1526969"/>
                <a:gd name="T53" fmla="*/ 1945558 h 1526969"/>
                <a:gd name="T54" fmla="*/ 0 w 1526969"/>
                <a:gd name="T55" fmla="*/ 1852955 h 15269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26969"/>
                <a:gd name="T85" fmla="*/ 0 h 1526969"/>
                <a:gd name="T86" fmla="*/ 1526969 w 1526969"/>
                <a:gd name="T87" fmla="*/ 1526969 h 15269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26969" h="1526969">
                  <a:moveTo>
                    <a:pt x="203609" y="712726"/>
                  </a:moveTo>
                  <a:lnTo>
                    <a:pt x="241774" y="750890"/>
                  </a:lnTo>
                  <a:lnTo>
                    <a:pt x="152679" y="839985"/>
                  </a:lnTo>
                  <a:lnTo>
                    <a:pt x="763313" y="1450619"/>
                  </a:lnTo>
                  <a:lnTo>
                    <a:pt x="1488804" y="725129"/>
                  </a:lnTo>
                  <a:lnTo>
                    <a:pt x="1526969" y="763293"/>
                  </a:lnTo>
                  <a:lnTo>
                    <a:pt x="801478" y="1488784"/>
                  </a:lnTo>
                  <a:lnTo>
                    <a:pt x="763294" y="1526968"/>
                  </a:lnTo>
                  <a:lnTo>
                    <a:pt x="763293" y="1526969"/>
                  </a:lnTo>
                  <a:lnTo>
                    <a:pt x="725129" y="1488804"/>
                  </a:lnTo>
                  <a:lnTo>
                    <a:pt x="725129" y="1488803"/>
                  </a:lnTo>
                  <a:lnTo>
                    <a:pt x="114495" y="878169"/>
                  </a:lnTo>
                  <a:lnTo>
                    <a:pt x="114494" y="878170"/>
                  </a:lnTo>
                  <a:lnTo>
                    <a:pt x="76330" y="840005"/>
                  </a:lnTo>
                  <a:lnTo>
                    <a:pt x="76330" y="840004"/>
                  </a:lnTo>
                  <a:lnTo>
                    <a:pt x="114514" y="801821"/>
                  </a:lnTo>
                  <a:lnTo>
                    <a:pt x="203609" y="712726"/>
                  </a:lnTo>
                  <a:close/>
                  <a:moveTo>
                    <a:pt x="763675" y="0"/>
                  </a:moveTo>
                  <a:lnTo>
                    <a:pt x="801840" y="38164"/>
                  </a:lnTo>
                  <a:lnTo>
                    <a:pt x="801839" y="38165"/>
                  </a:lnTo>
                  <a:lnTo>
                    <a:pt x="1412474" y="648800"/>
                  </a:lnTo>
                  <a:lnTo>
                    <a:pt x="1450639" y="686965"/>
                  </a:lnTo>
                  <a:lnTo>
                    <a:pt x="1412455" y="725148"/>
                  </a:lnTo>
                  <a:lnTo>
                    <a:pt x="1323359" y="814244"/>
                  </a:lnTo>
                  <a:lnTo>
                    <a:pt x="1285195" y="776079"/>
                  </a:lnTo>
                  <a:lnTo>
                    <a:pt x="1374290" y="686984"/>
                  </a:lnTo>
                  <a:lnTo>
                    <a:pt x="763655" y="76349"/>
                  </a:lnTo>
                  <a:lnTo>
                    <a:pt x="38164" y="801840"/>
                  </a:lnTo>
                  <a:lnTo>
                    <a:pt x="0" y="763675"/>
                  </a:lnTo>
                  <a:lnTo>
                    <a:pt x="763675" y="0"/>
                  </a:lnTo>
                  <a:close/>
                </a:path>
              </a:pathLst>
            </a:custGeom>
            <a:solidFill>
              <a:srgbClr val="E7AD4B"/>
            </a:solidFill>
            <a:ln w="9525">
              <a:solidFill>
                <a:srgbClr val="E7AD4B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MH_SubTitle_2">
              <a:extLst>
                <a:ext uri="{FF2B5EF4-FFF2-40B4-BE49-F238E27FC236}">
                  <a16:creationId xmlns:a16="http://schemas.microsoft.com/office/drawing/2014/main" xmlns="" id="{5EA6A2C0-4E80-44FB-A274-CD0DCF6DF9B8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979183" y="3865367"/>
              <a:ext cx="1406873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望</a:t>
              </a: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1F134898-F537-4200-B99B-5D769784A9E1}"/>
              </a:ext>
            </a:extLst>
          </p:cNvPr>
          <p:cNvGrpSpPr/>
          <p:nvPr/>
        </p:nvGrpSpPr>
        <p:grpSpPr>
          <a:xfrm>
            <a:off x="6826029" y="3429000"/>
            <a:ext cx="1661212" cy="1564245"/>
            <a:chOff x="6826029" y="3429000"/>
            <a:chExt cx="1661212" cy="1564245"/>
          </a:xfrm>
        </p:grpSpPr>
        <p:sp>
          <p:nvSpPr>
            <p:cNvPr id="39" name="MH_SubTitle_1">
              <a:extLst>
                <a:ext uri="{FF2B5EF4-FFF2-40B4-BE49-F238E27FC236}">
                  <a16:creationId xmlns:a16="http://schemas.microsoft.com/office/drawing/2014/main" xmlns="" id="{357C4B02-5F42-4C8B-AE40-FFAAB0A48B9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6826029" y="3429000"/>
              <a:ext cx="1661212" cy="1564245"/>
            </a:xfrm>
            <a:custGeom>
              <a:avLst/>
              <a:gdLst>
                <a:gd name="T0" fmla="*/ 1562777 w 1526969"/>
                <a:gd name="T1" fmla="*/ 1729332 h 1526969"/>
                <a:gd name="T2" fmla="*/ 1855711 w 1526969"/>
                <a:gd name="T3" fmla="*/ 1821934 h 1526969"/>
                <a:gd name="T4" fmla="*/ 1171869 w 1526969"/>
                <a:gd name="T5" fmla="*/ 2038110 h 1526969"/>
                <a:gd name="T6" fmla="*/ 5858719 w 1526969"/>
                <a:gd name="T7" fmla="*/ 3519731 h 1526969"/>
                <a:gd name="T8" fmla="*/ 11427143 w 1526969"/>
                <a:gd name="T9" fmla="*/ 1759427 h 1526969"/>
                <a:gd name="T10" fmla="*/ 11720071 w 1526969"/>
                <a:gd name="T11" fmla="*/ 1852028 h 1526969"/>
                <a:gd name="T12" fmla="*/ 6151649 w 1526969"/>
                <a:gd name="T13" fmla="*/ 3612331 h 1526969"/>
                <a:gd name="T14" fmla="*/ 5858570 w 1526969"/>
                <a:gd name="T15" fmla="*/ 3704983 h 1526969"/>
                <a:gd name="T16" fmla="*/ 5858563 w 1526969"/>
                <a:gd name="T17" fmla="*/ 3704984 h 1526969"/>
                <a:gd name="T18" fmla="*/ 5565643 w 1526969"/>
                <a:gd name="T19" fmla="*/ 3612385 h 1526969"/>
                <a:gd name="T20" fmla="*/ 5565643 w 1526969"/>
                <a:gd name="T21" fmla="*/ 3612380 h 1526969"/>
                <a:gd name="T22" fmla="*/ 878792 w 1526969"/>
                <a:gd name="T23" fmla="*/ 2130757 h 1526969"/>
                <a:gd name="T24" fmla="*/ 878782 w 1526969"/>
                <a:gd name="T25" fmla="*/ 2130762 h 1526969"/>
                <a:gd name="T26" fmla="*/ 585861 w 1526969"/>
                <a:gd name="T27" fmla="*/ 2038158 h 1526969"/>
                <a:gd name="T28" fmla="*/ 585861 w 1526969"/>
                <a:gd name="T29" fmla="*/ 2038157 h 1526969"/>
                <a:gd name="T30" fmla="*/ 878937 w 1526969"/>
                <a:gd name="T31" fmla="*/ 1945509 h 1526969"/>
                <a:gd name="T32" fmla="*/ 5861500 w 1526969"/>
                <a:gd name="T33" fmla="*/ 0 h 1526969"/>
                <a:gd name="T34" fmla="*/ 6154426 w 1526969"/>
                <a:gd name="T35" fmla="*/ 92599 h 1526969"/>
                <a:gd name="T36" fmla="*/ 6154421 w 1526969"/>
                <a:gd name="T37" fmla="*/ 92600 h 1526969"/>
                <a:gd name="T38" fmla="*/ 10841280 w 1526969"/>
                <a:gd name="T39" fmla="*/ 1574227 h 1526969"/>
                <a:gd name="T40" fmla="*/ 11134209 w 1526969"/>
                <a:gd name="T41" fmla="*/ 1666829 h 1526969"/>
                <a:gd name="T42" fmla="*/ 10841132 w 1526969"/>
                <a:gd name="T43" fmla="*/ 1759475 h 1526969"/>
                <a:gd name="T44" fmla="*/ 10157284 w 1526969"/>
                <a:gd name="T45" fmla="*/ 1975654 h 1526969"/>
                <a:gd name="T46" fmla="*/ 9864368 w 1526969"/>
                <a:gd name="T47" fmla="*/ 1883051 h 1526969"/>
                <a:gd name="T48" fmla="*/ 10548198 w 1526969"/>
                <a:gd name="T49" fmla="*/ 1666876 h 1526969"/>
                <a:gd name="T50" fmla="*/ 5861345 w 1526969"/>
                <a:gd name="T51" fmla="*/ 185251 h 1526969"/>
                <a:gd name="T52" fmla="*/ 292921 w 1526969"/>
                <a:gd name="T53" fmla="*/ 1945558 h 1526969"/>
                <a:gd name="T54" fmla="*/ 0 w 1526969"/>
                <a:gd name="T55" fmla="*/ 1852955 h 15269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26969"/>
                <a:gd name="T85" fmla="*/ 0 h 1526969"/>
                <a:gd name="T86" fmla="*/ 1526969 w 1526969"/>
                <a:gd name="T87" fmla="*/ 1526969 h 15269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26969" h="1526969">
                  <a:moveTo>
                    <a:pt x="203609" y="712726"/>
                  </a:moveTo>
                  <a:lnTo>
                    <a:pt x="241774" y="750890"/>
                  </a:lnTo>
                  <a:lnTo>
                    <a:pt x="152679" y="839985"/>
                  </a:lnTo>
                  <a:lnTo>
                    <a:pt x="763313" y="1450619"/>
                  </a:lnTo>
                  <a:lnTo>
                    <a:pt x="1488804" y="725129"/>
                  </a:lnTo>
                  <a:lnTo>
                    <a:pt x="1526969" y="763293"/>
                  </a:lnTo>
                  <a:lnTo>
                    <a:pt x="801478" y="1488784"/>
                  </a:lnTo>
                  <a:lnTo>
                    <a:pt x="763294" y="1526968"/>
                  </a:lnTo>
                  <a:lnTo>
                    <a:pt x="763293" y="1526969"/>
                  </a:lnTo>
                  <a:lnTo>
                    <a:pt x="725129" y="1488804"/>
                  </a:lnTo>
                  <a:lnTo>
                    <a:pt x="725129" y="1488803"/>
                  </a:lnTo>
                  <a:lnTo>
                    <a:pt x="114495" y="878169"/>
                  </a:lnTo>
                  <a:lnTo>
                    <a:pt x="114494" y="878170"/>
                  </a:lnTo>
                  <a:lnTo>
                    <a:pt x="76330" y="840005"/>
                  </a:lnTo>
                  <a:lnTo>
                    <a:pt x="76330" y="840004"/>
                  </a:lnTo>
                  <a:lnTo>
                    <a:pt x="114514" y="801821"/>
                  </a:lnTo>
                  <a:lnTo>
                    <a:pt x="203609" y="712726"/>
                  </a:lnTo>
                  <a:close/>
                  <a:moveTo>
                    <a:pt x="763675" y="0"/>
                  </a:moveTo>
                  <a:lnTo>
                    <a:pt x="801840" y="38164"/>
                  </a:lnTo>
                  <a:lnTo>
                    <a:pt x="801839" y="38165"/>
                  </a:lnTo>
                  <a:lnTo>
                    <a:pt x="1412474" y="648800"/>
                  </a:lnTo>
                  <a:lnTo>
                    <a:pt x="1450639" y="686965"/>
                  </a:lnTo>
                  <a:lnTo>
                    <a:pt x="1412455" y="725148"/>
                  </a:lnTo>
                  <a:lnTo>
                    <a:pt x="1323359" y="814244"/>
                  </a:lnTo>
                  <a:lnTo>
                    <a:pt x="1285195" y="776079"/>
                  </a:lnTo>
                  <a:lnTo>
                    <a:pt x="1374290" y="686984"/>
                  </a:lnTo>
                  <a:lnTo>
                    <a:pt x="763655" y="76349"/>
                  </a:lnTo>
                  <a:lnTo>
                    <a:pt x="38164" y="801840"/>
                  </a:lnTo>
                  <a:lnTo>
                    <a:pt x="0" y="763675"/>
                  </a:lnTo>
                  <a:lnTo>
                    <a:pt x="763675" y="0"/>
                  </a:lnTo>
                  <a:close/>
                </a:path>
              </a:pathLst>
            </a:custGeom>
            <a:solidFill>
              <a:srgbClr val="E7AD4B"/>
            </a:solidFill>
            <a:ln w="9525">
              <a:solidFill>
                <a:srgbClr val="E7AD4B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MH_SubTitle_1">
              <a:extLst>
                <a:ext uri="{FF2B5EF4-FFF2-40B4-BE49-F238E27FC236}">
                  <a16:creationId xmlns:a16="http://schemas.microsoft.com/office/drawing/2014/main" xmlns="" id="{B53D7193-B781-430A-8D3B-A951D0A2DFF0}"/>
                </a:ext>
              </a:extLst>
            </p:cNvPr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6952712" y="3865367"/>
              <a:ext cx="1407846" cy="7556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algn="ctr" fontAlgn="base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b="1" dirty="0">
                  <a:solidFill>
                    <a:srgbClr val="595959"/>
                  </a:solidFill>
                  <a:latin typeface="+mn-lt"/>
                  <a:ea typeface="+mn-ea"/>
                  <a:cs typeface="+mn-ea"/>
                  <a:sym typeface="+mn-lt"/>
                </a:rPr>
                <a:t>闻</a:t>
              </a: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xmlns="" id="{BDF68D1E-C92A-4AFA-9C92-6BFCD2B3B6AB}"/>
              </a:ext>
            </a:extLst>
          </p:cNvPr>
          <p:cNvGrpSpPr/>
          <p:nvPr/>
        </p:nvGrpSpPr>
        <p:grpSpPr>
          <a:xfrm>
            <a:off x="2222654" y="2051325"/>
            <a:ext cx="2652546" cy="569956"/>
            <a:chOff x="1746351" y="2142146"/>
            <a:chExt cx="3935786" cy="569956"/>
          </a:xfrm>
        </p:grpSpPr>
        <p:sp>
          <p:nvSpPr>
            <p:cNvPr id="42" name="矩形 41">
              <a:extLst>
                <a:ext uri="{FF2B5EF4-FFF2-40B4-BE49-F238E27FC236}">
                  <a16:creationId xmlns:a16="http://schemas.microsoft.com/office/drawing/2014/main" xmlns="" id="{4F820847-054C-489D-BE0A-D87B7679CFE0}"/>
                </a:ext>
              </a:extLst>
            </p:cNvPr>
            <p:cNvSpPr/>
            <p:nvPr/>
          </p:nvSpPr>
          <p:spPr>
            <a:xfrm>
              <a:off x="1746351" y="2435791"/>
              <a:ext cx="3744000" cy="276311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流程图: 过程 8">
              <a:extLst>
                <a:ext uri="{FF2B5EF4-FFF2-40B4-BE49-F238E27FC236}">
                  <a16:creationId xmlns:a16="http://schemas.microsoft.com/office/drawing/2014/main" xmlns="" id="{06CC9660-6ED7-4C01-BA6F-3F71DF74C5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866" y="2142146"/>
              <a:ext cx="3824271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倾听“三大诀窍”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829920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413446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四、用人而异的沟通策略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13E0A8E-52EF-4EDA-B126-31B17BB78588}"/>
              </a:ext>
            </a:extLst>
          </p:cNvPr>
          <p:cNvSpPr/>
          <p:nvPr/>
        </p:nvSpPr>
        <p:spPr>
          <a:xfrm>
            <a:off x="5319732" y="1879847"/>
            <a:ext cx="257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95959"/>
                </a:solidFill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rgbClr val="595959"/>
                </a:solidFill>
                <a:cs typeface="+mn-ea"/>
                <a:sym typeface="+mn-lt"/>
              </a:rPr>
              <a:t>） 自我测试</a:t>
            </a: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xmlns="" id="{195973E2-8BB7-4338-A053-72B2018D5AE2}"/>
              </a:ext>
            </a:extLst>
          </p:cNvPr>
          <p:cNvGrpSpPr/>
          <p:nvPr/>
        </p:nvGrpSpPr>
        <p:grpSpPr>
          <a:xfrm>
            <a:off x="2491085" y="2724825"/>
            <a:ext cx="7979866" cy="3523720"/>
            <a:chOff x="334963" y="887601"/>
            <a:chExt cx="11923779" cy="5265258"/>
          </a:xfrm>
        </p:grpSpPr>
        <p:sp>
          <p:nvSpPr>
            <p:cNvPr id="18" name="Line 6">
              <a:extLst>
                <a:ext uri="{FF2B5EF4-FFF2-40B4-BE49-F238E27FC236}">
                  <a16:creationId xmlns:a16="http://schemas.microsoft.com/office/drawing/2014/main" xmlns="" id="{79196783-CF4E-4DB9-BF98-C9D88C1150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963" y="3429000"/>
              <a:ext cx="10753725" cy="0"/>
            </a:xfrm>
            <a:prstGeom prst="line">
              <a:avLst/>
            </a:prstGeom>
            <a:noFill/>
            <a:ln w="22225">
              <a:solidFill>
                <a:srgbClr val="595959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Line 7">
              <a:extLst>
                <a:ext uri="{FF2B5EF4-FFF2-40B4-BE49-F238E27FC236}">
                  <a16:creationId xmlns:a16="http://schemas.microsoft.com/office/drawing/2014/main" xmlns="" id="{2F32D78F-A28C-4E8F-A8CB-0F8EA632B9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903913" y="981075"/>
              <a:ext cx="0" cy="4824413"/>
            </a:xfrm>
            <a:prstGeom prst="line">
              <a:avLst/>
            </a:prstGeom>
            <a:noFill/>
            <a:ln w="22225">
              <a:solidFill>
                <a:srgbClr val="595959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Text Box 8">
              <a:extLst>
                <a:ext uri="{FF2B5EF4-FFF2-40B4-BE49-F238E27FC236}">
                  <a16:creationId xmlns:a16="http://schemas.microsoft.com/office/drawing/2014/main" xmlns="" id="{D301D6AF-6FE0-4D8C-89EC-78BB37F38B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379202" y="3427601"/>
              <a:ext cx="879540" cy="551868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sng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130</a:t>
              </a:r>
            </a:p>
          </p:txBody>
        </p:sp>
        <p:sp>
          <p:nvSpPr>
            <p:cNvPr id="21" name="Text Box 9">
              <a:extLst>
                <a:ext uri="{FF2B5EF4-FFF2-40B4-BE49-F238E27FC236}">
                  <a16:creationId xmlns:a16="http://schemas.microsoft.com/office/drawing/2014/main" xmlns="" id="{D7AA7C8D-FF18-4CE0-A523-429E4C61C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23000" y="887601"/>
              <a:ext cx="879540" cy="551868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sng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130</a:t>
              </a:r>
            </a:p>
          </p:txBody>
        </p:sp>
        <p:sp>
          <p:nvSpPr>
            <p:cNvPr id="22" name="Text Box 10">
              <a:extLst>
                <a:ext uri="{FF2B5EF4-FFF2-40B4-BE49-F238E27FC236}">
                  <a16:creationId xmlns:a16="http://schemas.microsoft.com/office/drawing/2014/main" xmlns="" id="{8EA1DCB1-54A7-42F6-B9B7-045983E5D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06737" y="5600991"/>
              <a:ext cx="477135" cy="551868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sng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23" name="Text Box 11">
              <a:extLst>
                <a:ext uri="{FF2B5EF4-FFF2-40B4-BE49-F238E27FC236}">
                  <a16:creationId xmlns:a16="http://schemas.microsoft.com/office/drawing/2014/main" xmlns="" id="{71A7C4C6-6895-4FE4-8759-031D57A68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964" y="3695889"/>
              <a:ext cx="477135" cy="551868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sng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0</a:t>
              </a:r>
            </a:p>
          </p:txBody>
        </p:sp>
        <p:sp>
          <p:nvSpPr>
            <p:cNvPr id="24" name="Text Box 12">
              <a:extLst>
                <a:ext uri="{FF2B5EF4-FFF2-40B4-BE49-F238E27FC236}">
                  <a16:creationId xmlns:a16="http://schemas.microsoft.com/office/drawing/2014/main" xmlns="" id="{C677E1F1-B5B4-45A9-A0F9-30C767A13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6163" y="3695889"/>
              <a:ext cx="678337" cy="551868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sng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65</a:t>
              </a:r>
            </a:p>
          </p:txBody>
        </p:sp>
        <p:sp>
          <p:nvSpPr>
            <p:cNvPr id="25" name="Text Box 13">
              <a:extLst>
                <a:ext uri="{FF2B5EF4-FFF2-40B4-BE49-F238E27FC236}">
                  <a16:creationId xmlns:a16="http://schemas.microsoft.com/office/drawing/2014/main" xmlns="" id="{53E984AC-D073-46DB-8F3E-A6FDB2700B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29751" y="3722688"/>
              <a:ext cx="276031" cy="551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sng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Text Box 14">
              <a:extLst>
                <a:ext uri="{FF2B5EF4-FFF2-40B4-BE49-F238E27FC236}">
                  <a16:creationId xmlns:a16="http://schemas.microsoft.com/office/drawing/2014/main" xmlns="" id="{CA737568-5450-490C-832E-CC617A4FF3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442" y="2115860"/>
              <a:ext cx="3768222" cy="1241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表现型（孔雀</a:t>
              </a:r>
              <a:r>
                <a:rPr kumimoji="0" lang="zh-CN" alt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Text Box 15">
              <a:extLst>
                <a:ext uri="{FF2B5EF4-FFF2-40B4-BE49-F238E27FC236}">
                  <a16:creationId xmlns:a16="http://schemas.microsoft.com/office/drawing/2014/main" xmlns="" id="{426D65DE-3D9B-426C-BEBE-2BC179564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442" y="4029151"/>
              <a:ext cx="3768222" cy="689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果断型（老虎</a:t>
              </a:r>
              <a:r>
                <a:rPr kumimoji="0" lang="zh-CN" alt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</a:t>
              </a:r>
            </a:p>
          </p:txBody>
        </p:sp>
        <p:sp>
          <p:nvSpPr>
            <p:cNvPr id="28" name="Text Box 16">
              <a:extLst>
                <a:ext uri="{FF2B5EF4-FFF2-40B4-BE49-F238E27FC236}">
                  <a16:creationId xmlns:a16="http://schemas.microsoft.com/office/drawing/2014/main" xmlns="" id="{A8F51956-C5F3-46F7-BAFC-486A1F752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6267" y="4003472"/>
              <a:ext cx="4228113" cy="689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sng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分析型（猫头鹰</a:t>
              </a:r>
              <a:r>
                <a:rPr kumimoji="0" lang="zh-CN" altLang="en-US" sz="2400" b="0" i="0" u="sng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</a:t>
              </a:r>
            </a:p>
          </p:txBody>
        </p:sp>
        <p:sp>
          <p:nvSpPr>
            <p:cNvPr id="29" name="Text Box 17">
              <a:extLst>
                <a:ext uri="{FF2B5EF4-FFF2-40B4-BE49-F238E27FC236}">
                  <a16:creationId xmlns:a16="http://schemas.microsoft.com/office/drawing/2014/main" xmlns="" id="{BAA444E9-A52E-4991-A986-B9B2C93E4C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6211" y="2107012"/>
              <a:ext cx="3768222" cy="689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1" i="0" u="sng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温柔型（绵羊</a:t>
              </a:r>
              <a:r>
                <a:rPr kumimoji="0" lang="zh-CN" altLang="en-US" sz="2400" b="0" i="0" u="sng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）</a:t>
              </a: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  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674270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413446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四、用人而异的沟通策略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13E0A8E-52EF-4EDA-B126-31B17BB78588}"/>
              </a:ext>
            </a:extLst>
          </p:cNvPr>
          <p:cNvSpPr/>
          <p:nvPr/>
        </p:nvSpPr>
        <p:spPr>
          <a:xfrm>
            <a:off x="5319732" y="1879847"/>
            <a:ext cx="257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95959"/>
                </a:solidFill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rgbClr val="595959"/>
                </a:solidFill>
                <a:cs typeface="+mn-ea"/>
                <a:sym typeface="+mn-lt"/>
              </a:rPr>
              <a:t>） 自我测试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B9893B8A-3690-49C8-B1E1-BCAC5D25C8BF}"/>
              </a:ext>
            </a:extLst>
          </p:cNvPr>
          <p:cNvGrpSpPr/>
          <p:nvPr/>
        </p:nvGrpSpPr>
        <p:grpSpPr>
          <a:xfrm>
            <a:off x="2511398" y="2881964"/>
            <a:ext cx="2652546" cy="569956"/>
            <a:chOff x="1746351" y="2142146"/>
            <a:chExt cx="3935786" cy="569956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F820C50F-DAE3-4283-9CF5-D9904E3EAF1E}"/>
                </a:ext>
              </a:extLst>
            </p:cNvPr>
            <p:cNvSpPr/>
            <p:nvPr/>
          </p:nvSpPr>
          <p:spPr>
            <a:xfrm>
              <a:off x="1746351" y="2435791"/>
              <a:ext cx="2296886" cy="276311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流程图: 过程 8">
              <a:extLst>
                <a:ext uri="{FF2B5EF4-FFF2-40B4-BE49-F238E27FC236}">
                  <a16:creationId xmlns:a16="http://schemas.microsoft.com/office/drawing/2014/main" xmlns="" id="{1E1C59C8-5F02-4D1A-A95A-617EC9C03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866" y="2142146"/>
              <a:ext cx="3824271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猫头鹰型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6272E72-4BE5-470D-A14A-6A63CEA9E44B}"/>
              </a:ext>
            </a:extLst>
          </p:cNvPr>
          <p:cNvSpPr/>
          <p:nvPr/>
        </p:nvSpPr>
        <p:spPr>
          <a:xfrm>
            <a:off x="2837036" y="3691058"/>
            <a:ext cx="531740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sz="2400" b="1" dirty="0">
                <a:solidFill>
                  <a:srgbClr val="595959"/>
                </a:solidFill>
                <a:cs typeface="+mn-ea"/>
                <a:sym typeface="+mn-lt"/>
              </a:rPr>
              <a:t>特点：</a:t>
            </a:r>
            <a:endParaRPr kumimoji="1" lang="en-US" altLang="zh-CN" sz="2400" b="1" dirty="0">
              <a:solidFill>
                <a:srgbClr val="595959"/>
              </a:solidFill>
              <a:cs typeface="+mn-ea"/>
              <a:sym typeface="+mn-lt"/>
            </a:endParaRP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dirty="0">
                <a:solidFill>
                  <a:srgbClr val="595959"/>
                </a:solidFill>
                <a:cs typeface="+mn-ea"/>
                <a:sym typeface="+mn-lt"/>
              </a:rPr>
              <a:t>典型是做事非常有方法：仔细、</a:t>
            </a: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dirty="0">
                <a:solidFill>
                  <a:srgbClr val="595959"/>
                </a:solidFill>
                <a:cs typeface="+mn-ea"/>
                <a:sym typeface="+mn-lt"/>
              </a:rPr>
              <a:t>合理、喜欢非常合逻辑的态度去达成目标。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CF045F2-4C88-4CD2-8A62-53D30CC91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4330" y="2881964"/>
            <a:ext cx="2804591" cy="24765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11373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413446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四、用人而异的沟通策略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13E0A8E-52EF-4EDA-B126-31B17BB78588}"/>
              </a:ext>
            </a:extLst>
          </p:cNvPr>
          <p:cNvSpPr/>
          <p:nvPr/>
        </p:nvSpPr>
        <p:spPr>
          <a:xfrm>
            <a:off x="5319732" y="1879847"/>
            <a:ext cx="257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95959"/>
                </a:solidFill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rgbClr val="595959"/>
                </a:solidFill>
                <a:cs typeface="+mn-ea"/>
                <a:sym typeface="+mn-lt"/>
              </a:rPr>
              <a:t>） 自我测试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B9893B8A-3690-49C8-B1E1-BCAC5D25C8BF}"/>
              </a:ext>
            </a:extLst>
          </p:cNvPr>
          <p:cNvGrpSpPr/>
          <p:nvPr/>
        </p:nvGrpSpPr>
        <p:grpSpPr>
          <a:xfrm>
            <a:off x="2511398" y="2881964"/>
            <a:ext cx="1548000" cy="569956"/>
            <a:chOff x="1746351" y="2142146"/>
            <a:chExt cx="2296886" cy="569956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F820C50F-DAE3-4283-9CF5-D9904E3EAF1E}"/>
                </a:ext>
              </a:extLst>
            </p:cNvPr>
            <p:cNvSpPr/>
            <p:nvPr/>
          </p:nvSpPr>
          <p:spPr>
            <a:xfrm>
              <a:off x="1746351" y="2435791"/>
              <a:ext cx="2296886" cy="276311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流程图: 过程 8">
              <a:extLst>
                <a:ext uri="{FF2B5EF4-FFF2-40B4-BE49-F238E27FC236}">
                  <a16:creationId xmlns:a16="http://schemas.microsoft.com/office/drawing/2014/main" xmlns="" id="{1E1C59C8-5F02-4D1A-A95A-617EC9C03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7866" y="2142146"/>
              <a:ext cx="1812222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老虎型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6272E72-4BE5-470D-A14A-6A63CEA9E44B}"/>
              </a:ext>
            </a:extLst>
          </p:cNvPr>
          <p:cNvSpPr/>
          <p:nvPr/>
        </p:nvSpPr>
        <p:spPr>
          <a:xfrm>
            <a:off x="2837036" y="3691058"/>
            <a:ext cx="5317408" cy="205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sz="2400" b="1" dirty="0">
                <a:solidFill>
                  <a:srgbClr val="595959"/>
                </a:solidFill>
                <a:cs typeface="+mn-ea"/>
                <a:sym typeface="+mn-lt"/>
              </a:rPr>
              <a:t>描述：</a:t>
            </a:r>
            <a:endParaRPr kumimoji="1" lang="en-US" altLang="zh-CN" sz="2400" b="1" dirty="0">
              <a:solidFill>
                <a:srgbClr val="595959"/>
              </a:solidFill>
              <a:cs typeface="+mn-ea"/>
              <a:sym typeface="+mn-lt"/>
            </a:endParaRP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dirty="0">
                <a:solidFill>
                  <a:srgbClr val="595959"/>
                </a:solidFill>
                <a:cs typeface="+mn-ea"/>
                <a:sym typeface="+mn-lt"/>
              </a:rPr>
              <a:t>做什么事都比较暴躁，   </a:t>
            </a: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dirty="0">
                <a:solidFill>
                  <a:srgbClr val="595959"/>
                </a:solidFill>
                <a:cs typeface="+mn-ea"/>
                <a:sym typeface="+mn-lt"/>
              </a:rPr>
              <a:t>喜欢独立、冒险，经常要做决策</a:t>
            </a: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dirty="0">
                <a:solidFill>
                  <a:srgbClr val="595959"/>
                </a:solidFill>
                <a:cs typeface="+mn-ea"/>
                <a:sym typeface="+mn-lt"/>
              </a:rPr>
              <a:t>不喜欢对事情 做出评断 </a:t>
            </a:r>
            <a:endParaRPr kumimoji="1" lang="zh-CN" altLang="en-US" sz="1400" dirty="0">
              <a:solidFill>
                <a:srgbClr val="595959"/>
              </a:solidFill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0BF02E9-AA5A-4B56-A9CD-0D16E9C98D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24" r="18705"/>
          <a:stretch/>
        </p:blipFill>
        <p:spPr>
          <a:xfrm>
            <a:off x="6987506" y="3009328"/>
            <a:ext cx="2693096" cy="24765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2917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413446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四、用人而异的沟通策略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13E0A8E-52EF-4EDA-B126-31B17BB78588}"/>
              </a:ext>
            </a:extLst>
          </p:cNvPr>
          <p:cNvSpPr/>
          <p:nvPr/>
        </p:nvSpPr>
        <p:spPr>
          <a:xfrm>
            <a:off x="5319732" y="1879847"/>
            <a:ext cx="257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95959"/>
                </a:solidFill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rgbClr val="595959"/>
                </a:solidFill>
                <a:cs typeface="+mn-ea"/>
                <a:sym typeface="+mn-lt"/>
              </a:rPr>
              <a:t>） 自我测试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B9893B8A-3690-49C8-B1E1-BCAC5D25C8BF}"/>
              </a:ext>
            </a:extLst>
          </p:cNvPr>
          <p:cNvGrpSpPr/>
          <p:nvPr/>
        </p:nvGrpSpPr>
        <p:grpSpPr>
          <a:xfrm>
            <a:off x="2511398" y="2890244"/>
            <a:ext cx="1548000" cy="561676"/>
            <a:chOff x="1746351" y="2150426"/>
            <a:chExt cx="2296886" cy="561676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F820C50F-DAE3-4283-9CF5-D9904E3EAF1E}"/>
                </a:ext>
              </a:extLst>
            </p:cNvPr>
            <p:cNvSpPr/>
            <p:nvPr/>
          </p:nvSpPr>
          <p:spPr>
            <a:xfrm>
              <a:off x="1746351" y="2435791"/>
              <a:ext cx="2296886" cy="276311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流程图: 过程 8">
              <a:extLst>
                <a:ext uri="{FF2B5EF4-FFF2-40B4-BE49-F238E27FC236}">
                  <a16:creationId xmlns:a16="http://schemas.microsoft.com/office/drawing/2014/main" xmlns="" id="{1E1C59C8-5F02-4D1A-A95A-617EC9C03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440" y="2150426"/>
              <a:ext cx="1812222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绵羊型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6272E72-4BE5-470D-A14A-6A63CEA9E44B}"/>
              </a:ext>
            </a:extLst>
          </p:cNvPr>
          <p:cNvSpPr/>
          <p:nvPr/>
        </p:nvSpPr>
        <p:spPr>
          <a:xfrm>
            <a:off x="2837036" y="3691058"/>
            <a:ext cx="3363348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sz="2400" b="1" dirty="0">
                <a:solidFill>
                  <a:srgbClr val="595959"/>
                </a:solidFill>
                <a:cs typeface="+mn-ea"/>
                <a:sym typeface="+mn-lt"/>
              </a:rPr>
              <a:t>描述：</a:t>
            </a:r>
            <a:endParaRPr kumimoji="1" lang="en-US" altLang="zh-CN" sz="2400" b="1" dirty="0">
              <a:solidFill>
                <a:srgbClr val="595959"/>
              </a:solidFill>
              <a:cs typeface="+mn-ea"/>
              <a:sym typeface="+mn-lt"/>
            </a:endParaRP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dirty="0">
                <a:solidFill>
                  <a:srgbClr val="595959"/>
                </a:solidFill>
                <a:cs typeface="+mn-ea"/>
                <a:sym typeface="+mn-lt"/>
              </a:rPr>
              <a:t>人属于行事稳健，不夸张，</a:t>
            </a: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dirty="0">
                <a:solidFill>
                  <a:srgbClr val="595959"/>
                </a:solidFill>
                <a:cs typeface="+mn-ea"/>
                <a:sym typeface="+mn-lt"/>
              </a:rPr>
              <a:t>强调事实。有礼貌、  温顺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51E1AC3-950A-4B71-A925-E4B43C7A0C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765"/>
          <a:stretch/>
        </p:blipFill>
        <p:spPr>
          <a:xfrm>
            <a:off x="6695597" y="2874450"/>
            <a:ext cx="2784106" cy="2476500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02195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4134465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四、用人而异的沟通策略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13E0A8E-52EF-4EDA-B126-31B17BB78588}"/>
              </a:ext>
            </a:extLst>
          </p:cNvPr>
          <p:cNvSpPr/>
          <p:nvPr/>
        </p:nvSpPr>
        <p:spPr>
          <a:xfrm>
            <a:off x="5319732" y="1879847"/>
            <a:ext cx="2578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595959"/>
                </a:solidFill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rgbClr val="595959"/>
                </a:solidFill>
                <a:cs typeface="+mn-ea"/>
                <a:sym typeface="+mn-lt"/>
              </a:rPr>
              <a:t>） 自我测试</a:t>
            </a: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xmlns="" id="{B9893B8A-3690-49C8-B1E1-BCAC5D25C8BF}"/>
              </a:ext>
            </a:extLst>
          </p:cNvPr>
          <p:cNvGrpSpPr/>
          <p:nvPr/>
        </p:nvGrpSpPr>
        <p:grpSpPr>
          <a:xfrm>
            <a:off x="2511398" y="2890244"/>
            <a:ext cx="1548000" cy="561676"/>
            <a:chOff x="1746351" y="2150426"/>
            <a:chExt cx="2296886" cy="561676"/>
          </a:xfrm>
        </p:grpSpPr>
        <p:sp>
          <p:nvSpPr>
            <p:cNvPr id="31" name="矩形 30">
              <a:extLst>
                <a:ext uri="{FF2B5EF4-FFF2-40B4-BE49-F238E27FC236}">
                  <a16:creationId xmlns:a16="http://schemas.microsoft.com/office/drawing/2014/main" xmlns="" id="{F820C50F-DAE3-4283-9CF5-D9904E3EAF1E}"/>
                </a:ext>
              </a:extLst>
            </p:cNvPr>
            <p:cNvSpPr/>
            <p:nvPr/>
          </p:nvSpPr>
          <p:spPr>
            <a:xfrm>
              <a:off x="1746351" y="2435791"/>
              <a:ext cx="2296886" cy="276311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流程图: 过程 8">
              <a:extLst>
                <a:ext uri="{FF2B5EF4-FFF2-40B4-BE49-F238E27FC236}">
                  <a16:creationId xmlns:a16="http://schemas.microsoft.com/office/drawing/2014/main" xmlns="" id="{1E1C59C8-5F02-4D1A-A95A-617EC9C03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440" y="2150426"/>
              <a:ext cx="1812222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孔雀型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A6272E72-4BE5-470D-A14A-6A63CEA9E44B}"/>
              </a:ext>
            </a:extLst>
          </p:cNvPr>
          <p:cNvSpPr/>
          <p:nvPr/>
        </p:nvSpPr>
        <p:spPr>
          <a:xfrm>
            <a:off x="2533928" y="3737285"/>
            <a:ext cx="362639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sz="2400" b="1" dirty="0">
                <a:solidFill>
                  <a:srgbClr val="595959"/>
                </a:solidFill>
                <a:cs typeface="+mn-ea"/>
                <a:sym typeface="+mn-lt"/>
              </a:rPr>
              <a:t>描述：</a:t>
            </a:r>
            <a:endParaRPr kumimoji="1" lang="en-US" altLang="zh-CN" sz="2400" b="1" dirty="0">
              <a:solidFill>
                <a:srgbClr val="595959"/>
              </a:solidFill>
              <a:cs typeface="+mn-ea"/>
              <a:sym typeface="+mn-lt"/>
            </a:endParaRP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defRPr/>
            </a:pPr>
            <a:r>
              <a:rPr kumimoji="1" lang="zh-CN" altLang="en-US" dirty="0">
                <a:solidFill>
                  <a:srgbClr val="595959"/>
                </a:solidFill>
                <a:cs typeface="+mn-ea"/>
                <a:sym typeface="+mn-lt"/>
              </a:rPr>
              <a:t>热心急切、激情洋溢、善于表现和表达，期望 密切 关系的建立。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48B4750A-4929-4691-9600-973A6E2DD68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0375" y="2894979"/>
            <a:ext cx="2578703" cy="2335411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5678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591E704C-BEA1-4EED-9C47-BC64CDD07DB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653AE99E-4DA4-454D-887A-321089CD3C5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92724" y="804383"/>
            <a:ext cx="1231221" cy="1022352"/>
          </a:xfrm>
          <a:custGeom>
            <a:avLst/>
            <a:gdLst>
              <a:gd name="connsiteX0" fmla="*/ 0 w 1402915"/>
              <a:gd name="connsiteY0" fmla="*/ 0 h 1164920"/>
              <a:gd name="connsiteX1" fmla="*/ 1402915 w 1402915"/>
              <a:gd name="connsiteY1" fmla="*/ 0 h 1164920"/>
              <a:gd name="connsiteX2" fmla="*/ 1402915 w 1402915"/>
              <a:gd name="connsiteY2" fmla="*/ 1164920 h 1164920"/>
              <a:gd name="connsiteX3" fmla="*/ 0 w 1402915"/>
              <a:gd name="connsiteY3" fmla="*/ 1164920 h 1164920"/>
              <a:gd name="connsiteX4" fmla="*/ 0 w 1402915"/>
              <a:gd name="connsiteY4" fmla="*/ 0 h 11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15" h="1164920">
                <a:moveTo>
                  <a:pt x="0" y="0"/>
                </a:moveTo>
                <a:lnTo>
                  <a:pt x="1402915" y="0"/>
                </a:lnTo>
                <a:lnTo>
                  <a:pt x="1402915" y="1164920"/>
                </a:lnTo>
                <a:lnTo>
                  <a:pt x="0" y="11649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541A6DE2-E4C4-402F-A52F-3121E2F0C9F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334" y="4562465"/>
            <a:ext cx="1063282" cy="1065584"/>
          </a:xfrm>
          <a:custGeom>
            <a:avLst/>
            <a:gdLst>
              <a:gd name="connsiteX0" fmla="*/ 531641 w 1063282"/>
              <a:gd name="connsiteY0" fmla="*/ 0 h 1065584"/>
              <a:gd name="connsiteX1" fmla="*/ 1063282 w 1063282"/>
              <a:gd name="connsiteY1" fmla="*/ 532792 h 1065584"/>
              <a:gd name="connsiteX2" fmla="*/ 531641 w 1063282"/>
              <a:gd name="connsiteY2" fmla="*/ 1065584 h 1065584"/>
              <a:gd name="connsiteX3" fmla="*/ 0 w 1063282"/>
              <a:gd name="connsiteY3" fmla="*/ 532792 h 1065584"/>
              <a:gd name="connsiteX4" fmla="*/ 531641 w 1063282"/>
              <a:gd name="connsiteY4" fmla="*/ 0 h 106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82" h="1065584">
                <a:moveTo>
                  <a:pt x="531641" y="0"/>
                </a:moveTo>
                <a:cubicBezTo>
                  <a:pt x="825258" y="0"/>
                  <a:pt x="1063282" y="238539"/>
                  <a:pt x="1063282" y="532792"/>
                </a:cubicBezTo>
                <a:cubicBezTo>
                  <a:pt x="1063282" y="827045"/>
                  <a:pt x="825258" y="1065584"/>
                  <a:pt x="531641" y="1065584"/>
                </a:cubicBezTo>
                <a:cubicBezTo>
                  <a:pt x="238024" y="1065584"/>
                  <a:pt x="0" y="827045"/>
                  <a:pt x="0" y="532792"/>
                </a:cubicBezTo>
                <a:cubicBezTo>
                  <a:pt x="0" y="238539"/>
                  <a:pt x="238024" y="0"/>
                  <a:pt x="531641" y="0"/>
                </a:cubicBezTo>
                <a:close/>
              </a:path>
            </a:pathLst>
          </a:cu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DB5C04CC-ED80-49E5-A56F-8194995EAD3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655" y="5440604"/>
            <a:ext cx="1404759" cy="1210907"/>
          </a:xfrm>
          <a:custGeom>
            <a:avLst/>
            <a:gdLst>
              <a:gd name="connsiteX0" fmla="*/ 2707029 w 3108673"/>
              <a:gd name="connsiteY0" fmla="*/ 0 h 2679685"/>
              <a:gd name="connsiteX1" fmla="*/ 3108673 w 3108673"/>
              <a:gd name="connsiteY1" fmla="*/ 2129457 h 2679685"/>
              <a:gd name="connsiteX2" fmla="*/ 191440 w 3108673"/>
              <a:gd name="connsiteY2" fmla="*/ 2679685 h 2679685"/>
              <a:gd name="connsiteX3" fmla="*/ 0 w 3108673"/>
              <a:gd name="connsiteY3" fmla="*/ 1664696 h 2679685"/>
              <a:gd name="connsiteX4" fmla="*/ 0 w 3108673"/>
              <a:gd name="connsiteY4" fmla="*/ 510581 h 2679685"/>
              <a:gd name="connsiteX5" fmla="*/ 786240 w 3108673"/>
              <a:gd name="connsiteY5" fmla="*/ 362286 h 2679685"/>
              <a:gd name="connsiteX6" fmla="*/ 787279 w 3108673"/>
              <a:gd name="connsiteY6" fmla="*/ 363145 h 2679685"/>
              <a:gd name="connsiteX7" fmla="*/ 1084524 w 3108673"/>
              <a:gd name="connsiteY7" fmla="*/ 454137 h 2679685"/>
              <a:gd name="connsiteX8" fmla="*/ 1460451 w 3108673"/>
              <a:gd name="connsiteY8" fmla="*/ 298086 h 2679685"/>
              <a:gd name="connsiteX9" fmla="*/ 1521819 w 3108673"/>
              <a:gd name="connsiteY9" fmla="*/ 223546 h 2679685"/>
              <a:gd name="connsiteX10" fmla="*/ 2210707 w 3108673"/>
              <a:gd name="connsiteY10" fmla="*/ 93613 h 2679685"/>
              <a:gd name="connsiteX11" fmla="*/ 2242541 w 3108673"/>
              <a:gd name="connsiteY11" fmla="*/ 103516 h 2679685"/>
              <a:gd name="connsiteX12" fmla="*/ 2349685 w 3108673"/>
              <a:gd name="connsiteY12" fmla="*/ 114340 h 2679685"/>
              <a:gd name="connsiteX13" fmla="*/ 2646930 w 3108673"/>
              <a:gd name="connsiteY13" fmla="*/ 23348 h 2679685"/>
              <a:gd name="connsiteX14" fmla="*/ 2665751 w 3108673"/>
              <a:gd name="connsiteY14" fmla="*/ 7786 h 2679685"/>
              <a:gd name="connsiteX15" fmla="*/ 2707029 w 3108673"/>
              <a:gd name="connsiteY15" fmla="*/ 0 h 26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8673" h="2679685">
                <a:moveTo>
                  <a:pt x="2707029" y="0"/>
                </a:moveTo>
                <a:lnTo>
                  <a:pt x="3108673" y="2129457"/>
                </a:lnTo>
                <a:lnTo>
                  <a:pt x="191440" y="2679685"/>
                </a:lnTo>
                <a:lnTo>
                  <a:pt x="0" y="1664696"/>
                </a:lnTo>
                <a:lnTo>
                  <a:pt x="0" y="510581"/>
                </a:lnTo>
                <a:lnTo>
                  <a:pt x="786240" y="362286"/>
                </a:lnTo>
                <a:lnTo>
                  <a:pt x="787279" y="363145"/>
                </a:lnTo>
                <a:cubicBezTo>
                  <a:pt x="872129" y="420593"/>
                  <a:pt x="974418" y="454137"/>
                  <a:pt x="1084524" y="454137"/>
                </a:cubicBezTo>
                <a:cubicBezTo>
                  <a:pt x="1231333" y="454137"/>
                  <a:pt x="1364243" y="394502"/>
                  <a:pt x="1460451" y="298086"/>
                </a:cubicBezTo>
                <a:lnTo>
                  <a:pt x="1521819" y="223546"/>
                </a:lnTo>
                <a:lnTo>
                  <a:pt x="2210707" y="93613"/>
                </a:lnTo>
                <a:lnTo>
                  <a:pt x="2242541" y="103516"/>
                </a:lnTo>
                <a:cubicBezTo>
                  <a:pt x="2277150" y="110613"/>
                  <a:pt x="2312983" y="114340"/>
                  <a:pt x="2349685" y="114340"/>
                </a:cubicBezTo>
                <a:cubicBezTo>
                  <a:pt x="2459792" y="114340"/>
                  <a:pt x="2562080" y="80796"/>
                  <a:pt x="2646930" y="23348"/>
                </a:cubicBezTo>
                <a:lnTo>
                  <a:pt x="2665751" y="7786"/>
                </a:lnTo>
                <a:lnTo>
                  <a:pt x="2707029" y="0"/>
                </a:lnTo>
                <a:close/>
              </a:path>
            </a:pathLst>
          </a:custGeom>
        </p:spPr>
      </p:pic>
      <p:sp>
        <p:nvSpPr>
          <p:cNvPr id="5122" name="MH_PageTitle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416051" y="552450"/>
            <a:ext cx="2366810" cy="795338"/>
          </a:xfrm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课程目录</a:t>
            </a: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3D99912A-653B-4301-B559-B9803D0A182B}"/>
              </a:ext>
            </a:extLst>
          </p:cNvPr>
          <p:cNvGrpSpPr/>
          <p:nvPr/>
        </p:nvGrpSpPr>
        <p:grpSpPr>
          <a:xfrm>
            <a:off x="3254408" y="1609936"/>
            <a:ext cx="5790415" cy="1090496"/>
            <a:chOff x="3254408" y="1609936"/>
            <a:chExt cx="5790415" cy="1090496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xmlns="" id="{ED1124F4-13E1-490E-AAD2-2D7E31992048}"/>
                </a:ext>
              </a:extLst>
            </p:cNvPr>
            <p:cNvGrpSpPr/>
            <p:nvPr/>
          </p:nvGrpSpPr>
          <p:grpSpPr>
            <a:xfrm>
              <a:off x="3254408" y="1694369"/>
              <a:ext cx="1535900" cy="887414"/>
              <a:chOff x="1985236" y="1659665"/>
              <a:chExt cx="1535900" cy="887414"/>
            </a:xfrm>
          </p:grpSpPr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xmlns="" id="{CA8AC201-D736-4C3C-B676-124C6A97C0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826377" y="1852686"/>
                <a:ext cx="694759" cy="486624"/>
              </a:xfrm>
              <a:custGeom>
                <a:avLst/>
                <a:gdLst>
                  <a:gd name="connsiteX0" fmla="*/ 0 w 694759"/>
                  <a:gd name="connsiteY0" fmla="*/ 0 h 486624"/>
                  <a:gd name="connsiteX1" fmla="*/ 694759 w 694759"/>
                  <a:gd name="connsiteY1" fmla="*/ 0 h 486624"/>
                  <a:gd name="connsiteX2" fmla="*/ 694759 w 694759"/>
                  <a:gd name="connsiteY2" fmla="*/ 486624 h 486624"/>
                  <a:gd name="connsiteX3" fmla="*/ 0 w 694759"/>
                  <a:gd name="connsiteY3" fmla="*/ 486624 h 486624"/>
                  <a:gd name="connsiteX4" fmla="*/ 0 w 694759"/>
                  <a:gd name="connsiteY4" fmla="*/ 0 h 486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759" h="486624">
                    <a:moveTo>
                      <a:pt x="0" y="0"/>
                    </a:moveTo>
                    <a:lnTo>
                      <a:pt x="694759" y="0"/>
                    </a:lnTo>
                    <a:lnTo>
                      <a:pt x="694759" y="486624"/>
                    </a:lnTo>
                    <a:lnTo>
                      <a:pt x="0" y="48662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  <p:grpSp>
            <p:nvGrpSpPr>
              <p:cNvPr id="33" name="组合 32">
                <a:extLst>
                  <a:ext uri="{FF2B5EF4-FFF2-40B4-BE49-F238E27FC236}">
                    <a16:creationId xmlns:a16="http://schemas.microsoft.com/office/drawing/2014/main" xmlns="" id="{4CDDBC6A-5EAC-4F94-BA08-E89B6FA63D25}"/>
                  </a:ext>
                </a:extLst>
              </p:cNvPr>
              <p:cNvGrpSpPr/>
              <p:nvPr/>
            </p:nvGrpSpPr>
            <p:grpSpPr>
              <a:xfrm flipH="1">
                <a:off x="1985236" y="1659665"/>
                <a:ext cx="874200" cy="887414"/>
                <a:chOff x="8102024" y="1895895"/>
                <a:chExt cx="2146986" cy="2179438"/>
              </a:xfrm>
            </p:grpSpPr>
            <p:pic>
              <p:nvPicPr>
                <p:cNvPr id="34" name="图片 33">
                  <a:extLst>
                    <a:ext uri="{FF2B5EF4-FFF2-40B4-BE49-F238E27FC236}">
                      <a16:creationId xmlns:a16="http://schemas.microsoft.com/office/drawing/2014/main" xmlns="" id="{630A0DBA-CD1A-44B6-A8BA-3CABFDF999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102024" y="1895895"/>
                  <a:ext cx="2146986" cy="2179438"/>
                </a:xfrm>
                <a:custGeom>
                  <a:avLst/>
                  <a:gdLst>
                    <a:gd name="connsiteX0" fmla="*/ 1073493 w 2146986"/>
                    <a:gd name="connsiteY0" fmla="*/ 0 h 2179438"/>
                    <a:gd name="connsiteX1" fmla="*/ 1183251 w 2146986"/>
                    <a:gd name="connsiteY1" fmla="*/ 5626 h 2179438"/>
                    <a:gd name="connsiteX2" fmla="*/ 1274969 w 2146986"/>
                    <a:gd name="connsiteY2" fmla="*/ 19835 h 2179438"/>
                    <a:gd name="connsiteX3" fmla="*/ 1286795 w 2146986"/>
                    <a:gd name="connsiteY3" fmla="*/ 67273 h 2179438"/>
                    <a:gd name="connsiteX4" fmla="*/ 1940562 w 2146986"/>
                    <a:gd name="connsiteY4" fmla="*/ 665485 h 2179438"/>
                    <a:gd name="connsiteX5" fmla="*/ 2030491 w 2146986"/>
                    <a:gd name="connsiteY5" fmla="*/ 688204 h 2179438"/>
                    <a:gd name="connsiteX6" fmla="*/ 2073363 w 2146986"/>
                    <a:gd name="connsiteY6" fmla="*/ 695329 h 2179438"/>
                    <a:gd name="connsiteX7" fmla="*/ 2098724 w 2146986"/>
                    <a:gd name="connsiteY7" fmla="*/ 765670 h 2179438"/>
                    <a:gd name="connsiteX8" fmla="*/ 2146986 w 2146986"/>
                    <a:gd name="connsiteY8" fmla="*/ 1089719 h 2179438"/>
                    <a:gd name="connsiteX9" fmla="*/ 1073493 w 2146986"/>
                    <a:gd name="connsiteY9" fmla="*/ 2179438 h 2179438"/>
                    <a:gd name="connsiteX10" fmla="*/ 0 w 2146986"/>
                    <a:gd name="connsiteY10" fmla="*/ 1089719 h 2179438"/>
                    <a:gd name="connsiteX11" fmla="*/ 1073493 w 2146986"/>
                    <a:gd name="connsiteY11" fmla="*/ 0 h 2179438"/>
                    <a:gd name="connsiteX12" fmla="*/ 725892 w 2146986"/>
                    <a:gd name="connsiteY12" fmla="*/ 655881 h 2179438"/>
                    <a:gd name="connsiteX13" fmla="*/ 223526 w 2146986"/>
                    <a:gd name="connsiteY13" fmla="*/ 869286 h 2179438"/>
                    <a:gd name="connsiteX14" fmla="*/ 947910 w 2146986"/>
                    <a:gd name="connsiteY14" fmla="*/ 1267553 h 2179438"/>
                    <a:gd name="connsiteX15" fmla="*/ 1750542 w 2146986"/>
                    <a:gd name="connsiteY15" fmla="*/ 1069739 h 2179438"/>
                    <a:gd name="connsiteX16" fmla="*/ 1026158 w 2146986"/>
                    <a:gd name="connsiteY16" fmla="*/ 671473 h 2179438"/>
                    <a:gd name="connsiteX17" fmla="*/ 725892 w 2146986"/>
                    <a:gd name="connsiteY17" fmla="*/ 655881 h 2179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46986" h="2179438">
                      <a:moveTo>
                        <a:pt x="1073493" y="0"/>
                      </a:moveTo>
                      <a:cubicBezTo>
                        <a:pt x="1110548" y="0"/>
                        <a:pt x="1147164" y="1906"/>
                        <a:pt x="1183251" y="5626"/>
                      </a:cubicBezTo>
                      <a:lnTo>
                        <a:pt x="1274969" y="19835"/>
                      </a:lnTo>
                      <a:lnTo>
                        <a:pt x="1286795" y="67273"/>
                      </a:lnTo>
                      <a:cubicBezTo>
                        <a:pt x="1368255" y="332144"/>
                        <a:pt x="1610642" y="567511"/>
                        <a:pt x="1940562" y="665485"/>
                      </a:cubicBezTo>
                      <a:cubicBezTo>
                        <a:pt x="1970555" y="674392"/>
                        <a:pt x="2000561" y="681952"/>
                        <a:pt x="2030491" y="688204"/>
                      </a:cubicBezTo>
                      <a:lnTo>
                        <a:pt x="2073363" y="695329"/>
                      </a:lnTo>
                      <a:lnTo>
                        <a:pt x="2098724" y="765670"/>
                      </a:lnTo>
                      <a:cubicBezTo>
                        <a:pt x="2130089" y="868037"/>
                        <a:pt x="2146986" y="976875"/>
                        <a:pt x="2146986" y="1089719"/>
                      </a:cubicBezTo>
                      <a:cubicBezTo>
                        <a:pt x="2146986" y="1691554"/>
                        <a:pt x="1666367" y="2179438"/>
                        <a:pt x="1073493" y="2179438"/>
                      </a:cubicBezTo>
                      <a:cubicBezTo>
                        <a:pt x="480619" y="2179438"/>
                        <a:pt x="0" y="1691554"/>
                        <a:pt x="0" y="1089719"/>
                      </a:cubicBezTo>
                      <a:cubicBezTo>
                        <a:pt x="0" y="487884"/>
                        <a:pt x="480619" y="0"/>
                        <a:pt x="1073493" y="0"/>
                      </a:cubicBezTo>
                      <a:close/>
                      <a:moveTo>
                        <a:pt x="725892" y="655881"/>
                      </a:moveTo>
                      <a:cubicBezTo>
                        <a:pt x="445918" y="665153"/>
                        <a:pt x="239732" y="745833"/>
                        <a:pt x="223526" y="869286"/>
                      </a:cubicBezTo>
                      <a:cubicBezTo>
                        <a:pt x="201919" y="1033889"/>
                        <a:pt x="526236" y="1212200"/>
                        <a:pt x="947910" y="1267553"/>
                      </a:cubicBezTo>
                      <a:cubicBezTo>
                        <a:pt x="1369584" y="1322907"/>
                        <a:pt x="1728934" y="1234343"/>
                        <a:pt x="1750542" y="1069739"/>
                      </a:cubicBezTo>
                      <a:cubicBezTo>
                        <a:pt x="1772150" y="905136"/>
                        <a:pt x="1447832" y="726826"/>
                        <a:pt x="1026158" y="671473"/>
                      </a:cubicBezTo>
                      <a:cubicBezTo>
                        <a:pt x="920740" y="657634"/>
                        <a:pt x="819216" y="652791"/>
                        <a:pt x="725892" y="655881"/>
                      </a:cubicBezTo>
                      <a:close/>
                    </a:path>
                  </a:pathLst>
                </a:custGeom>
                <a:effectLst>
                  <a:outerShdw blurRad="101600" dist="63500" dir="5400000" algn="ctr" rotWithShape="0">
                    <a:srgbClr val="000000">
                      <a:alpha val="43137"/>
                    </a:srgbClr>
                  </a:outerShdw>
                </a:effectLst>
              </p:spPr>
            </p:pic>
            <p:sp>
              <p:nvSpPr>
                <p:cNvPr id="35" name="矩形 34">
                  <a:extLst>
                    <a:ext uri="{FF2B5EF4-FFF2-40B4-BE49-F238E27FC236}">
                      <a16:creationId xmlns:a16="http://schemas.microsoft.com/office/drawing/2014/main" xmlns="" id="{612F918A-6765-4143-AF33-82C7EE29B155}"/>
                    </a:ext>
                  </a:extLst>
                </p:cNvPr>
                <p:cNvSpPr/>
                <p:nvPr/>
              </p:nvSpPr>
              <p:spPr>
                <a:xfrm>
                  <a:off x="8536129" y="2178090"/>
                  <a:ext cx="1044063" cy="14361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3200" dirty="0">
                      <a:ln w="19050"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cs typeface="+mn-ea"/>
                      <a:sym typeface="+mn-lt"/>
                    </a:rPr>
                    <a:t>1</a:t>
                  </a:r>
                  <a:endParaRPr lang="zh-CN" altLang="en-US" sz="3200" dirty="0">
                    <a:ln w="19050"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xmlns="" id="{7D676962-7FFB-4B15-ABC0-AD9C5FF9ADF0}"/>
                </a:ext>
              </a:extLst>
            </p:cNvPr>
            <p:cNvGrpSpPr/>
            <p:nvPr/>
          </p:nvGrpSpPr>
          <p:grpSpPr>
            <a:xfrm>
              <a:off x="5127822" y="1609936"/>
              <a:ext cx="3917001" cy="1090496"/>
              <a:chOff x="3686298" y="1569503"/>
              <a:chExt cx="3917001" cy="1090496"/>
            </a:xfrm>
          </p:grpSpPr>
          <p:sp>
            <p:nvSpPr>
              <p:cNvPr id="5125" name="MH_SubTitle_1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713779" y="1569503"/>
                <a:ext cx="3095625" cy="493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9A26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第一讲：原理篇</a:t>
                </a:r>
              </a:p>
            </p:txBody>
          </p:sp>
          <p:sp>
            <p:nvSpPr>
              <p:cNvPr id="5126" name="MH_Text_1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686298" y="2078039"/>
                <a:ext cx="3917001" cy="581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有效沟通的知识与原理</a:t>
                </a:r>
              </a:p>
            </p:txBody>
          </p:sp>
        </p:grpSp>
      </p:grpSp>
      <p:sp>
        <p:nvSpPr>
          <p:cNvPr id="24" name="MH_Other_9"/>
          <p:cNvSpPr>
            <a:spLocks noChangeAspect="1"/>
          </p:cNvSpPr>
          <p:nvPr>
            <p:custDataLst>
              <p:tags r:id="rId3"/>
            </p:custDataLst>
          </p:nvPr>
        </p:nvSpPr>
        <p:spPr bwMode="auto">
          <a:xfrm>
            <a:off x="2187575" y="4795838"/>
            <a:ext cx="531813" cy="398463"/>
          </a:xfrm>
          <a:custGeom>
            <a:avLst/>
            <a:gdLst>
              <a:gd name="T0" fmla="*/ 883582 w 2298700"/>
              <a:gd name="T1" fmla="*/ 1295872 h 2298700"/>
              <a:gd name="T2" fmla="*/ 899660 w 2298700"/>
              <a:gd name="T3" fmla="*/ 1824434 h 2298700"/>
              <a:gd name="T4" fmla="*/ 870674 w 2298700"/>
              <a:gd name="T5" fmla="*/ 1867800 h 2298700"/>
              <a:gd name="T6" fmla="*/ 472571 w 2298700"/>
              <a:gd name="T7" fmla="*/ 1870524 h 2298700"/>
              <a:gd name="T8" fmla="*/ 439282 w 2298700"/>
              <a:gd name="T9" fmla="*/ 1829883 h 2298700"/>
              <a:gd name="T10" fmla="*/ 450831 w 2298700"/>
              <a:gd name="T11" fmla="*/ 1299959 h 2298700"/>
              <a:gd name="T12" fmla="*/ 1168971 w 2298700"/>
              <a:gd name="T13" fmla="*/ 903287 h 2298700"/>
              <a:gd name="T14" fmla="*/ 1561900 w 2298700"/>
              <a:gd name="T15" fmla="*/ 923717 h 2298700"/>
              <a:gd name="T16" fmla="*/ 1573443 w 2298700"/>
              <a:gd name="T17" fmla="*/ 1829892 h 2298700"/>
              <a:gd name="T18" fmla="*/ 1540624 w 2298700"/>
              <a:gd name="T19" fmla="*/ 1870524 h 2298700"/>
              <a:gd name="T20" fmla="*/ 1142262 w 2298700"/>
              <a:gd name="T21" fmla="*/ 1867800 h 2298700"/>
              <a:gd name="T22" fmla="*/ 1113291 w 2298700"/>
              <a:gd name="T23" fmla="*/ 1824444 h 2298700"/>
              <a:gd name="T24" fmla="*/ 1129361 w 2298700"/>
              <a:gd name="T25" fmla="*/ 919404 h 2298700"/>
              <a:gd name="T26" fmla="*/ 2191940 w 2298700"/>
              <a:gd name="T27" fmla="*/ 450850 h 2298700"/>
              <a:gd name="T28" fmla="*/ 2238385 w 2298700"/>
              <a:gd name="T29" fmla="*/ 475582 h 2298700"/>
              <a:gd name="T30" fmla="*/ 2245636 w 2298700"/>
              <a:gd name="T31" fmla="*/ 1835358 h 2298700"/>
              <a:gd name="T32" fmla="*/ 2208706 w 2298700"/>
              <a:gd name="T33" fmla="*/ 1872115 h 2298700"/>
              <a:gd name="T34" fmla="*/ 1810633 w 2298700"/>
              <a:gd name="T35" fmla="*/ 1865309 h 2298700"/>
              <a:gd name="T36" fmla="*/ 1785938 w 2298700"/>
              <a:gd name="T37" fmla="*/ 1818568 h 2298700"/>
              <a:gd name="T38" fmla="*/ 1806329 w 2298700"/>
              <a:gd name="T39" fmla="*/ 463556 h 2298700"/>
              <a:gd name="T40" fmla="*/ 1464870 w 2298700"/>
              <a:gd name="T41" fmla="*/ 38100 h 2298700"/>
              <a:gd name="T42" fmla="*/ 1493876 w 2298700"/>
              <a:gd name="T43" fmla="*/ 48317 h 2298700"/>
              <a:gd name="T44" fmla="*/ 1512005 w 2298700"/>
              <a:gd name="T45" fmla="*/ 72609 h 2298700"/>
              <a:gd name="T46" fmla="*/ 1540105 w 2298700"/>
              <a:gd name="T47" fmla="*/ 509198 h 2298700"/>
              <a:gd name="T48" fmla="*/ 1503847 w 2298700"/>
              <a:gd name="T49" fmla="*/ 543253 h 2298700"/>
              <a:gd name="T50" fmla="*/ 1459205 w 2298700"/>
              <a:gd name="T51" fmla="*/ 535761 h 2298700"/>
              <a:gd name="T52" fmla="*/ 1437677 w 2298700"/>
              <a:gd name="T53" fmla="*/ 503749 h 2298700"/>
              <a:gd name="T54" fmla="*/ 1348845 w 2298700"/>
              <a:gd name="T55" fmla="*/ 357311 h 2298700"/>
              <a:gd name="T56" fmla="*/ 1214465 w 2298700"/>
              <a:gd name="T57" fmla="*/ 507608 h 2298700"/>
              <a:gd name="T58" fmla="*/ 1010062 w 2298700"/>
              <a:gd name="T59" fmla="*/ 669711 h 2298700"/>
              <a:gd name="T60" fmla="*/ 834212 w 2298700"/>
              <a:gd name="T61" fmla="*/ 763477 h 2298700"/>
              <a:gd name="T62" fmla="*/ 682609 w 2298700"/>
              <a:gd name="T63" fmla="*/ 817965 h 2298700"/>
              <a:gd name="T64" fmla="*/ 523528 w 2298700"/>
              <a:gd name="T65" fmla="*/ 852928 h 2298700"/>
              <a:gd name="T66" fmla="*/ 404104 w 2298700"/>
              <a:gd name="T67" fmla="*/ 862464 h 2298700"/>
              <a:gd name="T68" fmla="*/ 374191 w 2298700"/>
              <a:gd name="T69" fmla="*/ 838852 h 2298700"/>
              <a:gd name="T70" fmla="*/ 369206 w 2298700"/>
              <a:gd name="T71" fmla="*/ 795034 h 2298700"/>
              <a:gd name="T72" fmla="*/ 405237 w 2298700"/>
              <a:gd name="T73" fmla="*/ 760071 h 2298700"/>
              <a:gd name="T74" fmla="*/ 535765 w 2298700"/>
              <a:gd name="T75" fmla="*/ 742589 h 2298700"/>
              <a:gd name="T76" fmla="*/ 679890 w 2298700"/>
              <a:gd name="T77" fmla="*/ 706945 h 2298700"/>
              <a:gd name="T78" fmla="*/ 816536 w 2298700"/>
              <a:gd name="T79" fmla="*/ 654273 h 2298700"/>
              <a:gd name="T80" fmla="*/ 989667 w 2298700"/>
              <a:gd name="T81" fmla="*/ 554832 h 2298700"/>
              <a:gd name="T82" fmla="*/ 1171862 w 2298700"/>
              <a:gd name="T83" fmla="*/ 398859 h 2298700"/>
              <a:gd name="T84" fmla="*/ 1282675 w 2298700"/>
              <a:gd name="T85" fmla="*/ 267178 h 2298700"/>
              <a:gd name="T86" fmla="*/ 1087110 w 2298700"/>
              <a:gd name="T87" fmla="*/ 283979 h 2298700"/>
              <a:gd name="T88" fmla="*/ 1044054 w 2298700"/>
              <a:gd name="T89" fmla="*/ 259005 h 2298700"/>
              <a:gd name="T90" fmla="*/ 1040654 w 2298700"/>
              <a:gd name="T91" fmla="*/ 208376 h 2298700"/>
              <a:gd name="T92" fmla="*/ 1446288 w 2298700"/>
              <a:gd name="T93" fmla="*/ 40370 h 2298700"/>
              <a:gd name="T94" fmla="*/ 128386 w 2298700"/>
              <a:gd name="T95" fmla="*/ 3403 h 2298700"/>
              <a:gd name="T96" fmla="*/ 171711 w 2298700"/>
              <a:gd name="T97" fmla="*/ 26993 h 2298700"/>
              <a:gd name="T98" fmla="*/ 199157 w 2298700"/>
              <a:gd name="T99" fmla="*/ 67596 h 2298700"/>
              <a:gd name="T100" fmla="*/ 2201163 w 2298700"/>
              <a:gd name="T101" fmla="*/ 2093192 h 2298700"/>
              <a:gd name="T102" fmla="*/ 2249251 w 2298700"/>
              <a:gd name="T103" fmla="*/ 2107936 h 2298700"/>
              <a:gd name="T104" fmla="*/ 2283729 w 2298700"/>
              <a:gd name="T105" fmla="*/ 2142414 h 2298700"/>
              <a:gd name="T106" fmla="*/ 2298473 w 2298700"/>
              <a:gd name="T107" fmla="*/ 2190729 h 2298700"/>
              <a:gd name="T108" fmla="*/ 2288720 w 2298700"/>
              <a:gd name="T109" fmla="*/ 2240405 h 2298700"/>
              <a:gd name="T110" fmla="*/ 2257417 w 2298700"/>
              <a:gd name="T111" fmla="*/ 2278059 h 2298700"/>
              <a:gd name="T112" fmla="*/ 2211597 w 2298700"/>
              <a:gd name="T113" fmla="*/ 2297566 h 2298700"/>
              <a:gd name="T114" fmla="*/ 72132 w 2298700"/>
              <a:gd name="T115" fmla="*/ 2294164 h 2298700"/>
              <a:gd name="T116" fmla="*/ 29715 w 2298700"/>
              <a:gd name="T117" fmla="*/ 2268532 h 2298700"/>
              <a:gd name="T118" fmla="*/ 4537 w 2298700"/>
              <a:gd name="T119" fmla="*/ 2226568 h 2298700"/>
              <a:gd name="T120" fmla="*/ 907 w 2298700"/>
              <a:gd name="T121" fmla="*/ 87330 h 2298700"/>
              <a:gd name="T122" fmla="*/ 20188 w 2298700"/>
              <a:gd name="T123" fmla="*/ 41510 h 2298700"/>
              <a:gd name="T124" fmla="*/ 57842 w 2298700"/>
              <a:gd name="T125" fmla="*/ 10434 h 22987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298700" h="2298700">
                <a:moveTo>
                  <a:pt x="494084" y="1279525"/>
                </a:moveTo>
                <a:lnTo>
                  <a:pt x="844179" y="1279525"/>
                </a:lnTo>
                <a:lnTo>
                  <a:pt x="849841" y="1279752"/>
                </a:lnTo>
                <a:lnTo>
                  <a:pt x="855502" y="1280660"/>
                </a:lnTo>
                <a:lnTo>
                  <a:pt x="860710" y="1282023"/>
                </a:lnTo>
                <a:lnTo>
                  <a:pt x="865692" y="1283839"/>
                </a:lnTo>
                <a:lnTo>
                  <a:pt x="870674" y="1286109"/>
                </a:lnTo>
                <a:lnTo>
                  <a:pt x="875203" y="1289061"/>
                </a:lnTo>
                <a:lnTo>
                  <a:pt x="879732" y="1292467"/>
                </a:lnTo>
                <a:lnTo>
                  <a:pt x="883582" y="1295872"/>
                </a:lnTo>
                <a:lnTo>
                  <a:pt x="887205" y="1299959"/>
                </a:lnTo>
                <a:lnTo>
                  <a:pt x="890602" y="1304273"/>
                </a:lnTo>
                <a:lnTo>
                  <a:pt x="893320" y="1308814"/>
                </a:lnTo>
                <a:lnTo>
                  <a:pt x="895584" y="1313809"/>
                </a:lnTo>
                <a:lnTo>
                  <a:pt x="897396" y="1319031"/>
                </a:lnTo>
                <a:lnTo>
                  <a:pt x="898981" y="1324480"/>
                </a:lnTo>
                <a:lnTo>
                  <a:pt x="899660" y="1329702"/>
                </a:lnTo>
                <a:lnTo>
                  <a:pt x="900113" y="1335378"/>
                </a:lnTo>
                <a:lnTo>
                  <a:pt x="900113" y="1818531"/>
                </a:lnTo>
                <a:lnTo>
                  <a:pt x="899660" y="1824434"/>
                </a:lnTo>
                <a:lnTo>
                  <a:pt x="898981" y="1829883"/>
                </a:lnTo>
                <a:lnTo>
                  <a:pt x="897396" y="1835332"/>
                </a:lnTo>
                <a:lnTo>
                  <a:pt x="895584" y="1840554"/>
                </a:lnTo>
                <a:lnTo>
                  <a:pt x="893320" y="1845322"/>
                </a:lnTo>
                <a:lnTo>
                  <a:pt x="890602" y="1850090"/>
                </a:lnTo>
                <a:lnTo>
                  <a:pt x="887205" y="1854404"/>
                </a:lnTo>
                <a:lnTo>
                  <a:pt x="883582" y="1858264"/>
                </a:lnTo>
                <a:lnTo>
                  <a:pt x="879732" y="1861897"/>
                </a:lnTo>
                <a:lnTo>
                  <a:pt x="875203" y="1865302"/>
                </a:lnTo>
                <a:lnTo>
                  <a:pt x="870674" y="1867800"/>
                </a:lnTo>
                <a:lnTo>
                  <a:pt x="865692" y="1870524"/>
                </a:lnTo>
                <a:lnTo>
                  <a:pt x="860710" y="1872114"/>
                </a:lnTo>
                <a:lnTo>
                  <a:pt x="855502" y="1873476"/>
                </a:lnTo>
                <a:lnTo>
                  <a:pt x="849841" y="1874611"/>
                </a:lnTo>
                <a:lnTo>
                  <a:pt x="844179" y="1874838"/>
                </a:lnTo>
                <a:lnTo>
                  <a:pt x="494084" y="1874838"/>
                </a:lnTo>
                <a:lnTo>
                  <a:pt x="488423" y="1874611"/>
                </a:lnTo>
                <a:lnTo>
                  <a:pt x="482761" y="1873476"/>
                </a:lnTo>
                <a:lnTo>
                  <a:pt x="477326" y="1872114"/>
                </a:lnTo>
                <a:lnTo>
                  <a:pt x="472571" y="1870524"/>
                </a:lnTo>
                <a:lnTo>
                  <a:pt x="467589" y="1867800"/>
                </a:lnTo>
                <a:lnTo>
                  <a:pt x="463060" y="1865302"/>
                </a:lnTo>
                <a:lnTo>
                  <a:pt x="458531" y="1861897"/>
                </a:lnTo>
                <a:lnTo>
                  <a:pt x="454455" y="1858264"/>
                </a:lnTo>
                <a:lnTo>
                  <a:pt x="450831" y="1854404"/>
                </a:lnTo>
                <a:lnTo>
                  <a:pt x="447661" y="1850090"/>
                </a:lnTo>
                <a:lnTo>
                  <a:pt x="444944" y="1845322"/>
                </a:lnTo>
                <a:lnTo>
                  <a:pt x="442679" y="1840554"/>
                </a:lnTo>
                <a:lnTo>
                  <a:pt x="440868" y="1835332"/>
                </a:lnTo>
                <a:lnTo>
                  <a:pt x="439282" y="1829883"/>
                </a:lnTo>
                <a:lnTo>
                  <a:pt x="438603" y="1824434"/>
                </a:lnTo>
                <a:lnTo>
                  <a:pt x="438150" y="1818531"/>
                </a:lnTo>
                <a:lnTo>
                  <a:pt x="438150" y="1335378"/>
                </a:lnTo>
                <a:lnTo>
                  <a:pt x="438603" y="1329702"/>
                </a:lnTo>
                <a:lnTo>
                  <a:pt x="439282" y="1324480"/>
                </a:lnTo>
                <a:lnTo>
                  <a:pt x="440868" y="1319031"/>
                </a:lnTo>
                <a:lnTo>
                  <a:pt x="442679" y="1313809"/>
                </a:lnTo>
                <a:lnTo>
                  <a:pt x="444944" y="1308814"/>
                </a:lnTo>
                <a:lnTo>
                  <a:pt x="447661" y="1304273"/>
                </a:lnTo>
                <a:lnTo>
                  <a:pt x="450831" y="1299959"/>
                </a:lnTo>
                <a:lnTo>
                  <a:pt x="454455" y="1295872"/>
                </a:lnTo>
                <a:lnTo>
                  <a:pt x="458531" y="1292467"/>
                </a:lnTo>
                <a:lnTo>
                  <a:pt x="463060" y="1289061"/>
                </a:lnTo>
                <a:lnTo>
                  <a:pt x="467589" y="1286109"/>
                </a:lnTo>
                <a:lnTo>
                  <a:pt x="472571" y="1283839"/>
                </a:lnTo>
                <a:lnTo>
                  <a:pt x="477326" y="1282023"/>
                </a:lnTo>
                <a:lnTo>
                  <a:pt x="482761" y="1280660"/>
                </a:lnTo>
                <a:lnTo>
                  <a:pt x="488423" y="1279752"/>
                </a:lnTo>
                <a:lnTo>
                  <a:pt x="494084" y="1279525"/>
                </a:lnTo>
                <a:close/>
                <a:moveTo>
                  <a:pt x="1168971" y="903287"/>
                </a:moveTo>
                <a:lnTo>
                  <a:pt x="1518668" y="903287"/>
                </a:lnTo>
                <a:lnTo>
                  <a:pt x="1524553" y="903514"/>
                </a:lnTo>
                <a:lnTo>
                  <a:pt x="1529985" y="904195"/>
                </a:lnTo>
                <a:lnTo>
                  <a:pt x="1535418" y="905557"/>
                </a:lnTo>
                <a:lnTo>
                  <a:pt x="1540624" y="907600"/>
                </a:lnTo>
                <a:lnTo>
                  <a:pt x="1545377" y="909870"/>
                </a:lnTo>
                <a:lnTo>
                  <a:pt x="1550130" y="912821"/>
                </a:lnTo>
                <a:lnTo>
                  <a:pt x="1554430" y="915999"/>
                </a:lnTo>
                <a:lnTo>
                  <a:pt x="1558278" y="919404"/>
                </a:lnTo>
                <a:lnTo>
                  <a:pt x="1561900" y="923717"/>
                </a:lnTo>
                <a:lnTo>
                  <a:pt x="1565295" y="927803"/>
                </a:lnTo>
                <a:lnTo>
                  <a:pt x="1567784" y="932343"/>
                </a:lnTo>
                <a:lnTo>
                  <a:pt x="1570274" y="937337"/>
                </a:lnTo>
                <a:lnTo>
                  <a:pt x="1572085" y="942558"/>
                </a:lnTo>
                <a:lnTo>
                  <a:pt x="1573443" y="948006"/>
                </a:lnTo>
                <a:lnTo>
                  <a:pt x="1574575" y="953681"/>
                </a:lnTo>
                <a:lnTo>
                  <a:pt x="1574801" y="959355"/>
                </a:lnTo>
                <a:lnTo>
                  <a:pt x="1574801" y="1818542"/>
                </a:lnTo>
                <a:lnTo>
                  <a:pt x="1574575" y="1824444"/>
                </a:lnTo>
                <a:lnTo>
                  <a:pt x="1573443" y="1829892"/>
                </a:lnTo>
                <a:lnTo>
                  <a:pt x="1572085" y="1835340"/>
                </a:lnTo>
                <a:lnTo>
                  <a:pt x="1570274" y="1840560"/>
                </a:lnTo>
                <a:lnTo>
                  <a:pt x="1567784" y="1845327"/>
                </a:lnTo>
                <a:lnTo>
                  <a:pt x="1565295" y="1850094"/>
                </a:lnTo>
                <a:lnTo>
                  <a:pt x="1561900" y="1854407"/>
                </a:lnTo>
                <a:lnTo>
                  <a:pt x="1558278" y="1858266"/>
                </a:lnTo>
                <a:lnTo>
                  <a:pt x="1554430" y="1861898"/>
                </a:lnTo>
                <a:lnTo>
                  <a:pt x="1550130" y="1865303"/>
                </a:lnTo>
                <a:lnTo>
                  <a:pt x="1545377" y="1867800"/>
                </a:lnTo>
                <a:lnTo>
                  <a:pt x="1540624" y="1870524"/>
                </a:lnTo>
                <a:lnTo>
                  <a:pt x="1535418" y="1872113"/>
                </a:lnTo>
                <a:lnTo>
                  <a:pt x="1529985" y="1873475"/>
                </a:lnTo>
                <a:lnTo>
                  <a:pt x="1524553" y="1874610"/>
                </a:lnTo>
                <a:lnTo>
                  <a:pt x="1518668" y="1874837"/>
                </a:lnTo>
                <a:lnTo>
                  <a:pt x="1168971" y="1874837"/>
                </a:lnTo>
                <a:lnTo>
                  <a:pt x="1163312" y="1874610"/>
                </a:lnTo>
                <a:lnTo>
                  <a:pt x="1157654" y="1873475"/>
                </a:lnTo>
                <a:lnTo>
                  <a:pt x="1152221" y="1872113"/>
                </a:lnTo>
                <a:lnTo>
                  <a:pt x="1147242" y="1870524"/>
                </a:lnTo>
                <a:lnTo>
                  <a:pt x="1142262" y="1867800"/>
                </a:lnTo>
                <a:lnTo>
                  <a:pt x="1137736" y="1865303"/>
                </a:lnTo>
                <a:lnTo>
                  <a:pt x="1133435" y="1861898"/>
                </a:lnTo>
                <a:lnTo>
                  <a:pt x="1129361" y="1858266"/>
                </a:lnTo>
                <a:lnTo>
                  <a:pt x="1125740" y="1854407"/>
                </a:lnTo>
                <a:lnTo>
                  <a:pt x="1122797" y="1850094"/>
                </a:lnTo>
                <a:lnTo>
                  <a:pt x="1119855" y="1845327"/>
                </a:lnTo>
                <a:lnTo>
                  <a:pt x="1117365" y="1840560"/>
                </a:lnTo>
                <a:lnTo>
                  <a:pt x="1115554" y="1835340"/>
                </a:lnTo>
                <a:lnTo>
                  <a:pt x="1114196" y="1829892"/>
                </a:lnTo>
                <a:lnTo>
                  <a:pt x="1113291" y="1824444"/>
                </a:lnTo>
                <a:lnTo>
                  <a:pt x="1112838" y="1818542"/>
                </a:lnTo>
                <a:lnTo>
                  <a:pt x="1112838" y="959355"/>
                </a:lnTo>
                <a:lnTo>
                  <a:pt x="1113291" y="953681"/>
                </a:lnTo>
                <a:lnTo>
                  <a:pt x="1114196" y="948006"/>
                </a:lnTo>
                <a:lnTo>
                  <a:pt x="1115554" y="942558"/>
                </a:lnTo>
                <a:lnTo>
                  <a:pt x="1117365" y="937337"/>
                </a:lnTo>
                <a:lnTo>
                  <a:pt x="1119855" y="932343"/>
                </a:lnTo>
                <a:lnTo>
                  <a:pt x="1122797" y="927803"/>
                </a:lnTo>
                <a:lnTo>
                  <a:pt x="1125740" y="923717"/>
                </a:lnTo>
                <a:lnTo>
                  <a:pt x="1129361" y="919404"/>
                </a:lnTo>
                <a:lnTo>
                  <a:pt x="1133435" y="915999"/>
                </a:lnTo>
                <a:lnTo>
                  <a:pt x="1137736" y="912821"/>
                </a:lnTo>
                <a:lnTo>
                  <a:pt x="1142262" y="909870"/>
                </a:lnTo>
                <a:lnTo>
                  <a:pt x="1147242" y="907600"/>
                </a:lnTo>
                <a:lnTo>
                  <a:pt x="1152221" y="905557"/>
                </a:lnTo>
                <a:lnTo>
                  <a:pt x="1157654" y="904195"/>
                </a:lnTo>
                <a:lnTo>
                  <a:pt x="1163312" y="903514"/>
                </a:lnTo>
                <a:lnTo>
                  <a:pt x="1168971" y="903287"/>
                </a:lnTo>
                <a:close/>
                <a:moveTo>
                  <a:pt x="1841899" y="450850"/>
                </a:moveTo>
                <a:lnTo>
                  <a:pt x="2191940" y="450850"/>
                </a:lnTo>
                <a:lnTo>
                  <a:pt x="2197604" y="451077"/>
                </a:lnTo>
                <a:lnTo>
                  <a:pt x="2203268" y="451985"/>
                </a:lnTo>
                <a:lnTo>
                  <a:pt x="2208706" y="453573"/>
                </a:lnTo>
                <a:lnTo>
                  <a:pt x="2213917" y="455388"/>
                </a:lnTo>
                <a:lnTo>
                  <a:pt x="2218674" y="457657"/>
                </a:lnTo>
                <a:lnTo>
                  <a:pt x="2223206" y="460380"/>
                </a:lnTo>
                <a:lnTo>
                  <a:pt x="2227510" y="463556"/>
                </a:lnTo>
                <a:lnTo>
                  <a:pt x="2231589" y="467186"/>
                </a:lnTo>
                <a:lnTo>
                  <a:pt x="2235214" y="471271"/>
                </a:lnTo>
                <a:lnTo>
                  <a:pt x="2238385" y="475582"/>
                </a:lnTo>
                <a:lnTo>
                  <a:pt x="2241104" y="480119"/>
                </a:lnTo>
                <a:lnTo>
                  <a:pt x="2243596" y="484884"/>
                </a:lnTo>
                <a:lnTo>
                  <a:pt x="2245636" y="490103"/>
                </a:lnTo>
                <a:lnTo>
                  <a:pt x="2246768" y="495548"/>
                </a:lnTo>
                <a:lnTo>
                  <a:pt x="2247675" y="501221"/>
                </a:lnTo>
                <a:lnTo>
                  <a:pt x="2247901" y="506893"/>
                </a:lnTo>
                <a:lnTo>
                  <a:pt x="2247901" y="1818568"/>
                </a:lnTo>
                <a:lnTo>
                  <a:pt x="2247675" y="1824468"/>
                </a:lnTo>
                <a:lnTo>
                  <a:pt x="2246768" y="1829913"/>
                </a:lnTo>
                <a:lnTo>
                  <a:pt x="2245636" y="1835358"/>
                </a:lnTo>
                <a:lnTo>
                  <a:pt x="2243596" y="1840577"/>
                </a:lnTo>
                <a:lnTo>
                  <a:pt x="2241104" y="1845342"/>
                </a:lnTo>
                <a:lnTo>
                  <a:pt x="2238385" y="1850107"/>
                </a:lnTo>
                <a:lnTo>
                  <a:pt x="2235214" y="1854418"/>
                </a:lnTo>
                <a:lnTo>
                  <a:pt x="2231589" y="1858275"/>
                </a:lnTo>
                <a:lnTo>
                  <a:pt x="2227510" y="1861905"/>
                </a:lnTo>
                <a:lnTo>
                  <a:pt x="2223206" y="1865309"/>
                </a:lnTo>
                <a:lnTo>
                  <a:pt x="2218674" y="1867804"/>
                </a:lnTo>
                <a:lnTo>
                  <a:pt x="2213917" y="1870527"/>
                </a:lnTo>
                <a:lnTo>
                  <a:pt x="2208706" y="1872115"/>
                </a:lnTo>
                <a:lnTo>
                  <a:pt x="2203268" y="1873477"/>
                </a:lnTo>
                <a:lnTo>
                  <a:pt x="2197604" y="1874611"/>
                </a:lnTo>
                <a:lnTo>
                  <a:pt x="2191940" y="1874838"/>
                </a:lnTo>
                <a:lnTo>
                  <a:pt x="1841899" y="1874838"/>
                </a:lnTo>
                <a:lnTo>
                  <a:pt x="1836235" y="1874611"/>
                </a:lnTo>
                <a:lnTo>
                  <a:pt x="1830798" y="1873477"/>
                </a:lnTo>
                <a:lnTo>
                  <a:pt x="1825360" y="1872115"/>
                </a:lnTo>
                <a:lnTo>
                  <a:pt x="1820149" y="1870527"/>
                </a:lnTo>
                <a:lnTo>
                  <a:pt x="1815165" y="1867804"/>
                </a:lnTo>
                <a:lnTo>
                  <a:pt x="1810633" y="1865309"/>
                </a:lnTo>
                <a:lnTo>
                  <a:pt x="1806329" y="1861905"/>
                </a:lnTo>
                <a:lnTo>
                  <a:pt x="1802477" y="1858275"/>
                </a:lnTo>
                <a:lnTo>
                  <a:pt x="1798852" y="1854418"/>
                </a:lnTo>
                <a:lnTo>
                  <a:pt x="1795454" y="1850107"/>
                </a:lnTo>
                <a:lnTo>
                  <a:pt x="1792508" y="1845342"/>
                </a:lnTo>
                <a:lnTo>
                  <a:pt x="1790243" y="1840577"/>
                </a:lnTo>
                <a:lnTo>
                  <a:pt x="1788430" y="1835358"/>
                </a:lnTo>
                <a:lnTo>
                  <a:pt x="1786844" y="1829913"/>
                </a:lnTo>
                <a:lnTo>
                  <a:pt x="1786165" y="1824468"/>
                </a:lnTo>
                <a:lnTo>
                  <a:pt x="1785938" y="1818568"/>
                </a:lnTo>
                <a:lnTo>
                  <a:pt x="1785938" y="506893"/>
                </a:lnTo>
                <a:lnTo>
                  <a:pt x="1786165" y="501221"/>
                </a:lnTo>
                <a:lnTo>
                  <a:pt x="1786844" y="495548"/>
                </a:lnTo>
                <a:lnTo>
                  <a:pt x="1788430" y="490103"/>
                </a:lnTo>
                <a:lnTo>
                  <a:pt x="1790243" y="484884"/>
                </a:lnTo>
                <a:lnTo>
                  <a:pt x="1792508" y="480119"/>
                </a:lnTo>
                <a:lnTo>
                  <a:pt x="1795454" y="475582"/>
                </a:lnTo>
                <a:lnTo>
                  <a:pt x="1798852" y="471271"/>
                </a:lnTo>
                <a:lnTo>
                  <a:pt x="1802477" y="467186"/>
                </a:lnTo>
                <a:lnTo>
                  <a:pt x="1806329" y="463556"/>
                </a:lnTo>
                <a:lnTo>
                  <a:pt x="1810633" y="460380"/>
                </a:lnTo>
                <a:lnTo>
                  <a:pt x="1815165" y="457657"/>
                </a:lnTo>
                <a:lnTo>
                  <a:pt x="1820149" y="455388"/>
                </a:lnTo>
                <a:lnTo>
                  <a:pt x="1825360" y="453573"/>
                </a:lnTo>
                <a:lnTo>
                  <a:pt x="1830798" y="451985"/>
                </a:lnTo>
                <a:lnTo>
                  <a:pt x="1836235" y="451077"/>
                </a:lnTo>
                <a:lnTo>
                  <a:pt x="1841899" y="450850"/>
                </a:lnTo>
                <a:close/>
                <a:moveTo>
                  <a:pt x="1458752" y="38100"/>
                </a:moveTo>
                <a:lnTo>
                  <a:pt x="1461698" y="38100"/>
                </a:lnTo>
                <a:lnTo>
                  <a:pt x="1464870" y="38100"/>
                </a:lnTo>
                <a:lnTo>
                  <a:pt x="1468043" y="38327"/>
                </a:lnTo>
                <a:lnTo>
                  <a:pt x="1470989" y="38554"/>
                </a:lnTo>
                <a:lnTo>
                  <a:pt x="1473935" y="39235"/>
                </a:lnTo>
                <a:lnTo>
                  <a:pt x="1477107" y="40143"/>
                </a:lnTo>
                <a:lnTo>
                  <a:pt x="1479827" y="40825"/>
                </a:lnTo>
                <a:lnTo>
                  <a:pt x="1482773" y="42187"/>
                </a:lnTo>
                <a:lnTo>
                  <a:pt x="1485718" y="43322"/>
                </a:lnTo>
                <a:lnTo>
                  <a:pt x="1488438" y="44684"/>
                </a:lnTo>
                <a:lnTo>
                  <a:pt x="1491157" y="46500"/>
                </a:lnTo>
                <a:lnTo>
                  <a:pt x="1493876" y="48317"/>
                </a:lnTo>
                <a:lnTo>
                  <a:pt x="1496143" y="50133"/>
                </a:lnTo>
                <a:lnTo>
                  <a:pt x="1498409" y="52176"/>
                </a:lnTo>
                <a:lnTo>
                  <a:pt x="1500675" y="54447"/>
                </a:lnTo>
                <a:lnTo>
                  <a:pt x="1502714" y="56490"/>
                </a:lnTo>
                <a:lnTo>
                  <a:pt x="1504754" y="59214"/>
                </a:lnTo>
                <a:lnTo>
                  <a:pt x="1506567" y="61485"/>
                </a:lnTo>
                <a:lnTo>
                  <a:pt x="1508153" y="64436"/>
                </a:lnTo>
                <a:lnTo>
                  <a:pt x="1509739" y="66934"/>
                </a:lnTo>
                <a:lnTo>
                  <a:pt x="1511099" y="69658"/>
                </a:lnTo>
                <a:lnTo>
                  <a:pt x="1512005" y="72609"/>
                </a:lnTo>
                <a:lnTo>
                  <a:pt x="1513138" y="75334"/>
                </a:lnTo>
                <a:lnTo>
                  <a:pt x="1514045" y="78512"/>
                </a:lnTo>
                <a:lnTo>
                  <a:pt x="1514725" y="81691"/>
                </a:lnTo>
                <a:lnTo>
                  <a:pt x="1515178" y="84642"/>
                </a:lnTo>
                <a:lnTo>
                  <a:pt x="1515405" y="87821"/>
                </a:lnTo>
                <a:lnTo>
                  <a:pt x="1543051" y="488083"/>
                </a:lnTo>
                <a:lnTo>
                  <a:pt x="1543051" y="493305"/>
                </a:lnTo>
                <a:lnTo>
                  <a:pt x="1542371" y="498754"/>
                </a:lnTo>
                <a:lnTo>
                  <a:pt x="1541691" y="503976"/>
                </a:lnTo>
                <a:lnTo>
                  <a:pt x="1540105" y="509198"/>
                </a:lnTo>
                <a:lnTo>
                  <a:pt x="1538066" y="513965"/>
                </a:lnTo>
                <a:lnTo>
                  <a:pt x="1535800" y="518506"/>
                </a:lnTo>
                <a:lnTo>
                  <a:pt x="1532854" y="522820"/>
                </a:lnTo>
                <a:lnTo>
                  <a:pt x="1529908" y="526906"/>
                </a:lnTo>
                <a:lnTo>
                  <a:pt x="1526282" y="530539"/>
                </a:lnTo>
                <a:lnTo>
                  <a:pt x="1522429" y="533944"/>
                </a:lnTo>
                <a:lnTo>
                  <a:pt x="1518350" y="537123"/>
                </a:lnTo>
                <a:lnTo>
                  <a:pt x="1513592" y="539620"/>
                </a:lnTo>
                <a:lnTo>
                  <a:pt x="1509059" y="541663"/>
                </a:lnTo>
                <a:lnTo>
                  <a:pt x="1503847" y="543253"/>
                </a:lnTo>
                <a:lnTo>
                  <a:pt x="1498635" y="544615"/>
                </a:lnTo>
                <a:lnTo>
                  <a:pt x="1493197" y="545069"/>
                </a:lnTo>
                <a:lnTo>
                  <a:pt x="1488211" y="545296"/>
                </a:lnTo>
                <a:lnTo>
                  <a:pt x="1482999" y="544842"/>
                </a:lnTo>
                <a:lnTo>
                  <a:pt x="1478014" y="543934"/>
                </a:lnTo>
                <a:lnTo>
                  <a:pt x="1473481" y="542799"/>
                </a:lnTo>
                <a:lnTo>
                  <a:pt x="1469629" y="541437"/>
                </a:lnTo>
                <a:lnTo>
                  <a:pt x="1466003" y="539847"/>
                </a:lnTo>
                <a:lnTo>
                  <a:pt x="1462604" y="537804"/>
                </a:lnTo>
                <a:lnTo>
                  <a:pt x="1459205" y="535761"/>
                </a:lnTo>
                <a:lnTo>
                  <a:pt x="1456032" y="533490"/>
                </a:lnTo>
                <a:lnTo>
                  <a:pt x="1453086" y="530766"/>
                </a:lnTo>
                <a:lnTo>
                  <a:pt x="1450367" y="528041"/>
                </a:lnTo>
                <a:lnTo>
                  <a:pt x="1447874" y="525090"/>
                </a:lnTo>
                <a:lnTo>
                  <a:pt x="1445382" y="522139"/>
                </a:lnTo>
                <a:lnTo>
                  <a:pt x="1443342" y="518733"/>
                </a:lnTo>
                <a:lnTo>
                  <a:pt x="1441529" y="515100"/>
                </a:lnTo>
                <a:lnTo>
                  <a:pt x="1439943" y="511468"/>
                </a:lnTo>
                <a:lnTo>
                  <a:pt x="1438583" y="507608"/>
                </a:lnTo>
                <a:lnTo>
                  <a:pt x="1437677" y="503749"/>
                </a:lnTo>
                <a:lnTo>
                  <a:pt x="1436770" y="499662"/>
                </a:lnTo>
                <a:lnTo>
                  <a:pt x="1436317" y="495348"/>
                </a:lnTo>
                <a:lnTo>
                  <a:pt x="1419775" y="256735"/>
                </a:lnTo>
                <a:lnTo>
                  <a:pt x="1404592" y="280119"/>
                </a:lnTo>
                <a:lnTo>
                  <a:pt x="1396434" y="292606"/>
                </a:lnTo>
                <a:lnTo>
                  <a:pt x="1387596" y="304866"/>
                </a:lnTo>
                <a:lnTo>
                  <a:pt x="1378531" y="317580"/>
                </a:lnTo>
                <a:lnTo>
                  <a:pt x="1369014" y="330748"/>
                </a:lnTo>
                <a:lnTo>
                  <a:pt x="1359270" y="343916"/>
                </a:lnTo>
                <a:lnTo>
                  <a:pt x="1348845" y="357311"/>
                </a:lnTo>
                <a:lnTo>
                  <a:pt x="1338421" y="370933"/>
                </a:lnTo>
                <a:lnTo>
                  <a:pt x="1327317" y="384782"/>
                </a:lnTo>
                <a:lnTo>
                  <a:pt x="1315760" y="398632"/>
                </a:lnTo>
                <a:lnTo>
                  <a:pt x="1303750" y="412935"/>
                </a:lnTo>
                <a:lnTo>
                  <a:pt x="1291513" y="426784"/>
                </a:lnTo>
                <a:lnTo>
                  <a:pt x="1278823" y="441314"/>
                </a:lnTo>
                <a:lnTo>
                  <a:pt x="1265679" y="455390"/>
                </a:lnTo>
                <a:lnTo>
                  <a:pt x="1252082" y="469920"/>
                </a:lnTo>
                <a:lnTo>
                  <a:pt x="1233500" y="488991"/>
                </a:lnTo>
                <a:lnTo>
                  <a:pt x="1214465" y="507608"/>
                </a:lnTo>
                <a:lnTo>
                  <a:pt x="1195430" y="525998"/>
                </a:lnTo>
                <a:lnTo>
                  <a:pt x="1175715" y="543707"/>
                </a:lnTo>
                <a:lnTo>
                  <a:pt x="1156226" y="560961"/>
                </a:lnTo>
                <a:lnTo>
                  <a:pt x="1136058" y="577762"/>
                </a:lnTo>
                <a:lnTo>
                  <a:pt x="1115663" y="594336"/>
                </a:lnTo>
                <a:lnTo>
                  <a:pt x="1095041" y="610455"/>
                </a:lnTo>
                <a:lnTo>
                  <a:pt x="1074193" y="625893"/>
                </a:lnTo>
                <a:lnTo>
                  <a:pt x="1053118" y="641105"/>
                </a:lnTo>
                <a:lnTo>
                  <a:pt x="1031590" y="655408"/>
                </a:lnTo>
                <a:lnTo>
                  <a:pt x="1010062" y="669711"/>
                </a:lnTo>
                <a:lnTo>
                  <a:pt x="988081" y="683333"/>
                </a:lnTo>
                <a:lnTo>
                  <a:pt x="966099" y="696501"/>
                </a:lnTo>
                <a:lnTo>
                  <a:pt x="943891" y="709442"/>
                </a:lnTo>
                <a:lnTo>
                  <a:pt x="921004" y="721702"/>
                </a:lnTo>
                <a:lnTo>
                  <a:pt x="906954" y="729194"/>
                </a:lnTo>
                <a:lnTo>
                  <a:pt x="892451" y="736232"/>
                </a:lnTo>
                <a:lnTo>
                  <a:pt x="878174" y="743497"/>
                </a:lnTo>
                <a:lnTo>
                  <a:pt x="863671" y="750309"/>
                </a:lnTo>
                <a:lnTo>
                  <a:pt x="848941" y="756893"/>
                </a:lnTo>
                <a:lnTo>
                  <a:pt x="834212" y="763477"/>
                </a:lnTo>
                <a:lnTo>
                  <a:pt x="819482" y="769834"/>
                </a:lnTo>
                <a:lnTo>
                  <a:pt x="804526" y="775736"/>
                </a:lnTo>
                <a:lnTo>
                  <a:pt x="789569" y="781866"/>
                </a:lnTo>
                <a:lnTo>
                  <a:pt x="774613" y="787542"/>
                </a:lnTo>
                <a:lnTo>
                  <a:pt x="759430" y="793218"/>
                </a:lnTo>
                <a:lnTo>
                  <a:pt x="744247" y="798440"/>
                </a:lnTo>
                <a:lnTo>
                  <a:pt x="729064" y="803435"/>
                </a:lnTo>
                <a:lnTo>
                  <a:pt x="713655" y="808657"/>
                </a:lnTo>
                <a:lnTo>
                  <a:pt x="698472" y="813197"/>
                </a:lnTo>
                <a:lnTo>
                  <a:pt x="682609" y="817965"/>
                </a:lnTo>
                <a:lnTo>
                  <a:pt x="667199" y="822279"/>
                </a:lnTo>
                <a:lnTo>
                  <a:pt x="651563" y="826365"/>
                </a:lnTo>
                <a:lnTo>
                  <a:pt x="635701" y="830452"/>
                </a:lnTo>
                <a:lnTo>
                  <a:pt x="620064" y="834084"/>
                </a:lnTo>
                <a:lnTo>
                  <a:pt x="604202" y="837717"/>
                </a:lnTo>
                <a:lnTo>
                  <a:pt x="588112" y="841350"/>
                </a:lnTo>
                <a:lnTo>
                  <a:pt x="572249" y="844528"/>
                </a:lnTo>
                <a:lnTo>
                  <a:pt x="555933" y="847479"/>
                </a:lnTo>
                <a:lnTo>
                  <a:pt x="539618" y="850431"/>
                </a:lnTo>
                <a:lnTo>
                  <a:pt x="523528" y="852928"/>
                </a:lnTo>
                <a:lnTo>
                  <a:pt x="507212" y="855653"/>
                </a:lnTo>
                <a:lnTo>
                  <a:pt x="490896" y="857923"/>
                </a:lnTo>
                <a:lnTo>
                  <a:pt x="474353" y="859966"/>
                </a:lnTo>
                <a:lnTo>
                  <a:pt x="458037" y="861783"/>
                </a:lnTo>
                <a:lnTo>
                  <a:pt x="441268" y="863372"/>
                </a:lnTo>
                <a:lnTo>
                  <a:pt x="424726" y="864961"/>
                </a:lnTo>
                <a:lnTo>
                  <a:pt x="419287" y="865188"/>
                </a:lnTo>
                <a:lnTo>
                  <a:pt x="414075" y="864734"/>
                </a:lnTo>
                <a:lnTo>
                  <a:pt x="409089" y="863826"/>
                </a:lnTo>
                <a:lnTo>
                  <a:pt x="404104" y="862464"/>
                </a:lnTo>
                <a:lnTo>
                  <a:pt x="400252" y="861329"/>
                </a:lnTo>
                <a:lnTo>
                  <a:pt x="396626" y="859739"/>
                </a:lnTo>
                <a:lnTo>
                  <a:pt x="393227" y="857923"/>
                </a:lnTo>
                <a:lnTo>
                  <a:pt x="389827" y="855880"/>
                </a:lnTo>
                <a:lnTo>
                  <a:pt x="386882" y="853609"/>
                </a:lnTo>
                <a:lnTo>
                  <a:pt x="383936" y="850885"/>
                </a:lnTo>
                <a:lnTo>
                  <a:pt x="381216" y="848161"/>
                </a:lnTo>
                <a:lnTo>
                  <a:pt x="378497" y="845209"/>
                </a:lnTo>
                <a:lnTo>
                  <a:pt x="376231" y="842258"/>
                </a:lnTo>
                <a:lnTo>
                  <a:pt x="374191" y="838852"/>
                </a:lnTo>
                <a:lnTo>
                  <a:pt x="372378" y="835447"/>
                </a:lnTo>
                <a:lnTo>
                  <a:pt x="370566" y="831814"/>
                </a:lnTo>
                <a:lnTo>
                  <a:pt x="369206" y="827955"/>
                </a:lnTo>
                <a:lnTo>
                  <a:pt x="368299" y="824095"/>
                </a:lnTo>
                <a:lnTo>
                  <a:pt x="367620" y="820008"/>
                </a:lnTo>
                <a:lnTo>
                  <a:pt x="366940" y="815922"/>
                </a:lnTo>
                <a:lnTo>
                  <a:pt x="366713" y="810473"/>
                </a:lnTo>
                <a:lnTo>
                  <a:pt x="367167" y="805024"/>
                </a:lnTo>
                <a:lnTo>
                  <a:pt x="368073" y="799802"/>
                </a:lnTo>
                <a:lnTo>
                  <a:pt x="369206" y="795034"/>
                </a:lnTo>
                <a:lnTo>
                  <a:pt x="371472" y="790040"/>
                </a:lnTo>
                <a:lnTo>
                  <a:pt x="373738" y="785272"/>
                </a:lnTo>
                <a:lnTo>
                  <a:pt x="376231" y="780958"/>
                </a:lnTo>
                <a:lnTo>
                  <a:pt x="379403" y="776872"/>
                </a:lnTo>
                <a:lnTo>
                  <a:pt x="383029" y="773239"/>
                </a:lnTo>
                <a:lnTo>
                  <a:pt x="386882" y="769607"/>
                </a:lnTo>
                <a:lnTo>
                  <a:pt x="390961" y="766882"/>
                </a:lnTo>
                <a:lnTo>
                  <a:pt x="395266" y="763931"/>
                </a:lnTo>
                <a:lnTo>
                  <a:pt x="400252" y="761887"/>
                </a:lnTo>
                <a:lnTo>
                  <a:pt x="405237" y="760071"/>
                </a:lnTo>
                <a:lnTo>
                  <a:pt x="410222" y="758709"/>
                </a:lnTo>
                <a:lnTo>
                  <a:pt x="415661" y="758255"/>
                </a:lnTo>
                <a:lnTo>
                  <a:pt x="431071" y="756666"/>
                </a:lnTo>
                <a:lnTo>
                  <a:pt x="446027" y="755076"/>
                </a:lnTo>
                <a:lnTo>
                  <a:pt x="461210" y="753714"/>
                </a:lnTo>
                <a:lnTo>
                  <a:pt x="476166" y="751898"/>
                </a:lnTo>
                <a:lnTo>
                  <a:pt x="491123" y="749854"/>
                </a:lnTo>
                <a:lnTo>
                  <a:pt x="506079" y="747357"/>
                </a:lnTo>
                <a:lnTo>
                  <a:pt x="521035" y="745087"/>
                </a:lnTo>
                <a:lnTo>
                  <a:pt x="535765" y="742589"/>
                </a:lnTo>
                <a:lnTo>
                  <a:pt x="550495" y="739638"/>
                </a:lnTo>
                <a:lnTo>
                  <a:pt x="565224" y="736913"/>
                </a:lnTo>
                <a:lnTo>
                  <a:pt x="579728" y="733735"/>
                </a:lnTo>
                <a:lnTo>
                  <a:pt x="594231" y="730329"/>
                </a:lnTo>
                <a:lnTo>
                  <a:pt x="608734" y="726697"/>
                </a:lnTo>
                <a:lnTo>
                  <a:pt x="623010" y="723064"/>
                </a:lnTo>
                <a:lnTo>
                  <a:pt x="637287" y="719432"/>
                </a:lnTo>
                <a:lnTo>
                  <a:pt x="651563" y="715345"/>
                </a:lnTo>
                <a:lnTo>
                  <a:pt x="665613" y="711259"/>
                </a:lnTo>
                <a:lnTo>
                  <a:pt x="679890" y="706945"/>
                </a:lnTo>
                <a:lnTo>
                  <a:pt x="693713" y="702404"/>
                </a:lnTo>
                <a:lnTo>
                  <a:pt x="707763" y="697864"/>
                </a:lnTo>
                <a:lnTo>
                  <a:pt x="721586" y="692869"/>
                </a:lnTo>
                <a:lnTo>
                  <a:pt x="735183" y="687874"/>
                </a:lnTo>
                <a:lnTo>
                  <a:pt x="749233" y="682652"/>
                </a:lnTo>
                <a:lnTo>
                  <a:pt x="762603" y="677430"/>
                </a:lnTo>
                <a:lnTo>
                  <a:pt x="776199" y="671755"/>
                </a:lnTo>
                <a:lnTo>
                  <a:pt x="789569" y="666079"/>
                </a:lnTo>
                <a:lnTo>
                  <a:pt x="803166" y="660176"/>
                </a:lnTo>
                <a:lnTo>
                  <a:pt x="816536" y="654273"/>
                </a:lnTo>
                <a:lnTo>
                  <a:pt x="829679" y="648143"/>
                </a:lnTo>
                <a:lnTo>
                  <a:pt x="842823" y="641559"/>
                </a:lnTo>
                <a:lnTo>
                  <a:pt x="855966" y="634975"/>
                </a:lnTo>
                <a:lnTo>
                  <a:pt x="868883" y="628164"/>
                </a:lnTo>
                <a:lnTo>
                  <a:pt x="889505" y="617039"/>
                </a:lnTo>
                <a:lnTo>
                  <a:pt x="910126" y="605460"/>
                </a:lnTo>
                <a:lnTo>
                  <a:pt x="930068" y="593655"/>
                </a:lnTo>
                <a:lnTo>
                  <a:pt x="950237" y="580941"/>
                </a:lnTo>
                <a:lnTo>
                  <a:pt x="970178" y="568000"/>
                </a:lnTo>
                <a:lnTo>
                  <a:pt x="989667" y="554832"/>
                </a:lnTo>
                <a:lnTo>
                  <a:pt x="1008929" y="540982"/>
                </a:lnTo>
                <a:lnTo>
                  <a:pt x="1027964" y="526906"/>
                </a:lnTo>
                <a:lnTo>
                  <a:pt x="1046773" y="512149"/>
                </a:lnTo>
                <a:lnTo>
                  <a:pt x="1065355" y="497165"/>
                </a:lnTo>
                <a:lnTo>
                  <a:pt x="1083937" y="481726"/>
                </a:lnTo>
                <a:lnTo>
                  <a:pt x="1102066" y="466061"/>
                </a:lnTo>
                <a:lnTo>
                  <a:pt x="1119742" y="449714"/>
                </a:lnTo>
                <a:lnTo>
                  <a:pt x="1137644" y="433141"/>
                </a:lnTo>
                <a:lnTo>
                  <a:pt x="1154866" y="416113"/>
                </a:lnTo>
                <a:lnTo>
                  <a:pt x="1171862" y="398859"/>
                </a:lnTo>
                <a:lnTo>
                  <a:pt x="1184779" y="385236"/>
                </a:lnTo>
                <a:lnTo>
                  <a:pt x="1197469" y="371841"/>
                </a:lnTo>
                <a:lnTo>
                  <a:pt x="1209480" y="358219"/>
                </a:lnTo>
                <a:lnTo>
                  <a:pt x="1221037" y="344597"/>
                </a:lnTo>
                <a:lnTo>
                  <a:pt x="1232367" y="331429"/>
                </a:lnTo>
                <a:lnTo>
                  <a:pt x="1243245" y="318261"/>
                </a:lnTo>
                <a:lnTo>
                  <a:pt x="1253895" y="305093"/>
                </a:lnTo>
                <a:lnTo>
                  <a:pt x="1263866" y="292606"/>
                </a:lnTo>
                <a:lnTo>
                  <a:pt x="1273384" y="279665"/>
                </a:lnTo>
                <a:lnTo>
                  <a:pt x="1282675" y="267178"/>
                </a:lnTo>
                <a:lnTo>
                  <a:pt x="1291739" y="255145"/>
                </a:lnTo>
                <a:lnTo>
                  <a:pt x="1300124" y="242886"/>
                </a:lnTo>
                <a:lnTo>
                  <a:pt x="1308282" y="231307"/>
                </a:lnTo>
                <a:lnTo>
                  <a:pt x="1316213" y="219728"/>
                </a:lnTo>
                <a:lnTo>
                  <a:pt x="1330263" y="197706"/>
                </a:lnTo>
                <a:lnTo>
                  <a:pt x="1107958" y="281027"/>
                </a:lnTo>
                <a:lnTo>
                  <a:pt x="1102746" y="282390"/>
                </a:lnTo>
                <a:lnTo>
                  <a:pt x="1097534" y="283525"/>
                </a:lnTo>
                <a:lnTo>
                  <a:pt x="1092322" y="283979"/>
                </a:lnTo>
                <a:lnTo>
                  <a:pt x="1087110" y="283979"/>
                </a:lnTo>
                <a:lnTo>
                  <a:pt x="1081898" y="283752"/>
                </a:lnTo>
                <a:lnTo>
                  <a:pt x="1076686" y="282844"/>
                </a:lnTo>
                <a:lnTo>
                  <a:pt x="1071927" y="281255"/>
                </a:lnTo>
                <a:lnTo>
                  <a:pt x="1067168" y="279438"/>
                </a:lnTo>
                <a:lnTo>
                  <a:pt x="1062636" y="277168"/>
                </a:lnTo>
                <a:lnTo>
                  <a:pt x="1058103" y="274216"/>
                </a:lnTo>
                <a:lnTo>
                  <a:pt x="1054251" y="270811"/>
                </a:lnTo>
                <a:lnTo>
                  <a:pt x="1050399" y="267178"/>
                </a:lnTo>
                <a:lnTo>
                  <a:pt x="1047226" y="263319"/>
                </a:lnTo>
                <a:lnTo>
                  <a:pt x="1044054" y="259005"/>
                </a:lnTo>
                <a:lnTo>
                  <a:pt x="1041561" y="254237"/>
                </a:lnTo>
                <a:lnTo>
                  <a:pt x="1039295" y="249470"/>
                </a:lnTo>
                <a:lnTo>
                  <a:pt x="1037482" y="244021"/>
                </a:lnTo>
                <a:lnTo>
                  <a:pt x="1036575" y="238799"/>
                </a:lnTo>
                <a:lnTo>
                  <a:pt x="1036122" y="233350"/>
                </a:lnTo>
                <a:lnTo>
                  <a:pt x="1036122" y="228355"/>
                </a:lnTo>
                <a:lnTo>
                  <a:pt x="1036349" y="223134"/>
                </a:lnTo>
                <a:lnTo>
                  <a:pt x="1037255" y="218139"/>
                </a:lnTo>
                <a:lnTo>
                  <a:pt x="1038841" y="213144"/>
                </a:lnTo>
                <a:lnTo>
                  <a:pt x="1040654" y="208376"/>
                </a:lnTo>
                <a:lnTo>
                  <a:pt x="1042920" y="203836"/>
                </a:lnTo>
                <a:lnTo>
                  <a:pt x="1045866" y="199295"/>
                </a:lnTo>
                <a:lnTo>
                  <a:pt x="1049266" y="195435"/>
                </a:lnTo>
                <a:lnTo>
                  <a:pt x="1052891" y="191576"/>
                </a:lnTo>
                <a:lnTo>
                  <a:pt x="1056744" y="188170"/>
                </a:lnTo>
                <a:lnTo>
                  <a:pt x="1061049" y="185219"/>
                </a:lnTo>
                <a:lnTo>
                  <a:pt x="1065582" y="182494"/>
                </a:lnTo>
                <a:lnTo>
                  <a:pt x="1070567" y="180451"/>
                </a:lnTo>
                <a:lnTo>
                  <a:pt x="1443569" y="41279"/>
                </a:lnTo>
                <a:lnTo>
                  <a:pt x="1446288" y="40370"/>
                </a:lnTo>
                <a:lnTo>
                  <a:pt x="1449461" y="39462"/>
                </a:lnTo>
                <a:lnTo>
                  <a:pt x="1452633" y="38781"/>
                </a:lnTo>
                <a:lnTo>
                  <a:pt x="1455579" y="38327"/>
                </a:lnTo>
                <a:lnTo>
                  <a:pt x="1458752" y="38100"/>
                </a:lnTo>
                <a:close/>
                <a:moveTo>
                  <a:pt x="102528" y="0"/>
                </a:moveTo>
                <a:lnTo>
                  <a:pt x="107971" y="454"/>
                </a:lnTo>
                <a:lnTo>
                  <a:pt x="113189" y="681"/>
                </a:lnTo>
                <a:lnTo>
                  <a:pt x="118406" y="1361"/>
                </a:lnTo>
                <a:lnTo>
                  <a:pt x="123169" y="2268"/>
                </a:lnTo>
                <a:lnTo>
                  <a:pt x="128386" y="3403"/>
                </a:lnTo>
                <a:lnTo>
                  <a:pt x="133376" y="4764"/>
                </a:lnTo>
                <a:lnTo>
                  <a:pt x="137913" y="6578"/>
                </a:lnTo>
                <a:lnTo>
                  <a:pt x="142450" y="8393"/>
                </a:lnTo>
                <a:lnTo>
                  <a:pt x="147213" y="10434"/>
                </a:lnTo>
                <a:lnTo>
                  <a:pt x="151523" y="12476"/>
                </a:lnTo>
                <a:lnTo>
                  <a:pt x="156059" y="14971"/>
                </a:lnTo>
                <a:lnTo>
                  <a:pt x="160143" y="17693"/>
                </a:lnTo>
                <a:lnTo>
                  <a:pt x="164225" y="20642"/>
                </a:lnTo>
                <a:lnTo>
                  <a:pt x="168082" y="23590"/>
                </a:lnTo>
                <a:lnTo>
                  <a:pt x="171711" y="26993"/>
                </a:lnTo>
                <a:lnTo>
                  <a:pt x="175340" y="30169"/>
                </a:lnTo>
                <a:lnTo>
                  <a:pt x="178743" y="33798"/>
                </a:lnTo>
                <a:lnTo>
                  <a:pt x="181918" y="37427"/>
                </a:lnTo>
                <a:lnTo>
                  <a:pt x="185094" y="41510"/>
                </a:lnTo>
                <a:lnTo>
                  <a:pt x="188043" y="45593"/>
                </a:lnTo>
                <a:lnTo>
                  <a:pt x="190538" y="49676"/>
                </a:lnTo>
                <a:lnTo>
                  <a:pt x="193033" y="53986"/>
                </a:lnTo>
                <a:lnTo>
                  <a:pt x="195074" y="58296"/>
                </a:lnTo>
                <a:lnTo>
                  <a:pt x="197343" y="63059"/>
                </a:lnTo>
                <a:lnTo>
                  <a:pt x="199157" y="67596"/>
                </a:lnTo>
                <a:lnTo>
                  <a:pt x="200745" y="72359"/>
                </a:lnTo>
                <a:lnTo>
                  <a:pt x="202106" y="77122"/>
                </a:lnTo>
                <a:lnTo>
                  <a:pt x="203467" y="82340"/>
                </a:lnTo>
                <a:lnTo>
                  <a:pt x="204148" y="87330"/>
                </a:lnTo>
                <a:lnTo>
                  <a:pt x="205055" y="92320"/>
                </a:lnTo>
                <a:lnTo>
                  <a:pt x="205282" y="97537"/>
                </a:lnTo>
                <a:lnTo>
                  <a:pt x="205509" y="102981"/>
                </a:lnTo>
                <a:lnTo>
                  <a:pt x="205509" y="2092965"/>
                </a:lnTo>
                <a:lnTo>
                  <a:pt x="2195719" y="2092965"/>
                </a:lnTo>
                <a:lnTo>
                  <a:pt x="2201163" y="2093192"/>
                </a:lnTo>
                <a:lnTo>
                  <a:pt x="2206380" y="2093419"/>
                </a:lnTo>
                <a:lnTo>
                  <a:pt x="2211597" y="2094326"/>
                </a:lnTo>
                <a:lnTo>
                  <a:pt x="2216587" y="2095233"/>
                </a:lnTo>
                <a:lnTo>
                  <a:pt x="2221578" y="2096367"/>
                </a:lnTo>
                <a:lnTo>
                  <a:pt x="2226568" y="2097501"/>
                </a:lnTo>
                <a:lnTo>
                  <a:pt x="2231105" y="2099316"/>
                </a:lnTo>
                <a:lnTo>
                  <a:pt x="2235868" y="2101131"/>
                </a:lnTo>
                <a:lnTo>
                  <a:pt x="2240405" y="2103172"/>
                </a:lnTo>
                <a:lnTo>
                  <a:pt x="2244714" y="2105667"/>
                </a:lnTo>
                <a:lnTo>
                  <a:pt x="2249251" y="2107936"/>
                </a:lnTo>
                <a:lnTo>
                  <a:pt x="2253334" y="2110658"/>
                </a:lnTo>
                <a:lnTo>
                  <a:pt x="2257417" y="2113606"/>
                </a:lnTo>
                <a:lnTo>
                  <a:pt x="2261273" y="2116328"/>
                </a:lnTo>
                <a:lnTo>
                  <a:pt x="2264902" y="2119731"/>
                </a:lnTo>
                <a:lnTo>
                  <a:pt x="2268532" y="2123133"/>
                </a:lnTo>
                <a:lnTo>
                  <a:pt x="2271934" y="2126763"/>
                </a:lnTo>
                <a:lnTo>
                  <a:pt x="2275337" y="2130619"/>
                </a:lnTo>
                <a:lnTo>
                  <a:pt x="2278285" y="2134475"/>
                </a:lnTo>
                <a:lnTo>
                  <a:pt x="2281234" y="2138331"/>
                </a:lnTo>
                <a:lnTo>
                  <a:pt x="2283729" y="2142414"/>
                </a:lnTo>
                <a:lnTo>
                  <a:pt x="2286224" y="2146724"/>
                </a:lnTo>
                <a:lnTo>
                  <a:pt x="2288720" y="2151260"/>
                </a:lnTo>
                <a:lnTo>
                  <a:pt x="2290761" y="2155797"/>
                </a:lnTo>
                <a:lnTo>
                  <a:pt x="2292576" y="2160560"/>
                </a:lnTo>
                <a:lnTo>
                  <a:pt x="2294164" y="2165324"/>
                </a:lnTo>
                <a:lnTo>
                  <a:pt x="2295298" y="2170087"/>
                </a:lnTo>
                <a:lnTo>
                  <a:pt x="2296659" y="2175304"/>
                </a:lnTo>
                <a:lnTo>
                  <a:pt x="2297339" y="2180068"/>
                </a:lnTo>
                <a:lnTo>
                  <a:pt x="2298246" y="2185285"/>
                </a:lnTo>
                <a:lnTo>
                  <a:pt x="2298473" y="2190729"/>
                </a:lnTo>
                <a:lnTo>
                  <a:pt x="2298700" y="2195946"/>
                </a:lnTo>
                <a:lnTo>
                  <a:pt x="2298473" y="2201163"/>
                </a:lnTo>
                <a:lnTo>
                  <a:pt x="2298246" y="2206380"/>
                </a:lnTo>
                <a:lnTo>
                  <a:pt x="2297339" y="2211597"/>
                </a:lnTo>
                <a:lnTo>
                  <a:pt x="2296659" y="2216361"/>
                </a:lnTo>
                <a:lnTo>
                  <a:pt x="2295298" y="2221578"/>
                </a:lnTo>
                <a:lnTo>
                  <a:pt x="2294164" y="2226568"/>
                </a:lnTo>
                <a:lnTo>
                  <a:pt x="2292576" y="2231105"/>
                </a:lnTo>
                <a:lnTo>
                  <a:pt x="2290761" y="2235868"/>
                </a:lnTo>
                <a:lnTo>
                  <a:pt x="2288720" y="2240405"/>
                </a:lnTo>
                <a:lnTo>
                  <a:pt x="2286224" y="2244941"/>
                </a:lnTo>
                <a:lnTo>
                  <a:pt x="2283729" y="2249251"/>
                </a:lnTo>
                <a:lnTo>
                  <a:pt x="2281234" y="2253334"/>
                </a:lnTo>
                <a:lnTo>
                  <a:pt x="2278285" y="2257417"/>
                </a:lnTo>
                <a:lnTo>
                  <a:pt x="2275337" y="2261273"/>
                </a:lnTo>
                <a:lnTo>
                  <a:pt x="2271934" y="2264902"/>
                </a:lnTo>
                <a:lnTo>
                  <a:pt x="2268532" y="2268532"/>
                </a:lnTo>
                <a:lnTo>
                  <a:pt x="2264902" y="2271934"/>
                </a:lnTo>
                <a:lnTo>
                  <a:pt x="2261273" y="2275337"/>
                </a:lnTo>
                <a:lnTo>
                  <a:pt x="2257417" y="2278059"/>
                </a:lnTo>
                <a:lnTo>
                  <a:pt x="2253334" y="2281234"/>
                </a:lnTo>
                <a:lnTo>
                  <a:pt x="2249251" y="2283729"/>
                </a:lnTo>
                <a:lnTo>
                  <a:pt x="2244714" y="2286451"/>
                </a:lnTo>
                <a:lnTo>
                  <a:pt x="2240405" y="2288493"/>
                </a:lnTo>
                <a:lnTo>
                  <a:pt x="2235868" y="2290534"/>
                </a:lnTo>
                <a:lnTo>
                  <a:pt x="2231105" y="2292349"/>
                </a:lnTo>
                <a:lnTo>
                  <a:pt x="2226568" y="2294164"/>
                </a:lnTo>
                <a:lnTo>
                  <a:pt x="2221578" y="2295298"/>
                </a:lnTo>
                <a:lnTo>
                  <a:pt x="2216587" y="2296659"/>
                </a:lnTo>
                <a:lnTo>
                  <a:pt x="2211597" y="2297566"/>
                </a:lnTo>
                <a:lnTo>
                  <a:pt x="2206380" y="2298246"/>
                </a:lnTo>
                <a:lnTo>
                  <a:pt x="2201163" y="2298473"/>
                </a:lnTo>
                <a:lnTo>
                  <a:pt x="2195719" y="2298700"/>
                </a:lnTo>
                <a:lnTo>
                  <a:pt x="102528" y="2298700"/>
                </a:lnTo>
                <a:lnTo>
                  <a:pt x="97310" y="2298473"/>
                </a:lnTo>
                <a:lnTo>
                  <a:pt x="92093" y="2298246"/>
                </a:lnTo>
                <a:lnTo>
                  <a:pt x="86876" y="2297566"/>
                </a:lnTo>
                <a:lnTo>
                  <a:pt x="81886" y="2296659"/>
                </a:lnTo>
                <a:lnTo>
                  <a:pt x="77122" y="2295298"/>
                </a:lnTo>
                <a:lnTo>
                  <a:pt x="72132" y="2294164"/>
                </a:lnTo>
                <a:lnTo>
                  <a:pt x="67142" y="2292349"/>
                </a:lnTo>
                <a:lnTo>
                  <a:pt x="62605" y="2290534"/>
                </a:lnTo>
                <a:lnTo>
                  <a:pt x="57842" y="2288493"/>
                </a:lnTo>
                <a:lnTo>
                  <a:pt x="53532" y="2286451"/>
                </a:lnTo>
                <a:lnTo>
                  <a:pt x="49449" y="2283729"/>
                </a:lnTo>
                <a:lnTo>
                  <a:pt x="45139" y="2281234"/>
                </a:lnTo>
                <a:lnTo>
                  <a:pt x="41283" y="2278059"/>
                </a:lnTo>
                <a:lnTo>
                  <a:pt x="37200" y="2275337"/>
                </a:lnTo>
                <a:lnTo>
                  <a:pt x="33344" y="2271934"/>
                </a:lnTo>
                <a:lnTo>
                  <a:pt x="29715" y="2268532"/>
                </a:lnTo>
                <a:lnTo>
                  <a:pt x="26539" y="2264902"/>
                </a:lnTo>
                <a:lnTo>
                  <a:pt x="23364" y="2261273"/>
                </a:lnTo>
                <a:lnTo>
                  <a:pt x="20188" y="2257417"/>
                </a:lnTo>
                <a:lnTo>
                  <a:pt x="17466" y="2253334"/>
                </a:lnTo>
                <a:lnTo>
                  <a:pt x="14517" y="2249251"/>
                </a:lnTo>
                <a:lnTo>
                  <a:pt x="12249" y="2244941"/>
                </a:lnTo>
                <a:lnTo>
                  <a:pt x="9981" y="2240405"/>
                </a:lnTo>
                <a:lnTo>
                  <a:pt x="7939" y="2235868"/>
                </a:lnTo>
                <a:lnTo>
                  <a:pt x="6125" y="2231105"/>
                </a:lnTo>
                <a:lnTo>
                  <a:pt x="4537" y="2226568"/>
                </a:lnTo>
                <a:lnTo>
                  <a:pt x="2949" y="2221578"/>
                </a:lnTo>
                <a:lnTo>
                  <a:pt x="2042" y="2216361"/>
                </a:lnTo>
                <a:lnTo>
                  <a:pt x="907" y="2211597"/>
                </a:lnTo>
                <a:lnTo>
                  <a:pt x="454" y="2206380"/>
                </a:lnTo>
                <a:lnTo>
                  <a:pt x="0" y="2201163"/>
                </a:lnTo>
                <a:lnTo>
                  <a:pt x="0" y="2195946"/>
                </a:lnTo>
                <a:lnTo>
                  <a:pt x="0" y="102981"/>
                </a:lnTo>
                <a:lnTo>
                  <a:pt x="0" y="97537"/>
                </a:lnTo>
                <a:lnTo>
                  <a:pt x="454" y="92320"/>
                </a:lnTo>
                <a:lnTo>
                  <a:pt x="907" y="87330"/>
                </a:lnTo>
                <a:lnTo>
                  <a:pt x="2042" y="82340"/>
                </a:lnTo>
                <a:lnTo>
                  <a:pt x="2949" y="77122"/>
                </a:lnTo>
                <a:lnTo>
                  <a:pt x="4537" y="72359"/>
                </a:lnTo>
                <a:lnTo>
                  <a:pt x="6125" y="67596"/>
                </a:lnTo>
                <a:lnTo>
                  <a:pt x="7939" y="63059"/>
                </a:lnTo>
                <a:lnTo>
                  <a:pt x="9981" y="58296"/>
                </a:lnTo>
                <a:lnTo>
                  <a:pt x="12249" y="53986"/>
                </a:lnTo>
                <a:lnTo>
                  <a:pt x="14517" y="49676"/>
                </a:lnTo>
                <a:lnTo>
                  <a:pt x="17466" y="45593"/>
                </a:lnTo>
                <a:lnTo>
                  <a:pt x="20188" y="41510"/>
                </a:lnTo>
                <a:lnTo>
                  <a:pt x="23364" y="37427"/>
                </a:lnTo>
                <a:lnTo>
                  <a:pt x="26539" y="33798"/>
                </a:lnTo>
                <a:lnTo>
                  <a:pt x="29715" y="30169"/>
                </a:lnTo>
                <a:lnTo>
                  <a:pt x="33344" y="26993"/>
                </a:lnTo>
                <a:lnTo>
                  <a:pt x="37200" y="23590"/>
                </a:lnTo>
                <a:lnTo>
                  <a:pt x="41283" y="20642"/>
                </a:lnTo>
                <a:lnTo>
                  <a:pt x="45139" y="17693"/>
                </a:lnTo>
                <a:lnTo>
                  <a:pt x="49449" y="14971"/>
                </a:lnTo>
                <a:lnTo>
                  <a:pt x="53532" y="12476"/>
                </a:lnTo>
                <a:lnTo>
                  <a:pt x="57842" y="10434"/>
                </a:lnTo>
                <a:lnTo>
                  <a:pt x="62605" y="8393"/>
                </a:lnTo>
                <a:lnTo>
                  <a:pt x="67142" y="6578"/>
                </a:lnTo>
                <a:lnTo>
                  <a:pt x="72132" y="4764"/>
                </a:lnTo>
                <a:lnTo>
                  <a:pt x="77122" y="3403"/>
                </a:lnTo>
                <a:lnTo>
                  <a:pt x="81886" y="2268"/>
                </a:lnTo>
                <a:lnTo>
                  <a:pt x="86876" y="1361"/>
                </a:lnTo>
                <a:lnTo>
                  <a:pt x="92093" y="681"/>
                </a:lnTo>
                <a:lnTo>
                  <a:pt x="97310" y="454"/>
                </a:lnTo>
                <a:lnTo>
                  <a:pt x="10252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B54330ED-7D97-4C1F-A897-1E19E02939D5}"/>
              </a:ext>
            </a:extLst>
          </p:cNvPr>
          <p:cNvGrpSpPr/>
          <p:nvPr/>
        </p:nvGrpSpPr>
        <p:grpSpPr>
          <a:xfrm>
            <a:off x="3216830" y="3040455"/>
            <a:ext cx="5619697" cy="1097018"/>
            <a:chOff x="3216830" y="3040455"/>
            <a:chExt cx="5619697" cy="1097018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2ACE73C-C757-4669-8243-DFF0FED1F032}"/>
                </a:ext>
              </a:extLst>
            </p:cNvPr>
            <p:cNvGrpSpPr/>
            <p:nvPr/>
          </p:nvGrpSpPr>
          <p:grpSpPr>
            <a:xfrm>
              <a:off x="5127822" y="3040455"/>
              <a:ext cx="3708705" cy="1097018"/>
              <a:chOff x="3355975" y="2924175"/>
              <a:chExt cx="3708705" cy="1097018"/>
            </a:xfrm>
          </p:grpSpPr>
          <p:sp>
            <p:nvSpPr>
              <p:cNvPr id="5129" name="MH_SubTitle_2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355975" y="2924175"/>
                <a:ext cx="3082403" cy="493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9A26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第二讲：策略篇</a:t>
                </a:r>
              </a:p>
            </p:txBody>
          </p:sp>
          <p:sp>
            <p:nvSpPr>
              <p:cNvPr id="5134" name="MH_Text_3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355976" y="3470516"/>
                <a:ext cx="3708704" cy="550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与上级领导有效的沟通</a:t>
                </a:r>
              </a:p>
            </p:txBody>
          </p:sp>
        </p:grp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xmlns="" id="{7EDFC952-D554-45ED-BF28-8D30D9383CA9}"/>
                </a:ext>
              </a:extLst>
            </p:cNvPr>
            <p:cNvGrpSpPr/>
            <p:nvPr/>
          </p:nvGrpSpPr>
          <p:grpSpPr>
            <a:xfrm>
              <a:off x="3216830" y="3170907"/>
              <a:ext cx="1573478" cy="887414"/>
              <a:chOff x="1947658" y="3136203"/>
              <a:chExt cx="1573478" cy="887414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xmlns="" id="{8FEB3B5C-1F73-4AE1-9332-A6D46E6FDB73}"/>
                  </a:ext>
                </a:extLst>
              </p:cNvPr>
              <p:cNvGrpSpPr/>
              <p:nvPr/>
            </p:nvGrpSpPr>
            <p:grpSpPr>
              <a:xfrm flipH="1">
                <a:off x="1947658" y="3136203"/>
                <a:ext cx="874200" cy="887414"/>
                <a:chOff x="8194313" y="1895895"/>
                <a:chExt cx="2146986" cy="2179438"/>
              </a:xfrm>
            </p:grpSpPr>
            <p:pic>
              <p:nvPicPr>
                <p:cNvPr id="37" name="图片 36">
                  <a:extLst>
                    <a:ext uri="{FF2B5EF4-FFF2-40B4-BE49-F238E27FC236}">
                      <a16:creationId xmlns:a16="http://schemas.microsoft.com/office/drawing/2014/main" xmlns="" id="{05F065D8-A9D7-4FF8-AEAC-AFDA93E3ED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194313" y="1895895"/>
                  <a:ext cx="2146986" cy="2179438"/>
                </a:xfrm>
                <a:custGeom>
                  <a:avLst/>
                  <a:gdLst>
                    <a:gd name="connsiteX0" fmla="*/ 1073493 w 2146986"/>
                    <a:gd name="connsiteY0" fmla="*/ 0 h 2179438"/>
                    <a:gd name="connsiteX1" fmla="*/ 1183251 w 2146986"/>
                    <a:gd name="connsiteY1" fmla="*/ 5626 h 2179438"/>
                    <a:gd name="connsiteX2" fmla="*/ 1274969 w 2146986"/>
                    <a:gd name="connsiteY2" fmla="*/ 19835 h 2179438"/>
                    <a:gd name="connsiteX3" fmla="*/ 1286795 w 2146986"/>
                    <a:gd name="connsiteY3" fmla="*/ 67273 h 2179438"/>
                    <a:gd name="connsiteX4" fmla="*/ 1940562 w 2146986"/>
                    <a:gd name="connsiteY4" fmla="*/ 665485 h 2179438"/>
                    <a:gd name="connsiteX5" fmla="*/ 2030491 w 2146986"/>
                    <a:gd name="connsiteY5" fmla="*/ 688204 h 2179438"/>
                    <a:gd name="connsiteX6" fmla="*/ 2073363 w 2146986"/>
                    <a:gd name="connsiteY6" fmla="*/ 695329 h 2179438"/>
                    <a:gd name="connsiteX7" fmla="*/ 2098724 w 2146986"/>
                    <a:gd name="connsiteY7" fmla="*/ 765670 h 2179438"/>
                    <a:gd name="connsiteX8" fmla="*/ 2146986 w 2146986"/>
                    <a:gd name="connsiteY8" fmla="*/ 1089719 h 2179438"/>
                    <a:gd name="connsiteX9" fmla="*/ 1073493 w 2146986"/>
                    <a:gd name="connsiteY9" fmla="*/ 2179438 h 2179438"/>
                    <a:gd name="connsiteX10" fmla="*/ 0 w 2146986"/>
                    <a:gd name="connsiteY10" fmla="*/ 1089719 h 2179438"/>
                    <a:gd name="connsiteX11" fmla="*/ 1073493 w 2146986"/>
                    <a:gd name="connsiteY11" fmla="*/ 0 h 2179438"/>
                    <a:gd name="connsiteX12" fmla="*/ 725892 w 2146986"/>
                    <a:gd name="connsiteY12" fmla="*/ 655881 h 2179438"/>
                    <a:gd name="connsiteX13" fmla="*/ 223526 w 2146986"/>
                    <a:gd name="connsiteY13" fmla="*/ 869286 h 2179438"/>
                    <a:gd name="connsiteX14" fmla="*/ 947910 w 2146986"/>
                    <a:gd name="connsiteY14" fmla="*/ 1267553 h 2179438"/>
                    <a:gd name="connsiteX15" fmla="*/ 1750542 w 2146986"/>
                    <a:gd name="connsiteY15" fmla="*/ 1069739 h 2179438"/>
                    <a:gd name="connsiteX16" fmla="*/ 1026158 w 2146986"/>
                    <a:gd name="connsiteY16" fmla="*/ 671473 h 2179438"/>
                    <a:gd name="connsiteX17" fmla="*/ 725892 w 2146986"/>
                    <a:gd name="connsiteY17" fmla="*/ 655881 h 2179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46986" h="2179438">
                      <a:moveTo>
                        <a:pt x="1073493" y="0"/>
                      </a:moveTo>
                      <a:cubicBezTo>
                        <a:pt x="1110548" y="0"/>
                        <a:pt x="1147164" y="1906"/>
                        <a:pt x="1183251" y="5626"/>
                      </a:cubicBezTo>
                      <a:lnTo>
                        <a:pt x="1274969" y="19835"/>
                      </a:lnTo>
                      <a:lnTo>
                        <a:pt x="1286795" y="67273"/>
                      </a:lnTo>
                      <a:cubicBezTo>
                        <a:pt x="1368255" y="332144"/>
                        <a:pt x="1610642" y="567511"/>
                        <a:pt x="1940562" y="665485"/>
                      </a:cubicBezTo>
                      <a:cubicBezTo>
                        <a:pt x="1970555" y="674392"/>
                        <a:pt x="2000561" y="681952"/>
                        <a:pt x="2030491" y="688204"/>
                      </a:cubicBezTo>
                      <a:lnTo>
                        <a:pt x="2073363" y="695329"/>
                      </a:lnTo>
                      <a:lnTo>
                        <a:pt x="2098724" y="765670"/>
                      </a:lnTo>
                      <a:cubicBezTo>
                        <a:pt x="2130089" y="868037"/>
                        <a:pt x="2146986" y="976875"/>
                        <a:pt x="2146986" y="1089719"/>
                      </a:cubicBezTo>
                      <a:cubicBezTo>
                        <a:pt x="2146986" y="1691554"/>
                        <a:pt x="1666367" y="2179438"/>
                        <a:pt x="1073493" y="2179438"/>
                      </a:cubicBezTo>
                      <a:cubicBezTo>
                        <a:pt x="480619" y="2179438"/>
                        <a:pt x="0" y="1691554"/>
                        <a:pt x="0" y="1089719"/>
                      </a:cubicBezTo>
                      <a:cubicBezTo>
                        <a:pt x="0" y="487884"/>
                        <a:pt x="480619" y="0"/>
                        <a:pt x="1073493" y="0"/>
                      </a:cubicBezTo>
                      <a:close/>
                      <a:moveTo>
                        <a:pt x="725892" y="655881"/>
                      </a:moveTo>
                      <a:cubicBezTo>
                        <a:pt x="445918" y="665153"/>
                        <a:pt x="239732" y="745833"/>
                        <a:pt x="223526" y="869286"/>
                      </a:cubicBezTo>
                      <a:cubicBezTo>
                        <a:pt x="201919" y="1033889"/>
                        <a:pt x="526236" y="1212200"/>
                        <a:pt x="947910" y="1267553"/>
                      </a:cubicBezTo>
                      <a:cubicBezTo>
                        <a:pt x="1369584" y="1322907"/>
                        <a:pt x="1728934" y="1234343"/>
                        <a:pt x="1750542" y="1069739"/>
                      </a:cubicBezTo>
                      <a:cubicBezTo>
                        <a:pt x="1772150" y="905136"/>
                        <a:pt x="1447832" y="726826"/>
                        <a:pt x="1026158" y="671473"/>
                      </a:cubicBezTo>
                      <a:cubicBezTo>
                        <a:pt x="920740" y="657634"/>
                        <a:pt x="819216" y="652791"/>
                        <a:pt x="725892" y="655881"/>
                      </a:cubicBezTo>
                      <a:close/>
                    </a:path>
                  </a:pathLst>
                </a:custGeom>
                <a:effectLst>
                  <a:outerShdw blurRad="101600" dist="63500" dir="5400000" algn="ctr" rotWithShape="0">
                    <a:srgbClr val="000000">
                      <a:alpha val="43137"/>
                    </a:srgbClr>
                  </a:outerShdw>
                </a:effectLst>
              </p:spPr>
            </p:pic>
            <p:sp>
              <p:nvSpPr>
                <p:cNvPr id="38" name="矩形 37">
                  <a:extLst>
                    <a:ext uri="{FF2B5EF4-FFF2-40B4-BE49-F238E27FC236}">
                      <a16:creationId xmlns:a16="http://schemas.microsoft.com/office/drawing/2014/main" xmlns="" id="{B4363EEE-CE0B-457F-8EDA-7A58809BB11B}"/>
                    </a:ext>
                  </a:extLst>
                </p:cNvPr>
                <p:cNvSpPr/>
                <p:nvPr/>
              </p:nvSpPr>
              <p:spPr>
                <a:xfrm>
                  <a:off x="8628421" y="2178090"/>
                  <a:ext cx="1044063" cy="14361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3200" dirty="0">
                      <a:ln w="19050"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cs typeface="+mn-ea"/>
                      <a:sym typeface="+mn-lt"/>
                    </a:rPr>
                    <a:t>2</a:t>
                  </a:r>
                  <a:endParaRPr lang="zh-CN" altLang="en-US" sz="3200" dirty="0">
                    <a:ln w="19050"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42" name="图片 41">
                <a:extLst>
                  <a:ext uri="{FF2B5EF4-FFF2-40B4-BE49-F238E27FC236}">
                    <a16:creationId xmlns:a16="http://schemas.microsoft.com/office/drawing/2014/main" xmlns="" id="{1DF7D20C-90C8-4089-9714-77352FE378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826377" y="3279351"/>
                <a:ext cx="694759" cy="486624"/>
              </a:xfrm>
              <a:custGeom>
                <a:avLst/>
                <a:gdLst>
                  <a:gd name="connsiteX0" fmla="*/ 0 w 694759"/>
                  <a:gd name="connsiteY0" fmla="*/ 0 h 486624"/>
                  <a:gd name="connsiteX1" fmla="*/ 694759 w 694759"/>
                  <a:gd name="connsiteY1" fmla="*/ 0 h 486624"/>
                  <a:gd name="connsiteX2" fmla="*/ 694759 w 694759"/>
                  <a:gd name="connsiteY2" fmla="*/ 486624 h 486624"/>
                  <a:gd name="connsiteX3" fmla="*/ 0 w 694759"/>
                  <a:gd name="connsiteY3" fmla="*/ 486624 h 486624"/>
                  <a:gd name="connsiteX4" fmla="*/ 0 w 694759"/>
                  <a:gd name="connsiteY4" fmla="*/ 0 h 486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759" h="486624">
                    <a:moveTo>
                      <a:pt x="0" y="0"/>
                    </a:moveTo>
                    <a:lnTo>
                      <a:pt x="694759" y="0"/>
                    </a:lnTo>
                    <a:lnTo>
                      <a:pt x="694759" y="486624"/>
                    </a:lnTo>
                    <a:lnTo>
                      <a:pt x="0" y="48662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4812FA36-2EA2-47B7-9C33-695141477EE0}"/>
              </a:ext>
            </a:extLst>
          </p:cNvPr>
          <p:cNvGrpSpPr/>
          <p:nvPr/>
        </p:nvGrpSpPr>
        <p:grpSpPr>
          <a:xfrm>
            <a:off x="3255648" y="4477496"/>
            <a:ext cx="6347913" cy="1097268"/>
            <a:chOff x="3255648" y="4477496"/>
            <a:chExt cx="6347913" cy="1097268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B05E7189-11AF-4595-B884-62176628515D}"/>
                </a:ext>
              </a:extLst>
            </p:cNvPr>
            <p:cNvGrpSpPr/>
            <p:nvPr/>
          </p:nvGrpSpPr>
          <p:grpSpPr>
            <a:xfrm>
              <a:off x="5127822" y="4477496"/>
              <a:ext cx="4475739" cy="1097268"/>
              <a:chOff x="3290398" y="4437063"/>
              <a:chExt cx="4475739" cy="1097268"/>
            </a:xfrm>
          </p:grpSpPr>
          <p:sp>
            <p:nvSpPr>
              <p:cNvPr id="5133" name="MH_SubTitle_3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371851" y="4437063"/>
                <a:ext cx="2026868" cy="4937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b"/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29A26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第三讲 方法篇</a:t>
                </a:r>
              </a:p>
            </p:txBody>
          </p:sp>
          <p:sp>
            <p:nvSpPr>
              <p:cNvPr id="27" name="MH_Text_3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290398" y="4983654"/>
                <a:ext cx="4475739" cy="5506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与下级员工有效沟通的方法</a:t>
                </a:r>
              </a:p>
            </p:txBody>
          </p:sp>
        </p:grp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7FDBE463-DA76-4CEF-8C4F-0E8C849FA95A}"/>
                </a:ext>
              </a:extLst>
            </p:cNvPr>
            <p:cNvGrpSpPr/>
            <p:nvPr/>
          </p:nvGrpSpPr>
          <p:grpSpPr>
            <a:xfrm>
              <a:off x="3255648" y="4644805"/>
              <a:ext cx="1535900" cy="887414"/>
              <a:chOff x="1985236" y="4395579"/>
              <a:chExt cx="1535900" cy="887414"/>
            </a:xfrm>
          </p:grpSpPr>
          <p:grpSp>
            <p:nvGrpSpPr>
              <p:cNvPr id="39" name="组合 38">
                <a:extLst>
                  <a:ext uri="{FF2B5EF4-FFF2-40B4-BE49-F238E27FC236}">
                    <a16:creationId xmlns:a16="http://schemas.microsoft.com/office/drawing/2014/main" xmlns="" id="{74B57B1B-E22A-48DA-9E24-5895B94C6FBF}"/>
                  </a:ext>
                </a:extLst>
              </p:cNvPr>
              <p:cNvGrpSpPr/>
              <p:nvPr/>
            </p:nvGrpSpPr>
            <p:grpSpPr>
              <a:xfrm flipH="1">
                <a:off x="1985236" y="4395579"/>
                <a:ext cx="874200" cy="887414"/>
                <a:chOff x="8102024" y="1895895"/>
                <a:chExt cx="2146986" cy="2179438"/>
              </a:xfrm>
            </p:grpSpPr>
            <p:pic>
              <p:nvPicPr>
                <p:cNvPr id="40" name="图片 39">
                  <a:extLst>
                    <a:ext uri="{FF2B5EF4-FFF2-40B4-BE49-F238E27FC236}">
                      <a16:creationId xmlns:a16="http://schemas.microsoft.com/office/drawing/2014/main" xmlns="" id="{81C79984-5AF8-450A-A369-75BC995EABE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>
                <a:xfrm>
                  <a:off x="8102024" y="1895895"/>
                  <a:ext cx="2146986" cy="2179438"/>
                </a:xfrm>
                <a:custGeom>
                  <a:avLst/>
                  <a:gdLst>
                    <a:gd name="connsiteX0" fmla="*/ 1073493 w 2146986"/>
                    <a:gd name="connsiteY0" fmla="*/ 0 h 2179438"/>
                    <a:gd name="connsiteX1" fmla="*/ 1183251 w 2146986"/>
                    <a:gd name="connsiteY1" fmla="*/ 5626 h 2179438"/>
                    <a:gd name="connsiteX2" fmla="*/ 1274969 w 2146986"/>
                    <a:gd name="connsiteY2" fmla="*/ 19835 h 2179438"/>
                    <a:gd name="connsiteX3" fmla="*/ 1286795 w 2146986"/>
                    <a:gd name="connsiteY3" fmla="*/ 67273 h 2179438"/>
                    <a:gd name="connsiteX4" fmla="*/ 1940562 w 2146986"/>
                    <a:gd name="connsiteY4" fmla="*/ 665485 h 2179438"/>
                    <a:gd name="connsiteX5" fmla="*/ 2030491 w 2146986"/>
                    <a:gd name="connsiteY5" fmla="*/ 688204 h 2179438"/>
                    <a:gd name="connsiteX6" fmla="*/ 2073363 w 2146986"/>
                    <a:gd name="connsiteY6" fmla="*/ 695329 h 2179438"/>
                    <a:gd name="connsiteX7" fmla="*/ 2098724 w 2146986"/>
                    <a:gd name="connsiteY7" fmla="*/ 765670 h 2179438"/>
                    <a:gd name="connsiteX8" fmla="*/ 2146986 w 2146986"/>
                    <a:gd name="connsiteY8" fmla="*/ 1089719 h 2179438"/>
                    <a:gd name="connsiteX9" fmla="*/ 1073493 w 2146986"/>
                    <a:gd name="connsiteY9" fmla="*/ 2179438 h 2179438"/>
                    <a:gd name="connsiteX10" fmla="*/ 0 w 2146986"/>
                    <a:gd name="connsiteY10" fmla="*/ 1089719 h 2179438"/>
                    <a:gd name="connsiteX11" fmla="*/ 1073493 w 2146986"/>
                    <a:gd name="connsiteY11" fmla="*/ 0 h 2179438"/>
                    <a:gd name="connsiteX12" fmla="*/ 725892 w 2146986"/>
                    <a:gd name="connsiteY12" fmla="*/ 655881 h 2179438"/>
                    <a:gd name="connsiteX13" fmla="*/ 223526 w 2146986"/>
                    <a:gd name="connsiteY13" fmla="*/ 869286 h 2179438"/>
                    <a:gd name="connsiteX14" fmla="*/ 947910 w 2146986"/>
                    <a:gd name="connsiteY14" fmla="*/ 1267553 h 2179438"/>
                    <a:gd name="connsiteX15" fmla="*/ 1750542 w 2146986"/>
                    <a:gd name="connsiteY15" fmla="*/ 1069739 h 2179438"/>
                    <a:gd name="connsiteX16" fmla="*/ 1026158 w 2146986"/>
                    <a:gd name="connsiteY16" fmla="*/ 671473 h 2179438"/>
                    <a:gd name="connsiteX17" fmla="*/ 725892 w 2146986"/>
                    <a:gd name="connsiteY17" fmla="*/ 655881 h 2179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146986" h="2179438">
                      <a:moveTo>
                        <a:pt x="1073493" y="0"/>
                      </a:moveTo>
                      <a:cubicBezTo>
                        <a:pt x="1110548" y="0"/>
                        <a:pt x="1147164" y="1906"/>
                        <a:pt x="1183251" y="5626"/>
                      </a:cubicBezTo>
                      <a:lnTo>
                        <a:pt x="1274969" y="19835"/>
                      </a:lnTo>
                      <a:lnTo>
                        <a:pt x="1286795" y="67273"/>
                      </a:lnTo>
                      <a:cubicBezTo>
                        <a:pt x="1368255" y="332144"/>
                        <a:pt x="1610642" y="567511"/>
                        <a:pt x="1940562" y="665485"/>
                      </a:cubicBezTo>
                      <a:cubicBezTo>
                        <a:pt x="1970555" y="674392"/>
                        <a:pt x="2000561" y="681952"/>
                        <a:pt x="2030491" y="688204"/>
                      </a:cubicBezTo>
                      <a:lnTo>
                        <a:pt x="2073363" y="695329"/>
                      </a:lnTo>
                      <a:lnTo>
                        <a:pt x="2098724" y="765670"/>
                      </a:lnTo>
                      <a:cubicBezTo>
                        <a:pt x="2130089" y="868037"/>
                        <a:pt x="2146986" y="976875"/>
                        <a:pt x="2146986" y="1089719"/>
                      </a:cubicBezTo>
                      <a:cubicBezTo>
                        <a:pt x="2146986" y="1691554"/>
                        <a:pt x="1666367" y="2179438"/>
                        <a:pt x="1073493" y="2179438"/>
                      </a:cubicBezTo>
                      <a:cubicBezTo>
                        <a:pt x="480619" y="2179438"/>
                        <a:pt x="0" y="1691554"/>
                        <a:pt x="0" y="1089719"/>
                      </a:cubicBezTo>
                      <a:cubicBezTo>
                        <a:pt x="0" y="487884"/>
                        <a:pt x="480619" y="0"/>
                        <a:pt x="1073493" y="0"/>
                      </a:cubicBezTo>
                      <a:close/>
                      <a:moveTo>
                        <a:pt x="725892" y="655881"/>
                      </a:moveTo>
                      <a:cubicBezTo>
                        <a:pt x="445918" y="665153"/>
                        <a:pt x="239732" y="745833"/>
                        <a:pt x="223526" y="869286"/>
                      </a:cubicBezTo>
                      <a:cubicBezTo>
                        <a:pt x="201919" y="1033889"/>
                        <a:pt x="526236" y="1212200"/>
                        <a:pt x="947910" y="1267553"/>
                      </a:cubicBezTo>
                      <a:cubicBezTo>
                        <a:pt x="1369584" y="1322907"/>
                        <a:pt x="1728934" y="1234343"/>
                        <a:pt x="1750542" y="1069739"/>
                      </a:cubicBezTo>
                      <a:cubicBezTo>
                        <a:pt x="1772150" y="905136"/>
                        <a:pt x="1447832" y="726826"/>
                        <a:pt x="1026158" y="671473"/>
                      </a:cubicBezTo>
                      <a:cubicBezTo>
                        <a:pt x="920740" y="657634"/>
                        <a:pt x="819216" y="652791"/>
                        <a:pt x="725892" y="655881"/>
                      </a:cubicBezTo>
                      <a:close/>
                    </a:path>
                  </a:pathLst>
                </a:custGeom>
                <a:effectLst>
                  <a:outerShdw blurRad="101600" dist="63500" dir="5400000" algn="ctr" rotWithShape="0">
                    <a:srgbClr val="000000">
                      <a:alpha val="43137"/>
                    </a:srgbClr>
                  </a:outerShdw>
                </a:effectLst>
              </p:spPr>
            </p:pic>
            <p:sp>
              <p:nvSpPr>
                <p:cNvPr id="41" name="矩形 40">
                  <a:extLst>
                    <a:ext uri="{FF2B5EF4-FFF2-40B4-BE49-F238E27FC236}">
                      <a16:creationId xmlns:a16="http://schemas.microsoft.com/office/drawing/2014/main" xmlns="" id="{C5834BC4-68FE-4F20-B563-8E00058605CB}"/>
                    </a:ext>
                  </a:extLst>
                </p:cNvPr>
                <p:cNvSpPr/>
                <p:nvPr/>
              </p:nvSpPr>
              <p:spPr>
                <a:xfrm>
                  <a:off x="8536129" y="2178090"/>
                  <a:ext cx="1044063" cy="14361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zh-CN" sz="3200" dirty="0">
                      <a:ln w="19050">
                        <a:noFill/>
                      </a:ln>
                      <a:solidFill>
                        <a:schemeClr val="bg2">
                          <a:lumMod val="25000"/>
                        </a:schemeClr>
                      </a:solidFill>
                      <a:cs typeface="+mn-ea"/>
                      <a:sym typeface="+mn-lt"/>
                    </a:rPr>
                    <a:t>3</a:t>
                  </a:r>
                  <a:endParaRPr lang="zh-CN" altLang="en-US" sz="3200" dirty="0">
                    <a:ln w="19050"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xmlns="" id="{653F216B-B66D-4D7F-849F-566147BE1D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 flipH="1">
                <a:off x="2826377" y="4542207"/>
                <a:ext cx="694759" cy="486624"/>
              </a:xfrm>
              <a:custGeom>
                <a:avLst/>
                <a:gdLst>
                  <a:gd name="connsiteX0" fmla="*/ 0 w 694759"/>
                  <a:gd name="connsiteY0" fmla="*/ 0 h 486624"/>
                  <a:gd name="connsiteX1" fmla="*/ 694759 w 694759"/>
                  <a:gd name="connsiteY1" fmla="*/ 0 h 486624"/>
                  <a:gd name="connsiteX2" fmla="*/ 694759 w 694759"/>
                  <a:gd name="connsiteY2" fmla="*/ 486624 h 486624"/>
                  <a:gd name="connsiteX3" fmla="*/ 0 w 694759"/>
                  <a:gd name="connsiteY3" fmla="*/ 486624 h 486624"/>
                  <a:gd name="connsiteX4" fmla="*/ 0 w 694759"/>
                  <a:gd name="connsiteY4" fmla="*/ 0 h 486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4759" h="486624">
                    <a:moveTo>
                      <a:pt x="0" y="0"/>
                    </a:moveTo>
                    <a:lnTo>
                      <a:pt x="694759" y="0"/>
                    </a:lnTo>
                    <a:lnTo>
                      <a:pt x="694759" y="486624"/>
                    </a:lnTo>
                    <a:lnTo>
                      <a:pt x="0" y="48662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</p:pic>
        </p:grpSp>
      </p:grpSp>
      <p:sp>
        <p:nvSpPr>
          <p:cNvPr id="2" name="文本框 1"/>
          <p:cNvSpPr txBox="1"/>
          <p:nvPr/>
        </p:nvSpPr>
        <p:spPr>
          <a:xfrm>
            <a:off x="4790308" y="452761"/>
            <a:ext cx="18146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50" dirty="0">
                <a:solidFill>
                  <a:srgbClr val="FFFFFF"/>
                </a:solidFill>
              </a:rPr>
              <a:t>https://www.ypppt.com/</a:t>
            </a:r>
            <a:endParaRPr lang="zh-CN" altLang="en-US" sz="105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897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0634D15-F874-490A-AB98-67CCC555E0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7B7762E-B147-4BF3-93A5-F329F4C68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28578" y="1513295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管理者如何带好团队培训系列课程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F3EFB63-DD00-49A7-B449-1D3B0B53FB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1181" y="730975"/>
            <a:ext cx="1402915" cy="1164920"/>
          </a:xfrm>
          <a:custGeom>
            <a:avLst/>
            <a:gdLst>
              <a:gd name="connsiteX0" fmla="*/ 0 w 1402915"/>
              <a:gd name="connsiteY0" fmla="*/ 0 h 1164920"/>
              <a:gd name="connsiteX1" fmla="*/ 1402915 w 1402915"/>
              <a:gd name="connsiteY1" fmla="*/ 0 h 1164920"/>
              <a:gd name="connsiteX2" fmla="*/ 1402915 w 1402915"/>
              <a:gd name="connsiteY2" fmla="*/ 1164920 h 1164920"/>
              <a:gd name="connsiteX3" fmla="*/ 0 w 1402915"/>
              <a:gd name="connsiteY3" fmla="*/ 1164920 h 1164920"/>
              <a:gd name="connsiteX4" fmla="*/ 0 w 1402915"/>
              <a:gd name="connsiteY4" fmla="*/ 0 h 11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15" h="1164920">
                <a:moveTo>
                  <a:pt x="0" y="0"/>
                </a:moveTo>
                <a:lnTo>
                  <a:pt x="1402915" y="0"/>
                </a:lnTo>
                <a:lnTo>
                  <a:pt x="1402915" y="1164920"/>
                </a:lnTo>
                <a:lnTo>
                  <a:pt x="0" y="11649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FCFA16F-75D5-4E11-9B08-FFB19D5986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6244" y="2103372"/>
            <a:ext cx="694759" cy="486624"/>
          </a:xfrm>
          <a:custGeom>
            <a:avLst/>
            <a:gdLst>
              <a:gd name="connsiteX0" fmla="*/ 0 w 694759"/>
              <a:gd name="connsiteY0" fmla="*/ 0 h 486624"/>
              <a:gd name="connsiteX1" fmla="*/ 694759 w 694759"/>
              <a:gd name="connsiteY1" fmla="*/ 0 h 486624"/>
              <a:gd name="connsiteX2" fmla="*/ 694759 w 694759"/>
              <a:gd name="connsiteY2" fmla="*/ 486624 h 486624"/>
              <a:gd name="connsiteX3" fmla="*/ 0 w 694759"/>
              <a:gd name="connsiteY3" fmla="*/ 486624 h 486624"/>
              <a:gd name="connsiteX4" fmla="*/ 0 w 694759"/>
              <a:gd name="connsiteY4" fmla="*/ 0 h 4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759" h="486624">
                <a:moveTo>
                  <a:pt x="0" y="0"/>
                </a:moveTo>
                <a:lnTo>
                  <a:pt x="694759" y="0"/>
                </a:lnTo>
                <a:lnTo>
                  <a:pt x="694759" y="486624"/>
                </a:lnTo>
                <a:lnTo>
                  <a:pt x="0" y="4866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F9AC7F7E-C20A-49E6-822D-040428886E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6419" y="516757"/>
            <a:ext cx="2068134" cy="714771"/>
          </a:xfrm>
          <a:custGeom>
            <a:avLst/>
            <a:gdLst>
              <a:gd name="connsiteX0" fmla="*/ 0 w 2530910"/>
              <a:gd name="connsiteY0" fmla="*/ 0 h 874712"/>
              <a:gd name="connsiteX1" fmla="*/ 2530910 w 2530910"/>
              <a:gd name="connsiteY1" fmla="*/ 0 h 874712"/>
              <a:gd name="connsiteX2" fmla="*/ 2530910 w 2530910"/>
              <a:gd name="connsiteY2" fmla="*/ 874712 h 874712"/>
              <a:gd name="connsiteX3" fmla="*/ 0 w 2530910"/>
              <a:gd name="connsiteY3" fmla="*/ 874712 h 874712"/>
              <a:gd name="connsiteX4" fmla="*/ 0 w 2530910"/>
              <a:gd name="connsiteY4" fmla="*/ 0 h 87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910" h="874712">
                <a:moveTo>
                  <a:pt x="0" y="0"/>
                </a:moveTo>
                <a:lnTo>
                  <a:pt x="2530910" y="0"/>
                </a:lnTo>
                <a:lnTo>
                  <a:pt x="2530910" y="874712"/>
                </a:lnTo>
                <a:lnTo>
                  <a:pt x="0" y="87471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D7FAEE6A-B081-4004-AD5A-35EB13EE0F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9023" y="4490218"/>
            <a:ext cx="1063282" cy="1065584"/>
          </a:xfrm>
          <a:custGeom>
            <a:avLst/>
            <a:gdLst>
              <a:gd name="connsiteX0" fmla="*/ 531641 w 1063282"/>
              <a:gd name="connsiteY0" fmla="*/ 0 h 1065584"/>
              <a:gd name="connsiteX1" fmla="*/ 1063282 w 1063282"/>
              <a:gd name="connsiteY1" fmla="*/ 532792 h 1065584"/>
              <a:gd name="connsiteX2" fmla="*/ 531641 w 1063282"/>
              <a:gd name="connsiteY2" fmla="*/ 1065584 h 1065584"/>
              <a:gd name="connsiteX3" fmla="*/ 0 w 1063282"/>
              <a:gd name="connsiteY3" fmla="*/ 532792 h 1065584"/>
              <a:gd name="connsiteX4" fmla="*/ 531641 w 1063282"/>
              <a:gd name="connsiteY4" fmla="*/ 0 h 106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82" h="1065584">
                <a:moveTo>
                  <a:pt x="531641" y="0"/>
                </a:moveTo>
                <a:cubicBezTo>
                  <a:pt x="825258" y="0"/>
                  <a:pt x="1063282" y="238539"/>
                  <a:pt x="1063282" y="532792"/>
                </a:cubicBezTo>
                <a:cubicBezTo>
                  <a:pt x="1063282" y="827045"/>
                  <a:pt x="825258" y="1065584"/>
                  <a:pt x="531641" y="1065584"/>
                </a:cubicBezTo>
                <a:cubicBezTo>
                  <a:pt x="238024" y="1065584"/>
                  <a:pt x="0" y="827045"/>
                  <a:pt x="0" y="532792"/>
                </a:cubicBezTo>
                <a:cubicBezTo>
                  <a:pt x="0" y="238539"/>
                  <a:pt x="238024" y="0"/>
                  <a:pt x="531641" y="0"/>
                </a:cubicBez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A05565A0-C5E3-4B7E-8A89-0AFC22E3BD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8271" y="5062207"/>
            <a:ext cx="1035825" cy="1572075"/>
          </a:xfrm>
          <a:custGeom>
            <a:avLst/>
            <a:gdLst>
              <a:gd name="connsiteX0" fmla="*/ 855253 w 1413600"/>
              <a:gd name="connsiteY0" fmla="*/ 0 h 2145425"/>
              <a:gd name="connsiteX1" fmla="*/ 1413600 w 1413600"/>
              <a:gd name="connsiteY1" fmla="*/ 1893191 h 2145425"/>
              <a:gd name="connsiteX2" fmla="*/ 558346 w 1413600"/>
              <a:gd name="connsiteY2" fmla="*/ 2145425 h 2145425"/>
              <a:gd name="connsiteX3" fmla="*/ 0 w 1413600"/>
              <a:gd name="connsiteY3" fmla="*/ 252234 h 2145425"/>
              <a:gd name="connsiteX4" fmla="*/ 855253 w 1413600"/>
              <a:gd name="connsiteY4" fmla="*/ 0 h 214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600" h="2145425">
                <a:moveTo>
                  <a:pt x="855253" y="0"/>
                </a:moveTo>
                <a:lnTo>
                  <a:pt x="1413600" y="1893191"/>
                </a:lnTo>
                <a:lnTo>
                  <a:pt x="558346" y="2145425"/>
                </a:lnTo>
                <a:lnTo>
                  <a:pt x="0" y="252234"/>
                </a:lnTo>
                <a:lnTo>
                  <a:pt x="855253" y="0"/>
                </a:lnTo>
                <a:close/>
              </a:path>
            </a:pathLst>
          </a:cu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C21C7B01-B35C-4F8C-B8A1-DFC3858C584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082" y="448690"/>
            <a:ext cx="808925" cy="810676"/>
          </a:xfrm>
          <a:custGeom>
            <a:avLst/>
            <a:gdLst>
              <a:gd name="connsiteX0" fmla="*/ 0 w 1198887"/>
              <a:gd name="connsiteY0" fmla="*/ 0 h 1201482"/>
              <a:gd name="connsiteX1" fmla="*/ 1198887 w 1198887"/>
              <a:gd name="connsiteY1" fmla="*/ 0 h 1201482"/>
              <a:gd name="connsiteX2" fmla="*/ 1198887 w 1198887"/>
              <a:gd name="connsiteY2" fmla="*/ 1201482 h 1201482"/>
              <a:gd name="connsiteX3" fmla="*/ 0 w 1198887"/>
              <a:gd name="connsiteY3" fmla="*/ 1201482 h 1201482"/>
              <a:gd name="connsiteX4" fmla="*/ 0 w 1198887"/>
              <a:gd name="connsiteY4" fmla="*/ 0 h 12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7" h="1201482">
                <a:moveTo>
                  <a:pt x="0" y="0"/>
                </a:moveTo>
                <a:lnTo>
                  <a:pt x="1198887" y="0"/>
                </a:lnTo>
                <a:lnTo>
                  <a:pt x="1198887" y="1201482"/>
                </a:lnTo>
                <a:lnTo>
                  <a:pt x="0" y="120148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A7D2F3D-3947-4154-9501-F035288565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459" y="5364633"/>
            <a:ext cx="1472905" cy="1269649"/>
          </a:xfrm>
          <a:custGeom>
            <a:avLst/>
            <a:gdLst>
              <a:gd name="connsiteX0" fmla="*/ 2707029 w 3108673"/>
              <a:gd name="connsiteY0" fmla="*/ 0 h 2679685"/>
              <a:gd name="connsiteX1" fmla="*/ 3108673 w 3108673"/>
              <a:gd name="connsiteY1" fmla="*/ 2129457 h 2679685"/>
              <a:gd name="connsiteX2" fmla="*/ 191440 w 3108673"/>
              <a:gd name="connsiteY2" fmla="*/ 2679685 h 2679685"/>
              <a:gd name="connsiteX3" fmla="*/ 0 w 3108673"/>
              <a:gd name="connsiteY3" fmla="*/ 1664696 h 2679685"/>
              <a:gd name="connsiteX4" fmla="*/ 0 w 3108673"/>
              <a:gd name="connsiteY4" fmla="*/ 510581 h 2679685"/>
              <a:gd name="connsiteX5" fmla="*/ 786240 w 3108673"/>
              <a:gd name="connsiteY5" fmla="*/ 362286 h 2679685"/>
              <a:gd name="connsiteX6" fmla="*/ 787279 w 3108673"/>
              <a:gd name="connsiteY6" fmla="*/ 363145 h 2679685"/>
              <a:gd name="connsiteX7" fmla="*/ 1084524 w 3108673"/>
              <a:gd name="connsiteY7" fmla="*/ 454137 h 2679685"/>
              <a:gd name="connsiteX8" fmla="*/ 1460451 w 3108673"/>
              <a:gd name="connsiteY8" fmla="*/ 298086 h 2679685"/>
              <a:gd name="connsiteX9" fmla="*/ 1521819 w 3108673"/>
              <a:gd name="connsiteY9" fmla="*/ 223546 h 2679685"/>
              <a:gd name="connsiteX10" fmla="*/ 2210707 w 3108673"/>
              <a:gd name="connsiteY10" fmla="*/ 93613 h 2679685"/>
              <a:gd name="connsiteX11" fmla="*/ 2242541 w 3108673"/>
              <a:gd name="connsiteY11" fmla="*/ 103516 h 2679685"/>
              <a:gd name="connsiteX12" fmla="*/ 2349685 w 3108673"/>
              <a:gd name="connsiteY12" fmla="*/ 114340 h 2679685"/>
              <a:gd name="connsiteX13" fmla="*/ 2646930 w 3108673"/>
              <a:gd name="connsiteY13" fmla="*/ 23348 h 2679685"/>
              <a:gd name="connsiteX14" fmla="*/ 2665751 w 3108673"/>
              <a:gd name="connsiteY14" fmla="*/ 7786 h 2679685"/>
              <a:gd name="connsiteX15" fmla="*/ 2707029 w 3108673"/>
              <a:gd name="connsiteY15" fmla="*/ 0 h 26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8673" h="2679685">
                <a:moveTo>
                  <a:pt x="2707029" y="0"/>
                </a:moveTo>
                <a:lnTo>
                  <a:pt x="3108673" y="2129457"/>
                </a:lnTo>
                <a:lnTo>
                  <a:pt x="191440" y="2679685"/>
                </a:lnTo>
                <a:lnTo>
                  <a:pt x="0" y="1664696"/>
                </a:lnTo>
                <a:lnTo>
                  <a:pt x="0" y="510581"/>
                </a:lnTo>
                <a:lnTo>
                  <a:pt x="786240" y="362286"/>
                </a:lnTo>
                <a:lnTo>
                  <a:pt x="787279" y="363145"/>
                </a:lnTo>
                <a:cubicBezTo>
                  <a:pt x="872129" y="420593"/>
                  <a:pt x="974418" y="454137"/>
                  <a:pt x="1084524" y="454137"/>
                </a:cubicBezTo>
                <a:cubicBezTo>
                  <a:pt x="1231333" y="454137"/>
                  <a:pt x="1364243" y="394502"/>
                  <a:pt x="1460451" y="298086"/>
                </a:cubicBezTo>
                <a:lnTo>
                  <a:pt x="1521819" y="223546"/>
                </a:lnTo>
                <a:lnTo>
                  <a:pt x="2210707" y="93613"/>
                </a:lnTo>
                <a:lnTo>
                  <a:pt x="2242541" y="103516"/>
                </a:lnTo>
                <a:cubicBezTo>
                  <a:pt x="2277150" y="110613"/>
                  <a:pt x="2312983" y="114340"/>
                  <a:pt x="2349685" y="114340"/>
                </a:cubicBezTo>
                <a:cubicBezTo>
                  <a:pt x="2459792" y="114340"/>
                  <a:pt x="2562080" y="80796"/>
                  <a:pt x="2646930" y="23348"/>
                </a:cubicBezTo>
                <a:lnTo>
                  <a:pt x="2665751" y="7786"/>
                </a:lnTo>
                <a:lnTo>
                  <a:pt x="2707029" y="0"/>
                </a:lnTo>
                <a:close/>
              </a:path>
            </a:pathLst>
          </a:cu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BB165F24-C2C2-415B-A886-822C0CDFF7D2}"/>
              </a:ext>
            </a:extLst>
          </p:cNvPr>
          <p:cNvSpPr/>
          <p:nvPr/>
        </p:nvSpPr>
        <p:spPr>
          <a:xfrm>
            <a:off x="5563035" y="936000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B5823958-E568-4896-9A73-152A6BDE2CEE}"/>
              </a:ext>
            </a:extLst>
          </p:cNvPr>
          <p:cNvGrpSpPr/>
          <p:nvPr/>
        </p:nvGrpSpPr>
        <p:grpSpPr>
          <a:xfrm>
            <a:off x="3163580" y="2023864"/>
            <a:ext cx="1121332" cy="1138281"/>
            <a:chOff x="8102024" y="1895895"/>
            <a:chExt cx="2146986" cy="2179438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FA7F9984-6672-4414-BDB1-48E998115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C6C13937-BADB-4BB6-A84C-809F0768667F}"/>
                </a:ext>
              </a:extLst>
            </p:cNvPr>
            <p:cNvSpPr/>
            <p:nvPr/>
          </p:nvSpPr>
          <p:spPr>
            <a:xfrm>
              <a:off x="8292086" y="2178089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第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6E1204E8-01E1-4AB5-89D0-6408EF9365FA}"/>
              </a:ext>
            </a:extLst>
          </p:cNvPr>
          <p:cNvGrpSpPr/>
          <p:nvPr/>
        </p:nvGrpSpPr>
        <p:grpSpPr>
          <a:xfrm>
            <a:off x="4284103" y="2023864"/>
            <a:ext cx="1121332" cy="1138281"/>
            <a:chOff x="8102024" y="1895895"/>
            <a:chExt cx="2146986" cy="2179438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xmlns="" id="{34BD0533-5C7E-45A7-B667-7B885A727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08B639AA-AD68-47F8-92A2-121C497EC510}"/>
                </a:ext>
              </a:extLst>
            </p:cNvPr>
            <p:cNvSpPr/>
            <p:nvPr/>
          </p:nvSpPr>
          <p:spPr>
            <a:xfrm>
              <a:off x="8649058" y="2162508"/>
              <a:ext cx="942868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2</a:t>
              </a:r>
              <a:endParaRPr lang="zh-CN" altLang="en-US" sz="4800" dirty="0">
                <a:ln w="19050">
                  <a:noFill/>
                </a:ln>
                <a:solidFill>
                  <a:schemeClr val="bg2">
                    <a:lumMod val="2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B27AC947-2254-4DB3-BB07-170E8F234BAD}"/>
              </a:ext>
            </a:extLst>
          </p:cNvPr>
          <p:cNvGrpSpPr/>
          <p:nvPr/>
        </p:nvGrpSpPr>
        <p:grpSpPr>
          <a:xfrm>
            <a:off x="6682837" y="2023864"/>
            <a:ext cx="1121332" cy="1138281"/>
            <a:chOff x="8102024" y="1895895"/>
            <a:chExt cx="2146986" cy="2179438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xmlns="" id="{9D243A0B-1F9E-4AE8-BF44-1FB49375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7" name="矩形 56">
              <a:extLst>
                <a:ext uri="{FF2B5EF4-FFF2-40B4-BE49-F238E27FC236}">
                  <a16:creationId xmlns:a16="http://schemas.microsoft.com/office/drawing/2014/main" xmlns="" id="{3088BD1F-A97B-4AB3-8F84-C0B5E7B1F8F5}"/>
                </a:ext>
              </a:extLst>
            </p:cNvPr>
            <p:cNvSpPr/>
            <p:nvPr/>
          </p:nvSpPr>
          <p:spPr>
            <a:xfrm>
              <a:off x="8292084" y="2131344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部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F06055B4-6D82-4D27-BC88-3BB38AB1A020}"/>
              </a:ext>
            </a:extLst>
          </p:cNvPr>
          <p:cNvGrpSpPr/>
          <p:nvPr/>
        </p:nvGrpSpPr>
        <p:grpSpPr>
          <a:xfrm>
            <a:off x="7767529" y="2023864"/>
            <a:ext cx="1121332" cy="1138281"/>
            <a:chOff x="8102024" y="1895895"/>
            <a:chExt cx="2146986" cy="2179438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xmlns="" id="{8848B4F7-0E58-4DCC-9F13-71DA9F8DD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60" name="矩形 59">
              <a:extLst>
                <a:ext uri="{FF2B5EF4-FFF2-40B4-BE49-F238E27FC236}">
                  <a16:creationId xmlns:a16="http://schemas.microsoft.com/office/drawing/2014/main" xmlns="" id="{7E476E43-4EE3-42D3-881B-3668C60658DA}"/>
                </a:ext>
              </a:extLst>
            </p:cNvPr>
            <p:cNvSpPr/>
            <p:nvPr/>
          </p:nvSpPr>
          <p:spPr>
            <a:xfrm>
              <a:off x="8319418" y="2138701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分</a:t>
              </a:r>
            </a:p>
          </p:txBody>
        </p:sp>
      </p:grpSp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E0E4A21F-872B-4BFC-B959-92FA3428417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7194" y="2007534"/>
            <a:ext cx="1107996" cy="1107996"/>
          </a:xfrm>
          <a:custGeom>
            <a:avLst/>
            <a:gdLst>
              <a:gd name="connsiteX0" fmla="*/ 2270003 w 4540006"/>
              <a:gd name="connsiteY0" fmla="*/ 0 h 4540006"/>
              <a:gd name="connsiteX1" fmla="*/ 3153591 w 4540006"/>
              <a:gd name="connsiteY1" fmla="*/ 178388 h 4540006"/>
              <a:gd name="connsiteX2" fmla="*/ 3185242 w 4540006"/>
              <a:gd name="connsiteY2" fmla="*/ 193635 h 4540006"/>
              <a:gd name="connsiteX3" fmla="*/ 3185242 w 4540006"/>
              <a:gd name="connsiteY3" fmla="*/ 530298 h 4540006"/>
              <a:gd name="connsiteX4" fmla="*/ 3727073 w 4540006"/>
              <a:gd name="connsiteY4" fmla="*/ 530298 h 4540006"/>
              <a:gd name="connsiteX5" fmla="*/ 3830768 w 4540006"/>
              <a:gd name="connsiteY5" fmla="*/ 624542 h 4540006"/>
              <a:gd name="connsiteX6" fmla="*/ 3830768 w 4540006"/>
              <a:gd name="connsiteY6" fmla="*/ 1106496 h 4540006"/>
              <a:gd name="connsiteX7" fmla="*/ 4216523 w 4540006"/>
              <a:gd name="connsiteY7" fmla="*/ 1106496 h 4540006"/>
              <a:gd name="connsiteX8" fmla="*/ 4266029 w 4540006"/>
              <a:gd name="connsiteY8" fmla="*/ 1187985 h 4540006"/>
              <a:gd name="connsiteX9" fmla="*/ 4540006 w 4540006"/>
              <a:gd name="connsiteY9" fmla="*/ 2270003 h 4540006"/>
              <a:gd name="connsiteX10" fmla="*/ 4437951 w 4540006"/>
              <a:gd name="connsiteY10" fmla="*/ 2945032 h 4540006"/>
              <a:gd name="connsiteX11" fmla="*/ 4414887 w 4540006"/>
              <a:gd name="connsiteY11" fmla="*/ 3008049 h 4540006"/>
              <a:gd name="connsiteX12" fmla="*/ 2838854 w 4540006"/>
              <a:gd name="connsiteY12" fmla="*/ 4427111 h 4540006"/>
              <a:gd name="connsiteX13" fmla="*/ 2866740 w 4540006"/>
              <a:gd name="connsiteY13" fmla="*/ 4458082 h 4540006"/>
              <a:gd name="connsiteX14" fmla="*/ 2727488 w 4540006"/>
              <a:gd name="connsiteY14" fmla="*/ 4493888 h 4540006"/>
              <a:gd name="connsiteX15" fmla="*/ 2270003 w 4540006"/>
              <a:gd name="connsiteY15" fmla="*/ 4540006 h 4540006"/>
              <a:gd name="connsiteX16" fmla="*/ 0 w 4540006"/>
              <a:gd name="connsiteY16" fmla="*/ 2270003 h 4540006"/>
              <a:gd name="connsiteX17" fmla="*/ 178388 w 4540006"/>
              <a:gd name="connsiteY17" fmla="*/ 1386415 h 4540006"/>
              <a:gd name="connsiteX18" fmla="*/ 215351 w 4540006"/>
              <a:gd name="connsiteY18" fmla="*/ 1309686 h 4540006"/>
              <a:gd name="connsiteX19" fmla="*/ 492147 w 4540006"/>
              <a:gd name="connsiteY19" fmla="*/ 1309686 h 4540006"/>
              <a:gd name="connsiteX20" fmla="*/ 492147 w 4540006"/>
              <a:gd name="connsiteY20" fmla="*/ 861122 h 4540006"/>
              <a:gd name="connsiteX21" fmla="*/ 518358 w 4540006"/>
              <a:gd name="connsiteY21" fmla="*/ 826070 h 4540006"/>
              <a:gd name="connsiteX22" fmla="*/ 1000823 w 4540006"/>
              <a:gd name="connsiteY22" fmla="*/ 387681 h 4540006"/>
              <a:gd name="connsiteX23" fmla="*/ 1054728 w 4540006"/>
              <a:gd name="connsiteY23" fmla="*/ 354933 h 4540006"/>
              <a:gd name="connsiteX24" fmla="*/ 1946215 w 4540006"/>
              <a:gd name="connsiteY24" fmla="*/ 354933 h 4540006"/>
              <a:gd name="connsiteX25" fmla="*/ 1946215 w 4540006"/>
              <a:gd name="connsiteY25" fmla="*/ 336615 h 4540006"/>
              <a:gd name="connsiteX26" fmla="*/ 1982744 w 4540006"/>
              <a:gd name="connsiteY26" fmla="*/ 336615 h 4540006"/>
              <a:gd name="connsiteX27" fmla="*/ 1982744 w 4540006"/>
              <a:gd name="connsiteY27" fmla="*/ 324089 h 4540006"/>
              <a:gd name="connsiteX28" fmla="*/ 1995270 w 4540006"/>
              <a:gd name="connsiteY28" fmla="*/ 324089 h 4540006"/>
              <a:gd name="connsiteX29" fmla="*/ 1995270 w 4540006"/>
              <a:gd name="connsiteY29" fmla="*/ 18227 h 4540006"/>
              <a:gd name="connsiteX30" fmla="*/ 2037908 w 4540006"/>
              <a:gd name="connsiteY30" fmla="*/ 11720 h 4540006"/>
              <a:gd name="connsiteX31" fmla="*/ 2270003 w 4540006"/>
              <a:gd name="connsiteY31" fmla="*/ 0 h 454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40006" h="4540006">
                <a:moveTo>
                  <a:pt x="2270003" y="0"/>
                </a:moveTo>
                <a:cubicBezTo>
                  <a:pt x="2583425" y="0"/>
                  <a:pt x="2882011" y="63520"/>
                  <a:pt x="3153591" y="178388"/>
                </a:cubicBezTo>
                <a:lnTo>
                  <a:pt x="3185242" y="193635"/>
                </a:lnTo>
                <a:lnTo>
                  <a:pt x="3185242" y="530298"/>
                </a:lnTo>
                <a:lnTo>
                  <a:pt x="3727073" y="530298"/>
                </a:lnTo>
                <a:lnTo>
                  <a:pt x="3830768" y="624542"/>
                </a:lnTo>
                <a:lnTo>
                  <a:pt x="3830768" y="1106496"/>
                </a:lnTo>
                <a:lnTo>
                  <a:pt x="4216523" y="1106496"/>
                </a:lnTo>
                <a:lnTo>
                  <a:pt x="4266029" y="1187985"/>
                </a:lnTo>
                <a:cubicBezTo>
                  <a:pt x="4440756" y="1509629"/>
                  <a:pt x="4540006" y="1878226"/>
                  <a:pt x="4540006" y="2270003"/>
                </a:cubicBezTo>
                <a:cubicBezTo>
                  <a:pt x="4540006" y="2505070"/>
                  <a:pt x="4504276" y="2731791"/>
                  <a:pt x="4437951" y="2945032"/>
                </a:cubicBezTo>
                <a:lnTo>
                  <a:pt x="4414887" y="3008049"/>
                </a:lnTo>
                <a:lnTo>
                  <a:pt x="2838854" y="4427111"/>
                </a:lnTo>
                <a:lnTo>
                  <a:pt x="2866740" y="4458082"/>
                </a:lnTo>
                <a:lnTo>
                  <a:pt x="2727488" y="4493888"/>
                </a:lnTo>
                <a:cubicBezTo>
                  <a:pt x="2579716" y="4524126"/>
                  <a:pt x="2426714" y="4540006"/>
                  <a:pt x="2270003" y="4540006"/>
                </a:cubicBezTo>
                <a:cubicBezTo>
                  <a:pt x="1016315" y="4540006"/>
                  <a:pt x="0" y="3523691"/>
                  <a:pt x="0" y="2270003"/>
                </a:cubicBezTo>
                <a:cubicBezTo>
                  <a:pt x="0" y="1956581"/>
                  <a:pt x="63520" y="1657995"/>
                  <a:pt x="178388" y="1386415"/>
                </a:cubicBezTo>
                <a:lnTo>
                  <a:pt x="215351" y="1309686"/>
                </a:lnTo>
                <a:lnTo>
                  <a:pt x="492147" y="1309686"/>
                </a:lnTo>
                <a:lnTo>
                  <a:pt x="492147" y="861122"/>
                </a:lnTo>
                <a:lnTo>
                  <a:pt x="518358" y="826070"/>
                </a:lnTo>
                <a:cubicBezTo>
                  <a:pt x="657143" y="657903"/>
                  <a:pt x="819676" y="510062"/>
                  <a:pt x="1000823" y="387681"/>
                </a:cubicBezTo>
                <a:lnTo>
                  <a:pt x="1054728" y="354933"/>
                </a:lnTo>
                <a:lnTo>
                  <a:pt x="1946215" y="354933"/>
                </a:lnTo>
                <a:lnTo>
                  <a:pt x="1946215" y="336615"/>
                </a:lnTo>
                <a:lnTo>
                  <a:pt x="1982744" y="336615"/>
                </a:lnTo>
                <a:lnTo>
                  <a:pt x="1982744" y="324089"/>
                </a:lnTo>
                <a:lnTo>
                  <a:pt x="1995270" y="324089"/>
                </a:lnTo>
                <a:lnTo>
                  <a:pt x="1995270" y="18227"/>
                </a:lnTo>
                <a:lnTo>
                  <a:pt x="2037908" y="11720"/>
                </a:lnTo>
                <a:cubicBezTo>
                  <a:pt x="2114219" y="3970"/>
                  <a:pt x="2191648" y="0"/>
                  <a:pt x="2270003" y="0"/>
                </a:cubicBezTo>
                <a:close/>
              </a:path>
            </a:pathLst>
          </a:custGeom>
        </p:spPr>
      </p:pic>
      <p:cxnSp>
        <p:nvCxnSpPr>
          <p:cNvPr id="45" name="直接连接符 7">
            <a:extLst>
              <a:ext uri="{FF2B5EF4-FFF2-40B4-BE49-F238E27FC236}">
                <a16:creationId xmlns:a16="http://schemas.microsoft.com/office/drawing/2014/main" xmlns="" id="{CEB94147-79C9-44D5-9DEB-F0AFE260A053}"/>
              </a:ext>
            </a:extLst>
          </p:cNvPr>
          <p:cNvCxnSpPr>
            <a:cxnSpLocks/>
          </p:cNvCxnSpPr>
          <p:nvPr/>
        </p:nvCxnSpPr>
        <p:spPr>
          <a:xfrm>
            <a:off x="2917569" y="4210473"/>
            <a:ext cx="6687239" cy="0"/>
          </a:xfrm>
          <a:prstGeom prst="line">
            <a:avLst/>
          </a:prstGeom>
          <a:ln w="34925" cap="flat" cmpd="sng">
            <a:solidFill>
              <a:srgbClr val="595959"/>
            </a:solidFill>
            <a:prstDash val="solid"/>
            <a:headEnd type="none" w="med" len="med"/>
            <a:tailEnd type="arrow" w="lg" len="lg"/>
          </a:ln>
        </p:spPr>
      </p:cxnSp>
      <p:sp>
        <p:nvSpPr>
          <p:cNvPr id="47" name="矩形 48">
            <a:extLst>
              <a:ext uri="{FF2B5EF4-FFF2-40B4-BE49-F238E27FC236}">
                <a16:creationId xmlns:a16="http://schemas.microsoft.com/office/drawing/2014/main" xmlns="" id="{8FBA3E6B-3F10-43C8-88E0-C32E4ACD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300" y="4452232"/>
            <a:ext cx="4049713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一、与上级有效沟通的原则</a:t>
            </a:r>
          </a:p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二、上级与下级的认识差异</a:t>
            </a:r>
          </a:p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三、与上级有效沟通的“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125”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法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662246B-BA84-45C2-8CFD-6CB8CF525897}"/>
              </a:ext>
            </a:extLst>
          </p:cNvPr>
          <p:cNvSpPr/>
          <p:nvPr/>
        </p:nvSpPr>
        <p:spPr>
          <a:xfrm>
            <a:off x="3595699" y="3369269"/>
            <a:ext cx="4801314" cy="722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如何与上级有效沟通</a:t>
            </a:r>
            <a:endParaRPr lang="en-US" altLang="zh-CN" sz="40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350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BB4B0A41-F811-4F85-AA76-B5E0090C08F8}"/>
              </a:ext>
            </a:extLst>
          </p:cNvPr>
          <p:cNvGrpSpPr/>
          <p:nvPr/>
        </p:nvGrpSpPr>
        <p:grpSpPr>
          <a:xfrm>
            <a:off x="3524162" y="2795695"/>
            <a:ext cx="1539875" cy="2937685"/>
            <a:chOff x="2797961" y="2844711"/>
            <a:chExt cx="3186066" cy="2937685"/>
          </a:xfrm>
        </p:grpSpPr>
        <p:sp>
          <p:nvSpPr>
            <p:cNvPr id="13" name="MH_Other_1">
              <a:extLst>
                <a:ext uri="{FF2B5EF4-FFF2-40B4-BE49-F238E27FC236}">
                  <a16:creationId xmlns:a16="http://schemas.microsoft.com/office/drawing/2014/main" xmlns="" id="{D0E8519E-5FA9-471C-82BC-A2641B498471}"/>
                </a:ext>
              </a:extLst>
            </p:cNvPr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V="1">
              <a:off x="2797961" y="2844711"/>
              <a:ext cx="2959090" cy="1168577"/>
            </a:xfrm>
            <a:prstGeom prst="line">
              <a:avLst/>
            </a:prstGeom>
            <a:noFill/>
            <a:ln w="28575" cap="rnd">
              <a:solidFill>
                <a:srgbClr val="595959"/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MH_Other_3">
              <a:extLst>
                <a:ext uri="{FF2B5EF4-FFF2-40B4-BE49-F238E27FC236}">
                  <a16:creationId xmlns:a16="http://schemas.microsoft.com/office/drawing/2014/main" xmlns="" id="{2EC3F300-2189-48A1-AC9B-0AF4A0C3F91B}"/>
                </a:ext>
              </a:extLst>
            </p:cNvPr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3024927" y="4545733"/>
              <a:ext cx="2959100" cy="1236663"/>
            </a:xfrm>
            <a:prstGeom prst="line">
              <a:avLst/>
            </a:prstGeom>
            <a:noFill/>
            <a:ln w="28575" cap="rnd">
              <a:solidFill>
                <a:srgbClr val="595959"/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MH_Other_1">
              <a:extLst>
                <a:ext uri="{FF2B5EF4-FFF2-40B4-BE49-F238E27FC236}">
                  <a16:creationId xmlns:a16="http://schemas.microsoft.com/office/drawing/2014/main" xmlns="" id="{2156962A-A0C7-4FC8-9DCB-257DBCCC44E6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3024927" y="4348884"/>
              <a:ext cx="2959090" cy="0"/>
            </a:xfrm>
            <a:prstGeom prst="line">
              <a:avLst/>
            </a:prstGeom>
            <a:noFill/>
            <a:ln w="28575" cap="rnd">
              <a:solidFill>
                <a:srgbClr val="595959"/>
              </a:solidFill>
              <a:prstDash val="sysDot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normAutofit fontScale="25000" lnSpcReduction="20000"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252421" y="562026"/>
            <a:ext cx="6906558" cy="1077336"/>
            <a:chOff x="3252421" y="562026"/>
            <a:chExt cx="6906558" cy="10773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470937" y="984553"/>
              <a:ext cx="5211683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一、如何与上级有效沟通的原则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2421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98" y="1639362"/>
              <a:ext cx="6873581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15" name="MH_SubTitle_1">
            <a:extLst>
              <a:ext uri="{FF2B5EF4-FFF2-40B4-BE49-F238E27FC236}">
                <a16:creationId xmlns:a16="http://schemas.microsoft.com/office/drawing/2014/main" xmlns="" id="{676FA965-4792-4B0D-BF4D-BF47E93931DE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5317785" y="2587899"/>
            <a:ext cx="3482693" cy="461665"/>
          </a:xfrm>
          <a:prstGeom prst="roundRect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lIns="0" tIns="0" rIns="0" bIns="0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坦诚、主动</a:t>
            </a:r>
          </a:p>
        </p:txBody>
      </p:sp>
      <p:sp>
        <p:nvSpPr>
          <p:cNvPr id="16" name="MH_SubTitle_2">
            <a:extLst>
              <a:ext uri="{FF2B5EF4-FFF2-40B4-BE49-F238E27FC236}">
                <a16:creationId xmlns:a16="http://schemas.microsoft.com/office/drawing/2014/main" xmlns="" id="{C10FE9ED-476D-4809-A3D4-6DFE55F5E50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5317785" y="3999274"/>
            <a:ext cx="3482693" cy="461665"/>
          </a:xfrm>
          <a:prstGeom prst="roundRect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lIns="0" tIns="0" rIns="0" bIns="0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详细、随时</a:t>
            </a:r>
          </a:p>
        </p:txBody>
      </p:sp>
      <p:sp>
        <p:nvSpPr>
          <p:cNvPr id="17" name="MH_SubTitle_3">
            <a:extLst>
              <a:ext uri="{FF2B5EF4-FFF2-40B4-BE49-F238E27FC236}">
                <a16:creationId xmlns:a16="http://schemas.microsoft.com/office/drawing/2014/main" xmlns="" id="{34114805-EFA0-4901-9416-E103B2C1E759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5317785" y="5410648"/>
            <a:ext cx="3482693" cy="462799"/>
          </a:xfrm>
          <a:prstGeom prst="roundRect">
            <a:avLst>
              <a:gd name="adj" fmla="val 50000"/>
            </a:avLst>
          </a:prstGeom>
          <a:solidFill>
            <a:srgbClr val="595959"/>
          </a:solidFill>
          <a:ln>
            <a:noFill/>
          </a:ln>
        </p:spPr>
        <p:txBody>
          <a:bodyPr lIns="0" tIns="0" rIns="0" bIns="0" anchor="ctr" anchorCtr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rPr>
              <a:t>尊重、理解</a:t>
            </a:r>
          </a:p>
        </p:txBody>
      </p:sp>
      <p:sp>
        <p:nvSpPr>
          <p:cNvPr id="18" name="MH_Title_1">
            <a:extLst>
              <a:ext uri="{FF2B5EF4-FFF2-40B4-BE49-F238E27FC236}">
                <a16:creationId xmlns:a16="http://schemas.microsoft.com/office/drawing/2014/main" xmlns="" id="{6373871F-1644-4E2E-85D0-62E23C402C3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487134" y="3524763"/>
            <a:ext cx="1539875" cy="1479550"/>
          </a:xfrm>
          <a:prstGeom prst="ellipse">
            <a:avLst/>
          </a:prstGeom>
          <a:solidFill>
            <a:srgbClr val="E29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13106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252421" y="562026"/>
            <a:ext cx="6906558" cy="1077336"/>
            <a:chOff x="3252421" y="562026"/>
            <a:chExt cx="6906558" cy="10773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445884" y="901765"/>
              <a:ext cx="54496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二、向上级沟通汇报的最大误区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2421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98" y="1639362"/>
              <a:ext cx="6873581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20" name="矩形 62468">
            <a:extLst>
              <a:ext uri="{FF2B5EF4-FFF2-40B4-BE49-F238E27FC236}">
                <a16:creationId xmlns:a16="http://schemas.microsoft.com/office/drawing/2014/main" xmlns="" id="{54F985EF-E16A-40B6-A6EA-8DB7604F95C5}"/>
              </a:ext>
            </a:extLst>
          </p:cNvPr>
          <p:cNvSpPr>
            <a:spLocks noTextEdit="1"/>
          </p:cNvSpPr>
          <p:nvPr/>
        </p:nvSpPr>
        <p:spPr>
          <a:xfrm>
            <a:off x="8284459" y="2778060"/>
            <a:ext cx="1371600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ctr"/>
            <a:endParaRPr lang="zh-CN" altLang="en-US" sz="4000" b="1" dirty="0">
              <a:ln w="9525" cap="flat" cmpd="sng">
                <a:noFill/>
                <a:prstDash val="solid"/>
                <a:headEnd type="none" w="med" len="med"/>
                <a:tailEnd type="none" w="med" len="med"/>
              </a:ln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1" name="矩形 62469">
            <a:extLst>
              <a:ext uri="{FF2B5EF4-FFF2-40B4-BE49-F238E27FC236}">
                <a16:creationId xmlns:a16="http://schemas.microsoft.com/office/drawing/2014/main" xmlns="" id="{83407091-12DF-4BB9-A410-C0002E22F6EC}"/>
              </a:ext>
            </a:extLst>
          </p:cNvPr>
          <p:cNvSpPr>
            <a:spLocks noTextEdit="1"/>
          </p:cNvSpPr>
          <p:nvPr/>
        </p:nvSpPr>
        <p:spPr>
          <a:xfrm>
            <a:off x="8092371" y="5354572"/>
            <a:ext cx="1824038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 lnSpcReduction="20000"/>
          </a:bodyPr>
          <a:lstStyle/>
          <a:p>
            <a:pPr algn="ctr"/>
            <a:endParaRPr lang="zh-CN" altLang="en-US" sz="4000" b="1" dirty="0">
              <a:ln w="9525" cap="flat" cmpd="sng">
                <a:noFill/>
                <a:prstDash val="solid"/>
                <a:headEnd type="none" w="med" len="med"/>
                <a:tailEnd type="none" w="med" len="med"/>
              </a:ln>
              <a:solidFill>
                <a:srgbClr val="595959"/>
              </a:solidFill>
              <a:cs typeface="+mn-ea"/>
              <a:sym typeface="+mn-lt"/>
            </a:endParaRPr>
          </a:p>
        </p:txBody>
      </p:sp>
      <p:sp>
        <p:nvSpPr>
          <p:cNvPr id="22" name="矩形 62472">
            <a:extLst>
              <a:ext uri="{FF2B5EF4-FFF2-40B4-BE49-F238E27FC236}">
                <a16:creationId xmlns:a16="http://schemas.microsoft.com/office/drawing/2014/main" xmlns="" id="{1382D056-E208-4AD3-A472-C8C5CD8A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7671" y="2730711"/>
            <a:ext cx="576263" cy="3225524"/>
          </a:xfrm>
          <a:prstGeom prst="rect">
            <a:avLst/>
          </a:prstGeom>
          <a:solidFill>
            <a:srgbClr val="E29A26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公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及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上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级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的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期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待</a:t>
            </a:r>
          </a:p>
        </p:txBody>
      </p:sp>
      <p:sp>
        <p:nvSpPr>
          <p:cNvPr id="23" name="矩形 62473">
            <a:extLst>
              <a:ext uri="{FF2B5EF4-FFF2-40B4-BE49-F238E27FC236}">
                <a16:creationId xmlns:a16="http://schemas.microsoft.com/office/drawing/2014/main" xmlns="" id="{5F9D9F1C-6735-4CCF-90B3-A91D6893DA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193" y="4510769"/>
            <a:ext cx="669925" cy="1512888"/>
          </a:xfrm>
          <a:prstGeom prst="rect">
            <a:avLst/>
          </a:prstGeom>
          <a:solidFill>
            <a:srgbClr val="595959"/>
          </a:solidFill>
          <a:ln w="9525">
            <a:noFill/>
            <a:miter lim="800000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下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级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认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识</a:t>
            </a:r>
          </a:p>
        </p:txBody>
      </p:sp>
      <p:sp>
        <p:nvSpPr>
          <p:cNvPr id="25" name="上下箭头 62475">
            <a:extLst>
              <a:ext uri="{FF2B5EF4-FFF2-40B4-BE49-F238E27FC236}">
                <a16:creationId xmlns:a16="http://schemas.microsoft.com/office/drawing/2014/main" xmlns="" id="{4415B080-A589-4457-BE92-5C0015879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778" y="2730711"/>
            <a:ext cx="669925" cy="1636390"/>
          </a:xfrm>
          <a:prstGeom prst="upDownArrow">
            <a:avLst>
              <a:gd name="adj1" fmla="val 50000"/>
              <a:gd name="adj2" fmla="val 58719"/>
            </a:avLst>
          </a:prstGeom>
          <a:solidFill>
            <a:srgbClr val="E29A26"/>
          </a:solidFill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7107A7C8-A1F3-46EE-B8FC-B2973D329861}"/>
              </a:ext>
            </a:extLst>
          </p:cNvPr>
          <p:cNvSpPr/>
          <p:nvPr/>
        </p:nvSpPr>
        <p:spPr>
          <a:xfrm>
            <a:off x="3356058" y="3292410"/>
            <a:ext cx="1249363" cy="433388"/>
          </a:xfrm>
          <a:prstGeom prst="rect">
            <a:avLst/>
          </a:prstGeom>
          <a:solidFill>
            <a:srgbClr val="595959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1">
                <a:solidFill>
                  <a:schemeClr val="bg1"/>
                </a:solidFill>
                <a:uLnTx/>
                <a:uFillTx/>
                <a:cs typeface="+mn-ea"/>
                <a:sym typeface="+mn-lt"/>
              </a:rPr>
              <a:t>差距</a:t>
            </a:r>
          </a:p>
        </p:txBody>
      </p:sp>
      <p:sp>
        <p:nvSpPr>
          <p:cNvPr id="27" name="上下箭头 62477">
            <a:extLst>
              <a:ext uri="{FF2B5EF4-FFF2-40B4-BE49-F238E27FC236}">
                <a16:creationId xmlns:a16="http://schemas.microsoft.com/office/drawing/2014/main" xmlns="" id="{6D88D442-9B80-4EF2-B1E4-E31C97B409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5471" y="3363847"/>
            <a:ext cx="576263" cy="1871663"/>
          </a:xfrm>
          <a:prstGeom prst="upDownArrow">
            <a:avLst>
              <a:gd name="adj1" fmla="val 50000"/>
              <a:gd name="adj2" fmla="val 54503"/>
            </a:avLst>
          </a:prstGeom>
          <a:solidFill>
            <a:srgbClr val="E29A26"/>
          </a:solidFill>
          <a:ln w="9525">
            <a:noFill/>
            <a:miter lim="800000"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600" b="0" i="0" u="none" strike="noStrike" kern="1200" cap="none" spc="0" normalizeH="0" baseline="0" noProof="0"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2C3CD83C-B8BD-494B-830C-8F97FFCBE5EC}"/>
              </a:ext>
            </a:extLst>
          </p:cNvPr>
          <p:cNvSpPr/>
          <p:nvPr/>
        </p:nvSpPr>
        <p:spPr>
          <a:xfrm>
            <a:off x="8527336" y="5354572"/>
            <a:ext cx="95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ln w="9525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595959"/>
                </a:solidFill>
                <a:cs typeface="+mn-ea"/>
                <a:sym typeface="+mn-lt"/>
              </a:rPr>
              <a:t>没必要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AC6AAA7-93D6-41F7-AE6F-80A539500DBA}"/>
              </a:ext>
            </a:extLst>
          </p:cNvPr>
          <p:cNvSpPr/>
          <p:nvPr/>
        </p:nvSpPr>
        <p:spPr>
          <a:xfrm>
            <a:off x="8739823" y="292307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ln w="9525" cap="flat" cmpd="sng">
                  <a:noFill/>
                  <a:prstDash val="solid"/>
                  <a:headEnd type="none" w="med" len="med"/>
                  <a:tailEnd type="none" w="med" len="med"/>
                </a:ln>
                <a:solidFill>
                  <a:srgbClr val="595959"/>
                </a:solidFill>
                <a:cs typeface="+mn-ea"/>
                <a:sym typeface="+mn-lt"/>
              </a:rPr>
              <a:t>期待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C08AF06E-E137-4E32-A490-0608A9D0DE66}"/>
              </a:ext>
            </a:extLst>
          </p:cNvPr>
          <p:cNvGrpSpPr/>
          <p:nvPr/>
        </p:nvGrpSpPr>
        <p:grpSpPr>
          <a:xfrm>
            <a:off x="1582738" y="2392297"/>
            <a:ext cx="9121775" cy="3916428"/>
            <a:chOff x="1582738" y="2392297"/>
            <a:chExt cx="9121775" cy="3916428"/>
          </a:xfrm>
        </p:grpSpPr>
        <p:sp>
          <p:nvSpPr>
            <p:cNvPr id="24" name="直接连接符 62474">
              <a:extLst>
                <a:ext uri="{FF2B5EF4-FFF2-40B4-BE49-F238E27FC236}">
                  <a16:creationId xmlns:a16="http://schemas.microsoft.com/office/drawing/2014/main" xmlns="" id="{1287C5A7-C14E-4DAD-A496-4CFACF27FC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7671" y="2392297"/>
              <a:ext cx="4416425" cy="0"/>
            </a:xfrm>
            <a:prstGeom prst="line">
              <a:avLst/>
            </a:prstGeom>
            <a:noFill/>
            <a:ln w="9525">
              <a:solidFill>
                <a:srgbClr val="59595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直接连接符 62470">
              <a:extLst>
                <a:ext uri="{FF2B5EF4-FFF2-40B4-BE49-F238E27FC236}">
                  <a16:creationId xmlns:a16="http://schemas.microsoft.com/office/drawing/2014/main" xmlns="" id="{5A3F7388-C365-4F6F-A779-DFD5C761B9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2738" y="2492375"/>
              <a:ext cx="0" cy="3816350"/>
            </a:xfrm>
            <a:prstGeom prst="line">
              <a:avLst/>
            </a:prstGeom>
            <a:noFill/>
            <a:ln w="38100">
              <a:solidFill>
                <a:srgbClr val="59595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" name="直接连接符 62471">
              <a:extLst>
                <a:ext uri="{FF2B5EF4-FFF2-40B4-BE49-F238E27FC236}">
                  <a16:creationId xmlns:a16="http://schemas.microsoft.com/office/drawing/2014/main" xmlns="" id="{4DF70AB9-0E12-48DA-B69D-907AD9477C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2738" y="6308725"/>
              <a:ext cx="9121775" cy="0"/>
            </a:xfrm>
            <a:prstGeom prst="line">
              <a:avLst/>
            </a:prstGeom>
            <a:noFill/>
            <a:ln w="38100">
              <a:solidFill>
                <a:srgbClr val="595959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3608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  <p:bldP spid="25" grpId="0" animBg="1"/>
      <p:bldP spid="26" grpId="0" animBg="1"/>
      <p:bldP spid="27" grpId="0" animBg="1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0634D15-F874-490A-AB98-67CCC555E0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7B7762E-B147-4BF3-93A5-F329F4C68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28578" y="1513295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管理者如何带好团队培训系列课程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F3EFB63-DD00-49A7-B449-1D3B0B53FB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1181" y="730975"/>
            <a:ext cx="1402915" cy="1164920"/>
          </a:xfrm>
          <a:custGeom>
            <a:avLst/>
            <a:gdLst>
              <a:gd name="connsiteX0" fmla="*/ 0 w 1402915"/>
              <a:gd name="connsiteY0" fmla="*/ 0 h 1164920"/>
              <a:gd name="connsiteX1" fmla="*/ 1402915 w 1402915"/>
              <a:gd name="connsiteY1" fmla="*/ 0 h 1164920"/>
              <a:gd name="connsiteX2" fmla="*/ 1402915 w 1402915"/>
              <a:gd name="connsiteY2" fmla="*/ 1164920 h 1164920"/>
              <a:gd name="connsiteX3" fmla="*/ 0 w 1402915"/>
              <a:gd name="connsiteY3" fmla="*/ 1164920 h 1164920"/>
              <a:gd name="connsiteX4" fmla="*/ 0 w 1402915"/>
              <a:gd name="connsiteY4" fmla="*/ 0 h 11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15" h="1164920">
                <a:moveTo>
                  <a:pt x="0" y="0"/>
                </a:moveTo>
                <a:lnTo>
                  <a:pt x="1402915" y="0"/>
                </a:lnTo>
                <a:lnTo>
                  <a:pt x="1402915" y="1164920"/>
                </a:lnTo>
                <a:lnTo>
                  <a:pt x="0" y="11649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FCFA16F-75D5-4E11-9B08-FFB19D5986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6244" y="2103372"/>
            <a:ext cx="694759" cy="486624"/>
          </a:xfrm>
          <a:custGeom>
            <a:avLst/>
            <a:gdLst>
              <a:gd name="connsiteX0" fmla="*/ 0 w 694759"/>
              <a:gd name="connsiteY0" fmla="*/ 0 h 486624"/>
              <a:gd name="connsiteX1" fmla="*/ 694759 w 694759"/>
              <a:gd name="connsiteY1" fmla="*/ 0 h 486624"/>
              <a:gd name="connsiteX2" fmla="*/ 694759 w 694759"/>
              <a:gd name="connsiteY2" fmla="*/ 486624 h 486624"/>
              <a:gd name="connsiteX3" fmla="*/ 0 w 694759"/>
              <a:gd name="connsiteY3" fmla="*/ 486624 h 486624"/>
              <a:gd name="connsiteX4" fmla="*/ 0 w 694759"/>
              <a:gd name="connsiteY4" fmla="*/ 0 h 4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759" h="486624">
                <a:moveTo>
                  <a:pt x="0" y="0"/>
                </a:moveTo>
                <a:lnTo>
                  <a:pt x="694759" y="0"/>
                </a:lnTo>
                <a:lnTo>
                  <a:pt x="694759" y="486624"/>
                </a:lnTo>
                <a:lnTo>
                  <a:pt x="0" y="4866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F9AC7F7E-C20A-49E6-822D-040428886E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6419" y="516757"/>
            <a:ext cx="2068134" cy="714771"/>
          </a:xfrm>
          <a:custGeom>
            <a:avLst/>
            <a:gdLst>
              <a:gd name="connsiteX0" fmla="*/ 0 w 2530910"/>
              <a:gd name="connsiteY0" fmla="*/ 0 h 874712"/>
              <a:gd name="connsiteX1" fmla="*/ 2530910 w 2530910"/>
              <a:gd name="connsiteY1" fmla="*/ 0 h 874712"/>
              <a:gd name="connsiteX2" fmla="*/ 2530910 w 2530910"/>
              <a:gd name="connsiteY2" fmla="*/ 874712 h 874712"/>
              <a:gd name="connsiteX3" fmla="*/ 0 w 2530910"/>
              <a:gd name="connsiteY3" fmla="*/ 874712 h 874712"/>
              <a:gd name="connsiteX4" fmla="*/ 0 w 2530910"/>
              <a:gd name="connsiteY4" fmla="*/ 0 h 87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910" h="874712">
                <a:moveTo>
                  <a:pt x="0" y="0"/>
                </a:moveTo>
                <a:lnTo>
                  <a:pt x="2530910" y="0"/>
                </a:lnTo>
                <a:lnTo>
                  <a:pt x="2530910" y="874712"/>
                </a:lnTo>
                <a:lnTo>
                  <a:pt x="0" y="87471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D7FAEE6A-B081-4004-AD5A-35EB13EE0F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9023" y="4490218"/>
            <a:ext cx="1063282" cy="1065584"/>
          </a:xfrm>
          <a:custGeom>
            <a:avLst/>
            <a:gdLst>
              <a:gd name="connsiteX0" fmla="*/ 531641 w 1063282"/>
              <a:gd name="connsiteY0" fmla="*/ 0 h 1065584"/>
              <a:gd name="connsiteX1" fmla="*/ 1063282 w 1063282"/>
              <a:gd name="connsiteY1" fmla="*/ 532792 h 1065584"/>
              <a:gd name="connsiteX2" fmla="*/ 531641 w 1063282"/>
              <a:gd name="connsiteY2" fmla="*/ 1065584 h 1065584"/>
              <a:gd name="connsiteX3" fmla="*/ 0 w 1063282"/>
              <a:gd name="connsiteY3" fmla="*/ 532792 h 1065584"/>
              <a:gd name="connsiteX4" fmla="*/ 531641 w 1063282"/>
              <a:gd name="connsiteY4" fmla="*/ 0 h 106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82" h="1065584">
                <a:moveTo>
                  <a:pt x="531641" y="0"/>
                </a:moveTo>
                <a:cubicBezTo>
                  <a:pt x="825258" y="0"/>
                  <a:pt x="1063282" y="238539"/>
                  <a:pt x="1063282" y="532792"/>
                </a:cubicBezTo>
                <a:cubicBezTo>
                  <a:pt x="1063282" y="827045"/>
                  <a:pt x="825258" y="1065584"/>
                  <a:pt x="531641" y="1065584"/>
                </a:cubicBezTo>
                <a:cubicBezTo>
                  <a:pt x="238024" y="1065584"/>
                  <a:pt x="0" y="827045"/>
                  <a:pt x="0" y="532792"/>
                </a:cubicBezTo>
                <a:cubicBezTo>
                  <a:pt x="0" y="238539"/>
                  <a:pt x="238024" y="0"/>
                  <a:pt x="531641" y="0"/>
                </a:cubicBez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A05565A0-C5E3-4B7E-8A89-0AFC22E3BD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8271" y="5062207"/>
            <a:ext cx="1035825" cy="1572075"/>
          </a:xfrm>
          <a:custGeom>
            <a:avLst/>
            <a:gdLst>
              <a:gd name="connsiteX0" fmla="*/ 855253 w 1413600"/>
              <a:gd name="connsiteY0" fmla="*/ 0 h 2145425"/>
              <a:gd name="connsiteX1" fmla="*/ 1413600 w 1413600"/>
              <a:gd name="connsiteY1" fmla="*/ 1893191 h 2145425"/>
              <a:gd name="connsiteX2" fmla="*/ 558346 w 1413600"/>
              <a:gd name="connsiteY2" fmla="*/ 2145425 h 2145425"/>
              <a:gd name="connsiteX3" fmla="*/ 0 w 1413600"/>
              <a:gd name="connsiteY3" fmla="*/ 252234 h 2145425"/>
              <a:gd name="connsiteX4" fmla="*/ 855253 w 1413600"/>
              <a:gd name="connsiteY4" fmla="*/ 0 h 214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600" h="2145425">
                <a:moveTo>
                  <a:pt x="855253" y="0"/>
                </a:moveTo>
                <a:lnTo>
                  <a:pt x="1413600" y="1893191"/>
                </a:lnTo>
                <a:lnTo>
                  <a:pt x="558346" y="2145425"/>
                </a:lnTo>
                <a:lnTo>
                  <a:pt x="0" y="252234"/>
                </a:lnTo>
                <a:lnTo>
                  <a:pt x="855253" y="0"/>
                </a:lnTo>
                <a:close/>
              </a:path>
            </a:pathLst>
          </a:cu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C21C7B01-B35C-4F8C-B8A1-DFC3858C584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082" y="448690"/>
            <a:ext cx="808925" cy="810676"/>
          </a:xfrm>
          <a:custGeom>
            <a:avLst/>
            <a:gdLst>
              <a:gd name="connsiteX0" fmla="*/ 0 w 1198887"/>
              <a:gd name="connsiteY0" fmla="*/ 0 h 1201482"/>
              <a:gd name="connsiteX1" fmla="*/ 1198887 w 1198887"/>
              <a:gd name="connsiteY1" fmla="*/ 0 h 1201482"/>
              <a:gd name="connsiteX2" fmla="*/ 1198887 w 1198887"/>
              <a:gd name="connsiteY2" fmla="*/ 1201482 h 1201482"/>
              <a:gd name="connsiteX3" fmla="*/ 0 w 1198887"/>
              <a:gd name="connsiteY3" fmla="*/ 1201482 h 1201482"/>
              <a:gd name="connsiteX4" fmla="*/ 0 w 1198887"/>
              <a:gd name="connsiteY4" fmla="*/ 0 h 12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7" h="1201482">
                <a:moveTo>
                  <a:pt x="0" y="0"/>
                </a:moveTo>
                <a:lnTo>
                  <a:pt x="1198887" y="0"/>
                </a:lnTo>
                <a:lnTo>
                  <a:pt x="1198887" y="1201482"/>
                </a:lnTo>
                <a:lnTo>
                  <a:pt x="0" y="120148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A7D2F3D-3947-4154-9501-F035288565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459" y="5364633"/>
            <a:ext cx="1472905" cy="1269649"/>
          </a:xfrm>
          <a:custGeom>
            <a:avLst/>
            <a:gdLst>
              <a:gd name="connsiteX0" fmla="*/ 2707029 w 3108673"/>
              <a:gd name="connsiteY0" fmla="*/ 0 h 2679685"/>
              <a:gd name="connsiteX1" fmla="*/ 3108673 w 3108673"/>
              <a:gd name="connsiteY1" fmla="*/ 2129457 h 2679685"/>
              <a:gd name="connsiteX2" fmla="*/ 191440 w 3108673"/>
              <a:gd name="connsiteY2" fmla="*/ 2679685 h 2679685"/>
              <a:gd name="connsiteX3" fmla="*/ 0 w 3108673"/>
              <a:gd name="connsiteY3" fmla="*/ 1664696 h 2679685"/>
              <a:gd name="connsiteX4" fmla="*/ 0 w 3108673"/>
              <a:gd name="connsiteY4" fmla="*/ 510581 h 2679685"/>
              <a:gd name="connsiteX5" fmla="*/ 786240 w 3108673"/>
              <a:gd name="connsiteY5" fmla="*/ 362286 h 2679685"/>
              <a:gd name="connsiteX6" fmla="*/ 787279 w 3108673"/>
              <a:gd name="connsiteY6" fmla="*/ 363145 h 2679685"/>
              <a:gd name="connsiteX7" fmla="*/ 1084524 w 3108673"/>
              <a:gd name="connsiteY7" fmla="*/ 454137 h 2679685"/>
              <a:gd name="connsiteX8" fmla="*/ 1460451 w 3108673"/>
              <a:gd name="connsiteY8" fmla="*/ 298086 h 2679685"/>
              <a:gd name="connsiteX9" fmla="*/ 1521819 w 3108673"/>
              <a:gd name="connsiteY9" fmla="*/ 223546 h 2679685"/>
              <a:gd name="connsiteX10" fmla="*/ 2210707 w 3108673"/>
              <a:gd name="connsiteY10" fmla="*/ 93613 h 2679685"/>
              <a:gd name="connsiteX11" fmla="*/ 2242541 w 3108673"/>
              <a:gd name="connsiteY11" fmla="*/ 103516 h 2679685"/>
              <a:gd name="connsiteX12" fmla="*/ 2349685 w 3108673"/>
              <a:gd name="connsiteY12" fmla="*/ 114340 h 2679685"/>
              <a:gd name="connsiteX13" fmla="*/ 2646930 w 3108673"/>
              <a:gd name="connsiteY13" fmla="*/ 23348 h 2679685"/>
              <a:gd name="connsiteX14" fmla="*/ 2665751 w 3108673"/>
              <a:gd name="connsiteY14" fmla="*/ 7786 h 2679685"/>
              <a:gd name="connsiteX15" fmla="*/ 2707029 w 3108673"/>
              <a:gd name="connsiteY15" fmla="*/ 0 h 26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8673" h="2679685">
                <a:moveTo>
                  <a:pt x="2707029" y="0"/>
                </a:moveTo>
                <a:lnTo>
                  <a:pt x="3108673" y="2129457"/>
                </a:lnTo>
                <a:lnTo>
                  <a:pt x="191440" y="2679685"/>
                </a:lnTo>
                <a:lnTo>
                  <a:pt x="0" y="1664696"/>
                </a:lnTo>
                <a:lnTo>
                  <a:pt x="0" y="510581"/>
                </a:lnTo>
                <a:lnTo>
                  <a:pt x="786240" y="362286"/>
                </a:lnTo>
                <a:lnTo>
                  <a:pt x="787279" y="363145"/>
                </a:lnTo>
                <a:cubicBezTo>
                  <a:pt x="872129" y="420593"/>
                  <a:pt x="974418" y="454137"/>
                  <a:pt x="1084524" y="454137"/>
                </a:cubicBezTo>
                <a:cubicBezTo>
                  <a:pt x="1231333" y="454137"/>
                  <a:pt x="1364243" y="394502"/>
                  <a:pt x="1460451" y="298086"/>
                </a:cubicBezTo>
                <a:lnTo>
                  <a:pt x="1521819" y="223546"/>
                </a:lnTo>
                <a:lnTo>
                  <a:pt x="2210707" y="93613"/>
                </a:lnTo>
                <a:lnTo>
                  <a:pt x="2242541" y="103516"/>
                </a:lnTo>
                <a:cubicBezTo>
                  <a:pt x="2277150" y="110613"/>
                  <a:pt x="2312983" y="114340"/>
                  <a:pt x="2349685" y="114340"/>
                </a:cubicBezTo>
                <a:cubicBezTo>
                  <a:pt x="2459792" y="114340"/>
                  <a:pt x="2562080" y="80796"/>
                  <a:pt x="2646930" y="23348"/>
                </a:cubicBezTo>
                <a:lnTo>
                  <a:pt x="2665751" y="7786"/>
                </a:lnTo>
                <a:lnTo>
                  <a:pt x="2707029" y="0"/>
                </a:lnTo>
                <a:close/>
              </a:path>
            </a:pathLst>
          </a:cu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BB165F24-C2C2-415B-A886-822C0CDFF7D2}"/>
              </a:ext>
            </a:extLst>
          </p:cNvPr>
          <p:cNvSpPr/>
          <p:nvPr/>
        </p:nvSpPr>
        <p:spPr>
          <a:xfrm>
            <a:off x="5563035" y="936000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B5823958-E568-4896-9A73-152A6BDE2CEE}"/>
              </a:ext>
            </a:extLst>
          </p:cNvPr>
          <p:cNvGrpSpPr/>
          <p:nvPr/>
        </p:nvGrpSpPr>
        <p:grpSpPr>
          <a:xfrm>
            <a:off x="3163580" y="2023864"/>
            <a:ext cx="1121332" cy="1138281"/>
            <a:chOff x="8102024" y="1895895"/>
            <a:chExt cx="2146986" cy="2179438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FA7F9984-6672-4414-BDB1-48E998115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C6C13937-BADB-4BB6-A84C-809F0768667F}"/>
                </a:ext>
              </a:extLst>
            </p:cNvPr>
            <p:cNvSpPr/>
            <p:nvPr/>
          </p:nvSpPr>
          <p:spPr>
            <a:xfrm>
              <a:off x="8292086" y="2178089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第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6E1204E8-01E1-4AB5-89D0-6408EF9365FA}"/>
              </a:ext>
            </a:extLst>
          </p:cNvPr>
          <p:cNvGrpSpPr/>
          <p:nvPr/>
        </p:nvGrpSpPr>
        <p:grpSpPr>
          <a:xfrm>
            <a:off x="4284103" y="2023864"/>
            <a:ext cx="1121332" cy="1138281"/>
            <a:chOff x="8102024" y="1895895"/>
            <a:chExt cx="2146986" cy="2179438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xmlns="" id="{34BD0533-5C7E-45A7-B667-7B885A727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08B639AA-AD68-47F8-92A2-121C497EC510}"/>
                </a:ext>
              </a:extLst>
            </p:cNvPr>
            <p:cNvSpPr/>
            <p:nvPr/>
          </p:nvSpPr>
          <p:spPr>
            <a:xfrm>
              <a:off x="8649058" y="2162508"/>
              <a:ext cx="942868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3</a:t>
              </a:r>
              <a:endParaRPr lang="zh-CN" altLang="en-US" sz="4800" dirty="0">
                <a:ln w="19050">
                  <a:noFill/>
                </a:ln>
                <a:solidFill>
                  <a:schemeClr val="bg2">
                    <a:lumMod val="2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B27AC947-2254-4DB3-BB07-170E8F234BAD}"/>
              </a:ext>
            </a:extLst>
          </p:cNvPr>
          <p:cNvGrpSpPr/>
          <p:nvPr/>
        </p:nvGrpSpPr>
        <p:grpSpPr>
          <a:xfrm>
            <a:off x="6682837" y="2023864"/>
            <a:ext cx="1121332" cy="1138281"/>
            <a:chOff x="8102024" y="1895895"/>
            <a:chExt cx="2146986" cy="2179438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xmlns="" id="{9D243A0B-1F9E-4AE8-BF44-1FB49375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7" name="矩形 56">
              <a:extLst>
                <a:ext uri="{FF2B5EF4-FFF2-40B4-BE49-F238E27FC236}">
                  <a16:creationId xmlns:a16="http://schemas.microsoft.com/office/drawing/2014/main" xmlns="" id="{3088BD1F-A97B-4AB3-8F84-C0B5E7B1F8F5}"/>
                </a:ext>
              </a:extLst>
            </p:cNvPr>
            <p:cNvSpPr/>
            <p:nvPr/>
          </p:nvSpPr>
          <p:spPr>
            <a:xfrm>
              <a:off x="8292084" y="2131344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部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F06055B4-6D82-4D27-BC88-3BB38AB1A020}"/>
              </a:ext>
            </a:extLst>
          </p:cNvPr>
          <p:cNvGrpSpPr/>
          <p:nvPr/>
        </p:nvGrpSpPr>
        <p:grpSpPr>
          <a:xfrm>
            <a:off x="7767529" y="2023864"/>
            <a:ext cx="1121332" cy="1138281"/>
            <a:chOff x="8102024" y="1895895"/>
            <a:chExt cx="2146986" cy="2179438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xmlns="" id="{8848B4F7-0E58-4DCC-9F13-71DA9F8DD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60" name="矩形 59">
              <a:extLst>
                <a:ext uri="{FF2B5EF4-FFF2-40B4-BE49-F238E27FC236}">
                  <a16:creationId xmlns:a16="http://schemas.microsoft.com/office/drawing/2014/main" xmlns="" id="{7E476E43-4EE3-42D3-881B-3668C60658DA}"/>
                </a:ext>
              </a:extLst>
            </p:cNvPr>
            <p:cNvSpPr/>
            <p:nvPr/>
          </p:nvSpPr>
          <p:spPr>
            <a:xfrm>
              <a:off x="8319418" y="2138701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分</a:t>
              </a:r>
            </a:p>
          </p:txBody>
        </p:sp>
      </p:grpSp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E0E4A21F-872B-4BFC-B959-92FA3428417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7194" y="2007534"/>
            <a:ext cx="1107996" cy="1107996"/>
          </a:xfrm>
          <a:custGeom>
            <a:avLst/>
            <a:gdLst>
              <a:gd name="connsiteX0" fmla="*/ 2270003 w 4540006"/>
              <a:gd name="connsiteY0" fmla="*/ 0 h 4540006"/>
              <a:gd name="connsiteX1" fmla="*/ 3153591 w 4540006"/>
              <a:gd name="connsiteY1" fmla="*/ 178388 h 4540006"/>
              <a:gd name="connsiteX2" fmla="*/ 3185242 w 4540006"/>
              <a:gd name="connsiteY2" fmla="*/ 193635 h 4540006"/>
              <a:gd name="connsiteX3" fmla="*/ 3185242 w 4540006"/>
              <a:gd name="connsiteY3" fmla="*/ 530298 h 4540006"/>
              <a:gd name="connsiteX4" fmla="*/ 3727073 w 4540006"/>
              <a:gd name="connsiteY4" fmla="*/ 530298 h 4540006"/>
              <a:gd name="connsiteX5" fmla="*/ 3830768 w 4540006"/>
              <a:gd name="connsiteY5" fmla="*/ 624542 h 4540006"/>
              <a:gd name="connsiteX6" fmla="*/ 3830768 w 4540006"/>
              <a:gd name="connsiteY6" fmla="*/ 1106496 h 4540006"/>
              <a:gd name="connsiteX7" fmla="*/ 4216523 w 4540006"/>
              <a:gd name="connsiteY7" fmla="*/ 1106496 h 4540006"/>
              <a:gd name="connsiteX8" fmla="*/ 4266029 w 4540006"/>
              <a:gd name="connsiteY8" fmla="*/ 1187985 h 4540006"/>
              <a:gd name="connsiteX9" fmla="*/ 4540006 w 4540006"/>
              <a:gd name="connsiteY9" fmla="*/ 2270003 h 4540006"/>
              <a:gd name="connsiteX10" fmla="*/ 4437951 w 4540006"/>
              <a:gd name="connsiteY10" fmla="*/ 2945032 h 4540006"/>
              <a:gd name="connsiteX11" fmla="*/ 4414887 w 4540006"/>
              <a:gd name="connsiteY11" fmla="*/ 3008049 h 4540006"/>
              <a:gd name="connsiteX12" fmla="*/ 2838854 w 4540006"/>
              <a:gd name="connsiteY12" fmla="*/ 4427111 h 4540006"/>
              <a:gd name="connsiteX13" fmla="*/ 2866740 w 4540006"/>
              <a:gd name="connsiteY13" fmla="*/ 4458082 h 4540006"/>
              <a:gd name="connsiteX14" fmla="*/ 2727488 w 4540006"/>
              <a:gd name="connsiteY14" fmla="*/ 4493888 h 4540006"/>
              <a:gd name="connsiteX15" fmla="*/ 2270003 w 4540006"/>
              <a:gd name="connsiteY15" fmla="*/ 4540006 h 4540006"/>
              <a:gd name="connsiteX16" fmla="*/ 0 w 4540006"/>
              <a:gd name="connsiteY16" fmla="*/ 2270003 h 4540006"/>
              <a:gd name="connsiteX17" fmla="*/ 178388 w 4540006"/>
              <a:gd name="connsiteY17" fmla="*/ 1386415 h 4540006"/>
              <a:gd name="connsiteX18" fmla="*/ 215351 w 4540006"/>
              <a:gd name="connsiteY18" fmla="*/ 1309686 h 4540006"/>
              <a:gd name="connsiteX19" fmla="*/ 492147 w 4540006"/>
              <a:gd name="connsiteY19" fmla="*/ 1309686 h 4540006"/>
              <a:gd name="connsiteX20" fmla="*/ 492147 w 4540006"/>
              <a:gd name="connsiteY20" fmla="*/ 861122 h 4540006"/>
              <a:gd name="connsiteX21" fmla="*/ 518358 w 4540006"/>
              <a:gd name="connsiteY21" fmla="*/ 826070 h 4540006"/>
              <a:gd name="connsiteX22" fmla="*/ 1000823 w 4540006"/>
              <a:gd name="connsiteY22" fmla="*/ 387681 h 4540006"/>
              <a:gd name="connsiteX23" fmla="*/ 1054728 w 4540006"/>
              <a:gd name="connsiteY23" fmla="*/ 354933 h 4540006"/>
              <a:gd name="connsiteX24" fmla="*/ 1946215 w 4540006"/>
              <a:gd name="connsiteY24" fmla="*/ 354933 h 4540006"/>
              <a:gd name="connsiteX25" fmla="*/ 1946215 w 4540006"/>
              <a:gd name="connsiteY25" fmla="*/ 336615 h 4540006"/>
              <a:gd name="connsiteX26" fmla="*/ 1982744 w 4540006"/>
              <a:gd name="connsiteY26" fmla="*/ 336615 h 4540006"/>
              <a:gd name="connsiteX27" fmla="*/ 1982744 w 4540006"/>
              <a:gd name="connsiteY27" fmla="*/ 324089 h 4540006"/>
              <a:gd name="connsiteX28" fmla="*/ 1995270 w 4540006"/>
              <a:gd name="connsiteY28" fmla="*/ 324089 h 4540006"/>
              <a:gd name="connsiteX29" fmla="*/ 1995270 w 4540006"/>
              <a:gd name="connsiteY29" fmla="*/ 18227 h 4540006"/>
              <a:gd name="connsiteX30" fmla="*/ 2037908 w 4540006"/>
              <a:gd name="connsiteY30" fmla="*/ 11720 h 4540006"/>
              <a:gd name="connsiteX31" fmla="*/ 2270003 w 4540006"/>
              <a:gd name="connsiteY31" fmla="*/ 0 h 454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40006" h="4540006">
                <a:moveTo>
                  <a:pt x="2270003" y="0"/>
                </a:moveTo>
                <a:cubicBezTo>
                  <a:pt x="2583425" y="0"/>
                  <a:pt x="2882011" y="63520"/>
                  <a:pt x="3153591" y="178388"/>
                </a:cubicBezTo>
                <a:lnTo>
                  <a:pt x="3185242" y="193635"/>
                </a:lnTo>
                <a:lnTo>
                  <a:pt x="3185242" y="530298"/>
                </a:lnTo>
                <a:lnTo>
                  <a:pt x="3727073" y="530298"/>
                </a:lnTo>
                <a:lnTo>
                  <a:pt x="3830768" y="624542"/>
                </a:lnTo>
                <a:lnTo>
                  <a:pt x="3830768" y="1106496"/>
                </a:lnTo>
                <a:lnTo>
                  <a:pt x="4216523" y="1106496"/>
                </a:lnTo>
                <a:lnTo>
                  <a:pt x="4266029" y="1187985"/>
                </a:lnTo>
                <a:cubicBezTo>
                  <a:pt x="4440756" y="1509629"/>
                  <a:pt x="4540006" y="1878226"/>
                  <a:pt x="4540006" y="2270003"/>
                </a:cubicBezTo>
                <a:cubicBezTo>
                  <a:pt x="4540006" y="2505070"/>
                  <a:pt x="4504276" y="2731791"/>
                  <a:pt x="4437951" y="2945032"/>
                </a:cubicBezTo>
                <a:lnTo>
                  <a:pt x="4414887" y="3008049"/>
                </a:lnTo>
                <a:lnTo>
                  <a:pt x="2838854" y="4427111"/>
                </a:lnTo>
                <a:lnTo>
                  <a:pt x="2866740" y="4458082"/>
                </a:lnTo>
                <a:lnTo>
                  <a:pt x="2727488" y="4493888"/>
                </a:lnTo>
                <a:cubicBezTo>
                  <a:pt x="2579716" y="4524126"/>
                  <a:pt x="2426714" y="4540006"/>
                  <a:pt x="2270003" y="4540006"/>
                </a:cubicBezTo>
                <a:cubicBezTo>
                  <a:pt x="1016315" y="4540006"/>
                  <a:pt x="0" y="3523691"/>
                  <a:pt x="0" y="2270003"/>
                </a:cubicBezTo>
                <a:cubicBezTo>
                  <a:pt x="0" y="1956581"/>
                  <a:pt x="63520" y="1657995"/>
                  <a:pt x="178388" y="1386415"/>
                </a:cubicBezTo>
                <a:lnTo>
                  <a:pt x="215351" y="1309686"/>
                </a:lnTo>
                <a:lnTo>
                  <a:pt x="492147" y="1309686"/>
                </a:lnTo>
                <a:lnTo>
                  <a:pt x="492147" y="861122"/>
                </a:lnTo>
                <a:lnTo>
                  <a:pt x="518358" y="826070"/>
                </a:lnTo>
                <a:cubicBezTo>
                  <a:pt x="657143" y="657903"/>
                  <a:pt x="819676" y="510062"/>
                  <a:pt x="1000823" y="387681"/>
                </a:cubicBezTo>
                <a:lnTo>
                  <a:pt x="1054728" y="354933"/>
                </a:lnTo>
                <a:lnTo>
                  <a:pt x="1946215" y="354933"/>
                </a:lnTo>
                <a:lnTo>
                  <a:pt x="1946215" y="336615"/>
                </a:lnTo>
                <a:lnTo>
                  <a:pt x="1982744" y="336615"/>
                </a:lnTo>
                <a:lnTo>
                  <a:pt x="1982744" y="324089"/>
                </a:lnTo>
                <a:lnTo>
                  <a:pt x="1995270" y="324089"/>
                </a:lnTo>
                <a:lnTo>
                  <a:pt x="1995270" y="18227"/>
                </a:lnTo>
                <a:lnTo>
                  <a:pt x="2037908" y="11720"/>
                </a:lnTo>
                <a:cubicBezTo>
                  <a:pt x="2114219" y="3970"/>
                  <a:pt x="2191648" y="0"/>
                  <a:pt x="2270003" y="0"/>
                </a:cubicBezTo>
                <a:close/>
              </a:path>
            </a:pathLst>
          </a:custGeom>
        </p:spPr>
      </p:pic>
      <p:cxnSp>
        <p:nvCxnSpPr>
          <p:cNvPr id="45" name="直接连接符 7">
            <a:extLst>
              <a:ext uri="{FF2B5EF4-FFF2-40B4-BE49-F238E27FC236}">
                <a16:creationId xmlns:a16="http://schemas.microsoft.com/office/drawing/2014/main" xmlns="" id="{CEB94147-79C9-44D5-9DEB-F0AFE260A053}"/>
              </a:ext>
            </a:extLst>
          </p:cNvPr>
          <p:cNvCxnSpPr>
            <a:cxnSpLocks/>
          </p:cNvCxnSpPr>
          <p:nvPr/>
        </p:nvCxnSpPr>
        <p:spPr>
          <a:xfrm>
            <a:off x="2917569" y="4210473"/>
            <a:ext cx="6687239" cy="0"/>
          </a:xfrm>
          <a:prstGeom prst="line">
            <a:avLst/>
          </a:prstGeom>
          <a:ln w="34925" cap="flat" cmpd="sng">
            <a:solidFill>
              <a:srgbClr val="595959"/>
            </a:solidFill>
            <a:prstDash val="solid"/>
            <a:headEnd type="none" w="med" len="med"/>
            <a:tailEnd type="arrow" w="lg" len="lg"/>
          </a:ln>
        </p:spPr>
      </p:cxnSp>
      <p:sp>
        <p:nvSpPr>
          <p:cNvPr id="47" name="矩形 48">
            <a:extLst>
              <a:ext uri="{FF2B5EF4-FFF2-40B4-BE49-F238E27FC236}">
                <a16:creationId xmlns:a16="http://schemas.microsoft.com/office/drawing/2014/main" xmlns="" id="{8FBA3E6B-3F10-43C8-88E0-C32E4ACD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7194" y="4450009"/>
            <a:ext cx="1928240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、一个核心</a:t>
            </a:r>
          </a:p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、二种心态</a:t>
            </a:r>
          </a:p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、五种方法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662246B-BA84-45C2-8CFD-6CB8CF525897}"/>
              </a:ext>
            </a:extLst>
          </p:cNvPr>
          <p:cNvSpPr/>
          <p:nvPr/>
        </p:nvSpPr>
        <p:spPr>
          <a:xfrm>
            <a:off x="3163580" y="3476275"/>
            <a:ext cx="6186309" cy="659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36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三、有效与上级领导沟通汇报</a:t>
            </a:r>
          </a:p>
        </p:txBody>
      </p:sp>
    </p:spTree>
    <p:extLst>
      <p:ext uri="{BB962C8B-B14F-4D97-AF65-F5344CB8AC3E}">
        <p14:creationId xmlns:p14="http://schemas.microsoft.com/office/powerpoint/2010/main" val="293468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252421" y="562026"/>
            <a:ext cx="6906558" cy="1077336"/>
            <a:chOff x="3252421" y="562026"/>
            <a:chExt cx="6906558" cy="10773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445884" y="901765"/>
              <a:ext cx="54496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三、有效与上级领导沟通汇报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2421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98" y="1639362"/>
              <a:ext cx="6873581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AC12F15-8443-4825-B289-C8B91D1C67B8}"/>
              </a:ext>
            </a:extLst>
          </p:cNvPr>
          <p:cNvSpPr/>
          <p:nvPr/>
        </p:nvSpPr>
        <p:spPr>
          <a:xfrm>
            <a:off x="5528233" y="2030544"/>
            <a:ext cx="222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、一个核心：</a:t>
            </a:r>
            <a:endParaRPr lang="en-US" altLang="zh-CN" sz="24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CA6F5E54-CC97-4B7A-B7C1-0008A3C24744}"/>
              </a:ext>
            </a:extLst>
          </p:cNvPr>
          <p:cNvSpPr/>
          <p:nvPr/>
        </p:nvSpPr>
        <p:spPr>
          <a:xfrm>
            <a:off x="3574563" y="5586903"/>
            <a:ext cx="5493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站在领导的角度去理解领导，才能使你们更加融合！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392DB221-B4EC-4F9D-9225-18CE7630CD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1659" y="2896025"/>
            <a:ext cx="3790950" cy="24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449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252421" y="562026"/>
            <a:ext cx="6906558" cy="1077336"/>
            <a:chOff x="3252421" y="562026"/>
            <a:chExt cx="6906558" cy="10773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445884" y="901765"/>
              <a:ext cx="54496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三、有效与上级领导沟通汇报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2421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98" y="1639362"/>
              <a:ext cx="6873581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AC12F15-8443-4825-B289-C8B91D1C67B8}"/>
              </a:ext>
            </a:extLst>
          </p:cNvPr>
          <p:cNvSpPr/>
          <p:nvPr/>
        </p:nvSpPr>
        <p:spPr>
          <a:xfrm>
            <a:off x="5528233" y="2030544"/>
            <a:ext cx="1904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、二个心态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6E1556F7-28D7-427C-A8D7-EA88C0BD3980}"/>
              </a:ext>
            </a:extLst>
          </p:cNvPr>
          <p:cNvSpPr txBox="1"/>
          <p:nvPr/>
        </p:nvSpPr>
        <p:spPr>
          <a:xfrm>
            <a:off x="5100485" y="559167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全局观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E90E5E32-3CA8-4947-BF2E-E60296E0FD1F}"/>
              </a:ext>
            </a:extLst>
          </p:cNvPr>
          <p:cNvSpPr txBox="1"/>
          <p:nvPr/>
        </p:nvSpPr>
        <p:spPr>
          <a:xfrm>
            <a:off x="6681763" y="559167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见微知著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EB305F9C-EE37-4A0F-AC6E-CCC96F5A0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379" y="2742138"/>
            <a:ext cx="3714750" cy="2476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99543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252421" y="562026"/>
            <a:ext cx="6906558" cy="1077336"/>
            <a:chOff x="3252421" y="562026"/>
            <a:chExt cx="6906558" cy="10773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445884" y="901765"/>
              <a:ext cx="54496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三、有效与上级领导沟通汇报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2421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98" y="1639362"/>
              <a:ext cx="6873581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AC12F15-8443-4825-B289-C8B91D1C67B8}"/>
              </a:ext>
            </a:extLst>
          </p:cNvPr>
          <p:cNvSpPr/>
          <p:nvPr/>
        </p:nvSpPr>
        <p:spPr>
          <a:xfrm>
            <a:off x="5764014" y="1787822"/>
            <a:ext cx="1904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、五种方法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899C5659-4436-4621-AD7D-8C3BD1321BEF}"/>
              </a:ext>
            </a:extLst>
          </p:cNvPr>
          <p:cNvGrpSpPr/>
          <p:nvPr/>
        </p:nvGrpSpPr>
        <p:grpSpPr>
          <a:xfrm>
            <a:off x="2021038" y="5278353"/>
            <a:ext cx="3622522" cy="892552"/>
            <a:chOff x="6974497" y="3170575"/>
            <a:chExt cx="3622522" cy="892552"/>
          </a:xfrm>
        </p:grpSpPr>
        <p:sp>
          <p:nvSpPr>
            <p:cNvPr id="14" name="椭圆 13">
              <a:extLst>
                <a:ext uri="{FF2B5EF4-FFF2-40B4-BE49-F238E27FC236}">
                  <a16:creationId xmlns:a16="http://schemas.microsoft.com/office/drawing/2014/main" xmlns="" id="{2978EC24-CD80-4371-9C7B-8FEA91D47BED}"/>
                </a:ext>
              </a:extLst>
            </p:cNvPr>
            <p:cNvSpPr/>
            <p:nvPr/>
          </p:nvSpPr>
          <p:spPr>
            <a:xfrm>
              <a:off x="6974497" y="3256295"/>
              <a:ext cx="642972" cy="642972"/>
            </a:xfrm>
            <a:prstGeom prst="ellipse">
              <a:avLst/>
            </a:prstGeom>
            <a:ln>
              <a:solidFill>
                <a:srgbClr val="595959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简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xmlns="" id="{D7FA23A7-80AE-4534-8481-04B0912751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0874" y="3170575"/>
              <a:ext cx="2766145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要诀：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高度总结概括，浓缩为一句话，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30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秒，不能再多了。</a:t>
              </a:r>
              <a:endPara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1849D6F6-7559-438C-B9CC-BB3B5D26DB16}"/>
              </a:ext>
            </a:extLst>
          </p:cNvPr>
          <p:cNvGrpSpPr/>
          <p:nvPr/>
        </p:nvGrpSpPr>
        <p:grpSpPr>
          <a:xfrm>
            <a:off x="6583112" y="5029744"/>
            <a:ext cx="3857537" cy="892552"/>
            <a:chOff x="6974497" y="5104515"/>
            <a:chExt cx="3857537" cy="892552"/>
          </a:xfrm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xmlns="" id="{34D87B0F-B164-412A-BE73-59A8DE7C93CB}"/>
                </a:ext>
              </a:extLst>
            </p:cNvPr>
            <p:cNvSpPr/>
            <p:nvPr/>
          </p:nvSpPr>
          <p:spPr>
            <a:xfrm>
              <a:off x="6974497" y="5194713"/>
              <a:ext cx="642972" cy="642972"/>
            </a:xfrm>
            <a:prstGeom prst="ellipse">
              <a:avLst/>
            </a:prstGeom>
            <a:ln>
              <a:solidFill>
                <a:srgbClr val="595959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构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xmlns="" id="{CA605F62-213D-4F7A-A36D-258AD1AEB1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6896" y="5104515"/>
              <a:ext cx="3005138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要诀：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提炼关键词，别把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PPT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当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Word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，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喋喋不休，没有重点。</a:t>
              </a:r>
              <a:endPara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xmlns="" id="{A46804A4-ADED-498B-AB2C-CB4D8372CD94}"/>
              </a:ext>
            </a:extLst>
          </p:cNvPr>
          <p:cNvGrpSpPr/>
          <p:nvPr/>
        </p:nvGrpSpPr>
        <p:grpSpPr>
          <a:xfrm>
            <a:off x="6548442" y="3031132"/>
            <a:ext cx="4779276" cy="1138773"/>
            <a:chOff x="2348033" y="5218638"/>
            <a:chExt cx="4779276" cy="1138773"/>
          </a:xfrm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xmlns="" id="{F26F0574-07AF-4F52-B400-E5524C12D74C}"/>
                </a:ext>
              </a:extLst>
            </p:cNvPr>
            <p:cNvSpPr/>
            <p:nvPr/>
          </p:nvSpPr>
          <p:spPr>
            <a:xfrm>
              <a:off x="2348033" y="5290236"/>
              <a:ext cx="642972" cy="642972"/>
            </a:xfrm>
            <a:prstGeom prst="ellipse">
              <a:avLst/>
            </a:prstGeom>
            <a:ln>
              <a:solidFill>
                <a:srgbClr val="595959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专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34B21526-ADB2-45C9-8559-F46AA102E3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52420" y="5218638"/>
              <a:ext cx="3874889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要诀：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、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自己要成为专家，我是专业的，别人怎么提问，我都能给出最专业的回答。</a:t>
              </a: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2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、准备详细和充分</a:t>
              </a:r>
              <a:endPara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xmlns="" id="{9F42DCC6-C2B6-4C59-9AA0-7D8D51DFD24B}"/>
              </a:ext>
            </a:extLst>
          </p:cNvPr>
          <p:cNvGrpSpPr/>
          <p:nvPr/>
        </p:nvGrpSpPr>
        <p:grpSpPr>
          <a:xfrm>
            <a:off x="1981816" y="4231608"/>
            <a:ext cx="4115540" cy="744897"/>
            <a:chOff x="2348033" y="4359618"/>
            <a:chExt cx="4115540" cy="744897"/>
          </a:xfrm>
        </p:grpSpPr>
        <p:sp>
          <p:nvSpPr>
            <p:cNvPr id="16" name="椭圆 15">
              <a:extLst>
                <a:ext uri="{FF2B5EF4-FFF2-40B4-BE49-F238E27FC236}">
                  <a16:creationId xmlns:a16="http://schemas.microsoft.com/office/drawing/2014/main" xmlns="" id="{B869BCEB-A7A9-474A-80F3-78D0ACE31653}"/>
                </a:ext>
              </a:extLst>
            </p:cNvPr>
            <p:cNvSpPr/>
            <p:nvPr/>
          </p:nvSpPr>
          <p:spPr>
            <a:xfrm>
              <a:off x="2348033" y="4359618"/>
              <a:ext cx="642972" cy="642972"/>
            </a:xfrm>
            <a:prstGeom prst="ellipse">
              <a:avLst/>
            </a:prstGeom>
            <a:ln>
              <a:solidFill>
                <a:srgbClr val="595959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礼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xmlns="" id="{6633EFFB-93B4-490D-8C1D-5ED9A3BAA12C}"/>
                </a:ext>
              </a:extLst>
            </p:cNvPr>
            <p:cNvSpPr/>
            <p:nvPr/>
          </p:nvSpPr>
          <p:spPr>
            <a:xfrm>
              <a:off x="3285398" y="4458184"/>
              <a:ext cx="3178175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要诀：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不卑不亢，谦虚有礼，学会赞美</a:t>
              </a:r>
              <a:endPara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A99C0DF5-7CC8-4B06-A362-10BEB09C3EE2}"/>
              </a:ext>
            </a:extLst>
          </p:cNvPr>
          <p:cNvGrpSpPr/>
          <p:nvPr/>
        </p:nvGrpSpPr>
        <p:grpSpPr>
          <a:xfrm>
            <a:off x="1981816" y="2859613"/>
            <a:ext cx="4114684" cy="1138773"/>
            <a:chOff x="2348033" y="3256295"/>
            <a:chExt cx="4114684" cy="1138773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xmlns="" id="{5FC2ABDC-A850-4AB6-912A-9F6DF2347DD5}"/>
                </a:ext>
              </a:extLst>
            </p:cNvPr>
            <p:cNvSpPr/>
            <p:nvPr/>
          </p:nvSpPr>
          <p:spPr>
            <a:xfrm>
              <a:off x="2348033" y="3429000"/>
              <a:ext cx="642972" cy="642972"/>
            </a:xfrm>
            <a:prstGeom prst="ellipse">
              <a:avLst/>
            </a:prstGeom>
            <a:ln>
              <a:solidFill>
                <a:srgbClr val="595959"/>
              </a:solidFill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快</a:t>
              </a: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E85EC8C9-60EC-443B-8271-0A43F40D8D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542" y="3256295"/>
              <a:ext cx="3178175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要诀：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给我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30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秒，我有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30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秒的讲法；给我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分钟，我有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分钟的讲法；给我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小时，我有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0" lang="zh-CN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cs typeface="+mn-ea"/>
                  <a:sym typeface="+mn-lt"/>
                </a:rPr>
                <a:t>小时的讲法。</a:t>
              </a:r>
              <a:endParaRPr kumimoji="0" lang="zh-CN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xmlns="" id="{61764BAE-E13E-436D-B1C4-A5D7F175B2FE}"/>
              </a:ext>
            </a:extLst>
          </p:cNvPr>
          <p:cNvGrpSpPr/>
          <p:nvPr/>
        </p:nvGrpSpPr>
        <p:grpSpPr>
          <a:xfrm>
            <a:off x="1841494" y="2096827"/>
            <a:ext cx="3802066" cy="538186"/>
            <a:chOff x="1746351" y="2173916"/>
            <a:chExt cx="5641417" cy="538186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0A0BE1AD-E0C3-420A-9521-C822E457310A}"/>
                </a:ext>
              </a:extLst>
            </p:cNvPr>
            <p:cNvSpPr/>
            <p:nvPr/>
          </p:nvSpPr>
          <p:spPr>
            <a:xfrm>
              <a:off x="1746351" y="2435791"/>
              <a:ext cx="5288180" cy="276311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流程图: 过程 8">
              <a:extLst>
                <a:ext uri="{FF2B5EF4-FFF2-40B4-BE49-F238E27FC236}">
                  <a16:creationId xmlns:a16="http://schemas.microsoft.com/office/drawing/2014/main" xmlns="" id="{207096AE-2DEA-4FA9-8832-2DA400B4C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5078" y="2173916"/>
              <a:ext cx="5462690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与上级沟通汇报“</a:t>
              </a:r>
              <a:r>
                <a:rPr lang="en-US" altLang="zh-CN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字诀”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17349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252421" y="562026"/>
            <a:ext cx="6906558" cy="1077336"/>
            <a:chOff x="3252421" y="562026"/>
            <a:chExt cx="6906558" cy="10773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445884" y="901765"/>
              <a:ext cx="54496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三、有效与上级领导沟通汇报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2421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98" y="1639362"/>
              <a:ext cx="6873581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9E030B7C-40A8-4477-BB9C-55F21B72E1D9}"/>
              </a:ext>
            </a:extLst>
          </p:cNvPr>
          <p:cNvGrpSpPr/>
          <p:nvPr/>
        </p:nvGrpSpPr>
        <p:grpSpPr>
          <a:xfrm>
            <a:off x="1759836" y="2245424"/>
            <a:ext cx="3584601" cy="561676"/>
            <a:chOff x="1746351" y="2150426"/>
            <a:chExt cx="5318747" cy="561676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xmlns="" id="{9DC3CEB0-FA6A-4B86-A209-5AC4BEB9AE03}"/>
                </a:ext>
              </a:extLst>
            </p:cNvPr>
            <p:cNvSpPr/>
            <p:nvPr/>
          </p:nvSpPr>
          <p:spPr>
            <a:xfrm>
              <a:off x="1746351" y="2435791"/>
              <a:ext cx="5288180" cy="276311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流程图: 过程 8">
              <a:extLst>
                <a:ext uri="{FF2B5EF4-FFF2-40B4-BE49-F238E27FC236}">
                  <a16:creationId xmlns:a16="http://schemas.microsoft.com/office/drawing/2014/main" xmlns="" id="{AC450AB9-BC69-4646-9733-A78E923AF6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439" y="2150426"/>
              <a:ext cx="5020659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400" b="1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四类上级的模型的沟通</a:t>
              </a:r>
            </a:p>
          </p:txBody>
        </p:sp>
      </p:grpSp>
      <p:grpSp>
        <p:nvGrpSpPr>
          <p:cNvPr id="14336" name="组合 14335">
            <a:extLst>
              <a:ext uri="{FF2B5EF4-FFF2-40B4-BE49-F238E27FC236}">
                <a16:creationId xmlns:a16="http://schemas.microsoft.com/office/drawing/2014/main" xmlns="" id="{C64CC488-2A11-430D-9776-971B459263BA}"/>
              </a:ext>
            </a:extLst>
          </p:cNvPr>
          <p:cNvGrpSpPr/>
          <p:nvPr/>
        </p:nvGrpSpPr>
        <p:grpSpPr>
          <a:xfrm>
            <a:off x="2564204" y="3053180"/>
            <a:ext cx="7360881" cy="3058252"/>
            <a:chOff x="2564204" y="3053180"/>
            <a:chExt cx="7360881" cy="3058252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xmlns="" id="{AF71641F-C1EE-48D5-B2FD-CDA3F3E723C3}"/>
                </a:ext>
              </a:extLst>
            </p:cNvPr>
            <p:cNvGrpSpPr/>
            <p:nvPr/>
          </p:nvGrpSpPr>
          <p:grpSpPr>
            <a:xfrm>
              <a:off x="2564204" y="3053180"/>
              <a:ext cx="7360881" cy="3058252"/>
              <a:chOff x="1392971" y="1122613"/>
              <a:chExt cx="8831269" cy="4676722"/>
            </a:xfrm>
          </p:grpSpPr>
          <p:sp>
            <p:nvSpPr>
              <p:cNvPr id="31" name="Text Box 3">
                <a:extLst>
                  <a:ext uri="{FF2B5EF4-FFF2-40B4-BE49-F238E27FC236}">
                    <a16:creationId xmlns:a16="http://schemas.microsoft.com/office/drawing/2014/main" xmlns="" id="{433D534E-55E8-437F-8C62-B0D0BEA800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1763" y="1392238"/>
                <a:ext cx="221632" cy="51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Text Box 4">
                <a:extLst>
                  <a:ext uri="{FF2B5EF4-FFF2-40B4-BE49-F238E27FC236}">
                    <a16:creationId xmlns:a16="http://schemas.microsoft.com/office/drawing/2014/main" xmlns="" id="{F6E6BC77-DA9C-499B-A6A5-48C50CFCDA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3363" y="2382838"/>
                <a:ext cx="221632" cy="8942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Text Box 5">
                <a:extLst>
                  <a:ext uri="{FF2B5EF4-FFF2-40B4-BE49-F238E27FC236}">
                    <a16:creationId xmlns:a16="http://schemas.microsoft.com/office/drawing/2014/main" xmlns="" id="{E4345479-7C2B-4B60-8B04-8A14812285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16162" y="3602038"/>
                <a:ext cx="221632" cy="51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1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Text Box 6">
                <a:extLst>
                  <a:ext uri="{FF2B5EF4-FFF2-40B4-BE49-F238E27FC236}">
                    <a16:creationId xmlns:a16="http://schemas.microsoft.com/office/drawing/2014/main" xmlns="" id="{317872C8-959A-44A4-BFCA-6F436ADE95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3363" y="2860675"/>
                <a:ext cx="294636" cy="51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</a:p>
            </p:txBody>
          </p:sp>
          <p:sp>
            <p:nvSpPr>
              <p:cNvPr id="35" name="Text Box 7">
                <a:extLst>
                  <a:ext uri="{FF2B5EF4-FFF2-40B4-BE49-F238E27FC236}">
                    <a16:creationId xmlns:a16="http://schemas.microsoft.com/office/drawing/2014/main" xmlns="" id="{90749FAD-1D6D-4055-ACD2-E1AEF8CB77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2964" y="1773238"/>
                <a:ext cx="636969" cy="8001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anose="05000000000000000000" pitchFamily="2" charset="2"/>
                  <a:buAutoNum type="arabicPeriod"/>
                  <a:defRPr/>
                </a:pPr>
                <a:endParaRPr kumimoji="1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2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Line 8">
                <a:extLst>
                  <a:ext uri="{FF2B5EF4-FFF2-40B4-BE49-F238E27FC236}">
                    <a16:creationId xmlns:a16="http://schemas.microsoft.com/office/drawing/2014/main" xmlns="" id="{E193ECAF-01DE-4B4A-912B-901010E9B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32000" y="1581464"/>
                <a:ext cx="0" cy="35783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Line 9">
                <a:extLst>
                  <a:ext uri="{FF2B5EF4-FFF2-40B4-BE49-F238E27FC236}">
                    <a16:creationId xmlns:a16="http://schemas.microsoft.com/office/drawing/2014/main" xmlns="" id="{57DDDEDA-4176-47B6-9CE3-184DD30F88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2000" y="5181600"/>
                <a:ext cx="8026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Line 11">
                <a:extLst>
                  <a:ext uri="{FF2B5EF4-FFF2-40B4-BE49-F238E27FC236}">
                    <a16:creationId xmlns:a16="http://schemas.microsoft.com/office/drawing/2014/main" xmlns="" id="{DF00B559-E3DA-4A26-9A04-0884931241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058400" y="1600200"/>
                <a:ext cx="0" cy="3581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Line 12">
                <a:extLst>
                  <a:ext uri="{FF2B5EF4-FFF2-40B4-BE49-F238E27FC236}">
                    <a16:creationId xmlns:a16="http://schemas.microsoft.com/office/drawing/2014/main" xmlns="" id="{13251F28-946A-4035-A452-DE1705841D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32000" y="3505200"/>
                <a:ext cx="8026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Line 13">
                <a:extLst>
                  <a:ext uri="{FF2B5EF4-FFF2-40B4-BE49-F238E27FC236}">
                    <a16:creationId xmlns:a16="http://schemas.microsoft.com/office/drawing/2014/main" xmlns="" id="{22E50854-BBED-4C25-8EB3-B11332E9F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80100" y="1585913"/>
                <a:ext cx="0" cy="3581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Text Box 14">
                <a:extLst>
                  <a:ext uri="{FF2B5EF4-FFF2-40B4-BE49-F238E27FC236}">
                    <a16:creationId xmlns:a16="http://schemas.microsoft.com/office/drawing/2014/main" xmlns="" id="{5A65F2F8-D4EA-4800-A4B4-2D390120A7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2179" y="2573339"/>
                <a:ext cx="516960" cy="13962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支持行为</a:t>
                </a:r>
              </a:p>
            </p:txBody>
          </p:sp>
          <p:sp>
            <p:nvSpPr>
              <p:cNvPr id="43" name="Text Box 15">
                <a:extLst>
                  <a:ext uri="{FF2B5EF4-FFF2-40B4-BE49-F238E27FC236}">
                    <a16:creationId xmlns:a16="http://schemas.microsoft.com/office/drawing/2014/main" xmlns="" id="{F218E875-712D-4744-9DBF-75FBEF1A43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18102" y="5281613"/>
                <a:ext cx="1206239" cy="5177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控制行为</a:t>
                </a:r>
              </a:p>
            </p:txBody>
          </p:sp>
          <p:sp>
            <p:nvSpPr>
              <p:cNvPr id="44" name="Line 16">
                <a:extLst>
                  <a:ext uri="{FF2B5EF4-FFF2-40B4-BE49-F238E27FC236}">
                    <a16:creationId xmlns:a16="http://schemas.microsoft.com/office/drawing/2014/main" xmlns="" id="{60251666-14D9-42CF-9D1C-0941B148E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05600" y="5486400"/>
                <a:ext cx="2641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Line 17">
                <a:extLst>
                  <a:ext uri="{FF2B5EF4-FFF2-40B4-BE49-F238E27FC236}">
                    <a16:creationId xmlns:a16="http://schemas.microsoft.com/office/drawing/2014/main" xmlns="" id="{B1A5D0E5-AFC6-4498-9188-AF66A6C84A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0000" y="5486400"/>
                <a:ext cx="21336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Text Box 18">
                <a:extLst>
                  <a:ext uri="{FF2B5EF4-FFF2-40B4-BE49-F238E27FC236}">
                    <a16:creationId xmlns:a16="http://schemas.microsoft.com/office/drawing/2014/main" xmlns="" id="{EEFD1281-D770-46E0-AC3A-C87BFB3F81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3363" y="5373687"/>
                <a:ext cx="775440" cy="42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（低）</a:t>
                </a:r>
              </a:p>
            </p:txBody>
          </p:sp>
          <p:sp>
            <p:nvSpPr>
              <p:cNvPr id="47" name="Text Box 19">
                <a:extLst>
                  <a:ext uri="{FF2B5EF4-FFF2-40B4-BE49-F238E27FC236}">
                    <a16:creationId xmlns:a16="http://schemas.microsoft.com/office/drawing/2014/main" xmlns="" id="{79CAF46A-C4AB-44C8-9BED-C7FF2CD7E4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448800" y="5275263"/>
                <a:ext cx="775440" cy="42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（高）</a:t>
                </a:r>
              </a:p>
            </p:txBody>
          </p:sp>
          <p:sp>
            <p:nvSpPr>
              <p:cNvPr id="48" name="Line 20">
                <a:extLst>
                  <a:ext uri="{FF2B5EF4-FFF2-40B4-BE49-F238E27FC236}">
                    <a16:creationId xmlns:a16="http://schemas.microsoft.com/office/drawing/2014/main" xmlns="" id="{C106891F-0430-445D-BF3C-23422AC1F2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7200" y="3886200"/>
                <a:ext cx="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Line 21">
                <a:extLst>
                  <a:ext uri="{FF2B5EF4-FFF2-40B4-BE49-F238E27FC236}">
                    <a16:creationId xmlns:a16="http://schemas.microsoft.com/office/drawing/2014/main" xmlns="" id="{890C0366-FCDC-4784-8C37-BA8BE41834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727200" y="1600200"/>
                <a:ext cx="0" cy="914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Text Box 22">
                <a:extLst>
                  <a:ext uri="{FF2B5EF4-FFF2-40B4-BE49-F238E27FC236}">
                    <a16:creationId xmlns:a16="http://schemas.microsoft.com/office/drawing/2014/main" xmlns="" id="{95C69D2B-D3D4-46E2-A368-B1592E7D6F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2971" y="1122613"/>
                <a:ext cx="775440" cy="423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2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（高）</a:t>
                </a:r>
              </a:p>
            </p:txBody>
          </p:sp>
          <p:sp>
            <p:nvSpPr>
              <p:cNvPr id="51" name="Text Box 23">
                <a:extLst>
                  <a:ext uri="{FF2B5EF4-FFF2-40B4-BE49-F238E27FC236}">
                    <a16:creationId xmlns:a16="http://schemas.microsoft.com/office/drawing/2014/main" xmlns="" id="{3CB4B4AA-31B1-4B40-B888-A25D7EE91BE4}"/>
                  </a:ext>
                </a:extLst>
              </p:cNvPr>
              <p:cNvSpPr txBox="1"/>
              <p:nvPr/>
            </p:nvSpPr>
            <p:spPr>
              <a:xfrm flipV="1">
                <a:off x="2640013" y="2205038"/>
                <a:ext cx="596900" cy="5177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rot="10800000">
                <a:spAutoFit/>
              </a:bodyPr>
              <a:lstStyle/>
              <a:p>
                <a:endParaRPr lang="zh-CN" altLang="en-US" sz="16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Text Box 24">
                <a:extLst>
                  <a:ext uri="{FF2B5EF4-FFF2-40B4-BE49-F238E27FC236}">
                    <a16:creationId xmlns:a16="http://schemas.microsoft.com/office/drawing/2014/main" xmlns="" id="{8026EDCD-9A91-42AD-A27B-EAC484E020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1832" y="2184854"/>
                <a:ext cx="1538814" cy="611854"/>
              </a:xfrm>
              <a:prstGeom prst="rect">
                <a:avLst/>
              </a:prstGeom>
              <a:solidFill>
                <a:srgbClr val="E29A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参与型</a:t>
                </a:r>
              </a:p>
            </p:txBody>
          </p:sp>
          <p:sp>
            <p:nvSpPr>
              <p:cNvPr id="53" name="Text Box 25">
                <a:extLst>
                  <a:ext uri="{FF2B5EF4-FFF2-40B4-BE49-F238E27FC236}">
                    <a16:creationId xmlns:a16="http://schemas.microsoft.com/office/drawing/2014/main" xmlns="" id="{583A4C14-F2FB-417A-9C42-E5DB59461D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05818" y="2191205"/>
                <a:ext cx="1538814" cy="611854"/>
              </a:xfrm>
              <a:prstGeom prst="rect">
                <a:avLst/>
              </a:prstGeom>
              <a:solidFill>
                <a:srgbClr val="E29A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监督型</a:t>
                </a:r>
              </a:p>
            </p:txBody>
          </p:sp>
          <p:sp>
            <p:nvSpPr>
              <p:cNvPr id="54" name="Text Box 26">
                <a:extLst>
                  <a:ext uri="{FF2B5EF4-FFF2-40B4-BE49-F238E27FC236}">
                    <a16:creationId xmlns:a16="http://schemas.microsoft.com/office/drawing/2014/main" xmlns="" id="{1A24BACD-DFD1-4C01-964D-C1224FBD56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00568" y="3978731"/>
                <a:ext cx="1538814" cy="611854"/>
              </a:xfrm>
              <a:prstGeom prst="rect">
                <a:avLst/>
              </a:prstGeom>
              <a:solidFill>
                <a:srgbClr val="E29A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授权型</a:t>
                </a:r>
              </a:p>
            </p:txBody>
          </p:sp>
          <p:sp>
            <p:nvSpPr>
              <p:cNvPr id="55" name="Text Box 27">
                <a:extLst>
                  <a:ext uri="{FF2B5EF4-FFF2-40B4-BE49-F238E27FC236}">
                    <a16:creationId xmlns:a16="http://schemas.microsoft.com/office/drawing/2014/main" xmlns="" id="{2E488848-E02F-419E-95C2-B2ED70ACDE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43918" y="3991429"/>
                <a:ext cx="1538814" cy="611854"/>
              </a:xfrm>
              <a:prstGeom prst="rect">
                <a:avLst/>
              </a:prstGeom>
              <a:solidFill>
                <a:srgbClr val="E29A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专制型</a:t>
                </a:r>
              </a:p>
            </p:txBody>
          </p:sp>
        </p:grp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xmlns="" id="{AB3CE218-C3DB-4DF2-A7D4-1D9222827F0B}"/>
                </a:ext>
              </a:extLst>
            </p:cNvPr>
            <p:cNvCxnSpPr>
              <a:cxnSpLocks/>
            </p:cNvCxnSpPr>
            <p:nvPr/>
          </p:nvCxnSpPr>
          <p:spPr>
            <a:xfrm>
              <a:off x="3088340" y="3356839"/>
              <a:ext cx="6698517" cy="0"/>
            </a:xfrm>
            <a:prstGeom prst="line">
              <a:avLst/>
            </a:prstGeom>
            <a:ln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71471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0634D15-F874-490A-AB98-67CCC555E0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7B7762E-B147-4BF3-93A5-F329F4C68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28578" y="1513295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管理者如何带好团队培训系列课程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F3EFB63-DD00-49A7-B449-1D3B0B53FB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1181" y="730975"/>
            <a:ext cx="1402915" cy="1164920"/>
          </a:xfrm>
          <a:custGeom>
            <a:avLst/>
            <a:gdLst>
              <a:gd name="connsiteX0" fmla="*/ 0 w 1402915"/>
              <a:gd name="connsiteY0" fmla="*/ 0 h 1164920"/>
              <a:gd name="connsiteX1" fmla="*/ 1402915 w 1402915"/>
              <a:gd name="connsiteY1" fmla="*/ 0 h 1164920"/>
              <a:gd name="connsiteX2" fmla="*/ 1402915 w 1402915"/>
              <a:gd name="connsiteY2" fmla="*/ 1164920 h 1164920"/>
              <a:gd name="connsiteX3" fmla="*/ 0 w 1402915"/>
              <a:gd name="connsiteY3" fmla="*/ 1164920 h 1164920"/>
              <a:gd name="connsiteX4" fmla="*/ 0 w 1402915"/>
              <a:gd name="connsiteY4" fmla="*/ 0 h 11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15" h="1164920">
                <a:moveTo>
                  <a:pt x="0" y="0"/>
                </a:moveTo>
                <a:lnTo>
                  <a:pt x="1402915" y="0"/>
                </a:lnTo>
                <a:lnTo>
                  <a:pt x="1402915" y="1164920"/>
                </a:lnTo>
                <a:lnTo>
                  <a:pt x="0" y="11649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FCFA16F-75D5-4E11-9B08-FFB19D5986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6244" y="2103372"/>
            <a:ext cx="694759" cy="486624"/>
          </a:xfrm>
          <a:custGeom>
            <a:avLst/>
            <a:gdLst>
              <a:gd name="connsiteX0" fmla="*/ 0 w 694759"/>
              <a:gd name="connsiteY0" fmla="*/ 0 h 486624"/>
              <a:gd name="connsiteX1" fmla="*/ 694759 w 694759"/>
              <a:gd name="connsiteY1" fmla="*/ 0 h 486624"/>
              <a:gd name="connsiteX2" fmla="*/ 694759 w 694759"/>
              <a:gd name="connsiteY2" fmla="*/ 486624 h 486624"/>
              <a:gd name="connsiteX3" fmla="*/ 0 w 694759"/>
              <a:gd name="connsiteY3" fmla="*/ 486624 h 486624"/>
              <a:gd name="connsiteX4" fmla="*/ 0 w 694759"/>
              <a:gd name="connsiteY4" fmla="*/ 0 h 4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759" h="486624">
                <a:moveTo>
                  <a:pt x="0" y="0"/>
                </a:moveTo>
                <a:lnTo>
                  <a:pt x="694759" y="0"/>
                </a:lnTo>
                <a:lnTo>
                  <a:pt x="694759" y="486624"/>
                </a:lnTo>
                <a:lnTo>
                  <a:pt x="0" y="4866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F9AC7F7E-C20A-49E6-822D-040428886E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6419" y="516757"/>
            <a:ext cx="2068134" cy="714771"/>
          </a:xfrm>
          <a:custGeom>
            <a:avLst/>
            <a:gdLst>
              <a:gd name="connsiteX0" fmla="*/ 0 w 2530910"/>
              <a:gd name="connsiteY0" fmla="*/ 0 h 874712"/>
              <a:gd name="connsiteX1" fmla="*/ 2530910 w 2530910"/>
              <a:gd name="connsiteY1" fmla="*/ 0 h 874712"/>
              <a:gd name="connsiteX2" fmla="*/ 2530910 w 2530910"/>
              <a:gd name="connsiteY2" fmla="*/ 874712 h 874712"/>
              <a:gd name="connsiteX3" fmla="*/ 0 w 2530910"/>
              <a:gd name="connsiteY3" fmla="*/ 874712 h 874712"/>
              <a:gd name="connsiteX4" fmla="*/ 0 w 2530910"/>
              <a:gd name="connsiteY4" fmla="*/ 0 h 87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910" h="874712">
                <a:moveTo>
                  <a:pt x="0" y="0"/>
                </a:moveTo>
                <a:lnTo>
                  <a:pt x="2530910" y="0"/>
                </a:lnTo>
                <a:lnTo>
                  <a:pt x="2530910" y="874712"/>
                </a:lnTo>
                <a:lnTo>
                  <a:pt x="0" y="87471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D7FAEE6A-B081-4004-AD5A-35EB13EE0F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9023" y="4490218"/>
            <a:ext cx="1063282" cy="1065584"/>
          </a:xfrm>
          <a:custGeom>
            <a:avLst/>
            <a:gdLst>
              <a:gd name="connsiteX0" fmla="*/ 531641 w 1063282"/>
              <a:gd name="connsiteY0" fmla="*/ 0 h 1065584"/>
              <a:gd name="connsiteX1" fmla="*/ 1063282 w 1063282"/>
              <a:gd name="connsiteY1" fmla="*/ 532792 h 1065584"/>
              <a:gd name="connsiteX2" fmla="*/ 531641 w 1063282"/>
              <a:gd name="connsiteY2" fmla="*/ 1065584 h 1065584"/>
              <a:gd name="connsiteX3" fmla="*/ 0 w 1063282"/>
              <a:gd name="connsiteY3" fmla="*/ 532792 h 1065584"/>
              <a:gd name="connsiteX4" fmla="*/ 531641 w 1063282"/>
              <a:gd name="connsiteY4" fmla="*/ 0 h 106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82" h="1065584">
                <a:moveTo>
                  <a:pt x="531641" y="0"/>
                </a:moveTo>
                <a:cubicBezTo>
                  <a:pt x="825258" y="0"/>
                  <a:pt x="1063282" y="238539"/>
                  <a:pt x="1063282" y="532792"/>
                </a:cubicBezTo>
                <a:cubicBezTo>
                  <a:pt x="1063282" y="827045"/>
                  <a:pt x="825258" y="1065584"/>
                  <a:pt x="531641" y="1065584"/>
                </a:cubicBezTo>
                <a:cubicBezTo>
                  <a:pt x="238024" y="1065584"/>
                  <a:pt x="0" y="827045"/>
                  <a:pt x="0" y="532792"/>
                </a:cubicBezTo>
                <a:cubicBezTo>
                  <a:pt x="0" y="238539"/>
                  <a:pt x="238024" y="0"/>
                  <a:pt x="531641" y="0"/>
                </a:cubicBez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A05565A0-C5E3-4B7E-8A89-0AFC22E3BD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8271" y="5062207"/>
            <a:ext cx="1035825" cy="1572075"/>
          </a:xfrm>
          <a:custGeom>
            <a:avLst/>
            <a:gdLst>
              <a:gd name="connsiteX0" fmla="*/ 855253 w 1413600"/>
              <a:gd name="connsiteY0" fmla="*/ 0 h 2145425"/>
              <a:gd name="connsiteX1" fmla="*/ 1413600 w 1413600"/>
              <a:gd name="connsiteY1" fmla="*/ 1893191 h 2145425"/>
              <a:gd name="connsiteX2" fmla="*/ 558346 w 1413600"/>
              <a:gd name="connsiteY2" fmla="*/ 2145425 h 2145425"/>
              <a:gd name="connsiteX3" fmla="*/ 0 w 1413600"/>
              <a:gd name="connsiteY3" fmla="*/ 252234 h 2145425"/>
              <a:gd name="connsiteX4" fmla="*/ 855253 w 1413600"/>
              <a:gd name="connsiteY4" fmla="*/ 0 h 214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600" h="2145425">
                <a:moveTo>
                  <a:pt x="855253" y="0"/>
                </a:moveTo>
                <a:lnTo>
                  <a:pt x="1413600" y="1893191"/>
                </a:lnTo>
                <a:lnTo>
                  <a:pt x="558346" y="2145425"/>
                </a:lnTo>
                <a:lnTo>
                  <a:pt x="0" y="252234"/>
                </a:lnTo>
                <a:lnTo>
                  <a:pt x="855253" y="0"/>
                </a:lnTo>
                <a:close/>
              </a:path>
            </a:pathLst>
          </a:cu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C21C7B01-B35C-4F8C-B8A1-DFC3858C584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082" y="448690"/>
            <a:ext cx="808925" cy="810676"/>
          </a:xfrm>
          <a:custGeom>
            <a:avLst/>
            <a:gdLst>
              <a:gd name="connsiteX0" fmla="*/ 0 w 1198887"/>
              <a:gd name="connsiteY0" fmla="*/ 0 h 1201482"/>
              <a:gd name="connsiteX1" fmla="*/ 1198887 w 1198887"/>
              <a:gd name="connsiteY1" fmla="*/ 0 h 1201482"/>
              <a:gd name="connsiteX2" fmla="*/ 1198887 w 1198887"/>
              <a:gd name="connsiteY2" fmla="*/ 1201482 h 1201482"/>
              <a:gd name="connsiteX3" fmla="*/ 0 w 1198887"/>
              <a:gd name="connsiteY3" fmla="*/ 1201482 h 1201482"/>
              <a:gd name="connsiteX4" fmla="*/ 0 w 1198887"/>
              <a:gd name="connsiteY4" fmla="*/ 0 h 12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7" h="1201482">
                <a:moveTo>
                  <a:pt x="0" y="0"/>
                </a:moveTo>
                <a:lnTo>
                  <a:pt x="1198887" y="0"/>
                </a:lnTo>
                <a:lnTo>
                  <a:pt x="1198887" y="1201482"/>
                </a:lnTo>
                <a:lnTo>
                  <a:pt x="0" y="120148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A7D2F3D-3947-4154-9501-F035288565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459" y="5364633"/>
            <a:ext cx="1472905" cy="1269649"/>
          </a:xfrm>
          <a:custGeom>
            <a:avLst/>
            <a:gdLst>
              <a:gd name="connsiteX0" fmla="*/ 2707029 w 3108673"/>
              <a:gd name="connsiteY0" fmla="*/ 0 h 2679685"/>
              <a:gd name="connsiteX1" fmla="*/ 3108673 w 3108673"/>
              <a:gd name="connsiteY1" fmla="*/ 2129457 h 2679685"/>
              <a:gd name="connsiteX2" fmla="*/ 191440 w 3108673"/>
              <a:gd name="connsiteY2" fmla="*/ 2679685 h 2679685"/>
              <a:gd name="connsiteX3" fmla="*/ 0 w 3108673"/>
              <a:gd name="connsiteY3" fmla="*/ 1664696 h 2679685"/>
              <a:gd name="connsiteX4" fmla="*/ 0 w 3108673"/>
              <a:gd name="connsiteY4" fmla="*/ 510581 h 2679685"/>
              <a:gd name="connsiteX5" fmla="*/ 786240 w 3108673"/>
              <a:gd name="connsiteY5" fmla="*/ 362286 h 2679685"/>
              <a:gd name="connsiteX6" fmla="*/ 787279 w 3108673"/>
              <a:gd name="connsiteY6" fmla="*/ 363145 h 2679685"/>
              <a:gd name="connsiteX7" fmla="*/ 1084524 w 3108673"/>
              <a:gd name="connsiteY7" fmla="*/ 454137 h 2679685"/>
              <a:gd name="connsiteX8" fmla="*/ 1460451 w 3108673"/>
              <a:gd name="connsiteY8" fmla="*/ 298086 h 2679685"/>
              <a:gd name="connsiteX9" fmla="*/ 1521819 w 3108673"/>
              <a:gd name="connsiteY9" fmla="*/ 223546 h 2679685"/>
              <a:gd name="connsiteX10" fmla="*/ 2210707 w 3108673"/>
              <a:gd name="connsiteY10" fmla="*/ 93613 h 2679685"/>
              <a:gd name="connsiteX11" fmla="*/ 2242541 w 3108673"/>
              <a:gd name="connsiteY11" fmla="*/ 103516 h 2679685"/>
              <a:gd name="connsiteX12" fmla="*/ 2349685 w 3108673"/>
              <a:gd name="connsiteY12" fmla="*/ 114340 h 2679685"/>
              <a:gd name="connsiteX13" fmla="*/ 2646930 w 3108673"/>
              <a:gd name="connsiteY13" fmla="*/ 23348 h 2679685"/>
              <a:gd name="connsiteX14" fmla="*/ 2665751 w 3108673"/>
              <a:gd name="connsiteY14" fmla="*/ 7786 h 2679685"/>
              <a:gd name="connsiteX15" fmla="*/ 2707029 w 3108673"/>
              <a:gd name="connsiteY15" fmla="*/ 0 h 26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8673" h="2679685">
                <a:moveTo>
                  <a:pt x="2707029" y="0"/>
                </a:moveTo>
                <a:lnTo>
                  <a:pt x="3108673" y="2129457"/>
                </a:lnTo>
                <a:lnTo>
                  <a:pt x="191440" y="2679685"/>
                </a:lnTo>
                <a:lnTo>
                  <a:pt x="0" y="1664696"/>
                </a:lnTo>
                <a:lnTo>
                  <a:pt x="0" y="510581"/>
                </a:lnTo>
                <a:lnTo>
                  <a:pt x="786240" y="362286"/>
                </a:lnTo>
                <a:lnTo>
                  <a:pt x="787279" y="363145"/>
                </a:lnTo>
                <a:cubicBezTo>
                  <a:pt x="872129" y="420593"/>
                  <a:pt x="974418" y="454137"/>
                  <a:pt x="1084524" y="454137"/>
                </a:cubicBezTo>
                <a:cubicBezTo>
                  <a:pt x="1231333" y="454137"/>
                  <a:pt x="1364243" y="394502"/>
                  <a:pt x="1460451" y="298086"/>
                </a:cubicBezTo>
                <a:lnTo>
                  <a:pt x="1521819" y="223546"/>
                </a:lnTo>
                <a:lnTo>
                  <a:pt x="2210707" y="93613"/>
                </a:lnTo>
                <a:lnTo>
                  <a:pt x="2242541" y="103516"/>
                </a:lnTo>
                <a:cubicBezTo>
                  <a:pt x="2277150" y="110613"/>
                  <a:pt x="2312983" y="114340"/>
                  <a:pt x="2349685" y="114340"/>
                </a:cubicBezTo>
                <a:cubicBezTo>
                  <a:pt x="2459792" y="114340"/>
                  <a:pt x="2562080" y="80796"/>
                  <a:pt x="2646930" y="23348"/>
                </a:cubicBezTo>
                <a:lnTo>
                  <a:pt x="2665751" y="7786"/>
                </a:lnTo>
                <a:lnTo>
                  <a:pt x="2707029" y="0"/>
                </a:lnTo>
                <a:close/>
              </a:path>
            </a:pathLst>
          </a:cu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BB165F24-C2C2-415B-A886-822C0CDFF7D2}"/>
              </a:ext>
            </a:extLst>
          </p:cNvPr>
          <p:cNvSpPr/>
          <p:nvPr/>
        </p:nvSpPr>
        <p:spPr>
          <a:xfrm>
            <a:off x="5563035" y="936000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B5823958-E568-4896-9A73-152A6BDE2CEE}"/>
              </a:ext>
            </a:extLst>
          </p:cNvPr>
          <p:cNvGrpSpPr/>
          <p:nvPr/>
        </p:nvGrpSpPr>
        <p:grpSpPr>
          <a:xfrm>
            <a:off x="3163580" y="2023864"/>
            <a:ext cx="1121332" cy="1138281"/>
            <a:chOff x="8102024" y="1895895"/>
            <a:chExt cx="2146986" cy="2179438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FA7F9984-6672-4414-BDB1-48E998115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C6C13937-BADB-4BB6-A84C-809F0768667F}"/>
                </a:ext>
              </a:extLst>
            </p:cNvPr>
            <p:cNvSpPr/>
            <p:nvPr/>
          </p:nvSpPr>
          <p:spPr>
            <a:xfrm>
              <a:off x="8292086" y="2178089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第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6E1204E8-01E1-4AB5-89D0-6408EF9365FA}"/>
              </a:ext>
            </a:extLst>
          </p:cNvPr>
          <p:cNvGrpSpPr/>
          <p:nvPr/>
        </p:nvGrpSpPr>
        <p:grpSpPr>
          <a:xfrm>
            <a:off x="4284103" y="2023864"/>
            <a:ext cx="1121332" cy="1138281"/>
            <a:chOff x="8102024" y="1895895"/>
            <a:chExt cx="2146986" cy="2179438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xmlns="" id="{34BD0533-5C7E-45A7-B667-7B885A727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08B639AA-AD68-47F8-92A2-121C497EC510}"/>
                </a:ext>
              </a:extLst>
            </p:cNvPr>
            <p:cNvSpPr/>
            <p:nvPr/>
          </p:nvSpPr>
          <p:spPr>
            <a:xfrm>
              <a:off x="8598415" y="2162508"/>
              <a:ext cx="1044153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4</a:t>
              </a:r>
              <a:endParaRPr lang="zh-CN" altLang="en-US" sz="4800" dirty="0">
                <a:ln w="19050">
                  <a:noFill/>
                </a:ln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B27AC947-2254-4DB3-BB07-170E8F234BAD}"/>
              </a:ext>
            </a:extLst>
          </p:cNvPr>
          <p:cNvGrpSpPr/>
          <p:nvPr/>
        </p:nvGrpSpPr>
        <p:grpSpPr>
          <a:xfrm>
            <a:off x="6682837" y="2023864"/>
            <a:ext cx="1121332" cy="1138281"/>
            <a:chOff x="8102024" y="1895895"/>
            <a:chExt cx="2146986" cy="2179438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xmlns="" id="{9D243A0B-1F9E-4AE8-BF44-1FB49375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7" name="矩形 56">
              <a:extLst>
                <a:ext uri="{FF2B5EF4-FFF2-40B4-BE49-F238E27FC236}">
                  <a16:creationId xmlns:a16="http://schemas.microsoft.com/office/drawing/2014/main" xmlns="" id="{3088BD1F-A97B-4AB3-8F84-C0B5E7B1F8F5}"/>
                </a:ext>
              </a:extLst>
            </p:cNvPr>
            <p:cNvSpPr/>
            <p:nvPr/>
          </p:nvSpPr>
          <p:spPr>
            <a:xfrm>
              <a:off x="8292084" y="2131344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部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F06055B4-6D82-4D27-BC88-3BB38AB1A020}"/>
              </a:ext>
            </a:extLst>
          </p:cNvPr>
          <p:cNvGrpSpPr/>
          <p:nvPr/>
        </p:nvGrpSpPr>
        <p:grpSpPr>
          <a:xfrm>
            <a:off x="7767529" y="2023864"/>
            <a:ext cx="1121332" cy="1138281"/>
            <a:chOff x="8102024" y="1895895"/>
            <a:chExt cx="2146986" cy="2179438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xmlns="" id="{8848B4F7-0E58-4DCC-9F13-71DA9F8DD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60" name="矩形 59">
              <a:extLst>
                <a:ext uri="{FF2B5EF4-FFF2-40B4-BE49-F238E27FC236}">
                  <a16:creationId xmlns:a16="http://schemas.microsoft.com/office/drawing/2014/main" xmlns="" id="{7E476E43-4EE3-42D3-881B-3668C60658DA}"/>
                </a:ext>
              </a:extLst>
            </p:cNvPr>
            <p:cNvSpPr/>
            <p:nvPr/>
          </p:nvSpPr>
          <p:spPr>
            <a:xfrm>
              <a:off x="8319418" y="2138701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分</a:t>
              </a:r>
            </a:p>
          </p:txBody>
        </p:sp>
      </p:grpSp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E0E4A21F-872B-4BFC-B959-92FA3428417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7194" y="2007534"/>
            <a:ext cx="1107996" cy="1107996"/>
          </a:xfrm>
          <a:custGeom>
            <a:avLst/>
            <a:gdLst>
              <a:gd name="connsiteX0" fmla="*/ 2270003 w 4540006"/>
              <a:gd name="connsiteY0" fmla="*/ 0 h 4540006"/>
              <a:gd name="connsiteX1" fmla="*/ 3153591 w 4540006"/>
              <a:gd name="connsiteY1" fmla="*/ 178388 h 4540006"/>
              <a:gd name="connsiteX2" fmla="*/ 3185242 w 4540006"/>
              <a:gd name="connsiteY2" fmla="*/ 193635 h 4540006"/>
              <a:gd name="connsiteX3" fmla="*/ 3185242 w 4540006"/>
              <a:gd name="connsiteY3" fmla="*/ 530298 h 4540006"/>
              <a:gd name="connsiteX4" fmla="*/ 3727073 w 4540006"/>
              <a:gd name="connsiteY4" fmla="*/ 530298 h 4540006"/>
              <a:gd name="connsiteX5" fmla="*/ 3830768 w 4540006"/>
              <a:gd name="connsiteY5" fmla="*/ 624542 h 4540006"/>
              <a:gd name="connsiteX6" fmla="*/ 3830768 w 4540006"/>
              <a:gd name="connsiteY6" fmla="*/ 1106496 h 4540006"/>
              <a:gd name="connsiteX7" fmla="*/ 4216523 w 4540006"/>
              <a:gd name="connsiteY7" fmla="*/ 1106496 h 4540006"/>
              <a:gd name="connsiteX8" fmla="*/ 4266029 w 4540006"/>
              <a:gd name="connsiteY8" fmla="*/ 1187985 h 4540006"/>
              <a:gd name="connsiteX9" fmla="*/ 4540006 w 4540006"/>
              <a:gd name="connsiteY9" fmla="*/ 2270003 h 4540006"/>
              <a:gd name="connsiteX10" fmla="*/ 4437951 w 4540006"/>
              <a:gd name="connsiteY10" fmla="*/ 2945032 h 4540006"/>
              <a:gd name="connsiteX11" fmla="*/ 4414887 w 4540006"/>
              <a:gd name="connsiteY11" fmla="*/ 3008049 h 4540006"/>
              <a:gd name="connsiteX12" fmla="*/ 2838854 w 4540006"/>
              <a:gd name="connsiteY12" fmla="*/ 4427111 h 4540006"/>
              <a:gd name="connsiteX13" fmla="*/ 2866740 w 4540006"/>
              <a:gd name="connsiteY13" fmla="*/ 4458082 h 4540006"/>
              <a:gd name="connsiteX14" fmla="*/ 2727488 w 4540006"/>
              <a:gd name="connsiteY14" fmla="*/ 4493888 h 4540006"/>
              <a:gd name="connsiteX15" fmla="*/ 2270003 w 4540006"/>
              <a:gd name="connsiteY15" fmla="*/ 4540006 h 4540006"/>
              <a:gd name="connsiteX16" fmla="*/ 0 w 4540006"/>
              <a:gd name="connsiteY16" fmla="*/ 2270003 h 4540006"/>
              <a:gd name="connsiteX17" fmla="*/ 178388 w 4540006"/>
              <a:gd name="connsiteY17" fmla="*/ 1386415 h 4540006"/>
              <a:gd name="connsiteX18" fmla="*/ 215351 w 4540006"/>
              <a:gd name="connsiteY18" fmla="*/ 1309686 h 4540006"/>
              <a:gd name="connsiteX19" fmla="*/ 492147 w 4540006"/>
              <a:gd name="connsiteY19" fmla="*/ 1309686 h 4540006"/>
              <a:gd name="connsiteX20" fmla="*/ 492147 w 4540006"/>
              <a:gd name="connsiteY20" fmla="*/ 861122 h 4540006"/>
              <a:gd name="connsiteX21" fmla="*/ 518358 w 4540006"/>
              <a:gd name="connsiteY21" fmla="*/ 826070 h 4540006"/>
              <a:gd name="connsiteX22" fmla="*/ 1000823 w 4540006"/>
              <a:gd name="connsiteY22" fmla="*/ 387681 h 4540006"/>
              <a:gd name="connsiteX23" fmla="*/ 1054728 w 4540006"/>
              <a:gd name="connsiteY23" fmla="*/ 354933 h 4540006"/>
              <a:gd name="connsiteX24" fmla="*/ 1946215 w 4540006"/>
              <a:gd name="connsiteY24" fmla="*/ 354933 h 4540006"/>
              <a:gd name="connsiteX25" fmla="*/ 1946215 w 4540006"/>
              <a:gd name="connsiteY25" fmla="*/ 336615 h 4540006"/>
              <a:gd name="connsiteX26" fmla="*/ 1982744 w 4540006"/>
              <a:gd name="connsiteY26" fmla="*/ 336615 h 4540006"/>
              <a:gd name="connsiteX27" fmla="*/ 1982744 w 4540006"/>
              <a:gd name="connsiteY27" fmla="*/ 324089 h 4540006"/>
              <a:gd name="connsiteX28" fmla="*/ 1995270 w 4540006"/>
              <a:gd name="connsiteY28" fmla="*/ 324089 h 4540006"/>
              <a:gd name="connsiteX29" fmla="*/ 1995270 w 4540006"/>
              <a:gd name="connsiteY29" fmla="*/ 18227 h 4540006"/>
              <a:gd name="connsiteX30" fmla="*/ 2037908 w 4540006"/>
              <a:gd name="connsiteY30" fmla="*/ 11720 h 4540006"/>
              <a:gd name="connsiteX31" fmla="*/ 2270003 w 4540006"/>
              <a:gd name="connsiteY31" fmla="*/ 0 h 454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40006" h="4540006">
                <a:moveTo>
                  <a:pt x="2270003" y="0"/>
                </a:moveTo>
                <a:cubicBezTo>
                  <a:pt x="2583425" y="0"/>
                  <a:pt x="2882011" y="63520"/>
                  <a:pt x="3153591" y="178388"/>
                </a:cubicBezTo>
                <a:lnTo>
                  <a:pt x="3185242" y="193635"/>
                </a:lnTo>
                <a:lnTo>
                  <a:pt x="3185242" y="530298"/>
                </a:lnTo>
                <a:lnTo>
                  <a:pt x="3727073" y="530298"/>
                </a:lnTo>
                <a:lnTo>
                  <a:pt x="3830768" y="624542"/>
                </a:lnTo>
                <a:lnTo>
                  <a:pt x="3830768" y="1106496"/>
                </a:lnTo>
                <a:lnTo>
                  <a:pt x="4216523" y="1106496"/>
                </a:lnTo>
                <a:lnTo>
                  <a:pt x="4266029" y="1187985"/>
                </a:lnTo>
                <a:cubicBezTo>
                  <a:pt x="4440756" y="1509629"/>
                  <a:pt x="4540006" y="1878226"/>
                  <a:pt x="4540006" y="2270003"/>
                </a:cubicBezTo>
                <a:cubicBezTo>
                  <a:pt x="4540006" y="2505070"/>
                  <a:pt x="4504276" y="2731791"/>
                  <a:pt x="4437951" y="2945032"/>
                </a:cubicBezTo>
                <a:lnTo>
                  <a:pt x="4414887" y="3008049"/>
                </a:lnTo>
                <a:lnTo>
                  <a:pt x="2838854" y="4427111"/>
                </a:lnTo>
                <a:lnTo>
                  <a:pt x="2866740" y="4458082"/>
                </a:lnTo>
                <a:lnTo>
                  <a:pt x="2727488" y="4493888"/>
                </a:lnTo>
                <a:cubicBezTo>
                  <a:pt x="2579716" y="4524126"/>
                  <a:pt x="2426714" y="4540006"/>
                  <a:pt x="2270003" y="4540006"/>
                </a:cubicBezTo>
                <a:cubicBezTo>
                  <a:pt x="1016315" y="4540006"/>
                  <a:pt x="0" y="3523691"/>
                  <a:pt x="0" y="2270003"/>
                </a:cubicBezTo>
                <a:cubicBezTo>
                  <a:pt x="0" y="1956581"/>
                  <a:pt x="63520" y="1657995"/>
                  <a:pt x="178388" y="1386415"/>
                </a:cubicBezTo>
                <a:lnTo>
                  <a:pt x="215351" y="1309686"/>
                </a:lnTo>
                <a:lnTo>
                  <a:pt x="492147" y="1309686"/>
                </a:lnTo>
                <a:lnTo>
                  <a:pt x="492147" y="861122"/>
                </a:lnTo>
                <a:lnTo>
                  <a:pt x="518358" y="826070"/>
                </a:lnTo>
                <a:cubicBezTo>
                  <a:pt x="657143" y="657903"/>
                  <a:pt x="819676" y="510062"/>
                  <a:pt x="1000823" y="387681"/>
                </a:cubicBezTo>
                <a:lnTo>
                  <a:pt x="1054728" y="354933"/>
                </a:lnTo>
                <a:lnTo>
                  <a:pt x="1946215" y="354933"/>
                </a:lnTo>
                <a:lnTo>
                  <a:pt x="1946215" y="336615"/>
                </a:lnTo>
                <a:lnTo>
                  <a:pt x="1982744" y="336615"/>
                </a:lnTo>
                <a:lnTo>
                  <a:pt x="1982744" y="324089"/>
                </a:lnTo>
                <a:lnTo>
                  <a:pt x="1995270" y="324089"/>
                </a:lnTo>
                <a:lnTo>
                  <a:pt x="1995270" y="18227"/>
                </a:lnTo>
                <a:lnTo>
                  <a:pt x="2037908" y="11720"/>
                </a:lnTo>
                <a:cubicBezTo>
                  <a:pt x="2114219" y="3970"/>
                  <a:pt x="2191648" y="0"/>
                  <a:pt x="2270003" y="0"/>
                </a:cubicBezTo>
                <a:close/>
              </a:path>
            </a:pathLst>
          </a:custGeom>
        </p:spPr>
      </p:pic>
      <p:cxnSp>
        <p:nvCxnSpPr>
          <p:cNvPr id="45" name="直接连接符 7">
            <a:extLst>
              <a:ext uri="{FF2B5EF4-FFF2-40B4-BE49-F238E27FC236}">
                <a16:creationId xmlns:a16="http://schemas.microsoft.com/office/drawing/2014/main" xmlns="" id="{CEB94147-79C9-44D5-9DEB-F0AFE260A053}"/>
              </a:ext>
            </a:extLst>
          </p:cNvPr>
          <p:cNvCxnSpPr>
            <a:cxnSpLocks/>
          </p:cNvCxnSpPr>
          <p:nvPr/>
        </p:nvCxnSpPr>
        <p:spPr>
          <a:xfrm>
            <a:off x="2917569" y="4210473"/>
            <a:ext cx="6687239" cy="0"/>
          </a:xfrm>
          <a:prstGeom prst="line">
            <a:avLst/>
          </a:prstGeom>
          <a:ln w="34925" cap="flat" cmpd="sng">
            <a:solidFill>
              <a:srgbClr val="595959"/>
            </a:solidFill>
            <a:prstDash val="solid"/>
            <a:headEnd type="none" w="med" len="med"/>
            <a:tailEnd type="arrow" w="lg" len="lg"/>
          </a:ln>
        </p:spPr>
      </p:cxnSp>
      <p:sp>
        <p:nvSpPr>
          <p:cNvPr id="47" name="矩形 48">
            <a:extLst>
              <a:ext uri="{FF2B5EF4-FFF2-40B4-BE49-F238E27FC236}">
                <a16:creationId xmlns:a16="http://schemas.microsoft.com/office/drawing/2014/main" xmlns="" id="{8FBA3E6B-3F10-43C8-88E0-C32E4ACD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4103" y="4371842"/>
            <a:ext cx="4049713" cy="165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、与下级有效沟通的原则</a:t>
            </a:r>
          </a:p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、认识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90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后员工的特质</a:t>
            </a:r>
          </a:p>
          <a:p>
            <a:pPr marL="342900" lvl="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、避免错误的领导方式</a:t>
            </a:r>
            <a:endParaRPr lang="en-US" altLang="zh-CN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  <a:p>
            <a:pPr marL="342900" indent="-342900" fontAlgn="base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defRPr/>
            </a:pPr>
            <a:r>
              <a:rPr lang="en-US" altLang="zh-CN" dirty="0">
                <a:solidFill>
                  <a:srgbClr val="595959"/>
                </a:solidFill>
                <a:cs typeface="+mn-ea"/>
                <a:sym typeface="+mn-lt"/>
              </a:rPr>
              <a:t>4</a:t>
            </a:r>
            <a:r>
              <a:rPr lang="zh-CN" altLang="en-US" dirty="0">
                <a:solidFill>
                  <a:srgbClr val="595959"/>
                </a:solidFill>
                <a:cs typeface="+mn-ea"/>
                <a:sym typeface="+mn-lt"/>
              </a:rPr>
              <a:t>、用</a:t>
            </a:r>
            <a:r>
              <a:rPr lang="en-US" altLang="zh-CN" dirty="0">
                <a:solidFill>
                  <a:srgbClr val="595959"/>
                </a:solidFill>
                <a:cs typeface="+mn-ea"/>
                <a:sym typeface="+mn-lt"/>
              </a:rPr>
              <a:t>90</a:t>
            </a:r>
            <a:r>
              <a:rPr lang="zh-CN" altLang="en-US" dirty="0">
                <a:solidFill>
                  <a:srgbClr val="595959"/>
                </a:solidFill>
                <a:cs typeface="+mn-ea"/>
                <a:sym typeface="+mn-lt"/>
              </a:rPr>
              <a:t>员工能接受的方式沟通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662246B-BA84-45C2-8CFD-6CB8CF525897}"/>
              </a:ext>
            </a:extLst>
          </p:cNvPr>
          <p:cNvSpPr/>
          <p:nvPr/>
        </p:nvSpPr>
        <p:spPr>
          <a:xfrm>
            <a:off x="3595699" y="3369269"/>
            <a:ext cx="4288353" cy="722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如何下级有效沟通</a:t>
            </a:r>
            <a:endParaRPr lang="en-US" altLang="zh-CN" sz="40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88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252421" y="562026"/>
            <a:ext cx="6906558" cy="1077336"/>
            <a:chOff x="3252421" y="562026"/>
            <a:chExt cx="6906558" cy="10773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445884" y="901765"/>
              <a:ext cx="54496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一、与下级沟通的目标原则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2421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98" y="1639362"/>
              <a:ext cx="6873581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38" name="MH_SubTitle_1">
            <a:extLst>
              <a:ext uri="{FF2B5EF4-FFF2-40B4-BE49-F238E27FC236}">
                <a16:creationId xmlns:a16="http://schemas.microsoft.com/office/drawing/2014/main" xmlns="" id="{B9BDDD7D-BB8F-4F21-86E8-6B67B4E1E3FB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28068" y="2307694"/>
            <a:ext cx="2947306" cy="540466"/>
          </a:xfrm>
          <a:prstGeom prst="roundRect">
            <a:avLst>
              <a:gd name="adj" fmla="val 50000"/>
            </a:avLst>
          </a:prstGeom>
          <a:ln>
            <a:solidFill>
              <a:srgbClr val="59595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da-DK" sz="2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伟大来源于小人物</a:t>
            </a:r>
          </a:p>
        </p:txBody>
      </p:sp>
      <p:sp>
        <p:nvSpPr>
          <p:cNvPr id="56" name="MH_SubTitle_3">
            <a:extLst>
              <a:ext uri="{FF2B5EF4-FFF2-40B4-BE49-F238E27FC236}">
                <a16:creationId xmlns:a16="http://schemas.microsoft.com/office/drawing/2014/main" xmlns="" id="{613DC4CA-BCB6-4CE1-A4F3-8C8B4D437590}"/>
              </a:ext>
            </a:extLst>
          </p:cNvPr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85398" y="3854985"/>
            <a:ext cx="2947306" cy="539115"/>
          </a:xfrm>
          <a:prstGeom prst="roundRect">
            <a:avLst>
              <a:gd name="adj" fmla="val 50000"/>
            </a:avLst>
          </a:prstGeom>
          <a:ln>
            <a:solidFill>
              <a:srgbClr val="59595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da-DK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非正式场合多交流</a:t>
            </a:r>
          </a:p>
        </p:txBody>
      </p:sp>
      <p:sp>
        <p:nvSpPr>
          <p:cNvPr id="57" name="MH_SubTitle_2">
            <a:extLst>
              <a:ext uri="{FF2B5EF4-FFF2-40B4-BE49-F238E27FC236}">
                <a16:creationId xmlns:a16="http://schemas.microsoft.com/office/drawing/2014/main" xmlns="" id="{15D1C499-B714-46D0-B9A2-D9A7E2B36DB7}"/>
              </a:ext>
            </a:extLst>
          </p:cNvPr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 flipH="1">
            <a:off x="6275374" y="3059853"/>
            <a:ext cx="2947306" cy="540466"/>
          </a:xfrm>
          <a:prstGeom prst="roundRect">
            <a:avLst>
              <a:gd name="adj" fmla="val 50000"/>
            </a:avLst>
          </a:prstGeom>
          <a:ln>
            <a:solidFill>
              <a:srgbClr val="595959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da-DK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多激励少训斥</a:t>
            </a:r>
          </a:p>
        </p:txBody>
      </p:sp>
      <p:sp>
        <p:nvSpPr>
          <p:cNvPr id="58" name="MH_SubTitle_4">
            <a:extLst>
              <a:ext uri="{FF2B5EF4-FFF2-40B4-BE49-F238E27FC236}">
                <a16:creationId xmlns:a16="http://schemas.microsoft.com/office/drawing/2014/main" xmlns="" id="{07E32FA5-6803-4D8D-B08E-543542FD48B2}"/>
              </a:ext>
            </a:extLst>
          </p:cNvPr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flipH="1">
            <a:off x="6275374" y="4620288"/>
            <a:ext cx="2947306" cy="540466"/>
          </a:xfrm>
          <a:prstGeom prst="roundRect">
            <a:avLst>
              <a:gd name="adj" fmla="val 50000"/>
            </a:avLst>
          </a:prstGeom>
          <a:ln>
            <a:solidFill>
              <a:srgbClr val="59595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da-DK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鼓励与支持并用</a:t>
            </a:r>
          </a:p>
        </p:txBody>
      </p:sp>
      <p:sp>
        <p:nvSpPr>
          <p:cNvPr id="59" name="MH_SubTitle_1">
            <a:extLst>
              <a:ext uri="{FF2B5EF4-FFF2-40B4-BE49-F238E27FC236}">
                <a16:creationId xmlns:a16="http://schemas.microsoft.com/office/drawing/2014/main" xmlns="" id="{E70404B3-310D-4FBA-AB1C-6FCEECC9F816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28068" y="5349948"/>
            <a:ext cx="2947306" cy="540466"/>
          </a:xfrm>
          <a:prstGeom prst="roundRect">
            <a:avLst>
              <a:gd name="adj" fmla="val 50000"/>
            </a:avLst>
          </a:prstGeom>
          <a:ln>
            <a:solidFill>
              <a:srgbClr val="595959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da-DK" sz="20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培养成为工作能手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590252D6-969C-4DB7-81D2-A4E58665E22E}"/>
              </a:ext>
            </a:extLst>
          </p:cNvPr>
          <p:cNvGrpSpPr/>
          <p:nvPr/>
        </p:nvGrpSpPr>
        <p:grpSpPr>
          <a:xfrm>
            <a:off x="5688995" y="2216343"/>
            <a:ext cx="1150218" cy="3800931"/>
            <a:chOff x="5475071" y="1946275"/>
            <a:chExt cx="1431925" cy="4059238"/>
          </a:xfrm>
        </p:grpSpPr>
        <p:sp>
          <p:nvSpPr>
            <p:cNvPr id="60" name="MH_Other_1">
              <a:extLst>
                <a:ext uri="{FF2B5EF4-FFF2-40B4-BE49-F238E27FC236}">
                  <a16:creationId xmlns:a16="http://schemas.microsoft.com/office/drawing/2014/main" xmlns="" id="{FC8AE8D6-6C20-4C2D-BB42-F88B537C5D2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6170396" y="1946275"/>
              <a:ext cx="736600" cy="847725"/>
            </a:xfrm>
            <a:custGeom>
              <a:avLst/>
              <a:gdLst>
                <a:gd name="T0" fmla="*/ 242337 w 646488"/>
                <a:gd name="T1" fmla="*/ 0 h 990214"/>
                <a:gd name="T2" fmla="*/ 1034922 w 646488"/>
                <a:gd name="T3" fmla="*/ 142879 h 990214"/>
                <a:gd name="T4" fmla="*/ 242337 w 646488"/>
                <a:gd name="T5" fmla="*/ 285757 h 990214"/>
                <a:gd name="T6" fmla="*/ 82602 w 646488"/>
                <a:gd name="T7" fmla="*/ 282854 h 990214"/>
                <a:gd name="T8" fmla="*/ 0 w 646488"/>
                <a:gd name="T9" fmla="*/ 278233 h 990214"/>
                <a:gd name="T10" fmla="*/ 141155 w 646488"/>
                <a:gd name="T11" fmla="*/ 270334 h 990214"/>
                <a:gd name="T12" fmla="*/ 609800 w 646488"/>
                <a:gd name="T13" fmla="*/ 142879 h 990214"/>
                <a:gd name="T14" fmla="*/ 141155 w 646488"/>
                <a:gd name="T15" fmla="*/ 15424 h 990214"/>
                <a:gd name="T16" fmla="*/ 0 w 646488"/>
                <a:gd name="T17" fmla="*/ 7525 h 990214"/>
                <a:gd name="T18" fmla="*/ 82602 w 646488"/>
                <a:gd name="T19" fmla="*/ 2903 h 990214"/>
                <a:gd name="T20" fmla="*/ 242337 w 646488"/>
                <a:gd name="T21" fmla="*/ 0 h 990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6488" h="990214">
                  <a:moveTo>
                    <a:pt x="151381" y="0"/>
                  </a:moveTo>
                  <a:cubicBezTo>
                    <a:pt x="424821" y="0"/>
                    <a:pt x="646488" y="221667"/>
                    <a:pt x="646488" y="495107"/>
                  </a:cubicBezTo>
                  <a:cubicBezTo>
                    <a:pt x="646488" y="768547"/>
                    <a:pt x="424821" y="990214"/>
                    <a:pt x="151381" y="990214"/>
                  </a:cubicBezTo>
                  <a:cubicBezTo>
                    <a:pt x="117201" y="990214"/>
                    <a:pt x="83830" y="986751"/>
                    <a:pt x="51600" y="980155"/>
                  </a:cubicBezTo>
                  <a:lnTo>
                    <a:pt x="0" y="964138"/>
                  </a:lnTo>
                  <a:lnTo>
                    <a:pt x="88175" y="936767"/>
                  </a:lnTo>
                  <a:cubicBezTo>
                    <a:pt x="260213" y="864002"/>
                    <a:pt x="380926" y="693652"/>
                    <a:pt x="380926" y="495107"/>
                  </a:cubicBezTo>
                  <a:cubicBezTo>
                    <a:pt x="380926" y="296563"/>
                    <a:pt x="260213" y="126213"/>
                    <a:pt x="88175" y="53447"/>
                  </a:cubicBezTo>
                  <a:lnTo>
                    <a:pt x="0" y="26076"/>
                  </a:lnTo>
                  <a:lnTo>
                    <a:pt x="51600" y="10059"/>
                  </a:lnTo>
                  <a:cubicBezTo>
                    <a:pt x="83830" y="3464"/>
                    <a:pt x="117201" y="0"/>
                    <a:pt x="151381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1" name="MH_Other_2">
              <a:extLst>
                <a:ext uri="{FF2B5EF4-FFF2-40B4-BE49-F238E27FC236}">
                  <a16:creationId xmlns:a16="http://schemas.microsoft.com/office/drawing/2014/main" xmlns="" id="{9B07B5FD-F643-434E-AB5C-5E7744C1700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6170396" y="3552825"/>
              <a:ext cx="736600" cy="847725"/>
            </a:xfrm>
            <a:custGeom>
              <a:avLst/>
              <a:gdLst>
                <a:gd name="T0" fmla="*/ 242337 w 646488"/>
                <a:gd name="T1" fmla="*/ 0 h 990214"/>
                <a:gd name="T2" fmla="*/ 1034922 w 646488"/>
                <a:gd name="T3" fmla="*/ 142879 h 990214"/>
                <a:gd name="T4" fmla="*/ 242337 w 646488"/>
                <a:gd name="T5" fmla="*/ 285757 h 990214"/>
                <a:gd name="T6" fmla="*/ 82602 w 646488"/>
                <a:gd name="T7" fmla="*/ 282854 h 990214"/>
                <a:gd name="T8" fmla="*/ 0 w 646488"/>
                <a:gd name="T9" fmla="*/ 278233 h 990214"/>
                <a:gd name="T10" fmla="*/ 141155 w 646488"/>
                <a:gd name="T11" fmla="*/ 270334 h 990214"/>
                <a:gd name="T12" fmla="*/ 609800 w 646488"/>
                <a:gd name="T13" fmla="*/ 142879 h 990214"/>
                <a:gd name="T14" fmla="*/ 141155 w 646488"/>
                <a:gd name="T15" fmla="*/ 15424 h 990214"/>
                <a:gd name="T16" fmla="*/ 0 w 646488"/>
                <a:gd name="T17" fmla="*/ 7525 h 990214"/>
                <a:gd name="T18" fmla="*/ 82602 w 646488"/>
                <a:gd name="T19" fmla="*/ 2903 h 990214"/>
                <a:gd name="T20" fmla="*/ 242337 w 646488"/>
                <a:gd name="T21" fmla="*/ 0 h 990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6488" h="990214">
                  <a:moveTo>
                    <a:pt x="151381" y="0"/>
                  </a:moveTo>
                  <a:cubicBezTo>
                    <a:pt x="424821" y="0"/>
                    <a:pt x="646488" y="221667"/>
                    <a:pt x="646488" y="495107"/>
                  </a:cubicBezTo>
                  <a:cubicBezTo>
                    <a:pt x="646488" y="768547"/>
                    <a:pt x="424821" y="990214"/>
                    <a:pt x="151381" y="990214"/>
                  </a:cubicBezTo>
                  <a:cubicBezTo>
                    <a:pt x="117201" y="990214"/>
                    <a:pt x="83830" y="986751"/>
                    <a:pt x="51600" y="980155"/>
                  </a:cubicBezTo>
                  <a:lnTo>
                    <a:pt x="0" y="964138"/>
                  </a:lnTo>
                  <a:lnTo>
                    <a:pt x="88175" y="936767"/>
                  </a:lnTo>
                  <a:cubicBezTo>
                    <a:pt x="260213" y="864002"/>
                    <a:pt x="380926" y="693652"/>
                    <a:pt x="380926" y="495107"/>
                  </a:cubicBezTo>
                  <a:cubicBezTo>
                    <a:pt x="380926" y="296563"/>
                    <a:pt x="260213" y="126213"/>
                    <a:pt x="88175" y="53447"/>
                  </a:cubicBezTo>
                  <a:lnTo>
                    <a:pt x="0" y="26076"/>
                  </a:lnTo>
                  <a:lnTo>
                    <a:pt x="51600" y="10059"/>
                  </a:lnTo>
                  <a:cubicBezTo>
                    <a:pt x="83830" y="3464"/>
                    <a:pt x="117201" y="0"/>
                    <a:pt x="151381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2" name="MH_Other_3">
              <a:extLst>
                <a:ext uri="{FF2B5EF4-FFF2-40B4-BE49-F238E27FC236}">
                  <a16:creationId xmlns:a16="http://schemas.microsoft.com/office/drawing/2014/main" xmlns="" id="{811D4113-A370-4EE7-B073-A1757CF1F88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6170396" y="5157788"/>
              <a:ext cx="736600" cy="847725"/>
            </a:xfrm>
            <a:custGeom>
              <a:avLst/>
              <a:gdLst>
                <a:gd name="T0" fmla="*/ 242337 w 646488"/>
                <a:gd name="T1" fmla="*/ 0 h 990214"/>
                <a:gd name="T2" fmla="*/ 1034922 w 646488"/>
                <a:gd name="T3" fmla="*/ 142879 h 990214"/>
                <a:gd name="T4" fmla="*/ 242337 w 646488"/>
                <a:gd name="T5" fmla="*/ 285757 h 990214"/>
                <a:gd name="T6" fmla="*/ 82602 w 646488"/>
                <a:gd name="T7" fmla="*/ 282854 h 990214"/>
                <a:gd name="T8" fmla="*/ 0 w 646488"/>
                <a:gd name="T9" fmla="*/ 278233 h 990214"/>
                <a:gd name="T10" fmla="*/ 141155 w 646488"/>
                <a:gd name="T11" fmla="*/ 270334 h 990214"/>
                <a:gd name="T12" fmla="*/ 609800 w 646488"/>
                <a:gd name="T13" fmla="*/ 142879 h 990214"/>
                <a:gd name="T14" fmla="*/ 141155 w 646488"/>
                <a:gd name="T15" fmla="*/ 15424 h 990214"/>
                <a:gd name="T16" fmla="*/ 0 w 646488"/>
                <a:gd name="T17" fmla="*/ 7525 h 990214"/>
                <a:gd name="T18" fmla="*/ 82602 w 646488"/>
                <a:gd name="T19" fmla="*/ 2903 h 990214"/>
                <a:gd name="T20" fmla="*/ 242337 w 646488"/>
                <a:gd name="T21" fmla="*/ 0 h 990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6488" h="990214">
                  <a:moveTo>
                    <a:pt x="151381" y="0"/>
                  </a:moveTo>
                  <a:cubicBezTo>
                    <a:pt x="424821" y="0"/>
                    <a:pt x="646488" y="221667"/>
                    <a:pt x="646488" y="495107"/>
                  </a:cubicBezTo>
                  <a:cubicBezTo>
                    <a:pt x="646488" y="768547"/>
                    <a:pt x="424821" y="990214"/>
                    <a:pt x="151381" y="990214"/>
                  </a:cubicBezTo>
                  <a:cubicBezTo>
                    <a:pt x="117201" y="990214"/>
                    <a:pt x="83830" y="986751"/>
                    <a:pt x="51600" y="980155"/>
                  </a:cubicBezTo>
                  <a:lnTo>
                    <a:pt x="0" y="964138"/>
                  </a:lnTo>
                  <a:lnTo>
                    <a:pt x="88175" y="936767"/>
                  </a:lnTo>
                  <a:cubicBezTo>
                    <a:pt x="260213" y="864002"/>
                    <a:pt x="380926" y="693652"/>
                    <a:pt x="380926" y="495107"/>
                  </a:cubicBezTo>
                  <a:cubicBezTo>
                    <a:pt x="380926" y="296563"/>
                    <a:pt x="260213" y="126213"/>
                    <a:pt x="88175" y="53447"/>
                  </a:cubicBezTo>
                  <a:lnTo>
                    <a:pt x="0" y="26076"/>
                  </a:lnTo>
                  <a:lnTo>
                    <a:pt x="51600" y="10059"/>
                  </a:lnTo>
                  <a:cubicBezTo>
                    <a:pt x="83830" y="3464"/>
                    <a:pt x="117201" y="0"/>
                    <a:pt x="151381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MH_Other_4">
              <a:extLst>
                <a:ext uri="{FF2B5EF4-FFF2-40B4-BE49-F238E27FC236}">
                  <a16:creationId xmlns:a16="http://schemas.microsoft.com/office/drawing/2014/main" xmlns="" id="{3465B02B-E19B-4914-A0E1-CF2255B47AA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 flipH="1">
              <a:off x="5475071" y="2749550"/>
              <a:ext cx="736600" cy="847725"/>
            </a:xfrm>
            <a:custGeom>
              <a:avLst/>
              <a:gdLst>
                <a:gd name="T0" fmla="*/ 242337 w 646488"/>
                <a:gd name="T1" fmla="*/ 0 h 990214"/>
                <a:gd name="T2" fmla="*/ 1034922 w 646488"/>
                <a:gd name="T3" fmla="*/ 142879 h 990214"/>
                <a:gd name="T4" fmla="*/ 242337 w 646488"/>
                <a:gd name="T5" fmla="*/ 285757 h 990214"/>
                <a:gd name="T6" fmla="*/ 82602 w 646488"/>
                <a:gd name="T7" fmla="*/ 282854 h 990214"/>
                <a:gd name="T8" fmla="*/ 0 w 646488"/>
                <a:gd name="T9" fmla="*/ 278233 h 990214"/>
                <a:gd name="T10" fmla="*/ 141155 w 646488"/>
                <a:gd name="T11" fmla="*/ 270334 h 990214"/>
                <a:gd name="T12" fmla="*/ 609800 w 646488"/>
                <a:gd name="T13" fmla="*/ 142879 h 990214"/>
                <a:gd name="T14" fmla="*/ 141155 w 646488"/>
                <a:gd name="T15" fmla="*/ 15424 h 990214"/>
                <a:gd name="T16" fmla="*/ 0 w 646488"/>
                <a:gd name="T17" fmla="*/ 7525 h 990214"/>
                <a:gd name="T18" fmla="*/ 82602 w 646488"/>
                <a:gd name="T19" fmla="*/ 2903 h 990214"/>
                <a:gd name="T20" fmla="*/ 242337 w 646488"/>
                <a:gd name="T21" fmla="*/ 0 h 990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6488" h="990214">
                  <a:moveTo>
                    <a:pt x="151381" y="0"/>
                  </a:moveTo>
                  <a:cubicBezTo>
                    <a:pt x="424821" y="0"/>
                    <a:pt x="646488" y="221667"/>
                    <a:pt x="646488" y="495107"/>
                  </a:cubicBezTo>
                  <a:cubicBezTo>
                    <a:pt x="646488" y="768547"/>
                    <a:pt x="424821" y="990214"/>
                    <a:pt x="151381" y="990214"/>
                  </a:cubicBezTo>
                  <a:cubicBezTo>
                    <a:pt x="117201" y="990214"/>
                    <a:pt x="83830" y="986751"/>
                    <a:pt x="51600" y="980155"/>
                  </a:cubicBezTo>
                  <a:lnTo>
                    <a:pt x="0" y="964138"/>
                  </a:lnTo>
                  <a:lnTo>
                    <a:pt x="88175" y="936767"/>
                  </a:lnTo>
                  <a:cubicBezTo>
                    <a:pt x="260213" y="864002"/>
                    <a:pt x="380926" y="693652"/>
                    <a:pt x="380926" y="495107"/>
                  </a:cubicBezTo>
                  <a:cubicBezTo>
                    <a:pt x="380926" y="296563"/>
                    <a:pt x="260213" y="126213"/>
                    <a:pt x="88175" y="53447"/>
                  </a:cubicBezTo>
                  <a:lnTo>
                    <a:pt x="0" y="26076"/>
                  </a:lnTo>
                  <a:lnTo>
                    <a:pt x="51600" y="10059"/>
                  </a:lnTo>
                  <a:cubicBezTo>
                    <a:pt x="83830" y="3464"/>
                    <a:pt x="117201" y="0"/>
                    <a:pt x="151381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MH_Other_5">
              <a:extLst>
                <a:ext uri="{FF2B5EF4-FFF2-40B4-BE49-F238E27FC236}">
                  <a16:creationId xmlns:a16="http://schemas.microsoft.com/office/drawing/2014/main" xmlns="" id="{5AE466FB-C19C-449D-878C-4C39F5A27357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 flipH="1">
              <a:off x="5475071" y="4354513"/>
              <a:ext cx="736600" cy="847725"/>
            </a:xfrm>
            <a:custGeom>
              <a:avLst/>
              <a:gdLst>
                <a:gd name="T0" fmla="*/ 242337 w 646488"/>
                <a:gd name="T1" fmla="*/ 0 h 990214"/>
                <a:gd name="T2" fmla="*/ 1034922 w 646488"/>
                <a:gd name="T3" fmla="*/ 142879 h 990214"/>
                <a:gd name="T4" fmla="*/ 242337 w 646488"/>
                <a:gd name="T5" fmla="*/ 285757 h 990214"/>
                <a:gd name="T6" fmla="*/ 82602 w 646488"/>
                <a:gd name="T7" fmla="*/ 282854 h 990214"/>
                <a:gd name="T8" fmla="*/ 0 w 646488"/>
                <a:gd name="T9" fmla="*/ 278233 h 990214"/>
                <a:gd name="T10" fmla="*/ 141155 w 646488"/>
                <a:gd name="T11" fmla="*/ 270334 h 990214"/>
                <a:gd name="T12" fmla="*/ 609800 w 646488"/>
                <a:gd name="T13" fmla="*/ 142879 h 990214"/>
                <a:gd name="T14" fmla="*/ 141155 w 646488"/>
                <a:gd name="T15" fmla="*/ 15424 h 990214"/>
                <a:gd name="T16" fmla="*/ 0 w 646488"/>
                <a:gd name="T17" fmla="*/ 7525 h 990214"/>
                <a:gd name="T18" fmla="*/ 82602 w 646488"/>
                <a:gd name="T19" fmla="*/ 2903 h 990214"/>
                <a:gd name="T20" fmla="*/ 242337 w 646488"/>
                <a:gd name="T21" fmla="*/ 0 h 9902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46488" h="990214">
                  <a:moveTo>
                    <a:pt x="151381" y="0"/>
                  </a:moveTo>
                  <a:cubicBezTo>
                    <a:pt x="424821" y="0"/>
                    <a:pt x="646488" y="221667"/>
                    <a:pt x="646488" y="495107"/>
                  </a:cubicBezTo>
                  <a:cubicBezTo>
                    <a:pt x="646488" y="768547"/>
                    <a:pt x="424821" y="990214"/>
                    <a:pt x="151381" y="990214"/>
                  </a:cubicBezTo>
                  <a:cubicBezTo>
                    <a:pt x="117201" y="990214"/>
                    <a:pt x="83830" y="986751"/>
                    <a:pt x="51600" y="980155"/>
                  </a:cubicBezTo>
                  <a:lnTo>
                    <a:pt x="0" y="964138"/>
                  </a:lnTo>
                  <a:lnTo>
                    <a:pt x="88175" y="936767"/>
                  </a:lnTo>
                  <a:cubicBezTo>
                    <a:pt x="260213" y="864002"/>
                    <a:pt x="380926" y="693652"/>
                    <a:pt x="380926" y="495107"/>
                  </a:cubicBezTo>
                  <a:cubicBezTo>
                    <a:pt x="380926" y="296563"/>
                    <a:pt x="260213" y="126213"/>
                    <a:pt x="88175" y="53447"/>
                  </a:cubicBezTo>
                  <a:lnTo>
                    <a:pt x="0" y="26076"/>
                  </a:lnTo>
                  <a:lnTo>
                    <a:pt x="51600" y="10059"/>
                  </a:lnTo>
                  <a:cubicBezTo>
                    <a:pt x="83830" y="3464"/>
                    <a:pt x="117201" y="0"/>
                    <a:pt x="151381" y="0"/>
                  </a:cubicBezTo>
                  <a:close/>
                </a:path>
              </a:pathLst>
            </a:custGeom>
            <a:solidFill>
              <a:srgbClr val="E29A26"/>
            </a:solidFill>
            <a:ln>
              <a:noFill/>
            </a:ln>
          </p:spPr>
          <p:txBody>
            <a:bodyPr lIns="0" tIns="0" rIns="0" bIns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87629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0634D15-F874-490A-AB98-67CCC555E0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7B7762E-B147-4BF3-93A5-F329F4C68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28578" y="1513295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管理者如何带好团队培训系列课程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F3EFB63-DD00-49A7-B449-1D3B0B53FB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1181" y="730975"/>
            <a:ext cx="1402915" cy="1164920"/>
          </a:xfrm>
          <a:custGeom>
            <a:avLst/>
            <a:gdLst>
              <a:gd name="connsiteX0" fmla="*/ 0 w 1402915"/>
              <a:gd name="connsiteY0" fmla="*/ 0 h 1164920"/>
              <a:gd name="connsiteX1" fmla="*/ 1402915 w 1402915"/>
              <a:gd name="connsiteY1" fmla="*/ 0 h 1164920"/>
              <a:gd name="connsiteX2" fmla="*/ 1402915 w 1402915"/>
              <a:gd name="connsiteY2" fmla="*/ 1164920 h 1164920"/>
              <a:gd name="connsiteX3" fmla="*/ 0 w 1402915"/>
              <a:gd name="connsiteY3" fmla="*/ 1164920 h 1164920"/>
              <a:gd name="connsiteX4" fmla="*/ 0 w 1402915"/>
              <a:gd name="connsiteY4" fmla="*/ 0 h 11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15" h="1164920">
                <a:moveTo>
                  <a:pt x="0" y="0"/>
                </a:moveTo>
                <a:lnTo>
                  <a:pt x="1402915" y="0"/>
                </a:lnTo>
                <a:lnTo>
                  <a:pt x="1402915" y="1164920"/>
                </a:lnTo>
                <a:lnTo>
                  <a:pt x="0" y="11649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FCFA16F-75D5-4E11-9B08-FFB19D5986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6244" y="2103372"/>
            <a:ext cx="694759" cy="486624"/>
          </a:xfrm>
          <a:custGeom>
            <a:avLst/>
            <a:gdLst>
              <a:gd name="connsiteX0" fmla="*/ 0 w 694759"/>
              <a:gd name="connsiteY0" fmla="*/ 0 h 486624"/>
              <a:gd name="connsiteX1" fmla="*/ 694759 w 694759"/>
              <a:gd name="connsiteY1" fmla="*/ 0 h 486624"/>
              <a:gd name="connsiteX2" fmla="*/ 694759 w 694759"/>
              <a:gd name="connsiteY2" fmla="*/ 486624 h 486624"/>
              <a:gd name="connsiteX3" fmla="*/ 0 w 694759"/>
              <a:gd name="connsiteY3" fmla="*/ 486624 h 486624"/>
              <a:gd name="connsiteX4" fmla="*/ 0 w 694759"/>
              <a:gd name="connsiteY4" fmla="*/ 0 h 4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759" h="486624">
                <a:moveTo>
                  <a:pt x="0" y="0"/>
                </a:moveTo>
                <a:lnTo>
                  <a:pt x="694759" y="0"/>
                </a:lnTo>
                <a:lnTo>
                  <a:pt x="694759" y="486624"/>
                </a:lnTo>
                <a:lnTo>
                  <a:pt x="0" y="4866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F9AC7F7E-C20A-49E6-822D-040428886E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6419" y="516757"/>
            <a:ext cx="2068134" cy="714771"/>
          </a:xfrm>
          <a:custGeom>
            <a:avLst/>
            <a:gdLst>
              <a:gd name="connsiteX0" fmla="*/ 0 w 2530910"/>
              <a:gd name="connsiteY0" fmla="*/ 0 h 874712"/>
              <a:gd name="connsiteX1" fmla="*/ 2530910 w 2530910"/>
              <a:gd name="connsiteY1" fmla="*/ 0 h 874712"/>
              <a:gd name="connsiteX2" fmla="*/ 2530910 w 2530910"/>
              <a:gd name="connsiteY2" fmla="*/ 874712 h 874712"/>
              <a:gd name="connsiteX3" fmla="*/ 0 w 2530910"/>
              <a:gd name="connsiteY3" fmla="*/ 874712 h 874712"/>
              <a:gd name="connsiteX4" fmla="*/ 0 w 2530910"/>
              <a:gd name="connsiteY4" fmla="*/ 0 h 87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910" h="874712">
                <a:moveTo>
                  <a:pt x="0" y="0"/>
                </a:moveTo>
                <a:lnTo>
                  <a:pt x="2530910" y="0"/>
                </a:lnTo>
                <a:lnTo>
                  <a:pt x="2530910" y="874712"/>
                </a:lnTo>
                <a:lnTo>
                  <a:pt x="0" y="87471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D7FAEE6A-B081-4004-AD5A-35EB13EE0F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29023" y="4490218"/>
            <a:ext cx="1063282" cy="1065584"/>
          </a:xfrm>
          <a:custGeom>
            <a:avLst/>
            <a:gdLst>
              <a:gd name="connsiteX0" fmla="*/ 531641 w 1063282"/>
              <a:gd name="connsiteY0" fmla="*/ 0 h 1065584"/>
              <a:gd name="connsiteX1" fmla="*/ 1063282 w 1063282"/>
              <a:gd name="connsiteY1" fmla="*/ 532792 h 1065584"/>
              <a:gd name="connsiteX2" fmla="*/ 531641 w 1063282"/>
              <a:gd name="connsiteY2" fmla="*/ 1065584 h 1065584"/>
              <a:gd name="connsiteX3" fmla="*/ 0 w 1063282"/>
              <a:gd name="connsiteY3" fmla="*/ 532792 h 1065584"/>
              <a:gd name="connsiteX4" fmla="*/ 531641 w 1063282"/>
              <a:gd name="connsiteY4" fmla="*/ 0 h 106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82" h="1065584">
                <a:moveTo>
                  <a:pt x="531641" y="0"/>
                </a:moveTo>
                <a:cubicBezTo>
                  <a:pt x="825258" y="0"/>
                  <a:pt x="1063282" y="238539"/>
                  <a:pt x="1063282" y="532792"/>
                </a:cubicBezTo>
                <a:cubicBezTo>
                  <a:pt x="1063282" y="827045"/>
                  <a:pt x="825258" y="1065584"/>
                  <a:pt x="531641" y="1065584"/>
                </a:cubicBezTo>
                <a:cubicBezTo>
                  <a:pt x="238024" y="1065584"/>
                  <a:pt x="0" y="827045"/>
                  <a:pt x="0" y="532792"/>
                </a:cubicBezTo>
                <a:cubicBezTo>
                  <a:pt x="0" y="238539"/>
                  <a:pt x="238024" y="0"/>
                  <a:pt x="531641" y="0"/>
                </a:cubicBez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A05565A0-C5E3-4B7E-8A89-0AFC22E3BD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78271" y="5062207"/>
            <a:ext cx="1035825" cy="1572075"/>
          </a:xfrm>
          <a:custGeom>
            <a:avLst/>
            <a:gdLst>
              <a:gd name="connsiteX0" fmla="*/ 855253 w 1413600"/>
              <a:gd name="connsiteY0" fmla="*/ 0 h 2145425"/>
              <a:gd name="connsiteX1" fmla="*/ 1413600 w 1413600"/>
              <a:gd name="connsiteY1" fmla="*/ 1893191 h 2145425"/>
              <a:gd name="connsiteX2" fmla="*/ 558346 w 1413600"/>
              <a:gd name="connsiteY2" fmla="*/ 2145425 h 2145425"/>
              <a:gd name="connsiteX3" fmla="*/ 0 w 1413600"/>
              <a:gd name="connsiteY3" fmla="*/ 252234 h 2145425"/>
              <a:gd name="connsiteX4" fmla="*/ 855253 w 1413600"/>
              <a:gd name="connsiteY4" fmla="*/ 0 h 214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600" h="2145425">
                <a:moveTo>
                  <a:pt x="855253" y="0"/>
                </a:moveTo>
                <a:lnTo>
                  <a:pt x="1413600" y="1893191"/>
                </a:lnTo>
                <a:lnTo>
                  <a:pt x="558346" y="2145425"/>
                </a:lnTo>
                <a:lnTo>
                  <a:pt x="0" y="252234"/>
                </a:lnTo>
                <a:lnTo>
                  <a:pt x="855253" y="0"/>
                </a:lnTo>
                <a:close/>
              </a:path>
            </a:pathLst>
          </a:cu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C21C7B01-B35C-4F8C-B8A1-DFC3858C584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082" y="448690"/>
            <a:ext cx="808925" cy="810676"/>
          </a:xfrm>
          <a:custGeom>
            <a:avLst/>
            <a:gdLst>
              <a:gd name="connsiteX0" fmla="*/ 0 w 1198887"/>
              <a:gd name="connsiteY0" fmla="*/ 0 h 1201482"/>
              <a:gd name="connsiteX1" fmla="*/ 1198887 w 1198887"/>
              <a:gd name="connsiteY1" fmla="*/ 0 h 1201482"/>
              <a:gd name="connsiteX2" fmla="*/ 1198887 w 1198887"/>
              <a:gd name="connsiteY2" fmla="*/ 1201482 h 1201482"/>
              <a:gd name="connsiteX3" fmla="*/ 0 w 1198887"/>
              <a:gd name="connsiteY3" fmla="*/ 1201482 h 1201482"/>
              <a:gd name="connsiteX4" fmla="*/ 0 w 1198887"/>
              <a:gd name="connsiteY4" fmla="*/ 0 h 12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7" h="1201482">
                <a:moveTo>
                  <a:pt x="0" y="0"/>
                </a:moveTo>
                <a:lnTo>
                  <a:pt x="1198887" y="0"/>
                </a:lnTo>
                <a:lnTo>
                  <a:pt x="1198887" y="1201482"/>
                </a:lnTo>
                <a:lnTo>
                  <a:pt x="0" y="120148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A7D2F3D-3947-4154-9501-F035288565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459" y="5364633"/>
            <a:ext cx="1472905" cy="1269649"/>
          </a:xfrm>
          <a:custGeom>
            <a:avLst/>
            <a:gdLst>
              <a:gd name="connsiteX0" fmla="*/ 2707029 w 3108673"/>
              <a:gd name="connsiteY0" fmla="*/ 0 h 2679685"/>
              <a:gd name="connsiteX1" fmla="*/ 3108673 w 3108673"/>
              <a:gd name="connsiteY1" fmla="*/ 2129457 h 2679685"/>
              <a:gd name="connsiteX2" fmla="*/ 191440 w 3108673"/>
              <a:gd name="connsiteY2" fmla="*/ 2679685 h 2679685"/>
              <a:gd name="connsiteX3" fmla="*/ 0 w 3108673"/>
              <a:gd name="connsiteY3" fmla="*/ 1664696 h 2679685"/>
              <a:gd name="connsiteX4" fmla="*/ 0 w 3108673"/>
              <a:gd name="connsiteY4" fmla="*/ 510581 h 2679685"/>
              <a:gd name="connsiteX5" fmla="*/ 786240 w 3108673"/>
              <a:gd name="connsiteY5" fmla="*/ 362286 h 2679685"/>
              <a:gd name="connsiteX6" fmla="*/ 787279 w 3108673"/>
              <a:gd name="connsiteY6" fmla="*/ 363145 h 2679685"/>
              <a:gd name="connsiteX7" fmla="*/ 1084524 w 3108673"/>
              <a:gd name="connsiteY7" fmla="*/ 454137 h 2679685"/>
              <a:gd name="connsiteX8" fmla="*/ 1460451 w 3108673"/>
              <a:gd name="connsiteY8" fmla="*/ 298086 h 2679685"/>
              <a:gd name="connsiteX9" fmla="*/ 1521819 w 3108673"/>
              <a:gd name="connsiteY9" fmla="*/ 223546 h 2679685"/>
              <a:gd name="connsiteX10" fmla="*/ 2210707 w 3108673"/>
              <a:gd name="connsiteY10" fmla="*/ 93613 h 2679685"/>
              <a:gd name="connsiteX11" fmla="*/ 2242541 w 3108673"/>
              <a:gd name="connsiteY11" fmla="*/ 103516 h 2679685"/>
              <a:gd name="connsiteX12" fmla="*/ 2349685 w 3108673"/>
              <a:gd name="connsiteY12" fmla="*/ 114340 h 2679685"/>
              <a:gd name="connsiteX13" fmla="*/ 2646930 w 3108673"/>
              <a:gd name="connsiteY13" fmla="*/ 23348 h 2679685"/>
              <a:gd name="connsiteX14" fmla="*/ 2665751 w 3108673"/>
              <a:gd name="connsiteY14" fmla="*/ 7786 h 2679685"/>
              <a:gd name="connsiteX15" fmla="*/ 2707029 w 3108673"/>
              <a:gd name="connsiteY15" fmla="*/ 0 h 26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8673" h="2679685">
                <a:moveTo>
                  <a:pt x="2707029" y="0"/>
                </a:moveTo>
                <a:lnTo>
                  <a:pt x="3108673" y="2129457"/>
                </a:lnTo>
                <a:lnTo>
                  <a:pt x="191440" y="2679685"/>
                </a:lnTo>
                <a:lnTo>
                  <a:pt x="0" y="1664696"/>
                </a:lnTo>
                <a:lnTo>
                  <a:pt x="0" y="510581"/>
                </a:lnTo>
                <a:lnTo>
                  <a:pt x="786240" y="362286"/>
                </a:lnTo>
                <a:lnTo>
                  <a:pt x="787279" y="363145"/>
                </a:lnTo>
                <a:cubicBezTo>
                  <a:pt x="872129" y="420593"/>
                  <a:pt x="974418" y="454137"/>
                  <a:pt x="1084524" y="454137"/>
                </a:cubicBezTo>
                <a:cubicBezTo>
                  <a:pt x="1231333" y="454137"/>
                  <a:pt x="1364243" y="394502"/>
                  <a:pt x="1460451" y="298086"/>
                </a:cubicBezTo>
                <a:lnTo>
                  <a:pt x="1521819" y="223546"/>
                </a:lnTo>
                <a:lnTo>
                  <a:pt x="2210707" y="93613"/>
                </a:lnTo>
                <a:lnTo>
                  <a:pt x="2242541" y="103516"/>
                </a:lnTo>
                <a:cubicBezTo>
                  <a:pt x="2277150" y="110613"/>
                  <a:pt x="2312983" y="114340"/>
                  <a:pt x="2349685" y="114340"/>
                </a:cubicBezTo>
                <a:cubicBezTo>
                  <a:pt x="2459792" y="114340"/>
                  <a:pt x="2562080" y="80796"/>
                  <a:pt x="2646930" y="23348"/>
                </a:cubicBezTo>
                <a:lnTo>
                  <a:pt x="2665751" y="7786"/>
                </a:lnTo>
                <a:lnTo>
                  <a:pt x="2707029" y="0"/>
                </a:lnTo>
                <a:close/>
              </a:path>
            </a:pathLst>
          </a:custGeom>
        </p:spPr>
      </p:pic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BB165F24-C2C2-415B-A886-822C0CDFF7D2}"/>
              </a:ext>
            </a:extLst>
          </p:cNvPr>
          <p:cNvSpPr/>
          <p:nvPr/>
        </p:nvSpPr>
        <p:spPr>
          <a:xfrm>
            <a:off x="5563035" y="936000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B5823958-E568-4896-9A73-152A6BDE2CEE}"/>
              </a:ext>
            </a:extLst>
          </p:cNvPr>
          <p:cNvGrpSpPr/>
          <p:nvPr/>
        </p:nvGrpSpPr>
        <p:grpSpPr>
          <a:xfrm>
            <a:off x="3163580" y="2023864"/>
            <a:ext cx="1121332" cy="1138281"/>
            <a:chOff x="8102024" y="1895895"/>
            <a:chExt cx="2146986" cy="2179438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FA7F9984-6672-4414-BDB1-48E998115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C6C13937-BADB-4BB6-A84C-809F0768667F}"/>
                </a:ext>
              </a:extLst>
            </p:cNvPr>
            <p:cNvSpPr/>
            <p:nvPr/>
          </p:nvSpPr>
          <p:spPr>
            <a:xfrm>
              <a:off x="8292086" y="2178089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第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6E1204E8-01E1-4AB5-89D0-6408EF9365FA}"/>
              </a:ext>
            </a:extLst>
          </p:cNvPr>
          <p:cNvGrpSpPr/>
          <p:nvPr/>
        </p:nvGrpSpPr>
        <p:grpSpPr>
          <a:xfrm>
            <a:off x="4284103" y="2023864"/>
            <a:ext cx="1121332" cy="1138281"/>
            <a:chOff x="8102024" y="1895895"/>
            <a:chExt cx="2146986" cy="2179438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xmlns="" id="{34BD0533-5C7E-45A7-B667-7B885A727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08B639AA-AD68-47F8-92A2-121C497EC510}"/>
                </a:ext>
              </a:extLst>
            </p:cNvPr>
            <p:cNvSpPr/>
            <p:nvPr/>
          </p:nvSpPr>
          <p:spPr>
            <a:xfrm>
              <a:off x="8649058" y="2162508"/>
              <a:ext cx="942868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1</a:t>
              </a:r>
              <a:endParaRPr lang="zh-CN" altLang="en-US" sz="4800" dirty="0">
                <a:ln w="19050">
                  <a:noFill/>
                </a:ln>
                <a:solidFill>
                  <a:schemeClr val="bg2">
                    <a:lumMod val="25000"/>
                  </a:schemeClr>
                </a:solidFill>
                <a:latin typeface="仓耳天群行楷 W01" panose="02020400000000000000" pitchFamily="18" charset="-122"/>
                <a:ea typeface="仓耳天群行楷 W01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B27AC947-2254-4DB3-BB07-170E8F234BAD}"/>
              </a:ext>
            </a:extLst>
          </p:cNvPr>
          <p:cNvGrpSpPr/>
          <p:nvPr/>
        </p:nvGrpSpPr>
        <p:grpSpPr>
          <a:xfrm>
            <a:off x="6682837" y="2023864"/>
            <a:ext cx="1121332" cy="1138281"/>
            <a:chOff x="8102024" y="1895895"/>
            <a:chExt cx="2146986" cy="2179438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xmlns="" id="{9D243A0B-1F9E-4AE8-BF44-1FB49375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7" name="矩形 56">
              <a:extLst>
                <a:ext uri="{FF2B5EF4-FFF2-40B4-BE49-F238E27FC236}">
                  <a16:creationId xmlns:a16="http://schemas.microsoft.com/office/drawing/2014/main" xmlns="" id="{3088BD1F-A97B-4AB3-8F84-C0B5E7B1F8F5}"/>
                </a:ext>
              </a:extLst>
            </p:cNvPr>
            <p:cNvSpPr/>
            <p:nvPr/>
          </p:nvSpPr>
          <p:spPr>
            <a:xfrm>
              <a:off x="8292084" y="2131344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部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F06055B4-6D82-4D27-BC88-3BB38AB1A020}"/>
              </a:ext>
            </a:extLst>
          </p:cNvPr>
          <p:cNvGrpSpPr/>
          <p:nvPr/>
        </p:nvGrpSpPr>
        <p:grpSpPr>
          <a:xfrm>
            <a:off x="7767529" y="2023864"/>
            <a:ext cx="1121332" cy="1138281"/>
            <a:chOff x="8102024" y="1895895"/>
            <a:chExt cx="2146986" cy="2179438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xmlns="" id="{8848B4F7-0E58-4DCC-9F13-71DA9F8DD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60" name="矩形 59">
              <a:extLst>
                <a:ext uri="{FF2B5EF4-FFF2-40B4-BE49-F238E27FC236}">
                  <a16:creationId xmlns:a16="http://schemas.microsoft.com/office/drawing/2014/main" xmlns="" id="{7E476E43-4EE3-42D3-881B-3668C60658DA}"/>
                </a:ext>
              </a:extLst>
            </p:cNvPr>
            <p:cNvSpPr/>
            <p:nvPr/>
          </p:nvSpPr>
          <p:spPr>
            <a:xfrm>
              <a:off x="8319418" y="2138701"/>
              <a:ext cx="1532159" cy="159108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分</a:t>
              </a:r>
            </a:p>
          </p:txBody>
        </p:sp>
      </p:grpSp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E0E4A21F-872B-4BFC-B959-92FA3428417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87194" y="2007534"/>
            <a:ext cx="1107996" cy="1107996"/>
          </a:xfrm>
          <a:custGeom>
            <a:avLst/>
            <a:gdLst>
              <a:gd name="connsiteX0" fmla="*/ 2270003 w 4540006"/>
              <a:gd name="connsiteY0" fmla="*/ 0 h 4540006"/>
              <a:gd name="connsiteX1" fmla="*/ 3153591 w 4540006"/>
              <a:gd name="connsiteY1" fmla="*/ 178388 h 4540006"/>
              <a:gd name="connsiteX2" fmla="*/ 3185242 w 4540006"/>
              <a:gd name="connsiteY2" fmla="*/ 193635 h 4540006"/>
              <a:gd name="connsiteX3" fmla="*/ 3185242 w 4540006"/>
              <a:gd name="connsiteY3" fmla="*/ 530298 h 4540006"/>
              <a:gd name="connsiteX4" fmla="*/ 3727073 w 4540006"/>
              <a:gd name="connsiteY4" fmla="*/ 530298 h 4540006"/>
              <a:gd name="connsiteX5" fmla="*/ 3830768 w 4540006"/>
              <a:gd name="connsiteY5" fmla="*/ 624542 h 4540006"/>
              <a:gd name="connsiteX6" fmla="*/ 3830768 w 4540006"/>
              <a:gd name="connsiteY6" fmla="*/ 1106496 h 4540006"/>
              <a:gd name="connsiteX7" fmla="*/ 4216523 w 4540006"/>
              <a:gd name="connsiteY7" fmla="*/ 1106496 h 4540006"/>
              <a:gd name="connsiteX8" fmla="*/ 4266029 w 4540006"/>
              <a:gd name="connsiteY8" fmla="*/ 1187985 h 4540006"/>
              <a:gd name="connsiteX9" fmla="*/ 4540006 w 4540006"/>
              <a:gd name="connsiteY9" fmla="*/ 2270003 h 4540006"/>
              <a:gd name="connsiteX10" fmla="*/ 4437951 w 4540006"/>
              <a:gd name="connsiteY10" fmla="*/ 2945032 h 4540006"/>
              <a:gd name="connsiteX11" fmla="*/ 4414887 w 4540006"/>
              <a:gd name="connsiteY11" fmla="*/ 3008049 h 4540006"/>
              <a:gd name="connsiteX12" fmla="*/ 2838854 w 4540006"/>
              <a:gd name="connsiteY12" fmla="*/ 4427111 h 4540006"/>
              <a:gd name="connsiteX13" fmla="*/ 2866740 w 4540006"/>
              <a:gd name="connsiteY13" fmla="*/ 4458082 h 4540006"/>
              <a:gd name="connsiteX14" fmla="*/ 2727488 w 4540006"/>
              <a:gd name="connsiteY14" fmla="*/ 4493888 h 4540006"/>
              <a:gd name="connsiteX15" fmla="*/ 2270003 w 4540006"/>
              <a:gd name="connsiteY15" fmla="*/ 4540006 h 4540006"/>
              <a:gd name="connsiteX16" fmla="*/ 0 w 4540006"/>
              <a:gd name="connsiteY16" fmla="*/ 2270003 h 4540006"/>
              <a:gd name="connsiteX17" fmla="*/ 178388 w 4540006"/>
              <a:gd name="connsiteY17" fmla="*/ 1386415 h 4540006"/>
              <a:gd name="connsiteX18" fmla="*/ 215351 w 4540006"/>
              <a:gd name="connsiteY18" fmla="*/ 1309686 h 4540006"/>
              <a:gd name="connsiteX19" fmla="*/ 492147 w 4540006"/>
              <a:gd name="connsiteY19" fmla="*/ 1309686 h 4540006"/>
              <a:gd name="connsiteX20" fmla="*/ 492147 w 4540006"/>
              <a:gd name="connsiteY20" fmla="*/ 861122 h 4540006"/>
              <a:gd name="connsiteX21" fmla="*/ 518358 w 4540006"/>
              <a:gd name="connsiteY21" fmla="*/ 826070 h 4540006"/>
              <a:gd name="connsiteX22" fmla="*/ 1000823 w 4540006"/>
              <a:gd name="connsiteY22" fmla="*/ 387681 h 4540006"/>
              <a:gd name="connsiteX23" fmla="*/ 1054728 w 4540006"/>
              <a:gd name="connsiteY23" fmla="*/ 354933 h 4540006"/>
              <a:gd name="connsiteX24" fmla="*/ 1946215 w 4540006"/>
              <a:gd name="connsiteY24" fmla="*/ 354933 h 4540006"/>
              <a:gd name="connsiteX25" fmla="*/ 1946215 w 4540006"/>
              <a:gd name="connsiteY25" fmla="*/ 336615 h 4540006"/>
              <a:gd name="connsiteX26" fmla="*/ 1982744 w 4540006"/>
              <a:gd name="connsiteY26" fmla="*/ 336615 h 4540006"/>
              <a:gd name="connsiteX27" fmla="*/ 1982744 w 4540006"/>
              <a:gd name="connsiteY27" fmla="*/ 324089 h 4540006"/>
              <a:gd name="connsiteX28" fmla="*/ 1995270 w 4540006"/>
              <a:gd name="connsiteY28" fmla="*/ 324089 h 4540006"/>
              <a:gd name="connsiteX29" fmla="*/ 1995270 w 4540006"/>
              <a:gd name="connsiteY29" fmla="*/ 18227 h 4540006"/>
              <a:gd name="connsiteX30" fmla="*/ 2037908 w 4540006"/>
              <a:gd name="connsiteY30" fmla="*/ 11720 h 4540006"/>
              <a:gd name="connsiteX31" fmla="*/ 2270003 w 4540006"/>
              <a:gd name="connsiteY31" fmla="*/ 0 h 454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40006" h="4540006">
                <a:moveTo>
                  <a:pt x="2270003" y="0"/>
                </a:moveTo>
                <a:cubicBezTo>
                  <a:pt x="2583425" y="0"/>
                  <a:pt x="2882011" y="63520"/>
                  <a:pt x="3153591" y="178388"/>
                </a:cubicBezTo>
                <a:lnTo>
                  <a:pt x="3185242" y="193635"/>
                </a:lnTo>
                <a:lnTo>
                  <a:pt x="3185242" y="530298"/>
                </a:lnTo>
                <a:lnTo>
                  <a:pt x="3727073" y="530298"/>
                </a:lnTo>
                <a:lnTo>
                  <a:pt x="3830768" y="624542"/>
                </a:lnTo>
                <a:lnTo>
                  <a:pt x="3830768" y="1106496"/>
                </a:lnTo>
                <a:lnTo>
                  <a:pt x="4216523" y="1106496"/>
                </a:lnTo>
                <a:lnTo>
                  <a:pt x="4266029" y="1187985"/>
                </a:lnTo>
                <a:cubicBezTo>
                  <a:pt x="4440756" y="1509629"/>
                  <a:pt x="4540006" y="1878226"/>
                  <a:pt x="4540006" y="2270003"/>
                </a:cubicBezTo>
                <a:cubicBezTo>
                  <a:pt x="4540006" y="2505070"/>
                  <a:pt x="4504276" y="2731791"/>
                  <a:pt x="4437951" y="2945032"/>
                </a:cubicBezTo>
                <a:lnTo>
                  <a:pt x="4414887" y="3008049"/>
                </a:lnTo>
                <a:lnTo>
                  <a:pt x="2838854" y="4427111"/>
                </a:lnTo>
                <a:lnTo>
                  <a:pt x="2866740" y="4458082"/>
                </a:lnTo>
                <a:lnTo>
                  <a:pt x="2727488" y="4493888"/>
                </a:lnTo>
                <a:cubicBezTo>
                  <a:pt x="2579716" y="4524126"/>
                  <a:pt x="2426714" y="4540006"/>
                  <a:pt x="2270003" y="4540006"/>
                </a:cubicBezTo>
                <a:cubicBezTo>
                  <a:pt x="1016315" y="4540006"/>
                  <a:pt x="0" y="3523691"/>
                  <a:pt x="0" y="2270003"/>
                </a:cubicBezTo>
                <a:cubicBezTo>
                  <a:pt x="0" y="1956581"/>
                  <a:pt x="63520" y="1657995"/>
                  <a:pt x="178388" y="1386415"/>
                </a:cubicBezTo>
                <a:lnTo>
                  <a:pt x="215351" y="1309686"/>
                </a:lnTo>
                <a:lnTo>
                  <a:pt x="492147" y="1309686"/>
                </a:lnTo>
                <a:lnTo>
                  <a:pt x="492147" y="861122"/>
                </a:lnTo>
                <a:lnTo>
                  <a:pt x="518358" y="826070"/>
                </a:lnTo>
                <a:cubicBezTo>
                  <a:pt x="657143" y="657903"/>
                  <a:pt x="819676" y="510062"/>
                  <a:pt x="1000823" y="387681"/>
                </a:cubicBezTo>
                <a:lnTo>
                  <a:pt x="1054728" y="354933"/>
                </a:lnTo>
                <a:lnTo>
                  <a:pt x="1946215" y="354933"/>
                </a:lnTo>
                <a:lnTo>
                  <a:pt x="1946215" y="336615"/>
                </a:lnTo>
                <a:lnTo>
                  <a:pt x="1982744" y="336615"/>
                </a:lnTo>
                <a:lnTo>
                  <a:pt x="1982744" y="324089"/>
                </a:lnTo>
                <a:lnTo>
                  <a:pt x="1995270" y="324089"/>
                </a:lnTo>
                <a:lnTo>
                  <a:pt x="1995270" y="18227"/>
                </a:lnTo>
                <a:lnTo>
                  <a:pt x="2037908" y="11720"/>
                </a:lnTo>
                <a:cubicBezTo>
                  <a:pt x="2114219" y="3970"/>
                  <a:pt x="2191648" y="0"/>
                  <a:pt x="2270003" y="0"/>
                </a:cubicBezTo>
                <a:close/>
              </a:path>
            </a:pathLst>
          </a:custGeom>
        </p:spPr>
      </p:pic>
      <p:cxnSp>
        <p:nvCxnSpPr>
          <p:cNvPr id="45" name="直接连接符 7">
            <a:extLst>
              <a:ext uri="{FF2B5EF4-FFF2-40B4-BE49-F238E27FC236}">
                <a16:creationId xmlns:a16="http://schemas.microsoft.com/office/drawing/2014/main" xmlns="" id="{CEB94147-79C9-44D5-9DEB-F0AFE260A053}"/>
              </a:ext>
            </a:extLst>
          </p:cNvPr>
          <p:cNvCxnSpPr>
            <a:cxnSpLocks/>
          </p:cNvCxnSpPr>
          <p:nvPr/>
        </p:nvCxnSpPr>
        <p:spPr>
          <a:xfrm>
            <a:off x="2752380" y="4377484"/>
            <a:ext cx="6687239" cy="0"/>
          </a:xfrm>
          <a:prstGeom prst="line">
            <a:avLst/>
          </a:prstGeom>
          <a:ln w="34925" cap="flat" cmpd="sng">
            <a:solidFill>
              <a:srgbClr val="595959"/>
            </a:solidFill>
            <a:prstDash val="solid"/>
            <a:headEnd type="none" w="med" len="med"/>
            <a:tailEnd type="arrow" w="lg" len="lg"/>
          </a:ln>
        </p:spPr>
      </p:cxnSp>
      <p:sp>
        <p:nvSpPr>
          <p:cNvPr id="47" name="矩形 48">
            <a:extLst>
              <a:ext uri="{FF2B5EF4-FFF2-40B4-BE49-F238E27FC236}">
                <a16:creationId xmlns:a16="http://schemas.microsoft.com/office/drawing/2014/main" xmlns="" id="{8FBA3E6B-3F10-43C8-88E0-C32E4ACDC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411" y="4583708"/>
            <a:ext cx="4049713" cy="124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一、有效沟通的重要知识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二、有效沟通的原理原则</a:t>
            </a:r>
            <a:endParaRPr kumimoji="0" lang="en-US" altLang="zh-CN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三、有效沟通的三大关键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C662246B-BA84-45C2-8CFD-6CB8CF525897}"/>
              </a:ext>
            </a:extLst>
          </p:cNvPr>
          <p:cNvSpPr/>
          <p:nvPr/>
        </p:nvSpPr>
        <p:spPr>
          <a:xfrm>
            <a:off x="3438861" y="3429000"/>
            <a:ext cx="5314275" cy="722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有效沟通的知识与原理</a:t>
            </a:r>
            <a:endParaRPr lang="en-US" altLang="zh-CN" sz="4000" b="1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378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252421" y="562026"/>
            <a:ext cx="6906558" cy="1077336"/>
            <a:chOff x="3252421" y="562026"/>
            <a:chExt cx="6906558" cy="10773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445884" y="901765"/>
              <a:ext cx="54496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二、认识</a:t>
              </a:r>
              <a:r>
                <a:rPr lang="en-US" altLang="zh-CN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90</a:t>
              </a: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员工的特质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2421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98" y="1639362"/>
              <a:ext cx="6873581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17" name="流程图: 过程 16">
            <a:extLst>
              <a:ext uri="{FF2B5EF4-FFF2-40B4-BE49-F238E27FC236}">
                <a16:creationId xmlns:a16="http://schemas.microsoft.com/office/drawing/2014/main" xmlns="" id="{19CF38F0-2ECA-4BAF-AA31-66FE26C3710C}"/>
              </a:ext>
            </a:extLst>
          </p:cNvPr>
          <p:cNvSpPr/>
          <p:nvPr/>
        </p:nvSpPr>
        <p:spPr>
          <a:xfrm>
            <a:off x="5972958" y="3769525"/>
            <a:ext cx="3560023" cy="605780"/>
          </a:xfrm>
          <a:prstGeom prst="flowChartProcess">
            <a:avLst/>
          </a:prstGeom>
          <a:ln>
            <a:solidFill>
              <a:srgbClr val="59595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多面性</a:t>
            </a:r>
          </a:p>
        </p:txBody>
      </p:sp>
      <p:sp>
        <p:nvSpPr>
          <p:cNvPr id="18" name="圆角矩形 8">
            <a:extLst>
              <a:ext uri="{FF2B5EF4-FFF2-40B4-BE49-F238E27FC236}">
                <a16:creationId xmlns:a16="http://schemas.microsoft.com/office/drawing/2014/main" xmlns="" id="{F34FBE16-FA3D-4E62-A62F-AE1F463BC977}"/>
              </a:ext>
            </a:extLst>
          </p:cNvPr>
          <p:cNvSpPr/>
          <p:nvPr/>
        </p:nvSpPr>
        <p:spPr>
          <a:xfrm>
            <a:off x="5972958" y="2904271"/>
            <a:ext cx="3560023" cy="605781"/>
          </a:xfrm>
          <a:prstGeom prst="roundRect">
            <a:avLst>
              <a:gd name="adj" fmla="val 0"/>
            </a:avLst>
          </a:prstGeom>
          <a:ln>
            <a:solidFill>
              <a:srgbClr val="59595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专业能力不强，缺乏经验</a:t>
            </a:r>
          </a:p>
        </p:txBody>
      </p:sp>
      <p:sp>
        <p:nvSpPr>
          <p:cNvPr id="19" name="圆角矩形 9">
            <a:extLst>
              <a:ext uri="{FF2B5EF4-FFF2-40B4-BE49-F238E27FC236}">
                <a16:creationId xmlns:a16="http://schemas.microsoft.com/office/drawing/2014/main" xmlns="" id="{66AFA9EF-85E4-4920-BDED-E12048D9B20C}"/>
              </a:ext>
            </a:extLst>
          </p:cNvPr>
          <p:cNvSpPr/>
          <p:nvPr/>
        </p:nvSpPr>
        <p:spPr>
          <a:xfrm>
            <a:off x="5972958" y="4634778"/>
            <a:ext cx="3560023" cy="605781"/>
          </a:xfrm>
          <a:prstGeom prst="roundRect">
            <a:avLst>
              <a:gd name="adj" fmla="val 0"/>
            </a:avLst>
          </a:prstGeom>
          <a:ln>
            <a:solidFill>
              <a:srgbClr val="59595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受教育程度高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77AA961C-04C8-4597-98A4-651523A4FB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4607" y="2904271"/>
            <a:ext cx="3478979" cy="22812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0700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252421" y="562026"/>
            <a:ext cx="6906558" cy="1077336"/>
            <a:chOff x="3252421" y="562026"/>
            <a:chExt cx="6906558" cy="10773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445884" y="901765"/>
              <a:ext cx="54496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三、避免错误的领导方式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2421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98" y="1639362"/>
              <a:ext cx="6873581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18" name="圆角矩形 8">
            <a:extLst>
              <a:ext uri="{FF2B5EF4-FFF2-40B4-BE49-F238E27FC236}">
                <a16:creationId xmlns:a16="http://schemas.microsoft.com/office/drawing/2014/main" xmlns="" id="{F34FBE16-FA3D-4E62-A62F-AE1F463BC977}"/>
              </a:ext>
            </a:extLst>
          </p:cNvPr>
          <p:cNvSpPr/>
          <p:nvPr/>
        </p:nvSpPr>
        <p:spPr>
          <a:xfrm>
            <a:off x="1979113" y="2777481"/>
            <a:ext cx="3970750" cy="605781"/>
          </a:xfrm>
          <a:prstGeom prst="roundRect">
            <a:avLst>
              <a:gd name="adj" fmla="val 0"/>
            </a:avLst>
          </a:prstGeom>
          <a:ln>
            <a:solidFill>
              <a:srgbClr val="59595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rgbClr val="595959"/>
                </a:solidFill>
                <a:cs typeface="+mn-ea"/>
                <a:sym typeface="+mn-lt"/>
              </a:rPr>
              <a:t>01</a:t>
            </a:r>
            <a:r>
              <a:rPr lang="zh-CN" altLang="en-US" sz="2000" dirty="0">
                <a:solidFill>
                  <a:srgbClr val="595959"/>
                </a:solidFill>
                <a:cs typeface="+mn-ea"/>
                <a:sym typeface="+mn-lt"/>
              </a:rPr>
              <a:t>用过来人的方式教导</a:t>
            </a:r>
            <a:r>
              <a:rPr lang="en-US" altLang="zh-CN" sz="2000" dirty="0">
                <a:solidFill>
                  <a:srgbClr val="595959"/>
                </a:solidFill>
                <a:cs typeface="+mn-ea"/>
                <a:sym typeface="+mn-lt"/>
              </a:rPr>
              <a:t>90</a:t>
            </a:r>
            <a:r>
              <a:rPr lang="zh-CN" altLang="en-US" sz="2000" dirty="0">
                <a:solidFill>
                  <a:srgbClr val="595959"/>
                </a:solidFill>
                <a:cs typeface="+mn-ea"/>
                <a:sym typeface="+mn-lt"/>
              </a:rPr>
              <a:t>后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圆角矩形 8">
            <a:extLst>
              <a:ext uri="{FF2B5EF4-FFF2-40B4-BE49-F238E27FC236}">
                <a16:creationId xmlns:a16="http://schemas.microsoft.com/office/drawing/2014/main" xmlns="" id="{D40B379D-59FD-4A68-ADE4-748BD6565FEB}"/>
              </a:ext>
            </a:extLst>
          </p:cNvPr>
          <p:cNvSpPr/>
          <p:nvPr/>
        </p:nvSpPr>
        <p:spPr>
          <a:xfrm>
            <a:off x="1979113" y="3744251"/>
            <a:ext cx="3970750" cy="605781"/>
          </a:xfrm>
          <a:prstGeom prst="roundRect">
            <a:avLst>
              <a:gd name="adj" fmla="val 0"/>
            </a:avLst>
          </a:prstGeom>
          <a:ln>
            <a:solidFill>
              <a:srgbClr val="59595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rgbClr val="595959"/>
                </a:solidFill>
                <a:cs typeface="+mn-ea"/>
                <a:sym typeface="+mn-lt"/>
              </a:rPr>
              <a:t>02 </a:t>
            </a:r>
            <a:r>
              <a:rPr lang="zh-CN" altLang="en-US" sz="2000" dirty="0">
                <a:solidFill>
                  <a:srgbClr val="595959"/>
                </a:solidFill>
                <a:cs typeface="+mn-ea"/>
                <a:sym typeface="+mn-lt"/>
              </a:rPr>
              <a:t>强行组织参加集体活动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圆角矩形 8">
            <a:extLst>
              <a:ext uri="{FF2B5EF4-FFF2-40B4-BE49-F238E27FC236}">
                <a16:creationId xmlns:a16="http://schemas.microsoft.com/office/drawing/2014/main" xmlns="" id="{535E29B7-2F07-484E-B8BE-1844F0CC8BBF}"/>
              </a:ext>
            </a:extLst>
          </p:cNvPr>
          <p:cNvSpPr/>
          <p:nvPr/>
        </p:nvSpPr>
        <p:spPr>
          <a:xfrm>
            <a:off x="1979113" y="4711021"/>
            <a:ext cx="3970750" cy="605781"/>
          </a:xfrm>
          <a:prstGeom prst="roundRect">
            <a:avLst>
              <a:gd name="adj" fmla="val 0"/>
            </a:avLst>
          </a:prstGeom>
          <a:ln>
            <a:solidFill>
              <a:srgbClr val="59595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rgbClr val="595959"/>
                </a:solidFill>
                <a:cs typeface="+mn-ea"/>
                <a:sym typeface="+mn-lt"/>
              </a:rPr>
              <a:t>03 </a:t>
            </a:r>
            <a:r>
              <a:rPr lang="zh-CN" altLang="en-US" sz="2000" dirty="0">
                <a:solidFill>
                  <a:srgbClr val="595959"/>
                </a:solidFill>
                <a:cs typeface="+mn-ea"/>
                <a:sym typeface="+mn-lt"/>
              </a:rPr>
              <a:t>老拿梦想说事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圆角矩形 8">
            <a:extLst>
              <a:ext uri="{FF2B5EF4-FFF2-40B4-BE49-F238E27FC236}">
                <a16:creationId xmlns:a16="http://schemas.microsoft.com/office/drawing/2014/main" xmlns="" id="{9A2EE951-BA1C-48CC-8140-20D5AFD75CD3}"/>
              </a:ext>
            </a:extLst>
          </p:cNvPr>
          <p:cNvSpPr/>
          <p:nvPr/>
        </p:nvSpPr>
        <p:spPr>
          <a:xfrm>
            <a:off x="6589062" y="2797542"/>
            <a:ext cx="3970750" cy="605781"/>
          </a:xfrm>
          <a:prstGeom prst="roundRect">
            <a:avLst>
              <a:gd name="adj" fmla="val 0"/>
            </a:avLst>
          </a:prstGeom>
          <a:ln>
            <a:solidFill>
              <a:srgbClr val="59595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rgbClr val="595959"/>
                </a:solidFill>
                <a:cs typeface="+mn-ea"/>
                <a:sym typeface="+mn-lt"/>
              </a:rPr>
              <a:t>04</a:t>
            </a:r>
            <a:r>
              <a:rPr lang="zh-CN" altLang="en-US" sz="2000" dirty="0">
                <a:solidFill>
                  <a:srgbClr val="595959"/>
                </a:solidFill>
                <a:cs typeface="+mn-ea"/>
                <a:sym typeface="+mn-lt"/>
              </a:rPr>
              <a:t>不尊重</a:t>
            </a:r>
            <a:r>
              <a:rPr lang="en-US" altLang="zh-CN" sz="2000" dirty="0">
                <a:solidFill>
                  <a:srgbClr val="595959"/>
                </a:solidFill>
                <a:cs typeface="+mn-ea"/>
                <a:sym typeface="+mn-lt"/>
              </a:rPr>
              <a:t>90</a:t>
            </a:r>
            <a:r>
              <a:rPr lang="zh-CN" altLang="en-US" sz="2000" dirty="0">
                <a:solidFill>
                  <a:srgbClr val="595959"/>
                </a:solidFill>
                <a:cs typeface="+mn-ea"/>
                <a:sym typeface="+mn-lt"/>
              </a:rPr>
              <a:t>后的时间观念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" name="圆角矩形 8">
            <a:extLst>
              <a:ext uri="{FF2B5EF4-FFF2-40B4-BE49-F238E27FC236}">
                <a16:creationId xmlns:a16="http://schemas.microsoft.com/office/drawing/2014/main" xmlns="" id="{D34C9E89-43C0-4763-9933-C5BA0D161E1E}"/>
              </a:ext>
            </a:extLst>
          </p:cNvPr>
          <p:cNvSpPr/>
          <p:nvPr/>
        </p:nvSpPr>
        <p:spPr>
          <a:xfrm>
            <a:off x="6589062" y="3754282"/>
            <a:ext cx="3970750" cy="605781"/>
          </a:xfrm>
          <a:prstGeom prst="roundRect">
            <a:avLst>
              <a:gd name="adj" fmla="val 0"/>
            </a:avLst>
          </a:prstGeom>
          <a:ln>
            <a:solidFill>
              <a:srgbClr val="59595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rgbClr val="595959"/>
                </a:solidFill>
                <a:cs typeface="+mn-ea"/>
                <a:sym typeface="+mn-lt"/>
              </a:rPr>
              <a:t>05</a:t>
            </a:r>
            <a:r>
              <a:rPr lang="zh-CN" altLang="en-US" sz="2000" dirty="0">
                <a:solidFill>
                  <a:srgbClr val="595959"/>
                </a:solidFill>
                <a:cs typeface="+mn-ea"/>
                <a:sym typeface="+mn-lt"/>
              </a:rPr>
              <a:t>用人唯亲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4" name="圆角矩形 8">
            <a:extLst>
              <a:ext uri="{FF2B5EF4-FFF2-40B4-BE49-F238E27FC236}">
                <a16:creationId xmlns:a16="http://schemas.microsoft.com/office/drawing/2014/main" xmlns="" id="{0BA34854-E5C8-4201-8BA2-8E756040B753}"/>
              </a:ext>
            </a:extLst>
          </p:cNvPr>
          <p:cNvSpPr/>
          <p:nvPr/>
        </p:nvSpPr>
        <p:spPr>
          <a:xfrm>
            <a:off x="6589062" y="4711021"/>
            <a:ext cx="3970750" cy="605781"/>
          </a:xfrm>
          <a:prstGeom prst="roundRect">
            <a:avLst>
              <a:gd name="adj" fmla="val 0"/>
            </a:avLst>
          </a:prstGeom>
          <a:ln>
            <a:solidFill>
              <a:srgbClr val="595959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000" dirty="0">
                <a:solidFill>
                  <a:srgbClr val="595959"/>
                </a:solidFill>
                <a:cs typeface="+mn-ea"/>
                <a:sym typeface="+mn-lt"/>
              </a:rPr>
              <a:t>06</a:t>
            </a:r>
            <a:r>
              <a:rPr lang="zh-CN" altLang="en-US" sz="2000" dirty="0">
                <a:solidFill>
                  <a:srgbClr val="595959"/>
                </a:solidFill>
                <a:cs typeface="+mn-ea"/>
                <a:sym typeface="+mn-lt"/>
              </a:rPr>
              <a:t>因叛逆而采取强势管理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99912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252421" y="562026"/>
            <a:ext cx="6906558" cy="1077336"/>
            <a:chOff x="3252421" y="562026"/>
            <a:chExt cx="6906558" cy="1077336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4445884" y="901765"/>
              <a:ext cx="54496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四、怎样表示“安慰”？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252421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285398" y="1639362"/>
              <a:ext cx="6873581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8360D9CE-812A-419E-8FB3-8C2622CE98E7}"/>
              </a:ext>
            </a:extLst>
          </p:cNvPr>
          <p:cNvGrpSpPr/>
          <p:nvPr/>
        </p:nvGrpSpPr>
        <p:grpSpPr>
          <a:xfrm rot="16200000">
            <a:off x="2949123" y="1698438"/>
            <a:ext cx="846300" cy="2095500"/>
            <a:chOff x="1295636" y="2348881"/>
            <a:chExt cx="1188135" cy="1728192"/>
          </a:xfrm>
        </p:grpSpPr>
        <p:sp>
          <p:nvSpPr>
            <p:cNvPr id="16" name="燕尾形 2">
              <a:extLst>
                <a:ext uri="{FF2B5EF4-FFF2-40B4-BE49-F238E27FC236}">
                  <a16:creationId xmlns:a16="http://schemas.microsoft.com/office/drawing/2014/main" xmlns="" id="{746F69F2-CB60-4C21-8F6B-3030BEF23F97}"/>
                </a:ext>
              </a:extLst>
            </p:cNvPr>
            <p:cNvSpPr/>
            <p:nvPr/>
          </p:nvSpPr>
          <p:spPr>
            <a:xfrm rot="5400000">
              <a:off x="1025608" y="2618909"/>
              <a:ext cx="1728192" cy="1188135"/>
            </a:xfrm>
            <a:prstGeom prst="homePlate">
              <a:avLst/>
            </a:prstGeom>
            <a:solidFill>
              <a:srgbClr val="E29A2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xmlns="" id="{9F05107F-5AFC-4DE7-9115-C2EBCE4E012E}"/>
                </a:ext>
              </a:extLst>
            </p:cNvPr>
            <p:cNvSpPr txBox="1"/>
            <p:nvPr/>
          </p:nvSpPr>
          <p:spPr>
            <a:xfrm rot="5400000">
              <a:off x="1136665" y="2767318"/>
              <a:ext cx="1499837" cy="993815"/>
            </a:xfrm>
            <a:prstGeom prst="homePlate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914400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情况一情绪差发牢骚</a:t>
              </a:r>
            </a:p>
          </p:txBody>
        </p:sp>
      </p:grpSp>
      <p:sp>
        <p:nvSpPr>
          <p:cNvPr id="19" name="流程图: 过程 18">
            <a:extLst>
              <a:ext uri="{FF2B5EF4-FFF2-40B4-BE49-F238E27FC236}">
                <a16:creationId xmlns:a16="http://schemas.microsoft.com/office/drawing/2014/main" xmlns="" id="{6B7F16DB-15C8-4EA9-82F3-721868BF208A}"/>
              </a:ext>
            </a:extLst>
          </p:cNvPr>
          <p:cNvSpPr/>
          <p:nvPr/>
        </p:nvSpPr>
        <p:spPr>
          <a:xfrm>
            <a:off x="4676092" y="2323038"/>
            <a:ext cx="5481746" cy="584287"/>
          </a:xfrm>
          <a:prstGeom prst="flowChartProcess">
            <a:avLst/>
          </a:prstGeom>
          <a:ln>
            <a:solidFill>
              <a:srgbClr val="595959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员工心情欠佳，发牢骚时</a:t>
            </a:r>
          </a:p>
        </p:txBody>
      </p:sp>
      <p:sp>
        <p:nvSpPr>
          <p:cNvPr id="23" name="流程图: 过程 22">
            <a:extLst>
              <a:ext uri="{FF2B5EF4-FFF2-40B4-BE49-F238E27FC236}">
                <a16:creationId xmlns:a16="http://schemas.microsoft.com/office/drawing/2014/main" xmlns="" id="{FDA022EF-7737-4B47-932B-E8CD39701531}"/>
              </a:ext>
            </a:extLst>
          </p:cNvPr>
          <p:cNvSpPr/>
          <p:nvPr/>
        </p:nvSpPr>
        <p:spPr>
          <a:xfrm>
            <a:off x="4676092" y="3770838"/>
            <a:ext cx="5481746" cy="584287"/>
          </a:xfrm>
          <a:prstGeom prst="flowChartProcess">
            <a:avLst/>
          </a:prstGeom>
          <a:ln>
            <a:solidFill>
              <a:srgbClr val="595959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面临工作难题或客户久攻不下</a:t>
            </a:r>
          </a:p>
        </p:txBody>
      </p:sp>
      <p:sp>
        <p:nvSpPr>
          <p:cNvPr id="27" name="流程图: 过程 26">
            <a:extLst>
              <a:ext uri="{FF2B5EF4-FFF2-40B4-BE49-F238E27FC236}">
                <a16:creationId xmlns:a16="http://schemas.microsoft.com/office/drawing/2014/main" xmlns="" id="{A6A9F69E-E0D8-43A2-A6FB-CEEEBFB8F073}"/>
              </a:ext>
            </a:extLst>
          </p:cNvPr>
          <p:cNvSpPr/>
          <p:nvPr/>
        </p:nvSpPr>
        <p:spPr>
          <a:xfrm>
            <a:off x="4676092" y="5218638"/>
            <a:ext cx="5482887" cy="584287"/>
          </a:xfrm>
          <a:prstGeom prst="flowChartProcess">
            <a:avLst/>
          </a:prstGeom>
          <a:ln>
            <a:solidFill>
              <a:srgbClr val="595959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03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与你讲诉失败经历时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40C8166B-BB62-4C44-A900-DD9C6504D202}"/>
              </a:ext>
            </a:extLst>
          </p:cNvPr>
          <p:cNvGrpSpPr/>
          <p:nvPr/>
        </p:nvGrpSpPr>
        <p:grpSpPr>
          <a:xfrm rot="16200000">
            <a:off x="2949122" y="3047658"/>
            <a:ext cx="846300" cy="2095500"/>
            <a:chOff x="1295636" y="2348881"/>
            <a:chExt cx="1188135" cy="1728192"/>
          </a:xfrm>
        </p:grpSpPr>
        <p:sp>
          <p:nvSpPr>
            <p:cNvPr id="29" name="燕尾形 2">
              <a:extLst>
                <a:ext uri="{FF2B5EF4-FFF2-40B4-BE49-F238E27FC236}">
                  <a16:creationId xmlns:a16="http://schemas.microsoft.com/office/drawing/2014/main" xmlns="" id="{7F4609CD-0CBA-412F-965F-6FA0F7D2639F}"/>
                </a:ext>
              </a:extLst>
            </p:cNvPr>
            <p:cNvSpPr/>
            <p:nvPr/>
          </p:nvSpPr>
          <p:spPr>
            <a:xfrm rot="5400000">
              <a:off x="1025608" y="2618909"/>
              <a:ext cx="1728192" cy="1188135"/>
            </a:xfrm>
            <a:prstGeom prst="homePlate">
              <a:avLst/>
            </a:prstGeom>
            <a:solidFill>
              <a:srgbClr val="E29A2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" name="TextBox 5">
              <a:extLst>
                <a:ext uri="{FF2B5EF4-FFF2-40B4-BE49-F238E27FC236}">
                  <a16:creationId xmlns:a16="http://schemas.microsoft.com/office/drawing/2014/main" xmlns="" id="{1CE9B0EE-AE00-4473-A7B7-A2A22220C9EC}"/>
                </a:ext>
              </a:extLst>
            </p:cNvPr>
            <p:cNvSpPr txBox="1"/>
            <p:nvPr/>
          </p:nvSpPr>
          <p:spPr>
            <a:xfrm rot="5400000">
              <a:off x="1128439" y="2716068"/>
              <a:ext cx="1499837" cy="993815"/>
            </a:xfrm>
            <a:prstGeom prst="homePlate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情况二有阻力遇困难</a:t>
              </a:r>
              <a:endPara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xmlns="" id="{1C13183D-D48D-4A21-AEFB-217FD8E20FEB}"/>
              </a:ext>
            </a:extLst>
          </p:cNvPr>
          <p:cNvGrpSpPr/>
          <p:nvPr/>
        </p:nvGrpSpPr>
        <p:grpSpPr>
          <a:xfrm rot="16200000">
            <a:off x="2949122" y="4396877"/>
            <a:ext cx="846300" cy="2095499"/>
            <a:chOff x="1295636" y="2348881"/>
            <a:chExt cx="1188135" cy="1728192"/>
          </a:xfrm>
        </p:grpSpPr>
        <p:sp>
          <p:nvSpPr>
            <p:cNvPr id="32" name="燕尾形 2">
              <a:extLst>
                <a:ext uri="{FF2B5EF4-FFF2-40B4-BE49-F238E27FC236}">
                  <a16:creationId xmlns:a16="http://schemas.microsoft.com/office/drawing/2014/main" xmlns="" id="{A4015CBA-86A1-4C09-8F04-79099925E3C3}"/>
                </a:ext>
              </a:extLst>
            </p:cNvPr>
            <p:cNvSpPr/>
            <p:nvPr/>
          </p:nvSpPr>
          <p:spPr>
            <a:xfrm rot="5400000">
              <a:off x="1025608" y="2618909"/>
              <a:ext cx="1728192" cy="1188135"/>
            </a:xfrm>
            <a:prstGeom prst="homePlate">
              <a:avLst/>
            </a:prstGeom>
            <a:solidFill>
              <a:srgbClr val="E29A26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" name="TextBox 5">
              <a:extLst>
                <a:ext uri="{FF2B5EF4-FFF2-40B4-BE49-F238E27FC236}">
                  <a16:creationId xmlns:a16="http://schemas.microsoft.com/office/drawing/2014/main" xmlns="" id="{A0B26237-B52F-4579-A055-6ECC6FB94D3B}"/>
                </a:ext>
              </a:extLst>
            </p:cNvPr>
            <p:cNvSpPr txBox="1"/>
            <p:nvPr/>
          </p:nvSpPr>
          <p:spPr>
            <a:xfrm rot="5400000">
              <a:off x="1218625" y="2574427"/>
              <a:ext cx="1433121" cy="993813"/>
            </a:xfrm>
            <a:prstGeom prst="homePlate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情况三 与你诉说 失败经</a:t>
              </a:r>
              <a:endParaRPr kumimoji="0" lang="zh-CN" altLang="en-US" sz="2000" b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0047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0634D15-F874-490A-AB98-67CCC555E0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37B7762E-B147-4BF3-93A5-F329F4C68A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785191" y="1589987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管理者如何带好团队培训系列课程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608767" y="5061605"/>
            <a:ext cx="5626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主讲</a:t>
            </a: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：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优品</a:t>
            </a:r>
            <a:r>
              <a:rPr lang="en-US" altLang="zh-CN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dirty="0" smtClean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                      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时间：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20XX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年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23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日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4F3EFB63-DD00-49A7-B449-1D3B0B53FB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11181" y="730975"/>
            <a:ext cx="1402915" cy="1164920"/>
          </a:xfrm>
          <a:custGeom>
            <a:avLst/>
            <a:gdLst>
              <a:gd name="connsiteX0" fmla="*/ 0 w 1402915"/>
              <a:gd name="connsiteY0" fmla="*/ 0 h 1164920"/>
              <a:gd name="connsiteX1" fmla="*/ 1402915 w 1402915"/>
              <a:gd name="connsiteY1" fmla="*/ 0 h 1164920"/>
              <a:gd name="connsiteX2" fmla="*/ 1402915 w 1402915"/>
              <a:gd name="connsiteY2" fmla="*/ 1164920 h 1164920"/>
              <a:gd name="connsiteX3" fmla="*/ 0 w 1402915"/>
              <a:gd name="connsiteY3" fmla="*/ 1164920 h 1164920"/>
              <a:gd name="connsiteX4" fmla="*/ 0 w 1402915"/>
              <a:gd name="connsiteY4" fmla="*/ 0 h 1164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915" h="1164920">
                <a:moveTo>
                  <a:pt x="0" y="0"/>
                </a:moveTo>
                <a:lnTo>
                  <a:pt x="1402915" y="0"/>
                </a:lnTo>
                <a:lnTo>
                  <a:pt x="1402915" y="1164920"/>
                </a:lnTo>
                <a:lnTo>
                  <a:pt x="0" y="116492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FCFA16F-75D5-4E11-9B08-FFB19D5986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16244" y="2103372"/>
            <a:ext cx="694759" cy="486624"/>
          </a:xfrm>
          <a:custGeom>
            <a:avLst/>
            <a:gdLst>
              <a:gd name="connsiteX0" fmla="*/ 0 w 694759"/>
              <a:gd name="connsiteY0" fmla="*/ 0 h 486624"/>
              <a:gd name="connsiteX1" fmla="*/ 694759 w 694759"/>
              <a:gd name="connsiteY1" fmla="*/ 0 h 486624"/>
              <a:gd name="connsiteX2" fmla="*/ 694759 w 694759"/>
              <a:gd name="connsiteY2" fmla="*/ 486624 h 486624"/>
              <a:gd name="connsiteX3" fmla="*/ 0 w 694759"/>
              <a:gd name="connsiteY3" fmla="*/ 486624 h 486624"/>
              <a:gd name="connsiteX4" fmla="*/ 0 w 694759"/>
              <a:gd name="connsiteY4" fmla="*/ 0 h 4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759" h="486624">
                <a:moveTo>
                  <a:pt x="0" y="0"/>
                </a:moveTo>
                <a:lnTo>
                  <a:pt x="694759" y="0"/>
                </a:lnTo>
                <a:lnTo>
                  <a:pt x="694759" y="486624"/>
                </a:lnTo>
                <a:lnTo>
                  <a:pt x="0" y="48662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F9AC7F7E-C20A-49E6-822D-040428886E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6419" y="516757"/>
            <a:ext cx="2068134" cy="714771"/>
          </a:xfrm>
          <a:custGeom>
            <a:avLst/>
            <a:gdLst>
              <a:gd name="connsiteX0" fmla="*/ 0 w 2530910"/>
              <a:gd name="connsiteY0" fmla="*/ 0 h 874712"/>
              <a:gd name="connsiteX1" fmla="*/ 2530910 w 2530910"/>
              <a:gd name="connsiteY1" fmla="*/ 0 h 874712"/>
              <a:gd name="connsiteX2" fmla="*/ 2530910 w 2530910"/>
              <a:gd name="connsiteY2" fmla="*/ 874712 h 874712"/>
              <a:gd name="connsiteX3" fmla="*/ 0 w 2530910"/>
              <a:gd name="connsiteY3" fmla="*/ 874712 h 874712"/>
              <a:gd name="connsiteX4" fmla="*/ 0 w 2530910"/>
              <a:gd name="connsiteY4" fmla="*/ 0 h 874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0910" h="874712">
                <a:moveTo>
                  <a:pt x="0" y="0"/>
                </a:moveTo>
                <a:lnTo>
                  <a:pt x="2530910" y="0"/>
                </a:lnTo>
                <a:lnTo>
                  <a:pt x="2530910" y="874712"/>
                </a:lnTo>
                <a:lnTo>
                  <a:pt x="0" y="87471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D7FAEE6A-B081-4004-AD5A-35EB13EE0F2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082" y="4075332"/>
            <a:ext cx="1063282" cy="1065584"/>
          </a:xfrm>
          <a:custGeom>
            <a:avLst/>
            <a:gdLst>
              <a:gd name="connsiteX0" fmla="*/ 531641 w 1063282"/>
              <a:gd name="connsiteY0" fmla="*/ 0 h 1065584"/>
              <a:gd name="connsiteX1" fmla="*/ 1063282 w 1063282"/>
              <a:gd name="connsiteY1" fmla="*/ 532792 h 1065584"/>
              <a:gd name="connsiteX2" fmla="*/ 531641 w 1063282"/>
              <a:gd name="connsiteY2" fmla="*/ 1065584 h 1065584"/>
              <a:gd name="connsiteX3" fmla="*/ 0 w 1063282"/>
              <a:gd name="connsiteY3" fmla="*/ 532792 h 1065584"/>
              <a:gd name="connsiteX4" fmla="*/ 531641 w 1063282"/>
              <a:gd name="connsiteY4" fmla="*/ 0 h 1065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282" h="1065584">
                <a:moveTo>
                  <a:pt x="531641" y="0"/>
                </a:moveTo>
                <a:cubicBezTo>
                  <a:pt x="825258" y="0"/>
                  <a:pt x="1063282" y="238539"/>
                  <a:pt x="1063282" y="532792"/>
                </a:cubicBezTo>
                <a:cubicBezTo>
                  <a:pt x="1063282" y="827045"/>
                  <a:pt x="825258" y="1065584"/>
                  <a:pt x="531641" y="1065584"/>
                </a:cubicBezTo>
                <a:cubicBezTo>
                  <a:pt x="238024" y="1065584"/>
                  <a:pt x="0" y="827045"/>
                  <a:pt x="0" y="532792"/>
                </a:cubicBezTo>
                <a:cubicBezTo>
                  <a:pt x="0" y="238539"/>
                  <a:pt x="238024" y="0"/>
                  <a:pt x="531641" y="0"/>
                </a:cubicBezTo>
                <a:close/>
              </a:path>
            </a:pathLst>
          </a:cu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A05565A0-C5E3-4B7E-8A89-0AFC22E3BD3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56406" y="4668316"/>
            <a:ext cx="1413600" cy="2145425"/>
          </a:xfrm>
          <a:custGeom>
            <a:avLst/>
            <a:gdLst>
              <a:gd name="connsiteX0" fmla="*/ 855253 w 1413600"/>
              <a:gd name="connsiteY0" fmla="*/ 0 h 2145425"/>
              <a:gd name="connsiteX1" fmla="*/ 1413600 w 1413600"/>
              <a:gd name="connsiteY1" fmla="*/ 1893191 h 2145425"/>
              <a:gd name="connsiteX2" fmla="*/ 558346 w 1413600"/>
              <a:gd name="connsiteY2" fmla="*/ 2145425 h 2145425"/>
              <a:gd name="connsiteX3" fmla="*/ 0 w 1413600"/>
              <a:gd name="connsiteY3" fmla="*/ 252234 h 2145425"/>
              <a:gd name="connsiteX4" fmla="*/ 855253 w 1413600"/>
              <a:gd name="connsiteY4" fmla="*/ 0 h 214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3600" h="2145425">
                <a:moveTo>
                  <a:pt x="855253" y="0"/>
                </a:moveTo>
                <a:lnTo>
                  <a:pt x="1413600" y="1893191"/>
                </a:lnTo>
                <a:lnTo>
                  <a:pt x="558346" y="2145425"/>
                </a:lnTo>
                <a:lnTo>
                  <a:pt x="0" y="252234"/>
                </a:lnTo>
                <a:lnTo>
                  <a:pt x="855253" y="0"/>
                </a:lnTo>
                <a:close/>
              </a:path>
            </a:pathLst>
          </a:cu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C21C7B01-B35C-4F8C-B8A1-DFC3858C584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5082" y="448690"/>
            <a:ext cx="808925" cy="810676"/>
          </a:xfrm>
          <a:custGeom>
            <a:avLst/>
            <a:gdLst>
              <a:gd name="connsiteX0" fmla="*/ 0 w 1198887"/>
              <a:gd name="connsiteY0" fmla="*/ 0 h 1201482"/>
              <a:gd name="connsiteX1" fmla="*/ 1198887 w 1198887"/>
              <a:gd name="connsiteY1" fmla="*/ 0 h 1201482"/>
              <a:gd name="connsiteX2" fmla="*/ 1198887 w 1198887"/>
              <a:gd name="connsiteY2" fmla="*/ 1201482 h 1201482"/>
              <a:gd name="connsiteX3" fmla="*/ 0 w 1198887"/>
              <a:gd name="connsiteY3" fmla="*/ 1201482 h 1201482"/>
              <a:gd name="connsiteX4" fmla="*/ 0 w 1198887"/>
              <a:gd name="connsiteY4" fmla="*/ 0 h 1201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8887" h="1201482">
                <a:moveTo>
                  <a:pt x="0" y="0"/>
                </a:moveTo>
                <a:lnTo>
                  <a:pt x="1198887" y="0"/>
                </a:lnTo>
                <a:lnTo>
                  <a:pt x="1198887" y="1201482"/>
                </a:lnTo>
                <a:lnTo>
                  <a:pt x="0" y="120148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DA7D2F3D-3947-4154-9501-F035288565C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7178" y="4839286"/>
            <a:ext cx="2237513" cy="1928743"/>
          </a:xfrm>
          <a:custGeom>
            <a:avLst/>
            <a:gdLst>
              <a:gd name="connsiteX0" fmla="*/ 2707029 w 3108673"/>
              <a:gd name="connsiteY0" fmla="*/ 0 h 2679685"/>
              <a:gd name="connsiteX1" fmla="*/ 3108673 w 3108673"/>
              <a:gd name="connsiteY1" fmla="*/ 2129457 h 2679685"/>
              <a:gd name="connsiteX2" fmla="*/ 191440 w 3108673"/>
              <a:gd name="connsiteY2" fmla="*/ 2679685 h 2679685"/>
              <a:gd name="connsiteX3" fmla="*/ 0 w 3108673"/>
              <a:gd name="connsiteY3" fmla="*/ 1664696 h 2679685"/>
              <a:gd name="connsiteX4" fmla="*/ 0 w 3108673"/>
              <a:gd name="connsiteY4" fmla="*/ 510581 h 2679685"/>
              <a:gd name="connsiteX5" fmla="*/ 786240 w 3108673"/>
              <a:gd name="connsiteY5" fmla="*/ 362286 h 2679685"/>
              <a:gd name="connsiteX6" fmla="*/ 787279 w 3108673"/>
              <a:gd name="connsiteY6" fmla="*/ 363145 h 2679685"/>
              <a:gd name="connsiteX7" fmla="*/ 1084524 w 3108673"/>
              <a:gd name="connsiteY7" fmla="*/ 454137 h 2679685"/>
              <a:gd name="connsiteX8" fmla="*/ 1460451 w 3108673"/>
              <a:gd name="connsiteY8" fmla="*/ 298086 h 2679685"/>
              <a:gd name="connsiteX9" fmla="*/ 1521819 w 3108673"/>
              <a:gd name="connsiteY9" fmla="*/ 223546 h 2679685"/>
              <a:gd name="connsiteX10" fmla="*/ 2210707 w 3108673"/>
              <a:gd name="connsiteY10" fmla="*/ 93613 h 2679685"/>
              <a:gd name="connsiteX11" fmla="*/ 2242541 w 3108673"/>
              <a:gd name="connsiteY11" fmla="*/ 103516 h 2679685"/>
              <a:gd name="connsiteX12" fmla="*/ 2349685 w 3108673"/>
              <a:gd name="connsiteY12" fmla="*/ 114340 h 2679685"/>
              <a:gd name="connsiteX13" fmla="*/ 2646930 w 3108673"/>
              <a:gd name="connsiteY13" fmla="*/ 23348 h 2679685"/>
              <a:gd name="connsiteX14" fmla="*/ 2665751 w 3108673"/>
              <a:gd name="connsiteY14" fmla="*/ 7786 h 2679685"/>
              <a:gd name="connsiteX15" fmla="*/ 2707029 w 3108673"/>
              <a:gd name="connsiteY15" fmla="*/ 0 h 2679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08673" h="2679685">
                <a:moveTo>
                  <a:pt x="2707029" y="0"/>
                </a:moveTo>
                <a:lnTo>
                  <a:pt x="3108673" y="2129457"/>
                </a:lnTo>
                <a:lnTo>
                  <a:pt x="191440" y="2679685"/>
                </a:lnTo>
                <a:lnTo>
                  <a:pt x="0" y="1664696"/>
                </a:lnTo>
                <a:lnTo>
                  <a:pt x="0" y="510581"/>
                </a:lnTo>
                <a:lnTo>
                  <a:pt x="786240" y="362286"/>
                </a:lnTo>
                <a:lnTo>
                  <a:pt x="787279" y="363145"/>
                </a:lnTo>
                <a:cubicBezTo>
                  <a:pt x="872129" y="420593"/>
                  <a:pt x="974418" y="454137"/>
                  <a:pt x="1084524" y="454137"/>
                </a:cubicBezTo>
                <a:cubicBezTo>
                  <a:pt x="1231333" y="454137"/>
                  <a:pt x="1364243" y="394502"/>
                  <a:pt x="1460451" y="298086"/>
                </a:cubicBezTo>
                <a:lnTo>
                  <a:pt x="1521819" y="223546"/>
                </a:lnTo>
                <a:lnTo>
                  <a:pt x="2210707" y="93613"/>
                </a:lnTo>
                <a:lnTo>
                  <a:pt x="2242541" y="103516"/>
                </a:lnTo>
                <a:cubicBezTo>
                  <a:pt x="2277150" y="110613"/>
                  <a:pt x="2312983" y="114340"/>
                  <a:pt x="2349685" y="114340"/>
                </a:cubicBezTo>
                <a:cubicBezTo>
                  <a:pt x="2459792" y="114340"/>
                  <a:pt x="2562080" y="80796"/>
                  <a:pt x="2646930" y="23348"/>
                </a:cubicBezTo>
                <a:lnTo>
                  <a:pt x="2665751" y="7786"/>
                </a:lnTo>
                <a:lnTo>
                  <a:pt x="2707029" y="0"/>
                </a:lnTo>
                <a:close/>
              </a:path>
            </a:pathLst>
          </a:cu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6EC7EBB-9EDC-47B0-B160-295EE466A7C6}"/>
              </a:ext>
            </a:extLst>
          </p:cNvPr>
          <p:cNvSpPr/>
          <p:nvPr/>
        </p:nvSpPr>
        <p:spPr>
          <a:xfrm>
            <a:off x="2873446" y="4145096"/>
            <a:ext cx="60724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800" b="1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优秀管理者的有效沟通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xmlns="" id="{BB165F24-C2C2-415B-A886-822C0CDFF7D2}"/>
              </a:ext>
            </a:extLst>
          </p:cNvPr>
          <p:cNvSpPr/>
          <p:nvPr/>
        </p:nvSpPr>
        <p:spPr>
          <a:xfrm>
            <a:off x="5563035" y="936000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B5823958-E568-4896-9A73-152A6BDE2CEE}"/>
              </a:ext>
            </a:extLst>
          </p:cNvPr>
          <p:cNvGrpSpPr/>
          <p:nvPr/>
        </p:nvGrpSpPr>
        <p:grpSpPr>
          <a:xfrm>
            <a:off x="1967024" y="2192055"/>
            <a:ext cx="1725968" cy="1752056"/>
            <a:chOff x="8102024" y="1895895"/>
            <a:chExt cx="2146986" cy="2179438"/>
          </a:xfrm>
        </p:grpSpPr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xmlns="" id="{FA7F9984-6672-4414-BDB1-48E998115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0" name="矩形 49">
              <a:extLst>
                <a:ext uri="{FF2B5EF4-FFF2-40B4-BE49-F238E27FC236}">
                  <a16:creationId xmlns:a16="http://schemas.microsoft.com/office/drawing/2014/main" xmlns="" id="{C6C13937-BADB-4BB6-A84C-809F0768667F}"/>
                </a:ext>
              </a:extLst>
            </p:cNvPr>
            <p:cNvSpPr/>
            <p:nvPr/>
          </p:nvSpPr>
          <p:spPr>
            <a:xfrm>
              <a:off x="8369028" y="2178090"/>
              <a:ext cx="1378272" cy="1493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2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有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6E1204E8-01E1-4AB5-89D0-6408EF9365FA}"/>
              </a:ext>
            </a:extLst>
          </p:cNvPr>
          <p:cNvGrpSpPr/>
          <p:nvPr/>
        </p:nvGrpSpPr>
        <p:grpSpPr>
          <a:xfrm>
            <a:off x="3504311" y="2192055"/>
            <a:ext cx="1725968" cy="1752056"/>
            <a:chOff x="8102024" y="1895895"/>
            <a:chExt cx="2146986" cy="2179438"/>
          </a:xfrm>
        </p:grpSpPr>
        <p:pic>
          <p:nvPicPr>
            <p:cNvPr id="52" name="图片 51">
              <a:extLst>
                <a:ext uri="{FF2B5EF4-FFF2-40B4-BE49-F238E27FC236}">
                  <a16:creationId xmlns:a16="http://schemas.microsoft.com/office/drawing/2014/main" xmlns="" id="{34BD0533-5C7E-45A7-B667-7B885A7271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3" name="矩形 52">
              <a:extLst>
                <a:ext uri="{FF2B5EF4-FFF2-40B4-BE49-F238E27FC236}">
                  <a16:creationId xmlns:a16="http://schemas.microsoft.com/office/drawing/2014/main" xmlns="" id="{08B639AA-AD68-47F8-92A2-121C497EC510}"/>
                </a:ext>
              </a:extLst>
            </p:cNvPr>
            <p:cNvSpPr/>
            <p:nvPr/>
          </p:nvSpPr>
          <p:spPr>
            <a:xfrm>
              <a:off x="8431355" y="2162508"/>
              <a:ext cx="1378272" cy="1493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2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效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B27AC947-2254-4DB3-BB07-170E8F234BAD}"/>
              </a:ext>
            </a:extLst>
          </p:cNvPr>
          <p:cNvGrpSpPr/>
          <p:nvPr/>
        </p:nvGrpSpPr>
        <p:grpSpPr>
          <a:xfrm>
            <a:off x="6863650" y="2192055"/>
            <a:ext cx="1725968" cy="1752056"/>
            <a:chOff x="8102024" y="1895895"/>
            <a:chExt cx="2146986" cy="2179438"/>
          </a:xfrm>
        </p:grpSpPr>
        <p:pic>
          <p:nvPicPr>
            <p:cNvPr id="55" name="图片 54">
              <a:extLst>
                <a:ext uri="{FF2B5EF4-FFF2-40B4-BE49-F238E27FC236}">
                  <a16:creationId xmlns:a16="http://schemas.microsoft.com/office/drawing/2014/main" xmlns="" id="{9D243A0B-1F9E-4AE8-BF44-1FB493754D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57" name="矩形 56">
              <a:extLst>
                <a:ext uri="{FF2B5EF4-FFF2-40B4-BE49-F238E27FC236}">
                  <a16:creationId xmlns:a16="http://schemas.microsoft.com/office/drawing/2014/main" xmlns="" id="{3088BD1F-A97B-4AB3-8F84-C0B5E7B1F8F5}"/>
                </a:ext>
              </a:extLst>
            </p:cNvPr>
            <p:cNvSpPr/>
            <p:nvPr/>
          </p:nvSpPr>
          <p:spPr>
            <a:xfrm>
              <a:off x="8369028" y="2131345"/>
              <a:ext cx="1378271" cy="1493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2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沟</a:t>
              </a: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xmlns="" id="{F06055B4-6D82-4D27-BC88-3BB38AB1A020}"/>
              </a:ext>
            </a:extLst>
          </p:cNvPr>
          <p:cNvGrpSpPr/>
          <p:nvPr/>
        </p:nvGrpSpPr>
        <p:grpSpPr>
          <a:xfrm>
            <a:off x="8480566" y="2192055"/>
            <a:ext cx="1725968" cy="1752056"/>
            <a:chOff x="8102024" y="1895895"/>
            <a:chExt cx="2146986" cy="2179438"/>
          </a:xfrm>
        </p:grpSpPr>
        <p:pic>
          <p:nvPicPr>
            <p:cNvPr id="59" name="图片 58">
              <a:extLst>
                <a:ext uri="{FF2B5EF4-FFF2-40B4-BE49-F238E27FC236}">
                  <a16:creationId xmlns:a16="http://schemas.microsoft.com/office/drawing/2014/main" xmlns="" id="{8848B4F7-0E58-4DCC-9F13-71DA9F8DD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102024" y="1895895"/>
              <a:ext cx="2146986" cy="2179438"/>
            </a:xfrm>
            <a:custGeom>
              <a:avLst/>
              <a:gdLst>
                <a:gd name="connsiteX0" fmla="*/ 1073493 w 2146986"/>
                <a:gd name="connsiteY0" fmla="*/ 0 h 2179438"/>
                <a:gd name="connsiteX1" fmla="*/ 1183251 w 2146986"/>
                <a:gd name="connsiteY1" fmla="*/ 5626 h 2179438"/>
                <a:gd name="connsiteX2" fmla="*/ 1274969 w 2146986"/>
                <a:gd name="connsiteY2" fmla="*/ 19835 h 2179438"/>
                <a:gd name="connsiteX3" fmla="*/ 1286795 w 2146986"/>
                <a:gd name="connsiteY3" fmla="*/ 67273 h 2179438"/>
                <a:gd name="connsiteX4" fmla="*/ 1940562 w 2146986"/>
                <a:gd name="connsiteY4" fmla="*/ 665485 h 2179438"/>
                <a:gd name="connsiteX5" fmla="*/ 2030491 w 2146986"/>
                <a:gd name="connsiteY5" fmla="*/ 688204 h 2179438"/>
                <a:gd name="connsiteX6" fmla="*/ 2073363 w 2146986"/>
                <a:gd name="connsiteY6" fmla="*/ 695329 h 2179438"/>
                <a:gd name="connsiteX7" fmla="*/ 2098724 w 2146986"/>
                <a:gd name="connsiteY7" fmla="*/ 765670 h 2179438"/>
                <a:gd name="connsiteX8" fmla="*/ 2146986 w 2146986"/>
                <a:gd name="connsiteY8" fmla="*/ 1089719 h 2179438"/>
                <a:gd name="connsiteX9" fmla="*/ 1073493 w 2146986"/>
                <a:gd name="connsiteY9" fmla="*/ 2179438 h 2179438"/>
                <a:gd name="connsiteX10" fmla="*/ 0 w 2146986"/>
                <a:gd name="connsiteY10" fmla="*/ 1089719 h 2179438"/>
                <a:gd name="connsiteX11" fmla="*/ 1073493 w 2146986"/>
                <a:gd name="connsiteY11" fmla="*/ 0 h 2179438"/>
                <a:gd name="connsiteX12" fmla="*/ 725892 w 2146986"/>
                <a:gd name="connsiteY12" fmla="*/ 655881 h 2179438"/>
                <a:gd name="connsiteX13" fmla="*/ 223526 w 2146986"/>
                <a:gd name="connsiteY13" fmla="*/ 869286 h 2179438"/>
                <a:gd name="connsiteX14" fmla="*/ 947910 w 2146986"/>
                <a:gd name="connsiteY14" fmla="*/ 1267553 h 2179438"/>
                <a:gd name="connsiteX15" fmla="*/ 1750542 w 2146986"/>
                <a:gd name="connsiteY15" fmla="*/ 1069739 h 2179438"/>
                <a:gd name="connsiteX16" fmla="*/ 1026158 w 2146986"/>
                <a:gd name="connsiteY16" fmla="*/ 671473 h 2179438"/>
                <a:gd name="connsiteX17" fmla="*/ 725892 w 2146986"/>
                <a:gd name="connsiteY17" fmla="*/ 655881 h 217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6986" h="2179438">
                  <a:moveTo>
                    <a:pt x="1073493" y="0"/>
                  </a:moveTo>
                  <a:cubicBezTo>
                    <a:pt x="1110548" y="0"/>
                    <a:pt x="1147164" y="1906"/>
                    <a:pt x="1183251" y="5626"/>
                  </a:cubicBezTo>
                  <a:lnTo>
                    <a:pt x="1274969" y="19835"/>
                  </a:lnTo>
                  <a:lnTo>
                    <a:pt x="1286795" y="67273"/>
                  </a:lnTo>
                  <a:cubicBezTo>
                    <a:pt x="1368255" y="332144"/>
                    <a:pt x="1610642" y="567511"/>
                    <a:pt x="1940562" y="665485"/>
                  </a:cubicBezTo>
                  <a:cubicBezTo>
                    <a:pt x="1970555" y="674392"/>
                    <a:pt x="2000561" y="681952"/>
                    <a:pt x="2030491" y="688204"/>
                  </a:cubicBezTo>
                  <a:lnTo>
                    <a:pt x="2073363" y="695329"/>
                  </a:lnTo>
                  <a:lnTo>
                    <a:pt x="2098724" y="765670"/>
                  </a:lnTo>
                  <a:cubicBezTo>
                    <a:pt x="2130089" y="868037"/>
                    <a:pt x="2146986" y="976875"/>
                    <a:pt x="2146986" y="1089719"/>
                  </a:cubicBezTo>
                  <a:cubicBezTo>
                    <a:pt x="2146986" y="1691554"/>
                    <a:pt x="1666367" y="2179438"/>
                    <a:pt x="1073493" y="2179438"/>
                  </a:cubicBezTo>
                  <a:cubicBezTo>
                    <a:pt x="480619" y="2179438"/>
                    <a:pt x="0" y="1691554"/>
                    <a:pt x="0" y="1089719"/>
                  </a:cubicBezTo>
                  <a:cubicBezTo>
                    <a:pt x="0" y="487884"/>
                    <a:pt x="480619" y="0"/>
                    <a:pt x="1073493" y="0"/>
                  </a:cubicBezTo>
                  <a:close/>
                  <a:moveTo>
                    <a:pt x="725892" y="655881"/>
                  </a:moveTo>
                  <a:cubicBezTo>
                    <a:pt x="445918" y="665153"/>
                    <a:pt x="239732" y="745833"/>
                    <a:pt x="223526" y="869286"/>
                  </a:cubicBezTo>
                  <a:cubicBezTo>
                    <a:pt x="201919" y="1033889"/>
                    <a:pt x="526236" y="1212200"/>
                    <a:pt x="947910" y="1267553"/>
                  </a:cubicBezTo>
                  <a:cubicBezTo>
                    <a:pt x="1369584" y="1322907"/>
                    <a:pt x="1728934" y="1234343"/>
                    <a:pt x="1750542" y="1069739"/>
                  </a:cubicBezTo>
                  <a:cubicBezTo>
                    <a:pt x="1772150" y="905136"/>
                    <a:pt x="1447832" y="726826"/>
                    <a:pt x="1026158" y="671473"/>
                  </a:cubicBezTo>
                  <a:cubicBezTo>
                    <a:pt x="920740" y="657634"/>
                    <a:pt x="819216" y="652791"/>
                    <a:pt x="725892" y="655881"/>
                  </a:cubicBezTo>
                  <a:close/>
                </a:path>
              </a:pathLst>
            </a:custGeom>
            <a:effectLst>
              <a:outerShdw blurRad="101600" dist="63500" dir="5400000" algn="ctr" rotWithShape="0">
                <a:srgbClr val="000000">
                  <a:alpha val="43137"/>
                </a:srgbClr>
              </a:outerShdw>
            </a:effectLst>
          </p:spPr>
        </p:pic>
        <p:sp>
          <p:nvSpPr>
            <p:cNvPr id="60" name="矩形 59">
              <a:extLst>
                <a:ext uri="{FF2B5EF4-FFF2-40B4-BE49-F238E27FC236}">
                  <a16:creationId xmlns:a16="http://schemas.microsoft.com/office/drawing/2014/main" xmlns="" id="{7E476E43-4EE3-42D3-881B-3668C60658DA}"/>
                </a:ext>
              </a:extLst>
            </p:cNvPr>
            <p:cNvSpPr/>
            <p:nvPr/>
          </p:nvSpPr>
          <p:spPr>
            <a:xfrm>
              <a:off x="8396361" y="2138701"/>
              <a:ext cx="1378272" cy="1493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200" dirty="0">
                  <a:ln w="19050">
                    <a:noFill/>
                  </a:ln>
                  <a:solidFill>
                    <a:schemeClr val="bg2">
                      <a:lumMod val="25000"/>
                    </a:schemeClr>
                  </a:solidFill>
                  <a:latin typeface="仓耳天群行楷 W01" panose="02020400000000000000" pitchFamily="18" charset="-122"/>
                  <a:ea typeface="仓耳天群行楷 W01" panose="02020400000000000000" pitchFamily="18" charset="-122"/>
                  <a:cs typeface="+mn-ea"/>
                  <a:sym typeface="+mn-lt"/>
                </a:rPr>
                <a:t>通</a:t>
              </a:r>
            </a:p>
          </p:txBody>
        </p:sp>
      </p:grpSp>
      <p:pic>
        <p:nvPicPr>
          <p:cNvPr id="62" name="图片 61">
            <a:extLst>
              <a:ext uri="{FF2B5EF4-FFF2-40B4-BE49-F238E27FC236}">
                <a16:creationId xmlns:a16="http://schemas.microsoft.com/office/drawing/2014/main" xmlns="" id="{E0E4A21F-872B-4BFC-B959-92FA3428417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6768" y="2295381"/>
            <a:ext cx="1430305" cy="1430305"/>
          </a:xfrm>
          <a:custGeom>
            <a:avLst/>
            <a:gdLst>
              <a:gd name="connsiteX0" fmla="*/ 2270003 w 4540006"/>
              <a:gd name="connsiteY0" fmla="*/ 0 h 4540006"/>
              <a:gd name="connsiteX1" fmla="*/ 3153591 w 4540006"/>
              <a:gd name="connsiteY1" fmla="*/ 178388 h 4540006"/>
              <a:gd name="connsiteX2" fmla="*/ 3185242 w 4540006"/>
              <a:gd name="connsiteY2" fmla="*/ 193635 h 4540006"/>
              <a:gd name="connsiteX3" fmla="*/ 3185242 w 4540006"/>
              <a:gd name="connsiteY3" fmla="*/ 530298 h 4540006"/>
              <a:gd name="connsiteX4" fmla="*/ 3727073 w 4540006"/>
              <a:gd name="connsiteY4" fmla="*/ 530298 h 4540006"/>
              <a:gd name="connsiteX5" fmla="*/ 3830768 w 4540006"/>
              <a:gd name="connsiteY5" fmla="*/ 624542 h 4540006"/>
              <a:gd name="connsiteX6" fmla="*/ 3830768 w 4540006"/>
              <a:gd name="connsiteY6" fmla="*/ 1106496 h 4540006"/>
              <a:gd name="connsiteX7" fmla="*/ 4216523 w 4540006"/>
              <a:gd name="connsiteY7" fmla="*/ 1106496 h 4540006"/>
              <a:gd name="connsiteX8" fmla="*/ 4266029 w 4540006"/>
              <a:gd name="connsiteY8" fmla="*/ 1187985 h 4540006"/>
              <a:gd name="connsiteX9" fmla="*/ 4540006 w 4540006"/>
              <a:gd name="connsiteY9" fmla="*/ 2270003 h 4540006"/>
              <a:gd name="connsiteX10" fmla="*/ 4437951 w 4540006"/>
              <a:gd name="connsiteY10" fmla="*/ 2945032 h 4540006"/>
              <a:gd name="connsiteX11" fmla="*/ 4414887 w 4540006"/>
              <a:gd name="connsiteY11" fmla="*/ 3008049 h 4540006"/>
              <a:gd name="connsiteX12" fmla="*/ 2838854 w 4540006"/>
              <a:gd name="connsiteY12" fmla="*/ 4427111 h 4540006"/>
              <a:gd name="connsiteX13" fmla="*/ 2866740 w 4540006"/>
              <a:gd name="connsiteY13" fmla="*/ 4458082 h 4540006"/>
              <a:gd name="connsiteX14" fmla="*/ 2727488 w 4540006"/>
              <a:gd name="connsiteY14" fmla="*/ 4493888 h 4540006"/>
              <a:gd name="connsiteX15" fmla="*/ 2270003 w 4540006"/>
              <a:gd name="connsiteY15" fmla="*/ 4540006 h 4540006"/>
              <a:gd name="connsiteX16" fmla="*/ 0 w 4540006"/>
              <a:gd name="connsiteY16" fmla="*/ 2270003 h 4540006"/>
              <a:gd name="connsiteX17" fmla="*/ 178388 w 4540006"/>
              <a:gd name="connsiteY17" fmla="*/ 1386415 h 4540006"/>
              <a:gd name="connsiteX18" fmla="*/ 215351 w 4540006"/>
              <a:gd name="connsiteY18" fmla="*/ 1309686 h 4540006"/>
              <a:gd name="connsiteX19" fmla="*/ 492147 w 4540006"/>
              <a:gd name="connsiteY19" fmla="*/ 1309686 h 4540006"/>
              <a:gd name="connsiteX20" fmla="*/ 492147 w 4540006"/>
              <a:gd name="connsiteY20" fmla="*/ 861122 h 4540006"/>
              <a:gd name="connsiteX21" fmla="*/ 518358 w 4540006"/>
              <a:gd name="connsiteY21" fmla="*/ 826070 h 4540006"/>
              <a:gd name="connsiteX22" fmla="*/ 1000823 w 4540006"/>
              <a:gd name="connsiteY22" fmla="*/ 387681 h 4540006"/>
              <a:gd name="connsiteX23" fmla="*/ 1054728 w 4540006"/>
              <a:gd name="connsiteY23" fmla="*/ 354933 h 4540006"/>
              <a:gd name="connsiteX24" fmla="*/ 1946215 w 4540006"/>
              <a:gd name="connsiteY24" fmla="*/ 354933 h 4540006"/>
              <a:gd name="connsiteX25" fmla="*/ 1946215 w 4540006"/>
              <a:gd name="connsiteY25" fmla="*/ 336615 h 4540006"/>
              <a:gd name="connsiteX26" fmla="*/ 1982744 w 4540006"/>
              <a:gd name="connsiteY26" fmla="*/ 336615 h 4540006"/>
              <a:gd name="connsiteX27" fmla="*/ 1982744 w 4540006"/>
              <a:gd name="connsiteY27" fmla="*/ 324089 h 4540006"/>
              <a:gd name="connsiteX28" fmla="*/ 1995270 w 4540006"/>
              <a:gd name="connsiteY28" fmla="*/ 324089 h 4540006"/>
              <a:gd name="connsiteX29" fmla="*/ 1995270 w 4540006"/>
              <a:gd name="connsiteY29" fmla="*/ 18227 h 4540006"/>
              <a:gd name="connsiteX30" fmla="*/ 2037908 w 4540006"/>
              <a:gd name="connsiteY30" fmla="*/ 11720 h 4540006"/>
              <a:gd name="connsiteX31" fmla="*/ 2270003 w 4540006"/>
              <a:gd name="connsiteY31" fmla="*/ 0 h 4540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4540006" h="4540006">
                <a:moveTo>
                  <a:pt x="2270003" y="0"/>
                </a:moveTo>
                <a:cubicBezTo>
                  <a:pt x="2583425" y="0"/>
                  <a:pt x="2882011" y="63520"/>
                  <a:pt x="3153591" y="178388"/>
                </a:cubicBezTo>
                <a:lnTo>
                  <a:pt x="3185242" y="193635"/>
                </a:lnTo>
                <a:lnTo>
                  <a:pt x="3185242" y="530298"/>
                </a:lnTo>
                <a:lnTo>
                  <a:pt x="3727073" y="530298"/>
                </a:lnTo>
                <a:lnTo>
                  <a:pt x="3830768" y="624542"/>
                </a:lnTo>
                <a:lnTo>
                  <a:pt x="3830768" y="1106496"/>
                </a:lnTo>
                <a:lnTo>
                  <a:pt x="4216523" y="1106496"/>
                </a:lnTo>
                <a:lnTo>
                  <a:pt x="4266029" y="1187985"/>
                </a:lnTo>
                <a:cubicBezTo>
                  <a:pt x="4440756" y="1509629"/>
                  <a:pt x="4540006" y="1878226"/>
                  <a:pt x="4540006" y="2270003"/>
                </a:cubicBezTo>
                <a:cubicBezTo>
                  <a:pt x="4540006" y="2505070"/>
                  <a:pt x="4504276" y="2731791"/>
                  <a:pt x="4437951" y="2945032"/>
                </a:cubicBezTo>
                <a:lnTo>
                  <a:pt x="4414887" y="3008049"/>
                </a:lnTo>
                <a:lnTo>
                  <a:pt x="2838854" y="4427111"/>
                </a:lnTo>
                <a:lnTo>
                  <a:pt x="2866740" y="4458082"/>
                </a:lnTo>
                <a:lnTo>
                  <a:pt x="2727488" y="4493888"/>
                </a:lnTo>
                <a:cubicBezTo>
                  <a:pt x="2579716" y="4524126"/>
                  <a:pt x="2426714" y="4540006"/>
                  <a:pt x="2270003" y="4540006"/>
                </a:cubicBezTo>
                <a:cubicBezTo>
                  <a:pt x="1016315" y="4540006"/>
                  <a:pt x="0" y="3523691"/>
                  <a:pt x="0" y="2270003"/>
                </a:cubicBezTo>
                <a:cubicBezTo>
                  <a:pt x="0" y="1956581"/>
                  <a:pt x="63520" y="1657995"/>
                  <a:pt x="178388" y="1386415"/>
                </a:cubicBezTo>
                <a:lnTo>
                  <a:pt x="215351" y="1309686"/>
                </a:lnTo>
                <a:lnTo>
                  <a:pt x="492147" y="1309686"/>
                </a:lnTo>
                <a:lnTo>
                  <a:pt x="492147" y="861122"/>
                </a:lnTo>
                <a:lnTo>
                  <a:pt x="518358" y="826070"/>
                </a:lnTo>
                <a:cubicBezTo>
                  <a:pt x="657143" y="657903"/>
                  <a:pt x="819676" y="510062"/>
                  <a:pt x="1000823" y="387681"/>
                </a:cubicBezTo>
                <a:lnTo>
                  <a:pt x="1054728" y="354933"/>
                </a:lnTo>
                <a:lnTo>
                  <a:pt x="1946215" y="354933"/>
                </a:lnTo>
                <a:lnTo>
                  <a:pt x="1946215" y="336615"/>
                </a:lnTo>
                <a:lnTo>
                  <a:pt x="1982744" y="336615"/>
                </a:lnTo>
                <a:lnTo>
                  <a:pt x="1982744" y="324089"/>
                </a:lnTo>
                <a:lnTo>
                  <a:pt x="1995270" y="324089"/>
                </a:lnTo>
                <a:lnTo>
                  <a:pt x="1995270" y="18227"/>
                </a:lnTo>
                <a:lnTo>
                  <a:pt x="2037908" y="11720"/>
                </a:lnTo>
                <a:cubicBezTo>
                  <a:pt x="2114219" y="3970"/>
                  <a:pt x="2191648" y="0"/>
                  <a:pt x="227000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48202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546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74824" y="2151063"/>
            <a:ext cx="2884857" cy="523220"/>
          </a:xfrm>
          <a:prstGeom prst="rect">
            <a:avLst/>
          </a:prstGeom>
          <a:solidFill>
            <a:srgbClr val="E29A26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、沟通的概念</a:t>
            </a:r>
          </a:p>
        </p:txBody>
      </p:sp>
      <p:sp>
        <p:nvSpPr>
          <p:cNvPr id="2" name="矩形 1"/>
          <p:cNvSpPr/>
          <p:nvPr/>
        </p:nvSpPr>
        <p:spPr>
          <a:xfrm>
            <a:off x="1747160" y="3015662"/>
            <a:ext cx="456595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沟通（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communication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）是人们分享信息、思想和情感的任何过程。这种过程不仅包含口头语言和书面语言，也包含形体语言、个人的习气和方式、物质环境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赋予信息含义的任何东西。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861224" y="562026"/>
            <a:ext cx="5026283" cy="1065584"/>
            <a:chOff x="3861224" y="562026"/>
            <a:chExt cx="5026283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22703" y="966292"/>
              <a:ext cx="341632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一、沟通的重要知识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61224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861224" y="1627610"/>
              <a:ext cx="5026283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D03301B3-C298-4553-967D-7220903F0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8282" y="3015662"/>
            <a:ext cx="3872045" cy="1842677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9DC4350C-51FD-4B1E-BFA5-B3276EED24AC}"/>
              </a:ext>
            </a:extLst>
          </p:cNvPr>
          <p:cNvSpPr/>
          <p:nvPr/>
        </p:nvSpPr>
        <p:spPr>
          <a:xfrm>
            <a:off x="1701046" y="5269688"/>
            <a:ext cx="8987645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沟通是人与人之间、人与群体之间思想与感情的传递和反馈的过程，以求思想达成一致和感情的通畅。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3354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4C81B58B-D73F-462A-8213-6D4BAB40D258}"/>
              </a:ext>
            </a:extLst>
          </p:cNvPr>
          <p:cNvGrpSpPr/>
          <p:nvPr/>
        </p:nvGrpSpPr>
        <p:grpSpPr>
          <a:xfrm>
            <a:off x="2970765" y="2194293"/>
            <a:ext cx="6807200" cy="4267200"/>
            <a:chOff x="2814334" y="2043980"/>
            <a:chExt cx="6807200" cy="4267200"/>
          </a:xfrm>
        </p:grpSpPr>
        <p:sp>
          <p:nvSpPr>
            <p:cNvPr id="9" name="AutoShape 4" descr="你心里想的100">
              <a:extLst>
                <a:ext uri="{FF2B5EF4-FFF2-40B4-BE49-F238E27FC236}">
                  <a16:creationId xmlns:a16="http://schemas.microsoft.com/office/drawing/2014/main" xmlns="" id="{A09FB9D2-CCAB-4D85-A1C7-298E2168D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4334" y="2043980"/>
              <a:ext cx="6807200" cy="4267200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 cap="sq">
              <a:solidFill>
                <a:srgbClr val="595959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Line 5">
              <a:extLst>
                <a:ext uri="{FF2B5EF4-FFF2-40B4-BE49-F238E27FC236}">
                  <a16:creationId xmlns:a16="http://schemas.microsoft.com/office/drawing/2014/main" xmlns="" id="{70AE83BC-815B-4245-A0A8-90D47953F4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20734" y="3034580"/>
              <a:ext cx="59944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Line 6">
              <a:extLst>
                <a:ext uri="{FF2B5EF4-FFF2-40B4-BE49-F238E27FC236}">
                  <a16:creationId xmlns:a16="http://schemas.microsoft.com/office/drawing/2014/main" xmlns="" id="{47866960-E6FA-4043-832D-60F98F130A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3309" y="3783880"/>
              <a:ext cx="5399088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xmlns="" id="{EE5BF755-E4E2-47A7-B21D-F36F0660F9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0334" y="4634780"/>
              <a:ext cx="4775200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xmlns="" id="{1A6579FB-A591-4B52-BD97-870F7F0BB6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36734" y="5549180"/>
              <a:ext cx="0" cy="762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xmlns="" id="{4F38FECF-9CDE-42C6-8F42-AC6F6A017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3234" y="5439643"/>
              <a:ext cx="4075113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6" name="Text Box 13">
              <a:extLst>
                <a:ext uri="{FF2B5EF4-FFF2-40B4-BE49-F238E27FC236}">
                  <a16:creationId xmlns:a16="http://schemas.microsoft.com/office/drawing/2014/main" xmlns="" id="{143720E4-6230-459A-964D-93F89D2D0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0334" y="2370796"/>
              <a:ext cx="4900742" cy="400088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R="0" algn="ctr" defTabSz="914400">
                <a:buClrTx/>
                <a:buSzTx/>
                <a:buFontTx/>
                <a:buNone/>
                <a:defRPr/>
              </a:pPr>
              <a:r>
                <a:rPr kumimoji="0" lang="zh-CN" altLang="en-US" sz="2000" b="1" kern="1200" cap="none" spc="0" normalizeH="0" baseline="0" noProof="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你心里想的100%</a:t>
              </a:r>
            </a:p>
          </p:txBody>
        </p:sp>
        <p:sp>
          <p:nvSpPr>
            <p:cNvPr id="17" name="Text Box 16">
              <a:extLst>
                <a:ext uri="{FF2B5EF4-FFF2-40B4-BE49-F238E27FC236}">
                  <a16:creationId xmlns:a16="http://schemas.microsoft.com/office/drawing/2014/main" xmlns="" id="{5DF9B770-F7CC-4BA6-866D-5C0E54CDE6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9253" y="3199100"/>
              <a:ext cx="4267200" cy="400110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zh-CN"/>
              </a:defPPr>
              <a:lvl1pPr marR="0" algn="ctr">
                <a:buClrTx/>
                <a:buSzTx/>
                <a:buFontTx/>
                <a:buNone/>
                <a:defRPr kumimoji="0" sz="2000" b="1" cap="none" spc="0" normalizeH="0" baseline="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lt"/>
                </a:rPr>
                <a:t>你嘴上说的80%</a:t>
              </a: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xmlns="" id="{919393E4-F92B-4A87-A5CA-5192617182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0733" y="4001639"/>
              <a:ext cx="3457175" cy="400110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algn="ctr">
                <a:buClrTx/>
                <a:buSzTx/>
                <a:buFontTx/>
                <a:buNone/>
                <a:defRPr kumimoji="0" sz="2000" b="1" cap="none" spc="0" normalizeH="0" baseline="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lt"/>
                </a:rPr>
                <a:t>别人听到的60%</a:t>
              </a: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xmlns="" id="{AFFDD1BC-BB46-49D0-8DE6-2FE8F2B1D2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1358" y="4788966"/>
              <a:ext cx="2990466" cy="398312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algn="ctr">
                <a:buClrTx/>
                <a:buSzTx/>
                <a:buFontTx/>
                <a:buNone/>
                <a:defRPr kumimoji="0" sz="2000" b="1" cap="none" spc="0" normalizeH="0" baseline="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lt"/>
                </a:rPr>
                <a:t>别人听懂的40%</a:t>
              </a: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xmlns="" id="{DBB4514F-E2AA-46B2-8C0B-7E3AED7C95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5683" y="5657141"/>
              <a:ext cx="2430042" cy="400110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algn="ctr">
                <a:buClrTx/>
                <a:buSzTx/>
                <a:buFontTx/>
                <a:buNone/>
                <a:defRPr kumimoji="0" sz="2000" b="1" cap="none" spc="0" normalizeH="0" baseline="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sym typeface="+mn-lt"/>
                </a:rPr>
                <a:t>别人行动的20%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1F46200A-439D-4518-8A42-D54361C67206}"/>
              </a:ext>
            </a:extLst>
          </p:cNvPr>
          <p:cNvGrpSpPr/>
          <p:nvPr/>
        </p:nvGrpSpPr>
        <p:grpSpPr>
          <a:xfrm>
            <a:off x="3861224" y="221268"/>
            <a:ext cx="5026283" cy="1065584"/>
            <a:chOff x="3861224" y="562026"/>
            <a:chExt cx="5026283" cy="1065584"/>
          </a:xfrm>
        </p:grpSpPr>
        <p:sp>
          <p:nvSpPr>
            <p:cNvPr id="22" name="Text Box 3">
              <a:extLst>
                <a:ext uri="{FF2B5EF4-FFF2-40B4-BE49-F238E27FC236}">
                  <a16:creationId xmlns:a16="http://schemas.microsoft.com/office/drawing/2014/main" xmlns="" id="{F21AD83C-42A7-4CAF-B952-39DD320996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2703" y="966292"/>
              <a:ext cx="341632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一、沟通的重要知识</a:t>
              </a:r>
            </a:p>
          </p:txBody>
        </p:sp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AD80B64E-AD15-46E3-8536-9725FD4BC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61224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24" name="直接连接符 7">
              <a:extLst>
                <a:ext uri="{FF2B5EF4-FFF2-40B4-BE49-F238E27FC236}">
                  <a16:creationId xmlns:a16="http://schemas.microsoft.com/office/drawing/2014/main" xmlns="" id="{3F67935A-2DF2-497F-B69B-C47F73EE29CB}"/>
                </a:ext>
              </a:extLst>
            </p:cNvPr>
            <p:cNvCxnSpPr>
              <a:cxnSpLocks/>
            </p:cNvCxnSpPr>
            <p:nvPr/>
          </p:nvCxnSpPr>
          <p:spPr>
            <a:xfrm>
              <a:off x="3861224" y="1627610"/>
              <a:ext cx="5026283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25" name="Text Box 3">
            <a:extLst>
              <a:ext uri="{FF2B5EF4-FFF2-40B4-BE49-F238E27FC236}">
                <a16:creationId xmlns:a16="http://schemas.microsoft.com/office/drawing/2014/main" xmlns="" id="{02C74D88-550E-4517-AF56-3B4EC64E7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791" y="1580520"/>
            <a:ext cx="19046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、沟通漏斗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020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组合 14340">
            <a:extLst>
              <a:ext uri="{FF2B5EF4-FFF2-40B4-BE49-F238E27FC236}">
                <a16:creationId xmlns:a16="http://schemas.microsoft.com/office/drawing/2014/main" xmlns="" id="{E7F17158-6D64-4424-9911-2E55D774B501}"/>
              </a:ext>
            </a:extLst>
          </p:cNvPr>
          <p:cNvGrpSpPr/>
          <p:nvPr/>
        </p:nvGrpSpPr>
        <p:grpSpPr>
          <a:xfrm>
            <a:off x="1760011" y="2202533"/>
            <a:ext cx="2796206" cy="569956"/>
            <a:chOff x="1746351" y="2142146"/>
            <a:chExt cx="2796206" cy="569956"/>
          </a:xfrm>
        </p:grpSpPr>
        <p:sp>
          <p:nvSpPr>
            <p:cNvPr id="14340" name="矩形 14339">
              <a:extLst>
                <a:ext uri="{FF2B5EF4-FFF2-40B4-BE49-F238E27FC236}">
                  <a16:creationId xmlns:a16="http://schemas.microsoft.com/office/drawing/2014/main" xmlns="" id="{D684C7CB-9842-49FB-ABAB-B00231D54FC4}"/>
                </a:ext>
              </a:extLst>
            </p:cNvPr>
            <p:cNvSpPr/>
            <p:nvPr/>
          </p:nvSpPr>
          <p:spPr>
            <a:xfrm>
              <a:off x="1746351" y="2435791"/>
              <a:ext cx="2796206" cy="276311"/>
            </a:xfrm>
            <a:prstGeom prst="rect">
              <a:avLst/>
            </a:prstGeom>
            <a:solidFill>
              <a:srgbClr val="E29A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流程图: 过程 8">
              <a:extLst>
                <a:ext uri="{FF2B5EF4-FFF2-40B4-BE49-F238E27FC236}">
                  <a16:creationId xmlns:a16="http://schemas.microsoft.com/office/drawing/2014/main" xmlns="" id="{1549466D-541D-4A9D-A332-DFEB2C05DF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351" y="2142146"/>
              <a:ext cx="2369125" cy="431800"/>
            </a:xfrm>
            <a:prstGeom prst="flowChartProcess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“</a:t>
              </a: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管理就是沟通”</a:t>
              </a:r>
            </a:p>
          </p:txBody>
        </p:sp>
      </p:grpSp>
      <p:sp>
        <p:nvSpPr>
          <p:cNvPr id="22" name="Text Box 44">
            <a:extLst>
              <a:ext uri="{FF2B5EF4-FFF2-40B4-BE49-F238E27FC236}">
                <a16:creationId xmlns:a16="http://schemas.microsoft.com/office/drawing/2014/main" xmlns="" id="{60AC59B6-3DBC-4227-8936-FDD059DD3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490" y="2806790"/>
            <a:ext cx="7693631" cy="80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defTabSz="720725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 defTabSz="720725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 defTabSz="720725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 defTabSz="720725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 defTabSz="720725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457200" algn="l" defTabSz="720725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很多时候，我们抱怨下属或同事工作不利，问题往往不是出在水平上而是出在沟通上。研究表明：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4336" name="组合 14335">
            <a:extLst>
              <a:ext uri="{FF2B5EF4-FFF2-40B4-BE49-F238E27FC236}">
                <a16:creationId xmlns:a16="http://schemas.microsoft.com/office/drawing/2014/main" xmlns="" id="{4BBC9E1E-AEC1-41C4-8C1B-41F9078FBBC0}"/>
              </a:ext>
            </a:extLst>
          </p:cNvPr>
          <p:cNvGrpSpPr/>
          <p:nvPr/>
        </p:nvGrpSpPr>
        <p:grpSpPr>
          <a:xfrm>
            <a:off x="1653148" y="3979476"/>
            <a:ext cx="3013283" cy="1460576"/>
            <a:chOff x="1932756" y="4050876"/>
            <a:chExt cx="3013283" cy="1460576"/>
          </a:xfrm>
        </p:grpSpPr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xmlns="" id="{6CBFA318-25D7-49E2-8565-73916D73FA4B}"/>
                </a:ext>
              </a:extLst>
            </p:cNvPr>
            <p:cNvGrpSpPr/>
            <p:nvPr/>
          </p:nvGrpSpPr>
          <p:grpSpPr>
            <a:xfrm>
              <a:off x="1932756" y="4050876"/>
              <a:ext cx="3013283" cy="1460576"/>
              <a:chOff x="1932756" y="4050876"/>
              <a:chExt cx="3013283" cy="1460576"/>
            </a:xfrm>
          </p:grpSpPr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xmlns="" id="{81484FE4-79A0-464B-AD2D-1EC535B2716F}"/>
                  </a:ext>
                </a:extLst>
              </p:cNvPr>
              <p:cNvSpPr/>
              <p:nvPr/>
            </p:nvSpPr>
            <p:spPr>
              <a:xfrm>
                <a:off x="1932756" y="4050876"/>
                <a:ext cx="3009932" cy="1460576"/>
              </a:xfrm>
              <a:prstGeom prst="rect">
                <a:avLst/>
              </a:prstGeom>
              <a:solidFill>
                <a:srgbClr val="59595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xmlns="" id="{14088E92-53BB-40E2-952B-B9A3F94BF3F5}"/>
                  </a:ext>
                </a:extLst>
              </p:cNvPr>
              <p:cNvSpPr/>
              <p:nvPr/>
            </p:nvSpPr>
            <p:spPr>
              <a:xfrm>
                <a:off x="2025959" y="4119478"/>
                <a:ext cx="2920080" cy="129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" name="Text Box 44">
              <a:extLst>
                <a:ext uri="{FF2B5EF4-FFF2-40B4-BE49-F238E27FC236}">
                  <a16:creationId xmlns:a16="http://schemas.microsoft.com/office/drawing/2014/main" xmlns="" id="{3E76F41D-D0DD-4C88-917E-FA5CD5D38E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8490" y="4425707"/>
              <a:ext cx="2733675" cy="7228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720725" rtl="0" eaLnBrk="1" fontAlgn="base" latinLnBrk="0" hangingPunct="1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管理就是沟通、沟通再沟通。</a:t>
              </a:r>
            </a:p>
            <a:p>
              <a:pPr marL="0" marR="0" lvl="0" indent="0" algn="r" defTabSz="720725" rtl="0" eaLnBrk="1" fontAlgn="base" latinLnBrk="0" hangingPunct="1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——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杰克</a:t>
              </a:r>
              <a:r>
                <a:rPr kumimoji="0" lang="en-US" altLang="zh-CN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·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韦尔奇</a:t>
              </a:r>
              <a:endPara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337" name="组合 14336">
            <a:extLst>
              <a:ext uri="{FF2B5EF4-FFF2-40B4-BE49-F238E27FC236}">
                <a16:creationId xmlns:a16="http://schemas.microsoft.com/office/drawing/2014/main" xmlns="" id="{71155CA6-33F4-4808-BCAE-06837C639283}"/>
              </a:ext>
            </a:extLst>
          </p:cNvPr>
          <p:cNvGrpSpPr/>
          <p:nvPr/>
        </p:nvGrpSpPr>
        <p:grpSpPr>
          <a:xfrm>
            <a:off x="4822834" y="3979476"/>
            <a:ext cx="3013283" cy="1460575"/>
            <a:chOff x="5102442" y="4050876"/>
            <a:chExt cx="3013283" cy="1460575"/>
          </a:xfrm>
        </p:grpSpPr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xmlns="" id="{572B8C72-6875-4E2A-A16E-41F26963D35E}"/>
                </a:ext>
              </a:extLst>
            </p:cNvPr>
            <p:cNvGrpSpPr/>
            <p:nvPr/>
          </p:nvGrpSpPr>
          <p:grpSpPr>
            <a:xfrm>
              <a:off x="5102442" y="4050876"/>
              <a:ext cx="3013283" cy="1460575"/>
              <a:chOff x="1932756" y="4050876"/>
              <a:chExt cx="3013283" cy="1460575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xmlns="" id="{4E8083FA-6C77-4AD5-A21A-84682655B5E0}"/>
                  </a:ext>
                </a:extLst>
              </p:cNvPr>
              <p:cNvSpPr/>
              <p:nvPr/>
            </p:nvSpPr>
            <p:spPr>
              <a:xfrm>
                <a:off x="1932756" y="4050876"/>
                <a:ext cx="2920080" cy="1460575"/>
              </a:xfrm>
              <a:prstGeom prst="rect">
                <a:avLst/>
              </a:prstGeom>
              <a:solidFill>
                <a:srgbClr val="59595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xmlns="" id="{13D9CDF1-C6A9-424A-AAC9-239B3288521C}"/>
                  </a:ext>
                </a:extLst>
              </p:cNvPr>
              <p:cNvSpPr/>
              <p:nvPr/>
            </p:nvSpPr>
            <p:spPr>
              <a:xfrm>
                <a:off x="2025959" y="4119478"/>
                <a:ext cx="2920080" cy="129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0" name="Text Box 44">
              <a:extLst>
                <a:ext uri="{FF2B5EF4-FFF2-40B4-BE49-F238E27FC236}">
                  <a16:creationId xmlns:a16="http://schemas.microsoft.com/office/drawing/2014/main" xmlns="" id="{AFE5F3A7-2726-4E82-80D9-50C992440A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78875" y="4190916"/>
              <a:ext cx="2736850" cy="964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720725" rtl="0" eaLnBrk="1" fontAlgn="base" latinLnBrk="0" hangingPunct="1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最好的想法，最有创见的建议，最优秀的计划，不通过沟通都无法实现。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——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斯蒂芬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•P•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罗宾斯</a:t>
              </a:r>
              <a:endPara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338" name="组合 14337">
            <a:extLst>
              <a:ext uri="{FF2B5EF4-FFF2-40B4-BE49-F238E27FC236}">
                <a16:creationId xmlns:a16="http://schemas.microsoft.com/office/drawing/2014/main" xmlns="" id="{98196ADF-3DB8-45BD-BBEC-9AF90D44F323}"/>
              </a:ext>
            </a:extLst>
          </p:cNvPr>
          <p:cNvGrpSpPr/>
          <p:nvPr/>
        </p:nvGrpSpPr>
        <p:grpSpPr>
          <a:xfrm>
            <a:off x="7995871" y="3979477"/>
            <a:ext cx="3013283" cy="1460574"/>
            <a:chOff x="8275479" y="4050877"/>
            <a:chExt cx="3013283" cy="1460574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xmlns="" id="{E154953C-7932-464F-816E-EF1E25EB4E1D}"/>
                </a:ext>
              </a:extLst>
            </p:cNvPr>
            <p:cNvGrpSpPr/>
            <p:nvPr/>
          </p:nvGrpSpPr>
          <p:grpSpPr>
            <a:xfrm>
              <a:off x="8275479" y="4050877"/>
              <a:ext cx="3013283" cy="1460574"/>
              <a:chOff x="1932756" y="4050877"/>
              <a:chExt cx="3013283" cy="1460574"/>
            </a:xfrm>
          </p:grpSpPr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xmlns="" id="{6120A04D-F7C9-45DE-A155-D2F119DC8F76}"/>
                  </a:ext>
                </a:extLst>
              </p:cNvPr>
              <p:cNvSpPr/>
              <p:nvPr/>
            </p:nvSpPr>
            <p:spPr>
              <a:xfrm>
                <a:off x="1932756" y="4050877"/>
                <a:ext cx="2920080" cy="1460574"/>
              </a:xfrm>
              <a:prstGeom prst="rect">
                <a:avLst/>
              </a:prstGeom>
              <a:solidFill>
                <a:srgbClr val="595959">
                  <a:alpha val="8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xmlns="" id="{F1FE33DC-CDD8-4747-96F8-1AAE07FF9C90}"/>
                  </a:ext>
                </a:extLst>
              </p:cNvPr>
              <p:cNvSpPr/>
              <p:nvPr/>
            </p:nvSpPr>
            <p:spPr>
              <a:xfrm>
                <a:off x="2025959" y="4119478"/>
                <a:ext cx="2920080" cy="12972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2" name="Text Box 44">
              <a:extLst>
                <a:ext uri="{FF2B5EF4-FFF2-40B4-BE49-F238E27FC236}">
                  <a16:creationId xmlns:a16="http://schemas.microsoft.com/office/drawing/2014/main" xmlns="" id="{0043FDE3-BFF4-4431-9B58-E59D4C3141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06897" y="4265488"/>
              <a:ext cx="2735263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 defTabSz="720725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defTabSz="72072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720725" rtl="0" eaLnBrk="1" fontAlgn="base" latinLnBrk="0" hangingPunct="1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企业管理过去是沟通，现在是沟通，将来还是沟通。</a:t>
              </a:r>
            </a:p>
            <a:p>
              <a:pPr marL="0" marR="0" lvl="0" indent="0" algn="r" defTabSz="720725" rtl="0" eaLnBrk="1" fontAlgn="base" latinLnBrk="0" hangingPunct="1">
                <a:lnSpc>
                  <a:spcPct val="13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——</a:t>
              </a: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松下幸之助</a:t>
              </a:r>
              <a:endParaRPr kumimoji="0" lang="zh-CN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DC429FDB-E3E6-4B58-B038-71E7BB288811}"/>
              </a:ext>
            </a:extLst>
          </p:cNvPr>
          <p:cNvGrpSpPr/>
          <p:nvPr/>
        </p:nvGrpSpPr>
        <p:grpSpPr>
          <a:xfrm>
            <a:off x="3861224" y="221268"/>
            <a:ext cx="5026283" cy="1065584"/>
            <a:chOff x="3861224" y="562026"/>
            <a:chExt cx="5026283" cy="1065584"/>
          </a:xfrm>
        </p:grpSpPr>
        <p:sp>
          <p:nvSpPr>
            <p:cNvPr id="50" name="Text Box 3">
              <a:extLst>
                <a:ext uri="{FF2B5EF4-FFF2-40B4-BE49-F238E27FC236}">
                  <a16:creationId xmlns:a16="http://schemas.microsoft.com/office/drawing/2014/main" xmlns="" id="{3821B7E1-0ADB-4F45-8396-DBFD56215E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2703" y="966292"/>
              <a:ext cx="341632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一、沟通的重要知识</a:t>
              </a:r>
            </a:p>
          </p:txBody>
        </p: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xmlns="" id="{5276EB04-3008-4731-961D-6CFC184BC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61224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52" name="直接连接符 7">
              <a:extLst>
                <a:ext uri="{FF2B5EF4-FFF2-40B4-BE49-F238E27FC236}">
                  <a16:creationId xmlns:a16="http://schemas.microsoft.com/office/drawing/2014/main" xmlns="" id="{567B5FA9-15B4-4C0B-BEEC-A69B03631731}"/>
                </a:ext>
              </a:extLst>
            </p:cNvPr>
            <p:cNvCxnSpPr>
              <a:cxnSpLocks/>
            </p:cNvCxnSpPr>
            <p:nvPr/>
          </p:nvCxnSpPr>
          <p:spPr>
            <a:xfrm>
              <a:off x="3861224" y="1627610"/>
              <a:ext cx="5026283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53" name="Text Box 3">
            <a:extLst>
              <a:ext uri="{FF2B5EF4-FFF2-40B4-BE49-F238E27FC236}">
                <a16:creationId xmlns:a16="http://schemas.microsoft.com/office/drawing/2014/main" xmlns="" id="{9DA4B65C-D1E5-45E9-B30E-C48E4616C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898" y="1534532"/>
            <a:ext cx="4059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、沟通对于管理者的重要性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4983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41D6168F-9467-4F25-A852-10CD7ABB2509}"/>
              </a:ext>
            </a:extLst>
          </p:cNvPr>
          <p:cNvGrpSpPr/>
          <p:nvPr/>
        </p:nvGrpSpPr>
        <p:grpSpPr>
          <a:xfrm>
            <a:off x="3603149" y="2196063"/>
            <a:ext cx="5413809" cy="3979634"/>
            <a:chOff x="3860009" y="2196063"/>
            <a:chExt cx="5413809" cy="3979634"/>
          </a:xfrm>
        </p:grpSpPr>
        <p:sp>
          <p:nvSpPr>
            <p:cNvPr id="3" name="椭圆 2">
              <a:extLst>
                <a:ext uri="{FF2B5EF4-FFF2-40B4-BE49-F238E27FC236}">
                  <a16:creationId xmlns:a16="http://schemas.microsoft.com/office/drawing/2014/main" xmlns="" id="{A8AF8CB7-096F-4558-9E65-CAEB94D43312}"/>
                </a:ext>
              </a:extLst>
            </p:cNvPr>
            <p:cNvSpPr/>
            <p:nvPr/>
          </p:nvSpPr>
          <p:spPr>
            <a:xfrm>
              <a:off x="4713911" y="2359413"/>
              <a:ext cx="3764141" cy="3764141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5959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D688F4CF-C5CA-4203-99FA-7B48B463606A}"/>
                </a:ext>
              </a:extLst>
            </p:cNvPr>
            <p:cNvGrpSpPr/>
            <p:nvPr/>
          </p:nvGrpSpPr>
          <p:grpSpPr>
            <a:xfrm>
              <a:off x="4841399" y="2255051"/>
              <a:ext cx="3920646" cy="3920646"/>
              <a:chOff x="4841399" y="2255051"/>
              <a:chExt cx="3920646" cy="3920646"/>
            </a:xfrm>
          </p:grpSpPr>
          <p:cxnSp>
            <p:nvCxnSpPr>
              <p:cNvPr id="8" name="直接连接符 7">
                <a:extLst>
                  <a:ext uri="{FF2B5EF4-FFF2-40B4-BE49-F238E27FC236}">
                    <a16:creationId xmlns:a16="http://schemas.microsoft.com/office/drawing/2014/main" xmlns="" id="{88F949B8-13F1-452C-9384-CFA8887130D1}"/>
                  </a:ext>
                </a:extLst>
              </p:cNvPr>
              <p:cNvCxnSpPr/>
              <p:nvPr/>
            </p:nvCxnSpPr>
            <p:spPr>
              <a:xfrm>
                <a:off x="4841399" y="4228487"/>
                <a:ext cx="3920646" cy="0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xmlns="" id="{FBA57518-8671-4C56-9F49-921403E5D6B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4756542" y="4215374"/>
                <a:ext cx="3920646" cy="0"/>
              </a:xfrm>
              <a:prstGeom prst="line">
                <a:avLst/>
              </a:prstGeom>
              <a:ln>
                <a:solidFill>
                  <a:srgbClr val="59595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21820462-C1DF-4701-BBC3-15EE3679E4B8}"/>
                </a:ext>
              </a:extLst>
            </p:cNvPr>
            <p:cNvGrpSpPr/>
            <p:nvPr/>
          </p:nvGrpSpPr>
          <p:grpSpPr>
            <a:xfrm>
              <a:off x="3860009" y="2196063"/>
              <a:ext cx="5413809" cy="3979634"/>
              <a:chOff x="2084629" y="740866"/>
              <a:chExt cx="8074749" cy="5935660"/>
            </a:xfrm>
          </p:grpSpPr>
          <p:sp>
            <p:nvSpPr>
              <p:cNvPr id="24" name="Text Box 3">
                <a:extLst>
                  <a:ext uri="{FF2B5EF4-FFF2-40B4-BE49-F238E27FC236}">
                    <a16:creationId xmlns:a16="http://schemas.microsoft.com/office/drawing/2014/main" xmlns="" id="{8F1EDB8A-23AF-49FD-9884-856E599E9B38}"/>
                  </a:ext>
                </a:extLst>
              </p:cNvPr>
              <p:cNvSpPr txBox="1">
                <a:spLocks noChangeArrowheads="1"/>
              </p:cNvSpPr>
              <p:nvPr/>
            </p:nvSpPr>
            <p:spPr bwMode="white">
              <a:xfrm>
                <a:off x="5419631" y="740866"/>
                <a:ext cx="1852054" cy="550862"/>
              </a:xfrm>
              <a:prstGeom prst="rect">
                <a:avLst/>
              </a:prstGeom>
              <a:solidFill>
                <a:srgbClr val="E29A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上级</a:t>
                </a:r>
              </a:p>
            </p:txBody>
          </p:sp>
          <p:sp>
            <p:nvSpPr>
              <p:cNvPr id="25" name="Text Box 4">
                <a:extLst>
                  <a:ext uri="{FF2B5EF4-FFF2-40B4-BE49-F238E27FC236}">
                    <a16:creationId xmlns:a16="http://schemas.microsoft.com/office/drawing/2014/main" xmlns="" id="{1D129EE8-38E1-48C1-9135-DCB8099971C5}"/>
                  </a:ext>
                </a:extLst>
              </p:cNvPr>
              <p:cNvSpPr txBox="1">
                <a:spLocks noChangeArrowheads="1"/>
              </p:cNvSpPr>
              <p:nvPr/>
            </p:nvSpPr>
            <p:spPr bwMode="white">
              <a:xfrm>
                <a:off x="5419631" y="6125664"/>
                <a:ext cx="1852054" cy="550862"/>
              </a:xfrm>
              <a:prstGeom prst="rect">
                <a:avLst/>
              </a:prstGeom>
              <a:solidFill>
                <a:srgbClr val="E29A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下级</a:t>
                </a:r>
              </a:p>
            </p:txBody>
          </p:sp>
          <p:sp>
            <p:nvSpPr>
              <p:cNvPr id="26" name="Text Box 5">
                <a:extLst>
                  <a:ext uri="{FF2B5EF4-FFF2-40B4-BE49-F238E27FC236}">
                    <a16:creationId xmlns:a16="http://schemas.microsoft.com/office/drawing/2014/main" xmlns="" id="{B63E409E-5E0F-4B1E-A28D-105B52D4477F}"/>
                  </a:ext>
                </a:extLst>
              </p:cNvPr>
              <p:cNvSpPr txBox="1">
                <a:spLocks noChangeArrowheads="1"/>
              </p:cNvSpPr>
              <p:nvPr/>
            </p:nvSpPr>
            <p:spPr bwMode="white">
              <a:xfrm>
                <a:off x="5407545" y="3592448"/>
                <a:ext cx="1852054" cy="550862"/>
              </a:xfrm>
              <a:prstGeom prst="rect">
                <a:avLst/>
              </a:prstGeom>
              <a:solidFill>
                <a:srgbClr val="59595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中层</a:t>
                </a:r>
              </a:p>
            </p:txBody>
          </p:sp>
          <p:sp>
            <p:nvSpPr>
              <p:cNvPr id="34" name="Text Box 10">
                <a:extLst>
                  <a:ext uri="{FF2B5EF4-FFF2-40B4-BE49-F238E27FC236}">
                    <a16:creationId xmlns:a16="http://schemas.microsoft.com/office/drawing/2014/main" xmlns="" id="{46184EB9-37C5-4526-B003-6E4F06A81946}"/>
                  </a:ext>
                </a:extLst>
              </p:cNvPr>
              <p:cNvSpPr txBox="1">
                <a:spLocks noChangeArrowheads="1"/>
              </p:cNvSpPr>
              <p:nvPr/>
            </p:nvSpPr>
            <p:spPr bwMode="white">
              <a:xfrm>
                <a:off x="2084629" y="3444876"/>
                <a:ext cx="1652587" cy="550862"/>
              </a:xfrm>
              <a:prstGeom prst="rect">
                <a:avLst/>
              </a:prstGeom>
              <a:solidFill>
                <a:srgbClr val="E29A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相关部门</a:t>
                </a:r>
              </a:p>
            </p:txBody>
          </p:sp>
          <p:sp>
            <p:nvSpPr>
              <p:cNvPr id="35" name="Text Box 11">
                <a:extLst>
                  <a:ext uri="{FF2B5EF4-FFF2-40B4-BE49-F238E27FC236}">
                    <a16:creationId xmlns:a16="http://schemas.microsoft.com/office/drawing/2014/main" xmlns="" id="{6C62067B-58FA-4AE9-80D2-10BA2200CA62}"/>
                  </a:ext>
                </a:extLst>
              </p:cNvPr>
              <p:cNvSpPr txBox="1">
                <a:spLocks noChangeArrowheads="1"/>
              </p:cNvSpPr>
              <p:nvPr/>
            </p:nvSpPr>
            <p:spPr bwMode="white">
              <a:xfrm>
                <a:off x="8506791" y="3516197"/>
                <a:ext cx="1652587" cy="550862"/>
              </a:xfrm>
              <a:prstGeom prst="rect">
                <a:avLst/>
              </a:prstGeom>
              <a:solidFill>
                <a:srgbClr val="E29A2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ea"/>
                    <a:sym typeface="+mn-lt"/>
                  </a:rPr>
                  <a:t>外部客户</a:t>
                </a:r>
              </a:p>
            </p:txBody>
          </p:sp>
          <p:sp>
            <p:nvSpPr>
              <p:cNvPr id="41" name="Text Box 17">
                <a:extLst>
                  <a:ext uri="{FF2B5EF4-FFF2-40B4-BE49-F238E27FC236}">
                    <a16:creationId xmlns:a16="http://schemas.microsoft.com/office/drawing/2014/main" xmlns="" id="{500EBD87-DA4F-48C0-B595-5A40DFFD370D}"/>
                  </a:ext>
                </a:extLst>
              </p:cNvPr>
              <p:cNvSpPr txBox="1">
                <a:spLocks noChangeArrowheads="1"/>
              </p:cNvSpPr>
              <p:nvPr/>
            </p:nvSpPr>
            <p:spPr bwMode="white">
              <a:xfrm>
                <a:off x="8674449" y="4248151"/>
                <a:ext cx="275528" cy="4590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1pPr>
                <a:lvl2pPr marL="742950" indent="-28575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2pPr>
                <a:lvl3pPr marL="11430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3pPr>
                <a:lvl4pPr marL="16002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4pPr>
                <a:lvl5pPr marL="2057400" indent="-228600"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chemeClr val="tx1"/>
                    </a:solidFill>
                    <a:latin typeface="Calibri" panose="020F0502020204030204" pitchFamily="34" charset="0"/>
                    <a:ea typeface="幼圆" panose="02010509060101010101" pitchFamily="49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xmlns="" id="{0A0EB9D1-0663-498D-BFF4-700A732047DF}"/>
              </a:ext>
            </a:extLst>
          </p:cNvPr>
          <p:cNvGrpSpPr/>
          <p:nvPr/>
        </p:nvGrpSpPr>
        <p:grpSpPr>
          <a:xfrm>
            <a:off x="3861224" y="221268"/>
            <a:ext cx="5026283" cy="1065584"/>
            <a:chOff x="3861224" y="562026"/>
            <a:chExt cx="5026283" cy="1065584"/>
          </a:xfrm>
        </p:grpSpPr>
        <p:sp>
          <p:nvSpPr>
            <p:cNvPr id="48" name="Text Box 3">
              <a:extLst>
                <a:ext uri="{FF2B5EF4-FFF2-40B4-BE49-F238E27FC236}">
                  <a16:creationId xmlns:a16="http://schemas.microsoft.com/office/drawing/2014/main" xmlns="" id="{351A7496-0483-4C94-8B19-273155C7E3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22703" y="966292"/>
              <a:ext cx="341632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>
                      <a:lumMod val="2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一、沟通的重要知识</a:t>
              </a:r>
            </a:p>
          </p:txBody>
        </p:sp>
        <p:pic>
          <p:nvPicPr>
            <p:cNvPr id="49" name="图片 48">
              <a:extLst>
                <a:ext uri="{FF2B5EF4-FFF2-40B4-BE49-F238E27FC236}">
                  <a16:creationId xmlns:a16="http://schemas.microsoft.com/office/drawing/2014/main" xmlns="" id="{DF0BA04A-C097-4677-B28B-E157C00C5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61224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50" name="直接连接符 7">
              <a:extLst>
                <a:ext uri="{FF2B5EF4-FFF2-40B4-BE49-F238E27FC236}">
                  <a16:creationId xmlns:a16="http://schemas.microsoft.com/office/drawing/2014/main" xmlns="" id="{6A29033F-8B0D-40A0-9FC8-3FF0057F17D8}"/>
                </a:ext>
              </a:extLst>
            </p:cNvPr>
            <p:cNvCxnSpPr>
              <a:cxnSpLocks/>
            </p:cNvCxnSpPr>
            <p:nvPr/>
          </p:nvCxnSpPr>
          <p:spPr>
            <a:xfrm>
              <a:off x="3861224" y="1627610"/>
              <a:ext cx="5026283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51" name="Text Box 3">
            <a:extLst>
              <a:ext uri="{FF2B5EF4-FFF2-40B4-BE49-F238E27FC236}">
                <a16:creationId xmlns:a16="http://schemas.microsoft.com/office/drawing/2014/main" xmlns="" id="{EBBDFB1E-3394-4F24-ACA8-CCD76DB20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9898" y="1534532"/>
            <a:ext cx="40591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lang="zh-CN" altLang="en-US" sz="2400" b="1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、沟通对于管理者的重要性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9532" y="6548168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88815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485444" y="501702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305724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二、沟通的原理图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xmlns="" id="{E6A249F9-03C0-4BD5-B966-66E4E24EA48D}"/>
              </a:ext>
            </a:extLst>
          </p:cNvPr>
          <p:cNvGrpSpPr/>
          <p:nvPr/>
        </p:nvGrpSpPr>
        <p:grpSpPr>
          <a:xfrm>
            <a:off x="3961064" y="3129809"/>
            <a:ext cx="4610100" cy="359940"/>
            <a:chOff x="3860257" y="3128714"/>
            <a:chExt cx="4610100" cy="660226"/>
          </a:xfrm>
        </p:grpSpPr>
        <p:sp>
          <p:nvSpPr>
            <p:cNvPr id="20" name="矩形 5">
              <a:extLst>
                <a:ext uri="{FF2B5EF4-FFF2-40B4-BE49-F238E27FC236}">
                  <a16:creationId xmlns:a16="http://schemas.microsoft.com/office/drawing/2014/main" xmlns="" id="{BA377FCB-0B38-4C42-ACE2-EFAAFEB60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0257" y="3428577"/>
              <a:ext cx="3959225" cy="36036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直角三角形 6">
              <a:extLst>
                <a:ext uri="{FF2B5EF4-FFF2-40B4-BE49-F238E27FC236}">
                  <a16:creationId xmlns:a16="http://schemas.microsoft.com/office/drawing/2014/main" xmlns="" id="{E3AB107D-6F87-437F-B4F2-B9F716E6EE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5169" y="3128714"/>
              <a:ext cx="865188" cy="649288"/>
            </a:xfrm>
            <a:prstGeom prst="rtTriangle">
              <a:avLst/>
            </a:prstGeom>
            <a:solidFill>
              <a:srgbClr val="595959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07E14BF8-8246-49CD-9258-65A9B4C6D718}"/>
              </a:ext>
            </a:extLst>
          </p:cNvPr>
          <p:cNvGrpSpPr/>
          <p:nvPr/>
        </p:nvGrpSpPr>
        <p:grpSpPr>
          <a:xfrm>
            <a:off x="3961063" y="4170732"/>
            <a:ext cx="4610101" cy="353111"/>
            <a:chOff x="3858669" y="4241377"/>
            <a:chExt cx="4610101" cy="647700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xmlns="" id="{7644E9EC-ED49-4687-AC67-8D49639B2C9F}"/>
                </a:ext>
              </a:extLst>
            </p:cNvPr>
            <p:cNvSpPr/>
            <p:nvPr/>
          </p:nvSpPr>
          <p:spPr>
            <a:xfrm>
              <a:off x="4507957" y="4245792"/>
              <a:ext cx="3960813" cy="36036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" name="直角三角形 8">
              <a:extLst>
                <a:ext uri="{FF2B5EF4-FFF2-40B4-BE49-F238E27FC236}">
                  <a16:creationId xmlns:a16="http://schemas.microsoft.com/office/drawing/2014/main" xmlns="" id="{5218A3C0-43B4-456D-8815-86ECD68463FB}"/>
                </a:ext>
              </a:extLst>
            </p:cNvPr>
            <p:cNvSpPr/>
            <p:nvPr/>
          </p:nvSpPr>
          <p:spPr>
            <a:xfrm flipH="1" flipV="1">
              <a:off x="3858669" y="4241377"/>
              <a:ext cx="863600" cy="647700"/>
            </a:xfrm>
            <a:prstGeom prst="rtTriangle">
              <a:avLst/>
            </a:prstGeom>
            <a:solidFill>
              <a:srgbClr val="595959"/>
            </a:solidFill>
            <a:ln w="25400">
              <a:noFill/>
            </a:ln>
          </p:spPr>
          <p:txBody>
            <a:bodyPr rot="10800000" anchor="ctr"/>
            <a:lstStyle/>
            <a:p>
              <a:pPr algn="ctr" eaLnBrk="1" hangingPunct="1"/>
              <a:endParaRPr lang="zh-CN" altLang="zh-CN" sz="18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73937E41-B374-45CF-96F9-9ED0BF4C2C0C}"/>
              </a:ext>
            </a:extLst>
          </p:cNvPr>
          <p:cNvGrpSpPr/>
          <p:nvPr/>
        </p:nvGrpSpPr>
        <p:grpSpPr>
          <a:xfrm>
            <a:off x="1702050" y="2769764"/>
            <a:ext cx="2014538" cy="2520950"/>
            <a:chOff x="1844132" y="2709440"/>
            <a:chExt cx="2014538" cy="2520950"/>
          </a:xfrm>
        </p:grpSpPr>
        <p:sp>
          <p:nvSpPr>
            <p:cNvPr id="18" name="圆角矩形 1">
              <a:extLst>
                <a:ext uri="{FF2B5EF4-FFF2-40B4-BE49-F238E27FC236}">
                  <a16:creationId xmlns:a16="http://schemas.microsoft.com/office/drawing/2014/main" xmlns="" id="{4D55FA58-A820-49AB-9D83-328EF99847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132" y="2709440"/>
              <a:ext cx="2014538" cy="2520950"/>
            </a:xfrm>
            <a:prstGeom prst="roundRect">
              <a:avLst>
                <a:gd name="adj" fmla="val 4356"/>
              </a:avLst>
            </a:prstGeom>
            <a:solidFill>
              <a:srgbClr val="595959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流程图: 过程 26">
              <a:extLst>
                <a:ext uri="{FF2B5EF4-FFF2-40B4-BE49-F238E27FC236}">
                  <a16:creationId xmlns:a16="http://schemas.microsoft.com/office/drawing/2014/main" xmlns="" id="{A491EB45-4CD1-4B86-B7C0-7EED1C38AD3E}"/>
                </a:ext>
              </a:extLst>
            </p:cNvPr>
            <p:cNvSpPr/>
            <p:nvPr/>
          </p:nvSpPr>
          <p:spPr>
            <a:xfrm>
              <a:off x="2131469" y="3136477"/>
              <a:ext cx="1403350" cy="1709738"/>
            </a:xfrm>
            <a:prstGeom prst="flowChartProcess">
              <a:avLst/>
            </a:prstGeom>
            <a:noFill/>
            <a:ln w="9525" cap="rnd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沟通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甲方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1C9BE665-EAD4-433F-8DCF-ECDD81D18B0F}"/>
              </a:ext>
            </a:extLst>
          </p:cNvPr>
          <p:cNvGrpSpPr/>
          <p:nvPr/>
        </p:nvGrpSpPr>
        <p:grpSpPr>
          <a:xfrm>
            <a:off x="9044238" y="2791195"/>
            <a:ext cx="2014538" cy="2520950"/>
            <a:chOff x="8541794" y="2636415"/>
            <a:chExt cx="2014538" cy="2520950"/>
          </a:xfrm>
        </p:grpSpPr>
        <p:sp>
          <p:nvSpPr>
            <p:cNvPr id="19" name="圆角矩形 3">
              <a:extLst>
                <a:ext uri="{FF2B5EF4-FFF2-40B4-BE49-F238E27FC236}">
                  <a16:creationId xmlns:a16="http://schemas.microsoft.com/office/drawing/2014/main" xmlns="" id="{BB416E81-D1D2-46BB-A6DA-6AE5B4BBC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41794" y="2636415"/>
              <a:ext cx="2014538" cy="2520950"/>
            </a:xfrm>
            <a:prstGeom prst="roundRect">
              <a:avLst>
                <a:gd name="adj" fmla="val 4356"/>
              </a:avLst>
            </a:prstGeom>
            <a:solidFill>
              <a:srgbClr val="E29A26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" name="流程图: 过程 27">
              <a:extLst>
                <a:ext uri="{FF2B5EF4-FFF2-40B4-BE49-F238E27FC236}">
                  <a16:creationId xmlns:a16="http://schemas.microsoft.com/office/drawing/2014/main" xmlns="" id="{E2C4E9C9-2EDF-4C8D-B40E-64FE4CF709F1}"/>
                </a:ext>
              </a:extLst>
            </p:cNvPr>
            <p:cNvSpPr/>
            <p:nvPr/>
          </p:nvSpPr>
          <p:spPr>
            <a:xfrm>
              <a:off x="8791032" y="3160290"/>
              <a:ext cx="1401763" cy="1711325"/>
            </a:xfrm>
            <a:prstGeom prst="flowChartProcess">
              <a:avLst/>
            </a:prstGeom>
            <a:noFill/>
            <a:ln w="9525" cap="rnd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沟通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>
                    <a:lumMod val="95000"/>
                  </a:sysClr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>
                      <a:lumMod val="95000"/>
                    </a:sysClr>
                  </a:solidFill>
                  <a:effectLst/>
                  <a:uLnTx/>
                  <a:uFillTx/>
                  <a:cs typeface="+mn-ea"/>
                  <a:sym typeface="+mn-lt"/>
                </a:rPr>
                <a:t>乙方</a:t>
              </a:r>
            </a:p>
          </p:txBody>
        </p:sp>
      </p:grpSp>
      <p:sp>
        <p:nvSpPr>
          <p:cNvPr id="29" name="文本框 6">
            <a:extLst>
              <a:ext uri="{FF2B5EF4-FFF2-40B4-BE49-F238E27FC236}">
                <a16:creationId xmlns:a16="http://schemas.microsoft.com/office/drawing/2014/main" xmlns="" id="{E3349B34-EB6F-4F4A-B3D3-A561F861153D}"/>
              </a:ext>
            </a:extLst>
          </p:cNvPr>
          <p:cNvSpPr txBox="1"/>
          <p:nvPr/>
        </p:nvSpPr>
        <p:spPr>
          <a:xfrm>
            <a:off x="4001544" y="3044402"/>
            <a:ext cx="1582738" cy="323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3454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19">
            <a:extLst>
              <a:ext uri="{FF2B5EF4-FFF2-40B4-BE49-F238E27FC236}">
                <a16:creationId xmlns:a16="http://schemas.microsoft.com/office/drawing/2014/main" xmlns="" id="{6774D502-72EE-49B1-A4B6-D224E44CFD3E}"/>
              </a:ext>
            </a:extLst>
          </p:cNvPr>
          <p:cNvSpPr txBox="1"/>
          <p:nvPr/>
        </p:nvSpPr>
        <p:spPr>
          <a:xfrm>
            <a:off x="6090694" y="3044402"/>
            <a:ext cx="1511300" cy="323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3454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文本框 19">
            <a:extLst>
              <a:ext uri="{FF2B5EF4-FFF2-40B4-BE49-F238E27FC236}">
                <a16:creationId xmlns:a16="http://schemas.microsoft.com/office/drawing/2014/main" xmlns="" id="{EEEFA42E-F763-498D-88BE-21B7B1EBF2ED}"/>
              </a:ext>
            </a:extLst>
          </p:cNvPr>
          <p:cNvSpPr txBox="1"/>
          <p:nvPr/>
        </p:nvSpPr>
        <p:spPr>
          <a:xfrm>
            <a:off x="4793707" y="4638252"/>
            <a:ext cx="1512888" cy="3222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解码（接收）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文本框 6">
            <a:extLst>
              <a:ext uri="{FF2B5EF4-FFF2-40B4-BE49-F238E27FC236}">
                <a16:creationId xmlns:a16="http://schemas.microsoft.com/office/drawing/2014/main" xmlns="" id="{0C569C0F-515E-469F-A2B6-ADA43D272CCE}"/>
              </a:ext>
            </a:extLst>
          </p:cNvPr>
          <p:cNvSpPr txBox="1"/>
          <p:nvPr/>
        </p:nvSpPr>
        <p:spPr>
          <a:xfrm>
            <a:off x="6809832" y="4638252"/>
            <a:ext cx="1582738" cy="322263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编码（反馈）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20">
            <a:extLst>
              <a:ext uri="{FF2B5EF4-FFF2-40B4-BE49-F238E27FC236}">
                <a16:creationId xmlns:a16="http://schemas.microsoft.com/office/drawing/2014/main" xmlns="" id="{ECB6BC3C-DE17-41A7-A322-C282DB1E21AA}"/>
              </a:ext>
            </a:extLst>
          </p:cNvPr>
          <p:cNvSpPr txBox="1"/>
          <p:nvPr/>
        </p:nvSpPr>
        <p:spPr>
          <a:xfrm>
            <a:off x="3917536" y="3580899"/>
            <a:ext cx="4608513" cy="42227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 anchor="ctr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沟通渠道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1067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1E66EE3-2421-4212-A931-BBC17C0C1088}"/>
              </a:ext>
            </a:extLst>
          </p:cNvPr>
          <p:cNvGrpSpPr/>
          <p:nvPr/>
        </p:nvGrpSpPr>
        <p:grpSpPr>
          <a:xfrm>
            <a:off x="3535548" y="562026"/>
            <a:ext cx="6147072" cy="1065584"/>
            <a:chOff x="3535548" y="562026"/>
            <a:chExt cx="6147072" cy="1065584"/>
          </a:xfrm>
        </p:grpSpPr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5163944" y="960559"/>
              <a:ext cx="305724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lv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2800" b="1" dirty="0">
                  <a:solidFill>
                    <a:schemeClr val="bg2">
                      <a:lumMod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二、沟通的原理图</a:t>
              </a: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8FCCC6BC-FEFD-4E70-8CA4-2C9173BCA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03149" y="562026"/>
              <a:ext cx="1063282" cy="1065584"/>
            </a:xfrm>
            <a:custGeom>
              <a:avLst/>
              <a:gdLst>
                <a:gd name="connsiteX0" fmla="*/ 531641 w 1063282"/>
                <a:gd name="connsiteY0" fmla="*/ 0 h 1065584"/>
                <a:gd name="connsiteX1" fmla="*/ 1063282 w 1063282"/>
                <a:gd name="connsiteY1" fmla="*/ 532792 h 1065584"/>
                <a:gd name="connsiteX2" fmla="*/ 531641 w 1063282"/>
                <a:gd name="connsiteY2" fmla="*/ 1065584 h 1065584"/>
                <a:gd name="connsiteX3" fmla="*/ 0 w 1063282"/>
                <a:gd name="connsiteY3" fmla="*/ 532792 h 1065584"/>
                <a:gd name="connsiteX4" fmla="*/ 531641 w 1063282"/>
                <a:gd name="connsiteY4" fmla="*/ 0 h 10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3282" h="1065584">
                  <a:moveTo>
                    <a:pt x="531641" y="0"/>
                  </a:moveTo>
                  <a:cubicBezTo>
                    <a:pt x="825258" y="0"/>
                    <a:pt x="1063282" y="238539"/>
                    <a:pt x="1063282" y="532792"/>
                  </a:cubicBezTo>
                  <a:cubicBezTo>
                    <a:pt x="1063282" y="827045"/>
                    <a:pt x="825258" y="1065584"/>
                    <a:pt x="531641" y="1065584"/>
                  </a:cubicBezTo>
                  <a:cubicBezTo>
                    <a:pt x="238024" y="1065584"/>
                    <a:pt x="0" y="827045"/>
                    <a:pt x="0" y="532792"/>
                  </a:cubicBezTo>
                  <a:cubicBezTo>
                    <a:pt x="0" y="238539"/>
                    <a:pt x="238024" y="0"/>
                    <a:pt x="531641" y="0"/>
                  </a:cubicBezTo>
                  <a:close/>
                </a:path>
              </a:pathLst>
            </a:custGeom>
          </p:spPr>
        </p:pic>
        <p:cxnSp>
          <p:nvCxnSpPr>
            <p:cNvPr id="7" name="直接连接符 7">
              <a:extLst>
                <a:ext uri="{FF2B5EF4-FFF2-40B4-BE49-F238E27FC236}">
                  <a16:creationId xmlns:a16="http://schemas.microsoft.com/office/drawing/2014/main" xmlns="" id="{96D35BA3-97F9-45EF-A529-B9FAECD262D3}"/>
                </a:ext>
              </a:extLst>
            </p:cNvPr>
            <p:cNvCxnSpPr>
              <a:cxnSpLocks/>
            </p:cNvCxnSpPr>
            <p:nvPr/>
          </p:nvCxnSpPr>
          <p:spPr>
            <a:xfrm>
              <a:off x="3535548" y="1627610"/>
              <a:ext cx="6147072" cy="0"/>
            </a:xfrm>
            <a:prstGeom prst="line">
              <a:avLst/>
            </a:prstGeom>
            <a:ln w="19050" cap="flat" cmpd="sng">
              <a:solidFill>
                <a:srgbClr val="595959"/>
              </a:solidFill>
              <a:prstDash val="solid"/>
              <a:headEnd type="none" w="med" len="med"/>
              <a:tailEnd type="arrow" w="lg" len="lg"/>
            </a:ln>
          </p:spPr>
        </p:cxnSp>
      </p:grpSp>
      <p:sp>
        <p:nvSpPr>
          <p:cNvPr id="29" name="文本框 6">
            <a:extLst>
              <a:ext uri="{FF2B5EF4-FFF2-40B4-BE49-F238E27FC236}">
                <a16:creationId xmlns:a16="http://schemas.microsoft.com/office/drawing/2014/main" xmlns="" id="{E3349B34-EB6F-4F4A-B3D3-A561F861153D}"/>
              </a:ext>
            </a:extLst>
          </p:cNvPr>
          <p:cNvSpPr txBox="1"/>
          <p:nvPr/>
        </p:nvSpPr>
        <p:spPr>
          <a:xfrm>
            <a:off x="4001544" y="3044402"/>
            <a:ext cx="1582738" cy="323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3454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19">
            <a:extLst>
              <a:ext uri="{FF2B5EF4-FFF2-40B4-BE49-F238E27FC236}">
                <a16:creationId xmlns:a16="http://schemas.microsoft.com/office/drawing/2014/main" xmlns="" id="{6774D502-72EE-49B1-A4B6-D224E44CFD3E}"/>
              </a:ext>
            </a:extLst>
          </p:cNvPr>
          <p:cNvSpPr txBox="1"/>
          <p:nvPr/>
        </p:nvSpPr>
        <p:spPr>
          <a:xfrm>
            <a:off x="6090694" y="3044402"/>
            <a:ext cx="1511300" cy="3238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18000" tIns="3600" rIns="10800" bIns="3600"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43454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48">
            <a:extLst>
              <a:ext uri="{FF2B5EF4-FFF2-40B4-BE49-F238E27FC236}">
                <a16:creationId xmlns:a16="http://schemas.microsoft.com/office/drawing/2014/main" xmlns="" id="{D619273C-85CF-4901-8A71-CFF0985A72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4201" y="1849721"/>
            <a:ext cx="3959225" cy="49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rPr>
              <a:t>、沟通的二大主要类别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0B748869-9E1C-4308-AFC3-594136D763F0}"/>
              </a:ext>
            </a:extLst>
          </p:cNvPr>
          <p:cNvGrpSpPr/>
          <p:nvPr/>
        </p:nvGrpSpPr>
        <p:grpSpPr>
          <a:xfrm>
            <a:off x="2280391" y="3940617"/>
            <a:ext cx="8670857" cy="1779273"/>
            <a:chOff x="2280391" y="3940617"/>
            <a:chExt cx="8670857" cy="1779273"/>
          </a:xfrm>
        </p:grpSpPr>
        <p:sp>
          <p:nvSpPr>
            <p:cNvPr id="34" name="MH_SubTitle_1">
              <a:extLst>
                <a:ext uri="{FF2B5EF4-FFF2-40B4-BE49-F238E27FC236}">
                  <a16:creationId xmlns:a16="http://schemas.microsoft.com/office/drawing/2014/main" xmlns="" id="{490C4FE8-7E88-4063-A7E2-67DB6CECE63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2280391" y="4092515"/>
              <a:ext cx="1661212" cy="1627375"/>
            </a:xfrm>
            <a:custGeom>
              <a:avLst/>
              <a:gdLst>
                <a:gd name="T0" fmla="*/ 1562778 w 1526969"/>
                <a:gd name="T1" fmla="*/ 2025866 h 1526969"/>
                <a:gd name="T2" fmla="*/ 1855711 w 1526969"/>
                <a:gd name="T3" fmla="*/ 2134344 h 1526969"/>
                <a:gd name="T4" fmla="*/ 1171873 w 1526969"/>
                <a:gd name="T5" fmla="*/ 2387589 h 1526969"/>
                <a:gd name="T6" fmla="*/ 5858728 w 1526969"/>
                <a:gd name="T7" fmla="*/ 4123267 h 1526969"/>
                <a:gd name="T8" fmla="*/ 11427163 w 1526969"/>
                <a:gd name="T9" fmla="*/ 2061121 h 1526969"/>
                <a:gd name="T10" fmla="*/ 11720088 w 1526969"/>
                <a:gd name="T11" fmla="*/ 2169599 h 1526969"/>
                <a:gd name="T12" fmla="*/ 6151661 w 1526969"/>
                <a:gd name="T13" fmla="*/ 4231747 h 1526969"/>
                <a:gd name="T14" fmla="*/ 5858579 w 1526969"/>
                <a:gd name="T15" fmla="*/ 4340283 h 1526969"/>
                <a:gd name="T16" fmla="*/ 5858573 w 1526969"/>
                <a:gd name="T17" fmla="*/ 4340288 h 1526969"/>
                <a:gd name="T18" fmla="*/ 5565650 w 1526969"/>
                <a:gd name="T19" fmla="*/ 4231807 h 1526969"/>
                <a:gd name="T20" fmla="*/ 5565650 w 1526969"/>
                <a:gd name="T21" fmla="*/ 4231803 h 1526969"/>
                <a:gd name="T22" fmla="*/ 878792 w 1526969"/>
                <a:gd name="T23" fmla="*/ 2496124 h 1526969"/>
                <a:gd name="T24" fmla="*/ 878783 w 1526969"/>
                <a:gd name="T25" fmla="*/ 2496126 h 1526969"/>
                <a:gd name="T26" fmla="*/ 585861 w 1526969"/>
                <a:gd name="T27" fmla="*/ 2387648 h 1526969"/>
                <a:gd name="T28" fmla="*/ 585861 w 1526969"/>
                <a:gd name="T29" fmla="*/ 2387643 h 1526969"/>
                <a:gd name="T30" fmla="*/ 878939 w 1526969"/>
                <a:gd name="T31" fmla="*/ 2279112 h 1526969"/>
                <a:gd name="T32" fmla="*/ 5861510 w 1526969"/>
                <a:gd name="T33" fmla="*/ 0 h 1526969"/>
                <a:gd name="T34" fmla="*/ 6154436 w 1526969"/>
                <a:gd name="T35" fmla="*/ 108476 h 1526969"/>
                <a:gd name="T36" fmla="*/ 6154430 w 1526969"/>
                <a:gd name="T37" fmla="*/ 108481 h 1526969"/>
                <a:gd name="T38" fmla="*/ 10841302 w 1526969"/>
                <a:gd name="T39" fmla="*/ 1844164 h 1526969"/>
                <a:gd name="T40" fmla="*/ 11134228 w 1526969"/>
                <a:gd name="T41" fmla="*/ 1952641 h 1526969"/>
                <a:gd name="T42" fmla="*/ 10841152 w 1526969"/>
                <a:gd name="T43" fmla="*/ 2061175 h 1526969"/>
                <a:gd name="T44" fmla="*/ 10157302 w 1526969"/>
                <a:gd name="T45" fmla="*/ 2314423 h 1526969"/>
                <a:gd name="T46" fmla="*/ 9864383 w 1526969"/>
                <a:gd name="T47" fmla="*/ 2205941 h 1526969"/>
                <a:gd name="T48" fmla="*/ 10548220 w 1526969"/>
                <a:gd name="T49" fmla="*/ 1952698 h 1526969"/>
                <a:gd name="T50" fmla="*/ 5861354 w 1526969"/>
                <a:gd name="T51" fmla="*/ 217017 h 1526969"/>
                <a:gd name="T52" fmla="*/ 292921 w 1526969"/>
                <a:gd name="T53" fmla="*/ 2279167 h 1526969"/>
                <a:gd name="T54" fmla="*/ 0 w 1526969"/>
                <a:gd name="T55" fmla="*/ 2170685 h 15269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26969"/>
                <a:gd name="T85" fmla="*/ 0 h 1526969"/>
                <a:gd name="T86" fmla="*/ 1526969 w 1526969"/>
                <a:gd name="T87" fmla="*/ 1526969 h 15269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26969" h="1526969">
                  <a:moveTo>
                    <a:pt x="203609" y="712726"/>
                  </a:moveTo>
                  <a:lnTo>
                    <a:pt x="241774" y="750890"/>
                  </a:lnTo>
                  <a:lnTo>
                    <a:pt x="152679" y="839985"/>
                  </a:lnTo>
                  <a:lnTo>
                    <a:pt x="763313" y="1450619"/>
                  </a:lnTo>
                  <a:lnTo>
                    <a:pt x="1488804" y="725129"/>
                  </a:lnTo>
                  <a:lnTo>
                    <a:pt x="1526969" y="763293"/>
                  </a:lnTo>
                  <a:lnTo>
                    <a:pt x="801478" y="1488784"/>
                  </a:lnTo>
                  <a:lnTo>
                    <a:pt x="763294" y="1526968"/>
                  </a:lnTo>
                  <a:lnTo>
                    <a:pt x="763293" y="1526969"/>
                  </a:lnTo>
                  <a:lnTo>
                    <a:pt x="725129" y="1488804"/>
                  </a:lnTo>
                  <a:lnTo>
                    <a:pt x="725129" y="1488803"/>
                  </a:lnTo>
                  <a:lnTo>
                    <a:pt x="114495" y="878169"/>
                  </a:lnTo>
                  <a:lnTo>
                    <a:pt x="114494" y="878170"/>
                  </a:lnTo>
                  <a:lnTo>
                    <a:pt x="76330" y="840005"/>
                  </a:lnTo>
                  <a:lnTo>
                    <a:pt x="76330" y="840004"/>
                  </a:lnTo>
                  <a:lnTo>
                    <a:pt x="114514" y="801821"/>
                  </a:lnTo>
                  <a:lnTo>
                    <a:pt x="203609" y="712726"/>
                  </a:lnTo>
                  <a:close/>
                  <a:moveTo>
                    <a:pt x="763675" y="0"/>
                  </a:moveTo>
                  <a:lnTo>
                    <a:pt x="801840" y="38164"/>
                  </a:lnTo>
                  <a:lnTo>
                    <a:pt x="801839" y="38165"/>
                  </a:lnTo>
                  <a:lnTo>
                    <a:pt x="1412474" y="648800"/>
                  </a:lnTo>
                  <a:lnTo>
                    <a:pt x="1450639" y="686965"/>
                  </a:lnTo>
                  <a:lnTo>
                    <a:pt x="1412455" y="725148"/>
                  </a:lnTo>
                  <a:lnTo>
                    <a:pt x="1323359" y="814244"/>
                  </a:lnTo>
                  <a:lnTo>
                    <a:pt x="1285195" y="776079"/>
                  </a:lnTo>
                  <a:lnTo>
                    <a:pt x="1374290" y="686984"/>
                  </a:lnTo>
                  <a:lnTo>
                    <a:pt x="763655" y="76349"/>
                  </a:lnTo>
                  <a:lnTo>
                    <a:pt x="38164" y="801840"/>
                  </a:lnTo>
                  <a:lnTo>
                    <a:pt x="0" y="763675"/>
                  </a:lnTo>
                  <a:lnTo>
                    <a:pt x="763675" y="0"/>
                  </a:lnTo>
                  <a:close/>
                </a:path>
              </a:pathLst>
            </a:custGeom>
            <a:solidFill>
              <a:srgbClr val="E7AD4B"/>
            </a:solidFill>
            <a:ln w="9525">
              <a:solidFill>
                <a:srgbClr val="E7AD4B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cs typeface="+mn-ea"/>
                  <a:sym typeface="+mn-lt"/>
                </a:rPr>
                <a:t>管理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cs typeface="+mn-ea"/>
                  <a:sym typeface="+mn-lt"/>
                </a:rPr>
                <a:t>沟通</a:t>
              </a:r>
            </a:p>
          </p:txBody>
        </p:sp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xmlns="" id="{A09D4E68-005F-4CE6-9F94-7E3A8184CB70}"/>
                </a:ext>
              </a:extLst>
            </p:cNvPr>
            <p:cNvGrpSpPr/>
            <p:nvPr/>
          </p:nvGrpSpPr>
          <p:grpSpPr>
            <a:xfrm>
              <a:off x="4252739" y="3940617"/>
              <a:ext cx="6698509" cy="1301750"/>
              <a:chOff x="4154973" y="4150603"/>
              <a:chExt cx="6698509" cy="1301750"/>
            </a:xfrm>
          </p:grpSpPr>
          <p:sp>
            <p:nvSpPr>
              <p:cNvPr id="26" name="MH_Text_2">
                <a:extLst>
                  <a:ext uri="{FF2B5EF4-FFF2-40B4-BE49-F238E27FC236}">
                    <a16:creationId xmlns:a16="http://schemas.microsoft.com/office/drawing/2014/main" xmlns="" id="{A5C6764A-31A9-4D53-AAF3-D2D13CD3FB1A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4350505" y="4150603"/>
                <a:ext cx="6502977" cy="1301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为完成组织目标，唤起对方，将讯息传递给目标人群而作的信息交流</a:t>
                </a:r>
              </a:p>
            </p:txBody>
          </p:sp>
          <p:sp>
            <p:nvSpPr>
              <p:cNvPr id="36" name="Line 7">
                <a:extLst>
                  <a:ext uri="{FF2B5EF4-FFF2-40B4-BE49-F238E27FC236}">
                    <a16:creationId xmlns:a16="http://schemas.microsoft.com/office/drawing/2014/main" xmlns="" id="{64359126-29CE-4CD6-8736-E77950C186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4973" y="5437061"/>
                <a:ext cx="6504676" cy="0"/>
              </a:xfrm>
              <a:prstGeom prst="line">
                <a:avLst/>
              </a:prstGeom>
              <a:noFill/>
              <a:ln w="9525">
                <a:solidFill>
                  <a:srgbClr val="595959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5959B253-1C54-4C2D-B9D2-7AAD21F65056}"/>
              </a:ext>
            </a:extLst>
          </p:cNvPr>
          <p:cNvGrpSpPr/>
          <p:nvPr/>
        </p:nvGrpSpPr>
        <p:grpSpPr>
          <a:xfrm>
            <a:off x="1449785" y="2353962"/>
            <a:ext cx="9114012" cy="1564245"/>
            <a:chOff x="1449785" y="2353962"/>
            <a:chExt cx="9114012" cy="1564245"/>
          </a:xfrm>
        </p:grpSpPr>
        <p:sp>
          <p:nvSpPr>
            <p:cNvPr id="25" name="MH_SubTitle_1">
              <a:extLst>
                <a:ext uri="{FF2B5EF4-FFF2-40B4-BE49-F238E27FC236}">
                  <a16:creationId xmlns:a16="http://schemas.microsoft.com/office/drawing/2014/main" xmlns="" id="{2D3BD5B3-43F9-450B-8568-0827E4E82A4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1449785" y="2353962"/>
              <a:ext cx="1661212" cy="1564245"/>
            </a:xfrm>
            <a:custGeom>
              <a:avLst/>
              <a:gdLst>
                <a:gd name="T0" fmla="*/ 1562777 w 1526969"/>
                <a:gd name="T1" fmla="*/ 1729332 h 1526969"/>
                <a:gd name="T2" fmla="*/ 1855711 w 1526969"/>
                <a:gd name="T3" fmla="*/ 1821934 h 1526969"/>
                <a:gd name="T4" fmla="*/ 1171869 w 1526969"/>
                <a:gd name="T5" fmla="*/ 2038110 h 1526969"/>
                <a:gd name="T6" fmla="*/ 5858719 w 1526969"/>
                <a:gd name="T7" fmla="*/ 3519731 h 1526969"/>
                <a:gd name="T8" fmla="*/ 11427143 w 1526969"/>
                <a:gd name="T9" fmla="*/ 1759427 h 1526969"/>
                <a:gd name="T10" fmla="*/ 11720071 w 1526969"/>
                <a:gd name="T11" fmla="*/ 1852028 h 1526969"/>
                <a:gd name="T12" fmla="*/ 6151649 w 1526969"/>
                <a:gd name="T13" fmla="*/ 3612331 h 1526969"/>
                <a:gd name="T14" fmla="*/ 5858570 w 1526969"/>
                <a:gd name="T15" fmla="*/ 3704983 h 1526969"/>
                <a:gd name="T16" fmla="*/ 5858563 w 1526969"/>
                <a:gd name="T17" fmla="*/ 3704984 h 1526969"/>
                <a:gd name="T18" fmla="*/ 5565643 w 1526969"/>
                <a:gd name="T19" fmla="*/ 3612385 h 1526969"/>
                <a:gd name="T20" fmla="*/ 5565643 w 1526969"/>
                <a:gd name="T21" fmla="*/ 3612380 h 1526969"/>
                <a:gd name="T22" fmla="*/ 878792 w 1526969"/>
                <a:gd name="T23" fmla="*/ 2130757 h 1526969"/>
                <a:gd name="T24" fmla="*/ 878782 w 1526969"/>
                <a:gd name="T25" fmla="*/ 2130762 h 1526969"/>
                <a:gd name="T26" fmla="*/ 585861 w 1526969"/>
                <a:gd name="T27" fmla="*/ 2038158 h 1526969"/>
                <a:gd name="T28" fmla="*/ 585861 w 1526969"/>
                <a:gd name="T29" fmla="*/ 2038157 h 1526969"/>
                <a:gd name="T30" fmla="*/ 878937 w 1526969"/>
                <a:gd name="T31" fmla="*/ 1945509 h 1526969"/>
                <a:gd name="T32" fmla="*/ 5861500 w 1526969"/>
                <a:gd name="T33" fmla="*/ 0 h 1526969"/>
                <a:gd name="T34" fmla="*/ 6154426 w 1526969"/>
                <a:gd name="T35" fmla="*/ 92599 h 1526969"/>
                <a:gd name="T36" fmla="*/ 6154421 w 1526969"/>
                <a:gd name="T37" fmla="*/ 92600 h 1526969"/>
                <a:gd name="T38" fmla="*/ 10841280 w 1526969"/>
                <a:gd name="T39" fmla="*/ 1574227 h 1526969"/>
                <a:gd name="T40" fmla="*/ 11134209 w 1526969"/>
                <a:gd name="T41" fmla="*/ 1666829 h 1526969"/>
                <a:gd name="T42" fmla="*/ 10841132 w 1526969"/>
                <a:gd name="T43" fmla="*/ 1759475 h 1526969"/>
                <a:gd name="T44" fmla="*/ 10157284 w 1526969"/>
                <a:gd name="T45" fmla="*/ 1975654 h 1526969"/>
                <a:gd name="T46" fmla="*/ 9864368 w 1526969"/>
                <a:gd name="T47" fmla="*/ 1883051 h 1526969"/>
                <a:gd name="T48" fmla="*/ 10548198 w 1526969"/>
                <a:gd name="T49" fmla="*/ 1666876 h 1526969"/>
                <a:gd name="T50" fmla="*/ 5861345 w 1526969"/>
                <a:gd name="T51" fmla="*/ 185251 h 1526969"/>
                <a:gd name="T52" fmla="*/ 292921 w 1526969"/>
                <a:gd name="T53" fmla="*/ 1945558 h 1526969"/>
                <a:gd name="T54" fmla="*/ 0 w 1526969"/>
                <a:gd name="T55" fmla="*/ 1852955 h 152696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26969"/>
                <a:gd name="T85" fmla="*/ 0 h 1526969"/>
                <a:gd name="T86" fmla="*/ 1526969 w 1526969"/>
                <a:gd name="T87" fmla="*/ 1526969 h 152696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26969" h="1526969">
                  <a:moveTo>
                    <a:pt x="203609" y="712726"/>
                  </a:moveTo>
                  <a:lnTo>
                    <a:pt x="241774" y="750890"/>
                  </a:lnTo>
                  <a:lnTo>
                    <a:pt x="152679" y="839985"/>
                  </a:lnTo>
                  <a:lnTo>
                    <a:pt x="763313" y="1450619"/>
                  </a:lnTo>
                  <a:lnTo>
                    <a:pt x="1488804" y="725129"/>
                  </a:lnTo>
                  <a:lnTo>
                    <a:pt x="1526969" y="763293"/>
                  </a:lnTo>
                  <a:lnTo>
                    <a:pt x="801478" y="1488784"/>
                  </a:lnTo>
                  <a:lnTo>
                    <a:pt x="763294" y="1526968"/>
                  </a:lnTo>
                  <a:lnTo>
                    <a:pt x="763293" y="1526969"/>
                  </a:lnTo>
                  <a:lnTo>
                    <a:pt x="725129" y="1488804"/>
                  </a:lnTo>
                  <a:lnTo>
                    <a:pt x="725129" y="1488803"/>
                  </a:lnTo>
                  <a:lnTo>
                    <a:pt x="114495" y="878169"/>
                  </a:lnTo>
                  <a:lnTo>
                    <a:pt x="114494" y="878170"/>
                  </a:lnTo>
                  <a:lnTo>
                    <a:pt x="76330" y="840005"/>
                  </a:lnTo>
                  <a:lnTo>
                    <a:pt x="76330" y="840004"/>
                  </a:lnTo>
                  <a:lnTo>
                    <a:pt x="114514" y="801821"/>
                  </a:lnTo>
                  <a:lnTo>
                    <a:pt x="203609" y="712726"/>
                  </a:lnTo>
                  <a:close/>
                  <a:moveTo>
                    <a:pt x="763675" y="0"/>
                  </a:moveTo>
                  <a:lnTo>
                    <a:pt x="801840" y="38164"/>
                  </a:lnTo>
                  <a:lnTo>
                    <a:pt x="801839" y="38165"/>
                  </a:lnTo>
                  <a:lnTo>
                    <a:pt x="1412474" y="648800"/>
                  </a:lnTo>
                  <a:lnTo>
                    <a:pt x="1450639" y="686965"/>
                  </a:lnTo>
                  <a:lnTo>
                    <a:pt x="1412455" y="725148"/>
                  </a:lnTo>
                  <a:lnTo>
                    <a:pt x="1323359" y="814244"/>
                  </a:lnTo>
                  <a:lnTo>
                    <a:pt x="1285195" y="776079"/>
                  </a:lnTo>
                  <a:lnTo>
                    <a:pt x="1374290" y="686984"/>
                  </a:lnTo>
                  <a:lnTo>
                    <a:pt x="763655" y="76349"/>
                  </a:lnTo>
                  <a:lnTo>
                    <a:pt x="38164" y="801840"/>
                  </a:lnTo>
                  <a:lnTo>
                    <a:pt x="0" y="763675"/>
                  </a:lnTo>
                  <a:lnTo>
                    <a:pt x="763675" y="0"/>
                  </a:lnTo>
                  <a:close/>
                </a:path>
              </a:pathLst>
            </a:custGeom>
            <a:solidFill>
              <a:srgbClr val="E7AD4B"/>
            </a:solidFill>
            <a:ln w="9525">
              <a:solidFill>
                <a:srgbClr val="E7AD4B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cs typeface="+mn-ea"/>
                  <a:sym typeface="+mn-lt"/>
                </a:rPr>
                <a:t>人际</a:t>
              </a:r>
              <a:endPara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cs typeface="+mn-ea"/>
                <a:sym typeface="+mn-lt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cs typeface="+mn-ea"/>
                  <a:sym typeface="+mn-lt"/>
                </a:rPr>
                <a:t>沟通</a:t>
              </a:r>
            </a:p>
          </p:txBody>
        </p:sp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xmlns="" id="{299A8EC5-C2CB-4E37-9D28-C1EFA671EA96}"/>
                </a:ext>
              </a:extLst>
            </p:cNvPr>
            <p:cNvGrpSpPr/>
            <p:nvPr/>
          </p:nvGrpSpPr>
          <p:grpSpPr>
            <a:xfrm>
              <a:off x="3338072" y="3008724"/>
              <a:ext cx="7225725" cy="568187"/>
              <a:chOff x="2970462" y="2800065"/>
              <a:chExt cx="7225725" cy="568187"/>
            </a:xfrm>
          </p:grpSpPr>
          <p:sp>
            <p:nvSpPr>
              <p:cNvPr id="35" name="Rectangle 4">
                <a:extLst>
                  <a:ext uri="{FF2B5EF4-FFF2-40B4-BE49-F238E27FC236}">
                    <a16:creationId xmlns:a16="http://schemas.microsoft.com/office/drawing/2014/main" xmlns="" id="{6DDFBFA1-017C-41C6-B2FF-CF2A5EE5E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92499" y="2800065"/>
                <a:ext cx="7003688" cy="409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95959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信息中增加了 等内容，分享彼此感情、消除误会、增进了解。</a:t>
                </a:r>
              </a:p>
            </p:txBody>
          </p:sp>
          <p:sp>
            <p:nvSpPr>
              <p:cNvPr id="37" name="Line 8">
                <a:extLst>
                  <a:ext uri="{FF2B5EF4-FFF2-40B4-BE49-F238E27FC236}">
                    <a16:creationId xmlns:a16="http://schemas.microsoft.com/office/drawing/2014/main" xmlns="" id="{3E34E071-61C1-4BF7-A6E4-09A8954638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0462" y="3368252"/>
                <a:ext cx="7225724" cy="0"/>
              </a:xfrm>
              <a:prstGeom prst="line">
                <a:avLst/>
              </a:prstGeom>
              <a:noFill/>
              <a:ln w="9525">
                <a:solidFill>
                  <a:srgbClr val="595959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59595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0835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Text"/>
  <p:tag name="MH" val="20170706142928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0230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0230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0230"/>
  <p:tag name="MH_LIBRARY" val="GRAPHIC"/>
  <p:tag name="MH_TYPE" val="Text"/>
  <p:tag name="MH_ORDER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42928"/>
  <p:tag name="MH_LIBRARY" val="GRAPHIC"/>
  <p:tag name="MH_TYPE" val="PageTitle"/>
  <p:tag name="MH_ORDER" val="PageTitl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730"/>
  <p:tag name="MH_LIBRARY" val="GRAPHIC"/>
  <p:tag name="MH_TYPE" val="PageTitle"/>
  <p:tag name="MH_ORDER" val="PageTitl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SubTitle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SubTitle"/>
  <p:tag name="MH_ORDER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SubTitle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SubTitle"/>
  <p:tag name="MH_ORDER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Other"/>
  <p:tag name="MH_ORDER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Other"/>
  <p:tag name="MH_ORDER" val="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Other"/>
  <p:tag name="MH_ORDER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Other"/>
  <p:tag name="MH_ORDER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42928"/>
  <p:tag name="MH_LIBRARY" val="GRAPHIC"/>
  <p:tag name="MH_TYPE" val="Other"/>
  <p:tag name="MH_ORDER" val="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Other"/>
  <p:tag name="MH_ORDER" val="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Other"/>
  <p:tag name="MH_ORDER" val="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Other"/>
  <p:tag name="MH_ORDER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Other"/>
  <p:tag name="MH_ORDER" val="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Other"/>
  <p:tag name="MH_ORDER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42928"/>
  <p:tag name="MH_LIBRARY" val="GRAPHIC"/>
  <p:tag name="MH_TYPE" val="SubTitle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55113"/>
  <p:tag name="MH_LIBRARY" val="GRAPHIC"/>
  <p:tag name="MH_TYPE" val="Other"/>
  <p:tag name="MH_ORDER" val="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0230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42928"/>
  <p:tag name="MH_LIBRARY" val="GRAPHIC"/>
  <p:tag name="MH_TYPE" val="Text"/>
  <p:tag name="MH_ORDER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SubTitle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0230"/>
  <p:tag name="MH_LIBRARY" val="GRAPHIC"/>
  <p:tag name="MH_TYPE" val="SubTitle"/>
  <p:tag name="MH_ORDER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SubTitle"/>
  <p:tag name="MH_ORDER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935"/>
  <p:tag name="MH_LIBRARY" val="GRAPHIC"/>
  <p:tag name="MH_TYPE" val="SubTitle"/>
  <p:tag name="MH_ORDER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0230"/>
  <p:tag name="MH_LIBRARY" val="GRAPHIC"/>
  <p:tag name="MH_TYPE" val="SubTitle"/>
  <p:tag name="MH_ORDER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42928"/>
  <p:tag name="MH_LIBRARY" val="GRAPHIC"/>
  <p:tag name="MH_TYPE" val="SubTitle"/>
  <p:tag name="MH_ORDER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0182145"/>
  <p:tag name="MH_LIBRARY" val="GRAPHIC"/>
  <p:tag name="MH_TYPE" val="SubTitle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0182145"/>
  <p:tag name="MH_LIBRARY" val="GRAPHIC"/>
  <p:tag name="MH_TYPE" val="SubTitle"/>
  <p:tag name="MH_ORDER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0182145"/>
  <p:tag name="MH_LIBRARY" val="GRAPHIC"/>
  <p:tag name="MH_TYPE" val="SubTitle"/>
  <p:tag name="MH_ORDER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0182145"/>
  <p:tag name="MH_LIBRARY" val="GRAPHIC"/>
  <p:tag name="MH_TYPE" val="Title"/>
  <p:tag name="MH_ORDER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0182145"/>
  <p:tag name="MH_LIBRARY" val="GRAPHIC"/>
  <p:tag name="MH_TYPE" val="Other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0182145"/>
  <p:tag name="MH_LIBRARY" val="GRAPHIC"/>
  <p:tag name="MH_TYPE" val="Other"/>
  <p:tag name="MH_ORDER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0182145"/>
  <p:tag name="MH_LIBRARY" val="GRAPHIC"/>
  <p:tag name="MH_TYPE" val="Other"/>
  <p:tag name="MH_ORDER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42928"/>
  <p:tag name="MH_LIBRARY" val="GRAPHIC"/>
  <p:tag name="MH_TYPE" val="Text"/>
  <p:tag name="MH_ORDER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1107"/>
  <p:tag name="MH_LIBRARY" val="GRAPHIC"/>
  <p:tag name="MH_TYPE" val="SubTitle"/>
  <p:tag name="MH_OR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1107"/>
  <p:tag name="MH_LIBRARY" val="GRAPHIC"/>
  <p:tag name="MH_TYPE" val="SubTitle"/>
  <p:tag name="MH_ORDER" val="3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1107"/>
  <p:tag name="MH_LIBRARY" val="GRAPHIC"/>
  <p:tag name="MH_TYPE" val="SubTitle"/>
  <p:tag name="MH_ORDER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1107"/>
  <p:tag name="MH_LIBRARY" val="GRAPHIC"/>
  <p:tag name="MH_TYPE" val="SubTitle"/>
  <p:tag name="MH_ORDER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1107"/>
  <p:tag name="MH_LIBRARY" val="GRAPHIC"/>
  <p:tag name="MH_TYPE" val="SubTitle"/>
  <p:tag name="MH_ORDER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1107"/>
  <p:tag name="MH_LIBRARY" val="GRAPHIC"/>
  <p:tag name="MH_TYPE" val="Other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42928"/>
  <p:tag name="MH_LIBRARY" val="GRAPHIC"/>
  <p:tag name="MH_TYPE" val="SubTitle"/>
  <p:tag name="MH_ORDE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1107"/>
  <p:tag name="MH_LIBRARY" val="GRAPHIC"/>
  <p:tag name="MH_TYPE" val="Other"/>
  <p:tag name="MH_ORDER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1107"/>
  <p:tag name="MH_LIBRARY" val="GRAPHIC"/>
  <p:tag name="MH_TYPE" val="Other"/>
  <p:tag name="MH_ORDER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1107"/>
  <p:tag name="MH_LIBRARY" val="GRAPHIC"/>
  <p:tag name="MH_TYPE" val="Other"/>
  <p:tag name="MH_ORDER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9001107"/>
  <p:tag name="MH_LIBRARY" val="GRAPHIC"/>
  <p:tag name="MH_TYPE" val="Other"/>
  <p:tag name="MH_ORDER" val="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8201625"/>
  <p:tag name="MH_LIBRARY" val="GRAPHI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706142928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53sbk4c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1472</Words>
  <Application>Microsoft Office PowerPoint</Application>
  <PresentationFormat>宽屏</PresentationFormat>
  <Paragraphs>273</Paragraphs>
  <Slides>34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Meiryo</vt:lpstr>
      <vt:lpstr>仓耳天群行楷 W01</vt:lpstr>
      <vt:lpstr>等线</vt:lpstr>
      <vt:lpstr>宋体</vt:lpstr>
      <vt:lpstr>微软雅黑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课程目录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40</cp:revision>
  <dcterms:created xsi:type="dcterms:W3CDTF">2021-03-30T03:44:14Z</dcterms:created>
  <dcterms:modified xsi:type="dcterms:W3CDTF">2023-01-16T04:36:20Z</dcterms:modified>
</cp:coreProperties>
</file>