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8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3" r:id="rId2"/>
    <p:sldMasterId id="2147483677" r:id="rId3"/>
  </p:sldMasterIdLst>
  <p:notesMasterIdLst>
    <p:notesMasterId r:id="rId27"/>
  </p:notesMasterIdLst>
  <p:sldIdLst>
    <p:sldId id="256" r:id="rId4"/>
    <p:sldId id="511" r:id="rId5"/>
    <p:sldId id="563" r:id="rId6"/>
    <p:sldId id="589" r:id="rId7"/>
    <p:sldId id="590" r:id="rId8"/>
    <p:sldId id="512" r:id="rId9"/>
    <p:sldId id="513" r:id="rId10"/>
    <p:sldId id="514" r:id="rId11"/>
    <p:sldId id="519" r:id="rId12"/>
    <p:sldId id="521" r:id="rId13"/>
    <p:sldId id="523" r:id="rId14"/>
    <p:sldId id="525" r:id="rId15"/>
    <p:sldId id="610" r:id="rId16"/>
    <p:sldId id="550" r:id="rId17"/>
    <p:sldId id="551" r:id="rId18"/>
    <p:sldId id="611" r:id="rId19"/>
    <p:sldId id="555" r:id="rId20"/>
    <p:sldId id="556" r:id="rId21"/>
    <p:sldId id="557" r:id="rId22"/>
    <p:sldId id="562" r:id="rId23"/>
    <p:sldId id="569" r:id="rId24"/>
    <p:sldId id="612" r:id="rId25"/>
    <p:sldId id="613" r:id="rId26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EA071"/>
    <a:srgbClr val="FCEFE7"/>
    <a:srgbClr val="42AE8E"/>
    <a:srgbClr val="8BD3BF"/>
    <a:srgbClr val="D9894A"/>
    <a:srgbClr val="C78583"/>
    <a:srgbClr val="EDD8D7"/>
    <a:srgbClr val="E1C28F"/>
    <a:srgbClr val="E3C9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81EBD-368C-4DC7-A68C-8C41D52CCF28}" type="datetimeFigureOut">
              <a:rPr lang="zh-CN" altLang="en-US" smtClean="0"/>
              <a:t>2023/1/17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74699-7BB6-4996-879A-AFCBC6B8FD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8985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B9D76C48-357F-4DA4-93E7-A982A462119D}" type="slidenum">
              <a:rPr lang="zh-CN" altLang="en-US" sz="1200" b="0">
                <a:ea typeface="思源黑体" panose="020B0500000000000000" pitchFamily="34" charset="-122"/>
              </a:rPr>
              <a:t>2</a:t>
            </a:fld>
            <a:endParaRPr lang="en-US" altLang="zh-CN" sz="1200" b="0" dirty="0">
              <a:ea typeface="思源黑体" panose="020B0500000000000000" pitchFamily="34" charset="-122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3060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69D13D0A-6D04-4BA6-B9EE-5F8CF8B5F73A}" type="slidenum">
              <a:rPr lang="zh-CN" altLang="en-US" sz="1200" b="0">
                <a:ea typeface="思源黑体" panose="020B0500000000000000" pitchFamily="34" charset="-122"/>
              </a:rPr>
              <a:t>6</a:t>
            </a:fld>
            <a:endParaRPr lang="en-US" altLang="zh-CN" sz="1200" b="0" dirty="0">
              <a:ea typeface="思源黑体" panose="020B0500000000000000" pitchFamily="34" charset="-122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0358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6574495A-F58A-445B-9973-ED1E7C6D76B4}" type="slidenum">
              <a:rPr lang="zh-CN" altLang="en-US" sz="1200" b="0">
                <a:ea typeface="思源黑体" panose="020B0500000000000000" pitchFamily="34" charset="-122"/>
              </a:rPr>
              <a:t>7</a:t>
            </a:fld>
            <a:endParaRPr lang="en-US" altLang="zh-CN" sz="1200" b="0" dirty="0">
              <a:ea typeface="思源黑体" panose="020B0500000000000000" pitchFamily="34" charset="-122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9462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9AD5974B-38CF-4DBC-9EFF-1C0307B88FC8}" type="slidenum">
              <a:rPr lang="zh-CN" altLang="en-US" sz="1200" b="0">
                <a:ea typeface="思源黑体" panose="020B0500000000000000" pitchFamily="34" charset="-122"/>
              </a:rPr>
              <a:t>8</a:t>
            </a:fld>
            <a:endParaRPr lang="en-US" altLang="zh-CN" sz="1200" b="0" dirty="0">
              <a:ea typeface="思源黑体" panose="020B0500000000000000" pitchFamily="34" charset="-122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1290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07C6924F-DB9A-42DE-B095-280A21BFAA47}" type="slidenum">
              <a:rPr lang="zh-CN" altLang="en-US" sz="1200" b="0">
                <a:ea typeface="思源黑体" panose="020B0500000000000000" pitchFamily="34" charset="-122"/>
              </a:rPr>
              <a:t>9</a:t>
            </a:fld>
            <a:endParaRPr lang="en-US" altLang="zh-CN" sz="1200" b="0" dirty="0">
              <a:ea typeface="思源黑体" panose="020B0500000000000000" pitchFamily="34" charset="-122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2651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9AF834BE-3093-4780-8D10-5970CAC32889}" type="slidenum">
              <a:rPr lang="zh-CN" altLang="en-US" sz="1200" b="0">
                <a:ea typeface="思源黑体" panose="020B0500000000000000" pitchFamily="34" charset="-122"/>
              </a:rPr>
              <a:t>10</a:t>
            </a:fld>
            <a:endParaRPr lang="en-US" altLang="zh-CN" sz="1200" b="0" dirty="0">
              <a:ea typeface="思源黑体" panose="020B0500000000000000" pitchFamily="34" charset="-122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5967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74699-7BB6-4996-879A-AFCBC6B8FDCC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02945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5CCAE07C-1BB4-41F1-9FB3-A15010029349}" type="slidenum">
              <a:rPr lang="zh-CN" altLang="en-US" sz="1200" b="0">
                <a:ea typeface="思源黑体" panose="020B0500000000000000" pitchFamily="34" charset="-122"/>
              </a:rPr>
              <a:t>12</a:t>
            </a:fld>
            <a:endParaRPr lang="en-US" altLang="zh-CN" sz="1200" b="0" dirty="0">
              <a:ea typeface="思源黑体" panose="020B0500000000000000" pitchFamily="34" charset="-122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26568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20045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B3E-A0B8-42F1-A9DA-99C90BDAE82D}" type="datetimeFigureOut">
              <a:rPr lang="zh-CN" altLang="en-US" smtClean="0"/>
              <a:t>2023/1/17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2F99-9319-4662-B781-F304CE16E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B3E-A0B8-42F1-A9DA-99C90BDAE82D}" type="datetimeFigureOut">
              <a:rPr lang="zh-CN" altLang="en-US" smtClean="0"/>
              <a:t>2023/1/17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2F99-9319-4662-B781-F304CE16E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B3E-A0B8-42F1-A9DA-99C90BDAE82D}" type="datetimeFigureOut">
              <a:rPr lang="zh-CN" altLang="en-US" smtClean="0"/>
              <a:t>2023/1/17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2F99-9319-4662-B781-F304CE16E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B3E-A0B8-42F1-A9DA-99C90BDAE82D}" type="datetimeFigureOut">
              <a:rPr lang="zh-CN" altLang="en-US" smtClean="0"/>
              <a:t>2023/1/17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2F99-9319-4662-B781-F304CE16E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2023/1/17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688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2023/1/17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973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65984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522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432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118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705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351790" y="286385"/>
            <a:ext cx="11497945" cy="6272530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0405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02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7542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290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966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7988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867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B3E-A0B8-42F1-A9DA-99C90BDAE82D}" type="datetimeFigureOut">
              <a:rPr lang="zh-CN" altLang="en-US" smtClean="0"/>
              <a:t>2023/1/17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2F99-9319-4662-B781-F304CE16E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B3E-A0B8-42F1-A9DA-99C90BDAE82D}" type="datetimeFigureOut">
              <a:rPr lang="zh-CN" altLang="en-US" smtClean="0"/>
              <a:t>2023/1/17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2F99-9319-4662-B781-F304CE16E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B3E-A0B8-42F1-A9DA-99C90BDAE82D}" type="datetimeFigureOut">
              <a:rPr lang="zh-CN" altLang="en-US" smtClean="0"/>
              <a:t>2023/1/17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2F99-9319-4662-B781-F304CE16E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B3E-A0B8-42F1-A9DA-99C90BDAE82D}" type="datetimeFigureOut">
              <a:rPr lang="zh-CN" altLang="en-US" smtClean="0"/>
              <a:t>2023/1/17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2F99-9319-4662-B781-F304CE16E2A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917104" y="6724309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2377919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B3E-A0B8-42F1-A9DA-99C90BDAE82D}" type="datetimeFigureOut">
              <a:rPr lang="zh-CN" altLang="en-US" smtClean="0"/>
              <a:t>2023/1/17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2F99-9319-4662-B781-F304CE16E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790575" y="525780"/>
            <a:ext cx="10621010" cy="57943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schemeClr val="bg1">
                <a:lumMod val="8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6B3E-A0B8-42F1-A9DA-99C90BDAE82D}" type="datetimeFigureOut">
              <a:rPr lang="zh-CN" altLang="en-US" smtClean="0"/>
              <a:t>2023/1/17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52F99-9319-4662-B781-F304CE16E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26B3E-A0B8-42F1-A9DA-99C90BDAE82D}" type="datetimeFigureOut">
              <a:rPr lang="zh-CN" altLang="en-US" smtClean="0"/>
              <a:t>2023/1/17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52F99-9319-4662-B781-F304CE16E2A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72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89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216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8.xml"/><Relationship Id="rId4" Type="http://schemas.openxmlformats.org/officeDocument/2006/relationships/tags" Target="../tags/tag2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13" Type="http://schemas.openxmlformats.org/officeDocument/2006/relationships/tags" Target="../tags/tag42.xml"/><Relationship Id="rId18" Type="http://schemas.openxmlformats.org/officeDocument/2006/relationships/tags" Target="../tags/tag47.xml"/><Relationship Id="rId3" Type="http://schemas.openxmlformats.org/officeDocument/2006/relationships/tags" Target="../tags/tag32.xml"/><Relationship Id="rId21" Type="http://schemas.openxmlformats.org/officeDocument/2006/relationships/slideLayout" Target="../slideLayouts/slideLayout8.xml"/><Relationship Id="rId7" Type="http://schemas.openxmlformats.org/officeDocument/2006/relationships/tags" Target="../tags/tag36.xml"/><Relationship Id="rId12" Type="http://schemas.openxmlformats.org/officeDocument/2006/relationships/tags" Target="../tags/tag41.xml"/><Relationship Id="rId17" Type="http://schemas.openxmlformats.org/officeDocument/2006/relationships/tags" Target="../tags/tag46.xml"/><Relationship Id="rId2" Type="http://schemas.openxmlformats.org/officeDocument/2006/relationships/tags" Target="../tags/tag31.xml"/><Relationship Id="rId16" Type="http://schemas.openxmlformats.org/officeDocument/2006/relationships/tags" Target="../tags/tag45.xml"/><Relationship Id="rId20" Type="http://schemas.openxmlformats.org/officeDocument/2006/relationships/tags" Target="../tags/tag49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11" Type="http://schemas.openxmlformats.org/officeDocument/2006/relationships/tags" Target="../tags/tag40.xml"/><Relationship Id="rId5" Type="http://schemas.openxmlformats.org/officeDocument/2006/relationships/tags" Target="../tags/tag34.xml"/><Relationship Id="rId15" Type="http://schemas.openxmlformats.org/officeDocument/2006/relationships/tags" Target="../tags/tag44.xml"/><Relationship Id="rId10" Type="http://schemas.openxmlformats.org/officeDocument/2006/relationships/tags" Target="../tags/tag39.xml"/><Relationship Id="rId19" Type="http://schemas.openxmlformats.org/officeDocument/2006/relationships/tags" Target="../tags/tag48.xml"/><Relationship Id="rId4" Type="http://schemas.openxmlformats.org/officeDocument/2006/relationships/tags" Target="../tags/tag33.xml"/><Relationship Id="rId9" Type="http://schemas.openxmlformats.org/officeDocument/2006/relationships/tags" Target="../tags/tag38.xml"/><Relationship Id="rId14" Type="http://schemas.openxmlformats.org/officeDocument/2006/relationships/tags" Target="../tags/tag4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5" Type="http://schemas.openxmlformats.org/officeDocument/2006/relationships/slideLayout" Target="../slideLayouts/slideLayout8.xml"/><Relationship Id="rId4" Type="http://schemas.openxmlformats.org/officeDocument/2006/relationships/tags" Target="../tags/tag5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5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62.xml"/><Relationship Id="rId13" Type="http://schemas.openxmlformats.org/officeDocument/2006/relationships/tags" Target="../tags/tag67.xml"/><Relationship Id="rId18" Type="http://schemas.openxmlformats.org/officeDocument/2006/relationships/tags" Target="../tags/tag72.xml"/><Relationship Id="rId3" Type="http://schemas.openxmlformats.org/officeDocument/2006/relationships/tags" Target="../tags/tag57.xml"/><Relationship Id="rId21" Type="http://schemas.openxmlformats.org/officeDocument/2006/relationships/slideLayout" Target="../slideLayouts/slideLayout8.xml"/><Relationship Id="rId7" Type="http://schemas.openxmlformats.org/officeDocument/2006/relationships/tags" Target="../tags/tag61.xml"/><Relationship Id="rId12" Type="http://schemas.openxmlformats.org/officeDocument/2006/relationships/tags" Target="../tags/tag66.xml"/><Relationship Id="rId17" Type="http://schemas.openxmlformats.org/officeDocument/2006/relationships/tags" Target="../tags/tag71.xml"/><Relationship Id="rId2" Type="http://schemas.openxmlformats.org/officeDocument/2006/relationships/tags" Target="../tags/tag56.xml"/><Relationship Id="rId16" Type="http://schemas.openxmlformats.org/officeDocument/2006/relationships/tags" Target="../tags/tag70.xml"/><Relationship Id="rId20" Type="http://schemas.openxmlformats.org/officeDocument/2006/relationships/tags" Target="../tags/tag74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11" Type="http://schemas.openxmlformats.org/officeDocument/2006/relationships/tags" Target="../tags/tag65.xml"/><Relationship Id="rId5" Type="http://schemas.openxmlformats.org/officeDocument/2006/relationships/tags" Target="../tags/tag59.xml"/><Relationship Id="rId15" Type="http://schemas.openxmlformats.org/officeDocument/2006/relationships/tags" Target="../tags/tag69.xml"/><Relationship Id="rId10" Type="http://schemas.openxmlformats.org/officeDocument/2006/relationships/tags" Target="../tags/tag64.xml"/><Relationship Id="rId19" Type="http://schemas.openxmlformats.org/officeDocument/2006/relationships/tags" Target="../tags/tag73.xml"/><Relationship Id="rId4" Type="http://schemas.openxmlformats.org/officeDocument/2006/relationships/tags" Target="../tags/tag58.xml"/><Relationship Id="rId9" Type="http://schemas.openxmlformats.org/officeDocument/2006/relationships/tags" Target="../tags/tag63.xml"/><Relationship Id="rId14" Type="http://schemas.openxmlformats.org/officeDocument/2006/relationships/tags" Target="../tags/tag6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2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8.xml"/><Relationship Id="rId4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13" Type="http://schemas.openxmlformats.org/officeDocument/2006/relationships/tags" Target="../tags/tag19.xml"/><Relationship Id="rId18" Type="http://schemas.openxmlformats.org/officeDocument/2006/relationships/tags" Target="../tags/tag24.xml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12" Type="http://schemas.openxmlformats.org/officeDocument/2006/relationships/tags" Target="../tags/tag18.xml"/><Relationship Id="rId17" Type="http://schemas.openxmlformats.org/officeDocument/2006/relationships/tags" Target="../tags/tag23.xml"/><Relationship Id="rId2" Type="http://schemas.openxmlformats.org/officeDocument/2006/relationships/tags" Target="../tags/tag8.xml"/><Relationship Id="rId16" Type="http://schemas.openxmlformats.org/officeDocument/2006/relationships/tags" Target="../tags/tag22.xml"/><Relationship Id="rId20" Type="http://schemas.openxmlformats.org/officeDocument/2006/relationships/notesSlide" Target="../notesSlides/notesSlide3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tags" Target="../tags/tag17.xml"/><Relationship Id="rId5" Type="http://schemas.openxmlformats.org/officeDocument/2006/relationships/tags" Target="../tags/tag11.xml"/><Relationship Id="rId15" Type="http://schemas.openxmlformats.org/officeDocument/2006/relationships/tags" Target="../tags/tag21.xml"/><Relationship Id="rId10" Type="http://schemas.openxmlformats.org/officeDocument/2006/relationships/tags" Target="../tags/tag16.xml"/><Relationship Id="rId19" Type="http://schemas.openxmlformats.org/officeDocument/2006/relationships/slideLayout" Target="../slideLayouts/slideLayout8.xml"/><Relationship Id="rId4" Type="http://schemas.openxmlformats.org/officeDocument/2006/relationships/tags" Target="../tags/tag10.xml"/><Relationship Id="rId9" Type="http://schemas.openxmlformats.org/officeDocument/2006/relationships/tags" Target="../tags/tag15.xml"/><Relationship Id="rId14" Type="http://schemas.openxmlformats.org/officeDocument/2006/relationships/tags" Target="../tags/tag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1594485" y="1427480"/>
            <a:ext cx="9105900" cy="4078605"/>
          </a:xfrm>
          <a:prstGeom prst="roundRect">
            <a:avLst/>
          </a:prstGeom>
          <a:solidFill>
            <a:schemeClr val="bg1"/>
          </a:solidFill>
          <a:ln>
            <a:solidFill>
              <a:srgbClr val="E3C99A"/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09" name="组合 108"/>
          <p:cNvGrpSpPr/>
          <p:nvPr/>
        </p:nvGrpSpPr>
        <p:grpSpPr>
          <a:xfrm>
            <a:off x="3673475" y="2677795"/>
            <a:ext cx="4949190" cy="340360"/>
            <a:chOff x="1045450" y="2031380"/>
            <a:chExt cx="4948950" cy="340283"/>
          </a:xfrm>
        </p:grpSpPr>
        <p:sp>
          <p:nvSpPr>
            <p:cNvPr id="68" name="文本框 67"/>
            <p:cNvSpPr txBox="1"/>
            <p:nvPr/>
          </p:nvSpPr>
          <p:spPr>
            <a:xfrm>
              <a:off x="2049340" y="2031380"/>
              <a:ext cx="2941170" cy="261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rgbClr val="EEA071"/>
                  </a:solidFill>
                  <a:cs typeface="+mn-ea"/>
                  <a:sym typeface="+mn-lt"/>
                </a:rPr>
                <a:t>ENTERPRISE MANAGEMENT TRAINING</a:t>
              </a:r>
            </a:p>
          </p:txBody>
        </p:sp>
        <p:grpSp>
          <p:nvGrpSpPr>
            <p:cNvPr id="69" name="组合 68"/>
            <p:cNvGrpSpPr/>
            <p:nvPr/>
          </p:nvGrpSpPr>
          <p:grpSpPr>
            <a:xfrm>
              <a:off x="1045450" y="2167367"/>
              <a:ext cx="4948950" cy="204296"/>
              <a:chOff x="6837680" y="3870960"/>
              <a:chExt cx="4094480" cy="0"/>
            </a:xfrm>
          </p:grpSpPr>
          <p:cxnSp>
            <p:nvCxnSpPr>
              <p:cNvPr id="70" name="直接连接符 69"/>
              <p:cNvCxnSpPr/>
              <p:nvPr/>
            </p:nvCxnSpPr>
            <p:spPr>
              <a:xfrm>
                <a:off x="683768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1009904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1" name="文本框 110"/>
          <p:cNvSpPr txBox="1"/>
          <p:nvPr/>
        </p:nvSpPr>
        <p:spPr>
          <a:xfrm>
            <a:off x="5176520" y="1857375"/>
            <a:ext cx="19424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20XX</a:t>
            </a:r>
            <a:endParaRPr lang="en-US" altLang="zh-CN" sz="4400" dirty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2553335" y="3190875"/>
            <a:ext cx="718820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dirty="0">
                <a:solidFill>
                  <a:srgbClr val="42AE8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谈判僵局处理技巧</a:t>
            </a:r>
          </a:p>
        </p:txBody>
      </p:sp>
      <p:sp>
        <p:nvSpPr>
          <p:cNvPr id="89" name="矩形 88"/>
          <p:cNvSpPr/>
          <p:nvPr/>
        </p:nvSpPr>
        <p:spPr>
          <a:xfrm>
            <a:off x="3928110" y="4411980"/>
            <a:ext cx="4439285" cy="548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05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Click here to enter your text and change the color or size of the text. Click here to enter your text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1" grpId="0"/>
      <p:bldP spid="67" grpId="0"/>
      <p:bldP spid="8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组合 108"/>
          <p:cNvGrpSpPr/>
          <p:nvPr/>
        </p:nvGrpSpPr>
        <p:grpSpPr>
          <a:xfrm>
            <a:off x="3862825" y="1104569"/>
            <a:ext cx="4948950" cy="340283"/>
            <a:chOff x="1045450" y="2031380"/>
            <a:chExt cx="4948950" cy="340283"/>
          </a:xfrm>
        </p:grpSpPr>
        <p:sp>
          <p:nvSpPr>
            <p:cNvPr id="68" name="文本框 67"/>
            <p:cNvSpPr txBox="1"/>
            <p:nvPr/>
          </p:nvSpPr>
          <p:spPr>
            <a:xfrm>
              <a:off x="2049340" y="2031380"/>
              <a:ext cx="29411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chemeClr val="bg1">
                      <a:lumMod val="85000"/>
                    </a:schemeClr>
                  </a:solidFill>
                  <a:cs typeface="+mn-ea"/>
                  <a:sym typeface="+mn-lt"/>
                </a:rPr>
                <a:t>ENTERPRISE MANAGEMENT TRAINING</a:t>
              </a:r>
              <a:endParaRPr lang="zh-CN" altLang="en-US" sz="1100" dirty="0">
                <a:solidFill>
                  <a:schemeClr val="bg1">
                    <a:lumMod val="8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69" name="组合 68"/>
            <p:cNvGrpSpPr/>
            <p:nvPr/>
          </p:nvGrpSpPr>
          <p:grpSpPr>
            <a:xfrm>
              <a:off x="1045450" y="2167367"/>
              <a:ext cx="4948950" cy="204296"/>
              <a:chOff x="6837680" y="3870960"/>
              <a:chExt cx="4094480" cy="0"/>
            </a:xfrm>
          </p:grpSpPr>
          <p:cxnSp>
            <p:nvCxnSpPr>
              <p:cNvPr id="70" name="直接连接符 69"/>
              <p:cNvCxnSpPr/>
              <p:nvPr/>
            </p:nvCxnSpPr>
            <p:spPr>
              <a:xfrm>
                <a:off x="683768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1009904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0" name="文本框 109"/>
          <p:cNvSpPr txBox="1"/>
          <p:nvPr/>
        </p:nvSpPr>
        <p:spPr>
          <a:xfrm>
            <a:off x="4902200" y="577850"/>
            <a:ext cx="2870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42AE8E"/>
                </a:solidFill>
                <a:cs typeface="+mn-ea"/>
                <a:sym typeface="+mn-lt"/>
              </a:rPr>
              <a:t>产生僵局的原因</a:t>
            </a:r>
          </a:p>
        </p:txBody>
      </p:sp>
      <p:sp>
        <p:nvSpPr>
          <p:cNvPr id="565252" name="Text Box 4"/>
          <p:cNvSpPr txBox="1">
            <a:spLocks noChangeArrowheads="1"/>
          </p:cNvSpPr>
          <p:nvPr/>
        </p:nvSpPr>
        <p:spPr bwMode="auto">
          <a:xfrm>
            <a:off x="1203644" y="2579211"/>
            <a:ext cx="5184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（二）沟通中的障碍</a:t>
            </a:r>
          </a:p>
        </p:txBody>
      </p:sp>
      <p:sp>
        <p:nvSpPr>
          <p:cNvPr id="561155" name="Text Box 3"/>
          <p:cNvSpPr txBox="1">
            <a:spLocks noChangeArrowheads="1"/>
          </p:cNvSpPr>
          <p:nvPr/>
        </p:nvSpPr>
        <p:spPr bwMode="auto">
          <a:xfrm>
            <a:off x="861060" y="2060736"/>
            <a:ext cx="6173788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dirty="0">
                <a:solidFill>
                  <a:srgbClr val="42AE8E"/>
                </a:solidFill>
                <a:latin typeface="+mn-lt"/>
                <a:ea typeface="+mn-ea"/>
                <a:cs typeface="+mn-ea"/>
                <a:sym typeface="+mn-lt"/>
              </a:rPr>
              <a:t>三、信息沟通的障碍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1451610" y="3268345"/>
            <a:ext cx="5236210" cy="1078230"/>
            <a:chOff x="2204" y="5117"/>
            <a:chExt cx="8246" cy="1698"/>
          </a:xfrm>
        </p:grpSpPr>
        <p:grpSp>
          <p:nvGrpSpPr>
            <p:cNvPr id="8" name="组合 7"/>
            <p:cNvGrpSpPr/>
            <p:nvPr/>
          </p:nvGrpSpPr>
          <p:grpSpPr>
            <a:xfrm>
              <a:off x="2204" y="5117"/>
              <a:ext cx="2437" cy="600"/>
              <a:chOff x="2564" y="5280"/>
              <a:chExt cx="2437" cy="600"/>
            </a:xfrm>
          </p:grpSpPr>
          <p:sp>
            <p:nvSpPr>
              <p:cNvPr id="2" name="椭圆 1"/>
              <p:cNvSpPr/>
              <p:nvPr/>
            </p:nvSpPr>
            <p:spPr>
              <a:xfrm>
                <a:off x="2564" y="5280"/>
                <a:ext cx="600" cy="600"/>
              </a:xfrm>
              <a:prstGeom prst="ellipse">
                <a:avLst/>
              </a:prstGeom>
              <a:solidFill>
                <a:srgbClr val="EEA0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1600">
                    <a:cs typeface="+mn-ea"/>
                    <a:sym typeface="+mn-lt"/>
                  </a:rPr>
                  <a:t>02</a:t>
                </a:r>
              </a:p>
            </p:txBody>
          </p:sp>
          <p:sp>
            <p:nvSpPr>
              <p:cNvPr id="3" name="文本框 2"/>
              <p:cNvSpPr txBox="1"/>
              <p:nvPr/>
            </p:nvSpPr>
            <p:spPr>
              <a:xfrm>
                <a:off x="3246" y="5290"/>
                <a:ext cx="1755" cy="582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zh-CN" altLang="en-US" b="1" dirty="0">
                    <a:solidFill>
                      <a:srgbClr val="EEA071"/>
                    </a:solidFill>
                    <a:cs typeface="+mn-ea"/>
                    <a:sym typeface="+mn-lt"/>
                  </a:rPr>
                  <a:t>环节过多</a:t>
                </a:r>
              </a:p>
            </p:txBody>
          </p:sp>
        </p:grpSp>
        <p:sp>
          <p:nvSpPr>
            <p:cNvPr id="4" name="文本框 3"/>
            <p:cNvSpPr txBox="1"/>
            <p:nvPr/>
          </p:nvSpPr>
          <p:spPr>
            <a:xfrm>
              <a:off x="2834" y="5712"/>
              <a:ext cx="7616" cy="110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fontAlgn="auto">
                <a:lnSpc>
                  <a:spcPct val="150000"/>
                </a:lnSpc>
                <a:spcBef>
                  <a:spcPts val="0"/>
                </a:spcBef>
              </a:pPr>
              <a:r>
                <a:rPr sz="1400" dirty="0">
                  <a:cs typeface="+mn-ea"/>
                  <a:sym typeface="+mn-lt"/>
                </a:rPr>
                <a:t>信息从一个人传到另一个人的过程中会越来越失真，一般每经过一个中间环节，就要丢失30%的信息。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451610" y="4490720"/>
            <a:ext cx="9884410" cy="793115"/>
            <a:chOff x="2204" y="5117"/>
            <a:chExt cx="15566" cy="1249"/>
          </a:xfrm>
        </p:grpSpPr>
        <p:grpSp>
          <p:nvGrpSpPr>
            <p:cNvPr id="7" name="组合 6"/>
            <p:cNvGrpSpPr/>
            <p:nvPr/>
          </p:nvGrpSpPr>
          <p:grpSpPr>
            <a:xfrm>
              <a:off x="2204" y="5117"/>
              <a:ext cx="2437" cy="600"/>
              <a:chOff x="2564" y="5280"/>
              <a:chExt cx="2437" cy="600"/>
            </a:xfrm>
          </p:grpSpPr>
          <p:sp>
            <p:nvSpPr>
              <p:cNvPr id="9" name="椭圆 8"/>
              <p:cNvSpPr/>
              <p:nvPr/>
            </p:nvSpPr>
            <p:spPr>
              <a:xfrm>
                <a:off x="2564" y="5280"/>
                <a:ext cx="600" cy="600"/>
              </a:xfrm>
              <a:prstGeom prst="ellipse">
                <a:avLst/>
              </a:prstGeom>
              <a:solidFill>
                <a:srgbClr val="EEA0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zh-CN" sz="1600">
                    <a:cs typeface="+mn-ea"/>
                    <a:sym typeface="+mn-lt"/>
                  </a:rPr>
                  <a:t>03</a:t>
                </a: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3246" y="5290"/>
                <a:ext cx="1755" cy="582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zh-CN" altLang="en-US" b="1" dirty="0">
                    <a:solidFill>
                      <a:srgbClr val="EEA071"/>
                    </a:solidFill>
                    <a:cs typeface="+mn-ea"/>
                    <a:sym typeface="+mn-lt"/>
                  </a:rPr>
                  <a:t>地位差异</a:t>
                </a:r>
              </a:p>
            </p:txBody>
          </p:sp>
        </p:grpSp>
        <p:sp>
          <p:nvSpPr>
            <p:cNvPr id="11" name="文本框 10"/>
            <p:cNvSpPr txBox="1"/>
            <p:nvPr/>
          </p:nvSpPr>
          <p:spPr>
            <a:xfrm>
              <a:off x="2834" y="5772"/>
              <a:ext cx="14936" cy="59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fontAlgn="auto">
                <a:lnSpc>
                  <a:spcPct val="150000"/>
                </a:lnSpc>
                <a:spcBef>
                  <a:spcPts val="0"/>
                </a:spcBef>
              </a:pPr>
              <a:r>
                <a:rPr sz="1400" dirty="0">
                  <a:cs typeface="+mn-ea"/>
                  <a:sym typeface="+mn-lt"/>
                </a:rPr>
                <a:t>信息发送者的层次越高，听众越倾向于接受。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1451610" y="5713095"/>
            <a:ext cx="2709545" cy="381000"/>
            <a:chOff x="2286" y="8967"/>
            <a:chExt cx="4267" cy="600"/>
          </a:xfrm>
        </p:grpSpPr>
        <p:sp>
          <p:nvSpPr>
            <p:cNvPr id="12" name="椭圆 11"/>
            <p:cNvSpPr/>
            <p:nvPr/>
          </p:nvSpPr>
          <p:spPr>
            <a:xfrm>
              <a:off x="2286" y="8967"/>
              <a:ext cx="600" cy="600"/>
            </a:xfrm>
            <a:prstGeom prst="ellipse">
              <a:avLst/>
            </a:prstGeom>
            <a:solidFill>
              <a:srgbClr val="EEA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600">
                  <a:cs typeface="+mn-ea"/>
                  <a:sym typeface="+mn-lt"/>
                </a:rPr>
                <a:t>04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2968" y="8977"/>
              <a:ext cx="3585" cy="582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zh-CN" altLang="en-US" b="1" dirty="0">
                  <a:solidFill>
                    <a:srgbClr val="EEA071"/>
                  </a:solidFill>
                  <a:cs typeface="+mn-ea"/>
                  <a:sym typeface="+mn-lt"/>
                </a:rPr>
                <a:t>表达不明，渠道不畅</a:t>
              </a:r>
            </a:p>
          </p:txBody>
        </p:sp>
      </p:grpSp>
      <p:pic>
        <p:nvPicPr>
          <p:cNvPr id="15" name="图片 14" descr="51miz-E1130480-78B4F6B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14870" y="2934970"/>
            <a:ext cx="3923030" cy="39230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565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61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565252" grpId="0"/>
      <p:bldP spid="56115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Text Box 2"/>
          <p:cNvSpPr txBox="1">
            <a:spLocks noChangeArrowheads="1"/>
          </p:cNvSpPr>
          <p:nvPr/>
        </p:nvSpPr>
        <p:spPr bwMode="auto">
          <a:xfrm>
            <a:off x="761365" y="1352550"/>
            <a:ext cx="10643870" cy="2214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algn="just" eaLnBrk="1" fontAlgn="auto" hangingPunct="1">
              <a:lnSpc>
                <a:spcPct val="150000"/>
              </a:lnSpc>
              <a:spcBef>
                <a:spcPts val="0"/>
              </a:spcBef>
            </a:pPr>
            <a:r>
              <a:rPr lang="zh-CN" altLang="en-US" sz="2000" dirty="0">
                <a:solidFill>
                  <a:srgbClr val="2A4A93"/>
                </a:solidFill>
                <a:latin typeface="+mn-lt"/>
                <a:ea typeface="+mn-ea"/>
                <a:cs typeface="+mn-ea"/>
                <a:sym typeface="+mn-lt"/>
              </a:rPr>
              <a:t>举例</a:t>
            </a:r>
            <a:r>
              <a:rPr lang="en-US" altLang="zh-CN" sz="2000" dirty="0">
                <a:solidFill>
                  <a:srgbClr val="2A4A93"/>
                </a:solidFill>
                <a:latin typeface="+mn-lt"/>
                <a:ea typeface="+mn-ea"/>
                <a:cs typeface="+mn-ea"/>
                <a:sym typeface="+mn-lt"/>
              </a:rPr>
              <a:t>1</a:t>
            </a:r>
            <a:r>
              <a:rPr lang="zh-CN" altLang="en-US" sz="2000" dirty="0">
                <a:solidFill>
                  <a:srgbClr val="2A4A93"/>
                </a:solidFill>
                <a:latin typeface="+mn-lt"/>
                <a:ea typeface="+mn-ea"/>
                <a:cs typeface="+mn-ea"/>
                <a:sym typeface="+mn-lt"/>
              </a:rPr>
              <a:t>：</a:t>
            </a:r>
          </a:p>
          <a:p>
            <a:pPr algn="just" eaLnBrk="1" fontAlgn="auto" hangingPunct="1">
              <a:lnSpc>
                <a:spcPct val="150000"/>
              </a:lnSpc>
              <a:spcBef>
                <a:spcPts val="0"/>
              </a:spcBef>
            </a:pPr>
            <a:r>
              <a:rPr lang="zh-CN" alt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　</a:t>
            </a:r>
            <a:r>
              <a:rPr lang="en-US" altLang="zh-CN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 </a:t>
            </a:r>
            <a:r>
              <a:rPr lang="en-US" altLang="zh-CN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zh-CN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马路上，一辆车子的引擎出了问题，司机检查发现是电池没电了，于是，他拦住了一辆过路的汽车请求帮助。那辆车的司机很乐于助人，同意帮助他重新发动汽车。“我的车有个自动启动系统”，抛锚汽车的司机解释说：“所以你只要用大概每小时 </a:t>
            </a:r>
            <a:r>
              <a:rPr lang="en-US" altLang="zh-CN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30 </a:t>
            </a:r>
            <a:r>
              <a:rPr lang="zh-CN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公里至 </a:t>
            </a:r>
            <a:r>
              <a:rPr lang="en-US" altLang="zh-CN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35</a:t>
            </a:r>
            <a:r>
              <a:rPr lang="zh-CN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公里的速度就能启动我的车子。”“做好事”的司机点点头，回到他的车中。驾车者也爬入自己的车，等着那“助人为乐者”帮助发动汽车，可他等了一会儿，没见汽车上来，便下车看个究竟。但当他转过身时，发现事情糟了：“助人为乐者”正以时速</a:t>
            </a:r>
            <a:r>
              <a:rPr lang="en-US" altLang="zh-CN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35</a:t>
            </a:r>
            <a:r>
              <a:rPr lang="zh-CN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公里的速度撞向他的车。结果是造成了</a:t>
            </a:r>
            <a:r>
              <a:rPr lang="en-US" altLang="zh-CN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18000</a:t>
            </a:r>
            <a:r>
              <a:rPr lang="zh-CN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元的损失。</a:t>
            </a:r>
          </a:p>
        </p:txBody>
      </p:sp>
      <p:grpSp>
        <p:nvGrpSpPr>
          <p:cNvPr id="109" name="组合 108"/>
          <p:cNvGrpSpPr/>
          <p:nvPr/>
        </p:nvGrpSpPr>
        <p:grpSpPr>
          <a:xfrm>
            <a:off x="3786625" y="1104569"/>
            <a:ext cx="4948950" cy="340283"/>
            <a:chOff x="1045450" y="2031380"/>
            <a:chExt cx="4948950" cy="340283"/>
          </a:xfrm>
        </p:grpSpPr>
        <p:sp>
          <p:nvSpPr>
            <p:cNvPr id="68" name="文本框 67"/>
            <p:cNvSpPr txBox="1"/>
            <p:nvPr/>
          </p:nvSpPr>
          <p:spPr>
            <a:xfrm>
              <a:off x="2049340" y="2031380"/>
              <a:ext cx="29411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chemeClr val="bg1">
                      <a:lumMod val="85000"/>
                    </a:schemeClr>
                  </a:solidFill>
                  <a:cs typeface="+mn-ea"/>
                  <a:sym typeface="+mn-lt"/>
                </a:rPr>
                <a:t>ENTERPRISE MANAGEMENT TRAINING</a:t>
              </a:r>
              <a:endParaRPr lang="zh-CN" altLang="en-US" sz="1100" dirty="0">
                <a:solidFill>
                  <a:schemeClr val="bg1">
                    <a:lumMod val="8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69" name="组合 68"/>
            <p:cNvGrpSpPr/>
            <p:nvPr/>
          </p:nvGrpSpPr>
          <p:grpSpPr>
            <a:xfrm>
              <a:off x="1045450" y="2167367"/>
              <a:ext cx="4948950" cy="204296"/>
              <a:chOff x="6837680" y="3870960"/>
              <a:chExt cx="4094480" cy="0"/>
            </a:xfrm>
          </p:grpSpPr>
          <p:cxnSp>
            <p:nvCxnSpPr>
              <p:cNvPr id="70" name="直接连接符 69"/>
              <p:cNvCxnSpPr/>
              <p:nvPr/>
            </p:nvCxnSpPr>
            <p:spPr>
              <a:xfrm>
                <a:off x="683768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1009904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0" name="文本框 109"/>
          <p:cNvSpPr txBox="1"/>
          <p:nvPr/>
        </p:nvSpPr>
        <p:spPr>
          <a:xfrm>
            <a:off x="4826000" y="577850"/>
            <a:ext cx="2870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2A4A93"/>
                </a:solidFill>
                <a:cs typeface="+mn-ea"/>
                <a:sym typeface="+mn-lt"/>
              </a:rPr>
              <a:t>产生僵局的原因</a:t>
            </a:r>
          </a:p>
        </p:txBody>
      </p:sp>
      <p:cxnSp>
        <p:nvCxnSpPr>
          <p:cNvPr id="2" name="直接连接符 1"/>
          <p:cNvCxnSpPr/>
          <p:nvPr/>
        </p:nvCxnSpPr>
        <p:spPr>
          <a:xfrm>
            <a:off x="706120" y="3815715"/>
            <a:ext cx="108585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9587" name="Text Box 3"/>
          <p:cNvSpPr txBox="1">
            <a:spLocks noChangeArrowheads="1"/>
          </p:cNvSpPr>
          <p:nvPr/>
        </p:nvSpPr>
        <p:spPr bwMode="auto">
          <a:xfrm>
            <a:off x="761365" y="3911600"/>
            <a:ext cx="10643235" cy="2661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algn="just" eaLnBrk="1" fontAlgn="auto" hangingPunct="1">
              <a:lnSpc>
                <a:spcPct val="150000"/>
              </a:lnSpc>
              <a:spcBef>
                <a:spcPts val="0"/>
              </a:spcBef>
              <a:buClrTx/>
              <a:buSzTx/>
              <a:buFontTx/>
            </a:pPr>
            <a:r>
              <a:rPr lang="zh-CN" altLang="en-US" sz="2000" dirty="0">
                <a:solidFill>
                  <a:srgbClr val="2A4A93"/>
                </a:solidFill>
                <a:latin typeface="+mn-lt"/>
                <a:ea typeface="+mn-ea"/>
                <a:cs typeface="+mn-ea"/>
                <a:sym typeface="+mn-lt"/>
              </a:rPr>
              <a:t> 举例2：</a:t>
            </a:r>
          </a:p>
          <a:p>
            <a:pPr algn="just" eaLnBrk="1" fontAlgn="auto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ea"/>
                <a:sym typeface="+mn-lt"/>
              </a:rPr>
              <a:t>　　</a:t>
            </a:r>
            <a:r>
              <a:rPr lang="zh-CN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ea"/>
                <a:sym typeface="+mn-lt"/>
              </a:rPr>
              <a:t>在缅因州中心港口，当地流传着</a:t>
            </a:r>
            <a:r>
              <a:rPr lang="en-US" altLang="zh-CN" sz="1400" b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ea"/>
                <a:sym typeface="+mn-lt"/>
              </a:rPr>
              <a:t>10</a:t>
            </a:r>
            <a:r>
              <a:rPr lang="zh-CN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ea"/>
                <a:sym typeface="+mn-lt"/>
              </a:rPr>
              <a:t>年前沃尔特</a:t>
            </a:r>
            <a:r>
              <a:rPr lang="en-US" altLang="zh-CN" sz="1400" b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ea"/>
                <a:sym typeface="+mn-lt"/>
              </a:rPr>
              <a:t>·</a:t>
            </a:r>
            <a:r>
              <a:rPr lang="zh-CN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ea"/>
                <a:sym typeface="+mn-lt"/>
              </a:rPr>
              <a:t>科罗恩凯特首次将他的船驶入港口时的情景。这位豪放的水手看到不远处的岸边，有一小群人向他挥手致意，心里十分高兴。他模糊地听到对方的呼喊声：“你好，沃尔特”</a:t>
            </a:r>
          </a:p>
          <a:p>
            <a:pPr algn="just" eaLnBrk="1" fontAlgn="auto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ea"/>
                <a:sym typeface="+mn-lt"/>
              </a:rPr>
              <a:t>        当他的船驶近港口时，人越聚越多，仍然在呼喊：“你好，沃尔特！你好，沃尔特！”</a:t>
            </a:r>
          </a:p>
          <a:p>
            <a:pPr algn="just" eaLnBrk="1" fontAlgn="auto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ea"/>
                <a:sym typeface="+mn-lt"/>
              </a:rPr>
              <a:t>        因为对这样热烈的欢迎十分感激，他摘下了白色的船长帽；挥动着回礼，甚至还鞠躬答谢。</a:t>
            </a:r>
          </a:p>
          <a:p>
            <a:pPr algn="just" eaLnBrk="1" fontAlgn="auto" hangingPunct="1">
              <a:lnSpc>
                <a:spcPct val="150000"/>
              </a:lnSpc>
              <a:spcBef>
                <a:spcPct val="50000"/>
              </a:spcBef>
            </a:pPr>
            <a:r>
              <a:rPr lang="zh-CN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ea"/>
                <a:sym typeface="+mn-lt"/>
              </a:rPr>
              <a:t>        就在抵达岸边前一会儿，他的船忽然搁浅了。人群一片肃静。深知水性的他马上明白了，原来人们喊叫的是：“水浅</a:t>
            </a:r>
            <a:r>
              <a:rPr lang="en-US" altLang="zh-CN" sz="1400" b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ea"/>
                <a:sym typeface="+mn-lt"/>
              </a:rPr>
              <a:t>!</a:t>
            </a:r>
            <a:r>
              <a:rPr lang="zh-CN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ea"/>
                <a:sym typeface="+mn-lt"/>
              </a:rPr>
              <a:t>水浅”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578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" dur="500"/>
                                        <p:tgtEl>
                                          <p:spTgt spid="578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" dur="500"/>
                                        <p:tgtEl>
                                          <p:spTgt spid="57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4" dur="500"/>
                                        <p:tgtEl>
                                          <p:spTgt spid="579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500"/>
                                        <p:tgtEl>
                                          <p:spTgt spid="579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4" dur="500"/>
                                        <p:tgtEl>
                                          <p:spTgt spid="579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9" dur="500"/>
                                        <p:tgtEl>
                                          <p:spTgt spid="579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8562" grpId="0" build="p" animBg="1" autoUpdateAnimBg="0"/>
      <p:bldP spid="110" grpId="0"/>
      <p:bldP spid="57958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3" name="Text Box 5"/>
          <p:cNvSpPr txBox="1">
            <a:spLocks noChangeArrowheads="1"/>
          </p:cNvSpPr>
          <p:nvPr/>
        </p:nvSpPr>
        <p:spPr bwMode="auto">
          <a:xfrm>
            <a:off x="2477135" y="9203374"/>
            <a:ext cx="504190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dirty="0">
                <a:latin typeface="+mn-lt"/>
                <a:ea typeface="+mn-ea"/>
                <a:cs typeface="+mn-ea"/>
                <a:sym typeface="+mn-lt"/>
              </a:rPr>
              <a:t>2.</a:t>
            </a:r>
            <a:endParaRPr lang="zh-CN" altLang="en-US" sz="3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80614" name="Text Box 6"/>
          <p:cNvSpPr txBox="1">
            <a:spLocks noChangeArrowheads="1"/>
          </p:cNvSpPr>
          <p:nvPr/>
        </p:nvSpPr>
        <p:spPr bwMode="auto">
          <a:xfrm>
            <a:off x="2477135" y="9924099"/>
            <a:ext cx="504190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dirty="0">
                <a:latin typeface="+mn-lt"/>
                <a:ea typeface="+mn-ea"/>
                <a:cs typeface="+mn-ea"/>
                <a:sym typeface="+mn-lt"/>
              </a:rPr>
              <a:t>3.</a:t>
            </a:r>
            <a:endParaRPr lang="zh-CN" altLang="en-US" sz="32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2477135" y="10644824"/>
            <a:ext cx="504190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dirty="0">
                <a:latin typeface="+mn-lt"/>
                <a:ea typeface="+mn-ea"/>
                <a:cs typeface="+mn-ea"/>
                <a:sym typeface="+mn-lt"/>
              </a:rPr>
              <a:t>4.</a:t>
            </a:r>
            <a:endParaRPr lang="zh-CN" altLang="en-US" sz="3200" dirty="0"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109" name="组合 108"/>
          <p:cNvGrpSpPr/>
          <p:nvPr/>
        </p:nvGrpSpPr>
        <p:grpSpPr>
          <a:xfrm>
            <a:off x="3862825" y="1104569"/>
            <a:ext cx="4948950" cy="340283"/>
            <a:chOff x="1045450" y="2031380"/>
            <a:chExt cx="4948950" cy="340283"/>
          </a:xfrm>
        </p:grpSpPr>
        <p:sp>
          <p:nvSpPr>
            <p:cNvPr id="68" name="文本框 67"/>
            <p:cNvSpPr txBox="1"/>
            <p:nvPr/>
          </p:nvSpPr>
          <p:spPr>
            <a:xfrm>
              <a:off x="2049340" y="2031380"/>
              <a:ext cx="29411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chemeClr val="bg1">
                      <a:lumMod val="85000"/>
                    </a:schemeClr>
                  </a:solidFill>
                  <a:cs typeface="+mn-ea"/>
                  <a:sym typeface="+mn-lt"/>
                </a:rPr>
                <a:t>ENTERPRISE MANAGEMENT TRAINING</a:t>
              </a:r>
              <a:endParaRPr lang="zh-CN" altLang="en-US" sz="1100" dirty="0">
                <a:solidFill>
                  <a:schemeClr val="bg1">
                    <a:lumMod val="8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69" name="组合 68"/>
            <p:cNvGrpSpPr/>
            <p:nvPr/>
          </p:nvGrpSpPr>
          <p:grpSpPr>
            <a:xfrm>
              <a:off x="1045450" y="2167367"/>
              <a:ext cx="4948950" cy="204296"/>
              <a:chOff x="6837680" y="3870960"/>
              <a:chExt cx="4094480" cy="0"/>
            </a:xfrm>
          </p:grpSpPr>
          <p:cxnSp>
            <p:nvCxnSpPr>
              <p:cNvPr id="70" name="直接连接符 69"/>
              <p:cNvCxnSpPr/>
              <p:nvPr/>
            </p:nvCxnSpPr>
            <p:spPr>
              <a:xfrm>
                <a:off x="683768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1009904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0" name="文本框 109"/>
          <p:cNvSpPr txBox="1"/>
          <p:nvPr/>
        </p:nvSpPr>
        <p:spPr>
          <a:xfrm>
            <a:off x="4902200" y="577850"/>
            <a:ext cx="2870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42AE8E"/>
                </a:solidFill>
                <a:cs typeface="+mn-ea"/>
                <a:sym typeface="+mn-lt"/>
              </a:rPr>
              <a:t>产生僵局的原因</a:t>
            </a:r>
          </a:p>
        </p:txBody>
      </p:sp>
      <p:sp>
        <p:nvSpPr>
          <p:cNvPr id="561155" name="Text Box 3"/>
          <p:cNvSpPr txBox="1">
            <a:spLocks noChangeArrowheads="1"/>
          </p:cNvSpPr>
          <p:nvPr/>
        </p:nvSpPr>
        <p:spPr bwMode="auto">
          <a:xfrm>
            <a:off x="861060" y="1774986"/>
            <a:ext cx="6173788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dirty="0">
                <a:solidFill>
                  <a:srgbClr val="EEA071"/>
                </a:solidFill>
                <a:latin typeface="+mn-lt"/>
                <a:ea typeface="+mn-ea"/>
                <a:cs typeface="+mn-ea"/>
                <a:sym typeface="+mn-lt"/>
              </a:rPr>
              <a:t>四、其他原因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1899285" y="2306320"/>
            <a:ext cx="9452610" cy="3667125"/>
            <a:chOff x="3501" y="3902"/>
            <a:chExt cx="14886" cy="5775"/>
          </a:xfrm>
        </p:grpSpPr>
        <p:sp>
          <p:nvSpPr>
            <p:cNvPr id="73" name="PA-矩形 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6564" y="8445"/>
              <a:ext cx="3214" cy="1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02/</a:t>
              </a:r>
              <a:r>
                <a:rPr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缺乏必要的策略和技巧</a:t>
              </a: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3501" y="3902"/>
              <a:ext cx="14886" cy="5087"/>
              <a:chOff x="3501" y="3902"/>
              <a:chExt cx="14886" cy="5087"/>
            </a:xfrm>
          </p:grpSpPr>
          <p:grpSp>
            <p:nvGrpSpPr>
              <p:cNvPr id="9" name="组合 8"/>
              <p:cNvGrpSpPr/>
              <p:nvPr/>
            </p:nvGrpSpPr>
            <p:grpSpPr>
              <a:xfrm>
                <a:off x="4389" y="4469"/>
                <a:ext cx="10265" cy="4520"/>
                <a:chOff x="2561863" y="1872848"/>
                <a:chExt cx="7068274" cy="3112304"/>
              </a:xfrm>
            </p:grpSpPr>
            <p:sp>
              <p:nvSpPr>
                <p:cNvPr id="30" name="直接连接符 21"/>
                <p:cNvSpPr>
                  <a:spLocks noChangeShapeType="1"/>
                </p:cNvSpPr>
                <p:nvPr/>
              </p:nvSpPr>
              <p:spPr bwMode="auto">
                <a:xfrm flipH="1">
                  <a:off x="3695179" y="3410808"/>
                  <a:ext cx="431078" cy="408369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85000"/>
                    </a:schemeClr>
                  </a:solidFill>
                  <a:beve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67391" tIns="33696" rIns="67391" bIns="33696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1" name="直接连接符 25"/>
                <p:cNvSpPr>
                  <a:spLocks noChangeShapeType="1"/>
                </p:cNvSpPr>
                <p:nvPr/>
              </p:nvSpPr>
              <p:spPr bwMode="auto">
                <a:xfrm>
                  <a:off x="5991012" y="3300064"/>
                  <a:ext cx="528417" cy="283781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85000"/>
                    </a:schemeClr>
                  </a:solidFill>
                  <a:beve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67391" tIns="33696" rIns="67391" bIns="33696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2" name="直接连接符 27"/>
                <p:cNvSpPr>
                  <a:spLocks noChangeShapeType="1"/>
                </p:cNvSpPr>
                <p:nvPr/>
              </p:nvSpPr>
              <p:spPr bwMode="auto">
                <a:xfrm flipV="1">
                  <a:off x="7428863" y="3624779"/>
                  <a:ext cx="962556" cy="693344"/>
                </a:xfrm>
                <a:prstGeom prst="line">
                  <a:avLst/>
                </a:prstGeom>
                <a:noFill/>
                <a:ln w="12700">
                  <a:solidFill>
                    <a:schemeClr val="bg1">
                      <a:lumMod val="85000"/>
                    </a:schemeClr>
                  </a:solidFill>
                  <a:beve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67391" tIns="33696" rIns="67391" bIns="33696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椭圆 28"/>
                <p:cNvSpPr>
                  <a:spLocks noChangeArrowheads="1"/>
                </p:cNvSpPr>
                <p:nvPr/>
              </p:nvSpPr>
              <p:spPr bwMode="auto">
                <a:xfrm>
                  <a:off x="4122084" y="1872848"/>
                  <a:ext cx="1888396" cy="1878499"/>
                </a:xfrm>
                <a:prstGeom prst="ellipse">
                  <a:avLst/>
                </a:prstGeom>
                <a:solidFill>
                  <a:srgbClr val="42AE8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28552" tIns="129600" rIns="129600" bIns="129600" rtlCol="0" anchor="ctr" anchorCtr="0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endParaRPr lang="zh-CN" altLang="en-US" sz="2000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4" name="椭圆 29"/>
                <p:cNvSpPr>
                  <a:spLocks noChangeArrowheads="1"/>
                </p:cNvSpPr>
                <p:nvPr/>
              </p:nvSpPr>
              <p:spPr bwMode="auto">
                <a:xfrm>
                  <a:off x="8424511" y="2607914"/>
                  <a:ext cx="1205626" cy="1200190"/>
                </a:xfrm>
                <a:prstGeom prst="ellipse">
                  <a:avLst/>
                </a:prstGeom>
                <a:solidFill>
                  <a:srgbClr val="42AE8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28552" tIns="129600" rIns="129600" bIns="129600" rtlCol="0" anchor="ctr" anchorCtr="0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endParaRPr lang="zh-CN" altLang="en-US" sz="2000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5" name="椭圆 30"/>
                <p:cNvSpPr>
                  <a:spLocks noChangeAspect="1" noChangeArrowheads="1"/>
                </p:cNvSpPr>
                <p:nvPr/>
              </p:nvSpPr>
              <p:spPr bwMode="auto">
                <a:xfrm>
                  <a:off x="3560359" y="3751355"/>
                  <a:ext cx="221100" cy="218720"/>
                </a:xfrm>
                <a:prstGeom prst="ellipse">
                  <a:avLst/>
                </a:prstGeom>
                <a:solidFill>
                  <a:srgbClr val="42AE8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28552" tIns="129600" rIns="129600" bIns="129600" rtlCol="0" anchor="ctr" anchorCtr="0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endParaRPr lang="zh-CN" altLang="en-US" sz="2000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6" name="椭圆 33"/>
                <p:cNvSpPr>
                  <a:spLocks noChangeAspect="1" noChangeArrowheads="1"/>
                </p:cNvSpPr>
                <p:nvPr/>
              </p:nvSpPr>
              <p:spPr bwMode="auto">
                <a:xfrm>
                  <a:off x="4094273" y="3222544"/>
                  <a:ext cx="219710" cy="220104"/>
                </a:xfrm>
                <a:prstGeom prst="ellipse">
                  <a:avLst/>
                </a:prstGeom>
                <a:solidFill>
                  <a:srgbClr val="42AE8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28552" tIns="129600" rIns="129600" bIns="129600" rtlCol="0" anchor="ctr" anchorCtr="0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endParaRPr lang="zh-CN" altLang="en-US" sz="2000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7" name="椭圆 34"/>
                <p:cNvSpPr>
                  <a:spLocks noChangeAspect="1" noChangeArrowheads="1"/>
                </p:cNvSpPr>
                <p:nvPr/>
              </p:nvSpPr>
              <p:spPr bwMode="auto">
                <a:xfrm>
                  <a:off x="5858908" y="3190705"/>
                  <a:ext cx="221100" cy="220105"/>
                </a:xfrm>
                <a:prstGeom prst="ellipse">
                  <a:avLst/>
                </a:prstGeom>
                <a:solidFill>
                  <a:srgbClr val="42AE8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28552" tIns="129600" rIns="129600" bIns="129600" rtlCol="0" anchor="ctr" anchorCtr="0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endParaRPr lang="zh-CN" altLang="en-US" sz="2000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8" name="椭圆 35"/>
                <p:cNvSpPr>
                  <a:spLocks noChangeAspect="1" noChangeArrowheads="1"/>
                </p:cNvSpPr>
                <p:nvPr/>
              </p:nvSpPr>
              <p:spPr bwMode="auto">
                <a:xfrm>
                  <a:off x="6486055" y="3553391"/>
                  <a:ext cx="221102" cy="218720"/>
                </a:xfrm>
                <a:prstGeom prst="ellipse">
                  <a:avLst/>
                </a:prstGeom>
                <a:solidFill>
                  <a:srgbClr val="42AE8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28552" tIns="129600" rIns="129600" bIns="129600" rtlCol="0" anchor="ctr" anchorCtr="0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endParaRPr lang="zh-CN" altLang="en-US" sz="2000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椭圆 37"/>
                <p:cNvSpPr>
                  <a:spLocks noChangeAspect="1" noChangeArrowheads="1"/>
                </p:cNvSpPr>
                <p:nvPr/>
              </p:nvSpPr>
              <p:spPr bwMode="auto">
                <a:xfrm>
                  <a:off x="8339438" y="3448972"/>
                  <a:ext cx="221100" cy="220104"/>
                </a:xfrm>
                <a:prstGeom prst="ellipse">
                  <a:avLst/>
                </a:prstGeom>
                <a:solidFill>
                  <a:srgbClr val="42AE8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28552" tIns="129600" rIns="129600" bIns="129600" rtlCol="0" anchor="ctr" anchorCtr="0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endParaRPr lang="zh-CN" altLang="en-US" sz="2000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40" name="椭圆 39"/>
                <p:cNvSpPr>
                  <a:spLocks noChangeArrowheads="1"/>
                </p:cNvSpPr>
                <p:nvPr/>
              </p:nvSpPr>
              <p:spPr bwMode="auto">
                <a:xfrm>
                  <a:off x="6427651" y="3410808"/>
                  <a:ext cx="1500427" cy="1493662"/>
                </a:xfrm>
                <a:prstGeom prst="ellipse">
                  <a:avLst/>
                </a:prstGeom>
                <a:solidFill>
                  <a:srgbClr val="EEA07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28552" tIns="129600" rIns="129600" bIns="129600" rtlCol="0" anchor="ctr" anchorCtr="0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endParaRPr lang="zh-CN" altLang="en-US" sz="2000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椭圆 40"/>
                <p:cNvSpPr>
                  <a:spLocks noChangeArrowheads="1"/>
                </p:cNvSpPr>
                <p:nvPr/>
              </p:nvSpPr>
              <p:spPr bwMode="auto">
                <a:xfrm>
                  <a:off x="2561863" y="3679754"/>
                  <a:ext cx="1311308" cy="1305398"/>
                </a:xfrm>
                <a:prstGeom prst="ellipse">
                  <a:avLst/>
                </a:prstGeom>
                <a:solidFill>
                  <a:srgbClr val="EEA07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28552" tIns="129600" rIns="129600" bIns="129600" rtlCol="0" anchor="ctr" anchorCtr="0"/>
                <a:lstStyle>
                  <a:lvl1pPr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endParaRPr lang="zh-CN" altLang="en-US" sz="2000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grpSp>
              <p:nvGrpSpPr>
                <p:cNvPr id="42" name="组合 41"/>
                <p:cNvGrpSpPr/>
                <p:nvPr/>
              </p:nvGrpSpPr>
              <p:grpSpPr bwMode="auto">
                <a:xfrm>
                  <a:off x="6925475" y="3910542"/>
                  <a:ext cx="503387" cy="495581"/>
                  <a:chOff x="0" y="0"/>
                  <a:chExt cx="453105" cy="448433"/>
                </a:xfrm>
              </p:grpSpPr>
              <p:sp>
                <p:nvSpPr>
                  <p:cNvPr id="65" name="Freeform 136"/>
                  <p:cNvSpPr>
                    <a:spLocks noChangeArrowheads="1"/>
                  </p:cNvSpPr>
                  <p:nvPr/>
                </p:nvSpPr>
                <p:spPr bwMode="auto">
                  <a:xfrm>
                    <a:off x="0" y="251309"/>
                    <a:ext cx="453105" cy="197124"/>
                  </a:xfrm>
                  <a:custGeom>
                    <a:avLst/>
                    <a:gdLst>
                      <a:gd name="T0" fmla="*/ 227658 w 205"/>
                      <a:gd name="T1" fmla="*/ 42083 h 89"/>
                      <a:gd name="T2" fmla="*/ 103883 w 205"/>
                      <a:gd name="T3" fmla="*/ 0 h 89"/>
                      <a:gd name="T4" fmla="*/ 0 w 205"/>
                      <a:gd name="T5" fmla="*/ 0 h 89"/>
                      <a:gd name="T6" fmla="*/ 0 w 205"/>
                      <a:gd name="T7" fmla="*/ 148397 h 89"/>
                      <a:gd name="T8" fmla="*/ 48626 w 205"/>
                      <a:gd name="T9" fmla="*/ 197124 h 89"/>
                      <a:gd name="T10" fmla="*/ 404479 w 205"/>
                      <a:gd name="T11" fmla="*/ 197124 h 89"/>
                      <a:gd name="T12" fmla="*/ 453105 w 205"/>
                      <a:gd name="T13" fmla="*/ 148397 h 89"/>
                      <a:gd name="T14" fmla="*/ 453105 w 205"/>
                      <a:gd name="T15" fmla="*/ 0 h 89"/>
                      <a:gd name="T16" fmla="*/ 349222 w 205"/>
                      <a:gd name="T17" fmla="*/ 0 h 89"/>
                      <a:gd name="T18" fmla="*/ 227658 w 205"/>
                      <a:gd name="T19" fmla="*/ 42083 h 89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05"/>
                      <a:gd name="T31" fmla="*/ 0 h 89"/>
                      <a:gd name="T32" fmla="*/ 205 w 205"/>
                      <a:gd name="T33" fmla="*/ 89 h 89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05" h="89">
                        <a:moveTo>
                          <a:pt x="103" y="19"/>
                        </a:moveTo>
                        <a:cubicBezTo>
                          <a:pt x="82" y="19"/>
                          <a:pt x="62" y="12"/>
                          <a:pt x="47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67"/>
                          <a:pt x="0" y="67"/>
                          <a:pt x="0" y="67"/>
                        </a:cubicBezTo>
                        <a:cubicBezTo>
                          <a:pt x="0" y="79"/>
                          <a:pt x="10" y="89"/>
                          <a:pt x="22" y="89"/>
                        </a:cubicBezTo>
                        <a:cubicBezTo>
                          <a:pt x="183" y="89"/>
                          <a:pt x="183" y="89"/>
                          <a:pt x="183" y="89"/>
                        </a:cubicBezTo>
                        <a:cubicBezTo>
                          <a:pt x="195" y="89"/>
                          <a:pt x="205" y="79"/>
                          <a:pt x="205" y="67"/>
                        </a:cubicBezTo>
                        <a:cubicBezTo>
                          <a:pt x="205" y="0"/>
                          <a:pt x="205" y="0"/>
                          <a:pt x="205" y="0"/>
                        </a:cubicBezTo>
                        <a:cubicBezTo>
                          <a:pt x="158" y="0"/>
                          <a:pt x="158" y="0"/>
                          <a:pt x="158" y="0"/>
                        </a:cubicBezTo>
                        <a:cubicBezTo>
                          <a:pt x="143" y="12"/>
                          <a:pt x="124" y="19"/>
                          <a:pt x="103" y="1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bevel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66" name="Freeform 137"/>
                  <p:cNvSpPr>
                    <a:spLocks noEditPoints="1" noChangeArrowheads="1"/>
                  </p:cNvSpPr>
                  <p:nvPr/>
                </p:nvSpPr>
                <p:spPr bwMode="auto">
                  <a:xfrm>
                    <a:off x="0" y="0"/>
                    <a:ext cx="453105" cy="260652"/>
                  </a:xfrm>
                  <a:custGeom>
                    <a:avLst/>
                    <a:gdLst>
                      <a:gd name="T0" fmla="*/ 404479 w 205"/>
                      <a:gd name="T1" fmla="*/ 92774 h 118"/>
                      <a:gd name="T2" fmla="*/ 397848 w 205"/>
                      <a:gd name="T3" fmla="*/ 92774 h 118"/>
                      <a:gd name="T4" fmla="*/ 340381 w 205"/>
                      <a:gd name="T5" fmla="*/ 92774 h 118"/>
                      <a:gd name="T6" fmla="*/ 340381 w 205"/>
                      <a:gd name="T7" fmla="*/ 48596 h 118"/>
                      <a:gd name="T8" fmla="*/ 291755 w 205"/>
                      <a:gd name="T9" fmla="*/ 0 h 118"/>
                      <a:gd name="T10" fmla="*/ 161350 w 205"/>
                      <a:gd name="T11" fmla="*/ 0 h 118"/>
                      <a:gd name="T12" fmla="*/ 112724 w 205"/>
                      <a:gd name="T13" fmla="*/ 48596 h 118"/>
                      <a:gd name="T14" fmla="*/ 112724 w 205"/>
                      <a:gd name="T15" fmla="*/ 92774 h 118"/>
                      <a:gd name="T16" fmla="*/ 55257 w 205"/>
                      <a:gd name="T17" fmla="*/ 92774 h 118"/>
                      <a:gd name="T18" fmla="*/ 48626 w 205"/>
                      <a:gd name="T19" fmla="*/ 92774 h 118"/>
                      <a:gd name="T20" fmla="*/ 0 w 205"/>
                      <a:gd name="T21" fmla="*/ 141371 h 118"/>
                      <a:gd name="T22" fmla="*/ 0 w 205"/>
                      <a:gd name="T23" fmla="*/ 223100 h 118"/>
                      <a:gd name="T24" fmla="*/ 119354 w 205"/>
                      <a:gd name="T25" fmla="*/ 223100 h 118"/>
                      <a:gd name="T26" fmla="*/ 227658 w 205"/>
                      <a:gd name="T27" fmla="*/ 260652 h 118"/>
                      <a:gd name="T28" fmla="*/ 333751 w 205"/>
                      <a:gd name="T29" fmla="*/ 223100 h 118"/>
                      <a:gd name="T30" fmla="*/ 453105 w 205"/>
                      <a:gd name="T31" fmla="*/ 223100 h 118"/>
                      <a:gd name="T32" fmla="*/ 453105 w 205"/>
                      <a:gd name="T33" fmla="*/ 141371 h 118"/>
                      <a:gd name="T34" fmla="*/ 404479 w 205"/>
                      <a:gd name="T35" fmla="*/ 92774 h 118"/>
                      <a:gd name="T36" fmla="*/ 148088 w 205"/>
                      <a:gd name="T37" fmla="*/ 57432 h 118"/>
                      <a:gd name="T38" fmla="*/ 148088 w 205"/>
                      <a:gd name="T39" fmla="*/ 48596 h 118"/>
                      <a:gd name="T40" fmla="*/ 161350 w 205"/>
                      <a:gd name="T41" fmla="*/ 37552 h 118"/>
                      <a:gd name="T42" fmla="*/ 291755 w 205"/>
                      <a:gd name="T43" fmla="*/ 37552 h 118"/>
                      <a:gd name="T44" fmla="*/ 305017 w 205"/>
                      <a:gd name="T45" fmla="*/ 48596 h 118"/>
                      <a:gd name="T46" fmla="*/ 305017 w 205"/>
                      <a:gd name="T47" fmla="*/ 57432 h 118"/>
                      <a:gd name="T48" fmla="*/ 305017 w 205"/>
                      <a:gd name="T49" fmla="*/ 92774 h 118"/>
                      <a:gd name="T50" fmla="*/ 148088 w 205"/>
                      <a:gd name="T51" fmla="*/ 92774 h 118"/>
                      <a:gd name="T52" fmla="*/ 148088 w 205"/>
                      <a:gd name="T53" fmla="*/ 57432 h 118"/>
                      <a:gd name="T54" fmla="*/ 223237 w 205"/>
                      <a:gd name="T55" fmla="*/ 223100 h 118"/>
                      <a:gd name="T56" fmla="*/ 187873 w 205"/>
                      <a:gd name="T57" fmla="*/ 189967 h 118"/>
                      <a:gd name="T58" fmla="*/ 223237 w 205"/>
                      <a:gd name="T59" fmla="*/ 154624 h 118"/>
                      <a:gd name="T60" fmla="*/ 258601 w 205"/>
                      <a:gd name="T61" fmla="*/ 189967 h 118"/>
                      <a:gd name="T62" fmla="*/ 223237 w 205"/>
                      <a:gd name="T63" fmla="*/ 223100 h 118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w 205"/>
                      <a:gd name="T97" fmla="*/ 0 h 118"/>
                      <a:gd name="T98" fmla="*/ 205 w 205"/>
                      <a:gd name="T99" fmla="*/ 118 h 118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T96" t="T97" r="T98" b="T99"/>
                    <a:pathLst>
                      <a:path w="205" h="118">
                        <a:moveTo>
                          <a:pt x="183" y="42"/>
                        </a:moveTo>
                        <a:cubicBezTo>
                          <a:pt x="180" y="42"/>
                          <a:pt x="180" y="42"/>
                          <a:pt x="180" y="42"/>
                        </a:cubicBezTo>
                        <a:cubicBezTo>
                          <a:pt x="154" y="42"/>
                          <a:pt x="154" y="42"/>
                          <a:pt x="154" y="42"/>
                        </a:cubicBezTo>
                        <a:cubicBezTo>
                          <a:pt x="154" y="22"/>
                          <a:pt x="154" y="22"/>
                          <a:pt x="154" y="22"/>
                        </a:cubicBezTo>
                        <a:cubicBezTo>
                          <a:pt x="154" y="10"/>
                          <a:pt x="144" y="0"/>
                          <a:pt x="132" y="0"/>
                        </a:cubicBezTo>
                        <a:cubicBezTo>
                          <a:pt x="73" y="0"/>
                          <a:pt x="73" y="0"/>
                          <a:pt x="73" y="0"/>
                        </a:cubicBezTo>
                        <a:cubicBezTo>
                          <a:pt x="61" y="0"/>
                          <a:pt x="51" y="10"/>
                          <a:pt x="51" y="22"/>
                        </a:cubicBezTo>
                        <a:cubicBezTo>
                          <a:pt x="51" y="42"/>
                          <a:pt x="51" y="42"/>
                          <a:pt x="51" y="42"/>
                        </a:cubicBezTo>
                        <a:cubicBezTo>
                          <a:pt x="25" y="42"/>
                          <a:pt x="25" y="42"/>
                          <a:pt x="25" y="42"/>
                        </a:cubicBezTo>
                        <a:cubicBezTo>
                          <a:pt x="22" y="42"/>
                          <a:pt x="22" y="42"/>
                          <a:pt x="22" y="42"/>
                        </a:cubicBezTo>
                        <a:cubicBezTo>
                          <a:pt x="10" y="42"/>
                          <a:pt x="0" y="52"/>
                          <a:pt x="0" y="64"/>
                        </a:cubicBezTo>
                        <a:cubicBezTo>
                          <a:pt x="0" y="101"/>
                          <a:pt x="0" y="101"/>
                          <a:pt x="0" y="101"/>
                        </a:cubicBezTo>
                        <a:cubicBezTo>
                          <a:pt x="54" y="101"/>
                          <a:pt x="54" y="101"/>
                          <a:pt x="54" y="101"/>
                        </a:cubicBezTo>
                        <a:cubicBezTo>
                          <a:pt x="67" y="112"/>
                          <a:pt x="84" y="118"/>
                          <a:pt x="103" y="118"/>
                        </a:cubicBezTo>
                        <a:cubicBezTo>
                          <a:pt x="121" y="118"/>
                          <a:pt x="138" y="112"/>
                          <a:pt x="151" y="101"/>
                        </a:cubicBezTo>
                        <a:cubicBezTo>
                          <a:pt x="205" y="101"/>
                          <a:pt x="205" y="101"/>
                          <a:pt x="205" y="101"/>
                        </a:cubicBezTo>
                        <a:cubicBezTo>
                          <a:pt x="205" y="64"/>
                          <a:pt x="205" y="64"/>
                          <a:pt x="205" y="64"/>
                        </a:cubicBezTo>
                        <a:cubicBezTo>
                          <a:pt x="205" y="52"/>
                          <a:pt x="195" y="42"/>
                          <a:pt x="183" y="42"/>
                        </a:cubicBezTo>
                        <a:close/>
                        <a:moveTo>
                          <a:pt x="67" y="26"/>
                        </a:moveTo>
                        <a:cubicBezTo>
                          <a:pt x="67" y="22"/>
                          <a:pt x="67" y="22"/>
                          <a:pt x="67" y="22"/>
                        </a:cubicBezTo>
                        <a:cubicBezTo>
                          <a:pt x="67" y="19"/>
                          <a:pt x="70" y="17"/>
                          <a:pt x="73" y="17"/>
                        </a:cubicBezTo>
                        <a:cubicBezTo>
                          <a:pt x="132" y="17"/>
                          <a:pt x="132" y="17"/>
                          <a:pt x="132" y="17"/>
                        </a:cubicBezTo>
                        <a:cubicBezTo>
                          <a:pt x="135" y="17"/>
                          <a:pt x="138" y="19"/>
                          <a:pt x="138" y="22"/>
                        </a:cubicBezTo>
                        <a:cubicBezTo>
                          <a:pt x="138" y="26"/>
                          <a:pt x="138" y="26"/>
                          <a:pt x="138" y="26"/>
                        </a:cubicBezTo>
                        <a:cubicBezTo>
                          <a:pt x="138" y="42"/>
                          <a:pt x="138" y="42"/>
                          <a:pt x="138" y="42"/>
                        </a:cubicBezTo>
                        <a:cubicBezTo>
                          <a:pt x="67" y="42"/>
                          <a:pt x="67" y="42"/>
                          <a:pt x="67" y="42"/>
                        </a:cubicBezTo>
                        <a:lnTo>
                          <a:pt x="67" y="26"/>
                        </a:lnTo>
                        <a:close/>
                        <a:moveTo>
                          <a:pt x="101" y="101"/>
                        </a:moveTo>
                        <a:cubicBezTo>
                          <a:pt x="92" y="101"/>
                          <a:pt x="85" y="94"/>
                          <a:pt x="85" y="86"/>
                        </a:cubicBezTo>
                        <a:cubicBezTo>
                          <a:pt x="85" y="77"/>
                          <a:pt x="92" y="70"/>
                          <a:pt x="101" y="70"/>
                        </a:cubicBezTo>
                        <a:cubicBezTo>
                          <a:pt x="110" y="70"/>
                          <a:pt x="117" y="77"/>
                          <a:pt x="117" y="86"/>
                        </a:cubicBezTo>
                        <a:cubicBezTo>
                          <a:pt x="117" y="94"/>
                          <a:pt x="110" y="101"/>
                          <a:pt x="101" y="10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bevel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43" name="组合 44"/>
                <p:cNvGrpSpPr/>
                <p:nvPr/>
              </p:nvGrpSpPr>
              <p:grpSpPr bwMode="auto">
                <a:xfrm>
                  <a:off x="4820150" y="2494400"/>
                  <a:ext cx="589602" cy="631242"/>
                  <a:chOff x="0" y="0"/>
                  <a:chExt cx="466184" cy="501686"/>
                </a:xfrm>
              </p:grpSpPr>
              <p:sp>
                <p:nvSpPr>
                  <p:cNvPr id="58" name="Freeform 154"/>
                  <p:cNvSpPr>
                    <a:spLocks noChangeArrowheads="1"/>
                  </p:cNvSpPr>
                  <p:nvPr/>
                </p:nvSpPr>
                <p:spPr bwMode="auto">
                  <a:xfrm>
                    <a:off x="141070" y="426012"/>
                    <a:ext cx="50449" cy="46712"/>
                  </a:xfrm>
                  <a:custGeom>
                    <a:avLst/>
                    <a:gdLst>
                      <a:gd name="T0" fmla="*/ 35095 w 23"/>
                      <a:gd name="T1" fmla="*/ 0 h 21"/>
                      <a:gd name="T2" fmla="*/ 35095 w 23"/>
                      <a:gd name="T3" fmla="*/ 8898 h 21"/>
                      <a:gd name="T4" fmla="*/ 41675 w 23"/>
                      <a:gd name="T5" fmla="*/ 24468 h 21"/>
                      <a:gd name="T6" fmla="*/ 21934 w 23"/>
                      <a:gd name="T7" fmla="*/ 37814 h 21"/>
                      <a:gd name="T8" fmla="*/ 8774 w 23"/>
                      <a:gd name="T9" fmla="*/ 20019 h 21"/>
                      <a:gd name="T10" fmla="*/ 13161 w 23"/>
                      <a:gd name="T11" fmla="*/ 11122 h 21"/>
                      <a:gd name="T12" fmla="*/ 13161 w 23"/>
                      <a:gd name="T13" fmla="*/ 0 h 21"/>
                      <a:gd name="T14" fmla="*/ 0 w 23"/>
                      <a:gd name="T15" fmla="*/ 22244 h 21"/>
                      <a:gd name="T16" fmla="*/ 24128 w 23"/>
                      <a:gd name="T17" fmla="*/ 46712 h 21"/>
                      <a:gd name="T18" fmla="*/ 50449 w 23"/>
                      <a:gd name="T19" fmla="*/ 22244 h 21"/>
                      <a:gd name="T20" fmla="*/ 35095 w 23"/>
                      <a:gd name="T21" fmla="*/ 0 h 2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3"/>
                      <a:gd name="T34" fmla="*/ 0 h 21"/>
                      <a:gd name="T35" fmla="*/ 23 w 23"/>
                      <a:gd name="T36" fmla="*/ 21 h 2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3" h="21">
                        <a:moveTo>
                          <a:pt x="16" y="0"/>
                        </a:moveTo>
                        <a:cubicBezTo>
                          <a:pt x="16" y="4"/>
                          <a:pt x="16" y="4"/>
                          <a:pt x="16" y="4"/>
                        </a:cubicBezTo>
                        <a:cubicBezTo>
                          <a:pt x="18" y="5"/>
                          <a:pt x="19" y="8"/>
                          <a:pt x="19" y="11"/>
                        </a:cubicBezTo>
                        <a:cubicBezTo>
                          <a:pt x="18" y="15"/>
                          <a:pt x="15" y="18"/>
                          <a:pt x="10" y="17"/>
                        </a:cubicBezTo>
                        <a:cubicBezTo>
                          <a:pt x="6" y="17"/>
                          <a:pt x="3" y="13"/>
                          <a:pt x="4" y="9"/>
                        </a:cubicBezTo>
                        <a:cubicBezTo>
                          <a:pt x="4" y="7"/>
                          <a:pt x="5" y="6"/>
                          <a:pt x="6" y="5"/>
                        </a:cubicBezTo>
                        <a:cubicBezTo>
                          <a:pt x="6" y="0"/>
                          <a:pt x="6" y="0"/>
                          <a:pt x="6" y="0"/>
                        </a:cubicBezTo>
                        <a:cubicBezTo>
                          <a:pt x="3" y="2"/>
                          <a:pt x="0" y="6"/>
                          <a:pt x="0" y="10"/>
                        </a:cubicBezTo>
                        <a:cubicBezTo>
                          <a:pt x="0" y="16"/>
                          <a:pt x="5" y="21"/>
                          <a:pt x="11" y="21"/>
                        </a:cubicBezTo>
                        <a:cubicBezTo>
                          <a:pt x="18" y="21"/>
                          <a:pt x="23" y="16"/>
                          <a:pt x="23" y="10"/>
                        </a:cubicBezTo>
                        <a:cubicBezTo>
                          <a:pt x="23" y="5"/>
                          <a:pt x="20" y="1"/>
                          <a:pt x="16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bevel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9" name="Rectangle 155"/>
                  <p:cNvSpPr>
                    <a:spLocks noChangeArrowheads="1"/>
                  </p:cNvSpPr>
                  <p:nvPr/>
                </p:nvSpPr>
                <p:spPr bwMode="auto">
                  <a:xfrm>
                    <a:off x="160689" y="419472"/>
                    <a:ext cx="9342" cy="32698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bevel/>
                      </a14:hiddenLine>
                    </a:ext>
                  </a:extLst>
                </p:spPr>
                <p:txBody>
                  <a:bodyPr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endParaRPr lang="zh-CN" altLang="en-US" sz="1300">
                      <a:solidFill>
                        <a:srgbClr val="000000"/>
                      </a:solidFill>
                      <a:latin typeface="+mn-lt"/>
                      <a:ea typeface="+mn-ea"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60" name="Freeform 156"/>
                  <p:cNvSpPr>
                    <a:spLocks noEditPoints="1" noChangeArrowheads="1"/>
                  </p:cNvSpPr>
                  <p:nvPr/>
                </p:nvSpPr>
                <p:spPr bwMode="auto">
                  <a:xfrm>
                    <a:off x="39238" y="81278"/>
                    <a:ext cx="260652" cy="260652"/>
                  </a:xfrm>
                  <a:custGeom>
                    <a:avLst/>
                    <a:gdLst>
                      <a:gd name="T0" fmla="*/ 53014 w 118"/>
                      <a:gd name="T1" fmla="*/ 41969 h 118"/>
                      <a:gd name="T2" fmla="*/ 41969 w 118"/>
                      <a:gd name="T3" fmla="*/ 207638 h 118"/>
                      <a:gd name="T4" fmla="*/ 207638 w 118"/>
                      <a:gd name="T5" fmla="*/ 218683 h 118"/>
                      <a:gd name="T6" fmla="*/ 218683 w 118"/>
                      <a:gd name="T7" fmla="*/ 53014 h 118"/>
                      <a:gd name="T8" fmla="*/ 53014 w 118"/>
                      <a:gd name="T9" fmla="*/ 41969 h 118"/>
                      <a:gd name="T10" fmla="*/ 141371 w 118"/>
                      <a:gd name="T11" fmla="*/ 185549 h 118"/>
                      <a:gd name="T12" fmla="*/ 141371 w 118"/>
                      <a:gd name="T13" fmla="*/ 205429 h 118"/>
                      <a:gd name="T14" fmla="*/ 123699 w 118"/>
                      <a:gd name="T15" fmla="*/ 205429 h 118"/>
                      <a:gd name="T16" fmla="*/ 123699 w 118"/>
                      <a:gd name="T17" fmla="*/ 187758 h 118"/>
                      <a:gd name="T18" fmla="*/ 90566 w 118"/>
                      <a:gd name="T19" fmla="*/ 178922 h 118"/>
                      <a:gd name="T20" fmla="*/ 94983 w 118"/>
                      <a:gd name="T21" fmla="*/ 156833 h 118"/>
                      <a:gd name="T22" fmla="*/ 128117 w 118"/>
                      <a:gd name="T23" fmla="*/ 165669 h 118"/>
                      <a:gd name="T24" fmla="*/ 145788 w 118"/>
                      <a:gd name="T25" fmla="*/ 154624 h 118"/>
                      <a:gd name="T26" fmla="*/ 125908 w 118"/>
                      <a:gd name="T27" fmla="*/ 136953 h 118"/>
                      <a:gd name="T28" fmla="*/ 90566 w 118"/>
                      <a:gd name="T29" fmla="*/ 101610 h 118"/>
                      <a:gd name="T30" fmla="*/ 123699 w 118"/>
                      <a:gd name="T31" fmla="*/ 68476 h 118"/>
                      <a:gd name="T32" fmla="*/ 123699 w 118"/>
                      <a:gd name="T33" fmla="*/ 50805 h 118"/>
                      <a:gd name="T34" fmla="*/ 141371 w 118"/>
                      <a:gd name="T35" fmla="*/ 50805 h 118"/>
                      <a:gd name="T36" fmla="*/ 141371 w 118"/>
                      <a:gd name="T37" fmla="*/ 66267 h 118"/>
                      <a:gd name="T38" fmla="*/ 170086 w 118"/>
                      <a:gd name="T39" fmla="*/ 72894 h 118"/>
                      <a:gd name="T40" fmla="*/ 163460 w 118"/>
                      <a:gd name="T41" fmla="*/ 94983 h 118"/>
                      <a:gd name="T42" fmla="*/ 136953 w 118"/>
                      <a:gd name="T43" fmla="*/ 88357 h 118"/>
                      <a:gd name="T44" fmla="*/ 121490 w 118"/>
                      <a:gd name="T45" fmla="*/ 99401 h 118"/>
                      <a:gd name="T46" fmla="*/ 143579 w 118"/>
                      <a:gd name="T47" fmla="*/ 114864 h 118"/>
                      <a:gd name="T48" fmla="*/ 174504 w 118"/>
                      <a:gd name="T49" fmla="*/ 152415 h 118"/>
                      <a:gd name="T50" fmla="*/ 141371 w 118"/>
                      <a:gd name="T51" fmla="*/ 185549 h 118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118"/>
                      <a:gd name="T79" fmla="*/ 0 h 118"/>
                      <a:gd name="T80" fmla="*/ 118 w 118"/>
                      <a:gd name="T81" fmla="*/ 118 h 118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118" h="118">
                        <a:moveTo>
                          <a:pt x="24" y="19"/>
                        </a:moveTo>
                        <a:cubicBezTo>
                          <a:pt x="2" y="39"/>
                          <a:pt x="0" y="72"/>
                          <a:pt x="19" y="94"/>
                        </a:cubicBezTo>
                        <a:cubicBezTo>
                          <a:pt x="38" y="116"/>
                          <a:pt x="72" y="118"/>
                          <a:pt x="94" y="99"/>
                        </a:cubicBezTo>
                        <a:cubicBezTo>
                          <a:pt x="115" y="79"/>
                          <a:pt x="118" y="46"/>
                          <a:pt x="99" y="24"/>
                        </a:cubicBezTo>
                        <a:cubicBezTo>
                          <a:pt x="79" y="2"/>
                          <a:pt x="46" y="0"/>
                          <a:pt x="24" y="19"/>
                        </a:cubicBezTo>
                        <a:close/>
                        <a:moveTo>
                          <a:pt x="64" y="84"/>
                        </a:moveTo>
                        <a:cubicBezTo>
                          <a:pt x="64" y="93"/>
                          <a:pt x="64" y="93"/>
                          <a:pt x="64" y="93"/>
                        </a:cubicBezTo>
                        <a:cubicBezTo>
                          <a:pt x="56" y="93"/>
                          <a:pt x="56" y="93"/>
                          <a:pt x="56" y="93"/>
                        </a:cubicBezTo>
                        <a:cubicBezTo>
                          <a:pt x="56" y="85"/>
                          <a:pt x="56" y="85"/>
                          <a:pt x="56" y="85"/>
                        </a:cubicBezTo>
                        <a:cubicBezTo>
                          <a:pt x="50" y="85"/>
                          <a:pt x="44" y="83"/>
                          <a:pt x="41" y="81"/>
                        </a:cubicBezTo>
                        <a:cubicBezTo>
                          <a:pt x="43" y="71"/>
                          <a:pt x="43" y="71"/>
                          <a:pt x="43" y="71"/>
                        </a:cubicBezTo>
                        <a:cubicBezTo>
                          <a:pt x="47" y="73"/>
                          <a:pt x="52" y="75"/>
                          <a:pt x="58" y="75"/>
                        </a:cubicBezTo>
                        <a:cubicBezTo>
                          <a:pt x="63" y="75"/>
                          <a:pt x="66" y="73"/>
                          <a:pt x="66" y="70"/>
                        </a:cubicBezTo>
                        <a:cubicBezTo>
                          <a:pt x="66" y="66"/>
                          <a:pt x="63" y="64"/>
                          <a:pt x="57" y="62"/>
                        </a:cubicBezTo>
                        <a:cubicBezTo>
                          <a:pt x="48" y="59"/>
                          <a:pt x="41" y="55"/>
                          <a:pt x="41" y="46"/>
                        </a:cubicBezTo>
                        <a:cubicBezTo>
                          <a:pt x="41" y="39"/>
                          <a:pt x="47" y="33"/>
                          <a:pt x="56" y="31"/>
                        </a:cubicBezTo>
                        <a:cubicBezTo>
                          <a:pt x="56" y="23"/>
                          <a:pt x="56" y="23"/>
                          <a:pt x="56" y="23"/>
                        </a:cubicBezTo>
                        <a:cubicBezTo>
                          <a:pt x="64" y="23"/>
                          <a:pt x="64" y="23"/>
                          <a:pt x="64" y="23"/>
                        </a:cubicBezTo>
                        <a:cubicBezTo>
                          <a:pt x="64" y="30"/>
                          <a:pt x="64" y="30"/>
                          <a:pt x="64" y="30"/>
                        </a:cubicBezTo>
                        <a:cubicBezTo>
                          <a:pt x="70" y="30"/>
                          <a:pt x="74" y="32"/>
                          <a:pt x="77" y="33"/>
                        </a:cubicBezTo>
                        <a:cubicBezTo>
                          <a:pt x="74" y="43"/>
                          <a:pt x="74" y="43"/>
                          <a:pt x="74" y="43"/>
                        </a:cubicBezTo>
                        <a:cubicBezTo>
                          <a:pt x="72" y="42"/>
                          <a:pt x="68" y="40"/>
                          <a:pt x="62" y="40"/>
                        </a:cubicBezTo>
                        <a:cubicBezTo>
                          <a:pt x="56" y="40"/>
                          <a:pt x="55" y="42"/>
                          <a:pt x="55" y="45"/>
                        </a:cubicBezTo>
                        <a:cubicBezTo>
                          <a:pt x="55" y="48"/>
                          <a:pt x="58" y="50"/>
                          <a:pt x="65" y="52"/>
                        </a:cubicBezTo>
                        <a:cubicBezTo>
                          <a:pt x="75" y="56"/>
                          <a:pt x="79" y="61"/>
                          <a:pt x="79" y="69"/>
                        </a:cubicBezTo>
                        <a:cubicBezTo>
                          <a:pt x="79" y="76"/>
                          <a:pt x="74" y="83"/>
                          <a:pt x="64" y="84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bevel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61" name="Freeform 157"/>
                  <p:cNvSpPr>
                    <a:spLocks noEditPoints="1" noChangeArrowheads="1"/>
                  </p:cNvSpPr>
                  <p:nvPr/>
                </p:nvSpPr>
                <p:spPr bwMode="auto">
                  <a:xfrm>
                    <a:off x="0" y="0"/>
                    <a:ext cx="338194" cy="501686"/>
                  </a:xfrm>
                  <a:custGeom>
                    <a:avLst/>
                    <a:gdLst>
                      <a:gd name="T0" fmla="*/ 305038 w 153"/>
                      <a:gd name="T1" fmla="*/ 391182 h 227"/>
                      <a:gd name="T2" fmla="*/ 35367 w 153"/>
                      <a:gd name="T3" fmla="*/ 391182 h 227"/>
                      <a:gd name="T4" fmla="*/ 35367 w 153"/>
                      <a:gd name="T5" fmla="*/ 35361 h 227"/>
                      <a:gd name="T6" fmla="*/ 305038 w 153"/>
                      <a:gd name="T7" fmla="*/ 35361 h 227"/>
                      <a:gd name="T8" fmla="*/ 305038 w 153"/>
                      <a:gd name="T9" fmla="*/ 227637 h 227"/>
                      <a:gd name="T10" fmla="*/ 307248 w 153"/>
                      <a:gd name="T11" fmla="*/ 225427 h 227"/>
                      <a:gd name="T12" fmla="*/ 338194 w 153"/>
                      <a:gd name="T13" fmla="*/ 207747 h 227"/>
                      <a:gd name="T14" fmla="*/ 338194 w 153"/>
                      <a:gd name="T15" fmla="*/ 28731 h 227"/>
                      <a:gd name="T16" fmla="*/ 311669 w 153"/>
                      <a:gd name="T17" fmla="*/ 0 h 227"/>
                      <a:gd name="T18" fmla="*/ 26525 w 153"/>
                      <a:gd name="T19" fmla="*/ 0 h 227"/>
                      <a:gd name="T20" fmla="*/ 0 w 153"/>
                      <a:gd name="T21" fmla="*/ 28731 h 227"/>
                      <a:gd name="T22" fmla="*/ 0 w 153"/>
                      <a:gd name="T23" fmla="*/ 475165 h 227"/>
                      <a:gd name="T24" fmla="*/ 26525 w 153"/>
                      <a:gd name="T25" fmla="*/ 501686 h 227"/>
                      <a:gd name="T26" fmla="*/ 311669 w 153"/>
                      <a:gd name="T27" fmla="*/ 501686 h 227"/>
                      <a:gd name="T28" fmla="*/ 338194 w 153"/>
                      <a:gd name="T29" fmla="*/ 475165 h 227"/>
                      <a:gd name="T30" fmla="*/ 338194 w 153"/>
                      <a:gd name="T31" fmla="*/ 388972 h 227"/>
                      <a:gd name="T32" fmla="*/ 305038 w 153"/>
                      <a:gd name="T33" fmla="*/ 366872 h 227"/>
                      <a:gd name="T34" fmla="*/ 305038 w 153"/>
                      <a:gd name="T35" fmla="*/ 391182 h 227"/>
                      <a:gd name="T36" fmla="*/ 165781 w 153"/>
                      <a:gd name="T37" fmla="*/ 488426 h 227"/>
                      <a:gd name="T38" fmla="*/ 123783 w 153"/>
                      <a:gd name="T39" fmla="*/ 444224 h 227"/>
                      <a:gd name="T40" fmla="*/ 165781 w 153"/>
                      <a:gd name="T41" fmla="*/ 402233 h 227"/>
                      <a:gd name="T42" fmla="*/ 209990 w 153"/>
                      <a:gd name="T43" fmla="*/ 444224 h 227"/>
                      <a:gd name="T44" fmla="*/ 165781 w 153"/>
                      <a:gd name="T45" fmla="*/ 488426 h 227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153"/>
                      <a:gd name="T70" fmla="*/ 0 h 227"/>
                      <a:gd name="T71" fmla="*/ 153 w 153"/>
                      <a:gd name="T72" fmla="*/ 227 h 227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153" h="227">
                        <a:moveTo>
                          <a:pt x="138" y="177"/>
                        </a:moveTo>
                        <a:cubicBezTo>
                          <a:pt x="16" y="177"/>
                          <a:pt x="16" y="177"/>
                          <a:pt x="16" y="177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138" y="16"/>
                          <a:pt x="138" y="16"/>
                          <a:pt x="138" y="16"/>
                        </a:cubicBezTo>
                        <a:cubicBezTo>
                          <a:pt x="138" y="103"/>
                          <a:pt x="138" y="103"/>
                          <a:pt x="138" y="103"/>
                        </a:cubicBezTo>
                        <a:cubicBezTo>
                          <a:pt x="138" y="103"/>
                          <a:pt x="139" y="102"/>
                          <a:pt x="139" y="102"/>
                        </a:cubicBezTo>
                        <a:cubicBezTo>
                          <a:pt x="144" y="98"/>
                          <a:pt x="148" y="95"/>
                          <a:pt x="153" y="94"/>
                        </a:cubicBezTo>
                        <a:cubicBezTo>
                          <a:pt x="153" y="13"/>
                          <a:pt x="153" y="13"/>
                          <a:pt x="153" y="13"/>
                        </a:cubicBezTo>
                        <a:cubicBezTo>
                          <a:pt x="153" y="6"/>
                          <a:pt x="148" y="0"/>
                          <a:pt x="141" y="0"/>
                        </a:cubicBez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6" y="0"/>
                          <a:pt x="0" y="6"/>
                          <a:pt x="0" y="13"/>
                        </a:cubicBezTo>
                        <a:cubicBezTo>
                          <a:pt x="0" y="215"/>
                          <a:pt x="0" y="215"/>
                          <a:pt x="0" y="215"/>
                        </a:cubicBezTo>
                        <a:cubicBezTo>
                          <a:pt x="0" y="222"/>
                          <a:pt x="6" y="227"/>
                          <a:pt x="12" y="227"/>
                        </a:cubicBezTo>
                        <a:cubicBezTo>
                          <a:pt x="141" y="227"/>
                          <a:pt x="141" y="227"/>
                          <a:pt x="141" y="227"/>
                        </a:cubicBezTo>
                        <a:cubicBezTo>
                          <a:pt x="148" y="227"/>
                          <a:pt x="153" y="222"/>
                          <a:pt x="153" y="215"/>
                        </a:cubicBezTo>
                        <a:cubicBezTo>
                          <a:pt x="153" y="176"/>
                          <a:pt x="153" y="176"/>
                          <a:pt x="153" y="176"/>
                        </a:cubicBezTo>
                        <a:cubicBezTo>
                          <a:pt x="148" y="174"/>
                          <a:pt x="142" y="170"/>
                          <a:pt x="138" y="166"/>
                        </a:cubicBezTo>
                        <a:lnTo>
                          <a:pt x="138" y="177"/>
                        </a:lnTo>
                        <a:close/>
                        <a:moveTo>
                          <a:pt x="75" y="221"/>
                        </a:moveTo>
                        <a:cubicBezTo>
                          <a:pt x="65" y="221"/>
                          <a:pt x="56" y="212"/>
                          <a:pt x="56" y="201"/>
                        </a:cubicBezTo>
                        <a:cubicBezTo>
                          <a:pt x="56" y="191"/>
                          <a:pt x="65" y="182"/>
                          <a:pt x="75" y="182"/>
                        </a:cubicBezTo>
                        <a:cubicBezTo>
                          <a:pt x="86" y="182"/>
                          <a:pt x="95" y="191"/>
                          <a:pt x="95" y="201"/>
                        </a:cubicBezTo>
                        <a:cubicBezTo>
                          <a:pt x="95" y="212"/>
                          <a:pt x="86" y="221"/>
                          <a:pt x="75" y="22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bevel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62" name="Freeform 158"/>
                  <p:cNvSpPr>
                    <a:spLocks noEditPoints="1" noChangeArrowheads="1"/>
                  </p:cNvSpPr>
                  <p:nvPr/>
                </p:nvSpPr>
                <p:spPr bwMode="auto">
                  <a:xfrm>
                    <a:off x="275600" y="202729"/>
                    <a:ext cx="190584" cy="190584"/>
                  </a:xfrm>
                  <a:custGeom>
                    <a:avLst/>
                    <a:gdLst>
                      <a:gd name="T0" fmla="*/ 159559 w 86"/>
                      <a:gd name="T1" fmla="*/ 37674 h 86"/>
                      <a:gd name="T2" fmla="*/ 39890 w 86"/>
                      <a:gd name="T3" fmla="*/ 31025 h 86"/>
                      <a:gd name="T4" fmla="*/ 31025 w 86"/>
                      <a:gd name="T5" fmla="*/ 150694 h 86"/>
                      <a:gd name="T6" fmla="*/ 152910 w 86"/>
                      <a:gd name="T7" fmla="*/ 159559 h 86"/>
                      <a:gd name="T8" fmla="*/ 159559 w 86"/>
                      <a:gd name="T9" fmla="*/ 37674 h 86"/>
                      <a:gd name="T10" fmla="*/ 101940 w 86"/>
                      <a:gd name="T11" fmla="*/ 139614 h 86"/>
                      <a:gd name="T12" fmla="*/ 101940 w 86"/>
                      <a:gd name="T13" fmla="*/ 155127 h 86"/>
                      <a:gd name="T14" fmla="*/ 88644 w 86"/>
                      <a:gd name="T15" fmla="*/ 155127 h 86"/>
                      <a:gd name="T16" fmla="*/ 88644 w 86"/>
                      <a:gd name="T17" fmla="*/ 141830 h 86"/>
                      <a:gd name="T18" fmla="*/ 62051 w 86"/>
                      <a:gd name="T19" fmla="*/ 135182 h 86"/>
                      <a:gd name="T20" fmla="*/ 66483 w 86"/>
                      <a:gd name="T21" fmla="*/ 117453 h 86"/>
                      <a:gd name="T22" fmla="*/ 90860 w 86"/>
                      <a:gd name="T23" fmla="*/ 124101 h 86"/>
                      <a:gd name="T24" fmla="*/ 106372 w 86"/>
                      <a:gd name="T25" fmla="*/ 115237 h 86"/>
                      <a:gd name="T26" fmla="*/ 90860 w 86"/>
                      <a:gd name="T27" fmla="*/ 101940 h 86"/>
                      <a:gd name="T28" fmla="*/ 64267 w 86"/>
                      <a:gd name="T29" fmla="*/ 75347 h 86"/>
                      <a:gd name="T30" fmla="*/ 88644 w 86"/>
                      <a:gd name="T31" fmla="*/ 48754 h 86"/>
                      <a:gd name="T32" fmla="*/ 88644 w 86"/>
                      <a:gd name="T33" fmla="*/ 33241 h 86"/>
                      <a:gd name="T34" fmla="*/ 104156 w 86"/>
                      <a:gd name="T35" fmla="*/ 33241 h 86"/>
                      <a:gd name="T36" fmla="*/ 104156 w 86"/>
                      <a:gd name="T37" fmla="*/ 46538 h 86"/>
                      <a:gd name="T38" fmla="*/ 124101 w 86"/>
                      <a:gd name="T39" fmla="*/ 50970 h 86"/>
                      <a:gd name="T40" fmla="*/ 119669 w 86"/>
                      <a:gd name="T41" fmla="*/ 68699 h 86"/>
                      <a:gd name="T42" fmla="*/ 99724 w 86"/>
                      <a:gd name="T43" fmla="*/ 64267 h 86"/>
                      <a:gd name="T44" fmla="*/ 86428 w 86"/>
                      <a:gd name="T45" fmla="*/ 70915 h 86"/>
                      <a:gd name="T46" fmla="*/ 104156 w 86"/>
                      <a:gd name="T47" fmla="*/ 84212 h 86"/>
                      <a:gd name="T48" fmla="*/ 128533 w 86"/>
                      <a:gd name="T49" fmla="*/ 113021 h 86"/>
                      <a:gd name="T50" fmla="*/ 101940 w 86"/>
                      <a:gd name="T51" fmla="*/ 139614 h 8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86"/>
                      <a:gd name="T79" fmla="*/ 0 h 86"/>
                      <a:gd name="T80" fmla="*/ 86 w 86"/>
                      <a:gd name="T81" fmla="*/ 86 h 86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86" h="86">
                        <a:moveTo>
                          <a:pt x="72" y="17"/>
                        </a:moveTo>
                        <a:cubicBezTo>
                          <a:pt x="58" y="1"/>
                          <a:pt x="34" y="0"/>
                          <a:pt x="18" y="14"/>
                        </a:cubicBezTo>
                        <a:cubicBezTo>
                          <a:pt x="2" y="28"/>
                          <a:pt x="0" y="52"/>
                          <a:pt x="14" y="68"/>
                        </a:cubicBezTo>
                        <a:cubicBezTo>
                          <a:pt x="28" y="84"/>
                          <a:pt x="53" y="86"/>
                          <a:pt x="69" y="72"/>
                        </a:cubicBezTo>
                        <a:cubicBezTo>
                          <a:pt x="85" y="58"/>
                          <a:pt x="86" y="33"/>
                          <a:pt x="72" y="17"/>
                        </a:cubicBezTo>
                        <a:close/>
                        <a:moveTo>
                          <a:pt x="46" y="63"/>
                        </a:moveTo>
                        <a:cubicBezTo>
                          <a:pt x="46" y="70"/>
                          <a:pt x="46" y="70"/>
                          <a:pt x="46" y="70"/>
                        </a:cubicBezTo>
                        <a:cubicBezTo>
                          <a:pt x="40" y="70"/>
                          <a:pt x="40" y="70"/>
                          <a:pt x="40" y="70"/>
                        </a:cubicBezTo>
                        <a:cubicBezTo>
                          <a:pt x="40" y="64"/>
                          <a:pt x="40" y="64"/>
                          <a:pt x="40" y="64"/>
                        </a:cubicBezTo>
                        <a:cubicBezTo>
                          <a:pt x="35" y="64"/>
                          <a:pt x="31" y="62"/>
                          <a:pt x="28" y="61"/>
                        </a:cubicBezTo>
                        <a:cubicBezTo>
                          <a:pt x="30" y="53"/>
                          <a:pt x="30" y="53"/>
                          <a:pt x="30" y="53"/>
                        </a:cubicBezTo>
                        <a:cubicBezTo>
                          <a:pt x="33" y="55"/>
                          <a:pt x="37" y="56"/>
                          <a:pt x="41" y="56"/>
                        </a:cubicBezTo>
                        <a:cubicBezTo>
                          <a:pt x="45" y="56"/>
                          <a:pt x="48" y="54"/>
                          <a:pt x="48" y="52"/>
                        </a:cubicBezTo>
                        <a:cubicBezTo>
                          <a:pt x="48" y="49"/>
                          <a:pt x="46" y="48"/>
                          <a:pt x="41" y="46"/>
                        </a:cubicBezTo>
                        <a:cubicBezTo>
                          <a:pt x="34" y="44"/>
                          <a:pt x="29" y="40"/>
                          <a:pt x="29" y="34"/>
                        </a:cubicBezTo>
                        <a:cubicBezTo>
                          <a:pt x="29" y="28"/>
                          <a:pt x="33" y="23"/>
                          <a:pt x="40" y="22"/>
                        </a:cubicBezTo>
                        <a:cubicBezTo>
                          <a:pt x="40" y="15"/>
                          <a:pt x="40" y="15"/>
                          <a:pt x="40" y="15"/>
                        </a:cubicBezTo>
                        <a:cubicBezTo>
                          <a:pt x="47" y="15"/>
                          <a:pt x="47" y="15"/>
                          <a:pt x="47" y="15"/>
                        </a:cubicBezTo>
                        <a:cubicBezTo>
                          <a:pt x="47" y="21"/>
                          <a:pt x="47" y="21"/>
                          <a:pt x="47" y="21"/>
                        </a:cubicBezTo>
                        <a:cubicBezTo>
                          <a:pt x="51" y="21"/>
                          <a:pt x="54" y="22"/>
                          <a:pt x="56" y="23"/>
                        </a:cubicBezTo>
                        <a:cubicBezTo>
                          <a:pt x="54" y="31"/>
                          <a:pt x="54" y="31"/>
                          <a:pt x="54" y="31"/>
                        </a:cubicBezTo>
                        <a:cubicBezTo>
                          <a:pt x="53" y="30"/>
                          <a:pt x="50" y="29"/>
                          <a:pt x="45" y="29"/>
                        </a:cubicBezTo>
                        <a:cubicBezTo>
                          <a:pt x="40" y="29"/>
                          <a:pt x="39" y="31"/>
                          <a:pt x="39" y="32"/>
                        </a:cubicBezTo>
                        <a:cubicBezTo>
                          <a:pt x="39" y="35"/>
                          <a:pt x="41" y="36"/>
                          <a:pt x="47" y="38"/>
                        </a:cubicBezTo>
                        <a:cubicBezTo>
                          <a:pt x="55" y="41"/>
                          <a:pt x="58" y="45"/>
                          <a:pt x="58" y="51"/>
                        </a:cubicBezTo>
                        <a:cubicBezTo>
                          <a:pt x="58" y="57"/>
                          <a:pt x="54" y="62"/>
                          <a:pt x="46" y="63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bevel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44" name="组合 50"/>
                <p:cNvGrpSpPr/>
                <p:nvPr/>
              </p:nvGrpSpPr>
              <p:grpSpPr bwMode="auto">
                <a:xfrm>
                  <a:off x="2970418" y="4135218"/>
                  <a:ext cx="451936" cy="431903"/>
                  <a:chOff x="0" y="0"/>
                  <a:chExt cx="490600" cy="471805"/>
                </a:xfrm>
              </p:grpSpPr>
              <p:sp>
                <p:nvSpPr>
                  <p:cNvPr id="49" name="Oval 131"/>
                  <p:cNvSpPr>
                    <a:spLocks noChangeArrowheads="1"/>
                  </p:cNvSpPr>
                  <p:nvPr/>
                </p:nvSpPr>
                <p:spPr bwMode="auto">
                  <a:xfrm>
                    <a:off x="134915" y="0"/>
                    <a:ext cx="220770" cy="223595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bevel/>
                      </a14:hiddenLine>
                    </a:ext>
                  </a:extLst>
                </p:spPr>
                <p:txBody>
                  <a:bodyPr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endParaRPr lang="zh-CN" altLang="en-US" sz="1300">
                      <a:solidFill>
                        <a:srgbClr val="000000"/>
                      </a:solidFill>
                      <a:latin typeface="+mn-lt"/>
                      <a:ea typeface="+mn-ea"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7" name="Freeform 134"/>
                  <p:cNvSpPr>
                    <a:spLocks noChangeArrowheads="1"/>
                  </p:cNvSpPr>
                  <p:nvPr/>
                </p:nvSpPr>
                <p:spPr bwMode="auto">
                  <a:xfrm>
                    <a:off x="0" y="258467"/>
                    <a:ext cx="490600" cy="213338"/>
                  </a:xfrm>
                  <a:custGeom>
                    <a:avLst/>
                    <a:gdLst>
                      <a:gd name="T0" fmla="*/ 85855 w 200"/>
                      <a:gd name="T1" fmla="*/ 213338 h 87"/>
                      <a:gd name="T2" fmla="*/ 85855 w 200"/>
                      <a:gd name="T3" fmla="*/ 176556 h 87"/>
                      <a:gd name="T4" fmla="*/ 112838 w 200"/>
                      <a:gd name="T5" fmla="*/ 176556 h 87"/>
                      <a:gd name="T6" fmla="*/ 112838 w 200"/>
                      <a:gd name="T7" fmla="*/ 213338 h 87"/>
                      <a:gd name="T8" fmla="*/ 380215 w 200"/>
                      <a:gd name="T9" fmla="*/ 213338 h 87"/>
                      <a:gd name="T10" fmla="*/ 380215 w 200"/>
                      <a:gd name="T11" fmla="*/ 176556 h 87"/>
                      <a:gd name="T12" fmla="*/ 407198 w 200"/>
                      <a:gd name="T13" fmla="*/ 176556 h 87"/>
                      <a:gd name="T14" fmla="*/ 407198 w 200"/>
                      <a:gd name="T15" fmla="*/ 213338 h 87"/>
                      <a:gd name="T16" fmla="*/ 488147 w 200"/>
                      <a:gd name="T17" fmla="*/ 213338 h 87"/>
                      <a:gd name="T18" fmla="*/ 490600 w 200"/>
                      <a:gd name="T19" fmla="*/ 105443 h 87"/>
                      <a:gd name="T20" fmla="*/ 382668 w 200"/>
                      <a:gd name="T21" fmla="*/ 0 h 87"/>
                      <a:gd name="T22" fmla="*/ 382668 w 200"/>
                      <a:gd name="T23" fmla="*/ 0 h 87"/>
                      <a:gd name="T24" fmla="*/ 382668 w 200"/>
                      <a:gd name="T25" fmla="*/ 0 h 87"/>
                      <a:gd name="T26" fmla="*/ 343420 w 200"/>
                      <a:gd name="T27" fmla="*/ 0 h 87"/>
                      <a:gd name="T28" fmla="*/ 245300 w 200"/>
                      <a:gd name="T29" fmla="*/ 196173 h 87"/>
                      <a:gd name="T30" fmla="*/ 147180 w 200"/>
                      <a:gd name="T31" fmla="*/ 0 h 87"/>
                      <a:gd name="T32" fmla="*/ 110385 w 200"/>
                      <a:gd name="T33" fmla="*/ 0 h 87"/>
                      <a:gd name="T34" fmla="*/ 110385 w 200"/>
                      <a:gd name="T35" fmla="*/ 0 h 87"/>
                      <a:gd name="T36" fmla="*/ 107932 w 200"/>
                      <a:gd name="T37" fmla="*/ 0 h 87"/>
                      <a:gd name="T38" fmla="*/ 2453 w 200"/>
                      <a:gd name="T39" fmla="*/ 105443 h 87"/>
                      <a:gd name="T40" fmla="*/ 0 w 200"/>
                      <a:gd name="T41" fmla="*/ 213338 h 87"/>
                      <a:gd name="T42" fmla="*/ 85855 w 200"/>
                      <a:gd name="T43" fmla="*/ 213338 h 87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200"/>
                      <a:gd name="T67" fmla="*/ 0 h 87"/>
                      <a:gd name="T68" fmla="*/ 200 w 200"/>
                      <a:gd name="T69" fmla="*/ 87 h 87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200" h="87">
                        <a:moveTo>
                          <a:pt x="35" y="87"/>
                        </a:moveTo>
                        <a:cubicBezTo>
                          <a:pt x="35" y="72"/>
                          <a:pt x="35" y="72"/>
                          <a:pt x="35" y="72"/>
                        </a:cubicBezTo>
                        <a:cubicBezTo>
                          <a:pt x="46" y="72"/>
                          <a:pt x="46" y="72"/>
                          <a:pt x="46" y="72"/>
                        </a:cubicBezTo>
                        <a:cubicBezTo>
                          <a:pt x="46" y="87"/>
                          <a:pt x="46" y="87"/>
                          <a:pt x="46" y="87"/>
                        </a:cubicBezTo>
                        <a:cubicBezTo>
                          <a:pt x="155" y="87"/>
                          <a:pt x="155" y="87"/>
                          <a:pt x="155" y="87"/>
                        </a:cubicBezTo>
                        <a:cubicBezTo>
                          <a:pt x="155" y="72"/>
                          <a:pt x="155" y="72"/>
                          <a:pt x="155" y="72"/>
                        </a:cubicBezTo>
                        <a:cubicBezTo>
                          <a:pt x="166" y="72"/>
                          <a:pt x="166" y="72"/>
                          <a:pt x="166" y="72"/>
                        </a:cubicBezTo>
                        <a:cubicBezTo>
                          <a:pt x="166" y="87"/>
                          <a:pt x="166" y="87"/>
                          <a:pt x="166" y="87"/>
                        </a:cubicBezTo>
                        <a:cubicBezTo>
                          <a:pt x="199" y="87"/>
                          <a:pt x="199" y="87"/>
                          <a:pt x="199" y="87"/>
                        </a:cubicBezTo>
                        <a:cubicBezTo>
                          <a:pt x="199" y="47"/>
                          <a:pt x="200" y="43"/>
                          <a:pt x="200" y="43"/>
                        </a:cubicBezTo>
                        <a:cubicBezTo>
                          <a:pt x="200" y="19"/>
                          <a:pt x="180" y="0"/>
                          <a:pt x="156" y="0"/>
                        </a:cubicBezTo>
                        <a:cubicBezTo>
                          <a:pt x="156" y="0"/>
                          <a:pt x="156" y="0"/>
                          <a:pt x="156" y="0"/>
                        </a:cubicBezTo>
                        <a:cubicBezTo>
                          <a:pt x="156" y="0"/>
                          <a:pt x="156" y="0"/>
                          <a:pt x="156" y="0"/>
                        </a:cubicBezTo>
                        <a:cubicBezTo>
                          <a:pt x="140" y="0"/>
                          <a:pt x="140" y="0"/>
                          <a:pt x="140" y="0"/>
                        </a:cubicBezTo>
                        <a:cubicBezTo>
                          <a:pt x="100" y="80"/>
                          <a:pt x="100" y="80"/>
                          <a:pt x="100" y="80"/>
                        </a:cubicBezTo>
                        <a:cubicBezTo>
                          <a:pt x="60" y="0"/>
                          <a:pt x="60" y="0"/>
                          <a:pt x="60" y="0"/>
                        </a:cubicBezTo>
                        <a:cubicBezTo>
                          <a:pt x="45" y="0"/>
                          <a:pt x="45" y="0"/>
                          <a:pt x="45" y="0"/>
                        </a:cubicBezTo>
                        <a:cubicBezTo>
                          <a:pt x="45" y="0"/>
                          <a:pt x="45" y="0"/>
                          <a:pt x="45" y="0"/>
                        </a:cubicBezTo>
                        <a:cubicBezTo>
                          <a:pt x="45" y="0"/>
                          <a:pt x="44" y="0"/>
                          <a:pt x="44" y="0"/>
                        </a:cubicBezTo>
                        <a:cubicBezTo>
                          <a:pt x="20" y="0"/>
                          <a:pt x="1" y="19"/>
                          <a:pt x="1" y="43"/>
                        </a:cubicBezTo>
                        <a:cubicBezTo>
                          <a:pt x="1" y="43"/>
                          <a:pt x="0" y="47"/>
                          <a:pt x="0" y="87"/>
                        </a:cubicBezTo>
                        <a:lnTo>
                          <a:pt x="35" y="8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bevel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45" name="组合 53"/>
                <p:cNvGrpSpPr/>
                <p:nvPr/>
              </p:nvGrpSpPr>
              <p:grpSpPr bwMode="auto">
                <a:xfrm>
                  <a:off x="8843074" y="2960910"/>
                  <a:ext cx="410218" cy="460973"/>
                  <a:chOff x="0" y="0"/>
                  <a:chExt cx="406393" cy="459645"/>
                </a:xfrm>
              </p:grpSpPr>
              <p:sp>
                <p:nvSpPr>
                  <p:cNvPr id="46" name="Freeform 148"/>
                  <p:cNvSpPr>
                    <a:spLocks noEditPoints="1" noChangeArrowheads="1"/>
                  </p:cNvSpPr>
                  <p:nvPr/>
                </p:nvSpPr>
                <p:spPr bwMode="auto">
                  <a:xfrm>
                    <a:off x="55120" y="0"/>
                    <a:ext cx="351273" cy="456842"/>
                  </a:xfrm>
                  <a:custGeom>
                    <a:avLst/>
                    <a:gdLst>
                      <a:gd name="T0" fmla="*/ 346854 w 159"/>
                      <a:gd name="T1" fmla="*/ 408289 h 207"/>
                      <a:gd name="T2" fmla="*/ 196625 w 159"/>
                      <a:gd name="T3" fmla="*/ 174350 h 207"/>
                      <a:gd name="T4" fmla="*/ 203252 w 159"/>
                      <a:gd name="T5" fmla="*/ 52967 h 207"/>
                      <a:gd name="T6" fmla="*/ 92789 w 159"/>
                      <a:gd name="T7" fmla="*/ 8828 h 207"/>
                      <a:gd name="T8" fmla="*/ 154648 w 159"/>
                      <a:gd name="T9" fmla="*/ 105934 h 207"/>
                      <a:gd name="T10" fmla="*/ 81743 w 159"/>
                      <a:gd name="T11" fmla="*/ 152281 h 207"/>
                      <a:gd name="T12" fmla="*/ 22093 w 159"/>
                      <a:gd name="T13" fmla="*/ 59588 h 207"/>
                      <a:gd name="T14" fmla="*/ 22093 w 159"/>
                      <a:gd name="T15" fmla="*/ 169936 h 207"/>
                      <a:gd name="T16" fmla="*/ 136974 w 159"/>
                      <a:gd name="T17" fmla="*/ 211869 h 207"/>
                      <a:gd name="T18" fmla="*/ 287204 w 159"/>
                      <a:gd name="T19" fmla="*/ 445807 h 207"/>
                      <a:gd name="T20" fmla="*/ 315925 w 159"/>
                      <a:gd name="T21" fmla="*/ 452428 h 207"/>
                      <a:gd name="T22" fmla="*/ 340227 w 159"/>
                      <a:gd name="T23" fmla="*/ 434772 h 207"/>
                      <a:gd name="T24" fmla="*/ 346854 w 159"/>
                      <a:gd name="T25" fmla="*/ 408289 h 207"/>
                      <a:gd name="T26" fmla="*/ 318134 w 159"/>
                      <a:gd name="T27" fmla="*/ 425944 h 207"/>
                      <a:gd name="T28" fmla="*/ 296041 w 159"/>
                      <a:gd name="T29" fmla="*/ 421531 h 207"/>
                      <a:gd name="T30" fmla="*/ 302669 w 159"/>
                      <a:gd name="T31" fmla="*/ 401668 h 207"/>
                      <a:gd name="T32" fmla="*/ 322553 w 159"/>
                      <a:gd name="T33" fmla="*/ 406082 h 207"/>
                      <a:gd name="T34" fmla="*/ 318134 w 159"/>
                      <a:gd name="T35" fmla="*/ 425944 h 207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159"/>
                      <a:gd name="T55" fmla="*/ 0 h 207"/>
                      <a:gd name="T56" fmla="*/ 159 w 159"/>
                      <a:gd name="T57" fmla="*/ 207 h 207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159" h="207">
                        <a:moveTo>
                          <a:pt x="157" y="185"/>
                        </a:moveTo>
                        <a:cubicBezTo>
                          <a:pt x="89" y="79"/>
                          <a:pt x="89" y="79"/>
                          <a:pt x="89" y="79"/>
                        </a:cubicBezTo>
                        <a:cubicBezTo>
                          <a:pt x="101" y="63"/>
                          <a:pt x="103" y="42"/>
                          <a:pt x="92" y="24"/>
                        </a:cubicBezTo>
                        <a:cubicBezTo>
                          <a:pt x="81" y="8"/>
                          <a:pt x="61" y="0"/>
                          <a:pt x="42" y="4"/>
                        </a:cubicBezTo>
                        <a:cubicBezTo>
                          <a:pt x="70" y="48"/>
                          <a:pt x="70" y="48"/>
                          <a:pt x="70" y="48"/>
                        </a:cubicBezTo>
                        <a:cubicBezTo>
                          <a:pt x="37" y="69"/>
                          <a:pt x="37" y="69"/>
                          <a:pt x="37" y="69"/>
                        </a:cubicBezTo>
                        <a:cubicBezTo>
                          <a:pt x="10" y="27"/>
                          <a:pt x="10" y="27"/>
                          <a:pt x="10" y="27"/>
                        </a:cubicBezTo>
                        <a:cubicBezTo>
                          <a:pt x="1" y="42"/>
                          <a:pt x="0" y="61"/>
                          <a:pt x="10" y="77"/>
                        </a:cubicBezTo>
                        <a:cubicBezTo>
                          <a:pt x="21" y="95"/>
                          <a:pt x="43" y="102"/>
                          <a:pt x="62" y="96"/>
                        </a:cubicBezTo>
                        <a:cubicBezTo>
                          <a:pt x="130" y="202"/>
                          <a:pt x="130" y="202"/>
                          <a:pt x="130" y="202"/>
                        </a:cubicBezTo>
                        <a:cubicBezTo>
                          <a:pt x="133" y="206"/>
                          <a:pt x="138" y="207"/>
                          <a:pt x="143" y="205"/>
                        </a:cubicBezTo>
                        <a:cubicBezTo>
                          <a:pt x="154" y="197"/>
                          <a:pt x="154" y="197"/>
                          <a:pt x="154" y="197"/>
                        </a:cubicBezTo>
                        <a:cubicBezTo>
                          <a:pt x="158" y="195"/>
                          <a:pt x="159" y="189"/>
                          <a:pt x="157" y="185"/>
                        </a:cubicBezTo>
                        <a:close/>
                        <a:moveTo>
                          <a:pt x="144" y="193"/>
                        </a:moveTo>
                        <a:cubicBezTo>
                          <a:pt x="141" y="195"/>
                          <a:pt x="136" y="195"/>
                          <a:pt x="134" y="191"/>
                        </a:cubicBezTo>
                        <a:cubicBezTo>
                          <a:pt x="132" y="188"/>
                          <a:pt x="133" y="184"/>
                          <a:pt x="137" y="182"/>
                        </a:cubicBezTo>
                        <a:cubicBezTo>
                          <a:pt x="140" y="180"/>
                          <a:pt x="144" y="181"/>
                          <a:pt x="146" y="184"/>
                        </a:cubicBezTo>
                        <a:cubicBezTo>
                          <a:pt x="148" y="187"/>
                          <a:pt x="147" y="191"/>
                          <a:pt x="144" y="193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bevel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47" name="Freeform 149"/>
                  <p:cNvSpPr>
                    <a:spLocks noEditPoints="1" noChangeArrowheads="1"/>
                  </p:cNvSpPr>
                  <p:nvPr/>
                </p:nvSpPr>
                <p:spPr bwMode="auto">
                  <a:xfrm>
                    <a:off x="0" y="231691"/>
                    <a:ext cx="231691" cy="227954"/>
                  </a:xfrm>
                  <a:custGeom>
                    <a:avLst/>
                    <a:gdLst>
                      <a:gd name="T0" fmla="*/ 200799 w 105"/>
                      <a:gd name="T1" fmla="*/ 57542 h 103"/>
                      <a:gd name="T2" fmla="*/ 214038 w 105"/>
                      <a:gd name="T3" fmla="*/ 44263 h 103"/>
                      <a:gd name="T4" fmla="*/ 185353 w 105"/>
                      <a:gd name="T5" fmla="*/ 15492 h 103"/>
                      <a:gd name="T6" fmla="*/ 172113 w 105"/>
                      <a:gd name="T7" fmla="*/ 28771 h 103"/>
                      <a:gd name="T8" fmla="*/ 136808 w 105"/>
                      <a:gd name="T9" fmla="*/ 15492 h 103"/>
                      <a:gd name="T10" fmla="*/ 136808 w 105"/>
                      <a:gd name="T11" fmla="*/ 0 h 103"/>
                      <a:gd name="T12" fmla="*/ 94883 w 105"/>
                      <a:gd name="T13" fmla="*/ 0 h 103"/>
                      <a:gd name="T14" fmla="*/ 94883 w 105"/>
                      <a:gd name="T15" fmla="*/ 15492 h 103"/>
                      <a:gd name="T16" fmla="*/ 61784 w 105"/>
                      <a:gd name="T17" fmla="*/ 28771 h 103"/>
                      <a:gd name="T18" fmla="*/ 48545 w 105"/>
                      <a:gd name="T19" fmla="*/ 15492 h 103"/>
                      <a:gd name="T20" fmla="*/ 17653 w 105"/>
                      <a:gd name="T21" fmla="*/ 44263 h 103"/>
                      <a:gd name="T22" fmla="*/ 33099 w 105"/>
                      <a:gd name="T23" fmla="*/ 59755 h 103"/>
                      <a:gd name="T24" fmla="*/ 17653 w 105"/>
                      <a:gd name="T25" fmla="*/ 92952 h 103"/>
                      <a:gd name="T26" fmla="*/ 0 w 105"/>
                      <a:gd name="T27" fmla="*/ 92952 h 103"/>
                      <a:gd name="T28" fmla="*/ 0 w 105"/>
                      <a:gd name="T29" fmla="*/ 135002 h 103"/>
                      <a:gd name="T30" fmla="*/ 19859 w 105"/>
                      <a:gd name="T31" fmla="*/ 135002 h 103"/>
                      <a:gd name="T32" fmla="*/ 33099 w 105"/>
                      <a:gd name="T33" fmla="*/ 168199 h 103"/>
                      <a:gd name="T34" fmla="*/ 19859 w 105"/>
                      <a:gd name="T35" fmla="*/ 181478 h 103"/>
                      <a:gd name="T36" fmla="*/ 48545 w 105"/>
                      <a:gd name="T37" fmla="*/ 210249 h 103"/>
                      <a:gd name="T38" fmla="*/ 61784 w 105"/>
                      <a:gd name="T39" fmla="*/ 196970 h 103"/>
                      <a:gd name="T40" fmla="*/ 94883 w 105"/>
                      <a:gd name="T41" fmla="*/ 210249 h 103"/>
                      <a:gd name="T42" fmla="*/ 94883 w 105"/>
                      <a:gd name="T43" fmla="*/ 227954 h 103"/>
                      <a:gd name="T44" fmla="*/ 136808 w 105"/>
                      <a:gd name="T45" fmla="*/ 227954 h 103"/>
                      <a:gd name="T46" fmla="*/ 136808 w 105"/>
                      <a:gd name="T47" fmla="*/ 210249 h 103"/>
                      <a:gd name="T48" fmla="*/ 169907 w 105"/>
                      <a:gd name="T49" fmla="*/ 196970 h 103"/>
                      <a:gd name="T50" fmla="*/ 183146 w 105"/>
                      <a:gd name="T51" fmla="*/ 210249 h 103"/>
                      <a:gd name="T52" fmla="*/ 211832 w 105"/>
                      <a:gd name="T53" fmla="*/ 181478 h 103"/>
                      <a:gd name="T54" fmla="*/ 200799 w 105"/>
                      <a:gd name="T55" fmla="*/ 168199 h 103"/>
                      <a:gd name="T56" fmla="*/ 214038 w 105"/>
                      <a:gd name="T57" fmla="*/ 135002 h 103"/>
                      <a:gd name="T58" fmla="*/ 231691 w 105"/>
                      <a:gd name="T59" fmla="*/ 135002 h 103"/>
                      <a:gd name="T60" fmla="*/ 231691 w 105"/>
                      <a:gd name="T61" fmla="*/ 92952 h 103"/>
                      <a:gd name="T62" fmla="*/ 214038 w 105"/>
                      <a:gd name="T63" fmla="*/ 92952 h 103"/>
                      <a:gd name="T64" fmla="*/ 200799 w 105"/>
                      <a:gd name="T65" fmla="*/ 57542 h 103"/>
                      <a:gd name="T66" fmla="*/ 116949 w 105"/>
                      <a:gd name="T67" fmla="*/ 183691 h 103"/>
                      <a:gd name="T68" fmla="*/ 46338 w 105"/>
                      <a:gd name="T69" fmla="*/ 112870 h 103"/>
                      <a:gd name="T70" fmla="*/ 116949 w 105"/>
                      <a:gd name="T71" fmla="*/ 42050 h 103"/>
                      <a:gd name="T72" fmla="*/ 187559 w 105"/>
                      <a:gd name="T73" fmla="*/ 112870 h 103"/>
                      <a:gd name="T74" fmla="*/ 116949 w 105"/>
                      <a:gd name="T75" fmla="*/ 183691 h 103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w 105"/>
                      <a:gd name="T115" fmla="*/ 0 h 103"/>
                      <a:gd name="T116" fmla="*/ 105 w 105"/>
                      <a:gd name="T117" fmla="*/ 103 h 103"/>
                    </a:gdLst>
                    <a:ahLst/>
                    <a:cxnLst>
                      <a:cxn ang="T76">
                        <a:pos x="T0" y="T1"/>
                      </a:cxn>
                      <a:cxn ang="T77">
                        <a:pos x="T2" y="T3"/>
                      </a:cxn>
                      <a:cxn ang="T78">
                        <a:pos x="T4" y="T5"/>
                      </a:cxn>
                      <a:cxn ang="T79">
                        <a:pos x="T6" y="T7"/>
                      </a:cxn>
                      <a:cxn ang="T80">
                        <a:pos x="T8" y="T9"/>
                      </a:cxn>
                      <a:cxn ang="T81">
                        <a:pos x="T10" y="T11"/>
                      </a:cxn>
                      <a:cxn ang="T82">
                        <a:pos x="T12" y="T13"/>
                      </a:cxn>
                      <a:cxn ang="T83">
                        <a:pos x="T14" y="T15"/>
                      </a:cxn>
                      <a:cxn ang="T84">
                        <a:pos x="T16" y="T17"/>
                      </a:cxn>
                      <a:cxn ang="T85">
                        <a:pos x="T18" y="T19"/>
                      </a:cxn>
                      <a:cxn ang="T86">
                        <a:pos x="T20" y="T21"/>
                      </a:cxn>
                      <a:cxn ang="T87">
                        <a:pos x="T22" y="T23"/>
                      </a:cxn>
                      <a:cxn ang="T88">
                        <a:pos x="T24" y="T25"/>
                      </a:cxn>
                      <a:cxn ang="T89">
                        <a:pos x="T26" y="T27"/>
                      </a:cxn>
                      <a:cxn ang="T90">
                        <a:pos x="T28" y="T29"/>
                      </a:cxn>
                      <a:cxn ang="T91">
                        <a:pos x="T30" y="T31"/>
                      </a:cxn>
                      <a:cxn ang="T92">
                        <a:pos x="T32" y="T33"/>
                      </a:cxn>
                      <a:cxn ang="T93">
                        <a:pos x="T34" y="T35"/>
                      </a:cxn>
                      <a:cxn ang="T94">
                        <a:pos x="T36" y="T37"/>
                      </a:cxn>
                      <a:cxn ang="T95">
                        <a:pos x="T38" y="T39"/>
                      </a:cxn>
                      <a:cxn ang="T96">
                        <a:pos x="T40" y="T41"/>
                      </a:cxn>
                      <a:cxn ang="T97">
                        <a:pos x="T42" y="T43"/>
                      </a:cxn>
                      <a:cxn ang="T98">
                        <a:pos x="T44" y="T45"/>
                      </a:cxn>
                      <a:cxn ang="T99">
                        <a:pos x="T46" y="T47"/>
                      </a:cxn>
                      <a:cxn ang="T100">
                        <a:pos x="T48" y="T49"/>
                      </a:cxn>
                      <a:cxn ang="T101">
                        <a:pos x="T50" y="T51"/>
                      </a:cxn>
                      <a:cxn ang="T102">
                        <a:pos x="T52" y="T53"/>
                      </a:cxn>
                      <a:cxn ang="T103">
                        <a:pos x="T54" y="T55"/>
                      </a:cxn>
                      <a:cxn ang="T104">
                        <a:pos x="T56" y="T57"/>
                      </a:cxn>
                      <a:cxn ang="T105">
                        <a:pos x="T58" y="T59"/>
                      </a:cxn>
                      <a:cxn ang="T106">
                        <a:pos x="T60" y="T61"/>
                      </a:cxn>
                      <a:cxn ang="T107">
                        <a:pos x="T62" y="T63"/>
                      </a:cxn>
                      <a:cxn ang="T108">
                        <a:pos x="T64" y="T65"/>
                      </a:cxn>
                      <a:cxn ang="T109">
                        <a:pos x="T66" y="T67"/>
                      </a:cxn>
                      <a:cxn ang="T110">
                        <a:pos x="T68" y="T69"/>
                      </a:cxn>
                      <a:cxn ang="T111">
                        <a:pos x="T70" y="T71"/>
                      </a:cxn>
                      <a:cxn ang="T112">
                        <a:pos x="T72" y="T73"/>
                      </a:cxn>
                      <a:cxn ang="T113">
                        <a:pos x="T74" y="T75"/>
                      </a:cxn>
                    </a:cxnLst>
                    <a:rect l="T114" t="T115" r="T116" b="T117"/>
                    <a:pathLst>
                      <a:path w="105" h="103">
                        <a:moveTo>
                          <a:pt x="91" y="26"/>
                        </a:moveTo>
                        <a:cubicBezTo>
                          <a:pt x="97" y="20"/>
                          <a:pt x="97" y="20"/>
                          <a:pt x="97" y="20"/>
                        </a:cubicBezTo>
                        <a:cubicBezTo>
                          <a:pt x="84" y="7"/>
                          <a:pt x="84" y="7"/>
                          <a:pt x="84" y="7"/>
                        </a:cubicBezTo>
                        <a:cubicBezTo>
                          <a:pt x="78" y="13"/>
                          <a:pt x="78" y="13"/>
                          <a:pt x="78" y="13"/>
                        </a:cubicBezTo>
                        <a:cubicBezTo>
                          <a:pt x="73" y="10"/>
                          <a:pt x="67" y="8"/>
                          <a:pt x="62" y="7"/>
                        </a:cubicBezTo>
                        <a:cubicBezTo>
                          <a:pt x="62" y="0"/>
                          <a:pt x="62" y="0"/>
                          <a:pt x="62" y="0"/>
                        </a:cubicBezTo>
                        <a:cubicBezTo>
                          <a:pt x="43" y="0"/>
                          <a:pt x="43" y="0"/>
                          <a:pt x="43" y="0"/>
                        </a:cubicBezTo>
                        <a:cubicBezTo>
                          <a:pt x="43" y="7"/>
                          <a:pt x="43" y="7"/>
                          <a:pt x="43" y="7"/>
                        </a:cubicBezTo>
                        <a:cubicBezTo>
                          <a:pt x="38" y="8"/>
                          <a:pt x="33" y="10"/>
                          <a:pt x="28" y="13"/>
                        </a:cubicBezTo>
                        <a:cubicBezTo>
                          <a:pt x="22" y="7"/>
                          <a:pt x="22" y="7"/>
                          <a:pt x="22" y="7"/>
                        </a:cubicBezTo>
                        <a:cubicBezTo>
                          <a:pt x="8" y="20"/>
                          <a:pt x="8" y="20"/>
                          <a:pt x="8" y="20"/>
                        </a:cubicBezTo>
                        <a:cubicBezTo>
                          <a:pt x="15" y="27"/>
                          <a:pt x="15" y="27"/>
                          <a:pt x="15" y="27"/>
                        </a:cubicBezTo>
                        <a:cubicBezTo>
                          <a:pt x="12" y="31"/>
                          <a:pt x="10" y="36"/>
                          <a:pt x="8" y="42"/>
                        </a:cubicBezTo>
                        <a:cubicBezTo>
                          <a:pt x="0" y="42"/>
                          <a:pt x="0" y="42"/>
                          <a:pt x="0" y="42"/>
                        </a:cubicBezTo>
                        <a:cubicBezTo>
                          <a:pt x="0" y="61"/>
                          <a:pt x="0" y="61"/>
                          <a:pt x="0" y="61"/>
                        </a:cubicBezTo>
                        <a:cubicBezTo>
                          <a:pt x="9" y="61"/>
                          <a:pt x="9" y="61"/>
                          <a:pt x="9" y="61"/>
                        </a:cubicBezTo>
                        <a:cubicBezTo>
                          <a:pt x="10" y="66"/>
                          <a:pt x="12" y="71"/>
                          <a:pt x="15" y="76"/>
                        </a:cubicBezTo>
                        <a:cubicBezTo>
                          <a:pt x="9" y="82"/>
                          <a:pt x="9" y="82"/>
                          <a:pt x="9" y="82"/>
                        </a:cubicBezTo>
                        <a:cubicBezTo>
                          <a:pt x="22" y="95"/>
                          <a:pt x="22" y="95"/>
                          <a:pt x="22" y="95"/>
                        </a:cubicBezTo>
                        <a:cubicBezTo>
                          <a:pt x="28" y="89"/>
                          <a:pt x="28" y="89"/>
                          <a:pt x="28" y="89"/>
                        </a:cubicBezTo>
                        <a:cubicBezTo>
                          <a:pt x="33" y="92"/>
                          <a:pt x="38" y="94"/>
                          <a:pt x="43" y="95"/>
                        </a:cubicBezTo>
                        <a:cubicBezTo>
                          <a:pt x="43" y="103"/>
                          <a:pt x="43" y="103"/>
                          <a:pt x="43" y="103"/>
                        </a:cubicBezTo>
                        <a:cubicBezTo>
                          <a:pt x="62" y="103"/>
                          <a:pt x="62" y="103"/>
                          <a:pt x="62" y="103"/>
                        </a:cubicBezTo>
                        <a:cubicBezTo>
                          <a:pt x="62" y="95"/>
                          <a:pt x="62" y="95"/>
                          <a:pt x="62" y="95"/>
                        </a:cubicBezTo>
                        <a:cubicBezTo>
                          <a:pt x="67" y="94"/>
                          <a:pt x="73" y="92"/>
                          <a:pt x="77" y="89"/>
                        </a:cubicBezTo>
                        <a:cubicBezTo>
                          <a:pt x="83" y="95"/>
                          <a:pt x="83" y="95"/>
                          <a:pt x="83" y="95"/>
                        </a:cubicBezTo>
                        <a:cubicBezTo>
                          <a:pt x="96" y="82"/>
                          <a:pt x="96" y="82"/>
                          <a:pt x="96" y="82"/>
                        </a:cubicBezTo>
                        <a:cubicBezTo>
                          <a:pt x="91" y="76"/>
                          <a:pt x="91" y="76"/>
                          <a:pt x="91" y="76"/>
                        </a:cubicBezTo>
                        <a:cubicBezTo>
                          <a:pt x="94" y="71"/>
                          <a:pt x="96" y="66"/>
                          <a:pt x="97" y="61"/>
                        </a:cubicBezTo>
                        <a:cubicBezTo>
                          <a:pt x="105" y="61"/>
                          <a:pt x="105" y="61"/>
                          <a:pt x="105" y="61"/>
                        </a:cubicBezTo>
                        <a:cubicBezTo>
                          <a:pt x="105" y="42"/>
                          <a:pt x="105" y="42"/>
                          <a:pt x="105" y="42"/>
                        </a:cubicBezTo>
                        <a:cubicBezTo>
                          <a:pt x="97" y="42"/>
                          <a:pt x="97" y="42"/>
                          <a:pt x="97" y="42"/>
                        </a:cubicBezTo>
                        <a:cubicBezTo>
                          <a:pt x="96" y="36"/>
                          <a:pt x="94" y="31"/>
                          <a:pt x="91" y="26"/>
                        </a:cubicBezTo>
                        <a:close/>
                        <a:moveTo>
                          <a:pt x="53" y="83"/>
                        </a:moveTo>
                        <a:cubicBezTo>
                          <a:pt x="35" y="83"/>
                          <a:pt x="21" y="69"/>
                          <a:pt x="21" y="51"/>
                        </a:cubicBezTo>
                        <a:cubicBezTo>
                          <a:pt x="21" y="33"/>
                          <a:pt x="35" y="19"/>
                          <a:pt x="53" y="19"/>
                        </a:cubicBezTo>
                        <a:cubicBezTo>
                          <a:pt x="71" y="19"/>
                          <a:pt x="85" y="33"/>
                          <a:pt x="85" y="51"/>
                        </a:cubicBezTo>
                        <a:cubicBezTo>
                          <a:pt x="85" y="69"/>
                          <a:pt x="71" y="83"/>
                          <a:pt x="53" y="83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bevel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48" name="Oval 150"/>
                  <p:cNvSpPr>
                    <a:spLocks noChangeArrowheads="1"/>
                  </p:cNvSpPr>
                  <p:nvPr/>
                </p:nvSpPr>
                <p:spPr bwMode="auto">
                  <a:xfrm>
                    <a:off x="97160" y="326983"/>
                    <a:ext cx="37370" cy="3737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bevel/>
                      </a14:hiddenLine>
                    </a:ext>
                  </a:extLst>
                </p:spPr>
                <p:txBody>
                  <a:bodyPr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endParaRPr lang="zh-CN" altLang="en-US" sz="1300">
                      <a:solidFill>
                        <a:srgbClr val="000000"/>
                      </a:solidFill>
                      <a:latin typeface="+mn-lt"/>
                      <a:ea typeface="+mn-ea"/>
                      <a:cs typeface="+mn-ea"/>
                      <a:sym typeface="+mn-lt"/>
                    </a:endParaRPr>
                  </a:p>
                </p:txBody>
              </p:sp>
            </p:grpSp>
          </p:grpSp>
          <p:grpSp>
            <p:nvGrpSpPr>
              <p:cNvPr id="3" name="组合 2"/>
              <p:cNvGrpSpPr/>
              <p:nvPr/>
            </p:nvGrpSpPr>
            <p:grpSpPr>
              <a:xfrm>
                <a:off x="9764" y="3902"/>
                <a:ext cx="2637" cy="1115"/>
                <a:chOff x="9764" y="3902"/>
                <a:chExt cx="2637" cy="1115"/>
              </a:xfrm>
            </p:grpSpPr>
            <p:sp>
              <p:nvSpPr>
                <p:cNvPr id="72" name="PA-矩形 4"/>
                <p:cNvSpPr>
                  <a:spLocks noChangeArrowheads="1"/>
                </p:cNvSpPr>
                <p:nvPr>
                  <p:custDataLst>
                    <p:tags r:id="rId4"/>
                  </p:custDataLst>
                </p:nvPr>
              </p:nvSpPr>
              <p:spPr bwMode="auto">
                <a:xfrm>
                  <a:off x="9764" y="4145"/>
                  <a:ext cx="2637" cy="87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 anchor="t" anchorCtr="0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03/</a:t>
                  </a:r>
                  <a:r>
                    <a:rPr lang="zh-CN" altLang="en-US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外部环境发生变化</a:t>
                  </a:r>
                </a:p>
              </p:txBody>
            </p:sp>
            <p:sp>
              <p:nvSpPr>
                <p:cNvPr id="10" name="矩形 9"/>
                <p:cNvSpPr/>
                <p:nvPr/>
              </p:nvSpPr>
              <p:spPr>
                <a:xfrm>
                  <a:off x="9789" y="3902"/>
                  <a:ext cx="620" cy="80"/>
                </a:xfrm>
                <a:prstGeom prst="rect">
                  <a:avLst/>
                </a:prstGeom>
                <a:solidFill>
                  <a:srgbClr val="EEA07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28552" tIns="129600" rIns="129600" bIns="129600" rtlCol="0" anchor="ctr" anchorCtr="0"/>
                <a:lstStyle/>
                <a:p>
                  <a:pPr algn="ctr"/>
                  <a:endParaRPr kumimoji="1" lang="zh-CN" altLang="en-US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" name="组合 1"/>
              <p:cNvGrpSpPr/>
              <p:nvPr/>
            </p:nvGrpSpPr>
            <p:grpSpPr>
              <a:xfrm>
                <a:off x="3501" y="5058"/>
                <a:ext cx="3617" cy="619"/>
                <a:chOff x="3494" y="5058"/>
                <a:chExt cx="3617" cy="619"/>
              </a:xfrm>
            </p:grpSpPr>
            <p:sp>
              <p:nvSpPr>
                <p:cNvPr id="67" name="PA-矩形 4"/>
                <p:cNvSpPr>
                  <a:spLocks noChangeArrowheads="1"/>
                </p:cNvSpPr>
                <p:nvPr>
                  <p:custDataLst>
                    <p:tags r:id="rId3"/>
                  </p:custDataLst>
                </p:nvPr>
              </p:nvSpPr>
              <p:spPr bwMode="auto">
                <a:xfrm>
                  <a:off x="3494" y="5241"/>
                  <a:ext cx="3617" cy="43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 anchor="t" anchorCtr="0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01/ </a:t>
                  </a:r>
                  <a:r>
                    <a:rPr lang="zh-CN" altLang="en-US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心理障碍</a:t>
                  </a:r>
                </a:p>
              </p:txBody>
            </p:sp>
            <p:sp>
              <p:nvSpPr>
                <p:cNvPr id="75" name="矩形 74"/>
                <p:cNvSpPr/>
                <p:nvPr/>
              </p:nvSpPr>
              <p:spPr>
                <a:xfrm>
                  <a:off x="3494" y="5058"/>
                  <a:ext cx="620" cy="80"/>
                </a:xfrm>
                <a:prstGeom prst="rect">
                  <a:avLst/>
                </a:prstGeom>
                <a:solidFill>
                  <a:srgbClr val="EEA07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28552" tIns="129600" rIns="129600" bIns="129600" rtlCol="0" anchor="ctr" anchorCtr="0"/>
                <a:lstStyle/>
                <a:p>
                  <a:pPr algn="ctr"/>
                  <a:endParaRPr kumimoji="1" lang="zh-CN" altLang="en-US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76" name="矩形 75"/>
              <p:cNvSpPr/>
              <p:nvPr/>
            </p:nvSpPr>
            <p:spPr>
              <a:xfrm>
                <a:off x="6509" y="8242"/>
                <a:ext cx="620" cy="80"/>
              </a:xfrm>
              <a:prstGeom prst="rect">
                <a:avLst/>
              </a:prstGeom>
              <a:solidFill>
                <a:srgbClr val="EEA0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8552" tIns="129600" rIns="129600" bIns="129600" rtlCol="0" anchor="ctr" anchorCtr="0"/>
              <a:lstStyle/>
              <a:p>
                <a:pPr algn="ctr"/>
                <a:endParaRPr kumimoji="1" lang="zh-CN" altLang="en-US" sz="2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4" name="组合 3"/>
              <p:cNvGrpSpPr/>
              <p:nvPr/>
            </p:nvGrpSpPr>
            <p:grpSpPr>
              <a:xfrm>
                <a:off x="13511" y="7634"/>
                <a:ext cx="4876" cy="679"/>
                <a:chOff x="9764" y="3902"/>
                <a:chExt cx="4876" cy="679"/>
              </a:xfrm>
            </p:grpSpPr>
            <p:sp>
              <p:nvSpPr>
                <p:cNvPr id="5" name="PA-矩形 4"/>
                <p:cNvSpPr>
                  <a:spLocks noChangeArrowheads="1"/>
                </p:cNvSpPr>
                <p:nvPr>
                  <p:custDataLst>
                    <p:tags r:id="rId2"/>
                  </p:custDataLst>
                </p:nvPr>
              </p:nvSpPr>
              <p:spPr bwMode="auto">
                <a:xfrm>
                  <a:off x="9764" y="4145"/>
                  <a:ext cx="4876" cy="43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 anchor="t" anchorCtr="0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04/</a:t>
                  </a:r>
                  <a:r>
                    <a:rPr lang="zh-CN" altLang="en-US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人员素质低下</a:t>
                  </a:r>
                </a:p>
              </p:txBody>
            </p:sp>
            <p:sp>
              <p:nvSpPr>
                <p:cNvPr id="6" name="矩形 5"/>
                <p:cNvSpPr/>
                <p:nvPr/>
              </p:nvSpPr>
              <p:spPr>
                <a:xfrm>
                  <a:off x="9789" y="3902"/>
                  <a:ext cx="620" cy="80"/>
                </a:xfrm>
                <a:prstGeom prst="rect">
                  <a:avLst/>
                </a:prstGeom>
                <a:solidFill>
                  <a:srgbClr val="EEA07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28552" tIns="129600" rIns="129600" bIns="129600" rtlCol="0" anchor="ctr" anchorCtr="0"/>
                <a:lstStyle/>
                <a:p>
                  <a:pPr algn="ctr"/>
                  <a:endParaRPr kumimoji="1" lang="zh-CN" altLang="en-US" sz="20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0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0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0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0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0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0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561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0613" grpId="0" autoUpdateAnimBg="0"/>
      <p:bldP spid="580614" grpId="0" autoUpdateAnimBg="0"/>
      <p:bldP spid="580615" grpId="0" autoUpdateAnimBg="0"/>
      <p:bldP spid="110" grpId="0"/>
      <p:bldP spid="5611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1594485" y="1427480"/>
            <a:ext cx="9105900" cy="4078605"/>
          </a:xfrm>
          <a:prstGeom prst="roundRect">
            <a:avLst/>
          </a:prstGeom>
          <a:solidFill>
            <a:schemeClr val="bg1"/>
          </a:solidFill>
          <a:ln>
            <a:solidFill>
              <a:srgbClr val="E3C99A"/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7" name="任意多边形: 形状 86"/>
          <p:cNvSpPr/>
          <p:nvPr/>
        </p:nvSpPr>
        <p:spPr>
          <a:xfrm>
            <a:off x="-808782" y="-818105"/>
            <a:ext cx="2342995" cy="2617031"/>
          </a:xfrm>
          <a:custGeom>
            <a:avLst/>
            <a:gdLst>
              <a:gd name="connsiteX0" fmla="*/ 1979270 w 1979270"/>
              <a:gd name="connsiteY0" fmla="*/ 0 h 2210764"/>
              <a:gd name="connsiteX1" fmla="*/ 1203767 w 1979270"/>
              <a:gd name="connsiteY1" fmla="*/ 405114 h 2210764"/>
              <a:gd name="connsiteX2" fmla="*/ 1261640 w 1979270"/>
              <a:gd name="connsiteY2" fmla="*/ 1388962 h 2210764"/>
              <a:gd name="connsiteX3" fmla="*/ 486136 w 1979270"/>
              <a:gd name="connsiteY3" fmla="*/ 1747777 h 2210764"/>
              <a:gd name="connsiteX4" fmla="*/ 0 w 1979270"/>
              <a:gd name="connsiteY4" fmla="*/ 2210764 h 2210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9270" h="2210764">
                <a:moveTo>
                  <a:pt x="1979270" y="0"/>
                </a:moveTo>
                <a:cubicBezTo>
                  <a:pt x="1651321" y="86810"/>
                  <a:pt x="1323372" y="173620"/>
                  <a:pt x="1203767" y="405114"/>
                </a:cubicBezTo>
                <a:cubicBezTo>
                  <a:pt x="1084162" y="636608"/>
                  <a:pt x="1381245" y="1165185"/>
                  <a:pt x="1261640" y="1388962"/>
                </a:cubicBezTo>
                <a:cubicBezTo>
                  <a:pt x="1142035" y="1612739"/>
                  <a:pt x="696409" y="1610810"/>
                  <a:pt x="486136" y="1747777"/>
                </a:cubicBezTo>
                <a:cubicBezTo>
                  <a:pt x="275863" y="1884744"/>
                  <a:pt x="137931" y="2047754"/>
                  <a:pt x="0" y="2210764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2801257" y="1852686"/>
            <a:ext cx="6589486" cy="2773296"/>
            <a:chOff x="2801257" y="2086074"/>
            <a:chExt cx="6589486" cy="2773296"/>
          </a:xfrm>
        </p:grpSpPr>
        <p:sp>
          <p:nvSpPr>
            <p:cNvPr id="67" name="文本框 66"/>
            <p:cNvSpPr txBox="1"/>
            <p:nvPr/>
          </p:nvSpPr>
          <p:spPr>
            <a:xfrm>
              <a:off x="2801257" y="3023334"/>
              <a:ext cx="6589486" cy="1014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000" dirty="0">
                  <a:solidFill>
                    <a:srgbClr val="42AE8E"/>
                  </a:solidFill>
                  <a:cs typeface="+mn-ea"/>
                  <a:sym typeface="+mn-lt"/>
                </a:rPr>
                <a:t>避免僵局的发生</a:t>
              </a:r>
            </a:p>
          </p:txBody>
        </p:sp>
        <p:grpSp>
          <p:nvGrpSpPr>
            <p:cNvPr id="109" name="组合 108"/>
            <p:cNvGrpSpPr/>
            <p:nvPr/>
          </p:nvGrpSpPr>
          <p:grpSpPr>
            <a:xfrm>
              <a:off x="3621525" y="4094512"/>
              <a:ext cx="4948950" cy="340283"/>
              <a:chOff x="1045450" y="2031380"/>
              <a:chExt cx="4948950" cy="340283"/>
            </a:xfrm>
          </p:grpSpPr>
          <p:sp>
            <p:nvSpPr>
              <p:cNvPr id="68" name="文本框 67"/>
              <p:cNvSpPr txBox="1"/>
              <p:nvPr/>
            </p:nvSpPr>
            <p:spPr>
              <a:xfrm>
                <a:off x="2049340" y="2031380"/>
                <a:ext cx="294117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100" dirty="0">
                    <a:solidFill>
                      <a:srgbClr val="EEA071"/>
                    </a:solidFill>
                    <a:cs typeface="+mn-ea"/>
                    <a:sym typeface="+mn-lt"/>
                  </a:rPr>
                  <a:t>ENTERPRISE MANAGEMENT TRAINING</a:t>
                </a:r>
              </a:p>
            </p:txBody>
          </p:sp>
          <p:grpSp>
            <p:nvGrpSpPr>
              <p:cNvPr id="69" name="组合 68"/>
              <p:cNvGrpSpPr/>
              <p:nvPr/>
            </p:nvGrpSpPr>
            <p:grpSpPr>
              <a:xfrm>
                <a:off x="1045450" y="2167367"/>
                <a:ext cx="4948950" cy="204296"/>
                <a:chOff x="6837680" y="3870960"/>
                <a:chExt cx="4094480" cy="0"/>
              </a:xfrm>
            </p:grpSpPr>
            <p:cxnSp>
              <p:nvCxnSpPr>
                <p:cNvPr id="70" name="直接连接符 69"/>
                <p:cNvCxnSpPr/>
                <p:nvPr/>
              </p:nvCxnSpPr>
              <p:spPr>
                <a:xfrm>
                  <a:off x="6837680" y="3870960"/>
                  <a:ext cx="833120" cy="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直接连接符 70"/>
                <p:cNvCxnSpPr/>
                <p:nvPr/>
              </p:nvCxnSpPr>
              <p:spPr>
                <a:xfrm>
                  <a:off x="10099040" y="3870960"/>
                  <a:ext cx="833120" cy="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9" name="文本框 88"/>
            <p:cNvSpPr txBox="1"/>
            <p:nvPr/>
          </p:nvSpPr>
          <p:spPr>
            <a:xfrm>
              <a:off x="2801257" y="2086074"/>
              <a:ext cx="6589486" cy="1014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000" dirty="0">
                  <a:solidFill>
                    <a:schemeClr val="bg1">
                      <a:lumMod val="85000"/>
                    </a:schemeClr>
                  </a:solidFill>
                  <a:cs typeface="+mn-ea"/>
                  <a:sym typeface="+mn-lt"/>
                </a:rPr>
                <a:t>-02-</a:t>
              </a:r>
            </a:p>
          </p:txBody>
        </p:sp>
        <p:sp>
          <p:nvSpPr>
            <p:cNvPr id="91" name="PA-文本框 88"/>
            <p:cNvSpPr txBox="1"/>
            <p:nvPr>
              <p:custDataLst>
                <p:tags r:id="rId1"/>
              </p:custDataLst>
            </p:nvPr>
          </p:nvSpPr>
          <p:spPr>
            <a:xfrm>
              <a:off x="3621042" y="4511774"/>
              <a:ext cx="4949825" cy="3475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hangingPunct="0">
                <a:lnSpc>
                  <a:spcPct val="150000"/>
                </a:lnSpc>
              </a:pPr>
              <a:r>
                <a:rPr lang="en-US" altLang="zh-CN" sz="8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enter your text, change the color or size of the text. You can also format the appropriate text and adjust the line spacing of the text. 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>
      <p:transition spd="slow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组合 108"/>
          <p:cNvGrpSpPr/>
          <p:nvPr/>
        </p:nvGrpSpPr>
        <p:grpSpPr>
          <a:xfrm>
            <a:off x="3862825" y="1104569"/>
            <a:ext cx="4948950" cy="340283"/>
            <a:chOff x="1045450" y="2031380"/>
            <a:chExt cx="4948950" cy="340283"/>
          </a:xfrm>
        </p:grpSpPr>
        <p:sp>
          <p:nvSpPr>
            <p:cNvPr id="68" name="文本框 67"/>
            <p:cNvSpPr txBox="1"/>
            <p:nvPr/>
          </p:nvSpPr>
          <p:spPr>
            <a:xfrm>
              <a:off x="2049340" y="2031380"/>
              <a:ext cx="29411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chemeClr val="bg1">
                      <a:lumMod val="85000"/>
                    </a:schemeClr>
                  </a:solidFill>
                  <a:cs typeface="+mn-ea"/>
                  <a:sym typeface="+mn-lt"/>
                </a:rPr>
                <a:t>ENTERPRISE MANAGEMENT TRAINING</a:t>
              </a:r>
              <a:endParaRPr lang="zh-CN" altLang="en-US" sz="1100" dirty="0">
                <a:solidFill>
                  <a:schemeClr val="bg1">
                    <a:lumMod val="8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69" name="组合 68"/>
            <p:cNvGrpSpPr/>
            <p:nvPr/>
          </p:nvGrpSpPr>
          <p:grpSpPr>
            <a:xfrm>
              <a:off x="1045450" y="2167367"/>
              <a:ext cx="4948950" cy="204296"/>
              <a:chOff x="6837680" y="3870960"/>
              <a:chExt cx="4094480" cy="0"/>
            </a:xfrm>
          </p:grpSpPr>
          <p:cxnSp>
            <p:nvCxnSpPr>
              <p:cNvPr id="70" name="直接连接符 69"/>
              <p:cNvCxnSpPr/>
              <p:nvPr/>
            </p:nvCxnSpPr>
            <p:spPr>
              <a:xfrm>
                <a:off x="683768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1009904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0" name="文本框 109"/>
          <p:cNvSpPr txBox="1"/>
          <p:nvPr/>
        </p:nvSpPr>
        <p:spPr>
          <a:xfrm>
            <a:off x="4902200" y="577850"/>
            <a:ext cx="2870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42AE8E"/>
                </a:solidFill>
                <a:cs typeface="+mn-ea"/>
                <a:sym typeface="+mn-lt"/>
              </a:rPr>
              <a:t>避免僵局的发生</a:t>
            </a:r>
          </a:p>
        </p:txBody>
      </p:sp>
      <p:sp>
        <p:nvSpPr>
          <p:cNvPr id="561155" name="Text Box 3"/>
          <p:cNvSpPr txBox="1">
            <a:spLocks noChangeArrowheads="1"/>
          </p:cNvSpPr>
          <p:nvPr/>
        </p:nvSpPr>
        <p:spPr bwMode="auto">
          <a:xfrm>
            <a:off x="861060" y="2060736"/>
            <a:ext cx="6173788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dirty="0">
                <a:solidFill>
                  <a:srgbClr val="EEA071"/>
                </a:solidFill>
                <a:latin typeface="+mn-lt"/>
                <a:ea typeface="+mn-ea"/>
                <a:cs typeface="+mn-ea"/>
                <a:sym typeface="+mn-lt"/>
              </a:rPr>
              <a:t>一、避免僵局形成的态度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408359" y="3256191"/>
            <a:ext cx="9539183" cy="1785848"/>
            <a:chOff x="2218" y="5128"/>
            <a:chExt cx="15022" cy="2812"/>
          </a:xfrm>
        </p:grpSpPr>
        <p:grpSp>
          <p:nvGrpSpPr>
            <p:cNvPr id="7" name="组合 6"/>
            <p:cNvGrpSpPr/>
            <p:nvPr>
              <p:custDataLst>
                <p:tags r:id="rId1"/>
              </p:custDataLst>
            </p:nvPr>
          </p:nvGrpSpPr>
          <p:grpSpPr>
            <a:xfrm>
              <a:off x="2218" y="5128"/>
              <a:ext cx="3574" cy="2812"/>
              <a:chOff x="1408359" y="3381376"/>
              <a:chExt cx="2269209" cy="1785848"/>
            </a:xfrm>
          </p:grpSpPr>
          <p:sp>
            <p:nvSpPr>
              <p:cNvPr id="13" name="任意多边形 12"/>
              <p:cNvSpPr/>
              <p:nvPr>
                <p:custDataLst>
                  <p:tags r:id="rId18"/>
                </p:custDataLst>
              </p:nvPr>
            </p:nvSpPr>
            <p:spPr>
              <a:xfrm>
                <a:off x="1655879" y="4298207"/>
                <a:ext cx="1774170" cy="242810"/>
              </a:xfrm>
              <a:custGeom>
                <a:avLst/>
                <a:gdLst>
                  <a:gd name="connsiteX0" fmla="*/ 0 w 3062288"/>
                  <a:gd name="connsiteY0" fmla="*/ 0 h 419100"/>
                  <a:gd name="connsiteX1" fmla="*/ 23398 w 3062288"/>
                  <a:gd name="connsiteY1" fmla="*/ 0 h 419100"/>
                  <a:gd name="connsiteX2" fmla="*/ 85310 w 3062288"/>
                  <a:gd name="connsiteY2" fmla="*/ 247650 h 419100"/>
                  <a:gd name="connsiteX3" fmla="*/ 2976976 w 3062288"/>
                  <a:gd name="connsiteY3" fmla="*/ 247650 h 419100"/>
                  <a:gd name="connsiteX4" fmla="*/ 3038889 w 3062288"/>
                  <a:gd name="connsiteY4" fmla="*/ 0 h 419100"/>
                  <a:gd name="connsiteX5" fmla="*/ 3062288 w 3062288"/>
                  <a:gd name="connsiteY5" fmla="*/ 0 h 419100"/>
                  <a:gd name="connsiteX6" fmla="*/ 2995612 w 3062288"/>
                  <a:gd name="connsiteY6" fmla="*/ 266701 h 419100"/>
                  <a:gd name="connsiteX7" fmla="*/ 1656649 w 3062288"/>
                  <a:gd name="connsiteY7" fmla="*/ 266701 h 419100"/>
                  <a:gd name="connsiteX8" fmla="*/ 1531144 w 3062288"/>
                  <a:gd name="connsiteY8" fmla="*/ 419100 h 419100"/>
                  <a:gd name="connsiteX9" fmla="*/ 1405639 w 3062288"/>
                  <a:gd name="connsiteY9" fmla="*/ 266701 h 419100"/>
                  <a:gd name="connsiteX10" fmla="*/ 66675 w 3062288"/>
                  <a:gd name="connsiteY10" fmla="*/ 266701 h 419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062288" h="419100">
                    <a:moveTo>
                      <a:pt x="0" y="0"/>
                    </a:moveTo>
                    <a:lnTo>
                      <a:pt x="23398" y="0"/>
                    </a:lnTo>
                    <a:lnTo>
                      <a:pt x="85310" y="247650"/>
                    </a:lnTo>
                    <a:lnTo>
                      <a:pt x="2976976" y="247650"/>
                    </a:lnTo>
                    <a:lnTo>
                      <a:pt x="3038889" y="0"/>
                    </a:lnTo>
                    <a:lnTo>
                      <a:pt x="3062288" y="0"/>
                    </a:lnTo>
                    <a:lnTo>
                      <a:pt x="2995612" y="266701"/>
                    </a:lnTo>
                    <a:lnTo>
                      <a:pt x="1656649" y="266701"/>
                    </a:lnTo>
                    <a:lnTo>
                      <a:pt x="1531144" y="419100"/>
                    </a:lnTo>
                    <a:lnTo>
                      <a:pt x="1405639" y="266701"/>
                    </a:lnTo>
                    <a:lnTo>
                      <a:pt x="66675" y="266701"/>
                    </a:lnTo>
                    <a:close/>
                  </a:path>
                </a:pathLst>
              </a:custGeom>
              <a:solidFill>
                <a:srgbClr val="42AE8E"/>
              </a:solidFill>
              <a:ln>
                <a:noFill/>
              </a:ln>
            </p:spPr>
            <p:style>
              <a:lnRef idx="2">
                <a:srgbClr val="018BE9">
                  <a:shade val="50000"/>
                </a:srgbClr>
              </a:lnRef>
              <a:fillRef idx="1">
                <a:srgbClr val="018BE9"/>
              </a:fillRef>
              <a:effectRef idx="0">
                <a:srgbClr val="018BE9"/>
              </a:effectRef>
              <a:fontRef idx="minor">
                <a:srgbClr val="FFFFFF"/>
              </a:fontRef>
            </p:style>
            <p:txBody>
              <a:bodyPr rtlCol="0" anchor="ctr">
                <a:normAutofit fontScale="45000" lnSpcReduction="20000"/>
              </a:bodyPr>
              <a:lstStyle/>
              <a:p>
                <a:pPr algn="ctr">
                  <a:lnSpc>
                    <a:spcPct val="140000"/>
                  </a:lnSpc>
                </a:pPr>
                <a:endParaRPr lang="zh-CN" altLang="en-US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任意多边形 23"/>
              <p:cNvSpPr/>
              <p:nvPr>
                <p:custDataLst>
                  <p:tags r:id="rId19"/>
                </p:custDataLst>
              </p:nvPr>
            </p:nvSpPr>
            <p:spPr>
              <a:xfrm>
                <a:off x="2309209" y="4587403"/>
                <a:ext cx="467509" cy="579821"/>
              </a:xfrm>
              <a:custGeom>
                <a:avLst/>
                <a:gdLst>
                  <a:gd name="connsiteX0" fmla="*/ 288000 w 576000"/>
                  <a:gd name="connsiteY0" fmla="*/ 57150 h 714375"/>
                  <a:gd name="connsiteX1" fmla="*/ 576000 w 576000"/>
                  <a:gd name="connsiteY1" fmla="*/ 209550 h 714375"/>
                  <a:gd name="connsiteX2" fmla="*/ 576000 w 576000"/>
                  <a:gd name="connsiteY2" fmla="*/ 561975 h 714375"/>
                  <a:gd name="connsiteX3" fmla="*/ 288000 w 576000"/>
                  <a:gd name="connsiteY3" fmla="*/ 714375 h 714375"/>
                  <a:gd name="connsiteX4" fmla="*/ 0 w 576000"/>
                  <a:gd name="connsiteY4" fmla="*/ 561975 h 714375"/>
                  <a:gd name="connsiteX5" fmla="*/ 0 w 576000"/>
                  <a:gd name="connsiteY5" fmla="*/ 209550 h 714375"/>
                  <a:gd name="connsiteX6" fmla="*/ 288000 w 576000"/>
                  <a:gd name="connsiteY6" fmla="*/ 0 h 714375"/>
                  <a:gd name="connsiteX7" fmla="*/ 576000 w 576000"/>
                  <a:gd name="connsiteY7" fmla="*/ 152400 h 714375"/>
                  <a:gd name="connsiteX8" fmla="*/ 576000 w 576000"/>
                  <a:gd name="connsiteY8" fmla="*/ 180975 h 714375"/>
                  <a:gd name="connsiteX9" fmla="*/ 288000 w 576000"/>
                  <a:gd name="connsiteY9" fmla="*/ 28575 h 714375"/>
                  <a:gd name="connsiteX10" fmla="*/ 0 w 576000"/>
                  <a:gd name="connsiteY10" fmla="*/ 180975 h 714375"/>
                  <a:gd name="connsiteX11" fmla="*/ 0 w 576000"/>
                  <a:gd name="connsiteY11" fmla="*/ 152400 h 714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76000" h="714375">
                    <a:moveTo>
                      <a:pt x="288000" y="57150"/>
                    </a:moveTo>
                    <a:lnTo>
                      <a:pt x="576000" y="209550"/>
                    </a:lnTo>
                    <a:lnTo>
                      <a:pt x="576000" y="561975"/>
                    </a:lnTo>
                    <a:lnTo>
                      <a:pt x="288000" y="714375"/>
                    </a:lnTo>
                    <a:lnTo>
                      <a:pt x="0" y="561975"/>
                    </a:lnTo>
                    <a:lnTo>
                      <a:pt x="0" y="209550"/>
                    </a:lnTo>
                    <a:close/>
                    <a:moveTo>
                      <a:pt x="288000" y="0"/>
                    </a:moveTo>
                    <a:lnTo>
                      <a:pt x="576000" y="152400"/>
                    </a:lnTo>
                    <a:lnTo>
                      <a:pt x="576000" y="180975"/>
                    </a:lnTo>
                    <a:lnTo>
                      <a:pt x="288000" y="28575"/>
                    </a:lnTo>
                    <a:lnTo>
                      <a:pt x="0" y="180975"/>
                    </a:lnTo>
                    <a:lnTo>
                      <a:pt x="0" y="152400"/>
                    </a:lnTo>
                    <a:close/>
                  </a:path>
                </a:pathLst>
              </a:custGeom>
              <a:solidFill>
                <a:srgbClr val="42AE8E"/>
              </a:solidFill>
              <a:ln>
                <a:noFill/>
              </a:ln>
            </p:spPr>
            <p:style>
              <a:lnRef idx="2">
                <a:srgbClr val="018BE9">
                  <a:shade val="50000"/>
                </a:srgbClr>
              </a:lnRef>
              <a:fillRef idx="1">
                <a:srgbClr val="018BE9"/>
              </a:fillRef>
              <a:effectRef idx="0">
                <a:srgbClr val="018BE9"/>
              </a:effectRef>
              <a:fontRef idx="minor">
                <a:srgbClr val="FFFFFF"/>
              </a:fontRef>
            </p:style>
            <p:txBody>
              <a:bodyPr rtlCol="0" anchor="ctr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sz="2400" dirty="0">
                    <a:solidFill>
                      <a:schemeClr val="bg1"/>
                    </a:solidFill>
                    <a:cs typeface="+mn-ea"/>
                    <a:sym typeface="+mn-lt"/>
                  </a:rPr>
                  <a:t>A</a:t>
                </a:r>
              </a:p>
            </p:txBody>
          </p:sp>
          <p:sp>
            <p:nvSpPr>
              <p:cNvPr id="31" name="任意多边形 30"/>
              <p:cNvSpPr/>
              <p:nvPr>
                <p:custDataLst>
                  <p:tags r:id="rId20"/>
                </p:custDataLst>
              </p:nvPr>
            </p:nvSpPr>
            <p:spPr>
              <a:xfrm>
                <a:off x="1408359" y="3381376"/>
                <a:ext cx="2269209" cy="1022768"/>
              </a:xfrm>
              <a:custGeom>
                <a:avLst/>
                <a:gdLst>
                  <a:gd name="connsiteX0" fmla="*/ 16494 w 2795806"/>
                  <a:gd name="connsiteY0" fmla="*/ 49404 h 1260113"/>
                  <a:gd name="connsiteX1" fmla="*/ 2779312 w 2795806"/>
                  <a:gd name="connsiteY1" fmla="*/ 49404 h 1260113"/>
                  <a:gd name="connsiteX2" fmla="*/ 2375105 w 2795806"/>
                  <a:gd name="connsiteY2" fmla="*/ 1260113 h 1260113"/>
                  <a:gd name="connsiteX3" fmla="*/ 420701 w 2795806"/>
                  <a:gd name="connsiteY3" fmla="*/ 1260113 h 1260113"/>
                  <a:gd name="connsiteX4" fmla="*/ 0 w 2795806"/>
                  <a:gd name="connsiteY4" fmla="*/ 0 h 1260113"/>
                  <a:gd name="connsiteX5" fmla="*/ 2795806 w 2795806"/>
                  <a:gd name="connsiteY5" fmla="*/ 0 h 1260113"/>
                  <a:gd name="connsiteX6" fmla="*/ 2785322 w 2795806"/>
                  <a:gd name="connsiteY6" fmla="*/ 31404 h 1260113"/>
                  <a:gd name="connsiteX7" fmla="*/ 10485 w 2795806"/>
                  <a:gd name="connsiteY7" fmla="*/ 31404 h 12601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795806" h="1260113">
                    <a:moveTo>
                      <a:pt x="16494" y="49404"/>
                    </a:moveTo>
                    <a:lnTo>
                      <a:pt x="2779312" y="49404"/>
                    </a:lnTo>
                    <a:lnTo>
                      <a:pt x="2375105" y="1260113"/>
                    </a:lnTo>
                    <a:lnTo>
                      <a:pt x="420701" y="1260113"/>
                    </a:lnTo>
                    <a:close/>
                    <a:moveTo>
                      <a:pt x="0" y="0"/>
                    </a:moveTo>
                    <a:lnTo>
                      <a:pt x="2795806" y="0"/>
                    </a:lnTo>
                    <a:lnTo>
                      <a:pt x="2785322" y="31404"/>
                    </a:lnTo>
                    <a:lnTo>
                      <a:pt x="10485" y="31404"/>
                    </a:lnTo>
                    <a:close/>
                  </a:path>
                </a:pathLst>
              </a:custGeom>
              <a:solidFill>
                <a:srgbClr val="42AE8E"/>
              </a:solidFill>
              <a:ln>
                <a:noFill/>
              </a:ln>
            </p:spPr>
            <p:style>
              <a:lnRef idx="2">
                <a:srgbClr val="018BE9">
                  <a:shade val="50000"/>
                </a:srgbClr>
              </a:lnRef>
              <a:fillRef idx="1">
                <a:srgbClr val="018BE9"/>
              </a:fillRef>
              <a:effectRef idx="0">
                <a:srgbClr val="018BE9"/>
              </a:effectRef>
              <a:fontRef idx="minor">
                <a:srgbClr val="FFFFFF"/>
              </a:fontRef>
            </p:style>
            <p:txBody>
              <a:bodyPr lIns="90000" tIns="46800" rIns="90000" bIns="45720" rtlCol="0" anchor="ctr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endParaRPr lang="zh-CN" altLang="en-US" sz="1400" spc="15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组合 7"/>
            <p:cNvGrpSpPr/>
            <p:nvPr>
              <p:custDataLst>
                <p:tags r:id="rId2"/>
              </p:custDataLst>
            </p:nvPr>
          </p:nvGrpSpPr>
          <p:grpSpPr>
            <a:xfrm>
              <a:off x="6035" y="5128"/>
              <a:ext cx="3574" cy="2812"/>
              <a:chOff x="3832319" y="3381376"/>
              <a:chExt cx="2269209" cy="1785848"/>
            </a:xfrm>
          </p:grpSpPr>
          <p:sp>
            <p:nvSpPr>
              <p:cNvPr id="38" name="任意多边形 37"/>
              <p:cNvSpPr/>
              <p:nvPr>
                <p:custDataLst>
                  <p:tags r:id="rId15"/>
                </p:custDataLst>
              </p:nvPr>
            </p:nvSpPr>
            <p:spPr>
              <a:xfrm>
                <a:off x="4078569" y="4298207"/>
                <a:ext cx="1774170" cy="242810"/>
              </a:xfrm>
              <a:custGeom>
                <a:avLst/>
                <a:gdLst>
                  <a:gd name="connsiteX0" fmla="*/ 0 w 3062288"/>
                  <a:gd name="connsiteY0" fmla="*/ 0 h 419100"/>
                  <a:gd name="connsiteX1" fmla="*/ 23398 w 3062288"/>
                  <a:gd name="connsiteY1" fmla="*/ 0 h 419100"/>
                  <a:gd name="connsiteX2" fmla="*/ 85310 w 3062288"/>
                  <a:gd name="connsiteY2" fmla="*/ 247650 h 419100"/>
                  <a:gd name="connsiteX3" fmla="*/ 2976976 w 3062288"/>
                  <a:gd name="connsiteY3" fmla="*/ 247650 h 419100"/>
                  <a:gd name="connsiteX4" fmla="*/ 3038889 w 3062288"/>
                  <a:gd name="connsiteY4" fmla="*/ 0 h 419100"/>
                  <a:gd name="connsiteX5" fmla="*/ 3062288 w 3062288"/>
                  <a:gd name="connsiteY5" fmla="*/ 0 h 419100"/>
                  <a:gd name="connsiteX6" fmla="*/ 2995612 w 3062288"/>
                  <a:gd name="connsiteY6" fmla="*/ 266701 h 419100"/>
                  <a:gd name="connsiteX7" fmla="*/ 1656649 w 3062288"/>
                  <a:gd name="connsiteY7" fmla="*/ 266701 h 419100"/>
                  <a:gd name="connsiteX8" fmla="*/ 1531144 w 3062288"/>
                  <a:gd name="connsiteY8" fmla="*/ 419100 h 419100"/>
                  <a:gd name="connsiteX9" fmla="*/ 1405639 w 3062288"/>
                  <a:gd name="connsiteY9" fmla="*/ 266701 h 419100"/>
                  <a:gd name="connsiteX10" fmla="*/ 66675 w 3062288"/>
                  <a:gd name="connsiteY10" fmla="*/ 266701 h 419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062288" h="419100">
                    <a:moveTo>
                      <a:pt x="0" y="0"/>
                    </a:moveTo>
                    <a:lnTo>
                      <a:pt x="23398" y="0"/>
                    </a:lnTo>
                    <a:lnTo>
                      <a:pt x="85310" y="247650"/>
                    </a:lnTo>
                    <a:lnTo>
                      <a:pt x="2976976" y="247650"/>
                    </a:lnTo>
                    <a:lnTo>
                      <a:pt x="3038889" y="0"/>
                    </a:lnTo>
                    <a:lnTo>
                      <a:pt x="3062288" y="0"/>
                    </a:lnTo>
                    <a:lnTo>
                      <a:pt x="2995612" y="266701"/>
                    </a:lnTo>
                    <a:lnTo>
                      <a:pt x="1656649" y="266701"/>
                    </a:lnTo>
                    <a:lnTo>
                      <a:pt x="1531144" y="419100"/>
                    </a:lnTo>
                    <a:lnTo>
                      <a:pt x="1405639" y="266701"/>
                    </a:lnTo>
                    <a:lnTo>
                      <a:pt x="66675" y="266701"/>
                    </a:lnTo>
                    <a:close/>
                  </a:path>
                </a:pathLst>
              </a:custGeom>
              <a:solidFill>
                <a:srgbClr val="EEA071"/>
              </a:solidFill>
              <a:ln>
                <a:noFill/>
              </a:ln>
            </p:spPr>
            <p:style>
              <a:lnRef idx="2">
                <a:srgbClr val="018BE9">
                  <a:shade val="50000"/>
                </a:srgbClr>
              </a:lnRef>
              <a:fillRef idx="1">
                <a:srgbClr val="018BE9"/>
              </a:fillRef>
              <a:effectRef idx="0">
                <a:srgbClr val="018BE9"/>
              </a:effectRef>
              <a:fontRef idx="minor">
                <a:srgbClr val="FFFFFF"/>
              </a:fontRef>
            </p:style>
            <p:txBody>
              <a:bodyPr rtlCol="0" anchor="ctr">
                <a:normAutofit fontScale="40000" lnSpcReduction="20000"/>
              </a:bodyPr>
              <a:lstStyle/>
              <a:p>
                <a:pPr algn="ctr">
                  <a:lnSpc>
                    <a:spcPct val="140000"/>
                  </a:lnSpc>
                </a:pPr>
                <a:endParaRPr lang="zh-CN" altLang="en-US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" name="任意多边形 38"/>
              <p:cNvSpPr/>
              <p:nvPr>
                <p:custDataLst>
                  <p:tags r:id="rId16"/>
                </p:custDataLst>
              </p:nvPr>
            </p:nvSpPr>
            <p:spPr>
              <a:xfrm>
                <a:off x="4732534" y="4587403"/>
                <a:ext cx="467509" cy="579821"/>
              </a:xfrm>
              <a:custGeom>
                <a:avLst/>
                <a:gdLst>
                  <a:gd name="connsiteX0" fmla="*/ 288000 w 576000"/>
                  <a:gd name="connsiteY0" fmla="*/ 57150 h 714375"/>
                  <a:gd name="connsiteX1" fmla="*/ 576000 w 576000"/>
                  <a:gd name="connsiteY1" fmla="*/ 209550 h 714375"/>
                  <a:gd name="connsiteX2" fmla="*/ 576000 w 576000"/>
                  <a:gd name="connsiteY2" fmla="*/ 561975 h 714375"/>
                  <a:gd name="connsiteX3" fmla="*/ 288000 w 576000"/>
                  <a:gd name="connsiteY3" fmla="*/ 714375 h 714375"/>
                  <a:gd name="connsiteX4" fmla="*/ 0 w 576000"/>
                  <a:gd name="connsiteY4" fmla="*/ 561975 h 714375"/>
                  <a:gd name="connsiteX5" fmla="*/ 0 w 576000"/>
                  <a:gd name="connsiteY5" fmla="*/ 209550 h 714375"/>
                  <a:gd name="connsiteX6" fmla="*/ 288000 w 576000"/>
                  <a:gd name="connsiteY6" fmla="*/ 0 h 714375"/>
                  <a:gd name="connsiteX7" fmla="*/ 576000 w 576000"/>
                  <a:gd name="connsiteY7" fmla="*/ 152400 h 714375"/>
                  <a:gd name="connsiteX8" fmla="*/ 576000 w 576000"/>
                  <a:gd name="connsiteY8" fmla="*/ 180975 h 714375"/>
                  <a:gd name="connsiteX9" fmla="*/ 288000 w 576000"/>
                  <a:gd name="connsiteY9" fmla="*/ 28575 h 714375"/>
                  <a:gd name="connsiteX10" fmla="*/ 0 w 576000"/>
                  <a:gd name="connsiteY10" fmla="*/ 180975 h 714375"/>
                  <a:gd name="connsiteX11" fmla="*/ 0 w 576000"/>
                  <a:gd name="connsiteY11" fmla="*/ 152400 h 714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76000" h="714375">
                    <a:moveTo>
                      <a:pt x="288000" y="57150"/>
                    </a:moveTo>
                    <a:lnTo>
                      <a:pt x="576000" y="209550"/>
                    </a:lnTo>
                    <a:lnTo>
                      <a:pt x="576000" y="561975"/>
                    </a:lnTo>
                    <a:lnTo>
                      <a:pt x="288000" y="714375"/>
                    </a:lnTo>
                    <a:lnTo>
                      <a:pt x="0" y="561975"/>
                    </a:lnTo>
                    <a:lnTo>
                      <a:pt x="0" y="209550"/>
                    </a:lnTo>
                    <a:close/>
                    <a:moveTo>
                      <a:pt x="288000" y="0"/>
                    </a:moveTo>
                    <a:lnTo>
                      <a:pt x="576000" y="152400"/>
                    </a:lnTo>
                    <a:lnTo>
                      <a:pt x="576000" y="180975"/>
                    </a:lnTo>
                    <a:lnTo>
                      <a:pt x="288000" y="28575"/>
                    </a:lnTo>
                    <a:lnTo>
                      <a:pt x="0" y="180975"/>
                    </a:lnTo>
                    <a:lnTo>
                      <a:pt x="0" y="152400"/>
                    </a:lnTo>
                    <a:close/>
                  </a:path>
                </a:pathLst>
              </a:custGeom>
              <a:solidFill>
                <a:srgbClr val="EEA071"/>
              </a:solidFill>
              <a:ln>
                <a:noFill/>
              </a:ln>
            </p:spPr>
            <p:style>
              <a:lnRef idx="2">
                <a:srgbClr val="018BE9">
                  <a:shade val="50000"/>
                </a:srgbClr>
              </a:lnRef>
              <a:fillRef idx="1">
                <a:srgbClr val="018BE9"/>
              </a:fillRef>
              <a:effectRef idx="0">
                <a:srgbClr val="018BE9"/>
              </a:effectRef>
              <a:fontRef idx="minor">
                <a:srgbClr val="FFFFFF"/>
              </a:fontRef>
            </p:style>
            <p:txBody>
              <a:bodyPr rtlCol="0" anchor="ctr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sz="2400" dirty="0">
                    <a:solidFill>
                      <a:srgbClr val="FFFFFF"/>
                    </a:solidFill>
                    <a:cs typeface="+mn-ea"/>
                    <a:sym typeface="+mn-lt"/>
                  </a:rPr>
                  <a:t>B</a:t>
                </a:r>
                <a:endParaRPr lang="zh-CN" altLang="en-US" sz="2400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" name="任意多边形 39"/>
              <p:cNvSpPr/>
              <p:nvPr>
                <p:custDataLst>
                  <p:tags r:id="rId17"/>
                </p:custDataLst>
              </p:nvPr>
            </p:nvSpPr>
            <p:spPr>
              <a:xfrm>
                <a:off x="3832319" y="3381376"/>
                <a:ext cx="2269209" cy="1022768"/>
              </a:xfrm>
              <a:custGeom>
                <a:avLst/>
                <a:gdLst>
                  <a:gd name="connsiteX0" fmla="*/ 16494 w 2795806"/>
                  <a:gd name="connsiteY0" fmla="*/ 49404 h 1260113"/>
                  <a:gd name="connsiteX1" fmla="*/ 2779312 w 2795806"/>
                  <a:gd name="connsiteY1" fmla="*/ 49404 h 1260113"/>
                  <a:gd name="connsiteX2" fmla="*/ 2375105 w 2795806"/>
                  <a:gd name="connsiteY2" fmla="*/ 1260113 h 1260113"/>
                  <a:gd name="connsiteX3" fmla="*/ 420701 w 2795806"/>
                  <a:gd name="connsiteY3" fmla="*/ 1260113 h 1260113"/>
                  <a:gd name="connsiteX4" fmla="*/ 0 w 2795806"/>
                  <a:gd name="connsiteY4" fmla="*/ 0 h 1260113"/>
                  <a:gd name="connsiteX5" fmla="*/ 2795806 w 2795806"/>
                  <a:gd name="connsiteY5" fmla="*/ 0 h 1260113"/>
                  <a:gd name="connsiteX6" fmla="*/ 2785322 w 2795806"/>
                  <a:gd name="connsiteY6" fmla="*/ 31404 h 1260113"/>
                  <a:gd name="connsiteX7" fmla="*/ 10485 w 2795806"/>
                  <a:gd name="connsiteY7" fmla="*/ 31404 h 12601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795806" h="1260113">
                    <a:moveTo>
                      <a:pt x="16494" y="49404"/>
                    </a:moveTo>
                    <a:lnTo>
                      <a:pt x="2779312" y="49404"/>
                    </a:lnTo>
                    <a:lnTo>
                      <a:pt x="2375105" y="1260113"/>
                    </a:lnTo>
                    <a:lnTo>
                      <a:pt x="420701" y="1260113"/>
                    </a:lnTo>
                    <a:close/>
                    <a:moveTo>
                      <a:pt x="0" y="0"/>
                    </a:moveTo>
                    <a:lnTo>
                      <a:pt x="2795806" y="0"/>
                    </a:lnTo>
                    <a:lnTo>
                      <a:pt x="2785322" y="31404"/>
                    </a:lnTo>
                    <a:lnTo>
                      <a:pt x="10485" y="31404"/>
                    </a:lnTo>
                    <a:close/>
                  </a:path>
                </a:pathLst>
              </a:custGeom>
              <a:solidFill>
                <a:srgbClr val="EEA071"/>
              </a:solidFill>
              <a:ln>
                <a:noFill/>
              </a:ln>
            </p:spPr>
            <p:style>
              <a:lnRef idx="2">
                <a:srgbClr val="018BE9">
                  <a:shade val="50000"/>
                </a:srgbClr>
              </a:lnRef>
              <a:fillRef idx="1">
                <a:srgbClr val="018BE9"/>
              </a:fillRef>
              <a:effectRef idx="0">
                <a:srgbClr val="018BE9"/>
              </a:effectRef>
              <a:fontRef idx="minor">
                <a:srgbClr val="FFFFFF"/>
              </a:fontRef>
            </p:style>
            <p:txBody>
              <a:bodyPr lIns="90000" tIns="46800" rIns="90000" bIns="45720" rtlCol="0" anchor="ctr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endParaRPr lang="zh-CN" altLang="en-US" sz="1400" spc="15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组合 8"/>
            <p:cNvGrpSpPr/>
            <p:nvPr>
              <p:custDataLst>
                <p:tags r:id="rId3"/>
              </p:custDataLst>
            </p:nvPr>
          </p:nvGrpSpPr>
          <p:grpSpPr>
            <a:xfrm>
              <a:off x="9850" y="5128"/>
              <a:ext cx="3574" cy="2812"/>
              <a:chOff x="6255009" y="3381376"/>
              <a:chExt cx="2269209" cy="1785848"/>
            </a:xfrm>
          </p:grpSpPr>
          <p:sp>
            <p:nvSpPr>
              <p:cNvPr id="42" name="任意多边形 41"/>
              <p:cNvSpPr/>
              <p:nvPr>
                <p:custDataLst>
                  <p:tags r:id="rId12"/>
                </p:custDataLst>
              </p:nvPr>
            </p:nvSpPr>
            <p:spPr>
              <a:xfrm>
                <a:off x="6502529" y="4298207"/>
                <a:ext cx="1774170" cy="242810"/>
              </a:xfrm>
              <a:custGeom>
                <a:avLst/>
                <a:gdLst>
                  <a:gd name="connsiteX0" fmla="*/ 0 w 3062288"/>
                  <a:gd name="connsiteY0" fmla="*/ 0 h 419100"/>
                  <a:gd name="connsiteX1" fmla="*/ 23398 w 3062288"/>
                  <a:gd name="connsiteY1" fmla="*/ 0 h 419100"/>
                  <a:gd name="connsiteX2" fmla="*/ 85310 w 3062288"/>
                  <a:gd name="connsiteY2" fmla="*/ 247650 h 419100"/>
                  <a:gd name="connsiteX3" fmla="*/ 2976976 w 3062288"/>
                  <a:gd name="connsiteY3" fmla="*/ 247650 h 419100"/>
                  <a:gd name="connsiteX4" fmla="*/ 3038889 w 3062288"/>
                  <a:gd name="connsiteY4" fmla="*/ 0 h 419100"/>
                  <a:gd name="connsiteX5" fmla="*/ 3062288 w 3062288"/>
                  <a:gd name="connsiteY5" fmla="*/ 0 h 419100"/>
                  <a:gd name="connsiteX6" fmla="*/ 2995612 w 3062288"/>
                  <a:gd name="connsiteY6" fmla="*/ 266701 h 419100"/>
                  <a:gd name="connsiteX7" fmla="*/ 1656649 w 3062288"/>
                  <a:gd name="connsiteY7" fmla="*/ 266701 h 419100"/>
                  <a:gd name="connsiteX8" fmla="*/ 1531144 w 3062288"/>
                  <a:gd name="connsiteY8" fmla="*/ 419100 h 419100"/>
                  <a:gd name="connsiteX9" fmla="*/ 1405639 w 3062288"/>
                  <a:gd name="connsiteY9" fmla="*/ 266701 h 419100"/>
                  <a:gd name="connsiteX10" fmla="*/ 66675 w 3062288"/>
                  <a:gd name="connsiteY10" fmla="*/ 266701 h 419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062288" h="419100">
                    <a:moveTo>
                      <a:pt x="0" y="0"/>
                    </a:moveTo>
                    <a:lnTo>
                      <a:pt x="23398" y="0"/>
                    </a:lnTo>
                    <a:lnTo>
                      <a:pt x="85310" y="247650"/>
                    </a:lnTo>
                    <a:lnTo>
                      <a:pt x="2976976" y="247650"/>
                    </a:lnTo>
                    <a:lnTo>
                      <a:pt x="3038889" y="0"/>
                    </a:lnTo>
                    <a:lnTo>
                      <a:pt x="3062288" y="0"/>
                    </a:lnTo>
                    <a:lnTo>
                      <a:pt x="2995612" y="266701"/>
                    </a:lnTo>
                    <a:lnTo>
                      <a:pt x="1656649" y="266701"/>
                    </a:lnTo>
                    <a:lnTo>
                      <a:pt x="1531144" y="419100"/>
                    </a:lnTo>
                    <a:lnTo>
                      <a:pt x="1405639" y="266701"/>
                    </a:lnTo>
                    <a:lnTo>
                      <a:pt x="66675" y="266701"/>
                    </a:lnTo>
                    <a:close/>
                  </a:path>
                </a:pathLst>
              </a:custGeom>
              <a:solidFill>
                <a:srgbClr val="42AE8E"/>
              </a:solidFill>
              <a:ln>
                <a:noFill/>
              </a:ln>
            </p:spPr>
            <p:style>
              <a:lnRef idx="2">
                <a:srgbClr val="018BE9">
                  <a:shade val="50000"/>
                </a:srgbClr>
              </a:lnRef>
              <a:fillRef idx="1">
                <a:srgbClr val="018BE9"/>
              </a:fillRef>
              <a:effectRef idx="0">
                <a:srgbClr val="018BE9"/>
              </a:effectRef>
              <a:fontRef idx="minor">
                <a:srgbClr val="FFFFFF"/>
              </a:fontRef>
            </p:style>
            <p:txBody>
              <a:bodyPr rtlCol="0" anchor="ctr">
                <a:normAutofit fontScale="40000" lnSpcReduction="20000"/>
              </a:bodyPr>
              <a:lstStyle/>
              <a:p>
                <a:pPr algn="ctr">
                  <a:lnSpc>
                    <a:spcPct val="140000"/>
                  </a:lnSpc>
                </a:pPr>
                <a:endParaRPr lang="zh-CN" altLang="en-US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3" name="任意多边形 42"/>
              <p:cNvSpPr/>
              <p:nvPr>
                <p:custDataLst>
                  <p:tags r:id="rId13"/>
                </p:custDataLst>
              </p:nvPr>
            </p:nvSpPr>
            <p:spPr>
              <a:xfrm>
                <a:off x="7155859" y="4587403"/>
                <a:ext cx="467509" cy="579821"/>
              </a:xfrm>
              <a:custGeom>
                <a:avLst/>
                <a:gdLst>
                  <a:gd name="connsiteX0" fmla="*/ 288000 w 576000"/>
                  <a:gd name="connsiteY0" fmla="*/ 57150 h 714375"/>
                  <a:gd name="connsiteX1" fmla="*/ 576000 w 576000"/>
                  <a:gd name="connsiteY1" fmla="*/ 209550 h 714375"/>
                  <a:gd name="connsiteX2" fmla="*/ 576000 w 576000"/>
                  <a:gd name="connsiteY2" fmla="*/ 561975 h 714375"/>
                  <a:gd name="connsiteX3" fmla="*/ 288000 w 576000"/>
                  <a:gd name="connsiteY3" fmla="*/ 714375 h 714375"/>
                  <a:gd name="connsiteX4" fmla="*/ 0 w 576000"/>
                  <a:gd name="connsiteY4" fmla="*/ 561975 h 714375"/>
                  <a:gd name="connsiteX5" fmla="*/ 0 w 576000"/>
                  <a:gd name="connsiteY5" fmla="*/ 209550 h 714375"/>
                  <a:gd name="connsiteX6" fmla="*/ 288000 w 576000"/>
                  <a:gd name="connsiteY6" fmla="*/ 0 h 714375"/>
                  <a:gd name="connsiteX7" fmla="*/ 576000 w 576000"/>
                  <a:gd name="connsiteY7" fmla="*/ 152400 h 714375"/>
                  <a:gd name="connsiteX8" fmla="*/ 576000 w 576000"/>
                  <a:gd name="connsiteY8" fmla="*/ 180975 h 714375"/>
                  <a:gd name="connsiteX9" fmla="*/ 288000 w 576000"/>
                  <a:gd name="connsiteY9" fmla="*/ 28575 h 714375"/>
                  <a:gd name="connsiteX10" fmla="*/ 0 w 576000"/>
                  <a:gd name="connsiteY10" fmla="*/ 180975 h 714375"/>
                  <a:gd name="connsiteX11" fmla="*/ 0 w 576000"/>
                  <a:gd name="connsiteY11" fmla="*/ 152400 h 714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76000" h="714375">
                    <a:moveTo>
                      <a:pt x="288000" y="57150"/>
                    </a:moveTo>
                    <a:lnTo>
                      <a:pt x="576000" y="209550"/>
                    </a:lnTo>
                    <a:lnTo>
                      <a:pt x="576000" y="561975"/>
                    </a:lnTo>
                    <a:lnTo>
                      <a:pt x="288000" y="714375"/>
                    </a:lnTo>
                    <a:lnTo>
                      <a:pt x="0" y="561975"/>
                    </a:lnTo>
                    <a:lnTo>
                      <a:pt x="0" y="209550"/>
                    </a:lnTo>
                    <a:close/>
                    <a:moveTo>
                      <a:pt x="288000" y="0"/>
                    </a:moveTo>
                    <a:lnTo>
                      <a:pt x="576000" y="152400"/>
                    </a:lnTo>
                    <a:lnTo>
                      <a:pt x="576000" y="180975"/>
                    </a:lnTo>
                    <a:lnTo>
                      <a:pt x="288000" y="28575"/>
                    </a:lnTo>
                    <a:lnTo>
                      <a:pt x="0" y="180975"/>
                    </a:lnTo>
                    <a:lnTo>
                      <a:pt x="0" y="152400"/>
                    </a:lnTo>
                    <a:close/>
                  </a:path>
                </a:pathLst>
              </a:custGeom>
              <a:solidFill>
                <a:srgbClr val="42AE8E"/>
              </a:solidFill>
              <a:ln>
                <a:noFill/>
              </a:ln>
            </p:spPr>
            <p:style>
              <a:lnRef idx="2">
                <a:srgbClr val="018BE9">
                  <a:shade val="50000"/>
                </a:srgbClr>
              </a:lnRef>
              <a:fillRef idx="1">
                <a:srgbClr val="018BE9"/>
              </a:fillRef>
              <a:effectRef idx="0">
                <a:srgbClr val="018BE9"/>
              </a:effectRef>
              <a:fontRef idx="minor">
                <a:srgbClr val="FFFFFF"/>
              </a:fontRef>
            </p:style>
            <p:txBody>
              <a:bodyPr rtlCol="0" anchor="ctr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sz="2400" dirty="0">
                    <a:solidFill>
                      <a:srgbClr val="FFFFFF"/>
                    </a:solidFill>
                    <a:cs typeface="+mn-ea"/>
                    <a:sym typeface="+mn-lt"/>
                  </a:rPr>
                  <a:t>C</a:t>
                </a:r>
                <a:endParaRPr lang="zh-CN" altLang="en-US" sz="2400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4" name="任意多边形 43"/>
              <p:cNvSpPr/>
              <p:nvPr>
                <p:custDataLst>
                  <p:tags r:id="rId14"/>
                </p:custDataLst>
              </p:nvPr>
            </p:nvSpPr>
            <p:spPr>
              <a:xfrm>
                <a:off x="6255009" y="3381376"/>
                <a:ext cx="2269209" cy="1022768"/>
              </a:xfrm>
              <a:custGeom>
                <a:avLst/>
                <a:gdLst>
                  <a:gd name="connsiteX0" fmla="*/ 16494 w 2795806"/>
                  <a:gd name="connsiteY0" fmla="*/ 49404 h 1260113"/>
                  <a:gd name="connsiteX1" fmla="*/ 2779312 w 2795806"/>
                  <a:gd name="connsiteY1" fmla="*/ 49404 h 1260113"/>
                  <a:gd name="connsiteX2" fmla="*/ 2375105 w 2795806"/>
                  <a:gd name="connsiteY2" fmla="*/ 1260113 h 1260113"/>
                  <a:gd name="connsiteX3" fmla="*/ 420701 w 2795806"/>
                  <a:gd name="connsiteY3" fmla="*/ 1260113 h 1260113"/>
                  <a:gd name="connsiteX4" fmla="*/ 0 w 2795806"/>
                  <a:gd name="connsiteY4" fmla="*/ 0 h 1260113"/>
                  <a:gd name="connsiteX5" fmla="*/ 2795806 w 2795806"/>
                  <a:gd name="connsiteY5" fmla="*/ 0 h 1260113"/>
                  <a:gd name="connsiteX6" fmla="*/ 2785322 w 2795806"/>
                  <a:gd name="connsiteY6" fmla="*/ 31404 h 1260113"/>
                  <a:gd name="connsiteX7" fmla="*/ 10485 w 2795806"/>
                  <a:gd name="connsiteY7" fmla="*/ 31404 h 12601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795806" h="1260113">
                    <a:moveTo>
                      <a:pt x="16494" y="49404"/>
                    </a:moveTo>
                    <a:lnTo>
                      <a:pt x="2779312" y="49404"/>
                    </a:lnTo>
                    <a:lnTo>
                      <a:pt x="2375105" y="1260113"/>
                    </a:lnTo>
                    <a:lnTo>
                      <a:pt x="420701" y="1260113"/>
                    </a:lnTo>
                    <a:close/>
                    <a:moveTo>
                      <a:pt x="0" y="0"/>
                    </a:moveTo>
                    <a:lnTo>
                      <a:pt x="2795806" y="0"/>
                    </a:lnTo>
                    <a:lnTo>
                      <a:pt x="2785322" y="31404"/>
                    </a:lnTo>
                    <a:lnTo>
                      <a:pt x="10485" y="31404"/>
                    </a:lnTo>
                    <a:close/>
                  </a:path>
                </a:pathLst>
              </a:custGeom>
              <a:solidFill>
                <a:srgbClr val="42AE8E"/>
              </a:solidFill>
              <a:ln>
                <a:noFill/>
              </a:ln>
            </p:spPr>
            <p:style>
              <a:lnRef idx="2">
                <a:srgbClr val="018BE9">
                  <a:shade val="50000"/>
                </a:srgbClr>
              </a:lnRef>
              <a:fillRef idx="1">
                <a:srgbClr val="018BE9"/>
              </a:fillRef>
              <a:effectRef idx="0">
                <a:srgbClr val="018BE9"/>
              </a:effectRef>
              <a:fontRef idx="minor">
                <a:srgbClr val="FFFFFF"/>
              </a:fontRef>
            </p:style>
            <p:txBody>
              <a:bodyPr lIns="90000" tIns="46800" rIns="90000" bIns="45720" rtlCol="0" anchor="ctr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endParaRPr lang="zh-CN" altLang="en-US" sz="1400" spc="15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0" name="组合 9"/>
            <p:cNvGrpSpPr/>
            <p:nvPr>
              <p:custDataLst>
                <p:tags r:id="rId4"/>
              </p:custDataLst>
            </p:nvPr>
          </p:nvGrpSpPr>
          <p:grpSpPr>
            <a:xfrm>
              <a:off x="13667" y="5128"/>
              <a:ext cx="3574" cy="2812"/>
              <a:chOff x="8678333" y="3381376"/>
              <a:chExt cx="2269209" cy="1785848"/>
            </a:xfrm>
          </p:grpSpPr>
          <p:sp>
            <p:nvSpPr>
              <p:cNvPr id="16" name="任意多边形 15"/>
              <p:cNvSpPr/>
              <p:nvPr>
                <p:custDataLst>
                  <p:tags r:id="rId9"/>
                </p:custDataLst>
              </p:nvPr>
            </p:nvSpPr>
            <p:spPr>
              <a:xfrm>
                <a:off x="8925853" y="4298207"/>
                <a:ext cx="1774170" cy="242810"/>
              </a:xfrm>
              <a:custGeom>
                <a:avLst/>
                <a:gdLst>
                  <a:gd name="connsiteX0" fmla="*/ 0 w 3062288"/>
                  <a:gd name="connsiteY0" fmla="*/ 0 h 419100"/>
                  <a:gd name="connsiteX1" fmla="*/ 23398 w 3062288"/>
                  <a:gd name="connsiteY1" fmla="*/ 0 h 419100"/>
                  <a:gd name="connsiteX2" fmla="*/ 85310 w 3062288"/>
                  <a:gd name="connsiteY2" fmla="*/ 247650 h 419100"/>
                  <a:gd name="connsiteX3" fmla="*/ 2976976 w 3062288"/>
                  <a:gd name="connsiteY3" fmla="*/ 247650 h 419100"/>
                  <a:gd name="connsiteX4" fmla="*/ 3038889 w 3062288"/>
                  <a:gd name="connsiteY4" fmla="*/ 0 h 419100"/>
                  <a:gd name="connsiteX5" fmla="*/ 3062288 w 3062288"/>
                  <a:gd name="connsiteY5" fmla="*/ 0 h 419100"/>
                  <a:gd name="connsiteX6" fmla="*/ 2995612 w 3062288"/>
                  <a:gd name="connsiteY6" fmla="*/ 266701 h 419100"/>
                  <a:gd name="connsiteX7" fmla="*/ 1656649 w 3062288"/>
                  <a:gd name="connsiteY7" fmla="*/ 266701 h 419100"/>
                  <a:gd name="connsiteX8" fmla="*/ 1531144 w 3062288"/>
                  <a:gd name="connsiteY8" fmla="*/ 419100 h 419100"/>
                  <a:gd name="connsiteX9" fmla="*/ 1405639 w 3062288"/>
                  <a:gd name="connsiteY9" fmla="*/ 266701 h 419100"/>
                  <a:gd name="connsiteX10" fmla="*/ 66675 w 3062288"/>
                  <a:gd name="connsiteY10" fmla="*/ 266701 h 419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062288" h="419100">
                    <a:moveTo>
                      <a:pt x="0" y="0"/>
                    </a:moveTo>
                    <a:lnTo>
                      <a:pt x="23398" y="0"/>
                    </a:lnTo>
                    <a:lnTo>
                      <a:pt x="85310" y="247650"/>
                    </a:lnTo>
                    <a:lnTo>
                      <a:pt x="2976976" y="247650"/>
                    </a:lnTo>
                    <a:lnTo>
                      <a:pt x="3038889" y="0"/>
                    </a:lnTo>
                    <a:lnTo>
                      <a:pt x="3062288" y="0"/>
                    </a:lnTo>
                    <a:lnTo>
                      <a:pt x="2995612" y="266701"/>
                    </a:lnTo>
                    <a:lnTo>
                      <a:pt x="1656649" y="266701"/>
                    </a:lnTo>
                    <a:lnTo>
                      <a:pt x="1531144" y="419100"/>
                    </a:lnTo>
                    <a:lnTo>
                      <a:pt x="1405639" y="266701"/>
                    </a:lnTo>
                    <a:lnTo>
                      <a:pt x="66675" y="266701"/>
                    </a:lnTo>
                    <a:close/>
                  </a:path>
                </a:pathLst>
              </a:custGeom>
              <a:solidFill>
                <a:srgbClr val="EEA071"/>
              </a:solidFill>
              <a:ln>
                <a:noFill/>
              </a:ln>
            </p:spPr>
            <p:style>
              <a:lnRef idx="2">
                <a:srgbClr val="018BE9">
                  <a:shade val="50000"/>
                </a:srgbClr>
              </a:lnRef>
              <a:fillRef idx="1">
                <a:srgbClr val="018BE9"/>
              </a:fillRef>
              <a:effectRef idx="0">
                <a:srgbClr val="018BE9"/>
              </a:effectRef>
              <a:fontRef idx="minor">
                <a:srgbClr val="FFFFFF"/>
              </a:fontRef>
            </p:style>
            <p:txBody>
              <a:bodyPr rtlCol="0" anchor="ctr">
                <a:normAutofit fontScale="40000" lnSpcReduction="20000"/>
              </a:bodyPr>
              <a:lstStyle/>
              <a:p>
                <a:pPr algn="ctr">
                  <a:lnSpc>
                    <a:spcPct val="140000"/>
                  </a:lnSpc>
                </a:pPr>
                <a:endParaRPr lang="zh-CN" altLang="en-US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任意多边形 16"/>
              <p:cNvSpPr/>
              <p:nvPr>
                <p:custDataLst>
                  <p:tags r:id="rId10"/>
                </p:custDataLst>
              </p:nvPr>
            </p:nvSpPr>
            <p:spPr>
              <a:xfrm>
                <a:off x="9579183" y="4587403"/>
                <a:ext cx="467509" cy="579821"/>
              </a:xfrm>
              <a:custGeom>
                <a:avLst/>
                <a:gdLst>
                  <a:gd name="connsiteX0" fmla="*/ 288000 w 576000"/>
                  <a:gd name="connsiteY0" fmla="*/ 57150 h 714375"/>
                  <a:gd name="connsiteX1" fmla="*/ 576000 w 576000"/>
                  <a:gd name="connsiteY1" fmla="*/ 209550 h 714375"/>
                  <a:gd name="connsiteX2" fmla="*/ 576000 w 576000"/>
                  <a:gd name="connsiteY2" fmla="*/ 561975 h 714375"/>
                  <a:gd name="connsiteX3" fmla="*/ 288000 w 576000"/>
                  <a:gd name="connsiteY3" fmla="*/ 714375 h 714375"/>
                  <a:gd name="connsiteX4" fmla="*/ 0 w 576000"/>
                  <a:gd name="connsiteY4" fmla="*/ 561975 h 714375"/>
                  <a:gd name="connsiteX5" fmla="*/ 0 w 576000"/>
                  <a:gd name="connsiteY5" fmla="*/ 209550 h 714375"/>
                  <a:gd name="connsiteX6" fmla="*/ 288000 w 576000"/>
                  <a:gd name="connsiteY6" fmla="*/ 0 h 714375"/>
                  <a:gd name="connsiteX7" fmla="*/ 576000 w 576000"/>
                  <a:gd name="connsiteY7" fmla="*/ 152400 h 714375"/>
                  <a:gd name="connsiteX8" fmla="*/ 576000 w 576000"/>
                  <a:gd name="connsiteY8" fmla="*/ 180975 h 714375"/>
                  <a:gd name="connsiteX9" fmla="*/ 288000 w 576000"/>
                  <a:gd name="connsiteY9" fmla="*/ 28575 h 714375"/>
                  <a:gd name="connsiteX10" fmla="*/ 0 w 576000"/>
                  <a:gd name="connsiteY10" fmla="*/ 180975 h 714375"/>
                  <a:gd name="connsiteX11" fmla="*/ 0 w 576000"/>
                  <a:gd name="connsiteY11" fmla="*/ 152400 h 714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76000" h="714375">
                    <a:moveTo>
                      <a:pt x="288000" y="57150"/>
                    </a:moveTo>
                    <a:lnTo>
                      <a:pt x="576000" y="209550"/>
                    </a:lnTo>
                    <a:lnTo>
                      <a:pt x="576000" y="561975"/>
                    </a:lnTo>
                    <a:lnTo>
                      <a:pt x="288000" y="714375"/>
                    </a:lnTo>
                    <a:lnTo>
                      <a:pt x="0" y="561975"/>
                    </a:lnTo>
                    <a:lnTo>
                      <a:pt x="0" y="209550"/>
                    </a:lnTo>
                    <a:close/>
                    <a:moveTo>
                      <a:pt x="288000" y="0"/>
                    </a:moveTo>
                    <a:lnTo>
                      <a:pt x="576000" y="152400"/>
                    </a:lnTo>
                    <a:lnTo>
                      <a:pt x="576000" y="180975"/>
                    </a:lnTo>
                    <a:lnTo>
                      <a:pt x="288000" y="28575"/>
                    </a:lnTo>
                    <a:lnTo>
                      <a:pt x="0" y="180975"/>
                    </a:lnTo>
                    <a:lnTo>
                      <a:pt x="0" y="152400"/>
                    </a:lnTo>
                    <a:close/>
                  </a:path>
                </a:pathLst>
              </a:custGeom>
              <a:solidFill>
                <a:srgbClr val="EEA071"/>
              </a:solidFill>
              <a:ln>
                <a:noFill/>
              </a:ln>
            </p:spPr>
            <p:style>
              <a:lnRef idx="2">
                <a:srgbClr val="018BE9">
                  <a:shade val="50000"/>
                </a:srgbClr>
              </a:lnRef>
              <a:fillRef idx="1">
                <a:srgbClr val="018BE9"/>
              </a:fillRef>
              <a:effectRef idx="0">
                <a:srgbClr val="018BE9"/>
              </a:effectRef>
              <a:fontRef idx="minor">
                <a:srgbClr val="FFFFFF"/>
              </a:fontRef>
            </p:style>
            <p:txBody>
              <a:bodyPr rtlCol="0" anchor="ctr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sz="2400" dirty="0">
                    <a:solidFill>
                      <a:srgbClr val="FFFFFF"/>
                    </a:solidFill>
                    <a:cs typeface="+mn-ea"/>
                    <a:sym typeface="+mn-lt"/>
                  </a:rPr>
                  <a:t>D</a:t>
                </a:r>
                <a:endParaRPr lang="zh-CN" altLang="en-US" sz="2400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" name="任意多边形 17"/>
              <p:cNvSpPr/>
              <p:nvPr>
                <p:custDataLst>
                  <p:tags r:id="rId11"/>
                </p:custDataLst>
              </p:nvPr>
            </p:nvSpPr>
            <p:spPr>
              <a:xfrm>
                <a:off x="8678333" y="3381376"/>
                <a:ext cx="2269209" cy="1022768"/>
              </a:xfrm>
              <a:custGeom>
                <a:avLst/>
                <a:gdLst>
                  <a:gd name="connsiteX0" fmla="*/ 16494 w 2795806"/>
                  <a:gd name="connsiteY0" fmla="*/ 49404 h 1260113"/>
                  <a:gd name="connsiteX1" fmla="*/ 2779312 w 2795806"/>
                  <a:gd name="connsiteY1" fmla="*/ 49404 h 1260113"/>
                  <a:gd name="connsiteX2" fmla="*/ 2375105 w 2795806"/>
                  <a:gd name="connsiteY2" fmla="*/ 1260113 h 1260113"/>
                  <a:gd name="connsiteX3" fmla="*/ 420701 w 2795806"/>
                  <a:gd name="connsiteY3" fmla="*/ 1260113 h 1260113"/>
                  <a:gd name="connsiteX4" fmla="*/ 0 w 2795806"/>
                  <a:gd name="connsiteY4" fmla="*/ 0 h 1260113"/>
                  <a:gd name="connsiteX5" fmla="*/ 2795806 w 2795806"/>
                  <a:gd name="connsiteY5" fmla="*/ 0 h 1260113"/>
                  <a:gd name="connsiteX6" fmla="*/ 2785322 w 2795806"/>
                  <a:gd name="connsiteY6" fmla="*/ 31404 h 1260113"/>
                  <a:gd name="connsiteX7" fmla="*/ 10485 w 2795806"/>
                  <a:gd name="connsiteY7" fmla="*/ 31404 h 12601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795806" h="1260113">
                    <a:moveTo>
                      <a:pt x="16494" y="49404"/>
                    </a:moveTo>
                    <a:lnTo>
                      <a:pt x="2779312" y="49404"/>
                    </a:lnTo>
                    <a:lnTo>
                      <a:pt x="2375105" y="1260113"/>
                    </a:lnTo>
                    <a:lnTo>
                      <a:pt x="420701" y="1260113"/>
                    </a:lnTo>
                    <a:close/>
                    <a:moveTo>
                      <a:pt x="0" y="0"/>
                    </a:moveTo>
                    <a:lnTo>
                      <a:pt x="2795806" y="0"/>
                    </a:lnTo>
                    <a:lnTo>
                      <a:pt x="2785322" y="31404"/>
                    </a:lnTo>
                    <a:lnTo>
                      <a:pt x="10485" y="31404"/>
                    </a:lnTo>
                    <a:close/>
                  </a:path>
                </a:pathLst>
              </a:custGeom>
              <a:solidFill>
                <a:srgbClr val="EEA071"/>
              </a:solidFill>
              <a:ln>
                <a:noFill/>
              </a:ln>
            </p:spPr>
            <p:style>
              <a:lnRef idx="2">
                <a:srgbClr val="018BE9">
                  <a:shade val="50000"/>
                </a:srgbClr>
              </a:lnRef>
              <a:fillRef idx="1">
                <a:srgbClr val="018BE9"/>
              </a:fillRef>
              <a:effectRef idx="0">
                <a:srgbClr val="018BE9"/>
              </a:effectRef>
              <a:fontRef idx="minor">
                <a:srgbClr val="FFFFFF"/>
              </a:fontRef>
            </p:style>
            <p:txBody>
              <a:bodyPr lIns="90000" tIns="46800" rIns="90000" bIns="45720" rtlCol="0" anchor="ctr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endParaRPr lang="zh-CN" altLang="en-US" sz="1400" spc="150" dirty="0">
                  <a:cs typeface="+mn-ea"/>
                  <a:sym typeface="+mn-lt"/>
                </a:endParaRPr>
              </a:p>
            </p:txBody>
          </p:sp>
        </p:grpSp>
        <p:sp>
          <p:nvSpPr>
            <p:cNvPr id="23" name="矩形 22"/>
            <p:cNvSpPr/>
            <p:nvPr>
              <p:custDataLst>
                <p:tags r:id="rId5"/>
              </p:custDataLst>
            </p:nvPr>
          </p:nvSpPr>
          <p:spPr>
            <a:xfrm>
              <a:off x="2608" y="5359"/>
              <a:ext cx="2794" cy="1148"/>
            </a:xfrm>
            <a:prstGeom prst="rect">
              <a:avLst/>
            </a:prstGeom>
          </p:spPr>
          <p:txBody>
            <a:bodyPr wrap="square" anchor="ctr" anchorCtr="0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600" b="1" dirty="0">
                  <a:solidFill>
                    <a:schemeClr val="bg1"/>
                  </a:solidFill>
                  <a:cs typeface="+mn-ea"/>
                  <a:sym typeface="+mn-lt"/>
                </a:rPr>
                <a:t>要有一个合理</a:t>
              </a:r>
            </a:p>
            <a:p>
              <a:pPr algn="ctr">
                <a:lnSpc>
                  <a:spcPct val="120000"/>
                </a:lnSpc>
              </a:pPr>
              <a:r>
                <a:rPr lang="zh-CN" altLang="en-US" sz="1600" b="1" dirty="0">
                  <a:solidFill>
                    <a:schemeClr val="bg1"/>
                  </a:solidFill>
                  <a:cs typeface="+mn-ea"/>
                  <a:sym typeface="+mn-lt"/>
                </a:rPr>
                <a:t>的心态</a:t>
              </a:r>
              <a:endParaRPr lang="zh-CN" altLang="en-US" sz="1600" b="1" spc="15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5" name="矩形 24"/>
            <p:cNvSpPr/>
            <p:nvPr>
              <p:custDataLst>
                <p:tags r:id="rId6"/>
              </p:custDataLst>
            </p:nvPr>
          </p:nvSpPr>
          <p:spPr>
            <a:xfrm>
              <a:off x="6424" y="5424"/>
              <a:ext cx="2794" cy="1148"/>
            </a:xfrm>
            <a:prstGeom prst="rect">
              <a:avLst/>
            </a:prstGeom>
          </p:spPr>
          <p:txBody>
            <a:bodyPr wrap="square" anchor="ctr" anchorCtr="0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600" b="1" dirty="0">
                  <a:solidFill>
                    <a:schemeClr val="bg1"/>
                  </a:solidFill>
                  <a:cs typeface="+mn-ea"/>
                  <a:sym typeface="+mn-lt"/>
                </a:rPr>
                <a:t>要注意控制和调节情绪</a:t>
              </a:r>
              <a:endParaRPr lang="zh-CN" altLang="en-US" sz="1600" b="1" spc="15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6" name="矩形 25"/>
            <p:cNvSpPr/>
            <p:nvPr>
              <p:custDataLst>
                <p:tags r:id="rId7"/>
              </p:custDataLst>
            </p:nvPr>
          </p:nvSpPr>
          <p:spPr>
            <a:xfrm>
              <a:off x="10241" y="5367"/>
              <a:ext cx="2794" cy="1148"/>
            </a:xfrm>
            <a:prstGeom prst="rect">
              <a:avLst/>
            </a:prstGeom>
          </p:spPr>
          <p:txBody>
            <a:bodyPr wrap="square" anchor="ctr" anchorCtr="0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600" b="1" dirty="0">
                  <a:solidFill>
                    <a:schemeClr val="bg1"/>
                  </a:solidFill>
                  <a:cs typeface="+mn-ea"/>
                  <a:sym typeface="+mn-lt"/>
                </a:rPr>
                <a:t>持有欣赏对方</a:t>
              </a:r>
            </a:p>
            <a:p>
              <a:pPr algn="ctr">
                <a:lnSpc>
                  <a:spcPct val="120000"/>
                </a:lnSpc>
              </a:pPr>
              <a:r>
                <a:rPr lang="zh-CN" altLang="en-US" sz="1600" b="1" dirty="0">
                  <a:solidFill>
                    <a:schemeClr val="bg1"/>
                  </a:solidFill>
                  <a:cs typeface="+mn-ea"/>
                  <a:sym typeface="+mn-lt"/>
                </a:rPr>
                <a:t>的态度</a:t>
              </a:r>
              <a:endParaRPr lang="zh-CN" altLang="en-US" sz="1600" b="1" spc="15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7" name="矩形 26"/>
            <p:cNvSpPr/>
            <p:nvPr>
              <p:custDataLst>
                <p:tags r:id="rId8"/>
              </p:custDataLst>
            </p:nvPr>
          </p:nvSpPr>
          <p:spPr>
            <a:xfrm>
              <a:off x="14056" y="5367"/>
              <a:ext cx="2794" cy="1148"/>
            </a:xfrm>
            <a:prstGeom prst="rect">
              <a:avLst/>
            </a:prstGeom>
          </p:spPr>
          <p:txBody>
            <a:bodyPr wrap="square" anchor="ctr" anchorCtr="0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600" b="1" dirty="0">
                  <a:solidFill>
                    <a:schemeClr val="bg1"/>
                  </a:solidFill>
                  <a:cs typeface="+mn-ea"/>
                  <a:sym typeface="+mn-lt"/>
                </a:rPr>
                <a:t>语言适中，</a:t>
              </a:r>
            </a:p>
            <a:p>
              <a:pPr algn="ctr">
                <a:lnSpc>
                  <a:spcPct val="120000"/>
                </a:lnSpc>
              </a:pPr>
              <a:r>
                <a:rPr lang="zh-CN" altLang="en-US" sz="1600" b="1" dirty="0">
                  <a:solidFill>
                    <a:schemeClr val="bg1"/>
                  </a:solidFill>
                  <a:cs typeface="+mn-ea"/>
                  <a:sym typeface="+mn-lt"/>
                </a:rPr>
                <a:t>语气谦和</a:t>
              </a:r>
              <a:endParaRPr lang="zh-CN" altLang="en-US" sz="1600" b="1" spc="15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61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56115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组合 108"/>
          <p:cNvGrpSpPr/>
          <p:nvPr/>
        </p:nvGrpSpPr>
        <p:grpSpPr>
          <a:xfrm>
            <a:off x="3862825" y="1104569"/>
            <a:ext cx="4948950" cy="340283"/>
            <a:chOff x="1045450" y="2031380"/>
            <a:chExt cx="4948950" cy="340283"/>
          </a:xfrm>
        </p:grpSpPr>
        <p:sp>
          <p:nvSpPr>
            <p:cNvPr id="68" name="文本框 67"/>
            <p:cNvSpPr txBox="1"/>
            <p:nvPr/>
          </p:nvSpPr>
          <p:spPr>
            <a:xfrm>
              <a:off x="2049340" y="2031380"/>
              <a:ext cx="29411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chemeClr val="bg1">
                      <a:lumMod val="85000"/>
                    </a:schemeClr>
                  </a:solidFill>
                  <a:cs typeface="+mn-ea"/>
                  <a:sym typeface="+mn-lt"/>
                </a:rPr>
                <a:t>ENTERPRISE MANAGEMENT TRAINING</a:t>
              </a:r>
              <a:endParaRPr lang="zh-CN" altLang="en-US" sz="1100" dirty="0">
                <a:solidFill>
                  <a:schemeClr val="bg1">
                    <a:lumMod val="8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69" name="组合 68"/>
            <p:cNvGrpSpPr/>
            <p:nvPr/>
          </p:nvGrpSpPr>
          <p:grpSpPr>
            <a:xfrm>
              <a:off x="1045450" y="2167367"/>
              <a:ext cx="4948950" cy="204296"/>
              <a:chOff x="6837680" y="3870960"/>
              <a:chExt cx="4094480" cy="0"/>
            </a:xfrm>
          </p:grpSpPr>
          <p:cxnSp>
            <p:nvCxnSpPr>
              <p:cNvPr id="70" name="直接连接符 69"/>
              <p:cNvCxnSpPr/>
              <p:nvPr/>
            </p:nvCxnSpPr>
            <p:spPr>
              <a:xfrm>
                <a:off x="683768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1009904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0" name="文本框 109"/>
          <p:cNvSpPr txBox="1"/>
          <p:nvPr/>
        </p:nvSpPr>
        <p:spPr>
          <a:xfrm>
            <a:off x="4902200" y="577850"/>
            <a:ext cx="2870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800" dirty="0">
                <a:solidFill>
                  <a:srgbClr val="42AE8E"/>
                </a:solidFill>
                <a:cs typeface="+mn-ea"/>
                <a:sym typeface="+mn-lt"/>
              </a:rPr>
              <a:t>避免僵局的发生</a:t>
            </a:r>
          </a:p>
        </p:txBody>
      </p:sp>
      <p:sp>
        <p:nvSpPr>
          <p:cNvPr id="561155" name="Text Box 3"/>
          <p:cNvSpPr txBox="1">
            <a:spLocks noChangeArrowheads="1"/>
          </p:cNvSpPr>
          <p:nvPr/>
        </p:nvSpPr>
        <p:spPr bwMode="auto">
          <a:xfrm>
            <a:off x="866775" y="2088041"/>
            <a:ext cx="6173788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dirty="0">
                <a:solidFill>
                  <a:srgbClr val="EEA071"/>
                </a:solidFill>
                <a:latin typeface="+mn-lt"/>
                <a:ea typeface="+mn-ea"/>
                <a:cs typeface="+mn-ea"/>
                <a:sym typeface="+mn-lt"/>
              </a:rPr>
              <a:t>二、避免僵局的方法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982980" y="2612390"/>
            <a:ext cx="10440670" cy="2778760"/>
            <a:chOff x="1248" y="3964"/>
            <a:chExt cx="16442" cy="4376"/>
          </a:xfrm>
        </p:grpSpPr>
        <p:grpSp>
          <p:nvGrpSpPr>
            <p:cNvPr id="30" name="282165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  <p:cNvGrpSpPr>
              <a:grpSpLocks noChangeAspect="1"/>
            </p:cNvGrpSpPr>
            <p:nvPr/>
          </p:nvGrpSpPr>
          <p:grpSpPr>
            <a:xfrm>
              <a:off x="5229" y="3964"/>
              <a:ext cx="8742" cy="4073"/>
              <a:chOff x="3320444" y="1746034"/>
              <a:chExt cx="5551113" cy="2586351"/>
            </a:xfrm>
          </p:grpSpPr>
          <p:sp>
            <p:nvSpPr>
              <p:cNvPr id="39" name="íṩḷîḍe"/>
              <p:cNvSpPr/>
              <p:nvPr/>
            </p:nvSpPr>
            <p:spPr>
              <a:xfrm>
                <a:off x="8085923" y="1746034"/>
                <a:ext cx="785634" cy="785630"/>
              </a:xfrm>
              <a:prstGeom prst="ellipse">
                <a:avLst/>
              </a:prstGeom>
              <a:solidFill>
                <a:srgbClr val="EEA0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8552" tIns="129600" rIns="129600" bIns="129600" rtlCol="0" anchor="ctr" anchorCtr="0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9pPr>
              </a:lstStyle>
              <a:p>
                <a:pPr algn="ctr"/>
                <a:endParaRPr lang="zh-CN" altLang="en-US" sz="2000" dirty="0">
                  <a:solidFill>
                    <a:schemeClr val="bg1"/>
                  </a:solidFill>
                  <a:latin typeface="+mn-lt"/>
                  <a:sym typeface="+mn-lt"/>
                </a:endParaRPr>
              </a:p>
            </p:txBody>
          </p:sp>
          <p:sp>
            <p:nvSpPr>
              <p:cNvPr id="40" name="isľïḍé"/>
              <p:cNvSpPr/>
              <p:nvPr/>
            </p:nvSpPr>
            <p:spPr>
              <a:xfrm>
                <a:off x="6305886" y="2777919"/>
                <a:ext cx="785634" cy="785630"/>
              </a:xfrm>
              <a:prstGeom prst="ellipse">
                <a:avLst/>
              </a:prstGeom>
              <a:solidFill>
                <a:srgbClr val="42AE8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8552" tIns="129600" rIns="129600" bIns="129600" rtlCol="0" anchor="ctr" anchorCtr="0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9pPr>
              </a:lstStyle>
              <a:p>
                <a:pPr algn="ctr"/>
                <a:endParaRPr lang="zh-CN" altLang="en-US" sz="2000" dirty="0">
                  <a:solidFill>
                    <a:schemeClr val="bg1"/>
                  </a:solidFill>
                  <a:latin typeface="+mn-lt"/>
                  <a:sym typeface="+mn-lt"/>
                </a:endParaRPr>
              </a:p>
            </p:txBody>
          </p:sp>
          <p:sp>
            <p:nvSpPr>
              <p:cNvPr id="41" name="îśḻíḍe"/>
              <p:cNvSpPr/>
              <p:nvPr/>
            </p:nvSpPr>
            <p:spPr>
              <a:xfrm>
                <a:off x="3320444" y="2268143"/>
                <a:ext cx="785634" cy="785630"/>
              </a:xfrm>
              <a:prstGeom prst="ellipse">
                <a:avLst/>
              </a:prstGeom>
              <a:solidFill>
                <a:srgbClr val="42AE8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8552" tIns="129600" rIns="129600" bIns="129600" rtlCol="0" anchor="ctr" anchorCtr="0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9pPr>
              </a:lstStyle>
              <a:p>
                <a:pPr algn="ctr"/>
                <a:endParaRPr lang="zh-CN" altLang="en-US" sz="2000" dirty="0">
                  <a:solidFill>
                    <a:schemeClr val="bg1"/>
                  </a:solidFill>
                  <a:latin typeface="+mn-lt"/>
                  <a:sym typeface="+mn-lt"/>
                </a:endParaRPr>
              </a:p>
            </p:txBody>
          </p:sp>
          <p:sp>
            <p:nvSpPr>
              <p:cNvPr id="42" name="işlîďé"/>
              <p:cNvSpPr/>
              <p:nvPr/>
            </p:nvSpPr>
            <p:spPr bwMode="auto">
              <a:xfrm>
                <a:off x="3998676" y="2959571"/>
                <a:ext cx="630924" cy="883296"/>
              </a:xfrm>
              <a:prstGeom prst="line">
                <a:avLst/>
              </a:prstGeom>
              <a:noFill/>
              <a:ln w="57150" cap="rnd">
                <a:solidFill>
                  <a:schemeClr val="bg1">
                    <a:lumMod val="65000"/>
                  </a:schemeClr>
                </a:solidFill>
                <a:prstDash val="sysDot"/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9pPr>
              </a:lstStyle>
              <a:p>
                <a:pPr algn="ctr"/>
                <a:endParaRPr>
                  <a:latin typeface="+mn-lt"/>
                  <a:sym typeface="+mn-lt"/>
                </a:endParaRPr>
              </a:p>
            </p:txBody>
          </p:sp>
          <p:sp>
            <p:nvSpPr>
              <p:cNvPr id="43" name="íšḻïďè"/>
              <p:cNvSpPr/>
              <p:nvPr/>
            </p:nvSpPr>
            <p:spPr bwMode="auto">
              <a:xfrm flipV="1">
                <a:off x="5323618" y="3314700"/>
                <a:ext cx="1036244" cy="591260"/>
              </a:xfrm>
              <a:prstGeom prst="line">
                <a:avLst/>
              </a:prstGeom>
              <a:noFill/>
              <a:ln w="57150" cap="rnd">
                <a:solidFill>
                  <a:schemeClr val="bg1">
                    <a:lumMod val="65000"/>
                  </a:schemeClr>
                </a:solidFill>
                <a:prstDash val="sysDot"/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9pPr>
              </a:lstStyle>
              <a:p>
                <a:pPr algn="ctr"/>
                <a:endParaRPr>
                  <a:latin typeface="+mn-lt"/>
                  <a:sym typeface="+mn-lt"/>
                </a:endParaRPr>
              </a:p>
            </p:txBody>
          </p:sp>
          <p:sp>
            <p:nvSpPr>
              <p:cNvPr id="44" name="ïŝľídê"/>
              <p:cNvSpPr/>
              <p:nvPr/>
            </p:nvSpPr>
            <p:spPr bwMode="auto">
              <a:xfrm flipV="1">
                <a:off x="7013351" y="2255037"/>
                <a:ext cx="1150741" cy="688188"/>
              </a:xfrm>
              <a:prstGeom prst="line">
                <a:avLst/>
              </a:prstGeom>
              <a:noFill/>
              <a:ln w="57150" cap="rnd">
                <a:solidFill>
                  <a:schemeClr val="bg1">
                    <a:lumMod val="65000"/>
                  </a:schemeClr>
                </a:solidFill>
                <a:prstDash val="sysDot"/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9pPr>
              </a:lstStyle>
              <a:p>
                <a:pPr algn="ctr"/>
                <a:endParaRPr>
                  <a:latin typeface="+mn-lt"/>
                  <a:sym typeface="+mn-lt"/>
                </a:endParaRPr>
              </a:p>
            </p:txBody>
          </p:sp>
          <p:sp>
            <p:nvSpPr>
              <p:cNvPr id="45" name="iṡ1íḑê"/>
              <p:cNvSpPr/>
              <p:nvPr/>
            </p:nvSpPr>
            <p:spPr bwMode="auto">
              <a:xfrm>
                <a:off x="8293406" y="2028258"/>
                <a:ext cx="370670" cy="221183"/>
              </a:xfrm>
              <a:custGeom>
                <a:avLst/>
                <a:gdLst>
                  <a:gd name="connsiteX0" fmla="*/ 304490 w 608979"/>
                  <a:gd name="connsiteY0" fmla="*/ 195651 h 363385"/>
                  <a:gd name="connsiteX1" fmla="*/ 304583 w 608979"/>
                  <a:gd name="connsiteY1" fmla="*/ 195651 h 363385"/>
                  <a:gd name="connsiteX2" fmla="*/ 304770 w 608979"/>
                  <a:gd name="connsiteY2" fmla="*/ 195651 h 363385"/>
                  <a:gd name="connsiteX3" fmla="*/ 312252 w 608979"/>
                  <a:gd name="connsiteY3" fmla="*/ 237304 h 363385"/>
                  <a:gd name="connsiteX4" fmla="*/ 328430 w 608979"/>
                  <a:gd name="connsiteY4" fmla="*/ 283254 h 363385"/>
                  <a:gd name="connsiteX5" fmla="*/ 356111 w 608979"/>
                  <a:gd name="connsiteY5" fmla="*/ 195744 h 363385"/>
                  <a:gd name="connsiteX6" fmla="*/ 422040 w 608979"/>
                  <a:gd name="connsiteY6" fmla="*/ 232261 h 363385"/>
                  <a:gd name="connsiteX7" fmla="*/ 430830 w 608979"/>
                  <a:gd name="connsiteY7" fmla="*/ 238425 h 363385"/>
                  <a:gd name="connsiteX8" fmla="*/ 450001 w 608979"/>
                  <a:gd name="connsiteY8" fmla="*/ 228619 h 363385"/>
                  <a:gd name="connsiteX9" fmla="*/ 472352 w 608979"/>
                  <a:gd name="connsiteY9" fmla="*/ 299131 h 363385"/>
                  <a:gd name="connsiteX10" fmla="*/ 485257 w 608979"/>
                  <a:gd name="connsiteY10" fmla="*/ 262240 h 363385"/>
                  <a:gd name="connsiteX11" fmla="*/ 491242 w 608979"/>
                  <a:gd name="connsiteY11" fmla="*/ 228712 h 363385"/>
                  <a:gd name="connsiteX12" fmla="*/ 491429 w 608979"/>
                  <a:gd name="connsiteY12" fmla="*/ 228712 h 363385"/>
                  <a:gd name="connsiteX13" fmla="*/ 491523 w 608979"/>
                  <a:gd name="connsiteY13" fmla="*/ 228712 h 363385"/>
                  <a:gd name="connsiteX14" fmla="*/ 497508 w 608979"/>
                  <a:gd name="connsiteY14" fmla="*/ 262240 h 363385"/>
                  <a:gd name="connsiteX15" fmla="*/ 510506 w 608979"/>
                  <a:gd name="connsiteY15" fmla="*/ 299224 h 363385"/>
                  <a:gd name="connsiteX16" fmla="*/ 532763 w 608979"/>
                  <a:gd name="connsiteY16" fmla="*/ 228712 h 363385"/>
                  <a:gd name="connsiteX17" fmla="*/ 585881 w 608979"/>
                  <a:gd name="connsiteY17" fmla="*/ 258038 h 363385"/>
                  <a:gd name="connsiteX18" fmla="*/ 608886 w 608979"/>
                  <a:gd name="connsiteY18" fmla="*/ 301092 h 363385"/>
                  <a:gd name="connsiteX19" fmla="*/ 608979 w 608979"/>
                  <a:gd name="connsiteY19" fmla="*/ 363385 h 363385"/>
                  <a:gd name="connsiteX20" fmla="*/ 491242 w 608979"/>
                  <a:gd name="connsiteY20" fmla="*/ 363385 h 363385"/>
                  <a:gd name="connsiteX21" fmla="*/ 450469 w 608979"/>
                  <a:gd name="connsiteY21" fmla="*/ 363385 h 363385"/>
                  <a:gd name="connsiteX22" fmla="*/ 373785 w 608979"/>
                  <a:gd name="connsiteY22" fmla="*/ 363385 h 363385"/>
                  <a:gd name="connsiteX23" fmla="*/ 304209 w 608979"/>
                  <a:gd name="connsiteY23" fmla="*/ 363385 h 363385"/>
                  <a:gd name="connsiteX24" fmla="*/ 234633 w 608979"/>
                  <a:gd name="connsiteY24" fmla="*/ 363385 h 363385"/>
                  <a:gd name="connsiteX25" fmla="*/ 158230 w 608979"/>
                  <a:gd name="connsiteY25" fmla="*/ 363385 h 363385"/>
                  <a:gd name="connsiteX26" fmla="*/ 117176 w 608979"/>
                  <a:gd name="connsiteY26" fmla="*/ 363385 h 363385"/>
                  <a:gd name="connsiteX27" fmla="*/ 0 w 608979"/>
                  <a:gd name="connsiteY27" fmla="*/ 363385 h 363385"/>
                  <a:gd name="connsiteX28" fmla="*/ 0 w 608979"/>
                  <a:gd name="connsiteY28" fmla="*/ 300998 h 363385"/>
                  <a:gd name="connsiteX29" fmla="*/ 22911 w 608979"/>
                  <a:gd name="connsiteY29" fmla="*/ 257851 h 363385"/>
                  <a:gd name="connsiteX30" fmla="*/ 76029 w 608979"/>
                  <a:gd name="connsiteY30" fmla="*/ 228619 h 363385"/>
                  <a:gd name="connsiteX31" fmla="*/ 98380 w 608979"/>
                  <a:gd name="connsiteY31" fmla="*/ 299131 h 363385"/>
                  <a:gd name="connsiteX32" fmla="*/ 111378 w 608979"/>
                  <a:gd name="connsiteY32" fmla="*/ 262240 h 363385"/>
                  <a:gd name="connsiteX33" fmla="*/ 117363 w 608979"/>
                  <a:gd name="connsiteY33" fmla="*/ 228712 h 363385"/>
                  <a:gd name="connsiteX34" fmla="*/ 117457 w 608979"/>
                  <a:gd name="connsiteY34" fmla="*/ 228712 h 363385"/>
                  <a:gd name="connsiteX35" fmla="*/ 117550 w 608979"/>
                  <a:gd name="connsiteY35" fmla="*/ 228712 h 363385"/>
                  <a:gd name="connsiteX36" fmla="*/ 123535 w 608979"/>
                  <a:gd name="connsiteY36" fmla="*/ 262240 h 363385"/>
                  <a:gd name="connsiteX37" fmla="*/ 136534 w 608979"/>
                  <a:gd name="connsiteY37" fmla="*/ 299131 h 363385"/>
                  <a:gd name="connsiteX38" fmla="*/ 158885 w 608979"/>
                  <a:gd name="connsiteY38" fmla="*/ 228619 h 363385"/>
                  <a:gd name="connsiteX39" fmla="*/ 178336 w 608979"/>
                  <a:gd name="connsiteY39" fmla="*/ 238612 h 363385"/>
                  <a:gd name="connsiteX40" fmla="*/ 187127 w 608979"/>
                  <a:gd name="connsiteY40" fmla="*/ 232261 h 363385"/>
                  <a:gd name="connsiteX41" fmla="*/ 253149 w 608979"/>
                  <a:gd name="connsiteY41" fmla="*/ 195744 h 363385"/>
                  <a:gd name="connsiteX42" fmla="*/ 280830 w 608979"/>
                  <a:gd name="connsiteY42" fmla="*/ 283254 h 363385"/>
                  <a:gd name="connsiteX43" fmla="*/ 297008 w 608979"/>
                  <a:gd name="connsiteY43" fmla="*/ 237304 h 363385"/>
                  <a:gd name="connsiteX44" fmla="*/ 304490 w 608979"/>
                  <a:gd name="connsiteY44" fmla="*/ 195651 h 363385"/>
                  <a:gd name="connsiteX45" fmla="*/ 491441 w 608979"/>
                  <a:gd name="connsiteY45" fmla="*/ 71099 h 363385"/>
                  <a:gd name="connsiteX46" fmla="*/ 546818 w 608979"/>
                  <a:gd name="connsiteY46" fmla="*/ 127774 h 363385"/>
                  <a:gd name="connsiteX47" fmla="*/ 491815 w 608979"/>
                  <a:gd name="connsiteY47" fmla="*/ 214140 h 363385"/>
                  <a:gd name="connsiteX48" fmla="*/ 491441 w 608979"/>
                  <a:gd name="connsiteY48" fmla="*/ 214140 h 363385"/>
                  <a:gd name="connsiteX49" fmla="*/ 491067 w 608979"/>
                  <a:gd name="connsiteY49" fmla="*/ 214140 h 363385"/>
                  <a:gd name="connsiteX50" fmla="*/ 436064 w 608979"/>
                  <a:gd name="connsiteY50" fmla="*/ 127774 h 363385"/>
                  <a:gd name="connsiteX51" fmla="*/ 491441 w 608979"/>
                  <a:gd name="connsiteY51" fmla="*/ 71099 h 363385"/>
                  <a:gd name="connsiteX52" fmla="*/ 117056 w 608979"/>
                  <a:gd name="connsiteY52" fmla="*/ 71099 h 363385"/>
                  <a:gd name="connsiteX53" fmla="*/ 172424 w 608979"/>
                  <a:gd name="connsiteY53" fmla="*/ 127774 h 363385"/>
                  <a:gd name="connsiteX54" fmla="*/ 117431 w 608979"/>
                  <a:gd name="connsiteY54" fmla="*/ 214140 h 363385"/>
                  <a:gd name="connsiteX55" fmla="*/ 117056 w 608979"/>
                  <a:gd name="connsiteY55" fmla="*/ 214140 h 363385"/>
                  <a:gd name="connsiteX56" fmla="*/ 116682 w 608979"/>
                  <a:gd name="connsiteY56" fmla="*/ 214140 h 363385"/>
                  <a:gd name="connsiteX57" fmla="*/ 61689 w 608979"/>
                  <a:gd name="connsiteY57" fmla="*/ 127774 h 363385"/>
                  <a:gd name="connsiteX58" fmla="*/ 117056 w 608979"/>
                  <a:gd name="connsiteY58" fmla="*/ 71099 h 363385"/>
                  <a:gd name="connsiteX59" fmla="*/ 304490 w 608979"/>
                  <a:gd name="connsiteY59" fmla="*/ 38 h 363385"/>
                  <a:gd name="connsiteX60" fmla="*/ 373335 w 608979"/>
                  <a:gd name="connsiteY60" fmla="*/ 70367 h 363385"/>
                  <a:gd name="connsiteX61" fmla="*/ 304957 w 608979"/>
                  <a:gd name="connsiteY61" fmla="*/ 177869 h 363385"/>
                  <a:gd name="connsiteX62" fmla="*/ 304490 w 608979"/>
                  <a:gd name="connsiteY62" fmla="*/ 177869 h 363385"/>
                  <a:gd name="connsiteX63" fmla="*/ 304022 w 608979"/>
                  <a:gd name="connsiteY63" fmla="*/ 177869 h 363385"/>
                  <a:gd name="connsiteX64" fmla="*/ 235644 w 608979"/>
                  <a:gd name="connsiteY64" fmla="*/ 70367 h 363385"/>
                  <a:gd name="connsiteX65" fmla="*/ 304490 w 608979"/>
                  <a:gd name="connsiteY65" fmla="*/ 38 h 3633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608979" h="363385">
                    <a:moveTo>
                      <a:pt x="304490" y="195651"/>
                    </a:moveTo>
                    <a:lnTo>
                      <a:pt x="304583" y="195651"/>
                    </a:lnTo>
                    <a:lnTo>
                      <a:pt x="304770" y="195651"/>
                    </a:lnTo>
                    <a:cubicBezTo>
                      <a:pt x="310194" y="195744"/>
                      <a:pt x="340681" y="197706"/>
                      <a:pt x="312252" y="237304"/>
                    </a:cubicBezTo>
                    <a:lnTo>
                      <a:pt x="328430" y="283254"/>
                    </a:lnTo>
                    <a:lnTo>
                      <a:pt x="356111" y="195744"/>
                    </a:lnTo>
                    <a:cubicBezTo>
                      <a:pt x="356111" y="195744"/>
                      <a:pt x="390899" y="212649"/>
                      <a:pt x="422040" y="232261"/>
                    </a:cubicBezTo>
                    <a:cubicBezTo>
                      <a:pt x="425313" y="234222"/>
                      <a:pt x="428212" y="236370"/>
                      <a:pt x="430830" y="238425"/>
                    </a:cubicBezTo>
                    <a:cubicBezTo>
                      <a:pt x="442052" y="232448"/>
                      <a:pt x="450001" y="228619"/>
                      <a:pt x="450001" y="228619"/>
                    </a:cubicBezTo>
                    <a:lnTo>
                      <a:pt x="472352" y="299131"/>
                    </a:lnTo>
                    <a:lnTo>
                      <a:pt x="485257" y="262240"/>
                    </a:lnTo>
                    <a:cubicBezTo>
                      <a:pt x="462439" y="230393"/>
                      <a:pt x="486940" y="228712"/>
                      <a:pt x="491242" y="228712"/>
                    </a:cubicBezTo>
                    <a:lnTo>
                      <a:pt x="491429" y="228712"/>
                    </a:lnTo>
                    <a:lnTo>
                      <a:pt x="491523" y="228712"/>
                    </a:lnTo>
                    <a:cubicBezTo>
                      <a:pt x="495918" y="228712"/>
                      <a:pt x="520326" y="230393"/>
                      <a:pt x="497508" y="262240"/>
                    </a:cubicBezTo>
                    <a:lnTo>
                      <a:pt x="510506" y="299224"/>
                    </a:lnTo>
                    <a:lnTo>
                      <a:pt x="532763" y="228712"/>
                    </a:lnTo>
                    <a:cubicBezTo>
                      <a:pt x="532763" y="228712"/>
                      <a:pt x="560818" y="242348"/>
                      <a:pt x="585881" y="258038"/>
                    </a:cubicBezTo>
                    <a:cubicBezTo>
                      <a:pt x="604771" y="269805"/>
                      <a:pt x="608325" y="282693"/>
                      <a:pt x="608886" y="301092"/>
                    </a:cubicBezTo>
                    <a:lnTo>
                      <a:pt x="608979" y="363385"/>
                    </a:lnTo>
                    <a:lnTo>
                      <a:pt x="491242" y="363385"/>
                    </a:lnTo>
                    <a:lnTo>
                      <a:pt x="450469" y="363385"/>
                    </a:lnTo>
                    <a:lnTo>
                      <a:pt x="373785" y="363385"/>
                    </a:lnTo>
                    <a:lnTo>
                      <a:pt x="304209" y="363385"/>
                    </a:lnTo>
                    <a:lnTo>
                      <a:pt x="234633" y="363385"/>
                    </a:lnTo>
                    <a:lnTo>
                      <a:pt x="158230" y="363385"/>
                    </a:lnTo>
                    <a:lnTo>
                      <a:pt x="117176" y="363385"/>
                    </a:lnTo>
                    <a:lnTo>
                      <a:pt x="0" y="363385"/>
                    </a:lnTo>
                    <a:lnTo>
                      <a:pt x="0" y="300998"/>
                    </a:lnTo>
                    <a:cubicBezTo>
                      <a:pt x="467" y="282507"/>
                      <a:pt x="4021" y="269712"/>
                      <a:pt x="22911" y="257851"/>
                    </a:cubicBezTo>
                    <a:cubicBezTo>
                      <a:pt x="47974" y="242161"/>
                      <a:pt x="76029" y="228619"/>
                      <a:pt x="76029" y="228619"/>
                    </a:cubicBezTo>
                    <a:lnTo>
                      <a:pt x="98380" y="299131"/>
                    </a:lnTo>
                    <a:lnTo>
                      <a:pt x="111378" y="262240"/>
                    </a:lnTo>
                    <a:cubicBezTo>
                      <a:pt x="88560" y="230393"/>
                      <a:pt x="112968" y="228712"/>
                      <a:pt x="117363" y="228712"/>
                    </a:cubicBezTo>
                    <a:lnTo>
                      <a:pt x="117457" y="228712"/>
                    </a:lnTo>
                    <a:lnTo>
                      <a:pt x="117550" y="228712"/>
                    </a:lnTo>
                    <a:cubicBezTo>
                      <a:pt x="121946" y="228712"/>
                      <a:pt x="146353" y="230393"/>
                      <a:pt x="123535" y="262240"/>
                    </a:cubicBezTo>
                    <a:lnTo>
                      <a:pt x="136534" y="299131"/>
                    </a:lnTo>
                    <a:lnTo>
                      <a:pt x="158885" y="228619"/>
                    </a:lnTo>
                    <a:cubicBezTo>
                      <a:pt x="158885" y="228619"/>
                      <a:pt x="166927" y="232448"/>
                      <a:pt x="178336" y="238612"/>
                    </a:cubicBezTo>
                    <a:cubicBezTo>
                      <a:pt x="180955" y="236464"/>
                      <a:pt x="183760" y="234316"/>
                      <a:pt x="187127" y="232261"/>
                    </a:cubicBezTo>
                    <a:cubicBezTo>
                      <a:pt x="218361" y="212649"/>
                      <a:pt x="253149" y="195744"/>
                      <a:pt x="253149" y="195744"/>
                    </a:cubicBezTo>
                    <a:lnTo>
                      <a:pt x="280830" y="283254"/>
                    </a:lnTo>
                    <a:lnTo>
                      <a:pt x="297008" y="237304"/>
                    </a:lnTo>
                    <a:cubicBezTo>
                      <a:pt x="268579" y="197612"/>
                      <a:pt x="298972" y="195651"/>
                      <a:pt x="304490" y="195651"/>
                    </a:cubicBezTo>
                    <a:close/>
                    <a:moveTo>
                      <a:pt x="491441" y="71099"/>
                    </a:moveTo>
                    <a:cubicBezTo>
                      <a:pt x="496118" y="71006"/>
                      <a:pt x="544199" y="70539"/>
                      <a:pt x="546818" y="127774"/>
                    </a:cubicBezTo>
                    <a:cubicBezTo>
                      <a:pt x="546818" y="127774"/>
                      <a:pt x="555985" y="213580"/>
                      <a:pt x="491815" y="214140"/>
                    </a:cubicBezTo>
                    <a:lnTo>
                      <a:pt x="491441" y="214140"/>
                    </a:lnTo>
                    <a:lnTo>
                      <a:pt x="491067" y="214140"/>
                    </a:lnTo>
                    <a:cubicBezTo>
                      <a:pt x="426709" y="213580"/>
                      <a:pt x="436064" y="127867"/>
                      <a:pt x="436064" y="127774"/>
                    </a:cubicBezTo>
                    <a:cubicBezTo>
                      <a:pt x="438683" y="70539"/>
                      <a:pt x="486670" y="70913"/>
                      <a:pt x="491441" y="71099"/>
                    </a:cubicBezTo>
                    <a:close/>
                    <a:moveTo>
                      <a:pt x="117056" y="71099"/>
                    </a:moveTo>
                    <a:cubicBezTo>
                      <a:pt x="121826" y="71006"/>
                      <a:pt x="169805" y="70539"/>
                      <a:pt x="172424" y="127774"/>
                    </a:cubicBezTo>
                    <a:cubicBezTo>
                      <a:pt x="172424" y="127774"/>
                      <a:pt x="181776" y="213580"/>
                      <a:pt x="117431" y="214140"/>
                    </a:cubicBezTo>
                    <a:lnTo>
                      <a:pt x="117056" y="214140"/>
                    </a:lnTo>
                    <a:lnTo>
                      <a:pt x="116682" y="214140"/>
                    </a:lnTo>
                    <a:cubicBezTo>
                      <a:pt x="52430" y="213580"/>
                      <a:pt x="61689" y="127867"/>
                      <a:pt x="61689" y="127774"/>
                    </a:cubicBezTo>
                    <a:cubicBezTo>
                      <a:pt x="64308" y="70539"/>
                      <a:pt x="112287" y="70913"/>
                      <a:pt x="117056" y="71099"/>
                    </a:cubicBezTo>
                    <a:close/>
                    <a:moveTo>
                      <a:pt x="304490" y="38"/>
                    </a:moveTo>
                    <a:cubicBezTo>
                      <a:pt x="310383" y="-243"/>
                      <a:pt x="370061" y="-803"/>
                      <a:pt x="373335" y="70367"/>
                    </a:cubicBezTo>
                    <a:cubicBezTo>
                      <a:pt x="373335" y="70367"/>
                      <a:pt x="384934" y="177028"/>
                      <a:pt x="304957" y="177869"/>
                    </a:cubicBezTo>
                    <a:lnTo>
                      <a:pt x="304490" y="177869"/>
                    </a:lnTo>
                    <a:lnTo>
                      <a:pt x="304022" y="177869"/>
                    </a:lnTo>
                    <a:cubicBezTo>
                      <a:pt x="224045" y="177122"/>
                      <a:pt x="235644" y="70554"/>
                      <a:pt x="235644" y="70367"/>
                    </a:cubicBezTo>
                    <a:cubicBezTo>
                      <a:pt x="239012" y="-803"/>
                      <a:pt x="298597" y="-243"/>
                      <a:pt x="304490" y="3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wrap="square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9pPr>
              </a:lstStyle>
              <a:p>
                <a:pPr algn="ctr"/>
                <a:endParaRPr>
                  <a:latin typeface="+mn-lt"/>
                  <a:sym typeface="+mn-lt"/>
                </a:endParaRPr>
              </a:p>
            </p:txBody>
          </p:sp>
          <p:sp>
            <p:nvSpPr>
              <p:cNvPr id="46" name="îšļíde"/>
              <p:cNvSpPr/>
              <p:nvPr/>
            </p:nvSpPr>
            <p:spPr bwMode="auto">
              <a:xfrm>
                <a:off x="3525536" y="2488270"/>
                <a:ext cx="375452" cy="345376"/>
              </a:xfrm>
              <a:custGeom>
                <a:avLst/>
                <a:gdLst>
                  <a:gd name="T0" fmla="*/ 1063 w 1485"/>
                  <a:gd name="T1" fmla="*/ 120 h 1368"/>
                  <a:gd name="T2" fmla="*/ 1131 w 1485"/>
                  <a:gd name="T3" fmla="*/ 88 h 1368"/>
                  <a:gd name="T4" fmla="*/ 1154 w 1485"/>
                  <a:gd name="T5" fmla="*/ 171 h 1368"/>
                  <a:gd name="T6" fmla="*/ 1281 w 1485"/>
                  <a:gd name="T7" fmla="*/ 424 h 1368"/>
                  <a:gd name="T8" fmla="*/ 1281 w 1485"/>
                  <a:gd name="T9" fmla="*/ 522 h 1368"/>
                  <a:gd name="T10" fmla="*/ 1299 w 1485"/>
                  <a:gd name="T11" fmla="*/ 519 h 1368"/>
                  <a:gd name="T12" fmla="*/ 1299 w 1485"/>
                  <a:gd name="T13" fmla="*/ 619 h 1368"/>
                  <a:gd name="T14" fmla="*/ 1244 w 1485"/>
                  <a:gd name="T15" fmla="*/ 670 h 1368"/>
                  <a:gd name="T16" fmla="*/ 1153 w 1485"/>
                  <a:gd name="T17" fmla="*/ 871 h 1368"/>
                  <a:gd name="T18" fmla="*/ 1485 w 1485"/>
                  <a:gd name="T19" fmla="*/ 1328 h 1368"/>
                  <a:gd name="T20" fmla="*/ 1353 w 1485"/>
                  <a:gd name="T21" fmla="*/ 1328 h 1368"/>
                  <a:gd name="T22" fmla="*/ 1018 w 1485"/>
                  <a:gd name="T23" fmla="*/ 845 h 1368"/>
                  <a:gd name="T24" fmla="*/ 1083 w 1485"/>
                  <a:gd name="T25" fmla="*/ 682 h 1368"/>
                  <a:gd name="T26" fmla="*/ 1148 w 1485"/>
                  <a:gd name="T27" fmla="*/ 598 h 1368"/>
                  <a:gd name="T28" fmla="*/ 1129 w 1485"/>
                  <a:gd name="T29" fmla="*/ 436 h 1368"/>
                  <a:gd name="T30" fmla="*/ 1129 w 1485"/>
                  <a:gd name="T31" fmla="*/ 373 h 1368"/>
                  <a:gd name="T32" fmla="*/ 1063 w 1485"/>
                  <a:gd name="T33" fmla="*/ 120 h 1368"/>
                  <a:gd name="T34" fmla="*/ 465 w 1485"/>
                  <a:gd name="T35" fmla="*/ 846 h 1368"/>
                  <a:gd name="T36" fmla="*/ 405 w 1485"/>
                  <a:gd name="T37" fmla="*/ 682 h 1368"/>
                  <a:gd name="T38" fmla="*/ 334 w 1485"/>
                  <a:gd name="T39" fmla="*/ 596 h 1368"/>
                  <a:gd name="T40" fmla="*/ 358 w 1485"/>
                  <a:gd name="T41" fmla="*/ 436 h 1368"/>
                  <a:gd name="T42" fmla="*/ 358 w 1485"/>
                  <a:gd name="T43" fmla="*/ 372 h 1368"/>
                  <a:gd name="T44" fmla="*/ 357 w 1485"/>
                  <a:gd name="T45" fmla="*/ 316 h 1368"/>
                  <a:gd name="T46" fmla="*/ 372 w 1485"/>
                  <a:gd name="T47" fmla="*/ 161 h 1368"/>
                  <a:gd name="T48" fmla="*/ 206 w 1485"/>
                  <a:gd name="T49" fmla="*/ 424 h 1368"/>
                  <a:gd name="T50" fmla="*/ 206 w 1485"/>
                  <a:gd name="T51" fmla="*/ 522 h 1368"/>
                  <a:gd name="T52" fmla="*/ 188 w 1485"/>
                  <a:gd name="T53" fmla="*/ 519 h 1368"/>
                  <a:gd name="T54" fmla="*/ 183 w 1485"/>
                  <a:gd name="T55" fmla="*/ 617 h 1368"/>
                  <a:gd name="T56" fmla="*/ 243 w 1485"/>
                  <a:gd name="T57" fmla="*/ 670 h 1368"/>
                  <a:gd name="T58" fmla="*/ 329 w 1485"/>
                  <a:gd name="T59" fmla="*/ 872 h 1368"/>
                  <a:gd name="T60" fmla="*/ 0 w 1485"/>
                  <a:gd name="T61" fmla="*/ 1328 h 1368"/>
                  <a:gd name="T62" fmla="*/ 132 w 1485"/>
                  <a:gd name="T63" fmla="*/ 1328 h 1368"/>
                  <a:gd name="T64" fmla="*/ 465 w 1485"/>
                  <a:gd name="T65" fmla="*/ 846 h 1368"/>
                  <a:gd name="T66" fmla="*/ 941 w 1485"/>
                  <a:gd name="T67" fmla="*/ 864 h 1368"/>
                  <a:gd name="T68" fmla="*/ 1041 w 1485"/>
                  <a:gd name="T69" fmla="*/ 642 h 1368"/>
                  <a:gd name="T70" fmla="*/ 1102 w 1485"/>
                  <a:gd name="T71" fmla="*/ 586 h 1368"/>
                  <a:gd name="T72" fmla="*/ 1102 w 1485"/>
                  <a:gd name="T73" fmla="*/ 476 h 1368"/>
                  <a:gd name="T74" fmla="*/ 1081 w 1485"/>
                  <a:gd name="T75" fmla="*/ 479 h 1368"/>
                  <a:gd name="T76" fmla="*/ 1081 w 1485"/>
                  <a:gd name="T77" fmla="*/ 372 h 1368"/>
                  <a:gd name="T78" fmla="*/ 941 w 1485"/>
                  <a:gd name="T79" fmla="*/ 92 h 1368"/>
                  <a:gd name="T80" fmla="*/ 916 w 1485"/>
                  <a:gd name="T81" fmla="*/ 0 h 1368"/>
                  <a:gd name="T82" fmla="*/ 640 w 1485"/>
                  <a:gd name="T83" fmla="*/ 73 h 1368"/>
                  <a:gd name="T84" fmla="*/ 643 w 1485"/>
                  <a:gd name="T85" fmla="*/ 74 h 1368"/>
                  <a:gd name="T86" fmla="*/ 406 w 1485"/>
                  <a:gd name="T87" fmla="*/ 372 h 1368"/>
                  <a:gd name="T88" fmla="*/ 406 w 1485"/>
                  <a:gd name="T89" fmla="*/ 479 h 1368"/>
                  <a:gd name="T90" fmla="*/ 386 w 1485"/>
                  <a:gd name="T91" fmla="*/ 476 h 1368"/>
                  <a:gd name="T92" fmla="*/ 380 w 1485"/>
                  <a:gd name="T93" fmla="*/ 584 h 1368"/>
                  <a:gd name="T94" fmla="*/ 446 w 1485"/>
                  <a:gd name="T95" fmla="*/ 642 h 1368"/>
                  <a:gd name="T96" fmla="*/ 541 w 1485"/>
                  <a:gd name="T97" fmla="*/ 865 h 1368"/>
                  <a:gd name="T98" fmla="*/ 178 w 1485"/>
                  <a:gd name="T99" fmla="*/ 1368 h 1368"/>
                  <a:gd name="T100" fmla="*/ 1307 w 1485"/>
                  <a:gd name="T101" fmla="*/ 1368 h 1368"/>
                  <a:gd name="T102" fmla="*/ 941 w 1485"/>
                  <a:gd name="T103" fmla="*/ 864 h 1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485" h="1368">
                    <a:moveTo>
                      <a:pt x="1063" y="120"/>
                    </a:moveTo>
                    <a:cubicBezTo>
                      <a:pt x="1092" y="111"/>
                      <a:pt x="1117" y="101"/>
                      <a:pt x="1131" y="88"/>
                    </a:cubicBezTo>
                    <a:cubicBezTo>
                      <a:pt x="1131" y="88"/>
                      <a:pt x="1132" y="127"/>
                      <a:pt x="1154" y="171"/>
                    </a:cubicBezTo>
                    <a:cubicBezTo>
                      <a:pt x="1269" y="215"/>
                      <a:pt x="1284" y="318"/>
                      <a:pt x="1281" y="424"/>
                    </a:cubicBezTo>
                    <a:lnTo>
                      <a:pt x="1281" y="522"/>
                    </a:lnTo>
                    <a:cubicBezTo>
                      <a:pt x="1287" y="519"/>
                      <a:pt x="1293" y="518"/>
                      <a:pt x="1299" y="519"/>
                    </a:cubicBezTo>
                    <a:cubicBezTo>
                      <a:pt x="1319" y="525"/>
                      <a:pt x="1308" y="584"/>
                      <a:pt x="1299" y="619"/>
                    </a:cubicBezTo>
                    <a:cubicBezTo>
                      <a:pt x="1290" y="653"/>
                      <a:pt x="1264" y="674"/>
                      <a:pt x="1244" y="670"/>
                    </a:cubicBezTo>
                    <a:cubicBezTo>
                      <a:pt x="1230" y="762"/>
                      <a:pt x="1198" y="828"/>
                      <a:pt x="1153" y="871"/>
                    </a:cubicBezTo>
                    <a:cubicBezTo>
                      <a:pt x="1347" y="941"/>
                      <a:pt x="1485" y="1119"/>
                      <a:pt x="1485" y="1328"/>
                    </a:cubicBezTo>
                    <a:lnTo>
                      <a:pt x="1353" y="1328"/>
                    </a:lnTo>
                    <a:cubicBezTo>
                      <a:pt x="1338" y="1123"/>
                      <a:pt x="1209" y="938"/>
                      <a:pt x="1018" y="845"/>
                    </a:cubicBezTo>
                    <a:cubicBezTo>
                      <a:pt x="1047" y="800"/>
                      <a:pt x="1069" y="746"/>
                      <a:pt x="1083" y="682"/>
                    </a:cubicBezTo>
                    <a:cubicBezTo>
                      <a:pt x="1113" y="668"/>
                      <a:pt x="1137" y="638"/>
                      <a:pt x="1148" y="598"/>
                    </a:cubicBezTo>
                    <a:cubicBezTo>
                      <a:pt x="1157" y="564"/>
                      <a:pt x="1182" y="466"/>
                      <a:pt x="1129" y="436"/>
                    </a:cubicBezTo>
                    <a:lnTo>
                      <a:pt x="1129" y="373"/>
                    </a:lnTo>
                    <a:cubicBezTo>
                      <a:pt x="1131" y="316"/>
                      <a:pt x="1134" y="203"/>
                      <a:pt x="1063" y="120"/>
                    </a:cubicBezTo>
                    <a:close/>
                    <a:moveTo>
                      <a:pt x="465" y="846"/>
                    </a:moveTo>
                    <a:cubicBezTo>
                      <a:pt x="438" y="802"/>
                      <a:pt x="418" y="748"/>
                      <a:pt x="405" y="682"/>
                    </a:cubicBezTo>
                    <a:cubicBezTo>
                      <a:pt x="372" y="668"/>
                      <a:pt x="344" y="635"/>
                      <a:pt x="334" y="596"/>
                    </a:cubicBezTo>
                    <a:cubicBezTo>
                      <a:pt x="324" y="556"/>
                      <a:pt x="306" y="465"/>
                      <a:pt x="358" y="436"/>
                    </a:cubicBezTo>
                    <a:lnTo>
                      <a:pt x="358" y="372"/>
                    </a:lnTo>
                    <a:cubicBezTo>
                      <a:pt x="358" y="352"/>
                      <a:pt x="357" y="334"/>
                      <a:pt x="357" y="316"/>
                    </a:cubicBezTo>
                    <a:cubicBezTo>
                      <a:pt x="355" y="256"/>
                      <a:pt x="356" y="204"/>
                      <a:pt x="372" y="161"/>
                    </a:cubicBezTo>
                    <a:cubicBezTo>
                      <a:pt x="175" y="193"/>
                      <a:pt x="206" y="281"/>
                      <a:pt x="206" y="424"/>
                    </a:cubicBezTo>
                    <a:lnTo>
                      <a:pt x="206" y="522"/>
                    </a:lnTo>
                    <a:cubicBezTo>
                      <a:pt x="200" y="519"/>
                      <a:pt x="194" y="518"/>
                      <a:pt x="188" y="519"/>
                    </a:cubicBezTo>
                    <a:cubicBezTo>
                      <a:pt x="168" y="525"/>
                      <a:pt x="174" y="582"/>
                      <a:pt x="183" y="617"/>
                    </a:cubicBezTo>
                    <a:cubicBezTo>
                      <a:pt x="192" y="651"/>
                      <a:pt x="223" y="674"/>
                      <a:pt x="243" y="670"/>
                    </a:cubicBezTo>
                    <a:cubicBezTo>
                      <a:pt x="258" y="766"/>
                      <a:pt x="288" y="830"/>
                      <a:pt x="329" y="872"/>
                    </a:cubicBezTo>
                    <a:cubicBezTo>
                      <a:pt x="137" y="943"/>
                      <a:pt x="0" y="1120"/>
                      <a:pt x="0" y="1328"/>
                    </a:cubicBezTo>
                    <a:lnTo>
                      <a:pt x="132" y="1328"/>
                    </a:lnTo>
                    <a:cubicBezTo>
                      <a:pt x="147" y="1124"/>
                      <a:pt x="275" y="939"/>
                      <a:pt x="465" y="846"/>
                    </a:cubicBezTo>
                    <a:close/>
                    <a:moveTo>
                      <a:pt x="941" y="864"/>
                    </a:moveTo>
                    <a:cubicBezTo>
                      <a:pt x="990" y="816"/>
                      <a:pt x="1025" y="743"/>
                      <a:pt x="1041" y="642"/>
                    </a:cubicBezTo>
                    <a:cubicBezTo>
                      <a:pt x="1063" y="646"/>
                      <a:pt x="1092" y="624"/>
                      <a:pt x="1102" y="586"/>
                    </a:cubicBezTo>
                    <a:cubicBezTo>
                      <a:pt x="1112" y="547"/>
                      <a:pt x="1124" y="482"/>
                      <a:pt x="1102" y="476"/>
                    </a:cubicBezTo>
                    <a:cubicBezTo>
                      <a:pt x="1095" y="475"/>
                      <a:pt x="1088" y="476"/>
                      <a:pt x="1081" y="479"/>
                    </a:cubicBezTo>
                    <a:lnTo>
                      <a:pt x="1081" y="372"/>
                    </a:lnTo>
                    <a:cubicBezTo>
                      <a:pt x="1085" y="254"/>
                      <a:pt x="1069" y="141"/>
                      <a:pt x="941" y="92"/>
                    </a:cubicBezTo>
                    <a:cubicBezTo>
                      <a:pt x="918" y="44"/>
                      <a:pt x="916" y="0"/>
                      <a:pt x="916" y="0"/>
                    </a:cubicBezTo>
                    <a:cubicBezTo>
                      <a:pt x="859" y="52"/>
                      <a:pt x="640" y="73"/>
                      <a:pt x="640" y="73"/>
                    </a:cubicBezTo>
                    <a:lnTo>
                      <a:pt x="643" y="74"/>
                    </a:lnTo>
                    <a:cubicBezTo>
                      <a:pt x="366" y="102"/>
                      <a:pt x="406" y="202"/>
                      <a:pt x="406" y="372"/>
                    </a:cubicBezTo>
                    <a:lnTo>
                      <a:pt x="406" y="479"/>
                    </a:lnTo>
                    <a:cubicBezTo>
                      <a:pt x="399" y="476"/>
                      <a:pt x="392" y="475"/>
                      <a:pt x="386" y="476"/>
                    </a:cubicBezTo>
                    <a:cubicBezTo>
                      <a:pt x="363" y="482"/>
                      <a:pt x="370" y="545"/>
                      <a:pt x="380" y="584"/>
                    </a:cubicBezTo>
                    <a:cubicBezTo>
                      <a:pt x="390" y="622"/>
                      <a:pt x="424" y="647"/>
                      <a:pt x="446" y="642"/>
                    </a:cubicBezTo>
                    <a:cubicBezTo>
                      <a:pt x="463" y="749"/>
                      <a:pt x="496" y="819"/>
                      <a:pt x="541" y="865"/>
                    </a:cubicBezTo>
                    <a:cubicBezTo>
                      <a:pt x="329" y="943"/>
                      <a:pt x="178" y="1139"/>
                      <a:pt x="178" y="1368"/>
                    </a:cubicBezTo>
                    <a:lnTo>
                      <a:pt x="1307" y="1368"/>
                    </a:lnTo>
                    <a:cubicBezTo>
                      <a:pt x="1306" y="1137"/>
                      <a:pt x="1154" y="941"/>
                      <a:pt x="941" y="864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wrap="square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9pPr>
              </a:lstStyle>
              <a:p>
                <a:pPr algn="ctr"/>
                <a:endParaRPr>
                  <a:latin typeface="+mn-lt"/>
                  <a:sym typeface="+mn-lt"/>
                </a:endParaRPr>
              </a:p>
            </p:txBody>
          </p:sp>
          <p:sp>
            <p:nvSpPr>
              <p:cNvPr id="47" name="î$ḻíḍê"/>
              <p:cNvSpPr/>
              <p:nvPr/>
            </p:nvSpPr>
            <p:spPr bwMode="auto">
              <a:xfrm>
                <a:off x="6583572" y="3007549"/>
                <a:ext cx="230260" cy="326370"/>
              </a:xfrm>
              <a:custGeom>
                <a:avLst/>
                <a:gdLst>
                  <a:gd name="connsiteX0" fmla="*/ 213778 w 427556"/>
                  <a:gd name="connsiteY0" fmla="*/ 182841 h 606016"/>
                  <a:gd name="connsiteX1" fmla="*/ 164894 w 427556"/>
                  <a:gd name="connsiteY1" fmla="*/ 231666 h 606016"/>
                  <a:gd name="connsiteX2" fmla="*/ 213778 w 427556"/>
                  <a:gd name="connsiteY2" fmla="*/ 280492 h 606016"/>
                  <a:gd name="connsiteX3" fmla="*/ 262662 w 427556"/>
                  <a:gd name="connsiteY3" fmla="*/ 231666 h 606016"/>
                  <a:gd name="connsiteX4" fmla="*/ 213778 w 427556"/>
                  <a:gd name="connsiteY4" fmla="*/ 182841 h 606016"/>
                  <a:gd name="connsiteX5" fmla="*/ 213778 w 427556"/>
                  <a:gd name="connsiteY5" fmla="*/ 144024 h 606016"/>
                  <a:gd name="connsiteX6" fmla="*/ 301526 w 427556"/>
                  <a:gd name="connsiteY6" fmla="*/ 231666 h 606016"/>
                  <a:gd name="connsiteX7" fmla="*/ 213778 w 427556"/>
                  <a:gd name="connsiteY7" fmla="*/ 319309 h 606016"/>
                  <a:gd name="connsiteX8" fmla="*/ 126030 w 427556"/>
                  <a:gd name="connsiteY8" fmla="*/ 231666 h 606016"/>
                  <a:gd name="connsiteX9" fmla="*/ 213778 w 427556"/>
                  <a:gd name="connsiteY9" fmla="*/ 144024 h 606016"/>
                  <a:gd name="connsiteX10" fmla="*/ 213778 w 427556"/>
                  <a:gd name="connsiteY10" fmla="*/ 47911 h 606016"/>
                  <a:gd name="connsiteX11" fmla="*/ 47979 w 427556"/>
                  <a:gd name="connsiteY11" fmla="*/ 213478 h 606016"/>
                  <a:gd name="connsiteX12" fmla="*/ 213778 w 427556"/>
                  <a:gd name="connsiteY12" fmla="*/ 534604 h 606016"/>
                  <a:gd name="connsiteX13" fmla="*/ 379577 w 427556"/>
                  <a:gd name="connsiteY13" fmla="*/ 213478 h 606016"/>
                  <a:gd name="connsiteX14" fmla="*/ 213778 w 427556"/>
                  <a:gd name="connsiteY14" fmla="*/ 47911 h 606016"/>
                  <a:gd name="connsiteX15" fmla="*/ 213778 w 427556"/>
                  <a:gd name="connsiteY15" fmla="*/ 0 h 606016"/>
                  <a:gd name="connsiteX16" fmla="*/ 427556 w 427556"/>
                  <a:gd name="connsiteY16" fmla="*/ 213478 h 606016"/>
                  <a:gd name="connsiteX17" fmla="*/ 233061 w 427556"/>
                  <a:gd name="connsiteY17" fmla="*/ 590096 h 606016"/>
                  <a:gd name="connsiteX18" fmla="*/ 225773 w 427556"/>
                  <a:gd name="connsiteY18" fmla="*/ 599951 h 606016"/>
                  <a:gd name="connsiteX19" fmla="*/ 213778 w 427556"/>
                  <a:gd name="connsiteY19" fmla="*/ 606016 h 606016"/>
                  <a:gd name="connsiteX20" fmla="*/ 201783 w 427556"/>
                  <a:gd name="connsiteY20" fmla="*/ 599951 h 606016"/>
                  <a:gd name="connsiteX21" fmla="*/ 194344 w 427556"/>
                  <a:gd name="connsiteY21" fmla="*/ 590096 h 606016"/>
                  <a:gd name="connsiteX22" fmla="*/ 0 w 427556"/>
                  <a:gd name="connsiteY22" fmla="*/ 213478 h 606016"/>
                  <a:gd name="connsiteX23" fmla="*/ 213778 w 427556"/>
                  <a:gd name="connsiteY23" fmla="*/ 0 h 6060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427556" h="606016">
                    <a:moveTo>
                      <a:pt x="213778" y="182841"/>
                    </a:moveTo>
                    <a:cubicBezTo>
                      <a:pt x="186755" y="182841"/>
                      <a:pt x="164894" y="204828"/>
                      <a:pt x="164894" y="231666"/>
                    </a:cubicBezTo>
                    <a:cubicBezTo>
                      <a:pt x="164894" y="258657"/>
                      <a:pt x="186755" y="280492"/>
                      <a:pt x="213778" y="280492"/>
                    </a:cubicBezTo>
                    <a:cubicBezTo>
                      <a:pt x="240649" y="280492"/>
                      <a:pt x="262662" y="258657"/>
                      <a:pt x="262662" y="231666"/>
                    </a:cubicBezTo>
                    <a:cubicBezTo>
                      <a:pt x="262662" y="204828"/>
                      <a:pt x="240649" y="182841"/>
                      <a:pt x="213778" y="182841"/>
                    </a:cubicBezTo>
                    <a:close/>
                    <a:moveTo>
                      <a:pt x="213778" y="144024"/>
                    </a:moveTo>
                    <a:cubicBezTo>
                      <a:pt x="262055" y="144024"/>
                      <a:pt x="301526" y="183296"/>
                      <a:pt x="301526" y="231666"/>
                    </a:cubicBezTo>
                    <a:cubicBezTo>
                      <a:pt x="301526" y="280037"/>
                      <a:pt x="262055" y="319309"/>
                      <a:pt x="213778" y="319309"/>
                    </a:cubicBezTo>
                    <a:cubicBezTo>
                      <a:pt x="165350" y="319309"/>
                      <a:pt x="126030" y="280037"/>
                      <a:pt x="126030" y="231666"/>
                    </a:cubicBezTo>
                    <a:cubicBezTo>
                      <a:pt x="126030" y="183296"/>
                      <a:pt x="165350" y="144024"/>
                      <a:pt x="213778" y="144024"/>
                    </a:cubicBezTo>
                    <a:close/>
                    <a:moveTo>
                      <a:pt x="213778" y="47911"/>
                    </a:moveTo>
                    <a:cubicBezTo>
                      <a:pt x="122376" y="47911"/>
                      <a:pt x="47979" y="122204"/>
                      <a:pt x="47979" y="213478"/>
                    </a:cubicBezTo>
                    <a:cubicBezTo>
                      <a:pt x="47979" y="275944"/>
                      <a:pt x="132093" y="418010"/>
                      <a:pt x="213778" y="534604"/>
                    </a:cubicBezTo>
                    <a:cubicBezTo>
                      <a:pt x="295463" y="418010"/>
                      <a:pt x="379577" y="275944"/>
                      <a:pt x="379577" y="213478"/>
                    </a:cubicBezTo>
                    <a:cubicBezTo>
                      <a:pt x="379577" y="122204"/>
                      <a:pt x="305180" y="47911"/>
                      <a:pt x="213778" y="47911"/>
                    </a:cubicBezTo>
                    <a:close/>
                    <a:moveTo>
                      <a:pt x="213778" y="0"/>
                    </a:moveTo>
                    <a:cubicBezTo>
                      <a:pt x="331599" y="0"/>
                      <a:pt x="427556" y="95822"/>
                      <a:pt x="427556" y="213478"/>
                    </a:cubicBezTo>
                    <a:cubicBezTo>
                      <a:pt x="427556" y="322794"/>
                      <a:pt x="252950" y="562957"/>
                      <a:pt x="233061" y="590096"/>
                    </a:cubicBezTo>
                    <a:lnTo>
                      <a:pt x="225773" y="599951"/>
                    </a:lnTo>
                    <a:cubicBezTo>
                      <a:pt x="222888" y="603742"/>
                      <a:pt x="218485" y="606016"/>
                      <a:pt x="213778" y="606016"/>
                    </a:cubicBezTo>
                    <a:cubicBezTo>
                      <a:pt x="209071" y="606016"/>
                      <a:pt x="204516" y="603742"/>
                      <a:pt x="201783" y="599951"/>
                    </a:cubicBezTo>
                    <a:lnTo>
                      <a:pt x="194344" y="590096"/>
                    </a:lnTo>
                    <a:cubicBezTo>
                      <a:pt x="174454" y="562957"/>
                      <a:pt x="0" y="322794"/>
                      <a:pt x="0" y="213478"/>
                    </a:cubicBezTo>
                    <a:cubicBezTo>
                      <a:pt x="0" y="95822"/>
                      <a:pt x="95805" y="0"/>
                      <a:pt x="21377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wrap="square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9pPr>
              </a:lstStyle>
              <a:p>
                <a:pPr algn="ctr"/>
                <a:endParaRPr>
                  <a:latin typeface="+mn-lt"/>
                  <a:sym typeface="+mn-lt"/>
                </a:endParaRPr>
              </a:p>
            </p:txBody>
          </p:sp>
          <p:sp>
            <p:nvSpPr>
              <p:cNvPr id="48" name="ïṧļiḍé"/>
              <p:cNvSpPr/>
              <p:nvPr/>
            </p:nvSpPr>
            <p:spPr>
              <a:xfrm rot="3294419">
                <a:off x="4197915" y="2970385"/>
                <a:ext cx="704502" cy="305446"/>
              </a:xfrm>
              <a:prstGeom prst="rightArrow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9pPr>
              </a:lstStyle>
              <a:p>
                <a:pPr algn="ctr"/>
                <a:endParaRPr>
                  <a:latin typeface="+mn-lt"/>
                  <a:sym typeface="+mn-lt"/>
                </a:endParaRPr>
              </a:p>
            </p:txBody>
          </p:sp>
          <p:sp>
            <p:nvSpPr>
              <p:cNvPr id="49" name="iṡ1idé"/>
              <p:cNvSpPr/>
              <p:nvPr/>
            </p:nvSpPr>
            <p:spPr>
              <a:xfrm rot="19571809">
                <a:off x="5786313" y="2315223"/>
                <a:ext cx="1803901" cy="305446"/>
              </a:xfrm>
              <a:prstGeom prst="rightArrow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9pPr>
              </a:lstStyle>
              <a:p>
                <a:pPr algn="ctr"/>
                <a:endParaRPr>
                  <a:latin typeface="+mn-lt"/>
                  <a:sym typeface="+mn-lt"/>
                </a:endParaRPr>
              </a:p>
            </p:txBody>
          </p:sp>
          <p:sp>
            <p:nvSpPr>
              <p:cNvPr id="57" name="i$1ide"/>
              <p:cNvSpPr/>
              <p:nvPr/>
            </p:nvSpPr>
            <p:spPr>
              <a:xfrm>
                <a:off x="4555717" y="3546755"/>
                <a:ext cx="785634" cy="785630"/>
              </a:xfrm>
              <a:prstGeom prst="ellipse">
                <a:avLst/>
              </a:prstGeom>
              <a:solidFill>
                <a:srgbClr val="EEA0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8552" tIns="129600" rIns="129600" bIns="129600" rtlCol="0" anchor="ctr" anchorCtr="0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等线" panose="02010600030101010101" charset="-122"/>
                    <a:ea typeface="+mn-ea"/>
                    <a:cs typeface="+mn-ea"/>
                  </a:defRPr>
                </a:lvl9pPr>
              </a:lstStyle>
              <a:p>
                <a:pPr algn="ctr"/>
                <a:endParaRPr lang="zh-CN" altLang="en-US" sz="2000" dirty="0">
                  <a:solidFill>
                    <a:schemeClr val="bg1"/>
                  </a:solidFill>
                  <a:latin typeface="+mn-lt"/>
                  <a:sym typeface="+mn-lt"/>
                </a:endParaRPr>
              </a:p>
            </p:txBody>
          </p:sp>
          <p:sp>
            <p:nvSpPr>
              <p:cNvPr id="58" name="iṥľîdê"/>
              <p:cNvSpPr/>
              <p:nvPr/>
            </p:nvSpPr>
            <p:spPr bwMode="auto">
              <a:xfrm>
                <a:off x="4814809" y="3771811"/>
                <a:ext cx="272209" cy="316468"/>
              </a:xfrm>
              <a:custGeom>
                <a:avLst/>
                <a:gdLst>
                  <a:gd name="connsiteX0" fmla="*/ 327615 w 521993"/>
                  <a:gd name="connsiteY0" fmla="*/ 466652 h 606863"/>
                  <a:gd name="connsiteX1" fmla="*/ 327615 w 521993"/>
                  <a:gd name="connsiteY1" fmla="*/ 490607 h 606863"/>
                  <a:gd name="connsiteX2" fmla="*/ 372201 w 521993"/>
                  <a:gd name="connsiteY2" fmla="*/ 504537 h 606863"/>
                  <a:gd name="connsiteX3" fmla="*/ 416917 w 521993"/>
                  <a:gd name="connsiteY3" fmla="*/ 490607 h 606863"/>
                  <a:gd name="connsiteX4" fmla="*/ 416917 w 521993"/>
                  <a:gd name="connsiteY4" fmla="*/ 466652 h 606863"/>
                  <a:gd name="connsiteX5" fmla="*/ 173129 w 521993"/>
                  <a:gd name="connsiteY5" fmla="*/ 327483 h 606863"/>
                  <a:gd name="connsiteX6" fmla="*/ 183819 w 521993"/>
                  <a:gd name="connsiteY6" fmla="*/ 328394 h 606863"/>
                  <a:gd name="connsiteX7" fmla="*/ 235315 w 521993"/>
                  <a:gd name="connsiteY7" fmla="*/ 353260 h 606863"/>
                  <a:gd name="connsiteX8" fmla="*/ 242355 w 521993"/>
                  <a:gd name="connsiteY8" fmla="*/ 359379 h 606863"/>
                  <a:gd name="connsiteX9" fmla="*/ 260997 w 521993"/>
                  <a:gd name="connsiteY9" fmla="*/ 408459 h 606863"/>
                  <a:gd name="connsiteX10" fmla="*/ 279640 w 521993"/>
                  <a:gd name="connsiteY10" fmla="*/ 359379 h 606863"/>
                  <a:gd name="connsiteX11" fmla="*/ 286680 w 521993"/>
                  <a:gd name="connsiteY11" fmla="*/ 353260 h 606863"/>
                  <a:gd name="connsiteX12" fmla="*/ 338175 w 521993"/>
                  <a:gd name="connsiteY12" fmla="*/ 328394 h 606863"/>
                  <a:gd name="connsiteX13" fmla="*/ 348865 w 521993"/>
                  <a:gd name="connsiteY13" fmla="*/ 327483 h 606863"/>
                  <a:gd name="connsiteX14" fmla="*/ 349387 w 521993"/>
                  <a:gd name="connsiteY14" fmla="*/ 327743 h 606863"/>
                  <a:gd name="connsiteX15" fmla="*/ 470368 w 521993"/>
                  <a:gd name="connsiteY15" fmla="*/ 395440 h 606863"/>
                  <a:gd name="connsiteX16" fmla="*/ 521863 w 521993"/>
                  <a:gd name="connsiteY16" fmla="*/ 517816 h 606863"/>
                  <a:gd name="connsiteX17" fmla="*/ 521472 w 521993"/>
                  <a:gd name="connsiteY17" fmla="*/ 522633 h 606863"/>
                  <a:gd name="connsiteX18" fmla="*/ 260997 w 521993"/>
                  <a:gd name="connsiteY18" fmla="*/ 606863 h 606863"/>
                  <a:gd name="connsiteX19" fmla="*/ 522 w 521993"/>
                  <a:gd name="connsiteY19" fmla="*/ 522633 h 606863"/>
                  <a:gd name="connsiteX20" fmla="*/ 131 w 521993"/>
                  <a:gd name="connsiteY20" fmla="*/ 517816 h 606863"/>
                  <a:gd name="connsiteX21" fmla="*/ 51757 w 521993"/>
                  <a:gd name="connsiteY21" fmla="*/ 395440 h 606863"/>
                  <a:gd name="connsiteX22" fmla="*/ 173129 w 521993"/>
                  <a:gd name="connsiteY22" fmla="*/ 327483 h 606863"/>
                  <a:gd name="connsiteX23" fmla="*/ 218629 w 521993"/>
                  <a:gd name="connsiteY23" fmla="*/ 102451 h 606863"/>
                  <a:gd name="connsiteX24" fmla="*/ 141455 w 521993"/>
                  <a:gd name="connsiteY24" fmla="*/ 142547 h 606863"/>
                  <a:gd name="connsiteX25" fmla="*/ 140933 w 521993"/>
                  <a:gd name="connsiteY25" fmla="*/ 171186 h 606863"/>
                  <a:gd name="connsiteX26" fmla="*/ 188907 w 521993"/>
                  <a:gd name="connsiteY26" fmla="*/ 287046 h 606863"/>
                  <a:gd name="connsiteX27" fmla="*/ 260997 w 521993"/>
                  <a:gd name="connsiteY27" fmla="*/ 321805 h 606863"/>
                  <a:gd name="connsiteX28" fmla="*/ 333088 w 521993"/>
                  <a:gd name="connsiteY28" fmla="*/ 287046 h 606863"/>
                  <a:gd name="connsiteX29" fmla="*/ 381061 w 521993"/>
                  <a:gd name="connsiteY29" fmla="*/ 171186 h 606863"/>
                  <a:gd name="connsiteX30" fmla="*/ 380409 w 521993"/>
                  <a:gd name="connsiteY30" fmla="*/ 139032 h 606863"/>
                  <a:gd name="connsiteX31" fmla="*/ 218629 w 521993"/>
                  <a:gd name="connsiteY31" fmla="*/ 102451 h 606863"/>
                  <a:gd name="connsiteX32" fmla="*/ 260997 w 521993"/>
                  <a:gd name="connsiteY32" fmla="*/ 0 h 606863"/>
                  <a:gd name="connsiteX33" fmla="*/ 401528 w 521993"/>
                  <a:gd name="connsiteY33" fmla="*/ 171186 h 606863"/>
                  <a:gd name="connsiteX34" fmla="*/ 260997 w 521993"/>
                  <a:gd name="connsiteY34" fmla="*/ 342243 h 606863"/>
                  <a:gd name="connsiteX35" fmla="*/ 120466 w 521993"/>
                  <a:gd name="connsiteY35" fmla="*/ 171186 h 606863"/>
                  <a:gd name="connsiteX36" fmla="*/ 260997 w 521993"/>
                  <a:gd name="connsiteY36" fmla="*/ 0 h 606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521993" h="606863">
                    <a:moveTo>
                      <a:pt x="327615" y="466652"/>
                    </a:moveTo>
                    <a:lnTo>
                      <a:pt x="327615" y="490607"/>
                    </a:lnTo>
                    <a:lnTo>
                      <a:pt x="372201" y="504537"/>
                    </a:lnTo>
                    <a:lnTo>
                      <a:pt x="416917" y="490607"/>
                    </a:lnTo>
                    <a:lnTo>
                      <a:pt x="416917" y="466652"/>
                    </a:lnTo>
                    <a:close/>
                    <a:moveTo>
                      <a:pt x="173129" y="327483"/>
                    </a:moveTo>
                    <a:cubicBezTo>
                      <a:pt x="176649" y="325660"/>
                      <a:pt x="180821" y="326051"/>
                      <a:pt x="183819" y="328394"/>
                    </a:cubicBezTo>
                    <a:cubicBezTo>
                      <a:pt x="199724" y="340762"/>
                      <a:pt x="216933" y="349224"/>
                      <a:pt x="235315" y="353260"/>
                    </a:cubicBezTo>
                    <a:cubicBezTo>
                      <a:pt x="238574" y="353911"/>
                      <a:pt x="241181" y="356254"/>
                      <a:pt x="242355" y="359379"/>
                    </a:cubicBezTo>
                    <a:lnTo>
                      <a:pt x="260997" y="408459"/>
                    </a:lnTo>
                    <a:lnTo>
                      <a:pt x="279640" y="359379"/>
                    </a:lnTo>
                    <a:cubicBezTo>
                      <a:pt x="280813" y="356254"/>
                      <a:pt x="283551" y="353911"/>
                      <a:pt x="286680" y="353260"/>
                    </a:cubicBezTo>
                    <a:cubicBezTo>
                      <a:pt x="305062" y="349224"/>
                      <a:pt x="322401" y="340762"/>
                      <a:pt x="338175" y="328394"/>
                    </a:cubicBezTo>
                    <a:cubicBezTo>
                      <a:pt x="341174" y="326051"/>
                      <a:pt x="345476" y="325660"/>
                      <a:pt x="348865" y="327483"/>
                    </a:cubicBezTo>
                    <a:lnTo>
                      <a:pt x="349387" y="327743"/>
                    </a:lnTo>
                    <a:cubicBezTo>
                      <a:pt x="379502" y="343886"/>
                      <a:pt x="450161" y="381510"/>
                      <a:pt x="470368" y="395440"/>
                    </a:cubicBezTo>
                    <a:cubicBezTo>
                      <a:pt x="499962" y="415880"/>
                      <a:pt x="514693" y="473162"/>
                      <a:pt x="521863" y="517816"/>
                    </a:cubicBezTo>
                    <a:cubicBezTo>
                      <a:pt x="522124" y="519378"/>
                      <a:pt x="521994" y="521070"/>
                      <a:pt x="521472" y="522633"/>
                    </a:cubicBezTo>
                    <a:cubicBezTo>
                      <a:pt x="520299" y="526017"/>
                      <a:pt x="489011" y="606863"/>
                      <a:pt x="260997" y="606863"/>
                    </a:cubicBezTo>
                    <a:cubicBezTo>
                      <a:pt x="33114" y="606863"/>
                      <a:pt x="1826" y="526017"/>
                      <a:pt x="522" y="522633"/>
                    </a:cubicBezTo>
                    <a:cubicBezTo>
                      <a:pt x="1" y="521070"/>
                      <a:pt x="-130" y="519378"/>
                      <a:pt x="131" y="517816"/>
                    </a:cubicBezTo>
                    <a:cubicBezTo>
                      <a:pt x="2738" y="501412"/>
                      <a:pt x="17731" y="418353"/>
                      <a:pt x="51757" y="395440"/>
                    </a:cubicBezTo>
                    <a:cubicBezTo>
                      <a:pt x="71964" y="381771"/>
                      <a:pt x="143405" y="343366"/>
                      <a:pt x="173129" y="327483"/>
                    </a:cubicBezTo>
                    <a:close/>
                    <a:moveTo>
                      <a:pt x="218629" y="102451"/>
                    </a:moveTo>
                    <a:cubicBezTo>
                      <a:pt x="172742" y="101540"/>
                      <a:pt x="151362" y="123540"/>
                      <a:pt x="141455" y="142547"/>
                    </a:cubicBezTo>
                    <a:cubicBezTo>
                      <a:pt x="141064" y="152050"/>
                      <a:pt x="140933" y="161553"/>
                      <a:pt x="140933" y="171186"/>
                    </a:cubicBezTo>
                    <a:cubicBezTo>
                      <a:pt x="140933" y="230158"/>
                      <a:pt x="167006" y="266738"/>
                      <a:pt x="188907" y="287046"/>
                    </a:cubicBezTo>
                    <a:cubicBezTo>
                      <a:pt x="216544" y="312562"/>
                      <a:pt x="247179" y="321805"/>
                      <a:pt x="260997" y="321805"/>
                    </a:cubicBezTo>
                    <a:cubicBezTo>
                      <a:pt x="274816" y="321805"/>
                      <a:pt x="305451" y="312562"/>
                      <a:pt x="333088" y="287046"/>
                    </a:cubicBezTo>
                    <a:cubicBezTo>
                      <a:pt x="354989" y="266738"/>
                      <a:pt x="381061" y="230158"/>
                      <a:pt x="381061" y="171186"/>
                    </a:cubicBezTo>
                    <a:cubicBezTo>
                      <a:pt x="381061" y="160381"/>
                      <a:pt x="380931" y="149576"/>
                      <a:pt x="380409" y="139032"/>
                    </a:cubicBezTo>
                    <a:cubicBezTo>
                      <a:pt x="246006" y="168713"/>
                      <a:pt x="218629" y="102451"/>
                      <a:pt x="218629" y="102451"/>
                    </a:cubicBezTo>
                    <a:close/>
                    <a:moveTo>
                      <a:pt x="260997" y="0"/>
                    </a:moveTo>
                    <a:cubicBezTo>
                      <a:pt x="388753" y="0"/>
                      <a:pt x="401528" y="76676"/>
                      <a:pt x="401528" y="171186"/>
                    </a:cubicBezTo>
                    <a:cubicBezTo>
                      <a:pt x="401528" y="291863"/>
                      <a:pt x="302974" y="342243"/>
                      <a:pt x="260997" y="342243"/>
                    </a:cubicBezTo>
                    <a:cubicBezTo>
                      <a:pt x="219020" y="342243"/>
                      <a:pt x="120466" y="291863"/>
                      <a:pt x="120466" y="171186"/>
                    </a:cubicBezTo>
                    <a:cubicBezTo>
                      <a:pt x="120466" y="76676"/>
                      <a:pt x="133242" y="0"/>
                      <a:pt x="26099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wrap="square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等线" panose="02010600030101010101" charset="-122"/>
                    <a:ea typeface="+mn-ea"/>
                    <a:cs typeface="+mn-ea"/>
                  </a:defRPr>
                </a:lvl9pPr>
              </a:lstStyle>
              <a:p>
                <a:pPr algn="ctr"/>
                <a:endParaRPr>
                  <a:latin typeface="+mn-lt"/>
                  <a:sym typeface="+mn-lt"/>
                </a:endParaRPr>
              </a:p>
            </p:txBody>
          </p:sp>
        </p:grpSp>
        <p:sp>
          <p:nvSpPr>
            <p:cNvPr id="59" name="PA-矩形 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1542" y="5230"/>
              <a:ext cx="2978" cy="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zh-CN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把人与问题分开</a:t>
              </a:r>
            </a:p>
          </p:txBody>
        </p:sp>
        <p:sp>
          <p:nvSpPr>
            <p:cNvPr id="60" name="PA-矩形 4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3512" y="7660"/>
              <a:ext cx="2978" cy="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zh-CN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平等地对待对方</a:t>
              </a:r>
            </a:p>
          </p:txBody>
        </p:sp>
        <p:sp>
          <p:nvSpPr>
            <p:cNvPr id="61" name="PA-矩形 4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11052" y="7600"/>
              <a:ext cx="5677" cy="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zh-CN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不要在立场上讨价还价</a:t>
              </a:r>
            </a:p>
          </p:txBody>
        </p:sp>
        <p:sp>
          <p:nvSpPr>
            <p:cNvPr id="62" name="PA-矩形 4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4712" y="5110"/>
              <a:ext cx="2978" cy="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zh-CN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提出互利的选择</a:t>
              </a:r>
            </a:p>
          </p:txBody>
        </p:sp>
        <p:sp>
          <p:nvSpPr>
            <p:cNvPr id="13" name="矩形: 圆角 8"/>
            <p:cNvSpPr/>
            <p:nvPr/>
          </p:nvSpPr>
          <p:spPr>
            <a:xfrm>
              <a:off x="1248" y="5200"/>
              <a:ext cx="72" cy="680"/>
            </a:xfrm>
            <a:prstGeom prst="roundRect">
              <a:avLst/>
            </a:prstGeom>
            <a:solidFill>
              <a:srgbClr val="EEA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5" name="矩形: 圆角 64"/>
            <p:cNvSpPr/>
            <p:nvPr/>
          </p:nvSpPr>
          <p:spPr>
            <a:xfrm>
              <a:off x="3208" y="7660"/>
              <a:ext cx="72" cy="680"/>
            </a:xfrm>
            <a:prstGeom prst="roundRect">
              <a:avLst/>
            </a:prstGeom>
            <a:solidFill>
              <a:srgbClr val="EEA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6" name="矩形: 圆角 65"/>
            <p:cNvSpPr/>
            <p:nvPr/>
          </p:nvSpPr>
          <p:spPr>
            <a:xfrm>
              <a:off x="10788" y="7580"/>
              <a:ext cx="72" cy="680"/>
            </a:xfrm>
            <a:prstGeom prst="roundRect">
              <a:avLst/>
            </a:prstGeom>
            <a:solidFill>
              <a:srgbClr val="EEA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7" name="矩形: 圆角 66"/>
            <p:cNvSpPr/>
            <p:nvPr/>
          </p:nvSpPr>
          <p:spPr>
            <a:xfrm>
              <a:off x="14428" y="5120"/>
              <a:ext cx="72" cy="680"/>
            </a:xfrm>
            <a:prstGeom prst="roundRect">
              <a:avLst/>
            </a:prstGeom>
            <a:solidFill>
              <a:srgbClr val="EEA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61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56115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1594485" y="1427480"/>
            <a:ext cx="9105900" cy="4078605"/>
          </a:xfrm>
          <a:prstGeom prst="roundRect">
            <a:avLst/>
          </a:prstGeom>
          <a:solidFill>
            <a:schemeClr val="bg1"/>
          </a:solidFill>
          <a:ln>
            <a:solidFill>
              <a:srgbClr val="E3C99A"/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7" name="任意多边形: 形状 86"/>
          <p:cNvSpPr/>
          <p:nvPr/>
        </p:nvSpPr>
        <p:spPr>
          <a:xfrm>
            <a:off x="-808782" y="-818105"/>
            <a:ext cx="2342995" cy="2617031"/>
          </a:xfrm>
          <a:custGeom>
            <a:avLst/>
            <a:gdLst>
              <a:gd name="connsiteX0" fmla="*/ 1979270 w 1979270"/>
              <a:gd name="connsiteY0" fmla="*/ 0 h 2210764"/>
              <a:gd name="connsiteX1" fmla="*/ 1203767 w 1979270"/>
              <a:gd name="connsiteY1" fmla="*/ 405114 h 2210764"/>
              <a:gd name="connsiteX2" fmla="*/ 1261640 w 1979270"/>
              <a:gd name="connsiteY2" fmla="*/ 1388962 h 2210764"/>
              <a:gd name="connsiteX3" fmla="*/ 486136 w 1979270"/>
              <a:gd name="connsiteY3" fmla="*/ 1747777 h 2210764"/>
              <a:gd name="connsiteX4" fmla="*/ 0 w 1979270"/>
              <a:gd name="connsiteY4" fmla="*/ 2210764 h 2210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9270" h="2210764">
                <a:moveTo>
                  <a:pt x="1979270" y="0"/>
                </a:moveTo>
                <a:cubicBezTo>
                  <a:pt x="1651321" y="86810"/>
                  <a:pt x="1323372" y="173620"/>
                  <a:pt x="1203767" y="405114"/>
                </a:cubicBezTo>
                <a:cubicBezTo>
                  <a:pt x="1084162" y="636608"/>
                  <a:pt x="1381245" y="1165185"/>
                  <a:pt x="1261640" y="1388962"/>
                </a:cubicBezTo>
                <a:cubicBezTo>
                  <a:pt x="1142035" y="1612739"/>
                  <a:pt x="696409" y="1610810"/>
                  <a:pt x="486136" y="1747777"/>
                </a:cubicBezTo>
                <a:cubicBezTo>
                  <a:pt x="275863" y="1884744"/>
                  <a:pt x="137931" y="2047754"/>
                  <a:pt x="0" y="2210764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2801257" y="1852686"/>
            <a:ext cx="6589486" cy="2773296"/>
            <a:chOff x="2801257" y="2086074"/>
            <a:chExt cx="6589486" cy="2773296"/>
          </a:xfrm>
        </p:grpSpPr>
        <p:sp>
          <p:nvSpPr>
            <p:cNvPr id="67" name="文本框 66"/>
            <p:cNvSpPr txBox="1"/>
            <p:nvPr/>
          </p:nvSpPr>
          <p:spPr>
            <a:xfrm>
              <a:off x="2801257" y="3023334"/>
              <a:ext cx="6589486" cy="1014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000" dirty="0">
                  <a:solidFill>
                    <a:srgbClr val="42AE8E"/>
                  </a:solidFill>
                  <a:cs typeface="+mn-ea"/>
                  <a:sym typeface="+mn-lt"/>
                </a:rPr>
                <a:t>处理僵局的技巧</a:t>
              </a:r>
            </a:p>
          </p:txBody>
        </p:sp>
        <p:grpSp>
          <p:nvGrpSpPr>
            <p:cNvPr id="109" name="组合 108"/>
            <p:cNvGrpSpPr/>
            <p:nvPr/>
          </p:nvGrpSpPr>
          <p:grpSpPr>
            <a:xfrm>
              <a:off x="3621525" y="4094512"/>
              <a:ext cx="4948950" cy="340283"/>
              <a:chOff x="1045450" y="2031380"/>
              <a:chExt cx="4948950" cy="340283"/>
            </a:xfrm>
          </p:grpSpPr>
          <p:sp>
            <p:nvSpPr>
              <p:cNvPr id="68" name="文本框 67"/>
              <p:cNvSpPr txBox="1"/>
              <p:nvPr/>
            </p:nvSpPr>
            <p:spPr>
              <a:xfrm>
                <a:off x="2049340" y="2031380"/>
                <a:ext cx="294117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100" dirty="0">
                    <a:solidFill>
                      <a:srgbClr val="EEA071"/>
                    </a:solidFill>
                    <a:cs typeface="+mn-ea"/>
                    <a:sym typeface="+mn-lt"/>
                  </a:rPr>
                  <a:t>ENTERPRISE MANAGEMENT TRAINING</a:t>
                </a:r>
              </a:p>
            </p:txBody>
          </p:sp>
          <p:grpSp>
            <p:nvGrpSpPr>
              <p:cNvPr id="69" name="组合 68"/>
              <p:cNvGrpSpPr/>
              <p:nvPr/>
            </p:nvGrpSpPr>
            <p:grpSpPr>
              <a:xfrm>
                <a:off x="1045450" y="2167367"/>
                <a:ext cx="4948950" cy="204296"/>
                <a:chOff x="6837680" y="3870960"/>
                <a:chExt cx="4094480" cy="0"/>
              </a:xfrm>
            </p:grpSpPr>
            <p:cxnSp>
              <p:nvCxnSpPr>
                <p:cNvPr id="70" name="直接连接符 69"/>
                <p:cNvCxnSpPr/>
                <p:nvPr/>
              </p:nvCxnSpPr>
              <p:spPr>
                <a:xfrm>
                  <a:off x="6837680" y="3870960"/>
                  <a:ext cx="833120" cy="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直接连接符 70"/>
                <p:cNvCxnSpPr/>
                <p:nvPr/>
              </p:nvCxnSpPr>
              <p:spPr>
                <a:xfrm>
                  <a:off x="10099040" y="3870960"/>
                  <a:ext cx="833120" cy="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9" name="文本框 88"/>
            <p:cNvSpPr txBox="1"/>
            <p:nvPr/>
          </p:nvSpPr>
          <p:spPr>
            <a:xfrm>
              <a:off x="2801257" y="2086074"/>
              <a:ext cx="6589486" cy="1014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000" dirty="0">
                  <a:solidFill>
                    <a:schemeClr val="bg1">
                      <a:lumMod val="85000"/>
                    </a:schemeClr>
                  </a:solidFill>
                  <a:cs typeface="+mn-ea"/>
                  <a:sym typeface="+mn-lt"/>
                </a:rPr>
                <a:t>-03-</a:t>
              </a:r>
            </a:p>
          </p:txBody>
        </p:sp>
        <p:sp>
          <p:nvSpPr>
            <p:cNvPr id="91" name="PA-文本框 88"/>
            <p:cNvSpPr txBox="1"/>
            <p:nvPr>
              <p:custDataLst>
                <p:tags r:id="rId1"/>
              </p:custDataLst>
            </p:nvPr>
          </p:nvSpPr>
          <p:spPr>
            <a:xfrm>
              <a:off x="3621042" y="4511774"/>
              <a:ext cx="4949825" cy="3475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hangingPunct="0">
                <a:lnSpc>
                  <a:spcPct val="150000"/>
                </a:lnSpc>
              </a:pPr>
              <a:r>
                <a:rPr lang="en-US" altLang="zh-CN" sz="8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enter your text, change the color or size of the text. You can also format the appropriate text and adjust the line spacing of the text. 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>
      <p:transition spd="slow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348740" y="2588895"/>
            <a:ext cx="6151880" cy="312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r>
              <a:rPr kumimoji="0" lang="zh-CN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即借助有关事实和理由委婉地否定对方意见</a:t>
            </a:r>
          </a:p>
        </p:txBody>
      </p:sp>
      <p:sp>
        <p:nvSpPr>
          <p:cNvPr id="561155" name="Text Box 3"/>
          <p:cNvSpPr txBox="1">
            <a:spLocks noChangeArrowheads="1"/>
          </p:cNvSpPr>
          <p:nvPr/>
        </p:nvSpPr>
        <p:spPr bwMode="auto">
          <a:xfrm>
            <a:off x="861060" y="2060736"/>
            <a:ext cx="6173788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dirty="0">
                <a:solidFill>
                  <a:srgbClr val="EEA071"/>
                </a:solidFill>
                <a:latin typeface="+mn-lt"/>
                <a:ea typeface="+mn-ea"/>
                <a:cs typeface="+mn-ea"/>
                <a:sym typeface="+mn-lt"/>
              </a:rPr>
              <a:t>一、间接处理潜在僵局的技巧</a:t>
            </a:r>
          </a:p>
        </p:txBody>
      </p:sp>
      <p:grpSp>
        <p:nvGrpSpPr>
          <p:cNvPr id="2" name="组合 1"/>
          <p:cNvGrpSpPr/>
          <p:nvPr>
            <p:custDataLst>
              <p:tags r:id="rId1"/>
            </p:custDataLst>
          </p:nvPr>
        </p:nvGrpSpPr>
        <p:grpSpPr>
          <a:xfrm>
            <a:off x="2633663" y="3325414"/>
            <a:ext cx="1483456" cy="1303443"/>
            <a:chOff x="742950" y="3656951"/>
            <a:chExt cx="2259330" cy="1985167"/>
          </a:xfrm>
          <a:solidFill>
            <a:srgbClr val="42AE8E"/>
          </a:solidFill>
        </p:grpSpPr>
        <p:sp>
          <p:nvSpPr>
            <p:cNvPr id="29" name="任意多边形 28"/>
            <p:cNvSpPr/>
            <p:nvPr>
              <p:custDataLst>
                <p:tags r:id="rId18"/>
              </p:custDataLst>
            </p:nvPr>
          </p:nvSpPr>
          <p:spPr>
            <a:xfrm>
              <a:off x="1700116" y="5071639"/>
              <a:ext cx="344998" cy="160502"/>
            </a:xfrm>
            <a:custGeom>
              <a:avLst/>
              <a:gdLst>
                <a:gd name="connsiteX0" fmla="*/ 277212 w 344998"/>
                <a:gd name="connsiteY0" fmla="*/ 0 h 160502"/>
                <a:gd name="connsiteX1" fmla="*/ 344998 w 344998"/>
                <a:gd name="connsiteY1" fmla="*/ 0 h 160502"/>
                <a:gd name="connsiteX2" fmla="*/ 264747 w 344998"/>
                <a:gd name="connsiteY2" fmla="*/ 160502 h 160502"/>
                <a:gd name="connsiteX3" fmla="*/ 256658 w 344998"/>
                <a:gd name="connsiteY3" fmla="*/ 155048 h 160502"/>
                <a:gd name="connsiteX4" fmla="*/ 204912 w 344998"/>
                <a:gd name="connsiteY4" fmla="*/ 144601 h 160502"/>
                <a:gd name="connsiteX5" fmla="*/ 0 w 344998"/>
                <a:gd name="connsiteY5" fmla="*/ 0 h 160502"/>
                <a:gd name="connsiteX6" fmla="*/ 67786 w 344998"/>
                <a:gd name="connsiteY6" fmla="*/ 0 h 160502"/>
                <a:gd name="connsiteX7" fmla="*/ 140086 w 344998"/>
                <a:gd name="connsiteY7" fmla="*/ 144601 h 160502"/>
                <a:gd name="connsiteX8" fmla="*/ 88340 w 344998"/>
                <a:gd name="connsiteY8" fmla="*/ 155048 h 160502"/>
                <a:gd name="connsiteX9" fmla="*/ 80251 w 344998"/>
                <a:gd name="connsiteY9" fmla="*/ 160501 h 160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44998" h="160502">
                  <a:moveTo>
                    <a:pt x="277212" y="0"/>
                  </a:moveTo>
                  <a:lnTo>
                    <a:pt x="344998" y="0"/>
                  </a:lnTo>
                  <a:lnTo>
                    <a:pt x="264747" y="160502"/>
                  </a:lnTo>
                  <a:lnTo>
                    <a:pt x="256658" y="155048"/>
                  </a:lnTo>
                  <a:lnTo>
                    <a:pt x="204912" y="144601"/>
                  </a:lnTo>
                  <a:close/>
                  <a:moveTo>
                    <a:pt x="0" y="0"/>
                  </a:moveTo>
                  <a:lnTo>
                    <a:pt x="67786" y="0"/>
                  </a:lnTo>
                  <a:lnTo>
                    <a:pt x="140086" y="144601"/>
                  </a:lnTo>
                  <a:lnTo>
                    <a:pt x="88340" y="155048"/>
                  </a:lnTo>
                  <a:lnTo>
                    <a:pt x="80251" y="16050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>
                <a:lnSpc>
                  <a:spcPct val="140000"/>
                </a:lnSpc>
              </a:pPr>
              <a:endParaRPr lang="zh-CN" altLang="en-US" sz="6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7" name="任意多边形 26"/>
            <p:cNvSpPr/>
            <p:nvPr>
              <p:custDataLst>
                <p:tags r:id="rId19"/>
              </p:custDataLst>
            </p:nvPr>
          </p:nvSpPr>
          <p:spPr>
            <a:xfrm>
              <a:off x="1656404" y="5209696"/>
              <a:ext cx="432422" cy="432422"/>
            </a:xfrm>
            <a:custGeom>
              <a:avLst/>
              <a:gdLst>
                <a:gd name="connsiteX0" fmla="*/ 234259 w 468518"/>
                <a:gd name="connsiteY0" fmla="*/ 35545 h 468518"/>
                <a:gd name="connsiteX1" fmla="*/ 432973 w 468518"/>
                <a:gd name="connsiteY1" fmla="*/ 234259 h 468518"/>
                <a:gd name="connsiteX2" fmla="*/ 234259 w 468518"/>
                <a:gd name="connsiteY2" fmla="*/ 432973 h 468518"/>
                <a:gd name="connsiteX3" fmla="*/ 35545 w 468518"/>
                <a:gd name="connsiteY3" fmla="*/ 234259 h 468518"/>
                <a:gd name="connsiteX4" fmla="*/ 234259 w 468518"/>
                <a:gd name="connsiteY4" fmla="*/ 35545 h 468518"/>
                <a:gd name="connsiteX5" fmla="*/ 234259 w 468518"/>
                <a:gd name="connsiteY5" fmla="*/ 17341 h 468518"/>
                <a:gd name="connsiteX6" fmla="*/ 17341 w 468518"/>
                <a:gd name="connsiteY6" fmla="*/ 234259 h 468518"/>
                <a:gd name="connsiteX7" fmla="*/ 234259 w 468518"/>
                <a:gd name="connsiteY7" fmla="*/ 451177 h 468518"/>
                <a:gd name="connsiteX8" fmla="*/ 451177 w 468518"/>
                <a:gd name="connsiteY8" fmla="*/ 234259 h 468518"/>
                <a:gd name="connsiteX9" fmla="*/ 234259 w 468518"/>
                <a:gd name="connsiteY9" fmla="*/ 17341 h 468518"/>
                <a:gd name="connsiteX10" fmla="*/ 234259 w 468518"/>
                <a:gd name="connsiteY10" fmla="*/ 0 h 468518"/>
                <a:gd name="connsiteX11" fmla="*/ 468518 w 468518"/>
                <a:gd name="connsiteY11" fmla="*/ 234259 h 468518"/>
                <a:gd name="connsiteX12" fmla="*/ 234259 w 468518"/>
                <a:gd name="connsiteY12" fmla="*/ 468518 h 468518"/>
                <a:gd name="connsiteX13" fmla="*/ 0 w 468518"/>
                <a:gd name="connsiteY13" fmla="*/ 234259 h 468518"/>
                <a:gd name="connsiteX14" fmla="*/ 234259 w 468518"/>
                <a:gd name="connsiteY14" fmla="*/ 0 h 468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68518" h="468518">
                  <a:moveTo>
                    <a:pt x="234259" y="35545"/>
                  </a:moveTo>
                  <a:cubicBezTo>
                    <a:pt x="344006" y="35545"/>
                    <a:pt x="432973" y="124512"/>
                    <a:pt x="432973" y="234259"/>
                  </a:cubicBezTo>
                  <a:cubicBezTo>
                    <a:pt x="432973" y="344006"/>
                    <a:pt x="344006" y="432973"/>
                    <a:pt x="234259" y="432973"/>
                  </a:cubicBezTo>
                  <a:cubicBezTo>
                    <a:pt x="124512" y="432973"/>
                    <a:pt x="35545" y="344006"/>
                    <a:pt x="35545" y="234259"/>
                  </a:cubicBezTo>
                  <a:cubicBezTo>
                    <a:pt x="35545" y="124512"/>
                    <a:pt x="124512" y="35545"/>
                    <a:pt x="234259" y="35545"/>
                  </a:cubicBezTo>
                  <a:close/>
                  <a:moveTo>
                    <a:pt x="234259" y="17341"/>
                  </a:moveTo>
                  <a:cubicBezTo>
                    <a:pt x="114458" y="17341"/>
                    <a:pt x="17341" y="114458"/>
                    <a:pt x="17341" y="234259"/>
                  </a:cubicBezTo>
                  <a:cubicBezTo>
                    <a:pt x="17341" y="354060"/>
                    <a:pt x="114458" y="451177"/>
                    <a:pt x="234259" y="451177"/>
                  </a:cubicBezTo>
                  <a:cubicBezTo>
                    <a:pt x="354060" y="451177"/>
                    <a:pt x="451177" y="354060"/>
                    <a:pt x="451177" y="234259"/>
                  </a:cubicBezTo>
                  <a:cubicBezTo>
                    <a:pt x="451177" y="114458"/>
                    <a:pt x="354060" y="17341"/>
                    <a:pt x="234259" y="17341"/>
                  </a:cubicBezTo>
                  <a:close/>
                  <a:moveTo>
                    <a:pt x="234259" y="0"/>
                  </a:moveTo>
                  <a:cubicBezTo>
                    <a:pt x="363637" y="0"/>
                    <a:pt x="468518" y="104881"/>
                    <a:pt x="468518" y="234259"/>
                  </a:cubicBezTo>
                  <a:cubicBezTo>
                    <a:pt x="468518" y="363637"/>
                    <a:pt x="363637" y="468518"/>
                    <a:pt x="234259" y="468518"/>
                  </a:cubicBezTo>
                  <a:cubicBezTo>
                    <a:pt x="104881" y="468518"/>
                    <a:pt x="0" y="363637"/>
                    <a:pt x="0" y="234259"/>
                  </a:cubicBezTo>
                  <a:cubicBezTo>
                    <a:pt x="0" y="104881"/>
                    <a:pt x="104881" y="0"/>
                    <a:pt x="234259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000" dirty="0">
                  <a:solidFill>
                    <a:srgbClr val="FFFFFF"/>
                  </a:solidFill>
                  <a:cs typeface="+mn-ea"/>
                  <a:sym typeface="+mn-lt"/>
                </a:rPr>
                <a:t>A</a:t>
              </a:r>
            </a:p>
          </p:txBody>
        </p:sp>
        <p:sp>
          <p:nvSpPr>
            <p:cNvPr id="10" name="矩形 9"/>
            <p:cNvSpPr/>
            <p:nvPr>
              <p:custDataLst>
                <p:tags r:id="rId20"/>
              </p:custDataLst>
            </p:nvPr>
          </p:nvSpPr>
          <p:spPr>
            <a:xfrm>
              <a:off x="742950" y="3656951"/>
              <a:ext cx="2259330" cy="140658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600" b="1" dirty="0">
                  <a:cs typeface="+mn-ea"/>
                  <a:sym typeface="+mn-lt"/>
                </a:rPr>
                <a:t>先肯定</a:t>
              </a:r>
            </a:p>
            <a:p>
              <a:pPr algn="ctr">
                <a:lnSpc>
                  <a:spcPct val="120000"/>
                </a:lnSpc>
              </a:pPr>
              <a:r>
                <a:rPr lang="zh-CN" altLang="en-US" sz="1600" b="1" dirty="0">
                  <a:cs typeface="+mn-ea"/>
                  <a:sym typeface="+mn-lt"/>
                </a:rPr>
                <a:t>后否定</a:t>
              </a:r>
              <a:endParaRPr lang="zh-CN" altLang="en-US" sz="1600" b="1" spc="150" dirty="0">
                <a:cs typeface="+mn-ea"/>
                <a:sym typeface="+mn-lt"/>
              </a:endParaRPr>
            </a:p>
          </p:txBody>
        </p:sp>
      </p:grpSp>
      <p:grpSp>
        <p:nvGrpSpPr>
          <p:cNvPr id="49" name="组合 48"/>
          <p:cNvGrpSpPr/>
          <p:nvPr>
            <p:custDataLst>
              <p:tags r:id="rId2"/>
            </p:custDataLst>
          </p:nvPr>
        </p:nvGrpSpPr>
        <p:grpSpPr>
          <a:xfrm>
            <a:off x="5220923" y="3325414"/>
            <a:ext cx="1483456" cy="1303443"/>
            <a:chOff x="742950" y="3656951"/>
            <a:chExt cx="2259330" cy="1985167"/>
          </a:xfrm>
          <a:solidFill>
            <a:srgbClr val="EEA071"/>
          </a:solidFill>
        </p:grpSpPr>
        <p:sp>
          <p:nvSpPr>
            <p:cNvPr id="50" name="任意多边形 49"/>
            <p:cNvSpPr/>
            <p:nvPr>
              <p:custDataLst>
                <p:tags r:id="rId15"/>
              </p:custDataLst>
            </p:nvPr>
          </p:nvSpPr>
          <p:spPr>
            <a:xfrm>
              <a:off x="1700116" y="5071639"/>
              <a:ext cx="344998" cy="160502"/>
            </a:xfrm>
            <a:custGeom>
              <a:avLst/>
              <a:gdLst>
                <a:gd name="connsiteX0" fmla="*/ 277212 w 344998"/>
                <a:gd name="connsiteY0" fmla="*/ 0 h 160502"/>
                <a:gd name="connsiteX1" fmla="*/ 344998 w 344998"/>
                <a:gd name="connsiteY1" fmla="*/ 0 h 160502"/>
                <a:gd name="connsiteX2" fmla="*/ 264747 w 344998"/>
                <a:gd name="connsiteY2" fmla="*/ 160502 h 160502"/>
                <a:gd name="connsiteX3" fmla="*/ 256658 w 344998"/>
                <a:gd name="connsiteY3" fmla="*/ 155048 h 160502"/>
                <a:gd name="connsiteX4" fmla="*/ 204912 w 344998"/>
                <a:gd name="connsiteY4" fmla="*/ 144601 h 160502"/>
                <a:gd name="connsiteX5" fmla="*/ 0 w 344998"/>
                <a:gd name="connsiteY5" fmla="*/ 0 h 160502"/>
                <a:gd name="connsiteX6" fmla="*/ 67786 w 344998"/>
                <a:gd name="connsiteY6" fmla="*/ 0 h 160502"/>
                <a:gd name="connsiteX7" fmla="*/ 140086 w 344998"/>
                <a:gd name="connsiteY7" fmla="*/ 144601 h 160502"/>
                <a:gd name="connsiteX8" fmla="*/ 88340 w 344998"/>
                <a:gd name="connsiteY8" fmla="*/ 155048 h 160502"/>
                <a:gd name="connsiteX9" fmla="*/ 80251 w 344998"/>
                <a:gd name="connsiteY9" fmla="*/ 160501 h 160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44998" h="160502">
                  <a:moveTo>
                    <a:pt x="277212" y="0"/>
                  </a:moveTo>
                  <a:lnTo>
                    <a:pt x="344998" y="0"/>
                  </a:lnTo>
                  <a:lnTo>
                    <a:pt x="264747" y="160502"/>
                  </a:lnTo>
                  <a:lnTo>
                    <a:pt x="256658" y="155048"/>
                  </a:lnTo>
                  <a:lnTo>
                    <a:pt x="204912" y="144601"/>
                  </a:lnTo>
                  <a:close/>
                  <a:moveTo>
                    <a:pt x="0" y="0"/>
                  </a:moveTo>
                  <a:lnTo>
                    <a:pt x="67786" y="0"/>
                  </a:lnTo>
                  <a:lnTo>
                    <a:pt x="140086" y="144601"/>
                  </a:lnTo>
                  <a:lnTo>
                    <a:pt x="88340" y="155048"/>
                  </a:lnTo>
                  <a:lnTo>
                    <a:pt x="80251" y="16050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>
                <a:lnSpc>
                  <a:spcPct val="140000"/>
                </a:lnSpc>
              </a:pPr>
              <a:endParaRPr lang="zh-CN" altLang="en-US" sz="6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1" name="任意多边形 50"/>
            <p:cNvSpPr/>
            <p:nvPr>
              <p:custDataLst>
                <p:tags r:id="rId16"/>
              </p:custDataLst>
            </p:nvPr>
          </p:nvSpPr>
          <p:spPr>
            <a:xfrm>
              <a:off x="1656404" y="5209696"/>
              <a:ext cx="432422" cy="432422"/>
            </a:xfrm>
            <a:custGeom>
              <a:avLst/>
              <a:gdLst>
                <a:gd name="connsiteX0" fmla="*/ 234259 w 468518"/>
                <a:gd name="connsiteY0" fmla="*/ 35545 h 468518"/>
                <a:gd name="connsiteX1" fmla="*/ 432973 w 468518"/>
                <a:gd name="connsiteY1" fmla="*/ 234259 h 468518"/>
                <a:gd name="connsiteX2" fmla="*/ 234259 w 468518"/>
                <a:gd name="connsiteY2" fmla="*/ 432973 h 468518"/>
                <a:gd name="connsiteX3" fmla="*/ 35545 w 468518"/>
                <a:gd name="connsiteY3" fmla="*/ 234259 h 468518"/>
                <a:gd name="connsiteX4" fmla="*/ 234259 w 468518"/>
                <a:gd name="connsiteY4" fmla="*/ 35545 h 468518"/>
                <a:gd name="connsiteX5" fmla="*/ 234259 w 468518"/>
                <a:gd name="connsiteY5" fmla="*/ 17341 h 468518"/>
                <a:gd name="connsiteX6" fmla="*/ 17341 w 468518"/>
                <a:gd name="connsiteY6" fmla="*/ 234259 h 468518"/>
                <a:gd name="connsiteX7" fmla="*/ 234259 w 468518"/>
                <a:gd name="connsiteY7" fmla="*/ 451177 h 468518"/>
                <a:gd name="connsiteX8" fmla="*/ 451177 w 468518"/>
                <a:gd name="connsiteY8" fmla="*/ 234259 h 468518"/>
                <a:gd name="connsiteX9" fmla="*/ 234259 w 468518"/>
                <a:gd name="connsiteY9" fmla="*/ 17341 h 468518"/>
                <a:gd name="connsiteX10" fmla="*/ 234259 w 468518"/>
                <a:gd name="connsiteY10" fmla="*/ 0 h 468518"/>
                <a:gd name="connsiteX11" fmla="*/ 468518 w 468518"/>
                <a:gd name="connsiteY11" fmla="*/ 234259 h 468518"/>
                <a:gd name="connsiteX12" fmla="*/ 234259 w 468518"/>
                <a:gd name="connsiteY12" fmla="*/ 468518 h 468518"/>
                <a:gd name="connsiteX13" fmla="*/ 0 w 468518"/>
                <a:gd name="connsiteY13" fmla="*/ 234259 h 468518"/>
                <a:gd name="connsiteX14" fmla="*/ 234259 w 468518"/>
                <a:gd name="connsiteY14" fmla="*/ 0 h 468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68518" h="468518">
                  <a:moveTo>
                    <a:pt x="234259" y="35545"/>
                  </a:moveTo>
                  <a:cubicBezTo>
                    <a:pt x="344006" y="35545"/>
                    <a:pt x="432973" y="124512"/>
                    <a:pt x="432973" y="234259"/>
                  </a:cubicBezTo>
                  <a:cubicBezTo>
                    <a:pt x="432973" y="344006"/>
                    <a:pt x="344006" y="432973"/>
                    <a:pt x="234259" y="432973"/>
                  </a:cubicBezTo>
                  <a:cubicBezTo>
                    <a:pt x="124512" y="432973"/>
                    <a:pt x="35545" y="344006"/>
                    <a:pt x="35545" y="234259"/>
                  </a:cubicBezTo>
                  <a:cubicBezTo>
                    <a:pt x="35545" y="124512"/>
                    <a:pt x="124512" y="35545"/>
                    <a:pt x="234259" y="35545"/>
                  </a:cubicBezTo>
                  <a:close/>
                  <a:moveTo>
                    <a:pt x="234259" y="17341"/>
                  </a:moveTo>
                  <a:cubicBezTo>
                    <a:pt x="114458" y="17341"/>
                    <a:pt x="17341" y="114458"/>
                    <a:pt x="17341" y="234259"/>
                  </a:cubicBezTo>
                  <a:cubicBezTo>
                    <a:pt x="17341" y="354060"/>
                    <a:pt x="114458" y="451177"/>
                    <a:pt x="234259" y="451177"/>
                  </a:cubicBezTo>
                  <a:cubicBezTo>
                    <a:pt x="354060" y="451177"/>
                    <a:pt x="451177" y="354060"/>
                    <a:pt x="451177" y="234259"/>
                  </a:cubicBezTo>
                  <a:cubicBezTo>
                    <a:pt x="451177" y="114458"/>
                    <a:pt x="354060" y="17341"/>
                    <a:pt x="234259" y="17341"/>
                  </a:cubicBezTo>
                  <a:close/>
                  <a:moveTo>
                    <a:pt x="234259" y="0"/>
                  </a:moveTo>
                  <a:cubicBezTo>
                    <a:pt x="363637" y="0"/>
                    <a:pt x="468518" y="104881"/>
                    <a:pt x="468518" y="234259"/>
                  </a:cubicBezTo>
                  <a:cubicBezTo>
                    <a:pt x="468518" y="363637"/>
                    <a:pt x="363637" y="468518"/>
                    <a:pt x="234259" y="468518"/>
                  </a:cubicBezTo>
                  <a:cubicBezTo>
                    <a:pt x="104881" y="468518"/>
                    <a:pt x="0" y="363637"/>
                    <a:pt x="0" y="234259"/>
                  </a:cubicBezTo>
                  <a:cubicBezTo>
                    <a:pt x="0" y="104881"/>
                    <a:pt x="104881" y="0"/>
                    <a:pt x="234259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000" dirty="0">
                  <a:solidFill>
                    <a:srgbClr val="FFFFFF"/>
                  </a:solidFill>
                  <a:cs typeface="+mn-ea"/>
                  <a:sym typeface="+mn-lt"/>
                </a:rPr>
                <a:t>B</a:t>
              </a:r>
            </a:p>
          </p:txBody>
        </p:sp>
        <p:sp>
          <p:nvSpPr>
            <p:cNvPr id="52" name="矩形 51"/>
            <p:cNvSpPr/>
            <p:nvPr>
              <p:custDataLst>
                <p:tags r:id="rId17"/>
              </p:custDataLst>
            </p:nvPr>
          </p:nvSpPr>
          <p:spPr>
            <a:xfrm>
              <a:off x="742950" y="3656951"/>
              <a:ext cx="2259330" cy="1406586"/>
            </a:xfrm>
            <a:prstGeom prst="rect">
              <a:avLst/>
            </a:prstGeom>
            <a:solidFill>
              <a:srgbClr val="EEA071"/>
            </a:solidFill>
            <a:ln>
              <a:noFill/>
            </a:ln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600" b="1" dirty="0">
                  <a:cs typeface="+mn-ea"/>
                  <a:sym typeface="+mn-lt"/>
                </a:rPr>
                <a:t>先利用</a:t>
              </a:r>
            </a:p>
            <a:p>
              <a:pPr algn="ctr">
                <a:lnSpc>
                  <a:spcPct val="120000"/>
                </a:lnSpc>
              </a:pPr>
              <a:r>
                <a:rPr lang="zh-CN" altLang="en-US" sz="1600" b="1" dirty="0">
                  <a:cs typeface="+mn-ea"/>
                  <a:sym typeface="+mn-lt"/>
                </a:rPr>
                <a:t>后转化</a:t>
              </a:r>
              <a:endParaRPr lang="zh-CN" altLang="en-US" sz="1600" b="1" spc="150" dirty="0">
                <a:cs typeface="+mn-ea"/>
                <a:sym typeface="+mn-lt"/>
              </a:endParaRPr>
            </a:p>
          </p:txBody>
        </p:sp>
      </p:grpSp>
      <p:grpSp>
        <p:nvGrpSpPr>
          <p:cNvPr id="44" name="组合 43"/>
          <p:cNvGrpSpPr/>
          <p:nvPr>
            <p:custDataLst>
              <p:tags r:id="rId3"/>
            </p:custDataLst>
          </p:nvPr>
        </p:nvGrpSpPr>
        <p:grpSpPr>
          <a:xfrm>
            <a:off x="3927293" y="4792360"/>
            <a:ext cx="1483456" cy="1303443"/>
            <a:chOff x="742950" y="3656951"/>
            <a:chExt cx="2259330" cy="1985167"/>
          </a:xfrm>
          <a:solidFill>
            <a:srgbClr val="42AE8E"/>
          </a:solidFill>
        </p:grpSpPr>
        <p:sp>
          <p:nvSpPr>
            <p:cNvPr id="46" name="任意多边形 45"/>
            <p:cNvSpPr/>
            <p:nvPr>
              <p:custDataLst>
                <p:tags r:id="rId12"/>
              </p:custDataLst>
            </p:nvPr>
          </p:nvSpPr>
          <p:spPr>
            <a:xfrm>
              <a:off x="1700116" y="5071639"/>
              <a:ext cx="344998" cy="160502"/>
            </a:xfrm>
            <a:custGeom>
              <a:avLst/>
              <a:gdLst>
                <a:gd name="connsiteX0" fmla="*/ 277212 w 344998"/>
                <a:gd name="connsiteY0" fmla="*/ 0 h 160502"/>
                <a:gd name="connsiteX1" fmla="*/ 344998 w 344998"/>
                <a:gd name="connsiteY1" fmla="*/ 0 h 160502"/>
                <a:gd name="connsiteX2" fmla="*/ 264747 w 344998"/>
                <a:gd name="connsiteY2" fmla="*/ 160502 h 160502"/>
                <a:gd name="connsiteX3" fmla="*/ 256658 w 344998"/>
                <a:gd name="connsiteY3" fmla="*/ 155048 h 160502"/>
                <a:gd name="connsiteX4" fmla="*/ 204912 w 344998"/>
                <a:gd name="connsiteY4" fmla="*/ 144601 h 160502"/>
                <a:gd name="connsiteX5" fmla="*/ 0 w 344998"/>
                <a:gd name="connsiteY5" fmla="*/ 0 h 160502"/>
                <a:gd name="connsiteX6" fmla="*/ 67786 w 344998"/>
                <a:gd name="connsiteY6" fmla="*/ 0 h 160502"/>
                <a:gd name="connsiteX7" fmla="*/ 140086 w 344998"/>
                <a:gd name="connsiteY7" fmla="*/ 144601 h 160502"/>
                <a:gd name="connsiteX8" fmla="*/ 88340 w 344998"/>
                <a:gd name="connsiteY8" fmla="*/ 155048 h 160502"/>
                <a:gd name="connsiteX9" fmla="*/ 80251 w 344998"/>
                <a:gd name="connsiteY9" fmla="*/ 160501 h 160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44998" h="160502">
                  <a:moveTo>
                    <a:pt x="277212" y="0"/>
                  </a:moveTo>
                  <a:lnTo>
                    <a:pt x="344998" y="0"/>
                  </a:lnTo>
                  <a:lnTo>
                    <a:pt x="264747" y="160502"/>
                  </a:lnTo>
                  <a:lnTo>
                    <a:pt x="256658" y="155048"/>
                  </a:lnTo>
                  <a:lnTo>
                    <a:pt x="204912" y="144601"/>
                  </a:lnTo>
                  <a:close/>
                  <a:moveTo>
                    <a:pt x="0" y="0"/>
                  </a:moveTo>
                  <a:lnTo>
                    <a:pt x="67786" y="0"/>
                  </a:lnTo>
                  <a:lnTo>
                    <a:pt x="140086" y="144601"/>
                  </a:lnTo>
                  <a:lnTo>
                    <a:pt x="88340" y="155048"/>
                  </a:lnTo>
                  <a:lnTo>
                    <a:pt x="80251" y="16050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>
                <a:lnSpc>
                  <a:spcPct val="140000"/>
                </a:lnSpc>
              </a:pPr>
              <a:endParaRPr lang="zh-CN" altLang="en-US" sz="6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7" name="任意多边形 46"/>
            <p:cNvSpPr/>
            <p:nvPr>
              <p:custDataLst>
                <p:tags r:id="rId13"/>
              </p:custDataLst>
            </p:nvPr>
          </p:nvSpPr>
          <p:spPr>
            <a:xfrm>
              <a:off x="1656404" y="5209696"/>
              <a:ext cx="432422" cy="432422"/>
            </a:xfrm>
            <a:custGeom>
              <a:avLst/>
              <a:gdLst>
                <a:gd name="connsiteX0" fmla="*/ 234259 w 468518"/>
                <a:gd name="connsiteY0" fmla="*/ 35545 h 468518"/>
                <a:gd name="connsiteX1" fmla="*/ 432973 w 468518"/>
                <a:gd name="connsiteY1" fmla="*/ 234259 h 468518"/>
                <a:gd name="connsiteX2" fmla="*/ 234259 w 468518"/>
                <a:gd name="connsiteY2" fmla="*/ 432973 h 468518"/>
                <a:gd name="connsiteX3" fmla="*/ 35545 w 468518"/>
                <a:gd name="connsiteY3" fmla="*/ 234259 h 468518"/>
                <a:gd name="connsiteX4" fmla="*/ 234259 w 468518"/>
                <a:gd name="connsiteY4" fmla="*/ 35545 h 468518"/>
                <a:gd name="connsiteX5" fmla="*/ 234259 w 468518"/>
                <a:gd name="connsiteY5" fmla="*/ 17341 h 468518"/>
                <a:gd name="connsiteX6" fmla="*/ 17341 w 468518"/>
                <a:gd name="connsiteY6" fmla="*/ 234259 h 468518"/>
                <a:gd name="connsiteX7" fmla="*/ 234259 w 468518"/>
                <a:gd name="connsiteY7" fmla="*/ 451177 h 468518"/>
                <a:gd name="connsiteX8" fmla="*/ 451177 w 468518"/>
                <a:gd name="connsiteY8" fmla="*/ 234259 h 468518"/>
                <a:gd name="connsiteX9" fmla="*/ 234259 w 468518"/>
                <a:gd name="connsiteY9" fmla="*/ 17341 h 468518"/>
                <a:gd name="connsiteX10" fmla="*/ 234259 w 468518"/>
                <a:gd name="connsiteY10" fmla="*/ 0 h 468518"/>
                <a:gd name="connsiteX11" fmla="*/ 468518 w 468518"/>
                <a:gd name="connsiteY11" fmla="*/ 234259 h 468518"/>
                <a:gd name="connsiteX12" fmla="*/ 234259 w 468518"/>
                <a:gd name="connsiteY12" fmla="*/ 468518 h 468518"/>
                <a:gd name="connsiteX13" fmla="*/ 0 w 468518"/>
                <a:gd name="connsiteY13" fmla="*/ 234259 h 468518"/>
                <a:gd name="connsiteX14" fmla="*/ 234259 w 468518"/>
                <a:gd name="connsiteY14" fmla="*/ 0 h 468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68518" h="468518">
                  <a:moveTo>
                    <a:pt x="234259" y="35545"/>
                  </a:moveTo>
                  <a:cubicBezTo>
                    <a:pt x="344006" y="35545"/>
                    <a:pt x="432973" y="124512"/>
                    <a:pt x="432973" y="234259"/>
                  </a:cubicBezTo>
                  <a:cubicBezTo>
                    <a:pt x="432973" y="344006"/>
                    <a:pt x="344006" y="432973"/>
                    <a:pt x="234259" y="432973"/>
                  </a:cubicBezTo>
                  <a:cubicBezTo>
                    <a:pt x="124512" y="432973"/>
                    <a:pt x="35545" y="344006"/>
                    <a:pt x="35545" y="234259"/>
                  </a:cubicBezTo>
                  <a:cubicBezTo>
                    <a:pt x="35545" y="124512"/>
                    <a:pt x="124512" y="35545"/>
                    <a:pt x="234259" y="35545"/>
                  </a:cubicBezTo>
                  <a:close/>
                  <a:moveTo>
                    <a:pt x="234259" y="17341"/>
                  </a:moveTo>
                  <a:cubicBezTo>
                    <a:pt x="114458" y="17341"/>
                    <a:pt x="17341" y="114458"/>
                    <a:pt x="17341" y="234259"/>
                  </a:cubicBezTo>
                  <a:cubicBezTo>
                    <a:pt x="17341" y="354060"/>
                    <a:pt x="114458" y="451177"/>
                    <a:pt x="234259" y="451177"/>
                  </a:cubicBezTo>
                  <a:cubicBezTo>
                    <a:pt x="354060" y="451177"/>
                    <a:pt x="451177" y="354060"/>
                    <a:pt x="451177" y="234259"/>
                  </a:cubicBezTo>
                  <a:cubicBezTo>
                    <a:pt x="451177" y="114458"/>
                    <a:pt x="354060" y="17341"/>
                    <a:pt x="234259" y="17341"/>
                  </a:cubicBezTo>
                  <a:close/>
                  <a:moveTo>
                    <a:pt x="234259" y="0"/>
                  </a:moveTo>
                  <a:cubicBezTo>
                    <a:pt x="363637" y="0"/>
                    <a:pt x="468518" y="104881"/>
                    <a:pt x="468518" y="234259"/>
                  </a:cubicBezTo>
                  <a:cubicBezTo>
                    <a:pt x="468518" y="363637"/>
                    <a:pt x="363637" y="468518"/>
                    <a:pt x="234259" y="468518"/>
                  </a:cubicBezTo>
                  <a:cubicBezTo>
                    <a:pt x="104881" y="468518"/>
                    <a:pt x="0" y="363637"/>
                    <a:pt x="0" y="234259"/>
                  </a:cubicBezTo>
                  <a:cubicBezTo>
                    <a:pt x="0" y="104881"/>
                    <a:pt x="104881" y="0"/>
                    <a:pt x="234259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000" dirty="0">
                  <a:solidFill>
                    <a:srgbClr val="FFFFFF"/>
                  </a:solidFill>
                  <a:cs typeface="+mn-ea"/>
                  <a:sym typeface="+mn-lt"/>
                </a:rPr>
                <a:t>D</a:t>
              </a:r>
            </a:p>
          </p:txBody>
        </p:sp>
        <p:sp>
          <p:nvSpPr>
            <p:cNvPr id="48" name="矩形 47"/>
            <p:cNvSpPr/>
            <p:nvPr>
              <p:custDataLst>
                <p:tags r:id="rId14"/>
              </p:custDataLst>
            </p:nvPr>
          </p:nvSpPr>
          <p:spPr>
            <a:xfrm>
              <a:off x="742950" y="3656951"/>
              <a:ext cx="2259330" cy="140658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600" b="1" dirty="0">
                  <a:cs typeface="+mn-ea"/>
                  <a:sym typeface="+mn-lt"/>
                </a:rPr>
                <a:t>先重复</a:t>
              </a:r>
            </a:p>
            <a:p>
              <a:pPr algn="ctr">
                <a:lnSpc>
                  <a:spcPct val="120000"/>
                </a:lnSpc>
              </a:pPr>
              <a:r>
                <a:rPr lang="zh-CN" altLang="en-US" sz="1600" b="1" dirty="0">
                  <a:cs typeface="+mn-ea"/>
                  <a:sym typeface="+mn-lt"/>
                </a:rPr>
                <a:t>后削弱</a:t>
              </a:r>
              <a:endParaRPr lang="zh-CN" altLang="en-US" sz="1600" b="1" spc="150" dirty="0">
                <a:cs typeface="+mn-ea"/>
                <a:sym typeface="+mn-lt"/>
              </a:endParaRPr>
            </a:p>
          </p:txBody>
        </p:sp>
      </p:grpSp>
      <p:grpSp>
        <p:nvGrpSpPr>
          <p:cNvPr id="53" name="组合 52"/>
          <p:cNvGrpSpPr/>
          <p:nvPr>
            <p:custDataLst>
              <p:tags r:id="rId4"/>
            </p:custDataLst>
          </p:nvPr>
        </p:nvGrpSpPr>
        <p:grpSpPr>
          <a:xfrm>
            <a:off x="6514552" y="4792360"/>
            <a:ext cx="1483456" cy="1303443"/>
            <a:chOff x="742950" y="3656951"/>
            <a:chExt cx="2259330" cy="1985167"/>
          </a:xfrm>
          <a:solidFill>
            <a:srgbClr val="EEA071"/>
          </a:solidFill>
        </p:grpSpPr>
        <p:sp>
          <p:nvSpPr>
            <p:cNvPr id="54" name="任意多边形 53"/>
            <p:cNvSpPr/>
            <p:nvPr>
              <p:custDataLst>
                <p:tags r:id="rId9"/>
              </p:custDataLst>
            </p:nvPr>
          </p:nvSpPr>
          <p:spPr>
            <a:xfrm>
              <a:off x="1700116" y="5071639"/>
              <a:ext cx="344998" cy="160502"/>
            </a:xfrm>
            <a:custGeom>
              <a:avLst/>
              <a:gdLst>
                <a:gd name="connsiteX0" fmla="*/ 277212 w 344998"/>
                <a:gd name="connsiteY0" fmla="*/ 0 h 160502"/>
                <a:gd name="connsiteX1" fmla="*/ 344998 w 344998"/>
                <a:gd name="connsiteY1" fmla="*/ 0 h 160502"/>
                <a:gd name="connsiteX2" fmla="*/ 264747 w 344998"/>
                <a:gd name="connsiteY2" fmla="*/ 160502 h 160502"/>
                <a:gd name="connsiteX3" fmla="*/ 256658 w 344998"/>
                <a:gd name="connsiteY3" fmla="*/ 155048 h 160502"/>
                <a:gd name="connsiteX4" fmla="*/ 204912 w 344998"/>
                <a:gd name="connsiteY4" fmla="*/ 144601 h 160502"/>
                <a:gd name="connsiteX5" fmla="*/ 0 w 344998"/>
                <a:gd name="connsiteY5" fmla="*/ 0 h 160502"/>
                <a:gd name="connsiteX6" fmla="*/ 67786 w 344998"/>
                <a:gd name="connsiteY6" fmla="*/ 0 h 160502"/>
                <a:gd name="connsiteX7" fmla="*/ 140086 w 344998"/>
                <a:gd name="connsiteY7" fmla="*/ 144601 h 160502"/>
                <a:gd name="connsiteX8" fmla="*/ 88340 w 344998"/>
                <a:gd name="connsiteY8" fmla="*/ 155048 h 160502"/>
                <a:gd name="connsiteX9" fmla="*/ 80251 w 344998"/>
                <a:gd name="connsiteY9" fmla="*/ 160501 h 160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44998" h="160502">
                  <a:moveTo>
                    <a:pt x="277212" y="0"/>
                  </a:moveTo>
                  <a:lnTo>
                    <a:pt x="344998" y="0"/>
                  </a:lnTo>
                  <a:lnTo>
                    <a:pt x="264747" y="160502"/>
                  </a:lnTo>
                  <a:lnTo>
                    <a:pt x="256658" y="155048"/>
                  </a:lnTo>
                  <a:lnTo>
                    <a:pt x="204912" y="144601"/>
                  </a:lnTo>
                  <a:close/>
                  <a:moveTo>
                    <a:pt x="0" y="0"/>
                  </a:moveTo>
                  <a:lnTo>
                    <a:pt x="67786" y="0"/>
                  </a:lnTo>
                  <a:lnTo>
                    <a:pt x="140086" y="144601"/>
                  </a:lnTo>
                  <a:lnTo>
                    <a:pt x="88340" y="155048"/>
                  </a:lnTo>
                  <a:lnTo>
                    <a:pt x="80251" y="16050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>
                <a:lnSpc>
                  <a:spcPct val="140000"/>
                </a:lnSpc>
              </a:pPr>
              <a:endParaRPr lang="zh-CN" altLang="en-US" sz="6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5" name="任意多边形 54"/>
            <p:cNvSpPr/>
            <p:nvPr>
              <p:custDataLst>
                <p:tags r:id="rId10"/>
              </p:custDataLst>
            </p:nvPr>
          </p:nvSpPr>
          <p:spPr>
            <a:xfrm>
              <a:off x="1656404" y="5209696"/>
              <a:ext cx="432422" cy="432422"/>
            </a:xfrm>
            <a:custGeom>
              <a:avLst/>
              <a:gdLst>
                <a:gd name="connsiteX0" fmla="*/ 234259 w 468518"/>
                <a:gd name="connsiteY0" fmla="*/ 35545 h 468518"/>
                <a:gd name="connsiteX1" fmla="*/ 432973 w 468518"/>
                <a:gd name="connsiteY1" fmla="*/ 234259 h 468518"/>
                <a:gd name="connsiteX2" fmla="*/ 234259 w 468518"/>
                <a:gd name="connsiteY2" fmla="*/ 432973 h 468518"/>
                <a:gd name="connsiteX3" fmla="*/ 35545 w 468518"/>
                <a:gd name="connsiteY3" fmla="*/ 234259 h 468518"/>
                <a:gd name="connsiteX4" fmla="*/ 234259 w 468518"/>
                <a:gd name="connsiteY4" fmla="*/ 35545 h 468518"/>
                <a:gd name="connsiteX5" fmla="*/ 234259 w 468518"/>
                <a:gd name="connsiteY5" fmla="*/ 17341 h 468518"/>
                <a:gd name="connsiteX6" fmla="*/ 17341 w 468518"/>
                <a:gd name="connsiteY6" fmla="*/ 234259 h 468518"/>
                <a:gd name="connsiteX7" fmla="*/ 234259 w 468518"/>
                <a:gd name="connsiteY7" fmla="*/ 451177 h 468518"/>
                <a:gd name="connsiteX8" fmla="*/ 451177 w 468518"/>
                <a:gd name="connsiteY8" fmla="*/ 234259 h 468518"/>
                <a:gd name="connsiteX9" fmla="*/ 234259 w 468518"/>
                <a:gd name="connsiteY9" fmla="*/ 17341 h 468518"/>
                <a:gd name="connsiteX10" fmla="*/ 234259 w 468518"/>
                <a:gd name="connsiteY10" fmla="*/ 0 h 468518"/>
                <a:gd name="connsiteX11" fmla="*/ 468518 w 468518"/>
                <a:gd name="connsiteY11" fmla="*/ 234259 h 468518"/>
                <a:gd name="connsiteX12" fmla="*/ 234259 w 468518"/>
                <a:gd name="connsiteY12" fmla="*/ 468518 h 468518"/>
                <a:gd name="connsiteX13" fmla="*/ 0 w 468518"/>
                <a:gd name="connsiteY13" fmla="*/ 234259 h 468518"/>
                <a:gd name="connsiteX14" fmla="*/ 234259 w 468518"/>
                <a:gd name="connsiteY14" fmla="*/ 0 h 468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68518" h="468518">
                  <a:moveTo>
                    <a:pt x="234259" y="35545"/>
                  </a:moveTo>
                  <a:cubicBezTo>
                    <a:pt x="344006" y="35545"/>
                    <a:pt x="432973" y="124512"/>
                    <a:pt x="432973" y="234259"/>
                  </a:cubicBezTo>
                  <a:cubicBezTo>
                    <a:pt x="432973" y="344006"/>
                    <a:pt x="344006" y="432973"/>
                    <a:pt x="234259" y="432973"/>
                  </a:cubicBezTo>
                  <a:cubicBezTo>
                    <a:pt x="124512" y="432973"/>
                    <a:pt x="35545" y="344006"/>
                    <a:pt x="35545" y="234259"/>
                  </a:cubicBezTo>
                  <a:cubicBezTo>
                    <a:pt x="35545" y="124512"/>
                    <a:pt x="124512" y="35545"/>
                    <a:pt x="234259" y="35545"/>
                  </a:cubicBezTo>
                  <a:close/>
                  <a:moveTo>
                    <a:pt x="234259" y="17341"/>
                  </a:moveTo>
                  <a:cubicBezTo>
                    <a:pt x="114458" y="17341"/>
                    <a:pt x="17341" y="114458"/>
                    <a:pt x="17341" y="234259"/>
                  </a:cubicBezTo>
                  <a:cubicBezTo>
                    <a:pt x="17341" y="354060"/>
                    <a:pt x="114458" y="451177"/>
                    <a:pt x="234259" y="451177"/>
                  </a:cubicBezTo>
                  <a:cubicBezTo>
                    <a:pt x="354060" y="451177"/>
                    <a:pt x="451177" y="354060"/>
                    <a:pt x="451177" y="234259"/>
                  </a:cubicBezTo>
                  <a:cubicBezTo>
                    <a:pt x="451177" y="114458"/>
                    <a:pt x="354060" y="17341"/>
                    <a:pt x="234259" y="17341"/>
                  </a:cubicBezTo>
                  <a:close/>
                  <a:moveTo>
                    <a:pt x="234259" y="0"/>
                  </a:moveTo>
                  <a:cubicBezTo>
                    <a:pt x="363637" y="0"/>
                    <a:pt x="468518" y="104881"/>
                    <a:pt x="468518" y="234259"/>
                  </a:cubicBezTo>
                  <a:cubicBezTo>
                    <a:pt x="468518" y="363637"/>
                    <a:pt x="363637" y="468518"/>
                    <a:pt x="234259" y="468518"/>
                  </a:cubicBezTo>
                  <a:cubicBezTo>
                    <a:pt x="104881" y="468518"/>
                    <a:pt x="0" y="363637"/>
                    <a:pt x="0" y="234259"/>
                  </a:cubicBezTo>
                  <a:cubicBezTo>
                    <a:pt x="0" y="104881"/>
                    <a:pt x="104881" y="0"/>
                    <a:pt x="234259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000" dirty="0">
                  <a:solidFill>
                    <a:srgbClr val="FFFFFF"/>
                  </a:solidFill>
                  <a:cs typeface="+mn-ea"/>
                  <a:sym typeface="+mn-lt"/>
                </a:rPr>
                <a:t>E</a:t>
              </a:r>
            </a:p>
          </p:txBody>
        </p:sp>
        <p:sp>
          <p:nvSpPr>
            <p:cNvPr id="56" name="矩形 55"/>
            <p:cNvSpPr/>
            <p:nvPr>
              <p:custDataLst>
                <p:tags r:id="rId11"/>
              </p:custDataLst>
            </p:nvPr>
          </p:nvSpPr>
          <p:spPr>
            <a:xfrm>
              <a:off x="742950" y="3656951"/>
              <a:ext cx="2259330" cy="140658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600" b="1" dirty="0">
                  <a:cs typeface="+mn-ea"/>
                  <a:sym typeface="+mn-lt"/>
                </a:rPr>
                <a:t>条件对等法</a:t>
              </a:r>
              <a:endParaRPr lang="zh-CN" altLang="en-US" sz="1600" b="1" spc="150" dirty="0">
                <a:cs typeface="+mn-ea"/>
                <a:sym typeface="+mn-lt"/>
              </a:endParaRPr>
            </a:p>
          </p:txBody>
        </p:sp>
      </p:grpSp>
      <p:grpSp>
        <p:nvGrpSpPr>
          <p:cNvPr id="57" name="组合 56"/>
          <p:cNvGrpSpPr/>
          <p:nvPr>
            <p:custDataLst>
              <p:tags r:id="rId5"/>
            </p:custDataLst>
          </p:nvPr>
        </p:nvGrpSpPr>
        <p:grpSpPr>
          <a:xfrm>
            <a:off x="7808182" y="3325414"/>
            <a:ext cx="1483456" cy="1303443"/>
            <a:chOff x="742950" y="3656951"/>
            <a:chExt cx="2259330" cy="1985167"/>
          </a:xfrm>
          <a:solidFill>
            <a:srgbClr val="42AE8E"/>
          </a:solidFill>
        </p:grpSpPr>
        <p:sp>
          <p:nvSpPr>
            <p:cNvPr id="58" name="任意多边形 57"/>
            <p:cNvSpPr/>
            <p:nvPr>
              <p:custDataLst>
                <p:tags r:id="rId6"/>
              </p:custDataLst>
            </p:nvPr>
          </p:nvSpPr>
          <p:spPr>
            <a:xfrm>
              <a:off x="1700116" y="5071639"/>
              <a:ext cx="344998" cy="160502"/>
            </a:xfrm>
            <a:custGeom>
              <a:avLst/>
              <a:gdLst>
                <a:gd name="connsiteX0" fmla="*/ 277212 w 344998"/>
                <a:gd name="connsiteY0" fmla="*/ 0 h 160502"/>
                <a:gd name="connsiteX1" fmla="*/ 344998 w 344998"/>
                <a:gd name="connsiteY1" fmla="*/ 0 h 160502"/>
                <a:gd name="connsiteX2" fmla="*/ 264747 w 344998"/>
                <a:gd name="connsiteY2" fmla="*/ 160502 h 160502"/>
                <a:gd name="connsiteX3" fmla="*/ 256658 w 344998"/>
                <a:gd name="connsiteY3" fmla="*/ 155048 h 160502"/>
                <a:gd name="connsiteX4" fmla="*/ 204912 w 344998"/>
                <a:gd name="connsiteY4" fmla="*/ 144601 h 160502"/>
                <a:gd name="connsiteX5" fmla="*/ 0 w 344998"/>
                <a:gd name="connsiteY5" fmla="*/ 0 h 160502"/>
                <a:gd name="connsiteX6" fmla="*/ 67786 w 344998"/>
                <a:gd name="connsiteY6" fmla="*/ 0 h 160502"/>
                <a:gd name="connsiteX7" fmla="*/ 140086 w 344998"/>
                <a:gd name="connsiteY7" fmla="*/ 144601 h 160502"/>
                <a:gd name="connsiteX8" fmla="*/ 88340 w 344998"/>
                <a:gd name="connsiteY8" fmla="*/ 155048 h 160502"/>
                <a:gd name="connsiteX9" fmla="*/ 80251 w 344998"/>
                <a:gd name="connsiteY9" fmla="*/ 160501 h 160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44998" h="160502">
                  <a:moveTo>
                    <a:pt x="277212" y="0"/>
                  </a:moveTo>
                  <a:lnTo>
                    <a:pt x="344998" y="0"/>
                  </a:lnTo>
                  <a:lnTo>
                    <a:pt x="264747" y="160502"/>
                  </a:lnTo>
                  <a:lnTo>
                    <a:pt x="256658" y="155048"/>
                  </a:lnTo>
                  <a:lnTo>
                    <a:pt x="204912" y="144601"/>
                  </a:lnTo>
                  <a:close/>
                  <a:moveTo>
                    <a:pt x="0" y="0"/>
                  </a:moveTo>
                  <a:lnTo>
                    <a:pt x="67786" y="0"/>
                  </a:lnTo>
                  <a:lnTo>
                    <a:pt x="140086" y="144601"/>
                  </a:lnTo>
                  <a:lnTo>
                    <a:pt x="88340" y="155048"/>
                  </a:lnTo>
                  <a:lnTo>
                    <a:pt x="80251" y="16050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>
                <a:lnSpc>
                  <a:spcPct val="140000"/>
                </a:lnSpc>
              </a:pPr>
              <a:endParaRPr lang="zh-CN" altLang="en-US" sz="60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59" name="任意多边形 58"/>
            <p:cNvSpPr/>
            <p:nvPr>
              <p:custDataLst>
                <p:tags r:id="rId7"/>
              </p:custDataLst>
            </p:nvPr>
          </p:nvSpPr>
          <p:spPr>
            <a:xfrm>
              <a:off x="1656404" y="5209696"/>
              <a:ext cx="432422" cy="432422"/>
            </a:xfrm>
            <a:custGeom>
              <a:avLst/>
              <a:gdLst>
                <a:gd name="connsiteX0" fmla="*/ 234259 w 468518"/>
                <a:gd name="connsiteY0" fmla="*/ 35545 h 468518"/>
                <a:gd name="connsiteX1" fmla="*/ 432973 w 468518"/>
                <a:gd name="connsiteY1" fmla="*/ 234259 h 468518"/>
                <a:gd name="connsiteX2" fmla="*/ 234259 w 468518"/>
                <a:gd name="connsiteY2" fmla="*/ 432973 h 468518"/>
                <a:gd name="connsiteX3" fmla="*/ 35545 w 468518"/>
                <a:gd name="connsiteY3" fmla="*/ 234259 h 468518"/>
                <a:gd name="connsiteX4" fmla="*/ 234259 w 468518"/>
                <a:gd name="connsiteY4" fmla="*/ 35545 h 468518"/>
                <a:gd name="connsiteX5" fmla="*/ 234259 w 468518"/>
                <a:gd name="connsiteY5" fmla="*/ 17341 h 468518"/>
                <a:gd name="connsiteX6" fmla="*/ 17341 w 468518"/>
                <a:gd name="connsiteY6" fmla="*/ 234259 h 468518"/>
                <a:gd name="connsiteX7" fmla="*/ 234259 w 468518"/>
                <a:gd name="connsiteY7" fmla="*/ 451177 h 468518"/>
                <a:gd name="connsiteX8" fmla="*/ 451177 w 468518"/>
                <a:gd name="connsiteY8" fmla="*/ 234259 h 468518"/>
                <a:gd name="connsiteX9" fmla="*/ 234259 w 468518"/>
                <a:gd name="connsiteY9" fmla="*/ 17341 h 468518"/>
                <a:gd name="connsiteX10" fmla="*/ 234259 w 468518"/>
                <a:gd name="connsiteY10" fmla="*/ 0 h 468518"/>
                <a:gd name="connsiteX11" fmla="*/ 468518 w 468518"/>
                <a:gd name="connsiteY11" fmla="*/ 234259 h 468518"/>
                <a:gd name="connsiteX12" fmla="*/ 234259 w 468518"/>
                <a:gd name="connsiteY12" fmla="*/ 468518 h 468518"/>
                <a:gd name="connsiteX13" fmla="*/ 0 w 468518"/>
                <a:gd name="connsiteY13" fmla="*/ 234259 h 468518"/>
                <a:gd name="connsiteX14" fmla="*/ 234259 w 468518"/>
                <a:gd name="connsiteY14" fmla="*/ 0 h 468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68518" h="468518">
                  <a:moveTo>
                    <a:pt x="234259" y="35545"/>
                  </a:moveTo>
                  <a:cubicBezTo>
                    <a:pt x="344006" y="35545"/>
                    <a:pt x="432973" y="124512"/>
                    <a:pt x="432973" y="234259"/>
                  </a:cubicBezTo>
                  <a:cubicBezTo>
                    <a:pt x="432973" y="344006"/>
                    <a:pt x="344006" y="432973"/>
                    <a:pt x="234259" y="432973"/>
                  </a:cubicBezTo>
                  <a:cubicBezTo>
                    <a:pt x="124512" y="432973"/>
                    <a:pt x="35545" y="344006"/>
                    <a:pt x="35545" y="234259"/>
                  </a:cubicBezTo>
                  <a:cubicBezTo>
                    <a:pt x="35545" y="124512"/>
                    <a:pt x="124512" y="35545"/>
                    <a:pt x="234259" y="35545"/>
                  </a:cubicBezTo>
                  <a:close/>
                  <a:moveTo>
                    <a:pt x="234259" y="17341"/>
                  </a:moveTo>
                  <a:cubicBezTo>
                    <a:pt x="114458" y="17341"/>
                    <a:pt x="17341" y="114458"/>
                    <a:pt x="17341" y="234259"/>
                  </a:cubicBezTo>
                  <a:cubicBezTo>
                    <a:pt x="17341" y="354060"/>
                    <a:pt x="114458" y="451177"/>
                    <a:pt x="234259" y="451177"/>
                  </a:cubicBezTo>
                  <a:cubicBezTo>
                    <a:pt x="354060" y="451177"/>
                    <a:pt x="451177" y="354060"/>
                    <a:pt x="451177" y="234259"/>
                  </a:cubicBezTo>
                  <a:cubicBezTo>
                    <a:pt x="451177" y="114458"/>
                    <a:pt x="354060" y="17341"/>
                    <a:pt x="234259" y="17341"/>
                  </a:cubicBezTo>
                  <a:close/>
                  <a:moveTo>
                    <a:pt x="234259" y="0"/>
                  </a:moveTo>
                  <a:cubicBezTo>
                    <a:pt x="363637" y="0"/>
                    <a:pt x="468518" y="104881"/>
                    <a:pt x="468518" y="234259"/>
                  </a:cubicBezTo>
                  <a:cubicBezTo>
                    <a:pt x="468518" y="363637"/>
                    <a:pt x="363637" y="468518"/>
                    <a:pt x="234259" y="468518"/>
                  </a:cubicBezTo>
                  <a:cubicBezTo>
                    <a:pt x="104881" y="468518"/>
                    <a:pt x="0" y="363637"/>
                    <a:pt x="0" y="234259"/>
                  </a:cubicBezTo>
                  <a:cubicBezTo>
                    <a:pt x="0" y="104881"/>
                    <a:pt x="104881" y="0"/>
                    <a:pt x="234259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1000" dirty="0">
                  <a:solidFill>
                    <a:srgbClr val="FFFFFF"/>
                  </a:solidFill>
                  <a:cs typeface="+mn-ea"/>
                  <a:sym typeface="+mn-lt"/>
                </a:rPr>
                <a:t>C</a:t>
              </a:r>
            </a:p>
          </p:txBody>
        </p:sp>
        <p:sp>
          <p:nvSpPr>
            <p:cNvPr id="60" name="矩形 59"/>
            <p:cNvSpPr/>
            <p:nvPr>
              <p:custDataLst>
                <p:tags r:id="rId8"/>
              </p:custDataLst>
            </p:nvPr>
          </p:nvSpPr>
          <p:spPr>
            <a:xfrm>
              <a:off x="742950" y="3656951"/>
              <a:ext cx="2259330" cy="140658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600" b="1" dirty="0">
                  <a:cs typeface="+mn-ea"/>
                  <a:sym typeface="+mn-lt"/>
                </a:rPr>
                <a:t>先提问</a:t>
              </a:r>
            </a:p>
            <a:p>
              <a:pPr algn="ctr">
                <a:lnSpc>
                  <a:spcPct val="120000"/>
                </a:lnSpc>
              </a:pPr>
              <a:r>
                <a:rPr lang="zh-CN" altLang="en-US" sz="1600" b="1" dirty="0">
                  <a:cs typeface="+mn-ea"/>
                  <a:sym typeface="+mn-lt"/>
                </a:rPr>
                <a:t>后否定</a:t>
              </a:r>
              <a:endParaRPr lang="zh-CN" altLang="en-US" sz="1600" b="1" spc="150" dirty="0"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3862825" y="1104569"/>
            <a:ext cx="4948950" cy="340283"/>
            <a:chOff x="1045450" y="2031380"/>
            <a:chExt cx="4948950" cy="340283"/>
          </a:xfrm>
        </p:grpSpPr>
        <p:sp>
          <p:nvSpPr>
            <p:cNvPr id="4" name="文本框 3"/>
            <p:cNvSpPr txBox="1"/>
            <p:nvPr/>
          </p:nvSpPr>
          <p:spPr>
            <a:xfrm>
              <a:off x="2049340" y="2031380"/>
              <a:ext cx="29411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chemeClr val="bg1">
                      <a:lumMod val="85000"/>
                    </a:schemeClr>
                  </a:solidFill>
                  <a:cs typeface="+mn-ea"/>
                  <a:sym typeface="+mn-lt"/>
                </a:rPr>
                <a:t>ENTERPRISE MANAGEMENT TRAINING</a:t>
              </a:r>
              <a:endParaRPr lang="zh-CN" altLang="en-US" sz="1100" dirty="0">
                <a:solidFill>
                  <a:schemeClr val="bg1">
                    <a:lumMod val="8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1045450" y="2167367"/>
              <a:ext cx="4948950" cy="204296"/>
              <a:chOff x="6837680" y="3870960"/>
              <a:chExt cx="4094480" cy="0"/>
            </a:xfrm>
          </p:grpSpPr>
          <p:cxnSp>
            <p:nvCxnSpPr>
              <p:cNvPr id="8" name="直接连接符 7"/>
              <p:cNvCxnSpPr/>
              <p:nvPr/>
            </p:nvCxnSpPr>
            <p:spPr>
              <a:xfrm>
                <a:off x="683768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1009904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" name="文本框 10"/>
          <p:cNvSpPr txBox="1"/>
          <p:nvPr/>
        </p:nvSpPr>
        <p:spPr>
          <a:xfrm>
            <a:off x="4902200" y="577850"/>
            <a:ext cx="2870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800" dirty="0">
                <a:solidFill>
                  <a:srgbClr val="42AE8E"/>
                </a:solidFill>
                <a:cs typeface="+mn-ea"/>
                <a:sym typeface="+mn-lt"/>
              </a:rPr>
              <a:t>处理僵局的技巧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1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61155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449977" y="2620464"/>
            <a:ext cx="3251200" cy="2739390"/>
          </a:xfrm>
        </p:spPr>
        <p:txBody>
          <a:bodyPr>
            <a:normAutofit lnSpcReduction="10000"/>
          </a:bodyPr>
          <a:lstStyle/>
          <a:p>
            <a:pPr marL="0" indent="0" fontAlgn="auto">
              <a:lnSpc>
                <a:spcPct val="150000"/>
              </a:lnSpc>
              <a:buNone/>
            </a:pPr>
            <a:r>
              <a:rPr lang="en-US" altLang="zh-CN" sz="20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1.</a:t>
            </a:r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列举事实法</a:t>
            </a:r>
          </a:p>
          <a:p>
            <a:pPr marL="0" indent="0" fontAlgn="auto">
              <a:lnSpc>
                <a:spcPct val="150000"/>
              </a:lnSpc>
              <a:buNone/>
            </a:pPr>
            <a:r>
              <a:rPr lang="en-US" altLang="zh-CN" sz="20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2.</a:t>
            </a:r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以理服人法</a:t>
            </a:r>
          </a:p>
          <a:p>
            <a:pPr marL="0" indent="0" fontAlgn="auto">
              <a:lnSpc>
                <a:spcPct val="150000"/>
              </a:lnSpc>
              <a:buNone/>
            </a:pPr>
            <a:r>
              <a:rPr lang="en-US" altLang="zh-CN" sz="20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3.</a:t>
            </a:r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以情动人法</a:t>
            </a:r>
          </a:p>
          <a:p>
            <a:pPr marL="0" indent="0" fontAlgn="auto">
              <a:lnSpc>
                <a:spcPct val="150000"/>
              </a:lnSpc>
              <a:buNone/>
            </a:pPr>
            <a:r>
              <a:rPr lang="en-US" altLang="zh-CN" sz="20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4.</a:t>
            </a:r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归纳概括法</a:t>
            </a:r>
          </a:p>
          <a:p>
            <a:pPr marL="0" indent="0" fontAlgn="auto">
              <a:lnSpc>
                <a:spcPct val="150000"/>
              </a:lnSpc>
              <a:buNone/>
            </a:pPr>
            <a:r>
              <a:rPr lang="en-US" altLang="zh-CN" sz="20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5.</a:t>
            </a:r>
            <a:r>
              <a: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反问劝导法</a:t>
            </a:r>
          </a:p>
          <a:p>
            <a:pPr marL="0" indent="0" fontAlgn="auto">
              <a:lnSpc>
                <a:spcPct val="150000"/>
              </a:lnSpc>
              <a:buNone/>
            </a:pPr>
            <a:endParaRPr lang="zh-CN" altLang="en-US" sz="200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0664" name="Rectangle 8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47440" y="2631440"/>
            <a:ext cx="3444240" cy="2739390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lvl="0" algn="l">
              <a:lnSpc>
                <a:spcPct val="150000"/>
              </a:lnSpc>
              <a:buClrTx/>
              <a:buSzTx/>
              <a:buNone/>
            </a:pPr>
            <a:r>
              <a:rPr lang="en-US" altLang="zh-CN" sz="20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6.以静制动法</a:t>
            </a:r>
          </a:p>
          <a:p>
            <a:pPr marL="0" lvl="0" algn="l">
              <a:lnSpc>
                <a:spcPct val="150000"/>
              </a:lnSpc>
              <a:buClrTx/>
              <a:buSzTx/>
              <a:buNone/>
            </a:pPr>
            <a:r>
              <a:rPr lang="en-US" altLang="zh-CN" sz="20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7.幽默法</a:t>
            </a:r>
          </a:p>
          <a:p>
            <a:pPr marL="0" lvl="0" algn="l">
              <a:lnSpc>
                <a:spcPct val="150000"/>
              </a:lnSpc>
              <a:buClrTx/>
              <a:buSzTx/>
              <a:buNone/>
            </a:pPr>
            <a:r>
              <a:rPr lang="en-US" altLang="zh-CN" sz="20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8.站在对方立场上说服对方</a:t>
            </a:r>
          </a:p>
          <a:p>
            <a:pPr marL="0" lvl="0" algn="l">
              <a:lnSpc>
                <a:spcPct val="150000"/>
              </a:lnSpc>
              <a:buClrTx/>
              <a:buSzTx/>
              <a:buNone/>
            </a:pPr>
            <a:r>
              <a:rPr lang="en-US" altLang="zh-CN" sz="20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9.适当馈赠</a:t>
            </a:r>
          </a:p>
          <a:p>
            <a:pPr marL="0" lvl="0" algn="l">
              <a:lnSpc>
                <a:spcPct val="150000"/>
              </a:lnSpc>
              <a:buClrTx/>
              <a:buSzTx/>
              <a:buNone/>
            </a:pPr>
            <a:r>
              <a:rPr lang="en-US" altLang="zh-CN" sz="20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10.场外沟通</a:t>
            </a:r>
          </a:p>
        </p:txBody>
      </p:sp>
      <p:sp>
        <p:nvSpPr>
          <p:cNvPr id="561155" name="Text Box 3"/>
          <p:cNvSpPr txBox="1">
            <a:spLocks noChangeArrowheads="1"/>
          </p:cNvSpPr>
          <p:nvPr/>
        </p:nvSpPr>
        <p:spPr bwMode="auto">
          <a:xfrm>
            <a:off x="918210" y="1794036"/>
            <a:ext cx="6173788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dirty="0">
                <a:solidFill>
                  <a:srgbClr val="42AE8E"/>
                </a:solidFill>
                <a:latin typeface="+mn-lt"/>
                <a:ea typeface="+mn-ea"/>
                <a:cs typeface="+mn-ea"/>
                <a:sym typeface="+mn-lt"/>
              </a:rPr>
              <a:t>二、直接处理潜在僵局的技巧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3862825" y="1104569"/>
            <a:ext cx="4948950" cy="340283"/>
            <a:chOff x="1045450" y="2031380"/>
            <a:chExt cx="4948950" cy="340283"/>
          </a:xfrm>
        </p:grpSpPr>
        <p:sp>
          <p:nvSpPr>
            <p:cNvPr id="4" name="文本框 3"/>
            <p:cNvSpPr txBox="1"/>
            <p:nvPr/>
          </p:nvSpPr>
          <p:spPr>
            <a:xfrm>
              <a:off x="2049340" y="2031380"/>
              <a:ext cx="29411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chemeClr val="bg1">
                      <a:lumMod val="85000"/>
                    </a:schemeClr>
                  </a:solidFill>
                  <a:cs typeface="+mn-ea"/>
                  <a:sym typeface="+mn-lt"/>
                </a:rPr>
                <a:t>ENTERPRISE MANAGEMENT TRAINING</a:t>
              </a:r>
              <a:endParaRPr lang="zh-CN" altLang="en-US" sz="1100" dirty="0">
                <a:solidFill>
                  <a:schemeClr val="bg1">
                    <a:lumMod val="8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1045450" y="2167367"/>
              <a:ext cx="4948950" cy="204296"/>
              <a:chOff x="6837680" y="3870960"/>
              <a:chExt cx="4094480" cy="0"/>
            </a:xfrm>
          </p:grpSpPr>
          <p:cxnSp>
            <p:nvCxnSpPr>
              <p:cNvPr id="8" name="直接连接符 7"/>
              <p:cNvCxnSpPr/>
              <p:nvPr/>
            </p:nvCxnSpPr>
            <p:spPr>
              <a:xfrm>
                <a:off x="683768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1009904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" name="文本框 10"/>
          <p:cNvSpPr txBox="1"/>
          <p:nvPr/>
        </p:nvSpPr>
        <p:spPr>
          <a:xfrm>
            <a:off x="4902200" y="577850"/>
            <a:ext cx="2870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800" dirty="0">
                <a:solidFill>
                  <a:srgbClr val="42AE8E"/>
                </a:solidFill>
                <a:cs typeface="+mn-ea"/>
                <a:sym typeface="+mn-lt"/>
              </a:rPr>
              <a:t>处理僵局的技巧</a:t>
            </a:r>
          </a:p>
        </p:txBody>
      </p:sp>
      <p:pic>
        <p:nvPicPr>
          <p:cNvPr id="2" name="图片 1" descr="51miz-E1157769-ABA51E8E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10730" y="1580515"/>
            <a:ext cx="4553585" cy="45535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0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0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06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06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06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06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06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06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06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06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61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61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  <p:bldP spid="70664" grpId="0" build="p"/>
      <p:bldP spid="561155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418953" y="3182062"/>
            <a:ext cx="6096000" cy="110680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1600" b="1" dirty="0">
                <a:solidFill>
                  <a:srgbClr val="42AE8E"/>
                </a:solidFill>
                <a:cs typeface="+mn-ea"/>
                <a:sym typeface="+mn-lt"/>
              </a:rPr>
              <a:t>1.</a:t>
            </a:r>
            <a:r>
              <a:rPr lang="zh-CN" altLang="en-US" sz="1600" b="1" dirty="0">
                <a:solidFill>
                  <a:srgbClr val="42AE8E"/>
                </a:solidFill>
                <a:cs typeface="+mn-ea"/>
                <a:sym typeface="+mn-lt"/>
              </a:rPr>
              <a:t>消除障碍</a:t>
            </a:r>
          </a:p>
          <a:p>
            <a:pPr fontAlgn="auto">
              <a:lnSpc>
                <a:spcPct val="15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当双方“谈不拢”造成僵局时，有必要把洽谈节奏放慢，看看到底阻碍在什么地方，以便想办法解决。 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3862825" y="1104569"/>
            <a:ext cx="4948950" cy="340283"/>
            <a:chOff x="1045450" y="2031380"/>
            <a:chExt cx="4948950" cy="340283"/>
          </a:xfrm>
        </p:grpSpPr>
        <p:sp>
          <p:nvSpPr>
            <p:cNvPr id="6" name="文本框 5"/>
            <p:cNvSpPr txBox="1"/>
            <p:nvPr/>
          </p:nvSpPr>
          <p:spPr>
            <a:xfrm>
              <a:off x="2049340" y="2031380"/>
              <a:ext cx="29411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chemeClr val="bg1">
                      <a:lumMod val="85000"/>
                    </a:schemeClr>
                  </a:solidFill>
                  <a:cs typeface="+mn-ea"/>
                  <a:sym typeface="+mn-lt"/>
                </a:rPr>
                <a:t>ENTERPRISE MANAGEMENT TRAINING</a:t>
              </a:r>
              <a:endParaRPr lang="zh-CN" altLang="en-US" sz="1100" dirty="0">
                <a:solidFill>
                  <a:schemeClr val="bg1">
                    <a:lumMod val="8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1045450" y="2167367"/>
              <a:ext cx="4948950" cy="204296"/>
              <a:chOff x="6837680" y="3870960"/>
              <a:chExt cx="4094480" cy="0"/>
            </a:xfrm>
          </p:grpSpPr>
          <p:cxnSp>
            <p:nvCxnSpPr>
              <p:cNvPr id="8" name="直接连接符 7"/>
              <p:cNvCxnSpPr/>
              <p:nvPr/>
            </p:nvCxnSpPr>
            <p:spPr>
              <a:xfrm>
                <a:off x="683768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1009904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" name="文本框 10"/>
          <p:cNvSpPr txBox="1"/>
          <p:nvPr/>
        </p:nvSpPr>
        <p:spPr>
          <a:xfrm>
            <a:off x="4902200" y="577850"/>
            <a:ext cx="2870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800" dirty="0">
                <a:solidFill>
                  <a:srgbClr val="42AE8E"/>
                </a:solidFill>
                <a:cs typeface="+mn-ea"/>
                <a:sym typeface="+mn-lt"/>
              </a:rPr>
              <a:t>处理僵局的技巧</a:t>
            </a:r>
          </a:p>
        </p:txBody>
      </p:sp>
      <p:sp>
        <p:nvSpPr>
          <p:cNvPr id="561155" name="Text Box 3"/>
          <p:cNvSpPr txBox="1">
            <a:spLocks noChangeArrowheads="1"/>
          </p:cNvSpPr>
          <p:nvPr/>
        </p:nvSpPr>
        <p:spPr bwMode="auto">
          <a:xfrm>
            <a:off x="918210" y="1794036"/>
            <a:ext cx="6173788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dirty="0">
                <a:solidFill>
                  <a:srgbClr val="42AE8E"/>
                </a:solidFill>
                <a:latin typeface="+mn-lt"/>
                <a:ea typeface="+mn-ea"/>
                <a:cs typeface="+mn-ea"/>
                <a:sym typeface="+mn-lt"/>
              </a:rPr>
              <a:t>三、打破现实僵局的技巧</a:t>
            </a:r>
          </a:p>
        </p:txBody>
      </p:sp>
      <p:sp>
        <p:nvSpPr>
          <p:cNvPr id="565252" name="Text Box 4"/>
          <p:cNvSpPr txBox="1">
            <a:spLocks noChangeArrowheads="1"/>
          </p:cNvSpPr>
          <p:nvPr/>
        </p:nvSpPr>
        <p:spPr bwMode="auto">
          <a:xfrm>
            <a:off x="1222694" y="2503011"/>
            <a:ext cx="5184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（一）拖延战术</a:t>
            </a:r>
          </a:p>
        </p:txBody>
      </p:sp>
      <p:sp>
        <p:nvSpPr>
          <p:cNvPr id="17" name="矩形 16"/>
          <p:cNvSpPr/>
          <p:nvPr/>
        </p:nvSpPr>
        <p:spPr>
          <a:xfrm>
            <a:off x="1418953" y="4599382"/>
            <a:ext cx="6096000" cy="106045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en-US" altLang="zh-CN" sz="1400" b="1" dirty="0">
                <a:solidFill>
                  <a:srgbClr val="42AE8E"/>
                </a:solidFill>
                <a:cs typeface="+mn-ea"/>
                <a:sym typeface="+mn-lt"/>
              </a:rPr>
              <a:t>2.消磨意志</a:t>
            </a:r>
          </a:p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拖延战术是对谈判者意志施压的一种最常用的方法。突然的中止，没有答复（或是含糊不清的答复）往往比破口大骂、暴跳如雷令人难以接受</a:t>
            </a:r>
            <a:r>
              <a:rPr lang="en-US" altLang="zh-CN" sz="1400" b="1" dirty="0">
                <a:solidFill>
                  <a:srgbClr val="FF5A37"/>
                </a:solidFill>
                <a:cs typeface="+mn-ea"/>
                <a:sym typeface="+mn-lt"/>
              </a:rPr>
              <a:t>。</a:t>
            </a:r>
          </a:p>
        </p:txBody>
      </p:sp>
      <p:pic>
        <p:nvPicPr>
          <p:cNvPr id="18" name="图片 17" descr="51miz-E1268659-EC31EFFE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7525" y="3450590"/>
            <a:ext cx="3425825" cy="25692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文本框 66"/>
          <p:cNvSpPr txBox="1"/>
          <p:nvPr/>
        </p:nvSpPr>
        <p:spPr>
          <a:xfrm>
            <a:off x="5041900" y="966478"/>
            <a:ext cx="21082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rgbClr val="42AE8E"/>
                </a:solidFill>
                <a:cs typeface="+mn-ea"/>
                <a:sym typeface="+mn-lt"/>
              </a:rPr>
              <a:t>前言</a:t>
            </a:r>
          </a:p>
        </p:txBody>
      </p:sp>
      <p:grpSp>
        <p:nvGrpSpPr>
          <p:cNvPr id="109" name="组合 108"/>
          <p:cNvGrpSpPr/>
          <p:nvPr/>
        </p:nvGrpSpPr>
        <p:grpSpPr>
          <a:xfrm>
            <a:off x="3621525" y="1975426"/>
            <a:ext cx="4948950" cy="340283"/>
            <a:chOff x="1045450" y="2031380"/>
            <a:chExt cx="4948950" cy="340283"/>
          </a:xfrm>
        </p:grpSpPr>
        <p:sp>
          <p:nvSpPr>
            <p:cNvPr id="68" name="文本框 67"/>
            <p:cNvSpPr txBox="1"/>
            <p:nvPr/>
          </p:nvSpPr>
          <p:spPr>
            <a:xfrm>
              <a:off x="2049340" y="2031380"/>
              <a:ext cx="29411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rgbClr val="326E86"/>
                  </a:solidFill>
                  <a:cs typeface="+mn-ea"/>
                  <a:sym typeface="+mn-lt"/>
                </a:rPr>
                <a:t>ENTERPRISE MANAGEMENT TRAINING</a:t>
              </a:r>
              <a:endParaRPr lang="zh-CN" altLang="en-US" sz="1100" dirty="0">
                <a:solidFill>
                  <a:srgbClr val="326E86"/>
                </a:solidFill>
                <a:cs typeface="+mn-ea"/>
                <a:sym typeface="+mn-lt"/>
              </a:endParaRPr>
            </a:p>
          </p:txBody>
        </p:sp>
        <p:grpSp>
          <p:nvGrpSpPr>
            <p:cNvPr id="69" name="组合 68"/>
            <p:cNvGrpSpPr/>
            <p:nvPr/>
          </p:nvGrpSpPr>
          <p:grpSpPr>
            <a:xfrm>
              <a:off x="1045450" y="2167367"/>
              <a:ext cx="4948950" cy="204296"/>
              <a:chOff x="6837680" y="3870960"/>
              <a:chExt cx="4094480" cy="0"/>
            </a:xfrm>
          </p:grpSpPr>
          <p:cxnSp>
            <p:nvCxnSpPr>
              <p:cNvPr id="70" name="直接连接符 69"/>
              <p:cNvCxnSpPr/>
              <p:nvPr/>
            </p:nvCxnSpPr>
            <p:spPr>
              <a:xfrm>
                <a:off x="683768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1009904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3" name="组合 72"/>
          <p:cNvGrpSpPr/>
          <p:nvPr/>
        </p:nvGrpSpPr>
        <p:grpSpPr>
          <a:xfrm>
            <a:off x="1302792" y="4973014"/>
            <a:ext cx="1602522" cy="335666"/>
            <a:chOff x="1655180" y="5532699"/>
            <a:chExt cx="1713046" cy="358816"/>
          </a:xfrm>
          <a:solidFill>
            <a:srgbClr val="42AE8E"/>
          </a:solidFill>
        </p:grpSpPr>
        <p:sp>
          <p:nvSpPr>
            <p:cNvPr id="74" name="椭圆 73"/>
            <p:cNvSpPr/>
            <p:nvPr/>
          </p:nvSpPr>
          <p:spPr>
            <a:xfrm>
              <a:off x="1655180" y="5532699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rgbClr val="E2A876"/>
                </a:solidFill>
                <a:cs typeface="+mn-ea"/>
                <a:sym typeface="+mn-lt"/>
              </a:endParaRPr>
            </a:p>
          </p:txBody>
        </p:sp>
        <p:sp>
          <p:nvSpPr>
            <p:cNvPr id="75" name="椭圆 74"/>
            <p:cNvSpPr/>
            <p:nvPr/>
          </p:nvSpPr>
          <p:spPr>
            <a:xfrm>
              <a:off x="1851949" y="5532699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rgbClr val="E2A876"/>
                </a:solidFill>
                <a:cs typeface="+mn-ea"/>
                <a:sym typeface="+mn-lt"/>
              </a:endParaRPr>
            </a:p>
          </p:txBody>
        </p:sp>
        <p:sp>
          <p:nvSpPr>
            <p:cNvPr id="76" name="椭圆 75"/>
            <p:cNvSpPr/>
            <p:nvPr/>
          </p:nvSpPr>
          <p:spPr>
            <a:xfrm>
              <a:off x="2048718" y="5532699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rgbClr val="E2A876"/>
                </a:solidFill>
                <a:cs typeface="+mn-ea"/>
                <a:sym typeface="+mn-lt"/>
              </a:endParaRPr>
            </a:p>
          </p:txBody>
        </p:sp>
        <p:sp>
          <p:nvSpPr>
            <p:cNvPr id="77" name="椭圆 76"/>
            <p:cNvSpPr/>
            <p:nvPr/>
          </p:nvSpPr>
          <p:spPr>
            <a:xfrm>
              <a:off x="2245487" y="5532699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rgbClr val="E2A876"/>
                </a:solidFill>
                <a:cs typeface="+mn-ea"/>
                <a:sym typeface="+mn-lt"/>
              </a:endParaRPr>
            </a:p>
          </p:txBody>
        </p:sp>
        <p:sp>
          <p:nvSpPr>
            <p:cNvPr id="78" name="椭圆 77"/>
            <p:cNvSpPr/>
            <p:nvPr/>
          </p:nvSpPr>
          <p:spPr>
            <a:xfrm>
              <a:off x="2442256" y="5532699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rgbClr val="E2A876"/>
                </a:solidFill>
                <a:cs typeface="+mn-ea"/>
                <a:sym typeface="+mn-lt"/>
              </a:endParaRPr>
            </a:p>
          </p:txBody>
        </p:sp>
        <p:sp>
          <p:nvSpPr>
            <p:cNvPr id="79" name="椭圆 78"/>
            <p:cNvSpPr/>
            <p:nvPr/>
          </p:nvSpPr>
          <p:spPr>
            <a:xfrm>
              <a:off x="2639025" y="5532699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rgbClr val="E2A876"/>
                </a:solidFill>
                <a:cs typeface="+mn-ea"/>
                <a:sym typeface="+mn-lt"/>
              </a:endParaRPr>
            </a:p>
          </p:txBody>
        </p:sp>
        <p:sp>
          <p:nvSpPr>
            <p:cNvPr id="80" name="椭圆 79"/>
            <p:cNvSpPr/>
            <p:nvPr/>
          </p:nvSpPr>
          <p:spPr>
            <a:xfrm>
              <a:off x="2835794" y="5532699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rgbClr val="E2A876"/>
                </a:solidFill>
                <a:cs typeface="+mn-ea"/>
                <a:sym typeface="+mn-lt"/>
              </a:endParaRPr>
            </a:p>
          </p:txBody>
        </p:sp>
        <p:sp>
          <p:nvSpPr>
            <p:cNvPr id="81" name="椭圆 80"/>
            <p:cNvSpPr/>
            <p:nvPr/>
          </p:nvSpPr>
          <p:spPr>
            <a:xfrm>
              <a:off x="2268634" y="5775768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rgbClr val="E2A876"/>
                </a:solidFill>
                <a:cs typeface="+mn-ea"/>
                <a:sym typeface="+mn-lt"/>
              </a:endParaRPr>
            </a:p>
          </p:txBody>
        </p:sp>
        <p:sp>
          <p:nvSpPr>
            <p:cNvPr id="82" name="椭圆 81"/>
            <p:cNvSpPr/>
            <p:nvPr/>
          </p:nvSpPr>
          <p:spPr>
            <a:xfrm>
              <a:off x="2465403" y="5775768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rgbClr val="E2A876"/>
                </a:solidFill>
                <a:cs typeface="+mn-ea"/>
                <a:sym typeface="+mn-lt"/>
              </a:endParaRPr>
            </a:p>
          </p:txBody>
        </p:sp>
        <p:sp>
          <p:nvSpPr>
            <p:cNvPr id="83" name="椭圆 82"/>
            <p:cNvSpPr/>
            <p:nvPr/>
          </p:nvSpPr>
          <p:spPr>
            <a:xfrm>
              <a:off x="2662172" y="5775768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rgbClr val="E2A876"/>
                </a:solidFill>
                <a:cs typeface="+mn-ea"/>
                <a:sym typeface="+mn-lt"/>
              </a:endParaRPr>
            </a:p>
          </p:txBody>
        </p:sp>
        <p:sp>
          <p:nvSpPr>
            <p:cNvPr id="84" name="椭圆 83"/>
            <p:cNvSpPr/>
            <p:nvPr/>
          </p:nvSpPr>
          <p:spPr>
            <a:xfrm>
              <a:off x="2858941" y="5775768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rgbClr val="E2A876"/>
                </a:solidFill>
                <a:cs typeface="+mn-ea"/>
                <a:sym typeface="+mn-lt"/>
              </a:endParaRPr>
            </a:p>
          </p:txBody>
        </p:sp>
        <p:sp>
          <p:nvSpPr>
            <p:cNvPr id="85" name="椭圆 84"/>
            <p:cNvSpPr/>
            <p:nvPr/>
          </p:nvSpPr>
          <p:spPr>
            <a:xfrm>
              <a:off x="3055710" y="5775768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rgbClr val="E2A876"/>
                </a:solidFill>
                <a:cs typeface="+mn-ea"/>
                <a:sym typeface="+mn-lt"/>
              </a:endParaRPr>
            </a:p>
          </p:txBody>
        </p:sp>
        <p:sp>
          <p:nvSpPr>
            <p:cNvPr id="86" name="椭圆 85"/>
            <p:cNvSpPr/>
            <p:nvPr/>
          </p:nvSpPr>
          <p:spPr>
            <a:xfrm>
              <a:off x="3252479" y="5775768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rgbClr val="E2A876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9" name="组合 128"/>
          <p:cNvGrpSpPr/>
          <p:nvPr/>
        </p:nvGrpSpPr>
        <p:grpSpPr>
          <a:xfrm rot="5400000">
            <a:off x="9553166" y="2680664"/>
            <a:ext cx="1602522" cy="335666"/>
            <a:chOff x="1655180" y="5532699"/>
            <a:chExt cx="1713046" cy="358816"/>
          </a:xfrm>
          <a:solidFill>
            <a:schemeClr val="bg1">
              <a:lumMod val="85000"/>
            </a:schemeClr>
          </a:solidFill>
        </p:grpSpPr>
        <p:sp>
          <p:nvSpPr>
            <p:cNvPr id="130" name="椭圆 129"/>
            <p:cNvSpPr/>
            <p:nvPr/>
          </p:nvSpPr>
          <p:spPr>
            <a:xfrm>
              <a:off x="1655180" y="5532699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1" name="椭圆 130"/>
            <p:cNvSpPr/>
            <p:nvPr/>
          </p:nvSpPr>
          <p:spPr>
            <a:xfrm>
              <a:off x="1851949" y="5532699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2" name="椭圆 131"/>
            <p:cNvSpPr/>
            <p:nvPr/>
          </p:nvSpPr>
          <p:spPr>
            <a:xfrm>
              <a:off x="2048718" y="5532699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3" name="椭圆 132"/>
            <p:cNvSpPr/>
            <p:nvPr/>
          </p:nvSpPr>
          <p:spPr>
            <a:xfrm>
              <a:off x="2245487" y="5532699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4" name="椭圆 133"/>
            <p:cNvSpPr/>
            <p:nvPr/>
          </p:nvSpPr>
          <p:spPr>
            <a:xfrm>
              <a:off x="2442256" y="5532699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5" name="椭圆 134"/>
            <p:cNvSpPr/>
            <p:nvPr/>
          </p:nvSpPr>
          <p:spPr>
            <a:xfrm>
              <a:off x="2639025" y="5532699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6" name="椭圆 135"/>
            <p:cNvSpPr/>
            <p:nvPr/>
          </p:nvSpPr>
          <p:spPr>
            <a:xfrm>
              <a:off x="2835794" y="5532699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7" name="椭圆 136"/>
            <p:cNvSpPr/>
            <p:nvPr/>
          </p:nvSpPr>
          <p:spPr>
            <a:xfrm>
              <a:off x="2268634" y="5775768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8" name="椭圆 137"/>
            <p:cNvSpPr/>
            <p:nvPr/>
          </p:nvSpPr>
          <p:spPr>
            <a:xfrm>
              <a:off x="2465403" y="5775768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9" name="椭圆 138"/>
            <p:cNvSpPr/>
            <p:nvPr/>
          </p:nvSpPr>
          <p:spPr>
            <a:xfrm>
              <a:off x="2662172" y="5775768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0" name="椭圆 139"/>
            <p:cNvSpPr/>
            <p:nvPr/>
          </p:nvSpPr>
          <p:spPr>
            <a:xfrm>
              <a:off x="2858941" y="5775768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1" name="椭圆 140"/>
            <p:cNvSpPr/>
            <p:nvPr/>
          </p:nvSpPr>
          <p:spPr>
            <a:xfrm>
              <a:off x="3055710" y="5775768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2" name="椭圆 141"/>
            <p:cNvSpPr/>
            <p:nvPr/>
          </p:nvSpPr>
          <p:spPr>
            <a:xfrm>
              <a:off x="3252479" y="5775768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2223135" y="2999740"/>
            <a:ext cx="7481570" cy="1476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2000" dirty="0">
                <a:solidFill>
                  <a:srgbClr val="42AE8E"/>
                </a:solidFill>
                <a:cs typeface="+mn-ea"/>
                <a:sym typeface="+mn-lt"/>
              </a:rPr>
              <a:t>   </a:t>
            </a:r>
            <a:r>
              <a:rPr lang="zh-CN" altLang="en-US" sz="2000" b="1" dirty="0">
                <a:solidFill>
                  <a:srgbClr val="42AE8E"/>
                </a:solidFill>
                <a:cs typeface="+mn-ea"/>
                <a:sym typeface="+mn-lt"/>
              </a:rPr>
              <a:t> 谈判僵局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指在商务谈判过程中，由于双方观点、立场差异较大，利益冲突难以协调，同时各方又都不肯再做出让步妥协，形成暂时的一种对峙僵持局面。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855013" y="1207363"/>
            <a:ext cx="15628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FFFF"/>
                </a:solidFill>
              </a:rPr>
              <a:t>https://www.ypppt.com/</a:t>
            </a:r>
            <a:endParaRPr lang="zh-CN" altLang="en-US" sz="9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711960" y="8775589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一般来说，可分两种情况</a:t>
            </a: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：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  一是拖延谈判时间，稳住对方；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  二是谈判中留下漏洞，拖延交货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3862825" y="1104569"/>
            <a:ext cx="4948950" cy="340283"/>
            <a:chOff x="1045450" y="2031380"/>
            <a:chExt cx="4948950" cy="340283"/>
          </a:xfrm>
        </p:grpSpPr>
        <p:sp>
          <p:nvSpPr>
            <p:cNvPr id="6" name="文本框 5"/>
            <p:cNvSpPr txBox="1"/>
            <p:nvPr/>
          </p:nvSpPr>
          <p:spPr>
            <a:xfrm>
              <a:off x="2049340" y="2031380"/>
              <a:ext cx="29411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chemeClr val="bg1">
                      <a:lumMod val="85000"/>
                    </a:schemeClr>
                  </a:solidFill>
                  <a:cs typeface="+mn-ea"/>
                  <a:sym typeface="+mn-lt"/>
                </a:rPr>
                <a:t>ENTERPRISE MANAGEMENT TRAINING</a:t>
              </a:r>
              <a:endParaRPr lang="zh-CN" altLang="en-US" sz="1100" dirty="0">
                <a:solidFill>
                  <a:schemeClr val="bg1">
                    <a:lumMod val="8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1045450" y="2167367"/>
              <a:ext cx="4948950" cy="204296"/>
              <a:chOff x="6837680" y="3870960"/>
              <a:chExt cx="4094480" cy="0"/>
            </a:xfrm>
          </p:grpSpPr>
          <p:cxnSp>
            <p:nvCxnSpPr>
              <p:cNvPr id="8" name="直接连接符 7"/>
              <p:cNvCxnSpPr/>
              <p:nvPr/>
            </p:nvCxnSpPr>
            <p:spPr>
              <a:xfrm>
                <a:off x="683768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1009904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" name="文本框 10"/>
          <p:cNvSpPr txBox="1"/>
          <p:nvPr/>
        </p:nvSpPr>
        <p:spPr>
          <a:xfrm>
            <a:off x="4902200" y="577850"/>
            <a:ext cx="2870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800" dirty="0">
                <a:solidFill>
                  <a:srgbClr val="42AE8E"/>
                </a:solidFill>
                <a:cs typeface="+mn-ea"/>
                <a:sym typeface="+mn-lt"/>
              </a:rPr>
              <a:t>处理僵局的技巧</a:t>
            </a:r>
          </a:p>
        </p:txBody>
      </p:sp>
      <p:sp>
        <p:nvSpPr>
          <p:cNvPr id="561155" name="Text Box 3"/>
          <p:cNvSpPr txBox="1">
            <a:spLocks noChangeArrowheads="1"/>
          </p:cNvSpPr>
          <p:nvPr/>
        </p:nvSpPr>
        <p:spPr bwMode="auto">
          <a:xfrm>
            <a:off x="918210" y="1794036"/>
            <a:ext cx="6173788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dirty="0">
                <a:solidFill>
                  <a:srgbClr val="EEA071"/>
                </a:solidFill>
                <a:latin typeface="+mn-lt"/>
                <a:ea typeface="+mn-ea"/>
                <a:cs typeface="+mn-ea"/>
                <a:sym typeface="+mn-lt"/>
              </a:rPr>
              <a:t>三、打破现实僵局的技巧</a:t>
            </a:r>
          </a:p>
        </p:txBody>
      </p:sp>
      <p:sp>
        <p:nvSpPr>
          <p:cNvPr id="10" name="矩形 9"/>
          <p:cNvSpPr/>
          <p:nvPr/>
        </p:nvSpPr>
        <p:spPr>
          <a:xfrm>
            <a:off x="1419225" y="2972435"/>
            <a:ext cx="4286250" cy="1430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sz="1600" b="1" dirty="0">
                <a:solidFill>
                  <a:srgbClr val="EEA071"/>
                </a:solidFill>
                <a:cs typeface="+mn-ea"/>
                <a:sym typeface="+mn-lt"/>
              </a:rPr>
              <a:t>3.等待时机</a:t>
            </a:r>
          </a:p>
          <a:p>
            <a:pPr fontAlgn="auto">
              <a:lnSpc>
                <a:spcPct val="150000"/>
              </a:lnSpc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拖延战术还有一种通过恶意的运用，即通过拖延时间、静待法规、行情、汇率等变动，掌握主动，要挟对方做出让步。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222694" y="2503011"/>
            <a:ext cx="5184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（一）拖延战术</a:t>
            </a:r>
          </a:p>
        </p:txBody>
      </p:sp>
      <p:sp>
        <p:nvSpPr>
          <p:cNvPr id="13" name="矩形 12"/>
          <p:cNvSpPr/>
          <p:nvPr/>
        </p:nvSpPr>
        <p:spPr>
          <a:xfrm>
            <a:off x="1419225" y="4980305"/>
            <a:ext cx="2686685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sz="1600" b="1" dirty="0" smtClean="0">
                <a:solidFill>
                  <a:srgbClr val="EEA071"/>
                </a:solidFill>
                <a:cs typeface="+mn-ea"/>
                <a:sym typeface="+mn-lt"/>
              </a:rPr>
              <a:t>01/</a:t>
            </a:r>
            <a:r>
              <a:rPr lang="en-US" sz="1600" dirty="0" smtClean="0">
                <a:solidFill>
                  <a:srgbClr val="FF5A37"/>
                </a:solidFill>
                <a:cs typeface="+mn-ea"/>
                <a:sym typeface="+mn-lt"/>
              </a:rPr>
              <a:t> </a:t>
            </a:r>
            <a:r>
              <a:rPr lang="en-US" sz="1600" dirty="0" smtClean="0">
                <a:cs typeface="+mn-ea"/>
                <a:sym typeface="+mn-lt"/>
              </a:rPr>
              <a:t> 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态度要诚恳；</a:t>
            </a:r>
          </a:p>
          <a:p>
            <a:pPr fontAlgn="auto">
              <a:lnSpc>
                <a:spcPct val="150000"/>
              </a:lnSpc>
            </a:pPr>
            <a:r>
              <a:rPr lang="en-US" sz="1600" b="1" dirty="0">
                <a:solidFill>
                  <a:srgbClr val="EEA071"/>
                </a:solidFill>
                <a:cs typeface="+mn-ea"/>
                <a:sym typeface="+mn-lt"/>
              </a:rPr>
              <a:t>02/</a:t>
            </a:r>
            <a:r>
              <a:rPr lang="en-US" sz="1600" dirty="0">
                <a:cs typeface="+mn-ea"/>
                <a:sym typeface="+mn-lt"/>
              </a:rPr>
              <a:t>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襟怀要坦白；</a:t>
            </a:r>
          </a:p>
          <a:p>
            <a:pPr fontAlgn="auto">
              <a:lnSpc>
                <a:spcPct val="150000"/>
              </a:lnSpc>
            </a:pPr>
            <a:r>
              <a:rPr lang="en-US" sz="1600" b="1" dirty="0">
                <a:solidFill>
                  <a:srgbClr val="EEA071"/>
                </a:solidFill>
                <a:cs typeface="+mn-ea"/>
                <a:sym typeface="+mn-lt"/>
              </a:rPr>
              <a:t>03/</a:t>
            </a:r>
            <a:r>
              <a:rPr lang="en-US" sz="1600" dirty="0">
                <a:solidFill>
                  <a:srgbClr val="EEA071"/>
                </a:solidFill>
                <a:cs typeface="+mn-ea"/>
                <a:sym typeface="+mn-lt"/>
              </a:rPr>
              <a:t> 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情义要真诚利用</a:t>
            </a:r>
          </a:p>
        </p:txBody>
      </p:sp>
      <p:sp>
        <p:nvSpPr>
          <p:cNvPr id="14" name="文本框 13"/>
          <p:cNvSpPr txBox="1"/>
          <p:nvPr/>
        </p:nvSpPr>
        <p:spPr bwMode="auto">
          <a:xfrm>
            <a:off x="1222694" y="4597400"/>
            <a:ext cx="338328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t"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lvl="0" algn="l" eaLnBrk="1" hangingPunct="1">
              <a:spcBef>
                <a:spcPct val="50000"/>
              </a:spcBef>
              <a:buClrTx/>
              <a:buSzTx/>
              <a:buFontTx/>
            </a:pPr>
            <a:r>
              <a:rPr lang="zh-CN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（二）运用真挚的感情打动对方</a:t>
            </a:r>
          </a:p>
        </p:txBody>
      </p:sp>
      <p:pic>
        <p:nvPicPr>
          <p:cNvPr id="15" name="图片 14" descr="51miz-E1157768-6A94963C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84315" y="2167255"/>
            <a:ext cx="4690745" cy="46907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61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61155" grpId="0"/>
      <p:bldP spid="10" grpId="0"/>
      <p:bldP spid="12" grpId="0"/>
      <p:bldP spid="13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4485640" y="3153410"/>
            <a:ext cx="5860415" cy="2418715"/>
            <a:chOff x="2251" y="4288"/>
            <a:chExt cx="9229" cy="3809"/>
          </a:xfrm>
        </p:grpSpPr>
        <p:sp>
          <p:nvSpPr>
            <p:cNvPr id="3" name="矩形 2"/>
            <p:cNvSpPr/>
            <p:nvPr/>
          </p:nvSpPr>
          <p:spPr>
            <a:xfrm>
              <a:off x="2251" y="4376"/>
              <a:ext cx="3562" cy="5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（三）运用休会策略</a:t>
              </a:r>
            </a:p>
          </p:txBody>
        </p:sp>
        <p:sp>
          <p:nvSpPr>
            <p:cNvPr id="4" name="矩形 3"/>
            <p:cNvSpPr/>
            <p:nvPr/>
          </p:nvSpPr>
          <p:spPr>
            <a:xfrm>
              <a:off x="2251" y="5364"/>
              <a:ext cx="3562" cy="5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（四）改变谈判议题</a:t>
              </a:r>
            </a:p>
          </p:txBody>
        </p:sp>
        <p:sp>
          <p:nvSpPr>
            <p:cNvPr id="5" name="矩形 4"/>
            <p:cNvSpPr/>
            <p:nvPr/>
          </p:nvSpPr>
          <p:spPr>
            <a:xfrm>
              <a:off x="2251" y="6439"/>
              <a:ext cx="3562" cy="5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（五）调换谈判人员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2251" y="7515"/>
              <a:ext cx="3562" cy="5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（六）改变谈判环境</a:t>
              </a:r>
            </a:p>
          </p:txBody>
        </p:sp>
        <p:sp>
          <p:nvSpPr>
            <p:cNvPr id="7" name="矩形 6"/>
            <p:cNvSpPr/>
            <p:nvPr/>
          </p:nvSpPr>
          <p:spPr>
            <a:xfrm>
              <a:off x="7191" y="4288"/>
              <a:ext cx="2835" cy="5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l">
                <a:buClrTx/>
                <a:buSzTx/>
                <a:buFontTx/>
              </a:pP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（七）转移话题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7191" y="5364"/>
              <a:ext cx="4289" cy="5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l">
                <a:buClrTx/>
                <a:buSzTx/>
                <a:buFontTx/>
              </a:pP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（八）寻求第三方案技巧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7191" y="6439"/>
              <a:ext cx="2835" cy="5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l">
                <a:buClrTx/>
                <a:buSzTx/>
                <a:buFontTx/>
              </a:pP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（九）中止谈判</a:t>
              </a:r>
            </a:p>
          </p:txBody>
        </p:sp>
        <p:sp>
          <p:nvSpPr>
            <p:cNvPr id="10" name="矩形 9"/>
            <p:cNvSpPr/>
            <p:nvPr/>
          </p:nvSpPr>
          <p:spPr>
            <a:xfrm>
              <a:off x="7191" y="7514"/>
              <a:ext cx="4289" cy="5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l">
                <a:buClrTx/>
                <a:buSzTx/>
                <a:buFontTx/>
              </a:pP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（十）第三者调解或仲裁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3862825" y="1104569"/>
            <a:ext cx="4948950" cy="340283"/>
            <a:chOff x="1045450" y="2031380"/>
            <a:chExt cx="4948950" cy="340283"/>
          </a:xfrm>
        </p:grpSpPr>
        <p:sp>
          <p:nvSpPr>
            <p:cNvPr id="11" name="文本框 10"/>
            <p:cNvSpPr txBox="1"/>
            <p:nvPr/>
          </p:nvSpPr>
          <p:spPr>
            <a:xfrm>
              <a:off x="2049340" y="2031380"/>
              <a:ext cx="29411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chemeClr val="bg1">
                      <a:lumMod val="85000"/>
                    </a:schemeClr>
                  </a:solidFill>
                  <a:cs typeface="+mn-ea"/>
                  <a:sym typeface="+mn-lt"/>
                </a:rPr>
                <a:t>ENTERPRISE MANAGEMENT TRAINING</a:t>
              </a:r>
              <a:endParaRPr lang="zh-CN" altLang="en-US" sz="1100" dirty="0">
                <a:solidFill>
                  <a:schemeClr val="bg1">
                    <a:lumMod val="8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1045450" y="2167367"/>
              <a:ext cx="4948950" cy="204296"/>
              <a:chOff x="6837680" y="3870960"/>
              <a:chExt cx="4094480" cy="0"/>
            </a:xfrm>
          </p:grpSpPr>
          <p:cxnSp>
            <p:nvCxnSpPr>
              <p:cNvPr id="13" name="直接连接符 12"/>
              <p:cNvCxnSpPr/>
              <p:nvPr/>
            </p:nvCxnSpPr>
            <p:spPr>
              <a:xfrm>
                <a:off x="683768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/>
              <p:cNvCxnSpPr/>
              <p:nvPr/>
            </p:nvCxnSpPr>
            <p:spPr>
              <a:xfrm>
                <a:off x="1009904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" name="文本框 14"/>
          <p:cNvSpPr txBox="1"/>
          <p:nvPr/>
        </p:nvSpPr>
        <p:spPr>
          <a:xfrm>
            <a:off x="4902200" y="577850"/>
            <a:ext cx="2870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800" dirty="0">
                <a:solidFill>
                  <a:srgbClr val="42AE8E"/>
                </a:solidFill>
                <a:cs typeface="+mn-ea"/>
                <a:sym typeface="+mn-lt"/>
              </a:rPr>
              <a:t>处理僵局的技巧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4485640" y="2175036"/>
            <a:ext cx="6173788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dirty="0">
                <a:solidFill>
                  <a:srgbClr val="EEA071"/>
                </a:solidFill>
                <a:latin typeface="+mn-lt"/>
                <a:ea typeface="+mn-ea"/>
                <a:cs typeface="+mn-ea"/>
                <a:sym typeface="+mn-lt"/>
              </a:rPr>
              <a:t>三、打破现实僵局的技巧</a:t>
            </a:r>
          </a:p>
        </p:txBody>
      </p:sp>
      <p:pic>
        <p:nvPicPr>
          <p:cNvPr id="18" name="图片 17" descr="51miz-E1130481-0B4B236A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5140" y="2286000"/>
            <a:ext cx="3886200" cy="3886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1594485" y="1427480"/>
            <a:ext cx="9105900" cy="4078605"/>
          </a:xfrm>
          <a:prstGeom prst="roundRect">
            <a:avLst/>
          </a:prstGeom>
          <a:solidFill>
            <a:schemeClr val="bg1"/>
          </a:solidFill>
          <a:ln>
            <a:solidFill>
              <a:srgbClr val="E3C99A"/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09" name="组合 108"/>
          <p:cNvGrpSpPr/>
          <p:nvPr/>
        </p:nvGrpSpPr>
        <p:grpSpPr>
          <a:xfrm>
            <a:off x="3673475" y="2677795"/>
            <a:ext cx="4949190" cy="340360"/>
            <a:chOff x="1045450" y="2031380"/>
            <a:chExt cx="4948950" cy="340283"/>
          </a:xfrm>
        </p:grpSpPr>
        <p:sp>
          <p:nvSpPr>
            <p:cNvPr id="68" name="文本框 67"/>
            <p:cNvSpPr txBox="1"/>
            <p:nvPr/>
          </p:nvSpPr>
          <p:spPr>
            <a:xfrm>
              <a:off x="2049340" y="2031380"/>
              <a:ext cx="2941170" cy="261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rgbClr val="EEA071"/>
                  </a:solidFill>
                  <a:cs typeface="+mn-ea"/>
                  <a:sym typeface="+mn-lt"/>
                </a:rPr>
                <a:t>ENTERPRISE MANAGEMENT TRAINING</a:t>
              </a:r>
            </a:p>
          </p:txBody>
        </p:sp>
        <p:grpSp>
          <p:nvGrpSpPr>
            <p:cNvPr id="69" name="组合 68"/>
            <p:cNvGrpSpPr/>
            <p:nvPr/>
          </p:nvGrpSpPr>
          <p:grpSpPr>
            <a:xfrm>
              <a:off x="1045450" y="2167367"/>
              <a:ext cx="4948950" cy="204296"/>
              <a:chOff x="6837680" y="3870960"/>
              <a:chExt cx="4094480" cy="0"/>
            </a:xfrm>
          </p:grpSpPr>
          <p:cxnSp>
            <p:nvCxnSpPr>
              <p:cNvPr id="70" name="直接连接符 69"/>
              <p:cNvCxnSpPr/>
              <p:nvPr/>
            </p:nvCxnSpPr>
            <p:spPr>
              <a:xfrm>
                <a:off x="683768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1009904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1" name="文本框 110"/>
          <p:cNvSpPr txBox="1"/>
          <p:nvPr/>
        </p:nvSpPr>
        <p:spPr>
          <a:xfrm>
            <a:off x="5176520" y="1857375"/>
            <a:ext cx="19424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dirty="0" smtClean="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20XX</a:t>
            </a:r>
            <a:endParaRPr lang="en-US" altLang="zh-CN" sz="4400" dirty="0">
              <a:solidFill>
                <a:schemeClr val="bg1">
                  <a:lumMod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2553335" y="3190875"/>
            <a:ext cx="718820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dirty="0">
                <a:solidFill>
                  <a:srgbClr val="42AE8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谈判僵局处理技巧</a:t>
            </a:r>
          </a:p>
        </p:txBody>
      </p:sp>
      <p:sp>
        <p:nvSpPr>
          <p:cNvPr id="89" name="矩形 88"/>
          <p:cNvSpPr/>
          <p:nvPr/>
        </p:nvSpPr>
        <p:spPr>
          <a:xfrm>
            <a:off x="3928110" y="4411980"/>
            <a:ext cx="4439285" cy="548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05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Click here to enter your text and change the color or size of the text. Click here to enter your text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1" grpId="0"/>
      <p:bldP spid="67" grpId="0"/>
      <p:bldP spid="8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1172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组合 27"/>
          <p:cNvGrpSpPr/>
          <p:nvPr/>
        </p:nvGrpSpPr>
        <p:grpSpPr>
          <a:xfrm rot="5400000" flipH="1" flipV="1">
            <a:off x="871889" y="4932105"/>
            <a:ext cx="1602522" cy="335666"/>
            <a:chOff x="1655180" y="5532699"/>
            <a:chExt cx="1713046" cy="358816"/>
          </a:xfrm>
          <a:solidFill>
            <a:schemeClr val="bg1">
              <a:lumMod val="85000"/>
            </a:schemeClr>
          </a:solidFill>
        </p:grpSpPr>
        <p:sp>
          <p:nvSpPr>
            <p:cNvPr id="29" name="椭圆 28"/>
            <p:cNvSpPr/>
            <p:nvPr/>
          </p:nvSpPr>
          <p:spPr>
            <a:xfrm>
              <a:off x="1655180" y="5532699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1851949" y="5532699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1" name="椭圆 30"/>
            <p:cNvSpPr/>
            <p:nvPr/>
          </p:nvSpPr>
          <p:spPr>
            <a:xfrm>
              <a:off x="2048718" y="5532699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2245487" y="5532699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2442256" y="5532699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2639025" y="5532699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5" name="椭圆 34"/>
            <p:cNvSpPr/>
            <p:nvPr/>
          </p:nvSpPr>
          <p:spPr>
            <a:xfrm>
              <a:off x="2835794" y="5532699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2268634" y="5775768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7" name="椭圆 36"/>
            <p:cNvSpPr/>
            <p:nvPr/>
          </p:nvSpPr>
          <p:spPr>
            <a:xfrm>
              <a:off x="2465403" y="5775768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8" name="椭圆 37"/>
            <p:cNvSpPr/>
            <p:nvPr/>
          </p:nvSpPr>
          <p:spPr>
            <a:xfrm>
              <a:off x="2662172" y="5775768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2858941" y="5775768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3055710" y="5775768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1" name="椭圆 40"/>
            <p:cNvSpPr/>
            <p:nvPr/>
          </p:nvSpPr>
          <p:spPr>
            <a:xfrm>
              <a:off x="3252479" y="5775768"/>
              <a:ext cx="115747" cy="115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8552" tIns="129600" rIns="129600" bIns="129600" rtlCol="0" anchor="ctr" anchorCtr="0"/>
            <a:lstStyle/>
            <a:p>
              <a:pPr algn="ctr"/>
              <a:endParaRPr lang="zh-CN" altLang="en-US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3" name="文本框 42"/>
          <p:cNvSpPr txBox="1"/>
          <p:nvPr/>
        </p:nvSpPr>
        <p:spPr>
          <a:xfrm>
            <a:off x="5041900" y="623578"/>
            <a:ext cx="21082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rgbClr val="42AE8E"/>
                </a:solidFill>
                <a:cs typeface="+mn-ea"/>
                <a:sym typeface="+mn-lt"/>
              </a:rPr>
              <a:t>目录</a:t>
            </a:r>
          </a:p>
        </p:txBody>
      </p:sp>
      <p:grpSp>
        <p:nvGrpSpPr>
          <p:cNvPr id="44" name="组合 43"/>
          <p:cNvGrpSpPr/>
          <p:nvPr/>
        </p:nvGrpSpPr>
        <p:grpSpPr>
          <a:xfrm>
            <a:off x="3621525" y="1632526"/>
            <a:ext cx="4948950" cy="340283"/>
            <a:chOff x="1045450" y="2031380"/>
            <a:chExt cx="4948950" cy="340283"/>
          </a:xfrm>
        </p:grpSpPr>
        <p:sp>
          <p:nvSpPr>
            <p:cNvPr id="45" name="文本框 44"/>
            <p:cNvSpPr txBox="1"/>
            <p:nvPr/>
          </p:nvSpPr>
          <p:spPr>
            <a:xfrm>
              <a:off x="2049340" y="2031380"/>
              <a:ext cx="29411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rgbClr val="EEA071"/>
                  </a:solidFill>
                  <a:cs typeface="+mn-ea"/>
                  <a:sym typeface="+mn-lt"/>
                </a:rPr>
                <a:t>ENTERPRISE MANAGEMENT TRAINING</a:t>
              </a:r>
            </a:p>
          </p:txBody>
        </p:sp>
        <p:grpSp>
          <p:nvGrpSpPr>
            <p:cNvPr id="46" name="组合 45"/>
            <p:cNvGrpSpPr/>
            <p:nvPr/>
          </p:nvGrpSpPr>
          <p:grpSpPr>
            <a:xfrm>
              <a:off x="1045450" y="2167367"/>
              <a:ext cx="4948950" cy="204296"/>
              <a:chOff x="6837680" y="3870960"/>
              <a:chExt cx="4094480" cy="0"/>
            </a:xfrm>
          </p:grpSpPr>
          <p:cxnSp>
            <p:nvCxnSpPr>
              <p:cNvPr id="47" name="直接连接符 46"/>
              <p:cNvCxnSpPr/>
              <p:nvPr/>
            </p:nvCxnSpPr>
            <p:spPr>
              <a:xfrm>
                <a:off x="683768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/>
              <p:cNvCxnSpPr/>
              <p:nvPr/>
            </p:nvCxnSpPr>
            <p:spPr>
              <a:xfrm>
                <a:off x="1009904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6" name="矩形: 圆角 65"/>
          <p:cNvSpPr/>
          <p:nvPr/>
        </p:nvSpPr>
        <p:spPr>
          <a:xfrm>
            <a:off x="1919605" y="2467928"/>
            <a:ext cx="818515" cy="780415"/>
          </a:xfrm>
          <a:prstGeom prst="roundRect">
            <a:avLst>
              <a:gd name="adj" fmla="val 50000"/>
            </a:avLst>
          </a:prstGeom>
          <a:solidFill>
            <a:srgbClr val="42AE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52" tIns="129600" rIns="129600" bIns="129600" rtlCol="0" anchor="ctr" anchorCtr="0"/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72" name="矩形: 圆角 71"/>
          <p:cNvSpPr/>
          <p:nvPr/>
        </p:nvSpPr>
        <p:spPr>
          <a:xfrm>
            <a:off x="1919605" y="5100955"/>
            <a:ext cx="818515" cy="762000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52" tIns="129600" rIns="129600" bIns="129600" rtlCol="0" anchor="ctr" anchorCtr="0"/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104" name="矩形: 圆角 103"/>
          <p:cNvSpPr/>
          <p:nvPr/>
        </p:nvSpPr>
        <p:spPr>
          <a:xfrm>
            <a:off x="1919605" y="3753485"/>
            <a:ext cx="818515" cy="773430"/>
          </a:xfrm>
          <a:prstGeom prst="roundRect">
            <a:avLst>
              <a:gd name="adj" fmla="val 50000"/>
            </a:avLst>
          </a:prstGeom>
          <a:solidFill>
            <a:srgbClr val="EEA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52" tIns="129600" rIns="129600" bIns="129600" rtlCol="0" anchor="ctr" anchorCtr="0"/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110" name="文本框 109"/>
          <p:cNvSpPr txBox="1"/>
          <p:nvPr/>
        </p:nvSpPr>
        <p:spPr>
          <a:xfrm>
            <a:off x="2845435" y="2597150"/>
            <a:ext cx="27298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产生僵局的原因</a:t>
            </a:r>
          </a:p>
        </p:txBody>
      </p:sp>
      <p:sp>
        <p:nvSpPr>
          <p:cNvPr id="112" name="文本框 111"/>
          <p:cNvSpPr txBox="1"/>
          <p:nvPr/>
        </p:nvSpPr>
        <p:spPr>
          <a:xfrm>
            <a:off x="2845435" y="5220970"/>
            <a:ext cx="27298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处理僵局的技巧</a:t>
            </a:r>
          </a:p>
        </p:txBody>
      </p:sp>
      <p:sp>
        <p:nvSpPr>
          <p:cNvPr id="113" name="文本框 112"/>
          <p:cNvSpPr txBox="1"/>
          <p:nvPr/>
        </p:nvSpPr>
        <p:spPr>
          <a:xfrm>
            <a:off x="2845435" y="3879215"/>
            <a:ext cx="27260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避免僵局的发生</a:t>
            </a:r>
          </a:p>
        </p:txBody>
      </p:sp>
      <p:pic>
        <p:nvPicPr>
          <p:cNvPr id="2" name="图片 1" descr="51miz-E1130466-8D78E25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07200" y="2216150"/>
            <a:ext cx="3848735" cy="38487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66" grpId="0" bldLvl="0" animBg="1"/>
      <p:bldP spid="72" grpId="0" bldLvl="0" animBg="1"/>
      <p:bldP spid="104" grpId="0" bldLvl="0" animBg="1"/>
      <p:bldP spid="110" grpId="0"/>
      <p:bldP spid="112" grpId="0"/>
      <p:bldP spid="1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1594485" y="1427480"/>
            <a:ext cx="9105900" cy="4078605"/>
          </a:xfrm>
          <a:prstGeom prst="roundRect">
            <a:avLst/>
          </a:prstGeom>
          <a:solidFill>
            <a:schemeClr val="bg1"/>
          </a:solidFill>
          <a:ln>
            <a:solidFill>
              <a:srgbClr val="E3C99A"/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7" name="任意多边形: 形状 86"/>
          <p:cNvSpPr/>
          <p:nvPr/>
        </p:nvSpPr>
        <p:spPr>
          <a:xfrm>
            <a:off x="-808782" y="-818105"/>
            <a:ext cx="2342995" cy="2617031"/>
          </a:xfrm>
          <a:custGeom>
            <a:avLst/>
            <a:gdLst>
              <a:gd name="connsiteX0" fmla="*/ 1979270 w 1979270"/>
              <a:gd name="connsiteY0" fmla="*/ 0 h 2210764"/>
              <a:gd name="connsiteX1" fmla="*/ 1203767 w 1979270"/>
              <a:gd name="connsiteY1" fmla="*/ 405114 h 2210764"/>
              <a:gd name="connsiteX2" fmla="*/ 1261640 w 1979270"/>
              <a:gd name="connsiteY2" fmla="*/ 1388962 h 2210764"/>
              <a:gd name="connsiteX3" fmla="*/ 486136 w 1979270"/>
              <a:gd name="connsiteY3" fmla="*/ 1747777 h 2210764"/>
              <a:gd name="connsiteX4" fmla="*/ 0 w 1979270"/>
              <a:gd name="connsiteY4" fmla="*/ 2210764 h 2210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9270" h="2210764">
                <a:moveTo>
                  <a:pt x="1979270" y="0"/>
                </a:moveTo>
                <a:cubicBezTo>
                  <a:pt x="1651321" y="86810"/>
                  <a:pt x="1323372" y="173620"/>
                  <a:pt x="1203767" y="405114"/>
                </a:cubicBezTo>
                <a:cubicBezTo>
                  <a:pt x="1084162" y="636608"/>
                  <a:pt x="1381245" y="1165185"/>
                  <a:pt x="1261640" y="1388962"/>
                </a:cubicBezTo>
                <a:cubicBezTo>
                  <a:pt x="1142035" y="1612739"/>
                  <a:pt x="696409" y="1610810"/>
                  <a:pt x="486136" y="1747777"/>
                </a:cubicBezTo>
                <a:cubicBezTo>
                  <a:pt x="275863" y="1884744"/>
                  <a:pt x="137931" y="2047754"/>
                  <a:pt x="0" y="2210764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2801257" y="1852686"/>
            <a:ext cx="6589486" cy="2773296"/>
            <a:chOff x="2801257" y="2086074"/>
            <a:chExt cx="6589486" cy="2773296"/>
          </a:xfrm>
        </p:grpSpPr>
        <p:sp>
          <p:nvSpPr>
            <p:cNvPr id="67" name="文本框 66"/>
            <p:cNvSpPr txBox="1"/>
            <p:nvPr/>
          </p:nvSpPr>
          <p:spPr>
            <a:xfrm>
              <a:off x="2801257" y="3023334"/>
              <a:ext cx="6589486" cy="1014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000" dirty="0">
                  <a:solidFill>
                    <a:srgbClr val="42AE8E"/>
                  </a:solidFill>
                  <a:cs typeface="+mn-ea"/>
                  <a:sym typeface="+mn-lt"/>
                </a:rPr>
                <a:t>产生僵局的原因</a:t>
              </a:r>
            </a:p>
          </p:txBody>
        </p:sp>
        <p:grpSp>
          <p:nvGrpSpPr>
            <p:cNvPr id="109" name="组合 108"/>
            <p:cNvGrpSpPr/>
            <p:nvPr/>
          </p:nvGrpSpPr>
          <p:grpSpPr>
            <a:xfrm>
              <a:off x="3621525" y="4094512"/>
              <a:ext cx="4948950" cy="340283"/>
              <a:chOff x="1045450" y="2031380"/>
              <a:chExt cx="4948950" cy="340283"/>
            </a:xfrm>
          </p:grpSpPr>
          <p:sp>
            <p:nvSpPr>
              <p:cNvPr id="68" name="文本框 67"/>
              <p:cNvSpPr txBox="1"/>
              <p:nvPr/>
            </p:nvSpPr>
            <p:spPr>
              <a:xfrm>
                <a:off x="2049340" y="2031380"/>
                <a:ext cx="294117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100" dirty="0">
                    <a:solidFill>
                      <a:srgbClr val="EEA071"/>
                    </a:solidFill>
                    <a:cs typeface="+mn-ea"/>
                    <a:sym typeface="+mn-lt"/>
                  </a:rPr>
                  <a:t>ENTERPRISE MANAGEMENT TRAINING</a:t>
                </a:r>
              </a:p>
            </p:txBody>
          </p:sp>
          <p:grpSp>
            <p:nvGrpSpPr>
              <p:cNvPr id="69" name="组合 68"/>
              <p:cNvGrpSpPr/>
              <p:nvPr/>
            </p:nvGrpSpPr>
            <p:grpSpPr>
              <a:xfrm>
                <a:off x="1045450" y="2167367"/>
                <a:ext cx="4948950" cy="204296"/>
                <a:chOff x="6837680" y="3870960"/>
                <a:chExt cx="4094480" cy="0"/>
              </a:xfrm>
            </p:grpSpPr>
            <p:cxnSp>
              <p:nvCxnSpPr>
                <p:cNvPr id="70" name="直接连接符 69"/>
                <p:cNvCxnSpPr/>
                <p:nvPr/>
              </p:nvCxnSpPr>
              <p:spPr>
                <a:xfrm>
                  <a:off x="6837680" y="3870960"/>
                  <a:ext cx="833120" cy="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直接连接符 70"/>
                <p:cNvCxnSpPr/>
                <p:nvPr/>
              </p:nvCxnSpPr>
              <p:spPr>
                <a:xfrm>
                  <a:off x="10099040" y="3870960"/>
                  <a:ext cx="833120" cy="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9" name="文本框 88"/>
            <p:cNvSpPr txBox="1"/>
            <p:nvPr/>
          </p:nvSpPr>
          <p:spPr>
            <a:xfrm>
              <a:off x="2801257" y="2086074"/>
              <a:ext cx="658948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000" dirty="0">
                  <a:solidFill>
                    <a:schemeClr val="bg1">
                      <a:lumMod val="85000"/>
                    </a:schemeClr>
                  </a:solidFill>
                  <a:cs typeface="+mn-ea"/>
                  <a:sym typeface="+mn-lt"/>
                </a:rPr>
                <a:t>-01-</a:t>
              </a:r>
            </a:p>
          </p:txBody>
        </p:sp>
        <p:sp>
          <p:nvSpPr>
            <p:cNvPr id="91" name="PA-文本框 88"/>
            <p:cNvSpPr txBox="1"/>
            <p:nvPr>
              <p:custDataLst>
                <p:tags r:id="rId1"/>
              </p:custDataLst>
            </p:nvPr>
          </p:nvSpPr>
          <p:spPr>
            <a:xfrm>
              <a:off x="3621042" y="4511774"/>
              <a:ext cx="4949825" cy="3475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hangingPunct="0">
                <a:lnSpc>
                  <a:spcPct val="150000"/>
                </a:lnSpc>
              </a:pPr>
              <a:r>
                <a:rPr lang="en-US" altLang="zh-CN" sz="8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enter your text, change the color or size of the text. You can also format the appropriate text and adjust the line spacing of the text. 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>
      <p:transition spd="slow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组合 108"/>
          <p:cNvGrpSpPr/>
          <p:nvPr/>
        </p:nvGrpSpPr>
        <p:grpSpPr>
          <a:xfrm>
            <a:off x="3862825" y="1104569"/>
            <a:ext cx="4948950" cy="340283"/>
            <a:chOff x="1045450" y="2031380"/>
            <a:chExt cx="4948950" cy="340283"/>
          </a:xfrm>
        </p:grpSpPr>
        <p:sp>
          <p:nvSpPr>
            <p:cNvPr id="68" name="文本框 67"/>
            <p:cNvSpPr txBox="1"/>
            <p:nvPr/>
          </p:nvSpPr>
          <p:spPr>
            <a:xfrm>
              <a:off x="2049340" y="2031380"/>
              <a:ext cx="29411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chemeClr val="bg1">
                      <a:lumMod val="85000"/>
                    </a:schemeClr>
                  </a:solidFill>
                  <a:cs typeface="+mn-ea"/>
                  <a:sym typeface="+mn-lt"/>
                </a:rPr>
                <a:t>ENTERPRISE MANAGEMENT TRAINING</a:t>
              </a:r>
              <a:endParaRPr lang="zh-CN" altLang="en-US" sz="1100" dirty="0">
                <a:solidFill>
                  <a:schemeClr val="bg1">
                    <a:lumMod val="8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69" name="组合 68"/>
            <p:cNvGrpSpPr/>
            <p:nvPr/>
          </p:nvGrpSpPr>
          <p:grpSpPr>
            <a:xfrm>
              <a:off x="1045450" y="2167367"/>
              <a:ext cx="4948950" cy="204296"/>
              <a:chOff x="6837680" y="3870960"/>
              <a:chExt cx="4094480" cy="0"/>
            </a:xfrm>
          </p:grpSpPr>
          <p:cxnSp>
            <p:nvCxnSpPr>
              <p:cNvPr id="70" name="直接连接符 69"/>
              <p:cNvCxnSpPr/>
              <p:nvPr/>
            </p:nvCxnSpPr>
            <p:spPr>
              <a:xfrm>
                <a:off x="683768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1009904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0" name="文本框 109"/>
          <p:cNvSpPr txBox="1"/>
          <p:nvPr/>
        </p:nvSpPr>
        <p:spPr>
          <a:xfrm>
            <a:off x="4902200" y="577850"/>
            <a:ext cx="2870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42AE8E"/>
                </a:solidFill>
                <a:cs typeface="+mn-ea"/>
                <a:sym typeface="+mn-lt"/>
              </a:rPr>
              <a:t>产生僵局的原因</a:t>
            </a:r>
          </a:p>
        </p:txBody>
      </p:sp>
      <p:sp>
        <p:nvSpPr>
          <p:cNvPr id="111" name="PA-矩形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886212" y="2562653"/>
            <a:ext cx="3996418" cy="36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谈判双方角色定位不均等</a:t>
            </a:r>
          </a:p>
        </p:txBody>
      </p:sp>
      <p:sp>
        <p:nvSpPr>
          <p:cNvPr id="15" name="矩形: 圆角 14"/>
          <p:cNvSpPr/>
          <p:nvPr/>
        </p:nvSpPr>
        <p:spPr>
          <a:xfrm>
            <a:off x="6172200" y="2616200"/>
            <a:ext cx="406400" cy="406400"/>
          </a:xfrm>
          <a:prstGeom prst="roundRect">
            <a:avLst/>
          </a:prstGeom>
          <a:solidFill>
            <a:srgbClr val="42AE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52" tIns="129600" rIns="129600" bIns="129600" rtlCol="0" anchor="ctr" anchorCtr="0"/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7" name="矩形: 圆角 116"/>
          <p:cNvSpPr/>
          <p:nvPr/>
        </p:nvSpPr>
        <p:spPr>
          <a:xfrm>
            <a:off x="6172200" y="3416300"/>
            <a:ext cx="406400" cy="406400"/>
          </a:xfrm>
          <a:prstGeom prst="roundRect">
            <a:avLst/>
          </a:prstGeom>
          <a:solidFill>
            <a:srgbClr val="EEA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52" tIns="129600" rIns="129600" bIns="129600" rtlCol="0" anchor="ctr" anchorCtr="0"/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2</a:t>
            </a:r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8" name="矩形: 圆角 117"/>
          <p:cNvSpPr/>
          <p:nvPr/>
        </p:nvSpPr>
        <p:spPr>
          <a:xfrm>
            <a:off x="6172200" y="4197350"/>
            <a:ext cx="406400" cy="406400"/>
          </a:xfrm>
          <a:prstGeom prst="roundRect">
            <a:avLst/>
          </a:prstGeom>
          <a:solidFill>
            <a:srgbClr val="42AE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52" tIns="129600" rIns="129600" bIns="129600" rtlCol="0" anchor="ctr" anchorCtr="0"/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3</a:t>
            </a:r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矩形: 圆角 117"/>
          <p:cNvSpPr/>
          <p:nvPr/>
        </p:nvSpPr>
        <p:spPr>
          <a:xfrm>
            <a:off x="6172200" y="4951095"/>
            <a:ext cx="406400" cy="406400"/>
          </a:xfrm>
          <a:prstGeom prst="roundRect">
            <a:avLst/>
          </a:prstGeom>
          <a:solidFill>
            <a:srgbClr val="EEA0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52" tIns="129600" rIns="129600" bIns="129600" rtlCol="0" anchor="ctr" anchorCtr="0"/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4</a:t>
            </a:r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PA-矩形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886212" y="3353228"/>
            <a:ext cx="3996418" cy="36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事人不分</a:t>
            </a:r>
          </a:p>
        </p:txBody>
      </p:sp>
      <p:sp>
        <p:nvSpPr>
          <p:cNvPr id="17" name="PA-矩形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886212" y="4152693"/>
            <a:ext cx="3996418" cy="36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信息沟通的障碍</a:t>
            </a:r>
          </a:p>
        </p:txBody>
      </p:sp>
      <p:sp>
        <p:nvSpPr>
          <p:cNvPr id="18" name="PA-矩形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886212" y="4974383"/>
            <a:ext cx="3996418" cy="36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其他原因</a:t>
            </a:r>
          </a:p>
        </p:txBody>
      </p:sp>
      <p:pic>
        <p:nvPicPr>
          <p:cNvPr id="19" name="图片 18" descr="51miz-E1130464-EFDED24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5900" y="2076450"/>
            <a:ext cx="4038600" cy="4038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>
      <p:transition spd="slow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111" grpId="0"/>
      <p:bldP spid="15" grpId="0" bldLvl="0" animBg="1"/>
      <p:bldP spid="117" grpId="0" bldLvl="0" animBg="1"/>
      <p:bldP spid="118" grpId="0" bldLvl="0" animBg="1"/>
      <p:bldP spid="10" grpId="0" bldLvl="0" animBg="1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5" name="Text Box 3"/>
          <p:cNvSpPr txBox="1">
            <a:spLocks noChangeArrowheads="1"/>
          </p:cNvSpPr>
          <p:nvPr/>
        </p:nvSpPr>
        <p:spPr bwMode="auto">
          <a:xfrm>
            <a:off x="1051560" y="1823881"/>
            <a:ext cx="6173788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dirty="0">
                <a:solidFill>
                  <a:srgbClr val="EEA071"/>
                </a:solidFill>
                <a:latin typeface="+mn-lt"/>
                <a:ea typeface="+mn-ea"/>
                <a:cs typeface="+mn-ea"/>
                <a:sym typeface="+mn-lt"/>
              </a:rPr>
              <a:t>一、谈判双方角色定位不均等</a:t>
            </a:r>
          </a:p>
        </p:txBody>
      </p:sp>
      <p:sp>
        <p:nvSpPr>
          <p:cNvPr id="561156" name="Text Box 4"/>
          <p:cNvSpPr txBox="1">
            <a:spLocks noChangeArrowheads="1"/>
          </p:cNvSpPr>
          <p:nvPr/>
        </p:nvSpPr>
        <p:spPr bwMode="auto">
          <a:xfrm>
            <a:off x="1527810" y="2472055"/>
            <a:ext cx="8895715" cy="874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ts val="0"/>
              </a:spcBef>
            </a:pPr>
            <a:r>
              <a:rPr lang="zh-CN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   参与商务谈判的企业并非都是实力相当，经常存在着洽谈双方一方强、一方弱，一方大、一方小等差别，这种情况往往容易使双方在进入谈判角色定位产生偏差。</a:t>
            </a:r>
          </a:p>
        </p:txBody>
      </p:sp>
      <p:grpSp>
        <p:nvGrpSpPr>
          <p:cNvPr id="109" name="组合 108"/>
          <p:cNvGrpSpPr/>
          <p:nvPr/>
        </p:nvGrpSpPr>
        <p:grpSpPr>
          <a:xfrm>
            <a:off x="3862825" y="1104569"/>
            <a:ext cx="4948950" cy="340283"/>
            <a:chOff x="1045450" y="2031380"/>
            <a:chExt cx="4948950" cy="340283"/>
          </a:xfrm>
        </p:grpSpPr>
        <p:sp>
          <p:nvSpPr>
            <p:cNvPr id="68" name="文本框 67"/>
            <p:cNvSpPr txBox="1"/>
            <p:nvPr/>
          </p:nvSpPr>
          <p:spPr>
            <a:xfrm>
              <a:off x="2049340" y="2031380"/>
              <a:ext cx="29411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chemeClr val="bg1">
                      <a:lumMod val="85000"/>
                    </a:schemeClr>
                  </a:solidFill>
                  <a:cs typeface="+mn-ea"/>
                  <a:sym typeface="+mn-lt"/>
                </a:rPr>
                <a:t>ENTERPRISE MANAGEMENT TRAINING</a:t>
              </a:r>
              <a:endParaRPr lang="zh-CN" altLang="en-US" sz="1100" dirty="0">
                <a:solidFill>
                  <a:schemeClr val="bg1">
                    <a:lumMod val="8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69" name="组合 68"/>
            <p:cNvGrpSpPr/>
            <p:nvPr/>
          </p:nvGrpSpPr>
          <p:grpSpPr>
            <a:xfrm>
              <a:off x="1045450" y="2167367"/>
              <a:ext cx="4948950" cy="204296"/>
              <a:chOff x="6837680" y="3870960"/>
              <a:chExt cx="4094480" cy="0"/>
            </a:xfrm>
          </p:grpSpPr>
          <p:cxnSp>
            <p:nvCxnSpPr>
              <p:cNvPr id="70" name="直接连接符 69"/>
              <p:cNvCxnSpPr/>
              <p:nvPr/>
            </p:nvCxnSpPr>
            <p:spPr>
              <a:xfrm>
                <a:off x="683768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1009904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0" name="文本框 109"/>
          <p:cNvSpPr txBox="1"/>
          <p:nvPr/>
        </p:nvSpPr>
        <p:spPr>
          <a:xfrm>
            <a:off x="4902200" y="577850"/>
            <a:ext cx="2870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42AE8E"/>
                </a:solidFill>
                <a:cs typeface="+mn-ea"/>
                <a:sym typeface="+mn-lt"/>
              </a:rPr>
              <a:t>产生僵局的原因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675765" y="3936365"/>
            <a:ext cx="8610600" cy="2094865"/>
            <a:chOff x="2639" y="5929"/>
            <a:chExt cx="13560" cy="3299"/>
          </a:xfrm>
        </p:grpSpPr>
        <p:sp>
          <p:nvSpPr>
            <p:cNvPr id="3" name="矩形 2"/>
            <p:cNvSpPr/>
            <p:nvPr/>
          </p:nvSpPr>
          <p:spPr>
            <a:xfrm>
              <a:off x="2639" y="8648"/>
              <a:ext cx="2808" cy="5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谈判形成一言堂</a:t>
              </a:r>
            </a:p>
          </p:txBody>
        </p:sp>
        <p:sp>
          <p:nvSpPr>
            <p:cNvPr id="4" name="矩形 3"/>
            <p:cNvSpPr/>
            <p:nvPr/>
          </p:nvSpPr>
          <p:spPr>
            <a:xfrm>
              <a:off x="6043" y="8648"/>
              <a:ext cx="3168" cy="5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谈判一方缄口沉默</a:t>
              </a:r>
            </a:p>
          </p:txBody>
        </p:sp>
        <p:sp>
          <p:nvSpPr>
            <p:cNvPr id="5" name="矩形 4"/>
            <p:cNvSpPr/>
            <p:nvPr/>
          </p:nvSpPr>
          <p:spPr>
            <a:xfrm>
              <a:off x="10347" y="8647"/>
              <a:ext cx="1728" cy="5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主观偏见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13391" y="8648"/>
              <a:ext cx="2808" cy="5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滥施压力和圈套</a:t>
              </a: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3110" y="5929"/>
              <a:ext cx="1866" cy="2164"/>
              <a:chOff x="4370" y="5659"/>
              <a:chExt cx="1866" cy="2164"/>
            </a:xfrm>
          </p:grpSpPr>
          <p:sp>
            <p:nvSpPr>
              <p:cNvPr id="32" name="Hexagon 62"/>
              <p:cNvSpPr/>
              <p:nvPr/>
            </p:nvSpPr>
            <p:spPr>
              <a:xfrm rot="5400000">
                <a:off x="4221" y="5808"/>
                <a:ext cx="2165" cy="1867"/>
              </a:xfrm>
              <a:prstGeom prst="hexagon">
                <a:avLst/>
              </a:prstGeom>
              <a:solidFill>
                <a:srgbClr val="42AE8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8552" tIns="129600" rIns="129600" bIns="129600" rtlCol="0" anchor="ctr" anchorCtr="0"/>
              <a:lstStyle/>
              <a:p>
                <a:pPr algn="ctr"/>
                <a:endParaRPr lang="en-US" sz="20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3" name="Shape 2641"/>
              <p:cNvSpPr/>
              <p:nvPr/>
            </p:nvSpPr>
            <p:spPr>
              <a:xfrm>
                <a:off x="4970" y="6529"/>
                <a:ext cx="667" cy="4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618" y="16606"/>
                    </a:moveTo>
                    <a:lnTo>
                      <a:pt x="16691" y="14138"/>
                    </a:lnTo>
                    <a:lnTo>
                      <a:pt x="16691" y="7462"/>
                    </a:lnTo>
                    <a:lnTo>
                      <a:pt x="20618" y="4994"/>
                    </a:lnTo>
                    <a:cubicBezTo>
                      <a:pt x="20618" y="4994"/>
                      <a:pt x="20618" y="16606"/>
                      <a:pt x="20618" y="16606"/>
                    </a:cubicBezTo>
                    <a:close/>
                    <a:moveTo>
                      <a:pt x="21109" y="3086"/>
                    </a:moveTo>
                    <a:cubicBezTo>
                      <a:pt x="21030" y="3086"/>
                      <a:pt x="20958" y="3122"/>
                      <a:pt x="20892" y="3174"/>
                    </a:cubicBezTo>
                    <a:lnTo>
                      <a:pt x="20890" y="3167"/>
                    </a:lnTo>
                    <a:lnTo>
                      <a:pt x="16018" y="6229"/>
                    </a:lnTo>
                    <a:cubicBezTo>
                      <a:pt x="16013" y="6233"/>
                      <a:pt x="16008" y="6235"/>
                      <a:pt x="16003" y="6239"/>
                    </a:cubicBezTo>
                    <a:lnTo>
                      <a:pt x="15980" y="6252"/>
                    </a:lnTo>
                    <a:lnTo>
                      <a:pt x="15983" y="6260"/>
                    </a:lnTo>
                    <a:cubicBezTo>
                      <a:pt x="15822" y="6387"/>
                      <a:pt x="15709" y="6641"/>
                      <a:pt x="15709" y="6943"/>
                    </a:cubicBezTo>
                    <a:lnTo>
                      <a:pt x="15709" y="14657"/>
                    </a:lnTo>
                    <a:cubicBezTo>
                      <a:pt x="15709" y="14959"/>
                      <a:pt x="15822" y="15213"/>
                      <a:pt x="15983" y="15340"/>
                    </a:cubicBezTo>
                    <a:lnTo>
                      <a:pt x="15980" y="15347"/>
                    </a:lnTo>
                    <a:lnTo>
                      <a:pt x="16002" y="15360"/>
                    </a:lnTo>
                    <a:cubicBezTo>
                      <a:pt x="16008" y="15365"/>
                      <a:pt x="16013" y="15368"/>
                      <a:pt x="16018" y="15371"/>
                    </a:cubicBezTo>
                    <a:lnTo>
                      <a:pt x="20890" y="18433"/>
                    </a:lnTo>
                    <a:lnTo>
                      <a:pt x="20892" y="18426"/>
                    </a:lnTo>
                    <a:cubicBezTo>
                      <a:pt x="20958" y="18478"/>
                      <a:pt x="21030" y="18514"/>
                      <a:pt x="21109" y="18514"/>
                    </a:cubicBezTo>
                    <a:cubicBezTo>
                      <a:pt x="21380" y="18514"/>
                      <a:pt x="21600" y="18169"/>
                      <a:pt x="21600" y="17743"/>
                    </a:cubicBezTo>
                    <a:lnTo>
                      <a:pt x="21600" y="3857"/>
                    </a:lnTo>
                    <a:cubicBezTo>
                      <a:pt x="21600" y="3431"/>
                      <a:pt x="21380" y="3086"/>
                      <a:pt x="21109" y="3086"/>
                    </a:cubicBezTo>
                    <a:moveTo>
                      <a:pt x="13745" y="18514"/>
                    </a:moveTo>
                    <a:cubicBezTo>
                      <a:pt x="13745" y="19367"/>
                      <a:pt x="13306" y="20057"/>
                      <a:pt x="12764" y="20057"/>
                    </a:cubicBezTo>
                    <a:lnTo>
                      <a:pt x="1964" y="20057"/>
                    </a:lnTo>
                    <a:cubicBezTo>
                      <a:pt x="1422" y="20057"/>
                      <a:pt x="982" y="19367"/>
                      <a:pt x="982" y="18514"/>
                    </a:cubicBezTo>
                    <a:lnTo>
                      <a:pt x="982" y="3086"/>
                    </a:lnTo>
                    <a:cubicBezTo>
                      <a:pt x="982" y="2233"/>
                      <a:pt x="1422" y="1543"/>
                      <a:pt x="1964" y="1543"/>
                    </a:cubicBezTo>
                    <a:lnTo>
                      <a:pt x="12764" y="1543"/>
                    </a:lnTo>
                    <a:cubicBezTo>
                      <a:pt x="13306" y="1543"/>
                      <a:pt x="13745" y="2233"/>
                      <a:pt x="13745" y="3086"/>
                    </a:cubicBezTo>
                    <a:cubicBezTo>
                      <a:pt x="13745" y="3086"/>
                      <a:pt x="13745" y="18514"/>
                      <a:pt x="13745" y="18514"/>
                    </a:cubicBezTo>
                    <a:close/>
                    <a:moveTo>
                      <a:pt x="12764" y="0"/>
                    </a:moveTo>
                    <a:lnTo>
                      <a:pt x="1964" y="0"/>
                    </a:lnTo>
                    <a:cubicBezTo>
                      <a:pt x="879" y="0"/>
                      <a:pt x="0" y="1382"/>
                      <a:pt x="0" y="3086"/>
                    </a:cubicBezTo>
                    <a:lnTo>
                      <a:pt x="0" y="18514"/>
                    </a:lnTo>
                    <a:cubicBezTo>
                      <a:pt x="0" y="20219"/>
                      <a:pt x="879" y="21600"/>
                      <a:pt x="1964" y="21600"/>
                    </a:cubicBezTo>
                    <a:lnTo>
                      <a:pt x="12764" y="21600"/>
                    </a:lnTo>
                    <a:cubicBezTo>
                      <a:pt x="13848" y="21600"/>
                      <a:pt x="14727" y="20219"/>
                      <a:pt x="14727" y="18514"/>
                    </a:cubicBezTo>
                    <a:lnTo>
                      <a:pt x="14727" y="3086"/>
                    </a:lnTo>
                    <a:cubicBezTo>
                      <a:pt x="14727" y="1382"/>
                      <a:pt x="13848" y="0"/>
                      <a:pt x="12764" y="0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19045" tIns="19045" rIns="19045" bIns="19045" anchor="ctr"/>
              <a:lstStyle/>
              <a:p>
                <a:pPr defTabSz="228600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15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6694" y="5929"/>
              <a:ext cx="1866" cy="2164"/>
              <a:chOff x="6814" y="5659"/>
              <a:chExt cx="1866" cy="2164"/>
            </a:xfrm>
          </p:grpSpPr>
          <p:sp>
            <p:nvSpPr>
              <p:cNvPr id="31" name="Hexagon 61"/>
              <p:cNvSpPr/>
              <p:nvPr/>
            </p:nvSpPr>
            <p:spPr>
              <a:xfrm rot="5400000">
                <a:off x="6665" y="5808"/>
                <a:ext cx="2165" cy="1867"/>
              </a:xfrm>
              <a:prstGeom prst="hexagon">
                <a:avLst/>
              </a:prstGeom>
              <a:solidFill>
                <a:srgbClr val="EEA0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8552" tIns="129600" rIns="129600" bIns="129600" rtlCol="0" anchor="ctr" anchorCtr="0"/>
              <a:lstStyle/>
              <a:p>
                <a:pPr algn="ctr"/>
                <a:endParaRPr lang="en-US" sz="20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4" name="Shape 2688"/>
              <p:cNvSpPr/>
              <p:nvPr/>
            </p:nvSpPr>
            <p:spPr>
              <a:xfrm>
                <a:off x="7414" y="6408"/>
                <a:ext cx="667" cy="6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618" y="10309"/>
                    </a:moveTo>
                    <a:cubicBezTo>
                      <a:pt x="20618" y="10851"/>
                      <a:pt x="20178" y="11291"/>
                      <a:pt x="19636" y="11291"/>
                    </a:cubicBezTo>
                    <a:lnTo>
                      <a:pt x="19636" y="7364"/>
                    </a:lnTo>
                    <a:cubicBezTo>
                      <a:pt x="20178" y="7364"/>
                      <a:pt x="20618" y="7804"/>
                      <a:pt x="20618" y="8345"/>
                    </a:cubicBezTo>
                    <a:cubicBezTo>
                      <a:pt x="20618" y="8345"/>
                      <a:pt x="20618" y="10309"/>
                      <a:pt x="20618" y="10309"/>
                    </a:cubicBezTo>
                    <a:close/>
                    <a:moveTo>
                      <a:pt x="18655" y="17182"/>
                    </a:moveTo>
                    <a:cubicBezTo>
                      <a:pt x="18655" y="17453"/>
                      <a:pt x="18434" y="17673"/>
                      <a:pt x="18164" y="17673"/>
                    </a:cubicBezTo>
                    <a:cubicBezTo>
                      <a:pt x="17893" y="17673"/>
                      <a:pt x="17673" y="17453"/>
                      <a:pt x="17673" y="17182"/>
                    </a:cubicBezTo>
                    <a:lnTo>
                      <a:pt x="17673" y="1473"/>
                    </a:lnTo>
                    <a:cubicBezTo>
                      <a:pt x="17673" y="1202"/>
                      <a:pt x="17893" y="982"/>
                      <a:pt x="18164" y="982"/>
                    </a:cubicBezTo>
                    <a:cubicBezTo>
                      <a:pt x="18434" y="982"/>
                      <a:pt x="18655" y="1202"/>
                      <a:pt x="18655" y="1473"/>
                    </a:cubicBezTo>
                    <a:cubicBezTo>
                      <a:pt x="18655" y="1473"/>
                      <a:pt x="18655" y="17182"/>
                      <a:pt x="18655" y="17182"/>
                    </a:cubicBezTo>
                    <a:close/>
                    <a:moveTo>
                      <a:pt x="16691" y="15788"/>
                    </a:moveTo>
                    <a:lnTo>
                      <a:pt x="2945" y="11745"/>
                    </a:lnTo>
                    <a:lnTo>
                      <a:pt x="2945" y="6910"/>
                    </a:lnTo>
                    <a:lnTo>
                      <a:pt x="16691" y="2867"/>
                    </a:lnTo>
                    <a:cubicBezTo>
                      <a:pt x="16691" y="2867"/>
                      <a:pt x="16691" y="15788"/>
                      <a:pt x="16691" y="15788"/>
                    </a:cubicBezTo>
                    <a:close/>
                    <a:moveTo>
                      <a:pt x="8251" y="18655"/>
                    </a:moveTo>
                    <a:lnTo>
                      <a:pt x="5357" y="18655"/>
                    </a:lnTo>
                    <a:lnTo>
                      <a:pt x="4126" y="13116"/>
                    </a:lnTo>
                    <a:lnTo>
                      <a:pt x="7167" y="14010"/>
                    </a:lnTo>
                    <a:cubicBezTo>
                      <a:pt x="7167" y="14010"/>
                      <a:pt x="8251" y="18655"/>
                      <a:pt x="8251" y="18655"/>
                    </a:cubicBezTo>
                    <a:close/>
                    <a:moveTo>
                      <a:pt x="8709" y="20618"/>
                    </a:moveTo>
                    <a:lnTo>
                      <a:pt x="5794" y="20618"/>
                    </a:lnTo>
                    <a:lnTo>
                      <a:pt x="5576" y="19636"/>
                    </a:lnTo>
                    <a:lnTo>
                      <a:pt x="8479" y="19636"/>
                    </a:lnTo>
                    <a:cubicBezTo>
                      <a:pt x="8479" y="19636"/>
                      <a:pt x="8709" y="20618"/>
                      <a:pt x="8709" y="20618"/>
                    </a:cubicBezTo>
                    <a:close/>
                    <a:moveTo>
                      <a:pt x="1964" y="11782"/>
                    </a:moveTo>
                    <a:lnTo>
                      <a:pt x="982" y="11782"/>
                    </a:lnTo>
                    <a:lnTo>
                      <a:pt x="982" y="6873"/>
                    </a:lnTo>
                    <a:lnTo>
                      <a:pt x="1964" y="6873"/>
                    </a:lnTo>
                    <a:cubicBezTo>
                      <a:pt x="1964" y="6873"/>
                      <a:pt x="1964" y="11782"/>
                      <a:pt x="1964" y="11782"/>
                    </a:cubicBezTo>
                    <a:close/>
                    <a:moveTo>
                      <a:pt x="19636" y="6382"/>
                    </a:moveTo>
                    <a:lnTo>
                      <a:pt x="19636" y="1473"/>
                    </a:lnTo>
                    <a:cubicBezTo>
                      <a:pt x="19636" y="659"/>
                      <a:pt x="18977" y="0"/>
                      <a:pt x="18164" y="0"/>
                    </a:cubicBezTo>
                    <a:cubicBezTo>
                      <a:pt x="17350" y="0"/>
                      <a:pt x="16691" y="659"/>
                      <a:pt x="16691" y="1473"/>
                    </a:cubicBezTo>
                    <a:lnTo>
                      <a:pt x="16691" y="1844"/>
                    </a:lnTo>
                    <a:lnTo>
                      <a:pt x="2459" y="6029"/>
                    </a:lnTo>
                    <a:cubicBezTo>
                      <a:pt x="2313" y="5944"/>
                      <a:pt x="2145" y="5891"/>
                      <a:pt x="1964" y="5891"/>
                    </a:cubicBezTo>
                    <a:lnTo>
                      <a:pt x="982" y="5891"/>
                    </a:lnTo>
                    <a:cubicBezTo>
                      <a:pt x="440" y="5891"/>
                      <a:pt x="0" y="6331"/>
                      <a:pt x="0" y="6873"/>
                    </a:cubicBezTo>
                    <a:lnTo>
                      <a:pt x="0" y="11782"/>
                    </a:lnTo>
                    <a:cubicBezTo>
                      <a:pt x="0" y="12324"/>
                      <a:pt x="440" y="12764"/>
                      <a:pt x="982" y="12764"/>
                    </a:cubicBezTo>
                    <a:lnTo>
                      <a:pt x="1964" y="12764"/>
                    </a:lnTo>
                    <a:cubicBezTo>
                      <a:pt x="2145" y="12764"/>
                      <a:pt x="2313" y="12711"/>
                      <a:pt x="2458" y="12626"/>
                    </a:cubicBezTo>
                    <a:lnTo>
                      <a:pt x="3050" y="12799"/>
                    </a:lnTo>
                    <a:lnTo>
                      <a:pt x="4921" y="21216"/>
                    </a:lnTo>
                    <a:lnTo>
                      <a:pt x="4930" y="21214"/>
                    </a:lnTo>
                    <a:cubicBezTo>
                      <a:pt x="4979" y="21433"/>
                      <a:pt x="5166" y="21600"/>
                      <a:pt x="5400" y="21600"/>
                    </a:cubicBezTo>
                    <a:lnTo>
                      <a:pt x="9327" y="21600"/>
                    </a:lnTo>
                    <a:cubicBezTo>
                      <a:pt x="9598" y="21600"/>
                      <a:pt x="9818" y="21381"/>
                      <a:pt x="9818" y="21109"/>
                    </a:cubicBezTo>
                    <a:cubicBezTo>
                      <a:pt x="9818" y="21072"/>
                      <a:pt x="9805" y="21039"/>
                      <a:pt x="9797" y="21005"/>
                    </a:cubicBezTo>
                    <a:lnTo>
                      <a:pt x="9806" y="21003"/>
                    </a:lnTo>
                    <a:lnTo>
                      <a:pt x="8249" y="14329"/>
                    </a:lnTo>
                    <a:lnTo>
                      <a:pt x="16691" y="16811"/>
                    </a:lnTo>
                    <a:lnTo>
                      <a:pt x="16691" y="17182"/>
                    </a:lnTo>
                    <a:cubicBezTo>
                      <a:pt x="16691" y="17995"/>
                      <a:pt x="17350" y="18655"/>
                      <a:pt x="18164" y="18655"/>
                    </a:cubicBezTo>
                    <a:cubicBezTo>
                      <a:pt x="18977" y="18655"/>
                      <a:pt x="19636" y="17995"/>
                      <a:pt x="19636" y="17182"/>
                    </a:cubicBezTo>
                    <a:lnTo>
                      <a:pt x="19636" y="12273"/>
                    </a:lnTo>
                    <a:cubicBezTo>
                      <a:pt x="20721" y="12273"/>
                      <a:pt x="21600" y="11394"/>
                      <a:pt x="21600" y="10309"/>
                    </a:cubicBezTo>
                    <a:lnTo>
                      <a:pt x="21600" y="8345"/>
                    </a:lnTo>
                    <a:cubicBezTo>
                      <a:pt x="21600" y="7261"/>
                      <a:pt x="20721" y="6382"/>
                      <a:pt x="19636" y="6382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19045" tIns="19045" rIns="19045" bIns="19045" anchor="ctr"/>
              <a:lstStyle/>
              <a:p>
                <a:pPr defTabSz="228600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15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10278" y="5929"/>
              <a:ext cx="1866" cy="2164"/>
              <a:chOff x="9259" y="5659"/>
              <a:chExt cx="1866" cy="2164"/>
            </a:xfrm>
          </p:grpSpPr>
          <p:sp>
            <p:nvSpPr>
              <p:cNvPr id="30" name="Hexagon 60"/>
              <p:cNvSpPr/>
              <p:nvPr/>
            </p:nvSpPr>
            <p:spPr>
              <a:xfrm rot="5400000">
                <a:off x="9110" y="5808"/>
                <a:ext cx="2165" cy="1867"/>
              </a:xfrm>
              <a:prstGeom prst="hexagon">
                <a:avLst/>
              </a:prstGeom>
              <a:solidFill>
                <a:srgbClr val="42AE8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8552" tIns="129600" rIns="129600" bIns="129600" rtlCol="0" anchor="ctr" anchorCtr="0"/>
              <a:lstStyle/>
              <a:p>
                <a:pPr algn="ctr"/>
                <a:endParaRPr lang="en-US" sz="20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5" name="Shape 2783"/>
              <p:cNvSpPr/>
              <p:nvPr/>
            </p:nvSpPr>
            <p:spPr>
              <a:xfrm>
                <a:off x="9859" y="6453"/>
                <a:ext cx="667" cy="5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00" y="15855"/>
                    </a:moveTo>
                    <a:lnTo>
                      <a:pt x="1633" y="10800"/>
                    </a:lnTo>
                    <a:lnTo>
                      <a:pt x="4615" y="9156"/>
                    </a:lnTo>
                    <a:lnTo>
                      <a:pt x="10589" y="12450"/>
                    </a:lnTo>
                    <a:lnTo>
                      <a:pt x="10591" y="12446"/>
                    </a:lnTo>
                    <a:cubicBezTo>
                      <a:pt x="10654" y="12482"/>
                      <a:pt x="10724" y="12505"/>
                      <a:pt x="10800" y="12505"/>
                    </a:cubicBezTo>
                    <a:cubicBezTo>
                      <a:pt x="10876" y="12505"/>
                      <a:pt x="10946" y="12482"/>
                      <a:pt x="11009" y="12446"/>
                    </a:cubicBezTo>
                    <a:lnTo>
                      <a:pt x="11011" y="12450"/>
                    </a:lnTo>
                    <a:lnTo>
                      <a:pt x="16985" y="9156"/>
                    </a:lnTo>
                    <a:lnTo>
                      <a:pt x="19967" y="10800"/>
                    </a:lnTo>
                    <a:cubicBezTo>
                      <a:pt x="19967" y="10800"/>
                      <a:pt x="10800" y="15855"/>
                      <a:pt x="10800" y="15855"/>
                    </a:cubicBezTo>
                    <a:close/>
                    <a:moveTo>
                      <a:pt x="19967" y="15347"/>
                    </a:moveTo>
                    <a:lnTo>
                      <a:pt x="10800" y="20402"/>
                    </a:lnTo>
                    <a:lnTo>
                      <a:pt x="1633" y="15347"/>
                    </a:lnTo>
                    <a:lnTo>
                      <a:pt x="4615" y="13703"/>
                    </a:lnTo>
                    <a:lnTo>
                      <a:pt x="10589" y="16997"/>
                    </a:lnTo>
                    <a:lnTo>
                      <a:pt x="10591" y="16994"/>
                    </a:lnTo>
                    <a:cubicBezTo>
                      <a:pt x="10654" y="17029"/>
                      <a:pt x="10724" y="17053"/>
                      <a:pt x="10800" y="17053"/>
                    </a:cubicBezTo>
                    <a:cubicBezTo>
                      <a:pt x="10876" y="17053"/>
                      <a:pt x="10946" y="17029"/>
                      <a:pt x="11009" y="16994"/>
                    </a:cubicBezTo>
                    <a:lnTo>
                      <a:pt x="11011" y="16997"/>
                    </a:lnTo>
                    <a:lnTo>
                      <a:pt x="16985" y="13703"/>
                    </a:lnTo>
                    <a:cubicBezTo>
                      <a:pt x="16985" y="13703"/>
                      <a:pt x="19967" y="15347"/>
                      <a:pt x="19967" y="15347"/>
                    </a:cubicBezTo>
                    <a:close/>
                    <a:moveTo>
                      <a:pt x="1633" y="6253"/>
                    </a:moveTo>
                    <a:lnTo>
                      <a:pt x="10800" y="1198"/>
                    </a:lnTo>
                    <a:lnTo>
                      <a:pt x="19967" y="6253"/>
                    </a:lnTo>
                    <a:lnTo>
                      <a:pt x="10800" y="11307"/>
                    </a:lnTo>
                    <a:cubicBezTo>
                      <a:pt x="10800" y="11307"/>
                      <a:pt x="1633" y="6253"/>
                      <a:pt x="1633" y="6253"/>
                    </a:cubicBezTo>
                    <a:close/>
                    <a:moveTo>
                      <a:pt x="21600" y="10800"/>
                    </a:moveTo>
                    <a:cubicBezTo>
                      <a:pt x="21600" y="10574"/>
                      <a:pt x="21484" y="10383"/>
                      <a:pt x="21319" y="10290"/>
                    </a:cubicBezTo>
                    <a:lnTo>
                      <a:pt x="21320" y="10287"/>
                    </a:lnTo>
                    <a:lnTo>
                      <a:pt x="18127" y="8526"/>
                    </a:lnTo>
                    <a:lnTo>
                      <a:pt x="21320" y="6766"/>
                    </a:lnTo>
                    <a:lnTo>
                      <a:pt x="21319" y="6762"/>
                    </a:lnTo>
                    <a:cubicBezTo>
                      <a:pt x="21484" y="6671"/>
                      <a:pt x="21600" y="6479"/>
                      <a:pt x="21600" y="6253"/>
                    </a:cubicBezTo>
                    <a:cubicBezTo>
                      <a:pt x="21600" y="6027"/>
                      <a:pt x="21484" y="5835"/>
                      <a:pt x="21319" y="5743"/>
                    </a:cubicBezTo>
                    <a:lnTo>
                      <a:pt x="21320" y="5740"/>
                    </a:lnTo>
                    <a:lnTo>
                      <a:pt x="11011" y="56"/>
                    </a:lnTo>
                    <a:lnTo>
                      <a:pt x="11009" y="59"/>
                    </a:lnTo>
                    <a:cubicBezTo>
                      <a:pt x="10946" y="23"/>
                      <a:pt x="10876" y="0"/>
                      <a:pt x="10800" y="0"/>
                    </a:cubicBezTo>
                    <a:cubicBezTo>
                      <a:pt x="10724" y="0"/>
                      <a:pt x="10654" y="23"/>
                      <a:pt x="10591" y="59"/>
                    </a:cubicBezTo>
                    <a:lnTo>
                      <a:pt x="10589" y="56"/>
                    </a:lnTo>
                    <a:lnTo>
                      <a:pt x="280" y="5740"/>
                    </a:lnTo>
                    <a:lnTo>
                      <a:pt x="281" y="5743"/>
                    </a:lnTo>
                    <a:cubicBezTo>
                      <a:pt x="116" y="5835"/>
                      <a:pt x="0" y="6027"/>
                      <a:pt x="0" y="6253"/>
                    </a:cubicBezTo>
                    <a:cubicBezTo>
                      <a:pt x="0" y="6479"/>
                      <a:pt x="116" y="6671"/>
                      <a:pt x="281" y="6762"/>
                    </a:cubicBezTo>
                    <a:lnTo>
                      <a:pt x="280" y="6766"/>
                    </a:lnTo>
                    <a:lnTo>
                      <a:pt x="3473" y="8526"/>
                    </a:lnTo>
                    <a:lnTo>
                      <a:pt x="280" y="10287"/>
                    </a:lnTo>
                    <a:lnTo>
                      <a:pt x="281" y="10290"/>
                    </a:lnTo>
                    <a:cubicBezTo>
                      <a:pt x="116" y="10383"/>
                      <a:pt x="0" y="10574"/>
                      <a:pt x="0" y="10800"/>
                    </a:cubicBezTo>
                    <a:cubicBezTo>
                      <a:pt x="0" y="11026"/>
                      <a:pt x="116" y="11218"/>
                      <a:pt x="281" y="11310"/>
                    </a:cubicBezTo>
                    <a:lnTo>
                      <a:pt x="280" y="11313"/>
                    </a:lnTo>
                    <a:lnTo>
                      <a:pt x="3473" y="13074"/>
                    </a:lnTo>
                    <a:lnTo>
                      <a:pt x="280" y="14834"/>
                    </a:lnTo>
                    <a:lnTo>
                      <a:pt x="281" y="14838"/>
                    </a:lnTo>
                    <a:cubicBezTo>
                      <a:pt x="116" y="14930"/>
                      <a:pt x="0" y="15121"/>
                      <a:pt x="0" y="15347"/>
                    </a:cubicBezTo>
                    <a:cubicBezTo>
                      <a:pt x="0" y="15574"/>
                      <a:pt x="116" y="15765"/>
                      <a:pt x="281" y="15857"/>
                    </a:cubicBezTo>
                    <a:lnTo>
                      <a:pt x="280" y="15860"/>
                    </a:lnTo>
                    <a:lnTo>
                      <a:pt x="10589" y="21544"/>
                    </a:lnTo>
                    <a:lnTo>
                      <a:pt x="10591" y="21541"/>
                    </a:lnTo>
                    <a:cubicBezTo>
                      <a:pt x="10654" y="21577"/>
                      <a:pt x="10724" y="21600"/>
                      <a:pt x="10800" y="21600"/>
                    </a:cubicBezTo>
                    <a:cubicBezTo>
                      <a:pt x="10876" y="21600"/>
                      <a:pt x="10946" y="21577"/>
                      <a:pt x="11009" y="21541"/>
                    </a:cubicBezTo>
                    <a:lnTo>
                      <a:pt x="11011" y="21544"/>
                    </a:lnTo>
                    <a:lnTo>
                      <a:pt x="21320" y="15860"/>
                    </a:lnTo>
                    <a:lnTo>
                      <a:pt x="21319" y="15857"/>
                    </a:lnTo>
                    <a:cubicBezTo>
                      <a:pt x="21484" y="15765"/>
                      <a:pt x="21600" y="15574"/>
                      <a:pt x="21600" y="15347"/>
                    </a:cubicBezTo>
                    <a:cubicBezTo>
                      <a:pt x="21600" y="15121"/>
                      <a:pt x="21484" y="14930"/>
                      <a:pt x="21319" y="14838"/>
                    </a:cubicBezTo>
                    <a:lnTo>
                      <a:pt x="21320" y="14834"/>
                    </a:lnTo>
                    <a:lnTo>
                      <a:pt x="18127" y="13074"/>
                    </a:lnTo>
                    <a:lnTo>
                      <a:pt x="21320" y="11313"/>
                    </a:lnTo>
                    <a:lnTo>
                      <a:pt x="21319" y="11310"/>
                    </a:lnTo>
                    <a:cubicBezTo>
                      <a:pt x="21484" y="11218"/>
                      <a:pt x="21600" y="11026"/>
                      <a:pt x="21600" y="10800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19045" tIns="19045" rIns="19045" bIns="19045" anchor="ctr"/>
              <a:lstStyle/>
              <a:p>
                <a:pPr defTabSz="228600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15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13862" y="5929"/>
              <a:ext cx="1866" cy="2164"/>
              <a:chOff x="11703" y="5659"/>
              <a:chExt cx="1866" cy="2164"/>
            </a:xfrm>
          </p:grpSpPr>
          <p:sp>
            <p:nvSpPr>
              <p:cNvPr id="29" name="Hexagon 59"/>
              <p:cNvSpPr/>
              <p:nvPr/>
            </p:nvSpPr>
            <p:spPr>
              <a:xfrm rot="5400000">
                <a:off x="11554" y="5808"/>
                <a:ext cx="2165" cy="1867"/>
              </a:xfrm>
              <a:prstGeom prst="hexagon">
                <a:avLst/>
              </a:prstGeom>
              <a:solidFill>
                <a:srgbClr val="EEA0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8552" tIns="129600" rIns="129600" bIns="129600" rtlCol="0" anchor="ctr" anchorCtr="0"/>
              <a:lstStyle/>
              <a:p>
                <a:pPr algn="ctr"/>
                <a:endParaRPr lang="en-US" sz="20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6" name="Shape 2787"/>
              <p:cNvSpPr/>
              <p:nvPr/>
            </p:nvSpPr>
            <p:spPr>
              <a:xfrm>
                <a:off x="12303" y="6408"/>
                <a:ext cx="667" cy="6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86" h="21600" extrusionOk="0">
                    <a:moveTo>
                      <a:pt x="11502" y="10309"/>
                    </a:moveTo>
                    <a:cubicBezTo>
                      <a:pt x="11767" y="10309"/>
                      <a:pt x="11981" y="10090"/>
                      <a:pt x="11981" y="9818"/>
                    </a:cubicBezTo>
                    <a:cubicBezTo>
                      <a:pt x="11981" y="9547"/>
                      <a:pt x="11767" y="9327"/>
                      <a:pt x="11502" y="9327"/>
                    </a:cubicBezTo>
                    <a:cubicBezTo>
                      <a:pt x="11237" y="9327"/>
                      <a:pt x="11022" y="9547"/>
                      <a:pt x="11022" y="9818"/>
                    </a:cubicBezTo>
                    <a:cubicBezTo>
                      <a:pt x="11022" y="10090"/>
                      <a:pt x="11237" y="10309"/>
                      <a:pt x="11502" y="10309"/>
                    </a:cubicBezTo>
                    <a:moveTo>
                      <a:pt x="15818" y="4909"/>
                    </a:moveTo>
                    <a:cubicBezTo>
                      <a:pt x="16083" y="4909"/>
                      <a:pt x="16297" y="5129"/>
                      <a:pt x="16297" y="5400"/>
                    </a:cubicBezTo>
                    <a:cubicBezTo>
                      <a:pt x="16297" y="5672"/>
                      <a:pt x="16083" y="5891"/>
                      <a:pt x="15818" y="5891"/>
                    </a:cubicBezTo>
                    <a:cubicBezTo>
                      <a:pt x="15553" y="5891"/>
                      <a:pt x="15338" y="5672"/>
                      <a:pt x="15338" y="5400"/>
                    </a:cubicBezTo>
                    <a:cubicBezTo>
                      <a:pt x="15338" y="5129"/>
                      <a:pt x="15553" y="4909"/>
                      <a:pt x="15818" y="4909"/>
                    </a:cubicBezTo>
                    <a:moveTo>
                      <a:pt x="15818" y="6873"/>
                    </a:moveTo>
                    <a:cubicBezTo>
                      <a:pt x="16612" y="6873"/>
                      <a:pt x="17256" y="6213"/>
                      <a:pt x="17256" y="5400"/>
                    </a:cubicBezTo>
                    <a:cubicBezTo>
                      <a:pt x="17256" y="4587"/>
                      <a:pt x="16612" y="3928"/>
                      <a:pt x="15818" y="3928"/>
                    </a:cubicBezTo>
                    <a:cubicBezTo>
                      <a:pt x="15023" y="3928"/>
                      <a:pt x="14379" y="4587"/>
                      <a:pt x="14379" y="5400"/>
                    </a:cubicBezTo>
                    <a:cubicBezTo>
                      <a:pt x="14379" y="6213"/>
                      <a:pt x="15023" y="6873"/>
                      <a:pt x="15818" y="6873"/>
                    </a:cubicBezTo>
                    <a:moveTo>
                      <a:pt x="12941" y="11782"/>
                    </a:moveTo>
                    <a:cubicBezTo>
                      <a:pt x="13206" y="11782"/>
                      <a:pt x="13420" y="11562"/>
                      <a:pt x="13420" y="11291"/>
                    </a:cubicBezTo>
                    <a:cubicBezTo>
                      <a:pt x="13420" y="11020"/>
                      <a:pt x="13206" y="10800"/>
                      <a:pt x="12941" y="10800"/>
                    </a:cubicBezTo>
                    <a:cubicBezTo>
                      <a:pt x="12675" y="10800"/>
                      <a:pt x="12461" y="11020"/>
                      <a:pt x="12461" y="11291"/>
                    </a:cubicBezTo>
                    <a:cubicBezTo>
                      <a:pt x="12461" y="11562"/>
                      <a:pt x="12675" y="11782"/>
                      <a:pt x="12941" y="11782"/>
                    </a:cubicBezTo>
                    <a:moveTo>
                      <a:pt x="10063" y="7855"/>
                    </a:moveTo>
                    <a:cubicBezTo>
                      <a:pt x="9798" y="7855"/>
                      <a:pt x="9584" y="8074"/>
                      <a:pt x="9584" y="8346"/>
                    </a:cubicBezTo>
                    <a:cubicBezTo>
                      <a:pt x="9584" y="8617"/>
                      <a:pt x="9798" y="8836"/>
                      <a:pt x="10063" y="8836"/>
                    </a:cubicBezTo>
                    <a:cubicBezTo>
                      <a:pt x="10328" y="8836"/>
                      <a:pt x="10543" y="8617"/>
                      <a:pt x="10543" y="8346"/>
                    </a:cubicBezTo>
                    <a:cubicBezTo>
                      <a:pt x="10543" y="8074"/>
                      <a:pt x="10328" y="7855"/>
                      <a:pt x="10063" y="7855"/>
                    </a:cubicBezTo>
                    <a:moveTo>
                      <a:pt x="1718" y="19842"/>
                    </a:moveTo>
                    <a:lnTo>
                      <a:pt x="3451" y="15392"/>
                    </a:lnTo>
                    <a:cubicBezTo>
                      <a:pt x="3684" y="15834"/>
                      <a:pt x="3973" y="16253"/>
                      <a:pt x="4312" y="16642"/>
                    </a:cubicBezTo>
                    <a:cubicBezTo>
                      <a:pt x="4824" y="17230"/>
                      <a:pt x="5418" y="17711"/>
                      <a:pt x="6061" y="18068"/>
                    </a:cubicBezTo>
                    <a:cubicBezTo>
                      <a:pt x="6061" y="18068"/>
                      <a:pt x="1718" y="19842"/>
                      <a:pt x="1718" y="19842"/>
                    </a:cubicBezTo>
                    <a:close/>
                    <a:moveTo>
                      <a:pt x="3717" y="12060"/>
                    </a:moveTo>
                    <a:lnTo>
                      <a:pt x="0" y="21600"/>
                    </a:lnTo>
                    <a:lnTo>
                      <a:pt x="9319" y="17795"/>
                    </a:lnTo>
                    <a:cubicBezTo>
                      <a:pt x="9153" y="17815"/>
                      <a:pt x="8987" y="17824"/>
                      <a:pt x="8822" y="17824"/>
                    </a:cubicBezTo>
                    <a:cubicBezTo>
                      <a:pt x="5971" y="17824"/>
                      <a:pt x="3389" y="15002"/>
                      <a:pt x="3717" y="12060"/>
                    </a:cubicBezTo>
                    <a:moveTo>
                      <a:pt x="16115" y="10657"/>
                    </a:moveTo>
                    <a:cubicBezTo>
                      <a:pt x="15925" y="10851"/>
                      <a:pt x="15627" y="11171"/>
                      <a:pt x="15280" y="11542"/>
                    </a:cubicBezTo>
                    <a:cubicBezTo>
                      <a:pt x="14662" y="12204"/>
                      <a:pt x="13712" y="13221"/>
                      <a:pt x="13147" y="13753"/>
                    </a:cubicBezTo>
                    <a:lnTo>
                      <a:pt x="7665" y="8141"/>
                    </a:lnTo>
                    <a:cubicBezTo>
                      <a:pt x="8185" y="7563"/>
                      <a:pt x="9179" y="6590"/>
                      <a:pt x="9825" y="5958"/>
                    </a:cubicBezTo>
                    <a:cubicBezTo>
                      <a:pt x="10188" y="5603"/>
                      <a:pt x="10500" y="5298"/>
                      <a:pt x="10690" y="5103"/>
                    </a:cubicBezTo>
                    <a:cubicBezTo>
                      <a:pt x="13284" y="2447"/>
                      <a:pt x="18271" y="993"/>
                      <a:pt x="20136" y="982"/>
                    </a:cubicBezTo>
                    <a:cubicBezTo>
                      <a:pt x="20132" y="2572"/>
                      <a:pt x="18824" y="7884"/>
                      <a:pt x="16115" y="10657"/>
                    </a:cubicBezTo>
                    <a:moveTo>
                      <a:pt x="12477" y="14563"/>
                    </a:moveTo>
                    <a:cubicBezTo>
                      <a:pt x="12127" y="15873"/>
                      <a:pt x="11665" y="17072"/>
                      <a:pt x="11154" y="18035"/>
                    </a:cubicBezTo>
                    <a:cubicBezTo>
                      <a:pt x="10943" y="17454"/>
                      <a:pt x="10642" y="16798"/>
                      <a:pt x="10214" y="16110"/>
                    </a:cubicBezTo>
                    <a:cubicBezTo>
                      <a:pt x="10035" y="15823"/>
                      <a:pt x="9728" y="15656"/>
                      <a:pt x="9405" y="15656"/>
                    </a:cubicBezTo>
                    <a:cubicBezTo>
                      <a:pt x="9329" y="15656"/>
                      <a:pt x="9252" y="15665"/>
                      <a:pt x="9176" y="15684"/>
                    </a:cubicBezTo>
                    <a:cubicBezTo>
                      <a:pt x="8990" y="15731"/>
                      <a:pt x="8799" y="15755"/>
                      <a:pt x="8610" y="15755"/>
                    </a:cubicBezTo>
                    <a:cubicBezTo>
                      <a:pt x="7905" y="15755"/>
                      <a:pt x="7217" y="15432"/>
                      <a:pt x="6621" y="14822"/>
                    </a:cubicBezTo>
                    <a:cubicBezTo>
                      <a:pt x="5861" y="14044"/>
                      <a:pt x="5561" y="13114"/>
                      <a:pt x="5779" y="12206"/>
                    </a:cubicBezTo>
                    <a:cubicBezTo>
                      <a:pt x="5877" y="11797"/>
                      <a:pt x="5709" y="11370"/>
                      <a:pt x="5363" y="11144"/>
                    </a:cubicBezTo>
                    <a:cubicBezTo>
                      <a:pt x="4690" y="10706"/>
                      <a:pt x="4050" y="10398"/>
                      <a:pt x="3482" y="10183"/>
                    </a:cubicBezTo>
                    <a:cubicBezTo>
                      <a:pt x="4423" y="9658"/>
                      <a:pt x="5594" y="9186"/>
                      <a:pt x="6874" y="8827"/>
                    </a:cubicBezTo>
                    <a:cubicBezTo>
                      <a:pt x="6900" y="8820"/>
                      <a:pt x="6921" y="8803"/>
                      <a:pt x="6946" y="8793"/>
                    </a:cubicBezTo>
                    <a:lnTo>
                      <a:pt x="12510" y="14490"/>
                    </a:lnTo>
                    <a:cubicBezTo>
                      <a:pt x="12501" y="14515"/>
                      <a:pt x="12484" y="14536"/>
                      <a:pt x="12477" y="14563"/>
                    </a:cubicBezTo>
                    <a:moveTo>
                      <a:pt x="20922" y="167"/>
                    </a:moveTo>
                    <a:cubicBezTo>
                      <a:pt x="20813" y="55"/>
                      <a:pt x="20545" y="0"/>
                      <a:pt x="20157" y="0"/>
                    </a:cubicBezTo>
                    <a:cubicBezTo>
                      <a:pt x="18131" y="0"/>
                      <a:pt x="12842" y="1511"/>
                      <a:pt x="10012" y="4409"/>
                    </a:cubicBezTo>
                    <a:cubicBezTo>
                      <a:pt x="9345" y="5092"/>
                      <a:pt x="7134" y="7175"/>
                      <a:pt x="6621" y="7880"/>
                    </a:cubicBezTo>
                    <a:cubicBezTo>
                      <a:pt x="4961" y="8346"/>
                      <a:pt x="2544" y="9277"/>
                      <a:pt x="1196" y="10657"/>
                    </a:cubicBezTo>
                    <a:cubicBezTo>
                      <a:pt x="1196" y="10657"/>
                      <a:pt x="2841" y="10663"/>
                      <a:pt x="4848" y="11972"/>
                    </a:cubicBezTo>
                    <a:cubicBezTo>
                      <a:pt x="4556" y="13190"/>
                      <a:pt x="4926" y="14475"/>
                      <a:pt x="5943" y="15516"/>
                    </a:cubicBezTo>
                    <a:cubicBezTo>
                      <a:pt x="6735" y="16327"/>
                      <a:pt x="7672" y="16737"/>
                      <a:pt x="8610" y="16737"/>
                    </a:cubicBezTo>
                    <a:cubicBezTo>
                      <a:pt x="8876" y="16737"/>
                      <a:pt x="9142" y="16704"/>
                      <a:pt x="9405" y="16637"/>
                    </a:cubicBezTo>
                    <a:cubicBezTo>
                      <a:pt x="10683" y="18692"/>
                      <a:pt x="10690" y="20376"/>
                      <a:pt x="10690" y="20376"/>
                    </a:cubicBezTo>
                    <a:cubicBezTo>
                      <a:pt x="12038" y="18996"/>
                      <a:pt x="12948" y="16521"/>
                      <a:pt x="13402" y="14822"/>
                    </a:cubicBezTo>
                    <a:cubicBezTo>
                      <a:pt x="14091" y="14297"/>
                      <a:pt x="16126" y="12034"/>
                      <a:pt x="16793" y="11351"/>
                    </a:cubicBezTo>
                    <a:cubicBezTo>
                      <a:pt x="20164" y="7900"/>
                      <a:pt x="21600" y="861"/>
                      <a:pt x="20922" y="167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19045" tIns="19045" rIns="19045" bIns="19045" anchor="ctr"/>
              <a:lstStyle/>
              <a:p>
                <a:pPr defTabSz="228600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1500" dirty="0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1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1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1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1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155" grpId="0" autoUpdateAnimBg="0"/>
      <p:bldP spid="561156" grpId="0" autoUpdateAnimBg="0"/>
      <p:bldP spid="1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5" name="Text Box 3"/>
          <p:cNvSpPr txBox="1">
            <a:spLocks noChangeArrowheads="1"/>
          </p:cNvSpPr>
          <p:nvPr/>
        </p:nvSpPr>
        <p:spPr bwMode="auto">
          <a:xfrm>
            <a:off x="1089660" y="2003586"/>
            <a:ext cx="6173788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dirty="0">
                <a:solidFill>
                  <a:srgbClr val="EEA071"/>
                </a:solidFill>
                <a:latin typeface="+mn-lt"/>
                <a:ea typeface="+mn-ea"/>
                <a:cs typeface="+mn-ea"/>
                <a:sym typeface="+mn-lt"/>
              </a:rPr>
              <a:t>二、事人不分</a:t>
            </a:r>
          </a:p>
        </p:txBody>
      </p:sp>
      <p:grpSp>
        <p:nvGrpSpPr>
          <p:cNvPr id="39" name="组合 38"/>
          <p:cNvGrpSpPr/>
          <p:nvPr>
            <p:custDataLst>
              <p:tags r:id="rId1"/>
            </p:custDataLst>
          </p:nvPr>
        </p:nvGrpSpPr>
        <p:grpSpPr>
          <a:xfrm>
            <a:off x="1679575" y="3040434"/>
            <a:ext cx="1962150" cy="2221428"/>
            <a:chOff x="800100" y="573459"/>
            <a:chExt cx="1962150" cy="2221428"/>
          </a:xfrm>
          <a:solidFill>
            <a:srgbClr val="FF5A37"/>
          </a:solidFill>
        </p:grpSpPr>
        <p:sp>
          <p:nvSpPr>
            <p:cNvPr id="35" name="矩形 34"/>
            <p:cNvSpPr/>
            <p:nvPr>
              <p:custDataLst>
                <p:tags r:id="rId15"/>
              </p:custDataLst>
            </p:nvPr>
          </p:nvSpPr>
          <p:spPr>
            <a:xfrm>
              <a:off x="800100" y="573459"/>
              <a:ext cx="1962150" cy="1958696"/>
            </a:xfrm>
            <a:prstGeom prst="rect">
              <a:avLst/>
            </a:prstGeom>
            <a:solidFill>
              <a:srgbClr val="42AE8E"/>
            </a:solidFill>
            <a:ln>
              <a:noFill/>
            </a:ln>
            <a:effectLst/>
          </p:spPr>
          <p:style>
            <a:lnRef idx="2">
              <a:srgbClr val="2C89CE">
                <a:shade val="50000"/>
              </a:srgbClr>
            </a:lnRef>
            <a:fillRef idx="1">
              <a:srgbClr val="2C89CE"/>
            </a:fillRef>
            <a:effectRef idx="0">
              <a:srgbClr val="2C89CE"/>
            </a:effectRef>
            <a:fontRef idx="minor">
              <a:sysClr val="window" lastClr="FFFFFF"/>
            </a:fontRef>
          </p:style>
          <p:txBody>
            <a:bodyPr rot="0" spcFirstLastPara="0" vertOverflow="overflow" horzOverflow="overflow" vert="horz" wrap="square" lIns="91440" tIns="45720" rIns="91440" bIns="72000" numCol="1" spcCol="0" rtlCol="0" fromWordArt="0" anchor="ctr" anchorCtr="0" forceAA="0" compatLnSpc="1">
              <a:normAutofit/>
            </a:bodyPr>
            <a:lstStyle/>
            <a:p>
              <a:pPr algn="ctr">
                <a:lnSpc>
                  <a:spcPct val="150000"/>
                </a:lnSpc>
              </a:pPr>
              <a:endParaRPr lang="zh-CN" altLang="en-US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36" name="任意多边形 35"/>
            <p:cNvSpPr/>
            <p:nvPr>
              <p:custDataLst>
                <p:tags r:id="rId16"/>
              </p:custDataLst>
            </p:nvPr>
          </p:nvSpPr>
          <p:spPr>
            <a:xfrm>
              <a:off x="800100" y="2440493"/>
              <a:ext cx="1962150" cy="354394"/>
            </a:xfrm>
            <a:custGeom>
              <a:avLst/>
              <a:gdLst>
                <a:gd name="connsiteX0" fmla="*/ 98425 w 1803400"/>
                <a:gd name="connsiteY0" fmla="*/ 0 h 325721"/>
                <a:gd name="connsiteX1" fmla="*/ 148430 w 1803400"/>
                <a:gd name="connsiteY1" fmla="*/ 86217 h 325721"/>
                <a:gd name="connsiteX2" fmla="*/ 198437 w 1803400"/>
                <a:gd name="connsiteY2" fmla="*/ 0 h 325721"/>
                <a:gd name="connsiteX3" fmla="*/ 248442 w 1803400"/>
                <a:gd name="connsiteY3" fmla="*/ 86217 h 325721"/>
                <a:gd name="connsiteX4" fmla="*/ 298449 w 1803400"/>
                <a:gd name="connsiteY4" fmla="*/ 0 h 325721"/>
                <a:gd name="connsiteX5" fmla="*/ 348454 w 1803400"/>
                <a:gd name="connsiteY5" fmla="*/ 86217 h 325721"/>
                <a:gd name="connsiteX6" fmla="*/ 398461 w 1803400"/>
                <a:gd name="connsiteY6" fmla="*/ 0 h 325721"/>
                <a:gd name="connsiteX7" fmla="*/ 448466 w 1803400"/>
                <a:gd name="connsiteY7" fmla="*/ 86217 h 325721"/>
                <a:gd name="connsiteX8" fmla="*/ 498473 w 1803400"/>
                <a:gd name="connsiteY8" fmla="*/ 0 h 325721"/>
                <a:gd name="connsiteX9" fmla="*/ 548478 w 1803400"/>
                <a:gd name="connsiteY9" fmla="*/ 86217 h 325721"/>
                <a:gd name="connsiteX10" fmla="*/ 598485 w 1803400"/>
                <a:gd name="connsiteY10" fmla="*/ 0 h 325721"/>
                <a:gd name="connsiteX11" fmla="*/ 648490 w 1803400"/>
                <a:gd name="connsiteY11" fmla="*/ 86217 h 325721"/>
                <a:gd name="connsiteX12" fmla="*/ 698497 w 1803400"/>
                <a:gd name="connsiteY12" fmla="*/ 0 h 325721"/>
                <a:gd name="connsiteX13" fmla="*/ 748502 w 1803400"/>
                <a:gd name="connsiteY13" fmla="*/ 86217 h 325721"/>
                <a:gd name="connsiteX14" fmla="*/ 798509 w 1803400"/>
                <a:gd name="connsiteY14" fmla="*/ 0 h 325721"/>
                <a:gd name="connsiteX15" fmla="*/ 848514 w 1803400"/>
                <a:gd name="connsiteY15" fmla="*/ 86217 h 325721"/>
                <a:gd name="connsiteX16" fmla="*/ 898521 w 1803400"/>
                <a:gd name="connsiteY16" fmla="*/ 0 h 325721"/>
                <a:gd name="connsiteX17" fmla="*/ 948526 w 1803400"/>
                <a:gd name="connsiteY17" fmla="*/ 86217 h 325721"/>
                <a:gd name="connsiteX18" fmla="*/ 998533 w 1803400"/>
                <a:gd name="connsiteY18" fmla="*/ 0 h 325721"/>
                <a:gd name="connsiteX19" fmla="*/ 1048538 w 1803400"/>
                <a:gd name="connsiteY19" fmla="*/ 86217 h 325721"/>
                <a:gd name="connsiteX20" fmla="*/ 1098545 w 1803400"/>
                <a:gd name="connsiteY20" fmla="*/ 0 h 325721"/>
                <a:gd name="connsiteX21" fmla="*/ 1148550 w 1803400"/>
                <a:gd name="connsiteY21" fmla="*/ 86217 h 325721"/>
                <a:gd name="connsiteX22" fmla="*/ 1198557 w 1803400"/>
                <a:gd name="connsiteY22" fmla="*/ 0 h 325721"/>
                <a:gd name="connsiteX23" fmla="*/ 1248562 w 1803400"/>
                <a:gd name="connsiteY23" fmla="*/ 86217 h 325721"/>
                <a:gd name="connsiteX24" fmla="*/ 1298569 w 1803400"/>
                <a:gd name="connsiteY24" fmla="*/ 0 h 325721"/>
                <a:gd name="connsiteX25" fmla="*/ 1348574 w 1803400"/>
                <a:gd name="connsiteY25" fmla="*/ 86217 h 325721"/>
                <a:gd name="connsiteX26" fmla="*/ 1398581 w 1803400"/>
                <a:gd name="connsiteY26" fmla="*/ 0 h 325721"/>
                <a:gd name="connsiteX27" fmla="*/ 1448586 w 1803400"/>
                <a:gd name="connsiteY27" fmla="*/ 86217 h 325721"/>
                <a:gd name="connsiteX28" fmla="*/ 1498593 w 1803400"/>
                <a:gd name="connsiteY28" fmla="*/ 0 h 325721"/>
                <a:gd name="connsiteX29" fmla="*/ 1548598 w 1803400"/>
                <a:gd name="connsiteY29" fmla="*/ 86217 h 325721"/>
                <a:gd name="connsiteX30" fmla="*/ 1598605 w 1803400"/>
                <a:gd name="connsiteY30" fmla="*/ 0 h 325721"/>
                <a:gd name="connsiteX31" fmla="*/ 1648610 w 1803400"/>
                <a:gd name="connsiteY31" fmla="*/ 86217 h 325721"/>
                <a:gd name="connsiteX32" fmla="*/ 1698617 w 1803400"/>
                <a:gd name="connsiteY32" fmla="*/ 0 h 325721"/>
                <a:gd name="connsiteX33" fmla="*/ 1748622 w 1803400"/>
                <a:gd name="connsiteY33" fmla="*/ 86217 h 325721"/>
                <a:gd name="connsiteX34" fmla="*/ 1798629 w 1803400"/>
                <a:gd name="connsiteY34" fmla="*/ 0 h 325721"/>
                <a:gd name="connsiteX35" fmla="*/ 1803400 w 1803400"/>
                <a:gd name="connsiteY35" fmla="*/ 8226 h 325721"/>
                <a:gd name="connsiteX36" fmla="*/ 1803400 w 1803400"/>
                <a:gd name="connsiteY36" fmla="*/ 89994 h 325721"/>
                <a:gd name="connsiteX37" fmla="*/ 1803400 w 1803400"/>
                <a:gd name="connsiteY37" fmla="*/ 325721 h 325721"/>
                <a:gd name="connsiteX38" fmla="*/ 0 w 1803400"/>
                <a:gd name="connsiteY38" fmla="*/ 325721 h 325721"/>
                <a:gd name="connsiteX39" fmla="*/ 0 w 1803400"/>
                <a:gd name="connsiteY39" fmla="*/ 89994 h 325721"/>
                <a:gd name="connsiteX40" fmla="*/ 0 w 1803400"/>
                <a:gd name="connsiteY40" fmla="*/ 2736 h 325721"/>
                <a:gd name="connsiteX41" fmla="*/ 48418 w 1803400"/>
                <a:gd name="connsiteY41" fmla="*/ 86217 h 325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1803400" h="325721">
                  <a:moveTo>
                    <a:pt x="98425" y="0"/>
                  </a:moveTo>
                  <a:lnTo>
                    <a:pt x="148430" y="86217"/>
                  </a:lnTo>
                  <a:lnTo>
                    <a:pt x="198437" y="0"/>
                  </a:lnTo>
                  <a:lnTo>
                    <a:pt x="248442" y="86217"/>
                  </a:lnTo>
                  <a:lnTo>
                    <a:pt x="298449" y="0"/>
                  </a:lnTo>
                  <a:lnTo>
                    <a:pt x="348454" y="86217"/>
                  </a:lnTo>
                  <a:lnTo>
                    <a:pt x="398461" y="0"/>
                  </a:lnTo>
                  <a:lnTo>
                    <a:pt x="448466" y="86217"/>
                  </a:lnTo>
                  <a:lnTo>
                    <a:pt x="498473" y="0"/>
                  </a:lnTo>
                  <a:lnTo>
                    <a:pt x="548478" y="86217"/>
                  </a:lnTo>
                  <a:lnTo>
                    <a:pt x="598485" y="0"/>
                  </a:lnTo>
                  <a:lnTo>
                    <a:pt x="648490" y="86217"/>
                  </a:lnTo>
                  <a:lnTo>
                    <a:pt x="698497" y="0"/>
                  </a:lnTo>
                  <a:lnTo>
                    <a:pt x="748502" y="86217"/>
                  </a:lnTo>
                  <a:lnTo>
                    <a:pt x="798509" y="0"/>
                  </a:lnTo>
                  <a:lnTo>
                    <a:pt x="848514" y="86217"/>
                  </a:lnTo>
                  <a:lnTo>
                    <a:pt x="898521" y="0"/>
                  </a:lnTo>
                  <a:lnTo>
                    <a:pt x="948526" y="86217"/>
                  </a:lnTo>
                  <a:lnTo>
                    <a:pt x="998533" y="0"/>
                  </a:lnTo>
                  <a:lnTo>
                    <a:pt x="1048538" y="86217"/>
                  </a:lnTo>
                  <a:lnTo>
                    <a:pt x="1098545" y="0"/>
                  </a:lnTo>
                  <a:lnTo>
                    <a:pt x="1148550" y="86217"/>
                  </a:lnTo>
                  <a:lnTo>
                    <a:pt x="1198557" y="0"/>
                  </a:lnTo>
                  <a:lnTo>
                    <a:pt x="1248562" y="86217"/>
                  </a:lnTo>
                  <a:lnTo>
                    <a:pt x="1298569" y="0"/>
                  </a:lnTo>
                  <a:lnTo>
                    <a:pt x="1348574" y="86217"/>
                  </a:lnTo>
                  <a:lnTo>
                    <a:pt x="1398581" y="0"/>
                  </a:lnTo>
                  <a:lnTo>
                    <a:pt x="1448586" y="86217"/>
                  </a:lnTo>
                  <a:lnTo>
                    <a:pt x="1498593" y="0"/>
                  </a:lnTo>
                  <a:lnTo>
                    <a:pt x="1548598" y="86217"/>
                  </a:lnTo>
                  <a:lnTo>
                    <a:pt x="1598605" y="0"/>
                  </a:lnTo>
                  <a:lnTo>
                    <a:pt x="1648610" y="86217"/>
                  </a:lnTo>
                  <a:lnTo>
                    <a:pt x="1698617" y="0"/>
                  </a:lnTo>
                  <a:lnTo>
                    <a:pt x="1748622" y="86217"/>
                  </a:lnTo>
                  <a:lnTo>
                    <a:pt x="1798629" y="0"/>
                  </a:lnTo>
                  <a:lnTo>
                    <a:pt x="1803400" y="8226"/>
                  </a:lnTo>
                  <a:lnTo>
                    <a:pt x="1803400" y="89994"/>
                  </a:lnTo>
                  <a:lnTo>
                    <a:pt x="1803400" y="325721"/>
                  </a:lnTo>
                  <a:lnTo>
                    <a:pt x="0" y="325721"/>
                  </a:lnTo>
                  <a:lnTo>
                    <a:pt x="0" y="89994"/>
                  </a:lnTo>
                  <a:lnTo>
                    <a:pt x="0" y="2736"/>
                  </a:lnTo>
                  <a:lnTo>
                    <a:pt x="48418" y="86217"/>
                  </a:lnTo>
                  <a:close/>
                </a:path>
              </a:pathLst>
            </a:custGeom>
            <a:solidFill>
              <a:srgbClr val="42AE8E">
                <a:alpha val="50000"/>
              </a:srgbClr>
            </a:solidFill>
            <a:ln>
              <a:noFill/>
            </a:ln>
            <a:effectLst/>
          </p:spPr>
          <p:style>
            <a:lnRef idx="2">
              <a:srgbClr val="2C89CE">
                <a:shade val="50000"/>
              </a:srgbClr>
            </a:lnRef>
            <a:fillRef idx="1">
              <a:srgbClr val="2C89CE"/>
            </a:fillRef>
            <a:effectRef idx="0">
              <a:srgbClr val="2C89CE"/>
            </a:effectRef>
            <a:fontRef idx="minor">
              <a:sysClr val="window" lastClr="FFFFFF"/>
            </a:fontRef>
          </p:style>
          <p:txBody>
            <a:bodyPr rtlCol="0" anchor="ctr">
              <a:normAutofit lnSpcReduction="10000"/>
            </a:bodyPr>
            <a:lstStyle/>
            <a:p>
              <a:pPr algn="ctr"/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A</a:t>
              </a:r>
            </a:p>
          </p:txBody>
        </p:sp>
        <p:cxnSp>
          <p:nvCxnSpPr>
            <p:cNvPr id="37" name="直接连接符 36"/>
            <p:cNvCxnSpPr/>
            <p:nvPr>
              <p:custDataLst>
                <p:tags r:id="rId17"/>
              </p:custDataLst>
            </p:nvPr>
          </p:nvCxnSpPr>
          <p:spPr>
            <a:xfrm>
              <a:off x="1978870" y="2617690"/>
              <a:ext cx="783380" cy="0"/>
            </a:xfrm>
            <a:prstGeom prst="lin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rgbClr val="2C89CE"/>
            </a:lnRef>
            <a:fillRef idx="0">
              <a:srgbClr val="2C89CE"/>
            </a:fillRef>
            <a:effectRef idx="0">
              <a:srgbClr val="2C89CE"/>
            </a:effectRef>
            <a:fontRef idx="minor">
              <a:srgbClr val="5F5F5F"/>
            </a:fontRef>
          </p:style>
        </p:cxnSp>
        <p:cxnSp>
          <p:nvCxnSpPr>
            <p:cNvPr id="38" name="直接连接符 37"/>
            <p:cNvCxnSpPr/>
            <p:nvPr>
              <p:custDataLst>
                <p:tags r:id="rId18"/>
              </p:custDataLst>
            </p:nvPr>
          </p:nvCxnSpPr>
          <p:spPr>
            <a:xfrm>
              <a:off x="800100" y="2617690"/>
              <a:ext cx="783380" cy="0"/>
            </a:xfrm>
            <a:prstGeom prst="lin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rgbClr val="2C89CE"/>
            </a:lnRef>
            <a:fillRef idx="0">
              <a:srgbClr val="2C89CE"/>
            </a:fillRef>
            <a:effectRef idx="0">
              <a:srgbClr val="2C89CE"/>
            </a:effectRef>
            <a:fontRef idx="minor">
              <a:srgbClr val="5F5F5F"/>
            </a:fontRef>
          </p:style>
        </p:cxnSp>
      </p:grpSp>
      <p:grpSp>
        <p:nvGrpSpPr>
          <p:cNvPr id="40" name="组合 39"/>
          <p:cNvGrpSpPr/>
          <p:nvPr>
            <p:custDataLst>
              <p:tags r:id="rId2"/>
            </p:custDataLst>
          </p:nvPr>
        </p:nvGrpSpPr>
        <p:grpSpPr>
          <a:xfrm>
            <a:off x="5106035" y="3040434"/>
            <a:ext cx="1962150" cy="2221428"/>
            <a:chOff x="800100" y="573459"/>
            <a:chExt cx="1962150" cy="2221428"/>
          </a:xfrm>
        </p:grpSpPr>
        <p:sp>
          <p:nvSpPr>
            <p:cNvPr id="41" name="矩形 40"/>
            <p:cNvSpPr/>
            <p:nvPr>
              <p:custDataLst>
                <p:tags r:id="rId11"/>
              </p:custDataLst>
            </p:nvPr>
          </p:nvSpPr>
          <p:spPr>
            <a:xfrm>
              <a:off x="800100" y="573459"/>
              <a:ext cx="1962150" cy="1958696"/>
            </a:xfrm>
            <a:prstGeom prst="rect">
              <a:avLst/>
            </a:prstGeom>
            <a:solidFill>
              <a:srgbClr val="EEA071"/>
            </a:solidFill>
            <a:ln>
              <a:noFill/>
            </a:ln>
            <a:effectLst/>
          </p:spPr>
          <p:style>
            <a:lnRef idx="2">
              <a:srgbClr val="2C89CE">
                <a:shade val="50000"/>
              </a:srgbClr>
            </a:lnRef>
            <a:fillRef idx="1">
              <a:srgbClr val="2C89CE"/>
            </a:fillRef>
            <a:effectRef idx="0">
              <a:srgbClr val="2C89CE"/>
            </a:effectRef>
            <a:fontRef idx="minor">
              <a:sysClr val="window" lastClr="FFFFFF"/>
            </a:fontRef>
          </p:style>
          <p:txBody>
            <a:bodyPr rot="0" spcFirstLastPara="0" vertOverflow="overflow" horzOverflow="overflow" vert="horz" wrap="square" lIns="91440" tIns="45720" rIns="91440" bIns="72000" numCol="1" spcCol="0" rtlCol="0" fromWordArt="0" anchor="ctr" anchorCtr="0" forceAA="0" compatLnSpc="1">
              <a:normAutofit/>
            </a:bodyPr>
            <a:lstStyle/>
            <a:p>
              <a:pPr algn="ctr">
                <a:lnSpc>
                  <a:spcPct val="150000"/>
                </a:lnSpc>
              </a:pPr>
              <a:endParaRPr lang="zh-CN" altLang="en-US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42" name="任意多边形 41"/>
            <p:cNvSpPr/>
            <p:nvPr>
              <p:custDataLst>
                <p:tags r:id="rId12"/>
              </p:custDataLst>
            </p:nvPr>
          </p:nvSpPr>
          <p:spPr>
            <a:xfrm>
              <a:off x="800100" y="2440493"/>
              <a:ext cx="1962150" cy="354394"/>
            </a:xfrm>
            <a:custGeom>
              <a:avLst/>
              <a:gdLst>
                <a:gd name="connsiteX0" fmla="*/ 98425 w 1803400"/>
                <a:gd name="connsiteY0" fmla="*/ 0 h 325721"/>
                <a:gd name="connsiteX1" fmla="*/ 148430 w 1803400"/>
                <a:gd name="connsiteY1" fmla="*/ 86217 h 325721"/>
                <a:gd name="connsiteX2" fmla="*/ 198437 w 1803400"/>
                <a:gd name="connsiteY2" fmla="*/ 0 h 325721"/>
                <a:gd name="connsiteX3" fmla="*/ 248442 w 1803400"/>
                <a:gd name="connsiteY3" fmla="*/ 86217 h 325721"/>
                <a:gd name="connsiteX4" fmla="*/ 298449 w 1803400"/>
                <a:gd name="connsiteY4" fmla="*/ 0 h 325721"/>
                <a:gd name="connsiteX5" fmla="*/ 348454 w 1803400"/>
                <a:gd name="connsiteY5" fmla="*/ 86217 h 325721"/>
                <a:gd name="connsiteX6" fmla="*/ 398461 w 1803400"/>
                <a:gd name="connsiteY6" fmla="*/ 0 h 325721"/>
                <a:gd name="connsiteX7" fmla="*/ 448466 w 1803400"/>
                <a:gd name="connsiteY7" fmla="*/ 86217 h 325721"/>
                <a:gd name="connsiteX8" fmla="*/ 498473 w 1803400"/>
                <a:gd name="connsiteY8" fmla="*/ 0 h 325721"/>
                <a:gd name="connsiteX9" fmla="*/ 548478 w 1803400"/>
                <a:gd name="connsiteY9" fmla="*/ 86217 h 325721"/>
                <a:gd name="connsiteX10" fmla="*/ 598485 w 1803400"/>
                <a:gd name="connsiteY10" fmla="*/ 0 h 325721"/>
                <a:gd name="connsiteX11" fmla="*/ 648490 w 1803400"/>
                <a:gd name="connsiteY11" fmla="*/ 86217 h 325721"/>
                <a:gd name="connsiteX12" fmla="*/ 698497 w 1803400"/>
                <a:gd name="connsiteY12" fmla="*/ 0 h 325721"/>
                <a:gd name="connsiteX13" fmla="*/ 748502 w 1803400"/>
                <a:gd name="connsiteY13" fmla="*/ 86217 h 325721"/>
                <a:gd name="connsiteX14" fmla="*/ 798509 w 1803400"/>
                <a:gd name="connsiteY14" fmla="*/ 0 h 325721"/>
                <a:gd name="connsiteX15" fmla="*/ 848514 w 1803400"/>
                <a:gd name="connsiteY15" fmla="*/ 86217 h 325721"/>
                <a:gd name="connsiteX16" fmla="*/ 898521 w 1803400"/>
                <a:gd name="connsiteY16" fmla="*/ 0 h 325721"/>
                <a:gd name="connsiteX17" fmla="*/ 948526 w 1803400"/>
                <a:gd name="connsiteY17" fmla="*/ 86217 h 325721"/>
                <a:gd name="connsiteX18" fmla="*/ 998533 w 1803400"/>
                <a:gd name="connsiteY18" fmla="*/ 0 h 325721"/>
                <a:gd name="connsiteX19" fmla="*/ 1048538 w 1803400"/>
                <a:gd name="connsiteY19" fmla="*/ 86217 h 325721"/>
                <a:gd name="connsiteX20" fmla="*/ 1098545 w 1803400"/>
                <a:gd name="connsiteY20" fmla="*/ 0 h 325721"/>
                <a:gd name="connsiteX21" fmla="*/ 1148550 w 1803400"/>
                <a:gd name="connsiteY21" fmla="*/ 86217 h 325721"/>
                <a:gd name="connsiteX22" fmla="*/ 1198557 w 1803400"/>
                <a:gd name="connsiteY22" fmla="*/ 0 h 325721"/>
                <a:gd name="connsiteX23" fmla="*/ 1248562 w 1803400"/>
                <a:gd name="connsiteY23" fmla="*/ 86217 h 325721"/>
                <a:gd name="connsiteX24" fmla="*/ 1298569 w 1803400"/>
                <a:gd name="connsiteY24" fmla="*/ 0 h 325721"/>
                <a:gd name="connsiteX25" fmla="*/ 1348574 w 1803400"/>
                <a:gd name="connsiteY25" fmla="*/ 86217 h 325721"/>
                <a:gd name="connsiteX26" fmla="*/ 1398581 w 1803400"/>
                <a:gd name="connsiteY26" fmla="*/ 0 h 325721"/>
                <a:gd name="connsiteX27" fmla="*/ 1448586 w 1803400"/>
                <a:gd name="connsiteY27" fmla="*/ 86217 h 325721"/>
                <a:gd name="connsiteX28" fmla="*/ 1498593 w 1803400"/>
                <a:gd name="connsiteY28" fmla="*/ 0 h 325721"/>
                <a:gd name="connsiteX29" fmla="*/ 1548598 w 1803400"/>
                <a:gd name="connsiteY29" fmla="*/ 86217 h 325721"/>
                <a:gd name="connsiteX30" fmla="*/ 1598605 w 1803400"/>
                <a:gd name="connsiteY30" fmla="*/ 0 h 325721"/>
                <a:gd name="connsiteX31" fmla="*/ 1648610 w 1803400"/>
                <a:gd name="connsiteY31" fmla="*/ 86217 h 325721"/>
                <a:gd name="connsiteX32" fmla="*/ 1698617 w 1803400"/>
                <a:gd name="connsiteY32" fmla="*/ 0 h 325721"/>
                <a:gd name="connsiteX33" fmla="*/ 1748622 w 1803400"/>
                <a:gd name="connsiteY33" fmla="*/ 86217 h 325721"/>
                <a:gd name="connsiteX34" fmla="*/ 1798629 w 1803400"/>
                <a:gd name="connsiteY34" fmla="*/ 0 h 325721"/>
                <a:gd name="connsiteX35" fmla="*/ 1803400 w 1803400"/>
                <a:gd name="connsiteY35" fmla="*/ 8226 h 325721"/>
                <a:gd name="connsiteX36" fmla="*/ 1803400 w 1803400"/>
                <a:gd name="connsiteY36" fmla="*/ 89994 h 325721"/>
                <a:gd name="connsiteX37" fmla="*/ 1803400 w 1803400"/>
                <a:gd name="connsiteY37" fmla="*/ 325721 h 325721"/>
                <a:gd name="connsiteX38" fmla="*/ 0 w 1803400"/>
                <a:gd name="connsiteY38" fmla="*/ 325721 h 325721"/>
                <a:gd name="connsiteX39" fmla="*/ 0 w 1803400"/>
                <a:gd name="connsiteY39" fmla="*/ 89994 h 325721"/>
                <a:gd name="connsiteX40" fmla="*/ 0 w 1803400"/>
                <a:gd name="connsiteY40" fmla="*/ 2736 h 325721"/>
                <a:gd name="connsiteX41" fmla="*/ 48418 w 1803400"/>
                <a:gd name="connsiteY41" fmla="*/ 86217 h 325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1803400" h="325721">
                  <a:moveTo>
                    <a:pt x="98425" y="0"/>
                  </a:moveTo>
                  <a:lnTo>
                    <a:pt x="148430" y="86217"/>
                  </a:lnTo>
                  <a:lnTo>
                    <a:pt x="198437" y="0"/>
                  </a:lnTo>
                  <a:lnTo>
                    <a:pt x="248442" y="86217"/>
                  </a:lnTo>
                  <a:lnTo>
                    <a:pt x="298449" y="0"/>
                  </a:lnTo>
                  <a:lnTo>
                    <a:pt x="348454" y="86217"/>
                  </a:lnTo>
                  <a:lnTo>
                    <a:pt x="398461" y="0"/>
                  </a:lnTo>
                  <a:lnTo>
                    <a:pt x="448466" y="86217"/>
                  </a:lnTo>
                  <a:lnTo>
                    <a:pt x="498473" y="0"/>
                  </a:lnTo>
                  <a:lnTo>
                    <a:pt x="548478" y="86217"/>
                  </a:lnTo>
                  <a:lnTo>
                    <a:pt x="598485" y="0"/>
                  </a:lnTo>
                  <a:lnTo>
                    <a:pt x="648490" y="86217"/>
                  </a:lnTo>
                  <a:lnTo>
                    <a:pt x="698497" y="0"/>
                  </a:lnTo>
                  <a:lnTo>
                    <a:pt x="748502" y="86217"/>
                  </a:lnTo>
                  <a:lnTo>
                    <a:pt x="798509" y="0"/>
                  </a:lnTo>
                  <a:lnTo>
                    <a:pt x="848514" y="86217"/>
                  </a:lnTo>
                  <a:lnTo>
                    <a:pt x="898521" y="0"/>
                  </a:lnTo>
                  <a:lnTo>
                    <a:pt x="948526" y="86217"/>
                  </a:lnTo>
                  <a:lnTo>
                    <a:pt x="998533" y="0"/>
                  </a:lnTo>
                  <a:lnTo>
                    <a:pt x="1048538" y="86217"/>
                  </a:lnTo>
                  <a:lnTo>
                    <a:pt x="1098545" y="0"/>
                  </a:lnTo>
                  <a:lnTo>
                    <a:pt x="1148550" y="86217"/>
                  </a:lnTo>
                  <a:lnTo>
                    <a:pt x="1198557" y="0"/>
                  </a:lnTo>
                  <a:lnTo>
                    <a:pt x="1248562" y="86217"/>
                  </a:lnTo>
                  <a:lnTo>
                    <a:pt x="1298569" y="0"/>
                  </a:lnTo>
                  <a:lnTo>
                    <a:pt x="1348574" y="86217"/>
                  </a:lnTo>
                  <a:lnTo>
                    <a:pt x="1398581" y="0"/>
                  </a:lnTo>
                  <a:lnTo>
                    <a:pt x="1448586" y="86217"/>
                  </a:lnTo>
                  <a:lnTo>
                    <a:pt x="1498593" y="0"/>
                  </a:lnTo>
                  <a:lnTo>
                    <a:pt x="1548598" y="86217"/>
                  </a:lnTo>
                  <a:lnTo>
                    <a:pt x="1598605" y="0"/>
                  </a:lnTo>
                  <a:lnTo>
                    <a:pt x="1648610" y="86217"/>
                  </a:lnTo>
                  <a:lnTo>
                    <a:pt x="1698617" y="0"/>
                  </a:lnTo>
                  <a:lnTo>
                    <a:pt x="1748622" y="86217"/>
                  </a:lnTo>
                  <a:lnTo>
                    <a:pt x="1798629" y="0"/>
                  </a:lnTo>
                  <a:lnTo>
                    <a:pt x="1803400" y="8226"/>
                  </a:lnTo>
                  <a:lnTo>
                    <a:pt x="1803400" y="89994"/>
                  </a:lnTo>
                  <a:lnTo>
                    <a:pt x="1803400" y="325721"/>
                  </a:lnTo>
                  <a:lnTo>
                    <a:pt x="0" y="325721"/>
                  </a:lnTo>
                  <a:lnTo>
                    <a:pt x="0" y="89994"/>
                  </a:lnTo>
                  <a:lnTo>
                    <a:pt x="0" y="2736"/>
                  </a:lnTo>
                  <a:lnTo>
                    <a:pt x="48418" y="86217"/>
                  </a:lnTo>
                  <a:close/>
                </a:path>
              </a:pathLst>
            </a:custGeom>
            <a:solidFill>
              <a:srgbClr val="EEA071">
                <a:alpha val="50000"/>
              </a:srgbClr>
            </a:solidFill>
            <a:ln>
              <a:noFill/>
            </a:ln>
            <a:effectLst/>
          </p:spPr>
          <p:style>
            <a:lnRef idx="2">
              <a:srgbClr val="2C89CE">
                <a:shade val="50000"/>
              </a:srgbClr>
            </a:lnRef>
            <a:fillRef idx="1">
              <a:srgbClr val="2C89CE"/>
            </a:fillRef>
            <a:effectRef idx="0">
              <a:srgbClr val="2C89CE"/>
            </a:effectRef>
            <a:fontRef idx="minor">
              <a:sysClr val="window" lastClr="FFFFFF"/>
            </a:fontRef>
          </p:style>
          <p:txBody>
            <a:bodyPr rtlCol="0" anchor="ctr">
              <a:normAutofit lnSpcReduction="10000"/>
            </a:bodyPr>
            <a:lstStyle/>
            <a:p>
              <a:pPr algn="ctr"/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B</a:t>
              </a:r>
            </a:p>
          </p:txBody>
        </p:sp>
        <p:cxnSp>
          <p:nvCxnSpPr>
            <p:cNvPr id="43" name="直接连接符 42"/>
            <p:cNvCxnSpPr/>
            <p:nvPr>
              <p:custDataLst>
                <p:tags r:id="rId13"/>
              </p:custDataLst>
            </p:nvPr>
          </p:nvCxnSpPr>
          <p:spPr>
            <a:xfrm>
              <a:off x="1978870" y="2617690"/>
              <a:ext cx="78338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rgbClr val="2C89CE"/>
            </a:lnRef>
            <a:fillRef idx="0">
              <a:srgbClr val="2C89CE"/>
            </a:fillRef>
            <a:effectRef idx="0">
              <a:srgbClr val="2C89CE"/>
            </a:effectRef>
            <a:fontRef idx="minor">
              <a:srgbClr val="5F5F5F"/>
            </a:fontRef>
          </p:style>
        </p:cxnSp>
        <p:cxnSp>
          <p:nvCxnSpPr>
            <p:cNvPr id="44" name="直接连接符 43"/>
            <p:cNvCxnSpPr/>
            <p:nvPr>
              <p:custDataLst>
                <p:tags r:id="rId14"/>
              </p:custDataLst>
            </p:nvPr>
          </p:nvCxnSpPr>
          <p:spPr>
            <a:xfrm>
              <a:off x="800100" y="2617690"/>
              <a:ext cx="78338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rgbClr val="2C89CE"/>
            </a:lnRef>
            <a:fillRef idx="0">
              <a:srgbClr val="2C89CE"/>
            </a:fillRef>
            <a:effectRef idx="0">
              <a:srgbClr val="2C89CE"/>
            </a:effectRef>
            <a:fontRef idx="minor">
              <a:srgbClr val="5F5F5F"/>
            </a:fontRef>
          </p:style>
        </p:cxnSp>
      </p:grpSp>
      <p:grpSp>
        <p:nvGrpSpPr>
          <p:cNvPr id="45" name="组合 44"/>
          <p:cNvGrpSpPr/>
          <p:nvPr>
            <p:custDataLst>
              <p:tags r:id="rId3"/>
            </p:custDataLst>
          </p:nvPr>
        </p:nvGrpSpPr>
        <p:grpSpPr>
          <a:xfrm>
            <a:off x="8550275" y="3040434"/>
            <a:ext cx="1962150" cy="2221428"/>
            <a:chOff x="800100" y="573459"/>
            <a:chExt cx="1962150" cy="2221428"/>
          </a:xfrm>
        </p:grpSpPr>
        <p:sp>
          <p:nvSpPr>
            <p:cNvPr id="46" name="矩形 45"/>
            <p:cNvSpPr/>
            <p:nvPr>
              <p:custDataLst>
                <p:tags r:id="rId7"/>
              </p:custDataLst>
            </p:nvPr>
          </p:nvSpPr>
          <p:spPr>
            <a:xfrm>
              <a:off x="800100" y="573459"/>
              <a:ext cx="1962150" cy="195869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rgbClr val="2C89CE">
                <a:shade val="50000"/>
              </a:srgbClr>
            </a:lnRef>
            <a:fillRef idx="1">
              <a:srgbClr val="2C89CE"/>
            </a:fillRef>
            <a:effectRef idx="0">
              <a:srgbClr val="2C89CE"/>
            </a:effectRef>
            <a:fontRef idx="minor">
              <a:sysClr val="window" lastClr="FFFFFF"/>
            </a:fontRef>
          </p:style>
          <p:txBody>
            <a:bodyPr rot="0" spcFirstLastPara="0" vertOverflow="overflow" horzOverflow="overflow" vert="horz" wrap="square" lIns="91440" tIns="45720" rIns="91440" bIns="72000" numCol="1" spcCol="0" rtlCol="0" fromWordArt="0" anchor="ctr" anchorCtr="0" forceAA="0" compatLnSpc="1">
              <a:normAutofit/>
            </a:bodyPr>
            <a:lstStyle/>
            <a:p>
              <a:pPr algn="ctr">
                <a:lnSpc>
                  <a:spcPct val="150000"/>
                </a:lnSpc>
              </a:pPr>
              <a:endParaRPr lang="zh-CN" altLang="en-US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47" name="任意多边形 46"/>
            <p:cNvSpPr/>
            <p:nvPr>
              <p:custDataLst>
                <p:tags r:id="rId8"/>
              </p:custDataLst>
            </p:nvPr>
          </p:nvSpPr>
          <p:spPr>
            <a:xfrm>
              <a:off x="800100" y="2440493"/>
              <a:ext cx="1962150" cy="354394"/>
            </a:xfrm>
            <a:custGeom>
              <a:avLst/>
              <a:gdLst>
                <a:gd name="connsiteX0" fmla="*/ 98425 w 1803400"/>
                <a:gd name="connsiteY0" fmla="*/ 0 h 325721"/>
                <a:gd name="connsiteX1" fmla="*/ 148430 w 1803400"/>
                <a:gd name="connsiteY1" fmla="*/ 86217 h 325721"/>
                <a:gd name="connsiteX2" fmla="*/ 198437 w 1803400"/>
                <a:gd name="connsiteY2" fmla="*/ 0 h 325721"/>
                <a:gd name="connsiteX3" fmla="*/ 248442 w 1803400"/>
                <a:gd name="connsiteY3" fmla="*/ 86217 h 325721"/>
                <a:gd name="connsiteX4" fmla="*/ 298449 w 1803400"/>
                <a:gd name="connsiteY4" fmla="*/ 0 h 325721"/>
                <a:gd name="connsiteX5" fmla="*/ 348454 w 1803400"/>
                <a:gd name="connsiteY5" fmla="*/ 86217 h 325721"/>
                <a:gd name="connsiteX6" fmla="*/ 398461 w 1803400"/>
                <a:gd name="connsiteY6" fmla="*/ 0 h 325721"/>
                <a:gd name="connsiteX7" fmla="*/ 448466 w 1803400"/>
                <a:gd name="connsiteY7" fmla="*/ 86217 h 325721"/>
                <a:gd name="connsiteX8" fmla="*/ 498473 w 1803400"/>
                <a:gd name="connsiteY8" fmla="*/ 0 h 325721"/>
                <a:gd name="connsiteX9" fmla="*/ 548478 w 1803400"/>
                <a:gd name="connsiteY9" fmla="*/ 86217 h 325721"/>
                <a:gd name="connsiteX10" fmla="*/ 598485 w 1803400"/>
                <a:gd name="connsiteY10" fmla="*/ 0 h 325721"/>
                <a:gd name="connsiteX11" fmla="*/ 648490 w 1803400"/>
                <a:gd name="connsiteY11" fmla="*/ 86217 h 325721"/>
                <a:gd name="connsiteX12" fmla="*/ 698497 w 1803400"/>
                <a:gd name="connsiteY12" fmla="*/ 0 h 325721"/>
                <a:gd name="connsiteX13" fmla="*/ 748502 w 1803400"/>
                <a:gd name="connsiteY13" fmla="*/ 86217 h 325721"/>
                <a:gd name="connsiteX14" fmla="*/ 798509 w 1803400"/>
                <a:gd name="connsiteY14" fmla="*/ 0 h 325721"/>
                <a:gd name="connsiteX15" fmla="*/ 848514 w 1803400"/>
                <a:gd name="connsiteY15" fmla="*/ 86217 h 325721"/>
                <a:gd name="connsiteX16" fmla="*/ 898521 w 1803400"/>
                <a:gd name="connsiteY16" fmla="*/ 0 h 325721"/>
                <a:gd name="connsiteX17" fmla="*/ 948526 w 1803400"/>
                <a:gd name="connsiteY17" fmla="*/ 86217 h 325721"/>
                <a:gd name="connsiteX18" fmla="*/ 998533 w 1803400"/>
                <a:gd name="connsiteY18" fmla="*/ 0 h 325721"/>
                <a:gd name="connsiteX19" fmla="*/ 1048538 w 1803400"/>
                <a:gd name="connsiteY19" fmla="*/ 86217 h 325721"/>
                <a:gd name="connsiteX20" fmla="*/ 1098545 w 1803400"/>
                <a:gd name="connsiteY20" fmla="*/ 0 h 325721"/>
                <a:gd name="connsiteX21" fmla="*/ 1148550 w 1803400"/>
                <a:gd name="connsiteY21" fmla="*/ 86217 h 325721"/>
                <a:gd name="connsiteX22" fmla="*/ 1198557 w 1803400"/>
                <a:gd name="connsiteY22" fmla="*/ 0 h 325721"/>
                <a:gd name="connsiteX23" fmla="*/ 1248562 w 1803400"/>
                <a:gd name="connsiteY23" fmla="*/ 86217 h 325721"/>
                <a:gd name="connsiteX24" fmla="*/ 1298569 w 1803400"/>
                <a:gd name="connsiteY24" fmla="*/ 0 h 325721"/>
                <a:gd name="connsiteX25" fmla="*/ 1348574 w 1803400"/>
                <a:gd name="connsiteY25" fmla="*/ 86217 h 325721"/>
                <a:gd name="connsiteX26" fmla="*/ 1398581 w 1803400"/>
                <a:gd name="connsiteY26" fmla="*/ 0 h 325721"/>
                <a:gd name="connsiteX27" fmla="*/ 1448586 w 1803400"/>
                <a:gd name="connsiteY27" fmla="*/ 86217 h 325721"/>
                <a:gd name="connsiteX28" fmla="*/ 1498593 w 1803400"/>
                <a:gd name="connsiteY28" fmla="*/ 0 h 325721"/>
                <a:gd name="connsiteX29" fmla="*/ 1548598 w 1803400"/>
                <a:gd name="connsiteY29" fmla="*/ 86217 h 325721"/>
                <a:gd name="connsiteX30" fmla="*/ 1598605 w 1803400"/>
                <a:gd name="connsiteY30" fmla="*/ 0 h 325721"/>
                <a:gd name="connsiteX31" fmla="*/ 1648610 w 1803400"/>
                <a:gd name="connsiteY31" fmla="*/ 86217 h 325721"/>
                <a:gd name="connsiteX32" fmla="*/ 1698617 w 1803400"/>
                <a:gd name="connsiteY32" fmla="*/ 0 h 325721"/>
                <a:gd name="connsiteX33" fmla="*/ 1748622 w 1803400"/>
                <a:gd name="connsiteY33" fmla="*/ 86217 h 325721"/>
                <a:gd name="connsiteX34" fmla="*/ 1798629 w 1803400"/>
                <a:gd name="connsiteY34" fmla="*/ 0 h 325721"/>
                <a:gd name="connsiteX35" fmla="*/ 1803400 w 1803400"/>
                <a:gd name="connsiteY35" fmla="*/ 8226 h 325721"/>
                <a:gd name="connsiteX36" fmla="*/ 1803400 w 1803400"/>
                <a:gd name="connsiteY36" fmla="*/ 89994 h 325721"/>
                <a:gd name="connsiteX37" fmla="*/ 1803400 w 1803400"/>
                <a:gd name="connsiteY37" fmla="*/ 325721 h 325721"/>
                <a:gd name="connsiteX38" fmla="*/ 0 w 1803400"/>
                <a:gd name="connsiteY38" fmla="*/ 325721 h 325721"/>
                <a:gd name="connsiteX39" fmla="*/ 0 w 1803400"/>
                <a:gd name="connsiteY39" fmla="*/ 89994 h 325721"/>
                <a:gd name="connsiteX40" fmla="*/ 0 w 1803400"/>
                <a:gd name="connsiteY40" fmla="*/ 2736 h 325721"/>
                <a:gd name="connsiteX41" fmla="*/ 48418 w 1803400"/>
                <a:gd name="connsiteY41" fmla="*/ 86217 h 325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1803400" h="325721">
                  <a:moveTo>
                    <a:pt x="98425" y="0"/>
                  </a:moveTo>
                  <a:lnTo>
                    <a:pt x="148430" y="86217"/>
                  </a:lnTo>
                  <a:lnTo>
                    <a:pt x="198437" y="0"/>
                  </a:lnTo>
                  <a:lnTo>
                    <a:pt x="248442" y="86217"/>
                  </a:lnTo>
                  <a:lnTo>
                    <a:pt x="298449" y="0"/>
                  </a:lnTo>
                  <a:lnTo>
                    <a:pt x="348454" y="86217"/>
                  </a:lnTo>
                  <a:lnTo>
                    <a:pt x="398461" y="0"/>
                  </a:lnTo>
                  <a:lnTo>
                    <a:pt x="448466" y="86217"/>
                  </a:lnTo>
                  <a:lnTo>
                    <a:pt x="498473" y="0"/>
                  </a:lnTo>
                  <a:lnTo>
                    <a:pt x="548478" y="86217"/>
                  </a:lnTo>
                  <a:lnTo>
                    <a:pt x="598485" y="0"/>
                  </a:lnTo>
                  <a:lnTo>
                    <a:pt x="648490" y="86217"/>
                  </a:lnTo>
                  <a:lnTo>
                    <a:pt x="698497" y="0"/>
                  </a:lnTo>
                  <a:lnTo>
                    <a:pt x="748502" y="86217"/>
                  </a:lnTo>
                  <a:lnTo>
                    <a:pt x="798509" y="0"/>
                  </a:lnTo>
                  <a:lnTo>
                    <a:pt x="848514" y="86217"/>
                  </a:lnTo>
                  <a:lnTo>
                    <a:pt x="898521" y="0"/>
                  </a:lnTo>
                  <a:lnTo>
                    <a:pt x="948526" y="86217"/>
                  </a:lnTo>
                  <a:lnTo>
                    <a:pt x="998533" y="0"/>
                  </a:lnTo>
                  <a:lnTo>
                    <a:pt x="1048538" y="86217"/>
                  </a:lnTo>
                  <a:lnTo>
                    <a:pt x="1098545" y="0"/>
                  </a:lnTo>
                  <a:lnTo>
                    <a:pt x="1148550" y="86217"/>
                  </a:lnTo>
                  <a:lnTo>
                    <a:pt x="1198557" y="0"/>
                  </a:lnTo>
                  <a:lnTo>
                    <a:pt x="1248562" y="86217"/>
                  </a:lnTo>
                  <a:lnTo>
                    <a:pt x="1298569" y="0"/>
                  </a:lnTo>
                  <a:lnTo>
                    <a:pt x="1348574" y="86217"/>
                  </a:lnTo>
                  <a:lnTo>
                    <a:pt x="1398581" y="0"/>
                  </a:lnTo>
                  <a:lnTo>
                    <a:pt x="1448586" y="86217"/>
                  </a:lnTo>
                  <a:lnTo>
                    <a:pt x="1498593" y="0"/>
                  </a:lnTo>
                  <a:lnTo>
                    <a:pt x="1548598" y="86217"/>
                  </a:lnTo>
                  <a:lnTo>
                    <a:pt x="1598605" y="0"/>
                  </a:lnTo>
                  <a:lnTo>
                    <a:pt x="1648610" y="86217"/>
                  </a:lnTo>
                  <a:lnTo>
                    <a:pt x="1698617" y="0"/>
                  </a:lnTo>
                  <a:lnTo>
                    <a:pt x="1748622" y="86217"/>
                  </a:lnTo>
                  <a:lnTo>
                    <a:pt x="1798629" y="0"/>
                  </a:lnTo>
                  <a:lnTo>
                    <a:pt x="1803400" y="8226"/>
                  </a:lnTo>
                  <a:lnTo>
                    <a:pt x="1803400" y="89994"/>
                  </a:lnTo>
                  <a:lnTo>
                    <a:pt x="1803400" y="325721"/>
                  </a:lnTo>
                  <a:lnTo>
                    <a:pt x="0" y="325721"/>
                  </a:lnTo>
                  <a:lnTo>
                    <a:pt x="0" y="89994"/>
                  </a:lnTo>
                  <a:lnTo>
                    <a:pt x="0" y="2736"/>
                  </a:lnTo>
                  <a:lnTo>
                    <a:pt x="48418" y="86217"/>
                  </a:lnTo>
                  <a:close/>
                </a:path>
              </a:pathLst>
            </a:custGeom>
            <a:solidFill>
              <a:schemeClr val="bg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2">
              <a:srgbClr val="2C89CE">
                <a:shade val="50000"/>
              </a:srgbClr>
            </a:lnRef>
            <a:fillRef idx="1">
              <a:srgbClr val="2C89CE"/>
            </a:fillRef>
            <a:effectRef idx="0">
              <a:srgbClr val="2C89CE"/>
            </a:effectRef>
            <a:fontRef idx="minor">
              <a:sysClr val="window" lastClr="FFFFFF"/>
            </a:fontRef>
          </p:style>
          <p:txBody>
            <a:bodyPr rtlCol="0" anchor="ctr">
              <a:normAutofit lnSpcReduction="10000"/>
            </a:bodyPr>
            <a:lstStyle/>
            <a:p>
              <a:pPr algn="ctr"/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C</a:t>
              </a:r>
            </a:p>
          </p:txBody>
        </p:sp>
        <p:cxnSp>
          <p:nvCxnSpPr>
            <p:cNvPr id="48" name="直接连接符 47"/>
            <p:cNvCxnSpPr/>
            <p:nvPr>
              <p:custDataLst>
                <p:tags r:id="rId9"/>
              </p:custDataLst>
            </p:nvPr>
          </p:nvCxnSpPr>
          <p:spPr>
            <a:xfrm>
              <a:off x="1978870" y="2617690"/>
              <a:ext cx="78338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rgbClr val="2C89CE"/>
            </a:lnRef>
            <a:fillRef idx="0">
              <a:srgbClr val="2C89CE"/>
            </a:fillRef>
            <a:effectRef idx="0">
              <a:srgbClr val="2C89CE"/>
            </a:effectRef>
            <a:fontRef idx="minor">
              <a:srgbClr val="5F5F5F"/>
            </a:fontRef>
          </p:style>
        </p:cxnSp>
        <p:cxnSp>
          <p:nvCxnSpPr>
            <p:cNvPr id="49" name="直接连接符 48"/>
            <p:cNvCxnSpPr/>
            <p:nvPr>
              <p:custDataLst>
                <p:tags r:id="rId10"/>
              </p:custDataLst>
            </p:nvPr>
          </p:nvCxnSpPr>
          <p:spPr>
            <a:xfrm>
              <a:off x="800100" y="2617690"/>
              <a:ext cx="78338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rgbClr val="2C89CE"/>
            </a:lnRef>
            <a:fillRef idx="0">
              <a:srgbClr val="2C89CE"/>
            </a:fillRef>
            <a:effectRef idx="0">
              <a:srgbClr val="2C89CE"/>
            </a:effectRef>
            <a:fontRef idx="minor">
              <a:srgbClr val="5F5F5F"/>
            </a:fontRef>
          </p:style>
        </p:cxnSp>
      </p:grpSp>
      <p:sp>
        <p:nvSpPr>
          <p:cNvPr id="18" name="文本框 17"/>
          <p:cNvSpPr txBox="1"/>
          <p:nvPr>
            <p:custDataLst>
              <p:tags r:id="rId4"/>
            </p:custDataLst>
          </p:nvPr>
        </p:nvSpPr>
        <p:spPr>
          <a:xfrm>
            <a:off x="1673225" y="3708400"/>
            <a:ext cx="1959610" cy="10458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 b="1" dirty="0">
                <a:solidFill>
                  <a:schemeClr val="bg1"/>
                </a:solidFill>
                <a:cs typeface="+mn-ea"/>
                <a:sym typeface="+mn-lt"/>
              </a:rPr>
              <a:t>借口推辞</a:t>
            </a:r>
            <a:endParaRPr lang="zh-CN" altLang="en-US" sz="2000" b="1" spc="15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>
            <p:custDataLst>
              <p:tags r:id="rId5"/>
            </p:custDataLst>
          </p:nvPr>
        </p:nvSpPr>
        <p:spPr>
          <a:xfrm>
            <a:off x="5108575" y="3708400"/>
            <a:ext cx="1959610" cy="10458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 b="1" dirty="0">
                <a:solidFill>
                  <a:schemeClr val="bg1"/>
                </a:solidFill>
                <a:cs typeface="+mn-ea"/>
                <a:sym typeface="+mn-lt"/>
              </a:rPr>
              <a:t>偏激的</a:t>
            </a:r>
          </a:p>
          <a:p>
            <a:pPr algn="ctr">
              <a:lnSpc>
                <a:spcPct val="120000"/>
              </a:lnSpc>
            </a:pPr>
            <a:r>
              <a:rPr lang="zh-CN" altLang="en-US" sz="2000" b="1" dirty="0">
                <a:solidFill>
                  <a:schemeClr val="bg1"/>
                </a:solidFill>
                <a:cs typeface="+mn-ea"/>
                <a:sym typeface="+mn-lt"/>
              </a:rPr>
              <a:t>感情色彩</a:t>
            </a:r>
            <a:endParaRPr lang="zh-CN" altLang="en-US" sz="2000" b="1" spc="15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>
            <p:custDataLst>
              <p:tags r:id="rId6"/>
            </p:custDataLst>
          </p:nvPr>
        </p:nvSpPr>
        <p:spPr>
          <a:xfrm>
            <a:off x="8543925" y="3708400"/>
            <a:ext cx="1959610" cy="10458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 b="1" dirty="0">
                <a:solidFill>
                  <a:schemeClr val="bg1"/>
                </a:solidFill>
                <a:cs typeface="+mn-ea"/>
                <a:sym typeface="+mn-lt"/>
              </a:rPr>
              <a:t>总在立场上</a:t>
            </a:r>
          </a:p>
          <a:p>
            <a:pPr algn="ctr">
              <a:lnSpc>
                <a:spcPct val="120000"/>
              </a:lnSpc>
            </a:pPr>
            <a:r>
              <a:rPr lang="zh-CN" altLang="en-US" sz="2000" b="1" dirty="0">
                <a:solidFill>
                  <a:schemeClr val="bg1"/>
                </a:solidFill>
                <a:cs typeface="+mn-ea"/>
                <a:sym typeface="+mn-lt"/>
              </a:rPr>
              <a:t>讨价还价</a:t>
            </a:r>
            <a:endParaRPr lang="zh-CN" altLang="en-US" sz="2000" b="1" spc="15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3862825" y="1104569"/>
            <a:ext cx="4948950" cy="340283"/>
            <a:chOff x="1045450" y="2031380"/>
            <a:chExt cx="4948950" cy="340283"/>
          </a:xfrm>
        </p:grpSpPr>
        <p:sp>
          <p:nvSpPr>
            <p:cNvPr id="6" name="文本框 5"/>
            <p:cNvSpPr txBox="1"/>
            <p:nvPr/>
          </p:nvSpPr>
          <p:spPr>
            <a:xfrm>
              <a:off x="2049340" y="2031380"/>
              <a:ext cx="29411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chemeClr val="bg1">
                      <a:lumMod val="85000"/>
                    </a:schemeClr>
                  </a:solidFill>
                  <a:cs typeface="+mn-ea"/>
                  <a:sym typeface="+mn-lt"/>
                </a:rPr>
                <a:t>ENTERPRISE MANAGEMENT TRAINING</a:t>
              </a:r>
              <a:endParaRPr lang="zh-CN" altLang="en-US" sz="1100" dirty="0">
                <a:solidFill>
                  <a:schemeClr val="bg1">
                    <a:lumMod val="8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1045450" y="2167367"/>
              <a:ext cx="4948950" cy="204296"/>
              <a:chOff x="6837680" y="3870960"/>
              <a:chExt cx="4094480" cy="0"/>
            </a:xfrm>
          </p:grpSpPr>
          <p:cxnSp>
            <p:nvCxnSpPr>
              <p:cNvPr id="8" name="直接连接符 7"/>
              <p:cNvCxnSpPr/>
              <p:nvPr/>
            </p:nvCxnSpPr>
            <p:spPr>
              <a:xfrm>
                <a:off x="683768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1009904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" name="文本框 9"/>
          <p:cNvSpPr txBox="1"/>
          <p:nvPr/>
        </p:nvSpPr>
        <p:spPr>
          <a:xfrm>
            <a:off x="4902200" y="577850"/>
            <a:ext cx="2870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42AE8E"/>
                </a:solidFill>
                <a:cs typeface="+mn-ea"/>
                <a:sym typeface="+mn-lt"/>
              </a:rPr>
              <a:t>产生僵局的原因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8604" y="6601439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http://www.1ppt.com/xiazai/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1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1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155" grpId="0" autoUpdateAnimBg="0"/>
      <p:bldP spid="18" grpId="0"/>
      <p:bldP spid="19" grpId="0"/>
      <p:bldP spid="20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组合 108"/>
          <p:cNvGrpSpPr/>
          <p:nvPr/>
        </p:nvGrpSpPr>
        <p:grpSpPr>
          <a:xfrm>
            <a:off x="3862825" y="1104569"/>
            <a:ext cx="4948950" cy="340283"/>
            <a:chOff x="1045450" y="2031380"/>
            <a:chExt cx="4948950" cy="340283"/>
          </a:xfrm>
        </p:grpSpPr>
        <p:sp>
          <p:nvSpPr>
            <p:cNvPr id="68" name="文本框 67"/>
            <p:cNvSpPr txBox="1"/>
            <p:nvPr/>
          </p:nvSpPr>
          <p:spPr>
            <a:xfrm>
              <a:off x="2049340" y="2031380"/>
              <a:ext cx="29411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chemeClr val="bg1">
                      <a:lumMod val="85000"/>
                    </a:schemeClr>
                  </a:solidFill>
                  <a:cs typeface="+mn-ea"/>
                  <a:sym typeface="+mn-lt"/>
                </a:rPr>
                <a:t>ENTERPRISE MANAGEMENT TRAINING</a:t>
              </a:r>
              <a:endParaRPr lang="zh-CN" altLang="en-US" sz="1100" dirty="0">
                <a:solidFill>
                  <a:schemeClr val="bg1">
                    <a:lumMod val="8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69" name="组合 68"/>
            <p:cNvGrpSpPr/>
            <p:nvPr/>
          </p:nvGrpSpPr>
          <p:grpSpPr>
            <a:xfrm>
              <a:off x="1045450" y="2167367"/>
              <a:ext cx="4948950" cy="204296"/>
              <a:chOff x="6837680" y="3870960"/>
              <a:chExt cx="4094480" cy="0"/>
            </a:xfrm>
          </p:grpSpPr>
          <p:cxnSp>
            <p:nvCxnSpPr>
              <p:cNvPr id="70" name="直接连接符 69"/>
              <p:cNvCxnSpPr/>
              <p:nvPr/>
            </p:nvCxnSpPr>
            <p:spPr>
              <a:xfrm>
                <a:off x="683768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1009904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0" name="文本框 109"/>
          <p:cNvSpPr txBox="1"/>
          <p:nvPr/>
        </p:nvSpPr>
        <p:spPr>
          <a:xfrm>
            <a:off x="4902200" y="577850"/>
            <a:ext cx="2870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42AE8E"/>
                </a:solidFill>
                <a:cs typeface="+mn-ea"/>
                <a:sym typeface="+mn-lt"/>
              </a:rPr>
              <a:t>产生僵局的原因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861060" y="2060575"/>
            <a:ext cx="8486775" cy="3606800"/>
            <a:chOff x="1716" y="3155"/>
            <a:chExt cx="13365" cy="5680"/>
          </a:xfrm>
        </p:grpSpPr>
        <p:sp>
          <p:nvSpPr>
            <p:cNvPr id="565252" name="Text Box 4"/>
            <p:cNvSpPr txBox="1">
              <a:spLocks noChangeArrowheads="1"/>
            </p:cNvSpPr>
            <p:nvPr/>
          </p:nvSpPr>
          <p:spPr bwMode="auto">
            <a:xfrm>
              <a:off x="2256" y="3972"/>
              <a:ext cx="8165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18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（一）理解沟通中的障碍</a:t>
              </a:r>
            </a:p>
          </p:txBody>
        </p:sp>
        <p:sp>
          <p:nvSpPr>
            <p:cNvPr id="7" name="Text Box 2"/>
            <p:cNvSpPr txBox="1">
              <a:spLocks noChangeArrowheads="1"/>
            </p:cNvSpPr>
            <p:nvPr/>
          </p:nvSpPr>
          <p:spPr bwMode="auto">
            <a:xfrm>
              <a:off x="2584" y="6074"/>
              <a:ext cx="12497" cy="27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9pPr>
            </a:lstStyle>
            <a:p>
              <a:pPr algn="just" eaLnBrk="1" fontAlgn="auto" hangingPunct="1">
                <a:lnSpc>
                  <a:spcPct val="150000"/>
                </a:lnSpc>
                <a:spcBef>
                  <a:spcPts val="0"/>
                </a:spcBef>
              </a:pPr>
              <a:r>
                <a:rPr lang="zh-CN" altLang="en-US" sz="18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  理解：</a:t>
              </a:r>
            </a:p>
            <a:p>
              <a:pPr algn="just" eaLnBrk="1" fontAlgn="auto" hangingPunct="1">
                <a:lnSpc>
                  <a:spcPct val="150000"/>
                </a:lnSpc>
                <a:spcBef>
                  <a:spcPts val="0"/>
                </a:spcBef>
              </a:pPr>
              <a:r>
                <a:rPr lang="zh-CN" altLang="en-US" sz="18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  ⒈沟通主要是通过语言来进行的。</a:t>
              </a:r>
            </a:p>
            <a:p>
              <a:pPr algn="just" eaLnBrk="1" fontAlgn="auto" hangingPunct="1">
                <a:lnSpc>
                  <a:spcPct val="150000"/>
                </a:lnSpc>
                <a:spcBef>
                  <a:spcPts val="0"/>
                </a:spcBef>
              </a:pPr>
              <a:r>
                <a:rPr lang="zh-CN" altLang="en-US" sz="18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  ⒉沟通不仅是信息的交流，还包括情感、</a:t>
              </a:r>
              <a:r>
                <a:rPr lang="zh-CN" altLang="en-US" sz="1800" b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思想</a:t>
              </a:r>
              <a:r>
                <a:rPr lang="zh-CN" altLang="en-US" sz="18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、观点与态度的交换。</a:t>
              </a:r>
            </a:p>
            <a:p>
              <a:pPr algn="just" eaLnBrk="1" fontAlgn="auto" hangingPunct="1">
                <a:lnSpc>
                  <a:spcPct val="150000"/>
                </a:lnSpc>
                <a:spcBef>
                  <a:spcPts val="0"/>
                </a:spcBef>
              </a:pPr>
              <a:r>
                <a:rPr lang="zh-CN" altLang="en-US" sz="1800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  ⒊沟通过程中会受到人的复杂心理过程的影响，易造成失真。</a:t>
              </a:r>
            </a:p>
          </p:txBody>
        </p:sp>
        <p:sp>
          <p:nvSpPr>
            <p:cNvPr id="8" name="Text Box 4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584" y="4894"/>
              <a:ext cx="9656" cy="630"/>
            </a:xfrm>
            <a:prstGeom prst="rect">
              <a:avLst/>
            </a:prstGeom>
            <a:solidFill>
              <a:srgbClr val="EEA071"/>
            </a:solidFill>
            <a:ln w="9525">
              <a:solidFill>
                <a:schemeClr val="bg1"/>
              </a:solidFill>
              <a:miter lim="800000"/>
            </a:ln>
          </p:spPr>
          <p:txBody>
            <a:bodyPr wrap="square">
              <a:spAutoFit/>
            </a:bodyPr>
            <a:lstStyle>
              <a:lvl1pPr eaLnBrk="0" hangingPunct="0"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20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      沟通是人与人之间传达思想或交换信息的过程。</a:t>
              </a:r>
            </a:p>
          </p:txBody>
        </p:sp>
        <p:sp>
          <p:nvSpPr>
            <p:cNvPr id="561155" name="Text Box 3"/>
            <p:cNvSpPr txBox="1">
              <a:spLocks noChangeArrowheads="1"/>
            </p:cNvSpPr>
            <p:nvPr/>
          </p:nvSpPr>
          <p:spPr bwMode="auto">
            <a:xfrm>
              <a:off x="1716" y="3155"/>
              <a:ext cx="9723" cy="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Comic Sans MS" panose="030F0702030302020204" pitchFamily="66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2000" dirty="0">
                  <a:solidFill>
                    <a:srgbClr val="EEA071"/>
                  </a:solidFill>
                  <a:latin typeface="+mn-lt"/>
                  <a:ea typeface="+mn-ea"/>
                  <a:cs typeface="+mn-ea"/>
                  <a:sym typeface="+mn-lt"/>
                </a:rPr>
                <a:t>三、信息沟通的障碍</a:t>
              </a:r>
            </a:p>
          </p:txBody>
        </p:sp>
      </p:grpSp>
      <p:pic>
        <p:nvPicPr>
          <p:cNvPr id="3" name="图片 2" descr="51miz-E1226554-D287948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11895" y="2964180"/>
            <a:ext cx="2789555" cy="27895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组合 108"/>
          <p:cNvGrpSpPr/>
          <p:nvPr/>
        </p:nvGrpSpPr>
        <p:grpSpPr>
          <a:xfrm>
            <a:off x="3862825" y="1104569"/>
            <a:ext cx="4948950" cy="340283"/>
            <a:chOff x="1045450" y="2031380"/>
            <a:chExt cx="4948950" cy="340283"/>
          </a:xfrm>
        </p:grpSpPr>
        <p:sp>
          <p:nvSpPr>
            <p:cNvPr id="68" name="文本框 67"/>
            <p:cNvSpPr txBox="1"/>
            <p:nvPr/>
          </p:nvSpPr>
          <p:spPr>
            <a:xfrm>
              <a:off x="2049340" y="2031380"/>
              <a:ext cx="29411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chemeClr val="bg1">
                      <a:lumMod val="85000"/>
                    </a:schemeClr>
                  </a:solidFill>
                  <a:cs typeface="+mn-ea"/>
                  <a:sym typeface="+mn-lt"/>
                </a:rPr>
                <a:t>ENTERPRISE MANAGEMENT TRAINING</a:t>
              </a:r>
              <a:endParaRPr lang="zh-CN" altLang="en-US" sz="1100" dirty="0">
                <a:solidFill>
                  <a:schemeClr val="bg1">
                    <a:lumMod val="8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69" name="组合 68"/>
            <p:cNvGrpSpPr/>
            <p:nvPr/>
          </p:nvGrpSpPr>
          <p:grpSpPr>
            <a:xfrm>
              <a:off x="1045450" y="2167367"/>
              <a:ext cx="4948950" cy="204296"/>
              <a:chOff x="6837680" y="3870960"/>
              <a:chExt cx="4094480" cy="0"/>
            </a:xfrm>
          </p:grpSpPr>
          <p:cxnSp>
            <p:nvCxnSpPr>
              <p:cNvPr id="70" name="直接连接符 69"/>
              <p:cNvCxnSpPr/>
              <p:nvPr/>
            </p:nvCxnSpPr>
            <p:spPr>
              <a:xfrm>
                <a:off x="683768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10099040" y="3870960"/>
                <a:ext cx="83312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0" name="文本框 109"/>
          <p:cNvSpPr txBox="1"/>
          <p:nvPr/>
        </p:nvSpPr>
        <p:spPr>
          <a:xfrm>
            <a:off x="4902200" y="577850"/>
            <a:ext cx="2870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rgbClr val="42AE8E"/>
                </a:solidFill>
                <a:cs typeface="+mn-ea"/>
                <a:sym typeface="+mn-lt"/>
              </a:rPr>
              <a:t>产生僵局的原因</a:t>
            </a:r>
          </a:p>
        </p:txBody>
      </p:sp>
      <p:sp>
        <p:nvSpPr>
          <p:cNvPr id="565252" name="Text Box 4"/>
          <p:cNvSpPr txBox="1">
            <a:spLocks noChangeArrowheads="1"/>
          </p:cNvSpPr>
          <p:nvPr/>
        </p:nvSpPr>
        <p:spPr bwMode="auto">
          <a:xfrm>
            <a:off x="1203644" y="2579211"/>
            <a:ext cx="5184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（二）沟通中的障碍</a:t>
            </a:r>
          </a:p>
        </p:txBody>
      </p:sp>
      <p:sp>
        <p:nvSpPr>
          <p:cNvPr id="561155" name="Text Box 3"/>
          <p:cNvSpPr txBox="1">
            <a:spLocks noChangeArrowheads="1"/>
          </p:cNvSpPr>
          <p:nvPr/>
        </p:nvSpPr>
        <p:spPr bwMode="auto">
          <a:xfrm>
            <a:off x="861060" y="2060736"/>
            <a:ext cx="6173788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dirty="0">
                <a:solidFill>
                  <a:srgbClr val="EEA071"/>
                </a:solidFill>
                <a:latin typeface="+mn-lt"/>
                <a:ea typeface="+mn-ea"/>
                <a:cs typeface="+mn-ea"/>
                <a:sym typeface="+mn-lt"/>
              </a:rPr>
              <a:t>三、信息沟通的障碍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1628140" y="3352800"/>
            <a:ext cx="1547495" cy="381000"/>
            <a:chOff x="2564" y="5280"/>
            <a:chExt cx="2437" cy="600"/>
          </a:xfrm>
        </p:grpSpPr>
        <p:sp>
          <p:nvSpPr>
            <p:cNvPr id="2" name="椭圆 1"/>
            <p:cNvSpPr/>
            <p:nvPr/>
          </p:nvSpPr>
          <p:spPr>
            <a:xfrm>
              <a:off x="2564" y="5280"/>
              <a:ext cx="600" cy="600"/>
            </a:xfrm>
            <a:prstGeom prst="ellipse">
              <a:avLst/>
            </a:prstGeom>
            <a:solidFill>
              <a:srgbClr val="EEA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1600"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3246" y="5290"/>
              <a:ext cx="1755" cy="582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zh-CN" altLang="en-US" b="1" dirty="0">
                  <a:solidFill>
                    <a:srgbClr val="EEA071"/>
                  </a:solidFill>
                  <a:cs typeface="+mn-ea"/>
                  <a:sym typeface="+mn-lt"/>
                </a:rPr>
                <a:t>语言障碍</a:t>
              </a: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1734820" y="3721100"/>
            <a:ext cx="9484360" cy="37741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</a:pPr>
            <a:r>
              <a:rPr lang="zh-CN" altLang="en-US" sz="1400" dirty="0">
                <a:cs typeface="+mn-ea"/>
                <a:sym typeface="+mn-lt"/>
              </a:rPr>
              <a:t>    </a:t>
            </a:r>
            <a:r>
              <a:rPr lang="en-US" altLang="zh-CN" sz="1400" dirty="0">
                <a:cs typeface="+mn-ea"/>
                <a:sym typeface="+mn-lt"/>
              </a:rPr>
              <a:t>   </a:t>
            </a:r>
            <a:r>
              <a:rPr lang="zh-CN" altLang="en-US" sz="1400" dirty="0">
                <a:cs typeface="+mn-ea"/>
                <a:sym typeface="+mn-lt"/>
              </a:rPr>
              <a:t>语言障碍一般表现为：一方能够听懂，但另一方不能听懂，或双方都听不懂以及双方都能听懂，但经常产生误解。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723900" y="4387215"/>
            <a:ext cx="10458450" cy="1925320"/>
            <a:chOff x="1140" y="6909"/>
            <a:chExt cx="16470" cy="3032"/>
          </a:xfrm>
        </p:grpSpPr>
        <p:sp>
          <p:nvSpPr>
            <p:cNvPr id="6" name="圆角矩形 5"/>
            <p:cNvSpPr/>
            <p:nvPr/>
          </p:nvSpPr>
          <p:spPr>
            <a:xfrm>
              <a:off x="1140" y="6909"/>
              <a:ext cx="16470" cy="3033"/>
            </a:xfrm>
            <a:prstGeom prst="roundRect">
              <a:avLst/>
            </a:prstGeom>
            <a:solidFill>
              <a:srgbClr val="42AE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417" y="7122"/>
              <a:ext cx="15916" cy="2688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just" fontAlgn="auto">
                <a:lnSpc>
                  <a:spcPct val="150000"/>
                </a:lnSpc>
                <a:spcBef>
                  <a:spcPts val="0"/>
                </a:spcBef>
              </a:pPr>
              <a:r>
                <a:rPr lang="zh-CN" altLang="en-US" sz="1400" dirty="0">
                  <a:solidFill>
                    <a:schemeClr val="bg1"/>
                  </a:solidFill>
                  <a:cs typeface="+mn-ea"/>
                  <a:sym typeface="+mn-lt"/>
                </a:rPr>
                <a:t>举例：</a:t>
              </a:r>
            </a:p>
            <a:p>
              <a:pPr algn="just" fontAlgn="auto">
                <a:lnSpc>
                  <a:spcPct val="150000"/>
                </a:lnSpc>
                <a:spcBef>
                  <a:spcPts val="0"/>
                </a:spcBef>
              </a:pPr>
              <a:r>
                <a:rPr lang="zh-CN" altLang="en-US" sz="1400" dirty="0">
                  <a:solidFill>
                    <a:schemeClr val="bg1"/>
                  </a:solidFill>
                  <a:cs typeface="+mn-ea"/>
                  <a:sym typeface="+mn-lt"/>
                </a:rPr>
                <a:t>      一个到日本去谈判的美国商务代表团，碰到这样一件尴尬的事：直到他们要打道回府前，才知道贸易业务遇到了语言障碍，没有了达成协议的希望。因为在谈判时，就价格的确定上，开始没有得到统一，谈判快要告一段落时，美方在价格上稍微作了点让步，这时，日本方面的回答是“</a:t>
              </a: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Hi</a:t>
              </a:r>
              <a:r>
                <a:rPr lang="zh-CN" altLang="en-US" sz="1400" dirty="0">
                  <a:solidFill>
                    <a:schemeClr val="bg1"/>
                  </a:solidFill>
                  <a:cs typeface="+mn-ea"/>
                  <a:sym typeface="+mn-lt"/>
                </a:rPr>
                <a:t>！（嘿）”。结束后，美方就如释重负地准备“打道回府”。但结果其实并非如此</a:t>
              </a: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.</a:t>
              </a:r>
            </a:p>
            <a:p>
              <a:pPr algn="just" fontAlgn="auto">
                <a:lnSpc>
                  <a:spcPct val="150000"/>
                </a:lnSpc>
                <a:spcBef>
                  <a:spcPts val="0"/>
                </a:spcBef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    </a:t>
              </a:r>
              <a:r>
                <a:rPr lang="zh-CN" altLang="en-US" sz="1400" dirty="0">
                  <a:solidFill>
                    <a:schemeClr val="bg1"/>
                  </a:solidFill>
                  <a:cs typeface="+mn-ea"/>
                  <a:sym typeface="+mn-lt"/>
                </a:rPr>
                <a:t>因为日本人说“嘿”，意味着“是，我理解你的意思（但我并不一定要认同你的意见）。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mYyYzc4YWY1ZTRiYTI0MDVhNmVmYmUzNjc4ZmNiMGY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NOCLEAR" val="0"/>
  <p:tag name="KSO_WM_UNIT_VALUE" val="2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735_3*l_h_f*1_1_1"/>
  <p:tag name="KSO_WM_TEMPLATE_CATEGORY" val="diagram"/>
  <p:tag name="KSO_WM_TEMPLATE_INDEX" val="735"/>
  <p:tag name="KSO_WM_UNIT_LAYERLEVEL" val="1_1_1"/>
  <p:tag name="KSO_WM_TAG_VERSION" val="1.0"/>
  <p:tag name="KSO_WM_UNIT_PRESET_TEXT" val="单击此处添加&#10;文本具体内容"/>
  <p:tag name="KSO_WM_UNIT_TEXT_FILL_FORE_SCHEMECOLOR_INDEX" val="14"/>
  <p:tag name="KSO_WM_UNIT_TEXT_FILL_TYPE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NOCLEAR" val="0"/>
  <p:tag name="KSO_WM_UNIT_VALUE" val="2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735_3*l_h_f*1_2_1"/>
  <p:tag name="KSO_WM_TEMPLATE_CATEGORY" val="diagram"/>
  <p:tag name="KSO_WM_TEMPLATE_INDEX" val="735"/>
  <p:tag name="KSO_WM_UNIT_LAYERLEVEL" val="1_1_1"/>
  <p:tag name="KSO_WM_TAG_VERSION" val="1.0"/>
  <p:tag name="KSO_WM_UNIT_PRESET_TEXT" val="单击此处添加&#10;文本具体内容"/>
  <p:tag name="KSO_WM_UNIT_TEXT_FILL_FORE_SCHEMECOLOR_INDEX" val="14"/>
  <p:tag name="KSO_WM_UNIT_TEXT_FILL_TYPE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NOCLEAR" val="0"/>
  <p:tag name="KSO_WM_UNIT_VALUE" val="2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735_3*l_h_f*1_3_1"/>
  <p:tag name="KSO_WM_TEMPLATE_CATEGORY" val="diagram"/>
  <p:tag name="KSO_WM_TEMPLATE_INDEX" val="735"/>
  <p:tag name="KSO_WM_UNIT_LAYERLEVEL" val="1_1_1"/>
  <p:tag name="KSO_WM_TAG_VERSION" val="1.0"/>
  <p:tag name="KSO_WM_UNIT_PRESET_TEXT" val="单击此处添加&#10;文本具体内容"/>
  <p:tag name="KSO_WM_UNIT_TEXT_FILL_FORE_SCHEMECOLOR_INDEX" val="14"/>
  <p:tag name="KSO_WM_UNIT_TEXT_FILL_TYPE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735_3*l_h_i*1_3_1"/>
  <p:tag name="KSO_WM_TEMPLATE_CATEGORY" val="diagram"/>
  <p:tag name="KSO_WM_TEMPLATE_INDEX" val="735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diagram735_3*l_h_i*1_3_2"/>
  <p:tag name="KSO_WM_TEMPLATE_CATEGORY" val="diagram"/>
  <p:tag name="KSO_WM_TEMPLATE_INDEX" val="735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5"/>
  <p:tag name="KSO_WM_UNIT_TEXT_FILL_TYPE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"/>
  <p:tag name="KSO_WM_UNIT_ID" val="diagram735_3*l_h_i*1_3_3"/>
  <p:tag name="KSO_WM_TEMPLATE_CATEGORY" val="diagram"/>
  <p:tag name="KSO_WM_TEMPLATE_INDEX" val="735"/>
  <p:tag name="KSO_WM_UNIT_LAYERLEVEL" val="1_1_1"/>
  <p:tag name="KSO_WM_TAG_VERSION" val="1.0"/>
  <p:tag name="KSO_WM_BEAUTIFY_FLAG" val="#wm#"/>
  <p:tag name="KSO_WM_UNIT_LINE_FORE_SCHEMECOLOR_INDEX" val="5"/>
  <p:tag name="KSO_WM_UNIT_LINE_FILL_TYP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4"/>
  <p:tag name="KSO_WM_UNIT_ID" val="diagram735_3*l_h_i*1_3_4"/>
  <p:tag name="KSO_WM_TEMPLATE_CATEGORY" val="diagram"/>
  <p:tag name="KSO_WM_TEMPLATE_INDEX" val="735"/>
  <p:tag name="KSO_WM_UNIT_LAYERLEVEL" val="1_1_1"/>
  <p:tag name="KSO_WM_TAG_VERSION" val="1.0"/>
  <p:tag name="KSO_WM_BEAUTIFY_FLAG" val="#wm#"/>
  <p:tag name="KSO_WM_UNIT_LINE_FORE_SCHEMECOLOR_INDEX" val="5"/>
  <p:tag name="KSO_WM_UNIT_LINE_FILL_TYPE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735_3*l_h_i*1_2_1"/>
  <p:tag name="KSO_WM_TEMPLATE_CATEGORY" val="diagram"/>
  <p:tag name="KSO_WM_TEMPLATE_INDEX" val="735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diagram735_3*l_h_i*1_2_2"/>
  <p:tag name="KSO_WM_TEMPLATE_CATEGORY" val="diagram"/>
  <p:tag name="KSO_WM_TEMPLATE_INDEX" val="735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5"/>
  <p:tag name="KSO_WM_UNIT_TEXT_FILL_TYPE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"/>
  <p:tag name="KSO_WM_UNIT_ID" val="diagram735_3*l_h_i*1_2_3"/>
  <p:tag name="KSO_WM_TEMPLATE_CATEGORY" val="diagram"/>
  <p:tag name="KSO_WM_TEMPLATE_INDEX" val="735"/>
  <p:tag name="KSO_WM_UNIT_LAYERLEVEL" val="1_1_1"/>
  <p:tag name="KSO_WM_TAG_VERSION" val="1.0"/>
  <p:tag name="KSO_WM_BEAUTIFY_FLAG" val="#wm#"/>
  <p:tag name="KSO_WM_UNIT_LINE_FORE_SCHEMECOLOR_INDEX" val="5"/>
  <p:tag name="KSO_WM_UNIT_LINE_FILL_TYPE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4"/>
  <p:tag name="KSO_WM_UNIT_ID" val="diagram735_3*l_h_i*1_2_4"/>
  <p:tag name="KSO_WM_TEMPLATE_CATEGORY" val="diagram"/>
  <p:tag name="KSO_WM_TEMPLATE_INDEX" val="735"/>
  <p:tag name="KSO_WM_UNIT_LAYERLEVEL" val="1_1_1"/>
  <p:tag name="KSO_WM_TAG_VERSION" val="1.0"/>
  <p:tag name="KSO_WM_BEAUTIFY_FLAG" val="#wm#"/>
  <p:tag name="KSO_WM_UNIT_LINE_FORE_SCHEMECOLOR_INDEX" val="5"/>
  <p:tag name="KSO_WM_UNIT_LINE_FILL_TYPE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735_3*l_h_i*1_1_1"/>
  <p:tag name="KSO_WM_TEMPLATE_CATEGORY" val="diagram"/>
  <p:tag name="KSO_WM_TEMPLATE_INDEX" val="735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735_3*l_h_i*1_1_2"/>
  <p:tag name="KSO_WM_TEMPLATE_CATEGORY" val="diagram"/>
  <p:tag name="KSO_WM_TEMPLATE_INDEX" val="735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5"/>
  <p:tag name="KSO_WM_UNIT_TEXT_FILL_TYPE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3"/>
  <p:tag name="KSO_WM_UNIT_ID" val="diagram735_3*l_h_i*1_1_3"/>
  <p:tag name="KSO_WM_TEMPLATE_CATEGORY" val="diagram"/>
  <p:tag name="KSO_WM_TEMPLATE_INDEX" val="735"/>
  <p:tag name="KSO_WM_UNIT_LAYERLEVEL" val="1_1_1"/>
  <p:tag name="KSO_WM_TAG_VERSION" val="1.0"/>
  <p:tag name="KSO_WM_BEAUTIFY_FLAG" val="#wm#"/>
  <p:tag name="KSO_WM_UNIT_LINE_FORE_SCHEMECOLOR_INDEX" val="5"/>
  <p:tag name="KSO_WM_UNIT_LINE_FILL_TYPE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4"/>
  <p:tag name="KSO_WM_UNIT_ID" val="diagram735_3*l_h_i*1_1_4"/>
  <p:tag name="KSO_WM_TEMPLATE_CATEGORY" val="diagram"/>
  <p:tag name="KSO_WM_TEMPLATE_INDEX" val="735"/>
  <p:tag name="KSO_WM_UNIT_LAYERLEVEL" val="1_1_1"/>
  <p:tag name="KSO_WM_TAG_VERSION" val="1.0"/>
  <p:tag name="KSO_WM_BEAUTIFY_FLAG" val="#wm#"/>
  <p:tag name="KSO_WM_UNIT_LINE_FORE_SCHEMECOLOR_INDEX" val="5"/>
  <p:tag name="KSO_WM_UNIT_LINE_FILL_TYPE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diagram708_4*i*1"/>
  <p:tag name="KSO_WM_TEMPLATE_CATEGORY" val="diagram"/>
  <p:tag name="KSO_WM_TEMPLATE_INDEX" val="708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4"/>
  <p:tag name="KSO_WM_UNIT_ID" val="diagram708_4*i*4"/>
  <p:tag name="KSO_WM_TEMPLATE_CATEGORY" val="diagram"/>
  <p:tag name="KSO_WM_TEMPLATE_INDEX" val="708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diagram708_4*i*2"/>
  <p:tag name="KSO_WM_TEMPLATE_CATEGORY" val="diagram"/>
  <p:tag name="KSO_WM_TEMPLATE_INDEX" val="708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3"/>
  <p:tag name="KSO_WM_UNIT_ID" val="diagram708_4*i*3"/>
  <p:tag name="KSO_WM_TEMPLATE_CATEGORY" val="diagram"/>
  <p:tag name="KSO_WM_TEMPLATE_INDEX" val="708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NOCLEAR" val="0"/>
  <p:tag name="KSO_WM_UNIT_VALUE" val="18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708_4*l_h_f*1_1_1"/>
  <p:tag name="KSO_WM_TEMPLATE_CATEGORY" val="diagram"/>
  <p:tag name="KSO_WM_TEMPLATE_INDEX" val="708"/>
  <p:tag name="KSO_WM_UNIT_LAYERLEVEL" val="1_1_1"/>
  <p:tag name="KSO_WM_TAG_VERSION" val="1.0"/>
  <p:tag name="KSO_WM_BEAUTIFY_FLAG" val="#wm#"/>
  <p:tag name="KSO_WM_UNIT_PRESET_TEXT" val="单击此处添加&#10;文本具体内容"/>
  <p:tag name="KSO_WM_UNIT_TEXT_FILL_FORE_SCHEMECOLOR_INDEX" val="14"/>
  <p:tag name="KSO_WM_UNIT_TEXT_FILL_TYPE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NOCLEAR" val="0"/>
  <p:tag name="KSO_WM_UNIT_VALUE" val="18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708_4*l_h_f*1_2_1"/>
  <p:tag name="KSO_WM_TEMPLATE_CATEGORY" val="diagram"/>
  <p:tag name="KSO_WM_TEMPLATE_INDEX" val="708"/>
  <p:tag name="KSO_WM_UNIT_LAYERLEVEL" val="1_1_1"/>
  <p:tag name="KSO_WM_TAG_VERSION" val="1.0"/>
  <p:tag name="KSO_WM_BEAUTIFY_FLAG" val="#wm#"/>
  <p:tag name="KSO_WM_UNIT_PRESET_TEXT" val="单击此处添加&#10;文本具体内容"/>
  <p:tag name="KSO_WM_UNIT_TEXT_FILL_FORE_SCHEMECOLOR_INDEX" val="14"/>
  <p:tag name="KSO_WM_UNIT_TEXT_FILL_TYPE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NOCLEAR" val="0"/>
  <p:tag name="KSO_WM_UNIT_VALUE" val="18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708_4*l_h_f*1_3_1"/>
  <p:tag name="KSO_WM_TEMPLATE_CATEGORY" val="diagram"/>
  <p:tag name="KSO_WM_TEMPLATE_INDEX" val="708"/>
  <p:tag name="KSO_WM_UNIT_LAYERLEVEL" val="1_1_1"/>
  <p:tag name="KSO_WM_TAG_VERSION" val="1.0"/>
  <p:tag name="KSO_WM_BEAUTIFY_FLAG" val="#wm#"/>
  <p:tag name="KSO_WM_UNIT_PRESET_TEXT" val="单击此处添加&#10;文本具体内容"/>
  <p:tag name="KSO_WM_UNIT_TEXT_FILL_FORE_SCHEMECOLOR_INDEX" val="14"/>
  <p:tag name="KSO_WM_UNIT_TEXT_FILL_TYPE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NOCLEAR" val="0"/>
  <p:tag name="KSO_WM_UNIT_VALUE" val="18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diagram708_4*l_h_f*1_4_1"/>
  <p:tag name="KSO_WM_TEMPLATE_CATEGORY" val="diagram"/>
  <p:tag name="KSO_WM_TEMPLATE_INDEX" val="708"/>
  <p:tag name="KSO_WM_UNIT_LAYERLEVEL" val="1_1_1"/>
  <p:tag name="KSO_WM_TAG_VERSION" val="1.0"/>
  <p:tag name="KSO_WM_BEAUTIFY_FLAG" val="#wm#"/>
  <p:tag name="KSO_WM_UNIT_PRESET_TEXT" val="单击此处添加&#10;文本具体内容"/>
  <p:tag name="KSO_WM_UNIT_TEXT_FILL_FORE_SCHEMECOLOR_INDEX" val="14"/>
  <p:tag name="KSO_WM_UNIT_TEXT_FILL_TYPE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diagram708_4*l_h_i*1_4_1"/>
  <p:tag name="KSO_WM_TEMPLATE_CATEGORY" val="diagram"/>
  <p:tag name="KSO_WM_TEMPLATE_INDEX" val="708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"/>
  <p:tag name="KSO_WM_UNIT_ID" val="diagram708_4*l_h_i*1_4_2"/>
  <p:tag name="KSO_WM_TEMPLATE_CATEGORY" val="diagram"/>
  <p:tag name="KSO_WM_TEMPLATE_INDEX" val="708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3"/>
  <p:tag name="KSO_WM_UNIT_ID" val="diagram708_4*l_h_i*1_4_3"/>
  <p:tag name="KSO_WM_TEMPLATE_CATEGORY" val="diagram"/>
  <p:tag name="KSO_WM_TEMPLATE_INDEX" val="708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708_4*l_h_i*1_3_1"/>
  <p:tag name="KSO_WM_TEMPLATE_CATEGORY" val="diagram"/>
  <p:tag name="KSO_WM_TEMPLATE_INDEX" val="708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diagram708_4*l_h_i*1_3_2"/>
  <p:tag name="KSO_WM_TEMPLATE_CATEGORY" val="diagram"/>
  <p:tag name="KSO_WM_TEMPLATE_INDEX" val="708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"/>
  <p:tag name="KSO_WM_UNIT_ID" val="diagram708_4*l_h_i*1_3_3"/>
  <p:tag name="KSO_WM_TEMPLATE_CATEGORY" val="diagram"/>
  <p:tag name="KSO_WM_TEMPLATE_INDEX" val="708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708_4*l_h_i*1_2_1"/>
  <p:tag name="KSO_WM_TEMPLATE_CATEGORY" val="diagram"/>
  <p:tag name="KSO_WM_TEMPLATE_INDEX" val="708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diagram708_4*l_h_i*1_2_2"/>
  <p:tag name="KSO_WM_TEMPLATE_CATEGORY" val="diagram"/>
  <p:tag name="KSO_WM_TEMPLATE_INDEX" val="708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"/>
  <p:tag name="KSO_WM_UNIT_ID" val="diagram708_4*l_h_i*1_2_3"/>
  <p:tag name="KSO_WM_TEMPLATE_CATEGORY" val="diagram"/>
  <p:tag name="KSO_WM_TEMPLATE_INDEX" val="708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708_4*l_h_i*1_1_1"/>
  <p:tag name="KSO_WM_TEMPLATE_CATEGORY" val="diagram"/>
  <p:tag name="KSO_WM_TEMPLATE_INDEX" val="708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708_4*l_h_i*1_1_2"/>
  <p:tag name="KSO_WM_TEMPLATE_CATEGORY" val="diagram"/>
  <p:tag name="KSO_WM_TEMPLATE_INDEX" val="708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3"/>
  <p:tag name="KSO_WM_UNIT_ID" val="diagram708_4*l_h_i*1_1_3"/>
  <p:tag name="KSO_WM_TEMPLATE_CATEGORY" val="diagram"/>
  <p:tag name="KSO_WM_TEMPLATE_INDEX" val="708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UNIT_ID" val="diagram722_5*i*1"/>
  <p:tag name="KSO_WM_TEMPLATE_CATEGORY" val="diagram"/>
  <p:tag name="KSO_WM_TEMPLATE_INDEX" val="72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LAYERLEVEL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UNIT_ID" val="diagram722_5*i*5"/>
  <p:tag name="KSO_WM_TEMPLATE_CATEGORY" val="diagram"/>
  <p:tag name="KSO_WM_TEMPLATE_INDEX" val="72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LAYERLEVEL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UNIT_ID" val="diagram722_5*i*2"/>
  <p:tag name="KSO_WM_TEMPLATE_CATEGORY" val="diagram"/>
  <p:tag name="KSO_WM_TEMPLATE_INDEX" val="72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LAYERLEVEL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UNIT_ID" val="diagram722_5*i*3"/>
  <p:tag name="KSO_WM_TEMPLATE_CATEGORY" val="diagram"/>
  <p:tag name="KSO_WM_TEMPLATE_INDEX" val="72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LAYERLEVEL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UNIT_ID" val="diagram722_5*i*4"/>
  <p:tag name="KSO_WM_TEMPLATE_CATEGORY" val="diagram"/>
  <p:tag name="KSO_WM_TEMPLATE_INDEX" val="72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LAYERLEVEL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i"/>
  <p:tag name="KSO_WM_UNIT_INDEX" val="1_3_2"/>
  <p:tag name="KSO_WM_UNIT_ID" val="diagram722_5*l_h_i*1_3_2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i"/>
  <p:tag name="KSO_WM_UNIT_INDEX" val="1_3_1"/>
  <p:tag name="KSO_WM_UNIT_ID" val="diagram722_5*l_h_i*1_3_1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f"/>
  <p:tag name="KSO_WM_UNIT_INDEX" val="1_3_1"/>
  <p:tag name="KSO_WM_UNIT_ID" val="diagram722_5*l_h_f*1_3_1"/>
  <p:tag name="KSO_WM_UNIT_LAYERLEVEL" val="1_1_1"/>
  <p:tag name="KSO_WM_UNIT_VALUE" val="21"/>
  <p:tag name="KSO_WM_UNIT_HIGHLIGHT" val="0"/>
  <p:tag name="KSO_WM_UNIT_COMPATIBLE" val="0"/>
  <p:tag name="KSO_WM_DIAGRAM_GROUP_CODE" val="l1-1"/>
  <p:tag name="KSO_WM_UNIT_NOCLEAR" val="0"/>
  <p:tag name="KSO_WM_UNIT_DIAGRAM_ISNUMVISUAL" val="0"/>
  <p:tag name="KSO_WM_UNIT_DIAGRAM_ISREFERUNIT" val="0"/>
  <p:tag name="KSO_WM_UNIT_PRESET_TEXT" val="单击此处添加&#10;文本具体内容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i"/>
  <p:tag name="KSO_WM_UNIT_INDEX" val="1_5_1"/>
  <p:tag name="KSO_WM_UNIT_ID" val="diagram722_5*l_h_i*1_5_1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i"/>
  <p:tag name="KSO_WM_UNIT_INDEX" val="1_5_2"/>
  <p:tag name="KSO_WM_UNIT_ID" val="diagram722_5*l_h_i*1_5_2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f"/>
  <p:tag name="KSO_WM_UNIT_INDEX" val="1_5_1"/>
  <p:tag name="KSO_WM_UNIT_ID" val="diagram722_5*l_h_f*1_5_1"/>
  <p:tag name="KSO_WM_UNIT_LAYERLEVEL" val="1_1_1"/>
  <p:tag name="KSO_WM_UNIT_VALUE" val="21"/>
  <p:tag name="KSO_WM_UNIT_HIGHLIGHT" val="0"/>
  <p:tag name="KSO_WM_UNIT_COMPATIBLE" val="0"/>
  <p:tag name="KSO_WM_DIAGRAM_GROUP_CODE" val="l1-1"/>
  <p:tag name="KSO_WM_UNIT_NOCLEAR" val="0"/>
  <p:tag name="KSO_WM_UNIT_DIAGRAM_ISNUMVISUAL" val="0"/>
  <p:tag name="KSO_WM_UNIT_DIAGRAM_ISREFERUNIT" val="0"/>
  <p:tag name="KSO_WM_UNIT_PRESET_TEXT" val="单击此处添加&#10;文本具体内容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i"/>
  <p:tag name="KSO_WM_UNIT_INDEX" val="1_4_1"/>
  <p:tag name="KSO_WM_UNIT_ID" val="diagram722_5*l_h_i*1_4_1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i"/>
  <p:tag name="KSO_WM_UNIT_INDEX" val="1_4_2"/>
  <p:tag name="KSO_WM_UNIT_ID" val="diagram722_5*l_h_i*1_4_2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f"/>
  <p:tag name="KSO_WM_UNIT_INDEX" val="1_4_1"/>
  <p:tag name="KSO_WM_UNIT_ID" val="diagram722_5*l_h_f*1_4_1"/>
  <p:tag name="KSO_WM_UNIT_LAYERLEVEL" val="1_1_1"/>
  <p:tag name="KSO_WM_UNIT_VALUE" val="21"/>
  <p:tag name="KSO_WM_UNIT_HIGHLIGHT" val="0"/>
  <p:tag name="KSO_WM_UNIT_COMPATIBLE" val="0"/>
  <p:tag name="KSO_WM_DIAGRAM_GROUP_CODE" val="l1-1"/>
  <p:tag name="KSO_WM_UNIT_NOCLEAR" val="0"/>
  <p:tag name="KSO_WM_UNIT_DIAGRAM_ISNUMVISUAL" val="0"/>
  <p:tag name="KSO_WM_UNIT_DIAGRAM_ISREFERUNIT" val="0"/>
  <p:tag name="KSO_WM_UNIT_PRESET_TEXT" val="单击此处添加&#10;文本具体内容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i"/>
  <p:tag name="KSO_WM_UNIT_INDEX" val="1_2_1"/>
  <p:tag name="KSO_WM_UNIT_ID" val="diagram722_5*l_h_i*1_2_1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735_3*i*1"/>
  <p:tag name="KSO_WM_TEMPLATE_CATEGORY" val="diagram"/>
  <p:tag name="KSO_WM_TEMPLATE_INDEX" val="735"/>
  <p:tag name="KSO_WM_UNIT_LAYERLEVEL" val="1"/>
  <p:tag name="KSO_WM_TAG_VERSION" val="1.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i"/>
  <p:tag name="KSO_WM_UNIT_INDEX" val="1_2_2"/>
  <p:tag name="KSO_WM_UNIT_ID" val="diagram722_5*l_h_i*1_2_2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f"/>
  <p:tag name="KSO_WM_UNIT_INDEX" val="1_2_1"/>
  <p:tag name="KSO_WM_UNIT_ID" val="diagram722_5*l_h_f*1_2_1"/>
  <p:tag name="KSO_WM_UNIT_LAYERLEVEL" val="1_1_1"/>
  <p:tag name="KSO_WM_UNIT_VALUE" val="21"/>
  <p:tag name="KSO_WM_UNIT_HIGHLIGHT" val="0"/>
  <p:tag name="KSO_WM_UNIT_COMPATIBLE" val="0"/>
  <p:tag name="KSO_WM_DIAGRAM_GROUP_CODE" val="l1-1"/>
  <p:tag name="KSO_WM_UNIT_NOCLEAR" val="0"/>
  <p:tag name="KSO_WM_UNIT_DIAGRAM_ISNUMVISUAL" val="0"/>
  <p:tag name="KSO_WM_UNIT_DIAGRAM_ISREFERUNIT" val="0"/>
  <p:tag name="KSO_WM_UNIT_PRESET_TEXT" val="单击此处添加&#10;文本具体内容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i"/>
  <p:tag name="KSO_WM_UNIT_INDEX" val="1_1_1"/>
  <p:tag name="KSO_WM_UNIT_ID" val="diagram722_5*l_h_i*1_1_1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i"/>
  <p:tag name="KSO_WM_UNIT_INDEX" val="1_1_2"/>
  <p:tag name="KSO_WM_UNIT_ID" val="diagram722_5*l_h_i*1_1_2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f"/>
  <p:tag name="KSO_WM_UNIT_INDEX" val="1_1_1"/>
  <p:tag name="KSO_WM_UNIT_ID" val="diagram722_5*l_h_f*1_1_1"/>
  <p:tag name="KSO_WM_UNIT_LAYERLEVEL" val="1_1_1"/>
  <p:tag name="KSO_WM_UNIT_VALUE" val="21"/>
  <p:tag name="KSO_WM_UNIT_HIGHLIGHT" val="0"/>
  <p:tag name="KSO_WM_UNIT_COMPATIBLE" val="0"/>
  <p:tag name="KSO_WM_DIAGRAM_GROUP_CODE" val="l1-1"/>
  <p:tag name="KSO_WM_UNIT_NOCLEAR" val="0"/>
  <p:tag name="KSO_WM_UNIT_DIAGRAM_ISNUMVISUAL" val="0"/>
  <p:tag name="KSO_WM_UNIT_DIAGRAM_ISREFERUNIT" val="0"/>
  <p:tag name="KSO_WM_UNIT_PRESET_TEXT" val="单击此处添加&#10;文本具体内容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735_3*i*2"/>
  <p:tag name="KSO_WM_TEMPLATE_CATEGORY" val="diagram"/>
  <p:tag name="KSO_WM_TEMPLATE_INDEX" val="735"/>
  <p:tag name="KSO_WM_UNIT_LAYERLEVEL" val="1"/>
  <p:tag name="KSO_WM_TAG_VERSION" val="1.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ID" val="diagram735_3*i*3"/>
  <p:tag name="KSO_WM_TEMPLATE_CATEGORY" val="diagram"/>
  <p:tag name="KSO_WM_TEMPLATE_INDEX" val="735"/>
  <p:tag name="KSO_WM_UNIT_LAYERLEVEL" val="1"/>
  <p:tag name="KSO_WM_TAG_VERSION" val="1.0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zoxgau4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1247</Words>
  <Application>Microsoft Office PowerPoint</Application>
  <PresentationFormat>宽屏</PresentationFormat>
  <Paragraphs>214</Paragraphs>
  <Slides>23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23</vt:i4>
      </vt:variant>
    </vt:vector>
  </HeadingPairs>
  <TitlesOfParts>
    <vt:vector size="36" baseType="lpstr">
      <vt:lpstr>Gill Sans</vt:lpstr>
      <vt:lpstr>Meiryo</vt:lpstr>
      <vt:lpstr>等线</vt:lpstr>
      <vt:lpstr>思源黑体</vt:lpstr>
      <vt:lpstr>宋体</vt:lpstr>
      <vt:lpstr>微软雅黑</vt:lpstr>
      <vt:lpstr>Arial</vt:lpstr>
      <vt:lpstr>Calibri</vt:lpstr>
      <vt:lpstr>Calibri Light</vt:lpstr>
      <vt:lpstr>Comic Sans MS</vt:lpstr>
      <vt:lpstr>第一PPT，www.1ppt.com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32</cp:revision>
  <dcterms:created xsi:type="dcterms:W3CDTF">2022-05-16T09:15:00Z</dcterms:created>
  <dcterms:modified xsi:type="dcterms:W3CDTF">2023-01-17T02:12:33Z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89E7DE97DA194713A3F609450A087683</vt:lpwstr>
  </property>
  <property fmtid="{D5CDD505-2E9C-101B-9397-08002B2CF9AE}" pid="3" name="KSOProductBuildVer">
    <vt:lpwstr>2052-11.1.0.11744</vt:lpwstr>
  </property>
</Properties>
</file>