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670" r:id="rId3"/>
  </p:sldMasterIdLst>
  <p:notesMasterIdLst>
    <p:notesMasterId r:id="rId41"/>
  </p:notesMasterIdLst>
  <p:sldIdLst>
    <p:sldId id="256" r:id="rId4"/>
    <p:sldId id="292" r:id="rId5"/>
    <p:sldId id="257" r:id="rId6"/>
    <p:sldId id="290" r:id="rId7"/>
    <p:sldId id="304" r:id="rId8"/>
    <p:sldId id="305" r:id="rId9"/>
    <p:sldId id="306" r:id="rId10"/>
    <p:sldId id="307" r:id="rId11"/>
    <p:sldId id="348" r:id="rId12"/>
    <p:sldId id="308" r:id="rId13"/>
    <p:sldId id="310" r:id="rId14"/>
    <p:sldId id="313" r:id="rId15"/>
    <p:sldId id="315" r:id="rId16"/>
    <p:sldId id="316" r:id="rId17"/>
    <p:sldId id="317" r:id="rId18"/>
    <p:sldId id="318" r:id="rId19"/>
    <p:sldId id="319" r:id="rId20"/>
    <p:sldId id="320" r:id="rId21"/>
    <p:sldId id="321" r:id="rId22"/>
    <p:sldId id="322" r:id="rId23"/>
    <p:sldId id="323" r:id="rId24"/>
    <p:sldId id="324" r:id="rId25"/>
    <p:sldId id="349" r:id="rId26"/>
    <p:sldId id="325" r:id="rId27"/>
    <p:sldId id="326" r:id="rId28"/>
    <p:sldId id="327" r:id="rId29"/>
    <p:sldId id="328" r:id="rId30"/>
    <p:sldId id="350" r:id="rId31"/>
    <p:sldId id="341" r:id="rId32"/>
    <p:sldId id="333" r:id="rId33"/>
    <p:sldId id="334" r:id="rId34"/>
    <p:sldId id="335" r:id="rId35"/>
    <p:sldId id="338" r:id="rId36"/>
    <p:sldId id="339" r:id="rId37"/>
    <p:sldId id="340" r:id="rId38"/>
    <p:sldId id="351" r:id="rId39"/>
    <p:sldId id="352" r:id="rId40"/>
  </p:sldIdLst>
  <p:sldSz cx="12192000" cy="6858000"/>
  <p:notesSz cx="6858000" cy="9144000"/>
  <p:custDataLst>
    <p:tags r:id="rId4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4">
          <p15:clr>
            <a:srgbClr val="A4A3A4"/>
          </p15:clr>
        </p15:guide>
        <p15:guide id="2" pos="37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348A8D"/>
    <a:srgbClr val="E33A3F"/>
    <a:srgbClr val="E6594A"/>
    <a:srgbClr val="55BFB7"/>
    <a:srgbClr val="E98D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6314" autoAdjust="0"/>
  </p:normalViewPr>
  <p:slideViewPr>
    <p:cSldViewPr snapToGrid="0" showGuides="1">
      <p:cViewPr varScale="1">
        <p:scale>
          <a:sx n="108" d="100"/>
          <a:sy n="108" d="100"/>
        </p:scale>
        <p:origin x="654" y="114"/>
      </p:cViewPr>
      <p:guideLst>
        <p:guide orient="horz" pos="2154"/>
        <p:guide pos="377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gs" Target="tags/tag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421707529572699E-2"/>
          <c:y val="3.4375000000000003E-2"/>
          <c:w val="0.73752360848794596"/>
          <c:h val="0.839958661417323"/>
        </c:manualLayout>
      </c:layout>
      <c:barChart>
        <c:barDir val="col"/>
        <c:grouping val="clustered"/>
        <c:varyColors val="0"/>
        <c:ser>
          <c:idx val="0"/>
          <c:order val="0"/>
          <c:tx>
            <c:strRef>
              <c:f>Sheet1!$B$1</c:f>
              <c:strCache>
                <c:ptCount val="1"/>
                <c:pt idx="0">
                  <c:v>农业</c:v>
                </c:pt>
              </c:strCache>
            </c:strRef>
          </c:tx>
          <c:spPr>
            <a:solidFill>
              <a:srgbClr val="1C6A47"/>
            </a:solidFill>
          </c:spPr>
          <c:invertIfNegative val="0"/>
          <c:dLbls>
            <c:dLbl>
              <c:idx val="0"/>
              <c:layout>
                <c:manualLayout>
                  <c:x val="6.3097916414885796E-3"/>
                  <c:y val="-3.0845718503937001E-2"/>
                </c:manualLayout>
              </c:layout>
              <c:spPr>
                <a:noFill/>
                <a:ln>
                  <a:noFill/>
                </a:ln>
                <a:effectLst/>
              </c:spPr>
              <c:txPr>
                <a:bodyPr rot="0" vert="horz"/>
                <a:lstStyle/>
                <a:p>
                  <a:pPr>
                    <a:defRPr/>
                  </a:pPr>
                  <a:endParaRPr lang="zh-CN"/>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6EF-4869-B1FB-44CE25DDE842}"/>
                </c:ext>
                <c:ext xmlns:c15="http://schemas.microsoft.com/office/drawing/2012/chart" uri="{CE6537A1-D6FC-4f65-9D91-7224C49458BB}">
                  <c15:layout/>
                </c:ext>
              </c:extLst>
            </c:dLbl>
            <c:spPr>
              <a:solidFill>
                <a:srgbClr val="ABD134"/>
              </a:solidFill>
              <a:ln>
                <a:noFill/>
              </a:ln>
              <a:effectLst/>
            </c:spPr>
            <c:txPr>
              <a:bodyPr rot="0" vert="horz"/>
              <a:lstStyle/>
              <a:p>
                <a:pPr>
                  <a:defRPr/>
                </a:pPr>
                <a:endParaRPr lang="zh-CN"/>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塑料都用到哪去了？</c:v>
                </c:pt>
              </c:strCache>
            </c:strRef>
          </c:cat>
          <c:val>
            <c:numRef>
              <c:f>Sheet1!$B$2</c:f>
              <c:numCache>
                <c:formatCode>0.0%</c:formatCode>
                <c:ptCount val="1"/>
                <c:pt idx="0">
                  <c:v>3.3000000000000002E-2</c:v>
                </c:pt>
              </c:numCache>
            </c:numRef>
          </c:val>
          <c:extLst xmlns:c16r2="http://schemas.microsoft.com/office/drawing/2015/06/chart">
            <c:ext xmlns:c16="http://schemas.microsoft.com/office/drawing/2014/chart" uri="{C3380CC4-5D6E-409C-BE32-E72D297353CC}">
              <c16:uniqueId val="{00000001-86EF-4869-B1FB-44CE25DDE842}"/>
            </c:ext>
          </c:extLst>
        </c:ser>
        <c:ser>
          <c:idx val="1"/>
          <c:order val="1"/>
          <c:tx>
            <c:strRef>
              <c:f>Sheet1!$C$1</c:f>
              <c:strCache>
                <c:ptCount val="1"/>
                <c:pt idx="0">
                  <c:v>电子产品</c:v>
                </c:pt>
              </c:strCache>
            </c:strRef>
          </c:tx>
          <c:spPr>
            <a:solidFill>
              <a:srgbClr val="6EAA2E"/>
            </a:solidFill>
          </c:spPr>
          <c:invertIfNegative val="0"/>
          <c:dLbls>
            <c:dLbl>
              <c:idx val="0"/>
              <c:layout>
                <c:manualLayout>
                  <c:x val="-2.36617186555821E-3"/>
                  <c:y val="-0.1125"/>
                </c:manualLayout>
              </c:layout>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86EF-4869-B1FB-44CE25DDE842}"/>
                </c:ext>
                <c:ext xmlns:c15="http://schemas.microsoft.com/office/drawing/2012/chart" uri="{CE6537A1-D6FC-4f65-9D91-7224C49458BB}">
                  <c15:layout/>
                </c:ext>
              </c:extLst>
            </c:dLbl>
            <c:spPr>
              <a:noFill/>
              <a:ln>
                <a:noFill/>
              </a:ln>
              <a:effectLst/>
            </c:spPr>
            <c:txPr>
              <a:bodyPr rot="0" vert="horz"/>
              <a:lstStyle/>
              <a:p>
                <a:pPr algn="ctr">
                  <a:defRPr/>
                </a:pPr>
                <a:endParaRPr lang="zh-CN"/>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塑料都用到哪去了？</c:v>
                </c:pt>
              </c:strCache>
            </c:strRef>
          </c:cat>
          <c:val>
            <c:numRef>
              <c:f>Sheet1!$C$2</c:f>
              <c:numCache>
                <c:formatCode>0.0%</c:formatCode>
                <c:ptCount val="1"/>
                <c:pt idx="0">
                  <c:v>5.8000000000000003E-2</c:v>
                </c:pt>
              </c:numCache>
            </c:numRef>
          </c:val>
          <c:extLst xmlns:c16r2="http://schemas.microsoft.com/office/drawing/2015/06/chart">
            <c:ext xmlns:c16="http://schemas.microsoft.com/office/drawing/2014/chart" uri="{C3380CC4-5D6E-409C-BE32-E72D297353CC}">
              <c16:uniqueId val="{00000003-86EF-4869-B1FB-44CE25DDE842}"/>
            </c:ext>
          </c:extLst>
        </c:ser>
        <c:ser>
          <c:idx val="2"/>
          <c:order val="2"/>
          <c:tx>
            <c:strRef>
              <c:f>Sheet1!$D$1</c:f>
              <c:strCache>
                <c:ptCount val="1"/>
                <c:pt idx="0">
                  <c:v>汽车</c:v>
                </c:pt>
              </c:strCache>
            </c:strRef>
          </c:tx>
          <c:spPr>
            <a:solidFill>
              <a:srgbClr val="8C5326"/>
            </a:solidFill>
          </c:spPr>
          <c:invertIfNegative val="0"/>
          <c:dLbls>
            <c:dLbl>
              <c:idx val="0"/>
              <c:layout>
                <c:manualLayout>
                  <c:x val="-2.36617186555821E-3"/>
                  <c:y val="-0.1125"/>
                </c:manualLayout>
              </c:layout>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86EF-4869-B1FB-44CE25DDE842}"/>
                </c:ext>
                <c:ext xmlns:c15="http://schemas.microsoft.com/office/drawing/2012/chart" uri="{CE6537A1-D6FC-4f65-9D91-7224C49458BB}">
                  <c15:layout/>
                </c:ext>
              </c:extLst>
            </c:dLbl>
            <c:spPr>
              <a:noFill/>
              <a:ln>
                <a:noFill/>
              </a:ln>
              <a:effectLst/>
            </c:spPr>
            <c:txPr>
              <a:bodyPr rot="0" vert="horz"/>
              <a:lstStyle/>
              <a:p>
                <a:pPr algn="ctr">
                  <a:defRPr/>
                </a:pPr>
                <a:endParaRPr lang="zh-CN"/>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塑料都用到哪去了？</c:v>
                </c:pt>
              </c:strCache>
            </c:strRef>
          </c:cat>
          <c:val>
            <c:numRef>
              <c:f>Sheet1!$D$2</c:f>
              <c:numCache>
                <c:formatCode>0.0%</c:formatCode>
                <c:ptCount val="1"/>
                <c:pt idx="0">
                  <c:v>8.8999999999999996E-2</c:v>
                </c:pt>
              </c:numCache>
            </c:numRef>
          </c:val>
          <c:extLst xmlns:c16r2="http://schemas.microsoft.com/office/drawing/2015/06/chart">
            <c:ext xmlns:c16="http://schemas.microsoft.com/office/drawing/2014/chart" uri="{C3380CC4-5D6E-409C-BE32-E72D297353CC}">
              <c16:uniqueId val="{00000005-86EF-4869-B1FB-44CE25DDE842}"/>
            </c:ext>
          </c:extLst>
        </c:ser>
        <c:ser>
          <c:idx val="3"/>
          <c:order val="3"/>
          <c:tx>
            <c:strRef>
              <c:f>Sheet1!$E$1</c:f>
              <c:strCache>
                <c:ptCount val="1"/>
                <c:pt idx="0">
                  <c:v>建筑和工程</c:v>
                </c:pt>
              </c:strCache>
            </c:strRef>
          </c:tx>
          <c:spPr>
            <a:solidFill>
              <a:srgbClr val="54BBAB"/>
            </a:solidFill>
          </c:spPr>
          <c:invertIfNegative val="0"/>
          <c:dLbls>
            <c:dLbl>
              <c:idx val="0"/>
              <c:layout>
                <c:manualLayout>
                  <c:x val="0"/>
                  <c:y val="-0.121875"/>
                </c:manualLayout>
              </c:layout>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86EF-4869-B1FB-44CE25DDE842}"/>
                </c:ext>
                <c:ext xmlns:c15="http://schemas.microsoft.com/office/drawing/2012/chart" uri="{CE6537A1-D6FC-4f65-9D91-7224C49458BB}">
                  <c15:layout/>
                </c:ext>
              </c:extLst>
            </c:dLbl>
            <c:spPr>
              <a:noFill/>
              <a:ln>
                <a:noFill/>
              </a:ln>
              <a:effectLst/>
            </c:spPr>
            <c:txPr>
              <a:bodyPr rot="0" vert="horz"/>
              <a:lstStyle/>
              <a:p>
                <a:pPr algn="ctr">
                  <a:defRPr/>
                </a:pPr>
                <a:endParaRPr lang="zh-CN"/>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塑料都用到哪去了？</c:v>
                </c:pt>
              </c:strCache>
            </c:strRef>
          </c:cat>
          <c:val>
            <c:numRef>
              <c:f>Sheet1!$E$2</c:f>
              <c:numCache>
                <c:formatCode>0.0%</c:formatCode>
                <c:ptCount val="1"/>
                <c:pt idx="0">
                  <c:v>0.19700000000000001</c:v>
                </c:pt>
              </c:numCache>
            </c:numRef>
          </c:val>
          <c:extLst xmlns:c16r2="http://schemas.microsoft.com/office/drawing/2015/06/chart">
            <c:ext xmlns:c16="http://schemas.microsoft.com/office/drawing/2014/chart" uri="{C3380CC4-5D6E-409C-BE32-E72D297353CC}">
              <c16:uniqueId val="{00000007-86EF-4869-B1FB-44CE25DDE842}"/>
            </c:ext>
          </c:extLst>
        </c:ser>
        <c:ser>
          <c:idx val="4"/>
          <c:order val="4"/>
          <c:tx>
            <c:strRef>
              <c:f>Sheet1!$F$1</c:f>
              <c:strCache>
                <c:ptCount val="1"/>
                <c:pt idx="0">
                  <c:v>消费品和家庭用品、家具、体育用品、保健品等</c:v>
                </c:pt>
              </c:strCache>
            </c:strRef>
          </c:tx>
          <c:spPr>
            <a:solidFill>
              <a:srgbClr val="ABD134"/>
            </a:solidFill>
          </c:spPr>
          <c:invertIfNegative val="0"/>
          <c:dLbls>
            <c:dLbl>
              <c:idx val="0"/>
              <c:layout>
                <c:manualLayout>
                  <c:x val="2.36617186555821E-3"/>
                  <c:y val="-0.12656249999999999"/>
                </c:manualLayout>
              </c:layout>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86EF-4869-B1FB-44CE25DDE842}"/>
                </c:ext>
                <c:ext xmlns:c15="http://schemas.microsoft.com/office/drawing/2012/chart" uri="{CE6537A1-D6FC-4f65-9D91-7224C49458BB}">
                  <c15:layout/>
                </c:ext>
              </c:extLst>
            </c:dLbl>
            <c:spPr>
              <a:noFill/>
              <a:ln>
                <a:noFill/>
              </a:ln>
              <a:effectLst/>
            </c:spPr>
            <c:txPr>
              <a:bodyPr rot="0" vert="horz"/>
              <a:lstStyle/>
              <a:p>
                <a:pPr>
                  <a:defRPr/>
                </a:pPr>
                <a:endParaRPr lang="zh-CN"/>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塑料都用到哪去了？</c:v>
                </c:pt>
              </c:strCache>
            </c:strRef>
          </c:cat>
          <c:val>
            <c:numRef>
              <c:f>Sheet1!$F$2</c:f>
              <c:numCache>
                <c:formatCode>0.0%</c:formatCode>
                <c:ptCount val="1"/>
                <c:pt idx="0">
                  <c:v>0.224</c:v>
                </c:pt>
              </c:numCache>
            </c:numRef>
          </c:val>
          <c:extLst xmlns:c16r2="http://schemas.microsoft.com/office/drawing/2015/06/chart">
            <c:ext xmlns:c16="http://schemas.microsoft.com/office/drawing/2014/chart" uri="{C3380CC4-5D6E-409C-BE32-E72D297353CC}">
              <c16:uniqueId val="{00000009-86EF-4869-B1FB-44CE25DDE842}"/>
            </c:ext>
          </c:extLst>
        </c:ser>
        <c:ser>
          <c:idx val="5"/>
          <c:order val="5"/>
          <c:tx>
            <c:strRef>
              <c:f>Sheet1!$G$1</c:f>
              <c:strCache>
                <c:ptCount val="1"/>
                <c:pt idx="0">
                  <c:v>包装</c:v>
                </c:pt>
              </c:strCache>
            </c:strRef>
          </c:tx>
          <c:spPr>
            <a:solidFill>
              <a:srgbClr val="1C6A47"/>
            </a:solidFill>
          </c:spPr>
          <c:invertIfNegative val="0"/>
          <c:dLbls>
            <c:dLbl>
              <c:idx val="0"/>
              <c:layout>
                <c:manualLayout>
                  <c:x val="7.0985155966746399E-3"/>
                  <c:y val="-0.121875"/>
                </c:manualLayout>
              </c:layout>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86EF-4869-B1FB-44CE25DDE842}"/>
                </c:ext>
                <c:ext xmlns:c15="http://schemas.microsoft.com/office/drawing/2012/chart" uri="{CE6537A1-D6FC-4f65-9D91-7224C49458BB}">
                  <c15:layout/>
                </c:ext>
              </c:extLst>
            </c:dLbl>
            <c:spPr>
              <a:noFill/>
              <a:ln>
                <a:noFill/>
              </a:ln>
              <a:effectLst/>
            </c:spPr>
            <c:txPr>
              <a:bodyPr rot="0" vert="horz"/>
              <a:lstStyle/>
              <a:p>
                <a:pPr algn="ctr">
                  <a:defRPr/>
                </a:pPr>
                <a:endParaRPr lang="zh-CN"/>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塑料都用到哪去了？</c:v>
                </c:pt>
              </c:strCache>
            </c:strRef>
          </c:cat>
          <c:val>
            <c:numRef>
              <c:f>Sheet1!$G$2</c:f>
              <c:numCache>
                <c:formatCode>0.0%</c:formatCode>
                <c:ptCount val="1"/>
                <c:pt idx="0">
                  <c:v>0.39900000000000002</c:v>
                </c:pt>
              </c:numCache>
            </c:numRef>
          </c:val>
          <c:extLst xmlns:c16r2="http://schemas.microsoft.com/office/drawing/2015/06/chart">
            <c:ext xmlns:c16="http://schemas.microsoft.com/office/drawing/2014/chart" uri="{C3380CC4-5D6E-409C-BE32-E72D297353CC}">
              <c16:uniqueId val="{0000000B-86EF-4869-B1FB-44CE25DDE842}"/>
            </c:ext>
          </c:extLst>
        </c:ser>
        <c:dLbls>
          <c:showLegendKey val="0"/>
          <c:showVal val="1"/>
          <c:showCatName val="0"/>
          <c:showSerName val="0"/>
          <c:showPercent val="0"/>
          <c:showBubbleSize val="0"/>
        </c:dLbls>
        <c:gapWidth val="150"/>
        <c:overlap val="-68"/>
        <c:axId val="1832408208"/>
        <c:axId val="1832410384"/>
      </c:barChart>
      <c:catAx>
        <c:axId val="1832408208"/>
        <c:scaling>
          <c:orientation val="minMax"/>
        </c:scaling>
        <c:delete val="1"/>
        <c:axPos val="b"/>
        <c:numFmt formatCode="General" sourceLinked="0"/>
        <c:majorTickMark val="out"/>
        <c:minorTickMark val="none"/>
        <c:tickLblPos val="nextTo"/>
        <c:crossAx val="1832410384"/>
        <c:crosses val="autoZero"/>
        <c:auto val="1"/>
        <c:lblAlgn val="ctr"/>
        <c:lblOffset val="100"/>
        <c:tickLblSkip val="3"/>
        <c:noMultiLvlLbl val="0"/>
      </c:catAx>
      <c:valAx>
        <c:axId val="1832410384"/>
        <c:scaling>
          <c:orientation val="minMax"/>
        </c:scaling>
        <c:delete val="1"/>
        <c:axPos val="l"/>
        <c:numFmt formatCode="0.0%" sourceLinked="1"/>
        <c:majorTickMark val="out"/>
        <c:minorTickMark val="none"/>
        <c:tickLblPos val="nextTo"/>
        <c:crossAx val="1832408208"/>
        <c:crosses val="autoZero"/>
        <c:crossBetween val="between"/>
      </c:valAx>
      <c:spPr>
        <a:noFill/>
        <a:ln w="25400">
          <a:noFill/>
        </a:ln>
      </c:spPr>
    </c:plotArea>
    <c:legend>
      <c:legendPos val="r"/>
      <c:layout>
        <c:manualLayout>
          <c:xMode val="edge"/>
          <c:yMode val="edge"/>
          <c:x val="0.77081992140334699"/>
          <c:y val="0.1990625"/>
          <c:w val="0.226813906731094"/>
          <c:h val="0.63531249999999995"/>
        </c:manualLayout>
      </c:layout>
      <c:overlay val="0"/>
      <c:txPr>
        <a:bodyPr rot="0" vert="horz"/>
        <a:lstStyle/>
        <a:p>
          <a:pPr>
            <a:defRPr/>
          </a:pPr>
          <a:endParaRPr lang="zh-CN"/>
        </a:p>
      </c:txPr>
    </c:legend>
    <c:plotVisOnly val="1"/>
    <c:dispBlanksAs val="gap"/>
    <c:showDLblsOverMax val="0"/>
  </c:chart>
  <c:txPr>
    <a:bodyPr/>
    <a:lstStyle/>
    <a:p>
      <a:pPr>
        <a:defRPr lang="zh-CN" sz="1800">
          <a:latin typeface="+mn-lt"/>
          <a:ea typeface="+mn-ea"/>
          <a:cs typeface="+mn-ea"/>
          <a:sym typeface="+mn-lt"/>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62DCDB-B2D4-4D8F-8AAC-CDCA5954F4B2}" type="datetimeFigureOut">
              <a:rPr lang="zh-CN" altLang="en-US" smtClean="0"/>
              <a:t>2023/1/19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051B5-468E-4E31-BF0F-BBE86D9FCDC1}" type="slidenum">
              <a:rPr lang="zh-CN" altLang="en-US" smtClean="0"/>
              <a:t>‹#›</a:t>
            </a:fld>
            <a:endParaRPr lang="zh-CN" altLang="en-US"/>
          </a:p>
        </p:txBody>
      </p:sp>
    </p:spTree>
    <p:extLst>
      <p:ext uri="{BB962C8B-B14F-4D97-AF65-F5344CB8AC3E}">
        <p14:creationId xmlns:p14="http://schemas.microsoft.com/office/powerpoint/2010/main" val="2767790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54142E27-CDA9-436B-B50A-D035D39FA121}" type="slidenum">
              <a:rPr lang="zh-CN" altLang="en-US" smtClean="0"/>
              <a:t>5</a:t>
            </a:fld>
            <a:endParaRPr lang="en-US" altLang="zh-CN"/>
          </a:p>
        </p:txBody>
      </p:sp>
    </p:spTree>
    <p:extLst>
      <p:ext uri="{BB962C8B-B14F-4D97-AF65-F5344CB8AC3E}">
        <p14:creationId xmlns:p14="http://schemas.microsoft.com/office/powerpoint/2010/main" val="152750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54142E27-CDA9-436B-B50A-D035D39FA121}" type="slidenum">
              <a:rPr lang="zh-CN" altLang="en-US" smtClean="0"/>
              <a:t>15</a:t>
            </a:fld>
            <a:endParaRPr lang="en-US" altLang="zh-CN"/>
          </a:p>
        </p:txBody>
      </p:sp>
    </p:spTree>
    <p:extLst>
      <p:ext uri="{BB962C8B-B14F-4D97-AF65-F5344CB8AC3E}">
        <p14:creationId xmlns:p14="http://schemas.microsoft.com/office/powerpoint/2010/main" val="3327420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54142E27-CDA9-436B-B50A-D035D39FA121}" type="slidenum">
              <a:rPr lang="zh-CN" altLang="en-US" smtClean="0"/>
              <a:t>16</a:t>
            </a:fld>
            <a:endParaRPr lang="en-US" altLang="zh-CN"/>
          </a:p>
        </p:txBody>
      </p:sp>
    </p:spTree>
    <p:extLst>
      <p:ext uri="{BB962C8B-B14F-4D97-AF65-F5344CB8AC3E}">
        <p14:creationId xmlns:p14="http://schemas.microsoft.com/office/powerpoint/2010/main" val="4147713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54142E27-CDA9-436B-B50A-D035D39FA121}" type="slidenum">
              <a:rPr lang="zh-CN" altLang="en-US" smtClean="0"/>
              <a:t>17</a:t>
            </a:fld>
            <a:endParaRPr lang="en-US" altLang="zh-CN"/>
          </a:p>
        </p:txBody>
      </p:sp>
    </p:spTree>
    <p:extLst>
      <p:ext uri="{BB962C8B-B14F-4D97-AF65-F5344CB8AC3E}">
        <p14:creationId xmlns:p14="http://schemas.microsoft.com/office/powerpoint/2010/main" val="3666582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pPr>
              <a:defRPr/>
            </a:pPr>
            <a:fld id="{54142E27-CDA9-436B-B50A-D035D39FA121}" type="slidenum">
              <a:rPr lang="zh-CN" altLang="en-US" smtClean="0"/>
              <a:t>18</a:t>
            </a:fld>
            <a:endParaRPr lang="en-US" altLang="zh-CN"/>
          </a:p>
        </p:txBody>
      </p:sp>
    </p:spTree>
    <p:extLst>
      <p:ext uri="{BB962C8B-B14F-4D97-AF65-F5344CB8AC3E}">
        <p14:creationId xmlns:p14="http://schemas.microsoft.com/office/powerpoint/2010/main" val="3400537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54142E27-CDA9-436B-B50A-D035D39FA121}" type="slidenum">
              <a:rPr lang="zh-CN" altLang="en-US" smtClean="0"/>
              <a:t>19</a:t>
            </a:fld>
            <a:endParaRPr lang="en-US" altLang="zh-CN"/>
          </a:p>
        </p:txBody>
      </p:sp>
    </p:spTree>
    <p:extLst>
      <p:ext uri="{BB962C8B-B14F-4D97-AF65-F5344CB8AC3E}">
        <p14:creationId xmlns:p14="http://schemas.microsoft.com/office/powerpoint/2010/main" val="3019004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54142E27-CDA9-436B-B50A-D035D39FA121}" type="slidenum">
              <a:rPr lang="zh-CN" altLang="en-US" smtClean="0"/>
              <a:t>20</a:t>
            </a:fld>
            <a:endParaRPr lang="en-US" altLang="zh-CN"/>
          </a:p>
        </p:txBody>
      </p:sp>
    </p:spTree>
    <p:extLst>
      <p:ext uri="{BB962C8B-B14F-4D97-AF65-F5344CB8AC3E}">
        <p14:creationId xmlns:p14="http://schemas.microsoft.com/office/powerpoint/2010/main" val="820089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54142E27-CDA9-436B-B50A-D035D39FA121}" type="slidenum">
              <a:rPr lang="zh-CN" altLang="en-US" smtClean="0"/>
              <a:t>21</a:t>
            </a:fld>
            <a:endParaRPr lang="en-US" altLang="zh-CN"/>
          </a:p>
        </p:txBody>
      </p:sp>
    </p:spTree>
    <p:extLst>
      <p:ext uri="{BB962C8B-B14F-4D97-AF65-F5344CB8AC3E}">
        <p14:creationId xmlns:p14="http://schemas.microsoft.com/office/powerpoint/2010/main" val="1756910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54142E27-CDA9-436B-B50A-D035D39FA121}" type="slidenum">
              <a:rPr lang="zh-CN" altLang="en-US" smtClean="0"/>
              <a:t>22</a:t>
            </a:fld>
            <a:endParaRPr lang="en-US" altLang="zh-CN"/>
          </a:p>
        </p:txBody>
      </p:sp>
    </p:spTree>
    <p:extLst>
      <p:ext uri="{BB962C8B-B14F-4D97-AF65-F5344CB8AC3E}">
        <p14:creationId xmlns:p14="http://schemas.microsoft.com/office/powerpoint/2010/main" val="272377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9B8F3F-C6DA-45F4-B03B-3495E6F7FDF8}" type="slidenum">
              <a:rPr lang="zh-CN" altLang="en-US" smtClean="0"/>
              <a:t>24</a:t>
            </a:fld>
            <a:endParaRPr lang="zh-CN" altLang="en-US"/>
          </a:p>
        </p:txBody>
      </p:sp>
    </p:spTree>
    <p:extLst>
      <p:ext uri="{BB962C8B-B14F-4D97-AF65-F5344CB8AC3E}">
        <p14:creationId xmlns:p14="http://schemas.microsoft.com/office/powerpoint/2010/main" val="4087216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9B8F3F-C6DA-45F4-B03B-3495E6F7FDF8}" type="slidenum">
              <a:rPr lang="zh-CN" altLang="en-US" smtClean="0"/>
              <a:t>25</a:t>
            </a:fld>
            <a:endParaRPr lang="zh-CN" altLang="en-US"/>
          </a:p>
        </p:txBody>
      </p:sp>
    </p:spTree>
    <p:extLst>
      <p:ext uri="{BB962C8B-B14F-4D97-AF65-F5344CB8AC3E}">
        <p14:creationId xmlns:p14="http://schemas.microsoft.com/office/powerpoint/2010/main" val="2389670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54142E27-CDA9-436B-B50A-D035D39FA121}" type="slidenum">
              <a:rPr lang="zh-CN" altLang="en-US" smtClean="0"/>
              <a:t>6</a:t>
            </a:fld>
            <a:endParaRPr lang="en-US" altLang="zh-CN"/>
          </a:p>
        </p:txBody>
      </p:sp>
    </p:spTree>
    <p:extLst>
      <p:ext uri="{BB962C8B-B14F-4D97-AF65-F5344CB8AC3E}">
        <p14:creationId xmlns:p14="http://schemas.microsoft.com/office/powerpoint/2010/main" val="5792199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9B8F3F-C6DA-45F4-B03B-3495E6F7FDF8}" type="slidenum">
              <a:rPr lang="zh-CN" altLang="en-US" smtClean="0"/>
              <a:t>26</a:t>
            </a:fld>
            <a:endParaRPr lang="zh-CN" altLang="en-US"/>
          </a:p>
        </p:txBody>
      </p:sp>
    </p:spTree>
    <p:extLst>
      <p:ext uri="{BB962C8B-B14F-4D97-AF65-F5344CB8AC3E}">
        <p14:creationId xmlns:p14="http://schemas.microsoft.com/office/powerpoint/2010/main" val="12402702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9B8F3F-C6DA-45F4-B03B-3495E6F7FDF8}" type="slidenum">
              <a:rPr lang="zh-CN" altLang="en-US" smtClean="0"/>
              <a:t>27</a:t>
            </a:fld>
            <a:endParaRPr lang="zh-CN" altLang="en-US"/>
          </a:p>
        </p:txBody>
      </p:sp>
    </p:spTree>
    <p:extLst>
      <p:ext uri="{BB962C8B-B14F-4D97-AF65-F5344CB8AC3E}">
        <p14:creationId xmlns:p14="http://schemas.microsoft.com/office/powerpoint/2010/main" val="8975130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9B8F3F-C6DA-45F4-B03B-3495E6F7FDF8}" type="slidenum">
              <a:rPr lang="zh-CN" altLang="en-US" smtClean="0"/>
              <a:t>30</a:t>
            </a:fld>
            <a:endParaRPr lang="zh-CN" altLang="en-US"/>
          </a:p>
        </p:txBody>
      </p:sp>
    </p:spTree>
    <p:extLst>
      <p:ext uri="{BB962C8B-B14F-4D97-AF65-F5344CB8AC3E}">
        <p14:creationId xmlns:p14="http://schemas.microsoft.com/office/powerpoint/2010/main" val="1374198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9B8F3F-C6DA-45F4-B03B-3495E6F7FDF8}" type="slidenum">
              <a:rPr lang="zh-CN" altLang="en-US" smtClean="0"/>
              <a:t>31</a:t>
            </a:fld>
            <a:endParaRPr lang="zh-CN" altLang="en-US"/>
          </a:p>
        </p:txBody>
      </p:sp>
    </p:spTree>
    <p:extLst>
      <p:ext uri="{BB962C8B-B14F-4D97-AF65-F5344CB8AC3E}">
        <p14:creationId xmlns:p14="http://schemas.microsoft.com/office/powerpoint/2010/main" val="2262987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9B8F3F-C6DA-45F4-B03B-3495E6F7FDF8}" type="slidenum">
              <a:rPr lang="zh-CN" altLang="en-US" smtClean="0"/>
              <a:t>32</a:t>
            </a:fld>
            <a:endParaRPr lang="zh-CN" altLang="en-US"/>
          </a:p>
        </p:txBody>
      </p:sp>
    </p:spTree>
    <p:extLst>
      <p:ext uri="{BB962C8B-B14F-4D97-AF65-F5344CB8AC3E}">
        <p14:creationId xmlns:p14="http://schemas.microsoft.com/office/powerpoint/2010/main" val="3956486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37</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699580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54142E27-CDA9-436B-B50A-D035D39FA121}" type="slidenum">
              <a:rPr lang="zh-CN" altLang="en-US" smtClean="0"/>
              <a:t>7</a:t>
            </a:fld>
            <a:endParaRPr lang="en-US" altLang="zh-CN"/>
          </a:p>
        </p:txBody>
      </p:sp>
    </p:spTree>
    <p:extLst>
      <p:ext uri="{BB962C8B-B14F-4D97-AF65-F5344CB8AC3E}">
        <p14:creationId xmlns:p14="http://schemas.microsoft.com/office/powerpoint/2010/main" val="400085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54142E27-CDA9-436B-B50A-D035D39FA121}" type="slidenum">
              <a:rPr lang="zh-CN" altLang="en-US" smtClean="0"/>
              <a:t>8</a:t>
            </a:fld>
            <a:endParaRPr lang="en-US" altLang="zh-CN"/>
          </a:p>
        </p:txBody>
      </p:sp>
    </p:spTree>
    <p:extLst>
      <p:ext uri="{BB962C8B-B14F-4D97-AF65-F5344CB8AC3E}">
        <p14:creationId xmlns:p14="http://schemas.microsoft.com/office/powerpoint/2010/main" val="4230539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54142E27-CDA9-436B-B50A-D035D39FA121}" type="slidenum">
              <a:rPr lang="zh-CN" altLang="en-US" smtClean="0"/>
              <a:t>10</a:t>
            </a:fld>
            <a:endParaRPr lang="en-US" altLang="zh-CN"/>
          </a:p>
        </p:txBody>
      </p:sp>
    </p:spTree>
    <p:extLst>
      <p:ext uri="{BB962C8B-B14F-4D97-AF65-F5344CB8AC3E}">
        <p14:creationId xmlns:p14="http://schemas.microsoft.com/office/powerpoint/2010/main" val="95744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54142E27-CDA9-436B-B50A-D035D39FA121}" type="slidenum">
              <a:rPr lang="zh-CN" altLang="en-US" smtClean="0"/>
              <a:t>11</a:t>
            </a:fld>
            <a:endParaRPr lang="en-US" altLang="zh-CN"/>
          </a:p>
        </p:txBody>
      </p:sp>
    </p:spTree>
    <p:extLst>
      <p:ext uri="{BB962C8B-B14F-4D97-AF65-F5344CB8AC3E}">
        <p14:creationId xmlns:p14="http://schemas.microsoft.com/office/powerpoint/2010/main" val="169484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54142E27-CDA9-436B-B50A-D035D39FA121}" type="slidenum">
              <a:rPr lang="zh-CN" altLang="en-US" smtClean="0"/>
              <a:t>12</a:t>
            </a:fld>
            <a:endParaRPr lang="en-US" altLang="zh-CN"/>
          </a:p>
        </p:txBody>
      </p:sp>
    </p:spTree>
    <p:extLst>
      <p:ext uri="{BB962C8B-B14F-4D97-AF65-F5344CB8AC3E}">
        <p14:creationId xmlns:p14="http://schemas.microsoft.com/office/powerpoint/2010/main" val="2243437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54142E27-CDA9-436B-B50A-D035D39FA121}" type="slidenum">
              <a:rPr lang="zh-CN" altLang="en-US" smtClean="0"/>
              <a:t>13</a:t>
            </a:fld>
            <a:endParaRPr lang="en-US" altLang="zh-CN"/>
          </a:p>
        </p:txBody>
      </p:sp>
    </p:spTree>
    <p:extLst>
      <p:ext uri="{BB962C8B-B14F-4D97-AF65-F5344CB8AC3E}">
        <p14:creationId xmlns:p14="http://schemas.microsoft.com/office/powerpoint/2010/main" val="3478053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54142E27-CDA9-436B-B50A-D035D39FA121}" type="slidenum">
              <a:rPr lang="zh-CN" altLang="en-US" smtClean="0"/>
              <a:t>14</a:t>
            </a:fld>
            <a:endParaRPr lang="en-US" altLang="zh-CN"/>
          </a:p>
        </p:txBody>
      </p:sp>
    </p:spTree>
    <p:extLst>
      <p:ext uri="{BB962C8B-B14F-4D97-AF65-F5344CB8AC3E}">
        <p14:creationId xmlns:p14="http://schemas.microsoft.com/office/powerpoint/2010/main" val="1643964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75833C9-CF22-41C5-ACF0-533D843D6583}" type="datetimeFigureOut">
              <a:rPr lang="zh-CN" altLang="en-US" smtClean="0"/>
              <a:t>2023/1/19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5D781F4-5367-41D2-8042-545803B86DD4}"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75833C9-CF22-41C5-ACF0-533D843D6583}" type="datetimeFigureOut">
              <a:rPr lang="zh-CN" altLang="en-US" smtClean="0"/>
              <a:t>2023/1/19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5D781F4-5367-41D2-8042-545803B86DD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75833C9-CF22-41C5-ACF0-533D843D6583}" type="datetimeFigureOut">
              <a:rPr lang="zh-CN" altLang="en-US" smtClean="0"/>
              <a:t>2023/1/19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5D781F4-5367-41D2-8042-545803B86DD4}"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75833C9-CF22-41C5-ACF0-533D843D6583}" type="datetimeFigureOut">
              <a:rPr lang="zh-CN" altLang="en-US" smtClean="0"/>
              <a:t>2023/1/19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5D781F4-5367-41D2-8042-545803B86DD4}"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1" name="图片 2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a:fillRect/>
          </a:stretch>
        </p:blipFill>
        <p:spPr>
          <a:xfrm>
            <a:off x="9762067" y="2530973"/>
            <a:ext cx="1588168" cy="17445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仅标题">
    <p:spTree>
      <p:nvGrpSpPr>
        <p:cNvPr id="1" name=""/>
        <p:cNvGrpSpPr/>
        <p:nvPr/>
      </p:nvGrpSpPr>
      <p:grpSpPr>
        <a:xfrm>
          <a:off x="0" y="0"/>
          <a:ext cx="0" cy="0"/>
          <a:chOff x="0" y="0"/>
          <a:chExt cx="0" cy="0"/>
        </a:xfrm>
      </p:grpSpPr>
      <p:sp>
        <p:nvSpPr>
          <p:cNvPr id="6" name="图片占位符 5"/>
          <p:cNvSpPr>
            <a:spLocks noGrp="1"/>
          </p:cNvSpPr>
          <p:nvPr>
            <p:ph type="pic" sz="quarter" idx="11"/>
          </p:nvPr>
        </p:nvSpPr>
        <p:spPr>
          <a:xfrm>
            <a:off x="3695700" y="2276574"/>
            <a:ext cx="3361267" cy="3168650"/>
          </a:xfrm>
          <a:effectLst>
            <a:outerShdw blurRad="50800" dist="38100" dir="2700000" algn="tl" rotWithShape="0">
              <a:prstClr val="black">
                <a:alpha val="40000"/>
              </a:prstClr>
            </a:outerShdw>
          </a:effectLst>
        </p:spPr>
        <p:txBody>
          <a:bodyPr/>
          <a:lstStyle/>
          <a:p>
            <a:endParaRPr lang="zh-CN" altLang="en-US"/>
          </a:p>
        </p:txBody>
      </p:sp>
      <p:sp>
        <p:nvSpPr>
          <p:cNvPr id="8" name="文本占位符 7"/>
          <p:cNvSpPr>
            <a:spLocks noGrp="1"/>
          </p:cNvSpPr>
          <p:nvPr>
            <p:ph type="body" sz="quarter" idx="12"/>
          </p:nvPr>
        </p:nvSpPr>
        <p:spPr>
          <a:xfrm>
            <a:off x="7823200" y="2772400"/>
            <a:ext cx="3877733" cy="2087563"/>
          </a:xfrm>
        </p:spPr>
        <p:txBody>
          <a:bodyPr>
            <a:normAutofit/>
          </a:bodyPr>
          <a:lstStyle>
            <a:lvl1pPr marL="0" indent="0">
              <a:buNone/>
              <a:defRPr sz="1800">
                <a:latin typeface="微软雅黑" panose="020B0503020204020204" charset="-122"/>
                <a:ea typeface="微软雅黑" panose="020B0503020204020204" charset="-122"/>
              </a:defRPr>
            </a:lvl1pPr>
            <a:lvl2pPr marL="457200" indent="0">
              <a:buNone/>
              <a:defRPr sz="1600">
                <a:latin typeface="微软雅黑" panose="020B0503020204020204" charset="-122"/>
                <a:ea typeface="微软雅黑" panose="020B0503020204020204" charset="-122"/>
              </a:defRPr>
            </a:lvl2pPr>
            <a:lvl3pPr marL="914400" indent="0">
              <a:buNone/>
              <a:defRPr sz="1400">
                <a:latin typeface="微软雅黑" panose="020B0503020204020204" charset="-122"/>
                <a:ea typeface="微软雅黑" panose="020B0503020204020204" charset="-122"/>
              </a:defRPr>
            </a:lvl3pPr>
            <a:lvl4pPr marL="1371600" indent="0">
              <a:buNone/>
              <a:defRPr sz="1200">
                <a:latin typeface="微软雅黑" panose="020B0503020204020204" charset="-122"/>
                <a:ea typeface="微软雅黑" panose="020B0503020204020204" charset="-122"/>
              </a:defRPr>
            </a:lvl4pPr>
            <a:lvl5pPr marL="1828800" indent="0">
              <a:buNone/>
              <a:defRPr sz="1200">
                <a:latin typeface="微软雅黑" panose="020B0503020204020204" charset="-122"/>
                <a:ea typeface="微软雅黑" panose="020B050302020402020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advTm="600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cSld>
  <p:clrMapOvr>
    <a:masterClrMapping/>
  </p:clrMapOvr>
  <p:transition spd="slow" advTm="600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仅标题">
    <p:spTree>
      <p:nvGrpSpPr>
        <p:cNvPr id="1" name=""/>
        <p:cNvGrpSpPr/>
        <p:nvPr/>
      </p:nvGrpSpPr>
      <p:grpSpPr>
        <a:xfrm>
          <a:off x="0" y="0"/>
          <a:ext cx="0" cy="0"/>
          <a:chOff x="0" y="0"/>
          <a:chExt cx="0" cy="0"/>
        </a:xfrm>
      </p:grpSpPr>
      <p:sp>
        <p:nvSpPr>
          <p:cNvPr id="126" name="文本占位符 3"/>
          <p:cNvSpPr>
            <a:spLocks noGrp="1"/>
          </p:cNvSpPr>
          <p:nvPr>
            <p:ph type="body" sz="quarter" idx="10"/>
          </p:nvPr>
        </p:nvSpPr>
        <p:spPr>
          <a:xfrm>
            <a:off x="2832100" y="211533"/>
            <a:ext cx="3937000" cy="1087043"/>
          </a:xfrm>
        </p:spPr>
        <p:txBody>
          <a:bodyPr anchor="ctr">
            <a:noAutofit/>
          </a:bodyPr>
          <a:lstStyle>
            <a:lvl1pPr marL="0" indent="0" algn="ctr">
              <a:buNone/>
              <a:defRPr sz="3600" b="1">
                <a:solidFill>
                  <a:schemeClr val="bg1"/>
                </a:solidFill>
                <a:latin typeface="微软雅黑" panose="020B0503020204020204" charset="-122"/>
                <a:ea typeface="微软雅黑" panose="020B0503020204020204" charset="-122"/>
              </a:defRPr>
            </a:lvl1pPr>
          </a:lstStyle>
          <a:p>
            <a:pPr lvl="0"/>
            <a:r>
              <a:rPr lang="zh-CN" altLang="en-US" dirty="0"/>
              <a:t>单击此处编辑母版文本样式</a:t>
            </a:r>
          </a:p>
        </p:txBody>
      </p:sp>
    </p:spTree>
  </p:cSld>
  <p:clrMapOvr>
    <a:masterClrMapping/>
  </p:clrMapOvr>
  <p:transition spd="slow" advTm="6000">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仅标题">
    <p:spTree>
      <p:nvGrpSpPr>
        <p:cNvPr id="1" name=""/>
        <p:cNvGrpSpPr/>
        <p:nvPr/>
      </p:nvGrpSpPr>
      <p:grpSpPr>
        <a:xfrm>
          <a:off x="0" y="0"/>
          <a:ext cx="0" cy="0"/>
          <a:chOff x="0" y="0"/>
          <a:chExt cx="0" cy="0"/>
        </a:xfrm>
      </p:grpSpPr>
      <p:sp>
        <p:nvSpPr>
          <p:cNvPr id="121" name="文本占位符 3"/>
          <p:cNvSpPr>
            <a:spLocks noGrp="1"/>
          </p:cNvSpPr>
          <p:nvPr>
            <p:ph type="body" sz="quarter" idx="10"/>
          </p:nvPr>
        </p:nvSpPr>
        <p:spPr>
          <a:xfrm>
            <a:off x="2832100" y="211533"/>
            <a:ext cx="3937000" cy="1087043"/>
          </a:xfrm>
        </p:spPr>
        <p:txBody>
          <a:bodyPr anchor="ctr">
            <a:noAutofit/>
          </a:bodyPr>
          <a:lstStyle>
            <a:lvl1pPr marL="0" indent="0" algn="ctr">
              <a:buNone/>
              <a:defRPr sz="3600" b="1">
                <a:solidFill>
                  <a:schemeClr val="bg1"/>
                </a:solidFill>
                <a:latin typeface="微软雅黑" panose="020B0503020204020204" charset="-122"/>
                <a:ea typeface="微软雅黑" panose="020B0503020204020204" charset="-122"/>
              </a:defRPr>
            </a:lvl1pPr>
          </a:lstStyle>
          <a:p>
            <a:pPr lvl="0"/>
            <a:r>
              <a:rPr lang="zh-CN" altLang="en-US" dirty="0"/>
              <a:t>单击此处编辑母版文本样式</a:t>
            </a:r>
          </a:p>
        </p:txBody>
      </p:sp>
      <p:sp>
        <p:nvSpPr>
          <p:cNvPr id="123" name="图片占位符 5"/>
          <p:cNvSpPr>
            <a:spLocks noGrp="1"/>
          </p:cNvSpPr>
          <p:nvPr>
            <p:ph type="pic" sz="quarter" idx="11"/>
          </p:nvPr>
        </p:nvSpPr>
        <p:spPr>
          <a:xfrm>
            <a:off x="3695700" y="2276574"/>
            <a:ext cx="3361267" cy="3168650"/>
          </a:xfrm>
          <a:effectLst>
            <a:outerShdw blurRad="50800" dist="38100" dir="2700000" algn="tl" rotWithShape="0">
              <a:prstClr val="black">
                <a:alpha val="40000"/>
              </a:prstClr>
            </a:outerShdw>
          </a:effectLst>
        </p:spPr>
        <p:txBody>
          <a:bodyPr/>
          <a:lstStyle/>
          <a:p>
            <a:endParaRPr lang="zh-CN" altLang="en-US"/>
          </a:p>
        </p:txBody>
      </p:sp>
      <p:sp>
        <p:nvSpPr>
          <p:cNvPr id="125" name="文本占位符 7"/>
          <p:cNvSpPr>
            <a:spLocks noGrp="1"/>
          </p:cNvSpPr>
          <p:nvPr>
            <p:ph type="body" sz="quarter" idx="12"/>
          </p:nvPr>
        </p:nvSpPr>
        <p:spPr>
          <a:xfrm>
            <a:off x="7880231" y="2938348"/>
            <a:ext cx="3877733" cy="2087563"/>
          </a:xfrm>
        </p:spPr>
        <p:txBody>
          <a:bodyPr>
            <a:normAutofit/>
          </a:bodyPr>
          <a:lstStyle>
            <a:lvl1pPr marL="0" indent="0">
              <a:buNone/>
              <a:defRPr sz="1800">
                <a:solidFill>
                  <a:srgbClr val="6EAA2E"/>
                </a:solidFill>
                <a:latin typeface="微软雅黑" panose="020B0503020204020204" charset="-122"/>
                <a:ea typeface="微软雅黑" panose="020B0503020204020204" charset="-122"/>
              </a:defRPr>
            </a:lvl1pPr>
            <a:lvl2pPr marL="457200" indent="0">
              <a:buNone/>
              <a:defRPr sz="1600">
                <a:solidFill>
                  <a:srgbClr val="6EAA2E"/>
                </a:solidFill>
                <a:latin typeface="微软雅黑" panose="020B0503020204020204" charset="-122"/>
                <a:ea typeface="微软雅黑" panose="020B0503020204020204" charset="-122"/>
              </a:defRPr>
            </a:lvl2pPr>
            <a:lvl3pPr marL="914400" indent="0">
              <a:buNone/>
              <a:defRPr sz="1400">
                <a:solidFill>
                  <a:srgbClr val="6EAA2E"/>
                </a:solidFill>
                <a:latin typeface="微软雅黑" panose="020B0503020204020204" charset="-122"/>
                <a:ea typeface="微软雅黑" panose="020B0503020204020204" charset="-122"/>
              </a:defRPr>
            </a:lvl3pPr>
            <a:lvl4pPr marL="1371600" indent="0">
              <a:buNone/>
              <a:defRPr sz="1200">
                <a:solidFill>
                  <a:srgbClr val="6EAA2E"/>
                </a:solidFill>
                <a:latin typeface="微软雅黑" panose="020B0503020204020204" charset="-122"/>
                <a:ea typeface="微软雅黑" panose="020B0503020204020204" charset="-122"/>
              </a:defRPr>
            </a:lvl4pPr>
            <a:lvl5pPr marL="1828800" indent="0">
              <a:buNone/>
              <a:defRPr sz="1200">
                <a:solidFill>
                  <a:srgbClr val="6EAA2E"/>
                </a:solidFill>
                <a:latin typeface="微软雅黑" panose="020B0503020204020204" charset="-122"/>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transition spd="slow" advTm="600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2023/1/19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6555895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2023/1/19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386791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75833C9-CF22-41C5-ACF0-533D843D6583}" type="datetimeFigureOut">
              <a:rPr lang="zh-CN" altLang="en-US" smtClean="0"/>
              <a:t>2023/1/19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5D781F4-5367-41D2-8042-545803B86DD4}"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1699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15117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35881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804112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824589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80285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181698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866331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8700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05934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75833C9-CF22-41C5-ACF0-533D843D6583}" type="datetimeFigureOut">
              <a:rPr lang="zh-CN" altLang="en-US" smtClean="0"/>
              <a:t>2023/1/19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5D781F4-5367-41D2-8042-545803B86DD4}"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290720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37049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375833C9-CF22-41C5-ACF0-533D843D6583}" type="datetimeFigureOut">
              <a:rPr lang="zh-CN" altLang="en-US" smtClean="0"/>
              <a:t>2023/1/19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5D781F4-5367-41D2-8042-545803B86DD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375833C9-CF22-41C5-ACF0-533D843D6583}" type="datetimeFigureOut">
              <a:rPr lang="zh-CN" altLang="en-US" smtClean="0"/>
              <a:t>2023/1/19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5D781F4-5367-41D2-8042-545803B86DD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375833C9-CF22-41C5-ACF0-533D843D6583}" type="datetimeFigureOut">
              <a:rPr lang="zh-CN" altLang="en-US" smtClean="0"/>
              <a:t>2023/1/19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5D781F4-5367-41D2-8042-545803B86DD4}" type="slidenum">
              <a:rPr lang="zh-CN" altLang="en-US" smtClean="0"/>
              <a:t>‹#›</a:t>
            </a:fld>
            <a:endParaRPr lang="zh-CN" altLang="en-US"/>
          </a:p>
        </p:txBody>
      </p:sp>
      <p:sp>
        <p:nvSpPr>
          <p:cNvPr id="11" name="TextBox 10"/>
          <p:cNvSpPr txBox="1"/>
          <p:nvPr userDrawn="1"/>
        </p:nvSpPr>
        <p:spPr>
          <a:xfrm>
            <a:off x="1437804" y="6739570"/>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a:t>
            </a:r>
            <a:r>
              <a:rPr kumimoji="0" lang="en-US" altLang="zh-CN" sz="100" b="0" i="0" u="none" strike="noStrike" kern="0" cap="none" spc="0" normalizeH="0" baseline="0" noProof="0" dirty="0" smtClean="0">
                <a:ln>
                  <a:noFill/>
                </a:ln>
                <a:solidFill>
                  <a:prstClr val="black"/>
                </a:solidFill>
                <a:effectLst/>
                <a:uLnTx/>
                <a:uFillTx/>
              </a:rPr>
              <a:t>www.ypppt.com/xiazai</a:t>
            </a:r>
            <a:r>
              <a:rPr kumimoji="0" lang="en-US" altLang="zh-CN" sz="100" b="0" i="0" u="none" strike="noStrike" kern="0" cap="none" spc="0" normalizeH="0" baseline="0" noProof="0" dirty="0" smtClean="0">
                <a:ln>
                  <a:noFill/>
                </a:ln>
                <a:solidFill>
                  <a:prstClr val="black"/>
                </a:solidFill>
                <a:effectLst/>
                <a:uLnTx/>
                <a:uFillTx/>
              </a:rPr>
              <a:t>/</a:t>
            </a:r>
          </a:p>
        </p:txBody>
      </p:sp>
    </p:spTree>
    <p:extLst>
      <p:ext uri="{BB962C8B-B14F-4D97-AF65-F5344CB8AC3E}">
        <p14:creationId xmlns:p14="http://schemas.microsoft.com/office/powerpoint/2010/main" val="3181407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75833C9-CF22-41C5-ACF0-533D843D6583}" type="datetimeFigureOut">
              <a:rPr lang="zh-CN" altLang="en-US" smtClean="0"/>
              <a:t>2023/1/19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5D781F4-5367-41D2-8042-545803B86DD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75833C9-CF22-41C5-ACF0-533D843D6583}" type="datetimeFigureOut">
              <a:rPr lang="zh-CN" altLang="en-US" smtClean="0"/>
              <a:t>2023/1/19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5D781F4-5367-41D2-8042-545803B86DD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75833C9-CF22-41C5-ACF0-533D843D6583}" type="datetimeFigureOut">
              <a:rPr lang="zh-CN" altLang="en-US" smtClean="0"/>
              <a:t>2023/1/19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5D781F4-5367-41D2-8042-545803B86DD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5833C9-CF22-41C5-ACF0-533D843D6583}" type="datetimeFigureOut">
              <a:rPr lang="zh-CN" altLang="en-US" smtClean="0"/>
              <a:t>2023/1/19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D781F4-5367-41D2-8042-545803B86DD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5"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399577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816227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10.png"/><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29.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5.xml"/><Relationship Id="rId1" Type="http://schemas.openxmlformats.org/officeDocument/2006/relationships/slideLayout" Target="../slideLayouts/slideLayout27.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6070283" y="1041400"/>
            <a:ext cx="3549015" cy="583565"/>
          </a:xfrm>
          <a:prstGeom prst="rect">
            <a:avLst/>
          </a:prstGeom>
          <a:noFill/>
        </p:spPr>
        <p:txBody>
          <a:bodyPr wrap="square" rtlCol="0">
            <a:spAutoFit/>
          </a:bodyPr>
          <a:lstStyle/>
          <a:p>
            <a:pPr algn="ctr"/>
            <a:r>
              <a:rPr lang="en-US" altLang="zh-CN" sz="3200" b="1" dirty="0" smtClean="0">
                <a:solidFill>
                  <a:srgbClr val="348A8D"/>
                </a:solidFill>
                <a:cs typeface="+mn-ea"/>
                <a:sym typeface="+mn-lt"/>
              </a:rPr>
              <a:t>20XX</a:t>
            </a:r>
            <a:r>
              <a:rPr lang="zh-CN" altLang="en-US" sz="3200" b="1" dirty="0" smtClean="0">
                <a:solidFill>
                  <a:srgbClr val="348A8D"/>
                </a:solidFill>
                <a:cs typeface="+mn-ea"/>
                <a:sym typeface="+mn-lt"/>
              </a:rPr>
              <a:t>年</a:t>
            </a:r>
            <a:r>
              <a:rPr lang="zh-CN" altLang="en-US" sz="3200" b="1" dirty="0">
                <a:solidFill>
                  <a:srgbClr val="348A8D"/>
                </a:solidFill>
                <a:cs typeface="+mn-ea"/>
                <a:sym typeface="+mn-lt"/>
              </a:rPr>
              <a:t>6月5日</a:t>
            </a:r>
            <a:r>
              <a:rPr lang="en-US" altLang="zh-CN" sz="3200" b="1" dirty="0">
                <a:solidFill>
                  <a:srgbClr val="348A8D"/>
                </a:solidFill>
                <a:cs typeface="+mn-ea"/>
                <a:sym typeface="+mn-lt"/>
              </a:rPr>
              <a:t> </a:t>
            </a:r>
          </a:p>
        </p:txBody>
      </p:sp>
      <p:sp>
        <p:nvSpPr>
          <p:cNvPr id="5" name="文本框 4"/>
          <p:cNvSpPr txBox="1"/>
          <p:nvPr/>
        </p:nvSpPr>
        <p:spPr>
          <a:xfrm>
            <a:off x="4097338" y="1702435"/>
            <a:ext cx="7590539" cy="1862048"/>
          </a:xfrm>
          <a:prstGeom prst="rect">
            <a:avLst/>
          </a:prstGeom>
          <a:noFill/>
        </p:spPr>
        <p:txBody>
          <a:bodyPr wrap="none" rtlCol="0" anchor="t">
            <a:spAutoFit/>
          </a:bodyPr>
          <a:lstStyle/>
          <a:p>
            <a:r>
              <a:rPr lang="zh-CN" altLang="en-US" sz="11500" b="1" dirty="0">
                <a:gradFill>
                  <a:gsLst>
                    <a:gs pos="0">
                      <a:srgbClr val="E33A3F"/>
                    </a:gs>
                    <a:gs pos="100000">
                      <a:srgbClr val="E98D5E"/>
                    </a:gs>
                  </a:gsLst>
                  <a:lin ang="5400000" scaled="0"/>
                </a:gradFill>
                <a:effectLst/>
                <a:cs typeface="+mn-ea"/>
                <a:sym typeface="+mn-lt"/>
              </a:rPr>
              <a:t>世界</a:t>
            </a:r>
            <a:r>
              <a:rPr lang="zh-CN" altLang="en-US" sz="11500" b="1" dirty="0">
                <a:gradFill>
                  <a:gsLst>
                    <a:gs pos="0">
                      <a:srgbClr val="348A8D"/>
                    </a:gs>
                    <a:gs pos="100000">
                      <a:srgbClr val="55BFB7"/>
                    </a:gs>
                  </a:gsLst>
                  <a:lin ang="5400000" scaled="0"/>
                </a:gradFill>
                <a:effectLst/>
                <a:cs typeface="+mn-ea"/>
                <a:sym typeface="+mn-lt"/>
              </a:rPr>
              <a:t>环境日</a:t>
            </a:r>
          </a:p>
        </p:txBody>
      </p:sp>
      <p:pic>
        <p:nvPicPr>
          <p:cNvPr id="6" name="图片 5" descr="手捧地球"/>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573020"/>
            <a:ext cx="4490720" cy="4284980"/>
          </a:xfrm>
          <a:prstGeom prst="rect">
            <a:avLst/>
          </a:prstGeom>
        </p:spPr>
      </p:pic>
      <p:grpSp>
        <p:nvGrpSpPr>
          <p:cNvPr id="12" name="组合 11"/>
          <p:cNvGrpSpPr/>
          <p:nvPr/>
        </p:nvGrpSpPr>
        <p:grpSpPr>
          <a:xfrm>
            <a:off x="5180648" y="3563620"/>
            <a:ext cx="5328285" cy="829945"/>
            <a:chOff x="7379" y="5643"/>
            <a:chExt cx="8391" cy="1307"/>
          </a:xfrm>
        </p:grpSpPr>
        <p:sp>
          <p:nvSpPr>
            <p:cNvPr id="9" name="文本框 8"/>
            <p:cNvSpPr txBox="1"/>
            <p:nvPr/>
          </p:nvSpPr>
          <p:spPr>
            <a:xfrm>
              <a:off x="7379" y="5643"/>
              <a:ext cx="8391" cy="1307"/>
            </a:xfrm>
            <a:prstGeom prst="rect">
              <a:avLst/>
            </a:prstGeom>
            <a:noFill/>
          </p:spPr>
          <p:txBody>
            <a:bodyPr wrap="square" rtlCol="0" anchor="t">
              <a:spAutoFit/>
            </a:bodyPr>
            <a:lstStyle/>
            <a:p>
              <a:pPr algn="dist"/>
              <a:r>
                <a:rPr lang="en-US" altLang="zh-CN" sz="4800">
                  <a:solidFill>
                    <a:srgbClr val="E6594A"/>
                  </a:solidFill>
                  <a:cs typeface="+mn-ea"/>
                  <a:sym typeface="+mn-lt"/>
                </a:rPr>
                <a:t>E</a:t>
              </a:r>
              <a:r>
                <a:rPr lang="zh-CN" altLang="en-US" sz="2000">
                  <a:solidFill>
                    <a:srgbClr val="E6594A"/>
                  </a:solidFill>
                  <a:cs typeface="+mn-ea"/>
                  <a:sym typeface="+mn-lt"/>
                </a:rPr>
                <a:t>nvironment protection&gt; &gt;</a:t>
              </a:r>
            </a:p>
          </p:txBody>
        </p:sp>
        <p:sp>
          <p:nvSpPr>
            <p:cNvPr id="11" name="文本框 10"/>
            <p:cNvSpPr txBox="1"/>
            <p:nvPr/>
          </p:nvSpPr>
          <p:spPr>
            <a:xfrm>
              <a:off x="8269" y="5715"/>
              <a:ext cx="7268" cy="628"/>
            </a:xfrm>
            <a:prstGeom prst="rect">
              <a:avLst/>
            </a:prstGeom>
            <a:noFill/>
          </p:spPr>
          <p:txBody>
            <a:bodyPr wrap="square" rtlCol="0" anchor="t">
              <a:spAutoFit/>
            </a:bodyPr>
            <a:lstStyle/>
            <a:p>
              <a:pPr algn="dist"/>
              <a:r>
                <a:rPr lang="zh-CN" altLang="en-US" sz="2000" dirty="0">
                  <a:solidFill>
                    <a:srgbClr val="348A8D"/>
                  </a:solidFill>
                  <a:cs typeface="+mn-ea"/>
                  <a:sym typeface="+mn-lt"/>
                </a:rPr>
                <a:t>共建清洁美丽世界</a:t>
              </a:r>
            </a:p>
          </p:txBody>
        </p:sp>
      </p:grpSp>
      <p:cxnSp>
        <p:nvCxnSpPr>
          <p:cNvPr id="14" name="直接连接符 13"/>
          <p:cNvCxnSpPr/>
          <p:nvPr/>
        </p:nvCxnSpPr>
        <p:spPr>
          <a:xfrm>
            <a:off x="5201920" y="4414520"/>
            <a:ext cx="5285740" cy="0"/>
          </a:xfrm>
          <a:prstGeom prst="line">
            <a:avLst/>
          </a:prstGeom>
          <a:ln w="25400" cmpd="sng">
            <a:solidFill>
              <a:srgbClr val="E33A3F"/>
            </a:solidFill>
            <a:prstDash val="sysDot"/>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4929505" y="4545330"/>
            <a:ext cx="5830570" cy="830997"/>
          </a:xfrm>
          <a:prstGeom prst="rect">
            <a:avLst/>
          </a:prstGeom>
          <a:noFill/>
        </p:spPr>
        <p:txBody>
          <a:bodyPr wrap="square" rtlCol="0">
            <a:spAutoFit/>
          </a:bodyPr>
          <a:lstStyle/>
          <a:p>
            <a:pPr algn="ctr" fontAlgn="auto">
              <a:lnSpc>
                <a:spcPct val="150000"/>
              </a:lnSpc>
            </a:pPr>
            <a:r>
              <a:rPr lang="zh-CN" altLang="en-US" sz="800">
                <a:cs typeface="+mn-ea"/>
                <a:sym typeface="+mn-lt"/>
              </a:rPr>
              <a:t>Please input the text you needPlease input the text you needPlease input the text you need</a:t>
            </a:r>
            <a:r>
              <a:rPr lang="en-US" altLang="zh-CN" sz="800">
                <a:cs typeface="+mn-ea"/>
                <a:sym typeface="+mn-lt"/>
              </a:rPr>
              <a:t>  </a:t>
            </a:r>
            <a:r>
              <a:rPr lang="zh-CN" altLang="en-US" sz="800">
                <a:cs typeface="+mn-ea"/>
                <a:sym typeface="+mn-lt"/>
              </a:rPr>
              <a:t>Please input the text you </a:t>
            </a:r>
          </a:p>
          <a:p>
            <a:pPr algn="ctr" fontAlgn="auto">
              <a:lnSpc>
                <a:spcPct val="150000"/>
              </a:lnSpc>
            </a:pPr>
            <a:r>
              <a:rPr lang="zh-CN" altLang="en-US" sz="800">
                <a:cs typeface="+mn-ea"/>
                <a:sym typeface="+mn-lt"/>
              </a:rPr>
              <a:t>needPlease input the text you needPlease input the text you needPlease input the text you</a:t>
            </a:r>
            <a:r>
              <a:rPr lang="en-US" altLang="zh-CN" sz="800">
                <a:cs typeface="+mn-ea"/>
                <a:sym typeface="+mn-lt"/>
              </a:rPr>
              <a:t>  </a:t>
            </a:r>
            <a:r>
              <a:rPr lang="zh-CN" altLang="en-US" sz="800">
                <a:cs typeface="+mn-ea"/>
                <a:sym typeface="+mn-lt"/>
              </a:rPr>
              <a:t>Please input </a:t>
            </a:r>
          </a:p>
          <a:p>
            <a:pPr algn="ctr" fontAlgn="auto">
              <a:lnSpc>
                <a:spcPct val="150000"/>
              </a:lnSpc>
            </a:pPr>
            <a:r>
              <a:rPr lang="zh-CN" altLang="en-US" sz="800">
                <a:cs typeface="+mn-ea"/>
                <a:sym typeface="+mn-lt"/>
              </a:rPr>
              <a:t>the text youneedPlease input the text you need</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par>
                                <p:cTn id="14" presetID="3" presetClass="entr" presetSubtype="1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linds(horizontal)">
                                      <p:cBhvr>
                                        <p:cTn id="16" dur="500"/>
                                        <p:tgtEl>
                                          <p:spTgt spid="14"/>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linds(horizontal)">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aphicFrame>
        <p:nvGraphicFramePr>
          <p:cNvPr id="4" name="图表 3"/>
          <p:cNvGraphicFramePr/>
          <p:nvPr/>
        </p:nvGraphicFramePr>
        <p:xfrm>
          <a:off x="566292" y="1962256"/>
          <a:ext cx="8050979" cy="4064000"/>
        </p:xfrm>
        <a:graphic>
          <a:graphicData uri="http://schemas.openxmlformats.org/drawingml/2006/chart">
            <c:chart xmlns:c="http://schemas.openxmlformats.org/drawingml/2006/chart" xmlns:r="http://schemas.openxmlformats.org/officeDocument/2006/relationships" r:id="rId4"/>
          </a:graphicData>
        </a:graphic>
      </p:graphicFrame>
      <p:cxnSp>
        <p:nvCxnSpPr>
          <p:cNvPr id="6" name="直接连接符 5"/>
          <p:cNvCxnSpPr/>
          <p:nvPr/>
        </p:nvCxnSpPr>
        <p:spPr>
          <a:xfrm>
            <a:off x="974919" y="5552516"/>
            <a:ext cx="5400600" cy="0"/>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01630" y="2335960"/>
            <a:ext cx="3024336" cy="461665"/>
          </a:xfrm>
          <a:prstGeom prst="rect">
            <a:avLst/>
          </a:prstGeom>
          <a:noFill/>
        </p:spPr>
        <p:txBody>
          <a:bodyPr wrap="square" rtlCol="0">
            <a:spAutoFit/>
          </a:bodyPr>
          <a:lstStyle/>
          <a:p>
            <a:pPr algn="ctr"/>
            <a:r>
              <a:rPr lang="zh-CN" altLang="en-US" sz="2400" dirty="0">
                <a:solidFill>
                  <a:srgbClr val="348A8D"/>
                </a:solidFill>
                <a:cs typeface="+mn-ea"/>
                <a:sym typeface="+mn-lt"/>
              </a:rPr>
              <a:t>塑料都去哪了？</a:t>
            </a:r>
          </a:p>
        </p:txBody>
      </p:sp>
      <p:sp>
        <p:nvSpPr>
          <p:cNvPr id="2" name="矩形 1"/>
          <p:cNvSpPr/>
          <p:nvPr/>
        </p:nvSpPr>
        <p:spPr>
          <a:xfrm>
            <a:off x="566420" y="608965"/>
            <a:ext cx="1402080" cy="424732"/>
          </a:xfrm>
          <a:prstGeom prst="rect">
            <a:avLst/>
          </a:prstGeom>
          <a:noFill/>
        </p:spPr>
        <p:txBody>
          <a:bodyPr vert="horz" wrap="square" lIns="91440" tIns="45720" rIns="91440" bIns="45720" rtlCol="0" anchor="t">
            <a:spAutoFit/>
          </a:bodyPr>
          <a:lstStyle/>
          <a:p>
            <a:pPr lvl="0" algn="ctr" fontAlgn="base">
              <a:lnSpc>
                <a:spcPct val="90000"/>
              </a:lnSpc>
              <a:buClrTx/>
              <a:buSzTx/>
              <a:buFont typeface="Arial" panose="020B0604020202020204" pitchFamily="34" charset="0"/>
            </a:pPr>
            <a:r>
              <a:rPr lang="zh-CN" altLang="en-US" sz="2400" b="1" dirty="0">
                <a:solidFill>
                  <a:srgbClr val="348A8D"/>
                </a:solidFill>
                <a:cs typeface="+mn-ea"/>
                <a:sym typeface="+mn-lt"/>
              </a:rPr>
              <a:t>塑料污染</a:t>
            </a:r>
          </a:p>
        </p:txBody>
      </p:sp>
      <p:pic>
        <p:nvPicPr>
          <p:cNvPr id="3" name="图片 2" descr="51miz-E1259307-4327687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64500" y="1962785"/>
            <a:ext cx="3589655" cy="35896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par>
                                <p:cTn id="17" presetID="3" presetClass="entr" presetSubtype="1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linds(horizont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7"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8405633" y="2165898"/>
            <a:ext cx="730820" cy="730820"/>
            <a:chOff x="5784585" y="1988840"/>
            <a:chExt cx="730820" cy="730820"/>
          </a:xfrm>
        </p:grpSpPr>
        <p:sp>
          <p:nvSpPr>
            <p:cNvPr id="10" name="椭圆 9"/>
            <p:cNvSpPr/>
            <p:nvPr/>
          </p:nvSpPr>
          <p:spPr>
            <a:xfrm>
              <a:off x="5784585" y="1988840"/>
              <a:ext cx="730820" cy="730820"/>
            </a:xfrm>
            <a:prstGeom prst="ellipse">
              <a:avLst/>
            </a:prstGeom>
            <a:solidFill>
              <a:srgbClr val="348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Freeform 312"/>
            <p:cNvSpPr/>
            <p:nvPr/>
          </p:nvSpPr>
          <p:spPr>
            <a:xfrm>
              <a:off x="5933641" y="2138007"/>
              <a:ext cx="432708" cy="432486"/>
            </a:xfrm>
            <a:custGeom>
              <a:avLst/>
              <a:gdLst>
                <a:gd name="connsiteX0" fmla="*/ 225369 w 432708"/>
                <a:gd name="connsiteY0" fmla="*/ 108177 h 432707"/>
                <a:gd name="connsiteX1" fmla="*/ 243399 w 432708"/>
                <a:gd name="connsiteY1" fmla="*/ 108177 h 432707"/>
                <a:gd name="connsiteX2" fmla="*/ 249878 w 432708"/>
                <a:gd name="connsiteY2" fmla="*/ 110712 h 432707"/>
                <a:gd name="connsiteX3" fmla="*/ 252414 w 432708"/>
                <a:gd name="connsiteY3" fmla="*/ 117191 h 432707"/>
                <a:gd name="connsiteX4" fmla="*/ 252414 w 432708"/>
                <a:gd name="connsiteY4" fmla="*/ 243398 h 432707"/>
                <a:gd name="connsiteX5" fmla="*/ 249878 w 432708"/>
                <a:gd name="connsiteY5" fmla="*/ 249877 h 432707"/>
                <a:gd name="connsiteX6" fmla="*/ 243399 w 432708"/>
                <a:gd name="connsiteY6" fmla="*/ 252412 h 432707"/>
                <a:gd name="connsiteX7" fmla="*/ 153252 w 432708"/>
                <a:gd name="connsiteY7" fmla="*/ 252412 h 432707"/>
                <a:gd name="connsiteX8" fmla="*/ 146772 w 432708"/>
                <a:gd name="connsiteY8" fmla="*/ 249877 h 432707"/>
                <a:gd name="connsiteX9" fmla="*/ 144237 w 432708"/>
                <a:gd name="connsiteY9" fmla="*/ 243398 h 432707"/>
                <a:gd name="connsiteX10" fmla="*/ 144237 w 432708"/>
                <a:gd name="connsiteY10" fmla="*/ 225368 h 432707"/>
                <a:gd name="connsiteX11" fmla="*/ 146772 w 432708"/>
                <a:gd name="connsiteY11" fmla="*/ 218889 h 432707"/>
                <a:gd name="connsiteX12" fmla="*/ 153252 w 432708"/>
                <a:gd name="connsiteY12" fmla="*/ 216354 h 432707"/>
                <a:gd name="connsiteX13" fmla="*/ 216355 w 432708"/>
                <a:gd name="connsiteY13" fmla="*/ 216354 h 432707"/>
                <a:gd name="connsiteX14" fmla="*/ 216355 w 432708"/>
                <a:gd name="connsiteY14" fmla="*/ 117191 h 432707"/>
                <a:gd name="connsiteX15" fmla="*/ 218890 w 432708"/>
                <a:gd name="connsiteY15" fmla="*/ 110712 h 432707"/>
                <a:gd name="connsiteX16" fmla="*/ 225369 w 432708"/>
                <a:gd name="connsiteY16" fmla="*/ 108177 h 432707"/>
                <a:gd name="connsiteX17" fmla="*/ 216354 w 432708"/>
                <a:gd name="connsiteY17" fmla="*/ 63103 h 432707"/>
                <a:gd name="connsiteX18" fmla="*/ 139447 w 432708"/>
                <a:gd name="connsiteY18" fmla="*/ 83668 h 432707"/>
                <a:gd name="connsiteX19" fmla="*/ 83668 w 432708"/>
                <a:gd name="connsiteY19" fmla="*/ 139447 h 432707"/>
                <a:gd name="connsiteX20" fmla="*/ 63103 w 432708"/>
                <a:gd name="connsiteY20" fmla="*/ 216354 h 432707"/>
                <a:gd name="connsiteX21" fmla="*/ 83668 w 432708"/>
                <a:gd name="connsiteY21" fmla="*/ 293260 h 432707"/>
                <a:gd name="connsiteX22" fmla="*/ 139447 w 432708"/>
                <a:gd name="connsiteY22" fmla="*/ 349039 h 432707"/>
                <a:gd name="connsiteX23" fmla="*/ 216354 w 432708"/>
                <a:gd name="connsiteY23" fmla="*/ 369604 h 432707"/>
                <a:gd name="connsiteX24" fmla="*/ 293261 w 432708"/>
                <a:gd name="connsiteY24" fmla="*/ 349039 h 432707"/>
                <a:gd name="connsiteX25" fmla="*/ 349039 w 432708"/>
                <a:gd name="connsiteY25" fmla="*/ 293260 h 432707"/>
                <a:gd name="connsiteX26" fmla="*/ 369604 w 432708"/>
                <a:gd name="connsiteY26" fmla="*/ 216354 h 432707"/>
                <a:gd name="connsiteX27" fmla="*/ 349039 w 432708"/>
                <a:gd name="connsiteY27" fmla="*/ 139447 h 432707"/>
                <a:gd name="connsiteX28" fmla="*/ 293261 w 432708"/>
                <a:gd name="connsiteY28" fmla="*/ 83668 h 432707"/>
                <a:gd name="connsiteX29" fmla="*/ 216354 w 432708"/>
                <a:gd name="connsiteY29" fmla="*/ 63103 h 432707"/>
                <a:gd name="connsiteX30" fmla="*/ 216354 w 432708"/>
                <a:gd name="connsiteY30" fmla="*/ 0 h 432707"/>
                <a:gd name="connsiteX31" fmla="*/ 324953 w 432708"/>
                <a:gd name="connsiteY31" fmla="*/ 29016 h 432707"/>
                <a:gd name="connsiteX32" fmla="*/ 403692 w 432708"/>
                <a:gd name="connsiteY32" fmla="*/ 107754 h 432707"/>
                <a:gd name="connsiteX33" fmla="*/ 432708 w 432708"/>
                <a:gd name="connsiteY33" fmla="*/ 216354 h 432707"/>
                <a:gd name="connsiteX34" fmla="*/ 403692 w 432708"/>
                <a:gd name="connsiteY34" fmla="*/ 324953 h 432707"/>
                <a:gd name="connsiteX35" fmla="*/ 324953 w 432708"/>
                <a:gd name="connsiteY35" fmla="*/ 403691 h 432707"/>
                <a:gd name="connsiteX36" fmla="*/ 216354 w 432708"/>
                <a:gd name="connsiteY36" fmla="*/ 432707 h 432707"/>
                <a:gd name="connsiteX37" fmla="*/ 107755 w 432708"/>
                <a:gd name="connsiteY37" fmla="*/ 403691 h 432707"/>
                <a:gd name="connsiteX38" fmla="*/ 29016 w 432708"/>
                <a:gd name="connsiteY38" fmla="*/ 324953 h 432707"/>
                <a:gd name="connsiteX39" fmla="*/ 0 w 432708"/>
                <a:gd name="connsiteY39" fmla="*/ 216354 h 432707"/>
                <a:gd name="connsiteX40" fmla="*/ 29016 w 432708"/>
                <a:gd name="connsiteY40" fmla="*/ 107754 h 432707"/>
                <a:gd name="connsiteX41" fmla="*/ 107755 w 432708"/>
                <a:gd name="connsiteY41" fmla="*/ 29016 h 432707"/>
                <a:gd name="connsiteX42" fmla="*/ 216354 w 432708"/>
                <a:gd name="connsiteY42" fmla="*/ 0 h 4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32708" h="432707">
                  <a:moveTo>
                    <a:pt x="225369" y="108177"/>
                  </a:moveTo>
                  <a:lnTo>
                    <a:pt x="243399" y="108177"/>
                  </a:lnTo>
                  <a:cubicBezTo>
                    <a:pt x="246028" y="108177"/>
                    <a:pt x="248188" y="109022"/>
                    <a:pt x="249878" y="110712"/>
                  </a:cubicBezTo>
                  <a:cubicBezTo>
                    <a:pt x="251568" y="112402"/>
                    <a:pt x="252414" y="114562"/>
                    <a:pt x="252414" y="117191"/>
                  </a:cubicBezTo>
                  <a:lnTo>
                    <a:pt x="252414" y="243398"/>
                  </a:lnTo>
                  <a:cubicBezTo>
                    <a:pt x="252414" y="246027"/>
                    <a:pt x="251568" y="248187"/>
                    <a:pt x="249878" y="249877"/>
                  </a:cubicBezTo>
                  <a:cubicBezTo>
                    <a:pt x="248188" y="251567"/>
                    <a:pt x="246028" y="252412"/>
                    <a:pt x="243399" y="252412"/>
                  </a:cubicBezTo>
                  <a:lnTo>
                    <a:pt x="153252" y="252412"/>
                  </a:lnTo>
                  <a:cubicBezTo>
                    <a:pt x="150623" y="252412"/>
                    <a:pt x="148462" y="251567"/>
                    <a:pt x="146772" y="249877"/>
                  </a:cubicBezTo>
                  <a:cubicBezTo>
                    <a:pt x="145082" y="248187"/>
                    <a:pt x="144237" y="246027"/>
                    <a:pt x="144237" y="243398"/>
                  </a:cubicBezTo>
                  <a:lnTo>
                    <a:pt x="144237" y="225368"/>
                  </a:lnTo>
                  <a:cubicBezTo>
                    <a:pt x="144237" y="222739"/>
                    <a:pt x="145082" y="220579"/>
                    <a:pt x="146772" y="218889"/>
                  </a:cubicBezTo>
                  <a:cubicBezTo>
                    <a:pt x="148462" y="217199"/>
                    <a:pt x="150623" y="216354"/>
                    <a:pt x="153252" y="216354"/>
                  </a:cubicBezTo>
                  <a:lnTo>
                    <a:pt x="216355" y="216354"/>
                  </a:lnTo>
                  <a:lnTo>
                    <a:pt x="216355" y="117191"/>
                  </a:lnTo>
                  <a:cubicBezTo>
                    <a:pt x="216355" y="114562"/>
                    <a:pt x="217200" y="112402"/>
                    <a:pt x="218890" y="110712"/>
                  </a:cubicBezTo>
                  <a:cubicBezTo>
                    <a:pt x="220581" y="109022"/>
                    <a:pt x="222740" y="108177"/>
                    <a:pt x="225369" y="108177"/>
                  </a:cubicBezTo>
                  <a:close/>
                  <a:moveTo>
                    <a:pt x="216354" y="63103"/>
                  </a:moveTo>
                  <a:cubicBezTo>
                    <a:pt x="188558" y="63103"/>
                    <a:pt x="162923" y="69958"/>
                    <a:pt x="139447" y="83668"/>
                  </a:cubicBezTo>
                  <a:cubicBezTo>
                    <a:pt x="115971" y="97378"/>
                    <a:pt x="97378" y="115971"/>
                    <a:pt x="83668" y="139447"/>
                  </a:cubicBezTo>
                  <a:cubicBezTo>
                    <a:pt x="69958" y="162922"/>
                    <a:pt x="63103" y="188558"/>
                    <a:pt x="63103" y="216354"/>
                  </a:cubicBezTo>
                  <a:cubicBezTo>
                    <a:pt x="63103" y="244149"/>
                    <a:pt x="69958" y="269785"/>
                    <a:pt x="83668" y="293260"/>
                  </a:cubicBezTo>
                  <a:cubicBezTo>
                    <a:pt x="97378" y="316736"/>
                    <a:pt x="115971" y="335329"/>
                    <a:pt x="139447" y="349039"/>
                  </a:cubicBezTo>
                  <a:cubicBezTo>
                    <a:pt x="162923" y="362749"/>
                    <a:pt x="188558" y="369604"/>
                    <a:pt x="216354" y="369604"/>
                  </a:cubicBezTo>
                  <a:cubicBezTo>
                    <a:pt x="244150" y="369604"/>
                    <a:pt x="269785" y="362749"/>
                    <a:pt x="293261" y="349039"/>
                  </a:cubicBezTo>
                  <a:cubicBezTo>
                    <a:pt x="316737" y="335329"/>
                    <a:pt x="335330" y="316736"/>
                    <a:pt x="349039" y="293260"/>
                  </a:cubicBezTo>
                  <a:cubicBezTo>
                    <a:pt x="362750" y="269785"/>
                    <a:pt x="369604" y="244149"/>
                    <a:pt x="369604" y="216354"/>
                  </a:cubicBezTo>
                  <a:cubicBezTo>
                    <a:pt x="369604" y="188558"/>
                    <a:pt x="362750" y="162922"/>
                    <a:pt x="349039" y="139447"/>
                  </a:cubicBezTo>
                  <a:cubicBezTo>
                    <a:pt x="335330" y="115971"/>
                    <a:pt x="316737" y="97378"/>
                    <a:pt x="293261" y="83668"/>
                  </a:cubicBezTo>
                  <a:cubicBezTo>
                    <a:pt x="269785" y="69958"/>
                    <a:pt x="244150" y="63103"/>
                    <a:pt x="216354" y="63103"/>
                  </a:cubicBezTo>
                  <a:close/>
                  <a:moveTo>
                    <a:pt x="216354" y="0"/>
                  </a:moveTo>
                  <a:cubicBezTo>
                    <a:pt x="255606" y="0"/>
                    <a:pt x="291806" y="9672"/>
                    <a:pt x="324953" y="29016"/>
                  </a:cubicBezTo>
                  <a:cubicBezTo>
                    <a:pt x="358101" y="48360"/>
                    <a:pt x="384347" y="74606"/>
                    <a:pt x="403692" y="107754"/>
                  </a:cubicBezTo>
                  <a:cubicBezTo>
                    <a:pt x="423036" y="140902"/>
                    <a:pt x="432708" y="177102"/>
                    <a:pt x="432708" y="216354"/>
                  </a:cubicBezTo>
                  <a:cubicBezTo>
                    <a:pt x="432708" y="255605"/>
                    <a:pt x="423036" y="291805"/>
                    <a:pt x="403692" y="324953"/>
                  </a:cubicBezTo>
                  <a:cubicBezTo>
                    <a:pt x="384347" y="358101"/>
                    <a:pt x="358101" y="384347"/>
                    <a:pt x="324953" y="403691"/>
                  </a:cubicBezTo>
                  <a:cubicBezTo>
                    <a:pt x="291806" y="423035"/>
                    <a:pt x="255606" y="432707"/>
                    <a:pt x="216354" y="432707"/>
                  </a:cubicBezTo>
                  <a:cubicBezTo>
                    <a:pt x="177102" y="432707"/>
                    <a:pt x="140902" y="423035"/>
                    <a:pt x="107755" y="403691"/>
                  </a:cubicBezTo>
                  <a:cubicBezTo>
                    <a:pt x="74607" y="384347"/>
                    <a:pt x="48361" y="358101"/>
                    <a:pt x="29016" y="324953"/>
                  </a:cubicBezTo>
                  <a:cubicBezTo>
                    <a:pt x="9673" y="291805"/>
                    <a:pt x="0" y="255605"/>
                    <a:pt x="0" y="216354"/>
                  </a:cubicBezTo>
                  <a:cubicBezTo>
                    <a:pt x="0" y="177102"/>
                    <a:pt x="9673" y="140902"/>
                    <a:pt x="29016" y="107754"/>
                  </a:cubicBezTo>
                  <a:cubicBezTo>
                    <a:pt x="48361" y="74606"/>
                    <a:pt x="74607" y="48360"/>
                    <a:pt x="107755" y="29016"/>
                  </a:cubicBezTo>
                  <a:cubicBezTo>
                    <a:pt x="140902" y="9672"/>
                    <a:pt x="177102" y="0"/>
                    <a:pt x="2163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cs typeface="+mn-ea"/>
                <a:sym typeface="+mn-lt"/>
              </a:endParaRPr>
            </a:p>
          </p:txBody>
        </p:sp>
      </p:grpSp>
      <p:grpSp>
        <p:nvGrpSpPr>
          <p:cNvPr id="20" name="组合 19"/>
          <p:cNvGrpSpPr/>
          <p:nvPr/>
        </p:nvGrpSpPr>
        <p:grpSpPr>
          <a:xfrm>
            <a:off x="8401211" y="3305726"/>
            <a:ext cx="730820" cy="730820"/>
            <a:chOff x="6838032" y="2512431"/>
            <a:chExt cx="730820" cy="730820"/>
          </a:xfrm>
        </p:grpSpPr>
        <p:sp>
          <p:nvSpPr>
            <p:cNvPr id="19" name="椭圆 18"/>
            <p:cNvSpPr/>
            <p:nvPr/>
          </p:nvSpPr>
          <p:spPr>
            <a:xfrm>
              <a:off x="6838032" y="2512431"/>
              <a:ext cx="730820" cy="730820"/>
            </a:xfrm>
            <a:prstGeom prst="ellipse">
              <a:avLst/>
            </a:prstGeom>
            <a:solidFill>
              <a:srgbClr val="348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8" name="图形 17" descr="秒表"/>
            <p:cNvPicPr>
              <a:picLocks noChangeAspect="1"/>
            </p:cNvPicPr>
            <p:nvPr/>
          </p:nvPicPr>
          <p:blipFill>
            <a:blip r:embed="rId4" cstate="screen">
              <a:lum bright="70000" contrast="-70000"/>
              <a:extLst>
                <a:ext uri="{BEBA8EAE-BF5A-486C-A8C5-ECC9F3942E4B}">
                  <a14:imgProps xmlns:a14="http://schemas.microsoft.com/office/drawing/2010/main">
                    <a14:imgLayer>
                      <a14:imgEffect>
                        <a14:artisticPhotocopy detail="2"/>
                      </a14:imgEffect>
                      <a14:imgEffect>
                        <a14:brightnessContrast bright="-40000" contrast="40000"/>
                      </a14:imgEffect>
                      <a14:imgEffect>
                        <a14:saturation sat="400000"/>
                      </a14:imgEffect>
                    </a14:imgLayer>
                  </a14:imgProps>
                </a:ext>
                <a:ext uri="{28A0092B-C50C-407E-A947-70E740481C1C}">
                  <a14:useLocalDpi xmlns:a14="http://schemas.microsoft.com/office/drawing/2010/main"/>
                </a:ext>
              </a:extLst>
            </a:blip>
            <a:stretch>
              <a:fillRect/>
            </a:stretch>
          </p:blipFill>
          <p:spPr>
            <a:xfrm>
              <a:off x="6950270" y="2603065"/>
              <a:ext cx="504000" cy="504000"/>
            </a:xfrm>
            <a:prstGeom prst="rect">
              <a:avLst/>
            </a:prstGeom>
          </p:spPr>
        </p:pic>
      </p:grpSp>
      <p:grpSp>
        <p:nvGrpSpPr>
          <p:cNvPr id="24" name="组合 23"/>
          <p:cNvGrpSpPr/>
          <p:nvPr/>
        </p:nvGrpSpPr>
        <p:grpSpPr>
          <a:xfrm>
            <a:off x="4718667" y="2255945"/>
            <a:ext cx="730820" cy="730820"/>
            <a:chOff x="3913188" y="4344257"/>
            <a:chExt cx="730820" cy="730820"/>
          </a:xfrm>
        </p:grpSpPr>
        <p:sp>
          <p:nvSpPr>
            <p:cNvPr id="23" name="椭圆 22"/>
            <p:cNvSpPr/>
            <p:nvPr/>
          </p:nvSpPr>
          <p:spPr>
            <a:xfrm>
              <a:off x="3913188" y="4344257"/>
              <a:ext cx="730820" cy="730820"/>
            </a:xfrm>
            <a:prstGeom prst="ellipse">
              <a:avLst/>
            </a:prstGeom>
            <a:solidFill>
              <a:srgbClr val="348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2" name="图形 21" descr="购物袋"/>
            <p:cNvPicPr>
              <a:picLocks noChangeAspect="1"/>
            </p:cNvPicPr>
            <p:nvPr/>
          </p:nvPicPr>
          <p:blipFill>
            <a:blip r:embed="rId5" cstate="screen">
              <a:lum bright="70000" contrast="-70000"/>
              <a:extLst>
                <a:ext uri="{BEBA8EAE-BF5A-486C-A8C5-ECC9F3942E4B}">
                  <a14:imgProps xmlns:a14="http://schemas.microsoft.com/office/drawing/2010/main">
                    <a14:imgLayer>
                      <a14:imgEffect>
                        <a14:artisticPhotocopy detail="2"/>
                      </a14:imgEffect>
                    </a14:imgLayer>
                  </a14:imgProps>
                </a:ext>
                <a:ext uri="{28A0092B-C50C-407E-A947-70E740481C1C}">
                  <a14:useLocalDpi xmlns:a14="http://schemas.microsoft.com/office/drawing/2010/main"/>
                </a:ext>
              </a:extLst>
            </a:blip>
            <a:stretch>
              <a:fillRect/>
            </a:stretch>
          </p:blipFill>
          <p:spPr>
            <a:xfrm>
              <a:off x="3972598" y="4389290"/>
              <a:ext cx="612000" cy="612000"/>
            </a:xfrm>
            <a:prstGeom prst="rect">
              <a:avLst/>
            </a:prstGeom>
          </p:spPr>
        </p:pic>
      </p:grpSp>
      <p:grpSp>
        <p:nvGrpSpPr>
          <p:cNvPr id="34" name="组合 33"/>
          <p:cNvGrpSpPr/>
          <p:nvPr/>
        </p:nvGrpSpPr>
        <p:grpSpPr>
          <a:xfrm>
            <a:off x="4741153" y="4680805"/>
            <a:ext cx="730820" cy="730820"/>
            <a:chOff x="7709475" y="2646365"/>
            <a:chExt cx="730820" cy="730820"/>
          </a:xfrm>
        </p:grpSpPr>
        <p:sp>
          <p:nvSpPr>
            <p:cNvPr id="32" name="椭圆 31"/>
            <p:cNvSpPr/>
            <p:nvPr/>
          </p:nvSpPr>
          <p:spPr>
            <a:xfrm>
              <a:off x="7709475" y="2646365"/>
              <a:ext cx="730820" cy="730820"/>
            </a:xfrm>
            <a:prstGeom prst="ellipse">
              <a:avLst/>
            </a:prstGeom>
            <a:solidFill>
              <a:srgbClr val="348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Freeform 258"/>
            <p:cNvSpPr/>
            <p:nvPr/>
          </p:nvSpPr>
          <p:spPr>
            <a:xfrm>
              <a:off x="7876561" y="2795421"/>
              <a:ext cx="396648" cy="432707"/>
            </a:xfrm>
            <a:custGeom>
              <a:avLst/>
              <a:gdLst/>
              <a:ahLst/>
              <a:cxnLst/>
              <a:rect l="l" t="t" r="r" b="b"/>
              <a:pathLst>
                <a:path w="396648" h="432707">
                  <a:moveTo>
                    <a:pt x="153250" y="0"/>
                  </a:moveTo>
                  <a:lnTo>
                    <a:pt x="243398" y="0"/>
                  </a:lnTo>
                  <a:cubicBezTo>
                    <a:pt x="250910" y="0"/>
                    <a:pt x="258328" y="2441"/>
                    <a:pt x="265653" y="7324"/>
                  </a:cubicBezTo>
                  <a:cubicBezTo>
                    <a:pt x="272977" y="12208"/>
                    <a:pt x="278048" y="18123"/>
                    <a:pt x="280865" y="25072"/>
                  </a:cubicBezTo>
                  <a:lnTo>
                    <a:pt x="300585" y="72118"/>
                  </a:lnTo>
                  <a:lnTo>
                    <a:pt x="387633" y="72118"/>
                  </a:lnTo>
                  <a:cubicBezTo>
                    <a:pt x="390262" y="72118"/>
                    <a:pt x="392422" y="72963"/>
                    <a:pt x="394113" y="74653"/>
                  </a:cubicBezTo>
                  <a:cubicBezTo>
                    <a:pt x="395802" y="76343"/>
                    <a:pt x="396648" y="78503"/>
                    <a:pt x="396648" y="81132"/>
                  </a:cubicBezTo>
                  <a:lnTo>
                    <a:pt x="396648" y="99162"/>
                  </a:lnTo>
                  <a:cubicBezTo>
                    <a:pt x="396648" y="101791"/>
                    <a:pt x="395802" y="103951"/>
                    <a:pt x="394113" y="105641"/>
                  </a:cubicBezTo>
                  <a:cubicBezTo>
                    <a:pt x="392422" y="107332"/>
                    <a:pt x="390262" y="108177"/>
                    <a:pt x="387633" y="108177"/>
                  </a:cubicBezTo>
                  <a:lnTo>
                    <a:pt x="360589" y="108177"/>
                  </a:lnTo>
                  <a:lnTo>
                    <a:pt x="360589" y="375238"/>
                  </a:lnTo>
                  <a:cubicBezTo>
                    <a:pt x="360589" y="390826"/>
                    <a:pt x="356175" y="404301"/>
                    <a:pt x="347348" y="415664"/>
                  </a:cubicBezTo>
                  <a:cubicBezTo>
                    <a:pt x="338522" y="427026"/>
                    <a:pt x="327910" y="432707"/>
                    <a:pt x="315515" y="432707"/>
                  </a:cubicBezTo>
                  <a:lnTo>
                    <a:pt x="81132" y="432707"/>
                  </a:lnTo>
                  <a:cubicBezTo>
                    <a:pt x="68737" y="432707"/>
                    <a:pt x="58125" y="427214"/>
                    <a:pt x="49299" y="416227"/>
                  </a:cubicBezTo>
                  <a:cubicBezTo>
                    <a:pt x="40472" y="405240"/>
                    <a:pt x="36059" y="391953"/>
                    <a:pt x="36059" y="376365"/>
                  </a:cubicBezTo>
                  <a:lnTo>
                    <a:pt x="36059" y="108177"/>
                  </a:lnTo>
                  <a:lnTo>
                    <a:pt x="9014" y="108177"/>
                  </a:lnTo>
                  <a:cubicBezTo>
                    <a:pt x="6385" y="108177"/>
                    <a:pt x="4225" y="107332"/>
                    <a:pt x="2535" y="105641"/>
                  </a:cubicBezTo>
                  <a:cubicBezTo>
                    <a:pt x="844" y="103951"/>
                    <a:pt x="0" y="101791"/>
                    <a:pt x="0" y="99162"/>
                  </a:cubicBezTo>
                  <a:lnTo>
                    <a:pt x="0" y="81132"/>
                  </a:lnTo>
                  <a:cubicBezTo>
                    <a:pt x="0" y="78503"/>
                    <a:pt x="844" y="76343"/>
                    <a:pt x="2535" y="74653"/>
                  </a:cubicBezTo>
                  <a:cubicBezTo>
                    <a:pt x="4225" y="72963"/>
                    <a:pt x="6385" y="72118"/>
                    <a:pt x="9014" y="72118"/>
                  </a:cubicBezTo>
                  <a:lnTo>
                    <a:pt x="96063" y="72118"/>
                  </a:lnTo>
                  <a:lnTo>
                    <a:pt x="115783" y="25072"/>
                  </a:lnTo>
                  <a:cubicBezTo>
                    <a:pt x="118600" y="18123"/>
                    <a:pt x="123671" y="12208"/>
                    <a:pt x="130995" y="7324"/>
                  </a:cubicBezTo>
                  <a:cubicBezTo>
                    <a:pt x="138319" y="2441"/>
                    <a:pt x="145737" y="0"/>
                    <a:pt x="153250" y="0"/>
                  </a:cubicBezTo>
                  <a:close/>
                  <a:moveTo>
                    <a:pt x="153814" y="36059"/>
                  </a:moveTo>
                  <a:cubicBezTo>
                    <a:pt x="151935" y="36435"/>
                    <a:pt x="150339" y="37467"/>
                    <a:pt x="149024" y="39158"/>
                  </a:cubicBezTo>
                  <a:lnTo>
                    <a:pt x="135221" y="72118"/>
                  </a:lnTo>
                  <a:lnTo>
                    <a:pt x="261427" y="72118"/>
                  </a:lnTo>
                  <a:lnTo>
                    <a:pt x="247906" y="39158"/>
                  </a:lnTo>
                  <a:cubicBezTo>
                    <a:pt x="246591" y="37467"/>
                    <a:pt x="244994" y="36435"/>
                    <a:pt x="243116" y="36059"/>
                  </a:cubicBezTo>
                  <a:lnTo>
                    <a:pt x="153814" y="36059"/>
                  </a:lnTo>
                  <a:close/>
                  <a:moveTo>
                    <a:pt x="117191" y="144236"/>
                  </a:moveTo>
                  <a:cubicBezTo>
                    <a:pt x="114562" y="144236"/>
                    <a:pt x="112402" y="145081"/>
                    <a:pt x="110712" y="146771"/>
                  </a:cubicBezTo>
                  <a:cubicBezTo>
                    <a:pt x="109022" y="148461"/>
                    <a:pt x="108176" y="150621"/>
                    <a:pt x="108176" y="153250"/>
                  </a:cubicBezTo>
                  <a:lnTo>
                    <a:pt x="108176" y="351575"/>
                  </a:lnTo>
                  <a:cubicBezTo>
                    <a:pt x="108176" y="354204"/>
                    <a:pt x="109022" y="356364"/>
                    <a:pt x="110712" y="358054"/>
                  </a:cubicBezTo>
                  <a:cubicBezTo>
                    <a:pt x="112402" y="359744"/>
                    <a:pt x="114562" y="360589"/>
                    <a:pt x="117191" y="360589"/>
                  </a:cubicBezTo>
                  <a:lnTo>
                    <a:pt x="135221" y="360589"/>
                  </a:lnTo>
                  <a:cubicBezTo>
                    <a:pt x="137849" y="360589"/>
                    <a:pt x="140010" y="359744"/>
                    <a:pt x="141700" y="358054"/>
                  </a:cubicBezTo>
                  <a:cubicBezTo>
                    <a:pt x="143390" y="356364"/>
                    <a:pt x="144235" y="354204"/>
                    <a:pt x="144235" y="351575"/>
                  </a:cubicBezTo>
                  <a:lnTo>
                    <a:pt x="144235" y="153250"/>
                  </a:lnTo>
                  <a:cubicBezTo>
                    <a:pt x="144235" y="150621"/>
                    <a:pt x="143390" y="148461"/>
                    <a:pt x="141700" y="146771"/>
                  </a:cubicBezTo>
                  <a:cubicBezTo>
                    <a:pt x="140010" y="145081"/>
                    <a:pt x="137849" y="144236"/>
                    <a:pt x="135221" y="144236"/>
                  </a:cubicBezTo>
                  <a:lnTo>
                    <a:pt x="117191" y="144236"/>
                  </a:lnTo>
                  <a:close/>
                  <a:moveTo>
                    <a:pt x="189309" y="144236"/>
                  </a:moveTo>
                  <a:cubicBezTo>
                    <a:pt x="186680" y="144236"/>
                    <a:pt x="184520" y="145081"/>
                    <a:pt x="182830" y="146771"/>
                  </a:cubicBezTo>
                  <a:cubicBezTo>
                    <a:pt x="181139" y="148461"/>
                    <a:pt x="180294" y="150621"/>
                    <a:pt x="180294" y="153250"/>
                  </a:cubicBezTo>
                  <a:lnTo>
                    <a:pt x="180294" y="351575"/>
                  </a:lnTo>
                  <a:cubicBezTo>
                    <a:pt x="180294" y="354204"/>
                    <a:pt x="181139" y="356364"/>
                    <a:pt x="182830" y="358054"/>
                  </a:cubicBezTo>
                  <a:cubicBezTo>
                    <a:pt x="184520" y="359744"/>
                    <a:pt x="186680" y="360589"/>
                    <a:pt x="189309" y="360589"/>
                  </a:cubicBezTo>
                  <a:lnTo>
                    <a:pt x="207338" y="360589"/>
                  </a:lnTo>
                  <a:cubicBezTo>
                    <a:pt x="209967" y="360589"/>
                    <a:pt x="212128" y="359744"/>
                    <a:pt x="213818" y="358054"/>
                  </a:cubicBezTo>
                  <a:cubicBezTo>
                    <a:pt x="215508" y="356364"/>
                    <a:pt x="216353" y="354204"/>
                    <a:pt x="216353" y="351575"/>
                  </a:cubicBezTo>
                  <a:lnTo>
                    <a:pt x="216353" y="153250"/>
                  </a:lnTo>
                  <a:cubicBezTo>
                    <a:pt x="216353" y="150621"/>
                    <a:pt x="215508" y="148461"/>
                    <a:pt x="213818" y="146771"/>
                  </a:cubicBezTo>
                  <a:cubicBezTo>
                    <a:pt x="212128" y="145081"/>
                    <a:pt x="209967" y="144236"/>
                    <a:pt x="207338" y="144236"/>
                  </a:cubicBezTo>
                  <a:lnTo>
                    <a:pt x="189309" y="144236"/>
                  </a:lnTo>
                  <a:close/>
                  <a:moveTo>
                    <a:pt x="261427" y="144236"/>
                  </a:moveTo>
                  <a:cubicBezTo>
                    <a:pt x="258798" y="144236"/>
                    <a:pt x="256638" y="145081"/>
                    <a:pt x="254948" y="146771"/>
                  </a:cubicBezTo>
                  <a:cubicBezTo>
                    <a:pt x="253258" y="148461"/>
                    <a:pt x="252412" y="150621"/>
                    <a:pt x="252412" y="153250"/>
                  </a:cubicBezTo>
                  <a:lnTo>
                    <a:pt x="252412" y="351575"/>
                  </a:lnTo>
                  <a:cubicBezTo>
                    <a:pt x="252412" y="354204"/>
                    <a:pt x="253258" y="356364"/>
                    <a:pt x="254948" y="358054"/>
                  </a:cubicBezTo>
                  <a:cubicBezTo>
                    <a:pt x="256638" y="359744"/>
                    <a:pt x="258798" y="360589"/>
                    <a:pt x="261427" y="360589"/>
                  </a:cubicBezTo>
                  <a:lnTo>
                    <a:pt x="279457" y="360589"/>
                  </a:lnTo>
                  <a:cubicBezTo>
                    <a:pt x="282086" y="360589"/>
                    <a:pt x="284245" y="359744"/>
                    <a:pt x="285936" y="358054"/>
                  </a:cubicBezTo>
                  <a:cubicBezTo>
                    <a:pt x="287626" y="356364"/>
                    <a:pt x="288472" y="354204"/>
                    <a:pt x="288472" y="351575"/>
                  </a:cubicBezTo>
                  <a:lnTo>
                    <a:pt x="288472" y="153250"/>
                  </a:lnTo>
                  <a:cubicBezTo>
                    <a:pt x="288472" y="150621"/>
                    <a:pt x="287626" y="148461"/>
                    <a:pt x="285936" y="146771"/>
                  </a:cubicBezTo>
                  <a:cubicBezTo>
                    <a:pt x="284245" y="145081"/>
                    <a:pt x="282086" y="144236"/>
                    <a:pt x="279457" y="144236"/>
                  </a:cubicBezTo>
                  <a:lnTo>
                    <a:pt x="261427" y="1442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35" name="文本框 34"/>
          <p:cNvSpPr txBox="1"/>
          <p:nvPr/>
        </p:nvSpPr>
        <p:spPr>
          <a:xfrm>
            <a:off x="2388896" y="2165713"/>
            <a:ext cx="1742452" cy="461665"/>
          </a:xfrm>
          <a:prstGeom prst="rect">
            <a:avLst/>
          </a:prstGeom>
          <a:noFill/>
        </p:spPr>
        <p:txBody>
          <a:bodyPr wrap="square" rtlCol="0">
            <a:spAutoFit/>
          </a:bodyPr>
          <a:lstStyle/>
          <a:p>
            <a:r>
              <a:rPr lang="zh-CN" altLang="en-US" sz="2400" dirty="0">
                <a:solidFill>
                  <a:srgbClr val="348A8D"/>
                </a:solidFill>
                <a:cs typeface="+mn-ea"/>
                <a:sym typeface="+mn-lt"/>
              </a:rPr>
              <a:t>你知道吗？</a:t>
            </a:r>
          </a:p>
        </p:txBody>
      </p:sp>
      <p:sp>
        <p:nvSpPr>
          <p:cNvPr id="37" name="文本框 36"/>
          <p:cNvSpPr txBox="1"/>
          <p:nvPr/>
        </p:nvSpPr>
        <p:spPr>
          <a:xfrm>
            <a:off x="5574410" y="2271439"/>
            <a:ext cx="2427156" cy="523220"/>
          </a:xfrm>
          <a:prstGeom prst="rect">
            <a:avLst/>
          </a:prstGeom>
          <a:noFill/>
        </p:spPr>
        <p:txBody>
          <a:bodyPr wrap="square" rtlCol="0">
            <a:spAutoFit/>
          </a:bodyPr>
          <a:lstStyle/>
          <a:p>
            <a:r>
              <a:rPr lang="zh-CN" altLang="en-US" sz="1400" dirty="0">
                <a:solidFill>
                  <a:schemeClr val="tx1">
                    <a:lumMod val="85000"/>
                    <a:lumOff val="15000"/>
                  </a:schemeClr>
                </a:solidFill>
                <a:cs typeface="+mn-ea"/>
                <a:sym typeface="+mn-lt"/>
              </a:rPr>
              <a:t>每一年，在世界范围内，塑料袋的消耗数量为</a:t>
            </a:r>
            <a:r>
              <a:rPr lang="en-US" altLang="zh-CN" sz="1400" dirty="0">
                <a:solidFill>
                  <a:schemeClr val="tx1">
                    <a:lumMod val="85000"/>
                    <a:lumOff val="15000"/>
                  </a:schemeClr>
                </a:solidFill>
                <a:cs typeface="+mn-ea"/>
                <a:sym typeface="+mn-lt"/>
              </a:rPr>
              <a:t>5000</a:t>
            </a:r>
            <a:r>
              <a:rPr lang="zh-CN" altLang="en-US" sz="1400" dirty="0">
                <a:solidFill>
                  <a:schemeClr val="tx1">
                    <a:lumMod val="85000"/>
                    <a:lumOff val="15000"/>
                  </a:schemeClr>
                </a:solidFill>
                <a:cs typeface="+mn-ea"/>
                <a:sym typeface="+mn-lt"/>
              </a:rPr>
              <a:t>亿个</a:t>
            </a:r>
          </a:p>
        </p:txBody>
      </p:sp>
      <p:sp>
        <p:nvSpPr>
          <p:cNvPr id="39" name="文本框 38"/>
          <p:cNvSpPr txBox="1"/>
          <p:nvPr/>
        </p:nvSpPr>
        <p:spPr>
          <a:xfrm>
            <a:off x="9201805" y="2241594"/>
            <a:ext cx="2117515" cy="523220"/>
          </a:xfrm>
          <a:prstGeom prst="rect">
            <a:avLst/>
          </a:prstGeom>
          <a:noFill/>
        </p:spPr>
        <p:txBody>
          <a:bodyPr wrap="square" rtlCol="0">
            <a:spAutoFit/>
          </a:bodyPr>
          <a:lstStyle/>
          <a:p>
            <a:r>
              <a:rPr lang="zh-CN" altLang="en-US" sz="1400" dirty="0">
                <a:solidFill>
                  <a:schemeClr val="tx1">
                    <a:lumMod val="85000"/>
                    <a:lumOff val="15000"/>
                  </a:schemeClr>
                </a:solidFill>
                <a:cs typeface="+mn-ea"/>
                <a:sym typeface="+mn-lt"/>
              </a:rPr>
              <a:t>过去</a:t>
            </a:r>
            <a:r>
              <a:rPr lang="en-US" altLang="zh-CN" sz="1400" dirty="0">
                <a:solidFill>
                  <a:schemeClr val="tx1">
                    <a:lumMod val="85000"/>
                    <a:lumOff val="15000"/>
                  </a:schemeClr>
                </a:solidFill>
                <a:cs typeface="+mn-ea"/>
                <a:sym typeface="+mn-lt"/>
              </a:rPr>
              <a:t>10</a:t>
            </a:r>
            <a:r>
              <a:rPr lang="zh-CN" altLang="en-US" sz="1400" dirty="0">
                <a:solidFill>
                  <a:schemeClr val="tx1">
                    <a:lumMod val="85000"/>
                    <a:lumOff val="15000"/>
                  </a:schemeClr>
                </a:solidFill>
                <a:cs typeface="+mn-ea"/>
                <a:sym typeface="+mn-lt"/>
              </a:rPr>
              <a:t>年中生产的塑料比上个世纪的总量还多</a:t>
            </a:r>
          </a:p>
        </p:txBody>
      </p:sp>
      <p:sp>
        <p:nvSpPr>
          <p:cNvPr id="40" name="文本框 39"/>
          <p:cNvSpPr txBox="1"/>
          <p:nvPr/>
        </p:nvSpPr>
        <p:spPr>
          <a:xfrm>
            <a:off x="5588303" y="4791105"/>
            <a:ext cx="1974898" cy="523220"/>
          </a:xfrm>
          <a:prstGeom prst="rect">
            <a:avLst/>
          </a:prstGeom>
          <a:noFill/>
        </p:spPr>
        <p:txBody>
          <a:bodyPr wrap="square" rtlCol="0">
            <a:spAutoFit/>
          </a:bodyPr>
          <a:lstStyle/>
          <a:p>
            <a:r>
              <a:rPr lang="zh-CN" altLang="en-US" sz="1400" dirty="0">
                <a:solidFill>
                  <a:schemeClr val="tx1">
                    <a:lumMod val="85000"/>
                    <a:lumOff val="15000"/>
                  </a:schemeClr>
                </a:solidFill>
                <a:cs typeface="+mn-ea"/>
                <a:sym typeface="+mn-lt"/>
              </a:rPr>
              <a:t>我们使用的塑料有</a:t>
            </a:r>
            <a:r>
              <a:rPr lang="en-US" altLang="zh-CN" sz="1400" dirty="0">
                <a:solidFill>
                  <a:schemeClr val="tx1">
                    <a:lumMod val="85000"/>
                    <a:lumOff val="15000"/>
                  </a:schemeClr>
                </a:solidFill>
                <a:cs typeface="+mn-ea"/>
                <a:sym typeface="+mn-lt"/>
              </a:rPr>
              <a:t>50%</a:t>
            </a:r>
            <a:r>
              <a:rPr lang="zh-CN" altLang="en-US" sz="1400" dirty="0">
                <a:solidFill>
                  <a:schemeClr val="tx1">
                    <a:lumMod val="85000"/>
                    <a:lumOff val="15000"/>
                  </a:schemeClr>
                </a:solidFill>
                <a:cs typeface="+mn-ea"/>
                <a:sym typeface="+mn-lt"/>
              </a:rPr>
              <a:t>是一次性的</a:t>
            </a:r>
          </a:p>
        </p:txBody>
      </p:sp>
      <p:sp>
        <p:nvSpPr>
          <p:cNvPr id="41" name="文本框 40"/>
          <p:cNvSpPr txBox="1"/>
          <p:nvPr/>
        </p:nvSpPr>
        <p:spPr>
          <a:xfrm>
            <a:off x="2388617" y="3588693"/>
            <a:ext cx="2358363" cy="523220"/>
          </a:xfrm>
          <a:prstGeom prst="rect">
            <a:avLst/>
          </a:prstGeom>
          <a:noFill/>
        </p:spPr>
        <p:txBody>
          <a:bodyPr wrap="square" rtlCol="0">
            <a:spAutoFit/>
          </a:bodyPr>
          <a:lstStyle/>
          <a:p>
            <a:r>
              <a:rPr lang="zh-CN" altLang="en-US" sz="1400" dirty="0">
                <a:solidFill>
                  <a:schemeClr val="tx1">
                    <a:lumMod val="85000"/>
                    <a:lumOff val="15000"/>
                  </a:schemeClr>
                </a:solidFill>
                <a:cs typeface="+mn-ea"/>
                <a:sym typeface="+mn-lt"/>
              </a:rPr>
              <a:t>我们每年消耗</a:t>
            </a:r>
            <a:r>
              <a:rPr lang="en-US" altLang="zh-CN" sz="1400" dirty="0">
                <a:solidFill>
                  <a:schemeClr val="tx1">
                    <a:lumMod val="85000"/>
                    <a:lumOff val="15000"/>
                  </a:schemeClr>
                </a:solidFill>
                <a:cs typeface="+mn-ea"/>
                <a:sym typeface="+mn-lt"/>
              </a:rPr>
              <a:t>1700</a:t>
            </a:r>
            <a:r>
              <a:rPr lang="zh-CN" altLang="en-US" sz="1400" dirty="0">
                <a:solidFill>
                  <a:schemeClr val="tx1">
                    <a:lumMod val="85000"/>
                    <a:lumOff val="15000"/>
                  </a:schemeClr>
                </a:solidFill>
                <a:cs typeface="+mn-ea"/>
                <a:sym typeface="+mn-lt"/>
              </a:rPr>
              <a:t>万桶原油生产用于装水的塑料瓶</a:t>
            </a:r>
          </a:p>
        </p:txBody>
      </p:sp>
      <p:sp>
        <p:nvSpPr>
          <p:cNvPr id="42" name="文本框 41"/>
          <p:cNvSpPr txBox="1"/>
          <p:nvPr/>
        </p:nvSpPr>
        <p:spPr>
          <a:xfrm>
            <a:off x="5523964" y="3524242"/>
            <a:ext cx="2477602" cy="523220"/>
          </a:xfrm>
          <a:prstGeom prst="rect">
            <a:avLst/>
          </a:prstGeom>
          <a:noFill/>
        </p:spPr>
        <p:txBody>
          <a:bodyPr wrap="square" rtlCol="0">
            <a:spAutoFit/>
          </a:bodyPr>
          <a:lstStyle/>
          <a:p>
            <a:r>
              <a:rPr lang="zh-CN" altLang="en-US" sz="1400" dirty="0">
                <a:solidFill>
                  <a:schemeClr val="tx1">
                    <a:lumMod val="85000"/>
                    <a:lumOff val="15000"/>
                  </a:schemeClr>
                </a:solidFill>
                <a:cs typeface="+mn-ea"/>
                <a:sym typeface="+mn-lt"/>
              </a:rPr>
              <a:t>全球在</a:t>
            </a:r>
            <a:r>
              <a:rPr lang="en-US" altLang="zh-CN" sz="1400" dirty="0">
                <a:solidFill>
                  <a:schemeClr val="tx1">
                    <a:lumMod val="85000"/>
                    <a:lumOff val="15000"/>
                  </a:schemeClr>
                </a:solidFill>
                <a:cs typeface="+mn-ea"/>
                <a:sym typeface="+mn-lt"/>
              </a:rPr>
              <a:t>2016</a:t>
            </a:r>
            <a:r>
              <a:rPr lang="zh-CN" altLang="en-US" sz="1400" dirty="0">
                <a:solidFill>
                  <a:schemeClr val="tx1">
                    <a:lumMod val="85000"/>
                    <a:lumOff val="15000"/>
                  </a:schemeClr>
                </a:solidFill>
                <a:cs typeface="+mn-ea"/>
                <a:sym typeface="+mn-lt"/>
              </a:rPr>
              <a:t>年卖出超过</a:t>
            </a:r>
            <a:r>
              <a:rPr lang="en-US" altLang="zh-CN" sz="1400" dirty="0">
                <a:solidFill>
                  <a:schemeClr val="tx1">
                    <a:lumMod val="85000"/>
                    <a:lumOff val="15000"/>
                  </a:schemeClr>
                </a:solidFill>
                <a:cs typeface="+mn-ea"/>
                <a:sym typeface="+mn-lt"/>
              </a:rPr>
              <a:t>4800</a:t>
            </a:r>
            <a:r>
              <a:rPr lang="zh-CN" altLang="en-US" sz="1400" dirty="0">
                <a:solidFill>
                  <a:schemeClr val="tx1">
                    <a:lumMod val="85000"/>
                    <a:lumOff val="15000"/>
                  </a:schemeClr>
                </a:solidFill>
                <a:cs typeface="+mn-ea"/>
                <a:sym typeface="+mn-lt"/>
              </a:rPr>
              <a:t>亿个塑料饮料瓶</a:t>
            </a:r>
          </a:p>
        </p:txBody>
      </p:sp>
      <p:sp>
        <p:nvSpPr>
          <p:cNvPr id="43" name="文本框 42"/>
          <p:cNvSpPr txBox="1"/>
          <p:nvPr/>
        </p:nvSpPr>
        <p:spPr>
          <a:xfrm>
            <a:off x="2376724" y="4979253"/>
            <a:ext cx="3016972" cy="307777"/>
          </a:xfrm>
          <a:prstGeom prst="rect">
            <a:avLst/>
          </a:prstGeom>
          <a:noFill/>
        </p:spPr>
        <p:txBody>
          <a:bodyPr wrap="square" rtlCol="0">
            <a:spAutoFit/>
          </a:bodyPr>
          <a:lstStyle/>
          <a:p>
            <a:r>
              <a:rPr lang="zh-CN" altLang="en-US" sz="1400" dirty="0">
                <a:solidFill>
                  <a:schemeClr val="tx1">
                    <a:lumMod val="85000"/>
                    <a:lumOff val="15000"/>
                  </a:schemeClr>
                </a:solidFill>
                <a:cs typeface="+mn-ea"/>
                <a:sym typeface="+mn-lt"/>
              </a:rPr>
              <a:t>塑料占到废物总量的</a:t>
            </a:r>
            <a:r>
              <a:rPr lang="en-US" altLang="zh-CN" sz="1400" dirty="0">
                <a:solidFill>
                  <a:schemeClr val="tx1">
                    <a:lumMod val="85000"/>
                    <a:lumOff val="15000"/>
                  </a:schemeClr>
                </a:solidFill>
                <a:cs typeface="+mn-ea"/>
                <a:sym typeface="+mn-lt"/>
              </a:rPr>
              <a:t>10%</a:t>
            </a:r>
          </a:p>
        </p:txBody>
      </p:sp>
      <p:sp>
        <p:nvSpPr>
          <p:cNvPr id="44" name="文本框 43"/>
          <p:cNvSpPr txBox="1"/>
          <p:nvPr/>
        </p:nvSpPr>
        <p:spPr>
          <a:xfrm>
            <a:off x="9276439" y="3401739"/>
            <a:ext cx="1512168" cy="523220"/>
          </a:xfrm>
          <a:prstGeom prst="rect">
            <a:avLst/>
          </a:prstGeom>
          <a:noFill/>
        </p:spPr>
        <p:txBody>
          <a:bodyPr wrap="square" rtlCol="0">
            <a:spAutoFit/>
          </a:bodyPr>
          <a:lstStyle/>
          <a:p>
            <a:r>
              <a:rPr lang="zh-CN" altLang="en-US" sz="1400" dirty="0">
                <a:solidFill>
                  <a:schemeClr val="tx1">
                    <a:lumMod val="85000"/>
                    <a:lumOff val="15000"/>
                  </a:schemeClr>
                </a:solidFill>
                <a:cs typeface="+mn-ea"/>
                <a:sym typeface="+mn-lt"/>
              </a:rPr>
              <a:t>全球每分钟卖出</a:t>
            </a:r>
            <a:r>
              <a:rPr lang="en-US" altLang="zh-CN" sz="1400" dirty="0">
                <a:solidFill>
                  <a:schemeClr val="tx1">
                    <a:lumMod val="85000"/>
                    <a:lumOff val="15000"/>
                  </a:schemeClr>
                </a:solidFill>
                <a:cs typeface="+mn-ea"/>
                <a:sym typeface="+mn-lt"/>
              </a:rPr>
              <a:t>100</a:t>
            </a:r>
            <a:r>
              <a:rPr lang="zh-CN" altLang="en-US" sz="1400" dirty="0">
                <a:solidFill>
                  <a:schemeClr val="tx1">
                    <a:lumMod val="85000"/>
                    <a:lumOff val="15000"/>
                  </a:schemeClr>
                </a:solidFill>
                <a:cs typeface="+mn-ea"/>
                <a:sym typeface="+mn-lt"/>
              </a:rPr>
              <a:t>万个塑料瓶</a:t>
            </a:r>
          </a:p>
        </p:txBody>
      </p:sp>
      <p:grpSp>
        <p:nvGrpSpPr>
          <p:cNvPr id="2" name="组合 1"/>
          <p:cNvGrpSpPr/>
          <p:nvPr/>
        </p:nvGrpSpPr>
        <p:grpSpPr>
          <a:xfrm>
            <a:off x="1532874" y="3439840"/>
            <a:ext cx="730820" cy="730820"/>
            <a:chOff x="1646314" y="5301748"/>
            <a:chExt cx="529459" cy="529459"/>
          </a:xfrm>
        </p:grpSpPr>
        <p:sp>
          <p:nvSpPr>
            <p:cNvPr id="36" name="Freeform 58"/>
            <p:cNvSpPr/>
            <p:nvPr/>
          </p:nvSpPr>
          <p:spPr bwMode="auto">
            <a:xfrm>
              <a:off x="1646314" y="5301748"/>
              <a:ext cx="529459" cy="529459"/>
            </a:xfrm>
            <a:custGeom>
              <a:avLst/>
              <a:gdLst>
                <a:gd name="T0" fmla="*/ 232 w 281"/>
                <a:gd name="T1" fmla="*/ 49 h 281"/>
                <a:gd name="T2" fmla="*/ 232 w 281"/>
                <a:gd name="T3" fmla="*/ 231 h 281"/>
                <a:gd name="T4" fmla="*/ 50 w 281"/>
                <a:gd name="T5" fmla="*/ 231 h 281"/>
                <a:gd name="T6" fmla="*/ 50 w 281"/>
                <a:gd name="T7" fmla="*/ 49 h 281"/>
                <a:gd name="T8" fmla="*/ 232 w 281"/>
                <a:gd name="T9" fmla="*/ 49 h 281"/>
              </a:gdLst>
              <a:ahLst/>
              <a:cxnLst>
                <a:cxn ang="0">
                  <a:pos x="T0" y="T1"/>
                </a:cxn>
                <a:cxn ang="0">
                  <a:pos x="T2" y="T3"/>
                </a:cxn>
                <a:cxn ang="0">
                  <a:pos x="T4" y="T5"/>
                </a:cxn>
                <a:cxn ang="0">
                  <a:pos x="T6" y="T7"/>
                </a:cxn>
                <a:cxn ang="0">
                  <a:pos x="T8" y="T9"/>
                </a:cxn>
              </a:cxnLst>
              <a:rect l="0" t="0" r="r" b="b"/>
              <a:pathLst>
                <a:path w="281" h="281">
                  <a:moveTo>
                    <a:pt x="232" y="49"/>
                  </a:moveTo>
                  <a:cubicBezTo>
                    <a:pt x="281" y="99"/>
                    <a:pt x="281" y="181"/>
                    <a:pt x="232" y="231"/>
                  </a:cubicBezTo>
                  <a:cubicBezTo>
                    <a:pt x="182" y="281"/>
                    <a:pt x="100" y="281"/>
                    <a:pt x="50" y="231"/>
                  </a:cubicBezTo>
                  <a:cubicBezTo>
                    <a:pt x="0" y="181"/>
                    <a:pt x="1" y="99"/>
                    <a:pt x="50" y="49"/>
                  </a:cubicBezTo>
                  <a:cubicBezTo>
                    <a:pt x="100" y="0"/>
                    <a:pt x="182" y="0"/>
                    <a:pt x="232" y="49"/>
                  </a:cubicBezTo>
                  <a:close/>
                </a:path>
              </a:pathLst>
            </a:custGeom>
            <a:solidFill>
              <a:srgbClr val="348A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sp>
          <p:nvSpPr>
            <p:cNvPr id="45" name="Rectangle 60"/>
            <p:cNvSpPr>
              <a:spLocks noChangeArrowheads="1"/>
            </p:cNvSpPr>
            <p:nvPr/>
          </p:nvSpPr>
          <p:spPr bwMode="auto">
            <a:xfrm>
              <a:off x="1820061" y="5422666"/>
              <a:ext cx="174921" cy="2430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sp>
          <p:nvSpPr>
            <p:cNvPr id="46" name="Freeform 61"/>
            <p:cNvSpPr/>
            <p:nvPr/>
          </p:nvSpPr>
          <p:spPr bwMode="auto">
            <a:xfrm>
              <a:off x="1994982" y="5456711"/>
              <a:ext cx="65742" cy="174921"/>
            </a:xfrm>
            <a:custGeom>
              <a:avLst/>
              <a:gdLst>
                <a:gd name="T0" fmla="*/ 6 w 35"/>
                <a:gd name="T1" fmla="*/ 0 h 93"/>
                <a:gd name="T2" fmla="*/ 0 w 35"/>
                <a:gd name="T3" fmla="*/ 0 h 93"/>
                <a:gd name="T4" fmla="*/ 0 w 35"/>
                <a:gd name="T5" fmla="*/ 13 h 93"/>
                <a:gd name="T6" fmla="*/ 6 w 35"/>
                <a:gd name="T7" fmla="*/ 11 h 93"/>
                <a:gd name="T8" fmla="*/ 24 w 35"/>
                <a:gd name="T9" fmla="*/ 29 h 93"/>
                <a:gd name="T10" fmla="*/ 24 w 35"/>
                <a:gd name="T11" fmla="*/ 70 h 93"/>
                <a:gd name="T12" fmla="*/ 24 w 35"/>
                <a:gd name="T13" fmla="*/ 70 h 93"/>
                <a:gd name="T14" fmla="*/ 24 w 35"/>
                <a:gd name="T15" fmla="*/ 70 h 93"/>
                <a:gd name="T16" fmla="*/ 12 w 35"/>
                <a:gd name="T17" fmla="*/ 82 h 93"/>
                <a:gd name="T18" fmla="*/ 0 w 35"/>
                <a:gd name="T19" fmla="*/ 73 h 93"/>
                <a:gd name="T20" fmla="*/ 0 w 35"/>
                <a:gd name="T21" fmla="*/ 90 h 93"/>
                <a:gd name="T22" fmla="*/ 12 w 35"/>
                <a:gd name="T23" fmla="*/ 93 h 93"/>
                <a:gd name="T24" fmla="*/ 35 w 35"/>
                <a:gd name="T25" fmla="*/ 70 h 93"/>
                <a:gd name="T26" fmla="*/ 35 w 35"/>
                <a:gd name="T27" fmla="*/ 29 h 93"/>
                <a:gd name="T28" fmla="*/ 6 w 35"/>
                <a:gd name="T2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93">
                  <a:moveTo>
                    <a:pt x="6" y="0"/>
                  </a:moveTo>
                  <a:cubicBezTo>
                    <a:pt x="4" y="0"/>
                    <a:pt x="2" y="0"/>
                    <a:pt x="0" y="0"/>
                  </a:cubicBezTo>
                  <a:cubicBezTo>
                    <a:pt x="0" y="13"/>
                    <a:pt x="0" y="13"/>
                    <a:pt x="0" y="13"/>
                  </a:cubicBezTo>
                  <a:cubicBezTo>
                    <a:pt x="2" y="12"/>
                    <a:pt x="4" y="11"/>
                    <a:pt x="6" y="11"/>
                  </a:cubicBezTo>
                  <a:cubicBezTo>
                    <a:pt x="16" y="11"/>
                    <a:pt x="24" y="19"/>
                    <a:pt x="24" y="29"/>
                  </a:cubicBezTo>
                  <a:cubicBezTo>
                    <a:pt x="24" y="70"/>
                    <a:pt x="24" y="70"/>
                    <a:pt x="24" y="70"/>
                  </a:cubicBezTo>
                  <a:cubicBezTo>
                    <a:pt x="24" y="70"/>
                    <a:pt x="24" y="70"/>
                    <a:pt x="24" y="70"/>
                  </a:cubicBezTo>
                  <a:cubicBezTo>
                    <a:pt x="24" y="70"/>
                    <a:pt x="24" y="70"/>
                    <a:pt x="24" y="70"/>
                  </a:cubicBezTo>
                  <a:cubicBezTo>
                    <a:pt x="24" y="77"/>
                    <a:pt x="18" y="82"/>
                    <a:pt x="12" y="82"/>
                  </a:cubicBezTo>
                  <a:cubicBezTo>
                    <a:pt x="6" y="82"/>
                    <a:pt x="2" y="78"/>
                    <a:pt x="0" y="73"/>
                  </a:cubicBezTo>
                  <a:cubicBezTo>
                    <a:pt x="0" y="90"/>
                    <a:pt x="0" y="90"/>
                    <a:pt x="0" y="90"/>
                  </a:cubicBezTo>
                  <a:cubicBezTo>
                    <a:pt x="4" y="92"/>
                    <a:pt x="8" y="93"/>
                    <a:pt x="12" y="93"/>
                  </a:cubicBezTo>
                  <a:cubicBezTo>
                    <a:pt x="25" y="93"/>
                    <a:pt x="35" y="83"/>
                    <a:pt x="35" y="70"/>
                  </a:cubicBezTo>
                  <a:cubicBezTo>
                    <a:pt x="35" y="29"/>
                    <a:pt x="35" y="29"/>
                    <a:pt x="35" y="29"/>
                  </a:cubicBezTo>
                  <a:cubicBezTo>
                    <a:pt x="35" y="13"/>
                    <a:pt x="22" y="0"/>
                    <a:pt x="6"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sp>
          <p:nvSpPr>
            <p:cNvPr id="47" name="Rectangle 62"/>
            <p:cNvSpPr>
              <a:spLocks noChangeArrowheads="1"/>
            </p:cNvSpPr>
            <p:nvPr/>
          </p:nvSpPr>
          <p:spPr bwMode="auto">
            <a:xfrm>
              <a:off x="1851758" y="5456711"/>
              <a:ext cx="109179" cy="10917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sp>
          <p:nvSpPr>
            <p:cNvPr id="48" name="Rectangle 63"/>
            <p:cNvSpPr>
              <a:spLocks noChangeArrowheads="1"/>
            </p:cNvSpPr>
            <p:nvPr/>
          </p:nvSpPr>
          <p:spPr bwMode="auto">
            <a:xfrm>
              <a:off x="1798930" y="5665678"/>
              <a:ext cx="218358" cy="43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grpSp>
      <p:grpSp>
        <p:nvGrpSpPr>
          <p:cNvPr id="6" name="组合 5"/>
          <p:cNvGrpSpPr/>
          <p:nvPr/>
        </p:nvGrpSpPr>
        <p:grpSpPr>
          <a:xfrm>
            <a:off x="1516207" y="4727648"/>
            <a:ext cx="730818" cy="730818"/>
            <a:chOff x="8465726" y="3749428"/>
            <a:chExt cx="483014" cy="483014"/>
          </a:xfrm>
        </p:grpSpPr>
        <p:sp>
          <p:nvSpPr>
            <p:cNvPr id="56" name="Oval 111"/>
            <p:cNvSpPr>
              <a:spLocks noChangeArrowheads="1"/>
            </p:cNvSpPr>
            <p:nvPr/>
          </p:nvSpPr>
          <p:spPr bwMode="auto">
            <a:xfrm>
              <a:off x="8465726" y="3749428"/>
              <a:ext cx="483014" cy="483014"/>
            </a:xfrm>
            <a:prstGeom prst="ellipse">
              <a:avLst/>
            </a:prstGeom>
            <a:solidFill>
              <a:srgbClr val="348A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sp>
          <p:nvSpPr>
            <p:cNvPr id="58" name="Freeform 113"/>
            <p:cNvSpPr/>
            <p:nvPr/>
          </p:nvSpPr>
          <p:spPr bwMode="auto">
            <a:xfrm>
              <a:off x="8584423" y="3913958"/>
              <a:ext cx="246796" cy="235044"/>
            </a:xfrm>
            <a:custGeom>
              <a:avLst/>
              <a:gdLst>
                <a:gd name="T0" fmla="*/ 0 w 210"/>
                <a:gd name="T1" fmla="*/ 0 h 200"/>
                <a:gd name="T2" fmla="*/ 21 w 210"/>
                <a:gd name="T3" fmla="*/ 200 h 200"/>
                <a:gd name="T4" fmla="*/ 188 w 210"/>
                <a:gd name="T5" fmla="*/ 200 h 200"/>
                <a:gd name="T6" fmla="*/ 210 w 210"/>
                <a:gd name="T7" fmla="*/ 0 h 200"/>
                <a:gd name="T8" fmla="*/ 0 w 210"/>
                <a:gd name="T9" fmla="*/ 0 h 200"/>
              </a:gdLst>
              <a:ahLst/>
              <a:cxnLst>
                <a:cxn ang="0">
                  <a:pos x="T0" y="T1"/>
                </a:cxn>
                <a:cxn ang="0">
                  <a:pos x="T2" y="T3"/>
                </a:cxn>
                <a:cxn ang="0">
                  <a:pos x="T4" y="T5"/>
                </a:cxn>
                <a:cxn ang="0">
                  <a:pos x="T6" y="T7"/>
                </a:cxn>
                <a:cxn ang="0">
                  <a:pos x="T8" y="T9"/>
                </a:cxn>
              </a:cxnLst>
              <a:rect l="0" t="0" r="r" b="b"/>
              <a:pathLst>
                <a:path w="210" h="200">
                  <a:moveTo>
                    <a:pt x="0" y="0"/>
                  </a:moveTo>
                  <a:lnTo>
                    <a:pt x="21" y="200"/>
                  </a:lnTo>
                  <a:lnTo>
                    <a:pt x="188" y="200"/>
                  </a:lnTo>
                  <a:lnTo>
                    <a:pt x="210" y="0"/>
                  </a:lnTo>
                  <a:lnTo>
                    <a:pt x="0" y="0"/>
                  </a:lnTo>
                  <a:close/>
                </a:path>
              </a:pathLst>
            </a:custGeom>
            <a:solidFill>
              <a:srgbClr val="E6E8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sp>
          <p:nvSpPr>
            <p:cNvPr id="59" name="Rectangle 114"/>
            <p:cNvSpPr>
              <a:spLocks noChangeArrowheads="1"/>
            </p:cNvSpPr>
            <p:nvPr/>
          </p:nvSpPr>
          <p:spPr bwMode="auto">
            <a:xfrm>
              <a:off x="8696068" y="3955091"/>
              <a:ext cx="19979" cy="159830"/>
            </a:xfrm>
            <a:prstGeom prst="rect">
              <a:avLst/>
            </a:prstGeom>
            <a:solidFill>
              <a:srgbClr val="CCD0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sp>
          <p:nvSpPr>
            <p:cNvPr id="60" name="Rectangle 115"/>
            <p:cNvSpPr>
              <a:spLocks noChangeArrowheads="1"/>
            </p:cNvSpPr>
            <p:nvPr/>
          </p:nvSpPr>
          <p:spPr bwMode="auto">
            <a:xfrm>
              <a:off x="8643183" y="3955091"/>
              <a:ext cx="19979" cy="159830"/>
            </a:xfrm>
            <a:prstGeom prst="rect">
              <a:avLst/>
            </a:prstGeom>
            <a:solidFill>
              <a:srgbClr val="CCD0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sp>
          <p:nvSpPr>
            <p:cNvPr id="61" name="Rectangle 116"/>
            <p:cNvSpPr>
              <a:spLocks noChangeArrowheads="1"/>
            </p:cNvSpPr>
            <p:nvPr/>
          </p:nvSpPr>
          <p:spPr bwMode="auto">
            <a:xfrm>
              <a:off x="8750128" y="3955091"/>
              <a:ext cx="21154" cy="159830"/>
            </a:xfrm>
            <a:prstGeom prst="rect">
              <a:avLst/>
            </a:prstGeom>
            <a:solidFill>
              <a:srgbClr val="CCD0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sp>
          <p:nvSpPr>
            <p:cNvPr id="62" name="Rectangle 117"/>
            <p:cNvSpPr>
              <a:spLocks noChangeArrowheads="1"/>
            </p:cNvSpPr>
            <p:nvPr/>
          </p:nvSpPr>
          <p:spPr bwMode="auto">
            <a:xfrm>
              <a:off x="8563269" y="3881052"/>
              <a:ext cx="286753" cy="32906"/>
            </a:xfrm>
            <a:prstGeom prst="rect">
              <a:avLst/>
            </a:prstGeom>
            <a:solidFill>
              <a:srgbClr val="F5F7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sp>
          <p:nvSpPr>
            <p:cNvPr id="63" name="Rectangle 118"/>
            <p:cNvSpPr>
              <a:spLocks noChangeArrowheads="1"/>
            </p:cNvSpPr>
            <p:nvPr/>
          </p:nvSpPr>
          <p:spPr bwMode="auto">
            <a:xfrm>
              <a:off x="8671389" y="3862249"/>
              <a:ext cx="65812" cy="18803"/>
            </a:xfrm>
            <a:prstGeom prst="rect">
              <a:avLst/>
            </a:prstGeom>
            <a:solidFill>
              <a:srgbClr val="E6E8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grpSp>
      <p:grpSp>
        <p:nvGrpSpPr>
          <p:cNvPr id="7" name="组合 6"/>
          <p:cNvGrpSpPr/>
          <p:nvPr/>
        </p:nvGrpSpPr>
        <p:grpSpPr>
          <a:xfrm>
            <a:off x="4692421" y="3476787"/>
            <a:ext cx="730820" cy="732603"/>
            <a:chOff x="918454" y="1556792"/>
            <a:chExt cx="481327" cy="482501"/>
          </a:xfrm>
        </p:grpSpPr>
        <p:sp>
          <p:nvSpPr>
            <p:cNvPr id="64" name="Oval 419"/>
            <p:cNvSpPr>
              <a:spLocks noChangeArrowheads="1"/>
            </p:cNvSpPr>
            <p:nvPr/>
          </p:nvSpPr>
          <p:spPr bwMode="auto">
            <a:xfrm>
              <a:off x="918454" y="1556792"/>
              <a:ext cx="481327" cy="482501"/>
            </a:xfrm>
            <a:prstGeom prst="ellipse">
              <a:avLst/>
            </a:prstGeom>
            <a:solidFill>
              <a:srgbClr val="348A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sp>
          <p:nvSpPr>
            <p:cNvPr id="66" name="Freeform 421"/>
            <p:cNvSpPr/>
            <p:nvPr/>
          </p:nvSpPr>
          <p:spPr bwMode="auto">
            <a:xfrm>
              <a:off x="1081636" y="1762236"/>
              <a:ext cx="154964" cy="189009"/>
            </a:xfrm>
            <a:custGeom>
              <a:avLst/>
              <a:gdLst>
                <a:gd name="T0" fmla="*/ 20 w 132"/>
                <a:gd name="T1" fmla="*/ 161 h 161"/>
                <a:gd name="T2" fmla="*/ 113 w 132"/>
                <a:gd name="T3" fmla="*/ 161 h 161"/>
                <a:gd name="T4" fmla="*/ 132 w 132"/>
                <a:gd name="T5" fmla="*/ 0 h 161"/>
                <a:gd name="T6" fmla="*/ 0 w 132"/>
                <a:gd name="T7" fmla="*/ 0 h 161"/>
                <a:gd name="T8" fmla="*/ 20 w 132"/>
                <a:gd name="T9" fmla="*/ 161 h 161"/>
              </a:gdLst>
              <a:ahLst/>
              <a:cxnLst>
                <a:cxn ang="0">
                  <a:pos x="T0" y="T1"/>
                </a:cxn>
                <a:cxn ang="0">
                  <a:pos x="T2" y="T3"/>
                </a:cxn>
                <a:cxn ang="0">
                  <a:pos x="T4" y="T5"/>
                </a:cxn>
                <a:cxn ang="0">
                  <a:pos x="T6" y="T7"/>
                </a:cxn>
                <a:cxn ang="0">
                  <a:pos x="T8" y="T9"/>
                </a:cxn>
              </a:cxnLst>
              <a:rect l="0" t="0" r="r" b="b"/>
              <a:pathLst>
                <a:path w="132" h="161">
                  <a:moveTo>
                    <a:pt x="20" y="161"/>
                  </a:moveTo>
                  <a:lnTo>
                    <a:pt x="113" y="161"/>
                  </a:lnTo>
                  <a:lnTo>
                    <a:pt x="132" y="0"/>
                  </a:lnTo>
                  <a:lnTo>
                    <a:pt x="0" y="0"/>
                  </a:lnTo>
                  <a:lnTo>
                    <a:pt x="20" y="161"/>
                  </a:lnTo>
                  <a:close/>
                </a:path>
              </a:pathLst>
            </a:custGeom>
            <a:solidFill>
              <a:srgbClr val="F5F7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sp>
          <p:nvSpPr>
            <p:cNvPr id="67" name="Rectangle 422"/>
            <p:cNvSpPr>
              <a:spLocks noChangeArrowheads="1"/>
            </p:cNvSpPr>
            <p:nvPr/>
          </p:nvSpPr>
          <p:spPr bwMode="auto">
            <a:xfrm>
              <a:off x="1071070" y="1739931"/>
              <a:ext cx="176095" cy="22305"/>
            </a:xfrm>
            <a:prstGeom prst="rect">
              <a:avLst/>
            </a:prstGeom>
            <a:solidFill>
              <a:srgbClr val="CCD0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sp>
          <p:nvSpPr>
            <p:cNvPr id="68" name="Rectangle 423"/>
            <p:cNvSpPr>
              <a:spLocks noChangeArrowheads="1"/>
            </p:cNvSpPr>
            <p:nvPr/>
          </p:nvSpPr>
          <p:spPr bwMode="auto">
            <a:xfrm>
              <a:off x="1153248" y="1664797"/>
              <a:ext cx="11740" cy="75134"/>
            </a:xfrm>
            <a:prstGeom prst="rect">
              <a:avLst/>
            </a:prstGeom>
            <a:solidFill>
              <a:srgbClr val="F2C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grpSp>
      <p:sp>
        <p:nvSpPr>
          <p:cNvPr id="382" name="文本占位符 1"/>
          <p:cNvSpPr/>
          <p:nvPr/>
        </p:nvSpPr>
        <p:spPr>
          <a:xfrm>
            <a:off x="751205" y="509905"/>
            <a:ext cx="3155950" cy="423545"/>
          </a:xfrm>
          <a:prstGeom prst="rect">
            <a:avLst/>
          </a:prstGeom>
          <a:noFill/>
        </p:spPr>
        <p:txBody>
          <a:bodyPr vert="horz" wrap="square" lIns="91440" tIns="45720" rIns="91440" bIns="45720" rtlCol="0" anchor="t">
            <a:spAutoFit/>
          </a:bodyPr>
          <a:lstStyle/>
          <a:p>
            <a:pPr lvl="0" algn="l" fontAlgn="base">
              <a:lnSpc>
                <a:spcPct val="90000"/>
              </a:lnSpc>
              <a:buClrTx/>
              <a:buSzTx/>
              <a:buFont typeface="Arial" panose="020B0604020202020204" pitchFamily="34" charset="0"/>
            </a:pPr>
            <a:r>
              <a:rPr lang="zh-CN" altLang="en-US" sz="2400" b="1" dirty="0">
                <a:solidFill>
                  <a:srgbClr val="348A8D"/>
                </a:solidFill>
                <a:cs typeface="+mn-ea"/>
                <a:sym typeface="+mn-lt"/>
              </a:rPr>
              <a:t>塑料污染</a:t>
            </a:r>
          </a:p>
        </p:txBody>
      </p:sp>
      <p:pic>
        <p:nvPicPr>
          <p:cNvPr id="3" name="图片 2" descr="51miz-E1262162-6E190BA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428625" y="1120140"/>
            <a:ext cx="2759710" cy="27597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2"/>
                                        </p:tgtEl>
                                        <p:attrNameLst>
                                          <p:attrName>style.visibility</p:attrName>
                                        </p:attrNameLst>
                                      </p:cBhvr>
                                      <p:to>
                                        <p:strVal val="visible"/>
                                      </p:to>
                                    </p:set>
                                    <p:animEffect transition="in" filter="barn(inVertical)">
                                      <p:cBhvr>
                                        <p:cTn id="7" dur="500"/>
                                        <p:tgtEl>
                                          <p:spTgt spid="38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ppt_x"/>
                                          </p:val>
                                        </p:tav>
                                        <p:tav tm="100000">
                                          <p:val>
                                            <p:strVal val="#ppt_x"/>
                                          </p:val>
                                        </p:tav>
                                      </p:tavLst>
                                    </p:anim>
                                    <p:anim calcmode="lin" valueType="num">
                                      <p:cBhvr additive="base">
                                        <p:cTn id="28" dur="500" fill="hold"/>
                                        <p:tgtEl>
                                          <p:spTgt spid="3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ppt_x"/>
                                          </p:val>
                                        </p:tav>
                                        <p:tav tm="100000">
                                          <p:val>
                                            <p:strVal val="#ppt_x"/>
                                          </p:val>
                                        </p:tav>
                                      </p:tavLst>
                                    </p:anim>
                                    <p:anim calcmode="lin" valueType="num">
                                      <p:cBhvr additive="base">
                                        <p:cTn id="32" dur="500" fill="hold"/>
                                        <p:tgtEl>
                                          <p:spTgt spid="3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500" fill="hold"/>
                                        <p:tgtEl>
                                          <p:spTgt spid="37"/>
                                        </p:tgtEl>
                                        <p:attrNameLst>
                                          <p:attrName>ppt_x</p:attrName>
                                        </p:attrNameLst>
                                      </p:cBhvr>
                                      <p:tavLst>
                                        <p:tav tm="0">
                                          <p:val>
                                            <p:strVal val="#ppt_x"/>
                                          </p:val>
                                        </p:tav>
                                        <p:tav tm="100000">
                                          <p:val>
                                            <p:strVal val="#ppt_x"/>
                                          </p:val>
                                        </p:tav>
                                      </p:tavLst>
                                    </p:anim>
                                    <p:anim calcmode="lin" valueType="num">
                                      <p:cBhvr additive="base">
                                        <p:cTn id="36" dur="500" fill="hold"/>
                                        <p:tgtEl>
                                          <p:spTgt spid="3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additive="base">
                                        <p:cTn id="43" dur="500" fill="hold"/>
                                        <p:tgtEl>
                                          <p:spTgt spid="40"/>
                                        </p:tgtEl>
                                        <p:attrNameLst>
                                          <p:attrName>ppt_x</p:attrName>
                                        </p:attrNameLst>
                                      </p:cBhvr>
                                      <p:tavLst>
                                        <p:tav tm="0">
                                          <p:val>
                                            <p:strVal val="#ppt_x"/>
                                          </p:val>
                                        </p:tav>
                                        <p:tav tm="100000">
                                          <p:val>
                                            <p:strVal val="#ppt_x"/>
                                          </p:val>
                                        </p:tav>
                                      </p:tavLst>
                                    </p:anim>
                                    <p:anim calcmode="lin" valueType="num">
                                      <p:cBhvr additive="base">
                                        <p:cTn id="44" dur="500" fill="hold"/>
                                        <p:tgtEl>
                                          <p:spTgt spid="4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additive="base">
                                        <p:cTn id="47" dur="500" fill="hold"/>
                                        <p:tgtEl>
                                          <p:spTgt spid="41"/>
                                        </p:tgtEl>
                                        <p:attrNameLst>
                                          <p:attrName>ppt_x</p:attrName>
                                        </p:attrNameLst>
                                      </p:cBhvr>
                                      <p:tavLst>
                                        <p:tav tm="0">
                                          <p:val>
                                            <p:strVal val="#ppt_x"/>
                                          </p:val>
                                        </p:tav>
                                        <p:tav tm="100000">
                                          <p:val>
                                            <p:strVal val="#ppt_x"/>
                                          </p:val>
                                        </p:tav>
                                      </p:tavLst>
                                    </p:anim>
                                    <p:anim calcmode="lin" valueType="num">
                                      <p:cBhvr additive="base">
                                        <p:cTn id="48" dur="500" fill="hold"/>
                                        <p:tgtEl>
                                          <p:spTgt spid="4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500" fill="hold"/>
                                        <p:tgtEl>
                                          <p:spTgt spid="43"/>
                                        </p:tgtEl>
                                        <p:attrNameLst>
                                          <p:attrName>ppt_x</p:attrName>
                                        </p:attrNameLst>
                                      </p:cBhvr>
                                      <p:tavLst>
                                        <p:tav tm="0">
                                          <p:val>
                                            <p:strVal val="#ppt_x"/>
                                          </p:val>
                                        </p:tav>
                                        <p:tav tm="100000">
                                          <p:val>
                                            <p:strVal val="#ppt_x"/>
                                          </p:val>
                                        </p:tav>
                                      </p:tavLst>
                                    </p:anim>
                                    <p:anim calcmode="lin" valueType="num">
                                      <p:cBhvr additive="base">
                                        <p:cTn id="56" dur="500" fill="hold"/>
                                        <p:tgtEl>
                                          <p:spTgt spid="4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500" fill="hold"/>
                                        <p:tgtEl>
                                          <p:spTgt spid="44"/>
                                        </p:tgtEl>
                                        <p:attrNameLst>
                                          <p:attrName>ppt_x</p:attrName>
                                        </p:attrNameLst>
                                      </p:cBhvr>
                                      <p:tavLst>
                                        <p:tav tm="0">
                                          <p:val>
                                            <p:strVal val="#ppt_x"/>
                                          </p:val>
                                        </p:tav>
                                        <p:tav tm="100000">
                                          <p:val>
                                            <p:strVal val="#ppt_x"/>
                                          </p:val>
                                        </p:tav>
                                      </p:tavLst>
                                    </p:anim>
                                    <p:anim calcmode="lin" valueType="num">
                                      <p:cBhvr additive="base">
                                        <p:cTn id="60" dur="500" fill="hold"/>
                                        <p:tgtEl>
                                          <p:spTgt spid="44"/>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additive="base">
                                        <p:cTn id="63" dur="500" fill="hold"/>
                                        <p:tgtEl>
                                          <p:spTgt spid="2"/>
                                        </p:tgtEl>
                                        <p:attrNameLst>
                                          <p:attrName>ppt_x</p:attrName>
                                        </p:attrNameLst>
                                      </p:cBhvr>
                                      <p:tavLst>
                                        <p:tav tm="0">
                                          <p:val>
                                            <p:strVal val="#ppt_x"/>
                                          </p:val>
                                        </p:tav>
                                        <p:tav tm="100000">
                                          <p:val>
                                            <p:strVal val="#ppt_x"/>
                                          </p:val>
                                        </p:tav>
                                      </p:tavLst>
                                    </p:anim>
                                    <p:anim calcmode="lin" valueType="num">
                                      <p:cBhvr additive="base">
                                        <p:cTn id="64" dur="500" fill="hold"/>
                                        <p:tgtEl>
                                          <p:spTgt spid="2"/>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additive="base">
                                        <p:cTn id="67" dur="500" fill="hold"/>
                                        <p:tgtEl>
                                          <p:spTgt spid="6"/>
                                        </p:tgtEl>
                                        <p:attrNameLst>
                                          <p:attrName>ppt_x</p:attrName>
                                        </p:attrNameLst>
                                      </p:cBhvr>
                                      <p:tavLst>
                                        <p:tav tm="0">
                                          <p:val>
                                            <p:strVal val="#ppt_x"/>
                                          </p:val>
                                        </p:tav>
                                        <p:tav tm="100000">
                                          <p:val>
                                            <p:strVal val="#ppt_x"/>
                                          </p:val>
                                        </p:tav>
                                      </p:tavLst>
                                    </p:anim>
                                    <p:anim calcmode="lin" valueType="num">
                                      <p:cBhvr additive="base">
                                        <p:cTn id="68" dur="500" fill="hold"/>
                                        <p:tgtEl>
                                          <p:spTgt spid="6"/>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7"/>
                                        </p:tgtEl>
                                        <p:attrNameLst>
                                          <p:attrName>style.visibility</p:attrName>
                                        </p:attrNameLst>
                                      </p:cBhvr>
                                      <p:to>
                                        <p:strVal val="visible"/>
                                      </p:to>
                                    </p:set>
                                    <p:anim calcmode="lin" valueType="num">
                                      <p:cBhvr additive="base">
                                        <p:cTn id="71" dur="500" fill="hold"/>
                                        <p:tgtEl>
                                          <p:spTgt spid="7"/>
                                        </p:tgtEl>
                                        <p:attrNameLst>
                                          <p:attrName>ppt_x</p:attrName>
                                        </p:attrNameLst>
                                      </p:cBhvr>
                                      <p:tavLst>
                                        <p:tav tm="0">
                                          <p:val>
                                            <p:strVal val="#ppt_x"/>
                                          </p:val>
                                        </p:tav>
                                        <p:tav tm="100000">
                                          <p:val>
                                            <p:strVal val="#ppt_x"/>
                                          </p:val>
                                        </p:tav>
                                      </p:tavLst>
                                    </p:anim>
                                    <p:anim calcmode="lin" valueType="num">
                                      <p:cBhvr additive="base">
                                        <p:cTn id="7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P spid="39" grpId="0"/>
      <p:bldP spid="40" grpId="0"/>
      <p:bldP spid="41" grpId="0"/>
      <p:bldP spid="42" grpId="0"/>
      <p:bldP spid="43" grpId="0"/>
      <p:bldP spid="44" grpId="0"/>
      <p:bldP spid="38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7" name="文本框 56"/>
          <p:cNvSpPr txBox="1"/>
          <p:nvPr/>
        </p:nvSpPr>
        <p:spPr>
          <a:xfrm>
            <a:off x="271145" y="4330131"/>
            <a:ext cx="4891619" cy="1200329"/>
          </a:xfrm>
          <a:prstGeom prst="rect">
            <a:avLst/>
          </a:prstGeom>
          <a:noFill/>
        </p:spPr>
        <p:txBody>
          <a:bodyPr wrap="square" rtlCol="0">
            <a:spAutoFit/>
          </a:bodyPr>
          <a:lstStyle/>
          <a:p>
            <a:pPr algn="ctr"/>
            <a:r>
              <a:rPr lang="zh-CN" altLang="en-US" sz="2400" dirty="0">
                <a:solidFill>
                  <a:srgbClr val="348A8D"/>
                </a:solidFill>
                <a:cs typeface="+mn-ea"/>
                <a:sym typeface="+mn-lt"/>
              </a:rPr>
              <a:t>你能做什么？</a:t>
            </a:r>
            <a:endParaRPr lang="en-US" altLang="zh-CN" sz="2400" dirty="0">
              <a:solidFill>
                <a:srgbClr val="348A8D"/>
              </a:solidFill>
              <a:cs typeface="+mn-ea"/>
              <a:sym typeface="+mn-lt"/>
            </a:endParaRPr>
          </a:p>
          <a:p>
            <a:pPr algn="ctr"/>
            <a:r>
              <a:rPr lang="zh-CN" altLang="en-US" sz="2400" dirty="0">
                <a:solidFill>
                  <a:srgbClr val="348A8D"/>
                </a:solidFill>
                <a:cs typeface="+mn-ea"/>
                <a:sym typeface="+mn-lt"/>
              </a:rPr>
              <a:t>不能重复使用？</a:t>
            </a:r>
            <a:endParaRPr lang="en-US" altLang="zh-CN" sz="2400" dirty="0">
              <a:solidFill>
                <a:srgbClr val="348A8D"/>
              </a:solidFill>
              <a:cs typeface="+mn-ea"/>
              <a:sym typeface="+mn-lt"/>
            </a:endParaRPr>
          </a:p>
          <a:p>
            <a:pPr algn="ctr"/>
            <a:r>
              <a:rPr lang="zh-CN" altLang="en-US" sz="2400" dirty="0">
                <a:solidFill>
                  <a:srgbClr val="348A8D"/>
                </a:solidFill>
                <a:cs typeface="+mn-ea"/>
                <a:sym typeface="+mn-lt"/>
              </a:rPr>
              <a:t>干脆不用！</a:t>
            </a:r>
          </a:p>
        </p:txBody>
      </p:sp>
      <p:grpSp>
        <p:nvGrpSpPr>
          <p:cNvPr id="13" name="组合 12"/>
          <p:cNvGrpSpPr/>
          <p:nvPr/>
        </p:nvGrpSpPr>
        <p:grpSpPr>
          <a:xfrm>
            <a:off x="6659072" y="3664316"/>
            <a:ext cx="998945" cy="970806"/>
            <a:chOff x="5423935" y="1893922"/>
            <a:chExt cx="349215" cy="339378"/>
          </a:xfrm>
          <a:solidFill>
            <a:srgbClr val="348A8D"/>
          </a:solidFill>
        </p:grpSpPr>
        <p:sp>
          <p:nvSpPr>
            <p:cNvPr id="7" name="Freeform 21"/>
            <p:cNvSpPr/>
            <p:nvPr/>
          </p:nvSpPr>
          <p:spPr bwMode="auto">
            <a:xfrm>
              <a:off x="5614118" y="2092302"/>
              <a:ext cx="159032" cy="140998"/>
            </a:xfrm>
            <a:custGeom>
              <a:avLst/>
              <a:gdLst>
                <a:gd name="T0" fmla="*/ 18 w 68"/>
                <a:gd name="T1" fmla="*/ 13 h 61"/>
                <a:gd name="T2" fmla="*/ 18 w 68"/>
                <a:gd name="T3" fmla="*/ 0 h 61"/>
                <a:gd name="T4" fmla="*/ 0 w 68"/>
                <a:gd name="T5" fmla="*/ 31 h 61"/>
                <a:gd name="T6" fmla="*/ 18 w 68"/>
                <a:gd name="T7" fmla="*/ 61 h 61"/>
                <a:gd name="T8" fmla="*/ 18 w 68"/>
                <a:gd name="T9" fmla="*/ 48 h 61"/>
                <a:gd name="T10" fmla="*/ 36 w 68"/>
                <a:gd name="T11" fmla="*/ 48 h 61"/>
                <a:gd name="T12" fmla="*/ 46 w 68"/>
                <a:gd name="T13" fmla="*/ 42 h 61"/>
                <a:gd name="T14" fmla="*/ 68 w 68"/>
                <a:gd name="T15" fmla="*/ 4 h 61"/>
                <a:gd name="T16" fmla="*/ 53 w 68"/>
                <a:gd name="T17" fmla="*/ 13 h 61"/>
                <a:gd name="T18" fmla="*/ 18 w 68"/>
                <a:gd name="T19" fmla="*/ 1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1">
                  <a:moveTo>
                    <a:pt x="18" y="13"/>
                  </a:moveTo>
                  <a:cubicBezTo>
                    <a:pt x="18" y="0"/>
                    <a:pt x="18" y="0"/>
                    <a:pt x="18" y="0"/>
                  </a:cubicBezTo>
                  <a:cubicBezTo>
                    <a:pt x="18" y="0"/>
                    <a:pt x="0" y="22"/>
                    <a:pt x="0" y="31"/>
                  </a:cubicBezTo>
                  <a:cubicBezTo>
                    <a:pt x="0" y="39"/>
                    <a:pt x="18" y="61"/>
                    <a:pt x="18" y="61"/>
                  </a:cubicBezTo>
                  <a:cubicBezTo>
                    <a:pt x="18" y="48"/>
                    <a:pt x="18" y="48"/>
                    <a:pt x="18" y="48"/>
                  </a:cubicBezTo>
                  <a:cubicBezTo>
                    <a:pt x="36" y="48"/>
                    <a:pt x="36" y="48"/>
                    <a:pt x="36" y="48"/>
                  </a:cubicBezTo>
                  <a:cubicBezTo>
                    <a:pt x="40" y="48"/>
                    <a:pt x="44" y="46"/>
                    <a:pt x="46" y="42"/>
                  </a:cubicBezTo>
                  <a:cubicBezTo>
                    <a:pt x="68" y="4"/>
                    <a:pt x="68" y="4"/>
                    <a:pt x="68" y="4"/>
                  </a:cubicBezTo>
                  <a:cubicBezTo>
                    <a:pt x="65" y="10"/>
                    <a:pt x="59" y="13"/>
                    <a:pt x="53" y="13"/>
                  </a:cubicBezTo>
                  <a:cubicBezTo>
                    <a:pt x="18" y="13"/>
                    <a:pt x="18" y="13"/>
                    <a:pt x="18" y="13"/>
                  </a:cubicBezTo>
                  <a:close/>
                </a:path>
              </a:pathLst>
            </a:custGeom>
            <a:grpFill/>
            <a:ln>
              <a:noFill/>
            </a:ln>
          </p:spPr>
          <p:txBody>
            <a:bodyPr vert="horz" wrap="square" lIns="91440" tIns="45720" rIns="91440" bIns="45720" numCol="1" anchor="t" anchorCtr="0" compatLnSpc="1"/>
            <a:lstStyle/>
            <a:p>
              <a:pPr defTabSz="685800" fontAlgn="auto">
                <a:spcBef>
                  <a:spcPts val="0"/>
                </a:spcBef>
                <a:spcAft>
                  <a:spcPts val="0"/>
                </a:spcAft>
                <a:defRPr/>
              </a:pPr>
              <a:endParaRPr lang="zh-CN" altLang="en-US" sz="1350" b="0" kern="0">
                <a:solidFill>
                  <a:srgbClr val="8AB833"/>
                </a:solidFill>
                <a:cs typeface="+mn-ea"/>
                <a:sym typeface="+mn-lt"/>
              </a:endParaRPr>
            </a:p>
          </p:txBody>
        </p:sp>
        <p:sp>
          <p:nvSpPr>
            <p:cNvPr id="8" name="Freeform 22"/>
            <p:cNvSpPr/>
            <p:nvPr/>
          </p:nvSpPr>
          <p:spPr bwMode="auto">
            <a:xfrm>
              <a:off x="5596084" y="1900480"/>
              <a:ext cx="124603" cy="109847"/>
            </a:xfrm>
            <a:custGeom>
              <a:avLst/>
              <a:gdLst>
                <a:gd name="T0" fmla="*/ 36 w 54"/>
                <a:gd name="T1" fmla="*/ 7 h 47"/>
                <a:gd name="T2" fmla="*/ 24 w 54"/>
                <a:gd name="T3" fmla="*/ 0 h 47"/>
                <a:gd name="T4" fmla="*/ 12 w 54"/>
                <a:gd name="T5" fmla="*/ 7 h 47"/>
                <a:gd name="T6" fmla="*/ 4 w 54"/>
                <a:gd name="T7" fmla="*/ 22 h 47"/>
                <a:gd name="T8" fmla="*/ 12 w 54"/>
                <a:gd name="T9" fmla="*/ 36 h 47"/>
                <a:gd name="T10" fmla="*/ 0 w 54"/>
                <a:gd name="T11" fmla="*/ 42 h 47"/>
                <a:gd name="T12" fmla="*/ 36 w 54"/>
                <a:gd name="T13" fmla="*/ 42 h 47"/>
                <a:gd name="T14" fmla="*/ 54 w 54"/>
                <a:gd name="T15" fmla="*/ 12 h 47"/>
                <a:gd name="T16" fmla="*/ 42 w 54"/>
                <a:gd name="T17" fmla="*/ 18 h 47"/>
                <a:gd name="T18" fmla="*/ 36 w 54"/>
                <a:gd name="T19"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7">
                  <a:moveTo>
                    <a:pt x="36" y="7"/>
                  </a:moveTo>
                  <a:cubicBezTo>
                    <a:pt x="33" y="3"/>
                    <a:pt x="29" y="0"/>
                    <a:pt x="24" y="0"/>
                  </a:cubicBezTo>
                  <a:cubicBezTo>
                    <a:pt x="19" y="0"/>
                    <a:pt x="14" y="3"/>
                    <a:pt x="12" y="7"/>
                  </a:cubicBezTo>
                  <a:cubicBezTo>
                    <a:pt x="12" y="7"/>
                    <a:pt x="8" y="14"/>
                    <a:pt x="4" y="22"/>
                  </a:cubicBezTo>
                  <a:cubicBezTo>
                    <a:pt x="12" y="36"/>
                    <a:pt x="12" y="36"/>
                    <a:pt x="12" y="36"/>
                  </a:cubicBezTo>
                  <a:cubicBezTo>
                    <a:pt x="0" y="42"/>
                    <a:pt x="0" y="42"/>
                    <a:pt x="0" y="42"/>
                  </a:cubicBezTo>
                  <a:cubicBezTo>
                    <a:pt x="0" y="42"/>
                    <a:pt x="28" y="47"/>
                    <a:pt x="36" y="42"/>
                  </a:cubicBezTo>
                  <a:cubicBezTo>
                    <a:pt x="44" y="38"/>
                    <a:pt x="54" y="12"/>
                    <a:pt x="54" y="12"/>
                  </a:cubicBezTo>
                  <a:cubicBezTo>
                    <a:pt x="42" y="18"/>
                    <a:pt x="42" y="18"/>
                    <a:pt x="42" y="18"/>
                  </a:cubicBezTo>
                  <a:cubicBezTo>
                    <a:pt x="42" y="18"/>
                    <a:pt x="38" y="10"/>
                    <a:pt x="36" y="7"/>
                  </a:cubicBezTo>
                  <a:close/>
                </a:path>
              </a:pathLst>
            </a:custGeom>
            <a:grpFill/>
            <a:ln>
              <a:noFill/>
            </a:ln>
          </p:spPr>
          <p:txBody>
            <a:bodyPr vert="horz" wrap="square" lIns="91440" tIns="45720" rIns="91440" bIns="45720" numCol="1" anchor="t" anchorCtr="0" compatLnSpc="1"/>
            <a:lstStyle/>
            <a:p>
              <a:pPr defTabSz="685800" fontAlgn="auto">
                <a:spcBef>
                  <a:spcPts val="0"/>
                </a:spcBef>
                <a:spcAft>
                  <a:spcPts val="0"/>
                </a:spcAft>
                <a:defRPr/>
              </a:pPr>
              <a:endParaRPr lang="zh-CN" altLang="en-US" sz="1350" b="0" kern="0">
                <a:solidFill>
                  <a:srgbClr val="8AB833"/>
                </a:solidFill>
                <a:cs typeface="+mn-ea"/>
                <a:sym typeface="+mn-lt"/>
              </a:endParaRPr>
            </a:p>
          </p:txBody>
        </p:sp>
        <p:sp>
          <p:nvSpPr>
            <p:cNvPr id="9" name="Freeform 23"/>
            <p:cNvSpPr/>
            <p:nvPr/>
          </p:nvSpPr>
          <p:spPr bwMode="auto">
            <a:xfrm>
              <a:off x="5658385" y="2000490"/>
              <a:ext cx="114765" cy="111486"/>
            </a:xfrm>
            <a:custGeom>
              <a:avLst/>
              <a:gdLst>
                <a:gd name="T0" fmla="*/ 46 w 49"/>
                <a:gd name="T1" fmla="*/ 41 h 48"/>
                <a:gd name="T2" fmla="*/ 46 w 49"/>
                <a:gd name="T3" fmla="*/ 27 h 48"/>
                <a:gd name="T4" fmla="*/ 31 w 49"/>
                <a:gd name="T5" fmla="*/ 0 h 48"/>
                <a:gd name="T6" fmla="*/ 0 w 49"/>
                <a:gd name="T7" fmla="*/ 18 h 48"/>
                <a:gd name="T8" fmla="*/ 18 w 49"/>
                <a:gd name="T9" fmla="*/ 48 h 48"/>
                <a:gd name="T10" fmla="*/ 34 w 49"/>
                <a:gd name="T11" fmla="*/ 48 h 48"/>
                <a:gd name="T12" fmla="*/ 46 w 49"/>
                <a:gd name="T13" fmla="*/ 41 h 48"/>
              </a:gdLst>
              <a:ahLst/>
              <a:cxnLst>
                <a:cxn ang="0">
                  <a:pos x="T0" y="T1"/>
                </a:cxn>
                <a:cxn ang="0">
                  <a:pos x="T2" y="T3"/>
                </a:cxn>
                <a:cxn ang="0">
                  <a:pos x="T4" y="T5"/>
                </a:cxn>
                <a:cxn ang="0">
                  <a:pos x="T6" y="T7"/>
                </a:cxn>
                <a:cxn ang="0">
                  <a:pos x="T8" y="T9"/>
                </a:cxn>
                <a:cxn ang="0">
                  <a:pos x="T10" y="T11"/>
                </a:cxn>
                <a:cxn ang="0">
                  <a:pos x="T12" y="T13"/>
                </a:cxn>
              </a:cxnLst>
              <a:rect l="0" t="0" r="r" b="b"/>
              <a:pathLst>
                <a:path w="49" h="48">
                  <a:moveTo>
                    <a:pt x="46" y="41"/>
                  </a:moveTo>
                  <a:cubicBezTo>
                    <a:pt x="49" y="37"/>
                    <a:pt x="49" y="32"/>
                    <a:pt x="46" y="27"/>
                  </a:cubicBezTo>
                  <a:cubicBezTo>
                    <a:pt x="46" y="27"/>
                    <a:pt x="37" y="12"/>
                    <a:pt x="31" y="0"/>
                  </a:cubicBezTo>
                  <a:cubicBezTo>
                    <a:pt x="0" y="18"/>
                    <a:pt x="0" y="18"/>
                    <a:pt x="0" y="18"/>
                  </a:cubicBezTo>
                  <a:cubicBezTo>
                    <a:pt x="18" y="48"/>
                    <a:pt x="18" y="48"/>
                    <a:pt x="18" y="48"/>
                  </a:cubicBezTo>
                  <a:cubicBezTo>
                    <a:pt x="26" y="48"/>
                    <a:pt x="34" y="48"/>
                    <a:pt x="34" y="48"/>
                  </a:cubicBezTo>
                  <a:cubicBezTo>
                    <a:pt x="39" y="48"/>
                    <a:pt x="44" y="46"/>
                    <a:pt x="46" y="41"/>
                  </a:cubicBezTo>
                  <a:close/>
                </a:path>
              </a:pathLst>
            </a:custGeom>
            <a:grpFill/>
            <a:ln>
              <a:noFill/>
            </a:ln>
          </p:spPr>
          <p:txBody>
            <a:bodyPr vert="horz" wrap="square" lIns="91440" tIns="45720" rIns="91440" bIns="45720" numCol="1" anchor="t" anchorCtr="0" compatLnSpc="1"/>
            <a:lstStyle/>
            <a:p>
              <a:pPr defTabSz="685800" fontAlgn="auto">
                <a:spcBef>
                  <a:spcPts val="0"/>
                </a:spcBef>
                <a:spcAft>
                  <a:spcPts val="0"/>
                </a:spcAft>
                <a:defRPr/>
              </a:pPr>
              <a:endParaRPr lang="zh-CN" altLang="en-US" sz="1350" b="0" kern="0">
                <a:solidFill>
                  <a:srgbClr val="8AB833"/>
                </a:solidFill>
                <a:cs typeface="+mn-ea"/>
                <a:sym typeface="+mn-lt"/>
              </a:endParaRPr>
            </a:p>
          </p:txBody>
        </p:sp>
        <p:sp>
          <p:nvSpPr>
            <p:cNvPr id="10" name="Freeform 24"/>
            <p:cNvSpPr/>
            <p:nvPr/>
          </p:nvSpPr>
          <p:spPr bwMode="auto">
            <a:xfrm>
              <a:off x="5423935" y="2015246"/>
              <a:ext cx="122962" cy="177067"/>
            </a:xfrm>
            <a:custGeom>
              <a:avLst/>
              <a:gdLst>
                <a:gd name="T0" fmla="*/ 42 w 53"/>
                <a:gd name="T1" fmla="*/ 28 h 76"/>
                <a:gd name="T2" fmla="*/ 53 w 53"/>
                <a:gd name="T3" fmla="*/ 35 h 76"/>
                <a:gd name="T4" fmla="*/ 35 w 53"/>
                <a:gd name="T5" fmla="*/ 4 h 76"/>
                <a:gd name="T6" fmla="*/ 0 w 53"/>
                <a:gd name="T7" fmla="*/ 4 h 76"/>
                <a:gd name="T8" fmla="*/ 11 w 53"/>
                <a:gd name="T9" fmla="*/ 11 h 76"/>
                <a:gd name="T10" fmla="*/ 2 w 53"/>
                <a:gd name="T11" fmla="*/ 26 h 76"/>
                <a:gd name="T12" fmla="*/ 2 w 53"/>
                <a:gd name="T13" fmla="*/ 38 h 76"/>
                <a:gd name="T14" fmla="*/ 24 w 53"/>
                <a:gd name="T15" fmla="*/ 76 h 76"/>
                <a:gd name="T16" fmla="*/ 24 w 53"/>
                <a:gd name="T17" fmla="*/ 58 h 76"/>
                <a:gd name="T18" fmla="*/ 42 w 53"/>
                <a:gd name="T19" fmla="*/ 2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76">
                  <a:moveTo>
                    <a:pt x="42" y="28"/>
                  </a:moveTo>
                  <a:cubicBezTo>
                    <a:pt x="53" y="35"/>
                    <a:pt x="53" y="35"/>
                    <a:pt x="53" y="35"/>
                  </a:cubicBezTo>
                  <a:cubicBezTo>
                    <a:pt x="53" y="35"/>
                    <a:pt x="43" y="9"/>
                    <a:pt x="35" y="4"/>
                  </a:cubicBezTo>
                  <a:cubicBezTo>
                    <a:pt x="28" y="0"/>
                    <a:pt x="0" y="4"/>
                    <a:pt x="0" y="4"/>
                  </a:cubicBezTo>
                  <a:cubicBezTo>
                    <a:pt x="11" y="11"/>
                    <a:pt x="11" y="11"/>
                    <a:pt x="11" y="11"/>
                  </a:cubicBezTo>
                  <a:cubicBezTo>
                    <a:pt x="2" y="26"/>
                    <a:pt x="2" y="26"/>
                    <a:pt x="2" y="26"/>
                  </a:cubicBezTo>
                  <a:cubicBezTo>
                    <a:pt x="0" y="30"/>
                    <a:pt x="0" y="34"/>
                    <a:pt x="2" y="38"/>
                  </a:cubicBezTo>
                  <a:cubicBezTo>
                    <a:pt x="24" y="76"/>
                    <a:pt x="24" y="76"/>
                    <a:pt x="24" y="76"/>
                  </a:cubicBezTo>
                  <a:cubicBezTo>
                    <a:pt x="21" y="71"/>
                    <a:pt x="21" y="64"/>
                    <a:pt x="24" y="58"/>
                  </a:cubicBezTo>
                  <a:lnTo>
                    <a:pt x="42" y="28"/>
                  </a:lnTo>
                  <a:close/>
                </a:path>
              </a:pathLst>
            </a:custGeom>
            <a:grpFill/>
            <a:ln>
              <a:noFill/>
            </a:ln>
          </p:spPr>
          <p:txBody>
            <a:bodyPr vert="horz" wrap="square" lIns="91440" tIns="45720" rIns="91440" bIns="45720" numCol="1" anchor="t" anchorCtr="0" compatLnSpc="1"/>
            <a:lstStyle/>
            <a:p>
              <a:pPr defTabSz="685800" fontAlgn="auto">
                <a:spcBef>
                  <a:spcPts val="0"/>
                </a:spcBef>
                <a:spcAft>
                  <a:spcPts val="0"/>
                </a:spcAft>
                <a:defRPr/>
              </a:pPr>
              <a:endParaRPr lang="zh-CN" altLang="en-US" sz="1350" b="0" kern="0">
                <a:solidFill>
                  <a:srgbClr val="8AB833"/>
                </a:solidFill>
                <a:cs typeface="+mn-ea"/>
                <a:sym typeface="+mn-lt"/>
              </a:endParaRPr>
            </a:p>
          </p:txBody>
        </p:sp>
        <p:sp>
          <p:nvSpPr>
            <p:cNvPr id="11" name="Freeform 25"/>
            <p:cNvSpPr/>
            <p:nvPr/>
          </p:nvSpPr>
          <p:spPr bwMode="auto">
            <a:xfrm>
              <a:off x="5481318" y="2121813"/>
              <a:ext cx="108207" cy="83615"/>
            </a:xfrm>
            <a:custGeom>
              <a:avLst/>
              <a:gdLst>
                <a:gd name="T0" fmla="*/ 2 w 46"/>
                <a:gd name="T1" fmla="*/ 29 h 36"/>
                <a:gd name="T2" fmla="*/ 14 w 46"/>
                <a:gd name="T3" fmla="*/ 36 h 36"/>
                <a:gd name="T4" fmla="*/ 46 w 46"/>
                <a:gd name="T5" fmla="*/ 36 h 36"/>
                <a:gd name="T6" fmla="*/ 46 w 46"/>
                <a:gd name="T7" fmla="*/ 0 h 36"/>
                <a:gd name="T8" fmla="*/ 10 w 46"/>
                <a:gd name="T9" fmla="*/ 0 h 36"/>
                <a:gd name="T10" fmla="*/ 2 w 46"/>
                <a:gd name="T11" fmla="*/ 15 h 36"/>
                <a:gd name="T12" fmla="*/ 2 w 46"/>
                <a:gd name="T13" fmla="*/ 29 h 36"/>
              </a:gdLst>
              <a:ahLst/>
              <a:cxnLst>
                <a:cxn ang="0">
                  <a:pos x="T0" y="T1"/>
                </a:cxn>
                <a:cxn ang="0">
                  <a:pos x="T2" y="T3"/>
                </a:cxn>
                <a:cxn ang="0">
                  <a:pos x="T4" y="T5"/>
                </a:cxn>
                <a:cxn ang="0">
                  <a:pos x="T6" y="T7"/>
                </a:cxn>
                <a:cxn ang="0">
                  <a:pos x="T8" y="T9"/>
                </a:cxn>
                <a:cxn ang="0">
                  <a:pos x="T10" y="T11"/>
                </a:cxn>
                <a:cxn ang="0">
                  <a:pos x="T12" y="T13"/>
                </a:cxn>
              </a:cxnLst>
              <a:rect l="0" t="0" r="r" b="b"/>
              <a:pathLst>
                <a:path w="46" h="36">
                  <a:moveTo>
                    <a:pt x="2" y="29"/>
                  </a:moveTo>
                  <a:cubicBezTo>
                    <a:pt x="5" y="33"/>
                    <a:pt x="9" y="36"/>
                    <a:pt x="14" y="36"/>
                  </a:cubicBezTo>
                  <a:cubicBezTo>
                    <a:pt x="14" y="36"/>
                    <a:pt x="32" y="36"/>
                    <a:pt x="46" y="36"/>
                  </a:cubicBezTo>
                  <a:cubicBezTo>
                    <a:pt x="46" y="0"/>
                    <a:pt x="46" y="0"/>
                    <a:pt x="46" y="0"/>
                  </a:cubicBezTo>
                  <a:cubicBezTo>
                    <a:pt x="10" y="0"/>
                    <a:pt x="10" y="0"/>
                    <a:pt x="10" y="0"/>
                  </a:cubicBezTo>
                  <a:cubicBezTo>
                    <a:pt x="6" y="8"/>
                    <a:pt x="2" y="15"/>
                    <a:pt x="2" y="15"/>
                  </a:cubicBezTo>
                  <a:cubicBezTo>
                    <a:pt x="0" y="19"/>
                    <a:pt x="0" y="24"/>
                    <a:pt x="2" y="29"/>
                  </a:cubicBezTo>
                  <a:close/>
                </a:path>
              </a:pathLst>
            </a:custGeom>
            <a:grpFill/>
            <a:ln>
              <a:noFill/>
            </a:ln>
          </p:spPr>
          <p:txBody>
            <a:bodyPr vert="horz" wrap="square" lIns="91440" tIns="45720" rIns="91440" bIns="45720" numCol="1" anchor="t" anchorCtr="0" compatLnSpc="1"/>
            <a:lstStyle/>
            <a:p>
              <a:pPr defTabSz="685800" fontAlgn="auto">
                <a:spcBef>
                  <a:spcPts val="0"/>
                </a:spcBef>
                <a:spcAft>
                  <a:spcPts val="0"/>
                </a:spcAft>
                <a:defRPr/>
              </a:pPr>
              <a:endParaRPr lang="zh-CN" altLang="en-US" sz="1350" b="0" kern="0">
                <a:solidFill>
                  <a:srgbClr val="8AB833"/>
                </a:solidFill>
                <a:cs typeface="+mn-ea"/>
                <a:sym typeface="+mn-lt"/>
              </a:endParaRPr>
            </a:p>
          </p:txBody>
        </p:sp>
        <p:sp>
          <p:nvSpPr>
            <p:cNvPr id="12" name="Freeform 26"/>
            <p:cNvSpPr/>
            <p:nvPr/>
          </p:nvSpPr>
          <p:spPr bwMode="auto">
            <a:xfrm>
              <a:off x="5481318" y="1893922"/>
              <a:ext cx="170509" cy="127882"/>
            </a:xfrm>
            <a:custGeom>
              <a:avLst/>
              <a:gdLst>
                <a:gd name="T0" fmla="*/ 0 w 73"/>
                <a:gd name="T1" fmla="*/ 38 h 55"/>
                <a:gd name="T2" fmla="*/ 31 w 73"/>
                <a:gd name="T3" fmla="*/ 55 h 55"/>
                <a:gd name="T4" fmla="*/ 58 w 73"/>
                <a:gd name="T5" fmla="*/ 9 h 55"/>
                <a:gd name="T6" fmla="*/ 73 w 73"/>
                <a:gd name="T7" fmla="*/ 0 h 55"/>
                <a:gd name="T8" fmla="*/ 29 w 73"/>
                <a:gd name="T9" fmla="*/ 0 h 55"/>
                <a:gd name="T10" fmla="*/ 19 w 73"/>
                <a:gd name="T11" fmla="*/ 6 h 55"/>
                <a:gd name="T12" fmla="*/ 0 w 73"/>
                <a:gd name="T13" fmla="*/ 38 h 55"/>
              </a:gdLst>
              <a:ahLst/>
              <a:cxnLst>
                <a:cxn ang="0">
                  <a:pos x="T0" y="T1"/>
                </a:cxn>
                <a:cxn ang="0">
                  <a:pos x="T2" y="T3"/>
                </a:cxn>
                <a:cxn ang="0">
                  <a:pos x="T4" y="T5"/>
                </a:cxn>
                <a:cxn ang="0">
                  <a:pos x="T6" y="T7"/>
                </a:cxn>
                <a:cxn ang="0">
                  <a:pos x="T8" y="T9"/>
                </a:cxn>
                <a:cxn ang="0">
                  <a:pos x="T10" y="T11"/>
                </a:cxn>
                <a:cxn ang="0">
                  <a:pos x="T12" y="T13"/>
                </a:cxn>
              </a:cxnLst>
              <a:rect l="0" t="0" r="r" b="b"/>
              <a:pathLst>
                <a:path w="73" h="55">
                  <a:moveTo>
                    <a:pt x="0" y="38"/>
                  </a:moveTo>
                  <a:cubicBezTo>
                    <a:pt x="31" y="55"/>
                    <a:pt x="31" y="55"/>
                    <a:pt x="31" y="55"/>
                  </a:cubicBezTo>
                  <a:cubicBezTo>
                    <a:pt x="31" y="55"/>
                    <a:pt x="54" y="16"/>
                    <a:pt x="58" y="9"/>
                  </a:cubicBezTo>
                  <a:cubicBezTo>
                    <a:pt x="61" y="3"/>
                    <a:pt x="67" y="0"/>
                    <a:pt x="73" y="0"/>
                  </a:cubicBezTo>
                  <a:cubicBezTo>
                    <a:pt x="29" y="0"/>
                    <a:pt x="29" y="0"/>
                    <a:pt x="29" y="0"/>
                  </a:cubicBezTo>
                  <a:cubicBezTo>
                    <a:pt x="25" y="0"/>
                    <a:pt x="21" y="2"/>
                    <a:pt x="19" y="6"/>
                  </a:cubicBezTo>
                  <a:cubicBezTo>
                    <a:pt x="15" y="12"/>
                    <a:pt x="0" y="38"/>
                    <a:pt x="0" y="38"/>
                  </a:cubicBezTo>
                  <a:close/>
                </a:path>
              </a:pathLst>
            </a:custGeom>
            <a:grpFill/>
            <a:ln>
              <a:noFill/>
            </a:ln>
          </p:spPr>
          <p:txBody>
            <a:bodyPr vert="horz" wrap="square" lIns="91440" tIns="45720" rIns="91440" bIns="45720" numCol="1" anchor="t" anchorCtr="0" compatLnSpc="1"/>
            <a:lstStyle/>
            <a:p>
              <a:pPr defTabSz="685800" fontAlgn="auto">
                <a:spcBef>
                  <a:spcPts val="0"/>
                </a:spcBef>
                <a:spcAft>
                  <a:spcPts val="0"/>
                </a:spcAft>
                <a:defRPr/>
              </a:pPr>
              <a:endParaRPr lang="zh-CN" altLang="en-US" sz="1350" b="0" kern="0">
                <a:solidFill>
                  <a:srgbClr val="8AB833"/>
                </a:solidFill>
                <a:cs typeface="+mn-ea"/>
                <a:sym typeface="+mn-lt"/>
              </a:endParaRPr>
            </a:p>
          </p:txBody>
        </p:sp>
      </p:grpSp>
      <p:sp>
        <p:nvSpPr>
          <p:cNvPr id="14" name="Freeform 323"/>
          <p:cNvSpPr/>
          <p:nvPr/>
        </p:nvSpPr>
        <p:spPr bwMode="auto">
          <a:xfrm flipH="1">
            <a:off x="1465439" y="2006429"/>
            <a:ext cx="1927313" cy="2281128"/>
          </a:xfrm>
          <a:custGeom>
            <a:avLst/>
            <a:gdLst>
              <a:gd name="T0" fmla="*/ 419 w 437"/>
              <a:gd name="T1" fmla="*/ 256 h 517"/>
              <a:gd name="T2" fmla="*/ 386 w 437"/>
              <a:gd name="T3" fmla="*/ 265 h 517"/>
              <a:gd name="T4" fmla="*/ 316 w 437"/>
              <a:gd name="T5" fmla="*/ 344 h 517"/>
              <a:gd name="T6" fmla="*/ 293 w 437"/>
              <a:gd name="T7" fmla="*/ 332 h 517"/>
              <a:gd name="T8" fmla="*/ 285 w 437"/>
              <a:gd name="T9" fmla="*/ 72 h 517"/>
              <a:gd name="T10" fmla="*/ 267 w 437"/>
              <a:gd name="T11" fmla="*/ 41 h 517"/>
              <a:gd name="T12" fmla="*/ 232 w 437"/>
              <a:gd name="T13" fmla="*/ 62 h 517"/>
              <a:gd name="T14" fmla="*/ 228 w 437"/>
              <a:gd name="T15" fmla="*/ 242 h 517"/>
              <a:gd name="T16" fmla="*/ 214 w 437"/>
              <a:gd name="T17" fmla="*/ 242 h 517"/>
              <a:gd name="T18" fmla="*/ 211 w 437"/>
              <a:gd name="T19" fmla="*/ 29 h 517"/>
              <a:gd name="T20" fmla="*/ 186 w 437"/>
              <a:gd name="T21" fmla="*/ 1 h 517"/>
              <a:gd name="T22" fmla="*/ 156 w 437"/>
              <a:gd name="T23" fmla="*/ 24 h 517"/>
              <a:gd name="T24" fmla="*/ 153 w 437"/>
              <a:gd name="T25" fmla="*/ 244 h 517"/>
              <a:gd name="T26" fmla="*/ 139 w 437"/>
              <a:gd name="T27" fmla="*/ 244 h 517"/>
              <a:gd name="T28" fmla="*/ 134 w 437"/>
              <a:gd name="T29" fmla="*/ 54 h 517"/>
              <a:gd name="T30" fmla="*/ 105 w 437"/>
              <a:gd name="T31" fmla="*/ 29 h 517"/>
              <a:gd name="T32" fmla="*/ 79 w 437"/>
              <a:gd name="T33" fmla="*/ 54 h 517"/>
              <a:gd name="T34" fmla="*/ 78 w 437"/>
              <a:gd name="T35" fmla="*/ 246 h 517"/>
              <a:gd name="T36" fmla="*/ 66 w 437"/>
              <a:gd name="T37" fmla="*/ 243 h 517"/>
              <a:gd name="T38" fmla="*/ 53 w 437"/>
              <a:gd name="T39" fmla="*/ 104 h 517"/>
              <a:gd name="T40" fmla="*/ 19 w 437"/>
              <a:gd name="T41" fmla="*/ 86 h 517"/>
              <a:gd name="T42" fmla="*/ 0 w 437"/>
              <a:gd name="T43" fmla="*/ 116 h 517"/>
              <a:gd name="T44" fmla="*/ 9 w 437"/>
              <a:gd name="T45" fmla="*/ 377 h 517"/>
              <a:gd name="T46" fmla="*/ 170 w 437"/>
              <a:gd name="T47" fmla="*/ 517 h 517"/>
              <a:gd name="T48" fmla="*/ 344 w 437"/>
              <a:gd name="T49" fmla="*/ 428 h 517"/>
              <a:gd name="T50" fmla="*/ 430 w 437"/>
              <a:gd name="T51" fmla="*/ 290 h 517"/>
              <a:gd name="T52" fmla="*/ 419 w 437"/>
              <a:gd name="T53" fmla="*/ 256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517">
                <a:moveTo>
                  <a:pt x="419" y="256"/>
                </a:moveTo>
                <a:cubicBezTo>
                  <a:pt x="408" y="252"/>
                  <a:pt x="395" y="254"/>
                  <a:pt x="386" y="265"/>
                </a:cubicBezTo>
                <a:cubicBezTo>
                  <a:pt x="316" y="344"/>
                  <a:pt x="316" y="344"/>
                  <a:pt x="316" y="344"/>
                </a:cubicBezTo>
                <a:cubicBezTo>
                  <a:pt x="305" y="357"/>
                  <a:pt x="293" y="348"/>
                  <a:pt x="293" y="332"/>
                </a:cubicBezTo>
                <a:cubicBezTo>
                  <a:pt x="285" y="72"/>
                  <a:pt x="285" y="72"/>
                  <a:pt x="285" y="72"/>
                </a:cubicBezTo>
                <a:cubicBezTo>
                  <a:pt x="284" y="58"/>
                  <a:pt x="282" y="45"/>
                  <a:pt x="267" y="41"/>
                </a:cubicBezTo>
                <a:cubicBezTo>
                  <a:pt x="248" y="35"/>
                  <a:pt x="233" y="45"/>
                  <a:pt x="232" y="62"/>
                </a:cubicBezTo>
                <a:cubicBezTo>
                  <a:pt x="228" y="242"/>
                  <a:pt x="228" y="242"/>
                  <a:pt x="228" y="242"/>
                </a:cubicBezTo>
                <a:cubicBezTo>
                  <a:pt x="227" y="258"/>
                  <a:pt x="214" y="257"/>
                  <a:pt x="214" y="242"/>
                </a:cubicBezTo>
                <a:cubicBezTo>
                  <a:pt x="211" y="29"/>
                  <a:pt x="211" y="29"/>
                  <a:pt x="211" y="29"/>
                </a:cubicBezTo>
                <a:cubicBezTo>
                  <a:pt x="211" y="15"/>
                  <a:pt x="201" y="3"/>
                  <a:pt x="186" y="1"/>
                </a:cubicBezTo>
                <a:cubicBezTo>
                  <a:pt x="171" y="0"/>
                  <a:pt x="156" y="10"/>
                  <a:pt x="156" y="24"/>
                </a:cubicBezTo>
                <a:cubicBezTo>
                  <a:pt x="153" y="244"/>
                  <a:pt x="153" y="244"/>
                  <a:pt x="153" y="244"/>
                </a:cubicBezTo>
                <a:cubicBezTo>
                  <a:pt x="153" y="257"/>
                  <a:pt x="140" y="256"/>
                  <a:pt x="139" y="244"/>
                </a:cubicBezTo>
                <a:cubicBezTo>
                  <a:pt x="134" y="54"/>
                  <a:pt x="134" y="54"/>
                  <a:pt x="134" y="54"/>
                </a:cubicBezTo>
                <a:cubicBezTo>
                  <a:pt x="133" y="40"/>
                  <a:pt x="121" y="29"/>
                  <a:pt x="105" y="29"/>
                </a:cubicBezTo>
                <a:cubicBezTo>
                  <a:pt x="90" y="29"/>
                  <a:pt x="79" y="41"/>
                  <a:pt x="79" y="54"/>
                </a:cubicBezTo>
                <a:cubicBezTo>
                  <a:pt x="78" y="246"/>
                  <a:pt x="78" y="246"/>
                  <a:pt x="78" y="246"/>
                </a:cubicBezTo>
                <a:cubicBezTo>
                  <a:pt x="78" y="256"/>
                  <a:pt x="67" y="257"/>
                  <a:pt x="66" y="243"/>
                </a:cubicBezTo>
                <a:cubicBezTo>
                  <a:pt x="53" y="104"/>
                  <a:pt x="53" y="104"/>
                  <a:pt x="53" y="104"/>
                </a:cubicBezTo>
                <a:cubicBezTo>
                  <a:pt x="52" y="91"/>
                  <a:pt x="34" y="83"/>
                  <a:pt x="19" y="86"/>
                </a:cubicBezTo>
                <a:cubicBezTo>
                  <a:pt x="5" y="90"/>
                  <a:pt x="0" y="103"/>
                  <a:pt x="0" y="116"/>
                </a:cubicBezTo>
                <a:cubicBezTo>
                  <a:pt x="9" y="377"/>
                  <a:pt x="9" y="377"/>
                  <a:pt x="9" y="377"/>
                </a:cubicBezTo>
                <a:cubicBezTo>
                  <a:pt x="11" y="455"/>
                  <a:pt x="93" y="517"/>
                  <a:pt x="170" y="517"/>
                </a:cubicBezTo>
                <a:cubicBezTo>
                  <a:pt x="245" y="517"/>
                  <a:pt x="308" y="486"/>
                  <a:pt x="344" y="428"/>
                </a:cubicBezTo>
                <a:cubicBezTo>
                  <a:pt x="430" y="290"/>
                  <a:pt x="430" y="290"/>
                  <a:pt x="430" y="290"/>
                </a:cubicBezTo>
                <a:cubicBezTo>
                  <a:pt x="437" y="279"/>
                  <a:pt x="436" y="262"/>
                  <a:pt x="419" y="256"/>
                </a:cubicBezTo>
                <a:close/>
              </a:path>
            </a:pathLst>
          </a:custGeom>
          <a:solidFill>
            <a:srgbClr val="348A8D"/>
          </a:solidFill>
          <a:ln>
            <a:noFill/>
          </a:ln>
        </p:spPr>
        <p:txBody>
          <a:bodyPr/>
          <a:lstStyle/>
          <a:p>
            <a:pPr fontAlgn="auto">
              <a:spcBef>
                <a:spcPts val="0"/>
              </a:spcBef>
              <a:spcAft>
                <a:spcPts val="0"/>
              </a:spcAft>
              <a:defRPr/>
            </a:pPr>
            <a:endParaRPr lang="en-AU" sz="2400" b="0" kern="0">
              <a:solidFill>
                <a:srgbClr val="000000"/>
              </a:solidFill>
              <a:cs typeface="+mn-ea"/>
              <a:sym typeface="+mn-lt"/>
            </a:endParaRPr>
          </a:p>
        </p:txBody>
      </p:sp>
      <p:grpSp>
        <p:nvGrpSpPr>
          <p:cNvPr id="27" name="组合 26"/>
          <p:cNvGrpSpPr/>
          <p:nvPr/>
        </p:nvGrpSpPr>
        <p:grpSpPr>
          <a:xfrm>
            <a:off x="9215009" y="2158909"/>
            <a:ext cx="841375" cy="842963"/>
            <a:chOff x="9867901" y="5287963"/>
            <a:chExt cx="841375" cy="842963"/>
          </a:xfrm>
        </p:grpSpPr>
        <p:sp>
          <p:nvSpPr>
            <p:cNvPr id="28" name="Freeform 116"/>
            <p:cNvSpPr/>
            <p:nvPr/>
          </p:nvSpPr>
          <p:spPr bwMode="auto">
            <a:xfrm>
              <a:off x="9867901" y="5287963"/>
              <a:ext cx="150813" cy="812800"/>
            </a:xfrm>
            <a:custGeom>
              <a:avLst/>
              <a:gdLst>
                <a:gd name="T0" fmla="*/ 24 w 40"/>
                <a:gd name="T1" fmla="*/ 200 h 216"/>
                <a:gd name="T2" fmla="*/ 24 w 40"/>
                <a:gd name="T3" fmla="*/ 0 h 216"/>
                <a:gd name="T4" fmla="*/ 0 w 40"/>
                <a:gd name="T5" fmla="*/ 0 h 216"/>
                <a:gd name="T6" fmla="*/ 0 w 40"/>
                <a:gd name="T7" fmla="*/ 200 h 216"/>
                <a:gd name="T8" fmla="*/ 16 w 40"/>
                <a:gd name="T9" fmla="*/ 216 h 216"/>
                <a:gd name="T10" fmla="*/ 40 w 40"/>
                <a:gd name="T11" fmla="*/ 216 h 216"/>
                <a:gd name="T12" fmla="*/ 24 w 40"/>
                <a:gd name="T13" fmla="*/ 200 h 216"/>
              </a:gdLst>
              <a:ahLst/>
              <a:cxnLst>
                <a:cxn ang="0">
                  <a:pos x="T0" y="T1"/>
                </a:cxn>
                <a:cxn ang="0">
                  <a:pos x="T2" y="T3"/>
                </a:cxn>
                <a:cxn ang="0">
                  <a:pos x="T4" y="T5"/>
                </a:cxn>
                <a:cxn ang="0">
                  <a:pos x="T6" y="T7"/>
                </a:cxn>
                <a:cxn ang="0">
                  <a:pos x="T8" y="T9"/>
                </a:cxn>
                <a:cxn ang="0">
                  <a:pos x="T10" y="T11"/>
                </a:cxn>
                <a:cxn ang="0">
                  <a:pos x="T12" y="T13"/>
                </a:cxn>
              </a:cxnLst>
              <a:rect l="0" t="0" r="r" b="b"/>
              <a:pathLst>
                <a:path w="40" h="216">
                  <a:moveTo>
                    <a:pt x="24" y="200"/>
                  </a:moveTo>
                  <a:cubicBezTo>
                    <a:pt x="24" y="0"/>
                    <a:pt x="24" y="0"/>
                    <a:pt x="24" y="0"/>
                  </a:cubicBezTo>
                  <a:cubicBezTo>
                    <a:pt x="0" y="0"/>
                    <a:pt x="0" y="0"/>
                    <a:pt x="0" y="0"/>
                  </a:cubicBezTo>
                  <a:cubicBezTo>
                    <a:pt x="0" y="200"/>
                    <a:pt x="0" y="200"/>
                    <a:pt x="0" y="200"/>
                  </a:cubicBezTo>
                  <a:cubicBezTo>
                    <a:pt x="0" y="209"/>
                    <a:pt x="7" y="216"/>
                    <a:pt x="16" y="216"/>
                  </a:cubicBezTo>
                  <a:cubicBezTo>
                    <a:pt x="40" y="216"/>
                    <a:pt x="40" y="216"/>
                    <a:pt x="40" y="216"/>
                  </a:cubicBezTo>
                  <a:cubicBezTo>
                    <a:pt x="31" y="216"/>
                    <a:pt x="24" y="209"/>
                    <a:pt x="24" y="200"/>
                  </a:cubicBezTo>
                  <a:close/>
                </a:path>
              </a:pathLst>
            </a:custGeom>
            <a:solidFill>
              <a:srgbClr val="348A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 name="Freeform 117"/>
            <p:cNvSpPr/>
            <p:nvPr/>
          </p:nvSpPr>
          <p:spPr bwMode="auto">
            <a:xfrm>
              <a:off x="9958388" y="5287963"/>
              <a:ext cx="525463" cy="812800"/>
            </a:xfrm>
            <a:custGeom>
              <a:avLst/>
              <a:gdLst>
                <a:gd name="T0" fmla="*/ 140 w 140"/>
                <a:gd name="T1" fmla="*/ 200 h 216"/>
                <a:gd name="T2" fmla="*/ 140 w 140"/>
                <a:gd name="T3" fmla="*/ 0 h 216"/>
                <a:gd name="T4" fmla="*/ 0 w 140"/>
                <a:gd name="T5" fmla="*/ 0 h 216"/>
                <a:gd name="T6" fmla="*/ 0 w 140"/>
                <a:gd name="T7" fmla="*/ 200 h 216"/>
                <a:gd name="T8" fmla="*/ 16 w 140"/>
                <a:gd name="T9" fmla="*/ 216 h 216"/>
                <a:gd name="T10" fmla="*/ 124 w 140"/>
                <a:gd name="T11" fmla="*/ 216 h 216"/>
                <a:gd name="T12" fmla="*/ 140 w 140"/>
                <a:gd name="T13" fmla="*/ 200 h 216"/>
              </a:gdLst>
              <a:ahLst/>
              <a:cxnLst>
                <a:cxn ang="0">
                  <a:pos x="T0" y="T1"/>
                </a:cxn>
                <a:cxn ang="0">
                  <a:pos x="T2" y="T3"/>
                </a:cxn>
                <a:cxn ang="0">
                  <a:pos x="T4" y="T5"/>
                </a:cxn>
                <a:cxn ang="0">
                  <a:pos x="T6" y="T7"/>
                </a:cxn>
                <a:cxn ang="0">
                  <a:pos x="T8" y="T9"/>
                </a:cxn>
                <a:cxn ang="0">
                  <a:pos x="T10" y="T11"/>
                </a:cxn>
                <a:cxn ang="0">
                  <a:pos x="T12" y="T13"/>
                </a:cxn>
              </a:cxnLst>
              <a:rect l="0" t="0" r="r" b="b"/>
              <a:pathLst>
                <a:path w="140" h="216">
                  <a:moveTo>
                    <a:pt x="140" y="200"/>
                  </a:moveTo>
                  <a:cubicBezTo>
                    <a:pt x="140" y="0"/>
                    <a:pt x="140" y="0"/>
                    <a:pt x="140" y="0"/>
                  </a:cubicBezTo>
                  <a:cubicBezTo>
                    <a:pt x="0" y="0"/>
                    <a:pt x="0" y="0"/>
                    <a:pt x="0" y="0"/>
                  </a:cubicBezTo>
                  <a:cubicBezTo>
                    <a:pt x="0" y="200"/>
                    <a:pt x="0" y="200"/>
                    <a:pt x="0" y="200"/>
                  </a:cubicBezTo>
                  <a:cubicBezTo>
                    <a:pt x="0" y="209"/>
                    <a:pt x="7" y="216"/>
                    <a:pt x="16" y="216"/>
                  </a:cubicBezTo>
                  <a:cubicBezTo>
                    <a:pt x="124" y="216"/>
                    <a:pt x="124" y="216"/>
                    <a:pt x="124" y="216"/>
                  </a:cubicBezTo>
                  <a:cubicBezTo>
                    <a:pt x="133" y="216"/>
                    <a:pt x="140" y="209"/>
                    <a:pt x="140" y="200"/>
                  </a:cubicBezTo>
                  <a:close/>
                </a:path>
              </a:pathLst>
            </a:custGeom>
            <a:solidFill>
              <a:srgbClr val="55BF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 name="Rectangle 118"/>
            <p:cNvSpPr>
              <a:spLocks noChangeArrowheads="1"/>
            </p:cNvSpPr>
            <p:nvPr/>
          </p:nvSpPr>
          <p:spPr bwMode="auto">
            <a:xfrm>
              <a:off x="9867901" y="5287963"/>
              <a:ext cx="615950" cy="60325"/>
            </a:xfrm>
            <a:prstGeom prst="rect">
              <a:avLst/>
            </a:prstGeom>
            <a:solidFill>
              <a:srgbClr val="348A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 name="Freeform 119"/>
            <p:cNvSpPr/>
            <p:nvPr/>
          </p:nvSpPr>
          <p:spPr bwMode="auto">
            <a:xfrm>
              <a:off x="9928226" y="6100763"/>
              <a:ext cx="495300" cy="30163"/>
            </a:xfrm>
            <a:custGeom>
              <a:avLst/>
              <a:gdLst>
                <a:gd name="T0" fmla="*/ 303 w 312"/>
                <a:gd name="T1" fmla="*/ 19 h 19"/>
                <a:gd name="T2" fmla="*/ 9 w 312"/>
                <a:gd name="T3" fmla="*/ 19 h 19"/>
                <a:gd name="T4" fmla="*/ 0 w 312"/>
                <a:gd name="T5" fmla="*/ 0 h 19"/>
                <a:gd name="T6" fmla="*/ 312 w 312"/>
                <a:gd name="T7" fmla="*/ 0 h 19"/>
                <a:gd name="T8" fmla="*/ 303 w 312"/>
                <a:gd name="T9" fmla="*/ 19 h 19"/>
              </a:gdLst>
              <a:ahLst/>
              <a:cxnLst>
                <a:cxn ang="0">
                  <a:pos x="T0" y="T1"/>
                </a:cxn>
                <a:cxn ang="0">
                  <a:pos x="T2" y="T3"/>
                </a:cxn>
                <a:cxn ang="0">
                  <a:pos x="T4" y="T5"/>
                </a:cxn>
                <a:cxn ang="0">
                  <a:pos x="T6" y="T7"/>
                </a:cxn>
                <a:cxn ang="0">
                  <a:pos x="T8" y="T9"/>
                </a:cxn>
              </a:cxnLst>
              <a:rect l="0" t="0" r="r" b="b"/>
              <a:pathLst>
                <a:path w="312" h="19">
                  <a:moveTo>
                    <a:pt x="303" y="19"/>
                  </a:moveTo>
                  <a:lnTo>
                    <a:pt x="9" y="19"/>
                  </a:lnTo>
                  <a:lnTo>
                    <a:pt x="0" y="0"/>
                  </a:lnTo>
                  <a:lnTo>
                    <a:pt x="312" y="0"/>
                  </a:lnTo>
                  <a:lnTo>
                    <a:pt x="303" y="19"/>
                  </a:lnTo>
                  <a:close/>
                </a:path>
              </a:pathLst>
            </a:custGeom>
            <a:solidFill>
              <a:srgbClr val="55BF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120"/>
            <p:cNvSpPr/>
            <p:nvPr/>
          </p:nvSpPr>
          <p:spPr bwMode="auto">
            <a:xfrm>
              <a:off x="10483851" y="5438775"/>
              <a:ext cx="225425" cy="541338"/>
            </a:xfrm>
            <a:custGeom>
              <a:avLst/>
              <a:gdLst>
                <a:gd name="T0" fmla="*/ 60 w 60"/>
                <a:gd name="T1" fmla="*/ 72 h 144"/>
                <a:gd name="T2" fmla="*/ 0 w 60"/>
                <a:gd name="T3" fmla="*/ 0 h 144"/>
                <a:gd name="T4" fmla="*/ 0 w 60"/>
                <a:gd name="T5" fmla="*/ 28 h 144"/>
                <a:gd name="T6" fmla="*/ 36 w 60"/>
                <a:gd name="T7" fmla="*/ 72 h 144"/>
                <a:gd name="T8" fmla="*/ 0 w 60"/>
                <a:gd name="T9" fmla="*/ 116 h 144"/>
                <a:gd name="T10" fmla="*/ 0 w 60"/>
                <a:gd name="T11" fmla="*/ 144 h 144"/>
                <a:gd name="T12" fmla="*/ 60 w 60"/>
                <a:gd name="T13" fmla="*/ 72 h 144"/>
              </a:gdLst>
              <a:ahLst/>
              <a:cxnLst>
                <a:cxn ang="0">
                  <a:pos x="T0" y="T1"/>
                </a:cxn>
                <a:cxn ang="0">
                  <a:pos x="T2" y="T3"/>
                </a:cxn>
                <a:cxn ang="0">
                  <a:pos x="T4" y="T5"/>
                </a:cxn>
                <a:cxn ang="0">
                  <a:pos x="T6" y="T7"/>
                </a:cxn>
                <a:cxn ang="0">
                  <a:pos x="T8" y="T9"/>
                </a:cxn>
                <a:cxn ang="0">
                  <a:pos x="T10" y="T11"/>
                </a:cxn>
                <a:cxn ang="0">
                  <a:pos x="T12" y="T13"/>
                </a:cxn>
              </a:cxnLst>
              <a:rect l="0" t="0" r="r" b="b"/>
              <a:pathLst>
                <a:path w="60" h="144">
                  <a:moveTo>
                    <a:pt x="60" y="72"/>
                  </a:moveTo>
                  <a:cubicBezTo>
                    <a:pt x="60" y="36"/>
                    <a:pt x="36" y="8"/>
                    <a:pt x="0" y="0"/>
                  </a:cubicBezTo>
                  <a:cubicBezTo>
                    <a:pt x="0" y="28"/>
                    <a:pt x="0" y="28"/>
                    <a:pt x="0" y="28"/>
                  </a:cubicBezTo>
                  <a:cubicBezTo>
                    <a:pt x="20" y="32"/>
                    <a:pt x="36" y="49"/>
                    <a:pt x="36" y="72"/>
                  </a:cubicBezTo>
                  <a:cubicBezTo>
                    <a:pt x="36" y="95"/>
                    <a:pt x="20" y="112"/>
                    <a:pt x="0" y="116"/>
                  </a:cubicBezTo>
                  <a:cubicBezTo>
                    <a:pt x="0" y="144"/>
                    <a:pt x="0" y="144"/>
                    <a:pt x="0" y="144"/>
                  </a:cubicBezTo>
                  <a:cubicBezTo>
                    <a:pt x="36" y="136"/>
                    <a:pt x="60" y="108"/>
                    <a:pt x="60" y="72"/>
                  </a:cubicBezTo>
                  <a:close/>
                </a:path>
              </a:pathLst>
            </a:custGeom>
            <a:solidFill>
              <a:srgbClr val="55BF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Rectangle 121"/>
            <p:cNvSpPr>
              <a:spLocks noChangeArrowheads="1"/>
            </p:cNvSpPr>
            <p:nvPr/>
          </p:nvSpPr>
          <p:spPr bwMode="auto">
            <a:xfrm>
              <a:off x="10093326" y="5287963"/>
              <a:ext cx="30163" cy="241300"/>
            </a:xfrm>
            <a:prstGeom prst="rect">
              <a:avLst/>
            </a:prstGeom>
            <a:solidFill>
              <a:srgbClr val="EB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 name="Freeform 122"/>
            <p:cNvSpPr/>
            <p:nvPr/>
          </p:nvSpPr>
          <p:spPr bwMode="auto">
            <a:xfrm>
              <a:off x="10018713" y="5529263"/>
              <a:ext cx="179388" cy="179388"/>
            </a:xfrm>
            <a:custGeom>
              <a:avLst/>
              <a:gdLst>
                <a:gd name="T0" fmla="*/ 48 w 48"/>
                <a:gd name="T1" fmla="*/ 40 h 48"/>
                <a:gd name="T2" fmla="*/ 40 w 48"/>
                <a:gd name="T3" fmla="*/ 48 h 48"/>
                <a:gd name="T4" fmla="*/ 8 w 48"/>
                <a:gd name="T5" fmla="*/ 48 h 48"/>
                <a:gd name="T6" fmla="*/ 0 w 48"/>
                <a:gd name="T7" fmla="*/ 40 h 48"/>
                <a:gd name="T8" fmla="*/ 0 w 48"/>
                <a:gd name="T9" fmla="*/ 8 h 48"/>
                <a:gd name="T10" fmla="*/ 8 w 48"/>
                <a:gd name="T11" fmla="*/ 0 h 48"/>
                <a:gd name="T12" fmla="*/ 40 w 48"/>
                <a:gd name="T13" fmla="*/ 0 h 48"/>
                <a:gd name="T14" fmla="*/ 48 w 48"/>
                <a:gd name="T15" fmla="*/ 8 h 48"/>
                <a:gd name="T16" fmla="*/ 48 w 48"/>
                <a:gd name="T17"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48">
                  <a:moveTo>
                    <a:pt x="48" y="40"/>
                  </a:moveTo>
                  <a:cubicBezTo>
                    <a:pt x="48" y="44"/>
                    <a:pt x="44" y="48"/>
                    <a:pt x="40" y="48"/>
                  </a:cubicBezTo>
                  <a:cubicBezTo>
                    <a:pt x="8" y="48"/>
                    <a:pt x="8" y="48"/>
                    <a:pt x="8" y="48"/>
                  </a:cubicBezTo>
                  <a:cubicBezTo>
                    <a:pt x="4" y="48"/>
                    <a:pt x="0" y="44"/>
                    <a:pt x="0" y="40"/>
                  </a:cubicBezTo>
                  <a:cubicBezTo>
                    <a:pt x="0" y="8"/>
                    <a:pt x="0" y="8"/>
                    <a:pt x="0" y="8"/>
                  </a:cubicBezTo>
                  <a:cubicBezTo>
                    <a:pt x="0" y="4"/>
                    <a:pt x="4" y="0"/>
                    <a:pt x="8" y="0"/>
                  </a:cubicBezTo>
                  <a:cubicBezTo>
                    <a:pt x="40" y="0"/>
                    <a:pt x="40" y="0"/>
                    <a:pt x="40" y="0"/>
                  </a:cubicBezTo>
                  <a:cubicBezTo>
                    <a:pt x="44" y="0"/>
                    <a:pt x="48" y="4"/>
                    <a:pt x="48" y="8"/>
                  </a:cubicBezTo>
                  <a:lnTo>
                    <a:pt x="48" y="40"/>
                  </a:lnTo>
                  <a:close/>
                </a:path>
              </a:pathLst>
            </a:custGeom>
            <a:solidFill>
              <a:srgbClr val="FBD4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 name="Rectangle 123"/>
            <p:cNvSpPr>
              <a:spLocks noChangeArrowheads="1"/>
            </p:cNvSpPr>
            <p:nvPr/>
          </p:nvSpPr>
          <p:spPr bwMode="auto">
            <a:xfrm>
              <a:off x="10048876" y="5559425"/>
              <a:ext cx="119063" cy="120650"/>
            </a:xfrm>
            <a:prstGeom prst="rect">
              <a:avLst/>
            </a:prstGeom>
            <a:solidFill>
              <a:srgbClr val="F05F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2" name="组合 1"/>
          <p:cNvGrpSpPr/>
          <p:nvPr/>
        </p:nvGrpSpPr>
        <p:grpSpPr>
          <a:xfrm>
            <a:off x="4563704" y="2026673"/>
            <a:ext cx="982504" cy="984901"/>
            <a:chOff x="970556" y="1628800"/>
            <a:chExt cx="478796" cy="479964"/>
          </a:xfrm>
        </p:grpSpPr>
        <p:sp>
          <p:nvSpPr>
            <p:cNvPr id="36" name="Oval 449"/>
            <p:cNvSpPr>
              <a:spLocks noChangeArrowheads="1"/>
            </p:cNvSpPr>
            <p:nvPr/>
          </p:nvSpPr>
          <p:spPr bwMode="auto">
            <a:xfrm>
              <a:off x="970556" y="1628800"/>
              <a:ext cx="478796" cy="479964"/>
            </a:xfrm>
            <a:prstGeom prst="ellipse">
              <a:avLst/>
            </a:prstGeom>
            <a:solidFill>
              <a:srgbClr val="348A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sp>
          <p:nvSpPr>
            <p:cNvPr id="38" name="Freeform 451"/>
            <p:cNvSpPr/>
            <p:nvPr/>
          </p:nvSpPr>
          <p:spPr bwMode="auto">
            <a:xfrm>
              <a:off x="1125873" y="1823822"/>
              <a:ext cx="154149" cy="196190"/>
            </a:xfrm>
            <a:custGeom>
              <a:avLst/>
              <a:gdLst>
                <a:gd name="T0" fmla="*/ 0 w 132"/>
                <a:gd name="T1" fmla="*/ 0 h 168"/>
                <a:gd name="T2" fmla="*/ 28 w 132"/>
                <a:gd name="T3" fmla="*/ 168 h 168"/>
                <a:gd name="T4" fmla="*/ 29 w 132"/>
                <a:gd name="T5" fmla="*/ 168 h 168"/>
                <a:gd name="T6" fmla="*/ 101 w 132"/>
                <a:gd name="T7" fmla="*/ 168 h 168"/>
                <a:gd name="T8" fmla="*/ 103 w 132"/>
                <a:gd name="T9" fmla="*/ 168 h 168"/>
                <a:gd name="T10" fmla="*/ 103 w 132"/>
                <a:gd name="T11" fmla="*/ 165 h 168"/>
                <a:gd name="T12" fmla="*/ 132 w 132"/>
                <a:gd name="T13" fmla="*/ 0 h 168"/>
                <a:gd name="T14" fmla="*/ 0 w 132"/>
                <a:gd name="T15" fmla="*/ 0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68">
                  <a:moveTo>
                    <a:pt x="0" y="0"/>
                  </a:moveTo>
                  <a:lnTo>
                    <a:pt x="28" y="168"/>
                  </a:lnTo>
                  <a:lnTo>
                    <a:pt x="29" y="168"/>
                  </a:lnTo>
                  <a:lnTo>
                    <a:pt x="101" y="168"/>
                  </a:lnTo>
                  <a:lnTo>
                    <a:pt x="103" y="168"/>
                  </a:lnTo>
                  <a:lnTo>
                    <a:pt x="103" y="165"/>
                  </a:lnTo>
                  <a:lnTo>
                    <a:pt x="132" y="0"/>
                  </a:lnTo>
                  <a:lnTo>
                    <a:pt x="0" y="0"/>
                  </a:lnTo>
                  <a:close/>
                </a:path>
              </a:pathLst>
            </a:custGeom>
            <a:solidFill>
              <a:srgbClr val="F5F7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sp>
          <p:nvSpPr>
            <p:cNvPr id="39" name="Freeform 452"/>
            <p:cNvSpPr/>
            <p:nvPr/>
          </p:nvSpPr>
          <p:spPr bwMode="auto">
            <a:xfrm>
              <a:off x="1190102" y="1736237"/>
              <a:ext cx="103934" cy="181008"/>
            </a:xfrm>
            <a:custGeom>
              <a:avLst/>
              <a:gdLst>
                <a:gd name="T0" fmla="*/ 0 w 89"/>
                <a:gd name="T1" fmla="*/ 155 h 155"/>
                <a:gd name="T2" fmla="*/ 11 w 89"/>
                <a:gd name="T3" fmla="*/ 155 h 155"/>
                <a:gd name="T4" fmla="*/ 40 w 89"/>
                <a:gd name="T5" fmla="*/ 29 h 155"/>
                <a:gd name="T6" fmla="*/ 89 w 89"/>
                <a:gd name="T7" fmla="*/ 9 h 155"/>
                <a:gd name="T8" fmla="*/ 85 w 89"/>
                <a:gd name="T9" fmla="*/ 0 h 155"/>
                <a:gd name="T10" fmla="*/ 32 w 89"/>
                <a:gd name="T11" fmla="*/ 22 h 155"/>
                <a:gd name="T12" fmla="*/ 0 w 89"/>
                <a:gd name="T13" fmla="*/ 155 h 155"/>
              </a:gdLst>
              <a:ahLst/>
              <a:cxnLst>
                <a:cxn ang="0">
                  <a:pos x="T0" y="T1"/>
                </a:cxn>
                <a:cxn ang="0">
                  <a:pos x="T2" y="T3"/>
                </a:cxn>
                <a:cxn ang="0">
                  <a:pos x="T4" y="T5"/>
                </a:cxn>
                <a:cxn ang="0">
                  <a:pos x="T6" y="T7"/>
                </a:cxn>
                <a:cxn ang="0">
                  <a:pos x="T8" y="T9"/>
                </a:cxn>
                <a:cxn ang="0">
                  <a:pos x="T10" y="T11"/>
                </a:cxn>
                <a:cxn ang="0">
                  <a:pos x="T12" y="T13"/>
                </a:cxn>
              </a:cxnLst>
              <a:rect l="0" t="0" r="r" b="b"/>
              <a:pathLst>
                <a:path w="89" h="155">
                  <a:moveTo>
                    <a:pt x="0" y="155"/>
                  </a:moveTo>
                  <a:lnTo>
                    <a:pt x="11" y="155"/>
                  </a:lnTo>
                  <a:lnTo>
                    <a:pt x="40" y="29"/>
                  </a:lnTo>
                  <a:lnTo>
                    <a:pt x="89" y="9"/>
                  </a:lnTo>
                  <a:lnTo>
                    <a:pt x="85" y="0"/>
                  </a:lnTo>
                  <a:lnTo>
                    <a:pt x="32" y="22"/>
                  </a:lnTo>
                  <a:lnTo>
                    <a:pt x="0" y="155"/>
                  </a:lnTo>
                  <a:close/>
                </a:path>
              </a:pathLst>
            </a:custGeom>
            <a:solidFill>
              <a:srgbClr val="E6E8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sp>
          <p:nvSpPr>
            <p:cNvPr id="40" name="Freeform 453"/>
            <p:cNvSpPr/>
            <p:nvPr/>
          </p:nvSpPr>
          <p:spPr bwMode="auto">
            <a:xfrm>
              <a:off x="1141055" y="1917246"/>
              <a:ext cx="121451" cy="102766"/>
            </a:xfrm>
            <a:custGeom>
              <a:avLst/>
              <a:gdLst>
                <a:gd name="T0" fmla="*/ 0 w 104"/>
                <a:gd name="T1" fmla="*/ 0 h 88"/>
                <a:gd name="T2" fmla="*/ 15 w 104"/>
                <a:gd name="T3" fmla="*/ 88 h 88"/>
                <a:gd name="T4" fmla="*/ 16 w 104"/>
                <a:gd name="T5" fmla="*/ 88 h 88"/>
                <a:gd name="T6" fmla="*/ 88 w 104"/>
                <a:gd name="T7" fmla="*/ 88 h 88"/>
                <a:gd name="T8" fmla="*/ 90 w 104"/>
                <a:gd name="T9" fmla="*/ 88 h 88"/>
                <a:gd name="T10" fmla="*/ 90 w 104"/>
                <a:gd name="T11" fmla="*/ 85 h 88"/>
                <a:gd name="T12" fmla="*/ 104 w 104"/>
                <a:gd name="T13" fmla="*/ 0 h 88"/>
                <a:gd name="T14" fmla="*/ 0 w 104"/>
                <a:gd name="T15" fmla="*/ 0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88">
                  <a:moveTo>
                    <a:pt x="0" y="0"/>
                  </a:moveTo>
                  <a:lnTo>
                    <a:pt x="15" y="88"/>
                  </a:lnTo>
                  <a:lnTo>
                    <a:pt x="16" y="88"/>
                  </a:lnTo>
                  <a:lnTo>
                    <a:pt x="88" y="88"/>
                  </a:lnTo>
                  <a:lnTo>
                    <a:pt x="90" y="88"/>
                  </a:lnTo>
                  <a:lnTo>
                    <a:pt x="90" y="85"/>
                  </a:lnTo>
                  <a:lnTo>
                    <a:pt x="104" y="0"/>
                  </a:lnTo>
                  <a:lnTo>
                    <a:pt x="0" y="0"/>
                  </a:lnTo>
                  <a:close/>
                </a:path>
              </a:pathLst>
            </a:custGeom>
            <a:solidFill>
              <a:srgbClr val="DE6E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grpSp>
      <p:cxnSp>
        <p:nvCxnSpPr>
          <p:cNvPr id="4" name="直接连接符 3"/>
          <p:cNvCxnSpPr/>
          <p:nvPr/>
        </p:nvCxnSpPr>
        <p:spPr>
          <a:xfrm>
            <a:off x="4707588" y="2170908"/>
            <a:ext cx="704374" cy="63648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6684303" y="2044448"/>
            <a:ext cx="984900" cy="984900"/>
            <a:chOff x="970556" y="5372754"/>
            <a:chExt cx="478796" cy="478796"/>
          </a:xfrm>
        </p:grpSpPr>
        <p:sp>
          <p:nvSpPr>
            <p:cNvPr id="41" name="Oval 76"/>
            <p:cNvSpPr>
              <a:spLocks noChangeArrowheads="1"/>
            </p:cNvSpPr>
            <p:nvPr/>
          </p:nvSpPr>
          <p:spPr bwMode="auto">
            <a:xfrm>
              <a:off x="970556" y="5372754"/>
              <a:ext cx="478796" cy="478796"/>
            </a:xfrm>
            <a:prstGeom prst="ellipse">
              <a:avLst/>
            </a:prstGeom>
            <a:solidFill>
              <a:srgbClr val="348A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sp>
          <p:nvSpPr>
            <p:cNvPr id="43" name="Rectangle 78"/>
            <p:cNvSpPr>
              <a:spLocks noChangeArrowheads="1"/>
            </p:cNvSpPr>
            <p:nvPr/>
          </p:nvSpPr>
          <p:spPr bwMode="auto">
            <a:xfrm>
              <a:off x="1079161" y="5554930"/>
              <a:ext cx="262754" cy="44376"/>
            </a:xfrm>
            <a:prstGeom prst="rect">
              <a:avLst/>
            </a:prstGeom>
            <a:solidFill>
              <a:srgbClr val="F5F7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sp>
          <p:nvSpPr>
            <p:cNvPr id="44" name="Rectangle 79"/>
            <p:cNvSpPr>
              <a:spLocks noChangeArrowheads="1"/>
            </p:cNvSpPr>
            <p:nvPr/>
          </p:nvSpPr>
          <p:spPr bwMode="auto">
            <a:xfrm>
              <a:off x="1090839" y="5599306"/>
              <a:ext cx="239398" cy="155317"/>
            </a:xfrm>
            <a:prstGeom prst="rect">
              <a:avLst/>
            </a:prstGeom>
            <a:solidFill>
              <a:srgbClr val="E6E8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sp>
          <p:nvSpPr>
            <p:cNvPr id="45" name="Freeform 80"/>
            <p:cNvSpPr>
              <a:spLocks noEditPoints="1"/>
            </p:cNvSpPr>
            <p:nvPr/>
          </p:nvSpPr>
          <p:spPr bwMode="auto">
            <a:xfrm>
              <a:off x="1125873" y="5469681"/>
              <a:ext cx="168163" cy="85249"/>
            </a:xfrm>
            <a:custGeom>
              <a:avLst/>
              <a:gdLst>
                <a:gd name="T0" fmla="*/ 68 w 90"/>
                <a:gd name="T1" fmla="*/ 0 h 45"/>
                <a:gd name="T2" fmla="*/ 45 w 90"/>
                <a:gd name="T3" fmla="*/ 23 h 45"/>
                <a:gd name="T4" fmla="*/ 22 w 90"/>
                <a:gd name="T5" fmla="*/ 0 h 45"/>
                <a:gd name="T6" fmla="*/ 0 w 90"/>
                <a:gd name="T7" fmla="*/ 23 h 45"/>
                <a:gd name="T8" fmla="*/ 22 w 90"/>
                <a:gd name="T9" fmla="*/ 45 h 45"/>
                <a:gd name="T10" fmla="*/ 45 w 90"/>
                <a:gd name="T11" fmla="*/ 45 h 45"/>
                <a:gd name="T12" fmla="*/ 68 w 90"/>
                <a:gd name="T13" fmla="*/ 45 h 45"/>
                <a:gd name="T14" fmla="*/ 90 w 90"/>
                <a:gd name="T15" fmla="*/ 23 h 45"/>
                <a:gd name="T16" fmla="*/ 68 w 90"/>
                <a:gd name="T17" fmla="*/ 0 h 45"/>
                <a:gd name="T18" fmla="*/ 33 w 90"/>
                <a:gd name="T19" fmla="*/ 34 h 45"/>
                <a:gd name="T20" fmla="*/ 22 w 90"/>
                <a:gd name="T21" fmla="*/ 34 h 45"/>
                <a:gd name="T22" fmla="*/ 11 w 90"/>
                <a:gd name="T23" fmla="*/ 23 h 45"/>
                <a:gd name="T24" fmla="*/ 22 w 90"/>
                <a:gd name="T25" fmla="*/ 12 h 45"/>
                <a:gd name="T26" fmla="*/ 33 w 90"/>
                <a:gd name="T27" fmla="*/ 23 h 45"/>
                <a:gd name="T28" fmla="*/ 33 w 90"/>
                <a:gd name="T29" fmla="*/ 34 h 45"/>
                <a:gd name="T30" fmla="*/ 68 w 90"/>
                <a:gd name="T31" fmla="*/ 34 h 45"/>
                <a:gd name="T32" fmla="*/ 57 w 90"/>
                <a:gd name="T33" fmla="*/ 34 h 45"/>
                <a:gd name="T34" fmla="*/ 57 w 90"/>
                <a:gd name="T35" fmla="*/ 23 h 45"/>
                <a:gd name="T36" fmla="*/ 68 w 90"/>
                <a:gd name="T37" fmla="*/ 12 h 45"/>
                <a:gd name="T38" fmla="*/ 79 w 90"/>
                <a:gd name="T39" fmla="*/ 23 h 45"/>
                <a:gd name="T40" fmla="*/ 68 w 90"/>
                <a:gd name="T41" fmla="*/ 3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45">
                  <a:moveTo>
                    <a:pt x="68" y="0"/>
                  </a:moveTo>
                  <a:cubicBezTo>
                    <a:pt x="55" y="0"/>
                    <a:pt x="45" y="10"/>
                    <a:pt x="45" y="23"/>
                  </a:cubicBezTo>
                  <a:cubicBezTo>
                    <a:pt x="45" y="10"/>
                    <a:pt x="35" y="0"/>
                    <a:pt x="22" y="0"/>
                  </a:cubicBezTo>
                  <a:cubicBezTo>
                    <a:pt x="10" y="0"/>
                    <a:pt x="0" y="10"/>
                    <a:pt x="0" y="23"/>
                  </a:cubicBezTo>
                  <a:cubicBezTo>
                    <a:pt x="0" y="35"/>
                    <a:pt x="10" y="45"/>
                    <a:pt x="22" y="45"/>
                  </a:cubicBezTo>
                  <a:cubicBezTo>
                    <a:pt x="45" y="45"/>
                    <a:pt x="45" y="45"/>
                    <a:pt x="45" y="45"/>
                  </a:cubicBezTo>
                  <a:cubicBezTo>
                    <a:pt x="68" y="45"/>
                    <a:pt x="68" y="45"/>
                    <a:pt x="68" y="45"/>
                  </a:cubicBezTo>
                  <a:cubicBezTo>
                    <a:pt x="80" y="45"/>
                    <a:pt x="90" y="35"/>
                    <a:pt x="90" y="23"/>
                  </a:cubicBezTo>
                  <a:cubicBezTo>
                    <a:pt x="90" y="10"/>
                    <a:pt x="80" y="0"/>
                    <a:pt x="68" y="0"/>
                  </a:cubicBezTo>
                  <a:close/>
                  <a:moveTo>
                    <a:pt x="33" y="34"/>
                  </a:moveTo>
                  <a:cubicBezTo>
                    <a:pt x="22" y="34"/>
                    <a:pt x="22" y="34"/>
                    <a:pt x="22" y="34"/>
                  </a:cubicBezTo>
                  <a:cubicBezTo>
                    <a:pt x="16" y="34"/>
                    <a:pt x="11" y="29"/>
                    <a:pt x="11" y="23"/>
                  </a:cubicBezTo>
                  <a:cubicBezTo>
                    <a:pt x="11" y="17"/>
                    <a:pt x="16" y="12"/>
                    <a:pt x="22" y="12"/>
                  </a:cubicBezTo>
                  <a:cubicBezTo>
                    <a:pt x="28" y="12"/>
                    <a:pt x="33" y="17"/>
                    <a:pt x="33" y="23"/>
                  </a:cubicBezTo>
                  <a:lnTo>
                    <a:pt x="33" y="34"/>
                  </a:lnTo>
                  <a:close/>
                  <a:moveTo>
                    <a:pt x="68" y="34"/>
                  </a:moveTo>
                  <a:cubicBezTo>
                    <a:pt x="57" y="34"/>
                    <a:pt x="57" y="34"/>
                    <a:pt x="57" y="34"/>
                  </a:cubicBezTo>
                  <a:cubicBezTo>
                    <a:pt x="57" y="23"/>
                    <a:pt x="57" y="23"/>
                    <a:pt x="57" y="23"/>
                  </a:cubicBezTo>
                  <a:cubicBezTo>
                    <a:pt x="57" y="17"/>
                    <a:pt x="62" y="12"/>
                    <a:pt x="68" y="12"/>
                  </a:cubicBezTo>
                  <a:cubicBezTo>
                    <a:pt x="74" y="12"/>
                    <a:pt x="79" y="17"/>
                    <a:pt x="79" y="23"/>
                  </a:cubicBezTo>
                  <a:cubicBezTo>
                    <a:pt x="79" y="29"/>
                    <a:pt x="74" y="34"/>
                    <a:pt x="68" y="34"/>
                  </a:cubicBezTo>
                  <a:close/>
                </a:path>
              </a:pathLst>
            </a:custGeom>
            <a:solidFill>
              <a:srgbClr val="BD46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sp>
          <p:nvSpPr>
            <p:cNvPr id="46" name="Rectangle 81"/>
            <p:cNvSpPr>
              <a:spLocks noChangeArrowheads="1"/>
            </p:cNvSpPr>
            <p:nvPr/>
          </p:nvSpPr>
          <p:spPr bwMode="auto">
            <a:xfrm>
              <a:off x="1187766" y="5599306"/>
              <a:ext cx="45544" cy="155317"/>
            </a:xfrm>
            <a:prstGeom prst="rect">
              <a:avLst/>
            </a:prstGeom>
            <a:solidFill>
              <a:srgbClr val="BD465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sp>
          <p:nvSpPr>
            <p:cNvPr id="47" name="Rectangle 82"/>
            <p:cNvSpPr>
              <a:spLocks noChangeArrowheads="1"/>
            </p:cNvSpPr>
            <p:nvPr/>
          </p:nvSpPr>
          <p:spPr bwMode="auto">
            <a:xfrm>
              <a:off x="1187766" y="5554930"/>
              <a:ext cx="45544" cy="44376"/>
            </a:xfrm>
            <a:prstGeom prst="rect">
              <a:avLst/>
            </a:prstGeom>
            <a:solidFill>
              <a:srgbClr val="CF56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auto">
                <a:spcBef>
                  <a:spcPts val="0"/>
                </a:spcBef>
                <a:spcAft>
                  <a:spcPts val="0"/>
                </a:spcAft>
                <a:defRPr/>
              </a:pPr>
              <a:endParaRPr lang="zh-CN" altLang="en-US" sz="1800" b="0" kern="0">
                <a:solidFill>
                  <a:sysClr val="windowText" lastClr="000000"/>
                </a:solidFill>
                <a:cs typeface="+mn-ea"/>
                <a:sym typeface="+mn-lt"/>
              </a:endParaRPr>
            </a:p>
          </p:txBody>
        </p:sp>
      </p:grpSp>
      <p:cxnSp>
        <p:nvCxnSpPr>
          <p:cNvPr id="50" name="直接连接符 49"/>
          <p:cNvCxnSpPr/>
          <p:nvPr/>
        </p:nvCxnSpPr>
        <p:spPr>
          <a:xfrm>
            <a:off x="6816586" y="2232885"/>
            <a:ext cx="704374" cy="63648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文本框 50"/>
          <p:cNvSpPr txBox="1"/>
          <p:nvPr/>
        </p:nvSpPr>
        <p:spPr>
          <a:xfrm>
            <a:off x="4306613" y="3139207"/>
            <a:ext cx="1496686" cy="307777"/>
          </a:xfrm>
          <a:prstGeom prst="rect">
            <a:avLst/>
          </a:prstGeom>
          <a:noFill/>
        </p:spPr>
        <p:txBody>
          <a:bodyPr wrap="square" rtlCol="0">
            <a:spAutoFit/>
          </a:bodyPr>
          <a:lstStyle/>
          <a:p>
            <a:pPr algn="l"/>
            <a:r>
              <a:rPr lang="zh-CN" altLang="en-US" sz="1400" dirty="0">
                <a:solidFill>
                  <a:schemeClr val="tx1">
                    <a:lumMod val="85000"/>
                    <a:lumOff val="15000"/>
                  </a:schemeClr>
                </a:solidFill>
                <a:cs typeface="+mn-ea"/>
                <a:sym typeface="+mn-lt"/>
              </a:rPr>
              <a:t>拒绝一次性饮料</a:t>
            </a:r>
          </a:p>
        </p:txBody>
      </p:sp>
      <p:sp>
        <p:nvSpPr>
          <p:cNvPr id="53" name="文本框 52"/>
          <p:cNvSpPr txBox="1"/>
          <p:nvPr/>
        </p:nvSpPr>
        <p:spPr>
          <a:xfrm>
            <a:off x="6290939" y="3083703"/>
            <a:ext cx="2095463" cy="307777"/>
          </a:xfrm>
          <a:prstGeom prst="rect">
            <a:avLst/>
          </a:prstGeom>
          <a:noFill/>
        </p:spPr>
        <p:txBody>
          <a:bodyPr wrap="square" rtlCol="0">
            <a:spAutoFit/>
          </a:bodyPr>
          <a:lstStyle/>
          <a:p>
            <a:pPr algn="ctr"/>
            <a:r>
              <a:rPr lang="zh-CN" altLang="en-US" sz="1400" dirty="0">
                <a:solidFill>
                  <a:schemeClr val="tx1">
                    <a:lumMod val="85000"/>
                    <a:lumOff val="15000"/>
                  </a:schemeClr>
                </a:solidFill>
                <a:cs typeface="+mn-ea"/>
                <a:sym typeface="+mn-lt"/>
              </a:rPr>
              <a:t>少买独立包装的物品</a:t>
            </a:r>
          </a:p>
        </p:txBody>
      </p:sp>
      <p:sp>
        <p:nvSpPr>
          <p:cNvPr id="54" name="文本框 53"/>
          <p:cNvSpPr txBox="1"/>
          <p:nvPr/>
        </p:nvSpPr>
        <p:spPr>
          <a:xfrm>
            <a:off x="6501989" y="4665096"/>
            <a:ext cx="1496686" cy="523220"/>
          </a:xfrm>
          <a:prstGeom prst="rect">
            <a:avLst/>
          </a:prstGeom>
          <a:noFill/>
        </p:spPr>
        <p:txBody>
          <a:bodyPr wrap="square" rtlCol="0">
            <a:spAutoFit/>
          </a:bodyPr>
          <a:lstStyle/>
          <a:p>
            <a:pPr algn="ctr"/>
            <a:r>
              <a:rPr lang="zh-CN" altLang="en-US" sz="1400" dirty="0">
                <a:solidFill>
                  <a:schemeClr val="tx1">
                    <a:lumMod val="85000"/>
                    <a:lumOff val="15000"/>
                  </a:schemeClr>
                </a:solidFill>
                <a:cs typeface="+mn-ea"/>
                <a:sym typeface="+mn-lt"/>
              </a:rPr>
              <a:t>推动市政当局实行回收计划</a:t>
            </a:r>
          </a:p>
        </p:txBody>
      </p:sp>
      <p:sp>
        <p:nvSpPr>
          <p:cNvPr id="55" name="文本框 54"/>
          <p:cNvSpPr txBox="1"/>
          <p:nvPr/>
        </p:nvSpPr>
        <p:spPr>
          <a:xfrm>
            <a:off x="8565692" y="4639880"/>
            <a:ext cx="2107172" cy="523220"/>
          </a:xfrm>
          <a:prstGeom prst="rect">
            <a:avLst/>
          </a:prstGeom>
          <a:noFill/>
        </p:spPr>
        <p:txBody>
          <a:bodyPr wrap="square" rtlCol="0">
            <a:spAutoFit/>
          </a:bodyPr>
          <a:lstStyle/>
          <a:p>
            <a:pPr algn="ctr"/>
            <a:r>
              <a:rPr lang="zh-CN" altLang="en-US" sz="1400" dirty="0">
                <a:solidFill>
                  <a:schemeClr val="tx1">
                    <a:lumMod val="85000"/>
                    <a:lumOff val="15000"/>
                  </a:schemeClr>
                </a:solidFill>
                <a:cs typeface="+mn-ea"/>
                <a:sym typeface="+mn-lt"/>
              </a:rPr>
              <a:t>日常生活中寻找创新方法替代一次性塑料</a:t>
            </a:r>
          </a:p>
        </p:txBody>
      </p:sp>
      <p:sp>
        <p:nvSpPr>
          <p:cNvPr id="56" name="文本框 55"/>
          <p:cNvSpPr txBox="1"/>
          <p:nvPr/>
        </p:nvSpPr>
        <p:spPr>
          <a:xfrm>
            <a:off x="8766703" y="3047259"/>
            <a:ext cx="1496686" cy="307777"/>
          </a:xfrm>
          <a:prstGeom prst="rect">
            <a:avLst/>
          </a:prstGeom>
          <a:noFill/>
        </p:spPr>
        <p:txBody>
          <a:bodyPr wrap="square" rtlCol="0">
            <a:spAutoFit/>
          </a:bodyPr>
          <a:lstStyle/>
          <a:p>
            <a:pPr algn="ctr"/>
            <a:r>
              <a:rPr lang="zh-CN" altLang="en-US" sz="1400" dirty="0">
                <a:solidFill>
                  <a:schemeClr val="tx1">
                    <a:lumMod val="85000"/>
                    <a:lumOff val="15000"/>
                  </a:schemeClr>
                </a:solidFill>
                <a:cs typeface="+mn-ea"/>
                <a:sym typeface="+mn-lt"/>
              </a:rPr>
              <a:t>自带水杯</a:t>
            </a:r>
          </a:p>
        </p:txBody>
      </p:sp>
      <p:grpSp>
        <p:nvGrpSpPr>
          <p:cNvPr id="63" name="组合 62"/>
          <p:cNvGrpSpPr/>
          <p:nvPr/>
        </p:nvGrpSpPr>
        <p:grpSpPr>
          <a:xfrm>
            <a:off x="4749777" y="3563985"/>
            <a:ext cx="704054" cy="1033473"/>
            <a:chOff x="10448371" y="1944409"/>
            <a:chExt cx="296750" cy="435596"/>
          </a:xfrm>
          <a:solidFill>
            <a:srgbClr val="348A8D"/>
          </a:solidFill>
        </p:grpSpPr>
        <p:sp>
          <p:nvSpPr>
            <p:cNvPr id="61" name="Freeform 354"/>
            <p:cNvSpPr>
              <a:spLocks noEditPoints="1"/>
            </p:cNvSpPr>
            <p:nvPr/>
          </p:nvSpPr>
          <p:spPr bwMode="auto">
            <a:xfrm>
              <a:off x="10448371" y="1944409"/>
              <a:ext cx="296750" cy="435596"/>
            </a:xfrm>
            <a:custGeom>
              <a:avLst/>
              <a:gdLst>
                <a:gd name="T0" fmla="*/ 87 w 92"/>
                <a:gd name="T1" fmla="*/ 33 h 135"/>
                <a:gd name="T2" fmla="*/ 73 w 92"/>
                <a:gd name="T3" fmla="*/ 33 h 135"/>
                <a:gd name="T4" fmla="*/ 73 w 92"/>
                <a:gd name="T5" fmla="*/ 26 h 135"/>
                <a:gd name="T6" fmla="*/ 48 w 92"/>
                <a:gd name="T7" fmla="*/ 0 h 135"/>
                <a:gd name="T8" fmla="*/ 22 w 92"/>
                <a:gd name="T9" fmla="*/ 26 h 135"/>
                <a:gd name="T10" fmla="*/ 22 w 92"/>
                <a:gd name="T11" fmla="*/ 33 h 135"/>
                <a:gd name="T12" fmla="*/ 5 w 92"/>
                <a:gd name="T13" fmla="*/ 33 h 135"/>
                <a:gd name="T14" fmla="*/ 0 w 92"/>
                <a:gd name="T15" fmla="*/ 132 h 135"/>
                <a:gd name="T16" fmla="*/ 92 w 92"/>
                <a:gd name="T17" fmla="*/ 132 h 135"/>
                <a:gd name="T18" fmla="*/ 87 w 92"/>
                <a:gd name="T19" fmla="*/ 33 h 135"/>
                <a:gd name="T20" fmla="*/ 73 w 92"/>
                <a:gd name="T21" fmla="*/ 42 h 135"/>
                <a:gd name="T22" fmla="*/ 73 w 92"/>
                <a:gd name="T23" fmla="*/ 40 h 135"/>
                <a:gd name="T24" fmla="*/ 75 w 92"/>
                <a:gd name="T25" fmla="*/ 44 h 135"/>
                <a:gd name="T26" fmla="*/ 71 w 92"/>
                <a:gd name="T27" fmla="*/ 48 h 135"/>
                <a:gd name="T28" fmla="*/ 67 w 92"/>
                <a:gd name="T29" fmla="*/ 44 h 135"/>
                <a:gd name="T30" fmla="*/ 70 w 92"/>
                <a:gd name="T31" fmla="*/ 40 h 135"/>
                <a:gd name="T32" fmla="*/ 70 w 92"/>
                <a:gd name="T33" fmla="*/ 42 h 135"/>
                <a:gd name="T34" fmla="*/ 70 w 92"/>
                <a:gd name="T35" fmla="*/ 45 h 135"/>
                <a:gd name="T36" fmla="*/ 73 w 92"/>
                <a:gd name="T37" fmla="*/ 45 h 135"/>
                <a:gd name="T38" fmla="*/ 73 w 92"/>
                <a:gd name="T39" fmla="*/ 42 h 135"/>
                <a:gd name="T40" fmla="*/ 26 w 92"/>
                <a:gd name="T41" fmla="*/ 26 h 135"/>
                <a:gd name="T42" fmla="*/ 48 w 92"/>
                <a:gd name="T43" fmla="*/ 4 h 135"/>
                <a:gd name="T44" fmla="*/ 70 w 92"/>
                <a:gd name="T45" fmla="*/ 26 h 135"/>
                <a:gd name="T46" fmla="*/ 70 w 92"/>
                <a:gd name="T47" fmla="*/ 33 h 135"/>
                <a:gd name="T48" fmla="*/ 26 w 92"/>
                <a:gd name="T49" fmla="*/ 33 h 135"/>
                <a:gd name="T50" fmla="*/ 26 w 92"/>
                <a:gd name="T51" fmla="*/ 26 h 135"/>
                <a:gd name="T52" fmla="*/ 20 w 92"/>
                <a:gd name="T53" fmla="*/ 44 h 135"/>
                <a:gd name="T54" fmla="*/ 22 w 92"/>
                <a:gd name="T55" fmla="*/ 40 h 135"/>
                <a:gd name="T56" fmla="*/ 22 w 92"/>
                <a:gd name="T57" fmla="*/ 42 h 135"/>
                <a:gd name="T58" fmla="*/ 22 w 92"/>
                <a:gd name="T59" fmla="*/ 45 h 135"/>
                <a:gd name="T60" fmla="*/ 26 w 92"/>
                <a:gd name="T61" fmla="*/ 45 h 135"/>
                <a:gd name="T62" fmla="*/ 26 w 92"/>
                <a:gd name="T63" fmla="*/ 42 h 135"/>
                <a:gd name="T64" fmla="*/ 26 w 92"/>
                <a:gd name="T65" fmla="*/ 40 h 135"/>
                <a:gd name="T66" fmla="*/ 28 w 92"/>
                <a:gd name="T67" fmla="*/ 44 h 135"/>
                <a:gd name="T68" fmla="*/ 24 w 92"/>
                <a:gd name="T69" fmla="*/ 48 h 135"/>
                <a:gd name="T70" fmla="*/ 20 w 92"/>
                <a:gd name="T71" fmla="*/ 44 h 135"/>
                <a:gd name="T72" fmla="*/ 49 w 92"/>
                <a:gd name="T73" fmla="*/ 108 h 135"/>
                <a:gd name="T74" fmla="*/ 25 w 92"/>
                <a:gd name="T75" fmla="*/ 86 h 135"/>
                <a:gd name="T76" fmla="*/ 56 w 92"/>
                <a:gd name="T77" fmla="*/ 51 h 135"/>
                <a:gd name="T78" fmla="*/ 74 w 92"/>
                <a:gd name="T79" fmla="*/ 54 h 135"/>
                <a:gd name="T80" fmla="*/ 81 w 92"/>
                <a:gd name="T81" fmla="*/ 72 h 135"/>
                <a:gd name="T82" fmla="*/ 49 w 92"/>
                <a:gd name="T83" fmla="*/ 10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 h="135">
                  <a:moveTo>
                    <a:pt x="87" y="33"/>
                  </a:moveTo>
                  <a:cubicBezTo>
                    <a:pt x="82" y="33"/>
                    <a:pt x="78" y="33"/>
                    <a:pt x="73" y="33"/>
                  </a:cubicBezTo>
                  <a:cubicBezTo>
                    <a:pt x="73" y="26"/>
                    <a:pt x="73" y="26"/>
                    <a:pt x="73" y="26"/>
                  </a:cubicBezTo>
                  <a:cubicBezTo>
                    <a:pt x="73" y="12"/>
                    <a:pt x="62" y="0"/>
                    <a:pt x="48" y="0"/>
                  </a:cubicBezTo>
                  <a:cubicBezTo>
                    <a:pt x="34" y="0"/>
                    <a:pt x="22" y="12"/>
                    <a:pt x="22" y="26"/>
                  </a:cubicBezTo>
                  <a:cubicBezTo>
                    <a:pt x="22" y="33"/>
                    <a:pt x="22" y="33"/>
                    <a:pt x="22" y="33"/>
                  </a:cubicBezTo>
                  <a:cubicBezTo>
                    <a:pt x="17" y="33"/>
                    <a:pt x="11" y="33"/>
                    <a:pt x="5" y="33"/>
                  </a:cubicBezTo>
                  <a:cubicBezTo>
                    <a:pt x="6" y="66"/>
                    <a:pt x="1" y="99"/>
                    <a:pt x="0" y="132"/>
                  </a:cubicBezTo>
                  <a:cubicBezTo>
                    <a:pt x="30" y="135"/>
                    <a:pt x="61" y="135"/>
                    <a:pt x="92" y="132"/>
                  </a:cubicBezTo>
                  <a:cubicBezTo>
                    <a:pt x="91" y="99"/>
                    <a:pt x="86" y="66"/>
                    <a:pt x="87" y="33"/>
                  </a:cubicBezTo>
                  <a:close/>
                  <a:moveTo>
                    <a:pt x="73" y="42"/>
                  </a:moveTo>
                  <a:cubicBezTo>
                    <a:pt x="73" y="40"/>
                    <a:pt x="73" y="40"/>
                    <a:pt x="73" y="40"/>
                  </a:cubicBezTo>
                  <a:cubicBezTo>
                    <a:pt x="75" y="41"/>
                    <a:pt x="75" y="42"/>
                    <a:pt x="75" y="44"/>
                  </a:cubicBezTo>
                  <a:cubicBezTo>
                    <a:pt x="75" y="46"/>
                    <a:pt x="74" y="48"/>
                    <a:pt x="71" y="48"/>
                  </a:cubicBezTo>
                  <a:cubicBezTo>
                    <a:pt x="69" y="48"/>
                    <a:pt x="67" y="46"/>
                    <a:pt x="67" y="44"/>
                  </a:cubicBezTo>
                  <a:cubicBezTo>
                    <a:pt x="67" y="42"/>
                    <a:pt x="68" y="41"/>
                    <a:pt x="70" y="40"/>
                  </a:cubicBezTo>
                  <a:cubicBezTo>
                    <a:pt x="70" y="42"/>
                    <a:pt x="70" y="42"/>
                    <a:pt x="70" y="42"/>
                  </a:cubicBezTo>
                  <a:cubicBezTo>
                    <a:pt x="70" y="43"/>
                    <a:pt x="70" y="44"/>
                    <a:pt x="70" y="45"/>
                  </a:cubicBezTo>
                  <a:cubicBezTo>
                    <a:pt x="73" y="45"/>
                    <a:pt x="73" y="45"/>
                    <a:pt x="73" y="45"/>
                  </a:cubicBezTo>
                  <a:cubicBezTo>
                    <a:pt x="73" y="44"/>
                    <a:pt x="73" y="43"/>
                    <a:pt x="73" y="42"/>
                  </a:cubicBezTo>
                  <a:close/>
                  <a:moveTo>
                    <a:pt x="26" y="26"/>
                  </a:moveTo>
                  <a:cubicBezTo>
                    <a:pt x="26" y="14"/>
                    <a:pt x="36" y="4"/>
                    <a:pt x="48" y="4"/>
                  </a:cubicBezTo>
                  <a:cubicBezTo>
                    <a:pt x="60" y="4"/>
                    <a:pt x="70" y="14"/>
                    <a:pt x="70" y="26"/>
                  </a:cubicBezTo>
                  <a:cubicBezTo>
                    <a:pt x="70" y="33"/>
                    <a:pt x="70" y="33"/>
                    <a:pt x="70" y="33"/>
                  </a:cubicBezTo>
                  <a:cubicBezTo>
                    <a:pt x="55" y="33"/>
                    <a:pt x="40" y="33"/>
                    <a:pt x="26" y="33"/>
                  </a:cubicBezTo>
                  <a:lnTo>
                    <a:pt x="26" y="26"/>
                  </a:lnTo>
                  <a:close/>
                  <a:moveTo>
                    <a:pt x="20" y="44"/>
                  </a:moveTo>
                  <a:cubicBezTo>
                    <a:pt x="20" y="42"/>
                    <a:pt x="21" y="41"/>
                    <a:pt x="22" y="40"/>
                  </a:cubicBezTo>
                  <a:cubicBezTo>
                    <a:pt x="22" y="42"/>
                    <a:pt x="22" y="42"/>
                    <a:pt x="22" y="42"/>
                  </a:cubicBezTo>
                  <a:cubicBezTo>
                    <a:pt x="22" y="43"/>
                    <a:pt x="22" y="44"/>
                    <a:pt x="22" y="45"/>
                  </a:cubicBezTo>
                  <a:cubicBezTo>
                    <a:pt x="26" y="45"/>
                    <a:pt x="26" y="45"/>
                    <a:pt x="26" y="45"/>
                  </a:cubicBezTo>
                  <a:cubicBezTo>
                    <a:pt x="26" y="44"/>
                    <a:pt x="26" y="43"/>
                    <a:pt x="26" y="42"/>
                  </a:cubicBezTo>
                  <a:cubicBezTo>
                    <a:pt x="26" y="40"/>
                    <a:pt x="26" y="40"/>
                    <a:pt x="26" y="40"/>
                  </a:cubicBezTo>
                  <a:cubicBezTo>
                    <a:pt x="27" y="41"/>
                    <a:pt x="28" y="42"/>
                    <a:pt x="28" y="44"/>
                  </a:cubicBezTo>
                  <a:cubicBezTo>
                    <a:pt x="28" y="46"/>
                    <a:pt x="27" y="48"/>
                    <a:pt x="24" y="48"/>
                  </a:cubicBezTo>
                  <a:cubicBezTo>
                    <a:pt x="22" y="48"/>
                    <a:pt x="20" y="46"/>
                    <a:pt x="20" y="44"/>
                  </a:cubicBezTo>
                  <a:close/>
                  <a:moveTo>
                    <a:pt x="49" y="108"/>
                  </a:moveTo>
                  <a:cubicBezTo>
                    <a:pt x="25" y="86"/>
                    <a:pt x="25" y="86"/>
                    <a:pt x="25" y="86"/>
                  </a:cubicBezTo>
                  <a:cubicBezTo>
                    <a:pt x="56" y="51"/>
                    <a:pt x="56" y="51"/>
                    <a:pt x="56" y="51"/>
                  </a:cubicBezTo>
                  <a:cubicBezTo>
                    <a:pt x="74" y="54"/>
                    <a:pt x="74" y="54"/>
                    <a:pt x="74" y="54"/>
                  </a:cubicBezTo>
                  <a:cubicBezTo>
                    <a:pt x="81" y="72"/>
                    <a:pt x="81" y="72"/>
                    <a:pt x="81" y="72"/>
                  </a:cubicBezTo>
                  <a:lnTo>
                    <a:pt x="49" y="1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2" name="Freeform 355"/>
            <p:cNvSpPr/>
            <p:nvPr/>
          </p:nvSpPr>
          <p:spPr bwMode="auto">
            <a:xfrm>
              <a:off x="10645750" y="2130899"/>
              <a:ext cx="35392" cy="36754"/>
            </a:xfrm>
            <a:custGeom>
              <a:avLst/>
              <a:gdLst>
                <a:gd name="T0" fmla="*/ 2 w 11"/>
                <a:gd name="T1" fmla="*/ 2 h 11"/>
                <a:gd name="T2" fmla="*/ 2 w 11"/>
                <a:gd name="T3" fmla="*/ 9 h 11"/>
                <a:gd name="T4" fmla="*/ 9 w 11"/>
                <a:gd name="T5" fmla="*/ 9 h 11"/>
                <a:gd name="T6" fmla="*/ 8 w 11"/>
                <a:gd name="T7" fmla="*/ 2 h 11"/>
                <a:gd name="T8" fmla="*/ 2 w 11"/>
                <a:gd name="T9" fmla="*/ 2 h 11"/>
              </a:gdLst>
              <a:ahLst/>
              <a:cxnLst>
                <a:cxn ang="0">
                  <a:pos x="T0" y="T1"/>
                </a:cxn>
                <a:cxn ang="0">
                  <a:pos x="T2" y="T3"/>
                </a:cxn>
                <a:cxn ang="0">
                  <a:pos x="T4" y="T5"/>
                </a:cxn>
                <a:cxn ang="0">
                  <a:pos x="T6" y="T7"/>
                </a:cxn>
                <a:cxn ang="0">
                  <a:pos x="T8" y="T9"/>
                </a:cxn>
              </a:cxnLst>
              <a:rect l="0" t="0" r="r" b="b"/>
              <a:pathLst>
                <a:path w="11" h="11">
                  <a:moveTo>
                    <a:pt x="2" y="2"/>
                  </a:moveTo>
                  <a:cubicBezTo>
                    <a:pt x="0" y="4"/>
                    <a:pt x="0" y="8"/>
                    <a:pt x="2" y="9"/>
                  </a:cubicBezTo>
                  <a:cubicBezTo>
                    <a:pt x="4" y="11"/>
                    <a:pt x="7" y="11"/>
                    <a:pt x="9" y="9"/>
                  </a:cubicBezTo>
                  <a:cubicBezTo>
                    <a:pt x="11" y="7"/>
                    <a:pt x="10" y="4"/>
                    <a:pt x="8" y="2"/>
                  </a:cubicBezTo>
                  <a:cubicBezTo>
                    <a:pt x="6" y="0"/>
                    <a:pt x="3" y="0"/>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64" name="文本框 63"/>
          <p:cNvSpPr txBox="1"/>
          <p:nvPr/>
        </p:nvSpPr>
        <p:spPr>
          <a:xfrm>
            <a:off x="4305416" y="4668685"/>
            <a:ext cx="1496686" cy="523220"/>
          </a:xfrm>
          <a:prstGeom prst="rect">
            <a:avLst/>
          </a:prstGeom>
          <a:noFill/>
        </p:spPr>
        <p:txBody>
          <a:bodyPr wrap="square" rtlCol="0">
            <a:spAutoFit/>
          </a:bodyPr>
          <a:lstStyle/>
          <a:p>
            <a:pPr algn="ctr"/>
            <a:r>
              <a:rPr lang="zh-CN" altLang="en-US" sz="1400" dirty="0">
                <a:solidFill>
                  <a:schemeClr val="tx1">
                    <a:lumMod val="85000"/>
                    <a:lumOff val="15000"/>
                  </a:schemeClr>
                </a:solidFill>
                <a:cs typeface="+mn-ea"/>
                <a:sym typeface="+mn-lt"/>
              </a:rPr>
              <a:t>携带可重复使用的购物袋</a:t>
            </a:r>
          </a:p>
        </p:txBody>
      </p:sp>
      <p:grpSp>
        <p:nvGrpSpPr>
          <p:cNvPr id="76" name="组合 75"/>
          <p:cNvGrpSpPr/>
          <p:nvPr/>
        </p:nvGrpSpPr>
        <p:grpSpPr>
          <a:xfrm>
            <a:off x="9080111" y="3529743"/>
            <a:ext cx="990050" cy="1056265"/>
            <a:chOff x="6025477" y="5703965"/>
            <a:chExt cx="522158" cy="557080"/>
          </a:xfrm>
          <a:solidFill>
            <a:srgbClr val="348A8D"/>
          </a:solidFill>
        </p:grpSpPr>
        <p:sp>
          <p:nvSpPr>
            <p:cNvPr id="65" name="Freeform 348"/>
            <p:cNvSpPr/>
            <p:nvPr/>
          </p:nvSpPr>
          <p:spPr bwMode="auto">
            <a:xfrm>
              <a:off x="6278241" y="5703965"/>
              <a:ext cx="31596" cy="78158"/>
            </a:xfrm>
            <a:custGeom>
              <a:avLst/>
              <a:gdLst>
                <a:gd name="T0" fmla="*/ 8 w 15"/>
                <a:gd name="T1" fmla="*/ 38 h 38"/>
                <a:gd name="T2" fmla="*/ 0 w 15"/>
                <a:gd name="T3" fmla="*/ 30 h 38"/>
                <a:gd name="T4" fmla="*/ 0 w 15"/>
                <a:gd name="T5" fmla="*/ 7 h 38"/>
                <a:gd name="T6" fmla="*/ 8 w 15"/>
                <a:gd name="T7" fmla="*/ 0 h 38"/>
                <a:gd name="T8" fmla="*/ 15 w 15"/>
                <a:gd name="T9" fmla="*/ 7 h 38"/>
                <a:gd name="T10" fmla="*/ 15 w 15"/>
                <a:gd name="T11" fmla="*/ 30 h 38"/>
                <a:gd name="T12" fmla="*/ 8 w 15"/>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5" h="38">
                  <a:moveTo>
                    <a:pt x="8" y="38"/>
                  </a:moveTo>
                  <a:cubicBezTo>
                    <a:pt x="4" y="38"/>
                    <a:pt x="0" y="34"/>
                    <a:pt x="0" y="30"/>
                  </a:cubicBezTo>
                  <a:cubicBezTo>
                    <a:pt x="0" y="7"/>
                    <a:pt x="0" y="7"/>
                    <a:pt x="0" y="7"/>
                  </a:cubicBezTo>
                  <a:cubicBezTo>
                    <a:pt x="0" y="3"/>
                    <a:pt x="4" y="0"/>
                    <a:pt x="8" y="0"/>
                  </a:cubicBezTo>
                  <a:cubicBezTo>
                    <a:pt x="12" y="0"/>
                    <a:pt x="15" y="3"/>
                    <a:pt x="15" y="7"/>
                  </a:cubicBezTo>
                  <a:cubicBezTo>
                    <a:pt x="15" y="30"/>
                    <a:pt x="15" y="30"/>
                    <a:pt x="15" y="30"/>
                  </a:cubicBezTo>
                  <a:cubicBezTo>
                    <a:pt x="15" y="34"/>
                    <a:pt x="12" y="38"/>
                    <a:pt x="8" y="38"/>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66" name="Freeform 349"/>
            <p:cNvSpPr/>
            <p:nvPr/>
          </p:nvSpPr>
          <p:spPr bwMode="auto">
            <a:xfrm>
              <a:off x="6153521" y="5730572"/>
              <a:ext cx="58203" cy="73169"/>
            </a:xfrm>
            <a:custGeom>
              <a:avLst/>
              <a:gdLst>
                <a:gd name="T0" fmla="*/ 20 w 28"/>
                <a:gd name="T1" fmla="*/ 35 h 35"/>
                <a:gd name="T2" fmla="*/ 13 w 28"/>
                <a:gd name="T3" fmla="*/ 32 h 35"/>
                <a:gd name="T4" fmla="*/ 2 w 28"/>
                <a:gd name="T5" fmla="*/ 12 h 35"/>
                <a:gd name="T6" fmla="*/ 4 w 28"/>
                <a:gd name="T7" fmla="*/ 2 h 35"/>
                <a:gd name="T8" fmla="*/ 14 w 28"/>
                <a:gd name="T9" fmla="*/ 5 h 35"/>
                <a:gd name="T10" fmla="*/ 26 w 28"/>
                <a:gd name="T11" fmla="*/ 25 h 35"/>
                <a:gd name="T12" fmla="*/ 23 w 28"/>
                <a:gd name="T13" fmla="*/ 35 h 35"/>
                <a:gd name="T14" fmla="*/ 20 w 28"/>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35">
                  <a:moveTo>
                    <a:pt x="20" y="35"/>
                  </a:moveTo>
                  <a:cubicBezTo>
                    <a:pt x="17" y="35"/>
                    <a:pt x="15" y="34"/>
                    <a:pt x="13" y="32"/>
                  </a:cubicBezTo>
                  <a:cubicBezTo>
                    <a:pt x="2" y="12"/>
                    <a:pt x="2" y="12"/>
                    <a:pt x="2" y="12"/>
                  </a:cubicBezTo>
                  <a:cubicBezTo>
                    <a:pt x="0" y="8"/>
                    <a:pt x="1" y="4"/>
                    <a:pt x="4" y="2"/>
                  </a:cubicBezTo>
                  <a:cubicBezTo>
                    <a:pt x="8" y="0"/>
                    <a:pt x="12" y="1"/>
                    <a:pt x="14" y="5"/>
                  </a:cubicBezTo>
                  <a:cubicBezTo>
                    <a:pt x="26" y="25"/>
                    <a:pt x="26" y="25"/>
                    <a:pt x="26" y="25"/>
                  </a:cubicBezTo>
                  <a:cubicBezTo>
                    <a:pt x="28" y="28"/>
                    <a:pt x="27" y="33"/>
                    <a:pt x="23" y="35"/>
                  </a:cubicBezTo>
                  <a:cubicBezTo>
                    <a:pt x="22" y="35"/>
                    <a:pt x="21" y="35"/>
                    <a:pt x="20" y="35"/>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67" name="Freeform 350"/>
            <p:cNvSpPr/>
            <p:nvPr/>
          </p:nvSpPr>
          <p:spPr bwMode="auto">
            <a:xfrm>
              <a:off x="6060397" y="5818707"/>
              <a:ext cx="76495" cy="56539"/>
            </a:xfrm>
            <a:custGeom>
              <a:avLst/>
              <a:gdLst>
                <a:gd name="T0" fmla="*/ 28 w 37"/>
                <a:gd name="T1" fmla="*/ 27 h 27"/>
                <a:gd name="T2" fmla="*/ 25 w 37"/>
                <a:gd name="T3" fmla="*/ 26 h 27"/>
                <a:gd name="T4" fmla="*/ 5 w 37"/>
                <a:gd name="T5" fmla="*/ 14 h 27"/>
                <a:gd name="T6" fmla="*/ 2 w 37"/>
                <a:gd name="T7" fmla="*/ 5 h 27"/>
                <a:gd name="T8" fmla="*/ 12 w 37"/>
                <a:gd name="T9" fmla="*/ 2 h 27"/>
                <a:gd name="T10" fmla="*/ 32 w 37"/>
                <a:gd name="T11" fmla="*/ 14 h 27"/>
                <a:gd name="T12" fmla="*/ 35 w 37"/>
                <a:gd name="T13" fmla="*/ 23 h 27"/>
                <a:gd name="T14" fmla="*/ 28 w 37"/>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7">
                  <a:moveTo>
                    <a:pt x="28" y="27"/>
                  </a:moveTo>
                  <a:cubicBezTo>
                    <a:pt x="27" y="27"/>
                    <a:pt x="26" y="27"/>
                    <a:pt x="25" y="26"/>
                  </a:cubicBezTo>
                  <a:cubicBezTo>
                    <a:pt x="5" y="14"/>
                    <a:pt x="5" y="14"/>
                    <a:pt x="5" y="14"/>
                  </a:cubicBezTo>
                  <a:cubicBezTo>
                    <a:pt x="1" y="12"/>
                    <a:pt x="0" y="8"/>
                    <a:pt x="2" y="5"/>
                  </a:cubicBezTo>
                  <a:cubicBezTo>
                    <a:pt x="4" y="1"/>
                    <a:pt x="9" y="0"/>
                    <a:pt x="12" y="2"/>
                  </a:cubicBezTo>
                  <a:cubicBezTo>
                    <a:pt x="32" y="14"/>
                    <a:pt x="32" y="14"/>
                    <a:pt x="32" y="14"/>
                  </a:cubicBezTo>
                  <a:cubicBezTo>
                    <a:pt x="35" y="16"/>
                    <a:pt x="37" y="20"/>
                    <a:pt x="35" y="23"/>
                  </a:cubicBezTo>
                  <a:cubicBezTo>
                    <a:pt x="33" y="26"/>
                    <a:pt x="31" y="27"/>
                    <a:pt x="28" y="27"/>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68" name="Freeform 351"/>
            <p:cNvSpPr/>
            <p:nvPr/>
          </p:nvSpPr>
          <p:spPr bwMode="auto">
            <a:xfrm>
              <a:off x="6025477" y="5943426"/>
              <a:ext cx="78158" cy="28270"/>
            </a:xfrm>
            <a:custGeom>
              <a:avLst/>
              <a:gdLst>
                <a:gd name="T0" fmla="*/ 31 w 38"/>
                <a:gd name="T1" fmla="*/ 14 h 14"/>
                <a:gd name="T2" fmla="*/ 8 w 38"/>
                <a:gd name="T3" fmla="*/ 14 h 14"/>
                <a:gd name="T4" fmla="*/ 0 w 38"/>
                <a:gd name="T5" fmla="*/ 7 h 14"/>
                <a:gd name="T6" fmla="*/ 8 w 38"/>
                <a:gd name="T7" fmla="*/ 0 h 14"/>
                <a:gd name="T8" fmla="*/ 31 w 38"/>
                <a:gd name="T9" fmla="*/ 0 h 14"/>
                <a:gd name="T10" fmla="*/ 38 w 38"/>
                <a:gd name="T11" fmla="*/ 7 h 14"/>
                <a:gd name="T12" fmla="*/ 31 w 38"/>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38" h="14">
                  <a:moveTo>
                    <a:pt x="31" y="14"/>
                  </a:moveTo>
                  <a:cubicBezTo>
                    <a:pt x="8" y="14"/>
                    <a:pt x="8" y="14"/>
                    <a:pt x="8" y="14"/>
                  </a:cubicBezTo>
                  <a:cubicBezTo>
                    <a:pt x="4" y="14"/>
                    <a:pt x="0" y="11"/>
                    <a:pt x="0" y="7"/>
                  </a:cubicBezTo>
                  <a:cubicBezTo>
                    <a:pt x="0" y="3"/>
                    <a:pt x="4" y="0"/>
                    <a:pt x="8" y="0"/>
                  </a:cubicBezTo>
                  <a:cubicBezTo>
                    <a:pt x="31" y="0"/>
                    <a:pt x="31" y="0"/>
                    <a:pt x="31" y="0"/>
                  </a:cubicBezTo>
                  <a:cubicBezTo>
                    <a:pt x="35" y="0"/>
                    <a:pt x="38" y="3"/>
                    <a:pt x="38" y="7"/>
                  </a:cubicBezTo>
                  <a:cubicBezTo>
                    <a:pt x="38" y="11"/>
                    <a:pt x="35" y="14"/>
                    <a:pt x="31" y="14"/>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69" name="Freeform 352"/>
            <p:cNvSpPr/>
            <p:nvPr/>
          </p:nvSpPr>
          <p:spPr bwMode="auto">
            <a:xfrm>
              <a:off x="6052083" y="6041539"/>
              <a:ext cx="76495" cy="56539"/>
            </a:xfrm>
            <a:custGeom>
              <a:avLst/>
              <a:gdLst>
                <a:gd name="T0" fmla="*/ 9 w 37"/>
                <a:gd name="T1" fmla="*/ 27 h 27"/>
                <a:gd name="T2" fmla="*/ 2 w 37"/>
                <a:gd name="T3" fmla="*/ 23 h 27"/>
                <a:gd name="T4" fmla="*/ 5 w 37"/>
                <a:gd name="T5" fmla="*/ 13 h 27"/>
                <a:gd name="T6" fmla="*/ 25 w 37"/>
                <a:gd name="T7" fmla="*/ 2 h 27"/>
                <a:gd name="T8" fmla="*/ 35 w 37"/>
                <a:gd name="T9" fmla="*/ 4 h 27"/>
                <a:gd name="T10" fmla="*/ 32 w 37"/>
                <a:gd name="T11" fmla="*/ 14 h 27"/>
                <a:gd name="T12" fmla="*/ 12 w 37"/>
                <a:gd name="T13" fmla="*/ 26 h 27"/>
                <a:gd name="T14" fmla="*/ 9 w 37"/>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7">
                  <a:moveTo>
                    <a:pt x="9" y="27"/>
                  </a:moveTo>
                  <a:cubicBezTo>
                    <a:pt x="6" y="27"/>
                    <a:pt x="4" y="25"/>
                    <a:pt x="2" y="23"/>
                  </a:cubicBezTo>
                  <a:cubicBezTo>
                    <a:pt x="0" y="20"/>
                    <a:pt x="2" y="15"/>
                    <a:pt x="5" y="13"/>
                  </a:cubicBezTo>
                  <a:cubicBezTo>
                    <a:pt x="25" y="2"/>
                    <a:pt x="25" y="2"/>
                    <a:pt x="25" y="2"/>
                  </a:cubicBezTo>
                  <a:cubicBezTo>
                    <a:pt x="29" y="0"/>
                    <a:pt x="33" y="1"/>
                    <a:pt x="35" y="4"/>
                  </a:cubicBezTo>
                  <a:cubicBezTo>
                    <a:pt x="37" y="8"/>
                    <a:pt x="36" y="12"/>
                    <a:pt x="32" y="14"/>
                  </a:cubicBezTo>
                  <a:cubicBezTo>
                    <a:pt x="12" y="26"/>
                    <a:pt x="12" y="26"/>
                    <a:pt x="12" y="26"/>
                  </a:cubicBezTo>
                  <a:cubicBezTo>
                    <a:pt x="11" y="26"/>
                    <a:pt x="10" y="27"/>
                    <a:pt x="9" y="27"/>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70" name="Freeform 353"/>
            <p:cNvSpPr/>
            <p:nvPr/>
          </p:nvSpPr>
          <p:spPr bwMode="auto">
            <a:xfrm>
              <a:off x="6437882" y="6053179"/>
              <a:ext cx="76495" cy="56539"/>
            </a:xfrm>
            <a:custGeom>
              <a:avLst/>
              <a:gdLst>
                <a:gd name="T0" fmla="*/ 29 w 37"/>
                <a:gd name="T1" fmla="*/ 27 h 27"/>
                <a:gd name="T2" fmla="*/ 25 w 37"/>
                <a:gd name="T3" fmla="*/ 26 h 27"/>
                <a:gd name="T4" fmla="*/ 5 w 37"/>
                <a:gd name="T5" fmla="*/ 15 h 27"/>
                <a:gd name="T6" fmla="*/ 2 w 37"/>
                <a:gd name="T7" fmla="*/ 5 h 27"/>
                <a:gd name="T8" fmla="*/ 12 w 37"/>
                <a:gd name="T9" fmla="*/ 2 h 27"/>
                <a:gd name="T10" fmla="*/ 32 w 37"/>
                <a:gd name="T11" fmla="*/ 14 h 27"/>
                <a:gd name="T12" fmla="*/ 35 w 37"/>
                <a:gd name="T13" fmla="*/ 23 h 27"/>
                <a:gd name="T14" fmla="*/ 29 w 37"/>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7">
                  <a:moveTo>
                    <a:pt x="29" y="27"/>
                  </a:moveTo>
                  <a:cubicBezTo>
                    <a:pt x="27" y="27"/>
                    <a:pt x="26" y="27"/>
                    <a:pt x="25" y="26"/>
                  </a:cubicBezTo>
                  <a:cubicBezTo>
                    <a:pt x="5" y="15"/>
                    <a:pt x="5" y="15"/>
                    <a:pt x="5" y="15"/>
                  </a:cubicBezTo>
                  <a:cubicBezTo>
                    <a:pt x="1" y="13"/>
                    <a:pt x="0" y="8"/>
                    <a:pt x="2" y="5"/>
                  </a:cubicBezTo>
                  <a:cubicBezTo>
                    <a:pt x="4" y="1"/>
                    <a:pt x="9" y="0"/>
                    <a:pt x="12" y="2"/>
                  </a:cubicBezTo>
                  <a:cubicBezTo>
                    <a:pt x="32" y="14"/>
                    <a:pt x="32" y="14"/>
                    <a:pt x="32" y="14"/>
                  </a:cubicBezTo>
                  <a:cubicBezTo>
                    <a:pt x="36" y="16"/>
                    <a:pt x="37" y="20"/>
                    <a:pt x="35" y="23"/>
                  </a:cubicBezTo>
                  <a:cubicBezTo>
                    <a:pt x="34" y="26"/>
                    <a:pt x="31" y="27"/>
                    <a:pt x="29" y="27"/>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71" name="Freeform 354"/>
            <p:cNvSpPr/>
            <p:nvPr/>
          </p:nvSpPr>
          <p:spPr bwMode="auto">
            <a:xfrm>
              <a:off x="6471140" y="5958393"/>
              <a:ext cx="76495" cy="28270"/>
            </a:xfrm>
            <a:custGeom>
              <a:avLst/>
              <a:gdLst>
                <a:gd name="T0" fmla="*/ 30 w 37"/>
                <a:gd name="T1" fmla="*/ 14 h 14"/>
                <a:gd name="T2" fmla="*/ 7 w 37"/>
                <a:gd name="T3" fmla="*/ 14 h 14"/>
                <a:gd name="T4" fmla="*/ 0 w 37"/>
                <a:gd name="T5" fmla="*/ 7 h 14"/>
                <a:gd name="T6" fmla="*/ 7 w 37"/>
                <a:gd name="T7" fmla="*/ 0 h 14"/>
                <a:gd name="T8" fmla="*/ 30 w 37"/>
                <a:gd name="T9" fmla="*/ 0 h 14"/>
                <a:gd name="T10" fmla="*/ 37 w 37"/>
                <a:gd name="T11" fmla="*/ 7 h 14"/>
                <a:gd name="T12" fmla="*/ 30 w 37"/>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37" h="14">
                  <a:moveTo>
                    <a:pt x="30" y="14"/>
                  </a:moveTo>
                  <a:cubicBezTo>
                    <a:pt x="7" y="14"/>
                    <a:pt x="7" y="14"/>
                    <a:pt x="7" y="14"/>
                  </a:cubicBezTo>
                  <a:cubicBezTo>
                    <a:pt x="3" y="14"/>
                    <a:pt x="0" y="11"/>
                    <a:pt x="0" y="7"/>
                  </a:cubicBezTo>
                  <a:cubicBezTo>
                    <a:pt x="0" y="3"/>
                    <a:pt x="3" y="0"/>
                    <a:pt x="7" y="0"/>
                  </a:cubicBezTo>
                  <a:cubicBezTo>
                    <a:pt x="30" y="0"/>
                    <a:pt x="30" y="0"/>
                    <a:pt x="30" y="0"/>
                  </a:cubicBezTo>
                  <a:cubicBezTo>
                    <a:pt x="34" y="0"/>
                    <a:pt x="37" y="3"/>
                    <a:pt x="37" y="7"/>
                  </a:cubicBezTo>
                  <a:cubicBezTo>
                    <a:pt x="37" y="11"/>
                    <a:pt x="34" y="14"/>
                    <a:pt x="30" y="14"/>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72" name="Freeform 355"/>
            <p:cNvSpPr/>
            <p:nvPr/>
          </p:nvSpPr>
          <p:spPr bwMode="auto">
            <a:xfrm>
              <a:off x="6446196" y="5830347"/>
              <a:ext cx="76495" cy="56539"/>
            </a:xfrm>
            <a:custGeom>
              <a:avLst/>
              <a:gdLst>
                <a:gd name="T0" fmla="*/ 8 w 37"/>
                <a:gd name="T1" fmla="*/ 27 h 27"/>
                <a:gd name="T2" fmla="*/ 2 w 37"/>
                <a:gd name="T3" fmla="*/ 24 h 27"/>
                <a:gd name="T4" fmla="*/ 5 w 37"/>
                <a:gd name="T5" fmla="*/ 14 h 27"/>
                <a:gd name="T6" fmla="*/ 25 w 37"/>
                <a:gd name="T7" fmla="*/ 2 h 27"/>
                <a:gd name="T8" fmla="*/ 35 w 37"/>
                <a:gd name="T9" fmla="*/ 5 h 27"/>
                <a:gd name="T10" fmla="*/ 32 w 37"/>
                <a:gd name="T11" fmla="*/ 15 h 27"/>
                <a:gd name="T12" fmla="*/ 12 w 37"/>
                <a:gd name="T13" fmla="*/ 26 h 27"/>
                <a:gd name="T14" fmla="*/ 8 w 37"/>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7">
                  <a:moveTo>
                    <a:pt x="8" y="27"/>
                  </a:moveTo>
                  <a:cubicBezTo>
                    <a:pt x="6" y="27"/>
                    <a:pt x="3" y="26"/>
                    <a:pt x="2" y="24"/>
                  </a:cubicBezTo>
                  <a:cubicBezTo>
                    <a:pt x="0" y="20"/>
                    <a:pt x="1" y="16"/>
                    <a:pt x="5" y="14"/>
                  </a:cubicBezTo>
                  <a:cubicBezTo>
                    <a:pt x="25" y="2"/>
                    <a:pt x="25" y="2"/>
                    <a:pt x="25" y="2"/>
                  </a:cubicBezTo>
                  <a:cubicBezTo>
                    <a:pt x="28" y="0"/>
                    <a:pt x="33" y="1"/>
                    <a:pt x="35" y="5"/>
                  </a:cubicBezTo>
                  <a:cubicBezTo>
                    <a:pt x="37" y="8"/>
                    <a:pt x="35" y="13"/>
                    <a:pt x="32" y="15"/>
                  </a:cubicBezTo>
                  <a:cubicBezTo>
                    <a:pt x="12" y="26"/>
                    <a:pt x="12" y="26"/>
                    <a:pt x="12" y="26"/>
                  </a:cubicBezTo>
                  <a:cubicBezTo>
                    <a:pt x="11" y="27"/>
                    <a:pt x="9" y="27"/>
                    <a:pt x="8" y="27"/>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73" name="Freeform 356"/>
            <p:cNvSpPr/>
            <p:nvPr/>
          </p:nvSpPr>
          <p:spPr bwMode="auto">
            <a:xfrm>
              <a:off x="6376353" y="5738887"/>
              <a:ext cx="59865" cy="73169"/>
            </a:xfrm>
            <a:custGeom>
              <a:avLst/>
              <a:gdLst>
                <a:gd name="T0" fmla="*/ 8 w 28"/>
                <a:gd name="T1" fmla="*/ 35 h 35"/>
                <a:gd name="T2" fmla="*/ 4 w 28"/>
                <a:gd name="T3" fmla="*/ 34 h 35"/>
                <a:gd name="T4" fmla="*/ 2 w 28"/>
                <a:gd name="T5" fmla="*/ 24 h 35"/>
                <a:gd name="T6" fmla="*/ 13 w 28"/>
                <a:gd name="T7" fmla="*/ 4 h 35"/>
                <a:gd name="T8" fmla="*/ 23 w 28"/>
                <a:gd name="T9" fmla="*/ 2 h 35"/>
                <a:gd name="T10" fmla="*/ 26 w 28"/>
                <a:gd name="T11" fmla="*/ 11 h 35"/>
                <a:gd name="T12" fmla="*/ 14 w 28"/>
                <a:gd name="T13" fmla="*/ 32 h 35"/>
                <a:gd name="T14" fmla="*/ 8 w 28"/>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35">
                  <a:moveTo>
                    <a:pt x="8" y="35"/>
                  </a:moveTo>
                  <a:cubicBezTo>
                    <a:pt x="7" y="35"/>
                    <a:pt x="5" y="35"/>
                    <a:pt x="4" y="34"/>
                  </a:cubicBezTo>
                  <a:cubicBezTo>
                    <a:pt x="1" y="32"/>
                    <a:pt x="0" y="28"/>
                    <a:pt x="2" y="24"/>
                  </a:cubicBezTo>
                  <a:cubicBezTo>
                    <a:pt x="13" y="4"/>
                    <a:pt x="13" y="4"/>
                    <a:pt x="13" y="4"/>
                  </a:cubicBezTo>
                  <a:cubicBezTo>
                    <a:pt x="15" y="1"/>
                    <a:pt x="19" y="0"/>
                    <a:pt x="23" y="2"/>
                  </a:cubicBezTo>
                  <a:cubicBezTo>
                    <a:pt x="26" y="4"/>
                    <a:pt x="28" y="8"/>
                    <a:pt x="26" y="11"/>
                  </a:cubicBezTo>
                  <a:cubicBezTo>
                    <a:pt x="14" y="32"/>
                    <a:pt x="14" y="32"/>
                    <a:pt x="14" y="32"/>
                  </a:cubicBezTo>
                  <a:cubicBezTo>
                    <a:pt x="13" y="34"/>
                    <a:pt x="10" y="35"/>
                    <a:pt x="8" y="35"/>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74" name="Freeform 357"/>
            <p:cNvSpPr>
              <a:spLocks noEditPoints="1"/>
            </p:cNvSpPr>
            <p:nvPr/>
          </p:nvSpPr>
          <p:spPr bwMode="auto">
            <a:xfrm>
              <a:off x="6146870" y="5828685"/>
              <a:ext cx="281035" cy="337574"/>
            </a:xfrm>
            <a:custGeom>
              <a:avLst/>
              <a:gdLst>
                <a:gd name="T0" fmla="*/ 67 w 134"/>
                <a:gd name="T1" fmla="*/ 0 h 162"/>
                <a:gd name="T2" fmla="*/ 0 w 134"/>
                <a:gd name="T3" fmla="*/ 73 h 162"/>
                <a:gd name="T4" fmla="*/ 31 w 134"/>
                <a:gd name="T5" fmla="*/ 162 h 162"/>
                <a:gd name="T6" fmla="*/ 71 w 134"/>
                <a:gd name="T7" fmla="*/ 162 h 162"/>
                <a:gd name="T8" fmla="*/ 107 w 134"/>
                <a:gd name="T9" fmla="*/ 132 h 162"/>
                <a:gd name="T10" fmla="*/ 134 w 134"/>
                <a:gd name="T11" fmla="*/ 67 h 162"/>
                <a:gd name="T12" fmla="*/ 59 w 134"/>
                <a:gd name="T13" fmla="*/ 118 h 162"/>
                <a:gd name="T14" fmla="*/ 45 w 134"/>
                <a:gd name="T15" fmla="*/ 91 h 162"/>
                <a:gd name="T16" fmla="*/ 54 w 134"/>
                <a:gd name="T17" fmla="*/ 87 h 162"/>
                <a:gd name="T18" fmla="*/ 73 w 134"/>
                <a:gd name="T19" fmla="*/ 87 h 162"/>
                <a:gd name="T20" fmla="*/ 80 w 134"/>
                <a:gd name="T21" fmla="*/ 92 h 162"/>
                <a:gd name="T22" fmla="*/ 84 w 134"/>
                <a:gd name="T23" fmla="*/ 91 h 162"/>
                <a:gd name="T24" fmla="*/ 71 w 134"/>
                <a:gd name="T25" fmla="*/ 118 h 162"/>
                <a:gd name="T26" fmla="*/ 59 w 134"/>
                <a:gd name="T27" fmla="*/ 150 h 162"/>
                <a:gd name="T28" fmla="*/ 55 w 134"/>
                <a:gd name="T29" fmla="*/ 72 h 162"/>
                <a:gd name="T30" fmla="*/ 57 w 134"/>
                <a:gd name="T31" fmla="*/ 74 h 162"/>
                <a:gd name="T32" fmla="*/ 55 w 134"/>
                <a:gd name="T33" fmla="*/ 72 h 162"/>
                <a:gd name="T34" fmla="*/ 75 w 134"/>
                <a:gd name="T35" fmla="*/ 70 h 162"/>
                <a:gd name="T36" fmla="*/ 76 w 134"/>
                <a:gd name="T37" fmla="*/ 70 h 162"/>
                <a:gd name="T38" fmla="*/ 74 w 134"/>
                <a:gd name="T39" fmla="*/ 71 h 162"/>
                <a:gd name="T40" fmla="*/ 121 w 134"/>
                <a:gd name="T41" fmla="*/ 77 h 162"/>
                <a:gd name="T42" fmla="*/ 98 w 134"/>
                <a:gd name="T43" fmla="*/ 125 h 162"/>
                <a:gd name="T44" fmla="*/ 79 w 134"/>
                <a:gd name="T45" fmla="*/ 150 h 162"/>
                <a:gd name="T46" fmla="*/ 94 w 134"/>
                <a:gd name="T47" fmla="*/ 90 h 162"/>
                <a:gd name="T48" fmla="*/ 87 w 134"/>
                <a:gd name="T49" fmla="*/ 86 h 162"/>
                <a:gd name="T50" fmla="*/ 77 w 134"/>
                <a:gd name="T51" fmla="*/ 85 h 162"/>
                <a:gd name="T52" fmla="*/ 75 w 134"/>
                <a:gd name="T53" fmla="*/ 83 h 162"/>
                <a:gd name="T54" fmla="*/ 75 w 134"/>
                <a:gd name="T55" fmla="*/ 66 h 162"/>
                <a:gd name="T56" fmla="*/ 71 w 134"/>
                <a:gd name="T57" fmla="*/ 82 h 162"/>
                <a:gd name="T58" fmla="*/ 57 w 134"/>
                <a:gd name="T59" fmla="*/ 84 h 162"/>
                <a:gd name="T60" fmla="*/ 57 w 134"/>
                <a:gd name="T61" fmla="*/ 68 h 162"/>
                <a:gd name="T62" fmla="*/ 51 w 134"/>
                <a:gd name="T63" fmla="*/ 81 h 162"/>
                <a:gd name="T64" fmla="*/ 47 w 134"/>
                <a:gd name="T65" fmla="*/ 87 h 162"/>
                <a:gd name="T66" fmla="*/ 43 w 134"/>
                <a:gd name="T67" fmla="*/ 86 h 162"/>
                <a:gd name="T68" fmla="*/ 37 w 134"/>
                <a:gd name="T69" fmla="*/ 84 h 162"/>
                <a:gd name="T70" fmla="*/ 37 w 134"/>
                <a:gd name="T71" fmla="*/ 84 h 162"/>
                <a:gd name="T72" fmla="*/ 37 w 134"/>
                <a:gd name="T73" fmla="*/ 84 h 162"/>
                <a:gd name="T74" fmla="*/ 51 w 134"/>
                <a:gd name="T75" fmla="*/ 119 h 162"/>
                <a:gd name="T76" fmla="*/ 43 w 134"/>
                <a:gd name="T77" fmla="*/ 150 h 162"/>
                <a:gd name="T78" fmla="*/ 12 w 134"/>
                <a:gd name="T79" fmla="*/ 77 h 162"/>
                <a:gd name="T80" fmla="*/ 11 w 134"/>
                <a:gd name="T81" fmla="*/ 69 h 162"/>
                <a:gd name="T82" fmla="*/ 67 w 134"/>
                <a:gd name="T83" fmla="*/ 11 h 162"/>
                <a:gd name="T84" fmla="*/ 122 w 134"/>
                <a:gd name="T85" fmla="*/ 69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4" h="162">
                  <a:moveTo>
                    <a:pt x="134" y="67"/>
                  </a:moveTo>
                  <a:cubicBezTo>
                    <a:pt x="134" y="30"/>
                    <a:pt x="104" y="0"/>
                    <a:pt x="67" y="0"/>
                  </a:cubicBezTo>
                  <a:cubicBezTo>
                    <a:pt x="30" y="0"/>
                    <a:pt x="0" y="30"/>
                    <a:pt x="0" y="67"/>
                  </a:cubicBezTo>
                  <a:cubicBezTo>
                    <a:pt x="0" y="69"/>
                    <a:pt x="0" y="71"/>
                    <a:pt x="0" y="73"/>
                  </a:cubicBezTo>
                  <a:cubicBezTo>
                    <a:pt x="0" y="74"/>
                    <a:pt x="1" y="100"/>
                    <a:pt x="26" y="132"/>
                  </a:cubicBezTo>
                  <a:cubicBezTo>
                    <a:pt x="34" y="142"/>
                    <a:pt x="31" y="162"/>
                    <a:pt x="31" y="162"/>
                  </a:cubicBezTo>
                  <a:cubicBezTo>
                    <a:pt x="41" y="162"/>
                    <a:pt x="51" y="162"/>
                    <a:pt x="62" y="162"/>
                  </a:cubicBezTo>
                  <a:cubicBezTo>
                    <a:pt x="65" y="162"/>
                    <a:pt x="68" y="162"/>
                    <a:pt x="71" y="162"/>
                  </a:cubicBezTo>
                  <a:cubicBezTo>
                    <a:pt x="82" y="162"/>
                    <a:pt x="92" y="162"/>
                    <a:pt x="102" y="162"/>
                  </a:cubicBezTo>
                  <a:cubicBezTo>
                    <a:pt x="102" y="162"/>
                    <a:pt x="99" y="142"/>
                    <a:pt x="107" y="132"/>
                  </a:cubicBezTo>
                  <a:cubicBezTo>
                    <a:pt x="132" y="100"/>
                    <a:pt x="134" y="74"/>
                    <a:pt x="133" y="73"/>
                  </a:cubicBezTo>
                  <a:cubicBezTo>
                    <a:pt x="133" y="71"/>
                    <a:pt x="134" y="69"/>
                    <a:pt x="134" y="67"/>
                  </a:cubicBezTo>
                  <a:close/>
                  <a:moveTo>
                    <a:pt x="59" y="150"/>
                  </a:moveTo>
                  <a:cubicBezTo>
                    <a:pt x="59" y="118"/>
                    <a:pt x="59" y="118"/>
                    <a:pt x="59" y="118"/>
                  </a:cubicBezTo>
                  <a:cubicBezTo>
                    <a:pt x="59" y="117"/>
                    <a:pt x="59" y="117"/>
                    <a:pt x="58" y="116"/>
                  </a:cubicBezTo>
                  <a:cubicBezTo>
                    <a:pt x="45" y="91"/>
                    <a:pt x="45" y="91"/>
                    <a:pt x="45" y="91"/>
                  </a:cubicBezTo>
                  <a:cubicBezTo>
                    <a:pt x="46" y="91"/>
                    <a:pt x="47" y="91"/>
                    <a:pt x="48" y="90"/>
                  </a:cubicBezTo>
                  <a:cubicBezTo>
                    <a:pt x="50" y="90"/>
                    <a:pt x="52" y="88"/>
                    <a:pt x="54" y="87"/>
                  </a:cubicBezTo>
                  <a:cubicBezTo>
                    <a:pt x="56" y="89"/>
                    <a:pt x="59" y="91"/>
                    <a:pt x="61" y="91"/>
                  </a:cubicBezTo>
                  <a:cubicBezTo>
                    <a:pt x="65" y="92"/>
                    <a:pt x="69" y="90"/>
                    <a:pt x="73" y="87"/>
                  </a:cubicBezTo>
                  <a:cubicBezTo>
                    <a:pt x="73" y="87"/>
                    <a:pt x="73" y="87"/>
                    <a:pt x="73" y="88"/>
                  </a:cubicBezTo>
                  <a:cubicBezTo>
                    <a:pt x="75" y="91"/>
                    <a:pt x="78" y="92"/>
                    <a:pt x="80" y="92"/>
                  </a:cubicBezTo>
                  <a:cubicBezTo>
                    <a:pt x="81" y="92"/>
                    <a:pt x="81" y="92"/>
                    <a:pt x="81" y="92"/>
                  </a:cubicBezTo>
                  <a:cubicBezTo>
                    <a:pt x="82" y="92"/>
                    <a:pt x="83" y="92"/>
                    <a:pt x="84" y="91"/>
                  </a:cubicBezTo>
                  <a:cubicBezTo>
                    <a:pt x="71" y="116"/>
                    <a:pt x="71" y="116"/>
                    <a:pt x="71" y="116"/>
                  </a:cubicBezTo>
                  <a:cubicBezTo>
                    <a:pt x="71" y="117"/>
                    <a:pt x="71" y="117"/>
                    <a:pt x="71" y="118"/>
                  </a:cubicBezTo>
                  <a:cubicBezTo>
                    <a:pt x="71" y="150"/>
                    <a:pt x="71" y="150"/>
                    <a:pt x="71" y="150"/>
                  </a:cubicBezTo>
                  <a:lnTo>
                    <a:pt x="59" y="150"/>
                  </a:lnTo>
                  <a:close/>
                  <a:moveTo>
                    <a:pt x="55" y="72"/>
                  </a:moveTo>
                  <a:cubicBezTo>
                    <a:pt x="55" y="72"/>
                    <a:pt x="55" y="72"/>
                    <a:pt x="55" y="72"/>
                  </a:cubicBezTo>
                  <a:cubicBezTo>
                    <a:pt x="55" y="72"/>
                    <a:pt x="55" y="72"/>
                    <a:pt x="56" y="72"/>
                  </a:cubicBezTo>
                  <a:cubicBezTo>
                    <a:pt x="57" y="72"/>
                    <a:pt x="57" y="72"/>
                    <a:pt x="57" y="74"/>
                  </a:cubicBezTo>
                  <a:cubicBezTo>
                    <a:pt x="57" y="75"/>
                    <a:pt x="56" y="77"/>
                    <a:pt x="55" y="80"/>
                  </a:cubicBezTo>
                  <a:cubicBezTo>
                    <a:pt x="54" y="76"/>
                    <a:pt x="54" y="73"/>
                    <a:pt x="55" y="72"/>
                  </a:cubicBezTo>
                  <a:close/>
                  <a:moveTo>
                    <a:pt x="74" y="71"/>
                  </a:moveTo>
                  <a:cubicBezTo>
                    <a:pt x="74" y="70"/>
                    <a:pt x="75" y="70"/>
                    <a:pt x="75" y="70"/>
                  </a:cubicBezTo>
                  <a:cubicBezTo>
                    <a:pt x="75" y="70"/>
                    <a:pt x="75" y="70"/>
                    <a:pt x="75" y="70"/>
                  </a:cubicBezTo>
                  <a:cubicBezTo>
                    <a:pt x="76" y="70"/>
                    <a:pt x="76" y="70"/>
                    <a:pt x="76" y="70"/>
                  </a:cubicBezTo>
                  <a:cubicBezTo>
                    <a:pt x="76" y="71"/>
                    <a:pt x="76" y="74"/>
                    <a:pt x="74" y="78"/>
                  </a:cubicBezTo>
                  <a:cubicBezTo>
                    <a:pt x="73" y="75"/>
                    <a:pt x="73" y="72"/>
                    <a:pt x="74" y="71"/>
                  </a:cubicBezTo>
                  <a:close/>
                  <a:moveTo>
                    <a:pt x="122" y="69"/>
                  </a:moveTo>
                  <a:cubicBezTo>
                    <a:pt x="121" y="77"/>
                    <a:pt x="121" y="77"/>
                    <a:pt x="121" y="77"/>
                  </a:cubicBezTo>
                  <a:cubicBezTo>
                    <a:pt x="121" y="77"/>
                    <a:pt x="121" y="77"/>
                    <a:pt x="121" y="77"/>
                  </a:cubicBezTo>
                  <a:cubicBezTo>
                    <a:pt x="120" y="84"/>
                    <a:pt x="115" y="103"/>
                    <a:pt x="98" y="125"/>
                  </a:cubicBezTo>
                  <a:cubicBezTo>
                    <a:pt x="92" y="132"/>
                    <a:pt x="90" y="142"/>
                    <a:pt x="90" y="150"/>
                  </a:cubicBezTo>
                  <a:cubicBezTo>
                    <a:pt x="79" y="150"/>
                    <a:pt x="79" y="150"/>
                    <a:pt x="79" y="150"/>
                  </a:cubicBezTo>
                  <a:cubicBezTo>
                    <a:pt x="79" y="119"/>
                    <a:pt x="79" y="119"/>
                    <a:pt x="79" y="119"/>
                  </a:cubicBezTo>
                  <a:cubicBezTo>
                    <a:pt x="94" y="90"/>
                    <a:pt x="94" y="90"/>
                    <a:pt x="94" y="90"/>
                  </a:cubicBezTo>
                  <a:cubicBezTo>
                    <a:pt x="95" y="88"/>
                    <a:pt x="94" y="85"/>
                    <a:pt x="92" y="84"/>
                  </a:cubicBezTo>
                  <a:cubicBezTo>
                    <a:pt x="90" y="83"/>
                    <a:pt x="88" y="84"/>
                    <a:pt x="87" y="86"/>
                  </a:cubicBezTo>
                  <a:cubicBezTo>
                    <a:pt x="85" y="87"/>
                    <a:pt x="83" y="88"/>
                    <a:pt x="81" y="88"/>
                  </a:cubicBezTo>
                  <a:cubicBezTo>
                    <a:pt x="79" y="88"/>
                    <a:pt x="78" y="87"/>
                    <a:pt x="77" y="85"/>
                  </a:cubicBezTo>
                  <a:cubicBezTo>
                    <a:pt x="76" y="85"/>
                    <a:pt x="76" y="84"/>
                    <a:pt x="75" y="83"/>
                  </a:cubicBezTo>
                  <a:cubicBezTo>
                    <a:pt x="75" y="83"/>
                    <a:pt x="75" y="83"/>
                    <a:pt x="75" y="83"/>
                  </a:cubicBezTo>
                  <a:cubicBezTo>
                    <a:pt x="79" y="78"/>
                    <a:pt x="81" y="72"/>
                    <a:pt x="79" y="68"/>
                  </a:cubicBezTo>
                  <a:cubicBezTo>
                    <a:pt x="79" y="66"/>
                    <a:pt x="77" y="65"/>
                    <a:pt x="75" y="66"/>
                  </a:cubicBezTo>
                  <a:cubicBezTo>
                    <a:pt x="73" y="66"/>
                    <a:pt x="71" y="67"/>
                    <a:pt x="70" y="69"/>
                  </a:cubicBezTo>
                  <a:cubicBezTo>
                    <a:pt x="69" y="72"/>
                    <a:pt x="69" y="78"/>
                    <a:pt x="71" y="82"/>
                  </a:cubicBezTo>
                  <a:cubicBezTo>
                    <a:pt x="68" y="85"/>
                    <a:pt x="65" y="88"/>
                    <a:pt x="62" y="87"/>
                  </a:cubicBezTo>
                  <a:cubicBezTo>
                    <a:pt x="60" y="87"/>
                    <a:pt x="58" y="86"/>
                    <a:pt x="57" y="84"/>
                  </a:cubicBezTo>
                  <a:cubicBezTo>
                    <a:pt x="60" y="80"/>
                    <a:pt x="61" y="77"/>
                    <a:pt x="61" y="73"/>
                  </a:cubicBezTo>
                  <a:cubicBezTo>
                    <a:pt x="61" y="71"/>
                    <a:pt x="60" y="68"/>
                    <a:pt x="57" y="68"/>
                  </a:cubicBezTo>
                  <a:cubicBezTo>
                    <a:pt x="55" y="67"/>
                    <a:pt x="53" y="68"/>
                    <a:pt x="52" y="69"/>
                  </a:cubicBezTo>
                  <a:cubicBezTo>
                    <a:pt x="49" y="72"/>
                    <a:pt x="50" y="77"/>
                    <a:pt x="51" y="81"/>
                  </a:cubicBezTo>
                  <a:cubicBezTo>
                    <a:pt x="51" y="82"/>
                    <a:pt x="51" y="83"/>
                    <a:pt x="52" y="83"/>
                  </a:cubicBezTo>
                  <a:cubicBezTo>
                    <a:pt x="50" y="85"/>
                    <a:pt x="48" y="86"/>
                    <a:pt x="47" y="87"/>
                  </a:cubicBezTo>
                  <a:cubicBezTo>
                    <a:pt x="45" y="87"/>
                    <a:pt x="44" y="87"/>
                    <a:pt x="43" y="87"/>
                  </a:cubicBezTo>
                  <a:cubicBezTo>
                    <a:pt x="43" y="86"/>
                    <a:pt x="43" y="86"/>
                    <a:pt x="43" y="86"/>
                  </a:cubicBezTo>
                  <a:cubicBezTo>
                    <a:pt x="42" y="84"/>
                    <a:pt x="40" y="83"/>
                    <a:pt x="38" y="84"/>
                  </a:cubicBezTo>
                  <a:cubicBezTo>
                    <a:pt x="38" y="84"/>
                    <a:pt x="38" y="84"/>
                    <a:pt x="37" y="84"/>
                  </a:cubicBezTo>
                  <a:cubicBezTo>
                    <a:pt x="37" y="84"/>
                    <a:pt x="37" y="84"/>
                    <a:pt x="37" y="84"/>
                  </a:cubicBezTo>
                  <a:cubicBezTo>
                    <a:pt x="37" y="84"/>
                    <a:pt x="37" y="84"/>
                    <a:pt x="37" y="84"/>
                  </a:cubicBezTo>
                  <a:cubicBezTo>
                    <a:pt x="37" y="84"/>
                    <a:pt x="37" y="84"/>
                    <a:pt x="37" y="84"/>
                  </a:cubicBezTo>
                  <a:cubicBezTo>
                    <a:pt x="37" y="84"/>
                    <a:pt x="37" y="84"/>
                    <a:pt x="37" y="84"/>
                  </a:cubicBezTo>
                  <a:cubicBezTo>
                    <a:pt x="35" y="85"/>
                    <a:pt x="35" y="88"/>
                    <a:pt x="36" y="90"/>
                  </a:cubicBezTo>
                  <a:cubicBezTo>
                    <a:pt x="51" y="119"/>
                    <a:pt x="51" y="119"/>
                    <a:pt x="51" y="119"/>
                  </a:cubicBezTo>
                  <a:cubicBezTo>
                    <a:pt x="51" y="150"/>
                    <a:pt x="51" y="150"/>
                    <a:pt x="51" y="150"/>
                  </a:cubicBezTo>
                  <a:cubicBezTo>
                    <a:pt x="43" y="150"/>
                    <a:pt x="43" y="150"/>
                    <a:pt x="43" y="150"/>
                  </a:cubicBezTo>
                  <a:cubicBezTo>
                    <a:pt x="43" y="142"/>
                    <a:pt x="41" y="132"/>
                    <a:pt x="36" y="125"/>
                  </a:cubicBezTo>
                  <a:cubicBezTo>
                    <a:pt x="18" y="103"/>
                    <a:pt x="13" y="84"/>
                    <a:pt x="12" y="77"/>
                  </a:cubicBezTo>
                  <a:cubicBezTo>
                    <a:pt x="12" y="77"/>
                    <a:pt x="12" y="77"/>
                    <a:pt x="12" y="77"/>
                  </a:cubicBezTo>
                  <a:cubicBezTo>
                    <a:pt x="11" y="69"/>
                    <a:pt x="11" y="69"/>
                    <a:pt x="11" y="69"/>
                  </a:cubicBezTo>
                  <a:cubicBezTo>
                    <a:pt x="11" y="68"/>
                    <a:pt x="11" y="67"/>
                    <a:pt x="11" y="67"/>
                  </a:cubicBezTo>
                  <a:cubicBezTo>
                    <a:pt x="11" y="36"/>
                    <a:pt x="36" y="11"/>
                    <a:pt x="67" y="11"/>
                  </a:cubicBezTo>
                  <a:cubicBezTo>
                    <a:pt x="97" y="11"/>
                    <a:pt x="122" y="36"/>
                    <a:pt x="122" y="67"/>
                  </a:cubicBezTo>
                  <a:cubicBezTo>
                    <a:pt x="122" y="67"/>
                    <a:pt x="122" y="68"/>
                    <a:pt x="122" y="69"/>
                  </a:cubicBezTo>
                  <a:close/>
                </a:path>
              </a:pathLst>
            </a:custGeom>
            <a:grpFill/>
            <a:ln>
              <a:noFill/>
            </a:ln>
          </p:spPr>
          <p:txBody>
            <a:bodyPr vert="horz" wrap="square" lIns="91440" tIns="45720" rIns="91440" bIns="45720" numCol="1" anchor="t" anchorCtr="0" compatLnSpc="1"/>
            <a:lstStyle/>
            <a:p>
              <a:endParaRPr lang="en-US">
                <a:cs typeface="+mn-ea"/>
                <a:sym typeface="+mn-lt"/>
              </a:endParaRPr>
            </a:p>
          </p:txBody>
        </p:sp>
        <p:sp>
          <p:nvSpPr>
            <p:cNvPr id="75" name="Freeform 358"/>
            <p:cNvSpPr/>
            <p:nvPr/>
          </p:nvSpPr>
          <p:spPr bwMode="auto">
            <a:xfrm>
              <a:off x="6211724" y="6176235"/>
              <a:ext cx="148001" cy="84810"/>
            </a:xfrm>
            <a:custGeom>
              <a:avLst/>
              <a:gdLst>
                <a:gd name="T0" fmla="*/ 0 w 71"/>
                <a:gd name="T1" fmla="*/ 6 h 40"/>
                <a:gd name="T2" fmla="*/ 3 w 71"/>
                <a:gd name="T3" fmla="*/ 6 h 40"/>
                <a:gd name="T4" fmla="*/ 3 w 71"/>
                <a:gd name="T5" fmla="*/ 11 h 40"/>
                <a:gd name="T6" fmla="*/ 0 w 71"/>
                <a:gd name="T7" fmla="*/ 11 h 40"/>
                <a:gd name="T8" fmla="*/ 0 w 71"/>
                <a:gd name="T9" fmla="*/ 17 h 40"/>
                <a:gd name="T10" fmla="*/ 3 w 71"/>
                <a:gd name="T11" fmla="*/ 17 h 40"/>
                <a:gd name="T12" fmla="*/ 3 w 71"/>
                <a:gd name="T13" fmla="*/ 22 h 40"/>
                <a:gd name="T14" fmla="*/ 0 w 71"/>
                <a:gd name="T15" fmla="*/ 22 h 40"/>
                <a:gd name="T16" fmla="*/ 16 w 71"/>
                <a:gd name="T17" fmla="*/ 34 h 40"/>
                <a:gd name="T18" fmla="*/ 24 w 71"/>
                <a:gd name="T19" fmla="*/ 40 h 40"/>
                <a:gd name="T20" fmla="*/ 47 w 71"/>
                <a:gd name="T21" fmla="*/ 40 h 40"/>
                <a:gd name="T22" fmla="*/ 56 w 71"/>
                <a:gd name="T23" fmla="*/ 34 h 40"/>
                <a:gd name="T24" fmla="*/ 71 w 71"/>
                <a:gd name="T25" fmla="*/ 22 h 40"/>
                <a:gd name="T26" fmla="*/ 68 w 71"/>
                <a:gd name="T27" fmla="*/ 22 h 40"/>
                <a:gd name="T28" fmla="*/ 68 w 71"/>
                <a:gd name="T29" fmla="*/ 17 h 40"/>
                <a:gd name="T30" fmla="*/ 71 w 71"/>
                <a:gd name="T31" fmla="*/ 17 h 40"/>
                <a:gd name="T32" fmla="*/ 71 w 71"/>
                <a:gd name="T33" fmla="*/ 11 h 40"/>
                <a:gd name="T34" fmla="*/ 68 w 71"/>
                <a:gd name="T35" fmla="*/ 11 h 40"/>
                <a:gd name="T36" fmla="*/ 68 w 71"/>
                <a:gd name="T37" fmla="*/ 6 h 40"/>
                <a:gd name="T38" fmla="*/ 71 w 71"/>
                <a:gd name="T39" fmla="*/ 6 h 40"/>
                <a:gd name="T40" fmla="*/ 71 w 71"/>
                <a:gd name="T41" fmla="*/ 0 h 40"/>
                <a:gd name="T42" fmla="*/ 0 w 71"/>
                <a:gd name="T43" fmla="*/ 0 h 40"/>
                <a:gd name="T44" fmla="*/ 0 w 71"/>
                <a:gd name="T45"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1" h="40">
                  <a:moveTo>
                    <a:pt x="0" y="6"/>
                  </a:moveTo>
                  <a:cubicBezTo>
                    <a:pt x="3" y="6"/>
                    <a:pt x="3" y="6"/>
                    <a:pt x="3" y="6"/>
                  </a:cubicBezTo>
                  <a:cubicBezTo>
                    <a:pt x="3" y="11"/>
                    <a:pt x="3" y="11"/>
                    <a:pt x="3" y="11"/>
                  </a:cubicBezTo>
                  <a:cubicBezTo>
                    <a:pt x="0" y="11"/>
                    <a:pt x="0" y="11"/>
                    <a:pt x="0" y="11"/>
                  </a:cubicBezTo>
                  <a:cubicBezTo>
                    <a:pt x="0" y="17"/>
                    <a:pt x="0" y="17"/>
                    <a:pt x="0" y="17"/>
                  </a:cubicBezTo>
                  <a:cubicBezTo>
                    <a:pt x="3" y="17"/>
                    <a:pt x="3" y="17"/>
                    <a:pt x="3" y="17"/>
                  </a:cubicBezTo>
                  <a:cubicBezTo>
                    <a:pt x="3" y="22"/>
                    <a:pt x="3" y="22"/>
                    <a:pt x="3" y="22"/>
                  </a:cubicBezTo>
                  <a:cubicBezTo>
                    <a:pt x="0" y="22"/>
                    <a:pt x="0" y="22"/>
                    <a:pt x="0" y="22"/>
                  </a:cubicBezTo>
                  <a:cubicBezTo>
                    <a:pt x="1" y="28"/>
                    <a:pt x="7" y="34"/>
                    <a:pt x="16" y="34"/>
                  </a:cubicBezTo>
                  <a:cubicBezTo>
                    <a:pt x="17" y="38"/>
                    <a:pt x="20" y="40"/>
                    <a:pt x="24" y="40"/>
                  </a:cubicBezTo>
                  <a:cubicBezTo>
                    <a:pt x="47" y="40"/>
                    <a:pt x="47" y="40"/>
                    <a:pt x="47" y="40"/>
                  </a:cubicBezTo>
                  <a:cubicBezTo>
                    <a:pt x="51" y="40"/>
                    <a:pt x="54" y="38"/>
                    <a:pt x="56" y="34"/>
                  </a:cubicBezTo>
                  <a:cubicBezTo>
                    <a:pt x="64" y="34"/>
                    <a:pt x="70" y="28"/>
                    <a:pt x="71" y="22"/>
                  </a:cubicBezTo>
                  <a:cubicBezTo>
                    <a:pt x="68" y="22"/>
                    <a:pt x="68" y="22"/>
                    <a:pt x="68" y="22"/>
                  </a:cubicBezTo>
                  <a:cubicBezTo>
                    <a:pt x="68" y="17"/>
                    <a:pt x="68" y="17"/>
                    <a:pt x="68" y="17"/>
                  </a:cubicBezTo>
                  <a:cubicBezTo>
                    <a:pt x="71" y="17"/>
                    <a:pt x="71" y="17"/>
                    <a:pt x="71" y="17"/>
                  </a:cubicBezTo>
                  <a:cubicBezTo>
                    <a:pt x="71" y="11"/>
                    <a:pt x="71" y="11"/>
                    <a:pt x="71" y="11"/>
                  </a:cubicBezTo>
                  <a:cubicBezTo>
                    <a:pt x="68" y="11"/>
                    <a:pt x="68" y="11"/>
                    <a:pt x="68" y="11"/>
                  </a:cubicBezTo>
                  <a:cubicBezTo>
                    <a:pt x="68" y="6"/>
                    <a:pt x="68" y="6"/>
                    <a:pt x="68" y="6"/>
                  </a:cubicBezTo>
                  <a:cubicBezTo>
                    <a:pt x="71" y="6"/>
                    <a:pt x="71" y="6"/>
                    <a:pt x="71" y="6"/>
                  </a:cubicBezTo>
                  <a:cubicBezTo>
                    <a:pt x="71" y="0"/>
                    <a:pt x="71" y="0"/>
                    <a:pt x="71" y="0"/>
                  </a:cubicBezTo>
                  <a:cubicBezTo>
                    <a:pt x="0" y="0"/>
                    <a:pt x="0" y="0"/>
                    <a:pt x="0" y="0"/>
                  </a:cubicBezTo>
                  <a:lnTo>
                    <a:pt x="0" y="6"/>
                  </a:lnTo>
                  <a:close/>
                </a:path>
              </a:pathLst>
            </a:custGeom>
            <a:grpFill/>
            <a:ln>
              <a:noFill/>
            </a:ln>
          </p:spPr>
          <p:txBody>
            <a:bodyPr vert="horz" wrap="square" lIns="91440" tIns="45720" rIns="91440" bIns="45720" numCol="1" anchor="t" anchorCtr="0" compatLnSpc="1"/>
            <a:lstStyle/>
            <a:p>
              <a:endParaRPr lang="en-US">
                <a:cs typeface="+mn-ea"/>
                <a:sym typeface="+mn-lt"/>
              </a:endParaRPr>
            </a:p>
          </p:txBody>
        </p:sp>
      </p:grpSp>
      <p:sp>
        <p:nvSpPr>
          <p:cNvPr id="382" name="文本占位符 1"/>
          <p:cNvSpPr/>
          <p:nvPr/>
        </p:nvSpPr>
        <p:spPr>
          <a:xfrm>
            <a:off x="637540" y="555625"/>
            <a:ext cx="3421380" cy="423545"/>
          </a:xfrm>
          <a:prstGeom prst="rect">
            <a:avLst/>
          </a:prstGeom>
          <a:noFill/>
        </p:spPr>
        <p:txBody>
          <a:bodyPr vert="horz" wrap="square" lIns="91440" tIns="45720" rIns="91440" bIns="45720" rtlCol="0" anchor="t">
            <a:spAutoFit/>
          </a:bodyPr>
          <a:lstStyle/>
          <a:p>
            <a:pPr lvl="0" algn="l" fontAlgn="base">
              <a:lnSpc>
                <a:spcPct val="90000"/>
              </a:lnSpc>
              <a:buClrTx/>
              <a:buSzTx/>
              <a:buFont typeface="Arial" panose="020B0604020202020204" pitchFamily="34" charset="0"/>
            </a:pPr>
            <a:r>
              <a:rPr lang="zh-CN" altLang="en-US" sz="2400" b="1" dirty="0">
                <a:solidFill>
                  <a:srgbClr val="348A8D"/>
                </a:solidFill>
                <a:cs typeface="+mn-ea"/>
                <a:sym typeface="+mn-lt"/>
              </a:rPr>
              <a:t>塑料污染</a:t>
            </a:r>
          </a:p>
        </p:txBody>
      </p:sp>
    </p:spTree>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additive="base">
                                        <p:cTn id="35" dur="500" fill="hold"/>
                                        <p:tgtEl>
                                          <p:spTgt spid="50"/>
                                        </p:tgtEl>
                                        <p:attrNameLst>
                                          <p:attrName>ppt_x</p:attrName>
                                        </p:attrNameLst>
                                      </p:cBhvr>
                                      <p:tavLst>
                                        <p:tav tm="0">
                                          <p:val>
                                            <p:strVal val="#ppt_x"/>
                                          </p:val>
                                        </p:tav>
                                        <p:tav tm="100000">
                                          <p:val>
                                            <p:strVal val="#ppt_x"/>
                                          </p:val>
                                        </p:tav>
                                      </p:tavLst>
                                    </p:anim>
                                    <p:anim calcmode="lin" valueType="num">
                                      <p:cBhvr additive="base">
                                        <p:cTn id="36" dur="500" fill="hold"/>
                                        <p:tgtEl>
                                          <p:spTgt spid="5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500" fill="hold"/>
                                        <p:tgtEl>
                                          <p:spTgt spid="51"/>
                                        </p:tgtEl>
                                        <p:attrNameLst>
                                          <p:attrName>ppt_x</p:attrName>
                                        </p:attrNameLst>
                                      </p:cBhvr>
                                      <p:tavLst>
                                        <p:tav tm="0">
                                          <p:val>
                                            <p:strVal val="#ppt_x"/>
                                          </p:val>
                                        </p:tav>
                                        <p:tav tm="100000">
                                          <p:val>
                                            <p:strVal val="#ppt_x"/>
                                          </p:val>
                                        </p:tav>
                                      </p:tavLst>
                                    </p:anim>
                                    <p:anim calcmode="lin" valueType="num">
                                      <p:cBhvr additive="base">
                                        <p:cTn id="40" dur="500" fill="hold"/>
                                        <p:tgtEl>
                                          <p:spTgt spid="5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anim calcmode="lin" valueType="num">
                                      <p:cBhvr additive="base">
                                        <p:cTn id="43" dur="500" fill="hold"/>
                                        <p:tgtEl>
                                          <p:spTgt spid="53"/>
                                        </p:tgtEl>
                                        <p:attrNameLst>
                                          <p:attrName>ppt_x</p:attrName>
                                        </p:attrNameLst>
                                      </p:cBhvr>
                                      <p:tavLst>
                                        <p:tav tm="0">
                                          <p:val>
                                            <p:strVal val="#ppt_x"/>
                                          </p:val>
                                        </p:tav>
                                        <p:tav tm="100000">
                                          <p:val>
                                            <p:strVal val="#ppt_x"/>
                                          </p:val>
                                        </p:tav>
                                      </p:tavLst>
                                    </p:anim>
                                    <p:anim calcmode="lin" valueType="num">
                                      <p:cBhvr additive="base">
                                        <p:cTn id="44" dur="500" fill="hold"/>
                                        <p:tgtEl>
                                          <p:spTgt spid="5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anim calcmode="lin" valueType="num">
                                      <p:cBhvr additive="base">
                                        <p:cTn id="47" dur="500" fill="hold"/>
                                        <p:tgtEl>
                                          <p:spTgt spid="54"/>
                                        </p:tgtEl>
                                        <p:attrNameLst>
                                          <p:attrName>ppt_x</p:attrName>
                                        </p:attrNameLst>
                                      </p:cBhvr>
                                      <p:tavLst>
                                        <p:tav tm="0">
                                          <p:val>
                                            <p:strVal val="#ppt_x"/>
                                          </p:val>
                                        </p:tav>
                                        <p:tav tm="100000">
                                          <p:val>
                                            <p:strVal val="#ppt_x"/>
                                          </p:val>
                                        </p:tav>
                                      </p:tavLst>
                                    </p:anim>
                                    <p:anim calcmode="lin" valueType="num">
                                      <p:cBhvr additive="base">
                                        <p:cTn id="48" dur="500" fill="hold"/>
                                        <p:tgtEl>
                                          <p:spTgt spid="5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additive="base">
                                        <p:cTn id="51" dur="500" fill="hold"/>
                                        <p:tgtEl>
                                          <p:spTgt spid="55"/>
                                        </p:tgtEl>
                                        <p:attrNameLst>
                                          <p:attrName>ppt_x</p:attrName>
                                        </p:attrNameLst>
                                      </p:cBhvr>
                                      <p:tavLst>
                                        <p:tav tm="0">
                                          <p:val>
                                            <p:strVal val="#ppt_x"/>
                                          </p:val>
                                        </p:tav>
                                        <p:tav tm="100000">
                                          <p:val>
                                            <p:strVal val="#ppt_x"/>
                                          </p:val>
                                        </p:tav>
                                      </p:tavLst>
                                    </p:anim>
                                    <p:anim calcmode="lin" valueType="num">
                                      <p:cBhvr additive="base">
                                        <p:cTn id="52" dur="500" fill="hold"/>
                                        <p:tgtEl>
                                          <p:spTgt spid="5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 calcmode="lin" valueType="num">
                                      <p:cBhvr additive="base">
                                        <p:cTn id="55" dur="500" fill="hold"/>
                                        <p:tgtEl>
                                          <p:spTgt spid="56"/>
                                        </p:tgtEl>
                                        <p:attrNameLst>
                                          <p:attrName>ppt_x</p:attrName>
                                        </p:attrNameLst>
                                      </p:cBhvr>
                                      <p:tavLst>
                                        <p:tav tm="0">
                                          <p:val>
                                            <p:strVal val="#ppt_x"/>
                                          </p:val>
                                        </p:tav>
                                        <p:tav tm="100000">
                                          <p:val>
                                            <p:strVal val="#ppt_x"/>
                                          </p:val>
                                        </p:tav>
                                      </p:tavLst>
                                    </p:anim>
                                    <p:anim calcmode="lin" valueType="num">
                                      <p:cBhvr additive="base">
                                        <p:cTn id="56" dur="500" fill="hold"/>
                                        <p:tgtEl>
                                          <p:spTgt spid="56"/>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63"/>
                                        </p:tgtEl>
                                        <p:attrNameLst>
                                          <p:attrName>style.visibility</p:attrName>
                                        </p:attrNameLst>
                                      </p:cBhvr>
                                      <p:to>
                                        <p:strVal val="visible"/>
                                      </p:to>
                                    </p:set>
                                    <p:anim calcmode="lin" valueType="num">
                                      <p:cBhvr additive="base">
                                        <p:cTn id="59" dur="500" fill="hold"/>
                                        <p:tgtEl>
                                          <p:spTgt spid="63"/>
                                        </p:tgtEl>
                                        <p:attrNameLst>
                                          <p:attrName>ppt_x</p:attrName>
                                        </p:attrNameLst>
                                      </p:cBhvr>
                                      <p:tavLst>
                                        <p:tav tm="0">
                                          <p:val>
                                            <p:strVal val="#ppt_x"/>
                                          </p:val>
                                        </p:tav>
                                        <p:tav tm="100000">
                                          <p:val>
                                            <p:strVal val="#ppt_x"/>
                                          </p:val>
                                        </p:tav>
                                      </p:tavLst>
                                    </p:anim>
                                    <p:anim calcmode="lin" valueType="num">
                                      <p:cBhvr additive="base">
                                        <p:cTn id="60" dur="500" fill="hold"/>
                                        <p:tgtEl>
                                          <p:spTgt spid="6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additive="base">
                                        <p:cTn id="63" dur="500" fill="hold"/>
                                        <p:tgtEl>
                                          <p:spTgt spid="64"/>
                                        </p:tgtEl>
                                        <p:attrNameLst>
                                          <p:attrName>ppt_x</p:attrName>
                                        </p:attrNameLst>
                                      </p:cBhvr>
                                      <p:tavLst>
                                        <p:tav tm="0">
                                          <p:val>
                                            <p:strVal val="#ppt_x"/>
                                          </p:val>
                                        </p:tav>
                                        <p:tav tm="100000">
                                          <p:val>
                                            <p:strVal val="#ppt_x"/>
                                          </p:val>
                                        </p:tav>
                                      </p:tavLst>
                                    </p:anim>
                                    <p:anim calcmode="lin" valueType="num">
                                      <p:cBhvr additive="base">
                                        <p:cTn id="64" dur="500" fill="hold"/>
                                        <p:tgtEl>
                                          <p:spTgt spid="64"/>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additive="base">
                                        <p:cTn id="67" dur="500" fill="hold"/>
                                        <p:tgtEl>
                                          <p:spTgt spid="76"/>
                                        </p:tgtEl>
                                        <p:attrNameLst>
                                          <p:attrName>ppt_x</p:attrName>
                                        </p:attrNameLst>
                                      </p:cBhvr>
                                      <p:tavLst>
                                        <p:tav tm="0">
                                          <p:val>
                                            <p:strVal val="#ppt_x"/>
                                          </p:val>
                                        </p:tav>
                                        <p:tav tm="100000">
                                          <p:val>
                                            <p:strVal val="#ppt_x"/>
                                          </p:val>
                                        </p:tav>
                                      </p:tavLst>
                                    </p:anim>
                                    <p:anim calcmode="lin" valueType="num">
                                      <p:cBhvr additive="base">
                                        <p:cTn id="68"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14" grpId="0" bldLvl="0" animBg="1"/>
      <p:bldP spid="51" grpId="0"/>
      <p:bldP spid="53" grpId="0"/>
      <p:bldP spid="54" grpId="0"/>
      <p:bldP spid="55" grpId="0"/>
      <p:bldP spid="56"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文本占位符 3"/>
          <p:cNvSpPr>
            <a:spLocks noGrp="1"/>
          </p:cNvSpPr>
          <p:nvPr>
            <p:ph type="body" sz="quarter" idx="12"/>
          </p:nvPr>
        </p:nvSpPr>
        <p:spPr>
          <a:xfrm>
            <a:off x="1500460" y="2341744"/>
            <a:ext cx="4141771" cy="2961824"/>
          </a:xfrm>
        </p:spPr>
        <p:txBody>
          <a:bodyPr>
            <a:normAutofit/>
          </a:bodyPr>
          <a:lstStyle/>
          <a:p>
            <a:pPr>
              <a:lnSpc>
                <a:spcPct val="160000"/>
              </a:lnSpc>
            </a:pPr>
            <a:r>
              <a:rPr lang="zh-CN" altLang="en-US" sz="2000" b="1" dirty="0">
                <a:solidFill>
                  <a:srgbClr val="348A8D"/>
                </a:solidFill>
                <a:latin typeface="+mn-lt"/>
                <a:ea typeface="+mn-ea"/>
                <a:cs typeface="+mn-ea"/>
                <a:sym typeface="+mn-lt"/>
              </a:rPr>
              <a:t>（一）全球气候变暖</a:t>
            </a:r>
          </a:p>
          <a:p>
            <a:pPr>
              <a:lnSpc>
                <a:spcPct val="160000"/>
              </a:lnSpc>
            </a:pPr>
            <a:r>
              <a:rPr lang="zh-CN" altLang="en-US" sz="1400" dirty="0">
                <a:solidFill>
                  <a:schemeClr val="tx1">
                    <a:lumMod val="85000"/>
                    <a:lumOff val="15000"/>
                  </a:schemeClr>
                </a:solidFill>
                <a:latin typeface="+mn-lt"/>
                <a:ea typeface="+mn-ea"/>
                <a:cs typeface="+mn-ea"/>
                <a:sym typeface="+mn-lt"/>
              </a:rPr>
              <a:t>在人类使用化石燃料煤炭的过程中，在某些工业生产过程中，不断地释放出二氧化碳、甲烷、氮氧化物等气体。这些气体阻止地球表面热量散发，引起两极冰川的融化，会带来频繁的暴风雨，会导致生物物种的减少，更会使海平面上升。</a:t>
            </a:r>
          </a:p>
        </p:txBody>
      </p:sp>
      <p:sp>
        <p:nvSpPr>
          <p:cNvPr id="5" name="文本占位符 1"/>
          <p:cNvSpPr/>
          <p:nvPr/>
        </p:nvSpPr>
        <p:spPr>
          <a:xfrm>
            <a:off x="1500505" y="1511935"/>
            <a:ext cx="2523490" cy="424732"/>
          </a:xfrm>
          <a:prstGeom prst="rect">
            <a:avLst/>
          </a:prstGeom>
          <a:noFill/>
        </p:spPr>
        <p:txBody>
          <a:bodyPr vert="horz" wrap="square" lIns="91440" tIns="45720" rIns="91440" bIns="45720" rtlCol="0" anchor="t">
            <a:spAutoFit/>
          </a:bodyPr>
          <a:lstStyle/>
          <a:p>
            <a:pPr lvl="0" algn="l" fontAlgn="base">
              <a:lnSpc>
                <a:spcPct val="90000"/>
              </a:lnSpc>
              <a:buClrTx/>
              <a:buSzTx/>
              <a:buFont typeface="Arial" panose="020B0604020202020204" pitchFamily="34" charset="0"/>
            </a:pPr>
            <a:r>
              <a:rPr lang="zh-CN" altLang="en-US" sz="2400" b="1" dirty="0">
                <a:solidFill>
                  <a:srgbClr val="348A8D"/>
                </a:solidFill>
                <a:cs typeface="+mn-ea"/>
                <a:sym typeface="+mn-lt"/>
              </a:rPr>
              <a:t>十 大 环 境 问 题</a:t>
            </a:r>
          </a:p>
        </p:txBody>
      </p:sp>
      <p:pic>
        <p:nvPicPr>
          <p:cNvPr id="32" name="图片 31" descr="G:\PPT\世界环境日\51miz-E1258506-64E09375-3840x2400.jpg51miz-E1258506-64E09375-3840x240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672064" y="2645282"/>
            <a:ext cx="3768821" cy="2355215"/>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down)">
                                      <p:cBhvr>
                                        <p:cTn id="23" dur="580">
                                          <p:stCondLst>
                                            <p:cond delay="0"/>
                                          </p:stCondLst>
                                        </p:cTn>
                                        <p:tgtEl>
                                          <p:spTgt spid="4">
                                            <p:txEl>
                                              <p:pRg st="1" end="1"/>
                                            </p:txEl>
                                          </p:spTgt>
                                        </p:tgtEl>
                                      </p:cBhvr>
                                    </p:animEffect>
                                    <p:anim calcmode="lin" valueType="num">
                                      <p:cBhvr>
                                        <p:cTn id="24"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xEl>
                                              <p:pRg st="1" end="1"/>
                                            </p:txEl>
                                          </p:spTgt>
                                        </p:tgtEl>
                                      </p:cBhvr>
                                      <p:to x="100000" y="60000"/>
                                    </p:animScale>
                                    <p:animScale>
                                      <p:cBhvr>
                                        <p:cTn id="30" dur="166" decel="50000">
                                          <p:stCondLst>
                                            <p:cond delay="676"/>
                                          </p:stCondLst>
                                        </p:cTn>
                                        <p:tgtEl>
                                          <p:spTgt spid="4">
                                            <p:txEl>
                                              <p:pRg st="1" end="1"/>
                                            </p:txEl>
                                          </p:spTgt>
                                        </p:tgtEl>
                                      </p:cBhvr>
                                      <p:to x="100000" y="100000"/>
                                    </p:animScale>
                                    <p:animScale>
                                      <p:cBhvr>
                                        <p:cTn id="31" dur="26">
                                          <p:stCondLst>
                                            <p:cond delay="1312"/>
                                          </p:stCondLst>
                                        </p:cTn>
                                        <p:tgtEl>
                                          <p:spTgt spid="4">
                                            <p:txEl>
                                              <p:pRg st="1" end="1"/>
                                            </p:txEl>
                                          </p:spTgt>
                                        </p:tgtEl>
                                      </p:cBhvr>
                                      <p:to x="100000" y="80000"/>
                                    </p:animScale>
                                    <p:animScale>
                                      <p:cBhvr>
                                        <p:cTn id="32" dur="166" decel="50000">
                                          <p:stCondLst>
                                            <p:cond delay="1338"/>
                                          </p:stCondLst>
                                        </p:cTn>
                                        <p:tgtEl>
                                          <p:spTgt spid="4">
                                            <p:txEl>
                                              <p:pRg st="1" end="1"/>
                                            </p:txEl>
                                          </p:spTgt>
                                        </p:tgtEl>
                                      </p:cBhvr>
                                      <p:to x="100000" y="100000"/>
                                    </p:animScale>
                                    <p:animScale>
                                      <p:cBhvr>
                                        <p:cTn id="33" dur="26">
                                          <p:stCondLst>
                                            <p:cond delay="1642"/>
                                          </p:stCondLst>
                                        </p:cTn>
                                        <p:tgtEl>
                                          <p:spTgt spid="4">
                                            <p:txEl>
                                              <p:pRg st="1" end="1"/>
                                            </p:txEl>
                                          </p:spTgt>
                                        </p:tgtEl>
                                      </p:cBhvr>
                                      <p:to x="100000" y="90000"/>
                                    </p:animScale>
                                    <p:animScale>
                                      <p:cBhvr>
                                        <p:cTn id="34" dur="166" decel="50000">
                                          <p:stCondLst>
                                            <p:cond delay="1668"/>
                                          </p:stCondLst>
                                        </p:cTn>
                                        <p:tgtEl>
                                          <p:spTgt spid="4">
                                            <p:txEl>
                                              <p:pRg st="1" end="1"/>
                                            </p:txEl>
                                          </p:spTgt>
                                        </p:tgtEl>
                                      </p:cBhvr>
                                      <p:to x="100000" y="100000"/>
                                    </p:animScale>
                                    <p:animScale>
                                      <p:cBhvr>
                                        <p:cTn id="35" dur="26">
                                          <p:stCondLst>
                                            <p:cond delay="1808"/>
                                          </p:stCondLst>
                                        </p:cTn>
                                        <p:tgtEl>
                                          <p:spTgt spid="4">
                                            <p:txEl>
                                              <p:pRg st="1" end="1"/>
                                            </p:txEl>
                                          </p:spTgt>
                                        </p:tgtEl>
                                      </p:cBhvr>
                                      <p:to x="100000" y="95000"/>
                                    </p:animScale>
                                    <p:animScale>
                                      <p:cBhvr>
                                        <p:cTn id="36" dur="166" decel="50000">
                                          <p:stCondLst>
                                            <p:cond delay="1834"/>
                                          </p:stCondLst>
                                        </p:cTn>
                                        <p:tgtEl>
                                          <p:spTgt spid="4">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down)">
                                      <p:cBhvr>
                                        <p:cTn id="39" dur="580">
                                          <p:stCondLst>
                                            <p:cond delay="0"/>
                                          </p:stCondLst>
                                        </p:cTn>
                                        <p:tgtEl>
                                          <p:spTgt spid="32"/>
                                        </p:tgtEl>
                                      </p:cBhvr>
                                    </p:animEffect>
                                    <p:anim calcmode="lin" valueType="num">
                                      <p:cBhvr>
                                        <p:cTn id="40"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45" dur="26">
                                          <p:stCondLst>
                                            <p:cond delay="650"/>
                                          </p:stCondLst>
                                        </p:cTn>
                                        <p:tgtEl>
                                          <p:spTgt spid="32"/>
                                        </p:tgtEl>
                                      </p:cBhvr>
                                      <p:to x="100000" y="60000"/>
                                    </p:animScale>
                                    <p:animScale>
                                      <p:cBhvr>
                                        <p:cTn id="46" dur="166" decel="50000">
                                          <p:stCondLst>
                                            <p:cond delay="676"/>
                                          </p:stCondLst>
                                        </p:cTn>
                                        <p:tgtEl>
                                          <p:spTgt spid="32"/>
                                        </p:tgtEl>
                                      </p:cBhvr>
                                      <p:to x="100000" y="100000"/>
                                    </p:animScale>
                                    <p:animScale>
                                      <p:cBhvr>
                                        <p:cTn id="47" dur="26">
                                          <p:stCondLst>
                                            <p:cond delay="1312"/>
                                          </p:stCondLst>
                                        </p:cTn>
                                        <p:tgtEl>
                                          <p:spTgt spid="32"/>
                                        </p:tgtEl>
                                      </p:cBhvr>
                                      <p:to x="100000" y="80000"/>
                                    </p:animScale>
                                    <p:animScale>
                                      <p:cBhvr>
                                        <p:cTn id="48" dur="166" decel="50000">
                                          <p:stCondLst>
                                            <p:cond delay="1338"/>
                                          </p:stCondLst>
                                        </p:cTn>
                                        <p:tgtEl>
                                          <p:spTgt spid="32"/>
                                        </p:tgtEl>
                                      </p:cBhvr>
                                      <p:to x="100000" y="100000"/>
                                    </p:animScale>
                                    <p:animScale>
                                      <p:cBhvr>
                                        <p:cTn id="49" dur="26">
                                          <p:stCondLst>
                                            <p:cond delay="1642"/>
                                          </p:stCondLst>
                                        </p:cTn>
                                        <p:tgtEl>
                                          <p:spTgt spid="32"/>
                                        </p:tgtEl>
                                      </p:cBhvr>
                                      <p:to x="100000" y="90000"/>
                                    </p:animScale>
                                    <p:animScale>
                                      <p:cBhvr>
                                        <p:cTn id="50" dur="166" decel="50000">
                                          <p:stCondLst>
                                            <p:cond delay="1668"/>
                                          </p:stCondLst>
                                        </p:cTn>
                                        <p:tgtEl>
                                          <p:spTgt spid="32"/>
                                        </p:tgtEl>
                                      </p:cBhvr>
                                      <p:to x="100000" y="100000"/>
                                    </p:animScale>
                                    <p:animScale>
                                      <p:cBhvr>
                                        <p:cTn id="51" dur="26">
                                          <p:stCondLst>
                                            <p:cond delay="1808"/>
                                          </p:stCondLst>
                                        </p:cTn>
                                        <p:tgtEl>
                                          <p:spTgt spid="32"/>
                                        </p:tgtEl>
                                      </p:cBhvr>
                                      <p:to x="100000" y="95000"/>
                                    </p:animScale>
                                    <p:animScale>
                                      <p:cBhvr>
                                        <p:cTn id="52" dur="166" decel="50000">
                                          <p:stCondLst>
                                            <p:cond delay="1834"/>
                                          </p:stCondLst>
                                        </p:cTn>
                                        <p:tgtEl>
                                          <p:spTgt spid="3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文本占位符 3"/>
          <p:cNvSpPr>
            <a:spLocks noGrp="1"/>
          </p:cNvSpPr>
          <p:nvPr>
            <p:ph type="body" sz="quarter" idx="12"/>
          </p:nvPr>
        </p:nvSpPr>
        <p:spPr>
          <a:xfrm>
            <a:off x="6528048" y="2708920"/>
            <a:ext cx="4032448" cy="2592288"/>
          </a:xfrm>
        </p:spPr>
        <p:txBody>
          <a:bodyPr>
            <a:normAutofit/>
          </a:bodyPr>
          <a:lstStyle/>
          <a:p>
            <a:pPr>
              <a:lnSpc>
                <a:spcPct val="110000"/>
              </a:lnSpc>
            </a:pPr>
            <a:r>
              <a:rPr lang="zh-CN" altLang="en-US" sz="1900" b="1" dirty="0">
                <a:solidFill>
                  <a:srgbClr val="348A8D"/>
                </a:solidFill>
                <a:latin typeface="+mn-lt"/>
                <a:ea typeface="+mn-ea"/>
                <a:cs typeface="+mn-ea"/>
                <a:sym typeface="+mn-lt"/>
              </a:rPr>
              <a:t>（二）臭氧层的耗损与破坏</a:t>
            </a:r>
          </a:p>
          <a:p>
            <a:pPr>
              <a:lnSpc>
                <a:spcPct val="150000"/>
              </a:lnSpc>
            </a:pPr>
            <a:r>
              <a:rPr lang="zh-CN" altLang="en-US" sz="1400" dirty="0">
                <a:solidFill>
                  <a:schemeClr val="tx1">
                    <a:lumMod val="85000"/>
                    <a:lumOff val="15000"/>
                  </a:schemeClr>
                </a:solidFill>
                <a:latin typeface="+mn-lt"/>
                <a:ea typeface="+mn-ea"/>
                <a:cs typeface="+mn-ea"/>
                <a:sym typeface="+mn-lt"/>
              </a:rPr>
              <a:t>数十年来，人类广泛使用氟氯烃类化合物与哈龙作制冷剂、除臭剂、喷雾剂等，这些化学物质释入大气破坏臭氧层，它将导致人类皮肤癌和白内障的发病率增高，使人类的免疫系统受到损害，它还会严重地破坏海洋和陆地的生态系统，阻碍植物的正常生长。</a:t>
            </a:r>
          </a:p>
        </p:txBody>
      </p:sp>
      <p:sp>
        <p:nvSpPr>
          <p:cNvPr id="7" name="文本占位符 1"/>
          <p:cNvSpPr/>
          <p:nvPr/>
        </p:nvSpPr>
        <p:spPr>
          <a:xfrm>
            <a:off x="1919536" y="1556792"/>
            <a:ext cx="3937000" cy="423545"/>
          </a:xfrm>
          <a:prstGeom prst="rect">
            <a:avLst/>
          </a:prstGeom>
          <a:noFill/>
        </p:spPr>
        <p:txBody>
          <a:bodyPr vert="horz" wrap="square" lIns="91440" tIns="45720" rIns="91440" bIns="45720" rtlCol="0" anchor="t">
            <a:spAutoFit/>
          </a:bodyPr>
          <a:lstStyle/>
          <a:p>
            <a:pPr lvl="0" algn="l" fontAlgn="base">
              <a:lnSpc>
                <a:spcPct val="90000"/>
              </a:lnSpc>
              <a:buClrTx/>
              <a:buSzTx/>
              <a:buFont typeface="Arial" panose="020B0604020202020204" pitchFamily="34" charset="0"/>
            </a:pPr>
            <a:r>
              <a:rPr lang="zh-CN" altLang="en-US" sz="2400" b="1" dirty="0">
                <a:solidFill>
                  <a:srgbClr val="348A8D"/>
                </a:solidFill>
                <a:cs typeface="+mn-ea"/>
                <a:sym typeface="+mn-lt"/>
              </a:rPr>
              <a:t>十 大 环 境 问 题</a:t>
            </a:r>
          </a:p>
        </p:txBody>
      </p:sp>
      <p:pic>
        <p:nvPicPr>
          <p:cNvPr id="32" name="图片 31" descr="G:\PPT\世界环境日\51miz-E1260405-44C61897-3840x2400.jpg51miz-E1260405-44C61897-3840x240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919657" y="2878767"/>
            <a:ext cx="3925774" cy="2453005"/>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80">
                                          <p:stCondLst>
                                            <p:cond delay="0"/>
                                          </p:stCondLst>
                                        </p:cTn>
                                        <p:tgtEl>
                                          <p:spTgt spid="32"/>
                                        </p:tgtEl>
                                      </p:cBhvr>
                                    </p:animEffect>
                                    <p:anim calcmode="lin" valueType="num">
                                      <p:cBhvr>
                                        <p:cTn id="8"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3" dur="26">
                                          <p:stCondLst>
                                            <p:cond delay="650"/>
                                          </p:stCondLst>
                                        </p:cTn>
                                        <p:tgtEl>
                                          <p:spTgt spid="32"/>
                                        </p:tgtEl>
                                      </p:cBhvr>
                                      <p:to x="100000" y="60000"/>
                                    </p:animScale>
                                    <p:animScale>
                                      <p:cBhvr>
                                        <p:cTn id="14" dur="166" decel="50000">
                                          <p:stCondLst>
                                            <p:cond delay="676"/>
                                          </p:stCondLst>
                                        </p:cTn>
                                        <p:tgtEl>
                                          <p:spTgt spid="32"/>
                                        </p:tgtEl>
                                      </p:cBhvr>
                                      <p:to x="100000" y="100000"/>
                                    </p:animScale>
                                    <p:animScale>
                                      <p:cBhvr>
                                        <p:cTn id="15" dur="26">
                                          <p:stCondLst>
                                            <p:cond delay="1312"/>
                                          </p:stCondLst>
                                        </p:cTn>
                                        <p:tgtEl>
                                          <p:spTgt spid="32"/>
                                        </p:tgtEl>
                                      </p:cBhvr>
                                      <p:to x="100000" y="80000"/>
                                    </p:animScale>
                                    <p:animScale>
                                      <p:cBhvr>
                                        <p:cTn id="16" dur="166" decel="50000">
                                          <p:stCondLst>
                                            <p:cond delay="1338"/>
                                          </p:stCondLst>
                                        </p:cTn>
                                        <p:tgtEl>
                                          <p:spTgt spid="32"/>
                                        </p:tgtEl>
                                      </p:cBhvr>
                                      <p:to x="100000" y="100000"/>
                                    </p:animScale>
                                    <p:animScale>
                                      <p:cBhvr>
                                        <p:cTn id="17" dur="26">
                                          <p:stCondLst>
                                            <p:cond delay="1642"/>
                                          </p:stCondLst>
                                        </p:cTn>
                                        <p:tgtEl>
                                          <p:spTgt spid="32"/>
                                        </p:tgtEl>
                                      </p:cBhvr>
                                      <p:to x="100000" y="90000"/>
                                    </p:animScale>
                                    <p:animScale>
                                      <p:cBhvr>
                                        <p:cTn id="18" dur="166" decel="50000">
                                          <p:stCondLst>
                                            <p:cond delay="1668"/>
                                          </p:stCondLst>
                                        </p:cTn>
                                        <p:tgtEl>
                                          <p:spTgt spid="32"/>
                                        </p:tgtEl>
                                      </p:cBhvr>
                                      <p:to x="100000" y="100000"/>
                                    </p:animScale>
                                    <p:animScale>
                                      <p:cBhvr>
                                        <p:cTn id="19" dur="26">
                                          <p:stCondLst>
                                            <p:cond delay="1808"/>
                                          </p:stCondLst>
                                        </p:cTn>
                                        <p:tgtEl>
                                          <p:spTgt spid="32"/>
                                        </p:tgtEl>
                                      </p:cBhvr>
                                      <p:to x="100000" y="95000"/>
                                    </p:animScale>
                                    <p:animScale>
                                      <p:cBhvr>
                                        <p:cTn id="20" dur="166" decel="50000">
                                          <p:stCondLst>
                                            <p:cond delay="1834"/>
                                          </p:stCondLst>
                                        </p:cTn>
                                        <p:tgtEl>
                                          <p:spTgt spid="3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down)">
                                      <p:cBhvr>
                                        <p:cTn id="23" dur="580">
                                          <p:stCondLst>
                                            <p:cond delay="0"/>
                                          </p:stCondLst>
                                        </p:cTn>
                                        <p:tgtEl>
                                          <p:spTgt spid="4">
                                            <p:txEl>
                                              <p:pRg st="0" end="0"/>
                                            </p:txEl>
                                          </p:spTgt>
                                        </p:tgtEl>
                                      </p:cBhvr>
                                    </p:animEffect>
                                    <p:anim calcmode="lin" valueType="num">
                                      <p:cBhvr>
                                        <p:cTn id="24"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xEl>
                                              <p:pRg st="0" end="0"/>
                                            </p:txEl>
                                          </p:spTgt>
                                        </p:tgtEl>
                                      </p:cBhvr>
                                      <p:to x="100000" y="60000"/>
                                    </p:animScale>
                                    <p:animScale>
                                      <p:cBhvr>
                                        <p:cTn id="30" dur="166" decel="50000">
                                          <p:stCondLst>
                                            <p:cond delay="676"/>
                                          </p:stCondLst>
                                        </p:cTn>
                                        <p:tgtEl>
                                          <p:spTgt spid="4">
                                            <p:txEl>
                                              <p:pRg st="0" end="0"/>
                                            </p:txEl>
                                          </p:spTgt>
                                        </p:tgtEl>
                                      </p:cBhvr>
                                      <p:to x="100000" y="100000"/>
                                    </p:animScale>
                                    <p:animScale>
                                      <p:cBhvr>
                                        <p:cTn id="31" dur="26">
                                          <p:stCondLst>
                                            <p:cond delay="1312"/>
                                          </p:stCondLst>
                                        </p:cTn>
                                        <p:tgtEl>
                                          <p:spTgt spid="4">
                                            <p:txEl>
                                              <p:pRg st="0" end="0"/>
                                            </p:txEl>
                                          </p:spTgt>
                                        </p:tgtEl>
                                      </p:cBhvr>
                                      <p:to x="100000" y="80000"/>
                                    </p:animScale>
                                    <p:animScale>
                                      <p:cBhvr>
                                        <p:cTn id="32" dur="166" decel="50000">
                                          <p:stCondLst>
                                            <p:cond delay="1338"/>
                                          </p:stCondLst>
                                        </p:cTn>
                                        <p:tgtEl>
                                          <p:spTgt spid="4">
                                            <p:txEl>
                                              <p:pRg st="0" end="0"/>
                                            </p:txEl>
                                          </p:spTgt>
                                        </p:tgtEl>
                                      </p:cBhvr>
                                      <p:to x="100000" y="100000"/>
                                    </p:animScale>
                                    <p:animScale>
                                      <p:cBhvr>
                                        <p:cTn id="33" dur="26">
                                          <p:stCondLst>
                                            <p:cond delay="1642"/>
                                          </p:stCondLst>
                                        </p:cTn>
                                        <p:tgtEl>
                                          <p:spTgt spid="4">
                                            <p:txEl>
                                              <p:pRg st="0" end="0"/>
                                            </p:txEl>
                                          </p:spTgt>
                                        </p:tgtEl>
                                      </p:cBhvr>
                                      <p:to x="100000" y="90000"/>
                                    </p:animScale>
                                    <p:animScale>
                                      <p:cBhvr>
                                        <p:cTn id="34" dur="166" decel="50000">
                                          <p:stCondLst>
                                            <p:cond delay="1668"/>
                                          </p:stCondLst>
                                        </p:cTn>
                                        <p:tgtEl>
                                          <p:spTgt spid="4">
                                            <p:txEl>
                                              <p:pRg st="0" end="0"/>
                                            </p:txEl>
                                          </p:spTgt>
                                        </p:tgtEl>
                                      </p:cBhvr>
                                      <p:to x="100000" y="100000"/>
                                    </p:animScale>
                                    <p:animScale>
                                      <p:cBhvr>
                                        <p:cTn id="35" dur="26">
                                          <p:stCondLst>
                                            <p:cond delay="1808"/>
                                          </p:stCondLst>
                                        </p:cTn>
                                        <p:tgtEl>
                                          <p:spTgt spid="4">
                                            <p:txEl>
                                              <p:pRg st="0" end="0"/>
                                            </p:txEl>
                                          </p:spTgt>
                                        </p:tgtEl>
                                      </p:cBhvr>
                                      <p:to x="100000" y="95000"/>
                                    </p:animScale>
                                    <p:animScale>
                                      <p:cBhvr>
                                        <p:cTn id="36" dur="166" decel="50000">
                                          <p:stCondLst>
                                            <p:cond delay="1834"/>
                                          </p:stCondLst>
                                        </p:cTn>
                                        <p:tgtEl>
                                          <p:spTgt spid="4">
                                            <p:txEl>
                                              <p:pRg st="0" end="0"/>
                                            </p:tx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Effect transition="in" filter="wipe(down)">
                                      <p:cBhvr>
                                        <p:cTn id="39" dur="580">
                                          <p:stCondLst>
                                            <p:cond delay="0"/>
                                          </p:stCondLst>
                                        </p:cTn>
                                        <p:tgtEl>
                                          <p:spTgt spid="4">
                                            <p:txEl>
                                              <p:pRg st="1" end="1"/>
                                            </p:txEl>
                                          </p:spTgt>
                                        </p:tgtEl>
                                      </p:cBhvr>
                                    </p:animEffect>
                                    <p:anim calcmode="lin" valueType="num">
                                      <p:cBhvr>
                                        <p:cTn id="40"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txEl>
                                              <p:pRg st="1" end="1"/>
                                            </p:txEl>
                                          </p:spTgt>
                                        </p:tgtEl>
                                      </p:cBhvr>
                                      <p:to x="100000" y="60000"/>
                                    </p:animScale>
                                    <p:animScale>
                                      <p:cBhvr>
                                        <p:cTn id="46" dur="166" decel="50000">
                                          <p:stCondLst>
                                            <p:cond delay="676"/>
                                          </p:stCondLst>
                                        </p:cTn>
                                        <p:tgtEl>
                                          <p:spTgt spid="4">
                                            <p:txEl>
                                              <p:pRg st="1" end="1"/>
                                            </p:txEl>
                                          </p:spTgt>
                                        </p:tgtEl>
                                      </p:cBhvr>
                                      <p:to x="100000" y="100000"/>
                                    </p:animScale>
                                    <p:animScale>
                                      <p:cBhvr>
                                        <p:cTn id="47" dur="26">
                                          <p:stCondLst>
                                            <p:cond delay="1312"/>
                                          </p:stCondLst>
                                        </p:cTn>
                                        <p:tgtEl>
                                          <p:spTgt spid="4">
                                            <p:txEl>
                                              <p:pRg st="1" end="1"/>
                                            </p:txEl>
                                          </p:spTgt>
                                        </p:tgtEl>
                                      </p:cBhvr>
                                      <p:to x="100000" y="80000"/>
                                    </p:animScale>
                                    <p:animScale>
                                      <p:cBhvr>
                                        <p:cTn id="48" dur="166" decel="50000">
                                          <p:stCondLst>
                                            <p:cond delay="1338"/>
                                          </p:stCondLst>
                                        </p:cTn>
                                        <p:tgtEl>
                                          <p:spTgt spid="4">
                                            <p:txEl>
                                              <p:pRg st="1" end="1"/>
                                            </p:txEl>
                                          </p:spTgt>
                                        </p:tgtEl>
                                      </p:cBhvr>
                                      <p:to x="100000" y="100000"/>
                                    </p:animScale>
                                    <p:animScale>
                                      <p:cBhvr>
                                        <p:cTn id="49" dur="26">
                                          <p:stCondLst>
                                            <p:cond delay="1642"/>
                                          </p:stCondLst>
                                        </p:cTn>
                                        <p:tgtEl>
                                          <p:spTgt spid="4">
                                            <p:txEl>
                                              <p:pRg st="1" end="1"/>
                                            </p:txEl>
                                          </p:spTgt>
                                        </p:tgtEl>
                                      </p:cBhvr>
                                      <p:to x="100000" y="90000"/>
                                    </p:animScale>
                                    <p:animScale>
                                      <p:cBhvr>
                                        <p:cTn id="50" dur="166" decel="50000">
                                          <p:stCondLst>
                                            <p:cond delay="1668"/>
                                          </p:stCondLst>
                                        </p:cTn>
                                        <p:tgtEl>
                                          <p:spTgt spid="4">
                                            <p:txEl>
                                              <p:pRg st="1" end="1"/>
                                            </p:txEl>
                                          </p:spTgt>
                                        </p:tgtEl>
                                      </p:cBhvr>
                                      <p:to x="100000" y="100000"/>
                                    </p:animScale>
                                    <p:animScale>
                                      <p:cBhvr>
                                        <p:cTn id="51" dur="26">
                                          <p:stCondLst>
                                            <p:cond delay="1808"/>
                                          </p:stCondLst>
                                        </p:cTn>
                                        <p:tgtEl>
                                          <p:spTgt spid="4">
                                            <p:txEl>
                                              <p:pRg st="1" end="1"/>
                                            </p:txEl>
                                          </p:spTgt>
                                        </p:tgtEl>
                                      </p:cBhvr>
                                      <p:to x="100000" y="95000"/>
                                    </p:animScale>
                                    <p:animScale>
                                      <p:cBhvr>
                                        <p:cTn id="52" dur="166" decel="50000">
                                          <p:stCondLst>
                                            <p:cond delay="1834"/>
                                          </p:stCondLst>
                                        </p:cTn>
                                        <p:tgtEl>
                                          <p:spTgt spid="4">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文本占位符 3"/>
          <p:cNvSpPr>
            <a:spLocks noGrp="1"/>
          </p:cNvSpPr>
          <p:nvPr>
            <p:ph type="body" sz="quarter" idx="12"/>
          </p:nvPr>
        </p:nvSpPr>
        <p:spPr>
          <a:xfrm>
            <a:off x="1631504" y="2789447"/>
            <a:ext cx="4417434" cy="2519485"/>
          </a:xfrm>
        </p:spPr>
        <p:txBody>
          <a:bodyPr>
            <a:normAutofit/>
          </a:bodyPr>
          <a:lstStyle/>
          <a:p>
            <a:pPr>
              <a:lnSpc>
                <a:spcPct val="120000"/>
              </a:lnSpc>
            </a:pPr>
            <a:r>
              <a:rPr lang="zh-CN" altLang="en-US" sz="2000" b="1" dirty="0">
                <a:solidFill>
                  <a:srgbClr val="348A8D"/>
                </a:solidFill>
                <a:latin typeface="+mn-lt"/>
                <a:ea typeface="+mn-ea"/>
                <a:cs typeface="+mn-ea"/>
                <a:sym typeface="+mn-lt"/>
              </a:rPr>
              <a:t>（三）生物多样性减少</a:t>
            </a:r>
          </a:p>
          <a:p>
            <a:pPr>
              <a:lnSpc>
                <a:spcPct val="150000"/>
              </a:lnSpc>
            </a:pPr>
            <a:r>
              <a:rPr lang="zh-CN" altLang="en-US" sz="1400" dirty="0">
                <a:solidFill>
                  <a:schemeClr val="tx1">
                    <a:lumMod val="85000"/>
                    <a:lumOff val="15000"/>
                  </a:schemeClr>
                </a:solidFill>
                <a:latin typeface="+mn-lt"/>
                <a:ea typeface="+mn-ea"/>
                <a:cs typeface="+mn-ea"/>
                <a:sym typeface="+mn-lt"/>
              </a:rPr>
              <a:t>随着科学技术的进步和工业建设的发展，人类对动植物的破坏与日俱增。统计表明，目前每年要有４０００～６０００种生物从地球上消失，更多的物种正受到威胁，每年还有１０００万公顷的热带森林被毁坏。动植物的生死存亡必将影响人类的命运。人类威胁其他生物生存的最终结果将是威胁到自己的生存。</a:t>
            </a:r>
          </a:p>
        </p:txBody>
      </p:sp>
      <p:sp>
        <p:nvSpPr>
          <p:cNvPr id="7" name="文本占位符 1"/>
          <p:cNvSpPr/>
          <p:nvPr/>
        </p:nvSpPr>
        <p:spPr>
          <a:xfrm>
            <a:off x="1871911" y="1585367"/>
            <a:ext cx="3937000" cy="423545"/>
          </a:xfrm>
          <a:prstGeom prst="rect">
            <a:avLst/>
          </a:prstGeom>
          <a:noFill/>
        </p:spPr>
        <p:txBody>
          <a:bodyPr vert="horz" wrap="square" lIns="91440" tIns="45720" rIns="91440" bIns="45720" rtlCol="0" anchor="t">
            <a:spAutoFit/>
          </a:bodyPr>
          <a:lstStyle/>
          <a:p>
            <a:pPr lvl="0" algn="l" fontAlgn="base">
              <a:lnSpc>
                <a:spcPct val="90000"/>
              </a:lnSpc>
              <a:buClrTx/>
              <a:buSzTx/>
              <a:buFont typeface="Arial" panose="020B0604020202020204" pitchFamily="34" charset="0"/>
            </a:pPr>
            <a:r>
              <a:rPr lang="zh-CN" altLang="en-US" sz="2400" b="1" dirty="0">
                <a:solidFill>
                  <a:srgbClr val="348A8D"/>
                </a:solidFill>
                <a:cs typeface="+mn-ea"/>
                <a:sym typeface="+mn-lt"/>
              </a:rPr>
              <a:t>十 大 环 境 问 题</a:t>
            </a:r>
          </a:p>
        </p:txBody>
      </p:sp>
      <p:pic>
        <p:nvPicPr>
          <p:cNvPr id="32" name="图片 31" descr="G:\PPT\世界环境日\51miz-E1260231-21150983-3840x2400.jpg51miz-E1260231-21150983-3840x240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887058" y="2708920"/>
            <a:ext cx="3485515" cy="2178632"/>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down)">
                                      <p:cBhvr>
                                        <p:cTn id="23" dur="580">
                                          <p:stCondLst>
                                            <p:cond delay="0"/>
                                          </p:stCondLst>
                                        </p:cTn>
                                        <p:tgtEl>
                                          <p:spTgt spid="4">
                                            <p:txEl>
                                              <p:pRg st="1" end="1"/>
                                            </p:txEl>
                                          </p:spTgt>
                                        </p:tgtEl>
                                      </p:cBhvr>
                                    </p:animEffect>
                                    <p:anim calcmode="lin" valueType="num">
                                      <p:cBhvr>
                                        <p:cTn id="24"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xEl>
                                              <p:pRg st="1" end="1"/>
                                            </p:txEl>
                                          </p:spTgt>
                                        </p:tgtEl>
                                      </p:cBhvr>
                                      <p:to x="100000" y="60000"/>
                                    </p:animScale>
                                    <p:animScale>
                                      <p:cBhvr>
                                        <p:cTn id="30" dur="166" decel="50000">
                                          <p:stCondLst>
                                            <p:cond delay="676"/>
                                          </p:stCondLst>
                                        </p:cTn>
                                        <p:tgtEl>
                                          <p:spTgt spid="4">
                                            <p:txEl>
                                              <p:pRg st="1" end="1"/>
                                            </p:txEl>
                                          </p:spTgt>
                                        </p:tgtEl>
                                      </p:cBhvr>
                                      <p:to x="100000" y="100000"/>
                                    </p:animScale>
                                    <p:animScale>
                                      <p:cBhvr>
                                        <p:cTn id="31" dur="26">
                                          <p:stCondLst>
                                            <p:cond delay="1312"/>
                                          </p:stCondLst>
                                        </p:cTn>
                                        <p:tgtEl>
                                          <p:spTgt spid="4">
                                            <p:txEl>
                                              <p:pRg st="1" end="1"/>
                                            </p:txEl>
                                          </p:spTgt>
                                        </p:tgtEl>
                                      </p:cBhvr>
                                      <p:to x="100000" y="80000"/>
                                    </p:animScale>
                                    <p:animScale>
                                      <p:cBhvr>
                                        <p:cTn id="32" dur="166" decel="50000">
                                          <p:stCondLst>
                                            <p:cond delay="1338"/>
                                          </p:stCondLst>
                                        </p:cTn>
                                        <p:tgtEl>
                                          <p:spTgt spid="4">
                                            <p:txEl>
                                              <p:pRg st="1" end="1"/>
                                            </p:txEl>
                                          </p:spTgt>
                                        </p:tgtEl>
                                      </p:cBhvr>
                                      <p:to x="100000" y="100000"/>
                                    </p:animScale>
                                    <p:animScale>
                                      <p:cBhvr>
                                        <p:cTn id="33" dur="26">
                                          <p:stCondLst>
                                            <p:cond delay="1642"/>
                                          </p:stCondLst>
                                        </p:cTn>
                                        <p:tgtEl>
                                          <p:spTgt spid="4">
                                            <p:txEl>
                                              <p:pRg st="1" end="1"/>
                                            </p:txEl>
                                          </p:spTgt>
                                        </p:tgtEl>
                                      </p:cBhvr>
                                      <p:to x="100000" y="90000"/>
                                    </p:animScale>
                                    <p:animScale>
                                      <p:cBhvr>
                                        <p:cTn id="34" dur="166" decel="50000">
                                          <p:stCondLst>
                                            <p:cond delay="1668"/>
                                          </p:stCondLst>
                                        </p:cTn>
                                        <p:tgtEl>
                                          <p:spTgt spid="4">
                                            <p:txEl>
                                              <p:pRg st="1" end="1"/>
                                            </p:txEl>
                                          </p:spTgt>
                                        </p:tgtEl>
                                      </p:cBhvr>
                                      <p:to x="100000" y="100000"/>
                                    </p:animScale>
                                    <p:animScale>
                                      <p:cBhvr>
                                        <p:cTn id="35" dur="26">
                                          <p:stCondLst>
                                            <p:cond delay="1808"/>
                                          </p:stCondLst>
                                        </p:cTn>
                                        <p:tgtEl>
                                          <p:spTgt spid="4">
                                            <p:txEl>
                                              <p:pRg st="1" end="1"/>
                                            </p:txEl>
                                          </p:spTgt>
                                        </p:tgtEl>
                                      </p:cBhvr>
                                      <p:to x="100000" y="95000"/>
                                    </p:animScale>
                                    <p:animScale>
                                      <p:cBhvr>
                                        <p:cTn id="36" dur="166" decel="50000">
                                          <p:stCondLst>
                                            <p:cond delay="1834"/>
                                          </p:stCondLst>
                                        </p:cTn>
                                        <p:tgtEl>
                                          <p:spTgt spid="4">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down)">
                                      <p:cBhvr>
                                        <p:cTn id="39" dur="580">
                                          <p:stCondLst>
                                            <p:cond delay="0"/>
                                          </p:stCondLst>
                                        </p:cTn>
                                        <p:tgtEl>
                                          <p:spTgt spid="32"/>
                                        </p:tgtEl>
                                      </p:cBhvr>
                                    </p:animEffect>
                                    <p:anim calcmode="lin" valueType="num">
                                      <p:cBhvr>
                                        <p:cTn id="40"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45" dur="26">
                                          <p:stCondLst>
                                            <p:cond delay="650"/>
                                          </p:stCondLst>
                                        </p:cTn>
                                        <p:tgtEl>
                                          <p:spTgt spid="32"/>
                                        </p:tgtEl>
                                      </p:cBhvr>
                                      <p:to x="100000" y="60000"/>
                                    </p:animScale>
                                    <p:animScale>
                                      <p:cBhvr>
                                        <p:cTn id="46" dur="166" decel="50000">
                                          <p:stCondLst>
                                            <p:cond delay="676"/>
                                          </p:stCondLst>
                                        </p:cTn>
                                        <p:tgtEl>
                                          <p:spTgt spid="32"/>
                                        </p:tgtEl>
                                      </p:cBhvr>
                                      <p:to x="100000" y="100000"/>
                                    </p:animScale>
                                    <p:animScale>
                                      <p:cBhvr>
                                        <p:cTn id="47" dur="26">
                                          <p:stCondLst>
                                            <p:cond delay="1312"/>
                                          </p:stCondLst>
                                        </p:cTn>
                                        <p:tgtEl>
                                          <p:spTgt spid="32"/>
                                        </p:tgtEl>
                                      </p:cBhvr>
                                      <p:to x="100000" y="80000"/>
                                    </p:animScale>
                                    <p:animScale>
                                      <p:cBhvr>
                                        <p:cTn id="48" dur="166" decel="50000">
                                          <p:stCondLst>
                                            <p:cond delay="1338"/>
                                          </p:stCondLst>
                                        </p:cTn>
                                        <p:tgtEl>
                                          <p:spTgt spid="32"/>
                                        </p:tgtEl>
                                      </p:cBhvr>
                                      <p:to x="100000" y="100000"/>
                                    </p:animScale>
                                    <p:animScale>
                                      <p:cBhvr>
                                        <p:cTn id="49" dur="26">
                                          <p:stCondLst>
                                            <p:cond delay="1642"/>
                                          </p:stCondLst>
                                        </p:cTn>
                                        <p:tgtEl>
                                          <p:spTgt spid="32"/>
                                        </p:tgtEl>
                                      </p:cBhvr>
                                      <p:to x="100000" y="90000"/>
                                    </p:animScale>
                                    <p:animScale>
                                      <p:cBhvr>
                                        <p:cTn id="50" dur="166" decel="50000">
                                          <p:stCondLst>
                                            <p:cond delay="1668"/>
                                          </p:stCondLst>
                                        </p:cTn>
                                        <p:tgtEl>
                                          <p:spTgt spid="32"/>
                                        </p:tgtEl>
                                      </p:cBhvr>
                                      <p:to x="100000" y="100000"/>
                                    </p:animScale>
                                    <p:animScale>
                                      <p:cBhvr>
                                        <p:cTn id="51" dur="26">
                                          <p:stCondLst>
                                            <p:cond delay="1808"/>
                                          </p:stCondLst>
                                        </p:cTn>
                                        <p:tgtEl>
                                          <p:spTgt spid="32"/>
                                        </p:tgtEl>
                                      </p:cBhvr>
                                      <p:to x="100000" y="95000"/>
                                    </p:animScale>
                                    <p:animScale>
                                      <p:cBhvr>
                                        <p:cTn id="52" dur="166" decel="50000">
                                          <p:stCondLst>
                                            <p:cond delay="1834"/>
                                          </p:stCondLst>
                                        </p:cTn>
                                        <p:tgtEl>
                                          <p:spTgt spid="3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文本占位符 3"/>
          <p:cNvSpPr>
            <a:spLocks noGrp="1"/>
          </p:cNvSpPr>
          <p:nvPr>
            <p:ph type="body" sz="quarter" idx="12"/>
          </p:nvPr>
        </p:nvSpPr>
        <p:spPr>
          <a:xfrm>
            <a:off x="6456040" y="2708920"/>
            <a:ext cx="3672408" cy="2448272"/>
          </a:xfrm>
        </p:spPr>
        <p:txBody>
          <a:bodyPr>
            <a:normAutofit/>
          </a:bodyPr>
          <a:lstStyle/>
          <a:p>
            <a:pPr>
              <a:lnSpc>
                <a:spcPct val="170000"/>
              </a:lnSpc>
            </a:pPr>
            <a:r>
              <a:rPr lang="zh-CN" altLang="en-US" sz="2000" b="1" dirty="0">
                <a:solidFill>
                  <a:srgbClr val="348A8D"/>
                </a:solidFill>
                <a:latin typeface="+mn-lt"/>
                <a:ea typeface="+mn-ea"/>
                <a:cs typeface="+mn-ea"/>
                <a:sym typeface="+mn-lt"/>
              </a:rPr>
              <a:t>（四）酸雨蔓延</a:t>
            </a:r>
          </a:p>
          <a:p>
            <a:pPr>
              <a:lnSpc>
                <a:spcPct val="150000"/>
              </a:lnSpc>
            </a:pPr>
            <a:r>
              <a:rPr lang="zh-CN" altLang="en-US" sz="1400" dirty="0">
                <a:solidFill>
                  <a:schemeClr val="tx1">
                    <a:lumMod val="85000"/>
                    <a:lumOff val="15000"/>
                  </a:schemeClr>
                </a:solidFill>
                <a:latin typeface="+mn-lt"/>
                <a:ea typeface="+mn-ea"/>
                <a:cs typeface="+mn-ea"/>
                <a:sym typeface="+mn-lt"/>
              </a:rPr>
              <a:t>人类的生活和生产活动排放出大量二氧化硫和氮氧化物，降雨时溶解在水中，即形成酸雨。酸雨具有腐蚀性，降落地面会损害农作物的生长，导致林木枯萎，湖泊酸化，鱼类死亡，建筑物及名胜古迹遭受破坏。</a:t>
            </a:r>
          </a:p>
        </p:txBody>
      </p:sp>
      <p:sp>
        <p:nvSpPr>
          <p:cNvPr id="7" name="文本占位符 1"/>
          <p:cNvSpPr/>
          <p:nvPr/>
        </p:nvSpPr>
        <p:spPr>
          <a:xfrm>
            <a:off x="1919536" y="1556792"/>
            <a:ext cx="3937000" cy="423545"/>
          </a:xfrm>
          <a:prstGeom prst="rect">
            <a:avLst/>
          </a:prstGeom>
          <a:noFill/>
        </p:spPr>
        <p:txBody>
          <a:bodyPr vert="horz" wrap="square" lIns="91440" tIns="45720" rIns="91440" bIns="45720" rtlCol="0" anchor="t">
            <a:spAutoFit/>
          </a:bodyPr>
          <a:lstStyle/>
          <a:p>
            <a:pPr lvl="0" algn="l" fontAlgn="base">
              <a:lnSpc>
                <a:spcPct val="90000"/>
              </a:lnSpc>
              <a:buClrTx/>
              <a:buSzTx/>
              <a:buFont typeface="Arial" panose="020B0604020202020204" pitchFamily="34" charset="0"/>
            </a:pPr>
            <a:r>
              <a:rPr lang="zh-CN" altLang="en-US" sz="2400" b="1" dirty="0">
                <a:solidFill>
                  <a:srgbClr val="348A8D"/>
                </a:solidFill>
                <a:cs typeface="+mn-ea"/>
                <a:sym typeface="+mn-lt"/>
              </a:rPr>
              <a:t>十 大 环 境 问 题</a:t>
            </a:r>
          </a:p>
        </p:txBody>
      </p:sp>
      <p:pic>
        <p:nvPicPr>
          <p:cNvPr id="32" name="图片 31" descr="G:\PPT\世界环境日\51miz-E1259550-40D64182-3840x2400.jpg51miz-E1259550-40D64182-3840x240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916219" y="2866781"/>
            <a:ext cx="3872538" cy="2419985"/>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down)">
                                      <p:cBhvr>
                                        <p:cTn id="23" dur="580">
                                          <p:stCondLst>
                                            <p:cond delay="0"/>
                                          </p:stCondLst>
                                        </p:cTn>
                                        <p:tgtEl>
                                          <p:spTgt spid="4">
                                            <p:txEl>
                                              <p:pRg st="1" end="1"/>
                                            </p:txEl>
                                          </p:spTgt>
                                        </p:tgtEl>
                                      </p:cBhvr>
                                    </p:animEffect>
                                    <p:anim calcmode="lin" valueType="num">
                                      <p:cBhvr>
                                        <p:cTn id="24"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xEl>
                                              <p:pRg st="1" end="1"/>
                                            </p:txEl>
                                          </p:spTgt>
                                        </p:tgtEl>
                                      </p:cBhvr>
                                      <p:to x="100000" y="60000"/>
                                    </p:animScale>
                                    <p:animScale>
                                      <p:cBhvr>
                                        <p:cTn id="30" dur="166" decel="50000">
                                          <p:stCondLst>
                                            <p:cond delay="676"/>
                                          </p:stCondLst>
                                        </p:cTn>
                                        <p:tgtEl>
                                          <p:spTgt spid="4">
                                            <p:txEl>
                                              <p:pRg st="1" end="1"/>
                                            </p:txEl>
                                          </p:spTgt>
                                        </p:tgtEl>
                                      </p:cBhvr>
                                      <p:to x="100000" y="100000"/>
                                    </p:animScale>
                                    <p:animScale>
                                      <p:cBhvr>
                                        <p:cTn id="31" dur="26">
                                          <p:stCondLst>
                                            <p:cond delay="1312"/>
                                          </p:stCondLst>
                                        </p:cTn>
                                        <p:tgtEl>
                                          <p:spTgt spid="4">
                                            <p:txEl>
                                              <p:pRg st="1" end="1"/>
                                            </p:txEl>
                                          </p:spTgt>
                                        </p:tgtEl>
                                      </p:cBhvr>
                                      <p:to x="100000" y="80000"/>
                                    </p:animScale>
                                    <p:animScale>
                                      <p:cBhvr>
                                        <p:cTn id="32" dur="166" decel="50000">
                                          <p:stCondLst>
                                            <p:cond delay="1338"/>
                                          </p:stCondLst>
                                        </p:cTn>
                                        <p:tgtEl>
                                          <p:spTgt spid="4">
                                            <p:txEl>
                                              <p:pRg st="1" end="1"/>
                                            </p:txEl>
                                          </p:spTgt>
                                        </p:tgtEl>
                                      </p:cBhvr>
                                      <p:to x="100000" y="100000"/>
                                    </p:animScale>
                                    <p:animScale>
                                      <p:cBhvr>
                                        <p:cTn id="33" dur="26">
                                          <p:stCondLst>
                                            <p:cond delay="1642"/>
                                          </p:stCondLst>
                                        </p:cTn>
                                        <p:tgtEl>
                                          <p:spTgt spid="4">
                                            <p:txEl>
                                              <p:pRg st="1" end="1"/>
                                            </p:txEl>
                                          </p:spTgt>
                                        </p:tgtEl>
                                      </p:cBhvr>
                                      <p:to x="100000" y="90000"/>
                                    </p:animScale>
                                    <p:animScale>
                                      <p:cBhvr>
                                        <p:cTn id="34" dur="166" decel="50000">
                                          <p:stCondLst>
                                            <p:cond delay="1668"/>
                                          </p:stCondLst>
                                        </p:cTn>
                                        <p:tgtEl>
                                          <p:spTgt spid="4">
                                            <p:txEl>
                                              <p:pRg st="1" end="1"/>
                                            </p:txEl>
                                          </p:spTgt>
                                        </p:tgtEl>
                                      </p:cBhvr>
                                      <p:to x="100000" y="100000"/>
                                    </p:animScale>
                                    <p:animScale>
                                      <p:cBhvr>
                                        <p:cTn id="35" dur="26">
                                          <p:stCondLst>
                                            <p:cond delay="1808"/>
                                          </p:stCondLst>
                                        </p:cTn>
                                        <p:tgtEl>
                                          <p:spTgt spid="4">
                                            <p:txEl>
                                              <p:pRg st="1" end="1"/>
                                            </p:txEl>
                                          </p:spTgt>
                                        </p:tgtEl>
                                      </p:cBhvr>
                                      <p:to x="100000" y="95000"/>
                                    </p:animScale>
                                    <p:animScale>
                                      <p:cBhvr>
                                        <p:cTn id="36" dur="166" decel="50000">
                                          <p:stCondLst>
                                            <p:cond delay="1834"/>
                                          </p:stCondLst>
                                        </p:cTn>
                                        <p:tgtEl>
                                          <p:spTgt spid="4">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down)">
                                      <p:cBhvr>
                                        <p:cTn id="39" dur="580">
                                          <p:stCondLst>
                                            <p:cond delay="0"/>
                                          </p:stCondLst>
                                        </p:cTn>
                                        <p:tgtEl>
                                          <p:spTgt spid="32"/>
                                        </p:tgtEl>
                                      </p:cBhvr>
                                    </p:animEffect>
                                    <p:anim calcmode="lin" valueType="num">
                                      <p:cBhvr>
                                        <p:cTn id="40"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45" dur="26">
                                          <p:stCondLst>
                                            <p:cond delay="650"/>
                                          </p:stCondLst>
                                        </p:cTn>
                                        <p:tgtEl>
                                          <p:spTgt spid="32"/>
                                        </p:tgtEl>
                                      </p:cBhvr>
                                      <p:to x="100000" y="60000"/>
                                    </p:animScale>
                                    <p:animScale>
                                      <p:cBhvr>
                                        <p:cTn id="46" dur="166" decel="50000">
                                          <p:stCondLst>
                                            <p:cond delay="676"/>
                                          </p:stCondLst>
                                        </p:cTn>
                                        <p:tgtEl>
                                          <p:spTgt spid="32"/>
                                        </p:tgtEl>
                                      </p:cBhvr>
                                      <p:to x="100000" y="100000"/>
                                    </p:animScale>
                                    <p:animScale>
                                      <p:cBhvr>
                                        <p:cTn id="47" dur="26">
                                          <p:stCondLst>
                                            <p:cond delay="1312"/>
                                          </p:stCondLst>
                                        </p:cTn>
                                        <p:tgtEl>
                                          <p:spTgt spid="32"/>
                                        </p:tgtEl>
                                      </p:cBhvr>
                                      <p:to x="100000" y="80000"/>
                                    </p:animScale>
                                    <p:animScale>
                                      <p:cBhvr>
                                        <p:cTn id="48" dur="166" decel="50000">
                                          <p:stCondLst>
                                            <p:cond delay="1338"/>
                                          </p:stCondLst>
                                        </p:cTn>
                                        <p:tgtEl>
                                          <p:spTgt spid="32"/>
                                        </p:tgtEl>
                                      </p:cBhvr>
                                      <p:to x="100000" y="100000"/>
                                    </p:animScale>
                                    <p:animScale>
                                      <p:cBhvr>
                                        <p:cTn id="49" dur="26">
                                          <p:stCondLst>
                                            <p:cond delay="1642"/>
                                          </p:stCondLst>
                                        </p:cTn>
                                        <p:tgtEl>
                                          <p:spTgt spid="32"/>
                                        </p:tgtEl>
                                      </p:cBhvr>
                                      <p:to x="100000" y="90000"/>
                                    </p:animScale>
                                    <p:animScale>
                                      <p:cBhvr>
                                        <p:cTn id="50" dur="166" decel="50000">
                                          <p:stCondLst>
                                            <p:cond delay="1668"/>
                                          </p:stCondLst>
                                        </p:cTn>
                                        <p:tgtEl>
                                          <p:spTgt spid="32"/>
                                        </p:tgtEl>
                                      </p:cBhvr>
                                      <p:to x="100000" y="100000"/>
                                    </p:animScale>
                                    <p:animScale>
                                      <p:cBhvr>
                                        <p:cTn id="51" dur="26">
                                          <p:stCondLst>
                                            <p:cond delay="1808"/>
                                          </p:stCondLst>
                                        </p:cTn>
                                        <p:tgtEl>
                                          <p:spTgt spid="32"/>
                                        </p:tgtEl>
                                      </p:cBhvr>
                                      <p:to x="100000" y="95000"/>
                                    </p:animScale>
                                    <p:animScale>
                                      <p:cBhvr>
                                        <p:cTn id="52" dur="166" decel="50000">
                                          <p:stCondLst>
                                            <p:cond delay="1834"/>
                                          </p:stCondLst>
                                        </p:cTn>
                                        <p:tgtEl>
                                          <p:spTgt spid="3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文本占位符 3"/>
          <p:cNvSpPr>
            <a:spLocks noGrp="1"/>
          </p:cNvSpPr>
          <p:nvPr>
            <p:ph type="body" sz="quarter" idx="12"/>
          </p:nvPr>
        </p:nvSpPr>
        <p:spPr>
          <a:xfrm>
            <a:off x="1804328" y="2726867"/>
            <a:ext cx="3599680" cy="2385760"/>
          </a:xfrm>
        </p:spPr>
        <p:txBody>
          <a:bodyPr>
            <a:normAutofit/>
          </a:bodyPr>
          <a:lstStyle/>
          <a:p>
            <a:pPr>
              <a:lnSpc>
                <a:spcPct val="150000"/>
              </a:lnSpc>
            </a:pPr>
            <a:r>
              <a:rPr lang="zh-CN" altLang="en-US" sz="2000" b="1" dirty="0">
                <a:solidFill>
                  <a:srgbClr val="348A8D"/>
                </a:solidFill>
                <a:latin typeface="+mn-lt"/>
                <a:ea typeface="+mn-ea"/>
                <a:cs typeface="+mn-ea"/>
                <a:sym typeface="+mn-lt"/>
              </a:rPr>
              <a:t>（五）森林锐减</a:t>
            </a:r>
            <a:endParaRPr lang="zh-CN" altLang="en-US" sz="2000" dirty="0">
              <a:solidFill>
                <a:srgbClr val="348A8D"/>
              </a:solidFill>
              <a:latin typeface="+mn-lt"/>
              <a:ea typeface="+mn-ea"/>
              <a:cs typeface="+mn-ea"/>
              <a:sym typeface="+mn-lt"/>
            </a:endParaRPr>
          </a:p>
          <a:p>
            <a:pPr>
              <a:lnSpc>
                <a:spcPct val="150000"/>
              </a:lnSpc>
            </a:pPr>
            <a:r>
              <a:rPr lang="zh-CN" altLang="en-US" sz="1400" dirty="0">
                <a:solidFill>
                  <a:schemeClr val="tx1">
                    <a:lumMod val="85000"/>
                    <a:lumOff val="15000"/>
                  </a:schemeClr>
                </a:solidFill>
                <a:latin typeface="+mn-lt"/>
                <a:ea typeface="+mn-ea"/>
                <a:cs typeface="+mn-ea"/>
                <a:sym typeface="+mn-lt"/>
              </a:rPr>
              <a:t>在今天的地球上，我们的绿色屏障</a:t>
            </a:r>
            <a:r>
              <a:rPr lang="en-US" altLang="zh-CN" sz="1400" dirty="0">
                <a:solidFill>
                  <a:schemeClr val="tx1">
                    <a:lumMod val="85000"/>
                    <a:lumOff val="15000"/>
                  </a:schemeClr>
                </a:solidFill>
                <a:latin typeface="+mn-lt"/>
                <a:ea typeface="+mn-ea"/>
                <a:cs typeface="+mn-ea"/>
                <a:sym typeface="+mn-lt"/>
              </a:rPr>
              <a:t>——</a:t>
            </a:r>
            <a:r>
              <a:rPr lang="zh-CN" altLang="en-US" sz="1400" dirty="0">
                <a:solidFill>
                  <a:schemeClr val="tx1">
                    <a:lumMod val="85000"/>
                    <a:lumOff val="15000"/>
                  </a:schemeClr>
                </a:solidFill>
                <a:latin typeface="+mn-lt"/>
                <a:ea typeface="+mn-ea"/>
                <a:cs typeface="+mn-ea"/>
                <a:sym typeface="+mn-lt"/>
              </a:rPr>
              <a:t>森林正以平均每年</a:t>
            </a:r>
            <a:r>
              <a:rPr lang="en-US" altLang="zh-CN" sz="1400" dirty="0">
                <a:solidFill>
                  <a:schemeClr val="tx1">
                    <a:lumMod val="85000"/>
                    <a:lumOff val="15000"/>
                  </a:schemeClr>
                </a:solidFill>
                <a:latin typeface="+mn-lt"/>
                <a:ea typeface="+mn-ea"/>
                <a:cs typeface="+mn-ea"/>
                <a:sym typeface="+mn-lt"/>
              </a:rPr>
              <a:t>4000</a:t>
            </a:r>
            <a:r>
              <a:rPr lang="zh-CN" altLang="en-US" sz="1400" dirty="0">
                <a:solidFill>
                  <a:schemeClr val="tx1">
                    <a:lumMod val="85000"/>
                    <a:lumOff val="15000"/>
                  </a:schemeClr>
                </a:solidFill>
                <a:latin typeface="+mn-lt"/>
                <a:ea typeface="+mn-ea"/>
                <a:cs typeface="+mn-ea"/>
                <a:sym typeface="+mn-lt"/>
              </a:rPr>
              <a:t>平方公里的速度消失。森林的减少使其涵养水源的功能受到破坏，造成了物种的减少和水土流失，对二氧化碳的吸收减少进而又加剧了温室效应。</a:t>
            </a:r>
          </a:p>
          <a:p>
            <a:pPr>
              <a:lnSpc>
                <a:spcPct val="150000"/>
              </a:lnSpc>
            </a:pPr>
            <a:endParaRPr lang="zh-CN" altLang="en-US" sz="1400" dirty="0">
              <a:solidFill>
                <a:schemeClr val="tx1">
                  <a:lumMod val="85000"/>
                  <a:lumOff val="15000"/>
                </a:schemeClr>
              </a:solidFill>
              <a:latin typeface="+mn-lt"/>
              <a:ea typeface="+mn-ea"/>
              <a:cs typeface="+mn-ea"/>
              <a:sym typeface="+mn-lt"/>
            </a:endParaRPr>
          </a:p>
        </p:txBody>
      </p:sp>
      <p:sp>
        <p:nvSpPr>
          <p:cNvPr id="7" name="文本占位符 1"/>
          <p:cNvSpPr/>
          <p:nvPr/>
        </p:nvSpPr>
        <p:spPr>
          <a:xfrm>
            <a:off x="1919536" y="1556792"/>
            <a:ext cx="3937000" cy="423545"/>
          </a:xfrm>
          <a:prstGeom prst="rect">
            <a:avLst/>
          </a:prstGeom>
          <a:noFill/>
        </p:spPr>
        <p:txBody>
          <a:bodyPr vert="horz" wrap="square" lIns="91440" tIns="45720" rIns="91440" bIns="45720" rtlCol="0" anchor="t">
            <a:spAutoFit/>
          </a:bodyPr>
          <a:lstStyle/>
          <a:p>
            <a:pPr lvl="0" algn="l" fontAlgn="base">
              <a:lnSpc>
                <a:spcPct val="90000"/>
              </a:lnSpc>
              <a:buClrTx/>
              <a:buSzTx/>
              <a:buFont typeface="Arial" panose="020B0604020202020204" pitchFamily="34" charset="0"/>
            </a:pPr>
            <a:r>
              <a:rPr lang="zh-CN" altLang="en-US" sz="2400" b="1" dirty="0">
                <a:solidFill>
                  <a:srgbClr val="348A8D"/>
                </a:solidFill>
                <a:cs typeface="+mn-ea"/>
                <a:sym typeface="+mn-lt"/>
              </a:rPr>
              <a:t>十 大 环 境 问 题</a:t>
            </a:r>
          </a:p>
        </p:txBody>
      </p:sp>
      <p:pic>
        <p:nvPicPr>
          <p:cNvPr id="32" name="图片 31" descr="G:\PPT\世界环境日\51miz-E1258656-56A97A29-3840x2400.jpg51miz-E1258656-56A97A29-3840x240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324999" y="2564904"/>
            <a:ext cx="3872230" cy="2420477"/>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down)">
                                      <p:cBhvr>
                                        <p:cTn id="23" dur="580">
                                          <p:stCondLst>
                                            <p:cond delay="0"/>
                                          </p:stCondLst>
                                        </p:cTn>
                                        <p:tgtEl>
                                          <p:spTgt spid="4">
                                            <p:txEl>
                                              <p:pRg st="1" end="1"/>
                                            </p:txEl>
                                          </p:spTgt>
                                        </p:tgtEl>
                                      </p:cBhvr>
                                    </p:animEffect>
                                    <p:anim calcmode="lin" valueType="num">
                                      <p:cBhvr>
                                        <p:cTn id="24"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xEl>
                                              <p:pRg st="1" end="1"/>
                                            </p:txEl>
                                          </p:spTgt>
                                        </p:tgtEl>
                                      </p:cBhvr>
                                      <p:to x="100000" y="60000"/>
                                    </p:animScale>
                                    <p:animScale>
                                      <p:cBhvr>
                                        <p:cTn id="30" dur="166" decel="50000">
                                          <p:stCondLst>
                                            <p:cond delay="676"/>
                                          </p:stCondLst>
                                        </p:cTn>
                                        <p:tgtEl>
                                          <p:spTgt spid="4">
                                            <p:txEl>
                                              <p:pRg st="1" end="1"/>
                                            </p:txEl>
                                          </p:spTgt>
                                        </p:tgtEl>
                                      </p:cBhvr>
                                      <p:to x="100000" y="100000"/>
                                    </p:animScale>
                                    <p:animScale>
                                      <p:cBhvr>
                                        <p:cTn id="31" dur="26">
                                          <p:stCondLst>
                                            <p:cond delay="1312"/>
                                          </p:stCondLst>
                                        </p:cTn>
                                        <p:tgtEl>
                                          <p:spTgt spid="4">
                                            <p:txEl>
                                              <p:pRg st="1" end="1"/>
                                            </p:txEl>
                                          </p:spTgt>
                                        </p:tgtEl>
                                      </p:cBhvr>
                                      <p:to x="100000" y="80000"/>
                                    </p:animScale>
                                    <p:animScale>
                                      <p:cBhvr>
                                        <p:cTn id="32" dur="166" decel="50000">
                                          <p:stCondLst>
                                            <p:cond delay="1338"/>
                                          </p:stCondLst>
                                        </p:cTn>
                                        <p:tgtEl>
                                          <p:spTgt spid="4">
                                            <p:txEl>
                                              <p:pRg st="1" end="1"/>
                                            </p:txEl>
                                          </p:spTgt>
                                        </p:tgtEl>
                                      </p:cBhvr>
                                      <p:to x="100000" y="100000"/>
                                    </p:animScale>
                                    <p:animScale>
                                      <p:cBhvr>
                                        <p:cTn id="33" dur="26">
                                          <p:stCondLst>
                                            <p:cond delay="1642"/>
                                          </p:stCondLst>
                                        </p:cTn>
                                        <p:tgtEl>
                                          <p:spTgt spid="4">
                                            <p:txEl>
                                              <p:pRg st="1" end="1"/>
                                            </p:txEl>
                                          </p:spTgt>
                                        </p:tgtEl>
                                      </p:cBhvr>
                                      <p:to x="100000" y="90000"/>
                                    </p:animScale>
                                    <p:animScale>
                                      <p:cBhvr>
                                        <p:cTn id="34" dur="166" decel="50000">
                                          <p:stCondLst>
                                            <p:cond delay="1668"/>
                                          </p:stCondLst>
                                        </p:cTn>
                                        <p:tgtEl>
                                          <p:spTgt spid="4">
                                            <p:txEl>
                                              <p:pRg st="1" end="1"/>
                                            </p:txEl>
                                          </p:spTgt>
                                        </p:tgtEl>
                                      </p:cBhvr>
                                      <p:to x="100000" y="100000"/>
                                    </p:animScale>
                                    <p:animScale>
                                      <p:cBhvr>
                                        <p:cTn id="35" dur="26">
                                          <p:stCondLst>
                                            <p:cond delay="1808"/>
                                          </p:stCondLst>
                                        </p:cTn>
                                        <p:tgtEl>
                                          <p:spTgt spid="4">
                                            <p:txEl>
                                              <p:pRg st="1" end="1"/>
                                            </p:txEl>
                                          </p:spTgt>
                                        </p:tgtEl>
                                      </p:cBhvr>
                                      <p:to x="100000" y="95000"/>
                                    </p:animScale>
                                    <p:animScale>
                                      <p:cBhvr>
                                        <p:cTn id="36" dur="166" decel="50000">
                                          <p:stCondLst>
                                            <p:cond delay="1834"/>
                                          </p:stCondLst>
                                        </p:cTn>
                                        <p:tgtEl>
                                          <p:spTgt spid="4">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down)">
                                      <p:cBhvr>
                                        <p:cTn id="39" dur="580">
                                          <p:stCondLst>
                                            <p:cond delay="0"/>
                                          </p:stCondLst>
                                        </p:cTn>
                                        <p:tgtEl>
                                          <p:spTgt spid="32"/>
                                        </p:tgtEl>
                                      </p:cBhvr>
                                    </p:animEffect>
                                    <p:anim calcmode="lin" valueType="num">
                                      <p:cBhvr>
                                        <p:cTn id="40"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45" dur="26">
                                          <p:stCondLst>
                                            <p:cond delay="650"/>
                                          </p:stCondLst>
                                        </p:cTn>
                                        <p:tgtEl>
                                          <p:spTgt spid="32"/>
                                        </p:tgtEl>
                                      </p:cBhvr>
                                      <p:to x="100000" y="60000"/>
                                    </p:animScale>
                                    <p:animScale>
                                      <p:cBhvr>
                                        <p:cTn id="46" dur="166" decel="50000">
                                          <p:stCondLst>
                                            <p:cond delay="676"/>
                                          </p:stCondLst>
                                        </p:cTn>
                                        <p:tgtEl>
                                          <p:spTgt spid="32"/>
                                        </p:tgtEl>
                                      </p:cBhvr>
                                      <p:to x="100000" y="100000"/>
                                    </p:animScale>
                                    <p:animScale>
                                      <p:cBhvr>
                                        <p:cTn id="47" dur="26">
                                          <p:stCondLst>
                                            <p:cond delay="1312"/>
                                          </p:stCondLst>
                                        </p:cTn>
                                        <p:tgtEl>
                                          <p:spTgt spid="32"/>
                                        </p:tgtEl>
                                      </p:cBhvr>
                                      <p:to x="100000" y="80000"/>
                                    </p:animScale>
                                    <p:animScale>
                                      <p:cBhvr>
                                        <p:cTn id="48" dur="166" decel="50000">
                                          <p:stCondLst>
                                            <p:cond delay="1338"/>
                                          </p:stCondLst>
                                        </p:cTn>
                                        <p:tgtEl>
                                          <p:spTgt spid="32"/>
                                        </p:tgtEl>
                                      </p:cBhvr>
                                      <p:to x="100000" y="100000"/>
                                    </p:animScale>
                                    <p:animScale>
                                      <p:cBhvr>
                                        <p:cTn id="49" dur="26">
                                          <p:stCondLst>
                                            <p:cond delay="1642"/>
                                          </p:stCondLst>
                                        </p:cTn>
                                        <p:tgtEl>
                                          <p:spTgt spid="32"/>
                                        </p:tgtEl>
                                      </p:cBhvr>
                                      <p:to x="100000" y="90000"/>
                                    </p:animScale>
                                    <p:animScale>
                                      <p:cBhvr>
                                        <p:cTn id="50" dur="166" decel="50000">
                                          <p:stCondLst>
                                            <p:cond delay="1668"/>
                                          </p:stCondLst>
                                        </p:cTn>
                                        <p:tgtEl>
                                          <p:spTgt spid="32"/>
                                        </p:tgtEl>
                                      </p:cBhvr>
                                      <p:to x="100000" y="100000"/>
                                    </p:animScale>
                                    <p:animScale>
                                      <p:cBhvr>
                                        <p:cTn id="51" dur="26">
                                          <p:stCondLst>
                                            <p:cond delay="1808"/>
                                          </p:stCondLst>
                                        </p:cTn>
                                        <p:tgtEl>
                                          <p:spTgt spid="32"/>
                                        </p:tgtEl>
                                      </p:cBhvr>
                                      <p:to x="100000" y="95000"/>
                                    </p:animScale>
                                    <p:animScale>
                                      <p:cBhvr>
                                        <p:cTn id="52" dur="166" decel="50000">
                                          <p:stCondLst>
                                            <p:cond delay="1834"/>
                                          </p:stCondLst>
                                        </p:cTn>
                                        <p:tgtEl>
                                          <p:spTgt spid="3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文本占位符 3"/>
          <p:cNvSpPr>
            <a:spLocks noGrp="1"/>
          </p:cNvSpPr>
          <p:nvPr>
            <p:ph type="body" sz="quarter" idx="12"/>
          </p:nvPr>
        </p:nvSpPr>
        <p:spPr>
          <a:xfrm>
            <a:off x="5790137" y="2565033"/>
            <a:ext cx="4991992" cy="3136896"/>
          </a:xfrm>
        </p:spPr>
        <p:txBody>
          <a:bodyPr>
            <a:normAutofit/>
          </a:bodyPr>
          <a:lstStyle/>
          <a:p>
            <a:pPr>
              <a:lnSpc>
                <a:spcPct val="150000"/>
              </a:lnSpc>
            </a:pPr>
            <a:r>
              <a:rPr lang="zh-CN" altLang="en-US" sz="2000" b="1" dirty="0">
                <a:solidFill>
                  <a:srgbClr val="348A8D"/>
                </a:solidFill>
                <a:latin typeface="+mn-lt"/>
                <a:ea typeface="+mn-ea"/>
                <a:cs typeface="+mn-ea"/>
                <a:sym typeface="+mn-lt"/>
              </a:rPr>
              <a:t>（六）土地荒漠化</a:t>
            </a:r>
          </a:p>
          <a:p>
            <a:pPr>
              <a:lnSpc>
                <a:spcPct val="160000"/>
              </a:lnSpc>
            </a:pPr>
            <a:r>
              <a:rPr lang="zh-CN" altLang="en-US" sz="1400" dirty="0">
                <a:solidFill>
                  <a:schemeClr val="tx1">
                    <a:lumMod val="85000"/>
                    <a:lumOff val="15000"/>
                  </a:schemeClr>
                </a:solidFill>
                <a:latin typeface="+mn-lt"/>
                <a:ea typeface="+mn-ea"/>
                <a:cs typeface="+mn-ea"/>
                <a:sym typeface="+mn-lt"/>
              </a:rPr>
              <a:t>全球陆地面积占</a:t>
            </a:r>
            <a:r>
              <a:rPr lang="en-US" altLang="zh-CN" sz="1400" dirty="0">
                <a:solidFill>
                  <a:schemeClr val="tx1">
                    <a:lumMod val="85000"/>
                    <a:lumOff val="15000"/>
                  </a:schemeClr>
                </a:solidFill>
                <a:latin typeface="+mn-lt"/>
                <a:ea typeface="+mn-ea"/>
                <a:cs typeface="+mn-ea"/>
                <a:sym typeface="+mn-lt"/>
              </a:rPr>
              <a:t>60%</a:t>
            </a:r>
            <a:r>
              <a:rPr lang="zh-CN" altLang="en-US" sz="1400" dirty="0">
                <a:solidFill>
                  <a:schemeClr val="tx1">
                    <a:lumMod val="85000"/>
                    <a:lumOff val="15000"/>
                  </a:schemeClr>
                </a:solidFill>
                <a:latin typeface="+mn-lt"/>
                <a:ea typeface="+mn-ea"/>
                <a:cs typeface="+mn-ea"/>
                <a:sym typeface="+mn-lt"/>
              </a:rPr>
              <a:t>，其中沙漠和沙漠化面积</a:t>
            </a:r>
            <a:r>
              <a:rPr lang="en-US" altLang="zh-CN" sz="1400" dirty="0">
                <a:solidFill>
                  <a:schemeClr val="tx1">
                    <a:lumMod val="85000"/>
                    <a:lumOff val="15000"/>
                  </a:schemeClr>
                </a:solidFill>
                <a:latin typeface="+mn-lt"/>
                <a:ea typeface="+mn-ea"/>
                <a:cs typeface="+mn-ea"/>
                <a:sym typeface="+mn-lt"/>
              </a:rPr>
              <a:t>29%</a:t>
            </a:r>
            <a:r>
              <a:rPr lang="zh-CN" altLang="en-US" sz="1400" dirty="0">
                <a:solidFill>
                  <a:schemeClr val="tx1">
                    <a:lumMod val="85000"/>
                    <a:lumOff val="15000"/>
                  </a:schemeClr>
                </a:solidFill>
                <a:latin typeface="+mn-lt"/>
                <a:ea typeface="+mn-ea"/>
                <a:cs typeface="+mn-ea"/>
                <a:sym typeface="+mn-lt"/>
              </a:rPr>
              <a:t>。每年有</a:t>
            </a:r>
            <a:r>
              <a:rPr lang="en-US" altLang="zh-CN" sz="1400" dirty="0">
                <a:solidFill>
                  <a:schemeClr val="tx1">
                    <a:lumMod val="85000"/>
                    <a:lumOff val="15000"/>
                  </a:schemeClr>
                </a:solidFill>
                <a:latin typeface="+mn-lt"/>
                <a:ea typeface="+mn-ea"/>
                <a:cs typeface="+mn-ea"/>
                <a:sym typeface="+mn-lt"/>
              </a:rPr>
              <a:t>600</a:t>
            </a:r>
            <a:r>
              <a:rPr lang="zh-CN" altLang="en-US" sz="1400" dirty="0">
                <a:solidFill>
                  <a:schemeClr val="tx1">
                    <a:lumMod val="85000"/>
                    <a:lumOff val="15000"/>
                  </a:schemeClr>
                </a:solidFill>
                <a:latin typeface="+mn-lt"/>
                <a:ea typeface="+mn-ea"/>
                <a:cs typeface="+mn-ea"/>
                <a:sym typeface="+mn-lt"/>
              </a:rPr>
              <a:t>万公顷的土地变成沙漠。经济损失每年</a:t>
            </a:r>
            <a:r>
              <a:rPr lang="en-US" altLang="zh-CN" sz="1400" dirty="0">
                <a:solidFill>
                  <a:schemeClr val="tx1">
                    <a:lumMod val="85000"/>
                    <a:lumOff val="15000"/>
                  </a:schemeClr>
                </a:solidFill>
                <a:latin typeface="+mn-lt"/>
                <a:ea typeface="+mn-ea"/>
                <a:cs typeface="+mn-ea"/>
                <a:sym typeface="+mn-lt"/>
              </a:rPr>
              <a:t>423</a:t>
            </a:r>
            <a:r>
              <a:rPr lang="zh-CN" altLang="en-US" sz="1400" dirty="0">
                <a:solidFill>
                  <a:schemeClr val="tx1">
                    <a:lumMod val="85000"/>
                    <a:lumOff val="15000"/>
                  </a:schemeClr>
                </a:solidFill>
                <a:latin typeface="+mn-lt"/>
                <a:ea typeface="+mn-ea"/>
                <a:cs typeface="+mn-ea"/>
                <a:sym typeface="+mn-lt"/>
              </a:rPr>
              <a:t>亿美元。全球共有干旱、半干旱土地</a:t>
            </a:r>
            <a:r>
              <a:rPr lang="en-US" altLang="zh-CN" sz="1400" dirty="0">
                <a:solidFill>
                  <a:schemeClr val="tx1">
                    <a:lumMod val="85000"/>
                    <a:lumOff val="15000"/>
                  </a:schemeClr>
                </a:solidFill>
                <a:latin typeface="+mn-lt"/>
                <a:ea typeface="+mn-ea"/>
                <a:cs typeface="+mn-ea"/>
                <a:sym typeface="+mn-lt"/>
              </a:rPr>
              <a:t>50</a:t>
            </a:r>
            <a:r>
              <a:rPr lang="zh-CN" altLang="en-US" sz="1400" dirty="0">
                <a:solidFill>
                  <a:schemeClr val="tx1">
                    <a:lumMod val="85000"/>
                    <a:lumOff val="15000"/>
                  </a:schemeClr>
                </a:solidFill>
                <a:latin typeface="+mn-lt"/>
                <a:ea typeface="+mn-ea"/>
                <a:cs typeface="+mn-ea"/>
                <a:sym typeface="+mn-lt"/>
              </a:rPr>
              <a:t>亿公顷，其中</a:t>
            </a:r>
            <a:r>
              <a:rPr lang="en-US" altLang="zh-CN" sz="1400" dirty="0">
                <a:solidFill>
                  <a:schemeClr val="tx1">
                    <a:lumMod val="85000"/>
                    <a:lumOff val="15000"/>
                  </a:schemeClr>
                </a:solidFill>
                <a:latin typeface="+mn-lt"/>
                <a:ea typeface="+mn-ea"/>
                <a:cs typeface="+mn-ea"/>
                <a:sym typeface="+mn-lt"/>
              </a:rPr>
              <a:t>33</a:t>
            </a:r>
            <a:r>
              <a:rPr lang="zh-CN" altLang="en-US" sz="1400" dirty="0">
                <a:solidFill>
                  <a:schemeClr val="tx1">
                    <a:lumMod val="85000"/>
                    <a:lumOff val="15000"/>
                  </a:schemeClr>
                </a:solidFill>
                <a:latin typeface="+mn-lt"/>
                <a:ea typeface="+mn-ea"/>
                <a:cs typeface="+mn-ea"/>
                <a:sym typeface="+mn-lt"/>
              </a:rPr>
              <a:t>亿遭到荒漠化威胁。致使每年有</a:t>
            </a:r>
            <a:r>
              <a:rPr lang="en-US" altLang="zh-CN" sz="1400" dirty="0">
                <a:solidFill>
                  <a:schemeClr val="tx1">
                    <a:lumMod val="85000"/>
                    <a:lumOff val="15000"/>
                  </a:schemeClr>
                </a:solidFill>
                <a:latin typeface="+mn-lt"/>
                <a:ea typeface="+mn-ea"/>
                <a:cs typeface="+mn-ea"/>
                <a:sym typeface="+mn-lt"/>
              </a:rPr>
              <a:t>600</a:t>
            </a:r>
            <a:r>
              <a:rPr lang="zh-CN" altLang="en-US" sz="1400" dirty="0">
                <a:solidFill>
                  <a:schemeClr val="tx1">
                    <a:lumMod val="85000"/>
                    <a:lumOff val="15000"/>
                  </a:schemeClr>
                </a:solidFill>
                <a:latin typeface="+mn-lt"/>
                <a:ea typeface="+mn-ea"/>
                <a:cs typeface="+mn-ea"/>
                <a:sym typeface="+mn-lt"/>
              </a:rPr>
              <a:t>万公顷的农田、</a:t>
            </a:r>
            <a:r>
              <a:rPr lang="en-US" altLang="zh-CN" sz="1400" dirty="0">
                <a:solidFill>
                  <a:schemeClr val="tx1">
                    <a:lumMod val="85000"/>
                    <a:lumOff val="15000"/>
                  </a:schemeClr>
                </a:solidFill>
                <a:latin typeface="+mn-lt"/>
                <a:ea typeface="+mn-ea"/>
                <a:cs typeface="+mn-ea"/>
                <a:sym typeface="+mn-lt"/>
              </a:rPr>
              <a:t>900</a:t>
            </a:r>
            <a:r>
              <a:rPr lang="zh-CN" altLang="en-US" sz="1400" dirty="0">
                <a:solidFill>
                  <a:schemeClr val="tx1">
                    <a:lumMod val="85000"/>
                    <a:lumOff val="15000"/>
                  </a:schemeClr>
                </a:solidFill>
                <a:latin typeface="+mn-lt"/>
                <a:ea typeface="+mn-ea"/>
                <a:cs typeface="+mn-ea"/>
                <a:sym typeface="+mn-lt"/>
              </a:rPr>
              <a:t>万公顷的牧区失去生产力。人类文明的摇篮底格里斯河、幼发拉底河流域，已由沃土变成荒漠。中国的黄河流域，水土流失亦十分严重。</a:t>
            </a:r>
          </a:p>
        </p:txBody>
      </p:sp>
      <p:sp>
        <p:nvSpPr>
          <p:cNvPr id="7" name="文本占位符 1"/>
          <p:cNvSpPr/>
          <p:nvPr/>
        </p:nvSpPr>
        <p:spPr>
          <a:xfrm>
            <a:off x="1919536" y="1556792"/>
            <a:ext cx="3937000" cy="423545"/>
          </a:xfrm>
          <a:prstGeom prst="rect">
            <a:avLst/>
          </a:prstGeom>
          <a:noFill/>
        </p:spPr>
        <p:txBody>
          <a:bodyPr vert="horz" wrap="square" lIns="91440" tIns="45720" rIns="91440" bIns="45720" rtlCol="0" anchor="t">
            <a:spAutoFit/>
          </a:bodyPr>
          <a:lstStyle/>
          <a:p>
            <a:pPr lvl="0" algn="l" fontAlgn="base">
              <a:lnSpc>
                <a:spcPct val="90000"/>
              </a:lnSpc>
              <a:buClrTx/>
              <a:buSzTx/>
              <a:buFont typeface="Arial" panose="020B0604020202020204" pitchFamily="34" charset="0"/>
            </a:pPr>
            <a:r>
              <a:rPr lang="zh-CN" altLang="en-US" sz="2400" b="1" dirty="0">
                <a:solidFill>
                  <a:srgbClr val="348A8D"/>
                </a:solidFill>
                <a:cs typeface="+mn-ea"/>
                <a:sym typeface="+mn-lt"/>
              </a:rPr>
              <a:t>十 大 环 境 问 题</a:t>
            </a:r>
          </a:p>
        </p:txBody>
      </p:sp>
      <p:pic>
        <p:nvPicPr>
          <p:cNvPr id="34" name="图片 33" descr="G:\PPT\世界环境日\51miz-E1258948-29926627-3840x2400 (1).jpg51miz-E1258948-29926627-3840x2400 (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603515" y="2993974"/>
            <a:ext cx="3646499" cy="2279015"/>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80">
                                          <p:stCondLst>
                                            <p:cond delay="0"/>
                                          </p:stCondLst>
                                        </p:cTn>
                                        <p:tgtEl>
                                          <p:spTgt spid="34"/>
                                        </p:tgtEl>
                                      </p:cBhvr>
                                    </p:animEffect>
                                    <p:anim calcmode="lin" valueType="num">
                                      <p:cBhvr>
                                        <p:cTn id="8"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13" dur="26">
                                          <p:stCondLst>
                                            <p:cond delay="650"/>
                                          </p:stCondLst>
                                        </p:cTn>
                                        <p:tgtEl>
                                          <p:spTgt spid="34"/>
                                        </p:tgtEl>
                                      </p:cBhvr>
                                      <p:to x="100000" y="60000"/>
                                    </p:animScale>
                                    <p:animScale>
                                      <p:cBhvr>
                                        <p:cTn id="14" dur="166" decel="50000">
                                          <p:stCondLst>
                                            <p:cond delay="676"/>
                                          </p:stCondLst>
                                        </p:cTn>
                                        <p:tgtEl>
                                          <p:spTgt spid="34"/>
                                        </p:tgtEl>
                                      </p:cBhvr>
                                      <p:to x="100000" y="100000"/>
                                    </p:animScale>
                                    <p:animScale>
                                      <p:cBhvr>
                                        <p:cTn id="15" dur="26">
                                          <p:stCondLst>
                                            <p:cond delay="1312"/>
                                          </p:stCondLst>
                                        </p:cTn>
                                        <p:tgtEl>
                                          <p:spTgt spid="34"/>
                                        </p:tgtEl>
                                      </p:cBhvr>
                                      <p:to x="100000" y="80000"/>
                                    </p:animScale>
                                    <p:animScale>
                                      <p:cBhvr>
                                        <p:cTn id="16" dur="166" decel="50000">
                                          <p:stCondLst>
                                            <p:cond delay="1338"/>
                                          </p:stCondLst>
                                        </p:cTn>
                                        <p:tgtEl>
                                          <p:spTgt spid="34"/>
                                        </p:tgtEl>
                                      </p:cBhvr>
                                      <p:to x="100000" y="100000"/>
                                    </p:animScale>
                                    <p:animScale>
                                      <p:cBhvr>
                                        <p:cTn id="17" dur="26">
                                          <p:stCondLst>
                                            <p:cond delay="1642"/>
                                          </p:stCondLst>
                                        </p:cTn>
                                        <p:tgtEl>
                                          <p:spTgt spid="34"/>
                                        </p:tgtEl>
                                      </p:cBhvr>
                                      <p:to x="100000" y="90000"/>
                                    </p:animScale>
                                    <p:animScale>
                                      <p:cBhvr>
                                        <p:cTn id="18" dur="166" decel="50000">
                                          <p:stCondLst>
                                            <p:cond delay="1668"/>
                                          </p:stCondLst>
                                        </p:cTn>
                                        <p:tgtEl>
                                          <p:spTgt spid="34"/>
                                        </p:tgtEl>
                                      </p:cBhvr>
                                      <p:to x="100000" y="100000"/>
                                    </p:animScale>
                                    <p:animScale>
                                      <p:cBhvr>
                                        <p:cTn id="19" dur="26">
                                          <p:stCondLst>
                                            <p:cond delay="1808"/>
                                          </p:stCondLst>
                                        </p:cTn>
                                        <p:tgtEl>
                                          <p:spTgt spid="34"/>
                                        </p:tgtEl>
                                      </p:cBhvr>
                                      <p:to x="100000" y="95000"/>
                                    </p:animScale>
                                    <p:animScale>
                                      <p:cBhvr>
                                        <p:cTn id="20" dur="166" decel="50000">
                                          <p:stCondLst>
                                            <p:cond delay="1834"/>
                                          </p:stCondLst>
                                        </p:cTn>
                                        <p:tgtEl>
                                          <p:spTgt spid="3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down)">
                                      <p:cBhvr>
                                        <p:cTn id="23" dur="580">
                                          <p:stCondLst>
                                            <p:cond delay="0"/>
                                          </p:stCondLst>
                                        </p:cTn>
                                        <p:tgtEl>
                                          <p:spTgt spid="4">
                                            <p:txEl>
                                              <p:pRg st="0" end="0"/>
                                            </p:txEl>
                                          </p:spTgt>
                                        </p:tgtEl>
                                      </p:cBhvr>
                                    </p:animEffect>
                                    <p:anim calcmode="lin" valueType="num">
                                      <p:cBhvr>
                                        <p:cTn id="24"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xEl>
                                              <p:pRg st="0" end="0"/>
                                            </p:txEl>
                                          </p:spTgt>
                                        </p:tgtEl>
                                      </p:cBhvr>
                                      <p:to x="100000" y="60000"/>
                                    </p:animScale>
                                    <p:animScale>
                                      <p:cBhvr>
                                        <p:cTn id="30" dur="166" decel="50000">
                                          <p:stCondLst>
                                            <p:cond delay="676"/>
                                          </p:stCondLst>
                                        </p:cTn>
                                        <p:tgtEl>
                                          <p:spTgt spid="4">
                                            <p:txEl>
                                              <p:pRg st="0" end="0"/>
                                            </p:txEl>
                                          </p:spTgt>
                                        </p:tgtEl>
                                      </p:cBhvr>
                                      <p:to x="100000" y="100000"/>
                                    </p:animScale>
                                    <p:animScale>
                                      <p:cBhvr>
                                        <p:cTn id="31" dur="26">
                                          <p:stCondLst>
                                            <p:cond delay="1312"/>
                                          </p:stCondLst>
                                        </p:cTn>
                                        <p:tgtEl>
                                          <p:spTgt spid="4">
                                            <p:txEl>
                                              <p:pRg st="0" end="0"/>
                                            </p:txEl>
                                          </p:spTgt>
                                        </p:tgtEl>
                                      </p:cBhvr>
                                      <p:to x="100000" y="80000"/>
                                    </p:animScale>
                                    <p:animScale>
                                      <p:cBhvr>
                                        <p:cTn id="32" dur="166" decel="50000">
                                          <p:stCondLst>
                                            <p:cond delay="1338"/>
                                          </p:stCondLst>
                                        </p:cTn>
                                        <p:tgtEl>
                                          <p:spTgt spid="4">
                                            <p:txEl>
                                              <p:pRg st="0" end="0"/>
                                            </p:txEl>
                                          </p:spTgt>
                                        </p:tgtEl>
                                      </p:cBhvr>
                                      <p:to x="100000" y="100000"/>
                                    </p:animScale>
                                    <p:animScale>
                                      <p:cBhvr>
                                        <p:cTn id="33" dur="26">
                                          <p:stCondLst>
                                            <p:cond delay="1642"/>
                                          </p:stCondLst>
                                        </p:cTn>
                                        <p:tgtEl>
                                          <p:spTgt spid="4">
                                            <p:txEl>
                                              <p:pRg st="0" end="0"/>
                                            </p:txEl>
                                          </p:spTgt>
                                        </p:tgtEl>
                                      </p:cBhvr>
                                      <p:to x="100000" y="90000"/>
                                    </p:animScale>
                                    <p:animScale>
                                      <p:cBhvr>
                                        <p:cTn id="34" dur="166" decel="50000">
                                          <p:stCondLst>
                                            <p:cond delay="1668"/>
                                          </p:stCondLst>
                                        </p:cTn>
                                        <p:tgtEl>
                                          <p:spTgt spid="4">
                                            <p:txEl>
                                              <p:pRg st="0" end="0"/>
                                            </p:txEl>
                                          </p:spTgt>
                                        </p:tgtEl>
                                      </p:cBhvr>
                                      <p:to x="100000" y="100000"/>
                                    </p:animScale>
                                    <p:animScale>
                                      <p:cBhvr>
                                        <p:cTn id="35" dur="26">
                                          <p:stCondLst>
                                            <p:cond delay="1808"/>
                                          </p:stCondLst>
                                        </p:cTn>
                                        <p:tgtEl>
                                          <p:spTgt spid="4">
                                            <p:txEl>
                                              <p:pRg st="0" end="0"/>
                                            </p:txEl>
                                          </p:spTgt>
                                        </p:tgtEl>
                                      </p:cBhvr>
                                      <p:to x="100000" y="95000"/>
                                    </p:animScale>
                                    <p:animScale>
                                      <p:cBhvr>
                                        <p:cTn id="36" dur="166" decel="50000">
                                          <p:stCondLst>
                                            <p:cond delay="1834"/>
                                          </p:stCondLst>
                                        </p:cTn>
                                        <p:tgtEl>
                                          <p:spTgt spid="4">
                                            <p:txEl>
                                              <p:pRg st="0" end="0"/>
                                            </p:tx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Effect transition="in" filter="wipe(down)">
                                      <p:cBhvr>
                                        <p:cTn id="39" dur="580">
                                          <p:stCondLst>
                                            <p:cond delay="0"/>
                                          </p:stCondLst>
                                        </p:cTn>
                                        <p:tgtEl>
                                          <p:spTgt spid="4">
                                            <p:txEl>
                                              <p:pRg st="1" end="1"/>
                                            </p:txEl>
                                          </p:spTgt>
                                        </p:tgtEl>
                                      </p:cBhvr>
                                    </p:animEffect>
                                    <p:anim calcmode="lin" valueType="num">
                                      <p:cBhvr>
                                        <p:cTn id="40"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txEl>
                                              <p:pRg st="1" end="1"/>
                                            </p:txEl>
                                          </p:spTgt>
                                        </p:tgtEl>
                                      </p:cBhvr>
                                      <p:to x="100000" y="60000"/>
                                    </p:animScale>
                                    <p:animScale>
                                      <p:cBhvr>
                                        <p:cTn id="46" dur="166" decel="50000">
                                          <p:stCondLst>
                                            <p:cond delay="676"/>
                                          </p:stCondLst>
                                        </p:cTn>
                                        <p:tgtEl>
                                          <p:spTgt spid="4">
                                            <p:txEl>
                                              <p:pRg st="1" end="1"/>
                                            </p:txEl>
                                          </p:spTgt>
                                        </p:tgtEl>
                                      </p:cBhvr>
                                      <p:to x="100000" y="100000"/>
                                    </p:animScale>
                                    <p:animScale>
                                      <p:cBhvr>
                                        <p:cTn id="47" dur="26">
                                          <p:stCondLst>
                                            <p:cond delay="1312"/>
                                          </p:stCondLst>
                                        </p:cTn>
                                        <p:tgtEl>
                                          <p:spTgt spid="4">
                                            <p:txEl>
                                              <p:pRg st="1" end="1"/>
                                            </p:txEl>
                                          </p:spTgt>
                                        </p:tgtEl>
                                      </p:cBhvr>
                                      <p:to x="100000" y="80000"/>
                                    </p:animScale>
                                    <p:animScale>
                                      <p:cBhvr>
                                        <p:cTn id="48" dur="166" decel="50000">
                                          <p:stCondLst>
                                            <p:cond delay="1338"/>
                                          </p:stCondLst>
                                        </p:cTn>
                                        <p:tgtEl>
                                          <p:spTgt spid="4">
                                            <p:txEl>
                                              <p:pRg st="1" end="1"/>
                                            </p:txEl>
                                          </p:spTgt>
                                        </p:tgtEl>
                                      </p:cBhvr>
                                      <p:to x="100000" y="100000"/>
                                    </p:animScale>
                                    <p:animScale>
                                      <p:cBhvr>
                                        <p:cTn id="49" dur="26">
                                          <p:stCondLst>
                                            <p:cond delay="1642"/>
                                          </p:stCondLst>
                                        </p:cTn>
                                        <p:tgtEl>
                                          <p:spTgt spid="4">
                                            <p:txEl>
                                              <p:pRg st="1" end="1"/>
                                            </p:txEl>
                                          </p:spTgt>
                                        </p:tgtEl>
                                      </p:cBhvr>
                                      <p:to x="100000" y="90000"/>
                                    </p:animScale>
                                    <p:animScale>
                                      <p:cBhvr>
                                        <p:cTn id="50" dur="166" decel="50000">
                                          <p:stCondLst>
                                            <p:cond delay="1668"/>
                                          </p:stCondLst>
                                        </p:cTn>
                                        <p:tgtEl>
                                          <p:spTgt spid="4">
                                            <p:txEl>
                                              <p:pRg st="1" end="1"/>
                                            </p:txEl>
                                          </p:spTgt>
                                        </p:tgtEl>
                                      </p:cBhvr>
                                      <p:to x="100000" y="100000"/>
                                    </p:animScale>
                                    <p:animScale>
                                      <p:cBhvr>
                                        <p:cTn id="51" dur="26">
                                          <p:stCondLst>
                                            <p:cond delay="1808"/>
                                          </p:stCondLst>
                                        </p:cTn>
                                        <p:tgtEl>
                                          <p:spTgt spid="4">
                                            <p:txEl>
                                              <p:pRg st="1" end="1"/>
                                            </p:txEl>
                                          </p:spTgt>
                                        </p:tgtEl>
                                      </p:cBhvr>
                                      <p:to x="100000" y="95000"/>
                                    </p:animScale>
                                    <p:animScale>
                                      <p:cBhvr>
                                        <p:cTn id="52" dur="166" decel="50000">
                                          <p:stCondLst>
                                            <p:cond delay="1834"/>
                                          </p:stCondLst>
                                        </p:cTn>
                                        <p:tgtEl>
                                          <p:spTgt spid="4">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文本占位符 3"/>
          <p:cNvSpPr>
            <a:spLocks noGrp="1"/>
          </p:cNvSpPr>
          <p:nvPr>
            <p:ph type="body" sz="quarter" idx="12"/>
          </p:nvPr>
        </p:nvSpPr>
        <p:spPr>
          <a:xfrm>
            <a:off x="1919687" y="2565070"/>
            <a:ext cx="3527672" cy="2817808"/>
          </a:xfrm>
        </p:spPr>
        <p:txBody>
          <a:bodyPr/>
          <a:lstStyle/>
          <a:p>
            <a:pPr>
              <a:lnSpc>
                <a:spcPct val="150000"/>
              </a:lnSpc>
            </a:pPr>
            <a:r>
              <a:rPr lang="zh-CN" altLang="en-US" sz="2000" b="1" dirty="0">
                <a:solidFill>
                  <a:srgbClr val="348A8D"/>
                </a:solidFill>
                <a:latin typeface="+mn-lt"/>
                <a:ea typeface="+mn-ea"/>
                <a:cs typeface="+mn-ea"/>
                <a:sym typeface="+mn-lt"/>
              </a:rPr>
              <a:t>（七）大气污染</a:t>
            </a:r>
          </a:p>
          <a:p>
            <a:pPr>
              <a:lnSpc>
                <a:spcPct val="150000"/>
              </a:lnSpc>
            </a:pPr>
            <a:r>
              <a:rPr lang="zh-CN" altLang="en-US" sz="1400" dirty="0">
                <a:solidFill>
                  <a:schemeClr val="tx1">
                    <a:lumMod val="85000"/>
                    <a:lumOff val="15000"/>
                  </a:schemeClr>
                </a:solidFill>
                <a:latin typeface="+mn-lt"/>
                <a:ea typeface="+mn-ea"/>
                <a:cs typeface="+mn-ea"/>
                <a:sym typeface="+mn-lt"/>
              </a:rPr>
              <a:t>大气污染的主要因子为悬浮颗粒物、一氧化碳、臭氧、二氧化碳、氮氧化物、铅等。大气污染导致每年有</a:t>
            </a:r>
            <a:r>
              <a:rPr lang="en-US" altLang="zh-CN" sz="1400" dirty="0">
                <a:solidFill>
                  <a:schemeClr val="tx1">
                    <a:lumMod val="85000"/>
                    <a:lumOff val="15000"/>
                  </a:schemeClr>
                </a:solidFill>
                <a:latin typeface="+mn-lt"/>
                <a:ea typeface="+mn-ea"/>
                <a:cs typeface="+mn-ea"/>
                <a:sym typeface="+mn-lt"/>
              </a:rPr>
              <a:t>30-70</a:t>
            </a:r>
            <a:r>
              <a:rPr lang="zh-CN" altLang="en-US" sz="1400" dirty="0">
                <a:solidFill>
                  <a:schemeClr val="tx1">
                    <a:lumMod val="85000"/>
                    <a:lumOff val="15000"/>
                  </a:schemeClr>
                </a:solidFill>
                <a:latin typeface="+mn-lt"/>
                <a:ea typeface="+mn-ea"/>
                <a:cs typeface="+mn-ea"/>
                <a:sym typeface="+mn-lt"/>
              </a:rPr>
              <a:t>万人因烟尘污染提前死亡，</a:t>
            </a:r>
            <a:r>
              <a:rPr lang="en-US" altLang="zh-CN" sz="1400" dirty="0">
                <a:solidFill>
                  <a:schemeClr val="tx1">
                    <a:lumMod val="85000"/>
                    <a:lumOff val="15000"/>
                  </a:schemeClr>
                </a:solidFill>
                <a:latin typeface="+mn-lt"/>
                <a:ea typeface="+mn-ea"/>
                <a:cs typeface="+mn-ea"/>
                <a:sym typeface="+mn-lt"/>
              </a:rPr>
              <a:t>2500</a:t>
            </a:r>
            <a:r>
              <a:rPr lang="zh-CN" altLang="en-US" sz="1400" dirty="0">
                <a:solidFill>
                  <a:schemeClr val="tx1">
                    <a:lumMod val="85000"/>
                    <a:lumOff val="15000"/>
                  </a:schemeClr>
                </a:solidFill>
                <a:latin typeface="+mn-lt"/>
                <a:ea typeface="+mn-ea"/>
                <a:cs typeface="+mn-ea"/>
                <a:sym typeface="+mn-lt"/>
              </a:rPr>
              <a:t>万的儿童患慢性喉炎，</a:t>
            </a:r>
            <a:r>
              <a:rPr lang="en-US" altLang="zh-CN" sz="1400" dirty="0">
                <a:solidFill>
                  <a:schemeClr val="tx1">
                    <a:lumMod val="85000"/>
                    <a:lumOff val="15000"/>
                  </a:schemeClr>
                </a:solidFill>
                <a:latin typeface="+mn-lt"/>
                <a:ea typeface="+mn-ea"/>
                <a:cs typeface="+mn-ea"/>
                <a:sym typeface="+mn-lt"/>
              </a:rPr>
              <a:t>400-700</a:t>
            </a:r>
            <a:r>
              <a:rPr lang="zh-CN" altLang="en-US" sz="1400" dirty="0">
                <a:solidFill>
                  <a:schemeClr val="tx1">
                    <a:lumMod val="85000"/>
                    <a:lumOff val="15000"/>
                  </a:schemeClr>
                </a:solidFill>
                <a:latin typeface="+mn-lt"/>
                <a:ea typeface="+mn-ea"/>
                <a:cs typeface="+mn-ea"/>
                <a:sym typeface="+mn-lt"/>
              </a:rPr>
              <a:t>万的农村妇女儿童受害。</a:t>
            </a:r>
          </a:p>
        </p:txBody>
      </p:sp>
      <p:sp>
        <p:nvSpPr>
          <p:cNvPr id="7" name="文本占位符 1"/>
          <p:cNvSpPr/>
          <p:nvPr/>
        </p:nvSpPr>
        <p:spPr>
          <a:xfrm>
            <a:off x="1919536" y="1556792"/>
            <a:ext cx="3937000" cy="423545"/>
          </a:xfrm>
          <a:prstGeom prst="rect">
            <a:avLst/>
          </a:prstGeom>
          <a:noFill/>
        </p:spPr>
        <p:txBody>
          <a:bodyPr vert="horz" wrap="square" lIns="91440" tIns="45720" rIns="91440" bIns="45720" rtlCol="0" anchor="t">
            <a:spAutoFit/>
          </a:bodyPr>
          <a:lstStyle/>
          <a:p>
            <a:pPr lvl="0" algn="l" fontAlgn="base">
              <a:lnSpc>
                <a:spcPct val="90000"/>
              </a:lnSpc>
              <a:buClrTx/>
              <a:buSzTx/>
              <a:buFont typeface="Arial" panose="020B0604020202020204" pitchFamily="34" charset="0"/>
            </a:pPr>
            <a:r>
              <a:rPr lang="zh-CN" altLang="en-US" sz="2400" b="1" dirty="0">
                <a:solidFill>
                  <a:srgbClr val="348A8D"/>
                </a:solidFill>
                <a:cs typeface="+mn-ea"/>
                <a:sym typeface="+mn-lt"/>
              </a:rPr>
              <a:t>十 大 环 境 问 题</a:t>
            </a:r>
          </a:p>
        </p:txBody>
      </p:sp>
      <p:pic>
        <p:nvPicPr>
          <p:cNvPr id="32" name="图片 31" descr="G:\PPT\世界环境日\51miz-E1259686-CB3757EF-3840x2400.jpg51miz-E1259686-CB3757EF-3840x240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930521" y="2567103"/>
            <a:ext cx="4165971" cy="2603500"/>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down)">
                                      <p:cBhvr>
                                        <p:cTn id="23" dur="580">
                                          <p:stCondLst>
                                            <p:cond delay="0"/>
                                          </p:stCondLst>
                                        </p:cTn>
                                        <p:tgtEl>
                                          <p:spTgt spid="4">
                                            <p:txEl>
                                              <p:pRg st="1" end="1"/>
                                            </p:txEl>
                                          </p:spTgt>
                                        </p:tgtEl>
                                      </p:cBhvr>
                                    </p:animEffect>
                                    <p:anim calcmode="lin" valueType="num">
                                      <p:cBhvr>
                                        <p:cTn id="24"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xEl>
                                              <p:pRg st="1" end="1"/>
                                            </p:txEl>
                                          </p:spTgt>
                                        </p:tgtEl>
                                      </p:cBhvr>
                                      <p:to x="100000" y="60000"/>
                                    </p:animScale>
                                    <p:animScale>
                                      <p:cBhvr>
                                        <p:cTn id="30" dur="166" decel="50000">
                                          <p:stCondLst>
                                            <p:cond delay="676"/>
                                          </p:stCondLst>
                                        </p:cTn>
                                        <p:tgtEl>
                                          <p:spTgt spid="4">
                                            <p:txEl>
                                              <p:pRg st="1" end="1"/>
                                            </p:txEl>
                                          </p:spTgt>
                                        </p:tgtEl>
                                      </p:cBhvr>
                                      <p:to x="100000" y="100000"/>
                                    </p:animScale>
                                    <p:animScale>
                                      <p:cBhvr>
                                        <p:cTn id="31" dur="26">
                                          <p:stCondLst>
                                            <p:cond delay="1312"/>
                                          </p:stCondLst>
                                        </p:cTn>
                                        <p:tgtEl>
                                          <p:spTgt spid="4">
                                            <p:txEl>
                                              <p:pRg st="1" end="1"/>
                                            </p:txEl>
                                          </p:spTgt>
                                        </p:tgtEl>
                                      </p:cBhvr>
                                      <p:to x="100000" y="80000"/>
                                    </p:animScale>
                                    <p:animScale>
                                      <p:cBhvr>
                                        <p:cTn id="32" dur="166" decel="50000">
                                          <p:stCondLst>
                                            <p:cond delay="1338"/>
                                          </p:stCondLst>
                                        </p:cTn>
                                        <p:tgtEl>
                                          <p:spTgt spid="4">
                                            <p:txEl>
                                              <p:pRg st="1" end="1"/>
                                            </p:txEl>
                                          </p:spTgt>
                                        </p:tgtEl>
                                      </p:cBhvr>
                                      <p:to x="100000" y="100000"/>
                                    </p:animScale>
                                    <p:animScale>
                                      <p:cBhvr>
                                        <p:cTn id="33" dur="26">
                                          <p:stCondLst>
                                            <p:cond delay="1642"/>
                                          </p:stCondLst>
                                        </p:cTn>
                                        <p:tgtEl>
                                          <p:spTgt spid="4">
                                            <p:txEl>
                                              <p:pRg st="1" end="1"/>
                                            </p:txEl>
                                          </p:spTgt>
                                        </p:tgtEl>
                                      </p:cBhvr>
                                      <p:to x="100000" y="90000"/>
                                    </p:animScale>
                                    <p:animScale>
                                      <p:cBhvr>
                                        <p:cTn id="34" dur="166" decel="50000">
                                          <p:stCondLst>
                                            <p:cond delay="1668"/>
                                          </p:stCondLst>
                                        </p:cTn>
                                        <p:tgtEl>
                                          <p:spTgt spid="4">
                                            <p:txEl>
                                              <p:pRg st="1" end="1"/>
                                            </p:txEl>
                                          </p:spTgt>
                                        </p:tgtEl>
                                      </p:cBhvr>
                                      <p:to x="100000" y="100000"/>
                                    </p:animScale>
                                    <p:animScale>
                                      <p:cBhvr>
                                        <p:cTn id="35" dur="26">
                                          <p:stCondLst>
                                            <p:cond delay="1808"/>
                                          </p:stCondLst>
                                        </p:cTn>
                                        <p:tgtEl>
                                          <p:spTgt spid="4">
                                            <p:txEl>
                                              <p:pRg st="1" end="1"/>
                                            </p:txEl>
                                          </p:spTgt>
                                        </p:tgtEl>
                                      </p:cBhvr>
                                      <p:to x="100000" y="95000"/>
                                    </p:animScale>
                                    <p:animScale>
                                      <p:cBhvr>
                                        <p:cTn id="36" dur="166" decel="50000">
                                          <p:stCondLst>
                                            <p:cond delay="1834"/>
                                          </p:stCondLst>
                                        </p:cTn>
                                        <p:tgtEl>
                                          <p:spTgt spid="4">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down)">
                                      <p:cBhvr>
                                        <p:cTn id="39" dur="580">
                                          <p:stCondLst>
                                            <p:cond delay="0"/>
                                          </p:stCondLst>
                                        </p:cTn>
                                        <p:tgtEl>
                                          <p:spTgt spid="32"/>
                                        </p:tgtEl>
                                      </p:cBhvr>
                                    </p:animEffect>
                                    <p:anim calcmode="lin" valueType="num">
                                      <p:cBhvr>
                                        <p:cTn id="40"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45" dur="26">
                                          <p:stCondLst>
                                            <p:cond delay="650"/>
                                          </p:stCondLst>
                                        </p:cTn>
                                        <p:tgtEl>
                                          <p:spTgt spid="32"/>
                                        </p:tgtEl>
                                      </p:cBhvr>
                                      <p:to x="100000" y="60000"/>
                                    </p:animScale>
                                    <p:animScale>
                                      <p:cBhvr>
                                        <p:cTn id="46" dur="166" decel="50000">
                                          <p:stCondLst>
                                            <p:cond delay="676"/>
                                          </p:stCondLst>
                                        </p:cTn>
                                        <p:tgtEl>
                                          <p:spTgt spid="32"/>
                                        </p:tgtEl>
                                      </p:cBhvr>
                                      <p:to x="100000" y="100000"/>
                                    </p:animScale>
                                    <p:animScale>
                                      <p:cBhvr>
                                        <p:cTn id="47" dur="26">
                                          <p:stCondLst>
                                            <p:cond delay="1312"/>
                                          </p:stCondLst>
                                        </p:cTn>
                                        <p:tgtEl>
                                          <p:spTgt spid="32"/>
                                        </p:tgtEl>
                                      </p:cBhvr>
                                      <p:to x="100000" y="80000"/>
                                    </p:animScale>
                                    <p:animScale>
                                      <p:cBhvr>
                                        <p:cTn id="48" dur="166" decel="50000">
                                          <p:stCondLst>
                                            <p:cond delay="1338"/>
                                          </p:stCondLst>
                                        </p:cTn>
                                        <p:tgtEl>
                                          <p:spTgt spid="32"/>
                                        </p:tgtEl>
                                      </p:cBhvr>
                                      <p:to x="100000" y="100000"/>
                                    </p:animScale>
                                    <p:animScale>
                                      <p:cBhvr>
                                        <p:cTn id="49" dur="26">
                                          <p:stCondLst>
                                            <p:cond delay="1642"/>
                                          </p:stCondLst>
                                        </p:cTn>
                                        <p:tgtEl>
                                          <p:spTgt spid="32"/>
                                        </p:tgtEl>
                                      </p:cBhvr>
                                      <p:to x="100000" y="90000"/>
                                    </p:animScale>
                                    <p:animScale>
                                      <p:cBhvr>
                                        <p:cTn id="50" dur="166" decel="50000">
                                          <p:stCondLst>
                                            <p:cond delay="1668"/>
                                          </p:stCondLst>
                                        </p:cTn>
                                        <p:tgtEl>
                                          <p:spTgt spid="32"/>
                                        </p:tgtEl>
                                      </p:cBhvr>
                                      <p:to x="100000" y="100000"/>
                                    </p:animScale>
                                    <p:animScale>
                                      <p:cBhvr>
                                        <p:cTn id="51" dur="26">
                                          <p:stCondLst>
                                            <p:cond delay="1808"/>
                                          </p:stCondLst>
                                        </p:cTn>
                                        <p:tgtEl>
                                          <p:spTgt spid="32"/>
                                        </p:tgtEl>
                                      </p:cBhvr>
                                      <p:to x="100000" y="95000"/>
                                    </p:animScale>
                                    <p:animScale>
                                      <p:cBhvr>
                                        <p:cTn id="52" dur="166" decel="50000">
                                          <p:stCondLst>
                                            <p:cond delay="1834"/>
                                          </p:stCondLst>
                                        </p:cTn>
                                        <p:tgtEl>
                                          <p:spTgt spid="3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3" name="文本框 52"/>
          <p:cNvSpPr txBox="1"/>
          <p:nvPr/>
        </p:nvSpPr>
        <p:spPr>
          <a:xfrm>
            <a:off x="5076825" y="3928646"/>
            <a:ext cx="6028055" cy="583565"/>
          </a:xfrm>
          <a:prstGeom prst="rect">
            <a:avLst/>
          </a:prstGeom>
          <a:noFill/>
        </p:spPr>
        <p:txBody>
          <a:bodyPr wrap="square" rtlCol="0">
            <a:spAutoFit/>
          </a:bodyPr>
          <a:lstStyle>
            <a:defPPr>
              <a:defRPr lang="zh-CN"/>
            </a:defPPr>
            <a:lvl1pPr>
              <a:defRPr sz="2800">
                <a:solidFill>
                  <a:srgbClr val="54BBAB"/>
                </a:solidFill>
                <a:latin typeface="禹卫书法行书简体" pitchFamily="2" charset="-122"/>
                <a:ea typeface="禹卫书法行书简体" pitchFamily="2" charset="-122"/>
              </a:defRPr>
            </a:lvl1pPr>
          </a:lstStyle>
          <a:p>
            <a:pPr algn="l"/>
            <a:r>
              <a:rPr lang="zh-CN" altLang="en-US" dirty="0">
                <a:solidFill>
                  <a:schemeClr val="tx1"/>
                </a:solidFill>
                <a:latin typeface="+mn-lt"/>
                <a:ea typeface="+mn-ea"/>
                <a:cs typeface="+mn-ea"/>
                <a:sym typeface="+mn-lt"/>
              </a:rPr>
              <a:t>主题为</a:t>
            </a:r>
            <a:r>
              <a:rPr lang="en-US" altLang="zh-CN" sz="3200" b="1" dirty="0">
                <a:solidFill>
                  <a:srgbClr val="348A8D"/>
                </a:solidFill>
                <a:latin typeface="+mn-lt"/>
                <a:ea typeface="+mn-ea"/>
                <a:cs typeface="+mn-ea"/>
                <a:sym typeface="+mn-lt"/>
              </a:rPr>
              <a:t>“</a:t>
            </a:r>
            <a:r>
              <a:rPr lang="zh-CN" altLang="en-US" sz="3200" b="1" dirty="0">
                <a:solidFill>
                  <a:srgbClr val="348A8D"/>
                </a:solidFill>
                <a:latin typeface="+mn-lt"/>
                <a:ea typeface="+mn-ea"/>
                <a:cs typeface="+mn-ea"/>
                <a:sym typeface="+mn-lt"/>
              </a:rPr>
              <a:t>共建清洁美丽世界</a:t>
            </a:r>
            <a:r>
              <a:rPr lang="en-US" altLang="zh-CN" sz="3200" b="1" dirty="0">
                <a:solidFill>
                  <a:srgbClr val="348A8D"/>
                </a:solidFill>
                <a:latin typeface="+mn-lt"/>
                <a:ea typeface="+mn-ea"/>
                <a:cs typeface="+mn-ea"/>
                <a:sym typeface="+mn-lt"/>
              </a:rPr>
              <a:t>”</a:t>
            </a:r>
          </a:p>
        </p:txBody>
      </p:sp>
      <p:sp>
        <p:nvSpPr>
          <p:cNvPr id="54" name="Text Box 6"/>
          <p:cNvSpPr txBox="1">
            <a:spLocks noChangeArrowheads="1"/>
          </p:cNvSpPr>
          <p:nvPr/>
        </p:nvSpPr>
        <p:spPr bwMode="auto">
          <a:xfrm>
            <a:off x="5076824" y="3079016"/>
            <a:ext cx="5883275" cy="707886"/>
          </a:xfrm>
          <a:prstGeom prst="rect">
            <a:avLst/>
          </a:prstGeom>
          <a:noFill/>
        </p:spPr>
        <p:txBody>
          <a:bodyPr wrap="square" rtlCol="0">
            <a:spAutoFit/>
          </a:bodyPr>
          <a:lstStyle>
            <a:defPPr>
              <a:defRPr lang="zh-CN"/>
            </a:defPPr>
            <a:lvl1pPr>
              <a:defRPr sz="2800">
                <a:solidFill>
                  <a:srgbClr val="54BBAB"/>
                </a:solidFill>
                <a:latin typeface="禹卫书法行书简体" pitchFamily="2" charset="-122"/>
                <a:ea typeface="禹卫书法行书简体" pitchFamily="2" charset="-122"/>
              </a:defRPr>
            </a:lvl1pPr>
          </a:lstStyle>
          <a:p>
            <a:r>
              <a:rPr lang="en-US" altLang="zh-CN" dirty="0" smtClean="0">
                <a:solidFill>
                  <a:schemeClr val="tx1"/>
                </a:solidFill>
                <a:latin typeface="+mn-lt"/>
                <a:ea typeface="+mn-ea"/>
                <a:cs typeface="+mn-ea"/>
                <a:sym typeface="+mn-lt"/>
              </a:rPr>
              <a:t>20XX</a:t>
            </a:r>
            <a:r>
              <a:rPr lang="zh-CN" altLang="en-US" dirty="0" smtClean="0">
                <a:solidFill>
                  <a:schemeClr val="tx1"/>
                </a:solidFill>
                <a:latin typeface="+mn-lt"/>
                <a:ea typeface="+mn-ea"/>
                <a:cs typeface="+mn-ea"/>
                <a:sym typeface="+mn-lt"/>
              </a:rPr>
              <a:t>年</a:t>
            </a:r>
            <a:r>
              <a:rPr lang="zh-CN" altLang="en-US" dirty="0">
                <a:solidFill>
                  <a:schemeClr val="tx1"/>
                </a:solidFill>
                <a:latin typeface="+mn-lt"/>
                <a:ea typeface="+mn-ea"/>
                <a:cs typeface="+mn-ea"/>
                <a:sym typeface="+mn-lt"/>
              </a:rPr>
              <a:t>是第 </a:t>
            </a:r>
            <a:r>
              <a:rPr lang="zh-CN" altLang="en-US" sz="4000" b="1" dirty="0">
                <a:solidFill>
                  <a:srgbClr val="348A8D"/>
                </a:solidFill>
                <a:latin typeface="+mn-lt"/>
                <a:ea typeface="+mn-ea"/>
                <a:cs typeface="+mn-ea"/>
                <a:sym typeface="+mn-lt"/>
              </a:rPr>
              <a:t> </a:t>
            </a:r>
            <a:r>
              <a:rPr lang="en-US" altLang="zh-CN" sz="4000" b="1" dirty="0">
                <a:solidFill>
                  <a:srgbClr val="348A8D"/>
                </a:solidFill>
                <a:latin typeface="+mn-lt"/>
                <a:ea typeface="+mn-ea"/>
                <a:cs typeface="+mn-ea"/>
                <a:sym typeface="+mn-lt"/>
              </a:rPr>
              <a:t>XX</a:t>
            </a:r>
            <a:r>
              <a:rPr lang="en-US" altLang="zh-CN" sz="4000" b="1" dirty="0" smtClean="0">
                <a:solidFill>
                  <a:srgbClr val="348A8D"/>
                </a:solidFill>
                <a:latin typeface="+mn-lt"/>
                <a:ea typeface="+mn-ea"/>
                <a:cs typeface="+mn-ea"/>
                <a:sym typeface="+mn-lt"/>
              </a:rPr>
              <a:t>  </a:t>
            </a:r>
            <a:r>
              <a:rPr lang="zh-CN" altLang="en-US" dirty="0">
                <a:solidFill>
                  <a:schemeClr val="tx1"/>
                </a:solidFill>
                <a:latin typeface="+mn-lt"/>
                <a:ea typeface="+mn-ea"/>
                <a:cs typeface="+mn-ea"/>
                <a:sym typeface="+mn-lt"/>
              </a:rPr>
              <a:t>个世界环境日</a:t>
            </a:r>
          </a:p>
        </p:txBody>
      </p:sp>
      <p:sp>
        <p:nvSpPr>
          <p:cNvPr id="5" name="文本框 4"/>
          <p:cNvSpPr txBox="1"/>
          <p:nvPr/>
        </p:nvSpPr>
        <p:spPr>
          <a:xfrm>
            <a:off x="5076825" y="2035810"/>
            <a:ext cx="3332964" cy="646331"/>
          </a:xfrm>
          <a:prstGeom prst="rect">
            <a:avLst/>
          </a:prstGeom>
          <a:noFill/>
        </p:spPr>
        <p:txBody>
          <a:bodyPr wrap="none" rtlCol="0" anchor="t">
            <a:spAutoFit/>
          </a:bodyPr>
          <a:lstStyle/>
          <a:p>
            <a:r>
              <a:rPr lang="en-US" altLang="zh-CN" sz="3600" b="1" dirty="0">
                <a:solidFill>
                  <a:srgbClr val="348A8D"/>
                </a:solidFill>
                <a:effectLst/>
                <a:cs typeface="+mn-ea"/>
                <a:sym typeface="+mn-lt"/>
              </a:rPr>
              <a:t>6.5 </a:t>
            </a:r>
            <a:r>
              <a:rPr lang="zh-CN" altLang="en-US" sz="3600" b="1" dirty="0">
                <a:solidFill>
                  <a:srgbClr val="348A8D"/>
                </a:solidFill>
                <a:effectLst/>
                <a:cs typeface="+mn-ea"/>
                <a:sym typeface="+mn-lt"/>
              </a:rPr>
              <a:t>世界环境日</a:t>
            </a:r>
          </a:p>
        </p:txBody>
      </p:sp>
      <p:pic>
        <p:nvPicPr>
          <p:cNvPr id="2" name="图片 1" descr="51miz-E1259842-4BE626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47395" y="1938655"/>
            <a:ext cx="3973830" cy="2980690"/>
          </a:xfrm>
          <a:prstGeom prst="rect">
            <a:avLst/>
          </a:prstGeom>
        </p:spPr>
      </p:pic>
      <p:sp>
        <p:nvSpPr>
          <p:cNvPr id="3" name="文本框 2"/>
          <p:cNvSpPr txBox="1"/>
          <p:nvPr/>
        </p:nvSpPr>
        <p:spPr>
          <a:xfrm>
            <a:off x="747395" y="186431"/>
            <a:ext cx="1454267" cy="215444"/>
          </a:xfrm>
          <a:prstGeom prst="rect">
            <a:avLst/>
          </a:prstGeom>
          <a:noFill/>
        </p:spPr>
        <p:txBody>
          <a:bodyPr wrap="square" rtlCol="0">
            <a:spAutoFit/>
          </a:bodyPr>
          <a:lstStyle/>
          <a:p>
            <a:r>
              <a:rPr lang="en-US" altLang="zh-CN" sz="800" dirty="0">
                <a:solidFill>
                  <a:srgbClr val="EEEEEE"/>
                </a:solidFill>
              </a:rPr>
              <a:t>https://www.ypppt.com/</a:t>
            </a:r>
            <a:endParaRPr lang="zh-CN" altLang="en-US" sz="800" dirty="0">
              <a:solidFill>
                <a:srgbClr val="EEEEEE"/>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inVertical)">
                                      <p:cBhvr>
                                        <p:cTn id="7" dur="500"/>
                                        <p:tgtEl>
                                          <p:spTgt spid="5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barn(inVertical)">
                                      <p:cBhvr>
                                        <p:cTn id="10" dur="500"/>
                                        <p:tgtEl>
                                          <p:spTgt spid="5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文本占位符 3"/>
          <p:cNvSpPr>
            <a:spLocks noGrp="1"/>
          </p:cNvSpPr>
          <p:nvPr>
            <p:ph type="body" sz="quarter" idx="12"/>
          </p:nvPr>
        </p:nvSpPr>
        <p:spPr>
          <a:xfrm>
            <a:off x="6096000" y="2564904"/>
            <a:ext cx="4247752" cy="2808312"/>
          </a:xfrm>
        </p:spPr>
        <p:txBody>
          <a:bodyPr>
            <a:normAutofit/>
          </a:bodyPr>
          <a:lstStyle/>
          <a:p>
            <a:pPr>
              <a:lnSpc>
                <a:spcPct val="150000"/>
              </a:lnSpc>
            </a:pPr>
            <a:r>
              <a:rPr lang="zh-CN" altLang="en-US" sz="2000" b="1" dirty="0">
                <a:solidFill>
                  <a:srgbClr val="348A8D"/>
                </a:solidFill>
                <a:latin typeface="+mn-lt"/>
                <a:ea typeface="+mn-ea"/>
                <a:cs typeface="+mn-ea"/>
                <a:sym typeface="+mn-lt"/>
              </a:rPr>
              <a:t>（八）水污染</a:t>
            </a:r>
          </a:p>
          <a:p>
            <a:pPr>
              <a:lnSpc>
                <a:spcPct val="150000"/>
              </a:lnSpc>
            </a:pPr>
            <a:r>
              <a:rPr lang="zh-CN" altLang="en-US" sz="1400" dirty="0">
                <a:solidFill>
                  <a:schemeClr val="tx1">
                    <a:lumMod val="85000"/>
                    <a:lumOff val="15000"/>
                  </a:schemeClr>
                </a:solidFill>
                <a:latin typeface="+mn-lt"/>
                <a:ea typeface="+mn-ea"/>
                <a:cs typeface="+mn-ea"/>
                <a:sym typeface="+mn-lt"/>
              </a:rPr>
              <a:t>人口膨胀和工业发展所制造出来的越来越多的污水废水终于超过了天然水体的承受极限，本来足以滋养人体的水，常因含有有毒物质而使人染病，甚至致人于死地。水环境的污染使原来就短缺的水资源更为紧张。水资源的短缺，水环境的污染加上水的洪涝灾害，构成了足以毁灭人类的水危机。 </a:t>
            </a:r>
          </a:p>
        </p:txBody>
      </p:sp>
      <p:sp>
        <p:nvSpPr>
          <p:cNvPr id="7" name="文本占位符 1"/>
          <p:cNvSpPr/>
          <p:nvPr/>
        </p:nvSpPr>
        <p:spPr>
          <a:xfrm>
            <a:off x="1919536" y="1556792"/>
            <a:ext cx="3937000" cy="423545"/>
          </a:xfrm>
          <a:prstGeom prst="rect">
            <a:avLst/>
          </a:prstGeom>
          <a:noFill/>
        </p:spPr>
        <p:txBody>
          <a:bodyPr vert="horz" wrap="square" lIns="91440" tIns="45720" rIns="91440" bIns="45720" rtlCol="0" anchor="t">
            <a:spAutoFit/>
          </a:bodyPr>
          <a:lstStyle/>
          <a:p>
            <a:pPr lvl="0" algn="l" fontAlgn="base">
              <a:lnSpc>
                <a:spcPct val="90000"/>
              </a:lnSpc>
              <a:buClrTx/>
              <a:buSzTx/>
              <a:buFont typeface="Arial" panose="020B0604020202020204" pitchFamily="34" charset="0"/>
            </a:pPr>
            <a:r>
              <a:rPr lang="zh-CN" altLang="en-US" sz="2400" b="1" dirty="0">
                <a:solidFill>
                  <a:srgbClr val="348A8D"/>
                </a:solidFill>
                <a:cs typeface="+mn-ea"/>
                <a:sym typeface="+mn-lt"/>
              </a:rPr>
              <a:t>十 大 环 境 问 题</a:t>
            </a:r>
          </a:p>
        </p:txBody>
      </p:sp>
      <p:pic>
        <p:nvPicPr>
          <p:cNvPr id="32" name="图片 31" descr="G:\PPT\世界环境日\51miz-E1258479-551C80D5-3840x2400.jpg51miz-E1258479-551C80D5-3840x240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730719" y="2902003"/>
            <a:ext cx="3547527" cy="2216785"/>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80">
                                          <p:stCondLst>
                                            <p:cond delay="0"/>
                                          </p:stCondLst>
                                        </p:cTn>
                                        <p:tgtEl>
                                          <p:spTgt spid="32"/>
                                        </p:tgtEl>
                                      </p:cBhvr>
                                    </p:animEffect>
                                    <p:anim calcmode="lin" valueType="num">
                                      <p:cBhvr>
                                        <p:cTn id="8"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3" dur="26">
                                          <p:stCondLst>
                                            <p:cond delay="650"/>
                                          </p:stCondLst>
                                        </p:cTn>
                                        <p:tgtEl>
                                          <p:spTgt spid="32"/>
                                        </p:tgtEl>
                                      </p:cBhvr>
                                      <p:to x="100000" y="60000"/>
                                    </p:animScale>
                                    <p:animScale>
                                      <p:cBhvr>
                                        <p:cTn id="14" dur="166" decel="50000">
                                          <p:stCondLst>
                                            <p:cond delay="676"/>
                                          </p:stCondLst>
                                        </p:cTn>
                                        <p:tgtEl>
                                          <p:spTgt spid="32"/>
                                        </p:tgtEl>
                                      </p:cBhvr>
                                      <p:to x="100000" y="100000"/>
                                    </p:animScale>
                                    <p:animScale>
                                      <p:cBhvr>
                                        <p:cTn id="15" dur="26">
                                          <p:stCondLst>
                                            <p:cond delay="1312"/>
                                          </p:stCondLst>
                                        </p:cTn>
                                        <p:tgtEl>
                                          <p:spTgt spid="32"/>
                                        </p:tgtEl>
                                      </p:cBhvr>
                                      <p:to x="100000" y="80000"/>
                                    </p:animScale>
                                    <p:animScale>
                                      <p:cBhvr>
                                        <p:cTn id="16" dur="166" decel="50000">
                                          <p:stCondLst>
                                            <p:cond delay="1338"/>
                                          </p:stCondLst>
                                        </p:cTn>
                                        <p:tgtEl>
                                          <p:spTgt spid="32"/>
                                        </p:tgtEl>
                                      </p:cBhvr>
                                      <p:to x="100000" y="100000"/>
                                    </p:animScale>
                                    <p:animScale>
                                      <p:cBhvr>
                                        <p:cTn id="17" dur="26">
                                          <p:stCondLst>
                                            <p:cond delay="1642"/>
                                          </p:stCondLst>
                                        </p:cTn>
                                        <p:tgtEl>
                                          <p:spTgt spid="32"/>
                                        </p:tgtEl>
                                      </p:cBhvr>
                                      <p:to x="100000" y="90000"/>
                                    </p:animScale>
                                    <p:animScale>
                                      <p:cBhvr>
                                        <p:cTn id="18" dur="166" decel="50000">
                                          <p:stCondLst>
                                            <p:cond delay="1668"/>
                                          </p:stCondLst>
                                        </p:cTn>
                                        <p:tgtEl>
                                          <p:spTgt spid="32"/>
                                        </p:tgtEl>
                                      </p:cBhvr>
                                      <p:to x="100000" y="100000"/>
                                    </p:animScale>
                                    <p:animScale>
                                      <p:cBhvr>
                                        <p:cTn id="19" dur="26">
                                          <p:stCondLst>
                                            <p:cond delay="1808"/>
                                          </p:stCondLst>
                                        </p:cTn>
                                        <p:tgtEl>
                                          <p:spTgt spid="32"/>
                                        </p:tgtEl>
                                      </p:cBhvr>
                                      <p:to x="100000" y="95000"/>
                                    </p:animScale>
                                    <p:animScale>
                                      <p:cBhvr>
                                        <p:cTn id="20" dur="166" decel="50000">
                                          <p:stCondLst>
                                            <p:cond delay="1834"/>
                                          </p:stCondLst>
                                        </p:cTn>
                                        <p:tgtEl>
                                          <p:spTgt spid="3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down)">
                                      <p:cBhvr>
                                        <p:cTn id="23" dur="580">
                                          <p:stCondLst>
                                            <p:cond delay="0"/>
                                          </p:stCondLst>
                                        </p:cTn>
                                        <p:tgtEl>
                                          <p:spTgt spid="4">
                                            <p:txEl>
                                              <p:pRg st="0" end="0"/>
                                            </p:txEl>
                                          </p:spTgt>
                                        </p:tgtEl>
                                      </p:cBhvr>
                                    </p:animEffect>
                                    <p:anim calcmode="lin" valueType="num">
                                      <p:cBhvr>
                                        <p:cTn id="24"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xEl>
                                              <p:pRg st="0" end="0"/>
                                            </p:txEl>
                                          </p:spTgt>
                                        </p:tgtEl>
                                      </p:cBhvr>
                                      <p:to x="100000" y="60000"/>
                                    </p:animScale>
                                    <p:animScale>
                                      <p:cBhvr>
                                        <p:cTn id="30" dur="166" decel="50000">
                                          <p:stCondLst>
                                            <p:cond delay="676"/>
                                          </p:stCondLst>
                                        </p:cTn>
                                        <p:tgtEl>
                                          <p:spTgt spid="4">
                                            <p:txEl>
                                              <p:pRg st="0" end="0"/>
                                            </p:txEl>
                                          </p:spTgt>
                                        </p:tgtEl>
                                      </p:cBhvr>
                                      <p:to x="100000" y="100000"/>
                                    </p:animScale>
                                    <p:animScale>
                                      <p:cBhvr>
                                        <p:cTn id="31" dur="26">
                                          <p:stCondLst>
                                            <p:cond delay="1312"/>
                                          </p:stCondLst>
                                        </p:cTn>
                                        <p:tgtEl>
                                          <p:spTgt spid="4">
                                            <p:txEl>
                                              <p:pRg st="0" end="0"/>
                                            </p:txEl>
                                          </p:spTgt>
                                        </p:tgtEl>
                                      </p:cBhvr>
                                      <p:to x="100000" y="80000"/>
                                    </p:animScale>
                                    <p:animScale>
                                      <p:cBhvr>
                                        <p:cTn id="32" dur="166" decel="50000">
                                          <p:stCondLst>
                                            <p:cond delay="1338"/>
                                          </p:stCondLst>
                                        </p:cTn>
                                        <p:tgtEl>
                                          <p:spTgt spid="4">
                                            <p:txEl>
                                              <p:pRg st="0" end="0"/>
                                            </p:txEl>
                                          </p:spTgt>
                                        </p:tgtEl>
                                      </p:cBhvr>
                                      <p:to x="100000" y="100000"/>
                                    </p:animScale>
                                    <p:animScale>
                                      <p:cBhvr>
                                        <p:cTn id="33" dur="26">
                                          <p:stCondLst>
                                            <p:cond delay="1642"/>
                                          </p:stCondLst>
                                        </p:cTn>
                                        <p:tgtEl>
                                          <p:spTgt spid="4">
                                            <p:txEl>
                                              <p:pRg st="0" end="0"/>
                                            </p:txEl>
                                          </p:spTgt>
                                        </p:tgtEl>
                                      </p:cBhvr>
                                      <p:to x="100000" y="90000"/>
                                    </p:animScale>
                                    <p:animScale>
                                      <p:cBhvr>
                                        <p:cTn id="34" dur="166" decel="50000">
                                          <p:stCondLst>
                                            <p:cond delay="1668"/>
                                          </p:stCondLst>
                                        </p:cTn>
                                        <p:tgtEl>
                                          <p:spTgt spid="4">
                                            <p:txEl>
                                              <p:pRg st="0" end="0"/>
                                            </p:txEl>
                                          </p:spTgt>
                                        </p:tgtEl>
                                      </p:cBhvr>
                                      <p:to x="100000" y="100000"/>
                                    </p:animScale>
                                    <p:animScale>
                                      <p:cBhvr>
                                        <p:cTn id="35" dur="26">
                                          <p:stCondLst>
                                            <p:cond delay="1808"/>
                                          </p:stCondLst>
                                        </p:cTn>
                                        <p:tgtEl>
                                          <p:spTgt spid="4">
                                            <p:txEl>
                                              <p:pRg st="0" end="0"/>
                                            </p:txEl>
                                          </p:spTgt>
                                        </p:tgtEl>
                                      </p:cBhvr>
                                      <p:to x="100000" y="95000"/>
                                    </p:animScale>
                                    <p:animScale>
                                      <p:cBhvr>
                                        <p:cTn id="36" dur="166" decel="50000">
                                          <p:stCondLst>
                                            <p:cond delay="1834"/>
                                          </p:stCondLst>
                                        </p:cTn>
                                        <p:tgtEl>
                                          <p:spTgt spid="4">
                                            <p:txEl>
                                              <p:pRg st="0" end="0"/>
                                            </p:tx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Effect transition="in" filter="wipe(down)">
                                      <p:cBhvr>
                                        <p:cTn id="39" dur="580">
                                          <p:stCondLst>
                                            <p:cond delay="0"/>
                                          </p:stCondLst>
                                        </p:cTn>
                                        <p:tgtEl>
                                          <p:spTgt spid="4">
                                            <p:txEl>
                                              <p:pRg st="1" end="1"/>
                                            </p:txEl>
                                          </p:spTgt>
                                        </p:tgtEl>
                                      </p:cBhvr>
                                    </p:animEffect>
                                    <p:anim calcmode="lin" valueType="num">
                                      <p:cBhvr>
                                        <p:cTn id="40"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txEl>
                                              <p:pRg st="1" end="1"/>
                                            </p:txEl>
                                          </p:spTgt>
                                        </p:tgtEl>
                                      </p:cBhvr>
                                      <p:to x="100000" y="60000"/>
                                    </p:animScale>
                                    <p:animScale>
                                      <p:cBhvr>
                                        <p:cTn id="46" dur="166" decel="50000">
                                          <p:stCondLst>
                                            <p:cond delay="676"/>
                                          </p:stCondLst>
                                        </p:cTn>
                                        <p:tgtEl>
                                          <p:spTgt spid="4">
                                            <p:txEl>
                                              <p:pRg st="1" end="1"/>
                                            </p:txEl>
                                          </p:spTgt>
                                        </p:tgtEl>
                                      </p:cBhvr>
                                      <p:to x="100000" y="100000"/>
                                    </p:animScale>
                                    <p:animScale>
                                      <p:cBhvr>
                                        <p:cTn id="47" dur="26">
                                          <p:stCondLst>
                                            <p:cond delay="1312"/>
                                          </p:stCondLst>
                                        </p:cTn>
                                        <p:tgtEl>
                                          <p:spTgt spid="4">
                                            <p:txEl>
                                              <p:pRg st="1" end="1"/>
                                            </p:txEl>
                                          </p:spTgt>
                                        </p:tgtEl>
                                      </p:cBhvr>
                                      <p:to x="100000" y="80000"/>
                                    </p:animScale>
                                    <p:animScale>
                                      <p:cBhvr>
                                        <p:cTn id="48" dur="166" decel="50000">
                                          <p:stCondLst>
                                            <p:cond delay="1338"/>
                                          </p:stCondLst>
                                        </p:cTn>
                                        <p:tgtEl>
                                          <p:spTgt spid="4">
                                            <p:txEl>
                                              <p:pRg st="1" end="1"/>
                                            </p:txEl>
                                          </p:spTgt>
                                        </p:tgtEl>
                                      </p:cBhvr>
                                      <p:to x="100000" y="100000"/>
                                    </p:animScale>
                                    <p:animScale>
                                      <p:cBhvr>
                                        <p:cTn id="49" dur="26">
                                          <p:stCondLst>
                                            <p:cond delay="1642"/>
                                          </p:stCondLst>
                                        </p:cTn>
                                        <p:tgtEl>
                                          <p:spTgt spid="4">
                                            <p:txEl>
                                              <p:pRg st="1" end="1"/>
                                            </p:txEl>
                                          </p:spTgt>
                                        </p:tgtEl>
                                      </p:cBhvr>
                                      <p:to x="100000" y="90000"/>
                                    </p:animScale>
                                    <p:animScale>
                                      <p:cBhvr>
                                        <p:cTn id="50" dur="166" decel="50000">
                                          <p:stCondLst>
                                            <p:cond delay="1668"/>
                                          </p:stCondLst>
                                        </p:cTn>
                                        <p:tgtEl>
                                          <p:spTgt spid="4">
                                            <p:txEl>
                                              <p:pRg st="1" end="1"/>
                                            </p:txEl>
                                          </p:spTgt>
                                        </p:tgtEl>
                                      </p:cBhvr>
                                      <p:to x="100000" y="100000"/>
                                    </p:animScale>
                                    <p:animScale>
                                      <p:cBhvr>
                                        <p:cTn id="51" dur="26">
                                          <p:stCondLst>
                                            <p:cond delay="1808"/>
                                          </p:stCondLst>
                                        </p:cTn>
                                        <p:tgtEl>
                                          <p:spTgt spid="4">
                                            <p:txEl>
                                              <p:pRg st="1" end="1"/>
                                            </p:txEl>
                                          </p:spTgt>
                                        </p:tgtEl>
                                      </p:cBhvr>
                                      <p:to x="100000" y="95000"/>
                                    </p:animScale>
                                    <p:animScale>
                                      <p:cBhvr>
                                        <p:cTn id="52" dur="166" decel="50000">
                                          <p:stCondLst>
                                            <p:cond delay="1834"/>
                                          </p:stCondLst>
                                        </p:cTn>
                                        <p:tgtEl>
                                          <p:spTgt spid="4">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文本占位符 3"/>
          <p:cNvSpPr>
            <a:spLocks noGrp="1"/>
          </p:cNvSpPr>
          <p:nvPr>
            <p:ph type="body" sz="quarter" idx="12"/>
          </p:nvPr>
        </p:nvSpPr>
        <p:spPr>
          <a:xfrm>
            <a:off x="1943937" y="2677163"/>
            <a:ext cx="4032448" cy="2889816"/>
          </a:xfrm>
        </p:spPr>
        <p:txBody>
          <a:bodyPr>
            <a:normAutofit/>
          </a:bodyPr>
          <a:lstStyle/>
          <a:p>
            <a:pPr>
              <a:lnSpc>
                <a:spcPct val="150000"/>
              </a:lnSpc>
            </a:pPr>
            <a:r>
              <a:rPr lang="zh-CN" altLang="en-US" sz="2200" b="1" dirty="0">
                <a:solidFill>
                  <a:srgbClr val="348A8D"/>
                </a:solidFill>
                <a:latin typeface="+mn-lt"/>
                <a:ea typeface="+mn-ea"/>
                <a:cs typeface="+mn-ea"/>
                <a:sym typeface="+mn-lt"/>
              </a:rPr>
              <a:t>（九）海洋污染</a:t>
            </a:r>
          </a:p>
          <a:p>
            <a:pPr>
              <a:lnSpc>
                <a:spcPct val="150000"/>
              </a:lnSpc>
            </a:pPr>
            <a:r>
              <a:rPr lang="zh-CN" altLang="en-US" sz="1400" dirty="0">
                <a:solidFill>
                  <a:schemeClr val="tx1">
                    <a:lumMod val="85000"/>
                    <a:lumOff val="15000"/>
                  </a:schemeClr>
                </a:solidFill>
                <a:latin typeface="+mn-lt"/>
                <a:ea typeface="+mn-ea"/>
                <a:cs typeface="+mn-ea"/>
                <a:sym typeface="+mn-lt"/>
              </a:rPr>
              <a:t>人类活动使近海区的氮和磷增加</a:t>
            </a:r>
            <a:r>
              <a:rPr lang="en-US" altLang="zh-CN" sz="1400" dirty="0">
                <a:solidFill>
                  <a:schemeClr val="tx1">
                    <a:lumMod val="85000"/>
                    <a:lumOff val="15000"/>
                  </a:schemeClr>
                </a:solidFill>
                <a:latin typeface="+mn-lt"/>
                <a:ea typeface="+mn-ea"/>
                <a:cs typeface="+mn-ea"/>
                <a:sym typeface="+mn-lt"/>
              </a:rPr>
              <a:t>50%-200%</a:t>
            </a:r>
            <a:r>
              <a:rPr lang="zh-CN" altLang="en-US" sz="1400" dirty="0">
                <a:solidFill>
                  <a:schemeClr val="tx1">
                    <a:lumMod val="85000"/>
                    <a:lumOff val="15000"/>
                  </a:schemeClr>
                </a:solidFill>
                <a:latin typeface="+mn-lt"/>
                <a:ea typeface="+mn-ea"/>
                <a:cs typeface="+mn-ea"/>
                <a:sym typeface="+mn-lt"/>
              </a:rPr>
              <a:t>；过量营养物导致沿海藻类大量生长；波罗的海、北海、黑海、东中国海（东海）等出现赤潮。海洋污染导致赤潮频繁发生，破坏了红树林、珊瑚礁、海草，使近海鱼虾锐减，渔业损失惨重。</a:t>
            </a:r>
          </a:p>
        </p:txBody>
      </p:sp>
      <p:sp>
        <p:nvSpPr>
          <p:cNvPr id="7" name="文本占位符 1"/>
          <p:cNvSpPr/>
          <p:nvPr/>
        </p:nvSpPr>
        <p:spPr>
          <a:xfrm>
            <a:off x="1919536" y="1556792"/>
            <a:ext cx="3937000" cy="423545"/>
          </a:xfrm>
          <a:prstGeom prst="rect">
            <a:avLst/>
          </a:prstGeom>
          <a:noFill/>
        </p:spPr>
        <p:txBody>
          <a:bodyPr vert="horz" wrap="square" lIns="91440" tIns="45720" rIns="91440" bIns="45720" rtlCol="0" anchor="t">
            <a:spAutoFit/>
          </a:bodyPr>
          <a:lstStyle/>
          <a:p>
            <a:pPr lvl="0" algn="l" fontAlgn="base">
              <a:lnSpc>
                <a:spcPct val="90000"/>
              </a:lnSpc>
              <a:buClrTx/>
              <a:buSzTx/>
              <a:buFont typeface="Arial" panose="020B0604020202020204" pitchFamily="34" charset="0"/>
            </a:pPr>
            <a:r>
              <a:rPr lang="zh-CN" altLang="en-US" sz="2400" b="1" dirty="0">
                <a:solidFill>
                  <a:srgbClr val="348A8D"/>
                </a:solidFill>
                <a:cs typeface="+mn-ea"/>
                <a:sym typeface="+mn-lt"/>
              </a:rPr>
              <a:t>十 大 环 境 问 题</a:t>
            </a:r>
          </a:p>
        </p:txBody>
      </p:sp>
      <p:pic>
        <p:nvPicPr>
          <p:cNvPr id="33" name="图片 32" descr="G:\PPT\世界环境日\51miz-E1259986-B8D008D3-3840x2400.jpg51miz-E1259986-B8D008D3-3840x240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384032" y="2472544"/>
            <a:ext cx="4110595" cy="2568575"/>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80">
                                          <p:stCondLst>
                                            <p:cond delay="0"/>
                                          </p:stCondLst>
                                        </p:cTn>
                                        <p:tgtEl>
                                          <p:spTgt spid="33"/>
                                        </p:tgtEl>
                                      </p:cBhvr>
                                    </p:animEffect>
                                    <p:anim calcmode="lin" valueType="num">
                                      <p:cBhvr>
                                        <p:cTn id="8"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3" dur="26">
                                          <p:stCondLst>
                                            <p:cond delay="650"/>
                                          </p:stCondLst>
                                        </p:cTn>
                                        <p:tgtEl>
                                          <p:spTgt spid="33"/>
                                        </p:tgtEl>
                                      </p:cBhvr>
                                      <p:to x="100000" y="60000"/>
                                    </p:animScale>
                                    <p:animScale>
                                      <p:cBhvr>
                                        <p:cTn id="14" dur="166" decel="50000">
                                          <p:stCondLst>
                                            <p:cond delay="676"/>
                                          </p:stCondLst>
                                        </p:cTn>
                                        <p:tgtEl>
                                          <p:spTgt spid="33"/>
                                        </p:tgtEl>
                                      </p:cBhvr>
                                      <p:to x="100000" y="100000"/>
                                    </p:animScale>
                                    <p:animScale>
                                      <p:cBhvr>
                                        <p:cTn id="15" dur="26">
                                          <p:stCondLst>
                                            <p:cond delay="1312"/>
                                          </p:stCondLst>
                                        </p:cTn>
                                        <p:tgtEl>
                                          <p:spTgt spid="33"/>
                                        </p:tgtEl>
                                      </p:cBhvr>
                                      <p:to x="100000" y="80000"/>
                                    </p:animScale>
                                    <p:animScale>
                                      <p:cBhvr>
                                        <p:cTn id="16" dur="166" decel="50000">
                                          <p:stCondLst>
                                            <p:cond delay="1338"/>
                                          </p:stCondLst>
                                        </p:cTn>
                                        <p:tgtEl>
                                          <p:spTgt spid="33"/>
                                        </p:tgtEl>
                                      </p:cBhvr>
                                      <p:to x="100000" y="100000"/>
                                    </p:animScale>
                                    <p:animScale>
                                      <p:cBhvr>
                                        <p:cTn id="17" dur="26">
                                          <p:stCondLst>
                                            <p:cond delay="1642"/>
                                          </p:stCondLst>
                                        </p:cTn>
                                        <p:tgtEl>
                                          <p:spTgt spid="33"/>
                                        </p:tgtEl>
                                      </p:cBhvr>
                                      <p:to x="100000" y="90000"/>
                                    </p:animScale>
                                    <p:animScale>
                                      <p:cBhvr>
                                        <p:cTn id="18" dur="166" decel="50000">
                                          <p:stCondLst>
                                            <p:cond delay="1668"/>
                                          </p:stCondLst>
                                        </p:cTn>
                                        <p:tgtEl>
                                          <p:spTgt spid="33"/>
                                        </p:tgtEl>
                                      </p:cBhvr>
                                      <p:to x="100000" y="100000"/>
                                    </p:animScale>
                                    <p:animScale>
                                      <p:cBhvr>
                                        <p:cTn id="19" dur="26">
                                          <p:stCondLst>
                                            <p:cond delay="1808"/>
                                          </p:stCondLst>
                                        </p:cTn>
                                        <p:tgtEl>
                                          <p:spTgt spid="33"/>
                                        </p:tgtEl>
                                      </p:cBhvr>
                                      <p:to x="100000" y="95000"/>
                                    </p:animScale>
                                    <p:animScale>
                                      <p:cBhvr>
                                        <p:cTn id="20" dur="166" decel="50000">
                                          <p:stCondLst>
                                            <p:cond delay="1834"/>
                                          </p:stCondLst>
                                        </p:cTn>
                                        <p:tgtEl>
                                          <p:spTgt spid="33"/>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down)">
                                      <p:cBhvr>
                                        <p:cTn id="23" dur="580">
                                          <p:stCondLst>
                                            <p:cond delay="0"/>
                                          </p:stCondLst>
                                        </p:cTn>
                                        <p:tgtEl>
                                          <p:spTgt spid="4">
                                            <p:txEl>
                                              <p:pRg st="0" end="0"/>
                                            </p:txEl>
                                          </p:spTgt>
                                        </p:tgtEl>
                                      </p:cBhvr>
                                    </p:animEffect>
                                    <p:anim calcmode="lin" valueType="num">
                                      <p:cBhvr>
                                        <p:cTn id="24"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xEl>
                                              <p:pRg st="0" end="0"/>
                                            </p:txEl>
                                          </p:spTgt>
                                        </p:tgtEl>
                                      </p:cBhvr>
                                      <p:to x="100000" y="60000"/>
                                    </p:animScale>
                                    <p:animScale>
                                      <p:cBhvr>
                                        <p:cTn id="30" dur="166" decel="50000">
                                          <p:stCondLst>
                                            <p:cond delay="676"/>
                                          </p:stCondLst>
                                        </p:cTn>
                                        <p:tgtEl>
                                          <p:spTgt spid="4">
                                            <p:txEl>
                                              <p:pRg st="0" end="0"/>
                                            </p:txEl>
                                          </p:spTgt>
                                        </p:tgtEl>
                                      </p:cBhvr>
                                      <p:to x="100000" y="100000"/>
                                    </p:animScale>
                                    <p:animScale>
                                      <p:cBhvr>
                                        <p:cTn id="31" dur="26">
                                          <p:stCondLst>
                                            <p:cond delay="1312"/>
                                          </p:stCondLst>
                                        </p:cTn>
                                        <p:tgtEl>
                                          <p:spTgt spid="4">
                                            <p:txEl>
                                              <p:pRg st="0" end="0"/>
                                            </p:txEl>
                                          </p:spTgt>
                                        </p:tgtEl>
                                      </p:cBhvr>
                                      <p:to x="100000" y="80000"/>
                                    </p:animScale>
                                    <p:animScale>
                                      <p:cBhvr>
                                        <p:cTn id="32" dur="166" decel="50000">
                                          <p:stCondLst>
                                            <p:cond delay="1338"/>
                                          </p:stCondLst>
                                        </p:cTn>
                                        <p:tgtEl>
                                          <p:spTgt spid="4">
                                            <p:txEl>
                                              <p:pRg st="0" end="0"/>
                                            </p:txEl>
                                          </p:spTgt>
                                        </p:tgtEl>
                                      </p:cBhvr>
                                      <p:to x="100000" y="100000"/>
                                    </p:animScale>
                                    <p:animScale>
                                      <p:cBhvr>
                                        <p:cTn id="33" dur="26">
                                          <p:stCondLst>
                                            <p:cond delay="1642"/>
                                          </p:stCondLst>
                                        </p:cTn>
                                        <p:tgtEl>
                                          <p:spTgt spid="4">
                                            <p:txEl>
                                              <p:pRg st="0" end="0"/>
                                            </p:txEl>
                                          </p:spTgt>
                                        </p:tgtEl>
                                      </p:cBhvr>
                                      <p:to x="100000" y="90000"/>
                                    </p:animScale>
                                    <p:animScale>
                                      <p:cBhvr>
                                        <p:cTn id="34" dur="166" decel="50000">
                                          <p:stCondLst>
                                            <p:cond delay="1668"/>
                                          </p:stCondLst>
                                        </p:cTn>
                                        <p:tgtEl>
                                          <p:spTgt spid="4">
                                            <p:txEl>
                                              <p:pRg st="0" end="0"/>
                                            </p:txEl>
                                          </p:spTgt>
                                        </p:tgtEl>
                                      </p:cBhvr>
                                      <p:to x="100000" y="100000"/>
                                    </p:animScale>
                                    <p:animScale>
                                      <p:cBhvr>
                                        <p:cTn id="35" dur="26">
                                          <p:stCondLst>
                                            <p:cond delay="1808"/>
                                          </p:stCondLst>
                                        </p:cTn>
                                        <p:tgtEl>
                                          <p:spTgt spid="4">
                                            <p:txEl>
                                              <p:pRg st="0" end="0"/>
                                            </p:txEl>
                                          </p:spTgt>
                                        </p:tgtEl>
                                      </p:cBhvr>
                                      <p:to x="100000" y="95000"/>
                                    </p:animScale>
                                    <p:animScale>
                                      <p:cBhvr>
                                        <p:cTn id="36" dur="166" decel="50000">
                                          <p:stCondLst>
                                            <p:cond delay="1834"/>
                                          </p:stCondLst>
                                        </p:cTn>
                                        <p:tgtEl>
                                          <p:spTgt spid="4">
                                            <p:txEl>
                                              <p:pRg st="0" end="0"/>
                                            </p:tx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Effect transition="in" filter="wipe(down)">
                                      <p:cBhvr>
                                        <p:cTn id="39" dur="580">
                                          <p:stCondLst>
                                            <p:cond delay="0"/>
                                          </p:stCondLst>
                                        </p:cTn>
                                        <p:tgtEl>
                                          <p:spTgt spid="4">
                                            <p:txEl>
                                              <p:pRg st="1" end="1"/>
                                            </p:txEl>
                                          </p:spTgt>
                                        </p:tgtEl>
                                      </p:cBhvr>
                                    </p:animEffect>
                                    <p:anim calcmode="lin" valueType="num">
                                      <p:cBhvr>
                                        <p:cTn id="40"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txEl>
                                              <p:pRg st="1" end="1"/>
                                            </p:txEl>
                                          </p:spTgt>
                                        </p:tgtEl>
                                      </p:cBhvr>
                                      <p:to x="100000" y="60000"/>
                                    </p:animScale>
                                    <p:animScale>
                                      <p:cBhvr>
                                        <p:cTn id="46" dur="166" decel="50000">
                                          <p:stCondLst>
                                            <p:cond delay="676"/>
                                          </p:stCondLst>
                                        </p:cTn>
                                        <p:tgtEl>
                                          <p:spTgt spid="4">
                                            <p:txEl>
                                              <p:pRg st="1" end="1"/>
                                            </p:txEl>
                                          </p:spTgt>
                                        </p:tgtEl>
                                      </p:cBhvr>
                                      <p:to x="100000" y="100000"/>
                                    </p:animScale>
                                    <p:animScale>
                                      <p:cBhvr>
                                        <p:cTn id="47" dur="26">
                                          <p:stCondLst>
                                            <p:cond delay="1312"/>
                                          </p:stCondLst>
                                        </p:cTn>
                                        <p:tgtEl>
                                          <p:spTgt spid="4">
                                            <p:txEl>
                                              <p:pRg st="1" end="1"/>
                                            </p:txEl>
                                          </p:spTgt>
                                        </p:tgtEl>
                                      </p:cBhvr>
                                      <p:to x="100000" y="80000"/>
                                    </p:animScale>
                                    <p:animScale>
                                      <p:cBhvr>
                                        <p:cTn id="48" dur="166" decel="50000">
                                          <p:stCondLst>
                                            <p:cond delay="1338"/>
                                          </p:stCondLst>
                                        </p:cTn>
                                        <p:tgtEl>
                                          <p:spTgt spid="4">
                                            <p:txEl>
                                              <p:pRg st="1" end="1"/>
                                            </p:txEl>
                                          </p:spTgt>
                                        </p:tgtEl>
                                      </p:cBhvr>
                                      <p:to x="100000" y="100000"/>
                                    </p:animScale>
                                    <p:animScale>
                                      <p:cBhvr>
                                        <p:cTn id="49" dur="26">
                                          <p:stCondLst>
                                            <p:cond delay="1642"/>
                                          </p:stCondLst>
                                        </p:cTn>
                                        <p:tgtEl>
                                          <p:spTgt spid="4">
                                            <p:txEl>
                                              <p:pRg st="1" end="1"/>
                                            </p:txEl>
                                          </p:spTgt>
                                        </p:tgtEl>
                                      </p:cBhvr>
                                      <p:to x="100000" y="90000"/>
                                    </p:animScale>
                                    <p:animScale>
                                      <p:cBhvr>
                                        <p:cTn id="50" dur="166" decel="50000">
                                          <p:stCondLst>
                                            <p:cond delay="1668"/>
                                          </p:stCondLst>
                                        </p:cTn>
                                        <p:tgtEl>
                                          <p:spTgt spid="4">
                                            <p:txEl>
                                              <p:pRg st="1" end="1"/>
                                            </p:txEl>
                                          </p:spTgt>
                                        </p:tgtEl>
                                      </p:cBhvr>
                                      <p:to x="100000" y="100000"/>
                                    </p:animScale>
                                    <p:animScale>
                                      <p:cBhvr>
                                        <p:cTn id="51" dur="26">
                                          <p:stCondLst>
                                            <p:cond delay="1808"/>
                                          </p:stCondLst>
                                        </p:cTn>
                                        <p:tgtEl>
                                          <p:spTgt spid="4">
                                            <p:txEl>
                                              <p:pRg st="1" end="1"/>
                                            </p:txEl>
                                          </p:spTgt>
                                        </p:tgtEl>
                                      </p:cBhvr>
                                      <p:to x="100000" y="95000"/>
                                    </p:animScale>
                                    <p:animScale>
                                      <p:cBhvr>
                                        <p:cTn id="52" dur="166" decel="50000">
                                          <p:stCondLst>
                                            <p:cond delay="1834"/>
                                          </p:stCondLst>
                                        </p:cTn>
                                        <p:tgtEl>
                                          <p:spTgt spid="4">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文本占位符 3"/>
          <p:cNvSpPr>
            <a:spLocks noGrp="1"/>
          </p:cNvSpPr>
          <p:nvPr>
            <p:ph type="body" sz="quarter" idx="12"/>
          </p:nvPr>
        </p:nvSpPr>
        <p:spPr>
          <a:xfrm>
            <a:off x="6168008" y="2564904"/>
            <a:ext cx="4680520" cy="3168351"/>
          </a:xfrm>
        </p:spPr>
        <p:txBody>
          <a:bodyPr>
            <a:normAutofit/>
          </a:bodyPr>
          <a:lstStyle/>
          <a:p>
            <a:pPr>
              <a:lnSpc>
                <a:spcPct val="150000"/>
              </a:lnSpc>
            </a:pPr>
            <a:r>
              <a:rPr lang="zh-CN" altLang="en-US" sz="2200" b="1" dirty="0">
                <a:solidFill>
                  <a:srgbClr val="348A8D"/>
                </a:solidFill>
                <a:latin typeface="+mn-lt"/>
                <a:ea typeface="+mn-ea"/>
                <a:cs typeface="+mn-ea"/>
                <a:sym typeface="+mn-lt"/>
              </a:rPr>
              <a:t>（十）危险性废物越境转移</a:t>
            </a:r>
          </a:p>
          <a:p>
            <a:pPr>
              <a:lnSpc>
                <a:spcPct val="160000"/>
              </a:lnSpc>
            </a:pPr>
            <a:r>
              <a:rPr lang="zh-CN" altLang="en-US" sz="1400" dirty="0">
                <a:solidFill>
                  <a:schemeClr val="tx1">
                    <a:lumMod val="95000"/>
                    <a:lumOff val="5000"/>
                  </a:schemeClr>
                </a:solidFill>
                <a:latin typeface="+mn-lt"/>
                <a:ea typeface="+mn-ea"/>
                <a:cs typeface="+mn-ea"/>
                <a:sym typeface="+mn-lt"/>
              </a:rPr>
              <a:t>危险性废物是指除放射性废物以外，具有化学活性或毒性、爆炸性、腐蚀性和其他对人类生存环境存在具有害特性的废物。美国在资源保护与回收法中规定，所谓危险废物是指一种固体废物和几种固体的混合物，因其数量和浓度较高，可能造成或导致人类死亡，或引起严重的难以治愈疾病或致残的废物。</a:t>
            </a:r>
          </a:p>
        </p:txBody>
      </p:sp>
      <p:sp>
        <p:nvSpPr>
          <p:cNvPr id="6" name="文本占位符 1"/>
          <p:cNvSpPr/>
          <p:nvPr/>
        </p:nvSpPr>
        <p:spPr>
          <a:xfrm>
            <a:off x="1919536" y="1556792"/>
            <a:ext cx="3937000" cy="423545"/>
          </a:xfrm>
          <a:prstGeom prst="rect">
            <a:avLst/>
          </a:prstGeom>
          <a:noFill/>
        </p:spPr>
        <p:txBody>
          <a:bodyPr vert="horz" wrap="square" lIns="91440" tIns="45720" rIns="91440" bIns="45720" rtlCol="0" anchor="t">
            <a:spAutoFit/>
          </a:bodyPr>
          <a:lstStyle/>
          <a:p>
            <a:pPr lvl="0" algn="l" fontAlgn="base">
              <a:lnSpc>
                <a:spcPct val="90000"/>
              </a:lnSpc>
              <a:buClrTx/>
              <a:buSzTx/>
              <a:buFont typeface="Arial" panose="020B0604020202020204" pitchFamily="34" charset="0"/>
            </a:pPr>
            <a:r>
              <a:rPr lang="zh-CN" altLang="en-US" sz="2400" b="1" dirty="0">
                <a:solidFill>
                  <a:srgbClr val="348A8D"/>
                </a:solidFill>
                <a:cs typeface="+mn-ea"/>
                <a:sym typeface="+mn-lt"/>
              </a:rPr>
              <a:t>十 大 环 境 问 题</a:t>
            </a:r>
          </a:p>
        </p:txBody>
      </p:sp>
      <p:pic>
        <p:nvPicPr>
          <p:cNvPr id="32" name="图片 31" descr="G:\PPT\世界环境日\51miz-E1259476-4E93573F-3840x2400.jpg51miz-E1259476-4E93573F-3840x2400"/>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498313" y="2883485"/>
            <a:ext cx="3783330" cy="2364854"/>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down)">
                                      <p:cBhvr>
                                        <p:cTn id="23" dur="580">
                                          <p:stCondLst>
                                            <p:cond delay="0"/>
                                          </p:stCondLst>
                                        </p:cTn>
                                        <p:tgtEl>
                                          <p:spTgt spid="4">
                                            <p:txEl>
                                              <p:pRg st="1" end="1"/>
                                            </p:txEl>
                                          </p:spTgt>
                                        </p:tgtEl>
                                      </p:cBhvr>
                                    </p:animEffect>
                                    <p:anim calcmode="lin" valueType="num">
                                      <p:cBhvr>
                                        <p:cTn id="24"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xEl>
                                              <p:pRg st="1" end="1"/>
                                            </p:txEl>
                                          </p:spTgt>
                                        </p:tgtEl>
                                      </p:cBhvr>
                                      <p:to x="100000" y="60000"/>
                                    </p:animScale>
                                    <p:animScale>
                                      <p:cBhvr>
                                        <p:cTn id="30" dur="166" decel="50000">
                                          <p:stCondLst>
                                            <p:cond delay="676"/>
                                          </p:stCondLst>
                                        </p:cTn>
                                        <p:tgtEl>
                                          <p:spTgt spid="4">
                                            <p:txEl>
                                              <p:pRg st="1" end="1"/>
                                            </p:txEl>
                                          </p:spTgt>
                                        </p:tgtEl>
                                      </p:cBhvr>
                                      <p:to x="100000" y="100000"/>
                                    </p:animScale>
                                    <p:animScale>
                                      <p:cBhvr>
                                        <p:cTn id="31" dur="26">
                                          <p:stCondLst>
                                            <p:cond delay="1312"/>
                                          </p:stCondLst>
                                        </p:cTn>
                                        <p:tgtEl>
                                          <p:spTgt spid="4">
                                            <p:txEl>
                                              <p:pRg st="1" end="1"/>
                                            </p:txEl>
                                          </p:spTgt>
                                        </p:tgtEl>
                                      </p:cBhvr>
                                      <p:to x="100000" y="80000"/>
                                    </p:animScale>
                                    <p:animScale>
                                      <p:cBhvr>
                                        <p:cTn id="32" dur="166" decel="50000">
                                          <p:stCondLst>
                                            <p:cond delay="1338"/>
                                          </p:stCondLst>
                                        </p:cTn>
                                        <p:tgtEl>
                                          <p:spTgt spid="4">
                                            <p:txEl>
                                              <p:pRg st="1" end="1"/>
                                            </p:txEl>
                                          </p:spTgt>
                                        </p:tgtEl>
                                      </p:cBhvr>
                                      <p:to x="100000" y="100000"/>
                                    </p:animScale>
                                    <p:animScale>
                                      <p:cBhvr>
                                        <p:cTn id="33" dur="26">
                                          <p:stCondLst>
                                            <p:cond delay="1642"/>
                                          </p:stCondLst>
                                        </p:cTn>
                                        <p:tgtEl>
                                          <p:spTgt spid="4">
                                            <p:txEl>
                                              <p:pRg st="1" end="1"/>
                                            </p:txEl>
                                          </p:spTgt>
                                        </p:tgtEl>
                                      </p:cBhvr>
                                      <p:to x="100000" y="90000"/>
                                    </p:animScale>
                                    <p:animScale>
                                      <p:cBhvr>
                                        <p:cTn id="34" dur="166" decel="50000">
                                          <p:stCondLst>
                                            <p:cond delay="1668"/>
                                          </p:stCondLst>
                                        </p:cTn>
                                        <p:tgtEl>
                                          <p:spTgt spid="4">
                                            <p:txEl>
                                              <p:pRg st="1" end="1"/>
                                            </p:txEl>
                                          </p:spTgt>
                                        </p:tgtEl>
                                      </p:cBhvr>
                                      <p:to x="100000" y="100000"/>
                                    </p:animScale>
                                    <p:animScale>
                                      <p:cBhvr>
                                        <p:cTn id="35" dur="26">
                                          <p:stCondLst>
                                            <p:cond delay="1808"/>
                                          </p:stCondLst>
                                        </p:cTn>
                                        <p:tgtEl>
                                          <p:spTgt spid="4">
                                            <p:txEl>
                                              <p:pRg st="1" end="1"/>
                                            </p:txEl>
                                          </p:spTgt>
                                        </p:tgtEl>
                                      </p:cBhvr>
                                      <p:to x="100000" y="95000"/>
                                    </p:animScale>
                                    <p:animScale>
                                      <p:cBhvr>
                                        <p:cTn id="36" dur="166" decel="50000">
                                          <p:stCondLst>
                                            <p:cond delay="1834"/>
                                          </p:stCondLst>
                                        </p:cTn>
                                        <p:tgtEl>
                                          <p:spTgt spid="4">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down)">
                                      <p:cBhvr>
                                        <p:cTn id="39" dur="580">
                                          <p:stCondLst>
                                            <p:cond delay="0"/>
                                          </p:stCondLst>
                                        </p:cTn>
                                        <p:tgtEl>
                                          <p:spTgt spid="32"/>
                                        </p:tgtEl>
                                      </p:cBhvr>
                                    </p:animEffect>
                                    <p:anim calcmode="lin" valueType="num">
                                      <p:cBhvr>
                                        <p:cTn id="40"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45" dur="26">
                                          <p:stCondLst>
                                            <p:cond delay="650"/>
                                          </p:stCondLst>
                                        </p:cTn>
                                        <p:tgtEl>
                                          <p:spTgt spid="32"/>
                                        </p:tgtEl>
                                      </p:cBhvr>
                                      <p:to x="100000" y="60000"/>
                                    </p:animScale>
                                    <p:animScale>
                                      <p:cBhvr>
                                        <p:cTn id="46" dur="166" decel="50000">
                                          <p:stCondLst>
                                            <p:cond delay="676"/>
                                          </p:stCondLst>
                                        </p:cTn>
                                        <p:tgtEl>
                                          <p:spTgt spid="32"/>
                                        </p:tgtEl>
                                      </p:cBhvr>
                                      <p:to x="100000" y="100000"/>
                                    </p:animScale>
                                    <p:animScale>
                                      <p:cBhvr>
                                        <p:cTn id="47" dur="26">
                                          <p:stCondLst>
                                            <p:cond delay="1312"/>
                                          </p:stCondLst>
                                        </p:cTn>
                                        <p:tgtEl>
                                          <p:spTgt spid="32"/>
                                        </p:tgtEl>
                                      </p:cBhvr>
                                      <p:to x="100000" y="80000"/>
                                    </p:animScale>
                                    <p:animScale>
                                      <p:cBhvr>
                                        <p:cTn id="48" dur="166" decel="50000">
                                          <p:stCondLst>
                                            <p:cond delay="1338"/>
                                          </p:stCondLst>
                                        </p:cTn>
                                        <p:tgtEl>
                                          <p:spTgt spid="32"/>
                                        </p:tgtEl>
                                      </p:cBhvr>
                                      <p:to x="100000" y="100000"/>
                                    </p:animScale>
                                    <p:animScale>
                                      <p:cBhvr>
                                        <p:cTn id="49" dur="26">
                                          <p:stCondLst>
                                            <p:cond delay="1642"/>
                                          </p:stCondLst>
                                        </p:cTn>
                                        <p:tgtEl>
                                          <p:spTgt spid="32"/>
                                        </p:tgtEl>
                                      </p:cBhvr>
                                      <p:to x="100000" y="90000"/>
                                    </p:animScale>
                                    <p:animScale>
                                      <p:cBhvr>
                                        <p:cTn id="50" dur="166" decel="50000">
                                          <p:stCondLst>
                                            <p:cond delay="1668"/>
                                          </p:stCondLst>
                                        </p:cTn>
                                        <p:tgtEl>
                                          <p:spTgt spid="32"/>
                                        </p:tgtEl>
                                      </p:cBhvr>
                                      <p:to x="100000" y="100000"/>
                                    </p:animScale>
                                    <p:animScale>
                                      <p:cBhvr>
                                        <p:cTn id="51" dur="26">
                                          <p:stCondLst>
                                            <p:cond delay="1808"/>
                                          </p:stCondLst>
                                        </p:cTn>
                                        <p:tgtEl>
                                          <p:spTgt spid="32"/>
                                        </p:tgtEl>
                                      </p:cBhvr>
                                      <p:to x="100000" y="95000"/>
                                    </p:animScale>
                                    <p:animScale>
                                      <p:cBhvr>
                                        <p:cTn id="52" dur="166" decel="50000">
                                          <p:stCondLst>
                                            <p:cond delay="1834"/>
                                          </p:stCondLst>
                                        </p:cTn>
                                        <p:tgtEl>
                                          <p:spTgt spid="3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6" name="图片 5" descr="手捧地球"/>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573020"/>
            <a:ext cx="4490720" cy="4284980"/>
          </a:xfrm>
          <a:prstGeom prst="rect">
            <a:avLst/>
          </a:prstGeom>
        </p:spPr>
      </p:pic>
      <p:sp>
        <p:nvSpPr>
          <p:cNvPr id="3" name="文本框 2"/>
          <p:cNvSpPr txBox="1"/>
          <p:nvPr/>
        </p:nvSpPr>
        <p:spPr>
          <a:xfrm>
            <a:off x="4192905" y="2102485"/>
            <a:ext cx="7399783" cy="2554545"/>
          </a:xfrm>
          <a:prstGeom prst="rect">
            <a:avLst/>
          </a:prstGeom>
          <a:noFill/>
        </p:spPr>
        <p:txBody>
          <a:bodyPr wrap="none" rtlCol="0" anchor="t">
            <a:spAutoFit/>
          </a:bodyPr>
          <a:lstStyle/>
          <a:p>
            <a:pPr algn="l"/>
            <a:r>
              <a:rPr lang="zh-CN" altLang="en-US" sz="8000" b="1" dirty="0">
                <a:gradFill>
                  <a:gsLst>
                    <a:gs pos="0">
                      <a:srgbClr val="E33A3F"/>
                    </a:gs>
                    <a:gs pos="100000">
                      <a:srgbClr val="E98D5E"/>
                    </a:gs>
                  </a:gsLst>
                  <a:lin ang="5400000" scaled="0"/>
                </a:gradFill>
                <a:effectLst/>
                <a:cs typeface="+mn-ea"/>
                <a:sym typeface="+mn-lt"/>
              </a:rPr>
              <a:t>破坏</a:t>
            </a:r>
            <a:r>
              <a:rPr lang="zh-CN" altLang="en-US" sz="8000" b="1" dirty="0">
                <a:gradFill>
                  <a:gsLst>
                    <a:gs pos="0">
                      <a:srgbClr val="348A8D"/>
                    </a:gs>
                    <a:gs pos="100000">
                      <a:srgbClr val="55BFB7"/>
                    </a:gs>
                  </a:gsLst>
                  <a:lin ang="5400000" scaled="0"/>
                </a:gradFill>
                <a:effectLst/>
                <a:cs typeface="+mn-ea"/>
                <a:sym typeface="+mn-lt"/>
              </a:rPr>
              <a:t>环境的行为</a:t>
            </a:r>
            <a:br>
              <a:rPr lang="zh-CN" altLang="en-US" sz="8000" b="1" dirty="0">
                <a:gradFill>
                  <a:gsLst>
                    <a:gs pos="0">
                      <a:srgbClr val="348A8D"/>
                    </a:gs>
                    <a:gs pos="100000">
                      <a:srgbClr val="55BFB7"/>
                    </a:gs>
                  </a:gsLst>
                  <a:lin ang="5400000" scaled="0"/>
                </a:gradFill>
                <a:effectLst/>
                <a:cs typeface="+mn-ea"/>
                <a:sym typeface="+mn-lt"/>
              </a:rPr>
            </a:br>
            <a:endParaRPr lang="zh-CN" altLang="en-US" sz="8000" b="1" dirty="0">
              <a:gradFill>
                <a:gsLst>
                  <a:gs pos="0">
                    <a:srgbClr val="348A8D"/>
                  </a:gs>
                  <a:gs pos="100000">
                    <a:srgbClr val="55BFB7"/>
                  </a:gs>
                </a:gsLst>
                <a:lin ang="5400000" scaled="0"/>
              </a:gradFill>
              <a:effectLst/>
              <a:cs typeface="+mn-ea"/>
              <a:sym typeface="+mn-lt"/>
            </a:endParaRPr>
          </a:p>
        </p:txBody>
      </p:sp>
      <p:sp>
        <p:nvSpPr>
          <p:cNvPr id="7" name="文本框 6"/>
          <p:cNvSpPr txBox="1"/>
          <p:nvPr/>
        </p:nvSpPr>
        <p:spPr>
          <a:xfrm>
            <a:off x="6070283" y="1403350"/>
            <a:ext cx="3549015" cy="583565"/>
          </a:xfrm>
          <a:prstGeom prst="rect">
            <a:avLst/>
          </a:prstGeom>
          <a:noFill/>
        </p:spPr>
        <p:txBody>
          <a:bodyPr wrap="square" rtlCol="0">
            <a:spAutoFit/>
          </a:bodyPr>
          <a:lstStyle/>
          <a:p>
            <a:pPr algn="ctr"/>
            <a:r>
              <a:rPr lang="en-US" sz="3200" b="1">
                <a:solidFill>
                  <a:srgbClr val="348A8D"/>
                </a:solidFill>
                <a:cs typeface="+mn-ea"/>
                <a:sym typeface="+mn-lt"/>
              </a:rPr>
              <a:t>PART.03</a:t>
            </a:r>
          </a:p>
        </p:txBody>
      </p:sp>
      <p:grpSp>
        <p:nvGrpSpPr>
          <p:cNvPr id="8" name="组合 7"/>
          <p:cNvGrpSpPr/>
          <p:nvPr/>
        </p:nvGrpSpPr>
        <p:grpSpPr>
          <a:xfrm>
            <a:off x="5180648" y="3563620"/>
            <a:ext cx="5328285" cy="829945"/>
            <a:chOff x="7379" y="5643"/>
            <a:chExt cx="8391" cy="1307"/>
          </a:xfrm>
        </p:grpSpPr>
        <p:sp>
          <p:nvSpPr>
            <p:cNvPr id="10" name="文本框 9"/>
            <p:cNvSpPr txBox="1"/>
            <p:nvPr/>
          </p:nvSpPr>
          <p:spPr>
            <a:xfrm>
              <a:off x="7379" y="5643"/>
              <a:ext cx="8391" cy="1307"/>
            </a:xfrm>
            <a:prstGeom prst="rect">
              <a:avLst/>
            </a:prstGeom>
            <a:noFill/>
          </p:spPr>
          <p:txBody>
            <a:bodyPr wrap="square" rtlCol="0" anchor="t">
              <a:spAutoFit/>
            </a:bodyPr>
            <a:lstStyle/>
            <a:p>
              <a:pPr algn="dist"/>
              <a:r>
                <a:rPr lang="en-US" altLang="zh-CN" sz="4800">
                  <a:solidFill>
                    <a:srgbClr val="E6594A"/>
                  </a:solidFill>
                  <a:cs typeface="+mn-ea"/>
                  <a:sym typeface="+mn-lt"/>
                </a:rPr>
                <a:t>E</a:t>
              </a:r>
              <a:r>
                <a:rPr lang="zh-CN" altLang="en-US" sz="2000">
                  <a:solidFill>
                    <a:srgbClr val="E6594A"/>
                  </a:solidFill>
                  <a:cs typeface="+mn-ea"/>
                  <a:sym typeface="+mn-lt"/>
                </a:rPr>
                <a:t>nvironment protection&gt; &gt;</a:t>
              </a:r>
            </a:p>
          </p:txBody>
        </p:sp>
        <p:sp>
          <p:nvSpPr>
            <p:cNvPr id="13" name="文本框 12"/>
            <p:cNvSpPr txBox="1"/>
            <p:nvPr/>
          </p:nvSpPr>
          <p:spPr>
            <a:xfrm>
              <a:off x="8269" y="5715"/>
              <a:ext cx="7268" cy="628"/>
            </a:xfrm>
            <a:prstGeom prst="rect">
              <a:avLst/>
            </a:prstGeom>
            <a:noFill/>
          </p:spPr>
          <p:txBody>
            <a:bodyPr wrap="square" rtlCol="0" anchor="t">
              <a:spAutoFit/>
            </a:bodyPr>
            <a:lstStyle/>
            <a:p>
              <a:pPr algn="dist"/>
              <a:r>
                <a:rPr lang="zh-CN" altLang="en-US" sz="2000" dirty="0">
                  <a:solidFill>
                    <a:srgbClr val="348A8D"/>
                  </a:solidFill>
                  <a:cs typeface="+mn-ea"/>
                  <a:sym typeface="+mn-lt"/>
                </a:rPr>
                <a:t>共建清洁美丽世界</a:t>
              </a:r>
            </a:p>
          </p:txBody>
        </p:sp>
      </p:grpSp>
      <p:cxnSp>
        <p:nvCxnSpPr>
          <p:cNvPr id="14" name="直接连接符 13"/>
          <p:cNvCxnSpPr/>
          <p:nvPr/>
        </p:nvCxnSpPr>
        <p:spPr>
          <a:xfrm>
            <a:off x="5201920" y="4414520"/>
            <a:ext cx="5285740" cy="0"/>
          </a:xfrm>
          <a:prstGeom prst="line">
            <a:avLst/>
          </a:prstGeom>
          <a:ln w="25400" cmpd="sng">
            <a:solidFill>
              <a:srgbClr val="E33A3F"/>
            </a:solidFill>
            <a:prstDash val="sysDot"/>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4929505" y="4545330"/>
            <a:ext cx="5830570" cy="830997"/>
          </a:xfrm>
          <a:prstGeom prst="rect">
            <a:avLst/>
          </a:prstGeom>
          <a:noFill/>
        </p:spPr>
        <p:txBody>
          <a:bodyPr wrap="square" rtlCol="0">
            <a:spAutoFit/>
          </a:bodyPr>
          <a:lstStyle/>
          <a:p>
            <a:pPr algn="ctr" fontAlgn="auto">
              <a:lnSpc>
                <a:spcPct val="150000"/>
              </a:lnSpc>
            </a:pPr>
            <a:r>
              <a:rPr lang="zh-CN" altLang="en-US" sz="800">
                <a:cs typeface="+mn-ea"/>
                <a:sym typeface="+mn-lt"/>
              </a:rPr>
              <a:t>Please input the text you needPlease input the text you needPlease input the text you need</a:t>
            </a:r>
            <a:r>
              <a:rPr lang="en-US" altLang="zh-CN" sz="800">
                <a:cs typeface="+mn-ea"/>
                <a:sym typeface="+mn-lt"/>
              </a:rPr>
              <a:t>  </a:t>
            </a:r>
            <a:r>
              <a:rPr lang="zh-CN" altLang="en-US" sz="800">
                <a:cs typeface="+mn-ea"/>
                <a:sym typeface="+mn-lt"/>
              </a:rPr>
              <a:t>Please input the text you </a:t>
            </a:r>
          </a:p>
          <a:p>
            <a:pPr algn="ctr" fontAlgn="auto">
              <a:lnSpc>
                <a:spcPct val="150000"/>
              </a:lnSpc>
            </a:pPr>
            <a:r>
              <a:rPr lang="zh-CN" altLang="en-US" sz="800">
                <a:cs typeface="+mn-ea"/>
                <a:sym typeface="+mn-lt"/>
              </a:rPr>
              <a:t>needPlease input the text you needPlease input the text you needPlease input the text you</a:t>
            </a:r>
            <a:r>
              <a:rPr lang="en-US" altLang="zh-CN" sz="800">
                <a:cs typeface="+mn-ea"/>
                <a:sym typeface="+mn-lt"/>
              </a:rPr>
              <a:t>  </a:t>
            </a:r>
            <a:r>
              <a:rPr lang="zh-CN" altLang="en-US" sz="800">
                <a:cs typeface="+mn-ea"/>
                <a:sym typeface="+mn-lt"/>
              </a:rPr>
              <a:t>Please input </a:t>
            </a:r>
          </a:p>
          <a:p>
            <a:pPr algn="ctr" fontAlgn="auto">
              <a:lnSpc>
                <a:spcPct val="150000"/>
              </a:lnSpc>
            </a:pPr>
            <a:r>
              <a:rPr lang="zh-CN" altLang="en-US" sz="800">
                <a:cs typeface="+mn-ea"/>
                <a:sym typeface="+mn-lt"/>
              </a:rPr>
              <a:t>the text youneedPlease input the text you need</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5" name="TextBox 9_1_1_1_1_1_1_1_1_1"/>
          <p:cNvSpPr txBox="1"/>
          <p:nvPr/>
        </p:nvSpPr>
        <p:spPr>
          <a:xfrm>
            <a:off x="4612958" y="1237391"/>
            <a:ext cx="2350323" cy="461665"/>
          </a:xfrm>
          <a:prstGeom prst="rect">
            <a:avLst/>
          </a:prstGeom>
          <a:noFill/>
        </p:spPr>
        <p:txBody>
          <a:bodyPr wrap="none" rtlCol="0">
            <a:spAutoFit/>
          </a:bodyPr>
          <a:lstStyle/>
          <a:p>
            <a:r>
              <a:rPr lang="zh-CN" altLang="en-US" sz="2400" b="1" dirty="0">
                <a:solidFill>
                  <a:srgbClr val="348A8D"/>
                </a:solidFill>
                <a:cs typeface="+mn-ea"/>
                <a:sym typeface="+mn-lt"/>
              </a:rPr>
              <a:t>破坏环境的行为</a:t>
            </a:r>
          </a:p>
        </p:txBody>
      </p:sp>
      <p:sp>
        <p:nvSpPr>
          <p:cNvPr id="2" name="Text Box 6"/>
          <p:cNvSpPr>
            <a:spLocks noChangeArrowheads="1"/>
          </p:cNvSpPr>
          <p:nvPr/>
        </p:nvSpPr>
        <p:spPr bwMode="auto">
          <a:xfrm>
            <a:off x="2601099" y="4763134"/>
            <a:ext cx="6340197" cy="589280"/>
          </a:xfrm>
          <a:prstGeom prst="rect">
            <a:avLst/>
          </a:prstGeom>
        </p:spPr>
        <p:txBody>
          <a:bodyPr wrap="square"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思源黑体 CN Bold" panose="020B0800000000000000" pitchFamily="34" charset="-122"/>
                <a:ea typeface="思源黑体 CN Bold" panose="020B0800000000000000"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思源黑体 CN Bold" panose="020B0800000000000000" pitchFamily="34" charset="-122"/>
                <a:ea typeface="思源黑体 CN Bold" panose="020B0800000000000000" pitchFamily="34" charset="-122"/>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思源黑体 CN Bold" panose="020B0800000000000000" pitchFamily="34" charset="-122"/>
                <a:ea typeface="思源黑体 CN Bold" panose="020B0800000000000000" pitchFamily="34" charset="-122"/>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思源黑体 CN Bold" panose="020B0800000000000000" pitchFamily="34" charset="-122"/>
                <a:ea typeface="思源黑体 CN Bold" panose="020B0800000000000000" pitchFamily="34" charset="-122"/>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思源黑体 CN Bold" panose="020B0800000000000000" pitchFamily="34" charset="-122"/>
                <a:ea typeface="思源黑体 CN Bold" panose="020B08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buClrTx/>
              <a:buSzTx/>
            </a:pPr>
            <a:r>
              <a:rPr lang="zh-CN" altLang="en-US" sz="3600" b="1" dirty="0">
                <a:solidFill>
                  <a:srgbClr val="348A8D"/>
                </a:solidFill>
                <a:latin typeface="+mn-lt"/>
                <a:ea typeface="+mn-ea"/>
                <a:cs typeface="+mn-ea"/>
                <a:sym typeface="+mn-lt"/>
              </a:rPr>
              <a:t>难道就不能放到垃圾桶吗？</a:t>
            </a:r>
          </a:p>
        </p:txBody>
      </p:sp>
      <p:pic>
        <p:nvPicPr>
          <p:cNvPr id="3" name="图片 2" descr="51miz-E1259097-C112777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70680" y="1871980"/>
            <a:ext cx="3201035" cy="24009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par>
                                <p:cTn id="13" presetID="3"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6389" name="TextBox 8"/>
          <p:cNvSpPr txBox="1">
            <a:spLocks noChangeArrowheads="1"/>
          </p:cNvSpPr>
          <p:nvPr/>
        </p:nvSpPr>
        <p:spPr bwMode="auto">
          <a:xfrm>
            <a:off x="6535739" y="6245225"/>
            <a:ext cx="3313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mn-lt"/>
              <a:ea typeface="+mn-ea"/>
              <a:cs typeface="+mn-ea"/>
              <a:sym typeface="+mn-lt"/>
            </a:endParaRPr>
          </a:p>
        </p:txBody>
      </p:sp>
      <p:sp>
        <p:nvSpPr>
          <p:cNvPr id="11" name="TextBox 9_1_1_1_1_1_1_1_1_1_1"/>
          <p:cNvSpPr txBox="1"/>
          <p:nvPr/>
        </p:nvSpPr>
        <p:spPr>
          <a:xfrm>
            <a:off x="646230" y="614456"/>
            <a:ext cx="2350323" cy="461665"/>
          </a:xfrm>
          <a:prstGeom prst="rect">
            <a:avLst/>
          </a:prstGeom>
          <a:noFill/>
        </p:spPr>
        <p:txBody>
          <a:bodyPr wrap="none" rtlCol="0">
            <a:spAutoFit/>
          </a:bodyPr>
          <a:lstStyle/>
          <a:p>
            <a:pPr algn="l"/>
            <a:r>
              <a:rPr lang="zh-CN" altLang="en-US" sz="2400" b="1" dirty="0">
                <a:solidFill>
                  <a:srgbClr val="348A8D"/>
                </a:solidFill>
                <a:cs typeface="+mn-ea"/>
                <a:sym typeface="+mn-lt"/>
              </a:rPr>
              <a:t>破坏环境的行为</a:t>
            </a:r>
          </a:p>
        </p:txBody>
      </p:sp>
      <p:sp>
        <p:nvSpPr>
          <p:cNvPr id="2" name="TextBox 3"/>
          <p:cNvSpPr>
            <a:spLocks noChangeArrowheads="1"/>
          </p:cNvSpPr>
          <p:nvPr/>
        </p:nvSpPr>
        <p:spPr bwMode="auto">
          <a:xfrm>
            <a:off x="646590" y="1625177"/>
            <a:ext cx="6143941" cy="589280"/>
          </a:xfrm>
          <a:prstGeom prst="rect">
            <a:avLst/>
          </a:prstGeom>
        </p:spPr>
        <p:txBody>
          <a:bodyPr wrap="square"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思源黑体 CN Bold" panose="020B0800000000000000" pitchFamily="34" charset="-122"/>
                <a:ea typeface="思源黑体 CN Bold" panose="020B0800000000000000"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思源黑体 CN Bold" panose="020B0800000000000000" pitchFamily="34" charset="-122"/>
                <a:ea typeface="思源黑体 CN Bold" panose="020B0800000000000000" pitchFamily="34" charset="-122"/>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思源黑体 CN Bold" panose="020B0800000000000000" pitchFamily="34" charset="-122"/>
                <a:ea typeface="思源黑体 CN Bold" panose="020B0800000000000000" pitchFamily="34" charset="-122"/>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思源黑体 CN Bold" panose="020B0800000000000000" pitchFamily="34" charset="-122"/>
                <a:ea typeface="思源黑体 CN Bold" panose="020B0800000000000000" pitchFamily="34" charset="-122"/>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思源黑体 CN Bold" panose="020B0800000000000000" pitchFamily="34" charset="-122"/>
                <a:ea typeface="思源黑体 CN Bold" panose="020B08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a:buClrTx/>
              <a:buSzTx/>
            </a:pPr>
            <a:r>
              <a:rPr lang="en-US" altLang="zh-CN" sz="2400" b="1">
                <a:solidFill>
                  <a:srgbClr val="348A8D"/>
                </a:solidFill>
                <a:latin typeface="+mn-lt"/>
                <a:ea typeface="+mn-ea"/>
                <a:cs typeface="+mn-ea"/>
                <a:sym typeface="+mn-lt"/>
              </a:rPr>
              <a:t>1</a:t>
            </a:r>
            <a:r>
              <a:rPr lang="zh-CN" altLang="en-US" sz="2400" b="1">
                <a:solidFill>
                  <a:srgbClr val="348A8D"/>
                </a:solidFill>
                <a:latin typeface="+mn-lt"/>
                <a:ea typeface="+mn-ea"/>
                <a:cs typeface="+mn-ea"/>
                <a:sym typeface="+mn-lt"/>
              </a:rPr>
              <a:t>、随意丢垃圾</a:t>
            </a:r>
          </a:p>
        </p:txBody>
      </p:sp>
      <p:sp>
        <p:nvSpPr>
          <p:cNvPr id="3" name="TextBox 9"/>
          <p:cNvSpPr txBox="1">
            <a:spLocks noChangeArrowheads="1"/>
          </p:cNvSpPr>
          <p:nvPr/>
        </p:nvSpPr>
        <p:spPr bwMode="auto">
          <a:xfrm>
            <a:off x="6086018" y="4077599"/>
            <a:ext cx="4600575" cy="96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fontAlgn="auto">
              <a:lnSpc>
                <a:spcPct val="150000"/>
              </a:lnSpc>
              <a:spcBef>
                <a:spcPct val="0"/>
              </a:spcBef>
              <a:buFont typeface="Arial" panose="020B0604020202020204" pitchFamily="34" charset="0"/>
              <a:buNone/>
            </a:pPr>
            <a:r>
              <a:rPr lang="zh-CN" altLang="en-US" sz="2000" dirty="0">
                <a:latin typeface="+mn-lt"/>
                <a:ea typeface="+mn-ea"/>
                <a:cs typeface="+mn-ea"/>
                <a:sym typeface="+mn-lt"/>
              </a:rPr>
              <a:t>海南三亚大东海景区长达</a:t>
            </a:r>
            <a:r>
              <a:rPr lang="en-US" altLang="zh-CN" sz="2000" dirty="0">
                <a:latin typeface="+mn-lt"/>
                <a:ea typeface="+mn-ea"/>
                <a:cs typeface="+mn-ea"/>
                <a:sym typeface="+mn-lt"/>
              </a:rPr>
              <a:t>2.8</a:t>
            </a:r>
            <a:r>
              <a:rPr lang="zh-CN" altLang="en-US" sz="2000" dirty="0">
                <a:latin typeface="+mn-lt"/>
                <a:ea typeface="+mn-ea"/>
                <a:cs typeface="+mn-ea"/>
                <a:sym typeface="+mn-lt"/>
              </a:rPr>
              <a:t>公里的海岸线长，遍布</a:t>
            </a:r>
            <a:r>
              <a:rPr lang="en-US" altLang="zh-CN" sz="2000" dirty="0">
                <a:latin typeface="+mn-lt"/>
                <a:ea typeface="+mn-ea"/>
                <a:cs typeface="+mn-ea"/>
                <a:sym typeface="+mn-lt"/>
              </a:rPr>
              <a:t>50</a:t>
            </a:r>
            <a:r>
              <a:rPr lang="zh-CN" altLang="en-US" sz="2000" dirty="0">
                <a:latin typeface="+mn-lt"/>
                <a:ea typeface="+mn-ea"/>
                <a:cs typeface="+mn-ea"/>
                <a:sym typeface="+mn-lt"/>
              </a:rPr>
              <a:t>吨生活垃圾</a:t>
            </a:r>
          </a:p>
        </p:txBody>
      </p:sp>
      <p:sp>
        <p:nvSpPr>
          <p:cNvPr id="4" name="矩形 10"/>
          <p:cNvSpPr>
            <a:spLocks noChangeArrowheads="1"/>
          </p:cNvSpPr>
          <p:nvPr/>
        </p:nvSpPr>
        <p:spPr bwMode="auto">
          <a:xfrm>
            <a:off x="1654056" y="2786048"/>
            <a:ext cx="450088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dirty="0">
                <a:latin typeface="+mn-lt"/>
                <a:ea typeface="+mn-ea"/>
                <a:cs typeface="+mn-ea"/>
                <a:sym typeface="+mn-lt"/>
              </a:rPr>
              <a:t>八达岭长城上游客丢弃的垃圾随处可见</a:t>
            </a:r>
          </a:p>
        </p:txBody>
      </p:sp>
      <p:pic>
        <p:nvPicPr>
          <p:cNvPr id="5" name="图片 4" descr="51miz-E897355-3795434A"/>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23405" y="1397000"/>
            <a:ext cx="2925445" cy="2184400"/>
          </a:xfrm>
          <a:prstGeom prst="rect">
            <a:avLst/>
          </a:prstGeom>
        </p:spPr>
      </p:pic>
      <p:pic>
        <p:nvPicPr>
          <p:cNvPr id="6" name="图片 5" descr="51miz-E1260288-27BF14D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97710" y="3448050"/>
            <a:ext cx="3030855" cy="22733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7411" name="TextBox 8"/>
          <p:cNvSpPr txBox="1">
            <a:spLocks noChangeArrowheads="1"/>
          </p:cNvSpPr>
          <p:nvPr/>
        </p:nvSpPr>
        <p:spPr bwMode="auto">
          <a:xfrm>
            <a:off x="6535739" y="6245225"/>
            <a:ext cx="3313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mn-lt"/>
              <a:ea typeface="+mn-ea"/>
              <a:cs typeface="+mn-ea"/>
              <a:sym typeface="+mn-lt"/>
            </a:endParaRPr>
          </a:p>
        </p:txBody>
      </p:sp>
      <p:sp>
        <p:nvSpPr>
          <p:cNvPr id="10" name="TextBox 9_1_1_1_1_1_1_1_1_1_1"/>
          <p:cNvSpPr txBox="1"/>
          <p:nvPr/>
        </p:nvSpPr>
        <p:spPr>
          <a:xfrm>
            <a:off x="652145" y="545465"/>
            <a:ext cx="2586355" cy="460375"/>
          </a:xfrm>
          <a:prstGeom prst="rect">
            <a:avLst/>
          </a:prstGeom>
          <a:noFill/>
        </p:spPr>
        <p:txBody>
          <a:bodyPr wrap="square" rtlCol="0">
            <a:spAutoFit/>
          </a:bodyPr>
          <a:lstStyle/>
          <a:p>
            <a:pPr lvl="0" algn="l">
              <a:buClrTx/>
              <a:buSzTx/>
              <a:buFontTx/>
            </a:pPr>
            <a:r>
              <a:rPr lang="zh-CN" altLang="en-US" sz="2400" b="1" dirty="0">
                <a:solidFill>
                  <a:srgbClr val="348A8D"/>
                </a:solidFill>
                <a:cs typeface="+mn-ea"/>
                <a:sym typeface="+mn-lt"/>
              </a:rPr>
              <a:t>破坏环境的行为</a:t>
            </a:r>
          </a:p>
        </p:txBody>
      </p:sp>
      <p:sp>
        <p:nvSpPr>
          <p:cNvPr id="3" name="TextBox 3"/>
          <p:cNvSpPr txBox="1">
            <a:spLocks noChangeArrowheads="1"/>
          </p:cNvSpPr>
          <p:nvPr/>
        </p:nvSpPr>
        <p:spPr bwMode="auto">
          <a:xfrm>
            <a:off x="752975" y="1497939"/>
            <a:ext cx="7632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400" b="1" dirty="0">
                <a:solidFill>
                  <a:srgbClr val="348A8D"/>
                </a:solidFill>
                <a:latin typeface="+mn-lt"/>
                <a:ea typeface="+mn-ea"/>
                <a:cs typeface="+mn-ea"/>
                <a:sym typeface="+mn-lt"/>
              </a:rPr>
              <a:t>2.</a:t>
            </a:r>
            <a:r>
              <a:rPr lang="zh-CN" altLang="en-US" sz="2400" b="1" dirty="0">
                <a:solidFill>
                  <a:srgbClr val="348A8D"/>
                </a:solidFill>
                <a:latin typeface="+mn-lt"/>
                <a:ea typeface="+mn-ea"/>
                <a:cs typeface="+mn-ea"/>
                <a:sym typeface="+mn-lt"/>
              </a:rPr>
              <a:t>无视清洁工人的劳动成果，长假成清洁工人的噩梦</a:t>
            </a:r>
          </a:p>
        </p:txBody>
      </p:sp>
      <p:pic>
        <p:nvPicPr>
          <p:cNvPr id="4" name="图片 3" descr="51miz-E1256893-0A6A47D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14115" y="1958340"/>
            <a:ext cx="5334635" cy="40011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8435" name="TextBox 8"/>
          <p:cNvSpPr txBox="1">
            <a:spLocks noChangeArrowheads="1"/>
          </p:cNvSpPr>
          <p:nvPr/>
        </p:nvSpPr>
        <p:spPr bwMode="auto">
          <a:xfrm>
            <a:off x="6535739" y="6245225"/>
            <a:ext cx="3313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latin typeface="+mn-lt"/>
              <a:ea typeface="+mn-ea"/>
              <a:cs typeface="+mn-ea"/>
              <a:sym typeface="+mn-lt"/>
            </a:endParaRPr>
          </a:p>
        </p:txBody>
      </p:sp>
      <p:sp>
        <p:nvSpPr>
          <p:cNvPr id="13" name="TextBox 9_1_1_1_1_1_1_1_1_1_1"/>
          <p:cNvSpPr txBox="1"/>
          <p:nvPr/>
        </p:nvSpPr>
        <p:spPr>
          <a:xfrm>
            <a:off x="621665" y="545465"/>
            <a:ext cx="2616835" cy="460375"/>
          </a:xfrm>
          <a:prstGeom prst="rect">
            <a:avLst/>
          </a:prstGeom>
          <a:noFill/>
        </p:spPr>
        <p:txBody>
          <a:bodyPr wrap="square" rtlCol="0">
            <a:spAutoFit/>
          </a:bodyPr>
          <a:lstStyle/>
          <a:p>
            <a:pPr lvl="0" algn="l">
              <a:buClrTx/>
              <a:buSzTx/>
              <a:buFontTx/>
            </a:pPr>
            <a:r>
              <a:rPr lang="zh-CN" altLang="en-US" sz="2400" b="1" dirty="0">
                <a:solidFill>
                  <a:srgbClr val="348A8D"/>
                </a:solidFill>
                <a:cs typeface="+mn-ea"/>
                <a:sym typeface="+mn-lt"/>
              </a:rPr>
              <a:t>破坏环境的行为</a:t>
            </a:r>
          </a:p>
        </p:txBody>
      </p:sp>
      <p:sp>
        <p:nvSpPr>
          <p:cNvPr id="2" name="TextBox 3"/>
          <p:cNvSpPr txBox="1">
            <a:spLocks noChangeArrowheads="1"/>
          </p:cNvSpPr>
          <p:nvPr/>
        </p:nvSpPr>
        <p:spPr bwMode="auto">
          <a:xfrm>
            <a:off x="809625" y="1701800"/>
            <a:ext cx="39808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spcBef>
                <a:spcPct val="0"/>
              </a:spcBef>
              <a:buNone/>
            </a:pPr>
            <a:r>
              <a:rPr lang="en-US" altLang="zh-CN" sz="2400" b="1" dirty="0">
                <a:solidFill>
                  <a:srgbClr val="348A8D"/>
                </a:solidFill>
                <a:latin typeface="+mn-lt"/>
                <a:ea typeface="+mn-ea"/>
                <a:cs typeface="+mn-ea"/>
                <a:sym typeface="+mn-lt"/>
              </a:rPr>
              <a:t>3.</a:t>
            </a:r>
            <a:r>
              <a:rPr lang="zh-CN" altLang="en-US" sz="2400" b="1" dirty="0">
                <a:solidFill>
                  <a:srgbClr val="348A8D"/>
                </a:solidFill>
                <a:latin typeface="+mn-lt"/>
                <a:ea typeface="+mn-ea"/>
                <a:cs typeface="+mn-ea"/>
                <a:sym typeface="+mn-lt"/>
              </a:rPr>
              <a:t>缺乏公德心， 熟视无睹</a:t>
            </a:r>
          </a:p>
        </p:txBody>
      </p:sp>
      <p:pic>
        <p:nvPicPr>
          <p:cNvPr id="3" name="图片 2" descr="51miz-E1255890-689378B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43200" y="1379855"/>
            <a:ext cx="6705600" cy="5029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6" name="图片 5" descr="手捧地球"/>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573020"/>
            <a:ext cx="4490720" cy="4284980"/>
          </a:xfrm>
          <a:prstGeom prst="rect">
            <a:avLst/>
          </a:prstGeom>
        </p:spPr>
      </p:pic>
      <p:sp>
        <p:nvSpPr>
          <p:cNvPr id="3" name="文本框 2"/>
          <p:cNvSpPr txBox="1"/>
          <p:nvPr/>
        </p:nvSpPr>
        <p:spPr>
          <a:xfrm>
            <a:off x="4192905" y="2102485"/>
            <a:ext cx="7399783" cy="1323439"/>
          </a:xfrm>
          <a:prstGeom prst="rect">
            <a:avLst/>
          </a:prstGeom>
          <a:noFill/>
        </p:spPr>
        <p:txBody>
          <a:bodyPr wrap="none" rtlCol="0" anchor="t">
            <a:spAutoFit/>
          </a:bodyPr>
          <a:lstStyle/>
          <a:p>
            <a:pPr algn="l"/>
            <a:r>
              <a:rPr lang="zh-CN" altLang="en-US" sz="8000" b="1" dirty="0">
                <a:gradFill>
                  <a:gsLst>
                    <a:gs pos="0">
                      <a:srgbClr val="E33A3F"/>
                    </a:gs>
                    <a:gs pos="100000">
                      <a:srgbClr val="E98D5E"/>
                    </a:gs>
                  </a:gsLst>
                  <a:lin ang="5400000" scaled="0"/>
                </a:gradFill>
                <a:effectLst/>
                <a:cs typeface="+mn-ea"/>
                <a:sym typeface="+mn-lt"/>
              </a:rPr>
              <a:t>环保</a:t>
            </a:r>
            <a:r>
              <a:rPr lang="zh-CN" altLang="en-US" sz="8000" b="1" dirty="0">
                <a:gradFill>
                  <a:gsLst>
                    <a:gs pos="0">
                      <a:srgbClr val="348A8D"/>
                    </a:gs>
                    <a:gs pos="100000">
                      <a:srgbClr val="55BFB7"/>
                    </a:gs>
                  </a:gsLst>
                  <a:lin ang="5400000" scaled="0"/>
                </a:gradFill>
                <a:effectLst/>
                <a:cs typeface="+mn-ea"/>
                <a:sym typeface="+mn-lt"/>
              </a:rPr>
              <a:t>大家来参与</a:t>
            </a:r>
          </a:p>
        </p:txBody>
      </p:sp>
      <p:sp>
        <p:nvSpPr>
          <p:cNvPr id="7" name="文本框 6"/>
          <p:cNvSpPr txBox="1"/>
          <p:nvPr/>
        </p:nvSpPr>
        <p:spPr>
          <a:xfrm>
            <a:off x="6070283" y="1403350"/>
            <a:ext cx="3549015" cy="583565"/>
          </a:xfrm>
          <a:prstGeom prst="rect">
            <a:avLst/>
          </a:prstGeom>
          <a:noFill/>
        </p:spPr>
        <p:txBody>
          <a:bodyPr wrap="square" rtlCol="0">
            <a:spAutoFit/>
          </a:bodyPr>
          <a:lstStyle/>
          <a:p>
            <a:pPr algn="ctr"/>
            <a:r>
              <a:rPr lang="en-US" sz="3200" b="1">
                <a:solidFill>
                  <a:srgbClr val="348A8D"/>
                </a:solidFill>
                <a:cs typeface="+mn-ea"/>
                <a:sym typeface="+mn-lt"/>
              </a:rPr>
              <a:t>PART.04</a:t>
            </a:r>
          </a:p>
        </p:txBody>
      </p:sp>
      <p:grpSp>
        <p:nvGrpSpPr>
          <p:cNvPr id="8" name="组合 7"/>
          <p:cNvGrpSpPr/>
          <p:nvPr/>
        </p:nvGrpSpPr>
        <p:grpSpPr>
          <a:xfrm>
            <a:off x="5180648" y="3563620"/>
            <a:ext cx="5328285" cy="829945"/>
            <a:chOff x="7379" y="5643"/>
            <a:chExt cx="8391" cy="1307"/>
          </a:xfrm>
        </p:grpSpPr>
        <p:sp>
          <p:nvSpPr>
            <p:cNvPr id="10" name="文本框 9"/>
            <p:cNvSpPr txBox="1"/>
            <p:nvPr/>
          </p:nvSpPr>
          <p:spPr>
            <a:xfrm>
              <a:off x="7379" y="5643"/>
              <a:ext cx="8391" cy="1307"/>
            </a:xfrm>
            <a:prstGeom prst="rect">
              <a:avLst/>
            </a:prstGeom>
            <a:noFill/>
          </p:spPr>
          <p:txBody>
            <a:bodyPr wrap="square" rtlCol="0" anchor="t">
              <a:spAutoFit/>
            </a:bodyPr>
            <a:lstStyle/>
            <a:p>
              <a:pPr algn="dist"/>
              <a:r>
                <a:rPr lang="en-US" altLang="zh-CN" sz="4800">
                  <a:solidFill>
                    <a:srgbClr val="E6594A"/>
                  </a:solidFill>
                  <a:cs typeface="+mn-ea"/>
                  <a:sym typeface="+mn-lt"/>
                </a:rPr>
                <a:t>E</a:t>
              </a:r>
              <a:r>
                <a:rPr lang="zh-CN" altLang="en-US" sz="2000">
                  <a:solidFill>
                    <a:srgbClr val="E6594A"/>
                  </a:solidFill>
                  <a:cs typeface="+mn-ea"/>
                  <a:sym typeface="+mn-lt"/>
                </a:rPr>
                <a:t>nvironment protection&gt; &gt;</a:t>
              </a:r>
            </a:p>
          </p:txBody>
        </p:sp>
        <p:sp>
          <p:nvSpPr>
            <p:cNvPr id="13" name="文本框 12"/>
            <p:cNvSpPr txBox="1"/>
            <p:nvPr/>
          </p:nvSpPr>
          <p:spPr>
            <a:xfrm>
              <a:off x="8269" y="5715"/>
              <a:ext cx="7268" cy="628"/>
            </a:xfrm>
            <a:prstGeom prst="rect">
              <a:avLst/>
            </a:prstGeom>
            <a:noFill/>
          </p:spPr>
          <p:txBody>
            <a:bodyPr wrap="square" rtlCol="0" anchor="t">
              <a:spAutoFit/>
            </a:bodyPr>
            <a:lstStyle/>
            <a:p>
              <a:pPr algn="dist"/>
              <a:r>
                <a:rPr lang="zh-CN" altLang="en-US" sz="2000" dirty="0">
                  <a:solidFill>
                    <a:srgbClr val="348A8D"/>
                  </a:solidFill>
                  <a:cs typeface="+mn-ea"/>
                  <a:sym typeface="+mn-lt"/>
                </a:rPr>
                <a:t>共建清洁美丽世界</a:t>
              </a:r>
            </a:p>
          </p:txBody>
        </p:sp>
      </p:grpSp>
      <p:cxnSp>
        <p:nvCxnSpPr>
          <p:cNvPr id="14" name="直接连接符 13"/>
          <p:cNvCxnSpPr/>
          <p:nvPr/>
        </p:nvCxnSpPr>
        <p:spPr>
          <a:xfrm>
            <a:off x="5201920" y="4414520"/>
            <a:ext cx="5285740" cy="0"/>
          </a:xfrm>
          <a:prstGeom prst="line">
            <a:avLst/>
          </a:prstGeom>
          <a:ln w="25400" cmpd="sng">
            <a:solidFill>
              <a:srgbClr val="E33A3F"/>
            </a:solidFill>
            <a:prstDash val="sysDot"/>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4929505" y="4545330"/>
            <a:ext cx="5830570" cy="830997"/>
          </a:xfrm>
          <a:prstGeom prst="rect">
            <a:avLst/>
          </a:prstGeom>
          <a:noFill/>
        </p:spPr>
        <p:txBody>
          <a:bodyPr wrap="square" rtlCol="0">
            <a:spAutoFit/>
          </a:bodyPr>
          <a:lstStyle/>
          <a:p>
            <a:pPr algn="ctr" fontAlgn="auto">
              <a:lnSpc>
                <a:spcPct val="150000"/>
              </a:lnSpc>
            </a:pPr>
            <a:r>
              <a:rPr lang="zh-CN" altLang="en-US" sz="800">
                <a:cs typeface="+mn-ea"/>
                <a:sym typeface="+mn-lt"/>
              </a:rPr>
              <a:t>Please input the text you needPlease input the text you needPlease input the text you need</a:t>
            </a:r>
            <a:r>
              <a:rPr lang="en-US" altLang="zh-CN" sz="800">
                <a:cs typeface="+mn-ea"/>
                <a:sym typeface="+mn-lt"/>
              </a:rPr>
              <a:t>  </a:t>
            </a:r>
            <a:r>
              <a:rPr lang="zh-CN" altLang="en-US" sz="800">
                <a:cs typeface="+mn-ea"/>
                <a:sym typeface="+mn-lt"/>
              </a:rPr>
              <a:t>Please input the text you </a:t>
            </a:r>
          </a:p>
          <a:p>
            <a:pPr algn="ctr" fontAlgn="auto">
              <a:lnSpc>
                <a:spcPct val="150000"/>
              </a:lnSpc>
            </a:pPr>
            <a:r>
              <a:rPr lang="zh-CN" altLang="en-US" sz="800">
                <a:cs typeface="+mn-ea"/>
                <a:sym typeface="+mn-lt"/>
              </a:rPr>
              <a:t>needPlease input the text you needPlease input the text you needPlease input the text you</a:t>
            </a:r>
            <a:r>
              <a:rPr lang="en-US" altLang="zh-CN" sz="800">
                <a:cs typeface="+mn-ea"/>
                <a:sym typeface="+mn-lt"/>
              </a:rPr>
              <a:t>  </a:t>
            </a:r>
            <a:r>
              <a:rPr lang="zh-CN" altLang="en-US" sz="800">
                <a:cs typeface="+mn-ea"/>
                <a:sym typeface="+mn-lt"/>
              </a:rPr>
              <a:t>Please input </a:t>
            </a:r>
          </a:p>
          <a:p>
            <a:pPr algn="ctr" fontAlgn="auto">
              <a:lnSpc>
                <a:spcPct val="150000"/>
              </a:lnSpc>
            </a:pPr>
            <a:r>
              <a:rPr lang="zh-CN" altLang="en-US" sz="800">
                <a:cs typeface="+mn-ea"/>
                <a:sym typeface="+mn-lt"/>
              </a:rPr>
              <a:t>the text youneedPlease input the text you need</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4"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6" name="标题 8"/>
          <p:cNvSpPr>
            <a:spLocks noGrp="1"/>
          </p:cNvSpPr>
          <p:nvPr>
            <p:custDataLst>
              <p:tags r:id="rId1"/>
            </p:custDataLst>
          </p:nvPr>
        </p:nvSpPr>
        <p:spPr>
          <a:xfrm>
            <a:off x="1156970" y="1300480"/>
            <a:ext cx="4712335" cy="730885"/>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3600" b="1" kern="1200">
                <a:solidFill>
                  <a:srgbClr val="63B70F"/>
                </a:solidFill>
                <a:latin typeface="+mj-lt"/>
                <a:ea typeface="+mj-ea"/>
                <a:cs typeface="+mj-cs"/>
              </a:defRPr>
            </a:lvl1pPr>
          </a:lstStyle>
          <a:p>
            <a:r>
              <a:rPr lang="zh-CN" altLang="en-US" sz="4000" dirty="0">
                <a:solidFill>
                  <a:srgbClr val="348A8D"/>
                </a:solidFill>
                <a:latin typeface="+mn-lt"/>
                <a:ea typeface="+mn-ea"/>
                <a:cs typeface="+mn-ea"/>
                <a:sym typeface="+mn-lt"/>
              </a:rPr>
              <a:t>人人参与    低碳生活</a:t>
            </a:r>
            <a:r>
              <a:rPr lang="zh-CN" altLang="en-US" sz="2000" dirty="0">
                <a:solidFill>
                  <a:srgbClr val="348A8D"/>
                </a:solidFill>
                <a:latin typeface="+mn-lt"/>
                <a:ea typeface="+mn-ea"/>
                <a:cs typeface="+mn-ea"/>
                <a:sym typeface="+mn-lt"/>
              </a:rPr>
              <a:t> </a:t>
            </a:r>
          </a:p>
        </p:txBody>
      </p:sp>
      <p:sp>
        <p:nvSpPr>
          <p:cNvPr id="8" name="内容占位符 9"/>
          <p:cNvSpPr txBox="1"/>
          <p:nvPr>
            <p:custDataLst>
              <p:tags r:id="rId2"/>
            </p:custDataLst>
          </p:nvPr>
        </p:nvSpPr>
        <p:spPr>
          <a:xfrm>
            <a:off x="1156970" y="2198370"/>
            <a:ext cx="10349230" cy="50609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迷你简粗倩" panose="02010600030101010101" pitchFamily="65"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迷你简粗倩" panose="02010600030101010101" pitchFamily="65"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迷你简粗倩" panose="02010600030101010101" pitchFamily="65"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迷你简粗倩" panose="02010600030101010101" pitchFamily="65"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迷你简粗倩" panose="02010600030101010101" pitchFamily="65"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1600" b="0" dirty="0">
                <a:solidFill>
                  <a:schemeClr val="tx1">
                    <a:lumMod val="85000"/>
                    <a:lumOff val="15000"/>
                  </a:schemeClr>
                </a:solidFill>
                <a:ea typeface="+mn-ea"/>
                <a:cs typeface="+mn-ea"/>
                <a:sym typeface="+mn-lt"/>
              </a:rPr>
              <a:t>低碳，（</a:t>
            </a:r>
            <a:r>
              <a:rPr lang="en-US" altLang="zh-CN" sz="1600" b="0" dirty="0">
                <a:solidFill>
                  <a:schemeClr val="tx1">
                    <a:lumMod val="85000"/>
                    <a:lumOff val="15000"/>
                  </a:schemeClr>
                </a:solidFill>
                <a:ea typeface="+mn-ea"/>
                <a:cs typeface="+mn-ea"/>
                <a:sym typeface="+mn-lt"/>
              </a:rPr>
              <a:t>low carbon</a:t>
            </a:r>
            <a:r>
              <a:rPr lang="zh-CN" altLang="en-US" sz="1600" b="0" dirty="0">
                <a:solidFill>
                  <a:schemeClr val="tx1">
                    <a:lumMod val="85000"/>
                    <a:lumOff val="15000"/>
                  </a:schemeClr>
                </a:solidFill>
                <a:ea typeface="+mn-ea"/>
                <a:cs typeface="+mn-ea"/>
                <a:sym typeface="+mn-lt"/>
              </a:rPr>
              <a:t>），意指较低（更低）的温室气体（二氧化碳为主）排放。就是低能量，低消耗的生活方式。 </a:t>
            </a:r>
          </a:p>
        </p:txBody>
      </p:sp>
      <p:sp>
        <p:nvSpPr>
          <p:cNvPr id="5" name="TextBox 4"/>
          <p:cNvSpPr txBox="1"/>
          <p:nvPr/>
        </p:nvSpPr>
        <p:spPr>
          <a:xfrm>
            <a:off x="3353435" y="3020060"/>
            <a:ext cx="4495165" cy="3322955"/>
          </a:xfrm>
          <a:prstGeom prst="rect">
            <a:avLst/>
          </a:prstGeom>
          <a:noFill/>
        </p:spPr>
        <p:txBody>
          <a:bodyPr wrap="square" rtlCol="0">
            <a:spAutoFit/>
          </a:bodyPr>
          <a:lstStyle/>
          <a:p>
            <a:pPr marL="342900" indent="-342900">
              <a:lnSpc>
                <a:spcPct val="150000"/>
              </a:lnSpc>
              <a:buFont typeface="+mj-lt"/>
              <a:buAutoNum type="arabicPeriod"/>
            </a:pPr>
            <a:r>
              <a:rPr lang="zh-CN" altLang="en-US" sz="1400" b="0" dirty="0">
                <a:solidFill>
                  <a:schemeClr val="tx1">
                    <a:lumMod val="85000"/>
                    <a:lumOff val="15000"/>
                  </a:schemeClr>
                </a:solidFill>
                <a:cs typeface="+mn-ea"/>
                <a:sym typeface="+mn-lt"/>
              </a:rPr>
              <a:t>少开空调一小时，减少碳排放</a:t>
            </a:r>
            <a:r>
              <a:rPr lang="en-US" altLang="zh-CN" sz="1400" b="0" dirty="0">
                <a:solidFill>
                  <a:schemeClr val="tx1">
                    <a:lumMod val="85000"/>
                    <a:lumOff val="15000"/>
                  </a:schemeClr>
                </a:solidFill>
                <a:cs typeface="+mn-ea"/>
                <a:sym typeface="+mn-lt"/>
              </a:rPr>
              <a:t>621</a:t>
            </a:r>
            <a:r>
              <a:rPr lang="zh-CN" altLang="en-US" sz="1400" b="0" dirty="0">
                <a:solidFill>
                  <a:schemeClr val="tx1">
                    <a:lumMod val="85000"/>
                    <a:lumOff val="15000"/>
                  </a:schemeClr>
                </a:solidFill>
                <a:cs typeface="+mn-ea"/>
                <a:sym typeface="+mn-lt"/>
              </a:rPr>
              <a:t>克；</a:t>
            </a:r>
            <a:endParaRPr lang="en-US" altLang="zh-CN" sz="1400" b="0" dirty="0">
              <a:solidFill>
                <a:schemeClr val="tx1">
                  <a:lumMod val="85000"/>
                  <a:lumOff val="15000"/>
                </a:schemeClr>
              </a:solidFill>
              <a:cs typeface="+mn-ea"/>
              <a:sym typeface="+mn-lt"/>
            </a:endParaRPr>
          </a:p>
          <a:p>
            <a:pPr marL="342900" indent="-342900">
              <a:lnSpc>
                <a:spcPct val="150000"/>
              </a:lnSpc>
              <a:buFont typeface="+mj-lt"/>
              <a:buAutoNum type="arabicPeriod"/>
            </a:pPr>
            <a:r>
              <a:rPr lang="zh-CN" altLang="en-US" sz="1400" b="0" dirty="0">
                <a:solidFill>
                  <a:schemeClr val="tx1">
                    <a:lumMod val="85000"/>
                    <a:lumOff val="15000"/>
                  </a:schemeClr>
                </a:solidFill>
                <a:cs typeface="+mn-ea"/>
                <a:sym typeface="+mn-lt"/>
              </a:rPr>
              <a:t>少看一个小时电视，减少碳排放</a:t>
            </a:r>
            <a:r>
              <a:rPr lang="en-US" altLang="zh-CN" sz="1400" b="0" dirty="0">
                <a:solidFill>
                  <a:schemeClr val="tx1">
                    <a:lumMod val="85000"/>
                    <a:lumOff val="15000"/>
                  </a:schemeClr>
                </a:solidFill>
                <a:cs typeface="+mn-ea"/>
                <a:sym typeface="+mn-lt"/>
              </a:rPr>
              <a:t>96</a:t>
            </a:r>
            <a:r>
              <a:rPr lang="zh-CN" altLang="en-US" sz="1400" b="0" dirty="0">
                <a:solidFill>
                  <a:schemeClr val="tx1">
                    <a:lumMod val="85000"/>
                    <a:lumOff val="15000"/>
                  </a:schemeClr>
                </a:solidFill>
                <a:cs typeface="+mn-ea"/>
                <a:sym typeface="+mn-lt"/>
              </a:rPr>
              <a:t>克；</a:t>
            </a:r>
            <a:endParaRPr lang="en-US" altLang="zh-CN" sz="1400" b="0" dirty="0">
              <a:solidFill>
                <a:schemeClr val="tx1">
                  <a:lumMod val="85000"/>
                  <a:lumOff val="15000"/>
                </a:schemeClr>
              </a:solidFill>
              <a:cs typeface="+mn-ea"/>
              <a:sym typeface="+mn-lt"/>
            </a:endParaRPr>
          </a:p>
          <a:p>
            <a:pPr marL="342900" indent="-342900">
              <a:lnSpc>
                <a:spcPct val="150000"/>
              </a:lnSpc>
              <a:buFont typeface="+mj-lt"/>
              <a:buAutoNum type="arabicPeriod"/>
            </a:pPr>
            <a:r>
              <a:rPr lang="zh-CN" altLang="en-US" sz="1400" b="0" dirty="0">
                <a:solidFill>
                  <a:schemeClr val="tx1">
                    <a:lumMod val="85000"/>
                    <a:lumOff val="15000"/>
                  </a:schemeClr>
                </a:solidFill>
                <a:cs typeface="+mn-ea"/>
                <a:sym typeface="+mn-lt"/>
              </a:rPr>
              <a:t>少用一个小时洗衣机，减少碳排放</a:t>
            </a:r>
            <a:r>
              <a:rPr lang="en-US" altLang="zh-CN" sz="1400" b="0" dirty="0">
                <a:solidFill>
                  <a:schemeClr val="tx1">
                    <a:lumMod val="85000"/>
                    <a:lumOff val="15000"/>
                  </a:schemeClr>
                </a:solidFill>
                <a:cs typeface="+mn-ea"/>
                <a:sym typeface="+mn-lt"/>
              </a:rPr>
              <a:t>180</a:t>
            </a:r>
            <a:r>
              <a:rPr lang="zh-CN" altLang="en-US" sz="1400" b="0" dirty="0">
                <a:solidFill>
                  <a:schemeClr val="tx1">
                    <a:lumMod val="85000"/>
                    <a:lumOff val="15000"/>
                  </a:schemeClr>
                </a:solidFill>
                <a:cs typeface="+mn-ea"/>
                <a:sym typeface="+mn-lt"/>
              </a:rPr>
              <a:t>克；</a:t>
            </a:r>
            <a:endParaRPr lang="en-US" altLang="zh-CN" sz="1400" b="0" dirty="0">
              <a:solidFill>
                <a:schemeClr val="tx1">
                  <a:lumMod val="85000"/>
                  <a:lumOff val="15000"/>
                </a:schemeClr>
              </a:solidFill>
              <a:cs typeface="+mn-ea"/>
              <a:sym typeface="+mn-lt"/>
            </a:endParaRPr>
          </a:p>
          <a:p>
            <a:pPr marL="342900" indent="-342900">
              <a:lnSpc>
                <a:spcPct val="150000"/>
              </a:lnSpc>
              <a:buFont typeface="+mj-lt"/>
              <a:buAutoNum type="arabicPeriod"/>
            </a:pPr>
            <a:r>
              <a:rPr lang="zh-CN" altLang="en-US" sz="1400" b="0" dirty="0">
                <a:solidFill>
                  <a:schemeClr val="tx1">
                    <a:lumMod val="85000"/>
                    <a:lumOff val="15000"/>
                  </a:schemeClr>
                </a:solidFill>
                <a:cs typeface="+mn-ea"/>
                <a:sym typeface="+mn-lt"/>
              </a:rPr>
              <a:t>少用一个小时电脑，减少碳排放</a:t>
            </a:r>
            <a:r>
              <a:rPr lang="en-US" altLang="zh-CN" sz="1400" b="0" dirty="0">
                <a:solidFill>
                  <a:schemeClr val="tx1">
                    <a:lumMod val="85000"/>
                    <a:lumOff val="15000"/>
                  </a:schemeClr>
                </a:solidFill>
                <a:cs typeface="+mn-ea"/>
                <a:sym typeface="+mn-lt"/>
              </a:rPr>
              <a:t>190</a:t>
            </a:r>
            <a:r>
              <a:rPr lang="zh-CN" altLang="en-US" sz="1400" b="0" dirty="0">
                <a:solidFill>
                  <a:schemeClr val="tx1">
                    <a:lumMod val="85000"/>
                    <a:lumOff val="15000"/>
                  </a:schemeClr>
                </a:solidFill>
                <a:cs typeface="+mn-ea"/>
                <a:sym typeface="+mn-lt"/>
              </a:rPr>
              <a:t>克；</a:t>
            </a:r>
            <a:endParaRPr lang="en-US" altLang="zh-CN" sz="1400" b="0" dirty="0">
              <a:solidFill>
                <a:schemeClr val="tx1">
                  <a:lumMod val="85000"/>
                  <a:lumOff val="15000"/>
                </a:schemeClr>
              </a:solidFill>
              <a:cs typeface="+mn-ea"/>
              <a:sym typeface="+mn-lt"/>
            </a:endParaRPr>
          </a:p>
          <a:p>
            <a:pPr marL="342900" indent="-342900">
              <a:lnSpc>
                <a:spcPct val="150000"/>
              </a:lnSpc>
              <a:buFont typeface="+mj-lt"/>
              <a:buAutoNum type="arabicPeriod"/>
            </a:pPr>
            <a:r>
              <a:rPr lang="zh-CN" altLang="en-US" sz="1400" b="0" dirty="0">
                <a:solidFill>
                  <a:schemeClr val="tx1">
                    <a:lumMod val="85000"/>
                    <a:lumOff val="15000"/>
                  </a:schemeClr>
                </a:solidFill>
                <a:cs typeface="+mn-ea"/>
                <a:sym typeface="+mn-lt"/>
              </a:rPr>
              <a:t>少开一小时车，减少碳排放</a:t>
            </a:r>
            <a:r>
              <a:rPr lang="en-US" altLang="zh-CN" sz="1400" b="0" dirty="0">
                <a:solidFill>
                  <a:schemeClr val="tx1">
                    <a:lumMod val="85000"/>
                    <a:lumOff val="15000"/>
                  </a:schemeClr>
                </a:solidFill>
                <a:cs typeface="+mn-ea"/>
                <a:sym typeface="+mn-lt"/>
              </a:rPr>
              <a:t>22000</a:t>
            </a:r>
            <a:r>
              <a:rPr lang="zh-CN" altLang="en-US" sz="1400" b="0" dirty="0">
                <a:solidFill>
                  <a:schemeClr val="tx1">
                    <a:lumMod val="85000"/>
                    <a:lumOff val="15000"/>
                  </a:schemeClr>
                </a:solidFill>
                <a:cs typeface="+mn-ea"/>
                <a:sym typeface="+mn-lt"/>
              </a:rPr>
              <a:t>克；</a:t>
            </a:r>
            <a:endParaRPr lang="en-US" altLang="zh-CN" sz="1400" b="0" dirty="0">
              <a:solidFill>
                <a:schemeClr val="tx1">
                  <a:lumMod val="85000"/>
                  <a:lumOff val="15000"/>
                </a:schemeClr>
              </a:solidFill>
              <a:cs typeface="+mn-ea"/>
              <a:sym typeface="+mn-lt"/>
            </a:endParaRPr>
          </a:p>
          <a:p>
            <a:pPr marL="342900" indent="-342900">
              <a:lnSpc>
                <a:spcPct val="150000"/>
              </a:lnSpc>
              <a:buFont typeface="+mj-lt"/>
              <a:buAutoNum type="arabicPeriod"/>
            </a:pPr>
            <a:r>
              <a:rPr lang="zh-CN" altLang="en-US" sz="1400" b="0" dirty="0">
                <a:solidFill>
                  <a:schemeClr val="tx1">
                    <a:lumMod val="85000"/>
                    <a:lumOff val="15000"/>
                  </a:schemeClr>
                </a:solidFill>
                <a:cs typeface="+mn-ea"/>
                <a:sym typeface="+mn-lt"/>
              </a:rPr>
              <a:t>电视机一小时不待机，减少碳排放</a:t>
            </a:r>
            <a:r>
              <a:rPr lang="en-US" altLang="zh-CN" sz="1400" b="0" dirty="0">
                <a:solidFill>
                  <a:schemeClr val="tx1">
                    <a:lumMod val="85000"/>
                    <a:lumOff val="15000"/>
                  </a:schemeClr>
                </a:solidFill>
                <a:cs typeface="+mn-ea"/>
                <a:sym typeface="+mn-lt"/>
              </a:rPr>
              <a:t>86</a:t>
            </a:r>
            <a:r>
              <a:rPr lang="zh-CN" altLang="en-US" sz="1400" b="0" dirty="0">
                <a:solidFill>
                  <a:schemeClr val="tx1">
                    <a:lumMod val="85000"/>
                    <a:lumOff val="15000"/>
                  </a:schemeClr>
                </a:solidFill>
                <a:cs typeface="+mn-ea"/>
                <a:sym typeface="+mn-lt"/>
              </a:rPr>
              <a:t>克；</a:t>
            </a:r>
            <a:endParaRPr lang="en-US" altLang="zh-CN" sz="1400" b="0" dirty="0">
              <a:solidFill>
                <a:schemeClr val="tx1">
                  <a:lumMod val="85000"/>
                  <a:lumOff val="15000"/>
                </a:schemeClr>
              </a:solidFill>
              <a:cs typeface="+mn-ea"/>
              <a:sym typeface="+mn-lt"/>
            </a:endParaRPr>
          </a:p>
          <a:p>
            <a:pPr marL="342900" indent="-342900">
              <a:lnSpc>
                <a:spcPct val="150000"/>
              </a:lnSpc>
              <a:buFont typeface="+mj-lt"/>
              <a:buAutoNum type="arabicPeriod"/>
            </a:pPr>
            <a:r>
              <a:rPr lang="zh-CN" altLang="en-US" sz="1400" b="0" dirty="0">
                <a:solidFill>
                  <a:schemeClr val="tx1">
                    <a:lumMod val="85000"/>
                    <a:lumOff val="15000"/>
                  </a:schemeClr>
                </a:solidFill>
                <a:cs typeface="+mn-ea"/>
                <a:sym typeface="+mn-lt"/>
              </a:rPr>
              <a:t>外出散步一小时，减少碳排放</a:t>
            </a:r>
            <a:r>
              <a:rPr lang="en-US" altLang="zh-CN" sz="1400" b="0" dirty="0">
                <a:solidFill>
                  <a:schemeClr val="tx1">
                    <a:lumMod val="85000"/>
                    <a:lumOff val="15000"/>
                  </a:schemeClr>
                </a:solidFill>
                <a:cs typeface="+mn-ea"/>
                <a:sym typeface="+mn-lt"/>
              </a:rPr>
              <a:t>2254</a:t>
            </a:r>
            <a:r>
              <a:rPr lang="zh-CN" altLang="en-US" sz="1400" b="0" dirty="0">
                <a:solidFill>
                  <a:schemeClr val="tx1">
                    <a:lumMod val="85000"/>
                    <a:lumOff val="15000"/>
                  </a:schemeClr>
                </a:solidFill>
                <a:cs typeface="+mn-ea"/>
                <a:sym typeface="+mn-lt"/>
              </a:rPr>
              <a:t>克；</a:t>
            </a:r>
            <a:endParaRPr lang="en-US" altLang="zh-CN" sz="1400" b="0" dirty="0">
              <a:solidFill>
                <a:schemeClr val="tx1">
                  <a:lumMod val="85000"/>
                  <a:lumOff val="15000"/>
                </a:schemeClr>
              </a:solidFill>
              <a:cs typeface="+mn-ea"/>
              <a:sym typeface="+mn-lt"/>
            </a:endParaRPr>
          </a:p>
          <a:p>
            <a:pPr marL="342900" indent="-342900">
              <a:lnSpc>
                <a:spcPct val="150000"/>
              </a:lnSpc>
              <a:buFont typeface="+mj-lt"/>
              <a:buAutoNum type="arabicPeriod"/>
            </a:pPr>
            <a:r>
              <a:rPr lang="zh-CN" altLang="en-US" sz="1400" b="0" dirty="0">
                <a:solidFill>
                  <a:schemeClr val="tx1">
                    <a:lumMod val="85000"/>
                    <a:lumOff val="15000"/>
                  </a:schemeClr>
                </a:solidFill>
                <a:cs typeface="+mn-ea"/>
                <a:sym typeface="+mn-lt"/>
              </a:rPr>
              <a:t>熄灯一小时，少用一度电减少碳排放</a:t>
            </a:r>
            <a:r>
              <a:rPr lang="en-US" altLang="zh-CN" sz="1400" b="0" dirty="0">
                <a:solidFill>
                  <a:schemeClr val="tx1">
                    <a:lumMod val="85000"/>
                    <a:lumOff val="15000"/>
                  </a:schemeClr>
                </a:solidFill>
                <a:cs typeface="+mn-ea"/>
                <a:sym typeface="+mn-lt"/>
              </a:rPr>
              <a:t>785</a:t>
            </a:r>
            <a:r>
              <a:rPr lang="zh-CN" altLang="en-US" sz="1400" b="0" dirty="0">
                <a:solidFill>
                  <a:schemeClr val="tx1">
                    <a:lumMod val="85000"/>
                    <a:lumOff val="15000"/>
                  </a:schemeClr>
                </a:solidFill>
                <a:cs typeface="+mn-ea"/>
                <a:sym typeface="+mn-lt"/>
              </a:rPr>
              <a:t>克；</a:t>
            </a:r>
            <a:endParaRPr lang="en-US" altLang="zh-CN" sz="1400" b="0" dirty="0">
              <a:solidFill>
                <a:schemeClr val="tx1">
                  <a:lumMod val="85000"/>
                  <a:lumOff val="15000"/>
                </a:schemeClr>
              </a:solidFill>
              <a:cs typeface="+mn-ea"/>
              <a:sym typeface="+mn-lt"/>
            </a:endParaRPr>
          </a:p>
          <a:p>
            <a:pPr marL="342900" indent="-342900">
              <a:lnSpc>
                <a:spcPct val="150000"/>
              </a:lnSpc>
              <a:buFont typeface="+mj-lt"/>
              <a:buAutoNum type="arabicPeriod"/>
            </a:pPr>
            <a:r>
              <a:rPr lang="zh-CN" altLang="en-US" sz="1400" b="0" dirty="0">
                <a:solidFill>
                  <a:schemeClr val="tx1">
                    <a:lumMod val="85000"/>
                    <a:lumOff val="15000"/>
                  </a:schemeClr>
                </a:solidFill>
                <a:cs typeface="+mn-ea"/>
                <a:sym typeface="+mn-lt"/>
              </a:rPr>
              <a:t>一小时不坐电梯，少坐一层减少碳排放</a:t>
            </a:r>
            <a:r>
              <a:rPr lang="en-US" altLang="zh-CN" sz="1400" b="0" dirty="0">
                <a:solidFill>
                  <a:schemeClr val="tx1">
                    <a:lumMod val="85000"/>
                    <a:lumOff val="15000"/>
                  </a:schemeClr>
                </a:solidFill>
                <a:cs typeface="+mn-ea"/>
                <a:sym typeface="+mn-lt"/>
              </a:rPr>
              <a:t>218</a:t>
            </a:r>
            <a:r>
              <a:rPr lang="zh-CN" altLang="en-US" sz="1400" b="0" dirty="0">
                <a:solidFill>
                  <a:schemeClr val="tx1">
                    <a:lumMod val="85000"/>
                    <a:lumOff val="15000"/>
                  </a:schemeClr>
                </a:solidFill>
                <a:cs typeface="+mn-ea"/>
                <a:sym typeface="+mn-lt"/>
              </a:rPr>
              <a:t>克；</a:t>
            </a:r>
            <a:endParaRPr lang="en-US" altLang="zh-CN" sz="1400" b="0" dirty="0">
              <a:solidFill>
                <a:schemeClr val="tx1">
                  <a:lumMod val="85000"/>
                  <a:lumOff val="15000"/>
                </a:schemeClr>
              </a:solidFill>
              <a:cs typeface="+mn-ea"/>
              <a:sym typeface="+mn-lt"/>
            </a:endParaRPr>
          </a:p>
          <a:p>
            <a:pPr marL="342900" indent="-342900">
              <a:lnSpc>
                <a:spcPct val="150000"/>
              </a:lnSpc>
              <a:buFont typeface="+mj-lt"/>
              <a:buAutoNum type="arabicPeriod"/>
            </a:pPr>
            <a:r>
              <a:rPr lang="zh-CN" altLang="en-US" sz="1400" b="0" dirty="0">
                <a:solidFill>
                  <a:schemeClr val="tx1">
                    <a:lumMod val="85000"/>
                    <a:lumOff val="15000"/>
                  </a:schemeClr>
                </a:solidFill>
                <a:cs typeface="+mn-ea"/>
                <a:sym typeface="+mn-lt"/>
              </a:rPr>
              <a:t>一小时不饮酒，少喝一瓶啤酒减少碳排放</a:t>
            </a:r>
            <a:r>
              <a:rPr lang="en-US" altLang="zh-CN" sz="1400" b="0" dirty="0">
                <a:solidFill>
                  <a:schemeClr val="tx1">
                    <a:lumMod val="85000"/>
                    <a:lumOff val="15000"/>
                  </a:schemeClr>
                </a:solidFill>
                <a:cs typeface="+mn-ea"/>
                <a:sym typeface="+mn-lt"/>
              </a:rPr>
              <a:t>200</a:t>
            </a:r>
            <a:r>
              <a:rPr lang="zh-CN" altLang="en-US" sz="1400" b="0" dirty="0">
                <a:solidFill>
                  <a:schemeClr val="tx1">
                    <a:lumMod val="85000"/>
                    <a:lumOff val="15000"/>
                  </a:schemeClr>
                </a:solidFill>
                <a:cs typeface="+mn-ea"/>
                <a:sym typeface="+mn-lt"/>
              </a:rPr>
              <a:t>克。</a:t>
            </a:r>
          </a:p>
        </p:txBody>
      </p:sp>
      <p:grpSp>
        <p:nvGrpSpPr>
          <p:cNvPr id="4" name="组合 3"/>
          <p:cNvGrpSpPr/>
          <p:nvPr/>
        </p:nvGrpSpPr>
        <p:grpSpPr>
          <a:xfrm>
            <a:off x="1156970" y="3423285"/>
            <a:ext cx="2015490" cy="2015490"/>
            <a:chOff x="1822" y="5391"/>
            <a:chExt cx="3174" cy="3174"/>
          </a:xfrm>
        </p:grpSpPr>
        <p:sp>
          <p:nvSpPr>
            <p:cNvPr id="3" name="椭圆 2"/>
            <p:cNvSpPr/>
            <p:nvPr/>
          </p:nvSpPr>
          <p:spPr>
            <a:xfrm>
              <a:off x="1822" y="5391"/>
              <a:ext cx="3174" cy="3174"/>
            </a:xfrm>
            <a:prstGeom prst="ellipse">
              <a:avLst/>
            </a:prstGeom>
            <a:solidFill>
              <a:srgbClr val="348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1974" y="6252"/>
              <a:ext cx="2870" cy="1377"/>
            </a:xfrm>
            <a:prstGeom prst="rect">
              <a:avLst/>
            </a:prstGeom>
            <a:noFill/>
          </p:spPr>
          <p:txBody>
            <a:bodyPr wrap="square" rtlCol="0" anchor="t">
              <a:spAutoFit/>
            </a:bodyPr>
            <a:lstStyle/>
            <a:p>
              <a:pPr algn="ctr">
                <a:lnSpc>
                  <a:spcPct val="150000"/>
                </a:lnSpc>
              </a:pPr>
              <a:r>
                <a:rPr lang="zh-CN" altLang="en-US" b="1" dirty="0">
                  <a:solidFill>
                    <a:schemeClr val="bg1"/>
                  </a:solidFill>
                  <a:cs typeface="+mn-ea"/>
                  <a:sym typeface="+mn-lt"/>
                </a:rPr>
                <a:t>“绿色</a:t>
              </a:r>
              <a:r>
                <a:rPr lang="en-US" altLang="zh-CN" b="1" dirty="0">
                  <a:solidFill>
                    <a:schemeClr val="bg1"/>
                  </a:solidFill>
                  <a:cs typeface="+mn-ea"/>
                  <a:sym typeface="+mn-lt"/>
                </a:rPr>
                <a:t>1</a:t>
              </a:r>
              <a:r>
                <a:rPr lang="zh-CN" altLang="en-US" b="1" dirty="0">
                  <a:solidFill>
                    <a:schemeClr val="bg1"/>
                  </a:solidFill>
                  <a:cs typeface="+mn-ea"/>
                  <a:sym typeface="+mn-lt"/>
                </a:rPr>
                <a:t>小时”</a:t>
              </a:r>
            </a:p>
            <a:p>
              <a:pPr algn="ctr">
                <a:lnSpc>
                  <a:spcPct val="150000"/>
                </a:lnSpc>
              </a:pPr>
              <a:r>
                <a:rPr lang="zh-CN" altLang="en-US" b="1" dirty="0">
                  <a:solidFill>
                    <a:schemeClr val="bg1"/>
                  </a:solidFill>
                  <a:cs typeface="+mn-ea"/>
                  <a:sym typeface="+mn-lt"/>
                </a:rPr>
                <a:t>的十种方法</a:t>
              </a:r>
            </a:p>
          </p:txBody>
        </p:sp>
      </p:grpSp>
      <p:sp>
        <p:nvSpPr>
          <p:cNvPr id="51" name="TextBox 9_1_1_1_1_1_1_1_1_1_1_1_1"/>
          <p:cNvSpPr txBox="1"/>
          <p:nvPr/>
        </p:nvSpPr>
        <p:spPr>
          <a:xfrm>
            <a:off x="469265" y="363220"/>
            <a:ext cx="2637790" cy="460375"/>
          </a:xfrm>
          <a:prstGeom prst="rect">
            <a:avLst/>
          </a:prstGeom>
          <a:noFill/>
        </p:spPr>
        <p:txBody>
          <a:bodyPr wrap="square" rtlCol="0">
            <a:spAutoFit/>
          </a:bodyPr>
          <a:lstStyle/>
          <a:p>
            <a:pPr lvl="0" algn="l">
              <a:buClrTx/>
              <a:buSzTx/>
              <a:buFontTx/>
            </a:pPr>
            <a:r>
              <a:rPr lang="zh-CN" altLang="en-US" sz="2400" b="1" dirty="0">
                <a:solidFill>
                  <a:srgbClr val="348A8D"/>
                </a:solidFill>
                <a:cs typeface="+mn-ea"/>
                <a:sym typeface="+mn-lt"/>
              </a:rPr>
              <a:t>如何保护环境</a:t>
            </a:r>
          </a:p>
        </p:txBody>
      </p:sp>
      <p:pic>
        <p:nvPicPr>
          <p:cNvPr id="7" name="图片 6" descr="51miz-E1259393-2AA2DE5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84135" y="2954655"/>
            <a:ext cx="3434715" cy="34347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1510665" y="6218555"/>
            <a:ext cx="10515600" cy="4351338"/>
          </a:xfrm>
        </p:spPr>
        <p:txBody>
          <a:bodyPr/>
          <a:lstStyle/>
          <a:p>
            <a:endParaRPr lang="zh-CN" altLang="en-US" dirty="0">
              <a:cs typeface="+mn-ea"/>
              <a:sym typeface="+mn-lt"/>
            </a:endParaRPr>
          </a:p>
          <a:p>
            <a:endParaRPr lang="zh-CN" altLang="en-US" dirty="0">
              <a:cs typeface="+mn-ea"/>
              <a:sym typeface="+mn-lt"/>
            </a:endParaRPr>
          </a:p>
          <a:p>
            <a:pPr algn="l">
              <a:buClrTx/>
              <a:buSzTx/>
            </a:pPr>
            <a:endParaRPr lang="zh-CN" altLang="en-US" dirty="0">
              <a:cs typeface="+mn-ea"/>
              <a:sym typeface="+mn-lt"/>
            </a:endParaRPr>
          </a:p>
          <a:p>
            <a:endParaRPr lang="zh-CN" altLang="en-US" dirty="0">
              <a:cs typeface="+mn-ea"/>
              <a:sym typeface="+mn-lt"/>
            </a:endParaRPr>
          </a:p>
        </p:txBody>
      </p:sp>
      <p:sp>
        <p:nvSpPr>
          <p:cNvPr id="12" name="文本框 11"/>
          <p:cNvSpPr txBox="1"/>
          <p:nvPr/>
        </p:nvSpPr>
        <p:spPr>
          <a:xfrm>
            <a:off x="5139227" y="777044"/>
            <a:ext cx="2089033" cy="830997"/>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800" spc="600" dirty="0">
                <a:solidFill>
                  <a:srgbClr val="348A8D"/>
                </a:solidFill>
                <a:cs typeface="+mn-ea"/>
                <a:sym typeface="+mn-lt"/>
              </a:rPr>
              <a:t>目  录</a:t>
            </a:r>
          </a:p>
        </p:txBody>
      </p:sp>
      <p:grpSp>
        <p:nvGrpSpPr>
          <p:cNvPr id="5" name="组合 4"/>
          <p:cNvGrpSpPr/>
          <p:nvPr/>
        </p:nvGrpSpPr>
        <p:grpSpPr>
          <a:xfrm>
            <a:off x="726440" y="2519680"/>
            <a:ext cx="4243070" cy="755015"/>
            <a:chOff x="1384" y="3458"/>
            <a:chExt cx="6682" cy="1189"/>
          </a:xfrm>
        </p:grpSpPr>
        <p:sp>
          <p:nvSpPr>
            <p:cNvPr id="43" name="椭圆 42"/>
            <p:cNvSpPr/>
            <p:nvPr/>
          </p:nvSpPr>
          <p:spPr>
            <a:xfrm>
              <a:off x="1384" y="3458"/>
              <a:ext cx="1040" cy="1040"/>
            </a:xfrm>
            <a:prstGeom prst="ellipse">
              <a:avLst/>
            </a:prstGeom>
            <a:solidFill>
              <a:srgbClr val="348A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3200" spc="-150" dirty="0">
                  <a:solidFill>
                    <a:schemeClr val="bg1"/>
                  </a:solidFill>
                  <a:cs typeface="+mn-ea"/>
                  <a:sym typeface="+mn-lt"/>
                </a:rPr>
                <a:t>1</a:t>
              </a:r>
            </a:p>
          </p:txBody>
        </p:sp>
        <p:sp>
          <p:nvSpPr>
            <p:cNvPr id="38" name="文本框 37"/>
            <p:cNvSpPr txBox="1"/>
            <p:nvPr/>
          </p:nvSpPr>
          <p:spPr>
            <a:xfrm>
              <a:off x="2507" y="3559"/>
              <a:ext cx="5559" cy="82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2800" b="1" dirty="0">
                  <a:solidFill>
                    <a:srgbClr val="348A8D"/>
                  </a:solidFill>
                  <a:cs typeface="+mn-ea"/>
                  <a:sym typeface="+mn-lt"/>
                </a:rPr>
                <a:t>世界环境日简介</a:t>
              </a:r>
            </a:p>
          </p:txBody>
        </p:sp>
        <p:sp>
          <p:nvSpPr>
            <p:cNvPr id="41" name="文本框 40"/>
            <p:cNvSpPr txBox="1"/>
            <p:nvPr/>
          </p:nvSpPr>
          <p:spPr>
            <a:xfrm>
              <a:off x="2651" y="4165"/>
              <a:ext cx="5192" cy="48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dist">
                <a:lnSpc>
                  <a:spcPct val="150000"/>
                </a:lnSpc>
              </a:pPr>
              <a:r>
                <a:rPr lang="zh-CN" altLang="en-US" sz="1050" dirty="0">
                  <a:solidFill>
                    <a:schemeClr val="bg1">
                      <a:lumMod val="50000"/>
                    </a:schemeClr>
                  </a:solidFill>
                  <a:cs typeface="+mn-ea"/>
                  <a:sym typeface="+mn-lt"/>
                </a:rPr>
                <a:t>Introduction to World Environment Day</a:t>
              </a:r>
            </a:p>
          </p:txBody>
        </p:sp>
      </p:grpSp>
      <p:grpSp>
        <p:nvGrpSpPr>
          <p:cNvPr id="6" name="组合 5"/>
          <p:cNvGrpSpPr/>
          <p:nvPr/>
        </p:nvGrpSpPr>
        <p:grpSpPr>
          <a:xfrm>
            <a:off x="744220" y="4437380"/>
            <a:ext cx="4243070" cy="755015"/>
            <a:chOff x="1384" y="3458"/>
            <a:chExt cx="6682" cy="1189"/>
          </a:xfrm>
        </p:grpSpPr>
        <p:sp>
          <p:nvSpPr>
            <p:cNvPr id="7" name="椭圆 6"/>
            <p:cNvSpPr/>
            <p:nvPr/>
          </p:nvSpPr>
          <p:spPr>
            <a:xfrm>
              <a:off x="1384" y="3458"/>
              <a:ext cx="1040" cy="1040"/>
            </a:xfrm>
            <a:prstGeom prst="ellipse">
              <a:avLst/>
            </a:prstGeom>
            <a:solidFill>
              <a:srgbClr val="348A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3200" spc="-150" dirty="0">
                  <a:solidFill>
                    <a:schemeClr val="bg1"/>
                  </a:solidFill>
                  <a:cs typeface="+mn-ea"/>
                  <a:sym typeface="+mn-lt"/>
                </a:rPr>
                <a:t>2</a:t>
              </a:r>
            </a:p>
          </p:txBody>
        </p:sp>
        <p:sp>
          <p:nvSpPr>
            <p:cNvPr id="8" name="文本框 7"/>
            <p:cNvSpPr txBox="1"/>
            <p:nvPr/>
          </p:nvSpPr>
          <p:spPr>
            <a:xfrm>
              <a:off x="2507" y="3559"/>
              <a:ext cx="5559" cy="82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2800" b="1" dirty="0">
                  <a:solidFill>
                    <a:srgbClr val="348A8D"/>
                  </a:solidFill>
                  <a:cs typeface="+mn-ea"/>
                  <a:sym typeface="+mn-lt"/>
                </a:rPr>
                <a:t>世界环境问题</a:t>
              </a:r>
            </a:p>
          </p:txBody>
        </p:sp>
        <p:sp>
          <p:nvSpPr>
            <p:cNvPr id="9" name="文本框 8"/>
            <p:cNvSpPr txBox="1"/>
            <p:nvPr/>
          </p:nvSpPr>
          <p:spPr>
            <a:xfrm>
              <a:off x="2651" y="4165"/>
              <a:ext cx="5192" cy="48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dist">
                <a:lnSpc>
                  <a:spcPct val="150000"/>
                </a:lnSpc>
              </a:pPr>
              <a:r>
                <a:rPr lang="zh-CN" altLang="en-US" sz="1050" dirty="0">
                  <a:solidFill>
                    <a:schemeClr val="bg1">
                      <a:lumMod val="50000"/>
                    </a:schemeClr>
                  </a:solidFill>
                  <a:cs typeface="+mn-ea"/>
                  <a:sym typeface="+mn-lt"/>
                </a:rPr>
                <a:t>World environmental issues</a:t>
              </a:r>
            </a:p>
          </p:txBody>
        </p:sp>
      </p:grpSp>
      <p:grpSp>
        <p:nvGrpSpPr>
          <p:cNvPr id="10" name="组合 9"/>
          <p:cNvGrpSpPr/>
          <p:nvPr/>
        </p:nvGrpSpPr>
        <p:grpSpPr>
          <a:xfrm>
            <a:off x="7241540" y="2519680"/>
            <a:ext cx="4243070" cy="755015"/>
            <a:chOff x="1384" y="3458"/>
            <a:chExt cx="6682" cy="1189"/>
          </a:xfrm>
        </p:grpSpPr>
        <p:sp>
          <p:nvSpPr>
            <p:cNvPr id="11" name="椭圆 10"/>
            <p:cNvSpPr/>
            <p:nvPr/>
          </p:nvSpPr>
          <p:spPr>
            <a:xfrm>
              <a:off x="1384" y="3458"/>
              <a:ext cx="1040" cy="1040"/>
            </a:xfrm>
            <a:prstGeom prst="ellipse">
              <a:avLst/>
            </a:prstGeom>
            <a:solidFill>
              <a:srgbClr val="348A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3200" spc="-150" dirty="0">
                  <a:solidFill>
                    <a:schemeClr val="bg1"/>
                  </a:solidFill>
                  <a:cs typeface="+mn-ea"/>
                  <a:sym typeface="+mn-lt"/>
                </a:rPr>
                <a:t>3</a:t>
              </a:r>
            </a:p>
          </p:txBody>
        </p:sp>
        <p:sp>
          <p:nvSpPr>
            <p:cNvPr id="13" name="文本框 12"/>
            <p:cNvSpPr txBox="1"/>
            <p:nvPr/>
          </p:nvSpPr>
          <p:spPr>
            <a:xfrm>
              <a:off x="2507" y="3559"/>
              <a:ext cx="5559" cy="82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2800" b="1" dirty="0">
                  <a:solidFill>
                    <a:srgbClr val="348A8D"/>
                  </a:solidFill>
                  <a:cs typeface="+mn-ea"/>
                  <a:sym typeface="+mn-lt"/>
                </a:rPr>
                <a:t>破坏环境的行为</a:t>
              </a:r>
            </a:p>
          </p:txBody>
        </p:sp>
        <p:sp>
          <p:nvSpPr>
            <p:cNvPr id="14" name="文本框 13"/>
            <p:cNvSpPr txBox="1"/>
            <p:nvPr/>
          </p:nvSpPr>
          <p:spPr>
            <a:xfrm>
              <a:off x="2651" y="4165"/>
              <a:ext cx="5192" cy="48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dist">
                <a:lnSpc>
                  <a:spcPct val="150000"/>
                </a:lnSpc>
              </a:pPr>
              <a:r>
                <a:rPr lang="zh-CN" altLang="en-US" sz="1050" dirty="0">
                  <a:solidFill>
                    <a:schemeClr val="bg1">
                      <a:lumMod val="50000"/>
                    </a:schemeClr>
                  </a:solidFill>
                  <a:cs typeface="+mn-ea"/>
                  <a:sym typeface="+mn-lt"/>
                </a:rPr>
                <a:t>Environmental damage</a:t>
              </a:r>
            </a:p>
          </p:txBody>
        </p:sp>
      </p:grpSp>
      <p:grpSp>
        <p:nvGrpSpPr>
          <p:cNvPr id="15" name="组合 14"/>
          <p:cNvGrpSpPr/>
          <p:nvPr/>
        </p:nvGrpSpPr>
        <p:grpSpPr>
          <a:xfrm>
            <a:off x="7259320" y="4437380"/>
            <a:ext cx="4243070" cy="744855"/>
            <a:chOff x="1384" y="3458"/>
            <a:chExt cx="6682" cy="1173"/>
          </a:xfrm>
        </p:grpSpPr>
        <p:sp>
          <p:nvSpPr>
            <p:cNvPr id="16" name="椭圆 15"/>
            <p:cNvSpPr/>
            <p:nvPr/>
          </p:nvSpPr>
          <p:spPr>
            <a:xfrm>
              <a:off x="1384" y="3458"/>
              <a:ext cx="1040" cy="1040"/>
            </a:xfrm>
            <a:prstGeom prst="ellipse">
              <a:avLst/>
            </a:prstGeom>
            <a:solidFill>
              <a:srgbClr val="348A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3200" spc="-150" dirty="0">
                  <a:solidFill>
                    <a:schemeClr val="bg1"/>
                  </a:solidFill>
                  <a:cs typeface="+mn-ea"/>
                  <a:sym typeface="+mn-lt"/>
                </a:rPr>
                <a:t>4</a:t>
              </a:r>
            </a:p>
          </p:txBody>
        </p:sp>
        <p:sp>
          <p:nvSpPr>
            <p:cNvPr id="17" name="文本框 16"/>
            <p:cNvSpPr txBox="1"/>
            <p:nvPr/>
          </p:nvSpPr>
          <p:spPr>
            <a:xfrm>
              <a:off x="2507" y="3559"/>
              <a:ext cx="5559" cy="82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2800" b="1" dirty="0">
                  <a:solidFill>
                    <a:srgbClr val="348A8D"/>
                  </a:solidFill>
                  <a:cs typeface="+mn-ea"/>
                  <a:sym typeface="+mn-lt"/>
                </a:rPr>
                <a:t>环保大家来参与</a:t>
              </a:r>
            </a:p>
          </p:txBody>
        </p:sp>
        <p:sp>
          <p:nvSpPr>
            <p:cNvPr id="18" name="文本框 17"/>
            <p:cNvSpPr txBox="1"/>
            <p:nvPr/>
          </p:nvSpPr>
          <p:spPr>
            <a:xfrm>
              <a:off x="2651" y="4165"/>
              <a:ext cx="5192" cy="46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dist">
                <a:lnSpc>
                  <a:spcPct val="150000"/>
                </a:lnSpc>
              </a:pPr>
              <a:r>
                <a:rPr lang="zh-CN" altLang="en-US" sz="1000" dirty="0">
                  <a:solidFill>
                    <a:schemeClr val="bg1">
                      <a:lumMod val="50000"/>
                    </a:schemeClr>
                  </a:solidFill>
                  <a:cs typeface="+mn-ea"/>
                  <a:sym typeface="+mn-lt"/>
                </a:rPr>
                <a:t>Environmental protection everyone to participate</a:t>
              </a:r>
            </a:p>
          </p:txBody>
        </p:sp>
      </p:grpSp>
      <p:pic>
        <p:nvPicPr>
          <p:cNvPr id="19" name="图片 18" descr="51miz-E1135812-6C194E1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10125" y="2314575"/>
            <a:ext cx="2571750" cy="25717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par>
                                <p:cTn id="17" presetID="3" presetClass="entr" presetSubtype="1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linds(horizontal)">
                                      <p:cBhvr>
                                        <p:cTn id="19" dur="500"/>
                                        <p:tgtEl>
                                          <p:spTgt spid="15"/>
                                        </p:tgtEl>
                                      </p:cBhvr>
                                    </p:animEffect>
                                  </p:childTnLst>
                                </p:cTn>
                              </p:par>
                              <p:par>
                                <p:cTn id="20" presetID="3" presetClass="entr" presetSubtype="1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linds(horizontal)">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0" name="TextBox 9_1_1_1_1_1_1_1_1_1_1_1"/>
          <p:cNvSpPr txBox="1"/>
          <p:nvPr/>
        </p:nvSpPr>
        <p:spPr>
          <a:xfrm>
            <a:off x="652145" y="393065"/>
            <a:ext cx="2483485" cy="460375"/>
          </a:xfrm>
          <a:prstGeom prst="rect">
            <a:avLst/>
          </a:prstGeom>
          <a:noFill/>
        </p:spPr>
        <p:txBody>
          <a:bodyPr wrap="square" rtlCol="0">
            <a:spAutoFit/>
          </a:bodyPr>
          <a:lstStyle/>
          <a:p>
            <a:pPr lvl="0" algn="l">
              <a:buClrTx/>
              <a:buSzTx/>
              <a:buFontTx/>
            </a:pPr>
            <a:r>
              <a:rPr lang="zh-CN" altLang="en-US" sz="2400" b="1" dirty="0">
                <a:solidFill>
                  <a:srgbClr val="348A8D"/>
                </a:solidFill>
                <a:cs typeface="+mn-ea"/>
                <a:sym typeface="+mn-lt"/>
              </a:rPr>
              <a:t>如何保护环境</a:t>
            </a:r>
          </a:p>
        </p:txBody>
      </p:sp>
      <p:sp>
        <p:nvSpPr>
          <p:cNvPr id="4" name="TextBox 4"/>
          <p:cNvSpPr txBox="1"/>
          <p:nvPr/>
        </p:nvSpPr>
        <p:spPr>
          <a:xfrm>
            <a:off x="1146175" y="2171065"/>
            <a:ext cx="6097905" cy="4061460"/>
          </a:xfrm>
          <a:prstGeom prst="rect">
            <a:avLst/>
          </a:prstGeom>
          <a:noFill/>
        </p:spPr>
        <p:txBody>
          <a:bodyPr wrap="square" rtlCol="0">
            <a:spAutoFit/>
          </a:bodyPr>
          <a:lstStyle/>
          <a:p>
            <a:pPr algn="l">
              <a:lnSpc>
                <a:spcPct val="150000"/>
              </a:lnSpc>
            </a:pPr>
            <a:r>
              <a:rPr lang="en-US" altLang="zh-CN" sz="1800" b="1" dirty="0">
                <a:solidFill>
                  <a:srgbClr val="348A8D"/>
                </a:solidFill>
                <a:cs typeface="+mn-ea"/>
                <a:sym typeface="+mn-lt"/>
              </a:rPr>
              <a:t>10</a:t>
            </a:r>
            <a:r>
              <a:rPr lang="zh-CN" altLang="en-US" sz="1800" b="1" dirty="0">
                <a:solidFill>
                  <a:srgbClr val="348A8D"/>
                </a:solidFill>
                <a:cs typeface="+mn-ea"/>
                <a:sym typeface="+mn-lt"/>
              </a:rPr>
              <a:t>个节约好习惯</a:t>
            </a:r>
            <a:endParaRPr lang="en-US" altLang="zh-CN" sz="1800" b="1" dirty="0">
              <a:solidFill>
                <a:srgbClr val="348A8D"/>
              </a:solidFill>
              <a:cs typeface="+mn-ea"/>
              <a:sym typeface="+mn-lt"/>
            </a:endParaRPr>
          </a:p>
          <a:p>
            <a:pPr marL="342900" indent="-342900" fontAlgn="auto">
              <a:lnSpc>
                <a:spcPct val="150000"/>
              </a:lnSpc>
              <a:buFont typeface="+mj-lt"/>
              <a:buAutoNum type="arabicPeriod"/>
            </a:pPr>
            <a:r>
              <a:rPr lang="zh-CN" altLang="en-US" sz="1400" b="0" dirty="0">
                <a:solidFill>
                  <a:schemeClr val="tx1">
                    <a:lumMod val="85000"/>
                    <a:lumOff val="15000"/>
                  </a:schemeClr>
                </a:solidFill>
                <a:cs typeface="+mn-ea"/>
                <a:sym typeface="+mn-lt"/>
              </a:rPr>
              <a:t>充电后及时拔掉充电器，减少对电的浪费；</a:t>
            </a:r>
            <a:endParaRPr lang="en-US" altLang="zh-CN" sz="1400" b="0" dirty="0">
              <a:solidFill>
                <a:schemeClr val="tx1">
                  <a:lumMod val="85000"/>
                  <a:lumOff val="15000"/>
                </a:schemeClr>
              </a:solidFill>
              <a:cs typeface="+mn-ea"/>
              <a:sym typeface="+mn-lt"/>
            </a:endParaRPr>
          </a:p>
          <a:p>
            <a:pPr marL="342900" indent="-342900" fontAlgn="auto">
              <a:lnSpc>
                <a:spcPct val="150000"/>
              </a:lnSpc>
              <a:buFont typeface="+mj-lt"/>
              <a:buAutoNum type="arabicPeriod"/>
            </a:pPr>
            <a:r>
              <a:rPr lang="zh-CN" altLang="en-US" sz="1400" b="0" dirty="0">
                <a:solidFill>
                  <a:schemeClr val="tx1">
                    <a:lumMod val="85000"/>
                    <a:lumOff val="15000"/>
                  </a:schemeClr>
                </a:solidFill>
                <a:cs typeface="+mn-ea"/>
                <a:sym typeface="+mn-lt"/>
              </a:rPr>
              <a:t>使用节能灯，夏天将空调开到</a:t>
            </a:r>
            <a:r>
              <a:rPr lang="en-US" altLang="zh-CN" sz="1400" b="0" dirty="0">
                <a:solidFill>
                  <a:schemeClr val="tx1">
                    <a:lumMod val="85000"/>
                    <a:lumOff val="15000"/>
                  </a:schemeClr>
                </a:solidFill>
                <a:cs typeface="+mn-ea"/>
                <a:sym typeface="+mn-lt"/>
              </a:rPr>
              <a:t>26</a:t>
            </a:r>
            <a:r>
              <a:rPr lang="zh-CN" altLang="en-US" sz="1400" b="0" dirty="0">
                <a:solidFill>
                  <a:schemeClr val="tx1">
                    <a:lumMod val="85000"/>
                    <a:lumOff val="15000"/>
                  </a:schemeClr>
                </a:solidFill>
                <a:cs typeface="+mn-ea"/>
                <a:sym typeface="+mn-lt"/>
              </a:rPr>
              <a:t>摄氏度，节约能源；</a:t>
            </a:r>
            <a:endParaRPr lang="en-US" altLang="zh-CN" sz="1400" b="0" dirty="0">
              <a:solidFill>
                <a:schemeClr val="tx1">
                  <a:lumMod val="85000"/>
                  <a:lumOff val="15000"/>
                </a:schemeClr>
              </a:solidFill>
              <a:cs typeface="+mn-ea"/>
              <a:sym typeface="+mn-lt"/>
            </a:endParaRPr>
          </a:p>
          <a:p>
            <a:pPr marL="342900" indent="-342900" fontAlgn="auto">
              <a:lnSpc>
                <a:spcPct val="150000"/>
              </a:lnSpc>
              <a:buFont typeface="+mj-lt"/>
              <a:buAutoNum type="arabicPeriod"/>
            </a:pPr>
            <a:r>
              <a:rPr lang="zh-CN" altLang="en-US" sz="1400" b="0" dirty="0">
                <a:solidFill>
                  <a:schemeClr val="tx1">
                    <a:lumMod val="85000"/>
                    <a:lumOff val="15000"/>
                  </a:schemeClr>
                </a:solidFill>
                <a:cs typeface="+mn-ea"/>
                <a:sym typeface="+mn-lt"/>
              </a:rPr>
              <a:t>用便携环保餐具自带午餐，不使用一次性餐具；</a:t>
            </a:r>
            <a:endParaRPr lang="en-US" altLang="zh-CN" sz="1400" b="0" dirty="0">
              <a:solidFill>
                <a:schemeClr val="tx1">
                  <a:lumMod val="85000"/>
                  <a:lumOff val="15000"/>
                </a:schemeClr>
              </a:solidFill>
              <a:cs typeface="+mn-ea"/>
              <a:sym typeface="+mn-lt"/>
            </a:endParaRPr>
          </a:p>
          <a:p>
            <a:pPr marL="342900" indent="-342900" fontAlgn="auto">
              <a:lnSpc>
                <a:spcPct val="150000"/>
              </a:lnSpc>
              <a:buFont typeface="+mj-lt"/>
              <a:buAutoNum type="arabicPeriod"/>
            </a:pPr>
            <a:r>
              <a:rPr lang="zh-CN" altLang="en-US" sz="1400" b="0" dirty="0">
                <a:solidFill>
                  <a:schemeClr val="tx1">
                    <a:lumMod val="85000"/>
                    <a:lumOff val="15000"/>
                  </a:schemeClr>
                </a:solidFill>
                <a:cs typeface="+mn-ea"/>
                <a:sym typeface="+mn-lt"/>
              </a:rPr>
              <a:t>在刷牙时把水龙头观赏，即时滴漏，</a:t>
            </a:r>
            <a:r>
              <a:rPr lang="en-US" altLang="zh-CN" sz="1400" b="0" dirty="0">
                <a:solidFill>
                  <a:schemeClr val="tx1">
                    <a:lumMod val="85000"/>
                    <a:lumOff val="15000"/>
                  </a:schemeClr>
                </a:solidFill>
                <a:cs typeface="+mn-ea"/>
                <a:sym typeface="+mn-lt"/>
              </a:rPr>
              <a:t>10</a:t>
            </a:r>
            <a:r>
              <a:rPr lang="zh-CN" altLang="en-US" sz="1400" b="0" dirty="0">
                <a:solidFill>
                  <a:schemeClr val="tx1">
                    <a:lumMod val="85000"/>
                    <a:lumOff val="15000"/>
                  </a:schemeClr>
                </a:solidFill>
                <a:cs typeface="+mn-ea"/>
                <a:sym typeface="+mn-lt"/>
              </a:rPr>
              <a:t>天也能滴漏掉</a:t>
            </a:r>
            <a:r>
              <a:rPr lang="en-US" altLang="zh-CN" sz="1400" b="0" dirty="0">
                <a:solidFill>
                  <a:schemeClr val="tx1">
                    <a:lumMod val="85000"/>
                    <a:lumOff val="15000"/>
                  </a:schemeClr>
                </a:solidFill>
                <a:cs typeface="+mn-ea"/>
                <a:sym typeface="+mn-lt"/>
              </a:rPr>
              <a:t>1</a:t>
            </a:r>
            <a:r>
              <a:rPr lang="zh-CN" altLang="en-US" sz="1400" b="0" dirty="0">
                <a:solidFill>
                  <a:schemeClr val="tx1">
                    <a:lumMod val="85000"/>
                    <a:lumOff val="15000"/>
                  </a:schemeClr>
                </a:solidFill>
                <a:cs typeface="+mn-ea"/>
                <a:sym typeface="+mn-lt"/>
              </a:rPr>
              <a:t>吨水；</a:t>
            </a:r>
            <a:endParaRPr lang="en-US" altLang="zh-CN" sz="1400" b="0" dirty="0">
              <a:solidFill>
                <a:schemeClr val="tx1">
                  <a:lumMod val="85000"/>
                  <a:lumOff val="15000"/>
                </a:schemeClr>
              </a:solidFill>
              <a:cs typeface="+mn-ea"/>
              <a:sym typeface="+mn-lt"/>
            </a:endParaRPr>
          </a:p>
          <a:p>
            <a:pPr marL="342900" indent="-342900" fontAlgn="auto">
              <a:lnSpc>
                <a:spcPct val="150000"/>
              </a:lnSpc>
              <a:buFont typeface="+mj-lt"/>
              <a:buAutoNum type="arabicPeriod"/>
            </a:pPr>
            <a:r>
              <a:rPr lang="zh-CN" altLang="en-US" sz="1400" b="0" dirty="0">
                <a:solidFill>
                  <a:schemeClr val="tx1">
                    <a:lumMod val="85000"/>
                    <a:lumOff val="15000"/>
                  </a:schemeClr>
                </a:solidFill>
                <a:cs typeface="+mn-ea"/>
                <a:sym typeface="+mn-lt"/>
              </a:rPr>
              <a:t>用自备的菜篮子和布袋购物，一个一次性塑料袋需要</a:t>
            </a:r>
            <a:r>
              <a:rPr lang="en-US" altLang="zh-CN" sz="1400" b="0" dirty="0">
                <a:solidFill>
                  <a:schemeClr val="tx1">
                    <a:lumMod val="85000"/>
                    <a:lumOff val="15000"/>
                  </a:schemeClr>
                </a:solidFill>
                <a:cs typeface="+mn-ea"/>
                <a:sym typeface="+mn-lt"/>
              </a:rPr>
              <a:t>600</a:t>
            </a:r>
            <a:r>
              <a:rPr lang="zh-CN" altLang="en-US" sz="1400" b="0" dirty="0">
                <a:solidFill>
                  <a:schemeClr val="tx1">
                    <a:lumMod val="85000"/>
                    <a:lumOff val="15000"/>
                  </a:schemeClr>
                </a:solidFill>
                <a:cs typeface="+mn-ea"/>
                <a:sym typeface="+mn-lt"/>
              </a:rPr>
              <a:t>年才能腐烂；</a:t>
            </a:r>
            <a:endParaRPr lang="en-US" altLang="zh-CN" sz="1400" b="0" dirty="0">
              <a:solidFill>
                <a:schemeClr val="tx1">
                  <a:lumMod val="85000"/>
                  <a:lumOff val="15000"/>
                </a:schemeClr>
              </a:solidFill>
              <a:cs typeface="+mn-ea"/>
              <a:sym typeface="+mn-lt"/>
            </a:endParaRPr>
          </a:p>
          <a:p>
            <a:pPr marL="342900" indent="-342900" fontAlgn="auto">
              <a:lnSpc>
                <a:spcPct val="150000"/>
              </a:lnSpc>
              <a:buFont typeface="+mj-lt"/>
              <a:buAutoNum type="arabicPeriod"/>
            </a:pPr>
            <a:r>
              <a:rPr lang="zh-CN" altLang="en-US" sz="1400" b="0" dirty="0">
                <a:solidFill>
                  <a:schemeClr val="tx1">
                    <a:lumMod val="85000"/>
                    <a:lumOff val="15000"/>
                  </a:schemeClr>
                </a:solidFill>
                <a:cs typeface="+mn-ea"/>
                <a:sym typeface="+mn-lt"/>
              </a:rPr>
              <a:t>自制果汁，不仅健康而且还能减少工业用水和用电；</a:t>
            </a:r>
            <a:endParaRPr lang="en-US" altLang="zh-CN" sz="1400" b="0" dirty="0">
              <a:solidFill>
                <a:schemeClr val="tx1">
                  <a:lumMod val="85000"/>
                  <a:lumOff val="15000"/>
                </a:schemeClr>
              </a:solidFill>
              <a:cs typeface="+mn-ea"/>
              <a:sym typeface="+mn-lt"/>
            </a:endParaRPr>
          </a:p>
          <a:p>
            <a:pPr marL="342900" indent="-342900" fontAlgn="auto">
              <a:lnSpc>
                <a:spcPct val="150000"/>
              </a:lnSpc>
              <a:buFont typeface="+mj-lt"/>
              <a:buAutoNum type="arabicPeriod"/>
            </a:pPr>
            <a:r>
              <a:rPr lang="zh-CN" altLang="en-US" sz="1400" b="0" dirty="0">
                <a:solidFill>
                  <a:schemeClr val="tx1">
                    <a:lumMod val="85000"/>
                    <a:lumOff val="15000"/>
                  </a:schemeClr>
                </a:solidFill>
                <a:cs typeface="+mn-ea"/>
                <a:sym typeface="+mn-lt"/>
              </a:rPr>
              <a:t>多用微波炉加热和烹调食物，用电比用煤气污染少也更省钱，对健康和环保都好；</a:t>
            </a:r>
            <a:endParaRPr lang="en-US" altLang="zh-CN" sz="1400" b="0" dirty="0">
              <a:solidFill>
                <a:schemeClr val="tx1">
                  <a:lumMod val="85000"/>
                  <a:lumOff val="15000"/>
                </a:schemeClr>
              </a:solidFill>
              <a:cs typeface="+mn-ea"/>
              <a:sym typeface="+mn-lt"/>
            </a:endParaRPr>
          </a:p>
          <a:p>
            <a:pPr marL="342900" indent="-342900" fontAlgn="auto">
              <a:lnSpc>
                <a:spcPct val="150000"/>
              </a:lnSpc>
              <a:buFont typeface="+mj-lt"/>
              <a:buAutoNum type="arabicPeriod"/>
            </a:pPr>
            <a:r>
              <a:rPr lang="zh-CN" altLang="en-US" sz="1400" b="0" dirty="0">
                <a:solidFill>
                  <a:schemeClr val="tx1">
                    <a:lumMod val="85000"/>
                    <a:lumOff val="15000"/>
                  </a:schemeClr>
                </a:solidFill>
                <a:cs typeface="+mn-ea"/>
                <a:sym typeface="+mn-lt"/>
              </a:rPr>
              <a:t>用完纸的两面，用手绢代替面巾纸，少看树木，造福子孙；</a:t>
            </a:r>
            <a:endParaRPr lang="en-US" altLang="zh-CN" sz="1400" b="0" dirty="0">
              <a:solidFill>
                <a:schemeClr val="tx1">
                  <a:lumMod val="85000"/>
                  <a:lumOff val="15000"/>
                </a:schemeClr>
              </a:solidFill>
              <a:cs typeface="+mn-ea"/>
              <a:sym typeface="+mn-lt"/>
            </a:endParaRPr>
          </a:p>
          <a:p>
            <a:pPr marL="342900" indent="-342900" fontAlgn="auto">
              <a:lnSpc>
                <a:spcPct val="150000"/>
              </a:lnSpc>
              <a:buFont typeface="+mj-lt"/>
              <a:buAutoNum type="arabicPeriod"/>
            </a:pPr>
            <a:r>
              <a:rPr lang="zh-CN" altLang="en-US" sz="1400" b="0" dirty="0">
                <a:solidFill>
                  <a:schemeClr val="tx1">
                    <a:lumMod val="85000"/>
                    <a:lumOff val="15000"/>
                  </a:schemeClr>
                </a:solidFill>
                <a:cs typeface="+mn-ea"/>
                <a:sym typeface="+mn-lt"/>
              </a:rPr>
              <a:t>使用可降解、用量少的洗涤用品，减少对江河和海洋的污染；</a:t>
            </a:r>
            <a:endParaRPr lang="en-US" altLang="zh-CN" sz="1400" b="0" dirty="0">
              <a:solidFill>
                <a:schemeClr val="tx1">
                  <a:lumMod val="85000"/>
                  <a:lumOff val="15000"/>
                </a:schemeClr>
              </a:solidFill>
              <a:cs typeface="+mn-ea"/>
              <a:sym typeface="+mn-lt"/>
            </a:endParaRPr>
          </a:p>
          <a:p>
            <a:pPr marL="342900" indent="-342900" fontAlgn="auto">
              <a:lnSpc>
                <a:spcPct val="150000"/>
              </a:lnSpc>
              <a:buFont typeface="+mj-lt"/>
              <a:buAutoNum type="arabicPeriod"/>
            </a:pPr>
            <a:r>
              <a:rPr lang="zh-CN" altLang="en-US" sz="1400" b="0" dirty="0">
                <a:solidFill>
                  <a:schemeClr val="tx1">
                    <a:lumMod val="85000"/>
                    <a:lumOff val="15000"/>
                  </a:schemeClr>
                </a:solidFill>
                <a:cs typeface="+mn-ea"/>
                <a:sym typeface="+mn-lt"/>
              </a:rPr>
              <a:t>无论外出和工作，携带自己的水杯，方便又卫生</a:t>
            </a:r>
          </a:p>
        </p:txBody>
      </p:sp>
      <p:sp>
        <p:nvSpPr>
          <p:cNvPr id="13" name="矩形 12"/>
          <p:cNvSpPr/>
          <p:nvPr/>
        </p:nvSpPr>
        <p:spPr>
          <a:xfrm>
            <a:off x="1146175" y="1334135"/>
            <a:ext cx="2794000" cy="730885"/>
          </a:xfrm>
          <a:prstGeom prst="rect">
            <a:avLst/>
          </a:prstGeom>
        </p:spPr>
        <p:txBody>
          <a:bodyPr vert="horz" wrap="square" lIns="91440" tIns="45720" rIns="91440" bIns="45720" rtlCol="0" anchor="ctr">
            <a:normAutofit fontScale="97500"/>
          </a:bodyPr>
          <a:lstStyle>
            <a:lvl1pPr algn="l" defTabSz="914400" rtl="0" eaLnBrk="1" latinLnBrk="0" hangingPunct="1">
              <a:lnSpc>
                <a:spcPct val="90000"/>
              </a:lnSpc>
              <a:spcBef>
                <a:spcPct val="0"/>
              </a:spcBef>
              <a:buNone/>
              <a:defRPr sz="3600" b="1" kern="1200">
                <a:solidFill>
                  <a:srgbClr val="63B70F"/>
                </a:solidFill>
                <a:latin typeface="+mj-lt"/>
                <a:ea typeface="+mj-ea"/>
                <a:cs typeface="+mj-cs"/>
              </a:defRPr>
            </a:lvl1pPr>
          </a:lstStyle>
          <a:p>
            <a:pPr lvl="0" algn="l">
              <a:buClrTx/>
              <a:buSzTx/>
              <a:buFontTx/>
            </a:pPr>
            <a:r>
              <a:rPr lang="zh-CN" altLang="en-US" sz="4000" dirty="0">
                <a:solidFill>
                  <a:srgbClr val="348A8D"/>
                </a:solidFill>
                <a:latin typeface="+mn-lt"/>
                <a:ea typeface="+mn-ea"/>
                <a:cs typeface="+mn-ea"/>
                <a:sym typeface="+mn-lt"/>
              </a:rPr>
              <a:t>勤俭节约</a:t>
            </a:r>
          </a:p>
        </p:txBody>
      </p:sp>
      <p:pic>
        <p:nvPicPr>
          <p:cNvPr id="2" name="图片 1" descr="51miz-E1261033-CE58CE6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46925" y="2065655"/>
            <a:ext cx="4823460" cy="47923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5" name="TextBox 9_1_1_1_1_1_1_1_1_1_1_1_1"/>
          <p:cNvSpPr txBox="1"/>
          <p:nvPr/>
        </p:nvSpPr>
        <p:spPr>
          <a:xfrm>
            <a:off x="452120" y="405130"/>
            <a:ext cx="2955925" cy="460375"/>
          </a:xfrm>
          <a:prstGeom prst="rect">
            <a:avLst/>
          </a:prstGeom>
          <a:noFill/>
        </p:spPr>
        <p:txBody>
          <a:bodyPr wrap="square" rtlCol="0">
            <a:spAutoFit/>
          </a:bodyPr>
          <a:lstStyle/>
          <a:p>
            <a:pPr lvl="0" algn="l">
              <a:buClrTx/>
              <a:buSzTx/>
              <a:buFontTx/>
            </a:pPr>
            <a:r>
              <a:rPr lang="zh-CN" altLang="en-US" sz="2400" b="1" dirty="0">
                <a:solidFill>
                  <a:srgbClr val="348A8D"/>
                </a:solidFill>
                <a:cs typeface="+mn-ea"/>
                <a:sym typeface="+mn-lt"/>
              </a:rPr>
              <a:t>如何保护环境</a:t>
            </a:r>
          </a:p>
        </p:txBody>
      </p:sp>
      <p:sp>
        <p:nvSpPr>
          <p:cNvPr id="36" name="TextBox 8_1"/>
          <p:cNvSpPr/>
          <p:nvPr/>
        </p:nvSpPr>
        <p:spPr>
          <a:xfrm>
            <a:off x="3418205" y="1183323"/>
            <a:ext cx="5496560" cy="589280"/>
          </a:xfrm>
          <a:prstGeom prst="rect">
            <a:avLst/>
          </a:prstGeom>
        </p:spPr>
        <p:txBody>
          <a:bodyPr vert="horz" wrap="square" lIns="91440" tIns="45720" rIns="91440" bIns="45720" rtlCol="0" anchor="ctr">
            <a:normAutofit fontScale="92500" lnSpcReduction="10000"/>
          </a:bodyPr>
          <a:lstStyle>
            <a:lvl1pPr algn="l" defTabSz="914400" rtl="0" eaLnBrk="1" latinLnBrk="0" hangingPunct="1">
              <a:lnSpc>
                <a:spcPct val="90000"/>
              </a:lnSpc>
              <a:spcBef>
                <a:spcPct val="0"/>
              </a:spcBef>
              <a:buNone/>
              <a:defRPr sz="3600" b="1" kern="1200">
                <a:solidFill>
                  <a:srgbClr val="63B70F"/>
                </a:solidFill>
                <a:latin typeface="+mj-lt"/>
                <a:ea typeface="+mj-ea"/>
                <a:cs typeface="+mj-cs"/>
              </a:defRPr>
            </a:lvl1pPr>
          </a:lstStyle>
          <a:p>
            <a:pPr lvl="0" algn="ctr">
              <a:buClrTx/>
              <a:buSzTx/>
              <a:buFontTx/>
            </a:pPr>
            <a:r>
              <a:rPr lang="zh-CN" altLang="en-US" sz="4000" dirty="0">
                <a:solidFill>
                  <a:srgbClr val="348A8D"/>
                </a:solidFill>
                <a:latin typeface="+mn-lt"/>
                <a:ea typeface="+mn-ea"/>
                <a:cs typeface="+mn-ea"/>
                <a:sym typeface="+mn-lt"/>
              </a:rPr>
              <a:t>做好垃圾分类</a:t>
            </a:r>
          </a:p>
        </p:txBody>
      </p:sp>
      <p:grpSp>
        <p:nvGrpSpPr>
          <p:cNvPr id="49" name="组合 48"/>
          <p:cNvGrpSpPr/>
          <p:nvPr/>
        </p:nvGrpSpPr>
        <p:grpSpPr>
          <a:xfrm>
            <a:off x="5346700" y="2212340"/>
            <a:ext cx="787400" cy="787400"/>
            <a:chOff x="7219950" y="1076325"/>
            <a:chExt cx="590550" cy="590550"/>
          </a:xfrm>
        </p:grpSpPr>
        <p:sp>
          <p:nvSpPr>
            <p:cNvPr id="50" name="椭圆 49"/>
            <p:cNvSpPr/>
            <p:nvPr/>
          </p:nvSpPr>
          <p:spPr>
            <a:xfrm>
              <a:off x="7219950" y="1076325"/>
              <a:ext cx="590550" cy="590550"/>
            </a:xfrm>
            <a:prstGeom prst="ellipse">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348A8D"/>
                </a:solidFill>
                <a:cs typeface="+mn-ea"/>
                <a:sym typeface="+mn-lt"/>
              </a:endParaRPr>
            </a:p>
          </p:txBody>
        </p:sp>
        <p:sp>
          <p:nvSpPr>
            <p:cNvPr id="51" name="TextBox 50"/>
            <p:cNvSpPr txBox="1"/>
            <p:nvPr/>
          </p:nvSpPr>
          <p:spPr>
            <a:xfrm>
              <a:off x="7286625" y="1095375"/>
              <a:ext cx="422231" cy="346249"/>
            </a:xfrm>
            <a:prstGeom prst="rect">
              <a:avLst/>
            </a:prstGeom>
            <a:noFill/>
          </p:spPr>
          <p:txBody>
            <a:bodyPr wrap="none" rtlCol="0">
              <a:spAutoFit/>
            </a:bodyPr>
            <a:lstStyle/>
            <a:p>
              <a:r>
                <a:rPr lang="en-US" altLang="zh-CN" sz="2400" b="1" dirty="0">
                  <a:solidFill>
                    <a:srgbClr val="348A8D"/>
                  </a:solidFill>
                  <a:cs typeface="+mn-ea"/>
                  <a:sym typeface="+mn-lt"/>
                </a:rPr>
                <a:t>02</a:t>
              </a:r>
            </a:p>
          </p:txBody>
        </p:sp>
      </p:grpSp>
      <p:grpSp>
        <p:nvGrpSpPr>
          <p:cNvPr id="48" name="组合 47"/>
          <p:cNvGrpSpPr/>
          <p:nvPr/>
        </p:nvGrpSpPr>
        <p:grpSpPr>
          <a:xfrm>
            <a:off x="9378950" y="2225040"/>
            <a:ext cx="787400" cy="787400"/>
            <a:chOff x="7219950" y="1076325"/>
            <a:chExt cx="590550" cy="590550"/>
          </a:xfrm>
        </p:grpSpPr>
        <p:sp>
          <p:nvSpPr>
            <p:cNvPr id="46" name="椭圆 45"/>
            <p:cNvSpPr/>
            <p:nvPr/>
          </p:nvSpPr>
          <p:spPr>
            <a:xfrm>
              <a:off x="7219950" y="1076325"/>
              <a:ext cx="590550" cy="590550"/>
            </a:xfrm>
            <a:prstGeom prst="ellipse">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348A8D"/>
                </a:solidFill>
                <a:cs typeface="+mn-ea"/>
                <a:sym typeface="+mn-lt"/>
              </a:endParaRPr>
            </a:p>
          </p:txBody>
        </p:sp>
        <p:sp>
          <p:nvSpPr>
            <p:cNvPr id="47" name="TextBox 46"/>
            <p:cNvSpPr txBox="1"/>
            <p:nvPr/>
          </p:nvSpPr>
          <p:spPr>
            <a:xfrm>
              <a:off x="7286625" y="1095375"/>
              <a:ext cx="422231" cy="346249"/>
            </a:xfrm>
            <a:prstGeom prst="rect">
              <a:avLst/>
            </a:prstGeom>
            <a:noFill/>
          </p:spPr>
          <p:txBody>
            <a:bodyPr wrap="none" rtlCol="0">
              <a:spAutoFit/>
            </a:bodyPr>
            <a:lstStyle/>
            <a:p>
              <a:r>
                <a:rPr lang="en-US" altLang="zh-CN" sz="2400" b="1" dirty="0">
                  <a:solidFill>
                    <a:srgbClr val="348A8D"/>
                  </a:solidFill>
                  <a:cs typeface="+mn-ea"/>
                  <a:sym typeface="+mn-lt"/>
                </a:rPr>
                <a:t>03</a:t>
              </a:r>
            </a:p>
          </p:txBody>
        </p:sp>
      </p:grpSp>
      <p:grpSp>
        <p:nvGrpSpPr>
          <p:cNvPr id="52" name="组合 51"/>
          <p:cNvGrpSpPr/>
          <p:nvPr/>
        </p:nvGrpSpPr>
        <p:grpSpPr>
          <a:xfrm>
            <a:off x="1835150" y="2212340"/>
            <a:ext cx="787400" cy="787400"/>
            <a:chOff x="7219950" y="1076325"/>
            <a:chExt cx="590550" cy="590550"/>
          </a:xfrm>
        </p:grpSpPr>
        <p:sp>
          <p:nvSpPr>
            <p:cNvPr id="53" name="椭圆 52"/>
            <p:cNvSpPr/>
            <p:nvPr/>
          </p:nvSpPr>
          <p:spPr>
            <a:xfrm>
              <a:off x="7219950" y="1076325"/>
              <a:ext cx="590550" cy="590550"/>
            </a:xfrm>
            <a:prstGeom prst="ellipse">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348A8D"/>
                </a:solidFill>
                <a:cs typeface="+mn-ea"/>
                <a:sym typeface="+mn-lt"/>
              </a:endParaRPr>
            </a:p>
          </p:txBody>
        </p:sp>
        <p:sp>
          <p:nvSpPr>
            <p:cNvPr id="54" name="TextBox 53"/>
            <p:cNvSpPr txBox="1"/>
            <p:nvPr/>
          </p:nvSpPr>
          <p:spPr>
            <a:xfrm>
              <a:off x="7286625" y="1095375"/>
              <a:ext cx="422231" cy="346249"/>
            </a:xfrm>
            <a:prstGeom prst="rect">
              <a:avLst/>
            </a:prstGeom>
            <a:noFill/>
          </p:spPr>
          <p:txBody>
            <a:bodyPr wrap="none" rtlCol="0">
              <a:spAutoFit/>
            </a:bodyPr>
            <a:lstStyle/>
            <a:p>
              <a:r>
                <a:rPr lang="en-US" altLang="zh-CN" sz="2400" b="1" dirty="0">
                  <a:solidFill>
                    <a:srgbClr val="348A8D"/>
                  </a:solidFill>
                  <a:cs typeface="+mn-ea"/>
                  <a:sym typeface="+mn-lt"/>
                </a:rPr>
                <a:t>01</a:t>
              </a:r>
            </a:p>
          </p:txBody>
        </p:sp>
      </p:grpSp>
      <p:sp>
        <p:nvSpPr>
          <p:cNvPr id="2" name="TextBox 25"/>
          <p:cNvSpPr txBox="1"/>
          <p:nvPr/>
        </p:nvSpPr>
        <p:spPr>
          <a:xfrm>
            <a:off x="4163412" y="3273459"/>
            <a:ext cx="3237185" cy="2353310"/>
          </a:xfrm>
          <a:prstGeom prst="rect">
            <a:avLst/>
          </a:prstGeom>
          <a:noFill/>
        </p:spPr>
        <p:txBody>
          <a:bodyPr wrap="square" rtlCol="0">
            <a:spAutoFit/>
          </a:bodyPr>
          <a:lstStyle/>
          <a:p>
            <a:pPr fontAlgn="auto">
              <a:lnSpc>
                <a:spcPct val="150000"/>
              </a:lnSpc>
            </a:pPr>
            <a:r>
              <a:rPr lang="zh-CN" altLang="en-US" sz="1400" dirty="0">
                <a:solidFill>
                  <a:schemeClr val="tx1">
                    <a:lumMod val="65000"/>
                    <a:lumOff val="35000"/>
                  </a:schemeClr>
                </a:solidFill>
                <a:cs typeface="+mn-ea"/>
                <a:sym typeface="+mn-lt"/>
              </a:rPr>
              <a:t>           废弃的电池含有金属汞、镉等有毒的物质，会对人类产生严重的危害；土壤中的废塑料会导致农作物减产；抛弃的废塑料被动物误食，导致动物死亡的事故时有发生。因此回收利用可以减少危害。</a:t>
            </a:r>
          </a:p>
          <a:p>
            <a:pPr fontAlgn="auto">
              <a:lnSpc>
                <a:spcPct val="150000"/>
              </a:lnSpc>
            </a:pPr>
            <a:endParaRPr lang="zh-CN" altLang="en-US" sz="1400" dirty="0">
              <a:solidFill>
                <a:schemeClr val="tx1">
                  <a:lumMod val="65000"/>
                  <a:lumOff val="35000"/>
                </a:schemeClr>
              </a:solidFill>
              <a:cs typeface="+mn-ea"/>
              <a:sym typeface="+mn-lt"/>
            </a:endParaRPr>
          </a:p>
        </p:txBody>
      </p:sp>
      <p:sp>
        <p:nvSpPr>
          <p:cNvPr id="3" name="TextBox 27"/>
          <p:cNvSpPr txBox="1"/>
          <p:nvPr/>
        </p:nvSpPr>
        <p:spPr>
          <a:xfrm>
            <a:off x="7772400" y="3364241"/>
            <a:ext cx="3943351" cy="2245360"/>
          </a:xfrm>
          <a:prstGeom prst="rect">
            <a:avLst/>
          </a:prstGeom>
          <a:noFill/>
        </p:spPr>
        <p:txBody>
          <a:bodyPr wrap="square" rtlCol="0">
            <a:spAutoFit/>
          </a:bodyPr>
          <a:lstStyle/>
          <a:p>
            <a:pPr fontAlgn="auto">
              <a:lnSpc>
                <a:spcPct val="100000"/>
              </a:lnSpc>
            </a:pPr>
            <a:r>
              <a:rPr lang="zh-CN" altLang="en-US" sz="1400" dirty="0">
                <a:solidFill>
                  <a:schemeClr val="tx1">
                    <a:lumMod val="65000"/>
                    <a:lumOff val="35000"/>
                  </a:schemeClr>
                </a:solidFill>
                <a:cs typeface="+mn-ea"/>
                <a:sym typeface="+mn-lt"/>
              </a:rPr>
              <a:t>       中国每年使用塑料快餐盒达</a:t>
            </a:r>
            <a:r>
              <a:rPr lang="en-US" altLang="zh-CN" sz="1400" dirty="0">
                <a:solidFill>
                  <a:schemeClr val="tx1">
                    <a:lumMod val="65000"/>
                    <a:lumOff val="35000"/>
                  </a:schemeClr>
                </a:solidFill>
                <a:cs typeface="+mn-ea"/>
                <a:sym typeface="+mn-lt"/>
              </a:rPr>
              <a:t>40</a:t>
            </a:r>
            <a:r>
              <a:rPr lang="zh-CN" altLang="en-US" sz="1400" dirty="0">
                <a:solidFill>
                  <a:schemeClr val="tx1">
                    <a:lumMod val="65000"/>
                    <a:lumOff val="35000"/>
                  </a:schemeClr>
                </a:solidFill>
                <a:cs typeface="+mn-ea"/>
                <a:sym typeface="+mn-lt"/>
              </a:rPr>
              <a:t>亿个，方便面碗</a:t>
            </a:r>
            <a:r>
              <a:rPr lang="en-US" altLang="zh-CN" sz="1400" dirty="0">
                <a:solidFill>
                  <a:schemeClr val="tx1">
                    <a:lumMod val="65000"/>
                    <a:lumOff val="35000"/>
                  </a:schemeClr>
                </a:solidFill>
                <a:cs typeface="+mn-ea"/>
                <a:sym typeface="+mn-lt"/>
              </a:rPr>
              <a:t>5—7</a:t>
            </a:r>
            <a:r>
              <a:rPr lang="zh-CN" altLang="en-US" sz="1400" dirty="0">
                <a:solidFill>
                  <a:schemeClr val="tx1">
                    <a:lumMod val="65000"/>
                    <a:lumOff val="35000"/>
                  </a:schemeClr>
                </a:solidFill>
                <a:cs typeface="+mn-ea"/>
                <a:sym typeface="+mn-lt"/>
              </a:rPr>
              <a:t>亿个，一次性筷子数十亿个，这些占生活垃圾的</a:t>
            </a:r>
            <a:r>
              <a:rPr lang="en-US" altLang="zh-CN" sz="1400" dirty="0">
                <a:solidFill>
                  <a:schemeClr val="tx1">
                    <a:lumMod val="65000"/>
                    <a:lumOff val="35000"/>
                  </a:schemeClr>
                </a:solidFill>
                <a:cs typeface="+mn-ea"/>
                <a:sym typeface="+mn-lt"/>
              </a:rPr>
              <a:t>8—15%</a:t>
            </a:r>
            <a:r>
              <a:rPr lang="zh-CN" altLang="en-US" sz="1400" dirty="0">
                <a:solidFill>
                  <a:schemeClr val="tx1">
                    <a:lumMod val="65000"/>
                    <a:lumOff val="35000"/>
                  </a:schemeClr>
                </a:solidFill>
                <a:cs typeface="+mn-ea"/>
                <a:sym typeface="+mn-lt"/>
              </a:rPr>
              <a:t>。</a:t>
            </a:r>
            <a:r>
              <a:rPr lang="en-US" altLang="zh-CN" sz="1400" dirty="0">
                <a:solidFill>
                  <a:schemeClr val="tx1">
                    <a:lumMod val="65000"/>
                    <a:lumOff val="35000"/>
                  </a:schemeClr>
                </a:solidFill>
                <a:cs typeface="+mn-ea"/>
                <a:sym typeface="+mn-lt"/>
              </a:rPr>
              <a:t>1</a:t>
            </a:r>
            <a:r>
              <a:rPr lang="zh-CN" altLang="en-US" sz="1400" dirty="0">
                <a:solidFill>
                  <a:schemeClr val="tx1">
                    <a:lumMod val="65000"/>
                    <a:lumOff val="35000"/>
                  </a:schemeClr>
                </a:solidFill>
                <a:cs typeface="+mn-ea"/>
                <a:sym typeface="+mn-lt"/>
              </a:rPr>
              <a:t>吨废塑料可回炼</a:t>
            </a:r>
            <a:r>
              <a:rPr lang="en-US" altLang="zh-CN" sz="1400" dirty="0">
                <a:solidFill>
                  <a:schemeClr val="tx1">
                    <a:lumMod val="65000"/>
                    <a:lumOff val="35000"/>
                  </a:schemeClr>
                </a:solidFill>
                <a:cs typeface="+mn-ea"/>
                <a:sym typeface="+mn-lt"/>
              </a:rPr>
              <a:t>600</a:t>
            </a:r>
            <a:r>
              <a:rPr lang="zh-CN" altLang="en-US" sz="1400" dirty="0">
                <a:solidFill>
                  <a:schemeClr val="tx1">
                    <a:lumMod val="65000"/>
                    <a:lumOff val="35000"/>
                  </a:schemeClr>
                </a:solidFill>
                <a:cs typeface="+mn-ea"/>
                <a:sym typeface="+mn-lt"/>
              </a:rPr>
              <a:t>公斤的柴油。回收</a:t>
            </a:r>
            <a:r>
              <a:rPr lang="en-US" altLang="zh-CN" sz="1400" dirty="0">
                <a:solidFill>
                  <a:schemeClr val="tx1">
                    <a:lumMod val="65000"/>
                    <a:lumOff val="35000"/>
                  </a:schemeClr>
                </a:solidFill>
                <a:cs typeface="+mn-ea"/>
                <a:sym typeface="+mn-lt"/>
              </a:rPr>
              <a:t>1500</a:t>
            </a:r>
            <a:r>
              <a:rPr lang="zh-CN" altLang="en-US" sz="1400" dirty="0">
                <a:solidFill>
                  <a:schemeClr val="tx1">
                    <a:lumMod val="65000"/>
                    <a:lumOff val="35000"/>
                  </a:schemeClr>
                </a:solidFill>
                <a:cs typeface="+mn-ea"/>
                <a:sym typeface="+mn-lt"/>
              </a:rPr>
              <a:t>吨废纸，可免于砍伐用于生产</a:t>
            </a:r>
            <a:r>
              <a:rPr lang="en-US" altLang="zh-CN" sz="1400" dirty="0">
                <a:solidFill>
                  <a:schemeClr val="tx1">
                    <a:lumMod val="65000"/>
                    <a:lumOff val="35000"/>
                  </a:schemeClr>
                </a:solidFill>
                <a:cs typeface="+mn-ea"/>
                <a:sym typeface="+mn-lt"/>
              </a:rPr>
              <a:t>1200</a:t>
            </a:r>
            <a:r>
              <a:rPr lang="zh-CN" altLang="en-US" sz="1400" dirty="0">
                <a:solidFill>
                  <a:schemeClr val="tx1">
                    <a:lumMod val="65000"/>
                    <a:lumOff val="35000"/>
                  </a:schemeClr>
                </a:solidFill>
                <a:cs typeface="+mn-ea"/>
                <a:sym typeface="+mn-lt"/>
              </a:rPr>
              <a:t>吨纸的林木。一吨易拉罐熔化后能结成一吨很好的铝块，可少采</a:t>
            </a:r>
            <a:r>
              <a:rPr lang="en-US" altLang="zh-CN" sz="1400" dirty="0">
                <a:solidFill>
                  <a:schemeClr val="tx1">
                    <a:lumMod val="65000"/>
                    <a:lumOff val="35000"/>
                  </a:schemeClr>
                </a:solidFill>
                <a:cs typeface="+mn-ea"/>
                <a:sym typeface="+mn-lt"/>
              </a:rPr>
              <a:t>20</a:t>
            </a:r>
            <a:r>
              <a:rPr lang="zh-CN" altLang="en-US" sz="1400" dirty="0">
                <a:solidFill>
                  <a:schemeClr val="tx1">
                    <a:lumMod val="65000"/>
                    <a:lumOff val="35000"/>
                  </a:schemeClr>
                </a:solidFill>
                <a:cs typeface="+mn-ea"/>
                <a:sym typeface="+mn-lt"/>
              </a:rPr>
              <a:t>吨铝矿。生产垃圾中有</a:t>
            </a:r>
            <a:r>
              <a:rPr lang="en-US" altLang="zh-CN" sz="1400" dirty="0">
                <a:solidFill>
                  <a:schemeClr val="tx1">
                    <a:lumMod val="65000"/>
                    <a:lumOff val="35000"/>
                  </a:schemeClr>
                </a:solidFill>
                <a:cs typeface="+mn-ea"/>
                <a:sym typeface="+mn-lt"/>
              </a:rPr>
              <a:t>30%—40%</a:t>
            </a:r>
            <a:r>
              <a:rPr lang="zh-CN" altLang="en-US" sz="1400" dirty="0">
                <a:solidFill>
                  <a:schemeClr val="tx1">
                    <a:lumMod val="65000"/>
                    <a:lumOff val="35000"/>
                  </a:schemeClr>
                </a:solidFill>
                <a:cs typeface="+mn-ea"/>
                <a:sym typeface="+mn-lt"/>
              </a:rPr>
              <a:t>可以回收利用，应珍惜这个小本大利的资源。 大家也可以利用易拉罐制作笔盒，既环保，又节约资源。 </a:t>
            </a:r>
          </a:p>
          <a:p>
            <a:pPr fontAlgn="auto">
              <a:lnSpc>
                <a:spcPct val="100000"/>
              </a:lnSpc>
            </a:pPr>
            <a:endParaRPr lang="zh-CN" altLang="en-US" sz="1400" dirty="0">
              <a:solidFill>
                <a:schemeClr val="tx1">
                  <a:lumMod val="65000"/>
                  <a:lumOff val="35000"/>
                </a:schemeClr>
              </a:solidFill>
              <a:cs typeface="+mn-ea"/>
              <a:sym typeface="+mn-lt"/>
            </a:endParaRPr>
          </a:p>
        </p:txBody>
      </p:sp>
      <p:sp>
        <p:nvSpPr>
          <p:cNvPr id="4" name="TextBox 22"/>
          <p:cNvSpPr txBox="1"/>
          <p:nvPr/>
        </p:nvSpPr>
        <p:spPr>
          <a:xfrm>
            <a:off x="1496695" y="2712085"/>
            <a:ext cx="1464310" cy="398780"/>
          </a:xfrm>
          <a:prstGeom prst="rect">
            <a:avLst/>
          </a:prstGeom>
          <a:noFill/>
        </p:spPr>
        <p:txBody>
          <a:bodyPr wrap="square" rtlCol="0">
            <a:spAutoFit/>
          </a:bodyPr>
          <a:lstStyle/>
          <a:p>
            <a:pPr algn="dist"/>
            <a:r>
              <a:rPr lang="zh-CN" altLang="en-US" sz="2000" b="1" dirty="0">
                <a:solidFill>
                  <a:srgbClr val="348A8D"/>
                </a:solidFill>
                <a:cs typeface="+mn-ea"/>
                <a:sym typeface="+mn-lt"/>
              </a:rPr>
              <a:t>减少占地</a:t>
            </a:r>
          </a:p>
        </p:txBody>
      </p:sp>
      <p:sp>
        <p:nvSpPr>
          <p:cNvPr id="5" name="TextBox 23"/>
          <p:cNvSpPr txBox="1"/>
          <p:nvPr/>
        </p:nvSpPr>
        <p:spPr>
          <a:xfrm>
            <a:off x="813621" y="3263689"/>
            <a:ext cx="2761428" cy="1706880"/>
          </a:xfrm>
          <a:prstGeom prst="rect">
            <a:avLst/>
          </a:prstGeom>
          <a:noFill/>
        </p:spPr>
        <p:txBody>
          <a:bodyPr wrap="square" rtlCol="0">
            <a:spAutoFit/>
          </a:bodyPr>
          <a:lstStyle/>
          <a:p>
            <a:pPr fontAlgn="auto">
              <a:lnSpc>
                <a:spcPct val="150000"/>
              </a:lnSpc>
            </a:pPr>
            <a:r>
              <a:rPr lang="zh-CN" altLang="en-US" sz="1400" dirty="0">
                <a:solidFill>
                  <a:schemeClr val="tx1">
                    <a:lumMod val="65000"/>
                    <a:lumOff val="35000"/>
                  </a:schemeClr>
                </a:solidFill>
                <a:cs typeface="+mn-ea"/>
                <a:sym typeface="+mn-lt"/>
              </a:rPr>
              <a:t>       生活垃圾中有些物质不易降解，使土地受到严重侵蚀。垃圾分类，去掉能回收的、不易降解的物质，减少垃圾数量达</a:t>
            </a:r>
            <a:r>
              <a:rPr lang="en-US" altLang="zh-CN" sz="1400" dirty="0">
                <a:solidFill>
                  <a:schemeClr val="tx1">
                    <a:lumMod val="65000"/>
                    <a:lumOff val="35000"/>
                  </a:schemeClr>
                </a:solidFill>
                <a:cs typeface="+mn-ea"/>
                <a:sym typeface="+mn-lt"/>
              </a:rPr>
              <a:t>60%</a:t>
            </a:r>
            <a:r>
              <a:rPr lang="zh-CN" altLang="en-US" sz="1400" dirty="0">
                <a:solidFill>
                  <a:schemeClr val="tx1">
                    <a:lumMod val="65000"/>
                    <a:lumOff val="35000"/>
                  </a:schemeClr>
                </a:solidFill>
                <a:cs typeface="+mn-ea"/>
                <a:sym typeface="+mn-lt"/>
              </a:rPr>
              <a:t>以上。</a:t>
            </a:r>
          </a:p>
        </p:txBody>
      </p:sp>
      <p:sp>
        <p:nvSpPr>
          <p:cNvPr id="6" name="TextBox 24"/>
          <p:cNvSpPr txBox="1"/>
          <p:nvPr/>
        </p:nvSpPr>
        <p:spPr>
          <a:xfrm>
            <a:off x="4769485" y="2753995"/>
            <a:ext cx="1941830" cy="398780"/>
          </a:xfrm>
          <a:prstGeom prst="rect">
            <a:avLst/>
          </a:prstGeom>
          <a:noFill/>
        </p:spPr>
        <p:txBody>
          <a:bodyPr wrap="square" rtlCol="0">
            <a:spAutoFit/>
          </a:bodyPr>
          <a:lstStyle/>
          <a:p>
            <a:pPr algn="dist"/>
            <a:r>
              <a:rPr lang="zh-CN" altLang="en-US" sz="2000" b="1" dirty="0">
                <a:solidFill>
                  <a:srgbClr val="348A8D"/>
                </a:solidFill>
                <a:cs typeface="+mn-ea"/>
                <a:sym typeface="+mn-lt"/>
              </a:rPr>
              <a:t>减少环境污染</a:t>
            </a:r>
          </a:p>
        </p:txBody>
      </p:sp>
      <p:sp>
        <p:nvSpPr>
          <p:cNvPr id="7" name="TextBox 26"/>
          <p:cNvSpPr txBox="1"/>
          <p:nvPr/>
        </p:nvSpPr>
        <p:spPr>
          <a:xfrm>
            <a:off x="8914765" y="2790825"/>
            <a:ext cx="1715770" cy="398780"/>
          </a:xfrm>
          <a:prstGeom prst="rect">
            <a:avLst/>
          </a:prstGeom>
          <a:noFill/>
        </p:spPr>
        <p:txBody>
          <a:bodyPr wrap="square" rtlCol="0">
            <a:spAutoFit/>
          </a:bodyPr>
          <a:lstStyle/>
          <a:p>
            <a:pPr algn="dist"/>
            <a:r>
              <a:rPr lang="zh-CN" altLang="en-US" sz="2000" b="1" dirty="0">
                <a:solidFill>
                  <a:srgbClr val="348A8D"/>
                </a:solidFill>
                <a:cs typeface="+mn-ea"/>
                <a:sym typeface="+mn-lt"/>
              </a:rPr>
              <a:t>变废为宝</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barn(inVertical)">
                                      <p:cBhvr>
                                        <p:cTn id="12" dur="500"/>
                                        <p:tgtEl>
                                          <p:spTgt spid="49"/>
                                        </p:tgtEl>
                                      </p:cBhvr>
                                    </p:animEffect>
                                  </p:childTnLst>
                                </p:cTn>
                              </p:par>
                              <p:par>
                                <p:cTn id="13" presetID="16" presetClass="entr" presetSubtype="21"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barn(inVertical)">
                                      <p:cBhvr>
                                        <p:cTn id="15" dur="500"/>
                                        <p:tgtEl>
                                          <p:spTgt spid="48"/>
                                        </p:tgtEl>
                                      </p:cBhvr>
                                    </p:animEffect>
                                  </p:childTnLst>
                                </p:cTn>
                              </p:par>
                              <p:par>
                                <p:cTn id="16" presetID="16" presetClass="entr" presetSubtype="21"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barn(inVertical)">
                                      <p:cBhvr>
                                        <p:cTn id="18" dur="500"/>
                                        <p:tgtEl>
                                          <p:spTgt spid="5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 grpId="0"/>
      <p:bldP spid="3" grpId="0"/>
      <p:bldP spid="4" grpId="0"/>
      <p:bldP spid="5" grpId="0"/>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1" name="TextBox 9_1_1_1_1_1_1_1_1_1_1_1_1"/>
          <p:cNvSpPr txBox="1"/>
          <p:nvPr/>
        </p:nvSpPr>
        <p:spPr>
          <a:xfrm>
            <a:off x="407035" y="493395"/>
            <a:ext cx="3063240" cy="460375"/>
          </a:xfrm>
          <a:prstGeom prst="rect">
            <a:avLst/>
          </a:prstGeom>
          <a:noFill/>
        </p:spPr>
        <p:txBody>
          <a:bodyPr wrap="square" rtlCol="0">
            <a:spAutoFit/>
          </a:bodyPr>
          <a:lstStyle/>
          <a:p>
            <a:pPr lvl="0" algn="l">
              <a:buClrTx/>
              <a:buSzTx/>
              <a:buFontTx/>
            </a:pPr>
            <a:r>
              <a:rPr lang="zh-CN" altLang="en-US" sz="2400" b="1" dirty="0">
                <a:solidFill>
                  <a:srgbClr val="348A8D"/>
                </a:solidFill>
                <a:cs typeface="+mn-ea"/>
                <a:sym typeface="+mn-lt"/>
              </a:rPr>
              <a:t>垃圾分类投放指导</a:t>
            </a:r>
          </a:p>
        </p:txBody>
      </p:sp>
      <p:grpSp>
        <p:nvGrpSpPr>
          <p:cNvPr id="5" name="组合 4"/>
          <p:cNvGrpSpPr/>
          <p:nvPr/>
        </p:nvGrpSpPr>
        <p:grpSpPr>
          <a:xfrm>
            <a:off x="4218940" y="1315720"/>
            <a:ext cx="6419215" cy="787400"/>
            <a:chOff x="6214" y="1533"/>
            <a:chExt cx="10109" cy="1240"/>
          </a:xfrm>
        </p:grpSpPr>
        <p:sp>
          <p:nvSpPr>
            <p:cNvPr id="4" name="TextBox 12"/>
            <p:cNvSpPr txBox="1"/>
            <p:nvPr/>
          </p:nvSpPr>
          <p:spPr>
            <a:xfrm>
              <a:off x="7898" y="1533"/>
              <a:ext cx="8425" cy="1240"/>
            </a:xfrm>
            <a:prstGeom prst="rect">
              <a:avLst/>
            </a:prstGeom>
            <a:noFill/>
          </p:spPr>
          <p:txBody>
            <a:bodyPr wrap="square" rtlCol="0">
              <a:spAutoFit/>
            </a:bodyPr>
            <a:lstStyle/>
            <a:p>
              <a:pPr>
                <a:lnSpc>
                  <a:spcPct val="150000"/>
                </a:lnSpc>
              </a:pPr>
              <a:r>
                <a:rPr lang="zh-CN" altLang="zh-CN" sz="1600" dirty="0">
                  <a:solidFill>
                    <a:schemeClr val="tx1"/>
                  </a:solidFill>
                  <a:cs typeface="+mn-ea"/>
                  <a:sym typeface="+mn-lt"/>
                </a:rPr>
                <a:t>主要包括报纸、期刊、图书、各种包装纸、办公用纸、广告纸、纸盒等等</a:t>
              </a:r>
            </a:p>
          </p:txBody>
        </p:sp>
        <p:sp>
          <p:nvSpPr>
            <p:cNvPr id="14" name="矩形 13"/>
            <p:cNvSpPr/>
            <p:nvPr/>
          </p:nvSpPr>
          <p:spPr>
            <a:xfrm>
              <a:off x="6214" y="1846"/>
              <a:ext cx="1640" cy="628"/>
            </a:xfrm>
            <a:prstGeom prst="rect">
              <a:avLst/>
            </a:prstGeom>
          </p:spPr>
          <p:txBody>
            <a:bodyPr wrap="square">
              <a:spAutoFit/>
            </a:bodyPr>
            <a:lstStyle/>
            <a:p>
              <a:pPr algn="ctr"/>
              <a:r>
                <a:rPr lang="zh-CN" altLang="zh-CN" sz="2000" b="1" dirty="0">
                  <a:solidFill>
                    <a:srgbClr val="348A8D"/>
                  </a:solidFill>
                  <a:effectLst/>
                  <a:cs typeface="+mn-ea"/>
                  <a:sym typeface="+mn-lt"/>
                </a:rPr>
                <a:t>废纸</a:t>
              </a:r>
            </a:p>
          </p:txBody>
        </p:sp>
      </p:grpSp>
      <p:grpSp>
        <p:nvGrpSpPr>
          <p:cNvPr id="15" name="组合 14"/>
          <p:cNvGrpSpPr/>
          <p:nvPr/>
        </p:nvGrpSpPr>
        <p:grpSpPr>
          <a:xfrm>
            <a:off x="4260215" y="4576445"/>
            <a:ext cx="4495800" cy="430530"/>
            <a:chOff x="6279" y="7038"/>
            <a:chExt cx="7080" cy="678"/>
          </a:xfrm>
        </p:grpSpPr>
        <p:sp>
          <p:nvSpPr>
            <p:cNvPr id="18" name="TextBox 22"/>
            <p:cNvSpPr txBox="1"/>
            <p:nvPr/>
          </p:nvSpPr>
          <p:spPr>
            <a:xfrm>
              <a:off x="7898" y="7038"/>
              <a:ext cx="5461" cy="659"/>
            </a:xfrm>
            <a:prstGeom prst="rect">
              <a:avLst/>
            </a:prstGeom>
            <a:noFill/>
          </p:spPr>
          <p:txBody>
            <a:bodyPr wrap="square" rtlCol="0">
              <a:spAutoFit/>
            </a:bodyPr>
            <a:lstStyle/>
            <a:p>
              <a:pPr lvl="0" algn="l">
                <a:lnSpc>
                  <a:spcPct val="150000"/>
                </a:lnSpc>
                <a:buClrTx/>
                <a:buSzTx/>
                <a:buFontTx/>
              </a:pPr>
              <a:r>
                <a:rPr lang="zh-CN" altLang="zh-CN" sz="1600" dirty="0">
                  <a:cs typeface="+mn-ea"/>
                  <a:sym typeface="+mn-lt"/>
                </a:rPr>
                <a:t>主要包括易拉罐、罐头盒、牙膏皮等</a:t>
              </a:r>
            </a:p>
          </p:txBody>
        </p:sp>
        <p:sp>
          <p:nvSpPr>
            <p:cNvPr id="21" name="矩形 20"/>
            <p:cNvSpPr/>
            <p:nvPr/>
          </p:nvSpPr>
          <p:spPr>
            <a:xfrm>
              <a:off x="6279" y="7086"/>
              <a:ext cx="1510" cy="630"/>
            </a:xfrm>
            <a:prstGeom prst="rect">
              <a:avLst/>
            </a:prstGeom>
          </p:spPr>
          <p:txBody>
            <a:bodyPr wrap="none">
              <a:spAutoFit/>
            </a:bodyPr>
            <a:lstStyle/>
            <a:p>
              <a:pPr algn="ctr"/>
              <a:r>
                <a:rPr lang="zh-CN" altLang="zh-CN" sz="2000" b="1" dirty="0">
                  <a:solidFill>
                    <a:srgbClr val="348A8D"/>
                  </a:solidFill>
                  <a:cs typeface="+mn-ea"/>
                  <a:sym typeface="+mn-lt"/>
                </a:rPr>
                <a:t>金属物</a:t>
              </a:r>
            </a:p>
          </p:txBody>
        </p:sp>
      </p:grpSp>
      <p:grpSp>
        <p:nvGrpSpPr>
          <p:cNvPr id="24" name="组合 23"/>
          <p:cNvGrpSpPr/>
          <p:nvPr/>
        </p:nvGrpSpPr>
        <p:grpSpPr>
          <a:xfrm>
            <a:off x="4195445" y="5427980"/>
            <a:ext cx="5586095" cy="429895"/>
            <a:chOff x="6177" y="8609"/>
            <a:chExt cx="8797" cy="677"/>
          </a:xfrm>
        </p:grpSpPr>
        <p:sp>
          <p:nvSpPr>
            <p:cNvPr id="27" name="TextBox 25"/>
            <p:cNvSpPr txBox="1"/>
            <p:nvPr/>
          </p:nvSpPr>
          <p:spPr>
            <a:xfrm>
              <a:off x="7898" y="8609"/>
              <a:ext cx="7076" cy="659"/>
            </a:xfrm>
            <a:prstGeom prst="rect">
              <a:avLst/>
            </a:prstGeom>
            <a:noFill/>
          </p:spPr>
          <p:txBody>
            <a:bodyPr wrap="square" rtlCol="0">
              <a:spAutoFit/>
            </a:bodyPr>
            <a:lstStyle/>
            <a:p>
              <a:pPr lvl="0" algn="l">
                <a:lnSpc>
                  <a:spcPct val="150000"/>
                </a:lnSpc>
                <a:buClrTx/>
                <a:buSzTx/>
                <a:buFontTx/>
              </a:pPr>
              <a:r>
                <a:rPr lang="zh-CN" altLang="zh-CN" sz="1600" dirty="0">
                  <a:cs typeface="+mn-ea"/>
                  <a:sym typeface="+mn-lt"/>
                </a:rPr>
                <a:t>主要包括废弃衣服、桌布、洗脸巾、书包、鞋等</a:t>
              </a:r>
            </a:p>
          </p:txBody>
        </p:sp>
        <p:sp>
          <p:nvSpPr>
            <p:cNvPr id="28" name="矩形 27"/>
            <p:cNvSpPr/>
            <p:nvPr/>
          </p:nvSpPr>
          <p:spPr>
            <a:xfrm>
              <a:off x="6177" y="8658"/>
              <a:ext cx="1714" cy="628"/>
            </a:xfrm>
            <a:prstGeom prst="rect">
              <a:avLst/>
            </a:prstGeom>
          </p:spPr>
          <p:txBody>
            <a:bodyPr wrap="square">
              <a:spAutoFit/>
            </a:bodyPr>
            <a:lstStyle/>
            <a:p>
              <a:pPr algn="ctr"/>
              <a:r>
                <a:rPr lang="zh-CN" altLang="en-US" sz="2000" b="1" dirty="0">
                  <a:solidFill>
                    <a:srgbClr val="348A8D"/>
                  </a:solidFill>
                  <a:effectLst/>
                  <a:cs typeface="+mn-ea"/>
                  <a:sym typeface="+mn-lt"/>
                </a:rPr>
                <a:t>布料</a:t>
              </a:r>
            </a:p>
          </p:txBody>
        </p:sp>
      </p:grpSp>
      <p:grpSp>
        <p:nvGrpSpPr>
          <p:cNvPr id="29" name="组合 28"/>
          <p:cNvGrpSpPr/>
          <p:nvPr/>
        </p:nvGrpSpPr>
        <p:grpSpPr>
          <a:xfrm>
            <a:off x="4201795" y="3724910"/>
            <a:ext cx="6367780" cy="429895"/>
            <a:chOff x="6187" y="5229"/>
            <a:chExt cx="10028" cy="677"/>
          </a:xfrm>
        </p:grpSpPr>
        <p:sp>
          <p:nvSpPr>
            <p:cNvPr id="30" name="TextBox 19"/>
            <p:cNvSpPr txBox="1"/>
            <p:nvPr/>
          </p:nvSpPr>
          <p:spPr>
            <a:xfrm>
              <a:off x="7898" y="5229"/>
              <a:ext cx="8317" cy="659"/>
            </a:xfrm>
            <a:prstGeom prst="rect">
              <a:avLst/>
            </a:prstGeom>
            <a:noFill/>
          </p:spPr>
          <p:txBody>
            <a:bodyPr wrap="square" rtlCol="0">
              <a:spAutoFit/>
            </a:bodyPr>
            <a:lstStyle/>
            <a:p>
              <a:pPr lvl="0" algn="l">
                <a:lnSpc>
                  <a:spcPct val="150000"/>
                </a:lnSpc>
                <a:buClrTx/>
                <a:buSzTx/>
                <a:buFontTx/>
              </a:pPr>
              <a:r>
                <a:rPr lang="zh-CN" altLang="zh-CN" sz="1600" dirty="0">
                  <a:cs typeface="+mn-ea"/>
                  <a:sym typeface="+mn-lt"/>
                </a:rPr>
                <a:t>主要包括各种玻璃瓶、碎玻璃片、镜子、灯泡、暖瓶等</a:t>
              </a:r>
            </a:p>
          </p:txBody>
        </p:sp>
        <p:sp>
          <p:nvSpPr>
            <p:cNvPr id="31" name="矩形 30"/>
            <p:cNvSpPr/>
            <p:nvPr/>
          </p:nvSpPr>
          <p:spPr>
            <a:xfrm>
              <a:off x="6187" y="5278"/>
              <a:ext cx="1694" cy="628"/>
            </a:xfrm>
            <a:prstGeom prst="rect">
              <a:avLst/>
            </a:prstGeom>
          </p:spPr>
          <p:txBody>
            <a:bodyPr wrap="square">
              <a:spAutoFit/>
            </a:bodyPr>
            <a:lstStyle/>
            <a:p>
              <a:pPr algn="ctr"/>
              <a:r>
                <a:rPr lang="zh-CN" altLang="zh-CN" sz="2000" b="1" dirty="0">
                  <a:solidFill>
                    <a:srgbClr val="348A8D"/>
                  </a:solidFill>
                  <a:effectLst/>
                  <a:cs typeface="+mn-ea"/>
                  <a:sym typeface="+mn-lt"/>
                </a:rPr>
                <a:t>玻璃</a:t>
              </a:r>
            </a:p>
          </p:txBody>
        </p:sp>
      </p:grpSp>
      <p:grpSp>
        <p:nvGrpSpPr>
          <p:cNvPr id="32" name="组合 31"/>
          <p:cNvGrpSpPr/>
          <p:nvPr/>
        </p:nvGrpSpPr>
        <p:grpSpPr>
          <a:xfrm>
            <a:off x="4219575" y="2503805"/>
            <a:ext cx="6677025" cy="787400"/>
            <a:chOff x="6215" y="3016"/>
            <a:chExt cx="10515" cy="1240"/>
          </a:xfrm>
        </p:grpSpPr>
        <p:sp>
          <p:nvSpPr>
            <p:cNvPr id="33" name="TextBox 16"/>
            <p:cNvSpPr txBox="1"/>
            <p:nvPr/>
          </p:nvSpPr>
          <p:spPr>
            <a:xfrm>
              <a:off x="7898" y="3016"/>
              <a:ext cx="8832" cy="1240"/>
            </a:xfrm>
            <a:prstGeom prst="rect">
              <a:avLst/>
            </a:prstGeom>
            <a:noFill/>
          </p:spPr>
          <p:txBody>
            <a:bodyPr wrap="square" rtlCol="0">
              <a:spAutoFit/>
            </a:bodyPr>
            <a:lstStyle/>
            <a:p>
              <a:pPr lvl="0" algn="l">
                <a:lnSpc>
                  <a:spcPct val="150000"/>
                </a:lnSpc>
                <a:buClrTx/>
                <a:buSzTx/>
                <a:buFontTx/>
              </a:pPr>
              <a:r>
                <a:rPr lang="zh-CN" altLang="zh-CN" sz="1600" dirty="0">
                  <a:cs typeface="+mn-ea"/>
                  <a:sym typeface="+mn-lt"/>
                </a:rPr>
                <a:t>主要包括各种塑料袋、塑料包装物、一次性塑料餐盒和餐具、牙刷、杯子、矿泉水瓶等</a:t>
              </a:r>
            </a:p>
          </p:txBody>
        </p:sp>
        <p:sp>
          <p:nvSpPr>
            <p:cNvPr id="34" name="矩形 33"/>
            <p:cNvSpPr/>
            <p:nvPr/>
          </p:nvSpPr>
          <p:spPr>
            <a:xfrm>
              <a:off x="6215" y="3356"/>
              <a:ext cx="1638" cy="628"/>
            </a:xfrm>
            <a:prstGeom prst="rect">
              <a:avLst/>
            </a:prstGeom>
          </p:spPr>
          <p:txBody>
            <a:bodyPr wrap="square">
              <a:spAutoFit/>
            </a:bodyPr>
            <a:lstStyle/>
            <a:p>
              <a:pPr algn="ctr"/>
              <a:r>
                <a:rPr lang="zh-CN" altLang="zh-CN" sz="2000" b="1" dirty="0">
                  <a:solidFill>
                    <a:srgbClr val="348A8D"/>
                  </a:solidFill>
                  <a:effectLst/>
                  <a:cs typeface="+mn-ea"/>
                  <a:sym typeface="+mn-lt"/>
                </a:rPr>
                <a:t>塑料</a:t>
              </a:r>
            </a:p>
          </p:txBody>
        </p:sp>
      </p:grpSp>
      <p:pic>
        <p:nvPicPr>
          <p:cNvPr id="35" name="图片 34" descr="51miz-E1258497-31ADC14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5850" y="2402840"/>
            <a:ext cx="2602865" cy="2602865"/>
          </a:xfrm>
          <a:prstGeom prst="rect">
            <a:avLst/>
          </a:prstGeom>
        </p:spPr>
      </p:pic>
      <p:sp>
        <p:nvSpPr>
          <p:cNvPr id="36" name="矩形 35"/>
          <p:cNvSpPr/>
          <p:nvPr/>
        </p:nvSpPr>
        <p:spPr>
          <a:xfrm>
            <a:off x="1085850" y="1671955"/>
            <a:ext cx="2794000" cy="730885"/>
          </a:xfrm>
          <a:prstGeom prst="rect">
            <a:avLst/>
          </a:prstGeom>
        </p:spPr>
        <p:txBody>
          <a:bodyPr vert="horz" wrap="square" lIns="91440" tIns="45720" rIns="91440" bIns="45720" rtlCol="0" anchor="ctr">
            <a:normAutofit fontScale="97500"/>
          </a:bodyPr>
          <a:lstStyle>
            <a:lvl1pPr algn="l" defTabSz="914400" rtl="0" eaLnBrk="1" latinLnBrk="0" hangingPunct="1">
              <a:lnSpc>
                <a:spcPct val="90000"/>
              </a:lnSpc>
              <a:spcBef>
                <a:spcPct val="0"/>
              </a:spcBef>
              <a:buNone/>
              <a:defRPr sz="3600" b="1" kern="1200">
                <a:solidFill>
                  <a:srgbClr val="63B70F"/>
                </a:solidFill>
                <a:latin typeface="+mj-lt"/>
                <a:ea typeface="+mj-ea"/>
                <a:cs typeface="+mj-cs"/>
              </a:defRPr>
            </a:lvl1pPr>
          </a:lstStyle>
          <a:p>
            <a:pPr lvl="0" algn="l">
              <a:buClrTx/>
              <a:buSzTx/>
              <a:buFontTx/>
            </a:pPr>
            <a:r>
              <a:rPr lang="zh-CN" altLang="en-US" sz="4000" dirty="0">
                <a:solidFill>
                  <a:srgbClr val="348A8D"/>
                </a:solidFill>
                <a:latin typeface="+mn-lt"/>
                <a:ea typeface="+mn-ea"/>
                <a:cs typeface="+mn-ea"/>
                <a:sym typeface="+mn-lt"/>
              </a:rPr>
              <a:t>可回收垃圾</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par>
                                <p:cTn id="11" presetID="3" presetClass="entr" presetSubtype="1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par>
                                <p:cTn id="14" presetID="3" presetClass="entr" presetSubtype="1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blinds(horizontal)">
                                      <p:cBhvr>
                                        <p:cTn id="16" dur="500"/>
                                        <p:tgtEl>
                                          <p:spTgt spid="29"/>
                                        </p:tgtEl>
                                      </p:cBhvr>
                                    </p:animEffect>
                                  </p:childTnLst>
                                </p:cTn>
                              </p:par>
                              <p:par>
                                <p:cTn id="17" presetID="3" presetClass="entr" presetSubtype="1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linds(horizontal)">
                                      <p:cBhvr>
                                        <p:cTn id="19" dur="500"/>
                                        <p:tgtEl>
                                          <p:spTgt spid="32"/>
                                        </p:tgtEl>
                                      </p:cBhvr>
                                    </p:animEffect>
                                  </p:childTnLst>
                                </p:cTn>
                              </p:par>
                              <p:par>
                                <p:cTn id="20" presetID="3" presetClass="entr" presetSubtype="10"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blinds(horizontal)">
                                      <p:cBhvr>
                                        <p:cTn id="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1" name="TextBox 9_1_1_1_1_1_1_1_1_1_1_1_1"/>
          <p:cNvSpPr txBox="1"/>
          <p:nvPr/>
        </p:nvSpPr>
        <p:spPr>
          <a:xfrm>
            <a:off x="407035" y="493395"/>
            <a:ext cx="3063240" cy="460375"/>
          </a:xfrm>
          <a:prstGeom prst="rect">
            <a:avLst/>
          </a:prstGeom>
          <a:noFill/>
        </p:spPr>
        <p:txBody>
          <a:bodyPr wrap="square" rtlCol="0">
            <a:spAutoFit/>
          </a:bodyPr>
          <a:lstStyle/>
          <a:p>
            <a:pPr lvl="0" algn="l">
              <a:buClrTx/>
              <a:buSzTx/>
              <a:buFontTx/>
            </a:pPr>
            <a:r>
              <a:rPr lang="zh-CN" altLang="en-US" sz="2400" b="1" dirty="0">
                <a:solidFill>
                  <a:srgbClr val="348A8D"/>
                </a:solidFill>
                <a:cs typeface="+mn-ea"/>
                <a:sym typeface="+mn-lt"/>
              </a:rPr>
              <a:t>垃圾分类投放指导</a:t>
            </a:r>
          </a:p>
        </p:txBody>
      </p:sp>
      <p:sp>
        <p:nvSpPr>
          <p:cNvPr id="40" name="Rectangle 3"/>
          <p:cNvSpPr txBox="1">
            <a:spLocks noRot="1" noChangeArrowheads="1"/>
          </p:cNvSpPr>
          <p:nvPr/>
        </p:nvSpPr>
        <p:spPr>
          <a:xfrm>
            <a:off x="1033780" y="4363720"/>
            <a:ext cx="9880600" cy="963930"/>
          </a:xfrm>
          <a:prstGeom prst="rect">
            <a:avLst/>
          </a:prstGeom>
        </p:spPr>
        <p:txBody>
          <a:bodyPr lIns="68580" tIns="34290" rIns="68580" bIns="3429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fontAlgn="auto">
              <a:lnSpc>
                <a:spcPct val="150000"/>
              </a:lnSpc>
              <a:spcBef>
                <a:spcPts val="0"/>
              </a:spcBef>
              <a:buNone/>
            </a:pPr>
            <a:r>
              <a:rPr sz="1600" dirty="0">
                <a:cs typeface="+mn-ea"/>
                <a:sym typeface="+mn-lt"/>
              </a:rPr>
              <a:t>包括剩菜剩饭、骨头、菜根菜叶、果皮等食品类废物。 这些废弃物经过堆肥处理，可生产有机肥料。餐余垃圾的集中处理减少了和其他垃圾混杂之后形成的蚊虫、苍蝇的滋生。</a:t>
            </a:r>
          </a:p>
        </p:txBody>
      </p:sp>
      <p:pic>
        <p:nvPicPr>
          <p:cNvPr id="26" name="图片 25" descr="51miz-E1077001-91FEE502"/>
          <p:cNvPicPr>
            <a:picLocks noChangeAspect="1"/>
          </p:cNvPicPr>
          <p:nvPr/>
        </p:nvPicPr>
        <p:blipFill>
          <a:blip r:embed="rId4" cstate="screen">
            <a:extLst>
              <a:ext uri="{28A0092B-C50C-407E-A947-70E740481C1C}">
                <a14:useLocalDpi xmlns:a14="http://schemas.microsoft.com/office/drawing/2010/main"/>
              </a:ext>
            </a:extLst>
          </a:blip>
          <a:srcRect t="-7699"/>
          <a:stretch>
            <a:fillRect/>
          </a:stretch>
        </p:blipFill>
        <p:spPr>
          <a:xfrm>
            <a:off x="1033780" y="2381250"/>
            <a:ext cx="10007600" cy="16002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1000"/>
                                        <p:tgtEl>
                                          <p:spTgt spid="40"/>
                                        </p:tgtEl>
                                      </p:cBhvr>
                                    </p:animEffect>
                                  </p:childTnLst>
                                </p:cTn>
                              </p:par>
                              <p:par>
                                <p:cTn id="8" presetID="2" presetClass="entr" presetSubtype="4" fill="hold" grpId="1" nodeType="withEffect">
                                  <p:stCondLst>
                                    <p:cond delay="0"/>
                                  </p:stCondLst>
                                  <p:childTnLst>
                                    <p:set>
                                      <p:cBhvr>
                                        <p:cTn id="9" dur="1" fill="hold">
                                          <p:stCondLst>
                                            <p:cond delay="0"/>
                                          </p:stCondLst>
                                        </p:cTn>
                                        <p:tgtEl>
                                          <p:spTgt spid="40"/>
                                        </p:tgtEl>
                                        <p:attrNameLst>
                                          <p:attrName>style.visibility</p:attrName>
                                        </p:attrNameLst>
                                      </p:cBhvr>
                                      <p:to>
                                        <p:strVal val="visible"/>
                                      </p:to>
                                    </p:set>
                                    <p:anim calcmode="lin" valueType="num">
                                      <p:cBhvr additive="base">
                                        <p:cTn id="10" dur="500" fill="hold"/>
                                        <p:tgtEl>
                                          <p:spTgt spid="40"/>
                                        </p:tgtEl>
                                        <p:attrNameLst>
                                          <p:attrName>ppt_x</p:attrName>
                                        </p:attrNameLst>
                                      </p:cBhvr>
                                      <p:tavLst>
                                        <p:tav tm="0">
                                          <p:val>
                                            <p:strVal val="#ppt_x"/>
                                          </p:val>
                                        </p:tav>
                                        <p:tav tm="100000">
                                          <p:val>
                                            <p:strVal val="#ppt_x"/>
                                          </p:val>
                                        </p:tav>
                                      </p:tavLst>
                                    </p:anim>
                                    <p:anim calcmode="lin" valueType="num">
                                      <p:cBhvr additive="base">
                                        <p:cTn id="11" dur="500" fill="hold"/>
                                        <p:tgtEl>
                                          <p:spTgt spid="40"/>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500" fill="hold"/>
                                        <p:tgtEl>
                                          <p:spTgt spid="26"/>
                                        </p:tgtEl>
                                        <p:attrNameLst>
                                          <p:attrName>ppt_x</p:attrName>
                                        </p:attrNameLst>
                                      </p:cBhvr>
                                      <p:tavLst>
                                        <p:tav tm="0">
                                          <p:val>
                                            <p:strVal val="#ppt_x"/>
                                          </p:val>
                                        </p:tav>
                                        <p:tav tm="100000">
                                          <p:val>
                                            <p:strVal val="#ppt_x"/>
                                          </p:val>
                                        </p:tav>
                                      </p:tavLst>
                                    </p:anim>
                                    <p:anim calcmode="lin" valueType="num">
                                      <p:cBhvr additive="base">
                                        <p:cTn id="1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0" grpId="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1" name="TextBox 9_1_1_1_1_1_1_1_1_1_1_1_1"/>
          <p:cNvSpPr txBox="1"/>
          <p:nvPr/>
        </p:nvSpPr>
        <p:spPr>
          <a:xfrm>
            <a:off x="407035" y="493395"/>
            <a:ext cx="3063240" cy="460375"/>
          </a:xfrm>
          <a:prstGeom prst="rect">
            <a:avLst/>
          </a:prstGeom>
          <a:noFill/>
        </p:spPr>
        <p:txBody>
          <a:bodyPr wrap="square" rtlCol="0">
            <a:spAutoFit/>
          </a:bodyPr>
          <a:lstStyle/>
          <a:p>
            <a:pPr lvl="0" algn="l">
              <a:buClrTx/>
              <a:buSzTx/>
              <a:buFontTx/>
            </a:pPr>
            <a:r>
              <a:rPr lang="zh-CN" altLang="en-US" sz="2400" b="1" dirty="0">
                <a:solidFill>
                  <a:srgbClr val="348A8D"/>
                </a:solidFill>
                <a:cs typeface="+mn-ea"/>
                <a:sym typeface="+mn-lt"/>
              </a:rPr>
              <a:t>垃圾分类投放指导</a:t>
            </a:r>
          </a:p>
        </p:txBody>
      </p:sp>
      <p:sp>
        <p:nvSpPr>
          <p:cNvPr id="40" name="Rectangle 3"/>
          <p:cNvSpPr txBox="1">
            <a:spLocks noRot="1" noChangeArrowheads="1"/>
          </p:cNvSpPr>
          <p:nvPr/>
        </p:nvSpPr>
        <p:spPr>
          <a:xfrm>
            <a:off x="1033780" y="3792220"/>
            <a:ext cx="9880600" cy="963930"/>
          </a:xfrm>
          <a:prstGeom prst="rect">
            <a:avLst/>
          </a:prstGeom>
        </p:spPr>
        <p:txBody>
          <a:bodyPr lIns="68580" tIns="34290" rIns="68580" bIns="3429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fontAlgn="auto">
              <a:lnSpc>
                <a:spcPct val="150000"/>
              </a:lnSpc>
              <a:spcBef>
                <a:spcPts val="0"/>
              </a:spcBef>
              <a:buNone/>
            </a:pPr>
            <a:r>
              <a:rPr lang="zh-CN" altLang="en-US" sz="1600" dirty="0">
                <a:cs typeface="+mn-ea"/>
                <a:sym typeface="+mn-lt"/>
              </a:rPr>
              <a:t>全国电池年消耗量为</a:t>
            </a:r>
            <a:r>
              <a:rPr lang="en-US" altLang="zh-CN" sz="1600" dirty="0">
                <a:cs typeface="+mn-ea"/>
                <a:sym typeface="+mn-lt"/>
              </a:rPr>
              <a:t>30</a:t>
            </a:r>
            <a:r>
              <a:rPr lang="zh-CN" altLang="en-US" sz="1600" dirty="0">
                <a:cs typeface="+mn-ea"/>
                <a:sym typeface="+mn-lt"/>
              </a:rPr>
              <a:t>亿只，因无回收而丢失铜</a:t>
            </a:r>
            <a:r>
              <a:rPr lang="en-US" altLang="zh-CN" sz="1600" dirty="0">
                <a:cs typeface="+mn-ea"/>
                <a:sym typeface="+mn-lt"/>
              </a:rPr>
              <a:t>740</a:t>
            </a:r>
            <a:r>
              <a:rPr lang="zh-CN" altLang="en-US" sz="1600" dirty="0">
                <a:cs typeface="+mn-ea"/>
                <a:sym typeface="+mn-lt"/>
              </a:rPr>
              <a:t>吨、锌</a:t>
            </a:r>
            <a:r>
              <a:rPr lang="en-US" altLang="zh-CN" sz="1600" dirty="0">
                <a:cs typeface="+mn-ea"/>
                <a:sym typeface="+mn-lt"/>
              </a:rPr>
              <a:t>1.6</a:t>
            </a:r>
            <a:r>
              <a:rPr lang="zh-CN" altLang="en-US" sz="1600" dirty="0">
                <a:cs typeface="+mn-ea"/>
                <a:sym typeface="+mn-lt"/>
              </a:rPr>
              <a:t>万吨、锰粉</a:t>
            </a:r>
            <a:r>
              <a:rPr lang="en-US" altLang="zh-CN" sz="1600" dirty="0">
                <a:cs typeface="+mn-ea"/>
                <a:sym typeface="+mn-lt"/>
              </a:rPr>
              <a:t>9.7</a:t>
            </a:r>
            <a:r>
              <a:rPr lang="zh-CN" altLang="en-US" sz="1600" dirty="0">
                <a:cs typeface="+mn-ea"/>
                <a:sym typeface="+mn-lt"/>
              </a:rPr>
              <a:t>万吨。电池中含有大量的重金属汞、锰、镉、铅、锌等，处理方法不当，进入土壤、空气和水体中造成严重的污染。目前我国回收处理废旧电池的企业还很少，回收率不足</a:t>
            </a:r>
            <a:r>
              <a:rPr lang="en-US" altLang="zh-CN" sz="1600" dirty="0">
                <a:cs typeface="+mn-ea"/>
                <a:sym typeface="+mn-lt"/>
              </a:rPr>
              <a:t>2%,</a:t>
            </a:r>
            <a:r>
              <a:rPr lang="zh-CN" altLang="en-US" sz="1600" dirty="0">
                <a:cs typeface="+mn-ea"/>
                <a:sym typeface="+mn-lt"/>
              </a:rPr>
              <a:t>因此很多环保人士收集了废旧电池之后无处处理。</a:t>
            </a:r>
          </a:p>
        </p:txBody>
      </p:sp>
      <p:pic>
        <p:nvPicPr>
          <p:cNvPr id="4" name="图片 3" descr="51miz-E1077001-91FEE50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033780" y="1962150"/>
            <a:ext cx="10007600" cy="15621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10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1"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down)">
                                      <p:cBhvr>
                                        <p:cTn id="12" dur="500"/>
                                        <p:tgtEl>
                                          <p:spTgt spid="40"/>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0" grpId="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1" name="TextBox 9_1_1_1_1_1_1_1_1_1_1_1_1"/>
          <p:cNvSpPr txBox="1"/>
          <p:nvPr/>
        </p:nvSpPr>
        <p:spPr>
          <a:xfrm>
            <a:off x="407035" y="493395"/>
            <a:ext cx="3063240" cy="460375"/>
          </a:xfrm>
          <a:prstGeom prst="rect">
            <a:avLst/>
          </a:prstGeom>
          <a:noFill/>
        </p:spPr>
        <p:txBody>
          <a:bodyPr wrap="square" rtlCol="0">
            <a:spAutoFit/>
          </a:bodyPr>
          <a:lstStyle/>
          <a:p>
            <a:pPr lvl="0" algn="l">
              <a:buClrTx/>
              <a:buSzTx/>
              <a:buFontTx/>
            </a:pPr>
            <a:r>
              <a:rPr lang="zh-CN" altLang="en-US" sz="2400" b="1" dirty="0">
                <a:solidFill>
                  <a:srgbClr val="348A8D"/>
                </a:solidFill>
                <a:cs typeface="+mn-ea"/>
                <a:sym typeface="+mn-lt"/>
              </a:rPr>
              <a:t>垃圾分类投放指导</a:t>
            </a:r>
          </a:p>
        </p:txBody>
      </p:sp>
      <p:sp>
        <p:nvSpPr>
          <p:cNvPr id="40" name="Rectangle 3"/>
          <p:cNvSpPr txBox="1">
            <a:spLocks noRot="1" noChangeArrowheads="1"/>
          </p:cNvSpPr>
          <p:nvPr/>
        </p:nvSpPr>
        <p:spPr>
          <a:xfrm>
            <a:off x="1033780" y="3792220"/>
            <a:ext cx="9880600" cy="963930"/>
          </a:xfrm>
          <a:prstGeom prst="rect">
            <a:avLst/>
          </a:prstGeom>
        </p:spPr>
        <p:txBody>
          <a:bodyPr lIns="68580" tIns="34290" rIns="68580" bIns="3429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fontAlgn="auto">
              <a:lnSpc>
                <a:spcPct val="150000"/>
              </a:lnSpc>
              <a:spcBef>
                <a:spcPts val="0"/>
              </a:spcBef>
              <a:buNone/>
            </a:pPr>
            <a:r>
              <a:rPr lang="zh-CN" altLang="en-US" sz="1600" dirty="0">
                <a:cs typeface="+mn-ea"/>
                <a:sym typeface="+mn-lt"/>
              </a:rPr>
              <a:t>全国电池年消耗量为</a:t>
            </a:r>
            <a:r>
              <a:rPr lang="en-US" altLang="zh-CN" sz="1600" dirty="0">
                <a:cs typeface="+mn-ea"/>
                <a:sym typeface="+mn-lt"/>
              </a:rPr>
              <a:t>30</a:t>
            </a:r>
            <a:r>
              <a:rPr lang="zh-CN" altLang="en-US" sz="1600" dirty="0">
                <a:cs typeface="+mn-ea"/>
                <a:sym typeface="+mn-lt"/>
              </a:rPr>
              <a:t>亿只，因无回收而丢失铜</a:t>
            </a:r>
            <a:r>
              <a:rPr lang="en-US" altLang="zh-CN" sz="1600" dirty="0">
                <a:cs typeface="+mn-ea"/>
                <a:sym typeface="+mn-lt"/>
              </a:rPr>
              <a:t>740</a:t>
            </a:r>
            <a:r>
              <a:rPr lang="zh-CN" altLang="en-US" sz="1600" dirty="0">
                <a:cs typeface="+mn-ea"/>
                <a:sym typeface="+mn-lt"/>
              </a:rPr>
              <a:t>吨、锌</a:t>
            </a:r>
            <a:r>
              <a:rPr lang="en-US" altLang="zh-CN" sz="1600" dirty="0">
                <a:cs typeface="+mn-ea"/>
                <a:sym typeface="+mn-lt"/>
              </a:rPr>
              <a:t>1.6</a:t>
            </a:r>
            <a:r>
              <a:rPr lang="zh-CN" altLang="en-US" sz="1600" dirty="0">
                <a:cs typeface="+mn-ea"/>
                <a:sym typeface="+mn-lt"/>
              </a:rPr>
              <a:t>万吨、锰粉</a:t>
            </a:r>
            <a:r>
              <a:rPr lang="en-US" altLang="zh-CN" sz="1600" dirty="0">
                <a:cs typeface="+mn-ea"/>
                <a:sym typeface="+mn-lt"/>
              </a:rPr>
              <a:t>9.7</a:t>
            </a:r>
            <a:r>
              <a:rPr lang="zh-CN" altLang="en-US" sz="1600" dirty="0">
                <a:cs typeface="+mn-ea"/>
                <a:sym typeface="+mn-lt"/>
              </a:rPr>
              <a:t>万吨。电池中含有大量的重金属汞、锰、镉、铅、锌等，处理方法不当，进入土壤、空气和水体中造成严重的污染。目前我国回收处理废旧电池的企业还很少，回收率不足</a:t>
            </a:r>
            <a:r>
              <a:rPr lang="en-US" altLang="zh-CN" sz="1600" dirty="0">
                <a:cs typeface="+mn-ea"/>
                <a:sym typeface="+mn-lt"/>
              </a:rPr>
              <a:t>2%,</a:t>
            </a:r>
            <a:r>
              <a:rPr lang="zh-CN" altLang="en-US" sz="1600" dirty="0">
                <a:cs typeface="+mn-ea"/>
                <a:sym typeface="+mn-lt"/>
              </a:rPr>
              <a:t>因此很多环保人士收集了废旧电池之后无处处理。</a:t>
            </a:r>
          </a:p>
        </p:txBody>
      </p:sp>
      <p:pic>
        <p:nvPicPr>
          <p:cNvPr id="4" name="图片 3" descr="51miz-E1077001-91FEE50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033780" y="1702435"/>
            <a:ext cx="10007600" cy="187896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up)">
                                      <p:cBhvr>
                                        <p:cTn id="7" dur="10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1"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arn(inVertical)">
                                      <p:cBhvr>
                                        <p:cTn id="12" dur="500"/>
                                        <p:tgtEl>
                                          <p:spTgt spid="40"/>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0" grpId="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6070283" y="1041400"/>
            <a:ext cx="3549015" cy="583565"/>
          </a:xfrm>
          <a:prstGeom prst="rect">
            <a:avLst/>
          </a:prstGeom>
          <a:noFill/>
        </p:spPr>
        <p:txBody>
          <a:bodyPr wrap="square" rtlCol="0">
            <a:spAutoFit/>
          </a:bodyPr>
          <a:lstStyle/>
          <a:p>
            <a:pPr algn="ctr"/>
            <a:r>
              <a:rPr lang="en-US" altLang="zh-CN" sz="3200" b="1" dirty="0" smtClean="0">
                <a:solidFill>
                  <a:srgbClr val="348A8D"/>
                </a:solidFill>
                <a:cs typeface="+mn-ea"/>
                <a:sym typeface="+mn-lt"/>
              </a:rPr>
              <a:t>20XX</a:t>
            </a:r>
            <a:r>
              <a:rPr lang="zh-CN" altLang="en-US" sz="3200" b="1" dirty="0" smtClean="0">
                <a:solidFill>
                  <a:srgbClr val="348A8D"/>
                </a:solidFill>
                <a:cs typeface="+mn-ea"/>
                <a:sym typeface="+mn-lt"/>
              </a:rPr>
              <a:t>年</a:t>
            </a:r>
            <a:r>
              <a:rPr lang="zh-CN" altLang="en-US" sz="3200" b="1" dirty="0">
                <a:solidFill>
                  <a:srgbClr val="348A8D"/>
                </a:solidFill>
                <a:cs typeface="+mn-ea"/>
                <a:sym typeface="+mn-lt"/>
              </a:rPr>
              <a:t>6月5日</a:t>
            </a:r>
            <a:r>
              <a:rPr lang="en-US" altLang="zh-CN" sz="3200" b="1" dirty="0">
                <a:solidFill>
                  <a:srgbClr val="348A8D"/>
                </a:solidFill>
                <a:cs typeface="+mn-ea"/>
                <a:sym typeface="+mn-lt"/>
              </a:rPr>
              <a:t> </a:t>
            </a:r>
          </a:p>
        </p:txBody>
      </p:sp>
      <p:sp>
        <p:nvSpPr>
          <p:cNvPr id="5" name="文本框 4"/>
          <p:cNvSpPr txBox="1"/>
          <p:nvPr/>
        </p:nvSpPr>
        <p:spPr>
          <a:xfrm>
            <a:off x="4097338" y="1702435"/>
            <a:ext cx="7590539" cy="1862048"/>
          </a:xfrm>
          <a:prstGeom prst="rect">
            <a:avLst/>
          </a:prstGeom>
          <a:noFill/>
        </p:spPr>
        <p:txBody>
          <a:bodyPr wrap="none" rtlCol="0" anchor="t">
            <a:spAutoFit/>
          </a:bodyPr>
          <a:lstStyle/>
          <a:p>
            <a:r>
              <a:rPr lang="zh-CN" altLang="en-US" sz="11500" b="1" dirty="0">
                <a:gradFill>
                  <a:gsLst>
                    <a:gs pos="0">
                      <a:srgbClr val="E33A3F"/>
                    </a:gs>
                    <a:gs pos="100000">
                      <a:srgbClr val="E98D5E"/>
                    </a:gs>
                  </a:gsLst>
                  <a:lin ang="5400000" scaled="0"/>
                </a:gradFill>
                <a:effectLst/>
                <a:cs typeface="+mn-ea"/>
                <a:sym typeface="+mn-lt"/>
              </a:rPr>
              <a:t>世界</a:t>
            </a:r>
            <a:r>
              <a:rPr lang="zh-CN" altLang="en-US" sz="11500" b="1" dirty="0">
                <a:gradFill>
                  <a:gsLst>
                    <a:gs pos="0">
                      <a:srgbClr val="348A8D"/>
                    </a:gs>
                    <a:gs pos="100000">
                      <a:srgbClr val="55BFB7"/>
                    </a:gs>
                  </a:gsLst>
                  <a:lin ang="5400000" scaled="0"/>
                </a:gradFill>
                <a:effectLst/>
                <a:cs typeface="+mn-ea"/>
                <a:sym typeface="+mn-lt"/>
              </a:rPr>
              <a:t>环境日</a:t>
            </a:r>
          </a:p>
        </p:txBody>
      </p:sp>
      <p:pic>
        <p:nvPicPr>
          <p:cNvPr id="6" name="图片 5" descr="手捧地球"/>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573020"/>
            <a:ext cx="4490720" cy="4284980"/>
          </a:xfrm>
          <a:prstGeom prst="rect">
            <a:avLst/>
          </a:prstGeom>
        </p:spPr>
      </p:pic>
      <p:grpSp>
        <p:nvGrpSpPr>
          <p:cNvPr id="12" name="组合 11"/>
          <p:cNvGrpSpPr/>
          <p:nvPr/>
        </p:nvGrpSpPr>
        <p:grpSpPr>
          <a:xfrm>
            <a:off x="5180648" y="3563620"/>
            <a:ext cx="5328285" cy="829945"/>
            <a:chOff x="7379" y="5643"/>
            <a:chExt cx="8391" cy="1307"/>
          </a:xfrm>
        </p:grpSpPr>
        <p:sp>
          <p:nvSpPr>
            <p:cNvPr id="9" name="文本框 8"/>
            <p:cNvSpPr txBox="1"/>
            <p:nvPr/>
          </p:nvSpPr>
          <p:spPr>
            <a:xfrm>
              <a:off x="7379" y="5643"/>
              <a:ext cx="8391" cy="1307"/>
            </a:xfrm>
            <a:prstGeom prst="rect">
              <a:avLst/>
            </a:prstGeom>
            <a:noFill/>
          </p:spPr>
          <p:txBody>
            <a:bodyPr wrap="square" rtlCol="0" anchor="t">
              <a:spAutoFit/>
            </a:bodyPr>
            <a:lstStyle/>
            <a:p>
              <a:pPr algn="dist"/>
              <a:r>
                <a:rPr lang="en-US" altLang="zh-CN" sz="4800">
                  <a:solidFill>
                    <a:srgbClr val="E6594A"/>
                  </a:solidFill>
                  <a:cs typeface="+mn-ea"/>
                  <a:sym typeface="+mn-lt"/>
                </a:rPr>
                <a:t>E</a:t>
              </a:r>
              <a:r>
                <a:rPr lang="zh-CN" altLang="en-US" sz="2000">
                  <a:solidFill>
                    <a:srgbClr val="E6594A"/>
                  </a:solidFill>
                  <a:cs typeface="+mn-ea"/>
                  <a:sym typeface="+mn-lt"/>
                </a:rPr>
                <a:t>nvironment protection&gt; &gt;</a:t>
              </a:r>
            </a:p>
          </p:txBody>
        </p:sp>
        <p:sp>
          <p:nvSpPr>
            <p:cNvPr id="11" name="文本框 10"/>
            <p:cNvSpPr txBox="1"/>
            <p:nvPr/>
          </p:nvSpPr>
          <p:spPr>
            <a:xfrm>
              <a:off x="8269" y="5715"/>
              <a:ext cx="7268" cy="628"/>
            </a:xfrm>
            <a:prstGeom prst="rect">
              <a:avLst/>
            </a:prstGeom>
            <a:noFill/>
          </p:spPr>
          <p:txBody>
            <a:bodyPr wrap="square" rtlCol="0" anchor="t">
              <a:spAutoFit/>
            </a:bodyPr>
            <a:lstStyle/>
            <a:p>
              <a:pPr algn="dist"/>
              <a:r>
                <a:rPr lang="zh-CN" altLang="en-US" sz="2000" dirty="0">
                  <a:solidFill>
                    <a:srgbClr val="348A8D"/>
                  </a:solidFill>
                  <a:cs typeface="+mn-ea"/>
                  <a:sym typeface="+mn-lt"/>
                </a:rPr>
                <a:t>共建清洁美丽世界</a:t>
              </a:r>
            </a:p>
          </p:txBody>
        </p:sp>
      </p:grpSp>
      <p:cxnSp>
        <p:nvCxnSpPr>
          <p:cNvPr id="14" name="直接连接符 13"/>
          <p:cNvCxnSpPr/>
          <p:nvPr/>
        </p:nvCxnSpPr>
        <p:spPr>
          <a:xfrm>
            <a:off x="5201920" y="4414520"/>
            <a:ext cx="5285740" cy="0"/>
          </a:xfrm>
          <a:prstGeom prst="line">
            <a:avLst/>
          </a:prstGeom>
          <a:ln w="25400" cmpd="sng">
            <a:solidFill>
              <a:srgbClr val="E33A3F"/>
            </a:solidFill>
            <a:prstDash val="sysDot"/>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4929505" y="4545330"/>
            <a:ext cx="5830570" cy="830997"/>
          </a:xfrm>
          <a:prstGeom prst="rect">
            <a:avLst/>
          </a:prstGeom>
          <a:noFill/>
        </p:spPr>
        <p:txBody>
          <a:bodyPr wrap="square" rtlCol="0">
            <a:spAutoFit/>
          </a:bodyPr>
          <a:lstStyle/>
          <a:p>
            <a:pPr algn="ctr" fontAlgn="auto">
              <a:lnSpc>
                <a:spcPct val="150000"/>
              </a:lnSpc>
            </a:pPr>
            <a:r>
              <a:rPr lang="zh-CN" altLang="en-US" sz="800">
                <a:cs typeface="+mn-ea"/>
                <a:sym typeface="+mn-lt"/>
              </a:rPr>
              <a:t>Please input the text you needPlease input the text you needPlease input the text you need</a:t>
            </a:r>
            <a:r>
              <a:rPr lang="en-US" altLang="zh-CN" sz="800">
                <a:cs typeface="+mn-ea"/>
                <a:sym typeface="+mn-lt"/>
              </a:rPr>
              <a:t>  </a:t>
            </a:r>
            <a:r>
              <a:rPr lang="zh-CN" altLang="en-US" sz="800">
                <a:cs typeface="+mn-ea"/>
                <a:sym typeface="+mn-lt"/>
              </a:rPr>
              <a:t>Please input the text you </a:t>
            </a:r>
          </a:p>
          <a:p>
            <a:pPr algn="ctr" fontAlgn="auto">
              <a:lnSpc>
                <a:spcPct val="150000"/>
              </a:lnSpc>
            </a:pPr>
            <a:r>
              <a:rPr lang="zh-CN" altLang="en-US" sz="800">
                <a:cs typeface="+mn-ea"/>
                <a:sym typeface="+mn-lt"/>
              </a:rPr>
              <a:t>needPlease input the text you needPlease input the text you needPlease input the text you</a:t>
            </a:r>
            <a:r>
              <a:rPr lang="en-US" altLang="zh-CN" sz="800">
                <a:cs typeface="+mn-ea"/>
                <a:sym typeface="+mn-lt"/>
              </a:rPr>
              <a:t>  </a:t>
            </a:r>
            <a:r>
              <a:rPr lang="zh-CN" altLang="en-US" sz="800">
                <a:cs typeface="+mn-ea"/>
                <a:sym typeface="+mn-lt"/>
              </a:rPr>
              <a:t>Please input </a:t>
            </a:r>
          </a:p>
          <a:p>
            <a:pPr algn="ctr" fontAlgn="auto">
              <a:lnSpc>
                <a:spcPct val="150000"/>
              </a:lnSpc>
            </a:pPr>
            <a:r>
              <a:rPr lang="zh-CN" altLang="en-US" sz="800">
                <a:cs typeface="+mn-ea"/>
                <a:sym typeface="+mn-lt"/>
              </a:rPr>
              <a:t>the text youneedPlease input the text you need</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2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772826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6" name="图片 5" descr="手捧地球"/>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573020"/>
            <a:ext cx="4490720" cy="4284980"/>
          </a:xfrm>
          <a:prstGeom prst="rect">
            <a:avLst/>
          </a:prstGeom>
        </p:spPr>
      </p:pic>
      <p:sp>
        <p:nvSpPr>
          <p:cNvPr id="3" name="文本框 2"/>
          <p:cNvSpPr txBox="1"/>
          <p:nvPr/>
        </p:nvSpPr>
        <p:spPr>
          <a:xfrm>
            <a:off x="4192905" y="2102485"/>
            <a:ext cx="7399783" cy="1323439"/>
          </a:xfrm>
          <a:prstGeom prst="rect">
            <a:avLst/>
          </a:prstGeom>
          <a:noFill/>
        </p:spPr>
        <p:txBody>
          <a:bodyPr wrap="none" rtlCol="0" anchor="t">
            <a:spAutoFit/>
          </a:bodyPr>
          <a:lstStyle/>
          <a:p>
            <a:pPr algn="l"/>
            <a:r>
              <a:rPr lang="zh-CN" altLang="en-US" sz="8000" b="1" dirty="0">
                <a:gradFill>
                  <a:gsLst>
                    <a:gs pos="0">
                      <a:srgbClr val="E33A3F"/>
                    </a:gs>
                    <a:gs pos="100000">
                      <a:srgbClr val="E98D5E"/>
                    </a:gs>
                  </a:gsLst>
                  <a:lin ang="5400000" scaled="0"/>
                </a:gradFill>
                <a:effectLst/>
                <a:cs typeface="+mn-ea"/>
                <a:sym typeface="+mn-lt"/>
              </a:rPr>
              <a:t>世界</a:t>
            </a:r>
            <a:r>
              <a:rPr lang="zh-CN" altLang="en-US" sz="8000" b="1" dirty="0">
                <a:gradFill>
                  <a:gsLst>
                    <a:gs pos="0">
                      <a:srgbClr val="348A8D"/>
                    </a:gs>
                    <a:gs pos="100000">
                      <a:srgbClr val="55BFB7"/>
                    </a:gs>
                  </a:gsLst>
                  <a:lin ang="5400000" scaled="0"/>
                </a:gradFill>
                <a:effectLst/>
                <a:cs typeface="+mn-ea"/>
                <a:sym typeface="+mn-lt"/>
              </a:rPr>
              <a:t>环境日简介</a:t>
            </a:r>
          </a:p>
        </p:txBody>
      </p:sp>
      <p:sp>
        <p:nvSpPr>
          <p:cNvPr id="7" name="文本框 6"/>
          <p:cNvSpPr txBox="1"/>
          <p:nvPr/>
        </p:nvSpPr>
        <p:spPr>
          <a:xfrm>
            <a:off x="6070283" y="1403350"/>
            <a:ext cx="3549015" cy="583565"/>
          </a:xfrm>
          <a:prstGeom prst="rect">
            <a:avLst/>
          </a:prstGeom>
          <a:noFill/>
        </p:spPr>
        <p:txBody>
          <a:bodyPr wrap="square" rtlCol="0">
            <a:spAutoFit/>
          </a:bodyPr>
          <a:lstStyle/>
          <a:p>
            <a:pPr algn="ctr"/>
            <a:r>
              <a:rPr lang="en-US" sz="3200" b="1">
                <a:solidFill>
                  <a:srgbClr val="348A8D"/>
                </a:solidFill>
                <a:cs typeface="+mn-ea"/>
                <a:sym typeface="+mn-lt"/>
              </a:rPr>
              <a:t>PART.01</a:t>
            </a:r>
          </a:p>
        </p:txBody>
      </p:sp>
      <p:grpSp>
        <p:nvGrpSpPr>
          <p:cNvPr id="8" name="组合 7"/>
          <p:cNvGrpSpPr/>
          <p:nvPr/>
        </p:nvGrpSpPr>
        <p:grpSpPr>
          <a:xfrm>
            <a:off x="5180648" y="3563620"/>
            <a:ext cx="5328285" cy="829945"/>
            <a:chOff x="7379" y="5643"/>
            <a:chExt cx="8391" cy="1307"/>
          </a:xfrm>
        </p:grpSpPr>
        <p:sp>
          <p:nvSpPr>
            <p:cNvPr id="10" name="文本框 9"/>
            <p:cNvSpPr txBox="1"/>
            <p:nvPr/>
          </p:nvSpPr>
          <p:spPr>
            <a:xfrm>
              <a:off x="7379" y="5643"/>
              <a:ext cx="8391" cy="1307"/>
            </a:xfrm>
            <a:prstGeom prst="rect">
              <a:avLst/>
            </a:prstGeom>
            <a:noFill/>
          </p:spPr>
          <p:txBody>
            <a:bodyPr wrap="square" rtlCol="0" anchor="t">
              <a:spAutoFit/>
            </a:bodyPr>
            <a:lstStyle/>
            <a:p>
              <a:pPr algn="dist"/>
              <a:r>
                <a:rPr lang="en-US" altLang="zh-CN" sz="4800">
                  <a:solidFill>
                    <a:srgbClr val="E6594A"/>
                  </a:solidFill>
                  <a:cs typeface="+mn-ea"/>
                  <a:sym typeface="+mn-lt"/>
                </a:rPr>
                <a:t>E</a:t>
              </a:r>
              <a:r>
                <a:rPr lang="zh-CN" altLang="en-US" sz="2000">
                  <a:solidFill>
                    <a:srgbClr val="E6594A"/>
                  </a:solidFill>
                  <a:cs typeface="+mn-ea"/>
                  <a:sym typeface="+mn-lt"/>
                </a:rPr>
                <a:t>nvironment protection&gt; &gt;</a:t>
              </a:r>
            </a:p>
          </p:txBody>
        </p:sp>
        <p:sp>
          <p:nvSpPr>
            <p:cNvPr id="13" name="文本框 12"/>
            <p:cNvSpPr txBox="1"/>
            <p:nvPr/>
          </p:nvSpPr>
          <p:spPr>
            <a:xfrm>
              <a:off x="8269" y="5715"/>
              <a:ext cx="7268" cy="628"/>
            </a:xfrm>
            <a:prstGeom prst="rect">
              <a:avLst/>
            </a:prstGeom>
            <a:noFill/>
          </p:spPr>
          <p:txBody>
            <a:bodyPr wrap="square" rtlCol="0" anchor="t">
              <a:spAutoFit/>
            </a:bodyPr>
            <a:lstStyle/>
            <a:p>
              <a:pPr algn="dist"/>
              <a:r>
                <a:rPr lang="zh-CN" altLang="en-US" sz="2000" dirty="0">
                  <a:solidFill>
                    <a:srgbClr val="348A8D"/>
                  </a:solidFill>
                  <a:cs typeface="+mn-ea"/>
                  <a:sym typeface="+mn-lt"/>
                </a:rPr>
                <a:t>共建清洁美丽世界</a:t>
              </a:r>
            </a:p>
          </p:txBody>
        </p:sp>
      </p:grpSp>
      <p:cxnSp>
        <p:nvCxnSpPr>
          <p:cNvPr id="14" name="直接连接符 13"/>
          <p:cNvCxnSpPr/>
          <p:nvPr/>
        </p:nvCxnSpPr>
        <p:spPr>
          <a:xfrm>
            <a:off x="5201920" y="4414520"/>
            <a:ext cx="5285740" cy="0"/>
          </a:xfrm>
          <a:prstGeom prst="line">
            <a:avLst/>
          </a:prstGeom>
          <a:ln w="25400" cmpd="sng">
            <a:solidFill>
              <a:srgbClr val="E33A3F"/>
            </a:solidFill>
            <a:prstDash val="sysDot"/>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4929505" y="4545330"/>
            <a:ext cx="5830570" cy="830997"/>
          </a:xfrm>
          <a:prstGeom prst="rect">
            <a:avLst/>
          </a:prstGeom>
          <a:noFill/>
        </p:spPr>
        <p:txBody>
          <a:bodyPr wrap="square" rtlCol="0">
            <a:spAutoFit/>
          </a:bodyPr>
          <a:lstStyle/>
          <a:p>
            <a:pPr algn="ctr" fontAlgn="auto">
              <a:lnSpc>
                <a:spcPct val="150000"/>
              </a:lnSpc>
            </a:pPr>
            <a:r>
              <a:rPr lang="zh-CN" altLang="en-US" sz="800">
                <a:cs typeface="+mn-ea"/>
                <a:sym typeface="+mn-lt"/>
              </a:rPr>
              <a:t>Please input the text you needPlease input the text you needPlease input the text you need</a:t>
            </a:r>
            <a:r>
              <a:rPr lang="en-US" altLang="zh-CN" sz="800">
                <a:cs typeface="+mn-ea"/>
                <a:sym typeface="+mn-lt"/>
              </a:rPr>
              <a:t>  </a:t>
            </a:r>
            <a:r>
              <a:rPr lang="zh-CN" altLang="en-US" sz="800">
                <a:cs typeface="+mn-ea"/>
                <a:sym typeface="+mn-lt"/>
              </a:rPr>
              <a:t>Please input the text you </a:t>
            </a:r>
          </a:p>
          <a:p>
            <a:pPr algn="ctr" fontAlgn="auto">
              <a:lnSpc>
                <a:spcPct val="150000"/>
              </a:lnSpc>
            </a:pPr>
            <a:r>
              <a:rPr lang="zh-CN" altLang="en-US" sz="800">
                <a:cs typeface="+mn-ea"/>
                <a:sym typeface="+mn-lt"/>
              </a:rPr>
              <a:t>needPlease input the text you needPlease input the text you needPlease input the text you</a:t>
            </a:r>
            <a:r>
              <a:rPr lang="en-US" altLang="zh-CN" sz="800">
                <a:cs typeface="+mn-ea"/>
                <a:sym typeface="+mn-lt"/>
              </a:rPr>
              <a:t>  </a:t>
            </a:r>
            <a:r>
              <a:rPr lang="zh-CN" altLang="en-US" sz="800">
                <a:cs typeface="+mn-ea"/>
                <a:sym typeface="+mn-lt"/>
              </a:rPr>
              <a:t>Please input </a:t>
            </a:r>
          </a:p>
          <a:p>
            <a:pPr algn="ctr" fontAlgn="auto">
              <a:lnSpc>
                <a:spcPct val="150000"/>
              </a:lnSpc>
            </a:pPr>
            <a:r>
              <a:rPr lang="zh-CN" altLang="en-US" sz="800">
                <a:cs typeface="+mn-ea"/>
                <a:sym typeface="+mn-lt"/>
              </a:rPr>
              <a:t>the text youneedPlease input the text you need</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文本占位符 1"/>
          <p:cNvSpPr>
            <a:spLocks noGrp="1"/>
          </p:cNvSpPr>
          <p:nvPr>
            <p:ph type="body" sz="quarter" idx="4294967295"/>
          </p:nvPr>
        </p:nvSpPr>
        <p:spPr>
          <a:xfrm>
            <a:off x="4978157" y="2469483"/>
            <a:ext cx="2234655" cy="645160"/>
          </a:xfrm>
          <a:noFill/>
        </p:spPr>
        <p:txBody>
          <a:bodyPr wrap="square" rtlCol="0">
            <a:spAutoFit/>
          </a:bodyPr>
          <a:lstStyle/>
          <a:p>
            <a:pPr marL="0" indent="0" algn="l" fontAlgn="base">
              <a:spcBef>
                <a:spcPct val="0"/>
              </a:spcBef>
              <a:spcAft>
                <a:spcPct val="0"/>
              </a:spcAft>
              <a:buNone/>
            </a:pPr>
            <a:r>
              <a:rPr lang="zh-CN" altLang="en-US" sz="4000" b="1" dirty="0">
                <a:ln>
                  <a:noFill/>
                </a:ln>
                <a:solidFill>
                  <a:srgbClr val="348A8D"/>
                </a:solidFill>
                <a:cs typeface="+mn-ea"/>
                <a:sym typeface="+mn-lt"/>
              </a:rPr>
              <a:t>前 言</a:t>
            </a:r>
          </a:p>
        </p:txBody>
      </p:sp>
      <p:sp>
        <p:nvSpPr>
          <p:cNvPr id="4" name="文本占位符 3"/>
          <p:cNvSpPr>
            <a:spLocks noGrp="1"/>
          </p:cNvSpPr>
          <p:nvPr>
            <p:ph type="body" sz="quarter" idx="12"/>
          </p:nvPr>
        </p:nvSpPr>
        <p:spPr>
          <a:xfrm>
            <a:off x="4978400" y="3114675"/>
            <a:ext cx="5913120" cy="2708910"/>
          </a:xfrm>
        </p:spPr>
        <p:txBody>
          <a:bodyPr>
            <a:noAutofit/>
          </a:bodyPr>
          <a:lstStyle/>
          <a:p>
            <a:pPr>
              <a:lnSpc>
                <a:spcPct val="200000"/>
              </a:lnSpc>
            </a:pPr>
            <a:r>
              <a:rPr sz="1600" dirty="0" err="1">
                <a:solidFill>
                  <a:schemeClr val="tx1">
                    <a:lumMod val="85000"/>
                    <a:lumOff val="15000"/>
                  </a:schemeClr>
                </a:solidFill>
                <a:latin typeface="+mn-lt"/>
                <a:ea typeface="+mn-ea"/>
                <a:cs typeface="+mn-ea"/>
                <a:sym typeface="+mn-lt"/>
              </a:rPr>
              <a:t>生态环境部相关负责人介绍，</a:t>
            </a:r>
            <a:r>
              <a:rPr sz="1600" dirty="0" err="1" smtClean="0">
                <a:solidFill>
                  <a:schemeClr val="tx1">
                    <a:lumMod val="85000"/>
                    <a:lumOff val="15000"/>
                  </a:schemeClr>
                </a:solidFill>
                <a:latin typeface="+mn-lt"/>
                <a:ea typeface="+mn-ea"/>
                <a:cs typeface="+mn-ea"/>
                <a:sym typeface="+mn-lt"/>
              </a:rPr>
              <a:t>在联合国</a:t>
            </a:r>
            <a:r>
              <a:rPr lang="zh-CN" altLang="en-US" sz="1600" dirty="0" smtClean="0">
                <a:solidFill>
                  <a:schemeClr val="tx1">
                    <a:lumMod val="85000"/>
                    <a:lumOff val="15000"/>
                  </a:schemeClr>
                </a:solidFill>
                <a:latin typeface="+mn-lt"/>
                <a:ea typeface="+mn-ea"/>
                <a:cs typeface="+mn-ea"/>
                <a:sym typeface="+mn-lt"/>
              </a:rPr>
              <a:t>优品</a:t>
            </a:r>
            <a:r>
              <a:rPr sz="1600" dirty="0" smtClean="0">
                <a:solidFill>
                  <a:schemeClr val="tx1">
                    <a:lumMod val="85000"/>
                    <a:lumOff val="15000"/>
                  </a:schemeClr>
                </a:solidFill>
                <a:latin typeface="+mn-lt"/>
                <a:ea typeface="+mn-ea"/>
                <a:cs typeface="+mn-ea"/>
                <a:sym typeface="+mn-lt"/>
              </a:rPr>
              <a:t>次人类环境会议召开</a:t>
            </a:r>
            <a:r>
              <a:rPr sz="1600" dirty="0">
                <a:solidFill>
                  <a:schemeClr val="tx1">
                    <a:lumMod val="85000"/>
                    <a:lumOff val="15000"/>
                  </a:schemeClr>
                </a:solidFill>
                <a:latin typeface="+mn-lt"/>
                <a:ea typeface="+mn-ea"/>
                <a:cs typeface="+mn-ea"/>
                <a:sym typeface="+mn-lt"/>
              </a:rPr>
              <a:t>50周年之际，中国将“共建清洁美丽世界”作为六五环境日的主题。在共建美丽中国的同时，进一步体现中国在全球生态文明建设中的重要参与者、贡献者、引领者作用。六五环境日国家主场活动将在沈阳举行。</a:t>
            </a:r>
          </a:p>
        </p:txBody>
      </p:sp>
      <p:pic>
        <p:nvPicPr>
          <p:cNvPr id="3" name="图片 2" descr="51miz-E1260474-0DCC864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8235" y="0"/>
            <a:ext cx="6858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文本占位符 1"/>
          <p:cNvSpPr>
            <a:spLocks noGrp="1"/>
          </p:cNvSpPr>
          <p:nvPr>
            <p:ph type="body" sz="quarter" idx="4294967295"/>
          </p:nvPr>
        </p:nvSpPr>
        <p:spPr>
          <a:xfrm>
            <a:off x="1007516" y="1126873"/>
            <a:ext cx="3937000" cy="423545"/>
          </a:xfrm>
          <a:noFill/>
        </p:spPr>
        <p:txBody>
          <a:bodyPr vert="horz" wrap="square" lIns="91440" tIns="45720" rIns="91440" bIns="45720" rtlCol="0">
            <a:spAutoFit/>
          </a:bodyPr>
          <a:lstStyle/>
          <a:p>
            <a:pPr marL="0" indent="0" algn="l" fontAlgn="base">
              <a:spcBef>
                <a:spcPct val="0"/>
              </a:spcBef>
              <a:spcAft>
                <a:spcPct val="0"/>
              </a:spcAft>
              <a:buNone/>
            </a:pPr>
            <a:r>
              <a:rPr lang="zh-CN" altLang="en-US" sz="2400" b="1" dirty="0">
                <a:solidFill>
                  <a:srgbClr val="348A8D"/>
                </a:solidFill>
                <a:cs typeface="+mn-ea"/>
                <a:sym typeface="+mn-lt"/>
              </a:rPr>
              <a:t>世界环境日的由来</a:t>
            </a:r>
          </a:p>
        </p:txBody>
      </p:sp>
      <p:sp>
        <p:nvSpPr>
          <p:cNvPr id="4" name="内容占位符 2"/>
          <p:cNvSpPr txBox="1"/>
          <p:nvPr/>
        </p:nvSpPr>
        <p:spPr>
          <a:xfrm>
            <a:off x="1007745" y="1637665"/>
            <a:ext cx="10370185" cy="1720850"/>
          </a:xfrm>
        </p:spPr>
        <p:txBody>
          <a:bodyPr/>
          <a:lstStyle>
            <a:lvl1pPr marL="447675" indent="-361950" algn="just" defTabSz="914400" rtl="0" eaLnBrk="1" latinLnBrk="0" hangingPunct="1">
              <a:lnSpc>
                <a:spcPct val="110000"/>
              </a:lnSpc>
              <a:spcBef>
                <a:spcPts val="1800"/>
              </a:spcBef>
              <a:spcAft>
                <a:spcPts val="0"/>
              </a:spcAft>
              <a:buClr>
                <a:schemeClr val="accent1"/>
              </a:buClr>
              <a:buSzPct val="70000"/>
              <a:buFont typeface="Wingdings" panose="05000000000000000000" pitchFamily="2" charset="2"/>
              <a:buChar char="R"/>
              <a:defRPr sz="2000" kern="1200" baseline="0">
                <a:solidFill>
                  <a:schemeClr val="accent1">
                    <a:lumMod val="75000"/>
                  </a:schemeClr>
                </a:solidFill>
                <a:latin typeface="幼圆" panose="02010509060101010101" pitchFamily="49" charset="-122"/>
                <a:ea typeface="幼圆" panose="02010509060101010101" pitchFamily="49" charset="-122"/>
                <a:cs typeface="+mn-cs"/>
              </a:defRPr>
            </a:lvl1pPr>
            <a:lvl2pPr marL="447675" indent="-447675" algn="just" defTabSz="914400" rtl="0" eaLnBrk="1" latinLnBrk="0" hangingPunct="1">
              <a:lnSpc>
                <a:spcPct val="130000"/>
              </a:lnSpc>
              <a:spcBef>
                <a:spcPts val="0"/>
              </a:spcBef>
              <a:spcAft>
                <a:spcPts val="600"/>
              </a:spcAft>
              <a:buClr>
                <a:schemeClr val="accent2">
                  <a:lumMod val="60000"/>
                  <a:lumOff val="40000"/>
                </a:schemeClr>
              </a:buClr>
              <a:buFont typeface="幼圆" panose="02010509060101010101" pitchFamily="49" charset="-122"/>
              <a:buChar char=" "/>
              <a:defRPr sz="1600" kern="1200" baseline="0">
                <a:solidFill>
                  <a:srgbClr val="7D7D7D"/>
                </a:solidFill>
                <a:latin typeface="幼圆" panose="02010509060101010101" pitchFamily="49" charset="-122"/>
                <a:ea typeface="幼圆" panose="020105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 indent="0" algn="l" fontAlgn="auto">
              <a:lnSpc>
                <a:spcPct val="150000"/>
              </a:lnSpc>
              <a:buClr>
                <a:srgbClr val="92D050"/>
              </a:buClr>
              <a:buNone/>
              <a:defRPr/>
            </a:pPr>
            <a:r>
              <a:rPr lang="en-US" altLang="zh-CN" sz="1400" b="0" dirty="0">
                <a:solidFill>
                  <a:schemeClr val="tx1">
                    <a:lumMod val="85000"/>
                    <a:lumOff val="15000"/>
                  </a:schemeClr>
                </a:solidFill>
                <a:latin typeface="+mn-lt"/>
                <a:ea typeface="+mn-ea"/>
                <a:cs typeface="+mn-ea"/>
                <a:sym typeface="+mn-lt"/>
              </a:rPr>
              <a:t>1972</a:t>
            </a:r>
            <a:r>
              <a:rPr lang="zh-CN" altLang="en-US" sz="1400" b="0" dirty="0">
                <a:solidFill>
                  <a:schemeClr val="tx1">
                    <a:lumMod val="85000"/>
                    <a:lumOff val="15000"/>
                  </a:schemeClr>
                </a:solidFill>
                <a:latin typeface="+mn-lt"/>
                <a:ea typeface="+mn-ea"/>
                <a:cs typeface="+mn-ea"/>
                <a:sym typeface="+mn-lt"/>
              </a:rPr>
              <a:t>年</a:t>
            </a:r>
            <a:r>
              <a:rPr lang="en-US" altLang="zh-CN" sz="1400" b="0" dirty="0">
                <a:solidFill>
                  <a:schemeClr val="tx1">
                    <a:lumMod val="85000"/>
                    <a:lumOff val="15000"/>
                  </a:schemeClr>
                </a:solidFill>
                <a:latin typeface="+mn-lt"/>
                <a:ea typeface="+mn-ea"/>
                <a:cs typeface="+mn-ea"/>
                <a:sym typeface="+mn-lt"/>
              </a:rPr>
              <a:t>6</a:t>
            </a:r>
            <a:r>
              <a:rPr lang="zh-CN" altLang="en-US" sz="1400" b="0" dirty="0">
                <a:solidFill>
                  <a:schemeClr val="tx1">
                    <a:lumMod val="85000"/>
                    <a:lumOff val="15000"/>
                  </a:schemeClr>
                </a:solidFill>
                <a:latin typeface="+mn-lt"/>
                <a:ea typeface="+mn-ea"/>
                <a:cs typeface="+mn-ea"/>
                <a:sym typeface="+mn-lt"/>
              </a:rPr>
              <a:t>月</a:t>
            </a:r>
            <a:r>
              <a:rPr lang="en-US" altLang="zh-CN" sz="1400" b="0" dirty="0">
                <a:solidFill>
                  <a:schemeClr val="tx1">
                    <a:lumMod val="85000"/>
                    <a:lumOff val="15000"/>
                  </a:schemeClr>
                </a:solidFill>
                <a:latin typeface="+mn-lt"/>
                <a:ea typeface="+mn-ea"/>
                <a:cs typeface="+mn-ea"/>
                <a:sym typeface="+mn-lt"/>
              </a:rPr>
              <a:t>5</a:t>
            </a:r>
            <a:r>
              <a:rPr lang="zh-CN" altLang="en-US" sz="1400" b="0" dirty="0">
                <a:solidFill>
                  <a:schemeClr val="tx1">
                    <a:lumMod val="85000"/>
                    <a:lumOff val="15000"/>
                  </a:schemeClr>
                </a:solidFill>
                <a:latin typeface="+mn-lt"/>
                <a:ea typeface="+mn-ea"/>
                <a:cs typeface="+mn-ea"/>
                <a:sym typeface="+mn-lt"/>
              </a:rPr>
              <a:t>曰</a:t>
            </a:r>
            <a:r>
              <a:rPr lang="en-US" altLang="zh-CN" sz="1400" b="0" dirty="0">
                <a:solidFill>
                  <a:schemeClr val="tx1">
                    <a:lumMod val="85000"/>
                    <a:lumOff val="15000"/>
                  </a:schemeClr>
                </a:solidFill>
                <a:latin typeface="+mn-lt"/>
                <a:ea typeface="+mn-ea"/>
                <a:cs typeface="+mn-ea"/>
                <a:sym typeface="+mn-lt"/>
              </a:rPr>
              <a:t>-16</a:t>
            </a:r>
            <a:r>
              <a:rPr lang="zh-CN" altLang="en-US" sz="1400" b="0" dirty="0">
                <a:solidFill>
                  <a:schemeClr val="tx1">
                    <a:lumMod val="85000"/>
                    <a:lumOff val="15000"/>
                  </a:schemeClr>
                </a:solidFill>
                <a:latin typeface="+mn-lt"/>
                <a:ea typeface="+mn-ea"/>
                <a:cs typeface="+mn-ea"/>
                <a:sym typeface="+mn-lt"/>
              </a:rPr>
              <a:t>日联合国在瑞典斯德哥尔摩召开了有</a:t>
            </a:r>
            <a:r>
              <a:rPr lang="en-US" altLang="zh-CN" sz="1400" b="0" dirty="0">
                <a:solidFill>
                  <a:schemeClr val="tx1">
                    <a:lumMod val="85000"/>
                    <a:lumOff val="15000"/>
                  </a:schemeClr>
                </a:solidFill>
                <a:latin typeface="+mn-lt"/>
                <a:ea typeface="+mn-ea"/>
                <a:cs typeface="+mn-ea"/>
                <a:sym typeface="+mn-lt"/>
              </a:rPr>
              <a:t>113</a:t>
            </a:r>
            <a:r>
              <a:rPr lang="zh-CN" altLang="en-US" sz="1400" b="0" dirty="0">
                <a:solidFill>
                  <a:schemeClr val="tx1">
                    <a:lumMod val="85000"/>
                    <a:lumOff val="15000"/>
                  </a:schemeClr>
                </a:solidFill>
                <a:latin typeface="+mn-lt"/>
                <a:ea typeface="+mn-ea"/>
                <a:cs typeface="+mn-ea"/>
                <a:sym typeface="+mn-lt"/>
              </a:rPr>
              <a:t>个国家参加的</a:t>
            </a:r>
            <a:r>
              <a:rPr lang="en-US" altLang="x-none" sz="1400" b="0" dirty="0">
                <a:solidFill>
                  <a:schemeClr val="tx1">
                    <a:lumMod val="85000"/>
                    <a:lumOff val="15000"/>
                  </a:schemeClr>
                </a:solidFill>
                <a:latin typeface="+mn-lt"/>
                <a:ea typeface="+mn-ea"/>
                <a:cs typeface="+mn-ea"/>
                <a:sym typeface="+mn-lt"/>
              </a:rPr>
              <a:t>“</a:t>
            </a:r>
            <a:r>
              <a:rPr lang="zh-CN" altLang="en-US" sz="1400" b="0" dirty="0">
                <a:solidFill>
                  <a:schemeClr val="tx1">
                    <a:lumMod val="85000"/>
                    <a:lumOff val="15000"/>
                  </a:schemeClr>
                </a:solidFill>
                <a:latin typeface="+mn-lt"/>
                <a:ea typeface="+mn-ea"/>
                <a:cs typeface="+mn-ea"/>
                <a:sym typeface="+mn-lt"/>
              </a:rPr>
              <a:t>联合国人类环境会议</a:t>
            </a:r>
            <a:r>
              <a:rPr lang="en-US" altLang="x-none" sz="1400" b="0" dirty="0">
                <a:solidFill>
                  <a:schemeClr val="tx1">
                    <a:lumMod val="85000"/>
                    <a:lumOff val="15000"/>
                  </a:schemeClr>
                </a:solidFill>
                <a:latin typeface="+mn-lt"/>
                <a:ea typeface="+mn-ea"/>
                <a:cs typeface="+mn-ea"/>
                <a:sym typeface="+mn-lt"/>
              </a:rPr>
              <a:t>”</a:t>
            </a:r>
            <a:r>
              <a:rPr lang="zh-CN" altLang="en-US" sz="1400" b="0" dirty="0">
                <a:solidFill>
                  <a:schemeClr val="tx1">
                    <a:lumMod val="85000"/>
                    <a:lumOff val="15000"/>
                  </a:schemeClr>
                </a:solidFill>
                <a:latin typeface="+mn-lt"/>
                <a:ea typeface="+mn-ea"/>
                <a:cs typeface="+mn-ea"/>
                <a:sym typeface="+mn-lt"/>
              </a:rPr>
              <a:t>。会议讨论了保护全球环境的行动计划，通过了</a:t>
            </a:r>
            <a:r>
              <a:rPr lang="en-US" altLang="zh-CN" sz="1400" b="0" dirty="0">
                <a:solidFill>
                  <a:schemeClr val="tx1">
                    <a:lumMod val="85000"/>
                    <a:lumOff val="15000"/>
                  </a:schemeClr>
                </a:solidFill>
                <a:latin typeface="+mn-lt"/>
                <a:ea typeface="+mn-ea"/>
                <a:cs typeface="+mn-ea"/>
                <a:sym typeface="+mn-lt"/>
              </a:rPr>
              <a:t>《</a:t>
            </a:r>
            <a:r>
              <a:rPr lang="zh-CN" altLang="en-US" sz="1400" b="0" dirty="0">
                <a:solidFill>
                  <a:schemeClr val="tx1">
                    <a:lumMod val="85000"/>
                    <a:lumOff val="15000"/>
                  </a:schemeClr>
                </a:solidFill>
                <a:latin typeface="+mn-lt"/>
                <a:ea typeface="+mn-ea"/>
                <a:cs typeface="+mn-ea"/>
                <a:sym typeface="+mn-lt"/>
              </a:rPr>
              <a:t>人类环境宣言</a:t>
            </a:r>
            <a:r>
              <a:rPr lang="en-US" altLang="zh-CN" sz="1400" b="0" dirty="0">
                <a:solidFill>
                  <a:schemeClr val="tx1">
                    <a:lumMod val="85000"/>
                    <a:lumOff val="15000"/>
                  </a:schemeClr>
                </a:solidFill>
                <a:latin typeface="+mn-lt"/>
                <a:ea typeface="+mn-ea"/>
                <a:cs typeface="+mn-ea"/>
                <a:sym typeface="+mn-lt"/>
              </a:rPr>
              <a:t>》</a:t>
            </a:r>
            <a:r>
              <a:rPr lang="zh-CN" altLang="en-US" sz="1400" b="0" dirty="0">
                <a:solidFill>
                  <a:schemeClr val="tx1">
                    <a:lumMod val="85000"/>
                    <a:lumOff val="15000"/>
                  </a:schemeClr>
                </a:solidFill>
                <a:latin typeface="+mn-lt"/>
                <a:ea typeface="+mn-ea"/>
                <a:cs typeface="+mn-ea"/>
                <a:sym typeface="+mn-lt"/>
              </a:rPr>
              <a:t>。会议建议联合国大会将这次会议开幕日的</a:t>
            </a:r>
            <a:r>
              <a:rPr lang="en-US" altLang="zh-CN" sz="1400" b="0" dirty="0">
                <a:solidFill>
                  <a:schemeClr val="tx1">
                    <a:lumMod val="85000"/>
                    <a:lumOff val="15000"/>
                  </a:schemeClr>
                </a:solidFill>
                <a:latin typeface="+mn-lt"/>
                <a:ea typeface="+mn-ea"/>
                <a:cs typeface="+mn-ea"/>
                <a:sym typeface="+mn-lt"/>
              </a:rPr>
              <a:t>6</a:t>
            </a:r>
            <a:r>
              <a:rPr lang="zh-CN" altLang="en-US" sz="1400" b="0" dirty="0">
                <a:solidFill>
                  <a:schemeClr val="tx1">
                    <a:lumMod val="85000"/>
                    <a:lumOff val="15000"/>
                  </a:schemeClr>
                </a:solidFill>
                <a:latin typeface="+mn-lt"/>
                <a:ea typeface="+mn-ea"/>
                <a:cs typeface="+mn-ea"/>
                <a:sym typeface="+mn-lt"/>
              </a:rPr>
              <a:t>月</a:t>
            </a:r>
            <a:r>
              <a:rPr lang="en-US" altLang="zh-CN" sz="1400" b="0" dirty="0">
                <a:solidFill>
                  <a:schemeClr val="tx1">
                    <a:lumMod val="85000"/>
                    <a:lumOff val="15000"/>
                  </a:schemeClr>
                </a:solidFill>
                <a:latin typeface="+mn-lt"/>
                <a:ea typeface="+mn-ea"/>
                <a:cs typeface="+mn-ea"/>
                <a:sym typeface="+mn-lt"/>
              </a:rPr>
              <a:t>5</a:t>
            </a:r>
            <a:r>
              <a:rPr lang="zh-CN" altLang="en-US" sz="1400" b="0" dirty="0">
                <a:solidFill>
                  <a:schemeClr val="tx1">
                    <a:lumMod val="85000"/>
                    <a:lumOff val="15000"/>
                  </a:schemeClr>
                </a:solidFill>
                <a:latin typeface="+mn-lt"/>
                <a:ea typeface="+mn-ea"/>
                <a:cs typeface="+mn-ea"/>
                <a:sym typeface="+mn-lt"/>
              </a:rPr>
              <a:t>日定为</a:t>
            </a:r>
            <a:r>
              <a:rPr lang="en-US" altLang="x-none" sz="1400" b="0" dirty="0">
                <a:solidFill>
                  <a:schemeClr val="tx1">
                    <a:lumMod val="85000"/>
                    <a:lumOff val="15000"/>
                  </a:schemeClr>
                </a:solidFill>
                <a:latin typeface="+mn-lt"/>
                <a:ea typeface="+mn-ea"/>
                <a:cs typeface="+mn-ea"/>
                <a:sym typeface="+mn-lt"/>
              </a:rPr>
              <a:t>“</a:t>
            </a:r>
            <a:r>
              <a:rPr lang="zh-CN" altLang="en-US" sz="1400" b="0" dirty="0">
                <a:solidFill>
                  <a:schemeClr val="tx1">
                    <a:lumMod val="85000"/>
                    <a:lumOff val="15000"/>
                  </a:schemeClr>
                </a:solidFill>
                <a:latin typeface="+mn-lt"/>
                <a:ea typeface="+mn-ea"/>
                <a:cs typeface="+mn-ea"/>
                <a:sym typeface="+mn-lt"/>
              </a:rPr>
              <a:t>世界环境日</a:t>
            </a:r>
            <a:r>
              <a:rPr lang="en-US" altLang="x-none" sz="1400" b="0" dirty="0">
                <a:solidFill>
                  <a:schemeClr val="tx1">
                    <a:lumMod val="85000"/>
                    <a:lumOff val="15000"/>
                  </a:schemeClr>
                </a:solidFill>
                <a:latin typeface="+mn-lt"/>
                <a:ea typeface="+mn-ea"/>
                <a:cs typeface="+mn-ea"/>
                <a:sym typeface="+mn-lt"/>
              </a:rPr>
              <a:t>”</a:t>
            </a:r>
            <a:r>
              <a:rPr lang="zh-CN" altLang="en-US" sz="1400" b="0" dirty="0">
                <a:solidFill>
                  <a:schemeClr val="tx1">
                    <a:lumMod val="85000"/>
                    <a:lumOff val="15000"/>
                  </a:schemeClr>
                </a:solidFill>
                <a:latin typeface="+mn-lt"/>
                <a:ea typeface="+mn-ea"/>
                <a:cs typeface="+mn-ea"/>
                <a:sym typeface="+mn-lt"/>
              </a:rPr>
              <a:t>。同年</a:t>
            </a:r>
            <a:r>
              <a:rPr lang="en-US" altLang="zh-CN" sz="1400" b="0" dirty="0">
                <a:solidFill>
                  <a:schemeClr val="tx1">
                    <a:lumMod val="85000"/>
                    <a:lumOff val="15000"/>
                  </a:schemeClr>
                </a:solidFill>
                <a:latin typeface="+mn-lt"/>
                <a:ea typeface="+mn-ea"/>
                <a:cs typeface="+mn-ea"/>
                <a:sym typeface="+mn-lt"/>
              </a:rPr>
              <a:t>10</a:t>
            </a:r>
            <a:r>
              <a:rPr lang="zh-CN" altLang="en-US" sz="1400" b="0" dirty="0">
                <a:solidFill>
                  <a:schemeClr val="tx1">
                    <a:lumMod val="85000"/>
                    <a:lumOff val="15000"/>
                  </a:schemeClr>
                </a:solidFill>
                <a:latin typeface="+mn-lt"/>
                <a:ea typeface="+mn-ea"/>
                <a:cs typeface="+mn-ea"/>
                <a:sym typeface="+mn-lt"/>
              </a:rPr>
              <a:t>月，联合国大会第</a:t>
            </a:r>
            <a:r>
              <a:rPr lang="en-US" altLang="zh-CN" sz="1400" b="0" dirty="0">
                <a:solidFill>
                  <a:schemeClr val="tx1">
                    <a:lumMod val="85000"/>
                    <a:lumOff val="15000"/>
                  </a:schemeClr>
                </a:solidFill>
                <a:latin typeface="+mn-lt"/>
                <a:ea typeface="+mn-ea"/>
                <a:cs typeface="+mn-ea"/>
                <a:sym typeface="+mn-lt"/>
              </a:rPr>
              <a:t>27</a:t>
            </a:r>
            <a:r>
              <a:rPr lang="zh-CN" altLang="en-US" sz="1400" b="0" dirty="0">
                <a:solidFill>
                  <a:schemeClr val="tx1">
                    <a:lumMod val="85000"/>
                    <a:lumOff val="15000"/>
                  </a:schemeClr>
                </a:solidFill>
                <a:latin typeface="+mn-lt"/>
                <a:ea typeface="+mn-ea"/>
                <a:cs typeface="+mn-ea"/>
                <a:sym typeface="+mn-lt"/>
              </a:rPr>
              <a:t>届会议接受并通过了这项建议。以后，每逢</a:t>
            </a:r>
            <a:r>
              <a:rPr lang="en-US" altLang="x-none" sz="1400" b="0" dirty="0">
                <a:solidFill>
                  <a:schemeClr val="tx1">
                    <a:lumMod val="85000"/>
                    <a:lumOff val="15000"/>
                  </a:schemeClr>
                </a:solidFill>
                <a:latin typeface="+mn-lt"/>
                <a:ea typeface="+mn-ea"/>
                <a:cs typeface="+mn-ea"/>
                <a:sym typeface="+mn-lt"/>
              </a:rPr>
              <a:t>“</a:t>
            </a:r>
            <a:r>
              <a:rPr lang="zh-CN" altLang="en-US" sz="1400" b="0" dirty="0">
                <a:solidFill>
                  <a:schemeClr val="tx1">
                    <a:lumMod val="85000"/>
                    <a:lumOff val="15000"/>
                  </a:schemeClr>
                </a:solidFill>
                <a:latin typeface="+mn-lt"/>
                <a:ea typeface="+mn-ea"/>
                <a:cs typeface="+mn-ea"/>
                <a:sym typeface="+mn-lt"/>
              </a:rPr>
              <a:t>世界环境日</a:t>
            </a:r>
            <a:r>
              <a:rPr lang="en-US" altLang="x-none" sz="1400" b="0" dirty="0">
                <a:solidFill>
                  <a:schemeClr val="tx1">
                    <a:lumMod val="85000"/>
                    <a:lumOff val="15000"/>
                  </a:schemeClr>
                </a:solidFill>
                <a:latin typeface="+mn-lt"/>
                <a:ea typeface="+mn-ea"/>
                <a:cs typeface="+mn-ea"/>
                <a:sym typeface="+mn-lt"/>
              </a:rPr>
              <a:t>”</a:t>
            </a:r>
            <a:r>
              <a:rPr lang="zh-CN" altLang="en-US" sz="1400" b="0" dirty="0">
                <a:solidFill>
                  <a:schemeClr val="tx1">
                    <a:lumMod val="85000"/>
                    <a:lumOff val="15000"/>
                  </a:schemeClr>
                </a:solidFill>
                <a:latin typeface="+mn-lt"/>
                <a:ea typeface="+mn-ea"/>
                <a:cs typeface="+mn-ea"/>
                <a:sym typeface="+mn-lt"/>
              </a:rPr>
              <a:t>，世界各国都开展群众性的环境保护宣传纪念活动。</a:t>
            </a:r>
          </a:p>
        </p:txBody>
      </p:sp>
      <p:sp>
        <p:nvSpPr>
          <p:cNvPr id="5" name="文本框 4"/>
          <p:cNvSpPr txBox="1"/>
          <p:nvPr/>
        </p:nvSpPr>
        <p:spPr>
          <a:xfrm>
            <a:off x="1007516" y="4212590"/>
            <a:ext cx="6337300" cy="1198880"/>
          </a:xfrm>
          <a:prstGeom prst="rect">
            <a:avLst/>
          </a:prstGeom>
          <a:noFill/>
        </p:spPr>
        <p:txBody>
          <a:bodyPr wrap="square" rtlCol="0" anchor="t">
            <a:spAutoFit/>
          </a:bodyPr>
          <a:lstStyle/>
          <a:p>
            <a:pPr algn="l" fontAlgn="auto">
              <a:lnSpc>
                <a:spcPct val="150000"/>
              </a:lnSpc>
            </a:pPr>
            <a:r>
              <a:rPr lang="zh-CN" altLang="en-US" sz="1600" dirty="0">
                <a:solidFill>
                  <a:schemeClr val="tx1">
                    <a:lumMod val="85000"/>
                    <a:lumOff val="15000"/>
                  </a:schemeClr>
                </a:solidFill>
                <a:cs typeface="+mn-ea"/>
                <a:sym typeface="+mn-lt"/>
              </a:rPr>
              <a:t>世界环境日的作用在于唤起全世界人民都来注意保护人类赖以生存的环境，自觉采取行动参与保护环境，同时要求各国政府和联合国单位为推进环境保护进程做出贡献。</a:t>
            </a:r>
          </a:p>
        </p:txBody>
      </p:sp>
      <p:sp>
        <p:nvSpPr>
          <p:cNvPr id="32" name="文本占位符 1"/>
          <p:cNvSpPr>
            <a:spLocks noGrp="1"/>
          </p:cNvSpPr>
          <p:nvPr/>
        </p:nvSpPr>
        <p:spPr>
          <a:xfrm>
            <a:off x="1007516" y="3652268"/>
            <a:ext cx="3937000" cy="423545"/>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fontAlgn="base">
              <a:spcBef>
                <a:spcPct val="0"/>
              </a:spcBef>
              <a:spcAft>
                <a:spcPct val="0"/>
              </a:spcAft>
              <a:buNone/>
            </a:pPr>
            <a:r>
              <a:rPr lang="zh-CN" altLang="en-US" sz="2400" b="1" dirty="0">
                <a:solidFill>
                  <a:srgbClr val="348A8D"/>
                </a:solidFill>
                <a:cs typeface="+mn-ea"/>
                <a:sym typeface="+mn-lt"/>
              </a:rPr>
              <a:t>世界环境日的作用</a:t>
            </a:r>
          </a:p>
        </p:txBody>
      </p:sp>
      <p:pic>
        <p:nvPicPr>
          <p:cNvPr id="3" name="图片 2" descr="51miz-E1259979-91E2F5BB"/>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33030" y="3445510"/>
            <a:ext cx="2611755" cy="27813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5"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文本占位符 1"/>
          <p:cNvSpPr>
            <a:spLocks noGrp="1"/>
          </p:cNvSpPr>
          <p:nvPr>
            <p:ph type="body" sz="quarter" idx="4294967295"/>
          </p:nvPr>
        </p:nvSpPr>
        <p:spPr>
          <a:xfrm>
            <a:off x="5220184" y="1857244"/>
            <a:ext cx="3937000" cy="480131"/>
          </a:xfrm>
          <a:noFill/>
        </p:spPr>
        <p:txBody>
          <a:bodyPr vert="horz" wrap="square" lIns="91440" tIns="45720" rIns="91440" bIns="45720" rtlCol="0">
            <a:spAutoFit/>
          </a:bodyPr>
          <a:lstStyle/>
          <a:p>
            <a:pPr marL="0" indent="0" algn="l" fontAlgn="base">
              <a:spcBef>
                <a:spcPct val="0"/>
              </a:spcBef>
              <a:spcAft>
                <a:spcPct val="0"/>
              </a:spcAft>
              <a:buNone/>
            </a:pPr>
            <a:r>
              <a:rPr lang="zh-CN" altLang="en-US" b="1" dirty="0">
                <a:solidFill>
                  <a:srgbClr val="348A8D"/>
                </a:solidFill>
                <a:cs typeface="+mn-ea"/>
                <a:sym typeface="+mn-lt"/>
              </a:rPr>
              <a:t>世界环境日的内涵</a:t>
            </a:r>
          </a:p>
        </p:txBody>
      </p:sp>
      <p:sp>
        <p:nvSpPr>
          <p:cNvPr id="6" name="矩形 5"/>
          <p:cNvSpPr/>
          <p:nvPr/>
        </p:nvSpPr>
        <p:spPr>
          <a:xfrm>
            <a:off x="5220970" y="2348865"/>
            <a:ext cx="6277610" cy="2676525"/>
          </a:xfrm>
          <a:prstGeom prst="rect">
            <a:avLst/>
          </a:prstGeom>
        </p:spPr>
        <p:txBody>
          <a:bodyPr wrap="square">
            <a:spAutoFit/>
          </a:bodyPr>
          <a:lstStyle/>
          <a:p>
            <a:pPr algn="l" fontAlgn="auto">
              <a:lnSpc>
                <a:spcPct val="150000"/>
              </a:lnSpc>
              <a:defRPr/>
            </a:pPr>
            <a:r>
              <a:rPr lang="zh-CN" altLang="en-US" sz="1400" b="0" dirty="0">
                <a:solidFill>
                  <a:schemeClr val="tx1">
                    <a:lumMod val="85000"/>
                    <a:lumOff val="15000"/>
                  </a:schemeClr>
                </a:solidFill>
                <a:cs typeface="+mn-ea"/>
                <a:sym typeface="+mn-lt"/>
              </a:rPr>
              <a:t>      联合国系统和各国政府，每年都在</a:t>
            </a:r>
            <a:r>
              <a:rPr lang="en-US" altLang="zh-CN" sz="1400" b="0" dirty="0">
                <a:solidFill>
                  <a:schemeClr val="tx1">
                    <a:lumMod val="85000"/>
                    <a:lumOff val="15000"/>
                  </a:schemeClr>
                </a:solidFill>
                <a:cs typeface="+mn-ea"/>
                <a:sym typeface="+mn-lt"/>
              </a:rPr>
              <a:t>6</a:t>
            </a:r>
            <a:r>
              <a:rPr lang="zh-CN" altLang="en-US" sz="1400" b="0" dirty="0">
                <a:solidFill>
                  <a:schemeClr val="tx1">
                    <a:lumMod val="85000"/>
                    <a:lumOff val="15000"/>
                  </a:schemeClr>
                </a:solidFill>
                <a:cs typeface="+mn-ea"/>
                <a:sym typeface="+mn-lt"/>
              </a:rPr>
              <a:t>月</a:t>
            </a:r>
            <a:r>
              <a:rPr lang="en-US" altLang="zh-CN" sz="1400" b="0" dirty="0">
                <a:solidFill>
                  <a:schemeClr val="tx1">
                    <a:lumMod val="85000"/>
                    <a:lumOff val="15000"/>
                  </a:schemeClr>
                </a:solidFill>
                <a:cs typeface="+mn-ea"/>
                <a:sym typeface="+mn-lt"/>
              </a:rPr>
              <a:t>5</a:t>
            </a:r>
            <a:r>
              <a:rPr lang="zh-CN" altLang="en-US" sz="1400" b="0" dirty="0">
                <a:solidFill>
                  <a:schemeClr val="tx1">
                    <a:lumMod val="85000"/>
                    <a:lumOff val="15000"/>
                  </a:schemeClr>
                </a:solidFill>
                <a:cs typeface="+mn-ea"/>
                <a:sym typeface="+mn-lt"/>
              </a:rPr>
              <a:t>日的这一天开展各项活动来宣传与强调保护和改善人类环境的重要性。</a:t>
            </a:r>
          </a:p>
          <a:p>
            <a:pPr algn="l" fontAlgn="auto">
              <a:lnSpc>
                <a:spcPct val="150000"/>
              </a:lnSpc>
              <a:defRPr/>
            </a:pPr>
            <a:r>
              <a:rPr lang="zh-CN" altLang="en-US" sz="1400" b="0" dirty="0">
                <a:solidFill>
                  <a:schemeClr val="tx1">
                    <a:lumMod val="85000"/>
                    <a:lumOff val="15000"/>
                  </a:schemeClr>
                </a:solidFill>
                <a:cs typeface="+mn-ea"/>
                <a:sym typeface="+mn-lt"/>
              </a:rPr>
              <a:t>       联合国环境规划署在每年的年初公布当年的世界环境日主题，并在每年的世界环境日发表环境状况的年度报告书。</a:t>
            </a:r>
          </a:p>
          <a:p>
            <a:pPr algn="l" fontAlgn="auto">
              <a:lnSpc>
                <a:spcPct val="150000"/>
              </a:lnSpc>
              <a:defRPr/>
            </a:pPr>
            <a:r>
              <a:rPr lang="zh-CN" altLang="en-US" sz="1400" b="0" dirty="0">
                <a:solidFill>
                  <a:schemeClr val="tx1">
                    <a:lumMod val="85000"/>
                    <a:lumOff val="15000"/>
                  </a:schemeClr>
                </a:solidFill>
                <a:cs typeface="+mn-ea"/>
                <a:sym typeface="+mn-lt"/>
              </a:rPr>
              <a:t>      地球是人类和其他物种的共同家园，然而由于人类常常采取乱砍滥伐、竭泽而渔等不良发展方式，地球上物种灭绝的速度大大加快。生物多样性丧失的趋势正使生态系统滑向不可恢复的临界点，如果地球生态系统最终发生不可挽回的恶化，人类文明所赖以存在的相对稳定的环境条件将不复存在。</a:t>
            </a:r>
          </a:p>
        </p:txBody>
      </p:sp>
      <p:pic>
        <p:nvPicPr>
          <p:cNvPr id="3" name="图片 2" descr="51miz-E1259875-2C08067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4850" y="1915160"/>
            <a:ext cx="3848735" cy="38487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文本占位符 1"/>
          <p:cNvSpPr>
            <a:spLocks noGrp="1"/>
          </p:cNvSpPr>
          <p:nvPr>
            <p:ph type="body" sz="quarter" idx="4294967295"/>
          </p:nvPr>
        </p:nvSpPr>
        <p:spPr>
          <a:xfrm>
            <a:off x="1839325" y="2048269"/>
            <a:ext cx="3937000" cy="423545"/>
          </a:xfrm>
          <a:noFill/>
        </p:spPr>
        <p:txBody>
          <a:bodyPr vert="horz" wrap="square" lIns="91440" tIns="45720" rIns="91440" bIns="45720" rtlCol="0">
            <a:spAutoFit/>
          </a:bodyPr>
          <a:lstStyle/>
          <a:p>
            <a:pPr marL="0" indent="0" algn="ctr" fontAlgn="base">
              <a:spcBef>
                <a:spcPct val="0"/>
              </a:spcBef>
              <a:spcAft>
                <a:spcPct val="0"/>
              </a:spcAft>
              <a:buNone/>
            </a:pPr>
            <a:r>
              <a:rPr lang="zh-CN" altLang="en-US" sz="2400" b="1" dirty="0">
                <a:solidFill>
                  <a:srgbClr val="348A8D"/>
                </a:solidFill>
                <a:cs typeface="+mn-ea"/>
                <a:sym typeface="+mn-lt"/>
              </a:rPr>
              <a:t>世界环境日的内涵</a:t>
            </a:r>
          </a:p>
        </p:txBody>
      </p:sp>
      <p:sp>
        <p:nvSpPr>
          <p:cNvPr id="4" name="矩形 3"/>
          <p:cNvSpPr/>
          <p:nvPr/>
        </p:nvSpPr>
        <p:spPr>
          <a:xfrm>
            <a:off x="1310251" y="2537222"/>
            <a:ext cx="4896544" cy="3046095"/>
          </a:xfrm>
          <a:prstGeom prst="rect">
            <a:avLst/>
          </a:prstGeom>
        </p:spPr>
        <p:txBody>
          <a:bodyPr wrap="square">
            <a:spAutoFit/>
          </a:bodyPr>
          <a:lstStyle/>
          <a:p>
            <a:pPr>
              <a:lnSpc>
                <a:spcPct val="200000"/>
              </a:lnSpc>
              <a:defRPr/>
            </a:pPr>
            <a:r>
              <a:rPr lang="zh-CN" altLang="en-US" sz="1600" b="0" dirty="0">
                <a:solidFill>
                  <a:schemeClr val="tx1">
                    <a:lumMod val="85000"/>
                    <a:lumOff val="15000"/>
                  </a:schemeClr>
                </a:solidFill>
                <a:cs typeface="+mn-ea"/>
                <a:sym typeface="+mn-lt"/>
              </a:rPr>
              <a:t>　    设立世界环境日，就是要提醒全世界注意全球环境状况和人类活动对环境的危害，强调保护和改善人类环境的重要性。它反映了世界各国人民对环境问题的认识和态度，表达了人类对美好环境的向往和追求。世界环境日也是联合国提高全球环境意识、敦促各国政府对环境问题采取行动的主要媒介之一。</a:t>
            </a:r>
          </a:p>
        </p:txBody>
      </p:sp>
      <p:pic>
        <p:nvPicPr>
          <p:cNvPr id="3" name="图片 2" descr="51miz-E216215-8EBA56C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91350" y="1487805"/>
            <a:ext cx="4095750" cy="4095750"/>
          </a:xfrm>
          <a:prstGeom prst="rect">
            <a:avLst/>
          </a:prstGeom>
        </p:spPr>
      </p:pic>
      <p:sp>
        <p:nvSpPr>
          <p:cNvPr id="6" name="TextBox 5"/>
          <p:cNvSpPr txBox="1"/>
          <p:nvPr/>
        </p:nvSpPr>
        <p:spPr>
          <a:xfrm>
            <a:off x="180504" y="6625425"/>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chemeClr val="bg1">
                    <a:lumMod val="95000"/>
                  </a:schemeClr>
                </a:solidFill>
                <a:effectLst/>
                <a:uLnTx/>
                <a:uFillTx/>
              </a:rPr>
              <a:t>PPT</a:t>
            </a:r>
            <a:r>
              <a:rPr kumimoji="0" lang="zh-CN" altLang="en-US" sz="100" b="0" i="0" u="none" strike="noStrike" kern="0" cap="none" spc="0" normalizeH="0" baseline="0" noProof="0" dirty="0" smtClean="0">
                <a:ln>
                  <a:noFill/>
                </a:ln>
                <a:solidFill>
                  <a:schemeClr val="bg1">
                    <a:lumMod val="95000"/>
                  </a:schemeClr>
                </a:solidFill>
                <a:effectLst/>
                <a:uLnTx/>
                <a:uFillTx/>
              </a:rPr>
              <a:t>下载 </a:t>
            </a:r>
            <a:r>
              <a:rPr kumimoji="0" lang="en-US" altLang="zh-CN" sz="100" b="0" i="0" u="none" strike="noStrike" kern="0" cap="none" spc="0" normalizeH="0" baseline="0" noProof="0" dirty="0" smtClean="0">
                <a:ln>
                  <a:noFill/>
                </a:ln>
                <a:solidFill>
                  <a:schemeClr val="bg1">
                    <a:lumMod val="95000"/>
                  </a:schemeClr>
                </a:solidFill>
                <a:effectLst/>
                <a:uLnTx/>
                <a:uFillTx/>
              </a:rPr>
              <a:t>http://</a:t>
            </a:r>
            <a:r>
              <a:rPr kumimoji="0" lang="en-US" altLang="zh-CN" sz="100" b="0" i="0" u="none" strike="noStrike" kern="0" cap="none" spc="0" normalizeH="0" baseline="0" noProof="0" dirty="0" smtClean="0">
                <a:ln>
                  <a:noFill/>
                </a:ln>
                <a:solidFill>
                  <a:schemeClr val="bg1">
                    <a:lumMod val="95000"/>
                  </a:schemeClr>
                </a:solidFill>
                <a:effectLst/>
                <a:uLnTx/>
                <a:uFillTx/>
              </a:rPr>
              <a:t>www.ypppt.com/xiazai</a:t>
            </a:r>
            <a:r>
              <a:rPr kumimoji="0" lang="en-US" altLang="zh-CN" sz="100" b="0" i="0" u="none" strike="noStrike" kern="0" cap="none" spc="0" normalizeH="0" baseline="0" noProof="0" dirty="0" smtClean="0">
                <a:ln>
                  <a:noFill/>
                </a:ln>
                <a:solidFill>
                  <a:schemeClr val="bg1">
                    <a:lumMod val="95000"/>
                  </a:schemeClr>
                </a:solidFill>
                <a:effectLst/>
                <a:uLnTx/>
                <a:uFillTx/>
              </a:rPr>
              <a:t>/</a:t>
            </a:r>
          </a:p>
        </p:txBody>
      </p:sp>
    </p:spTree>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6" name="图片 5" descr="手捧地球"/>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573020"/>
            <a:ext cx="4490720" cy="4284980"/>
          </a:xfrm>
          <a:prstGeom prst="rect">
            <a:avLst/>
          </a:prstGeom>
        </p:spPr>
      </p:pic>
      <p:sp>
        <p:nvSpPr>
          <p:cNvPr id="3" name="文本框 2"/>
          <p:cNvSpPr txBox="1"/>
          <p:nvPr/>
        </p:nvSpPr>
        <p:spPr>
          <a:xfrm>
            <a:off x="4701540" y="2102485"/>
            <a:ext cx="6369051" cy="2554545"/>
          </a:xfrm>
          <a:prstGeom prst="rect">
            <a:avLst/>
          </a:prstGeom>
          <a:noFill/>
        </p:spPr>
        <p:txBody>
          <a:bodyPr wrap="none" rtlCol="0" anchor="t">
            <a:spAutoFit/>
          </a:bodyPr>
          <a:lstStyle/>
          <a:p>
            <a:pPr algn="l"/>
            <a:r>
              <a:rPr lang="zh-CN" altLang="en-US" sz="8000" b="1" dirty="0">
                <a:gradFill>
                  <a:gsLst>
                    <a:gs pos="0">
                      <a:srgbClr val="E33A3F"/>
                    </a:gs>
                    <a:gs pos="100000">
                      <a:srgbClr val="E98D5E"/>
                    </a:gs>
                  </a:gsLst>
                  <a:lin ang="5400000" scaled="0"/>
                </a:gradFill>
                <a:effectLst/>
                <a:cs typeface="+mn-ea"/>
                <a:sym typeface="+mn-lt"/>
              </a:rPr>
              <a:t>世界</a:t>
            </a:r>
            <a:r>
              <a:rPr lang="zh-CN" altLang="en-US" sz="8000" b="1" dirty="0">
                <a:gradFill>
                  <a:gsLst>
                    <a:gs pos="0">
                      <a:srgbClr val="348A8D"/>
                    </a:gs>
                    <a:gs pos="100000">
                      <a:srgbClr val="55BFB7"/>
                    </a:gs>
                  </a:gsLst>
                  <a:lin ang="5400000" scaled="0"/>
                </a:gradFill>
                <a:effectLst/>
                <a:cs typeface="+mn-ea"/>
                <a:sym typeface="+mn-lt"/>
              </a:rPr>
              <a:t>环境问题</a:t>
            </a:r>
            <a:br>
              <a:rPr lang="zh-CN" altLang="en-US" sz="8000" b="1" dirty="0">
                <a:gradFill>
                  <a:gsLst>
                    <a:gs pos="0">
                      <a:srgbClr val="348A8D"/>
                    </a:gs>
                    <a:gs pos="100000">
                      <a:srgbClr val="55BFB7"/>
                    </a:gs>
                  </a:gsLst>
                  <a:lin ang="5400000" scaled="0"/>
                </a:gradFill>
                <a:effectLst/>
                <a:cs typeface="+mn-ea"/>
                <a:sym typeface="+mn-lt"/>
              </a:rPr>
            </a:br>
            <a:endParaRPr lang="zh-CN" altLang="en-US" sz="8000" b="1" dirty="0">
              <a:gradFill>
                <a:gsLst>
                  <a:gs pos="0">
                    <a:srgbClr val="348A8D"/>
                  </a:gs>
                  <a:gs pos="100000">
                    <a:srgbClr val="55BFB7"/>
                  </a:gs>
                </a:gsLst>
                <a:lin ang="5400000" scaled="0"/>
              </a:gradFill>
              <a:effectLst/>
              <a:cs typeface="+mn-ea"/>
              <a:sym typeface="+mn-lt"/>
            </a:endParaRPr>
          </a:p>
        </p:txBody>
      </p:sp>
      <p:sp>
        <p:nvSpPr>
          <p:cNvPr id="7" name="文本框 6"/>
          <p:cNvSpPr txBox="1"/>
          <p:nvPr/>
        </p:nvSpPr>
        <p:spPr>
          <a:xfrm>
            <a:off x="6070283" y="1403350"/>
            <a:ext cx="3549015" cy="583565"/>
          </a:xfrm>
          <a:prstGeom prst="rect">
            <a:avLst/>
          </a:prstGeom>
          <a:noFill/>
        </p:spPr>
        <p:txBody>
          <a:bodyPr wrap="square" rtlCol="0">
            <a:spAutoFit/>
          </a:bodyPr>
          <a:lstStyle/>
          <a:p>
            <a:pPr algn="ctr"/>
            <a:r>
              <a:rPr lang="en-US" sz="3200" b="1">
                <a:solidFill>
                  <a:srgbClr val="348A8D"/>
                </a:solidFill>
                <a:cs typeface="+mn-ea"/>
                <a:sym typeface="+mn-lt"/>
              </a:rPr>
              <a:t>PART.02</a:t>
            </a:r>
          </a:p>
        </p:txBody>
      </p:sp>
      <p:grpSp>
        <p:nvGrpSpPr>
          <p:cNvPr id="8" name="组合 7"/>
          <p:cNvGrpSpPr/>
          <p:nvPr/>
        </p:nvGrpSpPr>
        <p:grpSpPr>
          <a:xfrm>
            <a:off x="5180648" y="3563620"/>
            <a:ext cx="5328285" cy="829945"/>
            <a:chOff x="7379" y="5643"/>
            <a:chExt cx="8391" cy="1307"/>
          </a:xfrm>
        </p:grpSpPr>
        <p:sp>
          <p:nvSpPr>
            <p:cNvPr id="10" name="文本框 9"/>
            <p:cNvSpPr txBox="1"/>
            <p:nvPr/>
          </p:nvSpPr>
          <p:spPr>
            <a:xfrm>
              <a:off x="7379" y="5643"/>
              <a:ext cx="8391" cy="1307"/>
            </a:xfrm>
            <a:prstGeom prst="rect">
              <a:avLst/>
            </a:prstGeom>
            <a:noFill/>
          </p:spPr>
          <p:txBody>
            <a:bodyPr wrap="square" rtlCol="0" anchor="t">
              <a:spAutoFit/>
            </a:bodyPr>
            <a:lstStyle/>
            <a:p>
              <a:pPr algn="dist"/>
              <a:r>
                <a:rPr lang="en-US" altLang="zh-CN" sz="4800">
                  <a:solidFill>
                    <a:srgbClr val="E6594A"/>
                  </a:solidFill>
                  <a:cs typeface="+mn-ea"/>
                  <a:sym typeface="+mn-lt"/>
                </a:rPr>
                <a:t>E</a:t>
              </a:r>
              <a:r>
                <a:rPr lang="zh-CN" altLang="en-US" sz="2000">
                  <a:solidFill>
                    <a:srgbClr val="E6594A"/>
                  </a:solidFill>
                  <a:cs typeface="+mn-ea"/>
                  <a:sym typeface="+mn-lt"/>
                </a:rPr>
                <a:t>nvironment protection&gt; &gt;</a:t>
              </a:r>
            </a:p>
          </p:txBody>
        </p:sp>
        <p:sp>
          <p:nvSpPr>
            <p:cNvPr id="13" name="文本框 12"/>
            <p:cNvSpPr txBox="1"/>
            <p:nvPr/>
          </p:nvSpPr>
          <p:spPr>
            <a:xfrm>
              <a:off x="8269" y="5715"/>
              <a:ext cx="7268" cy="628"/>
            </a:xfrm>
            <a:prstGeom prst="rect">
              <a:avLst/>
            </a:prstGeom>
            <a:noFill/>
          </p:spPr>
          <p:txBody>
            <a:bodyPr wrap="square" rtlCol="0" anchor="t">
              <a:spAutoFit/>
            </a:bodyPr>
            <a:lstStyle/>
            <a:p>
              <a:pPr algn="dist"/>
              <a:r>
                <a:rPr lang="zh-CN" altLang="en-US" sz="2000" dirty="0">
                  <a:solidFill>
                    <a:srgbClr val="348A8D"/>
                  </a:solidFill>
                  <a:cs typeface="+mn-ea"/>
                  <a:sym typeface="+mn-lt"/>
                </a:rPr>
                <a:t>共建清洁美丽世界</a:t>
              </a:r>
            </a:p>
          </p:txBody>
        </p:sp>
      </p:grpSp>
      <p:cxnSp>
        <p:nvCxnSpPr>
          <p:cNvPr id="14" name="直接连接符 13"/>
          <p:cNvCxnSpPr/>
          <p:nvPr/>
        </p:nvCxnSpPr>
        <p:spPr>
          <a:xfrm>
            <a:off x="5201920" y="4414520"/>
            <a:ext cx="5285740" cy="0"/>
          </a:xfrm>
          <a:prstGeom prst="line">
            <a:avLst/>
          </a:prstGeom>
          <a:ln w="25400" cmpd="sng">
            <a:solidFill>
              <a:srgbClr val="E33A3F"/>
            </a:solidFill>
            <a:prstDash val="sysDot"/>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4929505" y="4545330"/>
            <a:ext cx="5830570" cy="830997"/>
          </a:xfrm>
          <a:prstGeom prst="rect">
            <a:avLst/>
          </a:prstGeom>
          <a:noFill/>
        </p:spPr>
        <p:txBody>
          <a:bodyPr wrap="square" rtlCol="0">
            <a:spAutoFit/>
          </a:bodyPr>
          <a:lstStyle/>
          <a:p>
            <a:pPr algn="ctr" fontAlgn="auto">
              <a:lnSpc>
                <a:spcPct val="150000"/>
              </a:lnSpc>
            </a:pPr>
            <a:r>
              <a:rPr lang="zh-CN" altLang="en-US" sz="800">
                <a:cs typeface="+mn-ea"/>
                <a:sym typeface="+mn-lt"/>
              </a:rPr>
              <a:t>Please input the text you needPlease input the text you needPlease input the text you need</a:t>
            </a:r>
            <a:r>
              <a:rPr lang="en-US" altLang="zh-CN" sz="800">
                <a:cs typeface="+mn-ea"/>
                <a:sym typeface="+mn-lt"/>
              </a:rPr>
              <a:t>  </a:t>
            </a:r>
            <a:r>
              <a:rPr lang="zh-CN" altLang="en-US" sz="800">
                <a:cs typeface="+mn-ea"/>
                <a:sym typeface="+mn-lt"/>
              </a:rPr>
              <a:t>Please input the text you </a:t>
            </a:r>
          </a:p>
          <a:p>
            <a:pPr algn="ctr" fontAlgn="auto">
              <a:lnSpc>
                <a:spcPct val="150000"/>
              </a:lnSpc>
            </a:pPr>
            <a:r>
              <a:rPr lang="zh-CN" altLang="en-US" sz="800">
                <a:cs typeface="+mn-ea"/>
                <a:sym typeface="+mn-lt"/>
              </a:rPr>
              <a:t>needPlease input the text you needPlease input the text you needPlease input the text you</a:t>
            </a:r>
            <a:r>
              <a:rPr lang="en-US" altLang="zh-CN" sz="800">
                <a:cs typeface="+mn-ea"/>
                <a:sym typeface="+mn-lt"/>
              </a:rPr>
              <a:t>  </a:t>
            </a:r>
            <a:r>
              <a:rPr lang="zh-CN" altLang="en-US" sz="800">
                <a:cs typeface="+mn-ea"/>
                <a:sym typeface="+mn-lt"/>
              </a:rPr>
              <a:t>Please input </a:t>
            </a:r>
          </a:p>
          <a:p>
            <a:pPr algn="ctr" fontAlgn="auto">
              <a:lnSpc>
                <a:spcPct val="150000"/>
              </a:lnSpc>
            </a:pPr>
            <a:r>
              <a:rPr lang="zh-CN" altLang="en-US" sz="800">
                <a:cs typeface="+mn-ea"/>
                <a:sym typeface="+mn-lt"/>
              </a:rPr>
              <a:t>the text youneedPlease input the text you need</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mYyYzc4YWY1ZTRiYTI0MDVhNmVmYmUzNjc4ZmNiMGYifQ=="/>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a"/>
  <p:tag name="KSO_WM_UNIT_INDEX" val="1"/>
  <p:tag name="KSO_WM_UNIT_ID" val="custom160443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443"/>
  <p:tag name="KSO_WM_UNIT_TYPE" val="f"/>
  <p:tag name="KSO_WM_UNIT_INDEX" val="1"/>
  <p:tag name="KSO_WM_UNIT_ID" val="custom160443_2*f*1"/>
  <p:tag name="KSO_WM_UNIT_CLEAR" val="1"/>
  <p:tag name="KSO_WM_UNIT_LAYERLEVEL" val="1"/>
  <p:tag name="KSO_WM_UNIT_VALUE" val="297"/>
  <p:tag name="KSO_WM_UNIT_HIGHLIGHT" val="0"/>
  <p:tag name="KSO_WM_UNIT_COMPATIBLE" val="0"/>
  <p:tag name="KSO_WM_UNIT_PRESET_TEXT_INDEX" val="5"/>
  <p:tag name="KSO_WM_UNIT_PRESET_TEXT_LEN" val="232"/>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wpqx13o">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2709</Words>
  <Application>Microsoft Office PowerPoint</Application>
  <PresentationFormat>宽屏</PresentationFormat>
  <Paragraphs>232</Paragraphs>
  <Slides>37</Slides>
  <Notes>25</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37</vt:i4>
      </vt:variant>
    </vt:vector>
  </HeadingPairs>
  <TitlesOfParts>
    <vt:vector size="48" baseType="lpstr">
      <vt:lpstr>Meiryo</vt:lpstr>
      <vt:lpstr>等线</vt:lpstr>
      <vt:lpstr>宋体</vt:lpstr>
      <vt:lpstr>微软雅黑</vt:lpstr>
      <vt:lpstr>Arial</vt:lpstr>
      <vt:lpstr>Calibri</vt:lpstr>
      <vt:lpstr>Calibri Light</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39</cp:revision>
  <dcterms:created xsi:type="dcterms:W3CDTF">2022-03-15T03:38:00Z</dcterms:created>
  <dcterms:modified xsi:type="dcterms:W3CDTF">2023-01-19T03:48:25Z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BFDD9C0426F540FDAB012A553086550D</vt:lpwstr>
  </property>
  <property fmtid="{D5CDD505-2E9C-101B-9397-08002B2CF9AE}" pid="3" name="KSOProductBuildVer">
    <vt:lpwstr>2052-11.1.0.11636</vt:lpwstr>
  </property>
  <property fmtid="{D5CDD505-2E9C-101B-9397-08002B2CF9AE}" pid="4" name="commondata">
    <vt:lpwstr>eyJoZGlkIjoiM2YyNDJkZGY5YmVlNDIxMTk3YzRlYTE5NWEyMjRhMzAifQ==</vt:lpwstr>
  </property>
</Properties>
</file>