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3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4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5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6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7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8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9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0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11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2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13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14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15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16.xml" ContentType="application/vnd.openxmlformats-officedocument.presentationml.notesSlide+xml"/>
  <Override PartName="/ppt/tags/tag113.xml" ContentType="application/vnd.openxmlformats-officedocument.presentationml.tags+xml"/>
  <Override PartName="/ppt/notesSlides/notesSlide17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notesSlides/notesSlide18.xml" ContentType="application/vnd.openxmlformats-officedocument.presentationml.notesSl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99" r:id="rId2"/>
    <p:sldMasterId id="2147483703" r:id="rId3"/>
  </p:sldMasterIdLst>
  <p:notesMasterIdLst>
    <p:notesMasterId r:id="rId29"/>
  </p:notesMasterIdLst>
  <p:handoutMasterIdLst>
    <p:handoutMasterId r:id="rId30"/>
  </p:handoutMasterIdLst>
  <p:sldIdLst>
    <p:sldId id="1029" r:id="rId4"/>
    <p:sldId id="1022" r:id="rId5"/>
    <p:sldId id="1024" r:id="rId6"/>
    <p:sldId id="1007" r:id="rId7"/>
    <p:sldId id="1069" r:id="rId8"/>
    <p:sldId id="1066" r:id="rId9"/>
    <p:sldId id="1073" r:id="rId10"/>
    <p:sldId id="1067" r:id="rId11"/>
    <p:sldId id="1068" r:id="rId12"/>
    <p:sldId id="1058" r:id="rId13"/>
    <p:sldId id="1055" r:id="rId14"/>
    <p:sldId id="1070" r:id="rId15"/>
    <p:sldId id="1051" r:id="rId16"/>
    <p:sldId id="1059" r:id="rId17"/>
    <p:sldId id="1036" r:id="rId18"/>
    <p:sldId id="1071" r:id="rId19"/>
    <p:sldId id="1037" r:id="rId20"/>
    <p:sldId id="1072" r:id="rId21"/>
    <p:sldId id="1060" r:id="rId22"/>
    <p:sldId id="1052" r:id="rId23"/>
    <p:sldId id="1031" r:id="rId24"/>
    <p:sldId id="1040" r:id="rId25"/>
    <p:sldId id="1057" r:id="rId26"/>
    <p:sldId id="1061" r:id="rId27"/>
    <p:sldId id="1074" r:id="rId28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472A"/>
    <a:srgbClr val="EEC2A9"/>
    <a:srgbClr val="FFCC00"/>
    <a:srgbClr val="FD5E26"/>
    <a:srgbClr val="FEEC44"/>
    <a:srgbClr val="2559D3"/>
    <a:srgbClr val="E7E7E7"/>
    <a:srgbClr val="FF6600"/>
    <a:srgbClr val="FDE1BC"/>
    <a:srgbClr val="C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5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4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39437-B85F-4001-98C6-74332DF9AEE0}" type="datetimeFigureOut">
              <a:rPr lang="zh-CN" altLang="en-US" smtClean="0"/>
              <a:t>2023/1/27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24735-94FB-4AD5-B818-F698181815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290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fld id="{84E59D5C-8B8E-4192-9E03-D1B41BBD0C7A}" type="datetimeFigureOut">
              <a:rPr lang="zh-CN" altLang="en-US" smtClean="0"/>
              <a:pPr/>
              <a:t>2023/1/27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fld id="{5F8BD154-03BA-4D72-ADF4-05EE086A7B4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266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8号-创中黑-Regular" panose="00000500000000000000" pitchFamily="2" charset="-122"/>
        <a:ea typeface="字魂58号-创中黑-Regular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8号-创中黑-Regular" panose="00000500000000000000" pitchFamily="2" charset="-122"/>
        <a:ea typeface="字魂58号-创中黑-Regular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8号-创中黑-Regular" panose="00000500000000000000" pitchFamily="2" charset="-122"/>
        <a:ea typeface="字魂58号-创中黑-Regular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8号-创中黑-Regular" panose="00000500000000000000" pitchFamily="2" charset="-122"/>
        <a:ea typeface="字魂58号-创中黑-Regular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8号-创中黑-Regular" panose="00000500000000000000" pitchFamily="2" charset="-122"/>
        <a:ea typeface="字魂58号-创中黑-Regular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770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240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636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650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BD154-03BA-4D72-ADF4-05EE086A7B47}" type="slidenum">
              <a:rPr lang="zh-CN" altLang="en-US" smtClean="0"/>
              <a:pPr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053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4205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9200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BD154-03BA-4D72-ADF4-05EE086A7B47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9533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801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054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98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3772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051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8570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BD154-03BA-4D72-ADF4-05EE086A7B47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3854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BD154-03BA-4D72-ADF4-05EE086A7B47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8282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BD154-03BA-4D72-ADF4-05EE086A7B47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0306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327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2A6EB-9F69-4690-847A-BD7D4AC91A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Light" panose="020B0300000000000000" pitchFamily="34" charset="-122"/>
              <a:ea typeface="思源黑体 Light" panose="020B0300000000000000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764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BD154-03BA-4D72-ADF4-05EE086A7B47}" type="slidenum">
              <a:rPr lang="zh-CN" altLang="en-US" smtClean="0"/>
              <a:pPr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5954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19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355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201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660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60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600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299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9827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036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664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886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256704" y="64871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3204993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770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515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49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644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0581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517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45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5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2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7039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17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06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32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380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993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290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1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7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8A31B13F-EB86-4E92-BD7D-B68E8034CB5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B34A88FC-B0E6-4FC7-A3D4-17548FFC69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097" y="109026"/>
            <a:ext cx="1335803" cy="1283632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6CE9AC22-2E74-47C4-AEF5-A2D00FD844B0}"/>
              </a:ext>
            </a:extLst>
          </p:cNvPr>
          <p:cNvSpPr txBox="1"/>
          <p:nvPr userDrawn="1"/>
        </p:nvSpPr>
        <p:spPr>
          <a:xfrm>
            <a:off x="458284" y="427676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solidFill>
                  <a:srgbClr val="B7472A"/>
                </a:solidFill>
                <a:latin typeface="+mj-ea"/>
                <a:ea typeface="+mj-ea"/>
              </a:rPr>
              <a:t>光盘</a:t>
            </a:r>
            <a:endParaRPr lang="en-US" altLang="zh-CN" dirty="0">
              <a:solidFill>
                <a:srgbClr val="B7472A"/>
              </a:solidFill>
              <a:latin typeface="+mj-ea"/>
              <a:ea typeface="+mj-ea"/>
            </a:endParaRPr>
          </a:p>
          <a:p>
            <a:pPr algn="ctr"/>
            <a:r>
              <a:rPr lang="zh-CN" altLang="en-US" dirty="0">
                <a:solidFill>
                  <a:srgbClr val="B7472A"/>
                </a:solidFill>
                <a:latin typeface="+mj-ea"/>
                <a:ea typeface="+mj-ea"/>
              </a:rPr>
              <a:t>行动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5444FE8D-94B5-41BE-909C-5B00F7BA264F}"/>
              </a:ext>
            </a:extLst>
          </p:cNvPr>
          <p:cNvSpPr txBox="1"/>
          <p:nvPr userDrawn="1"/>
        </p:nvSpPr>
        <p:spPr>
          <a:xfrm>
            <a:off x="1430180" y="39832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solidFill>
                  <a:srgbClr val="EEC2A9"/>
                </a:solidFill>
                <a:latin typeface="+mj-ea"/>
                <a:ea typeface="+mj-ea"/>
              </a:rPr>
              <a:t>反对浪费</a:t>
            </a:r>
          </a:p>
        </p:txBody>
      </p:sp>
    </p:spTree>
    <p:extLst>
      <p:ext uri="{BB962C8B-B14F-4D97-AF65-F5344CB8AC3E}">
        <p14:creationId xmlns:p14="http://schemas.microsoft.com/office/powerpoint/2010/main" val="145341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8F80CF72-4495-490D-9F0F-068AEB401F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B34A88FC-B0E6-4FC7-A3D4-17548FFC69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097" y="109026"/>
            <a:ext cx="1335803" cy="1283632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6CE9AC22-2E74-47C4-AEF5-A2D00FD844B0}"/>
              </a:ext>
            </a:extLst>
          </p:cNvPr>
          <p:cNvSpPr txBox="1"/>
          <p:nvPr userDrawn="1"/>
        </p:nvSpPr>
        <p:spPr>
          <a:xfrm>
            <a:off x="458284" y="427676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solidFill>
                  <a:srgbClr val="B7472A"/>
                </a:solidFill>
                <a:latin typeface="+mj-ea"/>
                <a:ea typeface="+mj-ea"/>
              </a:rPr>
              <a:t>光盘</a:t>
            </a:r>
            <a:endParaRPr lang="en-US" altLang="zh-CN" dirty="0">
              <a:solidFill>
                <a:srgbClr val="B7472A"/>
              </a:solidFill>
              <a:latin typeface="+mj-ea"/>
              <a:ea typeface="+mj-ea"/>
            </a:endParaRPr>
          </a:p>
          <a:p>
            <a:pPr algn="ctr"/>
            <a:r>
              <a:rPr lang="zh-CN" altLang="en-US" dirty="0">
                <a:solidFill>
                  <a:srgbClr val="B7472A"/>
                </a:solidFill>
                <a:latin typeface="+mj-ea"/>
                <a:ea typeface="+mj-ea"/>
              </a:rPr>
              <a:t>行动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5444FE8D-94B5-41BE-909C-5B00F7BA264F}"/>
              </a:ext>
            </a:extLst>
          </p:cNvPr>
          <p:cNvSpPr txBox="1"/>
          <p:nvPr userDrawn="1"/>
        </p:nvSpPr>
        <p:spPr>
          <a:xfrm>
            <a:off x="1430180" y="39832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solidFill>
                  <a:srgbClr val="EEC2A9"/>
                </a:solidFill>
                <a:latin typeface="+mj-ea"/>
                <a:ea typeface="+mj-ea"/>
              </a:rPr>
              <a:t>珍惜粮食</a:t>
            </a:r>
          </a:p>
        </p:txBody>
      </p:sp>
    </p:spTree>
    <p:extLst>
      <p:ext uri="{BB962C8B-B14F-4D97-AF65-F5344CB8AC3E}">
        <p14:creationId xmlns:p14="http://schemas.microsoft.com/office/powerpoint/2010/main" val="5605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24BC9961-2F2A-4632-B899-59FC11DC7A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B34A88FC-B0E6-4FC7-A3D4-17548FFC69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097" y="109026"/>
            <a:ext cx="1335803" cy="1283632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6CE9AC22-2E74-47C4-AEF5-A2D00FD844B0}"/>
              </a:ext>
            </a:extLst>
          </p:cNvPr>
          <p:cNvSpPr txBox="1"/>
          <p:nvPr userDrawn="1"/>
        </p:nvSpPr>
        <p:spPr>
          <a:xfrm>
            <a:off x="458284" y="427676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solidFill>
                  <a:srgbClr val="B7472A"/>
                </a:solidFill>
                <a:latin typeface="+mn-ea"/>
                <a:ea typeface="+mn-ea"/>
              </a:rPr>
              <a:t>光盘</a:t>
            </a:r>
            <a:endParaRPr lang="en-US" altLang="zh-CN" dirty="0">
              <a:solidFill>
                <a:srgbClr val="B7472A"/>
              </a:solidFill>
              <a:latin typeface="+mn-ea"/>
              <a:ea typeface="+mn-ea"/>
            </a:endParaRPr>
          </a:p>
          <a:p>
            <a:pPr algn="ctr"/>
            <a:r>
              <a:rPr lang="zh-CN" altLang="en-US" dirty="0">
                <a:solidFill>
                  <a:srgbClr val="B7472A"/>
                </a:solidFill>
                <a:latin typeface="+mn-ea"/>
                <a:ea typeface="+mn-ea"/>
              </a:rPr>
              <a:t>行动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5444FE8D-94B5-41BE-909C-5B00F7BA264F}"/>
              </a:ext>
            </a:extLst>
          </p:cNvPr>
          <p:cNvSpPr txBox="1"/>
          <p:nvPr userDrawn="1"/>
        </p:nvSpPr>
        <p:spPr>
          <a:xfrm>
            <a:off x="1430179" y="39832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solidFill>
                  <a:srgbClr val="EEC2A9"/>
                </a:solidFill>
                <a:latin typeface="+mn-ea"/>
                <a:ea typeface="+mn-ea"/>
              </a:rPr>
              <a:t>粮言背后</a:t>
            </a:r>
          </a:p>
        </p:txBody>
      </p:sp>
    </p:spTree>
    <p:extLst>
      <p:ext uri="{BB962C8B-B14F-4D97-AF65-F5344CB8AC3E}">
        <p14:creationId xmlns:p14="http://schemas.microsoft.com/office/powerpoint/2010/main" val="152677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7721581D-61AB-4A37-BFC8-36B2A73FE42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C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B34A88FC-B0E6-4FC7-A3D4-17548FFC69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097" y="109026"/>
            <a:ext cx="1335803" cy="1283632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6CE9AC22-2E74-47C4-AEF5-A2D00FD844B0}"/>
              </a:ext>
            </a:extLst>
          </p:cNvPr>
          <p:cNvSpPr txBox="1"/>
          <p:nvPr userDrawn="1"/>
        </p:nvSpPr>
        <p:spPr>
          <a:xfrm>
            <a:off x="458284" y="427676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solidFill>
                  <a:srgbClr val="B7472A"/>
                </a:solidFill>
                <a:latin typeface="+mj-ea"/>
                <a:ea typeface="+mj-ea"/>
              </a:rPr>
              <a:t>光盘</a:t>
            </a:r>
            <a:endParaRPr lang="en-US" altLang="zh-CN" dirty="0">
              <a:solidFill>
                <a:srgbClr val="B7472A"/>
              </a:solidFill>
              <a:latin typeface="+mj-ea"/>
              <a:ea typeface="+mj-ea"/>
            </a:endParaRPr>
          </a:p>
          <a:p>
            <a:pPr algn="ctr"/>
            <a:r>
              <a:rPr lang="zh-CN" altLang="en-US" dirty="0">
                <a:solidFill>
                  <a:srgbClr val="B7472A"/>
                </a:solidFill>
                <a:latin typeface="+mj-ea"/>
                <a:ea typeface="+mj-ea"/>
              </a:rPr>
              <a:t>行动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5444FE8D-94B5-41BE-909C-5B00F7BA264F}"/>
              </a:ext>
            </a:extLst>
          </p:cNvPr>
          <p:cNvSpPr txBox="1"/>
          <p:nvPr userDrawn="1"/>
        </p:nvSpPr>
        <p:spPr>
          <a:xfrm>
            <a:off x="1430178" y="39832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solidFill>
                  <a:srgbClr val="EEC2A9"/>
                </a:solidFill>
                <a:latin typeface="+mj-ea"/>
                <a:ea typeface="+mj-ea"/>
              </a:rPr>
              <a:t>居安思危</a:t>
            </a:r>
          </a:p>
        </p:txBody>
      </p:sp>
    </p:spTree>
    <p:extLst>
      <p:ext uri="{BB962C8B-B14F-4D97-AF65-F5344CB8AC3E}">
        <p14:creationId xmlns:p14="http://schemas.microsoft.com/office/powerpoint/2010/main" val="247209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FDACB28-01BA-403B-A0C4-97262D878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5131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16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1" r:id="rId2"/>
    <p:sldLayoutId id="2147483672" r:id="rId3"/>
    <p:sldLayoutId id="2147483673" r:id="rId4"/>
    <p:sldLayoutId id="2147483684" r:id="rId5"/>
    <p:sldLayoutId id="2147483683" r:id="rId6"/>
    <p:sldLayoutId id="2147483682" r:id="rId7"/>
    <p:sldLayoutId id="2147483676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207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3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notesSlide" Target="../notesSlides/notesSlide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image" Target="../media/image3.png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12" Type="http://schemas.openxmlformats.org/officeDocument/2006/relationships/image" Target="../media/image7.png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image" Target="../media/image3.png"/><Relationship Id="rId5" Type="http://schemas.openxmlformats.org/officeDocument/2006/relationships/tags" Target="../tags/tag55.xml"/><Relationship Id="rId10" Type="http://schemas.openxmlformats.org/officeDocument/2006/relationships/image" Target="../media/image6.png"/><Relationship Id="rId4" Type="http://schemas.openxmlformats.org/officeDocument/2006/relationships/tags" Target="../tags/tag54.xml"/><Relationship Id="rId9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10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image" Target="../media/image11.png"/><Relationship Id="rId5" Type="http://schemas.openxmlformats.org/officeDocument/2006/relationships/tags" Target="../tags/tag68.xml"/><Relationship Id="rId10" Type="http://schemas.openxmlformats.org/officeDocument/2006/relationships/notesSlide" Target="../notesSlides/notesSlide10.xml"/><Relationship Id="rId4" Type="http://schemas.openxmlformats.org/officeDocument/2006/relationships/tags" Target="../tags/tag67.xml"/><Relationship Id="rId9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image" Target="../media/image3.pn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image" Target="../media/image7.png"/><Relationship Id="rId5" Type="http://schemas.openxmlformats.org/officeDocument/2006/relationships/tags" Target="../tags/tag76.xml"/><Relationship Id="rId10" Type="http://schemas.openxmlformats.org/officeDocument/2006/relationships/image" Target="../media/image6.png"/><Relationship Id="rId4" Type="http://schemas.openxmlformats.org/officeDocument/2006/relationships/tags" Target="../tags/tag75.xml"/><Relationship Id="rId9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4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5" Type="http://schemas.openxmlformats.org/officeDocument/2006/relationships/image" Target="../media/image13.png"/><Relationship Id="rId4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12" Type="http://schemas.openxmlformats.org/officeDocument/2006/relationships/image" Target="../media/image3.png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image" Target="../media/image7.png"/><Relationship Id="rId5" Type="http://schemas.openxmlformats.org/officeDocument/2006/relationships/tags" Target="../tags/tag90.xml"/><Relationship Id="rId10" Type="http://schemas.openxmlformats.org/officeDocument/2006/relationships/image" Target="../media/image6.png"/><Relationship Id="rId4" Type="http://schemas.openxmlformats.org/officeDocument/2006/relationships/tags" Target="../tags/tag89.xml"/><Relationship Id="rId9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15.xml"/><Relationship Id="rId21" Type="http://schemas.openxmlformats.org/officeDocument/2006/relationships/image" Target="../media/image5.png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17" Type="http://schemas.openxmlformats.org/officeDocument/2006/relationships/tags" Target="../tags/tag29.xml"/><Relationship Id="rId2" Type="http://schemas.openxmlformats.org/officeDocument/2006/relationships/tags" Target="../tags/tag14.xml"/><Relationship Id="rId16" Type="http://schemas.openxmlformats.org/officeDocument/2006/relationships/tags" Target="../tags/tag28.xml"/><Relationship Id="rId20" Type="http://schemas.openxmlformats.org/officeDocument/2006/relationships/image" Target="../media/image4.png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5" Type="http://schemas.openxmlformats.org/officeDocument/2006/relationships/tags" Target="../tags/tag27.xml"/><Relationship Id="rId10" Type="http://schemas.openxmlformats.org/officeDocument/2006/relationships/tags" Target="../tags/tag22.xml"/><Relationship Id="rId19" Type="http://schemas.openxmlformats.org/officeDocument/2006/relationships/notesSlide" Target="../notesSlides/notesSlide2.xml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tags" Target="../tags/tag2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image" Target="../media/image14.png"/><Relationship Id="rId5" Type="http://schemas.openxmlformats.org/officeDocument/2006/relationships/tags" Target="../tags/tag97.xml"/><Relationship Id="rId10" Type="http://schemas.openxmlformats.org/officeDocument/2006/relationships/notesSlide" Target="../notesSlides/notesSlide15.xml"/><Relationship Id="rId4" Type="http://schemas.openxmlformats.org/officeDocument/2006/relationships/tags" Target="../tags/tag96.xml"/><Relationship Id="rId9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13" Type="http://schemas.openxmlformats.org/officeDocument/2006/relationships/slideLayout" Target="../slideLayouts/slideLayout5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12" Type="http://schemas.openxmlformats.org/officeDocument/2006/relationships/tags" Target="../tags/tag112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11" Type="http://schemas.openxmlformats.org/officeDocument/2006/relationships/tags" Target="../tags/tag111.xml"/><Relationship Id="rId5" Type="http://schemas.openxmlformats.org/officeDocument/2006/relationships/tags" Target="../tags/tag105.xml"/><Relationship Id="rId15" Type="http://schemas.openxmlformats.org/officeDocument/2006/relationships/image" Target="../media/image15.png"/><Relationship Id="rId10" Type="http://schemas.openxmlformats.org/officeDocument/2006/relationships/tags" Target="../tags/tag110.xml"/><Relationship Id="rId4" Type="http://schemas.openxmlformats.org/officeDocument/2006/relationships/tags" Target="../tags/tag104.xml"/><Relationship Id="rId9" Type="http://schemas.openxmlformats.org/officeDocument/2006/relationships/tags" Target="../tags/tag109.xml"/><Relationship Id="rId14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3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13" Type="http://schemas.openxmlformats.org/officeDocument/2006/relationships/notesSlide" Target="../notesSlides/notesSlide19.xml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11" Type="http://schemas.openxmlformats.org/officeDocument/2006/relationships/tags" Target="../tags/tag127.xml"/><Relationship Id="rId5" Type="http://schemas.openxmlformats.org/officeDocument/2006/relationships/tags" Target="../tags/tag121.xml"/><Relationship Id="rId15" Type="http://schemas.openxmlformats.org/officeDocument/2006/relationships/image" Target="../media/image3.png"/><Relationship Id="rId10" Type="http://schemas.openxmlformats.org/officeDocument/2006/relationships/tags" Target="../tags/tag126.xml"/><Relationship Id="rId4" Type="http://schemas.openxmlformats.org/officeDocument/2006/relationships/tags" Target="../tags/tag120.xml"/><Relationship Id="rId9" Type="http://schemas.openxmlformats.org/officeDocument/2006/relationships/tags" Target="../tags/tag125.xml"/><Relationship Id="rId1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image" Target="../media/image7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image" Target="../media/image3.png"/><Relationship Id="rId5" Type="http://schemas.openxmlformats.org/officeDocument/2006/relationships/tags" Target="../tags/tag34.xml"/><Relationship Id="rId10" Type="http://schemas.openxmlformats.org/officeDocument/2006/relationships/image" Target="../media/image6.png"/><Relationship Id="rId4" Type="http://schemas.openxmlformats.org/officeDocument/2006/relationships/tags" Target="../tags/tag33.xml"/><Relationship Id="rId9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10" Type="http://schemas.openxmlformats.org/officeDocument/2006/relationships/image" Target="../media/image8.png"/><Relationship Id="rId4" Type="http://schemas.openxmlformats.org/officeDocument/2006/relationships/tags" Target="../tags/tag40.xml"/><Relationship Id="rId9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DAF9393E-AED6-488A-B36E-873CD103320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69620450-26CC-4854-AC39-9DD8BCED918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4345550"/>
            <a:ext cx="7467600" cy="1066800"/>
          </a:xfrm>
          <a:prstGeom prst="rect">
            <a:avLst/>
          </a:prstGeom>
          <a:solidFill>
            <a:srgbClr val="EEC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813217CF-3A4A-4E09-A4B2-7F5B8F84C26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76023" y="1179104"/>
            <a:ext cx="4698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800" dirty="0">
                <a:solidFill>
                  <a:schemeClr val="bg1"/>
                </a:solidFill>
                <a:cs typeface="+mn-ea"/>
                <a:sym typeface="+mn-lt"/>
              </a:rPr>
              <a:t>光盘行动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29FF183D-2064-40AD-ACA3-8E697B65B8D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76023" y="2592352"/>
            <a:ext cx="4698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800" dirty="0">
                <a:solidFill>
                  <a:schemeClr val="bg1"/>
                </a:solidFill>
                <a:cs typeface="+mn-ea"/>
                <a:sym typeface="+mn-lt"/>
              </a:rPr>
              <a:t>拒绝浪费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F1619780-12F5-4A65-B24F-892301C7966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08030" y="0"/>
            <a:ext cx="6983970" cy="6858000"/>
          </a:xfrm>
          <a:custGeom>
            <a:avLst/>
            <a:gdLst>
              <a:gd name="connsiteX0" fmla="*/ 0 w 6983970"/>
              <a:gd name="connsiteY0" fmla="*/ 0 h 6858000"/>
              <a:gd name="connsiteX1" fmla="*/ 6983970 w 6983970"/>
              <a:gd name="connsiteY1" fmla="*/ 0 h 6858000"/>
              <a:gd name="connsiteX2" fmla="*/ 6983970 w 6983970"/>
              <a:gd name="connsiteY2" fmla="*/ 6858000 h 6858000"/>
              <a:gd name="connsiteX3" fmla="*/ 0 w 698397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3970" h="6858000">
                <a:moveTo>
                  <a:pt x="0" y="0"/>
                </a:moveTo>
                <a:lnTo>
                  <a:pt x="6983970" y="0"/>
                </a:lnTo>
                <a:lnTo>
                  <a:pt x="698397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F89F898D-E9B0-435E-9EC5-81CB8E186CB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36465" y="4438761"/>
            <a:ext cx="5477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珍惜粮食 厉行节约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5A9580DE-7F24-4291-9C03-EEC8A0793F5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9512307" y="2235085"/>
            <a:ext cx="1846659" cy="3607634"/>
          </a:xfrm>
          <a:prstGeom prst="rect">
            <a:avLst/>
          </a:prstGeom>
          <a:noFill/>
        </p:spPr>
        <p:txBody>
          <a:bodyPr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cs typeface="+mn-ea"/>
                <a:sym typeface="+mn-lt"/>
              </a:rPr>
              <a:t>坚决制止餐饮浪费行为切实培养节约习惯，在全社会营造浪费可耻节约为荣的氛围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0340F1AD-C991-4007-9F07-0038617094FC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242910" y="1015281"/>
            <a:ext cx="738664" cy="2815363"/>
          </a:xfrm>
          <a:prstGeom prst="rect">
            <a:avLst/>
          </a:prstGeom>
          <a:noFill/>
        </p:spPr>
        <p:txBody>
          <a:bodyPr vert="eaVert" wrap="square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</a:lvl1pPr>
          </a:lstStyle>
          <a:p>
            <a:r>
              <a:rPr lang="zh-CN" altLang="en-US" dirty="0">
                <a:cs typeface="+mn-ea"/>
                <a:sym typeface="+mn-lt"/>
              </a:rPr>
              <a:t>习近平总书记作出指示：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B28EB467-715D-4BFF-A16E-EC56EC297D26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2179552" y="5523301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汇报</a:t>
            </a:r>
            <a:r>
              <a:rPr lang="zh-CN" altLang="en-US" dirty="0" smtClean="0">
                <a:solidFill>
                  <a:schemeClr val="bg1"/>
                </a:solidFill>
                <a:cs typeface="+mn-ea"/>
                <a:sym typeface="+mn-lt"/>
              </a:rPr>
              <a:t>人</a:t>
            </a:r>
            <a:r>
              <a:rPr lang="zh-CN" altLang="en-US" dirty="0" smtClean="0">
                <a:solidFill>
                  <a:schemeClr val="bg1"/>
                </a:solidFill>
                <a:cs typeface="+mn-ea"/>
                <a:sym typeface="+mn-lt"/>
              </a:rPr>
              <a:t>：优品</a:t>
            </a:r>
            <a:r>
              <a:rPr lang="en-US" altLang="zh-CN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jiandan59">
            <a:extLst>
              <a:ext uri="{FF2B5EF4-FFF2-40B4-BE49-F238E27FC236}">
                <a16:creationId xmlns="" xmlns:a16="http://schemas.microsoft.com/office/drawing/2014/main" id="{9E474106-4545-4023-B66E-4D1803609C8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47642" y="5808138"/>
            <a:ext cx="5337181" cy="665310"/>
          </a:xfrm>
          <a:prstGeom prst="rect">
            <a:avLst/>
          </a:prstGeom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ctr" defTabSz="866943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please replace text, click add relevant headline, modify the text content, also can copy your content to this </a:t>
            </a:r>
            <a:r>
              <a:rPr kumimoji="0" lang="en-US" altLang="zh-CN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directly.please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 replace text, click add relevant headline, modify the text content</a:t>
            </a:r>
            <a:endParaRPr kumimoji="0" lang="en-GB" altLang="zh-CN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EA197296-E222-45A3-8A00-B085B428749D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00193" y="502404"/>
            <a:ext cx="51931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Cherish grain and practice strict economy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4530" y="3597750"/>
            <a:ext cx="4740865" cy="33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7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8" grpId="0"/>
      <p:bldP spid="14" grpId="0"/>
      <p:bldP spid="22" grpId="0"/>
      <p:bldP spid="24" grpId="0"/>
      <p:bldP spid="21" grpId="0"/>
      <p:bldP spid="26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B3F43CC1-31EA-4CA1-928A-FE3F79BDD58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弧形 5">
            <a:extLst>
              <a:ext uri="{FF2B5EF4-FFF2-40B4-BE49-F238E27FC236}">
                <a16:creationId xmlns="" xmlns:a16="http://schemas.microsoft.com/office/drawing/2014/main" id="{04BFF10D-909A-4F0E-9DCD-AD1B3169DA9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779617" y="1617562"/>
            <a:ext cx="4632767" cy="4632767"/>
          </a:xfrm>
          <a:prstGeom prst="arc">
            <a:avLst>
              <a:gd name="adj1" fmla="val 8612945"/>
              <a:gd name="adj2" fmla="val 23399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弧形 6">
            <a:extLst>
              <a:ext uri="{FF2B5EF4-FFF2-40B4-BE49-F238E27FC236}">
                <a16:creationId xmlns="" xmlns:a16="http://schemas.microsoft.com/office/drawing/2014/main" id="{D8CF231B-C47C-4E2C-8913-A881A8F118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3586" y="1441531"/>
            <a:ext cx="4984830" cy="4984830"/>
          </a:xfrm>
          <a:prstGeom prst="arc">
            <a:avLst>
              <a:gd name="adj1" fmla="val 8328321"/>
              <a:gd name="adj2" fmla="val 24971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CE417169-F804-4479-B6FB-709923E9751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6742" y="510444"/>
            <a:ext cx="4118516" cy="3957664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4DD97A4C-E124-4E71-94B4-AC14845B06D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152765" y="1617562"/>
            <a:ext cx="16626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600" b="0" i="0" u="none" strike="noStrike" kern="1200" cap="none" spc="0" normalizeH="0" baseline="0" noProof="0" dirty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srgbClr val="B7472A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DBFFD40F-0FB2-477D-9CB1-AA4655657AC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310901" y="4291199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EEC2A9"/>
                </a:solidFill>
                <a:effectLst/>
                <a:uLnTx/>
                <a:uFillTx/>
                <a:cs typeface="+mn-ea"/>
                <a:sym typeface="+mn-lt"/>
              </a:rPr>
              <a:t>粮言背后</a:t>
            </a:r>
          </a:p>
        </p:txBody>
      </p:sp>
      <p:sp>
        <p:nvSpPr>
          <p:cNvPr id="23" name="矩形 28">
            <a:extLst>
              <a:ext uri="{FF2B5EF4-FFF2-40B4-BE49-F238E27FC236}">
                <a16:creationId xmlns="" xmlns:a16="http://schemas.microsoft.com/office/drawing/2014/main" id="{A4C49B7E-FDFA-48C6-9FF3-2A3F6ADCA7F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H="1">
            <a:off x="2575752" y="5770822"/>
            <a:ext cx="7040497" cy="587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replace text, click add relevant headline, modify the text content, also can copy your content to this directly. Please replace </a:t>
            </a:r>
            <a:r>
              <a:rPr kumimoji="0" lang="en-US" altLang="zh-CN" sz="14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textrelevat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o this directly</a:t>
            </a:r>
            <a:endParaRPr kumimoji="0" lang="en-GB" altLang="zh-CN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9749" y="0"/>
            <a:ext cx="4740865" cy="334401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3127" y="1344677"/>
            <a:ext cx="2717444" cy="551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9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ceholder 3">
            <a:extLst>
              <a:ext uri="{FF2B5EF4-FFF2-40B4-BE49-F238E27FC236}">
                <a16:creationId xmlns="" xmlns:a16="http://schemas.microsoft.com/office/drawing/2014/main" id="{C46278E4-C4E2-4B59-A1C6-5BBD55AF5CB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94801" y="5249132"/>
            <a:ext cx="10519256" cy="961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chemeClr val="bg1"/>
                </a:solidFill>
                <a:latin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zh-CN" altLang="en-US" dirty="0">
                <a:latin typeface="+mn-lt"/>
                <a:cs typeface="+mn-ea"/>
                <a:sym typeface="+mn-lt"/>
              </a:rPr>
              <a:t>光荣的历史使命，伟大的奋斗目标，复杂的内外环境，都呼唤我们保持艰苦朴素的作风，要进一步加强宣传教育，切实培养节约习惯，在全社会营造浪费可耻、节约为荣的氛围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FAC9A852-53F5-479C-91A7-509422A246D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94801" y="4515994"/>
            <a:ext cx="10202398" cy="552036"/>
          </a:xfrm>
          <a:prstGeom prst="rect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B445CF1E-163D-49A3-95EA-3DEB3384709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124880" y="4544504"/>
            <a:ext cx="3673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CN" altLang="en-US" sz="2400" kern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直面当下，拒绝“剩”宴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CFFFF4D2-2C4D-44CB-98F9-548E8901DA2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646622" y="1590769"/>
            <a:ext cx="45505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尽管我国粮食生产连年丰收，对粮食安全还是始终要有危机意识，今年全球新冠肺炎疫情所带来的影响更是给我们敲响了警钟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1901" y="826487"/>
            <a:ext cx="3870736" cy="387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68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">
            <a:extLst>
              <a:ext uri="{FF2B5EF4-FFF2-40B4-BE49-F238E27FC236}">
                <a16:creationId xmlns="" xmlns:a16="http://schemas.microsoft.com/office/drawing/2014/main" id="{A3AA211B-7BE8-4FF7-A393-5256B37EFFD7}"/>
              </a:ext>
            </a:extLst>
          </p:cNvPr>
          <p:cNvSpPr/>
          <p:nvPr/>
        </p:nvSpPr>
        <p:spPr>
          <a:xfrm>
            <a:off x="3274559" y="1966332"/>
            <a:ext cx="5621867" cy="852092"/>
          </a:xfrm>
          <a:prstGeom prst="roundRect">
            <a:avLst/>
          </a:prstGeom>
          <a:solidFill>
            <a:srgbClr val="EEC2A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 anchorCtr="1">
            <a:normAutofit/>
          </a:bodyPr>
          <a:lstStyle/>
          <a:p>
            <a:pPr algn="r">
              <a:lnSpc>
                <a:spcPct val="120000"/>
              </a:lnSpc>
            </a:pP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Aichitds8-1">
            <a:extLst>
              <a:ext uri="{FF2B5EF4-FFF2-40B4-BE49-F238E27FC236}">
                <a16:creationId xmlns="" xmlns:a16="http://schemas.microsoft.com/office/drawing/2014/main" id="{B60CB012-D824-4A3F-ABEC-0ED794D61C7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474084" y="1935852"/>
            <a:ext cx="5243832" cy="7195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 sz="2000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sym typeface="+mn-lt"/>
              </a:rPr>
              <a:t>餐饮浪费现象，触目惊心、令人心痛！</a:t>
            </a:r>
          </a:p>
        </p:txBody>
      </p:sp>
      <p:sp>
        <p:nvSpPr>
          <p:cNvPr id="16" name="文本框 9">
            <a:extLst>
              <a:ext uri="{FF2B5EF4-FFF2-40B4-BE49-F238E27FC236}">
                <a16:creationId xmlns="" xmlns:a16="http://schemas.microsoft.com/office/drawing/2014/main" id="{B663EBFC-E0E6-4E3D-B29C-C96D32D99306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395739" y="3724794"/>
            <a:ext cx="2592172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lv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 sz="2000" kern="0">
                <a:solidFill>
                  <a:schemeClr val="bg1"/>
                </a:solidFill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pPr algn="just"/>
            <a:r>
              <a:rPr lang="zh-CN" altLang="en-US" sz="1800" dirty="0">
                <a:latin typeface="+mn-lt"/>
                <a:ea typeface="+mn-ea"/>
                <a:cs typeface="+mn-ea"/>
                <a:sym typeface="+mn-lt"/>
              </a:rPr>
              <a:t>成于勤俭，败于奢侈，这是我们的古人先贤很早就提出来的醒世箴言。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4914C3CE-E09F-48EA-96DE-14BA311AC869}"/>
              </a:ext>
            </a:extLst>
          </p:cNvPr>
          <p:cNvSpPr txBox="1"/>
          <p:nvPr/>
        </p:nvSpPr>
        <p:spPr>
          <a:xfrm>
            <a:off x="4787270" y="3724794"/>
            <a:ext cx="2654622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lv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 kern="0">
                <a:solidFill>
                  <a:schemeClr val="bg1"/>
                </a:solidFill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自全国开展“光盘行动”以来，“舌尖上的浪费”现象大为改观。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134D8EA1-C9EC-4CF4-928F-A8722AE45301}"/>
              </a:ext>
            </a:extLst>
          </p:cNvPr>
          <p:cNvSpPr txBox="1"/>
          <p:nvPr/>
        </p:nvSpPr>
        <p:spPr>
          <a:xfrm>
            <a:off x="8143168" y="3724794"/>
            <a:ext cx="2653093" cy="15327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lv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 kern="0">
                <a:solidFill>
                  <a:schemeClr val="bg1"/>
                </a:solidFill>
                <a:latin typeface="字魂58号-创中黑-Regular" panose="00000500000000000000" pitchFamily="2" charset="-122"/>
                <a:ea typeface="字魂58号-创中黑-Regular" panose="00000500000000000000" pitchFamily="2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总的来说，铺张浪费的少了，适量用餐的多了，勤俭节约的意识普遍提高了。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989EAE82-CF33-4BA8-A1E4-39B5844522A4}"/>
              </a:ext>
            </a:extLst>
          </p:cNvPr>
          <p:cNvSpPr/>
          <p:nvPr/>
        </p:nvSpPr>
        <p:spPr>
          <a:xfrm>
            <a:off x="1207578" y="3261360"/>
            <a:ext cx="3003945" cy="2214880"/>
          </a:xfrm>
          <a:prstGeom prst="rect">
            <a:avLst/>
          </a:prstGeom>
          <a:noFill/>
          <a:ln>
            <a:solidFill>
              <a:srgbClr val="EEC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F870860D-2C22-44E8-9CD7-861C7B5B0032}"/>
              </a:ext>
            </a:extLst>
          </p:cNvPr>
          <p:cNvSpPr/>
          <p:nvPr/>
        </p:nvSpPr>
        <p:spPr>
          <a:xfrm>
            <a:off x="4594029" y="3261360"/>
            <a:ext cx="3003945" cy="2214880"/>
          </a:xfrm>
          <a:prstGeom prst="rect">
            <a:avLst/>
          </a:prstGeom>
          <a:noFill/>
          <a:ln>
            <a:solidFill>
              <a:srgbClr val="EEC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EF466A-D1D8-4D67-A422-684B99BE8750}"/>
              </a:ext>
            </a:extLst>
          </p:cNvPr>
          <p:cNvSpPr/>
          <p:nvPr/>
        </p:nvSpPr>
        <p:spPr>
          <a:xfrm>
            <a:off x="7985557" y="3261360"/>
            <a:ext cx="3003945" cy="2214880"/>
          </a:xfrm>
          <a:prstGeom prst="rect">
            <a:avLst/>
          </a:prstGeom>
          <a:noFill/>
          <a:ln>
            <a:solidFill>
              <a:srgbClr val="EEC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2">
            <a:extLst>
              <a:ext uri="{FF2B5EF4-FFF2-40B4-BE49-F238E27FC236}">
                <a16:creationId xmlns="" xmlns:a16="http://schemas.microsoft.com/office/drawing/2014/main" id="{BBA6AE98-904A-493C-91F0-0F4F7DF35E97}"/>
              </a:ext>
            </a:extLst>
          </p:cNvPr>
          <p:cNvSpPr/>
          <p:nvPr/>
        </p:nvSpPr>
        <p:spPr>
          <a:xfrm>
            <a:off x="1085748" y="3142055"/>
            <a:ext cx="3237445" cy="119305"/>
          </a:xfrm>
          <a:prstGeom prst="roundRect">
            <a:avLst/>
          </a:prstGeom>
          <a:solidFill>
            <a:srgbClr val="EEC2A9"/>
          </a:solidFill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2">
            <a:extLst>
              <a:ext uri="{FF2B5EF4-FFF2-40B4-BE49-F238E27FC236}">
                <a16:creationId xmlns="" xmlns:a16="http://schemas.microsoft.com/office/drawing/2014/main" id="{59C7ECB1-7067-411D-8E89-CF70F9E4E890}"/>
              </a:ext>
            </a:extLst>
          </p:cNvPr>
          <p:cNvSpPr/>
          <p:nvPr/>
        </p:nvSpPr>
        <p:spPr>
          <a:xfrm>
            <a:off x="4477279" y="3142055"/>
            <a:ext cx="3237445" cy="119305"/>
          </a:xfrm>
          <a:prstGeom prst="roundRect">
            <a:avLst/>
          </a:prstGeom>
          <a:solidFill>
            <a:srgbClr val="EEC2A9"/>
          </a:solidFill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2">
            <a:extLst>
              <a:ext uri="{FF2B5EF4-FFF2-40B4-BE49-F238E27FC236}">
                <a16:creationId xmlns="" xmlns:a16="http://schemas.microsoft.com/office/drawing/2014/main" id="{CF3D89E2-E6DE-41FB-BFA1-39E7AB48FC5B}"/>
              </a:ext>
            </a:extLst>
          </p:cNvPr>
          <p:cNvSpPr/>
          <p:nvPr/>
        </p:nvSpPr>
        <p:spPr>
          <a:xfrm>
            <a:off x="7868808" y="3142055"/>
            <a:ext cx="3237445" cy="119305"/>
          </a:xfrm>
          <a:prstGeom prst="roundRect">
            <a:avLst/>
          </a:prstGeom>
          <a:solidFill>
            <a:srgbClr val="EEC2A9"/>
          </a:solidFill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82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五边形 17">
            <a:extLst>
              <a:ext uri="{FF2B5EF4-FFF2-40B4-BE49-F238E27FC236}">
                <a16:creationId xmlns="" xmlns:a16="http://schemas.microsoft.com/office/drawing/2014/main" id="{A90C60AD-219A-4DC4-A99D-B80996EFFD0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6241" y="5037749"/>
            <a:ext cx="3306568" cy="830997"/>
          </a:xfrm>
          <a:prstGeom prst="homePlate">
            <a:avLst/>
          </a:prstGeom>
          <a:solidFill>
            <a:srgbClr val="EEC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7">
            <a:extLst>
              <a:ext uri="{FF2B5EF4-FFF2-40B4-BE49-F238E27FC236}">
                <a16:creationId xmlns="" xmlns:a16="http://schemas.microsoft.com/office/drawing/2014/main" id="{D16EA69D-C7F2-409C-BB70-A3EFA2722F5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126012" y="2058647"/>
            <a:ext cx="2262158" cy="3906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世界第三大稻米出口国，越南紧随其后，宣布自</a:t>
            </a: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24</a:t>
            </a: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日起，暂停大米及大米产品出口；全球最大的小麦出口国之一，哈萨克斯坦也宣布禁止出口小麦、土豆等</a:t>
            </a: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11</a:t>
            </a: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种农产品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文本框 8">
            <a:extLst>
              <a:ext uri="{FF2B5EF4-FFF2-40B4-BE49-F238E27FC236}">
                <a16:creationId xmlns="" xmlns:a16="http://schemas.microsoft.com/office/drawing/2014/main" id="{A660A4D5-A6C2-4C5C-AE6F-FE13BF65992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788306" y="2058647"/>
            <a:ext cx="2262158" cy="3906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据不完全统计，当前全球范围内已经有</a:t>
            </a: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8</a:t>
            </a: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个国家宣布了粮食出口限制措施，其中包括俄罗斯、埃及、越南、印度、哈萨克斯坦、塞尔维亚、泰国、柬埔寨。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文本框 9">
            <a:extLst>
              <a:ext uri="{FF2B5EF4-FFF2-40B4-BE49-F238E27FC236}">
                <a16:creationId xmlns="" xmlns:a16="http://schemas.microsoft.com/office/drawing/2014/main" id="{D8BF96CE-1A1C-4B42-8F05-E00139C3A16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107493" y="2058647"/>
            <a:ext cx="2677656" cy="3906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联合国粮食及农业组织近日发出警告称，新冠肺炎疫情可能会导致全球出现新一轮粮食危机。该组织预计，如果不及时采取有效的干预措施，粮食供应链在今年的</a:t>
            </a: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月到</a:t>
            </a: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月将会出现被扰乱的情况。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7" name="直接连接符 33">
            <a:extLst>
              <a:ext uri="{FF2B5EF4-FFF2-40B4-BE49-F238E27FC236}">
                <a16:creationId xmlns="" xmlns:a16="http://schemas.microsoft.com/office/drawing/2014/main" id="{931D0740-3977-4A6F-AAF6-6B3F18DEF3E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6733991" y="2153371"/>
            <a:ext cx="0" cy="33852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34">
            <a:extLst>
              <a:ext uri="{FF2B5EF4-FFF2-40B4-BE49-F238E27FC236}">
                <a16:creationId xmlns="" xmlns:a16="http://schemas.microsoft.com/office/drawing/2014/main" id="{531E6BF6-27F9-4729-8025-A984435BF8EB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9126012" y="2153370"/>
            <a:ext cx="0" cy="33852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6">
            <a:extLst>
              <a:ext uri="{FF2B5EF4-FFF2-40B4-BE49-F238E27FC236}">
                <a16:creationId xmlns="" xmlns:a16="http://schemas.microsoft.com/office/drawing/2014/main" id="{98E6645F-A34D-498D-A637-A9B49A00D5AF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1312621" y="2153369"/>
            <a:ext cx="0" cy="33852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289A1F90-4F3B-419D-96E9-7F338C9A3CE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943038" y="5037749"/>
            <a:ext cx="27407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近期各国收紧粮食出口的消息</a:t>
            </a:r>
          </a:p>
        </p:txBody>
      </p:sp>
      <p:sp>
        <p:nvSpPr>
          <p:cNvPr id="2" name="椭圆 1"/>
          <p:cNvSpPr/>
          <p:nvPr/>
        </p:nvSpPr>
        <p:spPr>
          <a:xfrm>
            <a:off x="816241" y="1756611"/>
            <a:ext cx="3069959" cy="2995863"/>
          </a:xfrm>
          <a:prstGeom prst="ellipse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304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5" grpId="0"/>
      <p:bldP spid="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768FDB86-482B-4898-A717-34B607F88B12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弧形 5">
            <a:extLst>
              <a:ext uri="{FF2B5EF4-FFF2-40B4-BE49-F238E27FC236}">
                <a16:creationId xmlns="" xmlns:a16="http://schemas.microsoft.com/office/drawing/2014/main" id="{04BFF10D-909A-4F0E-9DCD-AD1B3169DA9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779617" y="1617562"/>
            <a:ext cx="4632767" cy="4632767"/>
          </a:xfrm>
          <a:prstGeom prst="arc">
            <a:avLst>
              <a:gd name="adj1" fmla="val 8612945"/>
              <a:gd name="adj2" fmla="val 23399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弧形 6">
            <a:extLst>
              <a:ext uri="{FF2B5EF4-FFF2-40B4-BE49-F238E27FC236}">
                <a16:creationId xmlns="" xmlns:a16="http://schemas.microsoft.com/office/drawing/2014/main" id="{D8CF231B-C47C-4E2C-8913-A881A8F118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3586" y="1441531"/>
            <a:ext cx="4984830" cy="4984830"/>
          </a:xfrm>
          <a:prstGeom prst="arc">
            <a:avLst>
              <a:gd name="adj1" fmla="val 8328321"/>
              <a:gd name="adj2" fmla="val 24971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CE417169-F804-4479-B6FB-709923E9751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6742" y="510444"/>
            <a:ext cx="4118516" cy="3957664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4DD97A4C-E124-4E71-94B4-AC14845B06D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152764" y="1617562"/>
            <a:ext cx="1662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600" b="0" i="0" u="none" strike="noStrike" kern="1200" cap="none" spc="0" normalizeH="0" baseline="0" noProof="0" dirty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srgbClr val="B7472A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DBFFD40F-0FB2-477D-9CB1-AA4655657AC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310902" y="4291199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EEC2A9"/>
                </a:solidFill>
                <a:effectLst/>
                <a:uLnTx/>
                <a:uFillTx/>
                <a:cs typeface="+mn-ea"/>
                <a:sym typeface="+mn-lt"/>
              </a:rPr>
              <a:t>珍惜食物</a:t>
            </a:r>
          </a:p>
        </p:txBody>
      </p:sp>
      <p:sp>
        <p:nvSpPr>
          <p:cNvPr id="23" name="矩形 28">
            <a:extLst>
              <a:ext uri="{FF2B5EF4-FFF2-40B4-BE49-F238E27FC236}">
                <a16:creationId xmlns="" xmlns:a16="http://schemas.microsoft.com/office/drawing/2014/main" id="{A4C49B7E-FDFA-48C6-9FF3-2A3F6ADCA7F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H="1">
            <a:off x="2575752" y="5770822"/>
            <a:ext cx="7040497" cy="587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replace text, click add relevant headline, modify the text content, also can copy your content to this directly. Please replace </a:t>
            </a:r>
            <a:r>
              <a:rPr kumimoji="0" lang="en-US" altLang="zh-CN" sz="14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textrelevat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o this directly</a:t>
            </a:r>
            <a:endParaRPr kumimoji="0" lang="en-GB" altLang="zh-CN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3127" y="1344677"/>
            <a:ext cx="2717444" cy="5513323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9749" y="0"/>
            <a:ext cx="4740865" cy="33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89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12821" y="3326792"/>
            <a:ext cx="6879204" cy="3007894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形状 2342">
            <a:extLst>
              <a:ext uri="{FF2B5EF4-FFF2-40B4-BE49-F238E27FC236}">
                <a16:creationId xmlns="" xmlns:a16="http://schemas.microsoft.com/office/drawing/2014/main" id="{66339FC4-2CDC-4534-B779-35DE56B8BA9F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92670" y="1686573"/>
            <a:ext cx="10806660" cy="1297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在一些自助餐厅的入口处，常常贴有温馨提示，提醒顾客勤拿少取，吃多少拿多少，如果剩餐超标，将给予一定的罚款，这样就会很少出现顾客浪费食物的现象。有的餐馆还会推出一系列激励举措，比如，如果顾客没有浪费食物，买单时可享受优惠折扣，还可以领取小礼品等，以此鼓励人们文明就餐、勤俭节约。</a:t>
            </a:r>
          </a:p>
        </p:txBody>
      </p:sp>
      <p:sp>
        <p:nvSpPr>
          <p:cNvPr id="4" name="矩形 20">
            <a:extLst>
              <a:ext uri="{FF2B5EF4-FFF2-40B4-BE49-F238E27FC236}">
                <a16:creationId xmlns="" xmlns:a16="http://schemas.microsoft.com/office/drawing/2014/main" id="{626DA532-7BB7-4103-AB8E-D750F317150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flipH="1">
            <a:off x="5854594" y="4544774"/>
            <a:ext cx="4381044" cy="571930"/>
          </a:xfrm>
          <a:prstGeom prst="rect">
            <a:avLst/>
          </a:prstGeom>
          <a:solidFill>
            <a:srgbClr val="B7472A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zh-CN" altLang="en-US" sz="2800" kern="0" dirty="0">
                <a:solidFill>
                  <a:schemeClr val="bg1"/>
                </a:solidFill>
                <a:cs typeface="+mn-ea"/>
                <a:sym typeface="+mn-lt"/>
              </a:rPr>
              <a:t>成于勤俭，败于奢侈</a:t>
            </a:r>
          </a:p>
        </p:txBody>
      </p:sp>
    </p:spTree>
    <p:extLst>
      <p:ext uri="{BB962C8B-B14F-4D97-AF65-F5344CB8AC3E}">
        <p14:creationId xmlns:p14="http://schemas.microsoft.com/office/powerpoint/2010/main" val="347323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="" xmlns:a16="http://schemas.microsoft.com/office/drawing/2014/main" id="{49B24393-34DF-4BC1-A253-5D2A5E92DFCD}"/>
              </a:ext>
            </a:extLst>
          </p:cNvPr>
          <p:cNvSpPr/>
          <p:nvPr/>
        </p:nvSpPr>
        <p:spPr>
          <a:xfrm>
            <a:off x="2206171" y="2138612"/>
            <a:ext cx="1010558" cy="1010558"/>
          </a:xfrm>
          <a:prstGeom prst="ellipse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="" xmlns:a16="http://schemas.microsoft.com/office/drawing/2014/main" id="{F1D9DF9A-FEAA-4870-812A-51BB58A88EBD}"/>
              </a:ext>
            </a:extLst>
          </p:cNvPr>
          <p:cNvSpPr/>
          <p:nvPr/>
        </p:nvSpPr>
        <p:spPr>
          <a:xfrm>
            <a:off x="5590721" y="2138612"/>
            <a:ext cx="1010558" cy="1010558"/>
          </a:xfrm>
          <a:prstGeom prst="ellipse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="" xmlns:a16="http://schemas.microsoft.com/office/drawing/2014/main" id="{D7A42E98-C63C-488F-B78C-36CB680042B8}"/>
              </a:ext>
            </a:extLst>
          </p:cNvPr>
          <p:cNvSpPr/>
          <p:nvPr/>
        </p:nvSpPr>
        <p:spPr>
          <a:xfrm>
            <a:off x="8975271" y="2138612"/>
            <a:ext cx="1010558" cy="1010558"/>
          </a:xfrm>
          <a:prstGeom prst="ellipse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Oval 4">
            <a:extLst>
              <a:ext uri="{FF2B5EF4-FFF2-40B4-BE49-F238E27FC236}">
                <a16:creationId xmlns="" xmlns:a16="http://schemas.microsoft.com/office/drawing/2014/main" id="{1BBCFCF7-81AD-4BBD-9FD0-91332CF63BEB}"/>
              </a:ext>
            </a:extLst>
          </p:cNvPr>
          <p:cNvSpPr/>
          <p:nvPr/>
        </p:nvSpPr>
        <p:spPr>
          <a:xfrm>
            <a:off x="2469242" y="2415534"/>
            <a:ext cx="484416" cy="456714"/>
          </a:xfrm>
          <a:custGeom>
            <a:avLst/>
            <a:gdLst>
              <a:gd name="connsiteX0" fmla="*/ 479184 w 579765"/>
              <a:gd name="connsiteY0" fmla="*/ 450811 h 546611"/>
              <a:gd name="connsiteX1" fmla="*/ 522705 w 579765"/>
              <a:gd name="connsiteY1" fmla="*/ 483599 h 546611"/>
              <a:gd name="connsiteX2" fmla="*/ 489864 w 579765"/>
              <a:gd name="connsiteY2" fmla="*/ 527050 h 546611"/>
              <a:gd name="connsiteX3" fmla="*/ 486126 w 579765"/>
              <a:gd name="connsiteY3" fmla="*/ 527405 h 546611"/>
              <a:gd name="connsiteX4" fmla="*/ 25909 w 579765"/>
              <a:gd name="connsiteY4" fmla="*/ 546598 h 546611"/>
              <a:gd name="connsiteX5" fmla="*/ 9177 w 579765"/>
              <a:gd name="connsiteY5" fmla="*/ 531226 h 546611"/>
              <a:gd name="connsiteX6" fmla="*/ 22972 w 579765"/>
              <a:gd name="connsiteY6" fmla="*/ 514699 h 546611"/>
              <a:gd name="connsiteX7" fmla="*/ 523867 w 579765"/>
              <a:gd name="connsiteY7" fmla="*/ 320444 h 546611"/>
              <a:gd name="connsiteX8" fmla="*/ 571213 w 579765"/>
              <a:gd name="connsiteY8" fmla="*/ 347548 h 546611"/>
              <a:gd name="connsiteX9" fmla="*/ 544069 w 579765"/>
              <a:gd name="connsiteY9" fmla="*/ 394824 h 546611"/>
              <a:gd name="connsiteX10" fmla="*/ 540153 w 579765"/>
              <a:gd name="connsiteY10" fmla="*/ 395623 h 546611"/>
              <a:gd name="connsiteX11" fmla="*/ 107894 w 579765"/>
              <a:gd name="connsiteY11" fmla="*/ 466004 h 546611"/>
              <a:gd name="connsiteX12" fmla="*/ 89471 w 579765"/>
              <a:gd name="connsiteY12" fmla="*/ 452764 h 546611"/>
              <a:gd name="connsiteX13" fmla="*/ 101130 w 579765"/>
              <a:gd name="connsiteY13" fmla="*/ 434635 h 546611"/>
              <a:gd name="connsiteX14" fmla="*/ 121126 w 579765"/>
              <a:gd name="connsiteY14" fmla="*/ 197866 h 546611"/>
              <a:gd name="connsiteX15" fmla="*/ 153128 w 579765"/>
              <a:gd name="connsiteY15" fmla="*/ 211556 h 546611"/>
              <a:gd name="connsiteX16" fmla="*/ 121126 w 579765"/>
              <a:gd name="connsiteY16" fmla="*/ 225246 h 546611"/>
              <a:gd name="connsiteX17" fmla="*/ 89124 w 579765"/>
              <a:gd name="connsiteY17" fmla="*/ 211556 h 546611"/>
              <a:gd name="connsiteX18" fmla="*/ 121126 w 579765"/>
              <a:gd name="connsiteY18" fmla="*/ 197866 h 546611"/>
              <a:gd name="connsiteX19" fmla="*/ 121133 w 579765"/>
              <a:gd name="connsiteY19" fmla="*/ 187236 h 546611"/>
              <a:gd name="connsiteX20" fmla="*/ 38538 w 579765"/>
              <a:gd name="connsiteY20" fmla="*/ 211586 h 546611"/>
              <a:gd name="connsiteX21" fmla="*/ 121133 w 579765"/>
              <a:gd name="connsiteY21" fmla="*/ 235934 h 546611"/>
              <a:gd name="connsiteX22" fmla="*/ 203639 w 579765"/>
              <a:gd name="connsiteY22" fmla="*/ 211497 h 546611"/>
              <a:gd name="connsiteX23" fmla="*/ 121133 w 579765"/>
              <a:gd name="connsiteY23" fmla="*/ 187236 h 546611"/>
              <a:gd name="connsiteX24" fmla="*/ 288719 w 579765"/>
              <a:gd name="connsiteY24" fmla="*/ 123490 h 546611"/>
              <a:gd name="connsiteX25" fmla="*/ 320721 w 579765"/>
              <a:gd name="connsiteY25" fmla="*/ 137180 h 546611"/>
              <a:gd name="connsiteX26" fmla="*/ 288719 w 579765"/>
              <a:gd name="connsiteY26" fmla="*/ 150870 h 546611"/>
              <a:gd name="connsiteX27" fmla="*/ 256717 w 579765"/>
              <a:gd name="connsiteY27" fmla="*/ 137180 h 546611"/>
              <a:gd name="connsiteX28" fmla="*/ 288719 w 579765"/>
              <a:gd name="connsiteY28" fmla="*/ 123490 h 546611"/>
              <a:gd name="connsiteX29" fmla="*/ 288726 w 579765"/>
              <a:gd name="connsiteY29" fmla="*/ 112857 h 546611"/>
              <a:gd name="connsiteX30" fmla="*/ 206131 w 579765"/>
              <a:gd name="connsiteY30" fmla="*/ 137206 h 546611"/>
              <a:gd name="connsiteX31" fmla="*/ 288726 w 579765"/>
              <a:gd name="connsiteY31" fmla="*/ 161555 h 546611"/>
              <a:gd name="connsiteX32" fmla="*/ 371320 w 579765"/>
              <a:gd name="connsiteY32" fmla="*/ 137206 h 546611"/>
              <a:gd name="connsiteX33" fmla="*/ 288726 w 579765"/>
              <a:gd name="connsiteY33" fmla="*/ 112857 h 546611"/>
              <a:gd name="connsiteX34" fmla="*/ 458640 w 579765"/>
              <a:gd name="connsiteY34" fmla="*/ 49114 h 546611"/>
              <a:gd name="connsiteX35" fmla="*/ 490642 w 579765"/>
              <a:gd name="connsiteY35" fmla="*/ 62804 h 546611"/>
              <a:gd name="connsiteX36" fmla="*/ 458640 w 579765"/>
              <a:gd name="connsiteY36" fmla="*/ 76494 h 546611"/>
              <a:gd name="connsiteX37" fmla="*/ 426638 w 579765"/>
              <a:gd name="connsiteY37" fmla="*/ 62804 h 546611"/>
              <a:gd name="connsiteX38" fmla="*/ 458640 w 579765"/>
              <a:gd name="connsiteY38" fmla="*/ 49114 h 546611"/>
              <a:gd name="connsiteX39" fmla="*/ 458632 w 579765"/>
              <a:gd name="connsiteY39" fmla="*/ 38478 h 546611"/>
              <a:gd name="connsiteX40" fmla="*/ 376038 w 579765"/>
              <a:gd name="connsiteY40" fmla="*/ 62827 h 546611"/>
              <a:gd name="connsiteX41" fmla="*/ 458632 w 579765"/>
              <a:gd name="connsiteY41" fmla="*/ 87175 h 546611"/>
              <a:gd name="connsiteX42" fmla="*/ 541227 w 579765"/>
              <a:gd name="connsiteY42" fmla="*/ 62827 h 546611"/>
              <a:gd name="connsiteX43" fmla="*/ 458632 w 579765"/>
              <a:gd name="connsiteY43" fmla="*/ 38478 h 546611"/>
              <a:gd name="connsiteX44" fmla="*/ 458632 w 579765"/>
              <a:gd name="connsiteY44" fmla="*/ 0 h 546611"/>
              <a:gd name="connsiteX45" fmla="*/ 579765 w 579765"/>
              <a:gd name="connsiteY45" fmla="*/ 62827 h 546611"/>
              <a:gd name="connsiteX46" fmla="*/ 579765 w 579765"/>
              <a:gd name="connsiteY46" fmla="*/ 155778 h 546611"/>
              <a:gd name="connsiteX47" fmla="*/ 458632 w 579765"/>
              <a:gd name="connsiteY47" fmla="*/ 218606 h 546611"/>
              <a:gd name="connsiteX48" fmla="*/ 409770 w 579765"/>
              <a:gd name="connsiteY48" fmla="*/ 213629 h 546611"/>
              <a:gd name="connsiteX49" fmla="*/ 409770 w 579765"/>
              <a:gd name="connsiteY49" fmla="*/ 230158 h 546611"/>
              <a:gd name="connsiteX50" fmla="*/ 288726 w 579765"/>
              <a:gd name="connsiteY50" fmla="*/ 292985 h 546611"/>
              <a:gd name="connsiteX51" fmla="*/ 242177 w 579765"/>
              <a:gd name="connsiteY51" fmla="*/ 288275 h 546611"/>
              <a:gd name="connsiteX52" fmla="*/ 242177 w 579765"/>
              <a:gd name="connsiteY52" fmla="*/ 304537 h 546611"/>
              <a:gd name="connsiteX53" fmla="*/ 121133 w 579765"/>
              <a:gd name="connsiteY53" fmla="*/ 367364 h 546611"/>
              <a:gd name="connsiteX54" fmla="*/ 0 w 579765"/>
              <a:gd name="connsiteY54" fmla="*/ 304537 h 546611"/>
              <a:gd name="connsiteX55" fmla="*/ 0 w 579765"/>
              <a:gd name="connsiteY55" fmla="*/ 211586 h 546611"/>
              <a:gd name="connsiteX56" fmla="*/ 121133 w 579765"/>
              <a:gd name="connsiteY56" fmla="*/ 148758 h 546611"/>
              <a:gd name="connsiteX57" fmla="*/ 167593 w 579765"/>
              <a:gd name="connsiteY57" fmla="*/ 153290 h 546611"/>
              <a:gd name="connsiteX58" fmla="*/ 167593 w 579765"/>
              <a:gd name="connsiteY58" fmla="*/ 137206 h 546611"/>
              <a:gd name="connsiteX59" fmla="*/ 288726 w 579765"/>
              <a:gd name="connsiteY59" fmla="*/ 74379 h 546611"/>
              <a:gd name="connsiteX60" fmla="*/ 337499 w 579765"/>
              <a:gd name="connsiteY60" fmla="*/ 79355 h 546611"/>
              <a:gd name="connsiteX61" fmla="*/ 337499 w 579765"/>
              <a:gd name="connsiteY61" fmla="*/ 62827 h 546611"/>
              <a:gd name="connsiteX62" fmla="*/ 458632 w 579765"/>
              <a:gd name="connsiteY62" fmla="*/ 0 h 546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579765" h="546611">
                <a:moveTo>
                  <a:pt x="479184" y="450811"/>
                </a:moveTo>
                <a:cubicBezTo>
                  <a:pt x="500277" y="447879"/>
                  <a:pt x="519768" y="462540"/>
                  <a:pt x="522705" y="483599"/>
                </a:cubicBezTo>
                <a:cubicBezTo>
                  <a:pt x="525642" y="504658"/>
                  <a:pt x="510957" y="524117"/>
                  <a:pt x="489864" y="527050"/>
                </a:cubicBezTo>
                <a:cubicBezTo>
                  <a:pt x="488618" y="527227"/>
                  <a:pt x="487372" y="527405"/>
                  <a:pt x="486126" y="527405"/>
                </a:cubicBezTo>
                <a:lnTo>
                  <a:pt x="25909" y="546598"/>
                </a:lnTo>
                <a:cubicBezTo>
                  <a:pt x="17009" y="546953"/>
                  <a:pt x="9533" y="540111"/>
                  <a:pt x="9177" y="531226"/>
                </a:cubicBezTo>
                <a:cubicBezTo>
                  <a:pt x="8821" y="522962"/>
                  <a:pt x="14962" y="515854"/>
                  <a:pt x="22972" y="514699"/>
                </a:cubicBezTo>
                <a:close/>
                <a:moveTo>
                  <a:pt x="523867" y="320444"/>
                </a:moveTo>
                <a:cubicBezTo>
                  <a:pt x="544425" y="314934"/>
                  <a:pt x="565607" y="327020"/>
                  <a:pt x="571213" y="347548"/>
                </a:cubicBezTo>
                <a:cubicBezTo>
                  <a:pt x="576731" y="368075"/>
                  <a:pt x="564628" y="389225"/>
                  <a:pt x="544069" y="394824"/>
                </a:cubicBezTo>
                <a:cubicBezTo>
                  <a:pt x="542734" y="395090"/>
                  <a:pt x="541399" y="395446"/>
                  <a:pt x="540153" y="395623"/>
                </a:cubicBezTo>
                <a:lnTo>
                  <a:pt x="107894" y="466004"/>
                </a:lnTo>
                <a:cubicBezTo>
                  <a:pt x="99172" y="467426"/>
                  <a:pt x="90895" y="461472"/>
                  <a:pt x="89471" y="452764"/>
                </a:cubicBezTo>
                <a:cubicBezTo>
                  <a:pt x="88136" y="444588"/>
                  <a:pt x="93298" y="436857"/>
                  <a:pt x="101130" y="434635"/>
                </a:cubicBezTo>
                <a:close/>
                <a:moveTo>
                  <a:pt x="121126" y="197866"/>
                </a:moveTo>
                <a:cubicBezTo>
                  <a:pt x="138800" y="197866"/>
                  <a:pt x="153128" y="203995"/>
                  <a:pt x="153128" y="211556"/>
                </a:cubicBezTo>
                <a:cubicBezTo>
                  <a:pt x="153128" y="219117"/>
                  <a:pt x="138800" y="225246"/>
                  <a:pt x="121126" y="225246"/>
                </a:cubicBezTo>
                <a:cubicBezTo>
                  <a:pt x="103452" y="225246"/>
                  <a:pt x="89124" y="219117"/>
                  <a:pt x="89124" y="211556"/>
                </a:cubicBezTo>
                <a:cubicBezTo>
                  <a:pt x="89124" y="203995"/>
                  <a:pt x="103452" y="197866"/>
                  <a:pt x="121126" y="197866"/>
                </a:cubicBezTo>
                <a:close/>
                <a:moveTo>
                  <a:pt x="121133" y="187236"/>
                </a:moveTo>
                <a:cubicBezTo>
                  <a:pt x="66307" y="187236"/>
                  <a:pt x="39161" y="205898"/>
                  <a:pt x="38538" y="211586"/>
                </a:cubicBezTo>
                <a:cubicBezTo>
                  <a:pt x="39161" y="217184"/>
                  <a:pt x="66307" y="235934"/>
                  <a:pt x="121133" y="235934"/>
                </a:cubicBezTo>
                <a:cubicBezTo>
                  <a:pt x="175959" y="235934"/>
                  <a:pt x="203016" y="217184"/>
                  <a:pt x="203639" y="211497"/>
                </a:cubicBezTo>
                <a:cubicBezTo>
                  <a:pt x="203016" y="205898"/>
                  <a:pt x="175870" y="187236"/>
                  <a:pt x="121133" y="187236"/>
                </a:cubicBezTo>
                <a:close/>
                <a:moveTo>
                  <a:pt x="288719" y="123490"/>
                </a:moveTo>
                <a:cubicBezTo>
                  <a:pt x="306393" y="123490"/>
                  <a:pt x="320721" y="129619"/>
                  <a:pt x="320721" y="137180"/>
                </a:cubicBezTo>
                <a:cubicBezTo>
                  <a:pt x="320721" y="144741"/>
                  <a:pt x="306393" y="150870"/>
                  <a:pt x="288719" y="150870"/>
                </a:cubicBezTo>
                <a:cubicBezTo>
                  <a:pt x="271045" y="150870"/>
                  <a:pt x="256717" y="144741"/>
                  <a:pt x="256717" y="137180"/>
                </a:cubicBezTo>
                <a:cubicBezTo>
                  <a:pt x="256717" y="129619"/>
                  <a:pt x="271045" y="123490"/>
                  <a:pt x="288719" y="123490"/>
                </a:cubicBezTo>
                <a:close/>
                <a:moveTo>
                  <a:pt x="288726" y="112857"/>
                </a:moveTo>
                <a:cubicBezTo>
                  <a:pt x="233900" y="112857"/>
                  <a:pt x="206843" y="131519"/>
                  <a:pt x="206131" y="137206"/>
                </a:cubicBezTo>
                <a:cubicBezTo>
                  <a:pt x="206754" y="142804"/>
                  <a:pt x="233900" y="161555"/>
                  <a:pt x="288726" y="161555"/>
                </a:cubicBezTo>
                <a:cubicBezTo>
                  <a:pt x="343551" y="161555"/>
                  <a:pt x="370608" y="142804"/>
                  <a:pt x="371320" y="137206"/>
                </a:cubicBezTo>
                <a:cubicBezTo>
                  <a:pt x="370608" y="131519"/>
                  <a:pt x="343462" y="112857"/>
                  <a:pt x="288726" y="112857"/>
                </a:cubicBezTo>
                <a:close/>
                <a:moveTo>
                  <a:pt x="458640" y="49114"/>
                </a:moveTo>
                <a:cubicBezTo>
                  <a:pt x="476314" y="49114"/>
                  <a:pt x="490642" y="55243"/>
                  <a:pt x="490642" y="62804"/>
                </a:cubicBezTo>
                <a:cubicBezTo>
                  <a:pt x="490642" y="70365"/>
                  <a:pt x="476314" y="76494"/>
                  <a:pt x="458640" y="76494"/>
                </a:cubicBezTo>
                <a:cubicBezTo>
                  <a:pt x="440966" y="76494"/>
                  <a:pt x="426638" y="70365"/>
                  <a:pt x="426638" y="62804"/>
                </a:cubicBezTo>
                <a:cubicBezTo>
                  <a:pt x="426638" y="55243"/>
                  <a:pt x="440966" y="49114"/>
                  <a:pt x="458640" y="49114"/>
                </a:cubicBezTo>
                <a:close/>
                <a:moveTo>
                  <a:pt x="458632" y="38478"/>
                </a:moveTo>
                <a:cubicBezTo>
                  <a:pt x="403806" y="38478"/>
                  <a:pt x="376750" y="57139"/>
                  <a:pt x="376038" y="62827"/>
                </a:cubicBezTo>
                <a:cubicBezTo>
                  <a:pt x="376750" y="68514"/>
                  <a:pt x="403806" y="87175"/>
                  <a:pt x="458632" y="87175"/>
                </a:cubicBezTo>
                <a:cubicBezTo>
                  <a:pt x="513369" y="87175"/>
                  <a:pt x="540515" y="68514"/>
                  <a:pt x="541227" y="62827"/>
                </a:cubicBezTo>
                <a:cubicBezTo>
                  <a:pt x="540515" y="57139"/>
                  <a:pt x="513458" y="38478"/>
                  <a:pt x="458632" y="38478"/>
                </a:cubicBezTo>
                <a:close/>
                <a:moveTo>
                  <a:pt x="458632" y="0"/>
                </a:moveTo>
                <a:cubicBezTo>
                  <a:pt x="518798" y="0"/>
                  <a:pt x="579765" y="21594"/>
                  <a:pt x="579765" y="62827"/>
                </a:cubicBezTo>
                <a:lnTo>
                  <a:pt x="579765" y="155778"/>
                </a:lnTo>
                <a:cubicBezTo>
                  <a:pt x="579765" y="197011"/>
                  <a:pt x="518798" y="218606"/>
                  <a:pt x="458632" y="218606"/>
                </a:cubicBezTo>
                <a:cubicBezTo>
                  <a:pt x="441900" y="218606"/>
                  <a:pt x="425256" y="216917"/>
                  <a:pt x="409770" y="213629"/>
                </a:cubicBezTo>
                <a:lnTo>
                  <a:pt x="409770" y="230158"/>
                </a:lnTo>
                <a:cubicBezTo>
                  <a:pt x="409770" y="271391"/>
                  <a:pt x="348892" y="292985"/>
                  <a:pt x="288726" y="292985"/>
                </a:cubicBezTo>
                <a:cubicBezTo>
                  <a:pt x="272794" y="292985"/>
                  <a:pt x="257041" y="291297"/>
                  <a:pt x="242177" y="288275"/>
                </a:cubicBezTo>
                <a:lnTo>
                  <a:pt x="242177" y="304537"/>
                </a:lnTo>
                <a:cubicBezTo>
                  <a:pt x="242177" y="345770"/>
                  <a:pt x="181299" y="367364"/>
                  <a:pt x="121133" y="367364"/>
                </a:cubicBezTo>
                <a:cubicBezTo>
                  <a:pt x="60878" y="367364"/>
                  <a:pt x="0" y="345770"/>
                  <a:pt x="0" y="304537"/>
                </a:cubicBezTo>
                <a:lnTo>
                  <a:pt x="0" y="211586"/>
                </a:lnTo>
                <a:cubicBezTo>
                  <a:pt x="0" y="170352"/>
                  <a:pt x="60878" y="148758"/>
                  <a:pt x="121133" y="148758"/>
                </a:cubicBezTo>
                <a:cubicBezTo>
                  <a:pt x="136976" y="148758"/>
                  <a:pt x="152818" y="150358"/>
                  <a:pt x="167593" y="153290"/>
                </a:cubicBezTo>
                <a:lnTo>
                  <a:pt x="167593" y="137206"/>
                </a:lnTo>
                <a:cubicBezTo>
                  <a:pt x="167593" y="95973"/>
                  <a:pt x="228560" y="74379"/>
                  <a:pt x="288726" y="74379"/>
                </a:cubicBezTo>
                <a:cubicBezTo>
                  <a:pt x="305369" y="74379"/>
                  <a:pt x="322013" y="76067"/>
                  <a:pt x="337499" y="79355"/>
                </a:cubicBezTo>
                <a:lnTo>
                  <a:pt x="337499" y="62827"/>
                </a:lnTo>
                <a:cubicBezTo>
                  <a:pt x="337499" y="21594"/>
                  <a:pt x="398466" y="0"/>
                  <a:pt x="458632" y="0"/>
                </a:cubicBezTo>
                <a:close/>
              </a:path>
            </a:pathLst>
          </a:cu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Oval 5">
            <a:extLst>
              <a:ext uri="{FF2B5EF4-FFF2-40B4-BE49-F238E27FC236}">
                <a16:creationId xmlns="" xmlns:a16="http://schemas.microsoft.com/office/drawing/2014/main" id="{F0CEAE83-1A2C-4D9C-AF1A-E13D45B0866B}"/>
              </a:ext>
            </a:extLst>
          </p:cNvPr>
          <p:cNvSpPr/>
          <p:nvPr/>
        </p:nvSpPr>
        <p:spPr>
          <a:xfrm>
            <a:off x="5859292" y="2401683"/>
            <a:ext cx="473416" cy="484416"/>
          </a:xfrm>
          <a:custGeom>
            <a:avLst/>
            <a:gdLst>
              <a:gd name="connsiteX0" fmla="*/ 203093 w 591565"/>
              <a:gd name="connsiteY0" fmla="*/ 524632 h 605310"/>
              <a:gd name="connsiteX1" fmla="*/ 182894 w 591565"/>
              <a:gd name="connsiteY1" fmla="*/ 544801 h 605310"/>
              <a:gd name="connsiteX2" fmla="*/ 203093 w 591565"/>
              <a:gd name="connsiteY2" fmla="*/ 564971 h 605310"/>
              <a:gd name="connsiteX3" fmla="*/ 388340 w 591565"/>
              <a:gd name="connsiteY3" fmla="*/ 564971 h 605310"/>
              <a:gd name="connsiteX4" fmla="*/ 408538 w 591565"/>
              <a:gd name="connsiteY4" fmla="*/ 544801 h 605310"/>
              <a:gd name="connsiteX5" fmla="*/ 388340 w 591565"/>
              <a:gd name="connsiteY5" fmla="*/ 524632 h 605310"/>
              <a:gd name="connsiteX6" fmla="*/ 162696 w 591565"/>
              <a:gd name="connsiteY6" fmla="*/ 423784 h 605310"/>
              <a:gd name="connsiteX7" fmla="*/ 142497 w 591565"/>
              <a:gd name="connsiteY7" fmla="*/ 443953 h 605310"/>
              <a:gd name="connsiteX8" fmla="*/ 162696 w 591565"/>
              <a:gd name="connsiteY8" fmla="*/ 464123 h 605310"/>
              <a:gd name="connsiteX9" fmla="*/ 428737 w 591565"/>
              <a:gd name="connsiteY9" fmla="*/ 464123 h 605310"/>
              <a:gd name="connsiteX10" fmla="*/ 448935 w 591565"/>
              <a:gd name="connsiteY10" fmla="*/ 443953 h 605310"/>
              <a:gd name="connsiteX11" fmla="*/ 428737 w 591565"/>
              <a:gd name="connsiteY11" fmla="*/ 423784 h 605310"/>
              <a:gd name="connsiteX12" fmla="*/ 389939 w 591565"/>
              <a:gd name="connsiteY12" fmla="*/ 116637 h 605310"/>
              <a:gd name="connsiteX13" fmla="*/ 359639 w 591565"/>
              <a:gd name="connsiteY13" fmla="*/ 146893 h 605310"/>
              <a:gd name="connsiteX14" fmla="*/ 389939 w 591565"/>
              <a:gd name="connsiteY14" fmla="*/ 177150 h 605310"/>
              <a:gd name="connsiteX15" fmla="*/ 499169 w 591565"/>
              <a:gd name="connsiteY15" fmla="*/ 177150 h 605310"/>
              <a:gd name="connsiteX16" fmla="*/ 529469 w 591565"/>
              <a:gd name="connsiteY16" fmla="*/ 146893 h 605310"/>
              <a:gd name="connsiteX17" fmla="*/ 499169 w 591565"/>
              <a:gd name="connsiteY17" fmla="*/ 116637 h 605310"/>
              <a:gd name="connsiteX18" fmla="*/ 97623 w 591565"/>
              <a:gd name="connsiteY18" fmla="*/ 81099 h 605310"/>
              <a:gd name="connsiteX19" fmla="*/ 125291 w 591565"/>
              <a:gd name="connsiteY19" fmla="*/ 95934 h 605310"/>
              <a:gd name="connsiteX20" fmla="*/ 268551 w 591565"/>
              <a:gd name="connsiteY20" fmla="*/ 270737 h 605310"/>
              <a:gd name="connsiteX21" fmla="*/ 278369 w 591565"/>
              <a:gd name="connsiteY21" fmla="*/ 270737 h 605310"/>
              <a:gd name="connsiteX22" fmla="*/ 335131 w 591565"/>
              <a:gd name="connsiteY22" fmla="*/ 322842 h 605310"/>
              <a:gd name="connsiteX23" fmla="*/ 122205 w 591565"/>
              <a:gd name="connsiteY23" fmla="*/ 322842 h 605310"/>
              <a:gd name="connsiteX24" fmla="*/ 102007 w 591565"/>
              <a:gd name="connsiteY24" fmla="*/ 343012 h 605310"/>
              <a:gd name="connsiteX25" fmla="*/ 122205 w 591565"/>
              <a:gd name="connsiteY25" fmla="*/ 363181 h 605310"/>
              <a:gd name="connsiteX26" fmla="*/ 469134 w 591565"/>
              <a:gd name="connsiteY26" fmla="*/ 363181 h 605310"/>
              <a:gd name="connsiteX27" fmla="*/ 488023 w 591565"/>
              <a:gd name="connsiteY27" fmla="*/ 349642 h 605310"/>
              <a:gd name="connsiteX28" fmla="*/ 591353 w 591565"/>
              <a:gd name="connsiteY28" fmla="*/ 293428 h 605310"/>
              <a:gd name="connsiteX29" fmla="*/ 590512 w 591565"/>
              <a:gd name="connsiteY29" fmla="*/ 298190 h 605310"/>
              <a:gd name="connsiteX30" fmla="*/ 502330 w 591565"/>
              <a:gd name="connsiteY30" fmla="*/ 590183 h 605310"/>
              <a:gd name="connsiteX31" fmla="*/ 481851 w 591565"/>
              <a:gd name="connsiteY31" fmla="*/ 605310 h 605310"/>
              <a:gd name="connsiteX32" fmla="*/ 109487 w 591565"/>
              <a:gd name="connsiteY32" fmla="*/ 605310 h 605310"/>
              <a:gd name="connsiteX33" fmla="*/ 89008 w 591565"/>
              <a:gd name="connsiteY33" fmla="*/ 590183 h 605310"/>
              <a:gd name="connsiteX34" fmla="*/ 920 w 591565"/>
              <a:gd name="connsiteY34" fmla="*/ 298190 h 605310"/>
              <a:gd name="connsiteX35" fmla="*/ 4193 w 591565"/>
              <a:gd name="connsiteY35" fmla="*/ 279328 h 605310"/>
              <a:gd name="connsiteX36" fmla="*/ 21306 w 591565"/>
              <a:gd name="connsiteY36" fmla="*/ 270737 h 605310"/>
              <a:gd name="connsiteX37" fmla="*/ 162509 w 591565"/>
              <a:gd name="connsiteY37" fmla="*/ 270737 h 605310"/>
              <a:gd name="connsiteX38" fmla="*/ 61797 w 591565"/>
              <a:gd name="connsiteY38" fmla="*/ 147852 h 605310"/>
              <a:gd name="connsiteX39" fmla="*/ 52726 w 591565"/>
              <a:gd name="connsiteY39" fmla="*/ 117785 h 605310"/>
              <a:gd name="connsiteX40" fmla="*/ 67501 w 591565"/>
              <a:gd name="connsiteY40" fmla="*/ 90145 h 605310"/>
              <a:gd name="connsiteX41" fmla="*/ 97623 w 591565"/>
              <a:gd name="connsiteY41" fmla="*/ 81099 h 605310"/>
              <a:gd name="connsiteX42" fmla="*/ 444554 w 591565"/>
              <a:gd name="connsiteY42" fmla="*/ 0 h 605310"/>
              <a:gd name="connsiteX43" fmla="*/ 591565 w 591565"/>
              <a:gd name="connsiteY43" fmla="*/ 146893 h 605310"/>
              <a:gd name="connsiteX44" fmla="*/ 444554 w 591565"/>
              <a:gd name="connsiteY44" fmla="*/ 293693 h 605310"/>
              <a:gd name="connsiteX45" fmla="*/ 297449 w 591565"/>
              <a:gd name="connsiteY45" fmla="*/ 146893 h 605310"/>
              <a:gd name="connsiteX46" fmla="*/ 444554 w 591565"/>
              <a:gd name="connsiteY46" fmla="*/ 0 h 605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91565" h="605310">
                <a:moveTo>
                  <a:pt x="203093" y="524632"/>
                </a:moveTo>
                <a:cubicBezTo>
                  <a:pt x="191871" y="524632"/>
                  <a:pt x="182894" y="533689"/>
                  <a:pt x="182894" y="544801"/>
                </a:cubicBezTo>
                <a:cubicBezTo>
                  <a:pt x="182894" y="555913"/>
                  <a:pt x="191871" y="564971"/>
                  <a:pt x="203093" y="564971"/>
                </a:cubicBezTo>
                <a:lnTo>
                  <a:pt x="388340" y="564971"/>
                </a:lnTo>
                <a:cubicBezTo>
                  <a:pt x="399467" y="564971"/>
                  <a:pt x="408538" y="555913"/>
                  <a:pt x="408538" y="544801"/>
                </a:cubicBezTo>
                <a:cubicBezTo>
                  <a:pt x="408538" y="533689"/>
                  <a:pt x="399467" y="524632"/>
                  <a:pt x="388340" y="524632"/>
                </a:cubicBezTo>
                <a:close/>
                <a:moveTo>
                  <a:pt x="162696" y="423784"/>
                </a:moveTo>
                <a:cubicBezTo>
                  <a:pt x="151474" y="423784"/>
                  <a:pt x="142497" y="432748"/>
                  <a:pt x="142497" y="443953"/>
                </a:cubicBezTo>
                <a:cubicBezTo>
                  <a:pt x="142497" y="455065"/>
                  <a:pt x="151474" y="464123"/>
                  <a:pt x="162696" y="464123"/>
                </a:cubicBezTo>
                <a:lnTo>
                  <a:pt x="428737" y="464123"/>
                </a:lnTo>
                <a:cubicBezTo>
                  <a:pt x="439864" y="464123"/>
                  <a:pt x="448935" y="455065"/>
                  <a:pt x="448935" y="443953"/>
                </a:cubicBezTo>
                <a:cubicBezTo>
                  <a:pt x="448935" y="432748"/>
                  <a:pt x="439864" y="423784"/>
                  <a:pt x="428737" y="423784"/>
                </a:cubicBezTo>
                <a:close/>
                <a:moveTo>
                  <a:pt x="389939" y="116637"/>
                </a:moveTo>
                <a:cubicBezTo>
                  <a:pt x="373199" y="116637"/>
                  <a:pt x="359639" y="130177"/>
                  <a:pt x="359639" y="146893"/>
                </a:cubicBezTo>
                <a:cubicBezTo>
                  <a:pt x="359639" y="163609"/>
                  <a:pt x="373199" y="177150"/>
                  <a:pt x="389939" y="177150"/>
                </a:cubicBezTo>
                <a:lnTo>
                  <a:pt x="499169" y="177150"/>
                </a:lnTo>
                <a:cubicBezTo>
                  <a:pt x="515909" y="177150"/>
                  <a:pt x="529469" y="163609"/>
                  <a:pt x="529469" y="146893"/>
                </a:cubicBezTo>
                <a:cubicBezTo>
                  <a:pt x="529469" y="130177"/>
                  <a:pt x="515909" y="116637"/>
                  <a:pt x="499169" y="116637"/>
                </a:cubicBezTo>
                <a:close/>
                <a:moveTo>
                  <a:pt x="97623" y="81099"/>
                </a:moveTo>
                <a:cubicBezTo>
                  <a:pt x="108085" y="82138"/>
                  <a:pt x="118137" y="87157"/>
                  <a:pt x="125291" y="95934"/>
                </a:cubicBezTo>
                <a:lnTo>
                  <a:pt x="268551" y="270737"/>
                </a:lnTo>
                <a:lnTo>
                  <a:pt x="278369" y="270737"/>
                </a:lnTo>
                <a:cubicBezTo>
                  <a:pt x="293892" y="291467"/>
                  <a:pt x="313063" y="309116"/>
                  <a:pt x="335131" y="322842"/>
                </a:cubicBezTo>
                <a:lnTo>
                  <a:pt x="122205" y="322842"/>
                </a:lnTo>
                <a:cubicBezTo>
                  <a:pt x="111077" y="322842"/>
                  <a:pt x="102007" y="331900"/>
                  <a:pt x="102007" y="343012"/>
                </a:cubicBezTo>
                <a:cubicBezTo>
                  <a:pt x="102007" y="354217"/>
                  <a:pt x="111077" y="363181"/>
                  <a:pt x="122205" y="363181"/>
                </a:cubicBezTo>
                <a:lnTo>
                  <a:pt x="469134" y="363181"/>
                </a:lnTo>
                <a:cubicBezTo>
                  <a:pt x="477924" y="363181"/>
                  <a:pt x="485218" y="357485"/>
                  <a:pt x="488023" y="349642"/>
                </a:cubicBezTo>
                <a:cubicBezTo>
                  <a:pt x="527859" y="341051"/>
                  <a:pt x="563487" y="321255"/>
                  <a:pt x="591353" y="293428"/>
                </a:cubicBezTo>
                <a:cubicBezTo>
                  <a:pt x="591260" y="295016"/>
                  <a:pt x="590979" y="296603"/>
                  <a:pt x="590512" y="298190"/>
                </a:cubicBezTo>
                <a:lnTo>
                  <a:pt x="502330" y="590183"/>
                </a:lnTo>
                <a:cubicBezTo>
                  <a:pt x="499618" y="599147"/>
                  <a:pt x="491296" y="605310"/>
                  <a:pt x="481851" y="605310"/>
                </a:cubicBezTo>
                <a:lnTo>
                  <a:pt x="109487" y="605310"/>
                </a:lnTo>
                <a:cubicBezTo>
                  <a:pt x="100043" y="605310"/>
                  <a:pt x="91814" y="599147"/>
                  <a:pt x="89008" y="590183"/>
                </a:cubicBezTo>
                <a:lnTo>
                  <a:pt x="920" y="298190"/>
                </a:lnTo>
                <a:cubicBezTo>
                  <a:pt x="-1043" y="291747"/>
                  <a:pt x="172" y="284744"/>
                  <a:pt x="4193" y="279328"/>
                </a:cubicBezTo>
                <a:cubicBezTo>
                  <a:pt x="8214" y="273912"/>
                  <a:pt x="14573" y="270737"/>
                  <a:pt x="21306" y="270737"/>
                </a:cubicBezTo>
                <a:lnTo>
                  <a:pt x="162509" y="270737"/>
                </a:lnTo>
                <a:lnTo>
                  <a:pt x="61797" y="147852"/>
                </a:lnTo>
                <a:cubicBezTo>
                  <a:pt x="54877" y="139448"/>
                  <a:pt x="51604" y="128616"/>
                  <a:pt x="52726" y="117785"/>
                </a:cubicBezTo>
                <a:cubicBezTo>
                  <a:pt x="53755" y="106953"/>
                  <a:pt x="59085" y="97055"/>
                  <a:pt x="67501" y="90145"/>
                </a:cubicBezTo>
                <a:cubicBezTo>
                  <a:pt x="76291" y="83002"/>
                  <a:pt x="87162" y="80060"/>
                  <a:pt x="97623" y="81099"/>
                </a:cubicBezTo>
                <a:close/>
                <a:moveTo>
                  <a:pt x="444554" y="0"/>
                </a:moveTo>
                <a:cubicBezTo>
                  <a:pt x="525728" y="0"/>
                  <a:pt x="591565" y="65742"/>
                  <a:pt x="591565" y="146893"/>
                </a:cubicBezTo>
                <a:cubicBezTo>
                  <a:pt x="591565" y="227951"/>
                  <a:pt x="525728" y="293693"/>
                  <a:pt x="444554" y="293693"/>
                </a:cubicBezTo>
                <a:cubicBezTo>
                  <a:pt x="363286" y="293693"/>
                  <a:pt x="297449" y="227951"/>
                  <a:pt x="297449" y="146893"/>
                </a:cubicBezTo>
                <a:cubicBezTo>
                  <a:pt x="297449" y="65742"/>
                  <a:pt x="363286" y="0"/>
                  <a:pt x="444554" y="0"/>
                </a:cubicBezTo>
                <a:close/>
              </a:path>
            </a:pathLst>
          </a:cu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Oval 6">
            <a:extLst>
              <a:ext uri="{FF2B5EF4-FFF2-40B4-BE49-F238E27FC236}">
                <a16:creationId xmlns="" xmlns:a16="http://schemas.microsoft.com/office/drawing/2014/main" id="{645A30D9-591A-4F82-B32D-A571E7383881}"/>
              </a:ext>
            </a:extLst>
          </p:cNvPr>
          <p:cNvSpPr/>
          <p:nvPr/>
        </p:nvSpPr>
        <p:spPr>
          <a:xfrm>
            <a:off x="9238342" y="2402049"/>
            <a:ext cx="484416" cy="483684"/>
          </a:xfrm>
          <a:custGeom>
            <a:avLst/>
            <a:gdLst>
              <a:gd name="connsiteX0" fmla="*/ 167100 w 606933"/>
              <a:gd name="connsiteY0" fmla="*/ 483391 h 606016"/>
              <a:gd name="connsiteX1" fmla="*/ 152698 w 606933"/>
              <a:gd name="connsiteY1" fmla="*/ 497774 h 606016"/>
              <a:gd name="connsiteX2" fmla="*/ 167100 w 606933"/>
              <a:gd name="connsiteY2" fmla="*/ 512043 h 606016"/>
              <a:gd name="connsiteX3" fmla="*/ 181502 w 606933"/>
              <a:gd name="connsiteY3" fmla="*/ 497774 h 606016"/>
              <a:gd name="connsiteX4" fmla="*/ 167100 w 606933"/>
              <a:gd name="connsiteY4" fmla="*/ 483391 h 606016"/>
              <a:gd name="connsiteX5" fmla="*/ 259939 w 606933"/>
              <a:gd name="connsiteY5" fmla="*/ 310058 h 606016"/>
              <a:gd name="connsiteX6" fmla="*/ 269038 w 606933"/>
              <a:gd name="connsiteY6" fmla="*/ 312593 h 606016"/>
              <a:gd name="connsiteX7" fmla="*/ 272379 w 606933"/>
              <a:gd name="connsiteY7" fmla="*/ 315244 h 606016"/>
              <a:gd name="connsiteX8" fmla="*/ 272840 w 606933"/>
              <a:gd name="connsiteY8" fmla="*/ 319508 h 606016"/>
              <a:gd name="connsiteX9" fmla="*/ 270305 w 606933"/>
              <a:gd name="connsiteY9" fmla="*/ 328613 h 606016"/>
              <a:gd name="connsiteX10" fmla="*/ 267771 w 606933"/>
              <a:gd name="connsiteY10" fmla="*/ 331955 h 606016"/>
              <a:gd name="connsiteX11" fmla="*/ 265007 w 606933"/>
              <a:gd name="connsiteY11" fmla="*/ 332646 h 606016"/>
              <a:gd name="connsiteX12" fmla="*/ 263509 w 606933"/>
              <a:gd name="connsiteY12" fmla="*/ 332416 h 606016"/>
              <a:gd name="connsiteX13" fmla="*/ 254410 w 606933"/>
              <a:gd name="connsiteY13" fmla="*/ 329880 h 606016"/>
              <a:gd name="connsiteX14" fmla="*/ 250609 w 606933"/>
              <a:gd name="connsiteY14" fmla="*/ 322966 h 606016"/>
              <a:gd name="connsiteX15" fmla="*/ 253143 w 606933"/>
              <a:gd name="connsiteY15" fmla="*/ 313976 h 606016"/>
              <a:gd name="connsiteX16" fmla="*/ 255792 w 606933"/>
              <a:gd name="connsiteY16" fmla="*/ 310634 h 606016"/>
              <a:gd name="connsiteX17" fmla="*/ 259939 w 606933"/>
              <a:gd name="connsiteY17" fmla="*/ 310058 h 606016"/>
              <a:gd name="connsiteX18" fmla="*/ 271345 w 606933"/>
              <a:gd name="connsiteY18" fmla="*/ 265235 h 606016"/>
              <a:gd name="connsiteX19" fmla="*/ 280707 w 606933"/>
              <a:gd name="connsiteY19" fmla="*/ 272240 h 606016"/>
              <a:gd name="connsiteX20" fmla="*/ 275407 w 606933"/>
              <a:gd name="connsiteY20" fmla="*/ 293182 h 606016"/>
              <a:gd name="connsiteX21" fmla="*/ 202933 w 606933"/>
              <a:gd name="connsiteY21" fmla="*/ 336448 h 606016"/>
              <a:gd name="connsiteX22" fmla="*/ 287274 w 606933"/>
              <a:gd name="connsiteY22" fmla="*/ 336448 h 606016"/>
              <a:gd name="connsiteX23" fmla="*/ 292574 w 606933"/>
              <a:gd name="connsiteY23" fmla="*/ 339095 h 606016"/>
              <a:gd name="connsiteX24" fmla="*/ 293611 w 606933"/>
              <a:gd name="connsiteY24" fmla="*/ 344963 h 606016"/>
              <a:gd name="connsiteX25" fmla="*/ 242569 w 606933"/>
              <a:gd name="connsiteY25" fmla="*/ 513884 h 606016"/>
              <a:gd name="connsiteX26" fmla="*/ 236231 w 606933"/>
              <a:gd name="connsiteY26" fmla="*/ 518602 h 606016"/>
              <a:gd name="connsiteX27" fmla="*/ 197057 w 606933"/>
              <a:gd name="connsiteY27" fmla="*/ 518602 h 606016"/>
              <a:gd name="connsiteX28" fmla="*/ 167100 w 606933"/>
              <a:gd name="connsiteY28" fmla="*/ 534251 h 606016"/>
              <a:gd name="connsiteX29" fmla="*/ 130460 w 606933"/>
              <a:gd name="connsiteY29" fmla="*/ 497774 h 606016"/>
              <a:gd name="connsiteX30" fmla="*/ 145554 w 606933"/>
              <a:gd name="connsiteY30" fmla="*/ 468317 h 606016"/>
              <a:gd name="connsiteX31" fmla="*/ 145554 w 606933"/>
              <a:gd name="connsiteY31" fmla="*/ 355320 h 606016"/>
              <a:gd name="connsiteX32" fmla="*/ 134032 w 606933"/>
              <a:gd name="connsiteY32" fmla="*/ 345309 h 606016"/>
              <a:gd name="connsiteX33" fmla="*/ 111449 w 606933"/>
              <a:gd name="connsiteY33" fmla="*/ 345309 h 606016"/>
              <a:gd name="connsiteX34" fmla="*/ 100273 w 606933"/>
              <a:gd name="connsiteY34" fmla="*/ 334262 h 606016"/>
              <a:gd name="connsiteX35" fmla="*/ 111449 w 606933"/>
              <a:gd name="connsiteY35" fmla="*/ 323100 h 606016"/>
              <a:gd name="connsiteX36" fmla="*/ 138180 w 606933"/>
              <a:gd name="connsiteY36" fmla="*/ 323100 h 606016"/>
              <a:gd name="connsiteX37" fmla="*/ 145554 w 606933"/>
              <a:gd name="connsiteY37" fmla="*/ 325862 h 606016"/>
              <a:gd name="connsiteX38" fmla="*/ 151891 w 606933"/>
              <a:gd name="connsiteY38" fmla="*/ 331385 h 606016"/>
              <a:gd name="connsiteX39" fmla="*/ 152928 w 606933"/>
              <a:gd name="connsiteY39" fmla="*/ 330695 h 606016"/>
              <a:gd name="connsiteX40" fmla="*/ 259737 w 606933"/>
              <a:gd name="connsiteY40" fmla="*/ 266946 h 606016"/>
              <a:gd name="connsiteX41" fmla="*/ 271345 w 606933"/>
              <a:gd name="connsiteY41" fmla="*/ 265235 h 606016"/>
              <a:gd name="connsiteX42" fmla="*/ 416457 w 606933"/>
              <a:gd name="connsiteY42" fmla="*/ 205628 h 606016"/>
              <a:gd name="connsiteX43" fmla="*/ 487568 w 606933"/>
              <a:gd name="connsiteY43" fmla="*/ 233700 h 606016"/>
              <a:gd name="connsiteX44" fmla="*/ 513731 w 606933"/>
              <a:gd name="connsiteY44" fmla="*/ 346105 h 606016"/>
              <a:gd name="connsiteX45" fmla="*/ 496904 w 606933"/>
              <a:gd name="connsiteY45" fmla="*/ 365664 h 606016"/>
              <a:gd name="connsiteX46" fmla="*/ 495521 w 606933"/>
              <a:gd name="connsiteY46" fmla="*/ 365664 h 606016"/>
              <a:gd name="connsiteX47" fmla="*/ 477311 w 606933"/>
              <a:gd name="connsiteY47" fmla="*/ 348866 h 606016"/>
              <a:gd name="connsiteX48" fmla="*/ 464402 w 606933"/>
              <a:gd name="connsiteY48" fmla="*/ 268215 h 606016"/>
              <a:gd name="connsiteX49" fmla="*/ 465094 w 606933"/>
              <a:gd name="connsiteY49" fmla="*/ 276384 h 606016"/>
              <a:gd name="connsiteX50" fmla="*/ 465094 w 606933"/>
              <a:gd name="connsiteY50" fmla="*/ 346450 h 606016"/>
              <a:gd name="connsiteX51" fmla="*/ 463826 w 606933"/>
              <a:gd name="connsiteY51" fmla="*/ 357495 h 606016"/>
              <a:gd name="connsiteX52" fmla="*/ 463826 w 606933"/>
              <a:gd name="connsiteY52" fmla="*/ 511203 h 606016"/>
              <a:gd name="connsiteX53" fmla="*/ 442504 w 606933"/>
              <a:gd name="connsiteY53" fmla="*/ 532487 h 606016"/>
              <a:gd name="connsiteX54" fmla="*/ 421297 w 606933"/>
              <a:gd name="connsiteY54" fmla="*/ 511203 h 606016"/>
              <a:gd name="connsiteX55" fmla="*/ 421297 w 606933"/>
              <a:gd name="connsiteY55" fmla="*/ 394772 h 606016"/>
              <a:gd name="connsiteX56" fmla="*/ 416457 w 606933"/>
              <a:gd name="connsiteY56" fmla="*/ 395002 h 606016"/>
              <a:gd name="connsiteX57" fmla="*/ 411616 w 606933"/>
              <a:gd name="connsiteY57" fmla="*/ 394772 h 606016"/>
              <a:gd name="connsiteX58" fmla="*/ 411616 w 606933"/>
              <a:gd name="connsiteY58" fmla="*/ 511203 h 606016"/>
              <a:gd name="connsiteX59" fmla="*/ 390410 w 606933"/>
              <a:gd name="connsiteY59" fmla="*/ 532487 h 606016"/>
              <a:gd name="connsiteX60" fmla="*/ 369088 w 606933"/>
              <a:gd name="connsiteY60" fmla="*/ 511203 h 606016"/>
              <a:gd name="connsiteX61" fmla="*/ 369088 w 606933"/>
              <a:gd name="connsiteY61" fmla="*/ 357495 h 606016"/>
              <a:gd name="connsiteX62" fmla="*/ 367820 w 606933"/>
              <a:gd name="connsiteY62" fmla="*/ 346450 h 606016"/>
              <a:gd name="connsiteX63" fmla="*/ 367820 w 606933"/>
              <a:gd name="connsiteY63" fmla="*/ 276384 h 606016"/>
              <a:gd name="connsiteX64" fmla="*/ 368511 w 606933"/>
              <a:gd name="connsiteY64" fmla="*/ 268100 h 606016"/>
              <a:gd name="connsiteX65" fmla="*/ 362403 w 606933"/>
              <a:gd name="connsiteY65" fmla="*/ 291801 h 606016"/>
              <a:gd name="connsiteX66" fmla="*/ 306044 w 606933"/>
              <a:gd name="connsiteY66" fmla="*/ 339432 h 606016"/>
              <a:gd name="connsiteX67" fmla="*/ 287027 w 606933"/>
              <a:gd name="connsiteY67" fmla="*/ 322060 h 606016"/>
              <a:gd name="connsiteX68" fmla="*/ 304431 w 606933"/>
              <a:gd name="connsiteY68" fmla="*/ 303076 h 606016"/>
              <a:gd name="connsiteX69" fmla="*/ 326559 w 606933"/>
              <a:gd name="connsiteY69" fmla="*/ 284898 h 606016"/>
              <a:gd name="connsiteX70" fmla="*/ 416457 w 606933"/>
              <a:gd name="connsiteY70" fmla="*/ 205628 h 606016"/>
              <a:gd name="connsiteX71" fmla="*/ 416442 w 606933"/>
              <a:gd name="connsiteY71" fmla="*/ 82844 h 606016"/>
              <a:gd name="connsiteX72" fmla="*/ 473918 w 606933"/>
              <a:gd name="connsiteY72" fmla="*/ 140214 h 606016"/>
              <a:gd name="connsiteX73" fmla="*/ 416442 w 606933"/>
              <a:gd name="connsiteY73" fmla="*/ 197584 h 606016"/>
              <a:gd name="connsiteX74" fmla="*/ 358966 w 606933"/>
              <a:gd name="connsiteY74" fmla="*/ 140214 h 606016"/>
              <a:gd name="connsiteX75" fmla="*/ 416442 w 606933"/>
              <a:gd name="connsiteY75" fmla="*/ 82844 h 606016"/>
              <a:gd name="connsiteX76" fmla="*/ 125950 w 606933"/>
              <a:gd name="connsiteY76" fmla="*/ 23012 h 606016"/>
              <a:gd name="connsiteX77" fmla="*/ 23046 w 606933"/>
              <a:gd name="connsiteY77" fmla="*/ 125759 h 606016"/>
              <a:gd name="connsiteX78" fmla="*/ 23046 w 606933"/>
              <a:gd name="connsiteY78" fmla="*/ 480142 h 606016"/>
              <a:gd name="connsiteX79" fmla="*/ 125950 w 606933"/>
              <a:gd name="connsiteY79" fmla="*/ 583004 h 606016"/>
              <a:gd name="connsiteX80" fmla="*/ 480868 w 606933"/>
              <a:gd name="connsiteY80" fmla="*/ 583004 h 606016"/>
              <a:gd name="connsiteX81" fmla="*/ 583887 w 606933"/>
              <a:gd name="connsiteY81" fmla="*/ 480142 h 606016"/>
              <a:gd name="connsiteX82" fmla="*/ 583887 w 606933"/>
              <a:gd name="connsiteY82" fmla="*/ 125759 h 606016"/>
              <a:gd name="connsiteX83" fmla="*/ 480868 w 606933"/>
              <a:gd name="connsiteY83" fmla="*/ 23012 h 606016"/>
              <a:gd name="connsiteX84" fmla="*/ 125950 w 606933"/>
              <a:gd name="connsiteY84" fmla="*/ 0 h 606016"/>
              <a:gd name="connsiteX85" fmla="*/ 480868 w 606933"/>
              <a:gd name="connsiteY85" fmla="*/ 0 h 606016"/>
              <a:gd name="connsiteX86" fmla="*/ 606933 w 606933"/>
              <a:gd name="connsiteY86" fmla="*/ 125759 h 606016"/>
              <a:gd name="connsiteX87" fmla="*/ 606933 w 606933"/>
              <a:gd name="connsiteY87" fmla="*/ 480142 h 606016"/>
              <a:gd name="connsiteX88" fmla="*/ 480868 w 606933"/>
              <a:gd name="connsiteY88" fmla="*/ 606016 h 606016"/>
              <a:gd name="connsiteX89" fmla="*/ 125950 w 606933"/>
              <a:gd name="connsiteY89" fmla="*/ 606016 h 606016"/>
              <a:gd name="connsiteX90" fmla="*/ 0 w 606933"/>
              <a:gd name="connsiteY90" fmla="*/ 480142 h 606016"/>
              <a:gd name="connsiteX91" fmla="*/ 0 w 606933"/>
              <a:gd name="connsiteY91" fmla="*/ 125759 h 606016"/>
              <a:gd name="connsiteX92" fmla="*/ 125950 w 606933"/>
              <a:gd name="connsiteY92" fmla="*/ 0 h 60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606933" h="606016">
                <a:moveTo>
                  <a:pt x="167100" y="483391"/>
                </a:moveTo>
                <a:cubicBezTo>
                  <a:pt x="159150" y="483391"/>
                  <a:pt x="152698" y="489835"/>
                  <a:pt x="152698" y="497774"/>
                </a:cubicBezTo>
                <a:cubicBezTo>
                  <a:pt x="152698" y="505714"/>
                  <a:pt x="159150" y="512043"/>
                  <a:pt x="167100" y="512043"/>
                </a:cubicBezTo>
                <a:cubicBezTo>
                  <a:pt x="175050" y="512043"/>
                  <a:pt x="181502" y="505714"/>
                  <a:pt x="181502" y="497774"/>
                </a:cubicBezTo>
                <a:cubicBezTo>
                  <a:pt x="181502" y="489835"/>
                  <a:pt x="175050" y="483391"/>
                  <a:pt x="167100" y="483391"/>
                </a:cubicBezTo>
                <a:close/>
                <a:moveTo>
                  <a:pt x="259939" y="310058"/>
                </a:moveTo>
                <a:lnTo>
                  <a:pt x="269038" y="312593"/>
                </a:lnTo>
                <a:cubicBezTo>
                  <a:pt x="270421" y="313054"/>
                  <a:pt x="271688" y="313976"/>
                  <a:pt x="272379" y="315244"/>
                </a:cubicBezTo>
                <a:cubicBezTo>
                  <a:pt x="273070" y="316512"/>
                  <a:pt x="273300" y="318125"/>
                  <a:pt x="272840" y="319508"/>
                </a:cubicBezTo>
                <a:lnTo>
                  <a:pt x="270305" y="328613"/>
                </a:lnTo>
                <a:cubicBezTo>
                  <a:pt x="269960" y="329996"/>
                  <a:pt x="269038" y="331148"/>
                  <a:pt x="267771" y="331955"/>
                </a:cubicBezTo>
                <a:cubicBezTo>
                  <a:pt x="266850" y="332416"/>
                  <a:pt x="265928" y="332646"/>
                  <a:pt x="265007" y="332646"/>
                </a:cubicBezTo>
                <a:cubicBezTo>
                  <a:pt x="264431" y="332646"/>
                  <a:pt x="263970" y="332531"/>
                  <a:pt x="263509" y="332416"/>
                </a:cubicBezTo>
                <a:lnTo>
                  <a:pt x="254410" y="329880"/>
                </a:lnTo>
                <a:cubicBezTo>
                  <a:pt x="251530" y="329074"/>
                  <a:pt x="249802" y="325962"/>
                  <a:pt x="250609" y="322966"/>
                </a:cubicBezTo>
                <a:lnTo>
                  <a:pt x="253143" y="313976"/>
                </a:lnTo>
                <a:cubicBezTo>
                  <a:pt x="253488" y="312478"/>
                  <a:pt x="254525" y="311326"/>
                  <a:pt x="255792" y="310634"/>
                </a:cubicBezTo>
                <a:cubicBezTo>
                  <a:pt x="257059" y="309827"/>
                  <a:pt x="258556" y="309712"/>
                  <a:pt x="259939" y="310058"/>
                </a:cubicBezTo>
                <a:close/>
                <a:moveTo>
                  <a:pt x="271345" y="265235"/>
                </a:moveTo>
                <a:cubicBezTo>
                  <a:pt x="275147" y="266199"/>
                  <a:pt x="278575" y="268615"/>
                  <a:pt x="280707" y="272240"/>
                </a:cubicBezTo>
                <a:cubicBezTo>
                  <a:pt x="285085" y="279374"/>
                  <a:pt x="282665" y="288809"/>
                  <a:pt x="275407" y="293182"/>
                </a:cubicBezTo>
                <a:lnTo>
                  <a:pt x="202933" y="336448"/>
                </a:lnTo>
                <a:lnTo>
                  <a:pt x="287274" y="336448"/>
                </a:lnTo>
                <a:cubicBezTo>
                  <a:pt x="289348" y="336448"/>
                  <a:pt x="291307" y="337369"/>
                  <a:pt x="292574" y="339095"/>
                </a:cubicBezTo>
                <a:cubicBezTo>
                  <a:pt x="293842" y="340821"/>
                  <a:pt x="294187" y="343007"/>
                  <a:pt x="293611" y="344963"/>
                </a:cubicBezTo>
                <a:lnTo>
                  <a:pt x="242569" y="513884"/>
                </a:lnTo>
                <a:cubicBezTo>
                  <a:pt x="241762" y="516761"/>
                  <a:pt x="239227" y="518602"/>
                  <a:pt x="236231" y="518602"/>
                </a:cubicBezTo>
                <a:lnTo>
                  <a:pt x="197057" y="518602"/>
                </a:lnTo>
                <a:cubicBezTo>
                  <a:pt x="190489" y="528153"/>
                  <a:pt x="179544" y="534251"/>
                  <a:pt x="167100" y="534251"/>
                </a:cubicBezTo>
                <a:cubicBezTo>
                  <a:pt x="146937" y="534251"/>
                  <a:pt x="130460" y="517911"/>
                  <a:pt x="130460" y="497774"/>
                </a:cubicBezTo>
                <a:cubicBezTo>
                  <a:pt x="130460" y="485692"/>
                  <a:pt x="136452" y="474876"/>
                  <a:pt x="145554" y="468317"/>
                </a:cubicBezTo>
                <a:lnTo>
                  <a:pt x="145554" y="355320"/>
                </a:lnTo>
                <a:lnTo>
                  <a:pt x="134032" y="345309"/>
                </a:lnTo>
                <a:lnTo>
                  <a:pt x="111449" y="345309"/>
                </a:lnTo>
                <a:cubicBezTo>
                  <a:pt x="105227" y="345309"/>
                  <a:pt x="100273" y="340361"/>
                  <a:pt x="100273" y="334262"/>
                </a:cubicBezTo>
                <a:cubicBezTo>
                  <a:pt x="100273" y="328163"/>
                  <a:pt x="105227" y="323100"/>
                  <a:pt x="111449" y="323100"/>
                </a:cubicBezTo>
                <a:lnTo>
                  <a:pt x="138180" y="323100"/>
                </a:lnTo>
                <a:cubicBezTo>
                  <a:pt x="140830" y="323100"/>
                  <a:pt x="143480" y="324136"/>
                  <a:pt x="145554" y="325862"/>
                </a:cubicBezTo>
                <a:lnTo>
                  <a:pt x="151891" y="331385"/>
                </a:lnTo>
                <a:cubicBezTo>
                  <a:pt x="152237" y="331155"/>
                  <a:pt x="152582" y="330925"/>
                  <a:pt x="152928" y="330695"/>
                </a:cubicBezTo>
                <a:lnTo>
                  <a:pt x="259737" y="266946"/>
                </a:lnTo>
                <a:cubicBezTo>
                  <a:pt x="263366" y="264760"/>
                  <a:pt x="267543" y="264271"/>
                  <a:pt x="271345" y="265235"/>
                </a:cubicBezTo>
                <a:close/>
                <a:moveTo>
                  <a:pt x="416457" y="205628"/>
                </a:moveTo>
                <a:cubicBezTo>
                  <a:pt x="441236" y="205628"/>
                  <a:pt x="469128" y="207814"/>
                  <a:pt x="487568" y="233700"/>
                </a:cubicBezTo>
                <a:cubicBezTo>
                  <a:pt x="501744" y="253834"/>
                  <a:pt x="509121" y="285358"/>
                  <a:pt x="513731" y="346105"/>
                </a:cubicBezTo>
                <a:cubicBezTo>
                  <a:pt x="514422" y="356115"/>
                  <a:pt x="506931" y="364858"/>
                  <a:pt x="496904" y="365664"/>
                </a:cubicBezTo>
                <a:cubicBezTo>
                  <a:pt x="496443" y="365664"/>
                  <a:pt x="495982" y="365664"/>
                  <a:pt x="495521" y="365664"/>
                </a:cubicBezTo>
                <a:cubicBezTo>
                  <a:pt x="486070" y="365664"/>
                  <a:pt x="478002" y="358416"/>
                  <a:pt x="477311" y="348866"/>
                </a:cubicBezTo>
                <a:cubicBezTo>
                  <a:pt x="474429" y="310439"/>
                  <a:pt x="470280" y="284553"/>
                  <a:pt x="464402" y="268215"/>
                </a:cubicBezTo>
                <a:cubicBezTo>
                  <a:pt x="464863" y="270861"/>
                  <a:pt x="465094" y="273623"/>
                  <a:pt x="465094" y="276384"/>
                </a:cubicBezTo>
                <a:lnTo>
                  <a:pt x="465094" y="346450"/>
                </a:lnTo>
                <a:cubicBezTo>
                  <a:pt x="465094" y="350247"/>
                  <a:pt x="464633" y="353929"/>
                  <a:pt x="463826" y="357495"/>
                </a:cubicBezTo>
                <a:lnTo>
                  <a:pt x="463826" y="511203"/>
                </a:lnTo>
                <a:cubicBezTo>
                  <a:pt x="463826" y="522938"/>
                  <a:pt x="454260" y="532487"/>
                  <a:pt x="442504" y="532487"/>
                </a:cubicBezTo>
                <a:cubicBezTo>
                  <a:pt x="430748" y="532487"/>
                  <a:pt x="421297" y="522938"/>
                  <a:pt x="421297" y="511203"/>
                </a:cubicBezTo>
                <a:lnTo>
                  <a:pt x="421297" y="394772"/>
                </a:lnTo>
                <a:cubicBezTo>
                  <a:pt x="419684" y="394887"/>
                  <a:pt x="418070" y="395002"/>
                  <a:pt x="416457" y="395002"/>
                </a:cubicBezTo>
                <a:cubicBezTo>
                  <a:pt x="414843" y="395002"/>
                  <a:pt x="413230" y="394887"/>
                  <a:pt x="411616" y="394772"/>
                </a:cubicBezTo>
                <a:lnTo>
                  <a:pt x="411616" y="511203"/>
                </a:lnTo>
                <a:cubicBezTo>
                  <a:pt x="411616" y="522938"/>
                  <a:pt x="402165" y="532487"/>
                  <a:pt x="390410" y="532487"/>
                </a:cubicBezTo>
                <a:cubicBezTo>
                  <a:pt x="378654" y="532487"/>
                  <a:pt x="369088" y="522938"/>
                  <a:pt x="369088" y="511203"/>
                </a:cubicBezTo>
                <a:lnTo>
                  <a:pt x="369088" y="357495"/>
                </a:lnTo>
                <a:cubicBezTo>
                  <a:pt x="368281" y="353929"/>
                  <a:pt x="367820" y="350247"/>
                  <a:pt x="367820" y="346450"/>
                </a:cubicBezTo>
                <a:lnTo>
                  <a:pt x="367820" y="276384"/>
                </a:lnTo>
                <a:cubicBezTo>
                  <a:pt x="367820" y="273623"/>
                  <a:pt x="368050" y="270861"/>
                  <a:pt x="368511" y="268100"/>
                </a:cubicBezTo>
                <a:cubicBezTo>
                  <a:pt x="366206" y="274543"/>
                  <a:pt x="364132" y="282367"/>
                  <a:pt x="362403" y="291801"/>
                </a:cubicBezTo>
                <a:cubicBezTo>
                  <a:pt x="355718" y="325396"/>
                  <a:pt x="328980" y="338512"/>
                  <a:pt x="306044" y="339432"/>
                </a:cubicBezTo>
                <a:cubicBezTo>
                  <a:pt x="296017" y="339892"/>
                  <a:pt x="287488" y="332069"/>
                  <a:pt x="287027" y="322060"/>
                </a:cubicBezTo>
                <a:cubicBezTo>
                  <a:pt x="286566" y="312050"/>
                  <a:pt x="294403" y="303536"/>
                  <a:pt x="304431" y="303076"/>
                </a:cubicBezTo>
                <a:cubicBezTo>
                  <a:pt x="323102" y="302270"/>
                  <a:pt x="325752" y="289155"/>
                  <a:pt x="326559" y="284898"/>
                </a:cubicBezTo>
                <a:cubicBezTo>
                  <a:pt x="339237" y="218283"/>
                  <a:pt x="367935" y="205628"/>
                  <a:pt x="416457" y="205628"/>
                </a:cubicBezTo>
                <a:close/>
                <a:moveTo>
                  <a:pt x="416442" y="82844"/>
                </a:moveTo>
                <a:cubicBezTo>
                  <a:pt x="448185" y="82844"/>
                  <a:pt x="473918" y="108529"/>
                  <a:pt x="473918" y="140214"/>
                </a:cubicBezTo>
                <a:cubicBezTo>
                  <a:pt x="473918" y="171899"/>
                  <a:pt x="448185" y="197584"/>
                  <a:pt x="416442" y="197584"/>
                </a:cubicBezTo>
                <a:cubicBezTo>
                  <a:pt x="384699" y="197584"/>
                  <a:pt x="358966" y="171899"/>
                  <a:pt x="358966" y="140214"/>
                </a:cubicBezTo>
                <a:cubicBezTo>
                  <a:pt x="358966" y="108529"/>
                  <a:pt x="384699" y="82844"/>
                  <a:pt x="416442" y="82844"/>
                </a:cubicBezTo>
                <a:close/>
                <a:moveTo>
                  <a:pt x="125950" y="23012"/>
                </a:moveTo>
                <a:cubicBezTo>
                  <a:pt x="69255" y="23012"/>
                  <a:pt x="23046" y="69150"/>
                  <a:pt x="23046" y="125759"/>
                </a:cubicBezTo>
                <a:lnTo>
                  <a:pt x="23046" y="480142"/>
                </a:lnTo>
                <a:cubicBezTo>
                  <a:pt x="23046" y="536866"/>
                  <a:pt x="69255" y="583004"/>
                  <a:pt x="125950" y="583004"/>
                </a:cubicBezTo>
                <a:lnTo>
                  <a:pt x="480868" y="583004"/>
                </a:lnTo>
                <a:cubicBezTo>
                  <a:pt x="537678" y="583004"/>
                  <a:pt x="583887" y="536866"/>
                  <a:pt x="583887" y="480142"/>
                </a:cubicBezTo>
                <a:lnTo>
                  <a:pt x="583887" y="125759"/>
                </a:lnTo>
                <a:cubicBezTo>
                  <a:pt x="583887" y="69150"/>
                  <a:pt x="537678" y="23012"/>
                  <a:pt x="480868" y="23012"/>
                </a:cubicBezTo>
                <a:close/>
                <a:moveTo>
                  <a:pt x="125950" y="0"/>
                </a:moveTo>
                <a:lnTo>
                  <a:pt x="480868" y="0"/>
                </a:lnTo>
                <a:cubicBezTo>
                  <a:pt x="550354" y="0"/>
                  <a:pt x="606933" y="56379"/>
                  <a:pt x="606933" y="125759"/>
                </a:cubicBezTo>
                <a:lnTo>
                  <a:pt x="606933" y="480142"/>
                </a:lnTo>
                <a:cubicBezTo>
                  <a:pt x="606933" y="549522"/>
                  <a:pt x="550354" y="606016"/>
                  <a:pt x="480868" y="606016"/>
                </a:cubicBezTo>
                <a:lnTo>
                  <a:pt x="125950" y="606016"/>
                </a:lnTo>
                <a:cubicBezTo>
                  <a:pt x="56464" y="606016"/>
                  <a:pt x="0" y="549522"/>
                  <a:pt x="0" y="480142"/>
                </a:cubicBezTo>
                <a:lnTo>
                  <a:pt x="0" y="125759"/>
                </a:lnTo>
                <a:cubicBezTo>
                  <a:pt x="0" y="56379"/>
                  <a:pt x="56464" y="0"/>
                  <a:pt x="125950" y="0"/>
                </a:cubicBezTo>
                <a:close/>
              </a:path>
            </a:pathLst>
          </a:cu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="" xmlns:a16="http://schemas.microsoft.com/office/drawing/2014/main" id="{DBF90D07-FED1-45BA-B5D7-25193061ECD0}"/>
              </a:ext>
            </a:extLst>
          </p:cNvPr>
          <p:cNvCxnSpPr/>
          <p:nvPr/>
        </p:nvCxnSpPr>
        <p:spPr>
          <a:xfrm>
            <a:off x="4403725" y="2102210"/>
            <a:ext cx="0" cy="3716593"/>
          </a:xfrm>
          <a:prstGeom prst="line">
            <a:avLst/>
          </a:prstGeom>
          <a:noFill/>
          <a:ln w="19050" cap="rnd" cmpd="sng" algn="ctr">
            <a:solidFill>
              <a:srgbClr val="F0F0F0">
                <a:lumMod val="75000"/>
              </a:srgbClr>
            </a:solidFill>
            <a:prstDash val="dash"/>
            <a:round/>
          </a:ln>
          <a:effectLst/>
        </p:spPr>
      </p:cxnSp>
      <p:cxnSp>
        <p:nvCxnSpPr>
          <p:cNvPr id="9" name="直接连接符 8">
            <a:extLst>
              <a:ext uri="{FF2B5EF4-FFF2-40B4-BE49-F238E27FC236}">
                <a16:creationId xmlns="" xmlns:a16="http://schemas.microsoft.com/office/drawing/2014/main" id="{414B42E8-9794-4C41-9988-41FE097F8166}"/>
              </a:ext>
            </a:extLst>
          </p:cNvPr>
          <p:cNvCxnSpPr/>
          <p:nvPr/>
        </p:nvCxnSpPr>
        <p:spPr>
          <a:xfrm>
            <a:off x="7782232" y="2102210"/>
            <a:ext cx="0" cy="3716593"/>
          </a:xfrm>
          <a:prstGeom prst="line">
            <a:avLst/>
          </a:prstGeom>
          <a:noFill/>
          <a:ln w="19050" cap="rnd" cmpd="sng" algn="ctr">
            <a:solidFill>
              <a:srgbClr val="F0F0F0">
                <a:lumMod val="75000"/>
              </a:srgbClr>
            </a:solidFill>
            <a:prstDash val="dash"/>
            <a:round/>
          </a:ln>
          <a:effectLst/>
        </p:spPr>
      </p:cxnSp>
      <p:sp>
        <p:nvSpPr>
          <p:cNvPr id="11" name="矩形 28">
            <a:extLst>
              <a:ext uri="{FF2B5EF4-FFF2-40B4-BE49-F238E27FC236}">
                <a16:creationId xmlns="" xmlns:a16="http://schemas.microsoft.com/office/drawing/2014/main" id="{1BB8ED36-892F-484B-B63E-A87FAD8313F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 flipH="1">
            <a:off x="1367978" y="3311921"/>
            <a:ext cx="26929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从古至今，中华民族都以勤俭节约为美德。但也有消费者在聚餐品尝美食的时候，仿佛菜品越高档、越丰盛，就显得越有面子、越有排场。</a:t>
            </a:r>
          </a:p>
        </p:txBody>
      </p:sp>
      <p:sp>
        <p:nvSpPr>
          <p:cNvPr id="13" name="矩形 28">
            <a:extLst>
              <a:ext uri="{FF2B5EF4-FFF2-40B4-BE49-F238E27FC236}">
                <a16:creationId xmlns="" xmlns:a16="http://schemas.microsoft.com/office/drawing/2014/main" id="{4F357103-F0AC-4DD5-89F0-C48455C9969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flipH="1">
            <a:off x="4771655" y="3311921"/>
            <a:ext cx="269298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在这种不良风气的影响下，餐桌浪费严重，大量的食物从厨房出来，消费者没吃上两口，就直接进入了泔水桶。</a:t>
            </a:r>
          </a:p>
        </p:txBody>
      </p:sp>
      <p:sp>
        <p:nvSpPr>
          <p:cNvPr id="15" name="矩形 28">
            <a:extLst>
              <a:ext uri="{FF2B5EF4-FFF2-40B4-BE49-F238E27FC236}">
                <a16:creationId xmlns="" xmlns:a16="http://schemas.microsoft.com/office/drawing/2014/main" id="{C5CB3C25-D1AA-48F4-A651-4E9BDDC37B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8150161" y="3311921"/>
            <a:ext cx="26929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每一个人都应养成节约的好习惯，无论何种形式就餐，都应只取所需，避免“眼大肚小”。</a:t>
            </a:r>
          </a:p>
        </p:txBody>
      </p:sp>
    </p:spTree>
    <p:extLst>
      <p:ext uri="{BB962C8B-B14F-4D97-AF65-F5344CB8AC3E}">
        <p14:creationId xmlns:p14="http://schemas.microsoft.com/office/powerpoint/2010/main" val="277049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1" grpId="0"/>
      <p:bldP spid="13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">
            <a:extLst>
              <a:ext uri="{FF2B5EF4-FFF2-40B4-BE49-F238E27FC236}">
                <a16:creationId xmlns="" xmlns:a16="http://schemas.microsoft.com/office/drawing/2014/main" id="{BBA695AE-033C-4712-A795-4A3E1BF2973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54191" y="2127180"/>
            <a:ext cx="10673002" cy="3525510"/>
          </a:xfrm>
          <a:prstGeom prst="rect">
            <a:avLst/>
          </a:prstGeom>
          <a:solidFill>
            <a:srgbClr val="B7472A"/>
          </a:solidFill>
          <a:ln w="25400" cap="flat" cmpd="sng" algn="ctr">
            <a:solidFill>
              <a:srgbClr val="EEC2A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7B3D717D-5183-4B94-B2DD-DF69B6C26A9B}"/>
              </a:ext>
            </a:extLst>
          </p:cNvPr>
          <p:cNvSpPr/>
          <p:nvPr/>
        </p:nvSpPr>
        <p:spPr>
          <a:xfrm>
            <a:off x="754191" y="2127180"/>
            <a:ext cx="5331193" cy="894640"/>
          </a:xfrm>
          <a:prstGeom prst="rect">
            <a:avLst/>
          </a:prstGeom>
          <a:solidFill>
            <a:srgbClr val="EEC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副标题 2">
            <a:extLst>
              <a:ext uri="{FF2B5EF4-FFF2-40B4-BE49-F238E27FC236}">
                <a16:creationId xmlns="" xmlns:a16="http://schemas.microsoft.com/office/drawing/2014/main" id="{71545309-B6D5-45E3-AE61-95751032CB8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106519" y="3140731"/>
            <a:ext cx="4637153" cy="21698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1600" kern="0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latin typeface="+mn-lt"/>
                <a:sym typeface="+mn-lt"/>
              </a:rPr>
              <a:t>小餐桌</a:t>
            </a:r>
            <a:r>
              <a:rPr lang="en-US" altLang="zh-CN" sz="1800" dirty="0">
                <a:latin typeface="+mn-lt"/>
                <a:sym typeface="+mn-lt"/>
              </a:rPr>
              <a:t>,</a:t>
            </a:r>
            <a:r>
              <a:rPr lang="zh-CN" altLang="en-US" sz="1800" dirty="0">
                <a:latin typeface="+mn-lt"/>
                <a:sym typeface="+mn-lt"/>
              </a:rPr>
              <a:t>大文明</a:t>
            </a:r>
            <a:r>
              <a:rPr lang="en-US" altLang="zh-CN" sz="1800" dirty="0">
                <a:latin typeface="+mn-lt"/>
                <a:sym typeface="+mn-lt"/>
              </a:rPr>
              <a:t>,</a:t>
            </a:r>
            <a:r>
              <a:rPr lang="zh-CN" altLang="en-US" sz="1800" dirty="0">
                <a:latin typeface="+mn-lt"/>
                <a:sym typeface="+mn-lt"/>
              </a:rPr>
              <a:t>它不仅承载着中华民族节俭惜福、珍爱粮食的传统美德</a:t>
            </a:r>
            <a:r>
              <a:rPr lang="en-US" altLang="zh-CN" sz="1800" dirty="0">
                <a:latin typeface="+mn-lt"/>
                <a:sym typeface="+mn-lt"/>
              </a:rPr>
              <a:t>,</a:t>
            </a:r>
            <a:r>
              <a:rPr lang="zh-CN" altLang="en-US" sz="1800" dirty="0">
                <a:latin typeface="+mn-lt"/>
                <a:sym typeface="+mn-lt"/>
              </a:rPr>
              <a:t>更传承了中华民族的优秀文化。为大力实施全民素质提升工程</a:t>
            </a:r>
            <a:r>
              <a:rPr lang="en-US" altLang="zh-CN" sz="1800" dirty="0">
                <a:latin typeface="+mn-lt"/>
                <a:sym typeface="+mn-lt"/>
              </a:rPr>
              <a:t>,</a:t>
            </a:r>
            <a:r>
              <a:rPr lang="zh-CN" altLang="en-US" sz="1800" dirty="0">
                <a:latin typeface="+mn-lt"/>
                <a:sym typeface="+mn-lt"/>
              </a:rPr>
              <a:t>在全社会勤俭节约、文明用餐、诚信经营、健康饮食的良好社会风尚</a:t>
            </a:r>
            <a:endParaRPr lang="en-US" altLang="zh-CN" sz="1800" dirty="0">
              <a:latin typeface="+mn-lt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DE6D724B-237B-44D6-838F-1156529BF565}"/>
              </a:ext>
            </a:extLst>
          </p:cNvPr>
          <p:cNvSpPr txBox="1"/>
          <p:nvPr/>
        </p:nvSpPr>
        <p:spPr>
          <a:xfrm>
            <a:off x="1350131" y="2226255"/>
            <a:ext cx="4491641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cs typeface="+mn-ea"/>
                <a:sym typeface="+mn-lt"/>
              </a:rPr>
              <a:t>餐桌文明是社会文明重要体现</a:t>
            </a:r>
            <a:endParaRPr lang="en-US" altLang="zh-CN" sz="2400" b="1" dirty="0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9926" y="1658077"/>
            <a:ext cx="4463716" cy="446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84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">
            <a:extLst>
              <a:ext uri="{FF2B5EF4-FFF2-40B4-BE49-F238E27FC236}">
                <a16:creationId xmlns="" xmlns:a16="http://schemas.microsoft.com/office/drawing/2014/main" id="{31D0B471-C752-4F72-9899-DAB94040F42B}"/>
              </a:ext>
            </a:extLst>
          </p:cNvPr>
          <p:cNvSpPr txBox="1"/>
          <p:nvPr/>
        </p:nvSpPr>
        <p:spPr>
          <a:xfrm>
            <a:off x="673100" y="1796044"/>
            <a:ext cx="10845800" cy="5819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如何反对“舌尖上的浪费”？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2">
            <a:extLst>
              <a:ext uri="{FF2B5EF4-FFF2-40B4-BE49-F238E27FC236}">
                <a16:creationId xmlns="" xmlns:a16="http://schemas.microsoft.com/office/drawing/2014/main" id="{FB49BFBF-8863-43F0-A7CB-B6C5B5F4A24B}"/>
              </a:ext>
            </a:extLst>
          </p:cNvPr>
          <p:cNvSpPr/>
          <p:nvPr/>
        </p:nvSpPr>
        <p:spPr bwMode="auto">
          <a:xfrm>
            <a:off x="5800211" y="3101775"/>
            <a:ext cx="5718690" cy="2263008"/>
          </a:xfrm>
          <a:prstGeom prst="rightArrow">
            <a:avLst>
              <a:gd name="adj1" fmla="val 100000"/>
              <a:gd name="adj2" fmla="val 42730"/>
            </a:avLst>
          </a:prstGeom>
          <a:solidFill>
            <a:srgbClr val="EEC2A9"/>
          </a:solidFill>
          <a:ln w="19050">
            <a:noFill/>
            <a:round/>
          </a:ln>
        </p:spPr>
        <p:txBody>
          <a:bodyPr vert="horz" wrap="none" lIns="91440" tIns="45720" rIns="91440" bIns="45720" numCol="1" rtlCol="0" anchor="ctr" anchorCtr="1" compatLnSpc="1">
            <a:noAutofit/>
          </a:bodyPr>
          <a:lstStyle/>
          <a:p>
            <a:pPr lvl="0" algn="ctr"/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2">
            <a:extLst>
              <a:ext uri="{FF2B5EF4-FFF2-40B4-BE49-F238E27FC236}">
                <a16:creationId xmlns="" xmlns:a16="http://schemas.microsoft.com/office/drawing/2014/main" id="{BD5B5E79-E7C4-4361-B2F2-E3B849190C38}"/>
              </a:ext>
            </a:extLst>
          </p:cNvPr>
          <p:cNvSpPr/>
          <p:nvPr/>
        </p:nvSpPr>
        <p:spPr bwMode="auto">
          <a:xfrm flipH="1" flipV="1">
            <a:off x="673099" y="3101775"/>
            <a:ext cx="5718688" cy="2263008"/>
          </a:xfrm>
          <a:prstGeom prst="rightArrow">
            <a:avLst>
              <a:gd name="adj1" fmla="val 100000"/>
              <a:gd name="adj2" fmla="val 42189"/>
            </a:avLst>
          </a:prstGeom>
          <a:solidFill>
            <a:srgbClr val="EEC2A9"/>
          </a:solidFill>
          <a:ln w="19050">
            <a:noFill/>
            <a:round/>
          </a:ln>
        </p:spPr>
        <p:txBody>
          <a:bodyPr vert="horz" wrap="none" lIns="91440" tIns="45720" rIns="91440" bIns="45720" numCol="1" rtlCol="0" anchor="ctr" anchorCtr="1" compatLnSpc="1">
            <a:noAutofit/>
          </a:bodyPr>
          <a:lstStyle/>
          <a:p>
            <a:pPr lvl="0" algn="ctr"/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2">
            <a:extLst>
              <a:ext uri="{FF2B5EF4-FFF2-40B4-BE49-F238E27FC236}">
                <a16:creationId xmlns="" xmlns:a16="http://schemas.microsoft.com/office/drawing/2014/main" id="{51F69643-8708-448D-805F-CF14F4BC6E36}"/>
              </a:ext>
            </a:extLst>
          </p:cNvPr>
          <p:cNvSpPr/>
          <p:nvPr/>
        </p:nvSpPr>
        <p:spPr>
          <a:xfrm>
            <a:off x="4692257" y="2797797"/>
            <a:ext cx="2870964" cy="2870964"/>
          </a:xfrm>
          <a:prstGeom prst="diamond">
            <a:avLst/>
          </a:prstGeom>
          <a:solidFill>
            <a:srgbClr val="B7472A"/>
          </a:solidFill>
          <a:ln w="50800">
            <a:solidFill>
              <a:srgbClr val="EEC2A9"/>
            </a:solidFill>
          </a:ln>
        </p:spPr>
        <p:txBody>
          <a:bodyPr anchor="ctr" anchorCtr="0"/>
          <a:lstStyle/>
          <a:p>
            <a:pPr algn="ctr">
              <a:spcBef>
                <a:spcPct val="0"/>
              </a:spcBef>
            </a:pPr>
            <a:endParaRPr lang="en-US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454925D8-DAF6-492E-B99D-0BCC154A13D0}"/>
              </a:ext>
            </a:extLst>
          </p:cNvPr>
          <p:cNvSpPr txBox="1"/>
          <p:nvPr/>
        </p:nvSpPr>
        <p:spPr>
          <a:xfrm>
            <a:off x="5542280" y="3756225"/>
            <a:ext cx="11074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cs typeface="+mn-ea"/>
                <a:sym typeface="+mn-lt"/>
              </a:rPr>
              <a:t>多管齐下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66F929BD-4DCA-4807-AE59-2570872D2120}"/>
              </a:ext>
            </a:extLst>
          </p:cNvPr>
          <p:cNvSpPr txBox="1"/>
          <p:nvPr/>
        </p:nvSpPr>
        <p:spPr>
          <a:xfrm>
            <a:off x="1601667" y="3289431"/>
            <a:ext cx="294903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养成良好的消费意识，拒绝浪费，从我做起。从饮食科学的角度来说，传统的“吃饱吃好”不等于健康的饮食，真正的健康饮食应该有所节制。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B3E3022E-B91F-4C4B-B648-5AC19BD4FA52}"/>
              </a:ext>
            </a:extLst>
          </p:cNvPr>
          <p:cNvSpPr txBox="1"/>
          <p:nvPr/>
        </p:nvSpPr>
        <p:spPr>
          <a:xfrm>
            <a:off x="7781894" y="3289431"/>
            <a:ext cx="28084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/>
            </a:lvl1pPr>
          </a:lstStyle>
          <a:p>
            <a:r>
              <a:rPr lang="zh-CN" altLang="en-US" dirty="0">
                <a:cs typeface="+mn-ea"/>
                <a:sym typeface="+mn-lt"/>
              </a:rPr>
              <a:t>坚决遏制大吃大喝铺张浪费的不良风气，政府部门、企事业单位应该带头倡导节约，严格监管并公开公务接待用餐费用，限定公务用餐标准。</a:t>
            </a:r>
          </a:p>
        </p:txBody>
      </p:sp>
    </p:spTree>
    <p:extLst>
      <p:ext uri="{BB962C8B-B14F-4D97-AF65-F5344CB8AC3E}">
        <p14:creationId xmlns:p14="http://schemas.microsoft.com/office/powerpoint/2010/main" val="346261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5" grpId="0"/>
      <p:bldP spid="17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110FF438-05FC-4E17-80E2-A90ED5FDC5A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弧形 5">
            <a:extLst>
              <a:ext uri="{FF2B5EF4-FFF2-40B4-BE49-F238E27FC236}">
                <a16:creationId xmlns="" xmlns:a16="http://schemas.microsoft.com/office/drawing/2014/main" id="{04BFF10D-909A-4F0E-9DCD-AD1B3169DA9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779617" y="1617562"/>
            <a:ext cx="4632767" cy="4632767"/>
          </a:xfrm>
          <a:prstGeom prst="arc">
            <a:avLst>
              <a:gd name="adj1" fmla="val 8612945"/>
              <a:gd name="adj2" fmla="val 23399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弧形 6">
            <a:extLst>
              <a:ext uri="{FF2B5EF4-FFF2-40B4-BE49-F238E27FC236}">
                <a16:creationId xmlns="" xmlns:a16="http://schemas.microsoft.com/office/drawing/2014/main" id="{D8CF231B-C47C-4E2C-8913-A881A8F118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3586" y="1441531"/>
            <a:ext cx="4984830" cy="4984830"/>
          </a:xfrm>
          <a:prstGeom prst="arc">
            <a:avLst>
              <a:gd name="adj1" fmla="val 8328321"/>
              <a:gd name="adj2" fmla="val 24971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CE417169-F804-4479-B6FB-709923E9751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6742" y="510444"/>
            <a:ext cx="4118516" cy="3957664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4DD97A4C-E124-4E71-94B4-AC14845B06D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152765" y="1617562"/>
            <a:ext cx="16626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600" b="0" i="0" u="none" strike="noStrike" kern="1200" cap="none" spc="0" normalizeH="0" baseline="0" noProof="0" dirty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  <a:cs typeface="+mn-ea"/>
                <a:sym typeface="+mn-lt"/>
              </a:rPr>
              <a:t>04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srgbClr val="B7472A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DBFFD40F-0FB2-477D-9CB1-AA4655657AC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310904" y="4291199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EEC2A9"/>
                </a:solidFill>
                <a:effectLst/>
                <a:uLnTx/>
                <a:uFillTx/>
                <a:cs typeface="+mn-ea"/>
                <a:sym typeface="+mn-lt"/>
              </a:rPr>
              <a:t>反对浪费</a:t>
            </a:r>
          </a:p>
        </p:txBody>
      </p:sp>
      <p:sp>
        <p:nvSpPr>
          <p:cNvPr id="23" name="矩形 28">
            <a:extLst>
              <a:ext uri="{FF2B5EF4-FFF2-40B4-BE49-F238E27FC236}">
                <a16:creationId xmlns="" xmlns:a16="http://schemas.microsoft.com/office/drawing/2014/main" id="{A4C49B7E-FDFA-48C6-9FF3-2A3F6ADCA7F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H="1">
            <a:off x="2575752" y="5770822"/>
            <a:ext cx="7040497" cy="587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replace text, click add relevant headline, modify the text content, also can copy your content to this directly. Please replace </a:t>
            </a:r>
            <a:r>
              <a:rPr kumimoji="0" lang="en-US" altLang="zh-CN" sz="14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textrelevat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o this directly</a:t>
            </a:r>
            <a:endParaRPr kumimoji="0" lang="en-GB" altLang="zh-CN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3127" y="1344677"/>
            <a:ext cx="2717444" cy="5513323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9749" y="0"/>
            <a:ext cx="4740865" cy="33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3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25359523-7DAD-4086-887D-5EE2CF3009E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A07EC005-4524-4B4E-8E42-024B412D9AE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58240"/>
            <a:ext cx="6858000" cy="5699760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DABA6DE8-A8AB-4DF9-B7ED-70E2459C385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93504" y="24608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>
                <a:solidFill>
                  <a:srgbClr val="EEC2A9"/>
                </a:solidFill>
                <a:cs typeface="+mn-ea"/>
                <a:sym typeface="+mn-lt"/>
              </a:rPr>
              <a:t>目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ECF1AC08-9BC5-4126-A2AC-90DE04F86677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93504" y="197742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>
                <a:solidFill>
                  <a:srgbClr val="B7472A"/>
                </a:solidFill>
                <a:cs typeface="+mn-ea"/>
                <a:sym typeface="+mn-lt"/>
              </a:rPr>
              <a:t>录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05294C14-6278-4FDC-A7F6-E6BDE9B59E56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723578" y="4008120"/>
            <a:ext cx="1292662" cy="2475811"/>
          </a:xfrm>
          <a:prstGeom prst="rect">
            <a:avLst/>
          </a:prstGeom>
          <a:noFill/>
        </p:spPr>
        <p:txBody>
          <a:bodyPr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dirty="0">
                <a:cs typeface="+mn-ea"/>
                <a:sym typeface="+mn-lt"/>
              </a:rPr>
              <a:t>坚决制止餐饮浪费行为切实培养节约习惯，在全社会营造浪费可耻节约为荣的氛围</a:t>
            </a:r>
          </a:p>
        </p:txBody>
      </p:sp>
      <p:grpSp>
        <p:nvGrpSpPr>
          <p:cNvPr id="47" name="组合 46">
            <a:extLst>
              <a:ext uri="{FF2B5EF4-FFF2-40B4-BE49-F238E27FC236}">
                <a16:creationId xmlns="" xmlns:a16="http://schemas.microsoft.com/office/drawing/2014/main" id="{AC172474-814A-4764-AF2E-D42FF324C96E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 flipH="1">
            <a:off x="4695588" y="852223"/>
            <a:ext cx="1557256" cy="3467332"/>
            <a:chOff x="2355015" y="1532665"/>
            <a:chExt cx="1557256" cy="3467332"/>
          </a:xfrm>
        </p:grpSpPr>
        <p:sp>
          <p:nvSpPr>
            <p:cNvPr id="48" name="矩形 14">
              <a:extLst>
                <a:ext uri="{FF2B5EF4-FFF2-40B4-BE49-F238E27FC236}">
                  <a16:creationId xmlns="" xmlns:a16="http://schemas.microsoft.com/office/drawing/2014/main" id="{1637423F-DD08-4DDC-8F32-CE24AAA157D5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2865831" y="1532665"/>
              <a:ext cx="1046440" cy="263264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01  </a:t>
              </a:r>
              <a:r>
                <a:rPr lang="zh-CN" altLang="en-US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居安思居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矩形 15">
              <a:extLst>
                <a:ext uri="{FF2B5EF4-FFF2-40B4-BE49-F238E27FC236}">
                  <a16:creationId xmlns="" xmlns:a16="http://schemas.microsoft.com/office/drawing/2014/main" id="{8BCF34CC-405E-43AB-B4FF-F483219E13E8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2355015" y="1564270"/>
              <a:ext cx="615553" cy="34357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lvl="0" defTabSz="457200">
                <a:defRPr/>
              </a:pPr>
              <a:r>
                <a:rPr lang="en-US" altLang="zh-CN" sz="1400" kern="0" dirty="0">
                  <a:solidFill>
                    <a:schemeClr val="bg1"/>
                  </a:solidFill>
                  <a:cs typeface="+mn-ea"/>
                  <a:sym typeface="+mn-lt"/>
                </a:rPr>
                <a:t>Please replace text, click add relevant headline, modify the text content. </a:t>
              </a: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="" xmlns:a16="http://schemas.microsoft.com/office/drawing/2014/main" id="{57DB4DD8-1B66-4901-A8A1-BAC71B5A245C}"/>
              </a:ext>
            </a:extLst>
          </p:cNvPr>
          <p:cNvGrpSpPr/>
          <p:nvPr>
            <p:custDataLst>
              <p:tags r:id="rId7"/>
            </p:custDataLst>
          </p:nvPr>
        </p:nvGrpSpPr>
        <p:grpSpPr>
          <a:xfrm flipH="1">
            <a:off x="6421735" y="2713495"/>
            <a:ext cx="1557256" cy="3467332"/>
            <a:chOff x="2355015" y="1532665"/>
            <a:chExt cx="1557256" cy="3467332"/>
          </a:xfrm>
        </p:grpSpPr>
        <p:sp>
          <p:nvSpPr>
            <p:cNvPr id="51" name="矩形 14">
              <a:extLst>
                <a:ext uri="{FF2B5EF4-FFF2-40B4-BE49-F238E27FC236}">
                  <a16:creationId xmlns="" xmlns:a16="http://schemas.microsoft.com/office/drawing/2014/main" id="{3BE19C74-1D11-46CA-860F-154ACE99C9DA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2865831" y="1532665"/>
              <a:ext cx="1046440" cy="263264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02  </a:t>
              </a:r>
              <a:r>
                <a:rPr lang="zh-CN" altLang="en-US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粮言背后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52" name="矩形 15">
              <a:extLst>
                <a:ext uri="{FF2B5EF4-FFF2-40B4-BE49-F238E27FC236}">
                  <a16:creationId xmlns="" xmlns:a16="http://schemas.microsoft.com/office/drawing/2014/main" id="{16F72A06-4F4C-4CE2-98AE-C28A6F7498F5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2355015" y="1564270"/>
              <a:ext cx="615553" cy="34357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lvl="0" defTabSz="457200">
                <a:defRPr/>
              </a:pPr>
              <a:r>
                <a:rPr lang="en-US" altLang="zh-CN" sz="1400" kern="0" dirty="0">
                  <a:solidFill>
                    <a:schemeClr val="bg1"/>
                  </a:solidFill>
                  <a:cs typeface="+mn-ea"/>
                  <a:sym typeface="+mn-lt"/>
                </a:rPr>
                <a:t>Please replace text, click add relevant headline, modify the text content. </a:t>
              </a: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="" xmlns:a16="http://schemas.microsoft.com/office/drawing/2014/main" id="{D522F927-D849-4E7D-8B24-1ED0679E27B2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 flipH="1">
            <a:off x="8147882" y="852223"/>
            <a:ext cx="1557256" cy="3467332"/>
            <a:chOff x="2355015" y="1532665"/>
            <a:chExt cx="1557256" cy="3467332"/>
          </a:xfrm>
        </p:grpSpPr>
        <p:sp>
          <p:nvSpPr>
            <p:cNvPr id="54" name="矩形 14">
              <a:extLst>
                <a:ext uri="{FF2B5EF4-FFF2-40B4-BE49-F238E27FC236}">
                  <a16:creationId xmlns="" xmlns:a16="http://schemas.microsoft.com/office/drawing/2014/main" id="{2A5A959C-EAC7-4522-B0A5-731A34099BD5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865831" y="1532665"/>
              <a:ext cx="1046440" cy="263264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03  </a:t>
              </a:r>
              <a:r>
                <a:rPr lang="zh-CN" altLang="en-US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珍惜粮食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 15">
              <a:extLst>
                <a:ext uri="{FF2B5EF4-FFF2-40B4-BE49-F238E27FC236}">
                  <a16:creationId xmlns="" xmlns:a16="http://schemas.microsoft.com/office/drawing/2014/main" id="{9D9943B1-AD36-4CE8-8162-4202F2BC26B9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2355015" y="1564270"/>
              <a:ext cx="615553" cy="34357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lvl="0" defTabSz="457200">
                <a:defRPr/>
              </a:pPr>
              <a:r>
                <a:rPr lang="en-US" altLang="zh-CN" sz="1400" kern="0" dirty="0">
                  <a:solidFill>
                    <a:schemeClr val="bg1"/>
                  </a:solidFill>
                  <a:cs typeface="+mn-ea"/>
                  <a:sym typeface="+mn-lt"/>
                </a:rPr>
                <a:t>Please replace text, click add relevant headline, modify the text content. </a:t>
              </a:r>
            </a:p>
          </p:txBody>
        </p:sp>
      </p:grpSp>
      <p:grpSp>
        <p:nvGrpSpPr>
          <p:cNvPr id="56" name="组合 55">
            <a:extLst>
              <a:ext uri="{FF2B5EF4-FFF2-40B4-BE49-F238E27FC236}">
                <a16:creationId xmlns="" xmlns:a16="http://schemas.microsoft.com/office/drawing/2014/main" id="{80E27A14-A330-4DCF-A35F-B189F2E32473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 flipH="1">
            <a:off x="9874029" y="2713495"/>
            <a:ext cx="1557256" cy="3467332"/>
            <a:chOff x="2355015" y="1532665"/>
            <a:chExt cx="1557256" cy="3467332"/>
          </a:xfrm>
        </p:grpSpPr>
        <p:sp>
          <p:nvSpPr>
            <p:cNvPr id="57" name="矩形 14">
              <a:extLst>
                <a:ext uri="{FF2B5EF4-FFF2-40B4-BE49-F238E27FC236}">
                  <a16:creationId xmlns="" xmlns:a16="http://schemas.microsoft.com/office/drawing/2014/main" id="{1760C62D-3E3E-44DD-9F3E-5F23FFAD7253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865831" y="1532665"/>
              <a:ext cx="1046440" cy="263264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04  </a:t>
              </a:r>
              <a:r>
                <a:rPr lang="zh-CN" altLang="en-US" sz="2800" b="1" kern="0" dirty="0">
                  <a:solidFill>
                    <a:schemeClr val="bg1"/>
                  </a:solidFill>
                  <a:cs typeface="+mn-ea"/>
                  <a:sym typeface="+mn-lt"/>
                </a:rPr>
                <a:t>反对浪费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  </a:t>
              </a:r>
            </a:p>
          </p:txBody>
        </p:sp>
        <p:sp>
          <p:nvSpPr>
            <p:cNvPr id="58" name="矩形 15">
              <a:extLst>
                <a:ext uri="{FF2B5EF4-FFF2-40B4-BE49-F238E27FC236}">
                  <a16:creationId xmlns="" xmlns:a16="http://schemas.microsoft.com/office/drawing/2014/main" id="{25C4EF82-DE5A-40E7-B09B-CF64FC3E6A3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355015" y="1564270"/>
              <a:ext cx="615553" cy="34357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lvl="0" defTabSz="457200">
                <a:defRPr/>
              </a:pPr>
              <a:r>
                <a:rPr lang="en-US" altLang="zh-CN" sz="1400" kern="0" dirty="0">
                  <a:solidFill>
                    <a:schemeClr val="bg1"/>
                  </a:solidFill>
                  <a:cs typeface="+mn-ea"/>
                  <a:sym typeface="+mn-lt"/>
                </a:rPr>
                <a:t>Please replace text, click add relevant headline, modify the text content. 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83324" y="4462963"/>
            <a:ext cx="3992616" cy="28162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956264" y="719091"/>
            <a:ext cx="13050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B7472A"/>
                </a:solidFill>
              </a:rPr>
              <a:t>https://www.ypppt.com/</a:t>
            </a:r>
            <a:endParaRPr lang="zh-CN" altLang="en-US" sz="700" dirty="0">
              <a:solidFill>
                <a:srgbClr val="B747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4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17">
            <a:extLst>
              <a:ext uri="{FF2B5EF4-FFF2-40B4-BE49-F238E27FC236}">
                <a16:creationId xmlns="" xmlns:a16="http://schemas.microsoft.com/office/drawing/2014/main" id="{44FBD56A-5421-41A5-B2A0-CDEA7D4DF39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41136" y="2119297"/>
            <a:ext cx="3614117" cy="3796760"/>
          </a:xfrm>
          <a:custGeom>
            <a:avLst/>
            <a:gdLst>
              <a:gd name="connsiteX0" fmla="*/ 0 w 3111146"/>
              <a:gd name="connsiteY0" fmla="*/ 0 h 3268371"/>
              <a:gd name="connsiteX1" fmla="*/ 3111146 w 3111146"/>
              <a:gd name="connsiteY1" fmla="*/ 0 h 3268371"/>
              <a:gd name="connsiteX2" fmla="*/ 3111146 w 3111146"/>
              <a:gd name="connsiteY2" fmla="*/ 675124 h 3268371"/>
              <a:gd name="connsiteX3" fmla="*/ 3027296 w 3111146"/>
              <a:gd name="connsiteY3" fmla="*/ 670890 h 3268371"/>
              <a:gd name="connsiteX4" fmla="*/ 1968317 w 3111146"/>
              <a:gd name="connsiteY4" fmla="*/ 1729869 h 3268371"/>
              <a:gd name="connsiteX5" fmla="*/ 3027296 w 3111146"/>
              <a:gd name="connsiteY5" fmla="*/ 2788848 h 3268371"/>
              <a:gd name="connsiteX6" fmla="*/ 3111146 w 3111146"/>
              <a:gd name="connsiteY6" fmla="*/ 2784614 h 3268371"/>
              <a:gd name="connsiteX7" fmla="*/ 3111146 w 3111146"/>
              <a:gd name="connsiteY7" fmla="*/ 3268371 h 3268371"/>
              <a:gd name="connsiteX8" fmla="*/ 0 w 3111146"/>
              <a:gd name="connsiteY8" fmla="*/ 3268371 h 326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1146" h="3268371">
                <a:moveTo>
                  <a:pt x="0" y="0"/>
                </a:moveTo>
                <a:lnTo>
                  <a:pt x="3111146" y="0"/>
                </a:lnTo>
                <a:lnTo>
                  <a:pt x="3111146" y="675124"/>
                </a:lnTo>
                <a:lnTo>
                  <a:pt x="3027296" y="670890"/>
                </a:lnTo>
                <a:cubicBezTo>
                  <a:pt x="2442438" y="670890"/>
                  <a:pt x="1968317" y="1145011"/>
                  <a:pt x="1968317" y="1729869"/>
                </a:cubicBezTo>
                <a:cubicBezTo>
                  <a:pt x="1968317" y="2314727"/>
                  <a:pt x="2442438" y="2788848"/>
                  <a:pt x="3027296" y="2788848"/>
                </a:cubicBezTo>
                <a:lnTo>
                  <a:pt x="3111146" y="2784614"/>
                </a:lnTo>
                <a:lnTo>
                  <a:pt x="3111146" y="3268371"/>
                </a:lnTo>
                <a:lnTo>
                  <a:pt x="0" y="3268371"/>
                </a:lnTo>
                <a:close/>
              </a:path>
            </a:pathLst>
          </a:cu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2F4F4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椭圆 49">
            <a:extLst>
              <a:ext uri="{FF2B5EF4-FFF2-40B4-BE49-F238E27FC236}">
                <a16:creationId xmlns="" xmlns:a16="http://schemas.microsoft.com/office/drawing/2014/main" id="{0C2A304D-589A-4D15-83C5-8279B8502E2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477043" y="2462440"/>
            <a:ext cx="426789" cy="426789"/>
          </a:xfrm>
          <a:prstGeom prst="ellipse">
            <a:avLst/>
          </a:prstGeom>
          <a:solidFill>
            <a:srgbClr val="EEC2A9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F4F44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2F4F4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椭圆 47">
            <a:extLst>
              <a:ext uri="{FF2B5EF4-FFF2-40B4-BE49-F238E27FC236}">
                <a16:creationId xmlns="" xmlns:a16="http://schemas.microsoft.com/office/drawing/2014/main" id="{FE6EA4B3-4059-4297-8682-3F7AC7FCDD2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477043" y="4087127"/>
            <a:ext cx="426789" cy="426789"/>
          </a:xfrm>
          <a:prstGeom prst="ellipse">
            <a:avLst/>
          </a:prstGeom>
          <a:solidFill>
            <a:srgbClr val="EEC2A9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F4F44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2F4F4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45">
            <a:extLst>
              <a:ext uri="{FF2B5EF4-FFF2-40B4-BE49-F238E27FC236}">
                <a16:creationId xmlns="" xmlns:a16="http://schemas.microsoft.com/office/drawing/2014/main" id="{00185F2B-B25D-4B07-9AB0-FB2DFB04E8E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477043" y="5376713"/>
            <a:ext cx="426789" cy="426789"/>
          </a:xfrm>
          <a:prstGeom prst="ellipse">
            <a:avLst/>
          </a:prstGeom>
          <a:solidFill>
            <a:srgbClr val="EEC2A9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F4F44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2F4F4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FooterText">
            <a:extLst>
              <a:ext uri="{FF2B5EF4-FFF2-40B4-BE49-F238E27FC236}">
                <a16:creationId xmlns="" xmlns:a16="http://schemas.microsoft.com/office/drawing/2014/main" id="{558094BD-EC22-4112-839E-B2FB44FB5582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 flipH="1">
            <a:off x="6096000" y="2119297"/>
            <a:ext cx="5547261" cy="1532727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 algn="l">
              <a:defRPr/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当今，因为食物匮乏而吃不饱的问题对于大多数人而言，已经不存在，但我们依然要牢记“一粥一饭当思来之不易，半丝半缕恒念物力维艰。”构建节约型社会，不可小觑浪费。</a:t>
            </a:r>
          </a:p>
        </p:txBody>
      </p:sp>
      <p:sp>
        <p:nvSpPr>
          <p:cNvPr id="8" name="FooterText">
            <a:extLst>
              <a:ext uri="{FF2B5EF4-FFF2-40B4-BE49-F238E27FC236}">
                <a16:creationId xmlns="" xmlns:a16="http://schemas.microsoft.com/office/drawing/2014/main" id="{AE77A827-1926-4906-8007-EEE04C54BE97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 flipH="1">
            <a:off x="6096000" y="3749262"/>
            <a:ext cx="5547261" cy="1172629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 algn="l">
              <a:defRPr/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因此，全体市民都应“从我做起”，尊重劳动，爱惜粮食，反对浪费，点餐时理智消费，做到合理、适量地就餐。</a:t>
            </a:r>
          </a:p>
        </p:txBody>
      </p:sp>
      <p:sp>
        <p:nvSpPr>
          <p:cNvPr id="9" name="FooterText">
            <a:extLst>
              <a:ext uri="{FF2B5EF4-FFF2-40B4-BE49-F238E27FC236}">
                <a16:creationId xmlns="" xmlns:a16="http://schemas.microsoft.com/office/drawing/2014/main" id="{898D682E-5B0F-4AAB-A9E2-0726B321AAC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 flipH="1">
            <a:off x="6096000" y="5147385"/>
            <a:ext cx="5547261" cy="777457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 algn="l">
              <a:defRPr/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浪费粮食的主要原因大致有两类：孩子挑食、大人“好面子”，最主要的根源是节约粮食的观念淡薄。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E48D7849-4313-4951-8B6A-24F0ADAF5EBE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087494" y="2913606"/>
            <a:ext cx="181310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cs typeface="+mn-ea"/>
                <a:sym typeface="+mn-lt"/>
              </a:rPr>
              <a:t>是餐饮企业应该尽到善意提醒的义务，科学指导消费者点餐，避免不必要的浪费</a:t>
            </a:r>
          </a:p>
        </p:txBody>
      </p:sp>
      <p:sp>
        <p:nvSpPr>
          <p:cNvPr id="10" name="椭圆 9"/>
          <p:cNvSpPr/>
          <p:nvPr/>
        </p:nvSpPr>
        <p:spPr>
          <a:xfrm>
            <a:off x="3182853" y="3007892"/>
            <a:ext cx="2102022" cy="2204185"/>
          </a:xfrm>
          <a:prstGeom prst="ellipse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712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="" xmlns:a16="http://schemas.microsoft.com/office/drawing/2014/main" id="{0E0AAD5F-2E6F-4E16-B028-07E728265E54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683062" y="2192064"/>
            <a:ext cx="3044835" cy="3044835"/>
          </a:xfrm>
          <a:prstGeom prst="ellipse">
            <a:avLst/>
          </a:prstGeom>
          <a:solidFill>
            <a:srgbClr val="EEC2A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0FC216A9-CA07-4980-BE6C-0F1D93354F7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10033" y="4066405"/>
            <a:ext cx="2236511" cy="5847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我们在行动</a:t>
            </a:r>
          </a:p>
        </p:txBody>
      </p:sp>
      <p:cxnSp>
        <p:nvCxnSpPr>
          <p:cNvPr id="5" name="1022141">
            <a:extLst>
              <a:ext uri="{FF2B5EF4-FFF2-40B4-BE49-F238E27FC236}">
                <a16:creationId xmlns="" xmlns:a16="http://schemas.microsoft.com/office/drawing/2014/main" id="{6086BCA8-1F46-4970-9C97-F5292A6782FB}"/>
              </a:ext>
            </a:extLst>
          </p:cNvPr>
          <p:cNvCxnSpPr>
            <a:stCxn id="12" idx="2"/>
          </p:cNvCxnSpPr>
          <p:nvPr>
            <p:custDataLst>
              <p:tags r:id="rId3"/>
            </p:custDataLst>
          </p:nvPr>
        </p:nvCxnSpPr>
        <p:spPr>
          <a:xfrm>
            <a:off x="4082332" y="2765947"/>
            <a:ext cx="0" cy="2945967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  <a:tailEnd type="oval"/>
          </a:ln>
          <a:effectLst/>
        </p:spPr>
      </p:cxnSp>
      <p:sp>
        <p:nvSpPr>
          <p:cNvPr id="6" name="1022142">
            <a:extLst>
              <a:ext uri="{FF2B5EF4-FFF2-40B4-BE49-F238E27FC236}">
                <a16:creationId xmlns="" xmlns:a16="http://schemas.microsoft.com/office/drawing/2014/main" id="{6D3AAC0F-E5D2-459A-9038-D10EB22379A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886285" y="2192064"/>
            <a:ext cx="6614939" cy="11726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商务部表示，要大力发展网络订餐、半成品餐和外卖快餐等餐饮服务模式，同时要清理规范最低消费、包间费等等额外收费，减少不合理的餐饮支出。</a:t>
            </a:r>
          </a:p>
        </p:txBody>
      </p:sp>
      <p:sp>
        <p:nvSpPr>
          <p:cNvPr id="7" name="1022143">
            <a:extLst>
              <a:ext uri="{FF2B5EF4-FFF2-40B4-BE49-F238E27FC236}">
                <a16:creationId xmlns="" xmlns:a16="http://schemas.microsoft.com/office/drawing/2014/main" id="{BA86BD5F-5313-479B-A6E3-2B4940A37FB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828093" y="3505379"/>
            <a:ext cx="6614939" cy="7774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企业在菜单上标识菜品食材份量，在报餐标准上注明建议消费人数，主动的提供半份量或半份餐等服务等做法，值得提倡和推广。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1022144">
            <a:extLst>
              <a:ext uri="{FF2B5EF4-FFF2-40B4-BE49-F238E27FC236}">
                <a16:creationId xmlns="" xmlns:a16="http://schemas.microsoft.com/office/drawing/2014/main" id="{AB659DFB-CA3A-4587-B6AF-ABEE59D83B4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828093" y="4659923"/>
            <a:ext cx="6614939" cy="11726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要完善制度，使公务消费不敢浪费，整个形成“不想浪费、不愿浪费、不能浪费和不敢浪费”的社会氛围、制度体系和行业结构。舌尖上的浪费能有效遏制。</a:t>
            </a:r>
          </a:p>
        </p:txBody>
      </p:sp>
      <p:cxnSp>
        <p:nvCxnSpPr>
          <p:cNvPr id="9" name="1022145">
            <a:extLst>
              <a:ext uri="{FF2B5EF4-FFF2-40B4-BE49-F238E27FC236}">
                <a16:creationId xmlns="" xmlns:a16="http://schemas.microsoft.com/office/drawing/2014/main" id="{BBD5A551-36C8-463E-8BCF-AD961D6DF6C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288029" y="3801482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ysDash"/>
            <a:miter lim="800000"/>
            <a:tailEnd type="arrow"/>
          </a:ln>
          <a:effectLst/>
        </p:spPr>
      </p:cxnSp>
      <p:cxnSp>
        <p:nvCxnSpPr>
          <p:cNvPr id="10" name="1022146">
            <a:extLst>
              <a:ext uri="{FF2B5EF4-FFF2-40B4-BE49-F238E27FC236}">
                <a16:creationId xmlns="" xmlns:a16="http://schemas.microsoft.com/office/drawing/2014/main" id="{F0917F23-1424-4A21-B04D-D1A15F5E631F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288029" y="2522884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ysDash"/>
            <a:miter lim="800000"/>
            <a:tailEnd type="arrow"/>
          </a:ln>
          <a:effectLst/>
        </p:spPr>
      </p:cxnSp>
      <p:cxnSp>
        <p:nvCxnSpPr>
          <p:cNvPr id="11" name="1022147">
            <a:extLst>
              <a:ext uri="{FF2B5EF4-FFF2-40B4-BE49-F238E27FC236}">
                <a16:creationId xmlns="" xmlns:a16="http://schemas.microsoft.com/office/drawing/2014/main" id="{2C72FDF0-3AD2-499E-94E3-9BD7A12F743F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288029" y="4840117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ysDash"/>
            <a:miter lim="800000"/>
            <a:tailEnd type="arrow"/>
          </a:ln>
          <a:effectLst/>
        </p:spPr>
      </p:cxnSp>
      <p:sp>
        <p:nvSpPr>
          <p:cNvPr id="12" name="1022148">
            <a:extLst>
              <a:ext uri="{FF2B5EF4-FFF2-40B4-BE49-F238E27FC236}">
                <a16:creationId xmlns="" xmlns:a16="http://schemas.microsoft.com/office/drawing/2014/main" id="{A02035E7-45DA-4F0B-A256-0B5967BFE8D6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3866332" y="2333947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EEC2A9"/>
          </a:solidFill>
          <a:ln w="635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2000" kern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</a:t>
            </a:r>
            <a:endParaRPr lang="zh-CN" altLang="en-US" sz="2000" kern="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1022149">
            <a:extLst>
              <a:ext uri="{FF2B5EF4-FFF2-40B4-BE49-F238E27FC236}">
                <a16:creationId xmlns="" xmlns:a16="http://schemas.microsoft.com/office/drawing/2014/main" id="{90741C84-1F9F-453B-AC8E-92065886DA4F}"/>
              </a:ext>
            </a:extLst>
          </p:cNvPr>
          <p:cNvSpPr>
            <a:spLocks noChangeAspect="1"/>
          </p:cNvSpPr>
          <p:nvPr>
            <p:custDataLst>
              <p:tags r:id="rId11"/>
            </p:custDataLst>
          </p:nvPr>
        </p:nvSpPr>
        <p:spPr>
          <a:xfrm>
            <a:off x="3866332" y="3612545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EEC2A9"/>
          </a:solidFill>
          <a:ln w="635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2000" kern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</a:t>
            </a:r>
            <a:endParaRPr lang="zh-CN" altLang="en-US" sz="2000" kern="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1022150">
            <a:extLst>
              <a:ext uri="{FF2B5EF4-FFF2-40B4-BE49-F238E27FC236}">
                <a16:creationId xmlns="" xmlns:a16="http://schemas.microsoft.com/office/drawing/2014/main" id="{0AABD1B0-EA23-405E-BBC7-3593B7307B8C}"/>
              </a:ext>
            </a:extLst>
          </p:cNvPr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3866332" y="4651180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EEC2A9"/>
          </a:solidFill>
          <a:ln w="635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2000" kern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endParaRPr lang="zh-CN" altLang="en-US" sz="2000" kern="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561" y="2261551"/>
            <a:ext cx="2555731" cy="180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8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52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8">
            <a:extLst>
              <a:ext uri="{FF2B5EF4-FFF2-40B4-BE49-F238E27FC236}">
                <a16:creationId xmlns="" xmlns:a16="http://schemas.microsoft.com/office/drawing/2014/main" id="{61A61573-33A3-4942-AE60-D5AC13BDBFEF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 flipH="1">
            <a:off x="810403" y="1910446"/>
            <a:ext cx="105711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为减少“舌尖上的浪费”，北京众多餐厅开启了行业内的“光盘行动”，为顾客提供“半份菜”、“小份菜”、“热菜拼盘”、免费打包等服务，鼓励把没吃完的剩菜打包带走。价格按照“半份半价，小份适价”原则确定。另外有些餐馆在打包时会收取餐盒或塑料袋费用的，此次提出可提供免费打包服务，不再收费，而且还要使用环保包装，不提供一次性木筷和超薄塑料袋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5305" y="3188367"/>
            <a:ext cx="4912895" cy="391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35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7">
            <a:extLst>
              <a:ext uri="{FF2B5EF4-FFF2-40B4-BE49-F238E27FC236}">
                <a16:creationId xmlns="" xmlns:a16="http://schemas.microsoft.com/office/drawing/2014/main" id="{DA433594-EE46-40A2-B4C0-E6CA2DFBC08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67613" y="2334778"/>
            <a:ext cx="6022660" cy="3177505"/>
          </a:xfrm>
          <a:prstGeom prst="rect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 8">
            <a:extLst>
              <a:ext uri="{FF2B5EF4-FFF2-40B4-BE49-F238E27FC236}">
                <a16:creationId xmlns="" xmlns:a16="http://schemas.microsoft.com/office/drawing/2014/main" id="{173FDAC1-4D61-4E86-AE9D-021CDF837B4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435803" y="2611264"/>
            <a:ext cx="5286280" cy="2624533"/>
          </a:xfrm>
          <a:prstGeom prst="rect">
            <a:avLst/>
          </a:prstGeom>
          <a:noFill/>
          <a:ln w="19050" cap="flat" cmpd="sng" algn="ctr">
            <a:solidFill>
              <a:srgbClr val="B7472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文本框 13">
            <a:extLst>
              <a:ext uri="{FF2B5EF4-FFF2-40B4-BE49-F238E27FC236}">
                <a16:creationId xmlns="" xmlns:a16="http://schemas.microsoft.com/office/drawing/2014/main" id="{82599E10-DE8C-4427-AC84-8C306E467B6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691423" y="2751465"/>
            <a:ext cx="4775040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kern="0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+mn-lt"/>
              </a:rPr>
              <a:t>养成良好的消费意识，拒绝浪费，从我做起。从饮食科学的角度来说，传统的“吃饱吃好”不等于健康的饮食，真正的健康饮食应该有所节制，顾客在饭桌上吃不完的饭菜，应打包带走。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234" y="1395662"/>
            <a:ext cx="4716379" cy="471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9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BF0D2458-6649-44C7-9C51-5632FBF56A9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69620450-26CC-4854-AC39-9DD8BCED918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4345550"/>
            <a:ext cx="7467600" cy="1066800"/>
          </a:xfrm>
          <a:prstGeom prst="rect">
            <a:avLst/>
          </a:prstGeom>
          <a:solidFill>
            <a:srgbClr val="EEC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813217CF-3A4A-4E09-A4B2-7F5B8F84C26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76025" y="1179104"/>
            <a:ext cx="46987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8800" noProof="0" dirty="0">
                <a:solidFill>
                  <a:prstClr val="white"/>
                </a:solidFill>
                <a:cs typeface="+mn-ea"/>
                <a:sym typeface="+mn-lt"/>
              </a:rPr>
              <a:t>拒绝浪费</a:t>
            </a:r>
            <a:endParaRPr kumimoji="0" lang="zh-CN" altLang="en-US" sz="8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29FF183D-2064-40AD-ACA3-8E697B65B8D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76026" y="2592352"/>
            <a:ext cx="4698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从我做起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F1619780-12F5-4A65-B24F-892301C7966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08030" y="0"/>
            <a:ext cx="6983970" cy="6858000"/>
          </a:xfrm>
          <a:custGeom>
            <a:avLst/>
            <a:gdLst>
              <a:gd name="connsiteX0" fmla="*/ 0 w 6983970"/>
              <a:gd name="connsiteY0" fmla="*/ 0 h 6858000"/>
              <a:gd name="connsiteX1" fmla="*/ 6983970 w 6983970"/>
              <a:gd name="connsiteY1" fmla="*/ 0 h 6858000"/>
              <a:gd name="connsiteX2" fmla="*/ 6983970 w 6983970"/>
              <a:gd name="connsiteY2" fmla="*/ 6858000 h 6858000"/>
              <a:gd name="connsiteX3" fmla="*/ 0 w 698397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3970" h="6858000">
                <a:moveTo>
                  <a:pt x="0" y="0"/>
                </a:moveTo>
                <a:lnTo>
                  <a:pt x="6983970" y="0"/>
                </a:lnTo>
                <a:lnTo>
                  <a:pt x="698397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F89F898D-E9B0-435E-9EC5-81CB8E186CB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36465" y="4438761"/>
            <a:ext cx="5477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珍惜粮食 厉行节约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5A9580DE-7F24-4291-9C03-EEC8A0793F5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9512307" y="2235085"/>
            <a:ext cx="1846659" cy="3607634"/>
          </a:xfrm>
          <a:prstGeom prst="rect">
            <a:avLst/>
          </a:prstGeom>
          <a:noFill/>
        </p:spPr>
        <p:txBody>
          <a:bodyPr vert="eaVert"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坚决制止餐饮浪费行为切实培养节约习惯，在全社会营造浪费可耻节约为荣的氛围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0340F1AD-C991-4007-9F07-0038617094FC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242910" y="1015281"/>
            <a:ext cx="738664" cy="2815363"/>
          </a:xfrm>
          <a:prstGeom prst="rect">
            <a:avLst/>
          </a:prstGeom>
          <a:noFill/>
        </p:spPr>
        <p:txBody>
          <a:bodyPr vert="eaVert" wrap="square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</a:lvl1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习近平总书记作出指示：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B28EB467-715D-4BFF-A16E-EC56EC297D26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2166852" y="5523301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汇报人</a:t>
            </a:r>
            <a:r>
              <a:rPr lang="zh-CN" altLang="en-US" dirty="0" smtClean="0">
                <a:solidFill>
                  <a:prstClr val="white"/>
                </a:solidFill>
                <a:cs typeface="+mn-ea"/>
                <a:sym typeface="+mn-lt"/>
              </a:rPr>
              <a:t>：优品</a:t>
            </a:r>
            <a:r>
              <a:rPr lang="en-US" altLang="zh-CN" dirty="0" smtClean="0">
                <a:solidFill>
                  <a:prstClr val="white"/>
                </a:solidFill>
                <a:cs typeface="+mn-ea"/>
                <a:sym typeface="+mn-lt"/>
              </a:rPr>
              <a:t>PPT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6" name="jiandan59">
            <a:extLst>
              <a:ext uri="{FF2B5EF4-FFF2-40B4-BE49-F238E27FC236}">
                <a16:creationId xmlns="" xmlns:a16="http://schemas.microsoft.com/office/drawing/2014/main" id="{9E474106-4545-4023-B66E-4D1803609C8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47642" y="5808138"/>
            <a:ext cx="5337181" cy="665310"/>
          </a:xfrm>
          <a:prstGeom prst="rect">
            <a:avLst/>
          </a:prstGeom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ctr" defTabSz="866943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replace text, click add relevant headline, modify the text content, also can copy your content to this </a:t>
            </a:r>
            <a:r>
              <a:rPr kumimoji="0" lang="en-US" altLang="zh-CN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directly.please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replace text, click add relevant headline, modify the text content</a:t>
            </a:r>
            <a:endParaRPr kumimoji="0" lang="en-GB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EA197296-E222-45A3-8A00-B085B428749D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374247" y="448960"/>
            <a:ext cx="51931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Cherish grain and practice strict economy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4530" y="3597750"/>
            <a:ext cx="4740865" cy="33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7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2F6D2C79-0382-4D77-B615-7364713A9AF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472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弧形 5">
            <a:extLst>
              <a:ext uri="{FF2B5EF4-FFF2-40B4-BE49-F238E27FC236}">
                <a16:creationId xmlns="" xmlns:a16="http://schemas.microsoft.com/office/drawing/2014/main" id="{04BFF10D-909A-4F0E-9DCD-AD1B3169DA9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779617" y="1617562"/>
            <a:ext cx="4632767" cy="4632767"/>
          </a:xfrm>
          <a:prstGeom prst="arc">
            <a:avLst>
              <a:gd name="adj1" fmla="val 8612945"/>
              <a:gd name="adj2" fmla="val 23399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弧形 6">
            <a:extLst>
              <a:ext uri="{FF2B5EF4-FFF2-40B4-BE49-F238E27FC236}">
                <a16:creationId xmlns="" xmlns:a16="http://schemas.microsoft.com/office/drawing/2014/main" id="{D8CF231B-C47C-4E2C-8913-A881A8F118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603586" y="1441531"/>
            <a:ext cx="4984830" cy="4984830"/>
          </a:xfrm>
          <a:prstGeom prst="arc">
            <a:avLst>
              <a:gd name="adj1" fmla="val 8328321"/>
              <a:gd name="adj2" fmla="val 24971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CE417169-F804-4479-B6FB-709923E9751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6742" y="510444"/>
            <a:ext cx="4118516" cy="3957664"/>
          </a:xfrm>
          <a:custGeom>
            <a:avLst/>
            <a:gdLst>
              <a:gd name="connsiteX0" fmla="*/ 0 w 6858000"/>
              <a:gd name="connsiteY0" fmla="*/ 0 h 5699760"/>
              <a:gd name="connsiteX1" fmla="*/ 6858000 w 6858000"/>
              <a:gd name="connsiteY1" fmla="*/ 0 h 5699760"/>
              <a:gd name="connsiteX2" fmla="*/ 6858000 w 6858000"/>
              <a:gd name="connsiteY2" fmla="*/ 5699760 h 5699760"/>
              <a:gd name="connsiteX3" fmla="*/ 0 w 6858000"/>
              <a:gd name="connsiteY3" fmla="*/ 5699760 h 569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699760">
                <a:moveTo>
                  <a:pt x="0" y="0"/>
                </a:moveTo>
                <a:lnTo>
                  <a:pt x="6858000" y="0"/>
                </a:lnTo>
                <a:lnTo>
                  <a:pt x="6858000" y="5699760"/>
                </a:lnTo>
                <a:lnTo>
                  <a:pt x="0" y="5699760"/>
                </a:lnTo>
                <a:close/>
              </a:path>
            </a:pathLst>
          </a:custGeom>
        </p:spPr>
      </p:pic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4DD97A4C-E124-4E71-94B4-AC14845B06D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152766" y="1617562"/>
            <a:ext cx="16626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9600" dirty="0">
                <a:solidFill>
                  <a:srgbClr val="B7472A"/>
                </a:solidFill>
                <a:cs typeface="+mn-ea"/>
                <a:sym typeface="+mn-lt"/>
              </a:rPr>
              <a:t>01</a:t>
            </a:r>
            <a:endParaRPr lang="zh-CN" altLang="en-US" sz="9600" dirty="0">
              <a:solidFill>
                <a:srgbClr val="B7472A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DBFFD40F-0FB2-477D-9CB1-AA4655657AC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310900" y="4291199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dirty="0">
                <a:solidFill>
                  <a:srgbClr val="EEC2A9"/>
                </a:solidFill>
                <a:cs typeface="+mn-ea"/>
                <a:sym typeface="+mn-lt"/>
              </a:rPr>
              <a:t>居安思危</a:t>
            </a:r>
          </a:p>
        </p:txBody>
      </p:sp>
      <p:sp>
        <p:nvSpPr>
          <p:cNvPr id="23" name="矩形 28">
            <a:extLst>
              <a:ext uri="{FF2B5EF4-FFF2-40B4-BE49-F238E27FC236}">
                <a16:creationId xmlns="" xmlns:a16="http://schemas.microsoft.com/office/drawing/2014/main" id="{A4C49B7E-FDFA-48C6-9FF3-2A3F6ADCA7F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H="1">
            <a:off x="2575752" y="5770822"/>
            <a:ext cx="7040497" cy="587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Please replace text, click add relevant headline, modify the text content, also can copy your content to this directly. Please replace </a:t>
            </a:r>
            <a:r>
              <a:rPr kumimoji="0" lang="en-US" altLang="zh-CN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textrelevat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 o this directly</a:t>
            </a:r>
            <a:endParaRPr kumimoji="0" lang="en-GB" altLang="zh-CN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9749" y="0"/>
            <a:ext cx="4740865" cy="334401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3127" y="1344677"/>
            <a:ext cx="2717444" cy="551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4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>
            <a:extLst>
              <a:ext uri="{FF2B5EF4-FFF2-40B4-BE49-F238E27FC236}">
                <a16:creationId xmlns="" xmlns:a16="http://schemas.microsoft.com/office/drawing/2014/main" id="{47378345-04C4-42AA-B7FF-1AD714C62AAC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5555602" y="2178313"/>
            <a:ext cx="5699765" cy="3660275"/>
            <a:chOff x="5610916" y="2249433"/>
            <a:chExt cx="5699765" cy="3660275"/>
          </a:xfrm>
        </p:grpSpPr>
        <p:cxnSp>
          <p:nvCxnSpPr>
            <p:cNvPr id="38" name="直接连接符 37">
              <a:extLst>
                <a:ext uri="{FF2B5EF4-FFF2-40B4-BE49-F238E27FC236}">
                  <a16:creationId xmlns="" xmlns:a16="http://schemas.microsoft.com/office/drawing/2014/main" id="{275230D1-3D22-4C9C-B3A6-27E81E7C5B40}"/>
                </a:ext>
              </a:extLst>
            </p:cNvPr>
            <p:cNvCxnSpPr/>
            <p:nvPr>
              <p:custDataLst>
                <p:tags r:id="rId2"/>
              </p:custDataLst>
            </p:nvPr>
          </p:nvCxnSpPr>
          <p:spPr bwMode="auto">
            <a:xfrm flipH="1">
              <a:off x="5749138" y="2590538"/>
              <a:ext cx="555417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EC2A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圆角矩形 34">
              <a:extLst>
                <a:ext uri="{FF2B5EF4-FFF2-40B4-BE49-F238E27FC236}">
                  <a16:creationId xmlns="" xmlns:a16="http://schemas.microsoft.com/office/drawing/2014/main" id="{5D7FB58A-42DB-4C67-8BF3-34E73985B6E7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5610916" y="2249433"/>
              <a:ext cx="2641833" cy="637827"/>
            </a:xfrm>
            <a:prstGeom prst="roundRect">
              <a:avLst>
                <a:gd name="adj" fmla="val 38726"/>
              </a:avLst>
            </a:prstGeom>
            <a:solidFill>
              <a:srgbClr val="EEC2A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="" xmlns:a16="http://schemas.microsoft.com/office/drawing/2014/main" id="{47FBE074-A089-4790-BB12-B496651EFD97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6018762" y="2249434"/>
              <a:ext cx="182614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光盘行动</a:t>
              </a:r>
            </a:p>
          </p:txBody>
        </p:sp>
        <p:sp>
          <p:nvSpPr>
            <p:cNvPr id="37" name="10223">
              <a:extLst>
                <a:ext uri="{FF2B5EF4-FFF2-40B4-BE49-F238E27FC236}">
                  <a16:creationId xmlns="" xmlns:a16="http://schemas.microsoft.com/office/drawing/2014/main" id="{F447921C-0A5F-4A16-B635-E87F94C4241A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5623262" y="2918774"/>
              <a:ext cx="5687419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457200">
                <a:lnSpc>
                  <a:spcPct val="150000"/>
                </a:lnSpc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“光盘行动”倡导厉行节约，反对铺张浪费，带动大家珍惜粮食、吃光盘子中的食物，得到从中央到民众的支持，成为</a:t>
              </a: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2020</a:t>
              </a: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年十大新闻热词、网络热度词汇，最知名公益品牌之一。</a:t>
              </a:r>
            </a:p>
          </p:txBody>
        </p:sp>
        <p:sp>
          <p:nvSpPr>
            <p:cNvPr id="40" name="矩形 39">
              <a:extLst>
                <a:ext uri="{FF2B5EF4-FFF2-40B4-BE49-F238E27FC236}">
                  <a16:creationId xmlns="" xmlns:a16="http://schemas.microsoft.com/office/drawing/2014/main" id="{0BD58939-74FB-4D8C-B3A4-E3C8F4B06510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623262" y="4814308"/>
              <a:ext cx="5687419" cy="1095400"/>
            </a:xfrm>
            <a:prstGeom prst="rect">
              <a:avLst/>
            </a:prstGeom>
            <a:noFill/>
            <a:ln>
              <a:solidFill>
                <a:srgbClr val="EEC2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="" xmlns:a16="http://schemas.microsoft.com/office/drawing/2014/main" id="{D8B16D3A-AFFA-4A3C-929D-383CC1A367A0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5749138" y="5038843"/>
              <a:ext cx="543566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30</a:t>
              </a:r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多年前，饥饿感还与中国人的生活息息相关。不少偏远山区的居民，食物依旧单调，粮食依旧匮乏。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568" y="1792705"/>
            <a:ext cx="4463716" cy="446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2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副标题 2">
            <a:extLst>
              <a:ext uri="{FF2B5EF4-FFF2-40B4-BE49-F238E27FC236}">
                <a16:creationId xmlns="" xmlns:a16="http://schemas.microsoft.com/office/drawing/2014/main" id="{901B0382-4C45-4879-B880-74E3F44B091C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771130" y="4207299"/>
            <a:ext cx="4725893" cy="15327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600" kern="0">
                <a:solidFill>
                  <a:sysClr val="windowText" lastClr="000000"/>
                </a:solidFill>
                <a:latin typeface="+mn-ea"/>
                <a:cs typeface="+mn-ea"/>
              </a:defRPr>
            </a:lvl1pPr>
          </a:lstStyle>
          <a:p>
            <a:pPr lvl="0">
              <a:defRPr/>
            </a:pPr>
            <a:r>
              <a:rPr lang="zh-CN" altLang="en-US" sz="1800" dirty="0">
                <a:solidFill>
                  <a:schemeClr val="bg1"/>
                </a:solidFill>
                <a:latin typeface="+mn-lt"/>
                <a:sym typeface="+mn-lt"/>
              </a:rPr>
              <a:t>然而多年过去了，餐饮浪费现象依然触目惊心、令人痛心，“历览前贤国与家，成由勤俭败由奢”。居安思危，勤俭节约一直以来就是中华民族奉行的传统美德。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sym typeface="+mn-lt"/>
            </a:endParaRPr>
          </a:p>
        </p:txBody>
      </p:sp>
      <p:sp>
        <p:nvSpPr>
          <p:cNvPr id="36" name="副标题 2">
            <a:extLst>
              <a:ext uri="{FF2B5EF4-FFF2-40B4-BE49-F238E27FC236}">
                <a16:creationId xmlns="" xmlns:a16="http://schemas.microsoft.com/office/drawing/2014/main" id="{8B75F6A4-C1E9-4E21-8AE9-8E98704CDC1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771130" y="2155664"/>
            <a:ext cx="5184431" cy="15327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600" kern="0">
                <a:solidFill>
                  <a:sysClr val="windowText" lastClr="000000"/>
                </a:solidFill>
                <a:latin typeface="+mn-ea"/>
                <a:cs typeface="+mn-ea"/>
              </a:defRPr>
            </a:lvl1pPr>
          </a:lstStyle>
          <a:p>
            <a:pPr lvl="0">
              <a:defRPr/>
            </a:pPr>
            <a:r>
              <a:rPr lang="zh-CN" altLang="en-US" sz="1800" dirty="0">
                <a:solidFill>
                  <a:schemeClr val="bg1"/>
                </a:solidFill>
                <a:latin typeface="+mn-lt"/>
                <a:sym typeface="+mn-lt"/>
              </a:rPr>
              <a:t>一粥一饭当思来之不易。厉行节约，是中华民族的传统美德。七年前，习总书记就做出重要指示，要求厉行节约，反对浪费。互联网上也曾倡导人们珍惜粮食，加入“光盘行动”。</a:t>
            </a:r>
          </a:p>
        </p:txBody>
      </p:sp>
      <p:sp>
        <p:nvSpPr>
          <p:cNvPr id="37" name="椭圆 37">
            <a:extLst>
              <a:ext uri="{FF2B5EF4-FFF2-40B4-BE49-F238E27FC236}">
                <a16:creationId xmlns="" xmlns:a16="http://schemas.microsoft.com/office/drawing/2014/main" id="{F9221BD1-A0E9-4478-9B7E-B527DC109CA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55024" y="2504470"/>
            <a:ext cx="561144" cy="561144"/>
          </a:xfrm>
          <a:prstGeom prst="ellipse">
            <a:avLst/>
          </a:prstGeom>
          <a:solidFill>
            <a:srgbClr val="EEC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edit_107776">
            <a:extLst>
              <a:ext uri="{FF2B5EF4-FFF2-40B4-BE49-F238E27FC236}">
                <a16:creationId xmlns="" xmlns:a16="http://schemas.microsoft.com/office/drawing/2014/main" id="{FD1384F1-A14A-4E1C-ACD8-C2ACEC1ED61C}"/>
              </a:ext>
            </a:extLst>
          </p:cNvPr>
          <p:cNvSpPr>
            <a:spLocks noChangeAspect="1"/>
          </p:cNvSpPr>
          <p:nvPr/>
        </p:nvSpPr>
        <p:spPr bwMode="auto">
          <a:xfrm>
            <a:off x="1196693" y="2648217"/>
            <a:ext cx="277807" cy="273650"/>
          </a:xfrm>
          <a:custGeom>
            <a:avLst/>
            <a:gdLst>
              <a:gd name="connsiteX0" fmla="*/ 0 w 608487"/>
              <a:gd name="connsiteY0" fmla="*/ 548152 h 599383"/>
              <a:gd name="connsiteX1" fmla="*/ 605239 w 608487"/>
              <a:gd name="connsiteY1" fmla="*/ 548152 h 599383"/>
              <a:gd name="connsiteX2" fmla="*/ 605239 w 608487"/>
              <a:gd name="connsiteY2" fmla="*/ 599383 h 599383"/>
              <a:gd name="connsiteX3" fmla="*/ 0 w 608487"/>
              <a:gd name="connsiteY3" fmla="*/ 599383 h 599383"/>
              <a:gd name="connsiteX4" fmla="*/ 0 w 608487"/>
              <a:gd name="connsiteY4" fmla="*/ 211908 h 599383"/>
              <a:gd name="connsiteX5" fmla="*/ 349886 w 608487"/>
              <a:gd name="connsiteY5" fmla="*/ 211908 h 599383"/>
              <a:gd name="connsiteX6" fmla="*/ 394554 w 608487"/>
              <a:gd name="connsiteY6" fmla="*/ 211908 h 599383"/>
              <a:gd name="connsiteX7" fmla="*/ 605239 w 608487"/>
              <a:gd name="connsiteY7" fmla="*/ 211908 h 599383"/>
              <a:gd name="connsiteX8" fmla="*/ 302620 w 608487"/>
              <a:gd name="connsiteY8" fmla="*/ 514069 h 599383"/>
              <a:gd name="connsiteX9" fmla="*/ 0 w 608487"/>
              <a:gd name="connsiteY9" fmla="*/ 211908 h 599383"/>
              <a:gd name="connsiteX10" fmla="*/ 596231 w 608487"/>
              <a:gd name="connsiteY10" fmla="*/ 36105 h 599383"/>
              <a:gd name="connsiteX11" fmla="*/ 599507 w 608487"/>
              <a:gd name="connsiteY11" fmla="*/ 65804 h 599383"/>
              <a:gd name="connsiteX12" fmla="*/ 410520 w 608487"/>
              <a:gd name="connsiteY12" fmla="*/ 194831 h 599383"/>
              <a:gd name="connsiteX13" fmla="*/ 364258 w 608487"/>
              <a:gd name="connsiteY13" fmla="*/ 194831 h 599383"/>
              <a:gd name="connsiteX14" fmla="*/ 582243 w 608487"/>
              <a:gd name="connsiteY14" fmla="*/ 36351 h 599383"/>
              <a:gd name="connsiteX15" fmla="*/ 596231 w 608487"/>
              <a:gd name="connsiteY15" fmla="*/ 36105 h 599383"/>
              <a:gd name="connsiteX16" fmla="*/ 325339 w 608487"/>
              <a:gd name="connsiteY16" fmla="*/ 0 h 599383"/>
              <a:gd name="connsiteX17" fmla="*/ 327769 w 608487"/>
              <a:gd name="connsiteY17" fmla="*/ 837 h 599383"/>
              <a:gd name="connsiteX18" fmla="*/ 333971 w 608487"/>
              <a:gd name="connsiteY18" fmla="*/ 4101 h 599383"/>
              <a:gd name="connsiteX19" fmla="*/ 351235 w 608487"/>
              <a:gd name="connsiteY19" fmla="*/ 22009 h 599383"/>
              <a:gd name="connsiteX20" fmla="*/ 357855 w 608487"/>
              <a:gd name="connsiteY20" fmla="*/ 38746 h 599383"/>
              <a:gd name="connsiteX21" fmla="*/ 358190 w 608487"/>
              <a:gd name="connsiteY21" fmla="*/ 60505 h 599383"/>
              <a:gd name="connsiteX22" fmla="*/ 349558 w 608487"/>
              <a:gd name="connsiteY22" fmla="*/ 82765 h 599383"/>
              <a:gd name="connsiteX23" fmla="*/ 334306 w 608487"/>
              <a:gd name="connsiteY23" fmla="*/ 100255 h 599383"/>
              <a:gd name="connsiteX24" fmla="*/ 329948 w 608487"/>
              <a:gd name="connsiteY24" fmla="*/ 103602 h 599383"/>
              <a:gd name="connsiteX25" fmla="*/ 327434 w 608487"/>
              <a:gd name="connsiteY25" fmla="*/ 105527 h 599383"/>
              <a:gd name="connsiteX26" fmla="*/ 324082 w 608487"/>
              <a:gd name="connsiteY26" fmla="*/ 107954 h 599383"/>
              <a:gd name="connsiteX27" fmla="*/ 322322 w 608487"/>
              <a:gd name="connsiteY27" fmla="*/ 109209 h 599383"/>
              <a:gd name="connsiteX28" fmla="*/ 320981 w 608487"/>
              <a:gd name="connsiteY28" fmla="*/ 110214 h 599383"/>
              <a:gd name="connsiteX29" fmla="*/ 317713 w 608487"/>
              <a:gd name="connsiteY29" fmla="*/ 112473 h 599383"/>
              <a:gd name="connsiteX30" fmla="*/ 314193 w 608487"/>
              <a:gd name="connsiteY30" fmla="*/ 115318 h 599383"/>
              <a:gd name="connsiteX31" fmla="*/ 311176 w 608487"/>
              <a:gd name="connsiteY31" fmla="*/ 118080 h 599383"/>
              <a:gd name="connsiteX32" fmla="*/ 309835 w 608487"/>
              <a:gd name="connsiteY32" fmla="*/ 119419 h 599383"/>
              <a:gd name="connsiteX33" fmla="*/ 308578 w 608487"/>
              <a:gd name="connsiteY33" fmla="*/ 120842 h 599383"/>
              <a:gd name="connsiteX34" fmla="*/ 307321 w 608487"/>
              <a:gd name="connsiteY34" fmla="*/ 122515 h 599383"/>
              <a:gd name="connsiteX35" fmla="*/ 306231 w 608487"/>
              <a:gd name="connsiteY35" fmla="*/ 124273 h 599383"/>
              <a:gd name="connsiteX36" fmla="*/ 305142 w 608487"/>
              <a:gd name="connsiteY36" fmla="*/ 126197 h 599383"/>
              <a:gd name="connsiteX37" fmla="*/ 304388 w 608487"/>
              <a:gd name="connsiteY37" fmla="*/ 128373 h 599383"/>
              <a:gd name="connsiteX38" fmla="*/ 302544 w 608487"/>
              <a:gd name="connsiteY38" fmla="*/ 137830 h 599383"/>
              <a:gd name="connsiteX39" fmla="*/ 302376 w 608487"/>
              <a:gd name="connsiteY39" fmla="*/ 142516 h 599383"/>
              <a:gd name="connsiteX40" fmla="*/ 302544 w 608487"/>
              <a:gd name="connsiteY40" fmla="*/ 146784 h 599383"/>
              <a:gd name="connsiteX41" fmla="*/ 303047 w 608487"/>
              <a:gd name="connsiteY41" fmla="*/ 153311 h 599383"/>
              <a:gd name="connsiteX42" fmla="*/ 303298 w 608487"/>
              <a:gd name="connsiteY42" fmla="*/ 155738 h 599383"/>
              <a:gd name="connsiteX43" fmla="*/ 300868 w 608487"/>
              <a:gd name="connsiteY43" fmla="*/ 155320 h 599383"/>
              <a:gd name="connsiteX44" fmla="*/ 294163 w 608487"/>
              <a:gd name="connsiteY44" fmla="*/ 152893 h 599383"/>
              <a:gd name="connsiteX45" fmla="*/ 289722 w 608487"/>
              <a:gd name="connsiteY45" fmla="*/ 150382 h 599383"/>
              <a:gd name="connsiteX46" fmla="*/ 284861 w 608487"/>
              <a:gd name="connsiteY46" fmla="*/ 146784 h 599383"/>
              <a:gd name="connsiteX47" fmla="*/ 279917 w 608487"/>
              <a:gd name="connsiteY47" fmla="*/ 141595 h 599383"/>
              <a:gd name="connsiteX48" fmla="*/ 275391 w 608487"/>
              <a:gd name="connsiteY48" fmla="*/ 134566 h 599383"/>
              <a:gd name="connsiteX49" fmla="*/ 273380 w 608487"/>
              <a:gd name="connsiteY49" fmla="*/ 130382 h 599383"/>
              <a:gd name="connsiteX50" fmla="*/ 271871 w 608487"/>
              <a:gd name="connsiteY50" fmla="*/ 125695 h 599383"/>
              <a:gd name="connsiteX51" fmla="*/ 270363 w 608487"/>
              <a:gd name="connsiteY51" fmla="*/ 115067 h 599383"/>
              <a:gd name="connsiteX52" fmla="*/ 270279 w 608487"/>
              <a:gd name="connsiteY52" fmla="*/ 112222 h 599383"/>
              <a:gd name="connsiteX53" fmla="*/ 270530 w 608487"/>
              <a:gd name="connsiteY53" fmla="*/ 109377 h 599383"/>
              <a:gd name="connsiteX54" fmla="*/ 271369 w 608487"/>
              <a:gd name="connsiteY54" fmla="*/ 103519 h 599383"/>
              <a:gd name="connsiteX55" fmla="*/ 272961 w 608487"/>
              <a:gd name="connsiteY55" fmla="*/ 97828 h 599383"/>
              <a:gd name="connsiteX56" fmla="*/ 274972 w 608487"/>
              <a:gd name="connsiteY56" fmla="*/ 92221 h 599383"/>
              <a:gd name="connsiteX57" fmla="*/ 280587 w 608487"/>
              <a:gd name="connsiteY57" fmla="*/ 81928 h 599383"/>
              <a:gd name="connsiteX58" fmla="*/ 288716 w 608487"/>
              <a:gd name="connsiteY58" fmla="*/ 72304 h 599383"/>
              <a:gd name="connsiteX59" fmla="*/ 290392 w 608487"/>
              <a:gd name="connsiteY59" fmla="*/ 70463 h 599383"/>
              <a:gd name="connsiteX60" fmla="*/ 291985 w 608487"/>
              <a:gd name="connsiteY60" fmla="*/ 69040 h 599383"/>
              <a:gd name="connsiteX61" fmla="*/ 295085 w 608487"/>
              <a:gd name="connsiteY61" fmla="*/ 66279 h 599383"/>
              <a:gd name="connsiteX62" fmla="*/ 296594 w 608487"/>
              <a:gd name="connsiteY62" fmla="*/ 64856 h 599383"/>
              <a:gd name="connsiteX63" fmla="*/ 297013 w 608487"/>
              <a:gd name="connsiteY63" fmla="*/ 64521 h 599383"/>
              <a:gd name="connsiteX64" fmla="*/ 297097 w 608487"/>
              <a:gd name="connsiteY64" fmla="*/ 64438 h 599383"/>
              <a:gd name="connsiteX65" fmla="*/ 298437 w 608487"/>
              <a:gd name="connsiteY65" fmla="*/ 63434 h 599383"/>
              <a:gd name="connsiteX66" fmla="*/ 298521 w 608487"/>
              <a:gd name="connsiteY66" fmla="*/ 63266 h 599383"/>
              <a:gd name="connsiteX67" fmla="*/ 299108 w 608487"/>
              <a:gd name="connsiteY67" fmla="*/ 62848 h 599383"/>
              <a:gd name="connsiteX68" fmla="*/ 301371 w 608487"/>
              <a:gd name="connsiteY68" fmla="*/ 61007 h 599383"/>
              <a:gd name="connsiteX69" fmla="*/ 308913 w 608487"/>
              <a:gd name="connsiteY69" fmla="*/ 54061 h 599383"/>
              <a:gd name="connsiteX70" fmla="*/ 314696 w 608487"/>
              <a:gd name="connsiteY70" fmla="*/ 47282 h 599383"/>
              <a:gd name="connsiteX71" fmla="*/ 319305 w 608487"/>
              <a:gd name="connsiteY71" fmla="*/ 39081 h 599383"/>
              <a:gd name="connsiteX72" fmla="*/ 322489 w 608487"/>
              <a:gd name="connsiteY72" fmla="*/ 28872 h 599383"/>
              <a:gd name="connsiteX73" fmla="*/ 325004 w 608487"/>
              <a:gd name="connsiteY73" fmla="*/ 9038 h 599383"/>
              <a:gd name="connsiteX74" fmla="*/ 325255 w 608487"/>
              <a:gd name="connsiteY74" fmla="*/ 2427 h 599383"/>
              <a:gd name="connsiteX75" fmla="*/ 325339 w 608487"/>
              <a:gd name="connsiteY75" fmla="*/ 0 h 599383"/>
              <a:gd name="connsiteX76" fmla="*/ 227322 w 608487"/>
              <a:gd name="connsiteY76" fmla="*/ 0 h 599383"/>
              <a:gd name="connsiteX77" fmla="*/ 229669 w 608487"/>
              <a:gd name="connsiteY77" fmla="*/ 837 h 599383"/>
              <a:gd name="connsiteX78" fmla="*/ 235870 w 608487"/>
              <a:gd name="connsiteY78" fmla="*/ 4101 h 599383"/>
              <a:gd name="connsiteX79" fmla="*/ 253218 w 608487"/>
              <a:gd name="connsiteY79" fmla="*/ 22009 h 599383"/>
              <a:gd name="connsiteX80" fmla="*/ 259755 w 608487"/>
              <a:gd name="connsiteY80" fmla="*/ 38746 h 599383"/>
              <a:gd name="connsiteX81" fmla="*/ 260090 w 608487"/>
              <a:gd name="connsiteY81" fmla="*/ 60505 h 599383"/>
              <a:gd name="connsiteX82" fmla="*/ 251542 w 608487"/>
              <a:gd name="connsiteY82" fmla="*/ 82765 h 599383"/>
              <a:gd name="connsiteX83" fmla="*/ 236289 w 608487"/>
              <a:gd name="connsiteY83" fmla="*/ 100255 h 599383"/>
              <a:gd name="connsiteX84" fmla="*/ 231848 w 608487"/>
              <a:gd name="connsiteY84" fmla="*/ 103602 h 599383"/>
              <a:gd name="connsiteX85" fmla="*/ 229417 w 608487"/>
              <a:gd name="connsiteY85" fmla="*/ 105527 h 599383"/>
              <a:gd name="connsiteX86" fmla="*/ 225981 w 608487"/>
              <a:gd name="connsiteY86" fmla="*/ 107954 h 599383"/>
              <a:gd name="connsiteX87" fmla="*/ 224305 w 608487"/>
              <a:gd name="connsiteY87" fmla="*/ 109209 h 599383"/>
              <a:gd name="connsiteX88" fmla="*/ 222965 w 608487"/>
              <a:gd name="connsiteY88" fmla="*/ 110214 h 599383"/>
              <a:gd name="connsiteX89" fmla="*/ 219696 w 608487"/>
              <a:gd name="connsiteY89" fmla="*/ 112473 h 599383"/>
              <a:gd name="connsiteX90" fmla="*/ 216093 w 608487"/>
              <a:gd name="connsiteY90" fmla="*/ 115318 h 599383"/>
              <a:gd name="connsiteX91" fmla="*/ 213076 w 608487"/>
              <a:gd name="connsiteY91" fmla="*/ 118080 h 599383"/>
              <a:gd name="connsiteX92" fmla="*/ 211818 w 608487"/>
              <a:gd name="connsiteY92" fmla="*/ 119419 h 599383"/>
              <a:gd name="connsiteX93" fmla="*/ 210478 w 608487"/>
              <a:gd name="connsiteY93" fmla="*/ 120842 h 599383"/>
              <a:gd name="connsiteX94" fmla="*/ 209221 w 608487"/>
              <a:gd name="connsiteY94" fmla="*/ 122515 h 599383"/>
              <a:gd name="connsiteX95" fmla="*/ 208215 w 608487"/>
              <a:gd name="connsiteY95" fmla="*/ 124273 h 599383"/>
              <a:gd name="connsiteX96" fmla="*/ 207125 w 608487"/>
              <a:gd name="connsiteY96" fmla="*/ 126197 h 599383"/>
              <a:gd name="connsiteX97" fmla="*/ 206371 w 608487"/>
              <a:gd name="connsiteY97" fmla="*/ 128373 h 599383"/>
              <a:gd name="connsiteX98" fmla="*/ 204527 w 608487"/>
              <a:gd name="connsiteY98" fmla="*/ 137830 h 599383"/>
              <a:gd name="connsiteX99" fmla="*/ 204360 w 608487"/>
              <a:gd name="connsiteY99" fmla="*/ 142516 h 599383"/>
              <a:gd name="connsiteX100" fmla="*/ 204444 w 608487"/>
              <a:gd name="connsiteY100" fmla="*/ 146784 h 599383"/>
              <a:gd name="connsiteX101" fmla="*/ 204946 w 608487"/>
              <a:gd name="connsiteY101" fmla="*/ 153311 h 599383"/>
              <a:gd name="connsiteX102" fmla="*/ 205282 w 608487"/>
              <a:gd name="connsiteY102" fmla="*/ 155738 h 599383"/>
              <a:gd name="connsiteX103" fmla="*/ 202768 w 608487"/>
              <a:gd name="connsiteY103" fmla="*/ 155320 h 599383"/>
              <a:gd name="connsiteX104" fmla="*/ 196147 w 608487"/>
              <a:gd name="connsiteY104" fmla="*/ 152893 h 599383"/>
              <a:gd name="connsiteX105" fmla="*/ 191705 w 608487"/>
              <a:gd name="connsiteY105" fmla="*/ 150382 h 599383"/>
              <a:gd name="connsiteX106" fmla="*/ 186761 w 608487"/>
              <a:gd name="connsiteY106" fmla="*/ 146784 h 599383"/>
              <a:gd name="connsiteX107" fmla="*/ 181816 w 608487"/>
              <a:gd name="connsiteY107" fmla="*/ 141595 h 599383"/>
              <a:gd name="connsiteX108" fmla="*/ 177291 w 608487"/>
              <a:gd name="connsiteY108" fmla="*/ 134566 h 599383"/>
              <a:gd name="connsiteX109" fmla="*/ 175363 w 608487"/>
              <a:gd name="connsiteY109" fmla="*/ 130382 h 599383"/>
              <a:gd name="connsiteX110" fmla="*/ 173855 w 608487"/>
              <a:gd name="connsiteY110" fmla="*/ 125695 h 599383"/>
              <a:gd name="connsiteX111" fmla="*/ 172263 w 608487"/>
              <a:gd name="connsiteY111" fmla="*/ 115067 h 599383"/>
              <a:gd name="connsiteX112" fmla="*/ 172179 w 608487"/>
              <a:gd name="connsiteY112" fmla="*/ 112222 h 599383"/>
              <a:gd name="connsiteX113" fmla="*/ 172514 w 608487"/>
              <a:gd name="connsiteY113" fmla="*/ 109377 h 599383"/>
              <a:gd name="connsiteX114" fmla="*/ 173268 w 608487"/>
              <a:gd name="connsiteY114" fmla="*/ 103519 h 599383"/>
              <a:gd name="connsiteX115" fmla="*/ 174861 w 608487"/>
              <a:gd name="connsiteY115" fmla="*/ 97828 h 599383"/>
              <a:gd name="connsiteX116" fmla="*/ 176872 w 608487"/>
              <a:gd name="connsiteY116" fmla="*/ 92221 h 599383"/>
              <a:gd name="connsiteX117" fmla="*/ 182571 w 608487"/>
              <a:gd name="connsiteY117" fmla="*/ 81928 h 599383"/>
              <a:gd name="connsiteX118" fmla="*/ 190616 w 608487"/>
              <a:gd name="connsiteY118" fmla="*/ 72304 h 599383"/>
              <a:gd name="connsiteX119" fmla="*/ 192376 w 608487"/>
              <a:gd name="connsiteY119" fmla="*/ 70463 h 599383"/>
              <a:gd name="connsiteX120" fmla="*/ 193884 w 608487"/>
              <a:gd name="connsiteY120" fmla="*/ 69040 h 599383"/>
              <a:gd name="connsiteX121" fmla="*/ 196985 w 608487"/>
              <a:gd name="connsiteY121" fmla="*/ 66279 h 599383"/>
              <a:gd name="connsiteX122" fmla="*/ 198577 w 608487"/>
              <a:gd name="connsiteY122" fmla="*/ 64856 h 599383"/>
              <a:gd name="connsiteX123" fmla="*/ 198996 w 608487"/>
              <a:gd name="connsiteY123" fmla="*/ 64521 h 599383"/>
              <a:gd name="connsiteX124" fmla="*/ 199080 w 608487"/>
              <a:gd name="connsiteY124" fmla="*/ 64438 h 599383"/>
              <a:gd name="connsiteX125" fmla="*/ 200337 w 608487"/>
              <a:gd name="connsiteY125" fmla="*/ 63434 h 599383"/>
              <a:gd name="connsiteX126" fmla="*/ 200505 w 608487"/>
              <a:gd name="connsiteY126" fmla="*/ 63266 h 599383"/>
              <a:gd name="connsiteX127" fmla="*/ 201008 w 608487"/>
              <a:gd name="connsiteY127" fmla="*/ 62848 h 599383"/>
              <a:gd name="connsiteX128" fmla="*/ 203354 w 608487"/>
              <a:gd name="connsiteY128" fmla="*/ 61007 h 599383"/>
              <a:gd name="connsiteX129" fmla="*/ 210897 w 608487"/>
              <a:gd name="connsiteY129" fmla="*/ 54061 h 599383"/>
              <a:gd name="connsiteX130" fmla="*/ 216679 w 608487"/>
              <a:gd name="connsiteY130" fmla="*/ 47282 h 599383"/>
              <a:gd name="connsiteX131" fmla="*/ 221288 w 608487"/>
              <a:gd name="connsiteY131" fmla="*/ 39081 h 599383"/>
              <a:gd name="connsiteX132" fmla="*/ 224473 w 608487"/>
              <a:gd name="connsiteY132" fmla="*/ 28872 h 599383"/>
              <a:gd name="connsiteX133" fmla="*/ 226903 w 608487"/>
              <a:gd name="connsiteY133" fmla="*/ 9038 h 599383"/>
              <a:gd name="connsiteX134" fmla="*/ 227239 w 608487"/>
              <a:gd name="connsiteY134" fmla="*/ 2427 h 599383"/>
              <a:gd name="connsiteX135" fmla="*/ 227322 w 608487"/>
              <a:gd name="connsiteY135" fmla="*/ 0 h 59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608487" h="599383">
                <a:moveTo>
                  <a:pt x="0" y="548152"/>
                </a:moveTo>
                <a:lnTo>
                  <a:pt x="605239" y="548152"/>
                </a:lnTo>
                <a:lnTo>
                  <a:pt x="605239" y="599383"/>
                </a:lnTo>
                <a:lnTo>
                  <a:pt x="0" y="599383"/>
                </a:lnTo>
                <a:close/>
                <a:moveTo>
                  <a:pt x="0" y="211908"/>
                </a:moveTo>
                <a:lnTo>
                  <a:pt x="349886" y="211908"/>
                </a:lnTo>
                <a:lnTo>
                  <a:pt x="394554" y="211908"/>
                </a:lnTo>
                <a:lnTo>
                  <a:pt x="605239" y="211908"/>
                </a:lnTo>
                <a:cubicBezTo>
                  <a:pt x="605239" y="378762"/>
                  <a:pt x="469727" y="514069"/>
                  <a:pt x="302620" y="514069"/>
                </a:cubicBezTo>
                <a:cubicBezTo>
                  <a:pt x="135512" y="514069"/>
                  <a:pt x="0" y="378762"/>
                  <a:pt x="0" y="211908"/>
                </a:cubicBezTo>
                <a:close/>
                <a:moveTo>
                  <a:pt x="596231" y="36105"/>
                </a:moveTo>
                <a:cubicBezTo>
                  <a:pt x="608637" y="41157"/>
                  <a:pt x="614656" y="59340"/>
                  <a:pt x="599507" y="65804"/>
                </a:cubicBezTo>
                <a:cubicBezTo>
                  <a:pt x="528438" y="96178"/>
                  <a:pt x="464157" y="140024"/>
                  <a:pt x="410520" y="194831"/>
                </a:cubicBezTo>
                <a:lnTo>
                  <a:pt x="364258" y="194831"/>
                </a:lnTo>
                <a:cubicBezTo>
                  <a:pt x="424097" y="126803"/>
                  <a:pt x="498351" y="72164"/>
                  <a:pt x="582243" y="36351"/>
                </a:cubicBezTo>
                <a:cubicBezTo>
                  <a:pt x="587251" y="34196"/>
                  <a:pt x="592096" y="34421"/>
                  <a:pt x="596231" y="36105"/>
                </a:cubicBezTo>
                <a:close/>
                <a:moveTo>
                  <a:pt x="325339" y="0"/>
                </a:moveTo>
                <a:cubicBezTo>
                  <a:pt x="325339" y="0"/>
                  <a:pt x="326261" y="168"/>
                  <a:pt x="327769" y="837"/>
                </a:cubicBezTo>
                <a:cubicBezTo>
                  <a:pt x="329194" y="1507"/>
                  <a:pt x="331457" y="2427"/>
                  <a:pt x="333971" y="4101"/>
                </a:cubicBezTo>
                <a:cubicBezTo>
                  <a:pt x="338999" y="7281"/>
                  <a:pt x="345703" y="12720"/>
                  <a:pt x="351235" y="22009"/>
                </a:cubicBezTo>
                <a:cubicBezTo>
                  <a:pt x="354000" y="26612"/>
                  <a:pt x="356514" y="32219"/>
                  <a:pt x="357855" y="38746"/>
                </a:cubicBezTo>
                <a:cubicBezTo>
                  <a:pt x="359196" y="45274"/>
                  <a:pt x="359531" y="52806"/>
                  <a:pt x="358190" y="60505"/>
                </a:cubicBezTo>
                <a:cubicBezTo>
                  <a:pt x="356849" y="68204"/>
                  <a:pt x="353833" y="75903"/>
                  <a:pt x="349558" y="82765"/>
                </a:cubicBezTo>
                <a:cubicBezTo>
                  <a:pt x="345368" y="89543"/>
                  <a:pt x="340005" y="95401"/>
                  <a:pt x="334306" y="100255"/>
                </a:cubicBezTo>
                <a:lnTo>
                  <a:pt x="329948" y="103602"/>
                </a:lnTo>
                <a:lnTo>
                  <a:pt x="327434" y="105527"/>
                </a:lnTo>
                <a:cubicBezTo>
                  <a:pt x="326345" y="106364"/>
                  <a:pt x="325171" y="107201"/>
                  <a:pt x="324082" y="107954"/>
                </a:cubicBezTo>
                <a:lnTo>
                  <a:pt x="322322" y="109209"/>
                </a:lnTo>
                <a:cubicBezTo>
                  <a:pt x="321819" y="109628"/>
                  <a:pt x="321065" y="110046"/>
                  <a:pt x="320981" y="110214"/>
                </a:cubicBezTo>
                <a:cubicBezTo>
                  <a:pt x="320059" y="111050"/>
                  <a:pt x="318970" y="111804"/>
                  <a:pt x="317713" y="112473"/>
                </a:cubicBezTo>
                <a:cubicBezTo>
                  <a:pt x="316707" y="113477"/>
                  <a:pt x="315534" y="114398"/>
                  <a:pt x="314193" y="115318"/>
                </a:cubicBezTo>
                <a:cubicBezTo>
                  <a:pt x="313355" y="116239"/>
                  <a:pt x="312181" y="117159"/>
                  <a:pt x="311176" y="118080"/>
                </a:cubicBezTo>
                <a:cubicBezTo>
                  <a:pt x="310757" y="118498"/>
                  <a:pt x="310338" y="118917"/>
                  <a:pt x="309835" y="119419"/>
                </a:cubicBezTo>
                <a:cubicBezTo>
                  <a:pt x="309332" y="119837"/>
                  <a:pt x="308829" y="120339"/>
                  <a:pt x="308578" y="120842"/>
                </a:cubicBezTo>
                <a:cubicBezTo>
                  <a:pt x="308159" y="121427"/>
                  <a:pt x="307824" y="121929"/>
                  <a:pt x="307321" y="122515"/>
                </a:cubicBezTo>
                <a:cubicBezTo>
                  <a:pt x="306734" y="123017"/>
                  <a:pt x="306650" y="123687"/>
                  <a:pt x="306231" y="124273"/>
                </a:cubicBezTo>
                <a:cubicBezTo>
                  <a:pt x="305896" y="124858"/>
                  <a:pt x="305477" y="125528"/>
                  <a:pt x="305142" y="126197"/>
                </a:cubicBezTo>
                <a:cubicBezTo>
                  <a:pt x="304974" y="126951"/>
                  <a:pt x="304723" y="127620"/>
                  <a:pt x="304388" y="128373"/>
                </a:cubicBezTo>
                <a:cubicBezTo>
                  <a:pt x="303298" y="131302"/>
                  <a:pt x="302879" y="134650"/>
                  <a:pt x="302544" y="137830"/>
                </a:cubicBezTo>
                <a:cubicBezTo>
                  <a:pt x="302544" y="139503"/>
                  <a:pt x="302460" y="141093"/>
                  <a:pt x="302376" y="142516"/>
                </a:cubicBezTo>
                <a:cubicBezTo>
                  <a:pt x="302460" y="144106"/>
                  <a:pt x="302460" y="145529"/>
                  <a:pt x="302544" y="146784"/>
                </a:cubicBezTo>
                <a:cubicBezTo>
                  <a:pt x="302712" y="149462"/>
                  <a:pt x="302795" y="151805"/>
                  <a:pt x="303047" y="153311"/>
                </a:cubicBezTo>
                <a:cubicBezTo>
                  <a:pt x="303214" y="154901"/>
                  <a:pt x="303298" y="155738"/>
                  <a:pt x="303298" y="155738"/>
                </a:cubicBezTo>
                <a:cubicBezTo>
                  <a:pt x="303298" y="155738"/>
                  <a:pt x="302460" y="155655"/>
                  <a:pt x="300868" y="155320"/>
                </a:cubicBezTo>
                <a:cubicBezTo>
                  <a:pt x="299359" y="154818"/>
                  <a:pt x="296929" y="154232"/>
                  <a:pt x="294163" y="152893"/>
                </a:cubicBezTo>
                <a:cubicBezTo>
                  <a:pt x="292739" y="152223"/>
                  <a:pt x="291398" y="151387"/>
                  <a:pt x="289722" y="150382"/>
                </a:cubicBezTo>
                <a:cubicBezTo>
                  <a:pt x="288129" y="149378"/>
                  <a:pt x="286621" y="148123"/>
                  <a:pt x="284861" y="146784"/>
                </a:cubicBezTo>
                <a:cubicBezTo>
                  <a:pt x="283269" y="145278"/>
                  <a:pt x="281593" y="143604"/>
                  <a:pt x="279917" y="141595"/>
                </a:cubicBezTo>
                <a:cubicBezTo>
                  <a:pt x="278408" y="139503"/>
                  <a:pt x="276648" y="137328"/>
                  <a:pt x="275391" y="134566"/>
                </a:cubicBezTo>
                <a:cubicBezTo>
                  <a:pt x="274637" y="133311"/>
                  <a:pt x="274050" y="131888"/>
                  <a:pt x="273380" y="130382"/>
                </a:cubicBezTo>
                <a:cubicBezTo>
                  <a:pt x="272793" y="128959"/>
                  <a:pt x="272374" y="127285"/>
                  <a:pt x="271871" y="125695"/>
                </a:cubicBezTo>
                <a:cubicBezTo>
                  <a:pt x="270866" y="122432"/>
                  <a:pt x="270530" y="118833"/>
                  <a:pt x="270363" y="115067"/>
                </a:cubicBezTo>
                <a:cubicBezTo>
                  <a:pt x="270279" y="114147"/>
                  <a:pt x="270195" y="113143"/>
                  <a:pt x="270279" y="112222"/>
                </a:cubicBezTo>
                <a:cubicBezTo>
                  <a:pt x="270363" y="111218"/>
                  <a:pt x="270447" y="110297"/>
                  <a:pt x="270530" y="109377"/>
                </a:cubicBezTo>
                <a:cubicBezTo>
                  <a:pt x="270698" y="107452"/>
                  <a:pt x="271033" y="105527"/>
                  <a:pt x="271369" y="103519"/>
                </a:cubicBezTo>
                <a:cubicBezTo>
                  <a:pt x="271620" y="101510"/>
                  <a:pt x="272374" y="99753"/>
                  <a:pt x="272961" y="97828"/>
                </a:cubicBezTo>
                <a:cubicBezTo>
                  <a:pt x="273547" y="95987"/>
                  <a:pt x="274218" y="94062"/>
                  <a:pt x="274972" y="92221"/>
                </a:cubicBezTo>
                <a:cubicBezTo>
                  <a:pt x="276648" y="88790"/>
                  <a:pt x="278492" y="85359"/>
                  <a:pt x="280587" y="81928"/>
                </a:cubicBezTo>
                <a:cubicBezTo>
                  <a:pt x="283101" y="78664"/>
                  <a:pt x="285783" y="75401"/>
                  <a:pt x="288716" y="72304"/>
                </a:cubicBezTo>
                <a:cubicBezTo>
                  <a:pt x="289470" y="71384"/>
                  <a:pt x="289889" y="70965"/>
                  <a:pt x="290392" y="70463"/>
                </a:cubicBezTo>
                <a:lnTo>
                  <a:pt x="291985" y="69040"/>
                </a:lnTo>
                <a:cubicBezTo>
                  <a:pt x="292990" y="68120"/>
                  <a:pt x="293996" y="67199"/>
                  <a:pt x="295085" y="66279"/>
                </a:cubicBezTo>
                <a:lnTo>
                  <a:pt x="296594" y="64856"/>
                </a:lnTo>
                <a:lnTo>
                  <a:pt x="297013" y="64521"/>
                </a:lnTo>
                <a:lnTo>
                  <a:pt x="297097" y="64438"/>
                </a:lnTo>
                <a:lnTo>
                  <a:pt x="298437" y="63434"/>
                </a:lnTo>
                <a:lnTo>
                  <a:pt x="298521" y="63266"/>
                </a:lnTo>
                <a:lnTo>
                  <a:pt x="299108" y="62848"/>
                </a:lnTo>
                <a:lnTo>
                  <a:pt x="301371" y="61007"/>
                </a:lnTo>
                <a:cubicBezTo>
                  <a:pt x="304220" y="58580"/>
                  <a:pt x="306734" y="56237"/>
                  <a:pt x="308913" y="54061"/>
                </a:cubicBezTo>
                <a:cubicBezTo>
                  <a:pt x="311092" y="51801"/>
                  <a:pt x="312936" y="49709"/>
                  <a:pt x="314696" y="47282"/>
                </a:cubicBezTo>
                <a:cubicBezTo>
                  <a:pt x="316456" y="44939"/>
                  <a:pt x="318048" y="42178"/>
                  <a:pt x="319305" y="39081"/>
                </a:cubicBezTo>
                <a:cubicBezTo>
                  <a:pt x="320646" y="35985"/>
                  <a:pt x="321735" y="32470"/>
                  <a:pt x="322489" y="28872"/>
                </a:cubicBezTo>
                <a:cubicBezTo>
                  <a:pt x="324082" y="21758"/>
                  <a:pt x="324668" y="14394"/>
                  <a:pt x="325004" y="9038"/>
                </a:cubicBezTo>
                <a:cubicBezTo>
                  <a:pt x="325087" y="6277"/>
                  <a:pt x="325339" y="4017"/>
                  <a:pt x="325255" y="2427"/>
                </a:cubicBezTo>
                <a:cubicBezTo>
                  <a:pt x="325339" y="837"/>
                  <a:pt x="325339" y="0"/>
                  <a:pt x="325339" y="0"/>
                </a:cubicBezTo>
                <a:close/>
                <a:moveTo>
                  <a:pt x="227322" y="0"/>
                </a:moveTo>
                <a:cubicBezTo>
                  <a:pt x="227322" y="0"/>
                  <a:pt x="228160" y="168"/>
                  <a:pt x="229669" y="837"/>
                </a:cubicBezTo>
                <a:cubicBezTo>
                  <a:pt x="231094" y="1507"/>
                  <a:pt x="233356" y="2427"/>
                  <a:pt x="235870" y="4101"/>
                </a:cubicBezTo>
                <a:cubicBezTo>
                  <a:pt x="240899" y="7281"/>
                  <a:pt x="247687" y="12720"/>
                  <a:pt x="253218" y="22009"/>
                </a:cubicBezTo>
                <a:cubicBezTo>
                  <a:pt x="255900" y="26612"/>
                  <a:pt x="258414" y="32219"/>
                  <a:pt x="259755" y="38746"/>
                </a:cubicBezTo>
                <a:cubicBezTo>
                  <a:pt x="261180" y="45274"/>
                  <a:pt x="261515" y="52806"/>
                  <a:pt x="260090" y="60505"/>
                </a:cubicBezTo>
                <a:cubicBezTo>
                  <a:pt x="258749" y="68204"/>
                  <a:pt x="255816" y="75903"/>
                  <a:pt x="251542" y="82765"/>
                </a:cubicBezTo>
                <a:cubicBezTo>
                  <a:pt x="247268" y="89543"/>
                  <a:pt x="241988" y="95401"/>
                  <a:pt x="236289" y="100255"/>
                </a:cubicBezTo>
                <a:lnTo>
                  <a:pt x="231848" y="103602"/>
                </a:lnTo>
                <a:lnTo>
                  <a:pt x="229417" y="105527"/>
                </a:lnTo>
                <a:cubicBezTo>
                  <a:pt x="228244" y="106364"/>
                  <a:pt x="227155" y="107201"/>
                  <a:pt x="225981" y="107954"/>
                </a:cubicBezTo>
                <a:lnTo>
                  <a:pt x="224305" y="109209"/>
                </a:lnTo>
                <a:cubicBezTo>
                  <a:pt x="223719" y="109628"/>
                  <a:pt x="223048" y="110046"/>
                  <a:pt x="222965" y="110214"/>
                </a:cubicBezTo>
                <a:cubicBezTo>
                  <a:pt x="222043" y="111050"/>
                  <a:pt x="220953" y="111804"/>
                  <a:pt x="219696" y="112473"/>
                </a:cubicBezTo>
                <a:cubicBezTo>
                  <a:pt x="218607" y="113477"/>
                  <a:pt x="217433" y="114398"/>
                  <a:pt x="216093" y="115318"/>
                </a:cubicBezTo>
                <a:cubicBezTo>
                  <a:pt x="215254" y="116239"/>
                  <a:pt x="214081" y="117159"/>
                  <a:pt x="213076" y="118080"/>
                </a:cubicBezTo>
                <a:cubicBezTo>
                  <a:pt x="212740" y="118498"/>
                  <a:pt x="212321" y="118917"/>
                  <a:pt x="211818" y="119419"/>
                </a:cubicBezTo>
                <a:cubicBezTo>
                  <a:pt x="211316" y="119837"/>
                  <a:pt x="210813" y="120339"/>
                  <a:pt x="210478" y="120842"/>
                </a:cubicBezTo>
                <a:cubicBezTo>
                  <a:pt x="210142" y="121427"/>
                  <a:pt x="209723" y="121929"/>
                  <a:pt x="209221" y="122515"/>
                </a:cubicBezTo>
                <a:cubicBezTo>
                  <a:pt x="208718" y="123017"/>
                  <a:pt x="208634" y="123687"/>
                  <a:pt x="208215" y="124273"/>
                </a:cubicBezTo>
                <a:cubicBezTo>
                  <a:pt x="207880" y="124858"/>
                  <a:pt x="207377" y="125528"/>
                  <a:pt x="207125" y="126197"/>
                </a:cubicBezTo>
                <a:cubicBezTo>
                  <a:pt x="206874" y="126951"/>
                  <a:pt x="206706" y="127620"/>
                  <a:pt x="206371" y="128373"/>
                </a:cubicBezTo>
                <a:cubicBezTo>
                  <a:pt x="205282" y="131302"/>
                  <a:pt x="204863" y="134650"/>
                  <a:pt x="204527" y="137830"/>
                </a:cubicBezTo>
                <a:cubicBezTo>
                  <a:pt x="204444" y="139503"/>
                  <a:pt x="204360" y="141093"/>
                  <a:pt x="204360" y="142516"/>
                </a:cubicBezTo>
                <a:cubicBezTo>
                  <a:pt x="204360" y="144106"/>
                  <a:pt x="204444" y="145529"/>
                  <a:pt x="204444" y="146784"/>
                </a:cubicBezTo>
                <a:cubicBezTo>
                  <a:pt x="204611" y="149462"/>
                  <a:pt x="204695" y="151805"/>
                  <a:pt x="204946" y="153311"/>
                </a:cubicBezTo>
                <a:cubicBezTo>
                  <a:pt x="205198" y="154901"/>
                  <a:pt x="205282" y="155738"/>
                  <a:pt x="205282" y="155738"/>
                </a:cubicBezTo>
                <a:cubicBezTo>
                  <a:pt x="205282" y="155738"/>
                  <a:pt x="204360" y="155655"/>
                  <a:pt x="202768" y="155320"/>
                </a:cubicBezTo>
                <a:cubicBezTo>
                  <a:pt x="201259" y="154818"/>
                  <a:pt x="198829" y="154232"/>
                  <a:pt x="196147" y="152893"/>
                </a:cubicBezTo>
                <a:cubicBezTo>
                  <a:pt x="194722" y="152223"/>
                  <a:pt x="193298" y="151387"/>
                  <a:pt x="191705" y="150382"/>
                </a:cubicBezTo>
                <a:cubicBezTo>
                  <a:pt x="190113" y="149378"/>
                  <a:pt x="188521" y="148123"/>
                  <a:pt x="186761" y="146784"/>
                </a:cubicBezTo>
                <a:cubicBezTo>
                  <a:pt x="185169" y="145278"/>
                  <a:pt x="183492" y="143604"/>
                  <a:pt x="181816" y="141595"/>
                </a:cubicBezTo>
                <a:cubicBezTo>
                  <a:pt x="180308" y="139503"/>
                  <a:pt x="178632" y="137328"/>
                  <a:pt x="177291" y="134566"/>
                </a:cubicBezTo>
                <a:cubicBezTo>
                  <a:pt x="176620" y="133311"/>
                  <a:pt x="175950" y="131888"/>
                  <a:pt x="175363" y="130382"/>
                </a:cubicBezTo>
                <a:cubicBezTo>
                  <a:pt x="174693" y="128959"/>
                  <a:pt x="174358" y="127285"/>
                  <a:pt x="173855" y="125695"/>
                </a:cubicBezTo>
                <a:cubicBezTo>
                  <a:pt x="172765" y="122432"/>
                  <a:pt x="172430" y="118833"/>
                  <a:pt x="172263" y="115067"/>
                </a:cubicBezTo>
                <a:cubicBezTo>
                  <a:pt x="172263" y="114147"/>
                  <a:pt x="172179" y="113143"/>
                  <a:pt x="172179" y="112222"/>
                </a:cubicBezTo>
                <a:cubicBezTo>
                  <a:pt x="172263" y="111218"/>
                  <a:pt x="172346" y="110297"/>
                  <a:pt x="172514" y="109377"/>
                </a:cubicBezTo>
                <a:cubicBezTo>
                  <a:pt x="172682" y="107452"/>
                  <a:pt x="172933" y="105527"/>
                  <a:pt x="173268" y="103519"/>
                </a:cubicBezTo>
                <a:cubicBezTo>
                  <a:pt x="173603" y="101510"/>
                  <a:pt x="174274" y="99753"/>
                  <a:pt x="174861" y="97828"/>
                </a:cubicBezTo>
                <a:cubicBezTo>
                  <a:pt x="175447" y="95987"/>
                  <a:pt x="176118" y="94062"/>
                  <a:pt x="176872" y="92221"/>
                </a:cubicBezTo>
                <a:cubicBezTo>
                  <a:pt x="178548" y="88790"/>
                  <a:pt x="180475" y="85359"/>
                  <a:pt x="182571" y="81928"/>
                </a:cubicBezTo>
                <a:cubicBezTo>
                  <a:pt x="185001" y="78664"/>
                  <a:pt x="187766" y="75401"/>
                  <a:pt x="190616" y="72304"/>
                </a:cubicBezTo>
                <a:cubicBezTo>
                  <a:pt x="191454" y="71384"/>
                  <a:pt x="191873" y="70965"/>
                  <a:pt x="192376" y="70463"/>
                </a:cubicBezTo>
                <a:lnTo>
                  <a:pt x="193884" y="69040"/>
                </a:lnTo>
                <a:cubicBezTo>
                  <a:pt x="194890" y="68120"/>
                  <a:pt x="195979" y="67199"/>
                  <a:pt x="196985" y="66279"/>
                </a:cubicBezTo>
                <a:lnTo>
                  <a:pt x="198577" y="64856"/>
                </a:lnTo>
                <a:lnTo>
                  <a:pt x="198996" y="64521"/>
                </a:lnTo>
                <a:lnTo>
                  <a:pt x="199080" y="64438"/>
                </a:lnTo>
                <a:lnTo>
                  <a:pt x="200337" y="63434"/>
                </a:lnTo>
                <a:lnTo>
                  <a:pt x="200505" y="63266"/>
                </a:lnTo>
                <a:lnTo>
                  <a:pt x="201008" y="62848"/>
                </a:lnTo>
                <a:lnTo>
                  <a:pt x="203354" y="61007"/>
                </a:lnTo>
                <a:cubicBezTo>
                  <a:pt x="206204" y="58580"/>
                  <a:pt x="208718" y="56237"/>
                  <a:pt x="210897" y="54061"/>
                </a:cubicBezTo>
                <a:cubicBezTo>
                  <a:pt x="212992" y="51801"/>
                  <a:pt x="214919" y="49709"/>
                  <a:pt x="216679" y="47282"/>
                </a:cubicBezTo>
                <a:cubicBezTo>
                  <a:pt x="218355" y="44939"/>
                  <a:pt x="219948" y="42178"/>
                  <a:pt x="221288" y="39081"/>
                </a:cubicBezTo>
                <a:cubicBezTo>
                  <a:pt x="222629" y="35985"/>
                  <a:pt x="223719" y="32470"/>
                  <a:pt x="224473" y="28872"/>
                </a:cubicBezTo>
                <a:cubicBezTo>
                  <a:pt x="225981" y="21758"/>
                  <a:pt x="226568" y="14394"/>
                  <a:pt x="226903" y="9038"/>
                </a:cubicBezTo>
                <a:cubicBezTo>
                  <a:pt x="226987" y="6277"/>
                  <a:pt x="227239" y="4017"/>
                  <a:pt x="227239" y="2427"/>
                </a:cubicBezTo>
                <a:cubicBezTo>
                  <a:pt x="227239" y="837"/>
                  <a:pt x="227322" y="0"/>
                  <a:pt x="227322" y="0"/>
                </a:cubicBezTo>
                <a:close/>
              </a:path>
            </a:pathLst>
          </a:custGeom>
          <a:solidFill>
            <a:srgbClr val="B7472A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椭圆 37">
            <a:extLst>
              <a:ext uri="{FF2B5EF4-FFF2-40B4-BE49-F238E27FC236}">
                <a16:creationId xmlns="" xmlns:a16="http://schemas.microsoft.com/office/drawing/2014/main" id="{F31ECB61-3297-4900-85D9-5D1C187B0E7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55024" y="4433533"/>
            <a:ext cx="561144" cy="561144"/>
          </a:xfrm>
          <a:prstGeom prst="ellipse">
            <a:avLst/>
          </a:prstGeom>
          <a:solidFill>
            <a:srgbClr val="EEC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edit_107776">
            <a:extLst>
              <a:ext uri="{FF2B5EF4-FFF2-40B4-BE49-F238E27FC236}">
                <a16:creationId xmlns="" xmlns:a16="http://schemas.microsoft.com/office/drawing/2014/main" id="{665CC80D-3159-4072-9035-B5BEE3835D2A}"/>
              </a:ext>
            </a:extLst>
          </p:cNvPr>
          <p:cNvSpPr>
            <a:spLocks noChangeAspect="1"/>
          </p:cNvSpPr>
          <p:nvPr/>
        </p:nvSpPr>
        <p:spPr bwMode="auto">
          <a:xfrm>
            <a:off x="1201168" y="4575201"/>
            <a:ext cx="268857" cy="277807"/>
          </a:xfrm>
          <a:custGeom>
            <a:avLst/>
            <a:gdLst>
              <a:gd name="connsiteX0" fmla="*/ 0 w 587598"/>
              <a:gd name="connsiteY0" fmla="*/ 562983 h 607157"/>
              <a:gd name="connsiteX1" fmla="*/ 530793 w 587598"/>
              <a:gd name="connsiteY1" fmla="*/ 562983 h 607157"/>
              <a:gd name="connsiteX2" fmla="*/ 530793 w 587598"/>
              <a:gd name="connsiteY2" fmla="*/ 607157 h 607157"/>
              <a:gd name="connsiteX3" fmla="*/ 0 w 587598"/>
              <a:gd name="connsiteY3" fmla="*/ 607157 h 607157"/>
              <a:gd name="connsiteX4" fmla="*/ 492393 w 587598"/>
              <a:gd name="connsiteY4" fmla="*/ 291288 h 607157"/>
              <a:gd name="connsiteX5" fmla="*/ 492393 w 587598"/>
              <a:gd name="connsiteY5" fmla="*/ 291568 h 607157"/>
              <a:gd name="connsiteX6" fmla="*/ 464710 w 587598"/>
              <a:gd name="connsiteY6" fmla="*/ 404838 h 607157"/>
              <a:gd name="connsiteX7" fmla="*/ 483602 w 587598"/>
              <a:gd name="connsiteY7" fmla="*/ 408013 h 607157"/>
              <a:gd name="connsiteX8" fmla="*/ 542333 w 587598"/>
              <a:gd name="connsiteY8" fmla="*/ 349277 h 607157"/>
              <a:gd name="connsiteX9" fmla="*/ 492393 w 587598"/>
              <a:gd name="connsiteY9" fmla="*/ 291288 h 607157"/>
              <a:gd name="connsiteX10" fmla="*/ 4302 w 587598"/>
              <a:gd name="connsiteY10" fmla="*/ 245438 h 607157"/>
              <a:gd name="connsiteX11" fmla="*/ 488091 w 587598"/>
              <a:gd name="connsiteY11" fmla="*/ 245438 h 607157"/>
              <a:gd name="connsiteX12" fmla="*/ 488091 w 587598"/>
              <a:gd name="connsiteY12" fmla="*/ 245531 h 607157"/>
              <a:gd name="connsiteX13" fmla="*/ 587598 w 587598"/>
              <a:gd name="connsiteY13" fmla="*/ 349277 h 607157"/>
              <a:gd name="connsiteX14" fmla="*/ 483602 w 587598"/>
              <a:gd name="connsiteY14" fmla="*/ 453116 h 607157"/>
              <a:gd name="connsiteX15" fmla="*/ 439740 w 587598"/>
              <a:gd name="connsiteY15" fmla="*/ 443497 h 607157"/>
              <a:gd name="connsiteX16" fmla="*/ 246150 w 587598"/>
              <a:gd name="connsiteY16" fmla="*/ 537438 h 607157"/>
              <a:gd name="connsiteX17" fmla="*/ 0 w 587598"/>
              <a:gd name="connsiteY17" fmla="*/ 291568 h 607157"/>
              <a:gd name="connsiteX18" fmla="*/ 4302 w 587598"/>
              <a:gd name="connsiteY18" fmla="*/ 245438 h 607157"/>
              <a:gd name="connsiteX19" fmla="*/ 315306 w 587598"/>
              <a:gd name="connsiteY19" fmla="*/ 1091 h 607157"/>
              <a:gd name="connsiteX20" fmla="*/ 321210 w 587598"/>
              <a:gd name="connsiteY20" fmla="*/ 47333 h 607157"/>
              <a:gd name="connsiteX21" fmla="*/ 322894 w 587598"/>
              <a:gd name="connsiteY21" fmla="*/ 84782 h 607157"/>
              <a:gd name="connsiteX22" fmla="*/ 346365 w 587598"/>
              <a:gd name="connsiteY22" fmla="*/ 134559 h 607157"/>
              <a:gd name="connsiteX23" fmla="*/ 306623 w 587598"/>
              <a:gd name="connsiteY23" fmla="*/ 218797 h 607157"/>
              <a:gd name="connsiteX24" fmla="*/ 293251 w 587598"/>
              <a:gd name="connsiteY24" fmla="*/ 170234 h 607157"/>
              <a:gd name="connsiteX25" fmla="*/ 270248 w 587598"/>
              <a:gd name="connsiteY25" fmla="*/ 89545 h 607157"/>
              <a:gd name="connsiteX26" fmla="*/ 295776 w 587598"/>
              <a:gd name="connsiteY26" fmla="*/ 3906 h 607157"/>
              <a:gd name="connsiteX27" fmla="*/ 315306 w 587598"/>
              <a:gd name="connsiteY27" fmla="*/ 1091 h 607157"/>
              <a:gd name="connsiteX28" fmla="*/ 176967 w 587598"/>
              <a:gd name="connsiteY28" fmla="*/ 1091 h 607157"/>
              <a:gd name="connsiteX29" fmla="*/ 182831 w 587598"/>
              <a:gd name="connsiteY29" fmla="*/ 47333 h 607157"/>
              <a:gd name="connsiteX30" fmla="*/ 184515 w 587598"/>
              <a:gd name="connsiteY30" fmla="*/ 84782 h 607157"/>
              <a:gd name="connsiteX31" fmla="*/ 207986 w 587598"/>
              <a:gd name="connsiteY31" fmla="*/ 134559 h 607157"/>
              <a:gd name="connsiteX32" fmla="*/ 168244 w 587598"/>
              <a:gd name="connsiteY32" fmla="*/ 218797 h 607157"/>
              <a:gd name="connsiteX33" fmla="*/ 154872 w 587598"/>
              <a:gd name="connsiteY33" fmla="*/ 170234 h 607157"/>
              <a:gd name="connsiteX34" fmla="*/ 131869 w 587598"/>
              <a:gd name="connsiteY34" fmla="*/ 89545 h 607157"/>
              <a:gd name="connsiteX35" fmla="*/ 157397 w 587598"/>
              <a:gd name="connsiteY35" fmla="*/ 3906 h 607157"/>
              <a:gd name="connsiteX36" fmla="*/ 176967 w 587598"/>
              <a:gd name="connsiteY36" fmla="*/ 1091 h 60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87598" h="607157">
                <a:moveTo>
                  <a:pt x="0" y="562983"/>
                </a:moveTo>
                <a:lnTo>
                  <a:pt x="530793" y="562983"/>
                </a:lnTo>
                <a:lnTo>
                  <a:pt x="530793" y="607157"/>
                </a:lnTo>
                <a:lnTo>
                  <a:pt x="0" y="607157"/>
                </a:lnTo>
                <a:close/>
                <a:moveTo>
                  <a:pt x="492393" y="291288"/>
                </a:moveTo>
                <a:cubicBezTo>
                  <a:pt x="492393" y="291381"/>
                  <a:pt x="492393" y="291474"/>
                  <a:pt x="492393" y="291568"/>
                </a:cubicBezTo>
                <a:cubicBezTo>
                  <a:pt x="492393" y="332468"/>
                  <a:pt x="482386" y="370941"/>
                  <a:pt x="464710" y="404838"/>
                </a:cubicBezTo>
                <a:cubicBezTo>
                  <a:pt x="470602" y="406799"/>
                  <a:pt x="476962" y="408013"/>
                  <a:pt x="483602" y="408013"/>
                </a:cubicBezTo>
                <a:cubicBezTo>
                  <a:pt x="515960" y="408013"/>
                  <a:pt x="542333" y="381680"/>
                  <a:pt x="542333" y="349277"/>
                </a:cubicBezTo>
                <a:cubicBezTo>
                  <a:pt x="542333" y="319955"/>
                  <a:pt x="520636" y="295583"/>
                  <a:pt x="492393" y="291288"/>
                </a:cubicBezTo>
                <a:close/>
                <a:moveTo>
                  <a:pt x="4302" y="245438"/>
                </a:moveTo>
                <a:lnTo>
                  <a:pt x="488091" y="245438"/>
                </a:lnTo>
                <a:cubicBezTo>
                  <a:pt x="488091" y="245438"/>
                  <a:pt x="488091" y="245531"/>
                  <a:pt x="488091" y="245531"/>
                </a:cubicBezTo>
                <a:cubicBezTo>
                  <a:pt x="543456" y="247866"/>
                  <a:pt x="587598" y="293435"/>
                  <a:pt x="587598" y="349277"/>
                </a:cubicBezTo>
                <a:cubicBezTo>
                  <a:pt x="587598" y="406612"/>
                  <a:pt x="541024" y="453116"/>
                  <a:pt x="483602" y="453116"/>
                </a:cubicBezTo>
                <a:cubicBezTo>
                  <a:pt x="467890" y="453116"/>
                  <a:pt x="453020" y="449661"/>
                  <a:pt x="439740" y="443497"/>
                </a:cubicBezTo>
                <a:cubicBezTo>
                  <a:pt x="394662" y="500646"/>
                  <a:pt x="324708" y="537438"/>
                  <a:pt x="246150" y="537438"/>
                </a:cubicBezTo>
                <a:cubicBezTo>
                  <a:pt x="110169" y="537438"/>
                  <a:pt x="0" y="427343"/>
                  <a:pt x="0" y="291568"/>
                </a:cubicBezTo>
                <a:cubicBezTo>
                  <a:pt x="0" y="275787"/>
                  <a:pt x="1496" y="260379"/>
                  <a:pt x="4302" y="245438"/>
                </a:cubicBezTo>
                <a:close/>
                <a:moveTo>
                  <a:pt x="315306" y="1091"/>
                </a:moveTo>
                <a:cubicBezTo>
                  <a:pt x="332818" y="6918"/>
                  <a:pt x="341900" y="34585"/>
                  <a:pt x="321210" y="47333"/>
                </a:cubicBezTo>
                <a:cubicBezTo>
                  <a:pt x="308867" y="54991"/>
                  <a:pt x="317938" y="75443"/>
                  <a:pt x="322894" y="84782"/>
                </a:cubicBezTo>
                <a:cubicBezTo>
                  <a:pt x="331310" y="100752"/>
                  <a:pt x="342063" y="116908"/>
                  <a:pt x="346365" y="134559"/>
                </a:cubicBezTo>
                <a:cubicBezTo>
                  <a:pt x="354874" y="169674"/>
                  <a:pt x="342998" y="206376"/>
                  <a:pt x="306623" y="218797"/>
                </a:cubicBezTo>
                <a:cubicBezTo>
                  <a:pt x="275858" y="229350"/>
                  <a:pt x="262673" y="180694"/>
                  <a:pt x="293251" y="170234"/>
                </a:cubicBezTo>
                <a:cubicBezTo>
                  <a:pt x="315787" y="162576"/>
                  <a:pt x="274082" y="100939"/>
                  <a:pt x="270248" y="89545"/>
                </a:cubicBezTo>
                <a:cubicBezTo>
                  <a:pt x="259681" y="57792"/>
                  <a:pt x="265853" y="22398"/>
                  <a:pt x="295776" y="3906"/>
                </a:cubicBezTo>
                <a:cubicBezTo>
                  <a:pt x="302696" y="-366"/>
                  <a:pt x="309469" y="-851"/>
                  <a:pt x="315306" y="1091"/>
                </a:cubicBezTo>
                <a:close/>
                <a:moveTo>
                  <a:pt x="176967" y="1091"/>
                </a:moveTo>
                <a:cubicBezTo>
                  <a:pt x="194491" y="6918"/>
                  <a:pt x="203521" y="34585"/>
                  <a:pt x="182831" y="47333"/>
                </a:cubicBezTo>
                <a:cubicBezTo>
                  <a:pt x="170488" y="54991"/>
                  <a:pt x="179559" y="75443"/>
                  <a:pt x="184515" y="84782"/>
                </a:cubicBezTo>
                <a:cubicBezTo>
                  <a:pt x="192931" y="100752"/>
                  <a:pt x="203684" y="116908"/>
                  <a:pt x="207986" y="134559"/>
                </a:cubicBezTo>
                <a:cubicBezTo>
                  <a:pt x="216495" y="169674"/>
                  <a:pt x="204713" y="206376"/>
                  <a:pt x="168244" y="218797"/>
                </a:cubicBezTo>
                <a:cubicBezTo>
                  <a:pt x="137479" y="229350"/>
                  <a:pt x="124294" y="180694"/>
                  <a:pt x="154872" y="170234"/>
                </a:cubicBezTo>
                <a:cubicBezTo>
                  <a:pt x="177408" y="162576"/>
                  <a:pt x="135703" y="100939"/>
                  <a:pt x="131869" y="89545"/>
                </a:cubicBezTo>
                <a:cubicBezTo>
                  <a:pt x="121302" y="57792"/>
                  <a:pt x="127567" y="22398"/>
                  <a:pt x="157397" y="3906"/>
                </a:cubicBezTo>
                <a:cubicBezTo>
                  <a:pt x="164340" y="-366"/>
                  <a:pt x="171125" y="-851"/>
                  <a:pt x="176967" y="1091"/>
                </a:cubicBezTo>
                <a:close/>
              </a:path>
            </a:pathLst>
          </a:custGeom>
          <a:solidFill>
            <a:srgbClr val="B7472A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19D14167-3B34-43FA-81D4-F9B64611611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4074" y="1247133"/>
            <a:ext cx="6675102" cy="488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1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F043B7DB-84B8-423F-BD1E-7BAA926E65A5}"/>
              </a:ext>
            </a:extLst>
          </p:cNvPr>
          <p:cNvSpPr/>
          <p:nvPr/>
        </p:nvSpPr>
        <p:spPr>
          <a:xfrm>
            <a:off x="1965434" y="2204677"/>
            <a:ext cx="8261132" cy="1854271"/>
          </a:xfrm>
          <a:prstGeom prst="rect">
            <a:avLst/>
          </a:prstGeom>
          <a:noFill/>
          <a:ln>
            <a:solidFill>
              <a:srgbClr val="EEC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3">
            <a:extLst>
              <a:ext uri="{FF2B5EF4-FFF2-40B4-BE49-F238E27FC236}">
                <a16:creationId xmlns="" xmlns:a16="http://schemas.microsoft.com/office/drawing/2014/main" id="{A18F2E16-1366-4A46-B6EB-BB2F48A8C5A6}"/>
              </a:ext>
            </a:extLst>
          </p:cNvPr>
          <p:cNvSpPr/>
          <p:nvPr/>
        </p:nvSpPr>
        <p:spPr bwMode="blackWhite">
          <a:xfrm>
            <a:off x="5376713" y="1415660"/>
            <a:ext cx="1440000" cy="1440000"/>
          </a:xfrm>
          <a:prstGeom prst="ellipse">
            <a:avLst/>
          </a:prstGeom>
          <a:solidFill>
            <a:srgbClr val="EEC2A9"/>
          </a:solidFill>
          <a:ln w="3175">
            <a:noFill/>
            <a:round/>
            <a:headEnd/>
            <a:tailEnd/>
          </a:ln>
          <a:effectLst/>
        </p:spPr>
        <p:txBody>
          <a:bodyPr wrap="square" anchor="ctr">
            <a:normAutofit/>
          </a:bodyPr>
          <a:lstStyle>
            <a:lvl1pPr>
              <a:defRPr sz="1300" b="1">
                <a:solidFill>
                  <a:srgbClr val="000000"/>
                </a:solidFill>
              </a:defRPr>
            </a:lvl1pPr>
            <a:lvl2pPr marL="742950" indent="-285750">
              <a:defRPr sz="1300" b="1">
                <a:solidFill>
                  <a:srgbClr val="000000"/>
                </a:solidFill>
              </a:defRPr>
            </a:lvl2pPr>
            <a:lvl3pPr marL="1143000" indent="-228600">
              <a:defRPr sz="1300" b="1">
                <a:solidFill>
                  <a:srgbClr val="000000"/>
                </a:solidFill>
              </a:defRPr>
            </a:lvl3pPr>
            <a:lvl4pPr marL="1600200" indent="-228600">
              <a:defRPr sz="1300" b="1">
                <a:solidFill>
                  <a:srgbClr val="000000"/>
                </a:solidFill>
              </a:defRPr>
            </a:lvl4pPr>
            <a:lvl5pPr marL="2057400" indent="-228600">
              <a:defRPr sz="1300" b="1">
                <a:solidFill>
                  <a:srgbClr val="000000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0000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0000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0000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0000"/>
                </a:solidFill>
              </a:defRPr>
            </a:lvl9pPr>
          </a:lstStyle>
          <a:p>
            <a:pPr algn="ctr"/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2">
            <a:extLst>
              <a:ext uri="{FF2B5EF4-FFF2-40B4-BE49-F238E27FC236}">
                <a16:creationId xmlns="" xmlns:a16="http://schemas.microsoft.com/office/drawing/2014/main" id="{3AA8FCAA-876A-40FD-A2C0-FC802A0F1BF5}"/>
              </a:ext>
            </a:extLst>
          </p:cNvPr>
          <p:cNvSpPr/>
          <p:nvPr/>
        </p:nvSpPr>
        <p:spPr bwMode="auto">
          <a:xfrm>
            <a:off x="1219992" y="3017526"/>
            <a:ext cx="9752015" cy="2080506"/>
          </a:xfrm>
          <a:prstGeom prst="rect">
            <a:avLst/>
          </a:prstGeom>
          <a:solidFill>
            <a:srgbClr val="EEC2A9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7" name="1">
            <a:extLst>
              <a:ext uri="{FF2B5EF4-FFF2-40B4-BE49-F238E27FC236}">
                <a16:creationId xmlns="" xmlns:a16="http://schemas.microsoft.com/office/drawing/2014/main" id="{E23E5667-7B18-410A-B788-9893235701CB}"/>
              </a:ext>
            </a:extLst>
          </p:cNvPr>
          <p:cNvSpPr txBox="1"/>
          <p:nvPr/>
        </p:nvSpPr>
        <p:spPr>
          <a:xfrm>
            <a:off x="1736804" y="3325810"/>
            <a:ext cx="8718393" cy="146393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>
              <a:lnSpc>
                <a:spcPct val="150000"/>
              </a:lnSpc>
              <a:buSzPct val="25000"/>
              <a:defRPr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居安思危、思则有备、有备无患，作为党员干部要率先垂范，要将节约意识入脑入心，体现在日常生活、工作的点滴行动上，实现从观念到行为的重塑，用实际行动来营造浪费可耻、节约为荣的良好社会氛围。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cob-of-mexico_43057">
            <a:extLst>
              <a:ext uri="{FF2B5EF4-FFF2-40B4-BE49-F238E27FC236}">
                <a16:creationId xmlns="" xmlns:a16="http://schemas.microsoft.com/office/drawing/2014/main" id="{722F1BBA-E0E1-4E97-9226-DCA689983CC6}"/>
              </a:ext>
            </a:extLst>
          </p:cNvPr>
          <p:cNvSpPr>
            <a:spLocks noChangeAspect="1"/>
          </p:cNvSpPr>
          <p:nvPr/>
        </p:nvSpPr>
        <p:spPr bwMode="auto">
          <a:xfrm>
            <a:off x="5662754" y="1820508"/>
            <a:ext cx="866488" cy="768339"/>
          </a:xfrm>
          <a:custGeom>
            <a:avLst/>
            <a:gdLst>
              <a:gd name="connsiteX0" fmla="*/ 226327 w 607639"/>
              <a:gd name="connsiteY0" fmla="*/ 495060 h 538811"/>
              <a:gd name="connsiteX1" fmla="*/ 381312 w 607639"/>
              <a:gd name="connsiteY1" fmla="*/ 495060 h 538811"/>
              <a:gd name="connsiteX2" fmla="*/ 403211 w 607639"/>
              <a:gd name="connsiteY2" fmla="*/ 516936 h 538811"/>
              <a:gd name="connsiteX3" fmla="*/ 381312 w 607639"/>
              <a:gd name="connsiteY3" fmla="*/ 538811 h 538811"/>
              <a:gd name="connsiteX4" fmla="*/ 226327 w 607639"/>
              <a:gd name="connsiteY4" fmla="*/ 538811 h 538811"/>
              <a:gd name="connsiteX5" fmla="*/ 204428 w 607639"/>
              <a:gd name="connsiteY5" fmla="*/ 516936 h 538811"/>
              <a:gd name="connsiteX6" fmla="*/ 226327 w 607639"/>
              <a:gd name="connsiteY6" fmla="*/ 495060 h 538811"/>
              <a:gd name="connsiteX7" fmla="*/ 392776 w 607639"/>
              <a:gd name="connsiteY7" fmla="*/ 141810 h 538811"/>
              <a:gd name="connsiteX8" fmla="*/ 434866 w 607639"/>
              <a:gd name="connsiteY8" fmla="*/ 168473 h 538811"/>
              <a:gd name="connsiteX9" fmla="*/ 424544 w 607639"/>
              <a:gd name="connsiteY9" fmla="*/ 197624 h 538811"/>
              <a:gd name="connsiteX10" fmla="*/ 395357 w 607639"/>
              <a:gd name="connsiteY10" fmla="*/ 187226 h 538811"/>
              <a:gd name="connsiteX11" fmla="*/ 390107 w 607639"/>
              <a:gd name="connsiteY11" fmla="*/ 187226 h 538811"/>
              <a:gd name="connsiteX12" fmla="*/ 370352 w 607639"/>
              <a:gd name="connsiteY12" fmla="*/ 199668 h 538811"/>
              <a:gd name="connsiteX13" fmla="*/ 360919 w 607639"/>
              <a:gd name="connsiteY13" fmla="*/ 197624 h 538811"/>
              <a:gd name="connsiteX14" fmla="*/ 350597 w 607639"/>
              <a:gd name="connsiteY14" fmla="*/ 168473 h 538811"/>
              <a:gd name="connsiteX15" fmla="*/ 392776 w 607639"/>
              <a:gd name="connsiteY15" fmla="*/ 141810 h 538811"/>
              <a:gd name="connsiteX16" fmla="*/ 303775 w 607639"/>
              <a:gd name="connsiteY16" fmla="*/ 43645 h 538811"/>
              <a:gd name="connsiteX17" fmla="*/ 248681 w 607639"/>
              <a:gd name="connsiteY17" fmla="*/ 97765 h 538811"/>
              <a:gd name="connsiteX18" fmla="*/ 209162 w 607639"/>
              <a:gd name="connsiteY18" fmla="*/ 110295 h 538811"/>
              <a:gd name="connsiteX19" fmla="*/ 123094 w 607639"/>
              <a:gd name="connsiteY19" fmla="*/ 138644 h 538811"/>
              <a:gd name="connsiteX20" fmla="*/ 131105 w 607639"/>
              <a:gd name="connsiteY20" fmla="*/ 165038 h 538811"/>
              <a:gd name="connsiteX21" fmla="*/ 117398 w 607639"/>
              <a:gd name="connsiteY21" fmla="*/ 198541 h 538811"/>
              <a:gd name="connsiteX22" fmla="*/ 85000 w 607639"/>
              <a:gd name="connsiteY22" fmla="*/ 223335 h 538811"/>
              <a:gd name="connsiteX23" fmla="*/ 522639 w 607639"/>
              <a:gd name="connsiteY23" fmla="*/ 223335 h 538811"/>
              <a:gd name="connsiteX24" fmla="*/ 490241 w 607639"/>
              <a:gd name="connsiteY24" fmla="*/ 198541 h 538811"/>
              <a:gd name="connsiteX25" fmla="*/ 476534 w 607639"/>
              <a:gd name="connsiteY25" fmla="*/ 165038 h 538811"/>
              <a:gd name="connsiteX26" fmla="*/ 484545 w 607639"/>
              <a:gd name="connsiteY26" fmla="*/ 138644 h 538811"/>
              <a:gd name="connsiteX27" fmla="*/ 398477 w 607639"/>
              <a:gd name="connsiteY27" fmla="*/ 110295 h 538811"/>
              <a:gd name="connsiteX28" fmla="*/ 358958 w 607639"/>
              <a:gd name="connsiteY28" fmla="*/ 97765 h 538811"/>
              <a:gd name="connsiteX29" fmla="*/ 303775 w 607639"/>
              <a:gd name="connsiteY29" fmla="*/ 43645 h 538811"/>
              <a:gd name="connsiteX30" fmla="*/ 303819 w 607639"/>
              <a:gd name="connsiteY30" fmla="*/ 0 h 538811"/>
              <a:gd name="connsiteX31" fmla="*/ 394026 w 607639"/>
              <a:gd name="connsiteY31" fmla="*/ 57953 h 538811"/>
              <a:gd name="connsiteX32" fmla="*/ 524419 w 607639"/>
              <a:gd name="connsiteY32" fmla="*/ 165216 h 538811"/>
              <a:gd name="connsiteX33" fmla="*/ 569100 w 607639"/>
              <a:gd name="connsiteY33" fmla="*/ 223335 h 538811"/>
              <a:gd name="connsiteX34" fmla="*/ 585744 w 607639"/>
              <a:gd name="connsiteY34" fmla="*/ 223335 h 538811"/>
              <a:gd name="connsiteX35" fmla="*/ 607639 w 607639"/>
              <a:gd name="connsiteY35" fmla="*/ 245196 h 538811"/>
              <a:gd name="connsiteX36" fmla="*/ 585744 w 607639"/>
              <a:gd name="connsiteY36" fmla="*/ 267058 h 538811"/>
              <a:gd name="connsiteX37" fmla="*/ 572126 w 607639"/>
              <a:gd name="connsiteY37" fmla="*/ 267058 h 538811"/>
              <a:gd name="connsiteX38" fmla="*/ 572126 w 607639"/>
              <a:gd name="connsiteY38" fmla="*/ 300028 h 538811"/>
              <a:gd name="connsiteX39" fmla="*/ 404618 w 607639"/>
              <a:gd name="connsiteY39" fmla="*/ 467187 h 538811"/>
              <a:gd name="connsiteX40" fmla="*/ 202932 w 607639"/>
              <a:gd name="connsiteY40" fmla="*/ 467187 h 538811"/>
              <a:gd name="connsiteX41" fmla="*/ 35513 w 607639"/>
              <a:gd name="connsiteY41" fmla="*/ 300028 h 538811"/>
              <a:gd name="connsiteX42" fmla="*/ 35513 w 607639"/>
              <a:gd name="connsiteY42" fmla="*/ 267058 h 538811"/>
              <a:gd name="connsiteX43" fmla="*/ 21895 w 607639"/>
              <a:gd name="connsiteY43" fmla="*/ 267058 h 538811"/>
              <a:gd name="connsiteX44" fmla="*/ 0 w 607639"/>
              <a:gd name="connsiteY44" fmla="*/ 245196 h 538811"/>
              <a:gd name="connsiteX45" fmla="*/ 21895 w 607639"/>
              <a:gd name="connsiteY45" fmla="*/ 223335 h 538811"/>
              <a:gd name="connsiteX46" fmla="*/ 38539 w 607639"/>
              <a:gd name="connsiteY46" fmla="*/ 223335 h 538811"/>
              <a:gd name="connsiteX47" fmla="*/ 83220 w 607639"/>
              <a:gd name="connsiteY47" fmla="*/ 165216 h 538811"/>
              <a:gd name="connsiteX48" fmla="*/ 213613 w 607639"/>
              <a:gd name="connsiteY48" fmla="*/ 57953 h 538811"/>
              <a:gd name="connsiteX49" fmla="*/ 303819 w 607639"/>
              <a:gd name="connsiteY49" fmla="*/ 0 h 538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7639" h="538811">
                <a:moveTo>
                  <a:pt x="226327" y="495060"/>
                </a:moveTo>
                <a:lnTo>
                  <a:pt x="381312" y="495060"/>
                </a:lnTo>
                <a:cubicBezTo>
                  <a:pt x="393419" y="495060"/>
                  <a:pt x="403211" y="504842"/>
                  <a:pt x="403211" y="516936"/>
                </a:cubicBezTo>
                <a:cubicBezTo>
                  <a:pt x="403211" y="529029"/>
                  <a:pt x="393419" y="538811"/>
                  <a:pt x="381312" y="538811"/>
                </a:cubicBezTo>
                <a:lnTo>
                  <a:pt x="226327" y="538811"/>
                </a:lnTo>
                <a:cubicBezTo>
                  <a:pt x="214220" y="538811"/>
                  <a:pt x="204428" y="529029"/>
                  <a:pt x="204428" y="516936"/>
                </a:cubicBezTo>
                <a:cubicBezTo>
                  <a:pt x="204428" y="504842"/>
                  <a:pt x="214220" y="495060"/>
                  <a:pt x="226327" y="495060"/>
                </a:cubicBezTo>
                <a:close/>
                <a:moveTo>
                  <a:pt x="392776" y="141810"/>
                </a:moveTo>
                <a:cubicBezTo>
                  <a:pt x="410662" y="141810"/>
                  <a:pt x="427213" y="152298"/>
                  <a:pt x="434866" y="168473"/>
                </a:cubicBezTo>
                <a:cubicBezTo>
                  <a:pt x="440116" y="179405"/>
                  <a:pt x="435400" y="192381"/>
                  <a:pt x="424544" y="197624"/>
                </a:cubicBezTo>
                <a:cubicBezTo>
                  <a:pt x="413599" y="202779"/>
                  <a:pt x="400518" y="198158"/>
                  <a:pt x="395357" y="187226"/>
                </a:cubicBezTo>
                <a:cubicBezTo>
                  <a:pt x="394289" y="185004"/>
                  <a:pt x="391174" y="185004"/>
                  <a:pt x="390107" y="187226"/>
                </a:cubicBezTo>
                <a:cubicBezTo>
                  <a:pt x="386369" y="195136"/>
                  <a:pt x="378538" y="199668"/>
                  <a:pt x="370352" y="199668"/>
                </a:cubicBezTo>
                <a:cubicBezTo>
                  <a:pt x="367148" y="199668"/>
                  <a:pt x="363945" y="199046"/>
                  <a:pt x="360919" y="197624"/>
                </a:cubicBezTo>
                <a:cubicBezTo>
                  <a:pt x="350063" y="192381"/>
                  <a:pt x="345347" y="179405"/>
                  <a:pt x="350597" y="168473"/>
                </a:cubicBezTo>
                <a:cubicBezTo>
                  <a:pt x="358250" y="152298"/>
                  <a:pt x="374801" y="141810"/>
                  <a:pt x="392776" y="141810"/>
                </a:cubicBezTo>
                <a:close/>
                <a:moveTo>
                  <a:pt x="303775" y="43645"/>
                </a:moveTo>
                <a:cubicBezTo>
                  <a:pt x="273869" y="43645"/>
                  <a:pt x="249126" y="67906"/>
                  <a:pt x="248681" y="97765"/>
                </a:cubicBezTo>
                <a:cubicBezTo>
                  <a:pt x="248236" y="118560"/>
                  <a:pt x="221534" y="127091"/>
                  <a:pt x="209162" y="110295"/>
                </a:cubicBezTo>
                <a:cubicBezTo>
                  <a:pt x="181927" y="73504"/>
                  <a:pt x="123094" y="92789"/>
                  <a:pt x="123094" y="138644"/>
                </a:cubicBezTo>
                <a:cubicBezTo>
                  <a:pt x="123094" y="148064"/>
                  <a:pt x="125853" y="157218"/>
                  <a:pt x="131105" y="165038"/>
                </a:cubicBezTo>
                <a:cubicBezTo>
                  <a:pt x="139649" y="177924"/>
                  <a:pt x="132529" y="195342"/>
                  <a:pt x="117398" y="198541"/>
                </a:cubicBezTo>
                <a:cubicBezTo>
                  <a:pt x="103157" y="201562"/>
                  <a:pt x="91408" y="210982"/>
                  <a:pt x="85000" y="223335"/>
                </a:cubicBezTo>
                <a:lnTo>
                  <a:pt x="522639" y="223335"/>
                </a:lnTo>
                <a:cubicBezTo>
                  <a:pt x="516231" y="210982"/>
                  <a:pt x="504482" y="201562"/>
                  <a:pt x="490241" y="198541"/>
                </a:cubicBezTo>
                <a:cubicBezTo>
                  <a:pt x="475021" y="195342"/>
                  <a:pt x="467901" y="177924"/>
                  <a:pt x="476534" y="165038"/>
                </a:cubicBezTo>
                <a:cubicBezTo>
                  <a:pt x="481786" y="157218"/>
                  <a:pt x="484545" y="148064"/>
                  <a:pt x="484545" y="138644"/>
                </a:cubicBezTo>
                <a:cubicBezTo>
                  <a:pt x="484545" y="92789"/>
                  <a:pt x="425712" y="73504"/>
                  <a:pt x="398477" y="110295"/>
                </a:cubicBezTo>
                <a:cubicBezTo>
                  <a:pt x="386016" y="127091"/>
                  <a:pt x="359314" y="118560"/>
                  <a:pt x="358958" y="97765"/>
                </a:cubicBezTo>
                <a:cubicBezTo>
                  <a:pt x="358424" y="67906"/>
                  <a:pt x="333681" y="43645"/>
                  <a:pt x="303775" y="43645"/>
                </a:cubicBezTo>
                <a:close/>
                <a:moveTo>
                  <a:pt x="303819" y="0"/>
                </a:moveTo>
                <a:cubicBezTo>
                  <a:pt x="340156" y="-11"/>
                  <a:pt x="376492" y="19295"/>
                  <a:pt x="394026" y="57953"/>
                </a:cubicBezTo>
                <a:cubicBezTo>
                  <a:pt x="465409" y="20095"/>
                  <a:pt x="548095" y="87368"/>
                  <a:pt x="524419" y="165216"/>
                </a:cubicBezTo>
                <a:cubicBezTo>
                  <a:pt x="546581" y="177479"/>
                  <a:pt x="562958" y="198630"/>
                  <a:pt x="569100" y="223335"/>
                </a:cubicBezTo>
                <a:lnTo>
                  <a:pt x="585744" y="223335"/>
                </a:lnTo>
                <a:cubicBezTo>
                  <a:pt x="597849" y="223335"/>
                  <a:pt x="607639" y="233110"/>
                  <a:pt x="607639" y="245196"/>
                </a:cubicBezTo>
                <a:cubicBezTo>
                  <a:pt x="607639" y="257282"/>
                  <a:pt x="597849" y="267058"/>
                  <a:pt x="585744" y="267058"/>
                </a:cubicBezTo>
                <a:lnTo>
                  <a:pt x="572126" y="267058"/>
                </a:lnTo>
                <a:lnTo>
                  <a:pt x="572126" y="300028"/>
                </a:lnTo>
                <a:cubicBezTo>
                  <a:pt x="572126" y="392183"/>
                  <a:pt x="497006" y="467187"/>
                  <a:pt x="404618" y="467187"/>
                </a:cubicBezTo>
                <a:lnTo>
                  <a:pt x="202932" y="467187"/>
                </a:lnTo>
                <a:cubicBezTo>
                  <a:pt x="110633" y="467187"/>
                  <a:pt x="35513" y="392183"/>
                  <a:pt x="35513" y="300028"/>
                </a:cubicBezTo>
                <a:lnTo>
                  <a:pt x="35513" y="267058"/>
                </a:lnTo>
                <a:lnTo>
                  <a:pt x="21895" y="267058"/>
                </a:lnTo>
                <a:cubicBezTo>
                  <a:pt x="9791" y="267058"/>
                  <a:pt x="0" y="257282"/>
                  <a:pt x="0" y="245196"/>
                </a:cubicBezTo>
                <a:cubicBezTo>
                  <a:pt x="0" y="233110"/>
                  <a:pt x="9791" y="223335"/>
                  <a:pt x="21895" y="223335"/>
                </a:cubicBezTo>
                <a:lnTo>
                  <a:pt x="38539" y="223335"/>
                </a:lnTo>
                <a:cubicBezTo>
                  <a:pt x="44681" y="198630"/>
                  <a:pt x="61058" y="177479"/>
                  <a:pt x="83220" y="165216"/>
                </a:cubicBezTo>
                <a:cubicBezTo>
                  <a:pt x="59544" y="87279"/>
                  <a:pt x="142230" y="20184"/>
                  <a:pt x="213613" y="57953"/>
                </a:cubicBezTo>
                <a:cubicBezTo>
                  <a:pt x="231147" y="19340"/>
                  <a:pt x="267483" y="11"/>
                  <a:pt x="303819" y="0"/>
                </a:cubicBezTo>
                <a:close/>
              </a:path>
            </a:pathLst>
          </a:custGeom>
          <a:solidFill>
            <a:srgbClr val="B7472A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="" xmlns:a16="http://schemas.microsoft.com/office/drawing/2014/main" id="{D9FDD71C-5A98-4BFF-B909-1E5F6EF04181}"/>
              </a:ext>
            </a:extLst>
          </p:cNvPr>
          <p:cNvCxnSpPr/>
          <p:nvPr/>
        </p:nvCxnSpPr>
        <p:spPr>
          <a:xfrm>
            <a:off x="1219992" y="5272343"/>
            <a:ext cx="9752015" cy="0"/>
          </a:xfrm>
          <a:prstGeom prst="line">
            <a:avLst/>
          </a:prstGeom>
          <a:ln w="57150">
            <a:solidFill>
              <a:srgbClr val="EEC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E80B6A5D-5FF0-4061-BD61-E8AD55A986B2}"/>
              </a:ext>
            </a:extLst>
          </p:cNvPr>
          <p:cNvSpPr txBox="1"/>
          <p:nvPr/>
        </p:nvSpPr>
        <p:spPr>
          <a:xfrm>
            <a:off x="3048000" y="546640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rgbClr val="EEC2A9"/>
                </a:solidFill>
                <a:cs typeface="+mn-ea"/>
                <a:sym typeface="+mn-lt"/>
              </a:rPr>
              <a:t>时刻谨记“增产不忘节约，消费不能浪费”</a:t>
            </a:r>
          </a:p>
        </p:txBody>
      </p:sp>
    </p:spTree>
    <p:extLst>
      <p:ext uri="{BB962C8B-B14F-4D97-AF65-F5344CB8AC3E}">
        <p14:creationId xmlns:p14="http://schemas.microsoft.com/office/powerpoint/2010/main" val="198406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2">
            <a:extLst>
              <a:ext uri="{FF2B5EF4-FFF2-40B4-BE49-F238E27FC236}">
                <a16:creationId xmlns="" xmlns:a16="http://schemas.microsoft.com/office/drawing/2014/main" id="{711DCE50-EBAC-470E-9E2E-C2650A9F2768}"/>
              </a:ext>
            </a:extLst>
          </p:cNvPr>
          <p:cNvGrpSpPr/>
          <p:nvPr/>
        </p:nvGrpSpPr>
        <p:grpSpPr>
          <a:xfrm>
            <a:off x="0" y="2561085"/>
            <a:ext cx="5215137" cy="2914205"/>
            <a:chOff x="-1088136" y="1844824"/>
            <a:chExt cx="5215137" cy="2914205"/>
          </a:xfrm>
          <a:solidFill>
            <a:schemeClr val="bg1">
              <a:lumMod val="85000"/>
            </a:schemeClr>
          </a:solidFill>
        </p:grpSpPr>
        <p:sp>
          <p:nvSpPr>
            <p:cNvPr id="26" name="2">
              <a:extLst>
                <a:ext uri="{FF2B5EF4-FFF2-40B4-BE49-F238E27FC236}">
                  <a16:creationId xmlns="" xmlns:a16="http://schemas.microsoft.com/office/drawing/2014/main" id="{5613059B-BD36-4F43-852B-5972B91983F4}"/>
                </a:ext>
              </a:extLst>
            </p:cNvPr>
            <p:cNvSpPr/>
            <p:nvPr/>
          </p:nvSpPr>
          <p:spPr>
            <a:xfrm rot="7570713">
              <a:off x="553216" y="2934235"/>
              <a:ext cx="773497" cy="79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275"/>
                  </a:moveTo>
                  <a:lnTo>
                    <a:pt x="9878" y="21600"/>
                  </a:lnTo>
                  <a:lnTo>
                    <a:pt x="0" y="8326"/>
                  </a:lnTo>
                  <a:lnTo>
                    <a:pt x="11723" y="0"/>
                  </a:lnTo>
                  <a:cubicBezTo>
                    <a:pt x="11723" y="0"/>
                    <a:pt x="21600" y="13275"/>
                    <a:pt x="21600" y="13275"/>
                  </a:cubicBezTo>
                  <a:close/>
                </a:path>
              </a:pathLst>
            </a:custGeom>
            <a:solidFill>
              <a:srgbClr val="EEC2A9"/>
            </a:solidFill>
            <a:ln w="12700"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2">
              <a:extLst>
                <a:ext uri="{FF2B5EF4-FFF2-40B4-BE49-F238E27FC236}">
                  <a16:creationId xmlns="" xmlns:a16="http://schemas.microsoft.com/office/drawing/2014/main" id="{1BC3B9C5-928B-4D50-A1BC-5EF466BA86AB}"/>
                </a:ext>
              </a:extLst>
            </p:cNvPr>
            <p:cNvSpPr/>
            <p:nvPr/>
          </p:nvSpPr>
          <p:spPr>
            <a:xfrm rot="7570713">
              <a:off x="390382" y="2993309"/>
              <a:ext cx="756235" cy="69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506"/>
                  </a:moveTo>
                  <a:lnTo>
                    <a:pt x="6340" y="21600"/>
                  </a:lnTo>
                  <a:lnTo>
                    <a:pt x="0" y="12094"/>
                  </a:lnTo>
                  <a:lnTo>
                    <a:pt x="15260" y="0"/>
                  </a:lnTo>
                  <a:cubicBezTo>
                    <a:pt x="15260" y="0"/>
                    <a:pt x="21600" y="9506"/>
                    <a:pt x="21600" y="9506"/>
                  </a:cubicBezTo>
                  <a:close/>
                </a:path>
              </a:pathLst>
            </a:custGeom>
            <a:solidFill>
              <a:srgbClr val="EEC2A9"/>
            </a:solidFill>
            <a:ln w="12700"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2">
              <a:extLst>
                <a:ext uri="{FF2B5EF4-FFF2-40B4-BE49-F238E27FC236}">
                  <a16:creationId xmlns="" xmlns:a16="http://schemas.microsoft.com/office/drawing/2014/main" id="{FB7399D1-3611-48AE-8959-1A5E41AAEA91}"/>
                </a:ext>
              </a:extLst>
            </p:cNvPr>
            <p:cNvSpPr/>
            <p:nvPr/>
          </p:nvSpPr>
          <p:spPr>
            <a:xfrm rot="7570713">
              <a:off x="1212794" y="1844822"/>
              <a:ext cx="2914205" cy="2914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44" h="19144" extrusionOk="0">
                  <a:moveTo>
                    <a:pt x="6609" y="17709"/>
                  </a:moveTo>
                  <a:cubicBezTo>
                    <a:pt x="2115" y="16073"/>
                    <a:pt x="-202" y="11103"/>
                    <a:pt x="1435" y="6609"/>
                  </a:cubicBezTo>
                  <a:cubicBezTo>
                    <a:pt x="3071" y="2115"/>
                    <a:pt x="8041" y="-202"/>
                    <a:pt x="12535" y="1435"/>
                  </a:cubicBezTo>
                  <a:cubicBezTo>
                    <a:pt x="17029" y="3071"/>
                    <a:pt x="19346" y="8041"/>
                    <a:pt x="17709" y="12535"/>
                  </a:cubicBezTo>
                  <a:cubicBezTo>
                    <a:pt x="16073" y="17029"/>
                    <a:pt x="11103" y="19346"/>
                    <a:pt x="6609" y="17709"/>
                  </a:cubicBezTo>
                  <a:close/>
                  <a:moveTo>
                    <a:pt x="12846" y="580"/>
                  </a:moveTo>
                  <a:cubicBezTo>
                    <a:pt x="7880" y="-1228"/>
                    <a:pt x="2388" y="1332"/>
                    <a:pt x="580" y="6298"/>
                  </a:cubicBezTo>
                  <a:cubicBezTo>
                    <a:pt x="-1228" y="11264"/>
                    <a:pt x="1332" y="16755"/>
                    <a:pt x="6298" y="18564"/>
                  </a:cubicBezTo>
                  <a:cubicBezTo>
                    <a:pt x="11264" y="20372"/>
                    <a:pt x="16755" y="17812"/>
                    <a:pt x="18564" y="12846"/>
                  </a:cubicBezTo>
                  <a:cubicBezTo>
                    <a:pt x="20372" y="7880"/>
                    <a:pt x="17812" y="2389"/>
                    <a:pt x="12846" y="580"/>
                  </a:cubicBezTo>
                  <a:close/>
                </a:path>
              </a:pathLst>
            </a:custGeom>
            <a:solidFill>
              <a:srgbClr val="EEC2A9"/>
            </a:solidFill>
            <a:ln w="12700"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2">
              <a:extLst>
                <a:ext uri="{FF2B5EF4-FFF2-40B4-BE49-F238E27FC236}">
                  <a16:creationId xmlns="" xmlns:a16="http://schemas.microsoft.com/office/drawing/2014/main" id="{98E3F6D2-DF2F-4B9C-9F8A-CB5382F4E6DC}"/>
                </a:ext>
              </a:extLst>
            </p:cNvPr>
            <p:cNvSpPr/>
            <p:nvPr/>
          </p:nvSpPr>
          <p:spPr>
            <a:xfrm rot="5475139">
              <a:off x="1338371" y="1974303"/>
              <a:ext cx="2658078" cy="2658078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2">
              <a:extLst>
                <a:ext uri="{FF2B5EF4-FFF2-40B4-BE49-F238E27FC236}">
                  <a16:creationId xmlns="" xmlns:a16="http://schemas.microsoft.com/office/drawing/2014/main" id="{BED4A7F0-0AED-48FD-8D9F-90355AA93A22}"/>
                </a:ext>
              </a:extLst>
            </p:cNvPr>
            <p:cNvSpPr/>
            <p:nvPr/>
          </p:nvSpPr>
          <p:spPr>
            <a:xfrm>
              <a:off x="-1088136" y="3012991"/>
              <a:ext cx="1688479" cy="659681"/>
            </a:xfrm>
            <a:prstGeom prst="rect">
              <a:avLst/>
            </a:prstGeom>
            <a:solidFill>
              <a:srgbClr val="EEC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4" name="1">
            <a:extLst>
              <a:ext uri="{FF2B5EF4-FFF2-40B4-BE49-F238E27FC236}">
                <a16:creationId xmlns="" xmlns:a16="http://schemas.microsoft.com/office/drawing/2014/main" id="{DBA4D76A-ED83-43AC-B65C-DCFEFF350862}"/>
              </a:ext>
            </a:extLst>
          </p:cNvPr>
          <p:cNvSpPr/>
          <p:nvPr/>
        </p:nvSpPr>
        <p:spPr>
          <a:xfrm rot="5475139">
            <a:off x="2421820" y="2699570"/>
            <a:ext cx="2658078" cy="2658078"/>
          </a:xfrm>
          <a:prstGeom prst="ellipse">
            <a:avLst/>
          </a:prstGeom>
          <a:solidFill>
            <a:srgbClr val="B7472A"/>
          </a:solidFill>
          <a:ln w="12700">
            <a:miter lim="400000"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="" xmlns:a16="http://schemas.microsoft.com/office/drawing/2014/main" id="{D6DC99AF-FE44-40B2-8270-2FE9DA079F4F}"/>
              </a:ext>
            </a:extLst>
          </p:cNvPr>
          <p:cNvSpPr txBox="1"/>
          <p:nvPr/>
        </p:nvSpPr>
        <p:spPr>
          <a:xfrm>
            <a:off x="5588000" y="1841556"/>
            <a:ext cx="55981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根据可靠数据，每年消费者仅餐饮方面浪费蛋白质和脂肪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800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万吨和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万吨，最少倒掉了约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亿人的口粮。“全世界饥饿人口超过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亿。全球平均每年，因饥饿死亡的人数达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1000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万，每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6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秒钟就有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名儿童因饥饿而死亡！如果我们每天的食物减少浪费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5%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，就可救活超过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400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万的饥民！”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="" xmlns:a16="http://schemas.microsoft.com/office/drawing/2014/main" id="{1C81806A-5B54-4059-AC86-E4760529DD7B}"/>
              </a:ext>
            </a:extLst>
          </p:cNvPr>
          <p:cNvSpPr txBox="1"/>
          <p:nvPr/>
        </p:nvSpPr>
        <p:spPr>
          <a:xfrm>
            <a:off x="5588000" y="4100825"/>
            <a:ext cx="55981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rgbClr val="EEC2A9"/>
                </a:solidFill>
              </a:defRPr>
            </a:lvl1pPr>
          </a:lstStyle>
          <a:p>
            <a:pPr algn="just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每个人都有节约资源，节约粮食的义务。世界是属于全人类的，人类就必须保护不必要浪费的资源。资源是有限的，而我们的生活是长远的。我们不能只为了当前的生活的舒适，而去浪费粮食，要知道，谁也无法预测自然灾害会在什么时候发生，我们要养成节约粮食的良好习惯。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="" xmlns:a16="http://schemas.microsoft.com/office/drawing/2014/main" id="{6D516013-A97E-49FF-9CF6-ADF96A75C0DA}"/>
              </a:ext>
            </a:extLst>
          </p:cNvPr>
          <p:cNvSpPr txBox="1"/>
          <p:nvPr/>
        </p:nvSpPr>
        <p:spPr>
          <a:xfrm>
            <a:off x="2798553" y="3569317"/>
            <a:ext cx="190461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/>
                </a:solidFill>
                <a:cs typeface="+mn-ea"/>
                <a:sym typeface="+mn-lt"/>
              </a:rPr>
              <a:t>执行光盘行动</a:t>
            </a:r>
          </a:p>
        </p:txBody>
      </p:sp>
      <p:cxnSp>
        <p:nvCxnSpPr>
          <p:cNvPr id="38" name="直接连接符 37">
            <a:extLst>
              <a:ext uri="{FF2B5EF4-FFF2-40B4-BE49-F238E27FC236}">
                <a16:creationId xmlns="" xmlns:a16="http://schemas.microsoft.com/office/drawing/2014/main" id="{23BFF15E-E0E2-41E7-AAF4-C4CBA65C19AD}"/>
              </a:ext>
            </a:extLst>
          </p:cNvPr>
          <p:cNvCxnSpPr>
            <a:cxnSpLocks/>
          </p:cNvCxnSpPr>
          <p:nvPr/>
        </p:nvCxnSpPr>
        <p:spPr>
          <a:xfrm>
            <a:off x="5496560" y="3921760"/>
            <a:ext cx="5868000" cy="0"/>
          </a:xfrm>
          <a:prstGeom prst="line">
            <a:avLst/>
          </a:prstGeom>
          <a:ln>
            <a:solidFill>
              <a:srgbClr val="EEC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="" xmlns:a16="http://schemas.microsoft.com/office/drawing/2014/main" id="{1C3C17CA-1AA1-41F5-B88B-238DE5024FEA}"/>
              </a:ext>
            </a:extLst>
          </p:cNvPr>
          <p:cNvSpPr/>
          <p:nvPr/>
        </p:nvSpPr>
        <p:spPr>
          <a:xfrm>
            <a:off x="5496560" y="1788005"/>
            <a:ext cx="5842000" cy="1994798"/>
          </a:xfrm>
          <a:prstGeom prst="rect">
            <a:avLst/>
          </a:prstGeom>
          <a:noFill/>
          <a:ln>
            <a:solidFill>
              <a:srgbClr val="EEC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="" xmlns:a16="http://schemas.microsoft.com/office/drawing/2014/main" id="{6CD46C5D-EDD0-4502-A670-090B6148CC47}"/>
              </a:ext>
            </a:extLst>
          </p:cNvPr>
          <p:cNvSpPr/>
          <p:nvPr/>
        </p:nvSpPr>
        <p:spPr>
          <a:xfrm>
            <a:off x="5496560" y="4080505"/>
            <a:ext cx="5842000" cy="1994798"/>
          </a:xfrm>
          <a:prstGeom prst="rect">
            <a:avLst/>
          </a:prstGeom>
          <a:noFill/>
          <a:ln>
            <a:solidFill>
              <a:srgbClr val="EEC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4097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F9EAC4A0-98A6-4ADD-A60F-385340CF80F9}"/>
              </a:ext>
            </a:extLst>
          </p:cNvPr>
          <p:cNvSpPr/>
          <p:nvPr/>
        </p:nvSpPr>
        <p:spPr>
          <a:xfrm>
            <a:off x="2264856" y="2011680"/>
            <a:ext cx="1749490" cy="3636658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0CBF4D78-48B2-4435-9475-D05F870732F2}"/>
              </a:ext>
            </a:extLst>
          </p:cNvPr>
          <p:cNvSpPr/>
          <p:nvPr/>
        </p:nvSpPr>
        <p:spPr>
          <a:xfrm>
            <a:off x="515365" y="2011680"/>
            <a:ext cx="3325764" cy="3478038"/>
          </a:xfrm>
          <a:prstGeom prst="rect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0BB9CCF1-536C-4C2C-9521-2626DFA904BF}"/>
              </a:ext>
            </a:extLst>
          </p:cNvPr>
          <p:cNvSpPr/>
          <p:nvPr/>
        </p:nvSpPr>
        <p:spPr>
          <a:xfrm>
            <a:off x="6132395" y="2011680"/>
            <a:ext cx="1749490" cy="3636658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6D015BCF-4361-461E-AABC-498E579FEB82}"/>
              </a:ext>
            </a:extLst>
          </p:cNvPr>
          <p:cNvSpPr/>
          <p:nvPr/>
        </p:nvSpPr>
        <p:spPr>
          <a:xfrm>
            <a:off x="4382904" y="2011680"/>
            <a:ext cx="3325764" cy="3478038"/>
          </a:xfrm>
          <a:prstGeom prst="rect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7C28919A-DE23-419B-B97B-7DCA993453AD}"/>
              </a:ext>
            </a:extLst>
          </p:cNvPr>
          <p:cNvSpPr/>
          <p:nvPr/>
        </p:nvSpPr>
        <p:spPr>
          <a:xfrm>
            <a:off x="9999935" y="2011680"/>
            <a:ext cx="1749490" cy="3636658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98A9B051-9C41-4F2C-92F5-03AF0C67A5EE}"/>
              </a:ext>
            </a:extLst>
          </p:cNvPr>
          <p:cNvSpPr/>
          <p:nvPr/>
        </p:nvSpPr>
        <p:spPr>
          <a:xfrm>
            <a:off x="8250444" y="2011680"/>
            <a:ext cx="3325764" cy="3478038"/>
          </a:xfrm>
          <a:prstGeom prst="rect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Footer Text">
            <a:extLst>
              <a:ext uri="{FF2B5EF4-FFF2-40B4-BE49-F238E27FC236}">
                <a16:creationId xmlns="" xmlns:a16="http://schemas.microsoft.com/office/drawing/2014/main" id="{F2521E9C-77B9-45EF-83E5-73534CE51050}"/>
              </a:ext>
            </a:extLst>
          </p:cNvPr>
          <p:cNvSpPr txBox="1"/>
          <p:nvPr/>
        </p:nvSpPr>
        <p:spPr>
          <a:xfrm flipH="1">
            <a:off x="693209" y="3040014"/>
            <a:ext cx="2970077" cy="23329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2020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年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8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月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日，中共中央总书记、国家主席、中央军委主席习近平对制止餐饮浪费行为作出重要指示。他指出，餐饮浪费现象，触目惊心、令人痛心！“谁知盘中餐，粒粒皆辛苦。”</a:t>
            </a:r>
          </a:p>
        </p:txBody>
      </p:sp>
      <p:sp>
        <p:nvSpPr>
          <p:cNvPr id="10" name="Footer Text">
            <a:extLst>
              <a:ext uri="{FF2B5EF4-FFF2-40B4-BE49-F238E27FC236}">
                <a16:creationId xmlns="" xmlns:a16="http://schemas.microsoft.com/office/drawing/2014/main" id="{D30806D7-73D7-4A78-A5D8-83B637DC65E4}"/>
              </a:ext>
            </a:extLst>
          </p:cNvPr>
          <p:cNvSpPr txBox="1"/>
          <p:nvPr/>
        </p:nvSpPr>
        <p:spPr>
          <a:xfrm flipH="1">
            <a:off x="4560748" y="3040014"/>
            <a:ext cx="2970077" cy="16927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尽管我国粮食生产连年丰收，对粮食安全还是始终要有危机意识，今年全球新冠肺炎疫情所带来的影响更是给我们敲响了警钟。</a:t>
            </a:r>
          </a:p>
        </p:txBody>
      </p:sp>
      <p:sp>
        <p:nvSpPr>
          <p:cNvPr id="12" name="Footer Text">
            <a:extLst>
              <a:ext uri="{FF2B5EF4-FFF2-40B4-BE49-F238E27FC236}">
                <a16:creationId xmlns="" xmlns:a16="http://schemas.microsoft.com/office/drawing/2014/main" id="{FE881041-44A9-4FD1-8639-165A108563B2}"/>
              </a:ext>
            </a:extLst>
          </p:cNvPr>
          <p:cNvSpPr txBox="1"/>
          <p:nvPr/>
        </p:nvSpPr>
        <p:spPr>
          <a:xfrm flipH="1">
            <a:off x="8387667" y="3040014"/>
            <a:ext cx="3051318" cy="20128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习近平强调，要加强立法，强化监管，采取有效措施，建立长效机制，坚决制止餐饮浪费行为。要进一步加强宣传教育，切实培养节约习惯，在全社会营造浪费可耻、节约为荣的氛围。</a:t>
            </a:r>
          </a:p>
        </p:txBody>
      </p:sp>
      <p:sp>
        <p:nvSpPr>
          <p:cNvPr id="17" name="Freeform 13">
            <a:extLst>
              <a:ext uri="{FF2B5EF4-FFF2-40B4-BE49-F238E27FC236}">
                <a16:creationId xmlns="" xmlns:a16="http://schemas.microsoft.com/office/drawing/2014/main" id="{0E02E683-3058-42F1-9DA7-2BD38DF19EC8}"/>
              </a:ext>
            </a:extLst>
          </p:cNvPr>
          <p:cNvSpPr>
            <a:spLocks noEditPoints="1"/>
          </p:cNvSpPr>
          <p:nvPr/>
        </p:nvSpPr>
        <p:spPr bwMode="auto">
          <a:xfrm>
            <a:off x="1980722" y="2383028"/>
            <a:ext cx="395050" cy="495040"/>
          </a:xfrm>
          <a:custGeom>
            <a:avLst/>
            <a:gdLst>
              <a:gd name="connsiteX0" fmla="*/ 21783 w 459142"/>
              <a:gd name="connsiteY0" fmla="*/ 8032 h 575353"/>
              <a:gd name="connsiteX1" fmla="*/ 42760 w 459142"/>
              <a:gd name="connsiteY1" fmla="*/ 28984 h 575353"/>
              <a:gd name="connsiteX2" fmla="*/ 42760 w 459142"/>
              <a:gd name="connsiteY2" fmla="*/ 159533 h 575353"/>
              <a:gd name="connsiteX3" fmla="*/ 75032 w 459142"/>
              <a:gd name="connsiteY3" fmla="*/ 191767 h 575353"/>
              <a:gd name="connsiteX4" fmla="*/ 90361 w 459142"/>
              <a:gd name="connsiteY4" fmla="*/ 191767 h 575353"/>
              <a:gd name="connsiteX5" fmla="*/ 90361 w 459142"/>
              <a:gd name="connsiteY5" fmla="*/ 28984 h 575353"/>
              <a:gd name="connsiteX6" fmla="*/ 111338 w 459142"/>
              <a:gd name="connsiteY6" fmla="*/ 8032 h 575353"/>
              <a:gd name="connsiteX7" fmla="*/ 133121 w 459142"/>
              <a:gd name="connsiteY7" fmla="*/ 28984 h 575353"/>
              <a:gd name="connsiteX8" fmla="*/ 133121 w 459142"/>
              <a:gd name="connsiteY8" fmla="*/ 191767 h 575353"/>
              <a:gd name="connsiteX9" fmla="*/ 147643 w 459142"/>
              <a:gd name="connsiteY9" fmla="*/ 191767 h 575353"/>
              <a:gd name="connsiteX10" fmla="*/ 179915 w 459142"/>
              <a:gd name="connsiteY10" fmla="*/ 159533 h 575353"/>
              <a:gd name="connsiteX11" fmla="*/ 179915 w 459142"/>
              <a:gd name="connsiteY11" fmla="*/ 28984 h 575353"/>
              <a:gd name="connsiteX12" fmla="*/ 201699 w 459142"/>
              <a:gd name="connsiteY12" fmla="*/ 8032 h 575353"/>
              <a:gd name="connsiteX13" fmla="*/ 223482 w 459142"/>
              <a:gd name="connsiteY13" fmla="*/ 28984 h 575353"/>
              <a:gd name="connsiteX14" fmla="*/ 223482 w 459142"/>
              <a:gd name="connsiteY14" fmla="*/ 159533 h 575353"/>
              <a:gd name="connsiteX15" fmla="*/ 147643 w 459142"/>
              <a:gd name="connsiteY15" fmla="*/ 234477 h 575353"/>
              <a:gd name="connsiteX16" fmla="*/ 133121 w 459142"/>
              <a:gd name="connsiteY16" fmla="*/ 234477 h 575353"/>
              <a:gd name="connsiteX17" fmla="*/ 133121 w 459142"/>
              <a:gd name="connsiteY17" fmla="*/ 350520 h 575353"/>
              <a:gd name="connsiteX18" fmla="*/ 154904 w 459142"/>
              <a:gd name="connsiteY18" fmla="*/ 387589 h 575353"/>
              <a:gd name="connsiteX19" fmla="*/ 154904 w 459142"/>
              <a:gd name="connsiteY19" fmla="*/ 531837 h 575353"/>
              <a:gd name="connsiteX20" fmla="*/ 111338 w 459142"/>
              <a:gd name="connsiteY20" fmla="*/ 575353 h 575353"/>
              <a:gd name="connsiteX21" fmla="*/ 68578 w 459142"/>
              <a:gd name="connsiteY21" fmla="*/ 531837 h 575353"/>
              <a:gd name="connsiteX22" fmla="*/ 68578 w 459142"/>
              <a:gd name="connsiteY22" fmla="*/ 387589 h 575353"/>
              <a:gd name="connsiteX23" fmla="*/ 90361 w 459142"/>
              <a:gd name="connsiteY23" fmla="*/ 350520 h 575353"/>
              <a:gd name="connsiteX24" fmla="*/ 90361 w 459142"/>
              <a:gd name="connsiteY24" fmla="*/ 234477 h 575353"/>
              <a:gd name="connsiteX25" fmla="*/ 75032 w 459142"/>
              <a:gd name="connsiteY25" fmla="*/ 234477 h 575353"/>
              <a:gd name="connsiteX26" fmla="*/ 0 w 459142"/>
              <a:gd name="connsiteY26" fmla="*/ 159533 h 575353"/>
              <a:gd name="connsiteX27" fmla="*/ 0 w 459142"/>
              <a:gd name="connsiteY27" fmla="*/ 28984 h 575353"/>
              <a:gd name="connsiteX28" fmla="*/ 21783 w 459142"/>
              <a:gd name="connsiteY28" fmla="*/ 8032 h 575353"/>
              <a:gd name="connsiteX29" fmla="*/ 351806 w 459142"/>
              <a:gd name="connsiteY29" fmla="*/ 0 h 575353"/>
              <a:gd name="connsiteX30" fmla="*/ 459142 w 459142"/>
              <a:gd name="connsiteY30" fmla="*/ 132154 h 575353"/>
              <a:gd name="connsiteX31" fmla="*/ 373596 w 459142"/>
              <a:gd name="connsiteY31" fmla="*/ 262696 h 575353"/>
              <a:gd name="connsiteX32" fmla="*/ 373596 w 459142"/>
              <a:gd name="connsiteY32" fmla="*/ 350530 h 575353"/>
              <a:gd name="connsiteX33" fmla="*/ 394579 w 459142"/>
              <a:gd name="connsiteY33" fmla="*/ 387598 h 575353"/>
              <a:gd name="connsiteX34" fmla="*/ 394579 w 459142"/>
              <a:gd name="connsiteY34" fmla="*/ 531839 h 575353"/>
              <a:gd name="connsiteX35" fmla="*/ 351806 w 459142"/>
              <a:gd name="connsiteY35" fmla="*/ 575353 h 575353"/>
              <a:gd name="connsiteX36" fmla="*/ 309033 w 459142"/>
              <a:gd name="connsiteY36" fmla="*/ 531839 h 575353"/>
              <a:gd name="connsiteX37" fmla="*/ 309033 w 459142"/>
              <a:gd name="connsiteY37" fmla="*/ 387598 h 575353"/>
              <a:gd name="connsiteX38" fmla="*/ 330016 w 459142"/>
              <a:gd name="connsiteY38" fmla="*/ 350530 h 575353"/>
              <a:gd name="connsiteX39" fmla="*/ 330016 w 459142"/>
              <a:gd name="connsiteY39" fmla="*/ 262696 h 575353"/>
              <a:gd name="connsiteX40" fmla="*/ 244470 w 459142"/>
              <a:gd name="connsiteY40" fmla="*/ 132154 h 575353"/>
              <a:gd name="connsiteX41" fmla="*/ 351806 w 459142"/>
              <a:gd name="connsiteY41" fmla="*/ 0 h 575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59142" h="575353">
                <a:moveTo>
                  <a:pt x="21783" y="8032"/>
                </a:moveTo>
                <a:cubicBezTo>
                  <a:pt x="33885" y="8032"/>
                  <a:pt x="42760" y="17702"/>
                  <a:pt x="42760" y="28984"/>
                </a:cubicBezTo>
                <a:lnTo>
                  <a:pt x="42760" y="159533"/>
                </a:lnTo>
                <a:cubicBezTo>
                  <a:pt x="42760" y="177261"/>
                  <a:pt x="57282" y="191767"/>
                  <a:pt x="75032" y="191767"/>
                </a:cubicBezTo>
                <a:lnTo>
                  <a:pt x="90361" y="191767"/>
                </a:lnTo>
                <a:lnTo>
                  <a:pt x="90361" y="28984"/>
                </a:lnTo>
                <a:cubicBezTo>
                  <a:pt x="90361" y="17702"/>
                  <a:pt x="100042" y="8032"/>
                  <a:pt x="111338" y="8032"/>
                </a:cubicBezTo>
                <a:cubicBezTo>
                  <a:pt x="123440" y="8032"/>
                  <a:pt x="133121" y="17702"/>
                  <a:pt x="133121" y="28984"/>
                </a:cubicBezTo>
                <a:lnTo>
                  <a:pt x="133121" y="191767"/>
                </a:lnTo>
                <a:lnTo>
                  <a:pt x="147643" y="191767"/>
                </a:lnTo>
                <a:cubicBezTo>
                  <a:pt x="165393" y="191767"/>
                  <a:pt x="179915" y="177261"/>
                  <a:pt x="179915" y="159533"/>
                </a:cubicBezTo>
                <a:lnTo>
                  <a:pt x="179915" y="28984"/>
                </a:lnTo>
                <a:cubicBezTo>
                  <a:pt x="179915" y="17702"/>
                  <a:pt x="189597" y="8032"/>
                  <a:pt x="201699" y="8032"/>
                </a:cubicBezTo>
                <a:cubicBezTo>
                  <a:pt x="213800" y="8032"/>
                  <a:pt x="223482" y="17702"/>
                  <a:pt x="223482" y="28984"/>
                </a:cubicBezTo>
                <a:lnTo>
                  <a:pt x="223482" y="159533"/>
                </a:lnTo>
                <a:cubicBezTo>
                  <a:pt x="223482" y="200631"/>
                  <a:pt x="189597" y="234477"/>
                  <a:pt x="147643" y="234477"/>
                </a:cubicBezTo>
                <a:lnTo>
                  <a:pt x="133121" y="234477"/>
                </a:lnTo>
                <a:lnTo>
                  <a:pt x="133121" y="350520"/>
                </a:lnTo>
                <a:cubicBezTo>
                  <a:pt x="146030" y="357773"/>
                  <a:pt x="154904" y="371472"/>
                  <a:pt x="154904" y="387589"/>
                </a:cubicBezTo>
                <a:lnTo>
                  <a:pt x="154904" y="531837"/>
                </a:lnTo>
                <a:cubicBezTo>
                  <a:pt x="154904" y="556013"/>
                  <a:pt x="135541" y="575353"/>
                  <a:pt x="111338" y="575353"/>
                </a:cubicBezTo>
                <a:cubicBezTo>
                  <a:pt x="87941" y="575353"/>
                  <a:pt x="68578" y="556013"/>
                  <a:pt x="68578" y="531837"/>
                </a:cubicBezTo>
                <a:lnTo>
                  <a:pt x="68578" y="387589"/>
                </a:lnTo>
                <a:cubicBezTo>
                  <a:pt x="68578" y="371472"/>
                  <a:pt x="77452" y="357773"/>
                  <a:pt x="90361" y="350520"/>
                </a:cubicBezTo>
                <a:lnTo>
                  <a:pt x="90361" y="234477"/>
                </a:lnTo>
                <a:lnTo>
                  <a:pt x="75032" y="234477"/>
                </a:lnTo>
                <a:cubicBezTo>
                  <a:pt x="33885" y="234477"/>
                  <a:pt x="0" y="200631"/>
                  <a:pt x="0" y="159533"/>
                </a:cubicBezTo>
                <a:lnTo>
                  <a:pt x="0" y="28984"/>
                </a:lnTo>
                <a:cubicBezTo>
                  <a:pt x="0" y="17702"/>
                  <a:pt x="9682" y="8032"/>
                  <a:pt x="21783" y="8032"/>
                </a:cubicBezTo>
                <a:close/>
                <a:moveTo>
                  <a:pt x="351806" y="0"/>
                </a:moveTo>
                <a:cubicBezTo>
                  <a:pt x="411527" y="0"/>
                  <a:pt x="459142" y="59630"/>
                  <a:pt x="459142" y="132154"/>
                </a:cubicBezTo>
                <a:cubicBezTo>
                  <a:pt x="459142" y="196619"/>
                  <a:pt x="422825" y="249803"/>
                  <a:pt x="373596" y="262696"/>
                </a:cubicBezTo>
                <a:lnTo>
                  <a:pt x="373596" y="350530"/>
                </a:lnTo>
                <a:cubicBezTo>
                  <a:pt x="386509" y="357783"/>
                  <a:pt x="394579" y="371481"/>
                  <a:pt x="394579" y="387598"/>
                </a:cubicBezTo>
                <a:lnTo>
                  <a:pt x="394579" y="531839"/>
                </a:lnTo>
                <a:cubicBezTo>
                  <a:pt x="394579" y="556013"/>
                  <a:pt x="376017" y="575353"/>
                  <a:pt x="351806" y="575353"/>
                </a:cubicBezTo>
                <a:cubicBezTo>
                  <a:pt x="328402" y="575353"/>
                  <a:pt x="309033" y="556013"/>
                  <a:pt x="309033" y="531839"/>
                </a:cubicBezTo>
                <a:lnTo>
                  <a:pt x="309033" y="387598"/>
                </a:lnTo>
                <a:cubicBezTo>
                  <a:pt x="309033" y="371481"/>
                  <a:pt x="317910" y="357783"/>
                  <a:pt x="330016" y="350530"/>
                </a:cubicBezTo>
                <a:lnTo>
                  <a:pt x="330016" y="262696"/>
                </a:lnTo>
                <a:cubicBezTo>
                  <a:pt x="281594" y="249803"/>
                  <a:pt x="244470" y="196619"/>
                  <a:pt x="244470" y="132154"/>
                </a:cubicBezTo>
                <a:cubicBezTo>
                  <a:pt x="244470" y="59630"/>
                  <a:pt x="292892" y="0"/>
                  <a:pt x="351806" y="0"/>
                </a:cubicBezTo>
                <a:close/>
              </a:path>
            </a:pathLst>
          </a:custGeom>
          <a:solidFill>
            <a:srgbClr val="B747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="" xmlns:a16="http://schemas.microsoft.com/office/drawing/2014/main" id="{BD67D5A0-F255-4FCE-8A1B-146263A08AAE}"/>
              </a:ext>
            </a:extLst>
          </p:cNvPr>
          <p:cNvSpPr>
            <a:spLocks noEditPoints="1"/>
          </p:cNvSpPr>
          <p:nvPr/>
        </p:nvSpPr>
        <p:spPr bwMode="auto">
          <a:xfrm>
            <a:off x="5843694" y="2383028"/>
            <a:ext cx="404185" cy="495040"/>
          </a:xfrm>
          <a:custGeom>
            <a:avLst/>
            <a:gdLst>
              <a:gd name="T0" fmla="*/ 3219 w 3267"/>
              <a:gd name="T1" fmla="*/ 1182 h 4007"/>
              <a:gd name="T2" fmla="*/ 3098 w 3267"/>
              <a:gd name="T3" fmla="*/ 1130 h 4007"/>
              <a:gd name="T4" fmla="*/ 2324 w 3267"/>
              <a:gd name="T5" fmla="*/ 1130 h 4007"/>
              <a:gd name="T6" fmla="*/ 2324 w 3267"/>
              <a:gd name="T7" fmla="*/ 627 h 4007"/>
              <a:gd name="T8" fmla="*/ 2947 w 3267"/>
              <a:gd name="T9" fmla="*/ 340 h 4007"/>
              <a:gd name="T10" fmla="*/ 3028 w 3267"/>
              <a:gd name="T11" fmla="*/ 119 h 4007"/>
              <a:gd name="T12" fmla="*/ 2807 w 3267"/>
              <a:gd name="T13" fmla="*/ 38 h 4007"/>
              <a:gd name="T14" fmla="*/ 2088 w 3267"/>
              <a:gd name="T15" fmla="*/ 370 h 4007"/>
              <a:gd name="T16" fmla="*/ 1992 w 3267"/>
              <a:gd name="T17" fmla="*/ 521 h 4007"/>
              <a:gd name="T18" fmla="*/ 1992 w 3267"/>
              <a:gd name="T19" fmla="*/ 1130 h 4007"/>
              <a:gd name="T20" fmla="*/ 1658 w 3267"/>
              <a:gd name="T21" fmla="*/ 1130 h 4007"/>
              <a:gd name="T22" fmla="*/ 830 w 3267"/>
              <a:gd name="T23" fmla="*/ 355 h 4007"/>
              <a:gd name="T24" fmla="*/ 0 w 3267"/>
              <a:gd name="T25" fmla="*/ 1185 h 4007"/>
              <a:gd name="T26" fmla="*/ 830 w 3267"/>
              <a:gd name="T27" fmla="*/ 2015 h 4007"/>
              <a:gd name="T28" fmla="*/ 1095 w 3267"/>
              <a:gd name="T29" fmla="*/ 1971 h 4007"/>
              <a:gd name="T30" fmla="*/ 1217 w 3267"/>
              <a:gd name="T31" fmla="*/ 3852 h 4007"/>
              <a:gd name="T32" fmla="*/ 1383 w 3267"/>
              <a:gd name="T33" fmla="*/ 4007 h 4007"/>
              <a:gd name="T34" fmla="*/ 2932 w 3267"/>
              <a:gd name="T35" fmla="*/ 4007 h 4007"/>
              <a:gd name="T36" fmla="*/ 3098 w 3267"/>
              <a:gd name="T37" fmla="*/ 3852 h 4007"/>
              <a:gd name="T38" fmla="*/ 3264 w 3267"/>
              <a:gd name="T39" fmla="*/ 1307 h 4007"/>
              <a:gd name="T40" fmla="*/ 3219 w 3267"/>
              <a:gd name="T41" fmla="*/ 1182 h 4007"/>
              <a:gd name="T42" fmla="*/ 1217 w 3267"/>
              <a:gd name="T43" fmla="*/ 1130 h 4007"/>
              <a:gd name="T44" fmla="*/ 1217 w 3267"/>
              <a:gd name="T45" fmla="*/ 1130 h 4007"/>
              <a:gd name="T46" fmla="*/ 1096 w 3267"/>
              <a:gd name="T47" fmla="*/ 1182 h 4007"/>
              <a:gd name="T48" fmla="*/ 1051 w 3267"/>
              <a:gd name="T49" fmla="*/ 1307 h 4007"/>
              <a:gd name="T50" fmla="*/ 1072 w 3267"/>
              <a:gd name="T51" fmla="*/ 1620 h 4007"/>
              <a:gd name="T52" fmla="*/ 830 w 3267"/>
              <a:gd name="T53" fmla="*/ 1683 h 4007"/>
              <a:gd name="T54" fmla="*/ 332 w 3267"/>
              <a:gd name="T55" fmla="*/ 1185 h 4007"/>
              <a:gd name="T56" fmla="*/ 830 w 3267"/>
              <a:gd name="T57" fmla="*/ 687 h 4007"/>
              <a:gd name="T58" fmla="*/ 1325 w 3267"/>
              <a:gd name="T59" fmla="*/ 1130 h 4007"/>
              <a:gd name="T60" fmla="*/ 1217 w 3267"/>
              <a:gd name="T61" fmla="*/ 1130 h 4007"/>
              <a:gd name="T62" fmla="*/ 1416 w 3267"/>
              <a:gd name="T63" fmla="*/ 1794 h 4007"/>
              <a:gd name="T64" fmla="*/ 1409 w 3267"/>
              <a:gd name="T65" fmla="*/ 1692 h 4007"/>
              <a:gd name="T66" fmla="*/ 1409 w 3267"/>
              <a:gd name="T67" fmla="*/ 1690 h 4007"/>
              <a:gd name="T68" fmla="*/ 1394 w 3267"/>
              <a:gd name="T69" fmla="*/ 1462 h 4007"/>
              <a:gd name="T70" fmla="*/ 1992 w 3267"/>
              <a:gd name="T71" fmla="*/ 1462 h 4007"/>
              <a:gd name="T72" fmla="*/ 1992 w 3267"/>
              <a:gd name="T73" fmla="*/ 1794 h 4007"/>
              <a:gd name="T74" fmla="*/ 1416 w 3267"/>
              <a:gd name="T75" fmla="*/ 1794 h 4007"/>
              <a:gd name="T76" fmla="*/ 2900 w 3267"/>
              <a:gd name="T77" fmla="*/ 1794 h 4007"/>
              <a:gd name="T78" fmla="*/ 2324 w 3267"/>
              <a:gd name="T79" fmla="*/ 1794 h 4007"/>
              <a:gd name="T80" fmla="*/ 2324 w 3267"/>
              <a:gd name="T81" fmla="*/ 1462 h 4007"/>
              <a:gd name="T82" fmla="*/ 2921 w 3267"/>
              <a:gd name="T83" fmla="*/ 1462 h 4007"/>
              <a:gd name="T84" fmla="*/ 2900 w 3267"/>
              <a:gd name="T85" fmla="*/ 1794 h 4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67" h="4007">
                <a:moveTo>
                  <a:pt x="3219" y="1182"/>
                </a:moveTo>
                <a:cubicBezTo>
                  <a:pt x="3188" y="1149"/>
                  <a:pt x="3144" y="1130"/>
                  <a:pt x="3098" y="1130"/>
                </a:cubicBezTo>
                <a:lnTo>
                  <a:pt x="2324" y="1130"/>
                </a:lnTo>
                <a:lnTo>
                  <a:pt x="2324" y="627"/>
                </a:lnTo>
                <a:lnTo>
                  <a:pt x="2947" y="340"/>
                </a:lnTo>
                <a:cubicBezTo>
                  <a:pt x="3030" y="301"/>
                  <a:pt x="3066" y="203"/>
                  <a:pt x="3028" y="119"/>
                </a:cubicBezTo>
                <a:cubicBezTo>
                  <a:pt x="2989" y="36"/>
                  <a:pt x="2891" y="0"/>
                  <a:pt x="2807" y="38"/>
                </a:cubicBezTo>
                <a:lnTo>
                  <a:pt x="2088" y="370"/>
                </a:lnTo>
                <a:cubicBezTo>
                  <a:pt x="2029" y="397"/>
                  <a:pt x="1992" y="456"/>
                  <a:pt x="1992" y="521"/>
                </a:cubicBezTo>
                <a:lnTo>
                  <a:pt x="1992" y="1130"/>
                </a:lnTo>
                <a:lnTo>
                  <a:pt x="1658" y="1130"/>
                </a:lnTo>
                <a:cubicBezTo>
                  <a:pt x="1629" y="698"/>
                  <a:pt x="1269" y="355"/>
                  <a:pt x="830" y="355"/>
                </a:cubicBezTo>
                <a:cubicBezTo>
                  <a:pt x="372" y="355"/>
                  <a:pt x="0" y="727"/>
                  <a:pt x="0" y="1185"/>
                </a:cubicBezTo>
                <a:cubicBezTo>
                  <a:pt x="0" y="1643"/>
                  <a:pt x="372" y="2015"/>
                  <a:pt x="830" y="2015"/>
                </a:cubicBezTo>
                <a:cubicBezTo>
                  <a:pt x="920" y="2015"/>
                  <a:pt x="1010" y="2000"/>
                  <a:pt x="1095" y="1971"/>
                </a:cubicBezTo>
                <a:lnTo>
                  <a:pt x="1217" y="3852"/>
                </a:lnTo>
                <a:cubicBezTo>
                  <a:pt x="1223" y="3939"/>
                  <a:pt x="1296" y="4007"/>
                  <a:pt x="1383" y="4007"/>
                </a:cubicBezTo>
                <a:lnTo>
                  <a:pt x="2932" y="4007"/>
                </a:lnTo>
                <a:cubicBezTo>
                  <a:pt x="3020" y="4007"/>
                  <a:pt x="3092" y="3939"/>
                  <a:pt x="3098" y="3852"/>
                </a:cubicBezTo>
                <a:lnTo>
                  <a:pt x="3264" y="1307"/>
                </a:lnTo>
                <a:cubicBezTo>
                  <a:pt x="3267" y="1261"/>
                  <a:pt x="3251" y="1216"/>
                  <a:pt x="3219" y="1182"/>
                </a:cubicBezTo>
                <a:close/>
                <a:moveTo>
                  <a:pt x="1217" y="1130"/>
                </a:moveTo>
                <a:lnTo>
                  <a:pt x="1217" y="1130"/>
                </a:lnTo>
                <a:cubicBezTo>
                  <a:pt x="1171" y="1130"/>
                  <a:pt x="1127" y="1149"/>
                  <a:pt x="1096" y="1182"/>
                </a:cubicBezTo>
                <a:cubicBezTo>
                  <a:pt x="1065" y="1216"/>
                  <a:pt x="1048" y="1261"/>
                  <a:pt x="1051" y="1307"/>
                </a:cubicBezTo>
                <a:lnTo>
                  <a:pt x="1072" y="1620"/>
                </a:lnTo>
                <a:cubicBezTo>
                  <a:pt x="998" y="1662"/>
                  <a:pt x="916" y="1683"/>
                  <a:pt x="830" y="1683"/>
                </a:cubicBezTo>
                <a:cubicBezTo>
                  <a:pt x="555" y="1683"/>
                  <a:pt x="332" y="1460"/>
                  <a:pt x="332" y="1185"/>
                </a:cubicBezTo>
                <a:cubicBezTo>
                  <a:pt x="332" y="910"/>
                  <a:pt x="555" y="687"/>
                  <a:pt x="830" y="687"/>
                </a:cubicBezTo>
                <a:cubicBezTo>
                  <a:pt x="1086" y="687"/>
                  <a:pt x="1297" y="881"/>
                  <a:pt x="1325" y="1130"/>
                </a:cubicBezTo>
                <a:lnTo>
                  <a:pt x="1217" y="1130"/>
                </a:lnTo>
                <a:close/>
                <a:moveTo>
                  <a:pt x="1416" y="1794"/>
                </a:moveTo>
                <a:lnTo>
                  <a:pt x="1409" y="1692"/>
                </a:lnTo>
                <a:cubicBezTo>
                  <a:pt x="1409" y="1691"/>
                  <a:pt x="1409" y="1691"/>
                  <a:pt x="1409" y="1690"/>
                </a:cubicBezTo>
                <a:lnTo>
                  <a:pt x="1394" y="1462"/>
                </a:lnTo>
                <a:lnTo>
                  <a:pt x="1992" y="1462"/>
                </a:lnTo>
                <a:lnTo>
                  <a:pt x="1992" y="1794"/>
                </a:lnTo>
                <a:lnTo>
                  <a:pt x="1416" y="1794"/>
                </a:lnTo>
                <a:close/>
                <a:moveTo>
                  <a:pt x="2900" y="1794"/>
                </a:moveTo>
                <a:lnTo>
                  <a:pt x="2324" y="1794"/>
                </a:lnTo>
                <a:lnTo>
                  <a:pt x="2324" y="1462"/>
                </a:lnTo>
                <a:lnTo>
                  <a:pt x="2921" y="1462"/>
                </a:lnTo>
                <a:lnTo>
                  <a:pt x="2900" y="1794"/>
                </a:lnTo>
                <a:close/>
              </a:path>
            </a:pathLst>
          </a:custGeom>
          <a:solidFill>
            <a:srgbClr val="B747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Freeform 13">
            <a:extLst>
              <a:ext uri="{FF2B5EF4-FFF2-40B4-BE49-F238E27FC236}">
                <a16:creationId xmlns="" xmlns:a16="http://schemas.microsoft.com/office/drawing/2014/main" id="{C8C27C19-431E-416E-BF86-C4155DCA7120}"/>
              </a:ext>
            </a:extLst>
          </p:cNvPr>
          <p:cNvSpPr>
            <a:spLocks noEditPoints="1"/>
          </p:cNvSpPr>
          <p:nvPr/>
        </p:nvSpPr>
        <p:spPr bwMode="auto">
          <a:xfrm>
            <a:off x="9665806" y="2488336"/>
            <a:ext cx="495040" cy="284422"/>
          </a:xfrm>
          <a:custGeom>
            <a:avLst/>
            <a:gdLst>
              <a:gd name="connsiteX0" fmla="*/ 113441 w 607221"/>
              <a:gd name="connsiteY0" fmla="*/ 254812 h 348876"/>
              <a:gd name="connsiteX1" fmla="*/ 118819 w 607221"/>
              <a:gd name="connsiteY1" fmla="*/ 256960 h 348876"/>
              <a:gd name="connsiteX2" fmla="*/ 176748 w 607221"/>
              <a:gd name="connsiteY2" fmla="*/ 281052 h 348876"/>
              <a:gd name="connsiteX3" fmla="*/ 234831 w 607221"/>
              <a:gd name="connsiteY3" fmla="*/ 257114 h 348876"/>
              <a:gd name="connsiteX4" fmla="*/ 240209 w 607221"/>
              <a:gd name="connsiteY4" fmla="*/ 254812 h 348876"/>
              <a:gd name="connsiteX5" fmla="*/ 245741 w 607221"/>
              <a:gd name="connsiteY5" fmla="*/ 257114 h 348876"/>
              <a:gd name="connsiteX6" fmla="*/ 303671 w 607221"/>
              <a:gd name="connsiteY6" fmla="*/ 281052 h 348876"/>
              <a:gd name="connsiteX7" fmla="*/ 361600 w 607221"/>
              <a:gd name="connsiteY7" fmla="*/ 257114 h 348876"/>
              <a:gd name="connsiteX8" fmla="*/ 367132 w 607221"/>
              <a:gd name="connsiteY8" fmla="*/ 254812 h 348876"/>
              <a:gd name="connsiteX9" fmla="*/ 372510 w 607221"/>
              <a:gd name="connsiteY9" fmla="*/ 257114 h 348876"/>
              <a:gd name="connsiteX10" fmla="*/ 430439 w 607221"/>
              <a:gd name="connsiteY10" fmla="*/ 281052 h 348876"/>
              <a:gd name="connsiteX11" fmla="*/ 488522 w 607221"/>
              <a:gd name="connsiteY11" fmla="*/ 256960 h 348876"/>
              <a:gd name="connsiteX12" fmla="*/ 493900 w 607221"/>
              <a:gd name="connsiteY12" fmla="*/ 254812 h 348876"/>
              <a:gd name="connsiteX13" fmla="*/ 499279 w 607221"/>
              <a:gd name="connsiteY13" fmla="*/ 256960 h 348876"/>
              <a:gd name="connsiteX14" fmla="*/ 557362 w 607221"/>
              <a:gd name="connsiteY14" fmla="*/ 281052 h 348876"/>
              <a:gd name="connsiteX15" fmla="*/ 569808 w 607221"/>
              <a:gd name="connsiteY15" fmla="*/ 280131 h 348876"/>
              <a:gd name="connsiteX16" fmla="*/ 552905 w 607221"/>
              <a:gd name="connsiteY16" fmla="*/ 321562 h 348876"/>
              <a:gd name="connsiteX17" fmla="*/ 512186 w 607221"/>
              <a:gd name="connsiteY17" fmla="*/ 348876 h 348876"/>
              <a:gd name="connsiteX18" fmla="*/ 303671 w 607221"/>
              <a:gd name="connsiteY18" fmla="*/ 348876 h 348876"/>
              <a:gd name="connsiteX19" fmla="*/ 95155 w 607221"/>
              <a:gd name="connsiteY19" fmla="*/ 348876 h 348876"/>
              <a:gd name="connsiteX20" fmla="*/ 54435 w 607221"/>
              <a:gd name="connsiteY20" fmla="*/ 321562 h 348876"/>
              <a:gd name="connsiteX21" fmla="*/ 37533 w 607221"/>
              <a:gd name="connsiteY21" fmla="*/ 280131 h 348876"/>
              <a:gd name="connsiteX22" fmla="*/ 49979 w 607221"/>
              <a:gd name="connsiteY22" fmla="*/ 281052 h 348876"/>
              <a:gd name="connsiteX23" fmla="*/ 107909 w 607221"/>
              <a:gd name="connsiteY23" fmla="*/ 256960 h 348876"/>
              <a:gd name="connsiteX24" fmla="*/ 113441 w 607221"/>
              <a:gd name="connsiteY24" fmla="*/ 254812 h 348876"/>
              <a:gd name="connsiteX25" fmla="*/ 303641 w 607221"/>
              <a:gd name="connsiteY25" fmla="*/ 57841 h 348876"/>
              <a:gd name="connsiteX26" fmla="*/ 279212 w 607221"/>
              <a:gd name="connsiteY26" fmla="*/ 117063 h 348876"/>
              <a:gd name="connsiteX27" fmla="*/ 303641 w 607221"/>
              <a:gd name="connsiteY27" fmla="*/ 141457 h 348876"/>
              <a:gd name="connsiteX28" fmla="*/ 328070 w 607221"/>
              <a:gd name="connsiteY28" fmla="*/ 117063 h 348876"/>
              <a:gd name="connsiteX29" fmla="*/ 303641 w 607221"/>
              <a:gd name="connsiteY29" fmla="*/ 57841 h 348876"/>
              <a:gd name="connsiteX30" fmla="*/ 388082 w 607221"/>
              <a:gd name="connsiteY30" fmla="*/ 42058 h 348876"/>
              <a:gd name="connsiteX31" fmla="*/ 376160 w 607221"/>
              <a:gd name="connsiteY31" fmla="*/ 43573 h 348876"/>
              <a:gd name="connsiteX32" fmla="*/ 400743 w 607221"/>
              <a:gd name="connsiteY32" fmla="*/ 102795 h 348876"/>
              <a:gd name="connsiteX33" fmla="*/ 435312 w 607221"/>
              <a:gd name="connsiteY33" fmla="*/ 102795 h 348876"/>
              <a:gd name="connsiteX34" fmla="*/ 435312 w 607221"/>
              <a:gd name="connsiteY34" fmla="*/ 68121 h 348876"/>
              <a:gd name="connsiteX35" fmla="*/ 388082 w 607221"/>
              <a:gd name="connsiteY35" fmla="*/ 42058 h 348876"/>
              <a:gd name="connsiteX36" fmla="*/ 219201 w 607221"/>
              <a:gd name="connsiteY36" fmla="*/ 42058 h 348876"/>
              <a:gd name="connsiteX37" fmla="*/ 171970 w 607221"/>
              <a:gd name="connsiteY37" fmla="*/ 68121 h 348876"/>
              <a:gd name="connsiteX38" fmla="*/ 171970 w 607221"/>
              <a:gd name="connsiteY38" fmla="*/ 102795 h 348876"/>
              <a:gd name="connsiteX39" fmla="*/ 206540 w 607221"/>
              <a:gd name="connsiteY39" fmla="*/ 102795 h 348876"/>
              <a:gd name="connsiteX40" fmla="*/ 231122 w 607221"/>
              <a:gd name="connsiteY40" fmla="*/ 43573 h 348876"/>
              <a:gd name="connsiteX41" fmla="*/ 219201 w 607221"/>
              <a:gd name="connsiteY41" fmla="*/ 42058 h 348876"/>
              <a:gd name="connsiteX42" fmla="*/ 302105 w 607221"/>
              <a:gd name="connsiteY42" fmla="*/ 0 h 348876"/>
              <a:gd name="connsiteX43" fmla="*/ 303641 w 607221"/>
              <a:gd name="connsiteY43" fmla="*/ 0 h 348876"/>
              <a:gd name="connsiteX44" fmla="*/ 305178 w 607221"/>
              <a:gd name="connsiteY44" fmla="*/ 0 h 348876"/>
              <a:gd name="connsiteX45" fmla="*/ 466041 w 607221"/>
              <a:gd name="connsiteY45" fmla="*/ 34367 h 348876"/>
              <a:gd name="connsiteX46" fmla="*/ 591259 w 607221"/>
              <a:gd name="connsiteY46" fmla="*/ 136855 h 348876"/>
              <a:gd name="connsiteX47" fmla="*/ 590029 w 607221"/>
              <a:gd name="connsiteY47" fmla="*/ 229830 h 348876"/>
              <a:gd name="connsiteX48" fmla="*/ 589108 w 607221"/>
              <a:gd name="connsiteY48" fmla="*/ 230904 h 348876"/>
              <a:gd name="connsiteX49" fmla="*/ 557304 w 607221"/>
              <a:gd name="connsiteY49" fmla="*/ 243945 h 348876"/>
              <a:gd name="connsiteX50" fmla="*/ 525500 w 607221"/>
              <a:gd name="connsiteY50" fmla="*/ 230904 h 348876"/>
              <a:gd name="connsiteX51" fmla="*/ 493850 w 607221"/>
              <a:gd name="connsiteY51" fmla="*/ 217709 h 348876"/>
              <a:gd name="connsiteX52" fmla="*/ 462200 w 607221"/>
              <a:gd name="connsiteY52" fmla="*/ 230904 h 348876"/>
              <a:gd name="connsiteX53" fmla="*/ 430396 w 607221"/>
              <a:gd name="connsiteY53" fmla="*/ 243945 h 348876"/>
              <a:gd name="connsiteX54" fmla="*/ 398746 w 607221"/>
              <a:gd name="connsiteY54" fmla="*/ 230904 h 348876"/>
              <a:gd name="connsiteX55" fmla="*/ 367095 w 607221"/>
              <a:gd name="connsiteY55" fmla="*/ 217863 h 348876"/>
              <a:gd name="connsiteX56" fmla="*/ 335291 w 607221"/>
              <a:gd name="connsiteY56" fmla="*/ 230904 h 348876"/>
              <a:gd name="connsiteX57" fmla="*/ 303641 w 607221"/>
              <a:gd name="connsiteY57" fmla="*/ 243945 h 348876"/>
              <a:gd name="connsiteX58" fmla="*/ 271991 w 607221"/>
              <a:gd name="connsiteY58" fmla="*/ 230904 h 348876"/>
              <a:gd name="connsiteX59" fmla="*/ 240187 w 607221"/>
              <a:gd name="connsiteY59" fmla="*/ 217863 h 348876"/>
              <a:gd name="connsiteX60" fmla="*/ 208537 w 607221"/>
              <a:gd name="connsiteY60" fmla="*/ 230904 h 348876"/>
              <a:gd name="connsiteX61" fmla="*/ 176733 w 607221"/>
              <a:gd name="connsiteY61" fmla="*/ 243945 h 348876"/>
              <a:gd name="connsiteX62" fmla="*/ 145083 w 607221"/>
              <a:gd name="connsiteY62" fmla="*/ 230904 h 348876"/>
              <a:gd name="connsiteX63" fmla="*/ 113433 w 607221"/>
              <a:gd name="connsiteY63" fmla="*/ 217709 h 348876"/>
              <a:gd name="connsiteX64" fmla="*/ 81783 w 607221"/>
              <a:gd name="connsiteY64" fmla="*/ 230904 h 348876"/>
              <a:gd name="connsiteX65" fmla="*/ 49979 w 607221"/>
              <a:gd name="connsiteY65" fmla="*/ 243945 h 348876"/>
              <a:gd name="connsiteX66" fmla="*/ 18175 w 607221"/>
              <a:gd name="connsiteY66" fmla="*/ 230904 h 348876"/>
              <a:gd name="connsiteX67" fmla="*/ 17253 w 607221"/>
              <a:gd name="connsiteY67" fmla="*/ 229830 h 348876"/>
              <a:gd name="connsiteX68" fmla="*/ 16024 w 607221"/>
              <a:gd name="connsiteY68" fmla="*/ 136855 h 348876"/>
              <a:gd name="connsiteX69" fmla="*/ 141088 w 607221"/>
              <a:gd name="connsiteY69" fmla="*/ 34367 h 348876"/>
              <a:gd name="connsiteX70" fmla="*/ 302105 w 607221"/>
              <a:gd name="connsiteY70" fmla="*/ 0 h 348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607221" h="348876">
                <a:moveTo>
                  <a:pt x="113441" y="254812"/>
                </a:moveTo>
                <a:cubicBezTo>
                  <a:pt x="115438" y="254812"/>
                  <a:pt x="117282" y="255579"/>
                  <a:pt x="118819" y="256960"/>
                </a:cubicBezTo>
                <a:cubicBezTo>
                  <a:pt x="134338" y="272612"/>
                  <a:pt x="154929" y="281052"/>
                  <a:pt x="176748" y="281052"/>
                </a:cubicBezTo>
                <a:cubicBezTo>
                  <a:pt x="198721" y="281052"/>
                  <a:pt x="219312" y="272612"/>
                  <a:pt x="234831" y="257114"/>
                </a:cubicBezTo>
                <a:cubicBezTo>
                  <a:pt x="236214" y="255579"/>
                  <a:pt x="238212" y="254812"/>
                  <a:pt x="240209" y="254812"/>
                </a:cubicBezTo>
                <a:cubicBezTo>
                  <a:pt x="242361" y="254812"/>
                  <a:pt x="244204" y="255579"/>
                  <a:pt x="245741" y="257114"/>
                </a:cubicBezTo>
                <a:cubicBezTo>
                  <a:pt x="261107" y="272612"/>
                  <a:pt x="281697" y="281052"/>
                  <a:pt x="303671" y="281052"/>
                </a:cubicBezTo>
                <a:cubicBezTo>
                  <a:pt x="325490" y="281052"/>
                  <a:pt x="346080" y="272612"/>
                  <a:pt x="361600" y="257114"/>
                </a:cubicBezTo>
                <a:cubicBezTo>
                  <a:pt x="363137" y="255579"/>
                  <a:pt x="364980" y="254812"/>
                  <a:pt x="367132" y="254812"/>
                </a:cubicBezTo>
                <a:cubicBezTo>
                  <a:pt x="369129" y="254812"/>
                  <a:pt x="371127" y="255579"/>
                  <a:pt x="372510" y="257114"/>
                </a:cubicBezTo>
                <a:cubicBezTo>
                  <a:pt x="388029" y="272612"/>
                  <a:pt x="408620" y="281052"/>
                  <a:pt x="430439" y="281052"/>
                </a:cubicBezTo>
                <a:cubicBezTo>
                  <a:pt x="452412" y="281052"/>
                  <a:pt x="473003" y="272612"/>
                  <a:pt x="488522" y="256960"/>
                </a:cubicBezTo>
                <a:cubicBezTo>
                  <a:pt x="489905" y="255579"/>
                  <a:pt x="491903" y="254812"/>
                  <a:pt x="493900" y="254812"/>
                </a:cubicBezTo>
                <a:cubicBezTo>
                  <a:pt x="495898" y="254812"/>
                  <a:pt x="497896" y="255579"/>
                  <a:pt x="499279" y="256960"/>
                </a:cubicBezTo>
                <a:cubicBezTo>
                  <a:pt x="514798" y="272459"/>
                  <a:pt x="535388" y="281052"/>
                  <a:pt x="557362" y="281052"/>
                </a:cubicBezTo>
                <a:cubicBezTo>
                  <a:pt x="561510" y="281052"/>
                  <a:pt x="565659" y="280745"/>
                  <a:pt x="569808" y="280131"/>
                </a:cubicBezTo>
                <a:lnTo>
                  <a:pt x="552905" y="321562"/>
                </a:lnTo>
                <a:cubicBezTo>
                  <a:pt x="546145" y="337981"/>
                  <a:pt x="530010" y="348876"/>
                  <a:pt x="512186" y="348876"/>
                </a:cubicBezTo>
                <a:lnTo>
                  <a:pt x="303671" y="348876"/>
                </a:lnTo>
                <a:lnTo>
                  <a:pt x="95155" y="348876"/>
                </a:lnTo>
                <a:cubicBezTo>
                  <a:pt x="77331" y="348876"/>
                  <a:pt x="61196" y="337981"/>
                  <a:pt x="54435" y="321562"/>
                </a:cubicBezTo>
                <a:lnTo>
                  <a:pt x="37533" y="280131"/>
                </a:lnTo>
                <a:cubicBezTo>
                  <a:pt x="41682" y="280745"/>
                  <a:pt x="45831" y="281052"/>
                  <a:pt x="49979" y="281052"/>
                </a:cubicBezTo>
                <a:cubicBezTo>
                  <a:pt x="71953" y="281052"/>
                  <a:pt x="92543" y="272459"/>
                  <a:pt x="107909" y="256960"/>
                </a:cubicBezTo>
                <a:cubicBezTo>
                  <a:pt x="109445" y="255579"/>
                  <a:pt x="111443" y="254812"/>
                  <a:pt x="113441" y="254812"/>
                </a:cubicBezTo>
                <a:close/>
                <a:moveTo>
                  <a:pt x="303641" y="57841"/>
                </a:moveTo>
                <a:cubicBezTo>
                  <a:pt x="290121" y="57841"/>
                  <a:pt x="279212" y="103562"/>
                  <a:pt x="279212" y="117063"/>
                </a:cubicBezTo>
                <a:cubicBezTo>
                  <a:pt x="279212" y="130564"/>
                  <a:pt x="290121" y="141457"/>
                  <a:pt x="303641" y="141457"/>
                </a:cubicBezTo>
                <a:cubicBezTo>
                  <a:pt x="317162" y="141457"/>
                  <a:pt x="328070" y="130564"/>
                  <a:pt x="328070" y="117063"/>
                </a:cubicBezTo>
                <a:cubicBezTo>
                  <a:pt x="328070" y="103562"/>
                  <a:pt x="317162" y="57841"/>
                  <a:pt x="303641" y="57841"/>
                </a:cubicBezTo>
                <a:close/>
                <a:moveTo>
                  <a:pt x="388082" y="42058"/>
                </a:moveTo>
                <a:cubicBezTo>
                  <a:pt x="382834" y="40945"/>
                  <a:pt x="378541" y="41195"/>
                  <a:pt x="376160" y="43573"/>
                </a:cubicBezTo>
                <a:cubicBezTo>
                  <a:pt x="366481" y="53085"/>
                  <a:pt x="391217" y="93129"/>
                  <a:pt x="400743" y="102795"/>
                </a:cubicBezTo>
                <a:cubicBezTo>
                  <a:pt x="410269" y="112307"/>
                  <a:pt x="425786" y="112307"/>
                  <a:pt x="435312" y="102795"/>
                </a:cubicBezTo>
                <a:cubicBezTo>
                  <a:pt x="444992" y="93129"/>
                  <a:pt x="444992" y="77786"/>
                  <a:pt x="435312" y="68121"/>
                </a:cubicBezTo>
                <a:cubicBezTo>
                  <a:pt x="428167" y="60986"/>
                  <a:pt x="403825" y="45395"/>
                  <a:pt x="388082" y="42058"/>
                </a:cubicBezTo>
                <a:close/>
                <a:moveTo>
                  <a:pt x="219201" y="42058"/>
                </a:moveTo>
                <a:cubicBezTo>
                  <a:pt x="203457" y="45395"/>
                  <a:pt x="179115" y="60986"/>
                  <a:pt x="171970" y="68121"/>
                </a:cubicBezTo>
                <a:cubicBezTo>
                  <a:pt x="162291" y="77786"/>
                  <a:pt x="162291" y="93129"/>
                  <a:pt x="171970" y="102795"/>
                </a:cubicBezTo>
                <a:cubicBezTo>
                  <a:pt x="181496" y="112307"/>
                  <a:pt x="197014" y="112307"/>
                  <a:pt x="206540" y="102795"/>
                </a:cubicBezTo>
                <a:cubicBezTo>
                  <a:pt x="216066" y="93129"/>
                  <a:pt x="240802" y="53085"/>
                  <a:pt x="231122" y="43573"/>
                </a:cubicBezTo>
                <a:cubicBezTo>
                  <a:pt x="228741" y="41195"/>
                  <a:pt x="224449" y="40945"/>
                  <a:pt x="219201" y="42058"/>
                </a:cubicBezTo>
                <a:close/>
                <a:moveTo>
                  <a:pt x="302105" y="0"/>
                </a:moveTo>
                <a:cubicBezTo>
                  <a:pt x="302566" y="0"/>
                  <a:pt x="303180" y="0"/>
                  <a:pt x="303641" y="0"/>
                </a:cubicBezTo>
                <a:cubicBezTo>
                  <a:pt x="304102" y="0"/>
                  <a:pt x="304717" y="0"/>
                  <a:pt x="305178" y="0"/>
                </a:cubicBezTo>
                <a:cubicBezTo>
                  <a:pt x="354650" y="0"/>
                  <a:pt x="432086" y="19485"/>
                  <a:pt x="466041" y="34367"/>
                </a:cubicBezTo>
                <a:cubicBezTo>
                  <a:pt x="505527" y="51551"/>
                  <a:pt x="558840" y="82542"/>
                  <a:pt x="591259" y="136855"/>
                </a:cubicBezTo>
                <a:cubicBezTo>
                  <a:pt x="609849" y="167847"/>
                  <a:pt x="615534" y="204362"/>
                  <a:pt x="590029" y="229830"/>
                </a:cubicBezTo>
                <a:lnTo>
                  <a:pt x="589108" y="230904"/>
                </a:lnTo>
                <a:cubicBezTo>
                  <a:pt x="580350" y="239649"/>
                  <a:pt x="568827" y="243945"/>
                  <a:pt x="557304" y="243945"/>
                </a:cubicBezTo>
                <a:cubicBezTo>
                  <a:pt x="545781" y="243945"/>
                  <a:pt x="534258" y="239649"/>
                  <a:pt x="525500" y="230904"/>
                </a:cubicBezTo>
                <a:cubicBezTo>
                  <a:pt x="517203" y="222466"/>
                  <a:pt x="505680" y="217709"/>
                  <a:pt x="493850" y="217709"/>
                </a:cubicBezTo>
                <a:cubicBezTo>
                  <a:pt x="482019" y="217709"/>
                  <a:pt x="470650" y="222466"/>
                  <a:pt x="462200" y="230904"/>
                </a:cubicBezTo>
                <a:cubicBezTo>
                  <a:pt x="453749" y="239342"/>
                  <a:pt x="442380" y="243945"/>
                  <a:pt x="430396" y="243945"/>
                </a:cubicBezTo>
                <a:cubicBezTo>
                  <a:pt x="418565" y="243945"/>
                  <a:pt x="407196" y="239342"/>
                  <a:pt x="398746" y="230904"/>
                </a:cubicBezTo>
                <a:cubicBezTo>
                  <a:pt x="390295" y="222466"/>
                  <a:pt x="378926" y="217863"/>
                  <a:pt x="367095" y="217863"/>
                </a:cubicBezTo>
                <a:cubicBezTo>
                  <a:pt x="355111" y="217863"/>
                  <a:pt x="343742" y="222466"/>
                  <a:pt x="335291" y="230904"/>
                </a:cubicBezTo>
                <a:cubicBezTo>
                  <a:pt x="326534" y="239649"/>
                  <a:pt x="315164" y="243945"/>
                  <a:pt x="303641" y="243945"/>
                </a:cubicBezTo>
                <a:cubicBezTo>
                  <a:pt x="292118" y="243945"/>
                  <a:pt x="280749" y="239649"/>
                  <a:pt x="271991" y="230904"/>
                </a:cubicBezTo>
                <a:cubicBezTo>
                  <a:pt x="263541" y="222466"/>
                  <a:pt x="252171" y="217863"/>
                  <a:pt x="240187" y="217863"/>
                </a:cubicBezTo>
                <a:cubicBezTo>
                  <a:pt x="228357" y="217863"/>
                  <a:pt x="216987" y="222466"/>
                  <a:pt x="208537" y="230904"/>
                </a:cubicBezTo>
                <a:cubicBezTo>
                  <a:pt x="200087" y="239342"/>
                  <a:pt x="188717" y="243945"/>
                  <a:pt x="176733" y="243945"/>
                </a:cubicBezTo>
                <a:cubicBezTo>
                  <a:pt x="164903" y="243945"/>
                  <a:pt x="153533" y="239342"/>
                  <a:pt x="145083" y="230904"/>
                </a:cubicBezTo>
                <a:cubicBezTo>
                  <a:pt x="136633" y="222466"/>
                  <a:pt x="125263" y="217709"/>
                  <a:pt x="113433" y="217709"/>
                </a:cubicBezTo>
                <a:cubicBezTo>
                  <a:pt x="101449" y="217709"/>
                  <a:pt x="90079" y="222466"/>
                  <a:pt x="81783" y="230904"/>
                </a:cubicBezTo>
                <a:cubicBezTo>
                  <a:pt x="73025" y="239649"/>
                  <a:pt x="61502" y="243945"/>
                  <a:pt x="49979" y="243945"/>
                </a:cubicBezTo>
                <a:cubicBezTo>
                  <a:pt x="38456" y="243945"/>
                  <a:pt x="26933" y="239649"/>
                  <a:pt x="18175" y="230904"/>
                </a:cubicBezTo>
                <a:lnTo>
                  <a:pt x="17253" y="229830"/>
                </a:lnTo>
                <a:cubicBezTo>
                  <a:pt x="-8405" y="204362"/>
                  <a:pt x="-2567" y="167847"/>
                  <a:pt x="16024" y="136855"/>
                </a:cubicBezTo>
                <a:cubicBezTo>
                  <a:pt x="48442" y="82542"/>
                  <a:pt x="101756" y="51551"/>
                  <a:pt x="141088" y="34367"/>
                </a:cubicBezTo>
                <a:cubicBezTo>
                  <a:pt x="175197" y="19485"/>
                  <a:pt x="252632" y="0"/>
                  <a:pt x="302105" y="0"/>
                </a:cubicBezTo>
                <a:close/>
              </a:path>
            </a:pathLst>
          </a:custGeom>
          <a:solidFill>
            <a:srgbClr val="B747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104" y="65887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B7472A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5336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接连接符 2">
            <a:extLst>
              <a:ext uri="{FF2B5EF4-FFF2-40B4-BE49-F238E27FC236}">
                <a16:creationId xmlns="" xmlns:a16="http://schemas.microsoft.com/office/drawing/2014/main" id="{91AECF42-8ED2-47FF-BB3B-F628015637D6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6096000" y="4021353"/>
            <a:ext cx="0" cy="1719047"/>
          </a:xfrm>
          <a:prstGeom prst="line">
            <a:avLst/>
          </a:prstGeom>
          <a:noFill/>
          <a:ln w="3175" cap="rnd" cmpd="sng" algn="ctr">
            <a:solidFill>
              <a:srgbClr val="EEC2A9"/>
            </a:solidFill>
            <a:prstDash val="solid"/>
            <a:round/>
          </a:ln>
          <a:effectLst/>
        </p:spPr>
      </p:cxnSp>
      <p:sp>
        <p:nvSpPr>
          <p:cNvPr id="17" name="2">
            <a:extLst>
              <a:ext uri="{FF2B5EF4-FFF2-40B4-BE49-F238E27FC236}">
                <a16:creationId xmlns="" xmlns:a16="http://schemas.microsoft.com/office/drawing/2014/main" id="{0E736B09-8D32-48A4-9E5F-3978195A411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73100" y="2443956"/>
            <a:ext cx="10845800" cy="1053188"/>
          </a:xfrm>
          <a:prstGeom prst="rect">
            <a:avLst/>
          </a:prstGeom>
          <a:solidFill>
            <a:srgbClr val="EEC2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2B3A5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2">
            <a:extLst>
              <a:ext uri="{FF2B5EF4-FFF2-40B4-BE49-F238E27FC236}">
                <a16:creationId xmlns="" xmlns:a16="http://schemas.microsoft.com/office/drawing/2014/main" id="{CC09D491-3163-4008-B7D8-79013E8EFBA2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5044212" y="1917777"/>
            <a:ext cx="2103577" cy="2103576"/>
          </a:xfrm>
          <a:prstGeom prst="ellipse">
            <a:avLst/>
          </a:prstGeom>
          <a:solidFill>
            <a:srgbClr val="B7472A"/>
          </a:solidFill>
          <a:ln w="57150">
            <a:solidFill>
              <a:srgbClr val="EEC2A9"/>
            </a:solidFill>
            <a:round/>
          </a:ln>
        </p:spPr>
        <p:txBody>
          <a:bodyPr rot="0" spcFirstLastPara="0" vert="horz" wrap="square" lIns="91440" tIns="45720" rIns="91440" bIns="45720" anchor="ctr" anchorCtr="1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1" u="none" strike="noStrike" kern="1200" cap="none" spc="0" normalizeH="0" baseline="0" noProof="0" dirty="0">
              <a:ln>
                <a:noFill/>
              </a:ln>
              <a:solidFill>
                <a:srgbClr val="2B3A5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2">
            <a:extLst>
              <a:ext uri="{FF2B5EF4-FFF2-40B4-BE49-F238E27FC236}">
                <a16:creationId xmlns="" xmlns:a16="http://schemas.microsoft.com/office/drawing/2014/main" id="{C383B2CF-1ED6-4520-9B08-D7E8272F78F4}"/>
              </a:ext>
            </a:extLst>
          </p:cNvPr>
          <p:cNvSpPr/>
          <p:nvPr/>
        </p:nvSpPr>
        <p:spPr>
          <a:xfrm>
            <a:off x="1476767" y="2721059"/>
            <a:ext cx="2763779" cy="49898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Ins="36000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77">
              <a:defRPr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制止餐饮浪费行为</a:t>
            </a:r>
          </a:p>
        </p:txBody>
      </p:sp>
      <p:sp>
        <p:nvSpPr>
          <p:cNvPr id="29" name="2">
            <a:extLst>
              <a:ext uri="{FF2B5EF4-FFF2-40B4-BE49-F238E27FC236}">
                <a16:creationId xmlns="" xmlns:a16="http://schemas.microsoft.com/office/drawing/2014/main" id="{40B5BB5C-2911-4F70-863F-E67FC674D3A3}"/>
              </a:ext>
            </a:extLst>
          </p:cNvPr>
          <p:cNvSpPr/>
          <p:nvPr/>
        </p:nvSpPr>
        <p:spPr>
          <a:xfrm>
            <a:off x="7752723" y="2721059"/>
            <a:ext cx="3527857" cy="49898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Ins="36000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77">
              <a:defRPr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培养学生勤俭节约良好美德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300B6F60-A045-4862-B8BB-28D481F5CD39}"/>
              </a:ext>
            </a:extLst>
          </p:cNvPr>
          <p:cNvSpPr/>
          <p:nvPr/>
        </p:nvSpPr>
        <p:spPr>
          <a:xfrm>
            <a:off x="811289" y="3976863"/>
            <a:ext cx="458609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要求以刚性的制度约束、严格的制度执行、强有力的监督检查、严厉的惩戒机制，切实遏制公款消费中的各种违规违纪违法现象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F47D3702-0861-4ED1-A2E7-91C8E1FCA9BE}"/>
              </a:ext>
            </a:extLst>
          </p:cNvPr>
          <p:cNvSpPr/>
          <p:nvPr/>
        </p:nvSpPr>
        <p:spPr>
          <a:xfrm>
            <a:off x="6673235" y="3976863"/>
            <a:ext cx="460734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kern="0" dirty="0">
                <a:solidFill>
                  <a:schemeClr val="bg1"/>
                </a:solidFill>
                <a:cs typeface="+mn-ea"/>
                <a:sym typeface="+mn-lt"/>
              </a:rPr>
              <a:t>针对部分学校存在食物浪费和学生节俭意识缺乏的问题，对切实加强引导和管理，培养学生勤俭节约良好美德等提出明确要求。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="" xmlns:a16="http://schemas.microsoft.com/office/drawing/2014/main" id="{E840E4D9-61F7-46CE-A107-1917665D1BBC}"/>
              </a:ext>
            </a:extLst>
          </p:cNvPr>
          <p:cNvSpPr txBox="1"/>
          <p:nvPr/>
        </p:nvSpPr>
        <p:spPr>
          <a:xfrm>
            <a:off x="5247640" y="2545601"/>
            <a:ext cx="1696720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buNone/>
              <a:defRPr/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总书记习近平强调</a:t>
            </a:r>
          </a:p>
        </p:txBody>
      </p:sp>
    </p:spTree>
    <p:extLst>
      <p:ext uri="{BB962C8B-B14F-4D97-AF65-F5344CB8AC3E}">
        <p14:creationId xmlns:p14="http://schemas.microsoft.com/office/powerpoint/2010/main" val="113443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4vgthmid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13332</TotalTime>
  <Words>2148</Words>
  <Application>Microsoft Office PowerPoint</Application>
  <PresentationFormat>宽屏</PresentationFormat>
  <Paragraphs>128</Paragraphs>
  <Slides>25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Meiryo</vt:lpstr>
      <vt:lpstr>等线</vt:lpstr>
      <vt:lpstr>思源黑体 Light</vt:lpstr>
      <vt:lpstr>宋体</vt:lpstr>
      <vt:lpstr>微软雅黑</vt:lpstr>
      <vt:lpstr>字魂58号-创中黑-Regular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1369</cp:revision>
  <dcterms:created xsi:type="dcterms:W3CDTF">2020-04-16T08:01:22Z</dcterms:created>
  <dcterms:modified xsi:type="dcterms:W3CDTF">2023-01-27T02:42:30Z</dcterms:modified>
</cp:coreProperties>
</file>