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38"/>
  </p:notesMasterIdLst>
  <p:sldIdLst>
    <p:sldId id="25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57" r:id="rId36"/>
    <p:sldId id="291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 l" initials="kl" lastIdx="2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8FB"/>
    <a:srgbClr val="094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44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69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734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0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1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62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32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3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6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5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93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07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41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96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09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6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636" y="67370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425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54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9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55555555555556e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66970"/>
            <a:ext cx="4472305" cy="197929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pic>
        <p:nvPicPr>
          <p:cNvPr id="9" name="图片 8" descr="55555555555555520e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0720" y="937260"/>
            <a:ext cx="5750560" cy="9690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94130" y="1966595"/>
            <a:ext cx="96043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b="1" dirty="0">
                <a:solidFill>
                  <a:srgbClr val="094B83"/>
                </a:solidFill>
                <a:cs typeface="+mn-ea"/>
                <a:sym typeface="+mn-lt"/>
              </a:rPr>
              <a:t>冬季施工</a:t>
            </a:r>
            <a:r>
              <a:rPr lang="en-US" altLang="zh-CN" sz="8000" b="1" dirty="0">
                <a:solidFill>
                  <a:srgbClr val="094B83"/>
                </a:solidFill>
                <a:cs typeface="+mn-ea"/>
                <a:sym typeface="+mn-lt"/>
              </a:rPr>
              <a:t>  </a:t>
            </a:r>
            <a:r>
              <a:rPr lang="zh-CN" altLang="en-US" sz="8000" b="1" dirty="0">
                <a:solidFill>
                  <a:srgbClr val="094B83"/>
                </a:solidFill>
                <a:cs typeface="+mn-ea"/>
                <a:sym typeface="+mn-lt"/>
              </a:rPr>
              <a:t>安全教育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4133215" y="4438015"/>
            <a:ext cx="1744980" cy="313690"/>
          </a:xfrm>
          <a:prstGeom prst="roundRect">
            <a:avLst>
              <a:gd name="adj" fmla="val 50000"/>
            </a:avLst>
          </a:prstGeom>
          <a:solidFill>
            <a:srgbClr val="094B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pc="300" dirty="0" smtClean="0">
                <a:solidFill>
                  <a:schemeClr val="bg1"/>
                </a:solidFill>
                <a:cs typeface="+mn-ea"/>
                <a:sym typeface="+mn-lt"/>
              </a:rPr>
              <a:t>优品</a:t>
            </a:r>
            <a:r>
              <a:rPr lang="en-US" altLang="zh-CN" sz="1400" spc="3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en-US" altLang="zh-CN" sz="1400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07945" y="3372485"/>
            <a:ext cx="6751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安全促进生产安全放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在优品位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安全施工促进生产安全至上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44520" y="3799205"/>
            <a:ext cx="537464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 dream need to work out a dream need to work out a need to work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304915" y="4438015"/>
            <a:ext cx="1859915" cy="313690"/>
          </a:xfrm>
          <a:prstGeom prst="roundRect">
            <a:avLst>
              <a:gd name="adj" fmla="val 50000"/>
            </a:avLst>
          </a:prstGeom>
          <a:solidFill>
            <a:srgbClr val="094B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时间：</a:t>
            </a:r>
            <a:r>
              <a:rPr lang="en-US" altLang="zh-CN" sz="1400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 </a:t>
            </a:r>
            <a:r>
              <a:rPr lang="en-US" altLang="zh-CN" sz="1400" spc="3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20XX</a:t>
            </a:r>
            <a:endParaRPr lang="en-US" altLang="zh-CN" sz="1400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  <p:bldP spid="34" grpId="0" animBg="1"/>
      <p:bldP spid="34" grpId="1" animBg="1"/>
      <p:bldP spid="13" grpId="0"/>
      <p:bldP spid="13" grpId="1"/>
      <p:bldP spid="22" grpId="0"/>
      <p:bldP spid="22" grpId="1"/>
      <p:bldP spid="14" grpId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162685" y="2019935"/>
            <a:ext cx="2148205" cy="368300"/>
            <a:chOff x="1204" y="6696"/>
            <a:chExt cx="3383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04" y="6696"/>
              <a:ext cx="33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材料仓库消防管理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231265" y="2728595"/>
            <a:ext cx="10153015" cy="88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200000"/>
              </a:lnSpc>
              <a:spcAft>
                <a:spcPts val="0"/>
              </a:spcAft>
              <a:buFont typeface="Wingdings" panose="05000000000000000000" charset="0"/>
              <a:buNone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进入仓库的易燃物品要按类存放，易燃易爆物的存放及使用由专人进行管理，并采取防火措施。易燃易爆物资存放区附近严禁吸烟及动火。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62685" y="4206875"/>
            <a:ext cx="2148205" cy="368300"/>
            <a:chOff x="1204" y="6696"/>
            <a:chExt cx="3383" cy="580"/>
          </a:xfrm>
        </p:grpSpPr>
        <p:sp>
          <p:nvSpPr>
            <p:cNvPr id="4" name="圆角矩形 3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04" y="6696"/>
              <a:ext cx="33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施工现场消防管理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231265" y="4915535"/>
            <a:ext cx="10153015" cy="88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200000"/>
              </a:lnSpc>
              <a:spcAft>
                <a:spcPts val="0"/>
              </a:spcAft>
              <a:buFont typeface="Wingdings" panose="05000000000000000000" charset="0"/>
              <a:buNone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施工现场明确划分动火作业、易燃材料堆放、仓库 施工现场备足消防器材，保证消防器材齐全和有效。存放消防器材处设明显标识，所有消防器材不得随意挪用。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694805" y="2432685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冬季用电安全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498590" y="3288030"/>
            <a:ext cx="484695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200000"/>
              </a:lnSpc>
              <a:spcAft>
                <a:spcPts val="0"/>
              </a:spcAft>
              <a:buFont typeface="Wingdings" panose="05000000000000000000" charset="0"/>
              <a:buNone/>
              <a:defRPr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触电事故是施工中最为常见的事故之一，此类事故往往是因为人的疏忽和违章操作造成的。冬季用电较平常额外要多一些，加之恶劣天气对电力线路也会有一定的影响，所以在冬季施工中用电安全必须牢记于心。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30" y="2285365"/>
            <a:ext cx="4552950" cy="2876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985" y="65379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271270" y="2324735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冬季用电安全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202690" y="3013075"/>
            <a:ext cx="9642475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1.电线、灯头插座及用电设备的安装必须由专业电工进行，严禁私自乱拉乱接线路。禁止电线乱搭乱挂、在电线上晾晒衣物。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施工现场使用电器设备必须严格按照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一机一闸，一箱一漏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制度进行使用，并且电箱门应该随时上锁。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冬季来临前，应对施工现场所有机械设备及电缆进行全面性检测、保养，发现机械电气故障应立即排除。大风降雪降雨天气时更应认真检查现场临时用电设备，检查电路、电箱等是否安全可靠，发现隐患时应立即停止施工，确保安全用电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10640" y="2491105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冬季用电安全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242060" y="3179445"/>
            <a:ext cx="498411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严禁使用裸线、破皮的电缆线。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潮湿场所一律采用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伏安全电压。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电动工具应使用经专业电工检测合格的，发现工具外壳、手柄破裂，电源线破损，插头有损坏时不得使用。电焊作业时应设专用接地线路。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使用电动工具时应先检查电源是否有漏电保护器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80" y="2494915"/>
            <a:ext cx="4752975" cy="271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045845" y="1902460"/>
            <a:ext cx="334454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施工用电中常见的隐患</a:t>
              </a:r>
            </a:p>
          </p:txBody>
        </p:sp>
      </p:grpSp>
      <p:pic>
        <p:nvPicPr>
          <p:cNvPr id="50180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005" y="2741295"/>
            <a:ext cx="3214370" cy="211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文本框 5"/>
          <p:cNvSpPr txBox="1">
            <a:spLocks noChangeArrowheads="1"/>
          </p:cNvSpPr>
          <p:nvPr/>
        </p:nvSpPr>
        <p:spPr bwMode="auto">
          <a:xfrm>
            <a:off x="983615" y="5331460"/>
            <a:ext cx="310515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电源进线不规范，动力照明混用</a:t>
            </a:r>
          </a:p>
        </p:txBody>
      </p:sp>
      <p:pic>
        <p:nvPicPr>
          <p:cNvPr id="50182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035" y="2741295"/>
            <a:ext cx="3235960" cy="211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文本框 7"/>
          <p:cNvSpPr txBox="1">
            <a:spLocks noChangeArrowheads="1"/>
          </p:cNvSpPr>
          <p:nvPr/>
        </p:nvSpPr>
        <p:spPr bwMode="auto">
          <a:xfrm>
            <a:off x="4278630" y="5330825"/>
            <a:ext cx="396049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开关箱距地面距离小，存放杂物，一闸多机</a:t>
            </a:r>
          </a:p>
        </p:txBody>
      </p:sp>
      <p:pic>
        <p:nvPicPr>
          <p:cNvPr id="52228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655" y="2741295"/>
            <a:ext cx="3152775" cy="211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文本框 4"/>
          <p:cNvSpPr txBox="1">
            <a:spLocks noChangeArrowheads="1"/>
          </p:cNvSpPr>
          <p:nvPr/>
        </p:nvSpPr>
        <p:spPr bwMode="auto">
          <a:xfrm>
            <a:off x="8263890" y="5330825"/>
            <a:ext cx="356743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从箱门位置出线，易夹断发生事故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50181" grpId="0"/>
      <p:bldP spid="50181" grpId="1"/>
      <p:bldP spid="50183" grpId="0"/>
      <p:bldP spid="50183" grpId="1"/>
      <p:bldP spid="52229" grpId="0"/>
      <p:bldP spid="522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045845" y="1902460"/>
            <a:ext cx="334454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施工用电中常见的隐患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043045" y="2724150"/>
            <a:ext cx="7115175" cy="3333750"/>
            <a:chOff x="667" y="2793"/>
            <a:chExt cx="14078" cy="6593"/>
          </a:xfrm>
        </p:grpSpPr>
        <p:pic>
          <p:nvPicPr>
            <p:cNvPr id="54278" name="图片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5" y="2793"/>
              <a:ext cx="4621" cy="3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9" name="图片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6" y="6264"/>
              <a:ext cx="4207" cy="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2815"/>
              <a:ext cx="4556" cy="2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" y="2806"/>
              <a:ext cx="4383" cy="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" y="6264"/>
              <a:ext cx="4315" cy="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31" name="文本框 9"/>
          <p:cNvSpPr txBox="1">
            <a:spLocks noChangeArrowheads="1"/>
          </p:cNvSpPr>
          <p:nvPr/>
        </p:nvSpPr>
        <p:spPr bwMode="auto">
          <a:xfrm>
            <a:off x="3893820" y="5033645"/>
            <a:ext cx="21774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电焊机直接放在钢筋上</a:t>
            </a:r>
          </a:p>
        </p:txBody>
      </p:sp>
      <p:pic>
        <p:nvPicPr>
          <p:cNvPr id="2" name="图片 1" descr="51miz-E1037236-C567287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85" y="2950845"/>
            <a:ext cx="2604770" cy="2604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52231" grpId="0"/>
      <p:bldP spid="522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470015" y="2550160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电焊作业安全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401435" y="3238500"/>
            <a:ext cx="498411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电焊作业是最为普遍的高危作业，在进行电焊作业的时候，由于电焊机使用高压电流，容易造成人员触电的危险，应对作业人员做好安全教育，作业前落实好安全措施，做好设备检查，作业时进行有力监护，避免事故的发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2181860"/>
            <a:ext cx="4119245" cy="2989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251585" y="2118995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电焊作业安全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039485" y="3238500"/>
            <a:ext cx="534606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1.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焊接工作是在作业人员的紧握之下运行的，人与工具之间的电阻小，一旦工具外露部分带电，将有较大的电流通过人体，容易造成严重后果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焊接工具有很大的移动性，其电源线容易因拉伸、摩擦而漏电，电源线连接处容易脱落而使金属外壳带电，导致触电事故；或者在恶劣的条件下移动损坏而使金属外壳带电导致触电事故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焊接作业人员一旦触电，由于肌肉收缩难以摆脱带电体，容易造成严重后果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8215" y="2134235"/>
            <a:ext cx="2468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焊接作业触电主要原因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10" y="3121660"/>
            <a:ext cx="4829175" cy="271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10640" y="2511425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电焊作业安全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085850" y="3287395"/>
            <a:ext cx="534606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1.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加大焊工安全培训教育，落实安全责任制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尤其在下雨天和特别潮湿的环境里严禁动焊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加强组织措施落实，作业人员要严格穿戴使用劳动防护用品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加强设备定期检查，发现隐患及时处理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57270" y="252666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预防措施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260" y="2526665"/>
            <a:ext cx="4016375" cy="2493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图片 6" descr="2016-01-07 09053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340" y="2012315"/>
            <a:ext cx="3622675" cy="271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470015" y="2550160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安全事故案例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401435" y="3238500"/>
            <a:ext cx="4984115" cy="107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日城西福泰苑小区，电瓶车充电过程中短路引发火灾，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人死亡。气表、气管等燃气设施严重受损</a:t>
            </a:r>
          </a:p>
        </p:txBody>
      </p:sp>
      <p:pic>
        <p:nvPicPr>
          <p:cNvPr id="64517" name="图片 3" descr="2016-01-06 0851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830" y="2804160"/>
            <a:ext cx="3613785" cy="27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sp>
        <p:nvSpPr>
          <p:cNvPr id="15" name="Subtitle 2"/>
          <p:cNvSpPr txBox="1"/>
          <p:nvPr/>
        </p:nvSpPr>
        <p:spPr>
          <a:xfrm>
            <a:off x="826770" y="1548130"/>
            <a:ext cx="4655820" cy="86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  <a:defRPr/>
            </a:pPr>
            <a:r>
              <a:rPr lang="zh-CN" altLang="en-US" sz="3200" dirty="0">
                <a:solidFill>
                  <a:srgbClr val="094B83"/>
                </a:solidFill>
                <a:cs typeface="+mn-ea"/>
                <a:sym typeface="+mn-lt"/>
              </a:rPr>
              <a:t>什么是冬季施工</a:t>
            </a:r>
            <a:r>
              <a:rPr lang="en-US" altLang="zh-CN" sz="3200" dirty="0">
                <a:solidFill>
                  <a:srgbClr val="094B83"/>
                </a:solidFill>
                <a:cs typeface="+mn-ea"/>
                <a:sym typeface="+mn-lt"/>
              </a:rPr>
              <a:t>:</a:t>
            </a:r>
            <a:endParaRPr lang="en-US" altLang="zh-CN" sz="3200" spc="300" dirty="0">
              <a:solidFill>
                <a:srgbClr val="094B83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9320" y="2700020"/>
            <a:ext cx="9785985" cy="1403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defRPr sz="1200">
                <a:latin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1600" dirty="0" err="1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在低温季</a:t>
            </a:r>
            <a:r>
              <a:rPr lang="en-US" altLang="zh-CN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(日平均气温低于5℃或最低气温低于-3℃)</a:t>
            </a:r>
            <a:r>
              <a:rPr lang="zh-CN" altLang="en-US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施工时</a:t>
            </a:r>
            <a:r>
              <a:rPr lang="en-US" altLang="zh-CN" sz="1600" dirty="0" err="1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需要采取防冻保暖措施</a:t>
            </a:r>
            <a:r>
              <a:rPr lang="en-US" altLang="zh-CN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。</a:t>
            </a:r>
            <a:r>
              <a:rPr lang="zh-CN" altLang="en-US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在冬季进行施工的过程称为冬季施工。冬季气温下降,不少地区温度在0°C之下（即负温），土壤、混凝土、砂浆等所含的水分冻结，材料容易脆裂，带来许多困难。射洪的冬季时间一般为</a:t>
            </a:r>
            <a:r>
              <a:rPr lang="en-US" altLang="zh-CN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月至次年的</a:t>
            </a:r>
            <a:r>
              <a:rPr lang="en-US" altLang="zh-CN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rgbClr val="474747"/>
                </a:solidFill>
                <a:latin typeface="+mn-lt"/>
                <a:cs typeface="+mn-ea"/>
                <a:sym typeface="+mn-lt"/>
              </a:rPr>
              <a:t>月。</a:t>
            </a:r>
          </a:p>
        </p:txBody>
      </p:sp>
      <p:pic>
        <p:nvPicPr>
          <p:cNvPr id="2" name="图片 1" descr="51miz-E1007199-C42D3B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4655"/>
            <a:ext cx="12192000" cy="26333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43852" y="580390"/>
            <a:ext cx="17577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0F8FB"/>
                </a:solidFill>
              </a:rPr>
              <a:t>https://www.ypppt.com/</a:t>
            </a:r>
            <a:endParaRPr lang="zh-CN" altLang="en-US" sz="1050" dirty="0">
              <a:solidFill>
                <a:srgbClr val="F0F8F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470015" y="2550160"/>
            <a:ext cx="2589530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冬季高空作业安全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6401435" y="3238500"/>
            <a:ext cx="498411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高空作业在寻常情况下本就是施工中潜在的重大危险之一，加之冬季作业面湿滑，更容易诱发高空坠落事故。所以在冬季施工中，放置高空坠落的措施必须到位，作业人员在作业过程中的安全意识更加需要到位。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15" y="2373630"/>
            <a:ext cx="4589145" cy="2777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195705" y="207073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冬季高空作业安全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95705" y="2865755"/>
            <a:ext cx="10502900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施工现场要完善建筑物临边、屋面临边及预留洞口、电梯井口、楼梯临边等安全防护设施的设置。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施工现场搭设的防护棚、防护栏杆等防护设施，必须按照标准要求完好、牢固、有效。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同时要在防护设施周边设置醒目的预防高空坠落的安全警示牌；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脚手架与建筑物之间距离过大，超出规范要求的，要采取安全防护措施；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登高作业人员必须配戴防滑鞋、防护手套等防滑、防冻措施，并按要求正确戴好安全帽、系好安全带；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遇到雨雪等恶劣天气时，要及时清除施工现场的积水、积雪，严禁雨雪和大风天气强行组织施工作业；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对施工现场脚手架、安全防护设施的拆除，要实行严格的内部审批制度，不得随意拆除；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外墙施工吊篮作业，应加强对天气变化的重点关注，每天派专人对吊篮不少于两次的检查，保证电缆作业施工过程的安全可靠。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31005" y="2085975"/>
            <a:ext cx="280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69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pc="169" dirty="0">
                <a:cs typeface="+mn-ea"/>
                <a:sym typeface="+mn-lt"/>
              </a:rPr>
              <a:t>加强防高空坠落的管理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195705" y="207073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冬季高空作业安全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071245" y="2961640"/>
            <a:ext cx="643826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落实防滑安全措施，及时清理作业面及施工道路上可能存在的积雪、结冰区，以防作业或行走时不小心跌倒造成事故</a:t>
            </a:r>
            <a:r>
              <a:rPr lang="en-US" altLang="zh-CN" sz="1400" spc="169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高处作业时要穿紧口工作服，防滑鞋，戴安全帽，系安全带。如遇大雾、大雨和六级以上大风时要停止高处作业。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高处作业时防护措施必须到位，脚手架的搭设必须符合相关规定，不得改动或拆除防护设施。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作业时不得嬉戏打闹，以免失足发生坠落事故。上下楼梯时，要面对梯子双手扶牢，不要持物件攀登。</a:t>
            </a:r>
            <a:endParaRPr lang="zh-CN" altLang="en-US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1005" y="2085975"/>
            <a:ext cx="280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69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pc="169" dirty="0">
                <a:cs typeface="+mn-ea"/>
                <a:sym typeface="+mn-lt"/>
              </a:rPr>
              <a:t>加强防高空坠落的管理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280" y="2696210"/>
            <a:ext cx="4027805" cy="2807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594985" y="2415540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冬季高空作业安全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471160" y="3152775"/>
            <a:ext cx="643826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高处作业时严禁投接物料，以免身体重心不稳从高处坠落。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高处作业时，要先挂牢安全带后再作业，安全带要高挂低用，严禁打结使用。不能将钩直接挂在非金属绳上使用</a:t>
            </a: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因冬季材料脆性大、易滑，所以吊拉货物工具时要留有更大的安全系数以充分保证安全</a:t>
            </a:r>
            <a:endParaRPr lang="zh-CN" altLang="en-US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30285" y="2430780"/>
            <a:ext cx="280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pc="169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pc="169" dirty="0">
                <a:cs typeface="+mn-ea"/>
                <a:sym typeface="+mn-lt"/>
              </a:rPr>
              <a:t>加强防高空坠落的管理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5" y="2348230"/>
            <a:ext cx="4752975" cy="2714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844540" y="249237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冬季交通安全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720715" y="3229610"/>
            <a:ext cx="507809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冬季霜多、雾多、雨雪多、气温低，环境复杂，对行车安全有较大影响。驾驶人员应提高对冬季安全驾驶的认识，加强冬季驾驶的知识和技能学习，做到防冻、防滑、防事故，特别要注意以下事项</a:t>
            </a:r>
            <a:endParaRPr lang="zh-CN" altLang="en-US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35" y="2487295"/>
            <a:ext cx="4051935" cy="2557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20165" y="2204720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冬季交通安全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95705" y="3095625"/>
            <a:ext cx="5363845" cy="235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1.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燃油不易蒸发气化，混合气形成条件差，发动机不易启动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金属、塑料、橡胶等材料在低温下具有变脆的特性，因而机件和轮胎都容易损坏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驾驶员手脚容易冻僵，使操作的灵活性受到影响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驾驶室内外的温差容易使挡风玻璃产生蒸汽影响视线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路面打滑，使转向和制动的操纵难度增大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endParaRPr lang="zh-CN" altLang="en-US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55465" y="2219960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严寒气候对车辆驾驶的影响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endParaRPr lang="en-US" altLang="zh-CN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255" y="2970530"/>
            <a:ext cx="3418205" cy="232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20165" y="2204720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冬季交通安全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95705" y="3095625"/>
            <a:ext cx="998283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1.冬季时常出现大风降温天气，驾驶人要时刻关注天气变化，提前选择出行路线，尽量避开早晨和午夜雾气多发时段。恶劣天气驾驶车辆，要正确使用灯光，降低车速，保持车距，谨慎驾驶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雨雾、霜冻等恶劣天气情况下，会造成路面摩擦系数降低，影响车辆制动效能，容易发生侧滑。因此，驾驶人在驾车通过易引发滑转的道路时，要严格控制车速，发生车辆侧滑情况，切不可急转方向或紧急制动，要充分利用发动机牵阻作用减速</a:t>
            </a:r>
            <a:endParaRPr lang="en-US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548630" y="2242820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 dirty="0">
                  <a:solidFill>
                    <a:schemeClr val="bg1"/>
                  </a:solidFill>
                  <a:cs typeface="+mn-ea"/>
                  <a:sym typeface="+mn-lt"/>
                </a:rPr>
                <a:t>冬季交通安全</a:t>
              </a: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461635" y="2846070"/>
            <a:ext cx="651637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3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冬季气温低，驾驶人要注意加强车辆安全保养。出行前，一定要检查车况，特别要注意车胎气压是否正常，检查车灯、喇叭、转向、刹车、雨刷器等部件是否正常有效。</a:t>
            </a:r>
          </a:p>
          <a:p>
            <a:pPr indent="0">
              <a:lnSpc>
                <a:spcPct val="150000"/>
              </a:lnSpc>
              <a:buNone/>
            </a:pP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驾驶车辆要时刻注意观察前方道路情况，不接打手机，不查看、发送短信、微信，不与同车人员交谈，安全文明行车。恶劣天气驾车行驶更要集中注意力，保持“慢”、“稳”，注意文明礼让，遇有情况提前减速，切忌急打方向、急踩刹车</a:t>
            </a:r>
          </a:p>
          <a:p>
            <a:pPr indent="0">
              <a:lnSpc>
                <a:spcPct val="150000"/>
              </a:lnSpc>
              <a:buNone/>
            </a:pPr>
            <a:endParaRPr lang="en-US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05" y="2486660"/>
            <a:ext cx="3967480" cy="2562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007199-C42D3B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4655"/>
            <a:ext cx="12192000" cy="263334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00525" y="1885950"/>
            <a:ext cx="3267075" cy="42418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094B83"/>
                </a:solidFill>
                <a:effectLst/>
                <a:cs typeface="+mn-ea"/>
                <a:sym typeface="+mn-lt"/>
              </a:rPr>
              <a:t>PART THERR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79140" y="2651125"/>
            <a:ext cx="5314315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>
                <a:solidFill>
                  <a:srgbClr val="094B83"/>
                </a:solidFill>
                <a:cs typeface="+mn-ea"/>
                <a:sym typeface="+mn-lt"/>
              </a:rPr>
              <a:t>冬季施工安全管理</a:t>
            </a:r>
            <a:endParaRPr lang="zh-CN" altLang="en-US" sz="4400" b="1" dirty="0">
              <a:solidFill>
                <a:srgbClr val="094B83"/>
              </a:solidFill>
              <a:effectLst/>
              <a:cs typeface="+mn-ea"/>
              <a:sym typeface="+mn-lt"/>
            </a:endParaRPr>
          </a:p>
        </p:txBody>
      </p:sp>
      <p:sp>
        <p:nvSpPr>
          <p:cNvPr id="9" name="PA_文本框 57"/>
          <p:cNvSpPr txBox="1"/>
          <p:nvPr>
            <p:custDataLst>
              <p:tags r:id="rId1"/>
            </p:custDataLst>
          </p:nvPr>
        </p:nvSpPr>
        <p:spPr>
          <a:xfrm>
            <a:off x="3321050" y="3668395"/>
            <a:ext cx="5229860" cy="39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summaryA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 dream need to work out a dream need to work out a need to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4" grpId="0" bldLvl="0" animBg="1"/>
      <p:bldP spid="4" grpId="1" animBg="1"/>
      <p:bldP spid="49" grpId="0"/>
      <p:bldP spid="49" grpId="1"/>
      <p:bldP spid="9" grpId="0"/>
      <p:bldP spid="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冬季施工安全管理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251585" y="210883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安全帽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899795" y="2644775"/>
            <a:ext cx="6516370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进入施工现场人员必须戴好安全帽，系好安全带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高空作业人员必须持证上岗，必须系好安全带，穿防滑鞋  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基坑（槽）及其他临边必须按规定设置防护围栏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严禁在基坑周围停放机械设备和堆放物料。基坑周围必须按规定进行安全防护，并随时进行巡查看护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5.</a:t>
            </a:r>
            <a:r>
              <a:rPr 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如遇雨、霜、雨雪时，应及时清除场地内道路上的积霜雪和积水、确保达到防滑目的</a:t>
            </a:r>
            <a:endParaRPr lang="zh-CN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280" y="2740660"/>
            <a:ext cx="3919220" cy="255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007199-C42D3B7B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4655"/>
            <a:ext cx="12192000" cy="263334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 rot="5400000">
            <a:off x="2958655" y="2771363"/>
            <a:ext cx="1886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94B83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649110" y="1771775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094B83"/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649110" y="2837541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094B83"/>
                </a:solidFill>
                <a:cs typeface="+mn-ea"/>
                <a:sym typeface="+mn-lt"/>
              </a:rPr>
              <a:t>录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4676481" y="1737684"/>
            <a:ext cx="3935923" cy="572909"/>
            <a:chOff x="4820626" y="2270155"/>
            <a:chExt cx="3935923" cy="572909"/>
          </a:xfrm>
        </p:grpSpPr>
        <p:grpSp>
          <p:nvGrpSpPr>
            <p:cNvPr id="3" name="组合 2"/>
            <p:cNvGrpSpPr/>
            <p:nvPr/>
          </p:nvGrpSpPr>
          <p:grpSpPr>
            <a:xfrm>
              <a:off x="5664734" y="2290570"/>
              <a:ext cx="3091815" cy="552494"/>
              <a:chOff x="7416487" y="3158134"/>
              <a:chExt cx="3091815" cy="552494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416487" y="3158134"/>
                <a:ext cx="309181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000" b="1" dirty="0">
                    <a:solidFill>
                      <a:srgbClr val="094B83"/>
                    </a:solidFill>
                    <a:cs typeface="+mn-ea"/>
                    <a:sym typeface="+mn-lt"/>
                  </a:rPr>
                  <a:t>冬季施工危险源分析</a:t>
                </a:r>
                <a:endParaRPr lang="zh-CN" altLang="en-US" sz="2000" b="1" dirty="0">
                  <a:solidFill>
                    <a:srgbClr val="094B8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438448" y="3495184"/>
                <a:ext cx="218298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cs typeface="+mn-ea"/>
                    <a:sym typeface="+mn-lt"/>
                  </a:rPr>
                  <a:t>Introduction of technology company</a:t>
                </a: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4820626" y="2270155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effectLst/>
                  <a:cs typeface="+mn-ea"/>
                  <a:sym typeface="+mn-lt"/>
                </a:rPr>
                <a:t>01/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676481" y="2782076"/>
            <a:ext cx="3220288" cy="572909"/>
            <a:chOff x="4820626" y="2270155"/>
            <a:chExt cx="3220288" cy="572909"/>
          </a:xfrm>
        </p:grpSpPr>
        <p:grpSp>
          <p:nvGrpSpPr>
            <p:cNvPr id="79" name="组合 78"/>
            <p:cNvGrpSpPr/>
            <p:nvPr/>
          </p:nvGrpSpPr>
          <p:grpSpPr>
            <a:xfrm>
              <a:off x="5664734" y="2290570"/>
              <a:ext cx="2376180" cy="552494"/>
              <a:chOff x="7416487" y="3158134"/>
              <a:chExt cx="2376180" cy="552494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7416487" y="3158134"/>
                <a:ext cx="237618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rgbClr val="094B83"/>
                    </a:solidFill>
                    <a:cs typeface="+mn-ea"/>
                    <a:sym typeface="+mn-lt"/>
                  </a:rPr>
                  <a:t>冬季安全常识</a:t>
                </a:r>
                <a:endParaRPr lang="zh-CN" altLang="en-US" sz="2000" b="1" dirty="0">
                  <a:solidFill>
                    <a:srgbClr val="094B8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7438448" y="3495184"/>
                <a:ext cx="218298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cs typeface="+mn-ea"/>
                    <a:sym typeface="+mn-lt"/>
                  </a:rPr>
                  <a:t>Introduction of technology company</a:t>
                </a:r>
              </a:p>
            </p:txBody>
          </p:sp>
        </p:grpSp>
        <p:sp>
          <p:nvSpPr>
            <p:cNvPr id="80" name="文本框 79"/>
            <p:cNvSpPr txBox="1"/>
            <p:nvPr/>
          </p:nvSpPr>
          <p:spPr>
            <a:xfrm>
              <a:off x="4820626" y="2270155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effectLst/>
                  <a:cs typeface="+mn-ea"/>
                  <a:sym typeface="+mn-lt"/>
                </a:rPr>
                <a:t>02/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676481" y="3826468"/>
            <a:ext cx="3220288" cy="602754"/>
            <a:chOff x="4820626" y="2270155"/>
            <a:chExt cx="3220288" cy="602754"/>
          </a:xfrm>
        </p:grpSpPr>
        <p:grpSp>
          <p:nvGrpSpPr>
            <p:cNvPr id="89" name="组合 88"/>
            <p:cNvGrpSpPr/>
            <p:nvPr/>
          </p:nvGrpSpPr>
          <p:grpSpPr>
            <a:xfrm>
              <a:off x="5664734" y="2290570"/>
              <a:ext cx="2376180" cy="582339"/>
              <a:chOff x="7416487" y="3158134"/>
              <a:chExt cx="2376180" cy="582339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7416487" y="3158134"/>
                <a:ext cx="237618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rgbClr val="094B83"/>
                    </a:solidFill>
                    <a:cs typeface="+mn-ea"/>
                    <a:sym typeface="+mn-lt"/>
                  </a:rPr>
                  <a:t>冬季施工安全管理</a:t>
                </a:r>
                <a:endParaRPr lang="zh-CN" altLang="en-US" sz="2000" b="1" dirty="0">
                  <a:solidFill>
                    <a:srgbClr val="094B8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7513378" y="3525029"/>
                <a:ext cx="218298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cs typeface="+mn-ea"/>
                    <a:sym typeface="+mn-lt"/>
                  </a:rPr>
                  <a:t>Introduction of technology company</a:t>
                </a:r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4820626" y="2270155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effectLst/>
                  <a:cs typeface="+mn-ea"/>
                  <a:sym typeface="+mn-lt"/>
                </a:rPr>
                <a:t>03/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21" grpId="0"/>
      <p:bldP spid="21" grpId="1"/>
      <p:bldP spid="68" grpId="0"/>
      <p:bldP spid="68" grpId="1"/>
      <p:bldP spid="69" grpId="0"/>
      <p:bldP spid="6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冬季施工安全管理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021715" y="212788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做好防护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021715" y="2951480"/>
            <a:ext cx="7053580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（1）做好员工安全教育培训，结合工程任务，在冬季施工前做好安全技术交底。配备好安全防护用品（手套、防滑鞋、防寒服等） </a:t>
            </a:r>
          </a:p>
          <a:p>
            <a:pPr indent="0">
              <a:lnSpc>
                <a:spcPct val="20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）现场加强安全防护工作，做好防滑措施，对设备覆盖要及时，施工区域及时清扫面人员滑到。霜雪天后要及时清扫，大风雪后及时检查各个施工区域以免事故发生</a:t>
            </a:r>
          </a:p>
          <a:p>
            <a:pPr indent="0">
              <a:lnSpc>
                <a:spcPct val="200000"/>
              </a:lnSpc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）项目负责人每天对施工现场安全用电、消防、吊装等进行自查，认真填写自查表，对查出的问题按规定进行整改</a:t>
            </a:r>
          </a:p>
          <a:p>
            <a:pPr indent="0">
              <a:lnSpc>
                <a:spcPct val="200000"/>
              </a:lnSpc>
              <a:buNone/>
            </a:pPr>
            <a:endParaRPr lang="zh-CN" altLang="en-US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335" y="3263900"/>
            <a:ext cx="325628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冬季施工安全管理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193800" y="1696085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强化起重机械的管理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956945" y="2337435"/>
            <a:ext cx="1071435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重点做好设备的检测、维修和保养，确保各种安全装置、限位装置有效可靠；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要做好塔机、物料提升机、外用电梯等设备基础的检查监控，提高设备的防冻、防风及防坍塌的能力；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施工现场使用的起重机械必须要悬挂安全操作规程和安全警示牌，严格执行验收和检查制度。</a:t>
            </a:r>
            <a:endParaRPr lang="en-US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06878" y="3989070"/>
            <a:ext cx="3064880" cy="368300"/>
            <a:chOff x="1212" y="6696"/>
            <a:chExt cx="3526" cy="580"/>
          </a:xfrm>
        </p:grpSpPr>
        <p:sp>
          <p:nvSpPr>
            <p:cNvPr id="4" name="圆角矩形 3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12" y="6696"/>
              <a:ext cx="352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加强施工现场消防安全管理  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56945" y="4630420"/>
            <a:ext cx="10714355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冬季气候干燥，风力大，易发生火灾事故，要重点做好作业区、生活区、易燃易爆物品存放区、仓库、配电设施等重点部位的消防安全管理，实行重点防范、重点监控，排除火灾隐患。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要合理有效地配置灭火消防器材；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实行严格的动火审批制度，并设动火监护人，实行现场监护，施工现场保证有足够的安全通道、防火间距。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安全通道应保持畅通，标识醒目。落实专人进行检查验收管理，严防火灾事故发生</a:t>
            </a:r>
            <a:endParaRPr lang="en-US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冬季施工安全管理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411470" y="2175510"/>
            <a:ext cx="284670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zh-CN">
                  <a:solidFill>
                    <a:schemeClr val="bg1"/>
                  </a:solidFill>
                  <a:cs typeface="+mn-ea"/>
                  <a:sym typeface="+mn-lt"/>
                </a:rPr>
                <a:t>冬季施工安全培训</a:t>
              </a:r>
              <a:endParaRPr lang="zh-CN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5059680" y="2711450"/>
            <a:ext cx="651637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通过培训了解施工任务特点，适时做好冬季施工准备工作。培训内容主要有以下三点：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）学习有关冬季施工安全的规范、规定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）学习冬季施工安全理论，施工技术，应急措施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）学习理解冬季施工安全措施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（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）关注天气预报，提前做好突变天气的防范措施</a:t>
            </a:r>
            <a:endParaRPr lang="zh-CN" altLang="zh-CN" sz="1400" spc="16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" y="2797175"/>
            <a:ext cx="3706495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55555555555556e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66970"/>
            <a:ext cx="4472305" cy="197929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pic>
        <p:nvPicPr>
          <p:cNvPr id="9" name="图片 8" descr="55555555555555520e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0720" y="937260"/>
            <a:ext cx="5750560" cy="9690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94130" y="1991995"/>
            <a:ext cx="96043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94B83"/>
                </a:solidFill>
                <a:cs typeface="+mn-ea"/>
                <a:sym typeface="+mn-lt"/>
              </a:rPr>
              <a:t>演示完毕</a:t>
            </a:r>
            <a:r>
              <a:rPr lang="en-US" altLang="zh-CN" sz="8000" b="1" dirty="0" smtClean="0">
                <a:solidFill>
                  <a:srgbClr val="094B83"/>
                </a:solidFill>
                <a:cs typeface="+mn-ea"/>
                <a:sym typeface="+mn-lt"/>
              </a:rPr>
              <a:t>  </a:t>
            </a:r>
            <a:r>
              <a:rPr lang="zh-CN" altLang="en-US" sz="8000" b="1" dirty="0" smtClean="0">
                <a:solidFill>
                  <a:srgbClr val="094B83"/>
                </a:solidFill>
                <a:cs typeface="+mn-ea"/>
                <a:sym typeface="+mn-lt"/>
              </a:rPr>
              <a:t>谢谢观看</a:t>
            </a:r>
            <a:endParaRPr lang="zh-CN" altLang="en-US" sz="8000" b="1" dirty="0">
              <a:solidFill>
                <a:srgbClr val="094B83"/>
              </a:solidFill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133215" y="4438015"/>
            <a:ext cx="1744980" cy="313690"/>
          </a:xfrm>
          <a:prstGeom prst="roundRect">
            <a:avLst>
              <a:gd name="adj" fmla="val 50000"/>
            </a:avLst>
          </a:prstGeom>
          <a:solidFill>
            <a:srgbClr val="094B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pc="3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优品</a:t>
            </a:r>
            <a:r>
              <a:rPr lang="en-US" altLang="zh-CN" sz="1400" spc="3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PPT</a:t>
            </a:r>
            <a:endParaRPr lang="en-US" altLang="zh-CN" sz="1400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07945" y="3372485"/>
            <a:ext cx="6751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安全促进生产安全放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在优品位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安全施工促进生产安全至上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44520" y="3799205"/>
            <a:ext cx="537464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summaryA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  <a:alpha val="82000"/>
                  </a:schemeClr>
                </a:solidFill>
                <a:cs typeface="+mn-ea"/>
                <a:sym typeface="+mn-lt"/>
              </a:rPr>
              <a:t> dream need to work out a dream need to work out a need to work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304915" y="4438015"/>
            <a:ext cx="1859915" cy="313690"/>
          </a:xfrm>
          <a:prstGeom prst="roundRect">
            <a:avLst>
              <a:gd name="adj" fmla="val 50000"/>
            </a:avLst>
          </a:prstGeom>
          <a:solidFill>
            <a:srgbClr val="094B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时间：</a:t>
            </a:r>
            <a:r>
              <a:rPr lang="en-US" altLang="zh-CN" sz="1400" spc="300" dirty="0">
                <a:solidFill>
                  <a:schemeClr val="bg1"/>
                </a:solidFill>
                <a:effectLst/>
                <a:cs typeface="+mn-ea"/>
                <a:sym typeface="+mn-lt"/>
              </a:rPr>
              <a:t> </a:t>
            </a:r>
            <a:r>
              <a:rPr lang="en-US" altLang="zh-CN" sz="1400" spc="300" dirty="0" smtClean="0">
                <a:solidFill>
                  <a:schemeClr val="bg1"/>
                </a:solidFill>
                <a:effectLst/>
                <a:cs typeface="+mn-ea"/>
                <a:sym typeface="+mn-lt"/>
              </a:rPr>
              <a:t>20XX</a:t>
            </a:r>
            <a:endParaRPr lang="en-US" altLang="zh-CN" sz="1400" spc="3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  <p:bldP spid="34" grpId="0" animBg="1"/>
      <p:bldP spid="34" grpId="1" animBg="1"/>
      <p:bldP spid="13" grpId="0"/>
      <p:bldP spid="13" grpId="1"/>
      <p:bldP spid="22" grpId="0"/>
      <p:bldP spid="22" grpId="1"/>
      <p:bldP spid="14" grpId="0" animBg="1"/>
      <p:bldP spid="1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53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007199-C42D3B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4655"/>
            <a:ext cx="12192000" cy="263334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00525" y="1885950"/>
            <a:ext cx="3267075" cy="42418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094B83"/>
                </a:solidFill>
                <a:effectLst/>
                <a:cs typeface="+mn-ea"/>
                <a:sym typeface="+mn-lt"/>
              </a:rPr>
              <a:t>PART  ONE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79140" y="2651125"/>
            <a:ext cx="5314315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4400" b="1">
                <a:solidFill>
                  <a:srgbClr val="094B83"/>
                </a:solidFill>
                <a:effectLst/>
                <a:cs typeface="+mn-ea"/>
                <a:sym typeface="+mn-lt"/>
              </a:rPr>
              <a:t>冬季施工危险源分析</a:t>
            </a:r>
            <a:endParaRPr lang="zh-CN" altLang="en-US" sz="4400" b="1" dirty="0">
              <a:solidFill>
                <a:srgbClr val="094B83"/>
              </a:solidFill>
              <a:effectLst/>
              <a:cs typeface="+mn-ea"/>
              <a:sym typeface="+mn-lt"/>
            </a:endParaRPr>
          </a:p>
        </p:txBody>
      </p:sp>
      <p:sp>
        <p:nvSpPr>
          <p:cNvPr id="9" name="PA_文本框 57"/>
          <p:cNvSpPr txBox="1"/>
          <p:nvPr>
            <p:custDataLst>
              <p:tags r:id="rId1"/>
            </p:custDataLst>
          </p:nvPr>
        </p:nvSpPr>
        <p:spPr>
          <a:xfrm>
            <a:off x="3321050" y="3668395"/>
            <a:ext cx="5229860" cy="39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summaryA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 dream need to work out a dream need to work out a need to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4" grpId="0" bldLvl="0" animBg="1"/>
      <p:bldP spid="4" grpId="1" animBg="1"/>
      <p:bldP spid="49" grpId="0"/>
      <p:bldP spid="49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44678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冬季施工危险源分析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71400" y="1796875"/>
            <a:ext cx="538163" cy="538163"/>
            <a:chOff x="7121525" y="2647950"/>
            <a:chExt cx="538163" cy="538163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6" name="矩形 69"/>
            <p:cNvSpPr>
              <a:spLocks noChangeArrowheads="1"/>
            </p:cNvSpPr>
            <p:nvPr/>
          </p:nvSpPr>
          <p:spPr bwMode="auto">
            <a:xfrm>
              <a:off x="7121525" y="2647950"/>
              <a:ext cx="538163" cy="538163"/>
            </a:xfrm>
            <a:prstGeom prst="rect">
              <a:avLst/>
            </a:prstGeom>
            <a:solidFill>
              <a:srgbClr val="094B8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75"/>
            <p:cNvGrpSpPr/>
            <p:nvPr/>
          </p:nvGrpSpPr>
          <p:grpSpPr bwMode="auto">
            <a:xfrm>
              <a:off x="7245350" y="2792413"/>
              <a:ext cx="311150" cy="296862"/>
              <a:chOff x="0" y="0"/>
              <a:chExt cx="2438400" cy="2332038"/>
            </a:xfrm>
          </p:grpSpPr>
          <p:sp>
            <p:nvSpPr>
              <p:cNvPr id="8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任意多边形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1767666" y="1835705"/>
            <a:ext cx="18973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buNone/>
            </a:pPr>
            <a:r>
              <a:rPr lang="zh-CN" altLang="en-US" sz="2400" spc="300" dirty="0">
                <a:solidFill>
                  <a:srgbClr val="094B83"/>
                </a:solidFill>
                <a:cs typeface="+mn-ea"/>
                <a:sym typeface="+mn-lt"/>
              </a:rPr>
              <a:t>危险源分析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73480" y="2669540"/>
            <a:ext cx="5744210" cy="1060450"/>
            <a:chOff x="1850" y="4204"/>
            <a:chExt cx="9046" cy="1670"/>
          </a:xfrm>
        </p:grpSpPr>
        <p:sp>
          <p:nvSpPr>
            <p:cNvPr id="10" name="椭圆 9"/>
            <p:cNvSpPr/>
            <p:nvPr/>
          </p:nvSpPr>
          <p:spPr>
            <a:xfrm>
              <a:off x="1850" y="4444"/>
              <a:ext cx="680" cy="680"/>
            </a:xfrm>
            <a:prstGeom prst="ellipse">
              <a:avLst/>
            </a:prstGeom>
            <a:solidFill>
              <a:srgbClr val="094B8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01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784" y="4204"/>
              <a:ext cx="8113" cy="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charset="0"/>
                <a:buNone/>
                <a:defRPr/>
              </a:pPr>
              <a:r>
                <a:rPr lang="zh-CN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冬季气温较低，受冷空气影响，施工作业面及道路容易结冰打滑，加之冬季人们衣着笨重，动作变得相对迟缓，高处作业时易发生坠落事故。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73480" y="4171315"/>
            <a:ext cx="5748020" cy="431800"/>
            <a:chOff x="1850" y="4444"/>
            <a:chExt cx="9052" cy="680"/>
          </a:xfrm>
        </p:grpSpPr>
        <p:sp>
          <p:nvSpPr>
            <p:cNvPr id="12" name="椭圆 11"/>
            <p:cNvSpPr/>
            <p:nvPr/>
          </p:nvSpPr>
          <p:spPr>
            <a:xfrm>
              <a:off x="1850" y="4444"/>
              <a:ext cx="680" cy="680"/>
            </a:xfrm>
            <a:prstGeom prst="ellipse">
              <a:avLst/>
            </a:prstGeom>
            <a:solidFill>
              <a:srgbClr val="094B8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02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789" y="4579"/>
              <a:ext cx="8113" cy="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spcAft>
                  <a:spcPts val="0"/>
                </a:spcAft>
                <a:buFont typeface="Wingdings" panose="05000000000000000000" charset="0"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人员在使用电热取暖时容易诱发火灾及触电事故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73480" y="5219700"/>
            <a:ext cx="5748020" cy="785495"/>
            <a:chOff x="1850" y="4444"/>
            <a:chExt cx="9052" cy="1237"/>
          </a:xfrm>
        </p:grpSpPr>
        <p:sp>
          <p:nvSpPr>
            <p:cNvPr id="20" name="椭圆 19"/>
            <p:cNvSpPr/>
            <p:nvPr/>
          </p:nvSpPr>
          <p:spPr>
            <a:xfrm>
              <a:off x="1850" y="4444"/>
              <a:ext cx="680" cy="680"/>
            </a:xfrm>
            <a:prstGeom prst="ellipse">
              <a:avLst/>
            </a:prstGeom>
            <a:solidFill>
              <a:srgbClr val="094B8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03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789" y="4579"/>
              <a:ext cx="8113" cy="1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charset="0"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受大雾、大雪等恶劣天气影响容易引发电力线路断线、短路等从而导致人员触电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335" y="3080385"/>
            <a:ext cx="3947160" cy="2468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44678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冬季施工危险源分析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961215" y="1874980"/>
            <a:ext cx="538163" cy="538163"/>
            <a:chOff x="7121525" y="2647950"/>
            <a:chExt cx="538163" cy="538163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6" name="矩形 69"/>
            <p:cNvSpPr>
              <a:spLocks noChangeArrowheads="1"/>
            </p:cNvSpPr>
            <p:nvPr/>
          </p:nvSpPr>
          <p:spPr bwMode="auto">
            <a:xfrm>
              <a:off x="7121525" y="2647950"/>
              <a:ext cx="538163" cy="538163"/>
            </a:xfrm>
            <a:prstGeom prst="rect">
              <a:avLst/>
            </a:prstGeom>
            <a:solidFill>
              <a:srgbClr val="094B8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75"/>
            <p:cNvGrpSpPr/>
            <p:nvPr/>
          </p:nvGrpSpPr>
          <p:grpSpPr bwMode="auto">
            <a:xfrm>
              <a:off x="7245350" y="2792413"/>
              <a:ext cx="311150" cy="296862"/>
              <a:chOff x="0" y="0"/>
              <a:chExt cx="2438400" cy="2332038"/>
            </a:xfrm>
          </p:grpSpPr>
          <p:sp>
            <p:nvSpPr>
              <p:cNvPr id="8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任意多边形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1557481" y="1913810"/>
            <a:ext cx="18973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buNone/>
            </a:pPr>
            <a:r>
              <a:rPr lang="zh-CN" altLang="en-US" sz="2400" spc="300" dirty="0">
                <a:solidFill>
                  <a:srgbClr val="094B83"/>
                </a:solidFill>
                <a:cs typeface="+mn-ea"/>
                <a:sym typeface="+mn-lt"/>
              </a:rPr>
              <a:t>危险源分析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826760" y="3135630"/>
            <a:ext cx="5687695" cy="431800"/>
            <a:chOff x="1850" y="4444"/>
            <a:chExt cx="8957" cy="680"/>
          </a:xfrm>
        </p:grpSpPr>
        <p:sp>
          <p:nvSpPr>
            <p:cNvPr id="10" name="椭圆 9"/>
            <p:cNvSpPr/>
            <p:nvPr/>
          </p:nvSpPr>
          <p:spPr>
            <a:xfrm>
              <a:off x="1850" y="4444"/>
              <a:ext cx="680" cy="680"/>
            </a:xfrm>
            <a:prstGeom prst="ellipse">
              <a:avLst/>
            </a:prstGeom>
            <a:solidFill>
              <a:srgbClr val="094B8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04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94" y="4498"/>
              <a:ext cx="8113" cy="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spcAft>
                  <a:spcPts val="0"/>
                </a:spcAft>
                <a:buFont typeface="Wingdings" panose="05000000000000000000" charset="0"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冬季干燥，材料堆放区由于疏忽容易引发火灾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28665" y="4318000"/>
            <a:ext cx="5687695" cy="699770"/>
            <a:chOff x="1850" y="4444"/>
            <a:chExt cx="8957" cy="1102"/>
          </a:xfrm>
        </p:grpSpPr>
        <p:sp>
          <p:nvSpPr>
            <p:cNvPr id="12" name="椭圆 11"/>
            <p:cNvSpPr/>
            <p:nvPr/>
          </p:nvSpPr>
          <p:spPr>
            <a:xfrm>
              <a:off x="1850" y="4444"/>
              <a:ext cx="680" cy="680"/>
            </a:xfrm>
            <a:prstGeom prst="ellipse">
              <a:avLst/>
            </a:prstGeom>
            <a:solidFill>
              <a:srgbClr val="094B83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05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694" y="4444"/>
              <a:ext cx="8113" cy="1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charset="0"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低温导致车辆及机械的性能发生一定的变化，加之道路湿滑，冬季是机械伤害及车辆伤害的高发期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" y="2988945"/>
            <a:ext cx="3952875" cy="2276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446786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冬季施工危险源分析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575896" y="1943020"/>
            <a:ext cx="915667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b="1" dirty="0">
                <a:solidFill>
                  <a:srgbClr val="094B83"/>
                </a:solidFill>
                <a:cs typeface="+mn-ea"/>
                <a:sym typeface="+mn-lt"/>
              </a:rPr>
              <a:t>根据上述危险源分析，我们冬季施工中容易发生以下几项安全事故</a:t>
            </a:r>
            <a:endParaRPr lang="zh-CN" altLang="en-US" sz="2400" b="1" spc="300" dirty="0">
              <a:solidFill>
                <a:srgbClr val="094B83"/>
              </a:solidFill>
              <a:cs typeface="+mn-ea"/>
              <a:sym typeface="+mn-lt"/>
            </a:endParaRPr>
          </a:p>
        </p:txBody>
      </p:sp>
      <p:sp>
        <p:nvSpPr>
          <p:cNvPr id="4" name="右大括号 3"/>
          <p:cNvSpPr/>
          <p:nvPr/>
        </p:nvSpPr>
        <p:spPr>
          <a:xfrm rot="16200000">
            <a:off x="5335270" y="-499745"/>
            <a:ext cx="1059815" cy="7856855"/>
          </a:xfrm>
          <a:prstGeom prst="righ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49020" y="4177665"/>
            <a:ext cx="2078990" cy="368300"/>
            <a:chOff x="1312" y="6696"/>
            <a:chExt cx="3274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火灾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08830" y="4162425"/>
            <a:ext cx="2079625" cy="368300"/>
            <a:chOff x="1312" y="6696"/>
            <a:chExt cx="3275" cy="580"/>
          </a:xfrm>
        </p:grpSpPr>
        <p:sp>
          <p:nvSpPr>
            <p:cNvPr id="20" name="圆角矩形 19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触电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12175" y="4162425"/>
            <a:ext cx="2079625" cy="368300"/>
            <a:chOff x="1312" y="6696"/>
            <a:chExt cx="3275" cy="580"/>
          </a:xfrm>
        </p:grpSpPr>
        <p:sp>
          <p:nvSpPr>
            <p:cNvPr id="23" name="圆角矩形 2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高考坠落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936750" y="5426075"/>
            <a:ext cx="868235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spcAft>
                <a:spcPts val="0"/>
              </a:spcAft>
              <a:buFont typeface="Wingdings" panose="05000000000000000000" charset="0"/>
              <a:buNone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★我们着重从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防火、防雨雪、防冻、防滑、   防盗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的相关具体要求进行作业★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3" grpId="0"/>
      <p:bldP spid="3" grpId="1"/>
      <p:bldP spid="4" grpId="0" animBg="1"/>
      <p:bldP spid="4" grpId="1" animBg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007199-C42D3B7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4655"/>
            <a:ext cx="12192000" cy="263334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267970" y="335915"/>
            <a:ext cx="988030" cy="520065"/>
            <a:chOff x="306198" y="382866"/>
            <a:chExt cx="755699" cy="520065"/>
          </a:xfrm>
        </p:grpSpPr>
        <p:sp>
          <p:nvSpPr>
            <p:cNvPr id="17" name="文本框 16"/>
            <p:cNvSpPr txBox="1"/>
            <p:nvPr/>
          </p:nvSpPr>
          <p:spPr>
            <a:xfrm>
              <a:off x="306198" y="382866"/>
              <a:ext cx="75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6198" y="627341"/>
              <a:ext cx="7552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企业标志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5957" y="1839595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52437" y="1548130"/>
            <a:ext cx="387798" cy="2487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200">
                <a:cs typeface="+mn-ea"/>
                <a:sym typeface="+mn-lt"/>
              </a:rPr>
              <a:t>安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全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促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生</a:t>
            </a:r>
            <a:r>
              <a:rPr lang="en-US" altLang="zh-CN" sz="1200">
                <a:cs typeface="+mn-ea"/>
                <a:sym typeface="+mn-lt"/>
              </a:rPr>
              <a:t>/</a:t>
            </a:r>
            <a:r>
              <a:rPr lang="zh-CN" altLang="en-US" sz="1200">
                <a:cs typeface="+mn-ea"/>
                <a:sym typeface="+mn-lt"/>
              </a:rPr>
              <a:t>产</a:t>
            </a:r>
          </a:p>
        </p:txBody>
      </p:sp>
      <p:pic>
        <p:nvPicPr>
          <p:cNvPr id="8" name="图片 7" descr="8679768969520e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73130" y="-37465"/>
            <a:ext cx="1118870" cy="8934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00525" y="1885950"/>
            <a:ext cx="3267075" cy="42418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rgbClr val="094B83"/>
                </a:solidFill>
                <a:effectLst/>
                <a:cs typeface="+mn-ea"/>
                <a:sym typeface="+mn-lt"/>
              </a:rPr>
              <a:t>PART TWO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79140" y="2651125"/>
            <a:ext cx="5314315" cy="676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4400" b="1" dirty="0">
              <a:solidFill>
                <a:srgbClr val="094B83"/>
              </a:solidFill>
              <a:effectLst/>
              <a:cs typeface="+mn-ea"/>
              <a:sym typeface="+mn-lt"/>
            </a:endParaRPr>
          </a:p>
        </p:txBody>
      </p:sp>
      <p:sp>
        <p:nvSpPr>
          <p:cNvPr id="9" name="PA_文本框 57"/>
          <p:cNvSpPr txBox="1"/>
          <p:nvPr>
            <p:custDataLst>
              <p:tags r:id="rId1"/>
            </p:custDataLst>
          </p:nvPr>
        </p:nvSpPr>
        <p:spPr>
          <a:xfrm>
            <a:off x="3321050" y="3668395"/>
            <a:ext cx="5229860" cy="39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A dream need to work out a summary report dream need to work out a need to work out a summary report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summaryA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  <a:alpha val="82000"/>
                  </a:schemeClr>
                </a:solidFill>
                <a:effectLst/>
                <a:cs typeface="+mn-ea"/>
                <a:sym typeface="+mn-lt"/>
              </a:rPr>
              <a:t> dream need to work out a dream need to work out a need to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4" grpId="0" bldLvl="0" animBg="1"/>
      <p:bldP spid="4" grpId="1" animBg="1"/>
      <p:bldP spid="49" grpId="0"/>
      <p:bldP spid="49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加号 23"/>
          <p:cNvSpPr/>
          <p:nvPr/>
        </p:nvSpPr>
        <p:spPr>
          <a:xfrm>
            <a:off x="453866" y="425917"/>
            <a:ext cx="286996" cy="286996"/>
          </a:xfrm>
          <a:prstGeom prst="mathPlus">
            <a:avLst>
              <a:gd name="adj1" fmla="val 10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025" y="354330"/>
            <a:ext cx="322199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094B83"/>
                </a:solidFill>
                <a:cs typeface="+mn-ea"/>
                <a:sym typeface="+mn-lt"/>
              </a:rPr>
              <a:t>冬季安全常识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文本框 9"/>
          <p:cNvSpPr txBox="1"/>
          <p:nvPr/>
        </p:nvSpPr>
        <p:spPr>
          <a:xfrm flipH="1">
            <a:off x="3821177" y="462816"/>
            <a:ext cx="3309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 TEXT YOU NEED HERE</a:t>
            </a: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3345" y="427990"/>
            <a:ext cx="306070" cy="283210"/>
          </a:xfrm>
          <a:prstGeom prst="triangle">
            <a:avLst/>
          </a:prstGeom>
          <a:solidFill>
            <a:srgbClr val="09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3" name="直接连接符 82"/>
          <p:cNvCxnSpPr/>
          <p:nvPr userDrawn="1"/>
        </p:nvCxnSpPr>
        <p:spPr>
          <a:xfrm>
            <a:off x="3893820" y="713105"/>
            <a:ext cx="82981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496060" y="2471420"/>
            <a:ext cx="2079625" cy="368300"/>
            <a:chOff x="1312" y="6696"/>
            <a:chExt cx="3275" cy="580"/>
          </a:xfrm>
        </p:grpSpPr>
        <p:sp>
          <p:nvSpPr>
            <p:cNvPr id="13" name="圆角矩形 12"/>
            <p:cNvSpPr/>
            <p:nvPr/>
          </p:nvSpPr>
          <p:spPr>
            <a:xfrm>
              <a:off x="1312" y="6720"/>
              <a:ext cx="3275" cy="556"/>
            </a:xfrm>
            <a:prstGeom prst="roundRect">
              <a:avLst/>
            </a:prstGeom>
            <a:solidFill>
              <a:srgbClr val="09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52" y="6696"/>
              <a:ext cx="25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冬季消防安全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299845" y="3326765"/>
            <a:ext cx="4846955" cy="131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200000"/>
              </a:lnSpc>
              <a:spcAft>
                <a:spcPts val="0"/>
              </a:spcAft>
              <a:buFont typeface="Wingdings" panose="05000000000000000000" charset="0"/>
              <a:buNone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由于冬季气温较低，人员在取暖、生产中的恒温过程容易产生许多安全隐患，加之冬季气候干燥，容易引发火灾。所以冬季必须高度重视消防安全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5" y="2486660"/>
            <a:ext cx="3964305" cy="2734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49" grpId="1"/>
      <p:bldP spid="26" grpId="0"/>
      <p:bldP spid="2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ycj3sv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2723</Words>
  <Application>Microsoft Office PowerPoint</Application>
  <PresentationFormat>宽屏</PresentationFormat>
  <Paragraphs>249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Meiryo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28</cp:revision>
  <dcterms:created xsi:type="dcterms:W3CDTF">2021-11-15T05:56:00Z</dcterms:created>
  <dcterms:modified xsi:type="dcterms:W3CDTF">2023-01-29T08:01:01Z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13AC3E29AA1C4D5784740246C2DDD85C</vt:lpwstr>
  </property>
  <property fmtid="{D5CDD505-2E9C-101B-9397-08002B2CF9AE}" pid="3" name="KSOProductBuildVer">
    <vt:lpwstr>2052-11.1.0.11115</vt:lpwstr>
  </property>
</Properties>
</file>