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0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81" r:id="rId8"/>
    <p:sldId id="265" r:id="rId9"/>
    <p:sldId id="266" r:id="rId10"/>
    <p:sldId id="261" r:id="rId11"/>
    <p:sldId id="267" r:id="rId12"/>
    <p:sldId id="268" r:id="rId13"/>
    <p:sldId id="269" r:id="rId14"/>
    <p:sldId id="262" r:id="rId15"/>
    <p:sldId id="270" r:id="rId16"/>
    <p:sldId id="271" r:id="rId17"/>
    <p:sldId id="272" r:id="rId18"/>
    <p:sldId id="273" r:id="rId19"/>
    <p:sldId id="274" r:id="rId20"/>
    <p:sldId id="263" r:id="rId21"/>
    <p:sldId id="275" r:id="rId22"/>
    <p:sldId id="276" r:id="rId23"/>
    <p:sldId id="277" r:id="rId24"/>
    <p:sldId id="278" r:id="rId25"/>
    <p:sldId id="279" r:id="rId26"/>
    <p:sldId id="280" r:id="rId27"/>
    <p:sldId id="260" r:id="rId28"/>
    <p:sldId id="282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30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86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01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3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2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5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3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7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6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5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58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9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930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8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01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088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80504" y="640186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09007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649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606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0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02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6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149D7E7-086D-418D-B8FC-4D8EB8604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73C1721-610E-47B2-82E3-FFA48DCAA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" t="87222" r="51637" b="-514"/>
          <a:stretch/>
        </p:blipFill>
        <p:spPr>
          <a:xfrm>
            <a:off x="3750790" y="469059"/>
            <a:ext cx="7693297" cy="59198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B85B881-FD0E-4069-AB0C-DF3C87EAB3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8" t="21111" r="26217"/>
          <a:stretch/>
        </p:blipFill>
        <p:spPr>
          <a:xfrm flipH="1">
            <a:off x="222168" y="2122516"/>
            <a:ext cx="5873831" cy="38396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272666E-4895-44D2-AACB-3ACB809892A0}"/>
              </a:ext>
            </a:extLst>
          </p:cNvPr>
          <p:cNvSpPr txBox="1"/>
          <p:nvPr/>
        </p:nvSpPr>
        <p:spPr>
          <a:xfrm>
            <a:off x="5399313" y="2577202"/>
            <a:ext cx="5399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6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卡</a:t>
            </a:r>
            <a:r>
              <a:rPr lang="zh-CN" altLang="en-US" sz="6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通教学说课</a:t>
            </a:r>
            <a:endParaRPr lang="en-US" altLang="zh-CN" sz="6600" kern="0" dirty="0">
              <a:solidFill>
                <a:schemeClr val="tx1">
                  <a:lumMod val="65000"/>
                  <a:lumOff val="3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47913D5-2057-4A71-B629-862666AB4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37" y="992398"/>
            <a:ext cx="1406752" cy="14067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F11A9-E34B-4568-BDAD-1570EC8E8E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2" y="231495"/>
            <a:ext cx="2161654" cy="216165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FDF95917-EA49-4558-8F60-85193BEBCA00}"/>
              </a:ext>
            </a:extLst>
          </p:cNvPr>
          <p:cNvGrpSpPr/>
          <p:nvPr/>
        </p:nvGrpSpPr>
        <p:grpSpPr>
          <a:xfrm>
            <a:off x="6537888" y="4341854"/>
            <a:ext cx="3097913" cy="894465"/>
            <a:chOff x="283765" y="228279"/>
            <a:chExt cx="4310580" cy="12446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1B5F1B51-34FB-47EC-B6F1-62EA3FEEF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EC078FE-75F1-4C3D-A98D-7F07BAC43CBE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91AF4D91-5003-4E55-B892-ED9A9AB131EE}"/>
              </a:ext>
            </a:extLst>
          </p:cNvPr>
          <p:cNvSpPr txBox="1"/>
          <p:nvPr/>
        </p:nvSpPr>
        <p:spPr>
          <a:xfrm>
            <a:off x="6299500" y="3619366"/>
            <a:ext cx="3884953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4278645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22B78D8-9DFA-40F7-B9E1-25F7E3821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330" y="2607970"/>
            <a:ext cx="8535340" cy="27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cs typeface="+mn-ea"/>
                <a:sym typeface="+mn-lt"/>
              </a:rPr>
              <a:t>学习 </a:t>
            </a:r>
            <a:r>
              <a:rPr lang="en-US" altLang="zh-CN" sz="2400" dirty="0">
                <a:cs typeface="+mn-ea"/>
                <a:sym typeface="+mn-lt"/>
              </a:rPr>
              <a:t>“Good afternoon.”</a:t>
            </a:r>
            <a:r>
              <a:rPr lang="zh-CN" altLang="zh-CN" sz="2400" dirty="0">
                <a:cs typeface="+mn-ea"/>
                <a:sym typeface="+mn-lt"/>
              </a:rPr>
              <a:t>的用法，一般在中午</a:t>
            </a:r>
            <a:r>
              <a:rPr lang="en-US" altLang="zh-CN" sz="2400" dirty="0">
                <a:cs typeface="+mn-ea"/>
                <a:sym typeface="+mn-lt"/>
              </a:rPr>
              <a:t>12</a:t>
            </a:r>
            <a:r>
              <a:rPr lang="zh-CN" altLang="zh-CN" sz="2400" dirty="0">
                <a:cs typeface="+mn-ea"/>
                <a:sym typeface="+mn-lt"/>
              </a:rPr>
              <a:t>点到下午</a:t>
            </a:r>
            <a:r>
              <a:rPr lang="en-US" altLang="zh-CN" sz="2400" dirty="0">
                <a:cs typeface="+mn-ea"/>
                <a:sym typeface="+mn-lt"/>
              </a:rPr>
              <a:t>6</a:t>
            </a:r>
            <a:r>
              <a:rPr lang="zh-CN" altLang="zh-CN" sz="2400" dirty="0">
                <a:cs typeface="+mn-ea"/>
                <a:sym typeface="+mn-lt"/>
              </a:rPr>
              <a:t>点间使用。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cs typeface="+mn-ea"/>
                <a:sym typeface="+mn-lt"/>
              </a:rPr>
              <a:t>学习“ </a:t>
            </a:r>
            <a:r>
              <a:rPr lang="en-US" altLang="zh-CN" sz="2400" dirty="0">
                <a:cs typeface="+mn-ea"/>
                <a:sym typeface="+mn-lt"/>
              </a:rPr>
              <a:t>What’s your name? </a:t>
            </a:r>
            <a:r>
              <a:rPr lang="zh-CN" altLang="zh-CN" sz="2400" dirty="0">
                <a:cs typeface="+mn-ea"/>
                <a:sym typeface="+mn-lt"/>
              </a:rPr>
              <a:t>”的用法及用“</a:t>
            </a:r>
            <a:r>
              <a:rPr lang="en-US" altLang="zh-CN" sz="2400" dirty="0">
                <a:cs typeface="+mn-ea"/>
                <a:sym typeface="+mn-lt"/>
              </a:rPr>
              <a:t>I’m ... </a:t>
            </a:r>
            <a:r>
              <a:rPr lang="zh-CN" altLang="zh-CN" sz="2400" dirty="0">
                <a:cs typeface="+mn-ea"/>
                <a:sym typeface="+mn-lt"/>
              </a:rPr>
              <a:t>”回答别人的提问。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68EE002-70B9-4C35-9E7D-B910336A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329" y="1704791"/>
            <a:ext cx="2046935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a.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学习任务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29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2A79837-ABAA-4C15-B808-EAF3205E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725" y="1675190"/>
            <a:ext cx="2796799" cy="7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．运用任务</a:t>
            </a:r>
            <a:endParaRPr lang="zh-CN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56A3322-8D6D-44DB-9DAA-4E46B2A75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521" y="2982138"/>
            <a:ext cx="832147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cs typeface="+mn-ea"/>
                <a:sym typeface="+mn-lt"/>
              </a:rPr>
              <a:t>运用任务</a:t>
            </a:r>
            <a:r>
              <a:rPr lang="en-US" altLang="zh-CN" sz="2800" dirty="0">
                <a:cs typeface="+mn-ea"/>
                <a:sym typeface="+mn-lt"/>
              </a:rPr>
              <a:t>1  </a:t>
            </a:r>
            <a:r>
              <a:rPr lang="zh-CN" altLang="en-US" sz="2800" dirty="0">
                <a:cs typeface="+mn-ea"/>
                <a:sym typeface="+mn-lt"/>
              </a:rPr>
              <a:t>　　</a:t>
            </a:r>
            <a:r>
              <a:rPr lang="zh-CN" altLang="zh-CN" sz="2800" dirty="0">
                <a:cs typeface="+mn-ea"/>
                <a:sym typeface="+mn-lt"/>
              </a:rPr>
              <a:t>追太阳游戏</a:t>
            </a:r>
            <a:endParaRPr lang="en-US" altLang="zh-CN" sz="2800" dirty="0">
              <a:cs typeface="+mn-ea"/>
              <a:sym typeface="+mn-lt"/>
            </a:endParaRPr>
          </a:p>
          <a:p>
            <a:endParaRPr lang="zh-CN" altLang="zh-CN" sz="2800" dirty="0">
              <a:cs typeface="+mn-ea"/>
              <a:sym typeface="+mn-lt"/>
            </a:endParaRPr>
          </a:p>
          <a:p>
            <a:r>
              <a:rPr lang="zh-CN" altLang="zh-CN" sz="2800" dirty="0">
                <a:cs typeface="+mn-ea"/>
                <a:sym typeface="+mn-lt"/>
              </a:rPr>
              <a:t>运用任务</a:t>
            </a:r>
            <a:r>
              <a:rPr lang="en-US" altLang="zh-CN" sz="2800" dirty="0">
                <a:cs typeface="+mn-ea"/>
                <a:sym typeface="+mn-lt"/>
              </a:rPr>
              <a:t>2</a:t>
            </a:r>
            <a:r>
              <a:rPr lang="zh-CN" altLang="zh-CN" sz="2800" dirty="0">
                <a:cs typeface="+mn-ea"/>
                <a:sym typeface="+mn-lt"/>
              </a:rPr>
              <a:t>　</a:t>
            </a:r>
            <a:r>
              <a:rPr lang="zh-CN" altLang="en-US" sz="2800" dirty="0">
                <a:cs typeface="+mn-ea"/>
                <a:sym typeface="+mn-lt"/>
              </a:rPr>
              <a:t>      </a:t>
            </a:r>
            <a:r>
              <a:rPr lang="zh-CN" altLang="zh-CN" sz="2800" dirty="0">
                <a:cs typeface="+mn-ea"/>
                <a:sym typeface="+mn-lt"/>
              </a:rPr>
              <a:t>传话竞赛“</a:t>
            </a:r>
            <a:r>
              <a:rPr lang="en-US" altLang="zh-CN" sz="2800" dirty="0">
                <a:cs typeface="+mn-ea"/>
                <a:sym typeface="+mn-lt"/>
              </a:rPr>
              <a:t>What’s your name?</a:t>
            </a:r>
            <a:r>
              <a:rPr lang="zh-CN" altLang="zh-CN" sz="2800" dirty="0">
                <a:cs typeface="+mn-ea"/>
                <a:sym typeface="+mn-lt"/>
              </a:rPr>
              <a:t>”</a:t>
            </a:r>
            <a:endParaRPr lang="en-US" altLang="zh-CN" sz="2800" dirty="0">
              <a:cs typeface="+mn-ea"/>
              <a:sym typeface="+mn-lt"/>
            </a:endParaRPr>
          </a:p>
          <a:p>
            <a:endParaRPr lang="zh-CN" altLang="zh-CN" sz="2800" dirty="0">
              <a:cs typeface="+mn-ea"/>
              <a:sym typeface="+mn-lt"/>
            </a:endParaRPr>
          </a:p>
          <a:p>
            <a:r>
              <a:rPr lang="zh-CN" altLang="zh-CN" sz="2800" dirty="0">
                <a:cs typeface="+mn-ea"/>
                <a:sym typeface="+mn-lt"/>
              </a:rPr>
              <a:t>运用任务</a:t>
            </a:r>
            <a:r>
              <a:rPr lang="en-US" altLang="zh-CN" sz="2800" dirty="0">
                <a:cs typeface="+mn-ea"/>
                <a:sym typeface="+mn-lt"/>
              </a:rPr>
              <a:t>3</a:t>
            </a:r>
            <a:r>
              <a:rPr lang="zh-CN" altLang="en-US" sz="2800" dirty="0">
                <a:cs typeface="+mn-ea"/>
                <a:sym typeface="+mn-lt"/>
              </a:rPr>
              <a:t>　　</a:t>
            </a:r>
            <a:r>
              <a:rPr lang="en-US" altLang="zh-CN" sz="2800" dirty="0">
                <a:cs typeface="+mn-ea"/>
                <a:sym typeface="+mn-lt"/>
              </a:rPr>
              <a:t>  </a:t>
            </a:r>
            <a:r>
              <a:rPr lang="zh-CN" altLang="zh-CN" sz="2800" dirty="0">
                <a:cs typeface="+mn-ea"/>
                <a:sym typeface="+mn-lt"/>
              </a:rPr>
              <a:t>歌曲“</a:t>
            </a:r>
            <a:r>
              <a:rPr lang="en-US" altLang="zh-CN" sz="2800" dirty="0">
                <a:cs typeface="+mn-ea"/>
                <a:sym typeface="+mn-lt"/>
              </a:rPr>
              <a:t>Good morning.”</a:t>
            </a:r>
            <a:endParaRPr lang="zh-CN" altLang="zh-CN" sz="2800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51A42D0-3788-47E4-8D02-D66BAC327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t="18496" r="51571" b="4492"/>
          <a:stretch/>
        </p:blipFill>
        <p:spPr>
          <a:xfrm>
            <a:off x="809878" y="2429692"/>
            <a:ext cx="3539204" cy="34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38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A6B73FB-9A6D-42A0-ABCC-DD9B0111A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4CD414-FB2C-4F2A-A360-66C5796F8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" t="87222" r="51637" b="-514"/>
          <a:stretch/>
        </p:blipFill>
        <p:spPr>
          <a:xfrm>
            <a:off x="1964394" y="271813"/>
            <a:ext cx="7712041" cy="59343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F09EBC3-98F7-434A-BD1F-538A1D135C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" r="71519"/>
          <a:stretch/>
        </p:blipFill>
        <p:spPr>
          <a:xfrm>
            <a:off x="544011" y="2309343"/>
            <a:ext cx="3472405" cy="43578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53BA741-0183-499B-B72B-A6F9A7655DFC}"/>
              </a:ext>
            </a:extLst>
          </p:cNvPr>
          <p:cNvSpPr txBox="1"/>
          <p:nvPr/>
        </p:nvSpPr>
        <p:spPr>
          <a:xfrm>
            <a:off x="4392750" y="2838957"/>
            <a:ext cx="4016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5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5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教学过程</a:t>
            </a:r>
          </a:p>
        </p:txBody>
      </p:sp>
      <p:sp>
        <p:nvSpPr>
          <p:cNvPr id="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21F37E6-92EC-4BD4-A2FD-1AF2B350BFE1}"/>
              </a:ext>
            </a:extLst>
          </p:cNvPr>
          <p:cNvSpPr txBox="1"/>
          <p:nvPr/>
        </p:nvSpPr>
        <p:spPr>
          <a:xfrm>
            <a:off x="4458481" y="4013458"/>
            <a:ext cx="3884953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62CE1982-F9C6-43E2-A8EF-5386D92D87B5}"/>
              </a:ext>
            </a:extLst>
          </p:cNvPr>
          <p:cNvCxnSpPr>
            <a:cxnSpLocks/>
          </p:cNvCxnSpPr>
          <p:nvPr/>
        </p:nvCxnSpPr>
        <p:spPr>
          <a:xfrm>
            <a:off x="4547126" y="3831391"/>
            <a:ext cx="3707662" cy="0"/>
          </a:xfrm>
          <a:prstGeom prst="line">
            <a:avLst/>
          </a:prstGeom>
          <a:ln>
            <a:solidFill>
              <a:srgbClr val="8D7545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07C70EF2-3BFA-4C80-891D-2DFCA055FB6C}"/>
              </a:ext>
            </a:extLst>
          </p:cNvPr>
          <p:cNvCxnSpPr>
            <a:cxnSpLocks/>
          </p:cNvCxnSpPr>
          <p:nvPr/>
        </p:nvCxnSpPr>
        <p:spPr>
          <a:xfrm>
            <a:off x="4547126" y="2673923"/>
            <a:ext cx="3707662" cy="0"/>
          </a:xfrm>
          <a:prstGeom prst="line">
            <a:avLst/>
          </a:prstGeom>
          <a:ln>
            <a:solidFill>
              <a:srgbClr val="8D7545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08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732C347-BC35-4B8B-A380-9AC4BA4F6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06" y="2814606"/>
            <a:ext cx="61872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　　</a:t>
            </a:r>
            <a:r>
              <a:rPr lang="zh-CN" altLang="zh-CN" sz="2400" dirty="0">
                <a:cs typeface="+mn-ea"/>
                <a:sym typeface="+mn-lt"/>
              </a:rPr>
              <a:t>教学有法，但无定法，英语有一句谚语：</a:t>
            </a:r>
            <a:r>
              <a:rPr lang="en-US" altLang="zh-CN" sz="2400" dirty="0">
                <a:cs typeface="+mn-ea"/>
                <a:sym typeface="+mn-lt"/>
              </a:rPr>
              <a:t>Education must be fun!</a:t>
            </a:r>
            <a:r>
              <a:rPr lang="zh-CN" altLang="zh-CN" sz="2400" dirty="0">
                <a:cs typeface="+mn-ea"/>
                <a:sym typeface="+mn-lt"/>
              </a:rPr>
              <a:t>根据《英语新课程标准》、学生的认知规律，小学阶段的英语教学应实施“趣味教学”，“以学生为主体，以活动为载体”。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8B42868-0680-49F6-B052-211E6600ABB7}"/>
              </a:ext>
            </a:extLst>
          </p:cNvPr>
          <p:cNvSpPr/>
          <p:nvPr/>
        </p:nvSpPr>
        <p:spPr>
          <a:xfrm>
            <a:off x="1215399" y="1865828"/>
            <a:ext cx="9038549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二、说教法（</a:t>
            </a:r>
            <a:r>
              <a:rPr lang="en-US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Teaching methods</a:t>
            </a:r>
            <a:r>
              <a:rPr lang="zh-CN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）</a:t>
            </a:r>
            <a:r>
              <a:rPr lang="zh-CN" alt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：</a:t>
            </a:r>
            <a:endParaRPr lang="zh-CN" altLang="zh-CN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2517D58-9C7C-4581-A2F7-F7C45E282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6" t="11417" r="2583" b="-3882"/>
          <a:stretch/>
        </p:blipFill>
        <p:spPr>
          <a:xfrm>
            <a:off x="7474630" y="2045394"/>
            <a:ext cx="3716242" cy="41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80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5DA08C3-5098-4006-80FD-0606021C2A5A}"/>
              </a:ext>
            </a:extLst>
          </p:cNvPr>
          <p:cNvSpPr/>
          <p:nvPr/>
        </p:nvSpPr>
        <p:spPr>
          <a:xfrm>
            <a:off x="4829535" y="1809111"/>
            <a:ext cx="6713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cs typeface="+mn-ea"/>
                <a:sym typeface="+mn-lt"/>
              </a:rPr>
              <a:t>本课时我采用情景交际法、提问法，激励法，活动教学法、游戏教学法</a:t>
            </a:r>
            <a:r>
              <a:rPr lang="en-US" altLang="zh-CN" sz="2400" dirty="0">
                <a:cs typeface="+mn-ea"/>
                <a:sym typeface="+mn-lt"/>
              </a:rPr>
              <a:t>,</a:t>
            </a:r>
            <a:r>
              <a:rPr lang="zh-CN" altLang="zh-CN" sz="2400" dirty="0">
                <a:cs typeface="+mn-ea"/>
                <a:sym typeface="+mn-lt"/>
              </a:rPr>
              <a:t>歌曲演唱法，做大量的练习巩固法等。并结合多媒体辅助教学，提供各种英语语境和真实的交际场合，让学生从易到难，由浅入深地练习，再利用游戏、歌曲等手段来实施教学，使英语教学变得生动形象，培养了学生良好的听、说、做、读的能力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B8464B4-5B1E-46FE-8E97-B9B56F619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2" y="2050963"/>
            <a:ext cx="4578758" cy="45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55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2D6CDD9-02D5-4524-AE36-54CCDAB35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462" y="2500040"/>
            <a:ext cx="73437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　　</a:t>
            </a:r>
            <a:r>
              <a:rPr lang="zh-CN" altLang="zh-CN" sz="2000" dirty="0">
                <a:cs typeface="+mn-ea"/>
                <a:sym typeface="+mn-lt"/>
              </a:rPr>
              <a:t>教法固然重要，但“教学生学会学习”是当今教育的根本所在。作为教师我们应该“授之以渔”而不是“授之以鱼”。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 dirty="0">
                <a:cs typeface="+mn-ea"/>
                <a:sym typeface="+mn-lt"/>
              </a:rPr>
              <a:t>　　我在</a:t>
            </a:r>
            <a:r>
              <a:rPr lang="zh-CN" altLang="zh-CN" sz="2000" dirty="0">
                <a:cs typeface="+mn-ea"/>
                <a:sym typeface="+mn-lt"/>
              </a:rPr>
              <a:t>教学</a:t>
            </a:r>
            <a:r>
              <a:rPr lang="zh-CN" altLang="en-US" sz="2000" dirty="0">
                <a:cs typeface="+mn-ea"/>
                <a:sym typeface="+mn-lt"/>
              </a:rPr>
              <a:t>使</a:t>
            </a:r>
            <a:r>
              <a:rPr lang="zh-CN" altLang="zh-CN" sz="2000" dirty="0">
                <a:cs typeface="+mn-ea"/>
                <a:sym typeface="+mn-lt"/>
              </a:rPr>
              <a:t>学生</a:t>
            </a:r>
            <a:r>
              <a:rPr lang="zh-CN" altLang="en-US" sz="2000" dirty="0">
                <a:cs typeface="+mn-ea"/>
                <a:sym typeface="+mn-lt"/>
              </a:rPr>
              <a:t>的</a:t>
            </a:r>
            <a:r>
              <a:rPr lang="zh-CN" altLang="zh-CN" sz="2000" dirty="0">
                <a:cs typeface="+mn-ea"/>
                <a:sym typeface="+mn-lt"/>
              </a:rPr>
              <a:t>个体活动、小组活动、全班活动交替进行，让学生在动、玩、乐的过程中主动学、快乐学、轻松学、变学生被动接受知识的过程为主动学习的过程，多表扬、勤鼓励。同时，我在学法上给予指导，如纠正学生的发音，帮助学生发现问题，分析问题，解决问题，培养学生创新精神，创新能力。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BDAAE6F-A632-4FE8-B809-233EEEA17867}"/>
              </a:ext>
            </a:extLst>
          </p:cNvPr>
          <p:cNvSpPr/>
          <p:nvPr/>
        </p:nvSpPr>
        <p:spPr>
          <a:xfrm>
            <a:off x="3904669" y="1563936"/>
            <a:ext cx="7211654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三、说学法（</a:t>
            </a:r>
            <a:r>
              <a:rPr lang="en-US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Learning methods</a:t>
            </a:r>
            <a:r>
              <a:rPr lang="zh-CN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）</a:t>
            </a:r>
            <a:r>
              <a:rPr lang="zh-CN" alt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：</a:t>
            </a:r>
            <a:endParaRPr lang="zh-CN" altLang="zh-CN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C87E2EA-81CF-4266-87C8-1F2AB347C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5" y="1563936"/>
            <a:ext cx="4191002" cy="41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56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B6F68AA-83CD-43D4-870C-224AD86C0B82}"/>
              </a:ext>
            </a:extLst>
          </p:cNvPr>
          <p:cNvSpPr/>
          <p:nvPr/>
        </p:nvSpPr>
        <p:spPr>
          <a:xfrm>
            <a:off x="1023887" y="1909233"/>
            <a:ext cx="8278548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四、</a:t>
            </a:r>
            <a:r>
              <a:rPr lang="en-US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 </a:t>
            </a:r>
            <a:r>
              <a:rPr lang="zh-CN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说教学过程（</a:t>
            </a:r>
            <a:r>
              <a:rPr lang="en-US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Teaching procedure</a:t>
            </a:r>
            <a:r>
              <a:rPr lang="zh-CN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）</a:t>
            </a:r>
            <a:r>
              <a:rPr lang="zh-CN" alt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5EB6DBB-6941-4704-970D-47B54F337250}"/>
              </a:ext>
            </a:extLst>
          </p:cNvPr>
          <p:cNvSpPr/>
          <p:nvPr/>
        </p:nvSpPr>
        <p:spPr>
          <a:xfrm>
            <a:off x="1970254" y="3218701"/>
            <a:ext cx="4515980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Step 1 Warm-up.</a:t>
            </a:r>
            <a:r>
              <a:rPr lang="zh-CN" altLang="zh-CN" sz="2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（热身）</a:t>
            </a:r>
            <a:endParaRPr lang="zh-CN" altLang="en-US" sz="2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23403C8-CCD2-4CA8-846D-279BAD1E54E1}"/>
              </a:ext>
            </a:extLst>
          </p:cNvPr>
          <p:cNvSpPr/>
          <p:nvPr/>
        </p:nvSpPr>
        <p:spPr>
          <a:xfrm>
            <a:off x="1970254" y="4217914"/>
            <a:ext cx="5625707" cy="19552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Step 2. Leading in and Presentation     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（情境导入，呈现）</a:t>
            </a:r>
            <a:r>
              <a:rPr lang="zh-CN" altLang="en-US" sz="2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　　　　　　　　　 </a:t>
            </a:r>
            <a:endParaRPr lang="zh-CN" altLang="zh-CN" sz="2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A92DA40-62BC-4E40-A96B-4793B7977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99" y="2155971"/>
            <a:ext cx="4185219" cy="41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8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85BC9F6-F676-414F-997A-7AAD11919F0E}"/>
              </a:ext>
            </a:extLst>
          </p:cNvPr>
          <p:cNvSpPr/>
          <p:nvPr/>
        </p:nvSpPr>
        <p:spPr>
          <a:xfrm>
            <a:off x="1116956" y="2155894"/>
            <a:ext cx="7195368" cy="7439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Step 3  Learning and </a:t>
            </a:r>
            <a:r>
              <a:rPr lang="en-US" altLang="zh-CN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Pritice</a:t>
            </a:r>
            <a:r>
              <a:rPr lang="en-US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 (</a:t>
            </a:r>
            <a:r>
              <a:rPr lang="zh-CN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学与练</a:t>
            </a:r>
            <a:r>
              <a:rPr lang="en-US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)</a:t>
            </a:r>
            <a:endParaRPr lang="zh-CN" altLang="zh-CN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5BAEE95-4661-4D4A-A4DE-508D604EF851}"/>
              </a:ext>
            </a:extLst>
          </p:cNvPr>
          <p:cNvSpPr/>
          <p:nvPr/>
        </p:nvSpPr>
        <p:spPr>
          <a:xfrm>
            <a:off x="1128518" y="3360387"/>
            <a:ext cx="5401607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Step 4</a:t>
            </a:r>
            <a:r>
              <a:rPr lang="zh-CN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　</a:t>
            </a:r>
            <a:r>
              <a:rPr lang="en-US" altLang="zh-CN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Pairwork</a:t>
            </a:r>
            <a:r>
              <a:rPr lang="en-US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(</a:t>
            </a:r>
            <a:r>
              <a:rPr lang="zh-CN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互动练习</a:t>
            </a:r>
            <a:r>
              <a:rPr lang="en-US" altLang="zh-CN" sz="2000" dirty="0">
                <a:cs typeface="+mn-ea"/>
                <a:sym typeface="+mn-lt"/>
              </a:rPr>
              <a:t>)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E2F6B39-F3EA-463A-9BF3-82F826911FB3}"/>
              </a:ext>
            </a:extLst>
          </p:cNvPr>
          <p:cNvSpPr/>
          <p:nvPr/>
        </p:nvSpPr>
        <p:spPr>
          <a:xfrm>
            <a:off x="1116956" y="4564880"/>
            <a:ext cx="5624040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Step5  Revision</a:t>
            </a:r>
            <a:r>
              <a:rPr lang="zh-CN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（复习总结）</a:t>
            </a:r>
            <a:endParaRPr lang="zh-CN" alt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5E09299-E060-47E1-8569-4C9F559B1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45" y="1927824"/>
            <a:ext cx="3756956" cy="37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071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A6B73FB-9A6D-42A0-ABCC-DD9B0111A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4CD414-FB2C-4F2A-A360-66C5796F8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" t="87222" r="51637" b="-514"/>
          <a:stretch/>
        </p:blipFill>
        <p:spPr>
          <a:xfrm>
            <a:off x="1964394" y="271813"/>
            <a:ext cx="7712041" cy="59343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F09EBC3-98F7-434A-BD1F-538A1D135C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" r="71519"/>
          <a:stretch/>
        </p:blipFill>
        <p:spPr>
          <a:xfrm>
            <a:off x="544011" y="2309343"/>
            <a:ext cx="3472405" cy="43578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53BA741-0183-499B-B72B-A6F9A7655DFC}"/>
              </a:ext>
            </a:extLst>
          </p:cNvPr>
          <p:cNvSpPr txBox="1"/>
          <p:nvPr/>
        </p:nvSpPr>
        <p:spPr>
          <a:xfrm>
            <a:off x="4392750" y="2838957"/>
            <a:ext cx="4016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5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5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习作教学</a:t>
            </a:r>
          </a:p>
        </p:txBody>
      </p:sp>
      <p:sp>
        <p:nvSpPr>
          <p:cNvPr id="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21F37E6-92EC-4BD4-A2FD-1AF2B350BFE1}"/>
              </a:ext>
            </a:extLst>
          </p:cNvPr>
          <p:cNvSpPr txBox="1"/>
          <p:nvPr/>
        </p:nvSpPr>
        <p:spPr>
          <a:xfrm>
            <a:off x="4458481" y="4013458"/>
            <a:ext cx="3884953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62CE1982-F9C6-43E2-A8EF-5386D92D87B5}"/>
              </a:ext>
            </a:extLst>
          </p:cNvPr>
          <p:cNvCxnSpPr>
            <a:cxnSpLocks/>
          </p:cNvCxnSpPr>
          <p:nvPr/>
        </p:nvCxnSpPr>
        <p:spPr>
          <a:xfrm>
            <a:off x="4547126" y="3831391"/>
            <a:ext cx="3707662" cy="0"/>
          </a:xfrm>
          <a:prstGeom prst="line">
            <a:avLst/>
          </a:prstGeom>
          <a:ln>
            <a:solidFill>
              <a:srgbClr val="8D7545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07C70EF2-3BFA-4C80-891D-2DFCA055FB6C}"/>
              </a:ext>
            </a:extLst>
          </p:cNvPr>
          <p:cNvCxnSpPr>
            <a:cxnSpLocks/>
          </p:cNvCxnSpPr>
          <p:nvPr/>
        </p:nvCxnSpPr>
        <p:spPr>
          <a:xfrm>
            <a:off x="4547126" y="2673923"/>
            <a:ext cx="3707662" cy="0"/>
          </a:xfrm>
          <a:prstGeom prst="line">
            <a:avLst/>
          </a:prstGeom>
          <a:ln>
            <a:solidFill>
              <a:srgbClr val="8D7545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524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1EA354E-859F-4938-808F-35C05BEAA098}"/>
              </a:ext>
            </a:extLst>
          </p:cNvPr>
          <p:cNvSpPr/>
          <p:nvPr/>
        </p:nvSpPr>
        <p:spPr>
          <a:xfrm>
            <a:off x="1366582" y="1406313"/>
            <a:ext cx="6175822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Step 1 Warm-up.</a:t>
            </a:r>
            <a:r>
              <a:rPr lang="zh-CN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（热身）</a:t>
            </a:r>
            <a:endParaRPr lang="zh-CN" alt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xmlns="" id="{0C0CEA7F-D2F8-4D52-B7C8-35494A9C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306" y="2473080"/>
            <a:ext cx="83676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cs typeface="+mn-ea"/>
                <a:sym typeface="+mn-lt"/>
              </a:rPr>
              <a:t>运用所学问候语如</a:t>
            </a:r>
            <a:r>
              <a:rPr lang="en-US" altLang="zh-CN" sz="2400" dirty="0">
                <a:cs typeface="+mn-ea"/>
                <a:sym typeface="+mn-lt"/>
              </a:rPr>
              <a:t>Hello./Hi./How are you?/ I’m </a:t>
            </a:r>
            <a:r>
              <a:rPr lang="en-US" altLang="zh-CN" sz="2400" dirty="0" err="1">
                <a:cs typeface="+mn-ea"/>
                <a:sym typeface="+mn-lt"/>
              </a:rPr>
              <a:t>fine,and</a:t>
            </a:r>
            <a:r>
              <a:rPr lang="en-US" altLang="zh-CN" sz="2400" dirty="0">
                <a:cs typeface="+mn-ea"/>
                <a:sym typeface="+mn-lt"/>
              </a:rPr>
              <a:t> how are you ? /Good morning ./I</a:t>
            </a:r>
            <a:r>
              <a:rPr lang="zh-CN" altLang="zh-CN" sz="2400" dirty="0">
                <a:cs typeface="+mn-ea"/>
                <a:sym typeface="+mn-lt"/>
              </a:rPr>
              <a:t>’</a:t>
            </a:r>
            <a:r>
              <a:rPr lang="en-US" altLang="zh-CN" sz="2400" dirty="0">
                <a:cs typeface="+mn-ea"/>
                <a:sym typeface="+mn-lt"/>
              </a:rPr>
              <a:t>m . . . </a:t>
            </a:r>
            <a:r>
              <a:rPr lang="zh-CN" altLang="zh-CN" sz="2400" dirty="0">
                <a:cs typeface="+mn-ea"/>
                <a:sym typeface="+mn-lt"/>
              </a:rPr>
              <a:t>进行师生间，男生女生间对话练习。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DA047F9-4AC9-4F7B-9057-695C060B9AC2}"/>
              </a:ext>
            </a:extLst>
          </p:cNvPr>
          <p:cNvSpPr/>
          <p:nvPr/>
        </p:nvSpPr>
        <p:spPr>
          <a:xfrm>
            <a:off x="1475306" y="4482284"/>
            <a:ext cx="93166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【</a:t>
            </a:r>
            <a:r>
              <a:rPr lang="en-US" altLang="zh-CN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Purpose:  </a:t>
            </a:r>
            <a:r>
              <a:rPr lang="zh-CN" altLang="zh-CN" sz="2400" dirty="0">
                <a:cs typeface="+mn-ea"/>
                <a:sym typeface="+mn-lt"/>
              </a:rPr>
              <a:t>通过师生之间的问候，拉近教师与学生之间的距离，男女生对话具有趣味性，调动学生情绪，活跃课堂气氛，使学生很快地进入英语学习状态。</a:t>
            </a:r>
            <a:r>
              <a:rPr lang="zh-CN" altLang="zh-CN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456516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5EFDBC9-ACD7-49C1-A844-1792968C5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1887937-DE66-4A48-A55E-A461D01A2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9B6FB11-EE38-4F71-866D-D2B94DF7F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33333" r="7595" b="41503"/>
          <a:stretch/>
        </p:blipFill>
        <p:spPr>
          <a:xfrm>
            <a:off x="1985244" y="2172826"/>
            <a:ext cx="4310580" cy="12446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E19C4915-1598-4FD7-A44A-D27FC93790DB}"/>
              </a:ext>
            </a:extLst>
          </p:cNvPr>
          <p:cNvSpPr txBox="1"/>
          <p:nvPr/>
        </p:nvSpPr>
        <p:spPr>
          <a:xfrm>
            <a:off x="5010230" y="1051070"/>
            <a:ext cx="296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EC98FF3-6743-4C94-B21E-129879FE347A}"/>
              </a:ext>
            </a:extLst>
          </p:cNvPr>
          <p:cNvSpPr txBox="1"/>
          <p:nvPr/>
        </p:nvSpPr>
        <p:spPr>
          <a:xfrm>
            <a:off x="2470964" y="2423299"/>
            <a:ext cx="333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3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教学目标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30D66A-CA0A-4763-927B-8312F5CFB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33333" r="7595" b="41503"/>
          <a:stretch/>
        </p:blipFill>
        <p:spPr>
          <a:xfrm>
            <a:off x="6391995" y="2172826"/>
            <a:ext cx="4310580" cy="12446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311EA84-220D-420D-BEF9-AC5B944E0A1B}"/>
              </a:ext>
            </a:extLst>
          </p:cNvPr>
          <p:cNvSpPr txBox="1"/>
          <p:nvPr/>
        </p:nvSpPr>
        <p:spPr>
          <a:xfrm>
            <a:off x="6877715" y="2423299"/>
            <a:ext cx="333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3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教学重点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B17F5E3-E8B7-423B-A556-F31B651197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33333" r="7595" b="41503"/>
          <a:stretch/>
        </p:blipFill>
        <p:spPr>
          <a:xfrm>
            <a:off x="2470964" y="3773347"/>
            <a:ext cx="4310580" cy="12446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AC5554CF-CD66-4AEC-80AF-C7FED4B91290}"/>
              </a:ext>
            </a:extLst>
          </p:cNvPr>
          <p:cNvSpPr txBox="1"/>
          <p:nvPr/>
        </p:nvSpPr>
        <p:spPr>
          <a:xfrm>
            <a:off x="2956684" y="4023820"/>
            <a:ext cx="333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3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教学过程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A533D62-D029-47BB-9105-01B3C97101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33333" r="7595" b="41503"/>
          <a:stretch/>
        </p:blipFill>
        <p:spPr>
          <a:xfrm>
            <a:off x="6877715" y="3773347"/>
            <a:ext cx="4310580" cy="12446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2735726-FF1F-4F1D-917B-8B976E821DAF}"/>
              </a:ext>
            </a:extLst>
          </p:cNvPr>
          <p:cNvSpPr txBox="1"/>
          <p:nvPr/>
        </p:nvSpPr>
        <p:spPr>
          <a:xfrm>
            <a:off x="7363435" y="4023820"/>
            <a:ext cx="333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3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习作教学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FCD2BCA-9812-4556-A3EE-ED38EBBA3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49" y="645683"/>
            <a:ext cx="1057996" cy="105799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AAA1F16-FF27-462A-9DF7-BB2507AE7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10" y="577849"/>
            <a:ext cx="1057996" cy="10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43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xmlns="" id="{D8D1EB3C-D83D-462D-B5B0-3FD3FD956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375" y="3858480"/>
            <a:ext cx="7779621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Mr. Li: Hello! Good morning.</a:t>
            </a:r>
            <a:endParaRPr lang="zh-CN" altLang="zh-CN" sz="2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　  </a:t>
            </a:r>
            <a:r>
              <a:rPr lang="en-US" altLang="zh-CN" sz="2400" dirty="0" err="1">
                <a:cs typeface="+mn-ea"/>
                <a:sym typeface="+mn-lt"/>
              </a:rPr>
              <a:t>Ss</a:t>
            </a:r>
            <a:r>
              <a:rPr lang="en-US" altLang="zh-CN" sz="2400" dirty="0">
                <a:cs typeface="+mn-ea"/>
                <a:sym typeface="+mn-lt"/>
              </a:rPr>
              <a:t>: Good morning.</a:t>
            </a:r>
            <a:endParaRPr lang="zh-CN" altLang="zh-CN" sz="2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       Mr. Li: What’s your name?</a:t>
            </a:r>
            <a:endParaRPr lang="zh-CN" altLang="zh-CN" sz="2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       </a:t>
            </a:r>
            <a:r>
              <a:rPr lang="en-US" altLang="zh-CN" sz="2400" dirty="0" err="1">
                <a:cs typeface="+mn-ea"/>
                <a:sym typeface="+mn-lt"/>
              </a:rPr>
              <a:t>Ss</a:t>
            </a:r>
            <a:r>
              <a:rPr lang="en-US" altLang="zh-CN" sz="2400" dirty="0">
                <a:cs typeface="+mn-ea"/>
                <a:sym typeface="+mn-lt"/>
              </a:rPr>
              <a:t>: I’m…</a:t>
            </a:r>
            <a:endParaRPr lang="zh-CN" altLang="zh-CN" sz="24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54B4F63-6882-4DFB-9587-589F0B65B768}"/>
              </a:ext>
            </a:extLst>
          </p:cNvPr>
          <p:cNvSpPr/>
          <p:nvPr/>
        </p:nvSpPr>
        <p:spPr>
          <a:xfrm>
            <a:off x="1511355" y="1467985"/>
            <a:ext cx="8148518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Step 2. Leading in and Presentation</a:t>
            </a:r>
            <a:endParaRPr lang="zh-CN" altLang="zh-CN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xmlns="" id="{4A8AD1F5-F8A1-4846-B0BF-51F18F4D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14" y="2598589"/>
            <a:ext cx="9396412" cy="113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 err="1">
                <a:cs typeface="+mn-ea"/>
                <a:sym typeface="+mn-lt"/>
              </a:rPr>
              <a:t>Ms</a:t>
            </a:r>
            <a:r>
              <a:rPr lang="en-US" altLang="zh-CN" sz="2400" dirty="0">
                <a:cs typeface="+mn-ea"/>
                <a:sym typeface="+mn-lt"/>
              </a:rPr>
              <a:t> </a:t>
            </a:r>
            <a:r>
              <a:rPr lang="en-US" altLang="zh-CN" sz="2400" dirty="0" err="1">
                <a:cs typeface="+mn-ea"/>
                <a:sym typeface="+mn-lt"/>
              </a:rPr>
              <a:t>Meng</a:t>
            </a:r>
            <a:r>
              <a:rPr lang="zh-CN" altLang="zh-CN" sz="2400" dirty="0">
                <a:cs typeface="+mn-ea"/>
                <a:sym typeface="+mn-lt"/>
              </a:rPr>
              <a:t>： </a:t>
            </a:r>
            <a:r>
              <a:rPr lang="en-US" altLang="zh-CN" sz="2400" dirty="0">
                <a:cs typeface="+mn-ea"/>
                <a:sym typeface="+mn-lt"/>
              </a:rPr>
              <a:t>Hi, I’m </a:t>
            </a:r>
            <a:r>
              <a:rPr lang="en-US" altLang="zh-CN" sz="2400" dirty="0" err="1">
                <a:cs typeface="+mn-ea"/>
                <a:sym typeface="+mn-lt"/>
              </a:rPr>
              <a:t>Ms</a:t>
            </a:r>
            <a:r>
              <a:rPr lang="en-US" altLang="zh-CN" sz="2400" dirty="0">
                <a:cs typeface="+mn-ea"/>
                <a:sym typeface="+mn-lt"/>
              </a:rPr>
              <a:t> </a:t>
            </a:r>
            <a:r>
              <a:rPr lang="en-US" altLang="zh-CN" sz="2400" dirty="0" err="1">
                <a:cs typeface="+mn-ea"/>
                <a:sym typeface="+mn-lt"/>
              </a:rPr>
              <a:t>Meng</a:t>
            </a:r>
            <a:r>
              <a:rPr lang="en-US" altLang="zh-CN" sz="2400" dirty="0">
                <a:cs typeface="+mn-ea"/>
                <a:sym typeface="+mn-lt"/>
              </a:rPr>
              <a:t> . What’s your name?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　  </a:t>
            </a:r>
            <a:r>
              <a:rPr lang="en-US" altLang="zh-CN" sz="2400" dirty="0">
                <a:cs typeface="+mn-ea"/>
                <a:sym typeface="+mn-lt"/>
              </a:rPr>
              <a:t>Sam:    Hello, I’m Sam.</a:t>
            </a:r>
            <a:endParaRPr lang="zh-CN" altLang="zh-CN" sz="2400" dirty="0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E8C8AEE-1D9E-4E21-A8F2-7416D5150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0" y="3170060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5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xmlns="" id="{021CB9A9-99AA-4B94-9B2B-BD1C6FC08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770" y="2212273"/>
            <a:ext cx="7545872" cy="41242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cs typeface="+mn-ea"/>
                <a:sym typeface="+mn-lt"/>
              </a:rPr>
              <a:t>                   </a:t>
            </a:r>
            <a:r>
              <a:rPr lang="zh-CN" altLang="zh-CN" sz="2400" dirty="0">
                <a:cs typeface="+mn-ea"/>
                <a:sym typeface="+mn-lt"/>
              </a:rPr>
              <a:t>听录音指图片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cs typeface="+mn-ea"/>
                <a:sym typeface="+mn-lt"/>
              </a:rPr>
              <a:t>                   </a:t>
            </a:r>
            <a:r>
              <a:rPr lang="zh-CN" altLang="zh-CN" sz="2400" dirty="0">
                <a:cs typeface="+mn-ea"/>
                <a:sym typeface="+mn-lt"/>
              </a:rPr>
              <a:t>学生跟读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cs typeface="+mn-ea"/>
                <a:sym typeface="+mn-lt"/>
              </a:rPr>
              <a:t>              </a:t>
            </a:r>
            <a:r>
              <a:rPr lang="zh-CN" altLang="en-US" sz="2400" dirty="0">
                <a:cs typeface="+mn-ea"/>
                <a:sym typeface="+mn-lt"/>
              </a:rPr>
              <a:t>　 </a:t>
            </a:r>
            <a:r>
              <a:rPr lang="zh-CN" altLang="zh-CN" sz="2400" dirty="0">
                <a:cs typeface="+mn-ea"/>
                <a:sym typeface="+mn-lt"/>
              </a:rPr>
              <a:t>纠正学生的发音</a:t>
            </a:r>
          </a:p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altLang="zh-CN" sz="2400" dirty="0">
                <a:cs typeface="+mn-ea"/>
                <a:sym typeface="+mn-lt"/>
              </a:rPr>
              <a:t>                   </a:t>
            </a:r>
            <a:r>
              <a:rPr lang="zh-CN" altLang="zh-CN" sz="2400" dirty="0">
                <a:cs typeface="+mn-ea"/>
                <a:sym typeface="+mn-lt"/>
              </a:rPr>
              <a:t>小组朗读对话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sz="2400" dirty="0">
                <a:cs typeface="+mn-ea"/>
                <a:sym typeface="+mn-lt"/>
              </a:rPr>
              <a:t>【</a:t>
            </a:r>
            <a:r>
              <a:rPr lang="en-US" altLang="zh-CN" sz="2400" dirty="0">
                <a:cs typeface="+mn-ea"/>
                <a:sym typeface="+mn-lt"/>
              </a:rPr>
              <a:t>Purpose:</a:t>
            </a:r>
            <a:r>
              <a:rPr lang="zh-CN" altLang="zh-CN" sz="2400" dirty="0">
                <a:cs typeface="+mn-ea"/>
                <a:sym typeface="+mn-lt"/>
              </a:rPr>
              <a:t>　听，指，说。纠正发音，打好基础。语言教学要贯彻整体性原则，</a:t>
            </a:r>
            <a:r>
              <a:rPr lang="en-US" altLang="zh-CN" sz="2400" dirty="0">
                <a:cs typeface="+mn-ea"/>
                <a:sym typeface="+mn-lt"/>
              </a:rPr>
              <a:t>“</a:t>
            </a:r>
            <a:r>
              <a:rPr lang="zh-CN" altLang="zh-CN" sz="2400" dirty="0">
                <a:cs typeface="+mn-ea"/>
                <a:sym typeface="+mn-lt"/>
              </a:rPr>
              <a:t>句不离词，词不离句！</a:t>
            </a:r>
            <a:r>
              <a:rPr lang="en-US" altLang="zh-CN" sz="2400" dirty="0">
                <a:cs typeface="+mn-ea"/>
                <a:sym typeface="+mn-lt"/>
              </a:rPr>
              <a:t>”</a:t>
            </a:r>
            <a:r>
              <a:rPr lang="zh-CN" altLang="zh-CN" sz="2400" dirty="0">
                <a:cs typeface="+mn-ea"/>
                <a:sym typeface="+mn-lt"/>
              </a:rPr>
              <a:t>让学生学会应用新知。】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E1BEC67-B86E-461C-B1F1-2853F3954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770" y="1460208"/>
            <a:ext cx="7195368" cy="7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Step 3  Learning and </a:t>
            </a:r>
            <a:r>
              <a:rPr lang="en-US" altLang="zh-CN" sz="3200" dirty="0" err="1">
                <a:cs typeface="+mn-ea"/>
                <a:sym typeface="+mn-lt"/>
              </a:rPr>
              <a:t>Pritice</a:t>
            </a:r>
            <a:r>
              <a:rPr lang="en-US" altLang="zh-CN" sz="3200" dirty="0">
                <a:cs typeface="+mn-ea"/>
                <a:sym typeface="+mn-lt"/>
              </a:rPr>
              <a:t> (</a:t>
            </a:r>
            <a:r>
              <a:rPr lang="zh-CN" altLang="zh-CN" sz="3200" dirty="0">
                <a:cs typeface="+mn-ea"/>
                <a:sym typeface="+mn-lt"/>
              </a:rPr>
              <a:t>学与练</a:t>
            </a:r>
            <a:r>
              <a:rPr lang="en-US" altLang="zh-CN" sz="3200" dirty="0">
                <a:cs typeface="+mn-ea"/>
                <a:sym typeface="+mn-lt"/>
              </a:rPr>
              <a:t>)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209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154D283-C8EE-42D8-A2DD-459AD1E7C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77" y="1878978"/>
            <a:ext cx="7163531" cy="8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cs typeface="+mn-ea"/>
                <a:sym typeface="+mn-lt"/>
              </a:rPr>
              <a:t>Step 4</a:t>
            </a:r>
            <a:r>
              <a:rPr lang="zh-CN" altLang="en-US" sz="3600" dirty="0">
                <a:cs typeface="+mn-ea"/>
                <a:sym typeface="+mn-lt"/>
              </a:rPr>
              <a:t>　</a:t>
            </a:r>
            <a:r>
              <a:rPr lang="en-US" altLang="zh-CN" sz="3600" dirty="0" err="1">
                <a:cs typeface="+mn-ea"/>
                <a:sym typeface="+mn-lt"/>
              </a:rPr>
              <a:t>Pairwork</a:t>
            </a:r>
            <a:r>
              <a:rPr lang="en-US" altLang="zh-CN" sz="3600" dirty="0">
                <a:cs typeface="+mn-ea"/>
                <a:sym typeface="+mn-lt"/>
              </a:rPr>
              <a:t>(</a:t>
            </a:r>
            <a:r>
              <a:rPr lang="zh-CN" altLang="en-US" sz="3600" dirty="0">
                <a:cs typeface="+mn-ea"/>
                <a:sym typeface="+mn-lt"/>
              </a:rPr>
              <a:t>互动练习</a:t>
            </a:r>
            <a:r>
              <a:rPr lang="en-US" altLang="zh-CN" sz="3600" dirty="0">
                <a:cs typeface="+mn-ea"/>
                <a:sym typeface="+mn-lt"/>
              </a:rPr>
              <a:t>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05E0722E-7AE4-4F9C-9D9E-30418E77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78" y="2970097"/>
            <a:ext cx="7717440" cy="254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cs typeface="+mn-ea"/>
                <a:sym typeface="+mn-lt"/>
              </a:rPr>
              <a:t>完成任务</a:t>
            </a:r>
            <a:r>
              <a:rPr lang="en-US" altLang="zh-CN" sz="2800" dirty="0">
                <a:cs typeface="+mn-ea"/>
                <a:sym typeface="+mn-lt"/>
              </a:rPr>
              <a:t>1  </a:t>
            </a:r>
            <a:r>
              <a:rPr lang="zh-CN" altLang="en-US" sz="2800" dirty="0">
                <a:cs typeface="+mn-ea"/>
                <a:sym typeface="+mn-lt"/>
              </a:rPr>
              <a:t>追太阳游戏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cs typeface="+mn-ea"/>
                <a:sym typeface="+mn-lt"/>
              </a:rPr>
              <a:t>完成任务</a:t>
            </a:r>
            <a:r>
              <a:rPr lang="en-US" altLang="zh-CN" sz="2800" dirty="0">
                <a:cs typeface="+mn-ea"/>
                <a:sym typeface="+mn-lt"/>
              </a:rPr>
              <a:t>2  </a:t>
            </a:r>
            <a:r>
              <a:rPr lang="zh-CN" altLang="en-US" sz="2800" dirty="0">
                <a:cs typeface="+mn-ea"/>
                <a:sym typeface="+mn-lt"/>
              </a:rPr>
              <a:t>传话竞赛：</a:t>
            </a:r>
            <a:r>
              <a:rPr lang="en-US" altLang="zh-CN" sz="2800" dirty="0">
                <a:cs typeface="+mn-ea"/>
                <a:sym typeface="+mn-lt"/>
              </a:rPr>
              <a:t>What’s your name</a:t>
            </a:r>
            <a:r>
              <a:rPr lang="zh-CN" altLang="en-US" sz="2800" dirty="0">
                <a:cs typeface="+mn-ea"/>
                <a:sym typeface="+mn-lt"/>
              </a:rPr>
              <a:t>？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cs typeface="+mn-ea"/>
                <a:sym typeface="+mn-lt"/>
              </a:rPr>
              <a:t>完成任务</a:t>
            </a:r>
            <a:r>
              <a:rPr lang="en-US" altLang="zh-CN" sz="2800" dirty="0">
                <a:cs typeface="+mn-ea"/>
                <a:sym typeface="+mn-lt"/>
              </a:rPr>
              <a:t>3  </a:t>
            </a:r>
            <a:r>
              <a:rPr lang="zh-CN" altLang="en-US" sz="2800" dirty="0">
                <a:cs typeface="+mn-ea"/>
                <a:sym typeface="+mn-lt"/>
              </a:rPr>
              <a:t>歌曲“</a:t>
            </a:r>
            <a:r>
              <a:rPr lang="en-US" altLang="zh-CN" sz="2800" dirty="0">
                <a:cs typeface="+mn-ea"/>
                <a:sym typeface="+mn-lt"/>
              </a:rPr>
              <a:t>Good morning!”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3E0F1B0-16FF-4DB6-94AA-EB95DCF88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38" y="1111786"/>
            <a:ext cx="4369443" cy="43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6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1A17F01-C11B-4E0B-85B8-0FC39456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007" y="1879987"/>
            <a:ext cx="974598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5600"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dirty="0">
                <a:cs typeface="+mn-ea"/>
                <a:sym typeface="+mn-lt"/>
              </a:rPr>
              <a:t>【 </a:t>
            </a:r>
            <a:r>
              <a:rPr lang="en-US" altLang="zh-CN" sz="2400" b="1" dirty="0">
                <a:cs typeface="+mn-ea"/>
                <a:sym typeface="+mn-lt"/>
              </a:rPr>
              <a:t>Purpose1:</a:t>
            </a:r>
            <a:r>
              <a:rPr lang="zh-CN" altLang="en-US" sz="2400" dirty="0">
                <a:cs typeface="+mn-ea"/>
                <a:sym typeface="+mn-lt"/>
              </a:rPr>
              <a:t>　对话练习使学生学会了应用新知，同时通过太阳的移动，使学生对</a:t>
            </a:r>
            <a:r>
              <a:rPr lang="en-US" altLang="zh-CN" sz="2400" dirty="0">
                <a:cs typeface="+mn-ea"/>
                <a:sym typeface="+mn-lt"/>
              </a:rPr>
              <a:t>morning</a:t>
            </a:r>
            <a:r>
              <a:rPr lang="zh-CN" altLang="en-US" sz="2400" dirty="0">
                <a:cs typeface="+mn-ea"/>
                <a:sym typeface="+mn-lt"/>
              </a:rPr>
              <a:t>和</a:t>
            </a:r>
            <a:r>
              <a:rPr lang="en-US" altLang="zh-CN" sz="2400" dirty="0">
                <a:cs typeface="+mn-ea"/>
                <a:sym typeface="+mn-lt"/>
              </a:rPr>
              <a:t>afternoon</a:t>
            </a:r>
            <a:r>
              <a:rPr lang="zh-CN" altLang="en-US" sz="2400" dirty="0">
                <a:cs typeface="+mn-ea"/>
                <a:sym typeface="+mn-lt"/>
              </a:rPr>
              <a:t>的概念有了更精确的理解。</a:t>
            </a:r>
            <a:r>
              <a:rPr lang="en-US" altLang="zh-CN" sz="2400" b="1" dirty="0">
                <a:cs typeface="+mn-ea"/>
                <a:sym typeface="+mn-lt"/>
              </a:rPr>
              <a:t>】</a:t>
            </a:r>
            <a:r>
              <a:rPr lang="en-US" altLang="zh-CN" sz="2400" dirty="0">
                <a:cs typeface="+mn-ea"/>
                <a:sym typeface="+mn-lt"/>
              </a:rPr>
              <a:t> </a:t>
            </a:r>
            <a:r>
              <a:rPr lang="en-US" altLang="zh-CN" sz="2400" b="1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  <a:p>
            <a:pPr indent="355600"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b="1" dirty="0">
                <a:cs typeface="+mn-ea"/>
                <a:sym typeface="+mn-lt"/>
              </a:rPr>
              <a:t>【Purpose2:   </a:t>
            </a:r>
            <a:r>
              <a:rPr lang="zh-CN" altLang="en-US" sz="2400" dirty="0">
                <a:cs typeface="+mn-ea"/>
                <a:sym typeface="+mn-lt"/>
              </a:rPr>
              <a:t>激烈的竞赛是对课堂新知的巩固，同时通过与同伴的合作，让学生体会合作学习的乐趣，培养学生的团队意识。</a:t>
            </a:r>
            <a:r>
              <a:rPr lang="en-US" altLang="zh-CN" sz="2400" b="1" dirty="0">
                <a:cs typeface="+mn-ea"/>
                <a:sym typeface="+mn-lt"/>
              </a:rPr>
              <a:t>】</a:t>
            </a:r>
            <a:endParaRPr lang="en-US" altLang="zh-CN" sz="2400" dirty="0">
              <a:cs typeface="+mn-ea"/>
              <a:sym typeface="+mn-lt"/>
            </a:endParaRPr>
          </a:p>
          <a:p>
            <a:pPr indent="355600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 </a:t>
            </a:r>
            <a:r>
              <a:rPr lang="en-US" altLang="zh-CN" sz="2400" b="1" dirty="0">
                <a:cs typeface="+mn-ea"/>
                <a:sym typeface="+mn-lt"/>
              </a:rPr>
              <a:t>【Purpose3:   </a:t>
            </a:r>
            <a:r>
              <a:rPr lang="zh-CN" altLang="en-US" sz="2400" dirty="0">
                <a:cs typeface="+mn-ea"/>
                <a:sym typeface="+mn-lt"/>
              </a:rPr>
              <a:t>利用</a:t>
            </a:r>
            <a:r>
              <a:rPr lang="en-US" altLang="zh-CN" sz="2400" dirty="0">
                <a:cs typeface="+mn-ea"/>
                <a:sym typeface="+mn-lt"/>
              </a:rPr>
              <a:t>flash</a:t>
            </a:r>
            <a:r>
              <a:rPr lang="zh-CN" altLang="en-US" sz="2400" dirty="0">
                <a:cs typeface="+mn-ea"/>
                <a:sym typeface="+mn-lt"/>
              </a:rPr>
              <a:t>播放课文中的歌曲，让学生在轻松、愉快的学习氛围中</a:t>
            </a:r>
            <a:r>
              <a:rPr lang="en-US" altLang="zh-CN" sz="2400" dirty="0">
                <a:cs typeface="+mn-ea"/>
                <a:sym typeface="+mn-lt"/>
              </a:rPr>
              <a:t>,</a:t>
            </a:r>
            <a:r>
              <a:rPr lang="zh-CN" altLang="en-US" sz="2400" dirty="0">
                <a:cs typeface="+mn-ea"/>
                <a:sym typeface="+mn-lt"/>
              </a:rPr>
              <a:t>复习巩固本课的知识点。</a:t>
            </a:r>
            <a:r>
              <a:rPr lang="en-US" altLang="zh-CN" sz="2400" b="1" dirty="0">
                <a:cs typeface="+mn-ea"/>
                <a:sym typeface="+mn-lt"/>
              </a:rPr>
              <a:t>】</a:t>
            </a:r>
            <a:endParaRPr lang="en-US" altLang="zh-CN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4016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BAE091-02D2-4721-AF06-730BC218C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490" y="2535570"/>
            <a:ext cx="916470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早上和上午应说：“</a:t>
            </a:r>
            <a:r>
              <a:rPr lang="en-US" altLang="zh-CN" sz="2800" dirty="0">
                <a:cs typeface="+mn-ea"/>
                <a:sym typeface="+mn-lt"/>
              </a:rPr>
              <a:t>Good morning .”</a:t>
            </a:r>
          </a:p>
          <a:p>
            <a:pPr indent="355600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下午应说：“</a:t>
            </a:r>
            <a:r>
              <a:rPr lang="en-US" altLang="zh-CN" sz="2800" dirty="0">
                <a:cs typeface="+mn-ea"/>
                <a:sym typeface="+mn-lt"/>
              </a:rPr>
              <a:t>Good afternoon.”</a:t>
            </a:r>
            <a:r>
              <a:rPr lang="zh-CN" altLang="en-US" sz="2800" dirty="0">
                <a:cs typeface="+mn-ea"/>
                <a:sym typeface="+mn-lt"/>
              </a:rPr>
              <a:t> </a:t>
            </a:r>
          </a:p>
          <a:p>
            <a:pPr indent="355600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对话：</a:t>
            </a:r>
            <a:r>
              <a:rPr lang="en-US" altLang="zh-CN" sz="2800" dirty="0">
                <a:cs typeface="+mn-ea"/>
                <a:sym typeface="+mn-lt"/>
              </a:rPr>
              <a:t>What’s your name?</a:t>
            </a:r>
          </a:p>
          <a:p>
            <a:pPr indent="355600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              </a:t>
            </a:r>
            <a:r>
              <a:rPr lang="en-US" altLang="zh-CN" sz="2800" dirty="0">
                <a:cs typeface="+mn-ea"/>
                <a:sym typeface="+mn-lt"/>
              </a:rPr>
              <a:t>I’m ....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EE54DD-D31D-4D98-9DE6-061ED4F7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518" y="1678245"/>
            <a:ext cx="7500555" cy="7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Step5</a:t>
            </a:r>
            <a:r>
              <a:rPr lang="zh-CN" altLang="en-US" sz="3200" dirty="0">
                <a:cs typeface="+mn-ea"/>
                <a:sym typeface="+mn-lt"/>
              </a:rPr>
              <a:t>．</a:t>
            </a:r>
            <a:r>
              <a:rPr lang="en-US" altLang="zh-CN" sz="3200" dirty="0">
                <a:cs typeface="+mn-ea"/>
                <a:sym typeface="+mn-lt"/>
              </a:rPr>
              <a:t>Revision</a:t>
            </a:r>
            <a:r>
              <a:rPr lang="zh-CN" altLang="en-US" sz="3200" dirty="0">
                <a:cs typeface="+mn-ea"/>
                <a:sym typeface="+mn-lt"/>
              </a:rPr>
              <a:t>（复习总结）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7FF8A8-C4BB-44FA-999C-1E81F46C9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725" y="5316048"/>
            <a:ext cx="10343910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【Purpose:   </a:t>
            </a:r>
            <a:r>
              <a:rPr lang="zh-CN" altLang="en-US" sz="2400" dirty="0">
                <a:cs typeface="+mn-ea"/>
                <a:sym typeface="+mn-lt"/>
              </a:rPr>
              <a:t>师生共同回顾本课的知识点，加深记忆，加强素质教育。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C16AB81-67A7-4DE3-9BF1-FE9E26A77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80" y="1171570"/>
            <a:ext cx="4681959" cy="46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2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149D7E7-086D-418D-B8FC-4D8EB8604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73C1721-610E-47B2-82E3-FFA48DCAA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" t="87222" r="51637" b="-514"/>
          <a:stretch/>
        </p:blipFill>
        <p:spPr>
          <a:xfrm>
            <a:off x="3750790" y="469059"/>
            <a:ext cx="7693297" cy="59198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B85B881-FD0E-4069-AB0C-DF3C87EAB3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8" t="21111" r="26217"/>
          <a:stretch/>
        </p:blipFill>
        <p:spPr>
          <a:xfrm flipH="1">
            <a:off x="222168" y="2122516"/>
            <a:ext cx="5873831" cy="38396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272666E-4895-44D2-AACB-3ACB809892A0}"/>
              </a:ext>
            </a:extLst>
          </p:cNvPr>
          <p:cNvSpPr txBox="1"/>
          <p:nvPr/>
        </p:nvSpPr>
        <p:spPr>
          <a:xfrm>
            <a:off x="5802609" y="2558656"/>
            <a:ext cx="4878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6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THANK YOU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47913D5-2057-4A71-B629-862666AB4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37" y="992398"/>
            <a:ext cx="1406752" cy="14067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F11A9-E34B-4568-BDAD-1570EC8E8E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2" y="231495"/>
            <a:ext cx="2161654" cy="216165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FDF95917-EA49-4558-8F60-85193BEBCA00}"/>
              </a:ext>
            </a:extLst>
          </p:cNvPr>
          <p:cNvGrpSpPr/>
          <p:nvPr/>
        </p:nvGrpSpPr>
        <p:grpSpPr>
          <a:xfrm>
            <a:off x="6537888" y="4341854"/>
            <a:ext cx="3097913" cy="894465"/>
            <a:chOff x="283765" y="228279"/>
            <a:chExt cx="4310580" cy="12446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1B5F1B51-34FB-47EC-B6F1-62EA3FEEF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EC078FE-75F1-4C3D-A98D-7F07BAC43CBE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91AF4D91-5003-4E55-B892-ED9A9AB131EE}"/>
              </a:ext>
            </a:extLst>
          </p:cNvPr>
          <p:cNvSpPr txBox="1"/>
          <p:nvPr/>
        </p:nvSpPr>
        <p:spPr>
          <a:xfrm>
            <a:off x="6299500" y="3619366"/>
            <a:ext cx="3884953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795982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A6B73FB-9A6D-42A0-ABCC-DD9B0111A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4CD414-FB2C-4F2A-A360-66C5796F8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" t="87222" r="51637" b="-514"/>
          <a:stretch/>
        </p:blipFill>
        <p:spPr>
          <a:xfrm>
            <a:off x="1964394" y="271813"/>
            <a:ext cx="7712041" cy="59343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F09EBC3-98F7-434A-BD1F-538A1D135C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" r="71519"/>
          <a:stretch/>
        </p:blipFill>
        <p:spPr>
          <a:xfrm>
            <a:off x="544011" y="2309343"/>
            <a:ext cx="3472405" cy="43578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53BA741-0183-499B-B72B-A6F9A7655DFC}"/>
              </a:ext>
            </a:extLst>
          </p:cNvPr>
          <p:cNvSpPr txBox="1"/>
          <p:nvPr/>
        </p:nvSpPr>
        <p:spPr>
          <a:xfrm>
            <a:off x="4392750" y="2838957"/>
            <a:ext cx="4016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5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r>
              <a:rPr lang="zh-CN" altLang="en-US" sz="5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学习目标</a:t>
            </a:r>
          </a:p>
        </p:txBody>
      </p:sp>
      <p:sp>
        <p:nvSpPr>
          <p:cNvPr id="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21F37E6-92EC-4BD4-A2FD-1AF2B350BFE1}"/>
              </a:ext>
            </a:extLst>
          </p:cNvPr>
          <p:cNvSpPr txBox="1"/>
          <p:nvPr/>
        </p:nvSpPr>
        <p:spPr>
          <a:xfrm>
            <a:off x="4458481" y="4013458"/>
            <a:ext cx="3884953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62CE1982-F9C6-43E2-A8EF-5386D92D87B5}"/>
              </a:ext>
            </a:extLst>
          </p:cNvPr>
          <p:cNvCxnSpPr>
            <a:cxnSpLocks/>
          </p:cNvCxnSpPr>
          <p:nvPr/>
        </p:nvCxnSpPr>
        <p:spPr>
          <a:xfrm>
            <a:off x="4547126" y="3831391"/>
            <a:ext cx="3707662" cy="0"/>
          </a:xfrm>
          <a:prstGeom prst="line">
            <a:avLst/>
          </a:prstGeom>
          <a:ln>
            <a:solidFill>
              <a:srgbClr val="8D7545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07C70EF2-3BFA-4C80-891D-2DFCA055FB6C}"/>
              </a:ext>
            </a:extLst>
          </p:cNvPr>
          <p:cNvCxnSpPr>
            <a:cxnSpLocks/>
          </p:cNvCxnSpPr>
          <p:nvPr/>
        </p:nvCxnSpPr>
        <p:spPr>
          <a:xfrm>
            <a:off x="4547126" y="2673923"/>
            <a:ext cx="3707662" cy="0"/>
          </a:xfrm>
          <a:prstGeom prst="line">
            <a:avLst/>
          </a:prstGeom>
          <a:ln>
            <a:solidFill>
              <a:srgbClr val="8D7545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946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B7618B4-106B-4CB0-9742-FA5573847591}"/>
              </a:ext>
            </a:extLst>
          </p:cNvPr>
          <p:cNvSpPr/>
          <p:nvPr/>
        </p:nvSpPr>
        <p:spPr>
          <a:xfrm>
            <a:off x="1563981" y="1406313"/>
            <a:ext cx="6828344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一、说教材（</a:t>
            </a:r>
            <a:r>
              <a:rPr lang="en-US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Teaching material</a:t>
            </a:r>
            <a:r>
              <a:rPr lang="zh-CN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）</a:t>
            </a:r>
            <a:r>
              <a:rPr lang="en-US" altLang="zh-C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:</a:t>
            </a:r>
            <a:endParaRPr lang="zh-CN" altLang="zh-CN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8B5C06E-5730-4590-96AD-5B9301D82489}"/>
              </a:ext>
            </a:extLst>
          </p:cNvPr>
          <p:cNvSpPr/>
          <p:nvPr/>
        </p:nvSpPr>
        <p:spPr>
          <a:xfrm>
            <a:off x="1545399" y="2126392"/>
            <a:ext cx="3850734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zh-CN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、本课在教材中的地位 ：</a:t>
            </a:r>
            <a:endParaRPr lang="zh-CN" alt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DF5738F-1EDD-4695-A768-A7A1456090FD}"/>
              </a:ext>
            </a:extLst>
          </p:cNvPr>
          <p:cNvSpPr/>
          <p:nvPr/>
        </p:nvSpPr>
        <p:spPr>
          <a:xfrm>
            <a:off x="1734979" y="2880894"/>
            <a:ext cx="87220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cs typeface="+mn-ea"/>
                <a:sym typeface="+mn-lt"/>
              </a:rPr>
              <a:t>　　</a:t>
            </a:r>
            <a:r>
              <a:rPr lang="zh-CN" altLang="zh-CN" sz="2000" dirty="0">
                <a:cs typeface="+mn-ea"/>
                <a:sym typeface="+mn-lt"/>
              </a:rPr>
              <a:t>本课是《新标准英语》小学三年级起始</a:t>
            </a:r>
            <a:r>
              <a:rPr lang="zh-CN" altLang="zh-CN" sz="2000" dirty="0" smtClean="0">
                <a:cs typeface="+mn-ea"/>
                <a:sym typeface="+mn-lt"/>
              </a:rPr>
              <a:t>用</a:t>
            </a:r>
            <a:r>
              <a:rPr lang="zh-CN" altLang="en-US" sz="2000" dirty="0" smtClean="0">
                <a:cs typeface="+mn-ea"/>
                <a:sym typeface="+mn-lt"/>
              </a:rPr>
              <a:t>优品</a:t>
            </a:r>
            <a:r>
              <a:rPr lang="zh-CN" altLang="zh-CN" sz="2000" dirty="0" smtClean="0">
                <a:cs typeface="+mn-ea"/>
                <a:sym typeface="+mn-lt"/>
              </a:rPr>
              <a:t>册</a:t>
            </a:r>
            <a:r>
              <a:rPr lang="zh-CN" altLang="zh-CN" sz="2000" dirty="0">
                <a:cs typeface="+mn-ea"/>
                <a:sym typeface="+mn-lt"/>
              </a:rPr>
              <a:t>《</a:t>
            </a:r>
            <a:r>
              <a:rPr lang="en-US" altLang="zh-CN" sz="2000" dirty="0">
                <a:cs typeface="+mn-ea"/>
                <a:sym typeface="+mn-lt"/>
              </a:rPr>
              <a:t>Module2  Unit2  What’s your name?</a:t>
            </a:r>
            <a:r>
              <a:rPr lang="zh-CN" altLang="zh-CN" sz="2000" dirty="0">
                <a:cs typeface="+mn-ea"/>
                <a:sym typeface="+mn-lt"/>
              </a:rPr>
              <a:t>》本单元</a:t>
            </a:r>
            <a:r>
              <a:rPr lang="zh-CN" altLang="zh-CN" sz="2000" dirty="0" smtClean="0">
                <a:cs typeface="+mn-ea"/>
                <a:sym typeface="+mn-lt"/>
              </a:rPr>
              <a:t>是</a:t>
            </a:r>
            <a:r>
              <a:rPr lang="zh-CN" altLang="en-US" sz="2000" dirty="0" smtClean="0">
                <a:cs typeface="+mn-ea"/>
                <a:sym typeface="+mn-lt"/>
              </a:rPr>
              <a:t>优品</a:t>
            </a:r>
            <a:r>
              <a:rPr lang="zh-CN" altLang="zh-CN" sz="2000" dirty="0" smtClean="0">
                <a:cs typeface="+mn-ea"/>
                <a:sym typeface="+mn-lt"/>
              </a:rPr>
              <a:t>单元的</a:t>
            </a:r>
            <a:r>
              <a:rPr lang="zh-CN" altLang="zh-CN" sz="2000" dirty="0">
                <a:cs typeface="+mn-ea"/>
                <a:sym typeface="+mn-lt"/>
              </a:rPr>
              <a:t>延伸</a:t>
            </a:r>
            <a:r>
              <a:rPr lang="en-US" altLang="zh-CN" sz="2000" dirty="0">
                <a:cs typeface="+mn-ea"/>
                <a:sym typeface="+mn-lt"/>
              </a:rPr>
              <a:t>,</a:t>
            </a:r>
            <a:r>
              <a:rPr lang="zh-CN" altLang="zh-CN" sz="2000" dirty="0">
                <a:cs typeface="+mn-ea"/>
                <a:sym typeface="+mn-lt"/>
              </a:rPr>
              <a:t>在会说“</a:t>
            </a:r>
            <a:r>
              <a:rPr lang="en-US" altLang="zh-CN" sz="2000" dirty="0">
                <a:cs typeface="+mn-ea"/>
                <a:sym typeface="+mn-lt"/>
              </a:rPr>
              <a:t>Good morning. I’m . . .”</a:t>
            </a:r>
            <a:r>
              <a:rPr lang="zh-CN" altLang="zh-CN" sz="2000" dirty="0">
                <a:cs typeface="+mn-ea"/>
                <a:sym typeface="+mn-lt"/>
              </a:rPr>
              <a:t>和“</a:t>
            </a:r>
            <a:r>
              <a:rPr lang="en-US" altLang="zh-CN" sz="2000" dirty="0">
                <a:cs typeface="+mn-ea"/>
                <a:sym typeface="+mn-lt"/>
              </a:rPr>
              <a:t>How are you?</a:t>
            </a:r>
            <a:r>
              <a:rPr lang="zh-CN" altLang="zh-CN" sz="2000" dirty="0">
                <a:cs typeface="+mn-ea"/>
                <a:sym typeface="+mn-lt"/>
              </a:rPr>
              <a:t>Ｉ</a:t>
            </a:r>
            <a:r>
              <a:rPr lang="en-US" altLang="zh-CN" sz="2000" dirty="0">
                <a:cs typeface="+mn-ea"/>
                <a:sym typeface="+mn-lt"/>
              </a:rPr>
              <a:t>’m </a:t>
            </a:r>
            <a:r>
              <a:rPr lang="en-US" altLang="zh-CN" sz="2000" dirty="0" err="1">
                <a:cs typeface="+mn-ea"/>
                <a:sym typeface="+mn-lt"/>
              </a:rPr>
              <a:t>fine,thank</a:t>
            </a:r>
            <a:r>
              <a:rPr lang="en-US" altLang="zh-CN" sz="2000" dirty="0">
                <a:cs typeface="+mn-ea"/>
                <a:sym typeface="+mn-lt"/>
              </a:rPr>
              <a:t> you.</a:t>
            </a:r>
            <a:r>
              <a:rPr lang="zh-CN" altLang="zh-CN" sz="2000" dirty="0">
                <a:cs typeface="+mn-ea"/>
                <a:sym typeface="+mn-lt"/>
              </a:rPr>
              <a:t>”的基础上继续学习</a:t>
            </a:r>
            <a:r>
              <a:rPr lang="en-US" altLang="zh-CN" sz="2000" dirty="0">
                <a:cs typeface="+mn-ea"/>
                <a:sym typeface="+mn-lt"/>
              </a:rPr>
              <a:t>“Good afternoon. What’s your name?  I’m . . .”</a:t>
            </a:r>
            <a:r>
              <a:rPr lang="zh-CN" altLang="zh-CN" sz="2000" dirty="0">
                <a:cs typeface="+mn-ea"/>
                <a:sym typeface="+mn-lt"/>
              </a:rPr>
              <a:t>的句型。课程安排符合学生的认知规律。我通过让学生在听、说、做、玩中学习用英语问候，并询问对方名字及介绍自己，进一步提高学生的综合语言运用能力。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15" y="6576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02819" y="577049"/>
            <a:ext cx="15891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99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439720-177A-4531-8BB5-9657C939F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13814" r="3338" b="8465"/>
          <a:stretch/>
        </p:blipFill>
        <p:spPr>
          <a:xfrm>
            <a:off x="4202104" y="1323805"/>
            <a:ext cx="7989896" cy="495396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7909D5A-82AD-4BED-B642-3D8FA559B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144" y="1969558"/>
            <a:ext cx="3467616" cy="7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b="1" dirty="0">
                <a:cs typeface="+mn-ea"/>
                <a:sym typeface="+mn-lt"/>
              </a:rPr>
              <a:t>技能与知识目标：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52E3E71-EF76-474A-B5F5-6AA819F98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753" y="2573678"/>
            <a:ext cx="6120989" cy="29238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、句型：</a:t>
            </a:r>
            <a:r>
              <a:rPr lang="en-US" altLang="zh-CN" sz="2400" dirty="0">
                <a:cs typeface="+mn-ea"/>
                <a:sym typeface="+mn-lt"/>
              </a:rPr>
              <a:t>Good afternoon .</a:t>
            </a:r>
          </a:p>
          <a:p>
            <a:pPr>
              <a:spcBef>
                <a:spcPts val="1200"/>
              </a:spcBef>
            </a:pPr>
            <a:r>
              <a:rPr lang="zh-CN" altLang="en-US" sz="2400" dirty="0">
                <a:cs typeface="+mn-ea"/>
                <a:sym typeface="+mn-lt"/>
              </a:rPr>
              <a:t>　　　　   </a:t>
            </a:r>
            <a:r>
              <a:rPr lang="en-US" altLang="zh-CN" sz="2400" dirty="0">
                <a:cs typeface="+mn-ea"/>
                <a:sym typeface="+mn-lt"/>
              </a:rPr>
              <a:t>What’s your name?</a:t>
            </a:r>
          </a:p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 </a:t>
            </a:r>
            <a:r>
              <a:rPr lang="zh-CN" altLang="en-US" sz="2400" dirty="0">
                <a:cs typeface="+mn-ea"/>
                <a:sym typeface="+mn-lt"/>
              </a:rPr>
              <a:t>　　　　  </a:t>
            </a:r>
            <a:r>
              <a:rPr lang="en-US" altLang="zh-CN" sz="2400" dirty="0">
                <a:cs typeface="+mn-ea"/>
                <a:sym typeface="+mn-lt"/>
              </a:rPr>
              <a:t>I’m . . .</a:t>
            </a:r>
          </a:p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、词汇： </a:t>
            </a:r>
            <a:r>
              <a:rPr lang="en-US" altLang="zh-CN" sz="2400" dirty="0">
                <a:cs typeface="+mn-ea"/>
                <a:sym typeface="+mn-lt"/>
              </a:rPr>
              <a:t>your</a:t>
            </a:r>
            <a:r>
              <a:rPr lang="zh-CN" altLang="en-US" sz="2400" dirty="0">
                <a:cs typeface="+mn-ea"/>
                <a:sym typeface="+mn-lt"/>
              </a:rPr>
              <a:t>　 </a:t>
            </a:r>
            <a:r>
              <a:rPr lang="en-US" altLang="zh-CN" sz="2400" dirty="0">
                <a:cs typeface="+mn-ea"/>
                <a:sym typeface="+mn-lt"/>
              </a:rPr>
              <a:t>name</a:t>
            </a:r>
            <a:r>
              <a:rPr lang="zh-CN" altLang="en-US" sz="2400" dirty="0">
                <a:cs typeface="+mn-ea"/>
                <a:sym typeface="+mn-lt"/>
              </a:rPr>
              <a:t>　 </a:t>
            </a:r>
            <a:r>
              <a:rPr lang="en-US" altLang="zh-CN" sz="2400" dirty="0">
                <a:cs typeface="+mn-ea"/>
                <a:sym typeface="+mn-lt"/>
              </a:rPr>
              <a:t>afternoon</a:t>
            </a:r>
            <a:r>
              <a:rPr lang="zh-CN" altLang="en-US" sz="2400" dirty="0">
                <a:cs typeface="+mn-ea"/>
                <a:sym typeface="+mn-lt"/>
              </a:rPr>
              <a:t>　 </a:t>
            </a:r>
            <a:r>
              <a:rPr lang="en-US" altLang="zh-CN" sz="2400" dirty="0">
                <a:cs typeface="+mn-ea"/>
                <a:sym typeface="+mn-lt"/>
              </a:rPr>
              <a:t>Mr.</a:t>
            </a:r>
            <a:r>
              <a:rPr lang="zh-CN" altLang="en-US" sz="2400" dirty="0">
                <a:cs typeface="+mn-ea"/>
                <a:sym typeface="+mn-lt"/>
              </a:rPr>
              <a:t>　 </a:t>
            </a:r>
            <a:r>
              <a:rPr lang="en-US" altLang="zh-CN" sz="2400" dirty="0">
                <a:cs typeface="+mn-ea"/>
                <a:sym typeface="+mn-lt"/>
              </a:rPr>
              <a:t>Ms.</a:t>
            </a:r>
          </a:p>
          <a:p>
            <a:pPr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3</a:t>
            </a:r>
            <a:r>
              <a:rPr lang="zh-CN" altLang="en-US" sz="2400" dirty="0">
                <a:cs typeface="+mn-ea"/>
                <a:sym typeface="+mn-lt"/>
              </a:rPr>
              <a:t>、能利用所学的对话进行语言交流。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D055722-7B58-4B60-AA4E-42B0EDC93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4" y="2724060"/>
            <a:ext cx="3131922" cy="31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1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439720-177A-4531-8BB5-9657C939F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13814" r="3338" b="8465"/>
          <a:stretch/>
        </p:blipFill>
        <p:spPr>
          <a:xfrm>
            <a:off x="4027989" y="1427978"/>
            <a:ext cx="7646136" cy="495396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7909D5A-82AD-4BED-B642-3D8FA559B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144" y="1969558"/>
            <a:ext cx="3057247" cy="7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zh-CN" sz="3200" b="1" dirty="0">
                <a:cs typeface="+mn-ea"/>
                <a:sym typeface="+mn-lt"/>
              </a:rPr>
              <a:t>运用能力目标</a:t>
            </a:r>
            <a:r>
              <a:rPr lang="zh-CN" altLang="en-US" sz="3200" b="1" dirty="0">
                <a:cs typeface="+mn-ea"/>
                <a:sym typeface="+mn-lt"/>
              </a:rPr>
              <a:t>：</a:t>
            </a:r>
            <a:endParaRPr lang="zh-CN" altLang="zh-CN" sz="3200" b="1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52E3E71-EF76-474A-B5F5-6AA819F98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753" y="2573678"/>
            <a:ext cx="4982903" cy="29509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zh-CN" altLang="zh-CN" sz="2400" dirty="0">
                <a:cs typeface="+mn-ea"/>
                <a:sym typeface="+mn-lt"/>
              </a:rPr>
              <a:t>能在不同时间段，正确地向他人问好。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zh-CN" altLang="zh-CN" sz="2400" dirty="0">
                <a:cs typeface="+mn-ea"/>
                <a:sym typeface="+mn-lt"/>
              </a:rPr>
              <a:t>能用“</a:t>
            </a:r>
            <a:r>
              <a:rPr lang="en-US" altLang="zh-CN" sz="2400" dirty="0">
                <a:cs typeface="+mn-ea"/>
                <a:sym typeface="+mn-lt"/>
              </a:rPr>
              <a:t>What’s your name?</a:t>
            </a:r>
            <a:r>
              <a:rPr lang="zh-CN" altLang="zh-CN" sz="2400" dirty="0">
                <a:cs typeface="+mn-ea"/>
                <a:sym typeface="+mn-lt"/>
              </a:rPr>
              <a:t>”来询问他人姓名。并用“</a:t>
            </a:r>
            <a:r>
              <a:rPr lang="en-US" altLang="zh-CN" sz="2400" dirty="0">
                <a:cs typeface="+mn-ea"/>
                <a:sym typeface="+mn-lt"/>
              </a:rPr>
              <a:t>I’m ...</a:t>
            </a:r>
            <a:r>
              <a:rPr lang="zh-CN" altLang="zh-CN" sz="2400" dirty="0">
                <a:cs typeface="+mn-ea"/>
                <a:sym typeface="+mn-lt"/>
              </a:rPr>
              <a:t>” 进行回答。</a:t>
            </a:r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D055722-7B58-4B60-AA4E-42B0EDC93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4" y="2724060"/>
            <a:ext cx="3131922" cy="31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43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F2A8FF3-C6B8-47DF-BBF9-A0A0B0EA2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4" y="1385310"/>
            <a:ext cx="6096012" cy="609601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6C46060-0523-40D4-B89A-D81DEC654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636" y="1985010"/>
            <a:ext cx="5519460" cy="7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b="1" dirty="0">
                <a:cs typeface="+mn-ea"/>
                <a:sym typeface="+mn-lt"/>
              </a:rPr>
              <a:t>文化、情感态度、策略目标：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92C01DB-E62C-4203-80E8-A07BD3D42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961" y="3261449"/>
            <a:ext cx="3887938" cy="19082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、尊重他人，有礼貌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 err="1">
                <a:cs typeface="+mn-ea"/>
                <a:sym typeface="+mn-lt"/>
              </a:rPr>
              <a:t>Mr</a:t>
            </a:r>
            <a:r>
              <a:rPr lang="zh-CN" altLang="en-US" sz="2400" dirty="0">
                <a:cs typeface="+mn-ea"/>
                <a:sym typeface="+mn-lt"/>
              </a:rPr>
              <a:t>还表示对男士的尊称； </a:t>
            </a:r>
            <a:r>
              <a:rPr lang="en-US" altLang="zh-CN" sz="2400" dirty="0">
                <a:cs typeface="+mn-ea"/>
                <a:sym typeface="+mn-lt"/>
              </a:rPr>
              <a:t>Ms.</a:t>
            </a:r>
            <a:r>
              <a:rPr lang="zh-CN" altLang="en-US" sz="2400" dirty="0">
                <a:cs typeface="+mn-ea"/>
                <a:sym typeface="+mn-lt"/>
              </a:rPr>
              <a:t>还表示对女士的尊称。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B5B8FF9-B2D8-47C2-BF80-DE3691E0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098" y="2858459"/>
            <a:ext cx="4283793" cy="11350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cs typeface="+mn-ea"/>
                <a:sym typeface="+mn-lt"/>
              </a:rPr>
              <a:t>3</a:t>
            </a:r>
            <a:r>
              <a:rPr lang="zh-CN" altLang="en-US" sz="2400" dirty="0">
                <a:cs typeface="+mn-ea"/>
                <a:sym typeface="+mn-lt"/>
              </a:rPr>
              <a:t>、通过歌曲培养孩子的乐感与美感，增强学科间的融合。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FE0130F-2AF8-4F7E-B2E2-8F3E3AB7C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80" y="3703554"/>
            <a:ext cx="4306870" cy="25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8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A6B73FB-9A6D-42A0-ABCC-DD9B0111A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4CD414-FB2C-4F2A-A360-66C5796F8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" t="87222" r="51637" b="-514"/>
          <a:stretch/>
        </p:blipFill>
        <p:spPr>
          <a:xfrm>
            <a:off x="1964394" y="271813"/>
            <a:ext cx="7712041" cy="59343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F09EBC3-98F7-434A-BD1F-538A1D135C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" r="71519"/>
          <a:stretch/>
        </p:blipFill>
        <p:spPr>
          <a:xfrm>
            <a:off x="544011" y="2309343"/>
            <a:ext cx="3472405" cy="43578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53BA741-0183-499B-B72B-A6F9A7655DFC}"/>
              </a:ext>
            </a:extLst>
          </p:cNvPr>
          <p:cNvSpPr txBox="1"/>
          <p:nvPr/>
        </p:nvSpPr>
        <p:spPr>
          <a:xfrm>
            <a:off x="4392750" y="2838957"/>
            <a:ext cx="4016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5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5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教学重点</a:t>
            </a:r>
          </a:p>
        </p:txBody>
      </p:sp>
      <p:sp>
        <p:nvSpPr>
          <p:cNvPr id="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21F37E6-92EC-4BD4-A2FD-1AF2B350BFE1}"/>
              </a:ext>
            </a:extLst>
          </p:cNvPr>
          <p:cNvSpPr txBox="1"/>
          <p:nvPr/>
        </p:nvSpPr>
        <p:spPr>
          <a:xfrm>
            <a:off x="4458481" y="4013458"/>
            <a:ext cx="3884953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62CE1982-F9C6-43E2-A8EF-5386D92D87B5}"/>
              </a:ext>
            </a:extLst>
          </p:cNvPr>
          <p:cNvCxnSpPr>
            <a:cxnSpLocks/>
          </p:cNvCxnSpPr>
          <p:nvPr/>
        </p:nvCxnSpPr>
        <p:spPr>
          <a:xfrm>
            <a:off x="4547126" y="3831391"/>
            <a:ext cx="3707662" cy="0"/>
          </a:xfrm>
          <a:prstGeom prst="line">
            <a:avLst/>
          </a:prstGeom>
          <a:ln>
            <a:solidFill>
              <a:srgbClr val="8D7545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07C70EF2-3BFA-4C80-891D-2DFCA055FB6C}"/>
              </a:ext>
            </a:extLst>
          </p:cNvPr>
          <p:cNvCxnSpPr>
            <a:cxnSpLocks/>
          </p:cNvCxnSpPr>
          <p:nvPr/>
        </p:nvCxnSpPr>
        <p:spPr>
          <a:xfrm>
            <a:off x="4547126" y="2673923"/>
            <a:ext cx="3707662" cy="0"/>
          </a:xfrm>
          <a:prstGeom prst="line">
            <a:avLst/>
          </a:prstGeom>
          <a:ln>
            <a:solidFill>
              <a:srgbClr val="8D7545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88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C6D5EA0-BDAB-49FB-B289-70F9FEDA7839}"/>
              </a:ext>
            </a:extLst>
          </p:cNvPr>
          <p:cNvGrpSpPr/>
          <p:nvPr/>
        </p:nvGrpSpPr>
        <p:grpSpPr>
          <a:xfrm>
            <a:off x="283765" y="228279"/>
            <a:ext cx="3097913" cy="894465"/>
            <a:chOff x="283765" y="228279"/>
            <a:chExt cx="4310580" cy="1244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21BD73B-6ED4-41B0-8436-B5507C02E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33333" r="7595" b="41503"/>
            <a:stretch/>
          </p:blipFill>
          <p:spPr>
            <a:xfrm>
              <a:off x="283765" y="228279"/>
              <a:ext cx="4310580" cy="12446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6157F1DA-FCFD-482A-AD2E-FCC37E3BE3A0}"/>
                </a:ext>
              </a:extLst>
            </p:cNvPr>
            <p:cNvSpPr txBox="1"/>
            <p:nvPr/>
          </p:nvSpPr>
          <p:spPr>
            <a:xfrm>
              <a:off x="769484" y="593625"/>
              <a:ext cx="3339139" cy="513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en-US" altLang="zh-CN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YPPPT.COM</a:t>
              </a:r>
              <a:endPara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5F40C3C-3A42-4F4E-A00A-82EF7653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843" y="2169591"/>
            <a:ext cx="5228468" cy="391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cs typeface="+mn-ea"/>
                <a:sym typeface="+mn-lt"/>
              </a:rPr>
              <a:t>重点</a:t>
            </a:r>
            <a:r>
              <a:rPr lang="en-US" altLang="zh-CN" sz="2400" b="1" dirty="0">
                <a:cs typeface="+mn-ea"/>
                <a:sym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　　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　　</a:t>
            </a:r>
            <a:r>
              <a:rPr lang="zh-CN" altLang="zh-CN" sz="2000" dirty="0">
                <a:cs typeface="+mn-ea"/>
                <a:sym typeface="+mn-lt"/>
              </a:rPr>
              <a:t>能听懂并会说会读“</a:t>
            </a:r>
            <a:r>
              <a:rPr lang="en-US" altLang="zh-CN" sz="2000" dirty="0">
                <a:cs typeface="+mn-ea"/>
                <a:sym typeface="+mn-lt"/>
              </a:rPr>
              <a:t>Good afternoon! What’s your name?</a:t>
            </a:r>
            <a:r>
              <a:rPr lang="zh-CN" altLang="zh-CN" sz="2000" dirty="0">
                <a:cs typeface="+mn-ea"/>
                <a:sym typeface="+mn-lt"/>
              </a:rPr>
              <a:t>”“</a:t>
            </a:r>
            <a:r>
              <a:rPr lang="en-US" altLang="zh-CN" sz="2000" dirty="0">
                <a:cs typeface="+mn-ea"/>
                <a:sym typeface="+mn-lt"/>
              </a:rPr>
              <a:t> I’m…</a:t>
            </a:r>
            <a:r>
              <a:rPr lang="zh-CN" altLang="zh-CN" sz="2000" dirty="0">
                <a:cs typeface="+mn-ea"/>
                <a:sym typeface="+mn-lt"/>
              </a:rPr>
              <a:t>”及词汇</a:t>
            </a:r>
            <a:r>
              <a:rPr lang="en-US" altLang="zh-CN" sz="2000" dirty="0">
                <a:cs typeface="+mn-ea"/>
                <a:sym typeface="+mn-lt"/>
              </a:rPr>
              <a:t>your ,name, afternoon.</a:t>
            </a:r>
            <a:endParaRPr lang="en-US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cs typeface="+mn-ea"/>
                <a:sym typeface="+mn-lt"/>
              </a:rPr>
              <a:t>难点</a:t>
            </a:r>
            <a:r>
              <a:rPr lang="en-US" altLang="zh-CN" sz="2400" b="1" dirty="0">
                <a:cs typeface="+mn-ea"/>
                <a:sym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　　</a:t>
            </a:r>
            <a:r>
              <a:rPr lang="en-US" altLang="zh-CN" sz="2000" dirty="0">
                <a:cs typeface="+mn-ea"/>
                <a:sym typeface="+mn-lt"/>
              </a:rPr>
              <a:t>name </a:t>
            </a:r>
            <a:r>
              <a:rPr lang="zh-CN" altLang="zh-CN" sz="2000" dirty="0">
                <a:cs typeface="+mn-ea"/>
                <a:sym typeface="+mn-lt"/>
              </a:rPr>
              <a:t>中的</a:t>
            </a:r>
            <a:r>
              <a:rPr lang="en-US" altLang="zh-CN" sz="2000" dirty="0">
                <a:cs typeface="+mn-ea"/>
                <a:sym typeface="+mn-lt"/>
              </a:rPr>
              <a:t>  /m/ </a:t>
            </a:r>
            <a:r>
              <a:rPr lang="zh-CN" altLang="zh-CN" sz="2000" dirty="0">
                <a:cs typeface="+mn-ea"/>
                <a:sym typeface="+mn-lt"/>
              </a:rPr>
              <a:t>与</a:t>
            </a:r>
            <a:r>
              <a:rPr lang="en-US" altLang="zh-CN" sz="2000" dirty="0">
                <a:cs typeface="+mn-ea"/>
                <a:sym typeface="+mn-lt"/>
              </a:rPr>
              <a:t> afternoon</a:t>
            </a:r>
            <a:r>
              <a:rPr lang="zh-CN" altLang="zh-CN" sz="2000" dirty="0">
                <a:cs typeface="+mn-ea"/>
                <a:sym typeface="+mn-lt"/>
              </a:rPr>
              <a:t>中</a:t>
            </a:r>
            <a:r>
              <a:rPr lang="en-US" altLang="zh-CN" sz="2000" dirty="0">
                <a:cs typeface="+mn-ea"/>
                <a:sym typeface="+mn-lt"/>
              </a:rPr>
              <a:t> /n/</a:t>
            </a:r>
            <a:r>
              <a:rPr lang="zh-CN" altLang="zh-CN" sz="2000" dirty="0">
                <a:cs typeface="+mn-ea"/>
                <a:sym typeface="+mn-lt"/>
              </a:rPr>
              <a:t>的发音。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7B169C0-CB45-4CC9-B20A-1ED4B0C3F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6" y="1527857"/>
            <a:ext cx="3988449" cy="39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55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kqyhibh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780</Words>
  <Application>Microsoft Office PowerPoint</Application>
  <PresentationFormat>宽屏</PresentationFormat>
  <Paragraphs>123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方正正黑简体</vt:lpstr>
      <vt:lpstr>宋体</vt:lpstr>
      <vt:lpstr>微软雅黑</vt:lpstr>
      <vt:lpstr>Arial</vt:lpstr>
      <vt:lpstr>Calibri</vt:lpstr>
      <vt:lpstr>Calibri Light</vt:lpstr>
      <vt:lpstr>Roboto Bold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249</cp:revision>
  <dcterms:created xsi:type="dcterms:W3CDTF">2019-03-29T12:25:33Z</dcterms:created>
  <dcterms:modified xsi:type="dcterms:W3CDTF">2023-01-29T10:50:06Z</dcterms:modified>
</cp:coreProperties>
</file>