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63"/>
  </p:notesMasterIdLst>
  <p:sldIdLst>
    <p:sldId id="256" r:id="rId4"/>
    <p:sldId id="257" r:id="rId5"/>
    <p:sldId id="258" r:id="rId6"/>
    <p:sldId id="262" r:id="rId7"/>
    <p:sldId id="263" r:id="rId8"/>
    <p:sldId id="264" r:id="rId9"/>
    <p:sldId id="265" r:id="rId10"/>
    <p:sldId id="266" r:id="rId11"/>
    <p:sldId id="267" r:id="rId12"/>
    <p:sldId id="259" r:id="rId13"/>
    <p:sldId id="269" r:id="rId14"/>
    <p:sldId id="270" r:id="rId15"/>
    <p:sldId id="271" r:id="rId16"/>
    <p:sldId id="273" r:id="rId17"/>
    <p:sldId id="274" r:id="rId18"/>
    <p:sldId id="276" r:id="rId19"/>
    <p:sldId id="277" r:id="rId20"/>
    <p:sldId id="279" r:id="rId21"/>
    <p:sldId id="281" r:id="rId22"/>
    <p:sldId id="282" r:id="rId23"/>
    <p:sldId id="283" r:id="rId24"/>
    <p:sldId id="285" r:id="rId25"/>
    <p:sldId id="286" r:id="rId26"/>
    <p:sldId id="287" r:id="rId27"/>
    <p:sldId id="288" r:id="rId28"/>
    <p:sldId id="289" r:id="rId29"/>
    <p:sldId id="290" r:id="rId30"/>
    <p:sldId id="260" r:id="rId31"/>
    <p:sldId id="292" r:id="rId32"/>
    <p:sldId id="293" r:id="rId33"/>
    <p:sldId id="294" r:id="rId34"/>
    <p:sldId id="295"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5" r:id="rId53"/>
    <p:sldId id="316" r:id="rId54"/>
    <p:sldId id="317" r:id="rId55"/>
    <p:sldId id="261" r:id="rId56"/>
    <p:sldId id="320" r:id="rId57"/>
    <p:sldId id="321" r:id="rId58"/>
    <p:sldId id="323" r:id="rId59"/>
    <p:sldId id="325" r:id="rId60"/>
    <p:sldId id="326" r:id="rId61"/>
    <p:sldId id="327"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46EB6"/>
    <a:srgbClr val="FF4358"/>
    <a:srgbClr val="2F56FF"/>
    <a:srgbClr val="FFBE12"/>
    <a:srgbClr val="001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2A6DC-E112-4F80-AB37-E62E0F55CBE6}" type="datetimeFigureOut">
              <a:rPr lang="zh-CN" altLang="en-US" smtClean="0"/>
              <a:t>2023/2/3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CCBBD-6C67-4198-BE4A-62E8D8693B06}" type="slidenum">
              <a:rPr lang="zh-CN" altLang="en-US" smtClean="0"/>
              <a:t>‹#›</a:t>
            </a:fld>
            <a:endParaRPr lang="zh-CN" altLang="en-US"/>
          </a:p>
        </p:txBody>
      </p:sp>
    </p:spTree>
    <p:extLst>
      <p:ext uri="{BB962C8B-B14F-4D97-AF65-F5344CB8AC3E}">
        <p14:creationId xmlns:p14="http://schemas.microsoft.com/office/powerpoint/2010/main" val="315684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ACCBBD-6C67-4198-BE4A-62E8D8693B06}" type="slidenum">
              <a:rPr lang="zh-CN" altLang="en-US" smtClean="0"/>
              <a:t>1</a:t>
            </a:fld>
            <a:endParaRPr lang="zh-CN" altLang="en-US"/>
          </a:p>
        </p:txBody>
      </p:sp>
    </p:spTree>
    <p:extLst>
      <p:ext uri="{BB962C8B-B14F-4D97-AF65-F5344CB8AC3E}">
        <p14:creationId xmlns:p14="http://schemas.microsoft.com/office/powerpoint/2010/main" val="1516241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CCBBD-6C67-4198-BE4A-62E8D8693B0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170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CCBBD-6C67-4198-BE4A-62E8D8693B0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232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CCBBD-6C67-4198-BE4A-62E8D8693B0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980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BACCBBD-6C67-4198-BE4A-62E8D8693B06}" type="slidenum">
              <a:rPr lang="zh-CN" altLang="en-US" smtClean="0"/>
              <a:t>30</a:t>
            </a:fld>
            <a:endParaRPr lang="zh-CN" altLang="en-US"/>
          </a:p>
        </p:txBody>
      </p:sp>
    </p:spTree>
    <p:extLst>
      <p:ext uri="{BB962C8B-B14F-4D97-AF65-F5344CB8AC3E}">
        <p14:creationId xmlns:p14="http://schemas.microsoft.com/office/powerpoint/2010/main" val="257050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CCBBD-6C67-4198-BE4A-62E8D8693B0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958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CCBBD-6C67-4198-BE4A-62E8D8693B0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776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59</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10692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1ppt.com/xiazai/"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r="11031"/>
          <a:stretch/>
        </p:blipFill>
        <p:spPr>
          <a:xfrm>
            <a:off x="0" y="0"/>
            <a:ext cx="12192000" cy="6858000"/>
          </a:xfrm>
          <a:prstGeom prst="rect">
            <a:avLst/>
          </a:prstGeom>
        </p:spPr>
      </p:pic>
      <p:pic>
        <p:nvPicPr>
          <p:cNvPr id="8" name="图片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703053" y="0"/>
            <a:ext cx="488947" cy="342900"/>
          </a:xfrm>
          <a:prstGeom prst="rect">
            <a:avLst/>
          </a:prstGeom>
        </p:spPr>
      </p:pic>
    </p:spTree>
    <p:extLst>
      <p:ext uri="{BB962C8B-B14F-4D97-AF65-F5344CB8AC3E}">
        <p14:creationId xmlns:p14="http://schemas.microsoft.com/office/powerpoint/2010/main" val="9813981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191362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491595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0784947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20930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34749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41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9402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301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817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09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r="11031"/>
          <a:stretch/>
        </p:blipFill>
        <p:spPr>
          <a:xfrm>
            <a:off x="0" y="0"/>
            <a:ext cx="12192000" cy="6858000"/>
          </a:xfrm>
          <a:prstGeom prst="rect">
            <a:avLst/>
          </a:prstGeom>
        </p:spPr>
      </p:pic>
      <p:pic>
        <p:nvPicPr>
          <p:cNvPr id="3" name="图片 2"/>
          <p:cNvPicPr>
            <a:picLocks noChangeAspect="1"/>
          </p:cNvPicPr>
          <p:nvPr userDrawn="1"/>
        </p:nvPicPr>
        <p:blipFill rotWithShape="1">
          <a:blip r:embed="rId3" cstate="screen">
            <a:extLst>
              <a:ext uri="{28A0092B-C50C-407E-A947-70E740481C1C}">
                <a14:useLocalDpi xmlns:a14="http://schemas.microsoft.com/office/drawing/2010/main"/>
              </a:ext>
            </a:extLst>
          </a:blip>
          <a:srcRect l="3554" t="6181" r="3893" b="1026"/>
          <a:stretch/>
        </p:blipFill>
        <p:spPr>
          <a:xfrm>
            <a:off x="4203700" y="0"/>
            <a:ext cx="8001000" cy="5003800"/>
          </a:xfrm>
          <a:prstGeom prst="rect">
            <a:avLst/>
          </a:prstGeom>
        </p:spPr>
      </p:pic>
      <p:sp>
        <p:nvSpPr>
          <p:cNvPr id="9" name="圆角矩形 8"/>
          <p:cNvSpPr/>
          <p:nvPr userDrawn="1"/>
        </p:nvSpPr>
        <p:spPr>
          <a:xfrm>
            <a:off x="349250" y="330200"/>
            <a:ext cx="11493500" cy="6197600"/>
          </a:xfrm>
          <a:prstGeom prst="roundRect">
            <a:avLst>
              <a:gd name="adj" fmla="val 2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531078" y="504494"/>
            <a:ext cx="5158522" cy="786729"/>
            <a:chOff x="531078" y="504494"/>
            <a:chExt cx="5158522" cy="786729"/>
          </a:xfrm>
        </p:grpSpPr>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078" y="504494"/>
              <a:ext cx="840522" cy="786729"/>
            </a:xfrm>
            <a:prstGeom prst="rect">
              <a:avLst/>
            </a:prstGeom>
          </p:spPr>
        </p:pic>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371600" y="643549"/>
              <a:ext cx="4318000" cy="584775"/>
            </a:xfrm>
            <a:prstGeom prst="rect">
              <a:avLst/>
            </a:prstGeom>
            <a:noFill/>
          </p:spPr>
          <p:txBody>
            <a:bodyPr wrap="square" rtlCol="0">
              <a:spAutoFit/>
            </a:bodyPr>
            <a:lstStyle/>
            <a:p>
              <a:r>
                <a:rPr lang="zh-CN" altLang="en-US" sz="3200" b="1" spc="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安全标识与安全纪律</a:t>
              </a:r>
            </a:p>
          </p:txBody>
        </p:sp>
      </p:grpSp>
    </p:spTree>
    <p:extLst>
      <p:ext uri="{BB962C8B-B14F-4D97-AF65-F5344CB8AC3E}">
        <p14:creationId xmlns:p14="http://schemas.microsoft.com/office/powerpoint/2010/main" val="11368782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5892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7898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294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1903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5436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2263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903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r="11031"/>
          <a:stretch/>
        </p:blipFill>
        <p:spPr>
          <a:xfrm>
            <a:off x="0" y="0"/>
            <a:ext cx="12192000" cy="6858000"/>
          </a:xfrm>
          <a:prstGeom prst="rect">
            <a:avLst/>
          </a:prstGeom>
        </p:spPr>
      </p:pic>
      <p:pic>
        <p:nvPicPr>
          <p:cNvPr id="3" name="图片 2"/>
          <p:cNvPicPr>
            <a:picLocks noChangeAspect="1"/>
          </p:cNvPicPr>
          <p:nvPr userDrawn="1"/>
        </p:nvPicPr>
        <p:blipFill rotWithShape="1">
          <a:blip r:embed="rId3" cstate="screen">
            <a:extLst>
              <a:ext uri="{28A0092B-C50C-407E-A947-70E740481C1C}">
                <a14:useLocalDpi xmlns:a14="http://schemas.microsoft.com/office/drawing/2010/main"/>
              </a:ext>
            </a:extLst>
          </a:blip>
          <a:srcRect l="3554" t="6181" r="3893" b="1026"/>
          <a:stretch/>
        </p:blipFill>
        <p:spPr>
          <a:xfrm>
            <a:off x="4203700" y="0"/>
            <a:ext cx="8001000" cy="5003800"/>
          </a:xfrm>
          <a:prstGeom prst="rect">
            <a:avLst/>
          </a:prstGeom>
        </p:spPr>
      </p:pic>
      <p:sp>
        <p:nvSpPr>
          <p:cNvPr id="9" name="圆角矩形 8"/>
          <p:cNvSpPr/>
          <p:nvPr userDrawn="1"/>
        </p:nvSpPr>
        <p:spPr>
          <a:xfrm>
            <a:off x="349250" y="330200"/>
            <a:ext cx="11493500" cy="6197600"/>
          </a:xfrm>
          <a:prstGeom prst="roundRect">
            <a:avLst>
              <a:gd name="adj" fmla="val 2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531078" y="504494"/>
            <a:ext cx="5158522" cy="786729"/>
            <a:chOff x="531078" y="504494"/>
            <a:chExt cx="5158522" cy="786729"/>
          </a:xfrm>
        </p:grpSpPr>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078" y="504494"/>
              <a:ext cx="840522" cy="786729"/>
            </a:xfrm>
            <a:prstGeom prst="rect">
              <a:avLst/>
            </a:prstGeom>
          </p:spPr>
        </p:pic>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371600" y="643549"/>
              <a:ext cx="4318000" cy="584775"/>
            </a:xfrm>
            <a:prstGeom prst="rect">
              <a:avLst/>
            </a:prstGeom>
            <a:noFill/>
          </p:spPr>
          <p:txBody>
            <a:bodyPr wrap="square" rtlCol="0">
              <a:spAutoFit/>
            </a:bodyPr>
            <a:lstStyle/>
            <a:p>
              <a:r>
                <a:rPr lang="zh-CN" altLang="en-US" sz="3200" b="1" spc="3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现场用电安全常识</a:t>
              </a:r>
              <a:endParaRPr lang="zh-CN" altLang="en-US" sz="3200" b="1" spc="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8599177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r="11031"/>
          <a:stretch/>
        </p:blipFill>
        <p:spPr>
          <a:xfrm>
            <a:off x="0" y="0"/>
            <a:ext cx="12192000" cy="6858000"/>
          </a:xfrm>
          <a:prstGeom prst="rect">
            <a:avLst/>
          </a:prstGeom>
        </p:spPr>
      </p:pic>
      <p:pic>
        <p:nvPicPr>
          <p:cNvPr id="3" name="图片 2"/>
          <p:cNvPicPr>
            <a:picLocks noChangeAspect="1"/>
          </p:cNvPicPr>
          <p:nvPr userDrawn="1"/>
        </p:nvPicPr>
        <p:blipFill rotWithShape="1">
          <a:blip r:embed="rId3" cstate="screen">
            <a:extLst>
              <a:ext uri="{28A0092B-C50C-407E-A947-70E740481C1C}">
                <a14:useLocalDpi xmlns:a14="http://schemas.microsoft.com/office/drawing/2010/main"/>
              </a:ext>
            </a:extLst>
          </a:blip>
          <a:srcRect l="3554" t="6181" r="3893" b="1026"/>
          <a:stretch/>
        </p:blipFill>
        <p:spPr>
          <a:xfrm>
            <a:off x="4203700" y="0"/>
            <a:ext cx="8001000" cy="5003800"/>
          </a:xfrm>
          <a:prstGeom prst="rect">
            <a:avLst/>
          </a:prstGeom>
        </p:spPr>
      </p:pic>
      <p:sp>
        <p:nvSpPr>
          <p:cNvPr id="9" name="圆角矩形 8"/>
          <p:cNvSpPr/>
          <p:nvPr userDrawn="1"/>
        </p:nvSpPr>
        <p:spPr>
          <a:xfrm>
            <a:off x="349250" y="330200"/>
            <a:ext cx="11493500" cy="6197600"/>
          </a:xfrm>
          <a:prstGeom prst="roundRect">
            <a:avLst>
              <a:gd name="adj" fmla="val 2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531078" y="504494"/>
            <a:ext cx="5158522" cy="786729"/>
            <a:chOff x="531078" y="504494"/>
            <a:chExt cx="5158522" cy="786729"/>
          </a:xfrm>
        </p:grpSpPr>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078" y="504494"/>
              <a:ext cx="840522" cy="786729"/>
            </a:xfrm>
            <a:prstGeom prst="rect">
              <a:avLst/>
            </a:prstGeom>
          </p:spPr>
        </p:pic>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371600" y="643549"/>
              <a:ext cx="4318000" cy="584775"/>
            </a:xfrm>
            <a:prstGeom prst="rect">
              <a:avLst/>
            </a:prstGeom>
            <a:noFill/>
          </p:spPr>
          <p:txBody>
            <a:bodyPr wrap="square" rtlCol="0">
              <a:spAutoFit/>
            </a:bodyPr>
            <a:lstStyle/>
            <a:p>
              <a:r>
                <a:rPr lang="zh-CN" altLang="en-US" sz="3200" b="1" spc="3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现场机械安全常识</a:t>
              </a:r>
              <a:endParaRPr lang="zh-CN" altLang="en-US" sz="3200" b="1" spc="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18517925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r="11031"/>
          <a:stretch/>
        </p:blipFill>
        <p:spPr>
          <a:xfrm>
            <a:off x="0" y="0"/>
            <a:ext cx="12192000" cy="6858000"/>
          </a:xfrm>
          <a:prstGeom prst="rect">
            <a:avLst/>
          </a:prstGeom>
        </p:spPr>
      </p:pic>
      <p:pic>
        <p:nvPicPr>
          <p:cNvPr id="3" name="图片 2"/>
          <p:cNvPicPr>
            <a:picLocks noChangeAspect="1"/>
          </p:cNvPicPr>
          <p:nvPr userDrawn="1"/>
        </p:nvPicPr>
        <p:blipFill rotWithShape="1">
          <a:blip r:embed="rId3" cstate="screen">
            <a:extLst>
              <a:ext uri="{28A0092B-C50C-407E-A947-70E740481C1C}">
                <a14:useLocalDpi xmlns:a14="http://schemas.microsoft.com/office/drawing/2010/main"/>
              </a:ext>
            </a:extLst>
          </a:blip>
          <a:srcRect l="3554" t="6181" r="3893" b="1026"/>
          <a:stretch/>
        </p:blipFill>
        <p:spPr>
          <a:xfrm>
            <a:off x="4203700" y="0"/>
            <a:ext cx="8001000" cy="5003800"/>
          </a:xfrm>
          <a:prstGeom prst="rect">
            <a:avLst/>
          </a:prstGeom>
        </p:spPr>
      </p:pic>
      <p:sp>
        <p:nvSpPr>
          <p:cNvPr id="9" name="圆角矩形 8"/>
          <p:cNvSpPr/>
          <p:nvPr userDrawn="1"/>
        </p:nvSpPr>
        <p:spPr>
          <a:xfrm>
            <a:off x="349250" y="330200"/>
            <a:ext cx="11493500" cy="6197600"/>
          </a:xfrm>
          <a:prstGeom prst="roundRect">
            <a:avLst>
              <a:gd name="adj" fmla="val 2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531078" y="504494"/>
            <a:ext cx="5158522" cy="786729"/>
            <a:chOff x="531078" y="504494"/>
            <a:chExt cx="5158522" cy="786729"/>
          </a:xfrm>
        </p:grpSpPr>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078" y="504494"/>
              <a:ext cx="840522" cy="786729"/>
            </a:xfrm>
            <a:prstGeom prst="rect">
              <a:avLst/>
            </a:prstGeom>
          </p:spPr>
        </p:pic>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371600" y="643549"/>
              <a:ext cx="4318000" cy="584775"/>
            </a:xfrm>
            <a:prstGeom prst="rect">
              <a:avLst/>
            </a:prstGeom>
            <a:noFill/>
          </p:spPr>
          <p:txBody>
            <a:bodyPr wrap="square" rtlCol="0">
              <a:spAutoFit/>
            </a:bodyPr>
            <a:lstStyle/>
            <a:p>
              <a:r>
                <a:rPr lang="zh-CN" altLang="en-US" sz="3200" b="1" spc="3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现场机械技术交底</a:t>
              </a:r>
              <a:endParaRPr lang="zh-CN" altLang="en-US" sz="3200" b="1" spc="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37163289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r="11031"/>
          <a:stretch/>
        </p:blipFill>
        <p:spPr>
          <a:xfrm>
            <a:off x="0" y="0"/>
            <a:ext cx="12192000" cy="6858000"/>
          </a:xfrm>
          <a:prstGeom prst="rect">
            <a:avLst/>
          </a:prstGeom>
        </p:spPr>
      </p:pic>
      <p:pic>
        <p:nvPicPr>
          <p:cNvPr id="3" name="图片 2"/>
          <p:cNvPicPr>
            <a:picLocks noChangeAspect="1"/>
          </p:cNvPicPr>
          <p:nvPr userDrawn="1"/>
        </p:nvPicPr>
        <p:blipFill rotWithShape="1">
          <a:blip r:embed="rId3" cstate="screen">
            <a:extLst>
              <a:ext uri="{28A0092B-C50C-407E-A947-70E740481C1C}">
                <a14:useLocalDpi xmlns:a14="http://schemas.microsoft.com/office/drawing/2010/main"/>
              </a:ext>
            </a:extLst>
          </a:blip>
          <a:srcRect l="3554" t="6181" r="3893" b="1026"/>
          <a:stretch/>
        </p:blipFill>
        <p:spPr>
          <a:xfrm>
            <a:off x="4203700" y="0"/>
            <a:ext cx="8001000" cy="5003800"/>
          </a:xfrm>
          <a:prstGeom prst="rect">
            <a:avLst/>
          </a:prstGeom>
        </p:spPr>
      </p:pic>
      <p:sp>
        <p:nvSpPr>
          <p:cNvPr id="9" name="圆角矩形 8"/>
          <p:cNvSpPr/>
          <p:nvPr userDrawn="1"/>
        </p:nvSpPr>
        <p:spPr>
          <a:xfrm>
            <a:off x="349250" y="330200"/>
            <a:ext cx="11493500" cy="6197600"/>
          </a:xfrm>
          <a:prstGeom prst="roundRect">
            <a:avLst>
              <a:gd name="adj" fmla="val 2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531078" y="504494"/>
            <a:ext cx="5158522" cy="786729"/>
            <a:chOff x="531078" y="504494"/>
            <a:chExt cx="5158522" cy="786729"/>
          </a:xfrm>
        </p:grpSpPr>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078" y="504494"/>
              <a:ext cx="840522" cy="786729"/>
            </a:xfrm>
            <a:prstGeom prst="rect">
              <a:avLst/>
            </a:prstGeom>
          </p:spPr>
        </p:pic>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371600" y="643549"/>
              <a:ext cx="4318000" cy="584775"/>
            </a:xfrm>
            <a:prstGeom prst="rect">
              <a:avLst/>
            </a:prstGeom>
            <a:noFill/>
          </p:spPr>
          <p:txBody>
            <a:bodyPr wrap="square" rtlCol="0">
              <a:spAutoFit/>
            </a:bodyPr>
            <a:lstStyle/>
            <a:p>
              <a:r>
                <a:rPr lang="zh-CN" altLang="en-US" sz="3200" b="1" spc="3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撤出作业安全常识</a:t>
              </a:r>
              <a:endParaRPr lang="zh-CN" altLang="en-US" sz="3200" b="1" spc="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292573390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6" name="TextBox 5"/>
          <p:cNvSpPr txBox="1"/>
          <p:nvPr userDrawn="1"/>
        </p:nvSpPr>
        <p:spPr>
          <a:xfrm>
            <a:off x="1907704" y="55600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pic>
        <p:nvPicPr>
          <p:cNvPr id="7" name="图片 6"/>
          <p:cNvPicPr>
            <a:picLocks noChangeAspect="1"/>
          </p:cNvPicPr>
          <p:nvPr userDrawn="1"/>
        </p:nvPicPr>
        <p:blipFill rotWithShape="1">
          <a:blip r:embed="rId3" cstate="screen">
            <a:extLst>
              <a:ext uri="{28A0092B-C50C-407E-A947-70E740481C1C}">
                <a14:useLocalDpi xmlns:a14="http://schemas.microsoft.com/office/drawing/2010/main"/>
              </a:ext>
            </a:extLst>
          </a:blip>
          <a:srcRect r="11031"/>
          <a:stretch/>
        </p:blipFill>
        <p:spPr>
          <a:xfrm>
            <a:off x="0" y="0"/>
            <a:ext cx="12192000" cy="6858000"/>
          </a:xfrm>
          <a:prstGeom prst="rect">
            <a:avLst/>
          </a:prstGeom>
        </p:spPr>
      </p:pic>
      <p:pic>
        <p:nvPicPr>
          <p:cNvPr id="3" name="图片 2"/>
          <p:cNvPicPr>
            <a:picLocks noChangeAspect="1"/>
          </p:cNvPicPr>
          <p:nvPr userDrawn="1"/>
        </p:nvPicPr>
        <p:blipFill rotWithShape="1">
          <a:blip r:embed="rId4" cstate="screen">
            <a:extLst>
              <a:ext uri="{28A0092B-C50C-407E-A947-70E740481C1C}">
                <a14:useLocalDpi xmlns:a14="http://schemas.microsoft.com/office/drawing/2010/main"/>
              </a:ext>
            </a:extLst>
          </a:blip>
          <a:srcRect l="3554" t="6181" r="3893" b="1026"/>
          <a:stretch/>
        </p:blipFill>
        <p:spPr>
          <a:xfrm>
            <a:off x="4203700" y="0"/>
            <a:ext cx="8001000" cy="5003800"/>
          </a:xfrm>
          <a:prstGeom prst="rect">
            <a:avLst/>
          </a:prstGeom>
        </p:spPr>
      </p:pic>
      <p:sp>
        <p:nvSpPr>
          <p:cNvPr id="9" name="圆角矩形 8"/>
          <p:cNvSpPr/>
          <p:nvPr userDrawn="1"/>
        </p:nvSpPr>
        <p:spPr>
          <a:xfrm>
            <a:off x="349250" y="330200"/>
            <a:ext cx="11493500" cy="6197600"/>
          </a:xfrm>
          <a:prstGeom prst="roundRect">
            <a:avLst>
              <a:gd name="adj" fmla="val 2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5284516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501491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318728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855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3"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0739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335618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8.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6099" y="1460500"/>
            <a:ext cx="5685900" cy="4959349"/>
          </a:xfrm>
          <a:prstGeom prst="rect">
            <a:avLst/>
          </a:prstGeom>
        </p:spPr>
      </p:pic>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90005" y="4356100"/>
            <a:ext cx="2247900" cy="2501900"/>
          </a:xfrm>
          <a:prstGeom prst="rect">
            <a:avLst/>
          </a:prstGeom>
        </p:spPr>
      </p:pic>
      <p:pic>
        <p:nvPicPr>
          <p:cNvPr id="7" name="图片 6"/>
          <p:cNvPicPr>
            <a:picLocks noChangeAspect="1"/>
          </p:cNvPicPr>
          <p:nvPr/>
        </p:nvPicPr>
        <p:blipFill rotWithShape="1">
          <a:blip r:embed="rId5" cstate="screen">
            <a:extLst>
              <a:ext uri="{28A0092B-C50C-407E-A947-70E740481C1C}">
                <a14:useLocalDpi xmlns:a14="http://schemas.microsoft.com/office/drawing/2010/main"/>
              </a:ext>
            </a:extLst>
          </a:blip>
          <a:stretch/>
        </p:blipFill>
        <p:spPr>
          <a:xfrm>
            <a:off x="215900" y="4356100"/>
            <a:ext cx="4029456" cy="1078992"/>
          </a:xfrm>
          <a:prstGeom prst="rect">
            <a:avLst/>
          </a:prstGeom>
          <a:noFill/>
          <a:ln>
            <a:noFill/>
          </a:ln>
        </p:spPr>
      </p:pic>
      <p:sp>
        <p:nvSpPr>
          <p:cNvPr id="9" name="文本框 8"/>
          <p:cNvSpPr txBox="1"/>
          <p:nvPr/>
        </p:nvSpPr>
        <p:spPr>
          <a:xfrm>
            <a:off x="215900" y="5495835"/>
            <a:ext cx="2566728" cy="400110"/>
          </a:xfrm>
          <a:prstGeom prst="rect">
            <a:avLst/>
          </a:prstGeom>
          <a:noFill/>
        </p:spPr>
        <p:txBody>
          <a:bodyPr wrap="none" rtlCol="0">
            <a:spAutoFit/>
          </a:bodyPr>
          <a:lstStyle/>
          <a:p>
            <a:r>
              <a:rPr lang="zh-CN" altLang="en-US" sz="2000" b="1" spc="300" dirty="0" smtClean="0">
                <a:solidFill>
                  <a:schemeClr val="bg1"/>
                </a:solidFill>
                <a:cs typeface="+mn-ea"/>
                <a:sym typeface="+mn-lt"/>
              </a:rPr>
              <a:t>主讲人</a:t>
            </a:r>
            <a:r>
              <a:rPr lang="zh-CN" altLang="en-US" sz="2000" b="1" spc="300" dirty="0" smtClean="0">
                <a:solidFill>
                  <a:schemeClr val="bg1"/>
                </a:solidFill>
                <a:cs typeface="+mn-ea"/>
                <a:sym typeface="+mn-lt"/>
              </a:rPr>
              <a:t>：优品</a:t>
            </a:r>
            <a:r>
              <a:rPr lang="en-US" altLang="zh-CN" sz="2000" b="1" spc="300" dirty="0" smtClean="0">
                <a:solidFill>
                  <a:schemeClr val="bg1"/>
                </a:solidFill>
                <a:cs typeface="+mn-ea"/>
                <a:sym typeface="+mn-lt"/>
              </a:rPr>
              <a:t>PPT</a:t>
            </a:r>
            <a:endParaRPr lang="zh-CN" altLang="en-US" sz="2000" b="1" spc="300" dirty="0">
              <a:solidFill>
                <a:schemeClr val="bg1"/>
              </a:solidFill>
              <a:cs typeface="+mn-ea"/>
              <a:sym typeface="+mn-lt"/>
            </a:endParaRPr>
          </a:p>
        </p:txBody>
      </p:sp>
      <p:pic>
        <p:nvPicPr>
          <p:cNvPr id="16" name="图片 15"/>
          <p:cNvPicPr>
            <a:picLocks noChangeAspect="1"/>
          </p:cNvPicPr>
          <p:nvPr/>
        </p:nvPicPr>
        <p:blipFill>
          <a:blip r:embed="rId6"/>
          <a:stretch>
            <a:fillRect/>
          </a:stretch>
        </p:blipFill>
        <p:spPr>
          <a:xfrm>
            <a:off x="215900" y="812800"/>
            <a:ext cx="7044038" cy="3931392"/>
          </a:xfrm>
          <a:prstGeom prst="rect">
            <a:avLst/>
          </a:prstGeom>
        </p:spPr>
      </p:pic>
      <p:pic>
        <p:nvPicPr>
          <p:cNvPr id="17" name="图片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703053" y="0"/>
            <a:ext cx="488947" cy="342900"/>
          </a:xfrm>
          <a:prstGeom prst="rect">
            <a:avLst/>
          </a:prstGeom>
        </p:spPr>
      </p:pic>
    </p:spTree>
    <p:extLst>
      <p:ext uri="{BB962C8B-B14F-4D97-AF65-F5344CB8AC3E}">
        <p14:creationId xmlns:p14="http://schemas.microsoft.com/office/powerpoint/2010/main" val="3637352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9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300" fill="hold"/>
                                        <p:tgtEl>
                                          <p:spTgt spid="16"/>
                                        </p:tgtEl>
                                        <p:attrNameLst>
                                          <p:attrName>ppt_w</p:attrName>
                                        </p:attrNameLst>
                                      </p:cBhvr>
                                      <p:tavLst>
                                        <p:tav tm="0">
                                          <p:val>
                                            <p:strVal val="#ppt_w+.3"/>
                                          </p:val>
                                        </p:tav>
                                        <p:tav tm="100000">
                                          <p:val>
                                            <p:strVal val="#ppt_w"/>
                                          </p:val>
                                        </p:tav>
                                      </p:tavLst>
                                    </p:anim>
                                    <p:anim calcmode="lin" valueType="num">
                                      <p:cBhvr>
                                        <p:cTn id="13" dur="1300" fill="hold"/>
                                        <p:tgtEl>
                                          <p:spTgt spid="16"/>
                                        </p:tgtEl>
                                        <p:attrNameLst>
                                          <p:attrName>ppt_h</p:attrName>
                                        </p:attrNameLst>
                                      </p:cBhvr>
                                      <p:tavLst>
                                        <p:tav tm="0">
                                          <p:val>
                                            <p:strVal val="#ppt_h"/>
                                          </p:val>
                                        </p:tav>
                                        <p:tav tm="100000">
                                          <p:val>
                                            <p:strVal val="#ppt_h"/>
                                          </p:val>
                                        </p:tav>
                                      </p:tavLst>
                                    </p:anim>
                                    <p:animEffect transition="in" filter="fade">
                                      <p:cBhvr>
                                        <p:cTn id="14" dur="13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762000" y="1219200"/>
            <a:ext cx="4940300" cy="4965700"/>
          </a:xfrm>
          <a:prstGeom prst="roundRect">
            <a:avLst>
              <a:gd name="adj" fmla="val 2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6099" y="1460500"/>
            <a:ext cx="5685900" cy="4959349"/>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703053" y="0"/>
            <a:ext cx="488947" cy="342900"/>
          </a:xfrm>
          <a:prstGeom prst="rect">
            <a:avLst/>
          </a:prstGeom>
        </p:spPr>
      </p:pic>
      <p:sp>
        <p:nvSpPr>
          <p:cNvPr id="10" name="文本框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240583" y="3854450"/>
            <a:ext cx="3983134" cy="1754326"/>
          </a:xfrm>
          <a:prstGeom prst="rect">
            <a:avLst/>
          </a:prstGeom>
          <a:noFill/>
        </p:spPr>
        <p:txBody>
          <a:bodyPr wrap="square" rtlCol="0">
            <a:spAutoFit/>
          </a:bodyPr>
          <a:lstStyle/>
          <a:p>
            <a:pPr algn="ctr"/>
            <a:r>
              <a:rPr lang="zh-CN" altLang="en-US" sz="5400" b="1" spc="300" dirty="0" smtClean="0">
                <a:solidFill>
                  <a:schemeClr val="tx1">
                    <a:lumMod val="85000"/>
                    <a:lumOff val="15000"/>
                  </a:schemeClr>
                </a:solidFill>
                <a:cs typeface="+mn-ea"/>
                <a:sym typeface="+mn-lt"/>
              </a:rPr>
              <a:t>现场用电安全常识</a:t>
            </a:r>
            <a:endParaRPr lang="zh-CN" altLang="en-US" sz="5400" b="1" spc="300" dirty="0">
              <a:solidFill>
                <a:schemeClr val="tx1">
                  <a:lumMod val="85000"/>
                  <a:lumOff val="15000"/>
                </a:schemeClr>
              </a:solidFill>
              <a:cs typeface="+mn-ea"/>
              <a:sym typeface="+mn-lt"/>
            </a:endParaRPr>
          </a:p>
        </p:txBody>
      </p:sp>
      <p:grpSp>
        <p:nvGrpSpPr>
          <p:cNvPr id="13" name="组合 12"/>
          <p:cNvGrpSpPr/>
          <p:nvPr/>
        </p:nvGrpSpPr>
        <p:grpSpPr>
          <a:xfrm>
            <a:off x="1240583" y="1629797"/>
            <a:ext cx="3983134" cy="2068928"/>
            <a:chOff x="1240583" y="1477397"/>
            <a:chExt cx="3983134" cy="2068928"/>
          </a:xfrm>
        </p:grpSpPr>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240583" y="1754053"/>
              <a:ext cx="3983134" cy="923330"/>
            </a:xfrm>
            <a:prstGeom prst="rect">
              <a:avLst/>
            </a:prstGeom>
            <a:noFill/>
          </p:spPr>
          <p:txBody>
            <a:bodyPr wrap="square" rtlCol="0">
              <a:spAutoFit/>
            </a:bodyPr>
            <a:lstStyle/>
            <a:p>
              <a:pPr algn="ctr"/>
              <a:r>
                <a:rPr lang="en-US" altLang="zh-CN" sz="5400" b="1" spc="300" dirty="0" smtClean="0">
                  <a:solidFill>
                    <a:schemeClr val="tx1">
                      <a:lumMod val="85000"/>
                      <a:lumOff val="15000"/>
                    </a:schemeClr>
                  </a:solidFill>
                  <a:cs typeface="+mn-ea"/>
                  <a:sym typeface="+mn-lt"/>
                </a:rPr>
                <a:t>02</a:t>
              </a:r>
              <a:endParaRPr lang="zh-CN" altLang="en-US" sz="5400" b="1" spc="300" dirty="0">
                <a:solidFill>
                  <a:schemeClr val="tx1">
                    <a:lumMod val="85000"/>
                    <a:lumOff val="15000"/>
                  </a:schemeClr>
                </a:solidFill>
                <a:cs typeface="+mn-ea"/>
                <a:sym typeface="+mn-lt"/>
              </a:endParaRPr>
            </a:p>
          </p:txBody>
        </p:sp>
        <p:grpSp>
          <p:nvGrpSpPr>
            <p:cNvPr id="5" name="组合 4"/>
            <p:cNvGrpSpPr/>
            <p:nvPr/>
          </p:nvGrpSpPr>
          <p:grpSpPr>
            <a:xfrm>
              <a:off x="2171700" y="1477397"/>
              <a:ext cx="2120900" cy="2068928"/>
              <a:chOff x="2171700" y="1477397"/>
              <a:chExt cx="2120900" cy="2068928"/>
            </a:xfrm>
          </p:grpSpPr>
          <p:sp>
            <p:nvSpPr>
              <p:cNvPr id="3" name="椭圆 2"/>
              <p:cNvSpPr/>
              <p:nvPr/>
            </p:nvSpPr>
            <p:spPr>
              <a:xfrm>
                <a:off x="2171700" y="1477397"/>
                <a:ext cx="2120900" cy="198755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5792" y="2515617"/>
                <a:ext cx="1030708" cy="1030708"/>
              </a:xfrm>
              <a:prstGeom prst="rect">
                <a:avLst/>
              </a:prstGeom>
            </p:spPr>
          </p:pic>
        </p:grpSp>
      </p:grpSp>
    </p:spTree>
    <p:extLst>
      <p:ext uri="{BB962C8B-B14F-4D97-AF65-F5344CB8AC3E}">
        <p14:creationId xmlns:p14="http://schemas.microsoft.com/office/powerpoint/2010/main" val="173255535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2650" y="1786448"/>
            <a:ext cx="800100" cy="800100"/>
          </a:xfrm>
          <a:prstGeom prst="rect">
            <a:avLst/>
          </a:prstGeom>
        </p:spPr>
      </p:pic>
      <p:sp>
        <p:nvSpPr>
          <p:cNvPr id="6" name="五边形 5"/>
          <p:cNvSpPr/>
          <p:nvPr/>
        </p:nvSpPr>
        <p:spPr>
          <a:xfrm>
            <a:off x="5626100" y="1926148"/>
            <a:ext cx="3452418" cy="660400"/>
          </a:xfrm>
          <a:prstGeom prst="homePlate">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734050" y="2025515"/>
            <a:ext cx="2954655" cy="461665"/>
          </a:xfrm>
          <a:prstGeom prst="rect">
            <a:avLst/>
          </a:prstGeom>
        </p:spPr>
        <p:txBody>
          <a:bodyPr wrap="none">
            <a:spAutoFit/>
          </a:bodyPr>
          <a:lstStyle/>
          <a:p>
            <a:r>
              <a:rPr lang="zh-CN" altLang="en-US" sz="2400" b="1" spc="300" dirty="0" smtClean="0">
                <a:solidFill>
                  <a:schemeClr val="bg1"/>
                </a:solidFill>
                <a:cs typeface="+mn-ea"/>
                <a:sym typeface="+mn-lt"/>
              </a:rPr>
              <a:t>电流</a:t>
            </a:r>
            <a:r>
              <a:rPr lang="zh-CN" altLang="en-US" sz="2400" b="1" spc="300" dirty="0">
                <a:solidFill>
                  <a:schemeClr val="bg1"/>
                </a:solidFill>
                <a:cs typeface="+mn-ea"/>
                <a:sym typeface="+mn-lt"/>
              </a:rPr>
              <a:t>对人体的伤害</a:t>
            </a:r>
            <a:endParaRPr lang="zh-CN" altLang="en-US" sz="2400" spc="300" dirty="0">
              <a:solidFill>
                <a:schemeClr val="bg1"/>
              </a:solidFill>
              <a:cs typeface="+mn-ea"/>
              <a:sym typeface="+mn-lt"/>
            </a:endParaRPr>
          </a:p>
        </p:txBody>
      </p:sp>
      <p:sp>
        <p:nvSpPr>
          <p:cNvPr id="7" name="矩形 6"/>
          <p:cNvSpPr/>
          <p:nvPr/>
        </p:nvSpPr>
        <p:spPr>
          <a:xfrm>
            <a:off x="4838700" y="2846588"/>
            <a:ext cx="6340197" cy="400110"/>
          </a:xfrm>
          <a:prstGeom prst="rect">
            <a:avLst/>
          </a:prstGeom>
        </p:spPr>
        <p:txBody>
          <a:bodyPr wrap="none">
            <a:spAutoFit/>
          </a:bodyPr>
          <a:lstStyle/>
          <a:p>
            <a:r>
              <a:rPr lang="zh-CN" altLang="en-US" sz="2000" dirty="0">
                <a:cs typeface="+mn-ea"/>
                <a:sym typeface="+mn-lt"/>
              </a:rPr>
              <a:t>电流对人体的伤害有三种：</a:t>
            </a:r>
            <a:r>
              <a:rPr lang="zh-CN" altLang="en-US" sz="2000" dirty="0">
                <a:solidFill>
                  <a:srgbClr val="C00000"/>
                </a:solidFill>
                <a:cs typeface="+mn-ea"/>
                <a:sym typeface="+mn-lt"/>
              </a:rPr>
              <a:t>电击</a:t>
            </a:r>
            <a:r>
              <a:rPr lang="zh-CN" altLang="en-US" sz="2000" dirty="0">
                <a:cs typeface="+mn-ea"/>
                <a:sym typeface="+mn-lt"/>
              </a:rPr>
              <a:t>、</a:t>
            </a:r>
            <a:r>
              <a:rPr lang="zh-CN" altLang="en-US" sz="2000" dirty="0">
                <a:solidFill>
                  <a:srgbClr val="C00000"/>
                </a:solidFill>
                <a:cs typeface="+mn-ea"/>
                <a:sym typeface="+mn-lt"/>
              </a:rPr>
              <a:t>电伤</a:t>
            </a:r>
            <a:r>
              <a:rPr lang="zh-CN" altLang="en-US" sz="2000" dirty="0">
                <a:cs typeface="+mn-ea"/>
                <a:sym typeface="+mn-lt"/>
              </a:rPr>
              <a:t>和</a:t>
            </a:r>
            <a:r>
              <a:rPr lang="zh-CN" altLang="en-US" sz="2000" dirty="0">
                <a:solidFill>
                  <a:srgbClr val="C00000"/>
                </a:solidFill>
                <a:cs typeface="+mn-ea"/>
                <a:sym typeface="+mn-lt"/>
              </a:rPr>
              <a:t>电磁场</a:t>
            </a:r>
            <a:r>
              <a:rPr lang="zh-CN" altLang="en-US" sz="2000" dirty="0">
                <a:cs typeface="+mn-ea"/>
                <a:sym typeface="+mn-lt"/>
              </a:rPr>
              <a:t>伤害。</a:t>
            </a:r>
          </a:p>
        </p:txBody>
      </p:sp>
      <p:sp>
        <p:nvSpPr>
          <p:cNvPr id="8" name="矩形 7"/>
          <p:cNvSpPr/>
          <p:nvPr/>
        </p:nvSpPr>
        <p:spPr>
          <a:xfrm>
            <a:off x="4838700" y="3506738"/>
            <a:ext cx="6096000" cy="646331"/>
          </a:xfrm>
          <a:prstGeom prst="rect">
            <a:avLst/>
          </a:prstGeom>
        </p:spPr>
        <p:txBody>
          <a:bodyPr>
            <a:spAutoFit/>
          </a:bodyPr>
          <a:lstStyle/>
          <a:p>
            <a:pPr marL="285750" indent="-285750">
              <a:buFont typeface="Wingdings" panose="05000000000000000000" pitchFamily="2" charset="2"/>
              <a:buChar char="Ø"/>
            </a:pPr>
            <a:r>
              <a:rPr lang="zh-CN" altLang="en-US" dirty="0">
                <a:cs typeface="+mn-ea"/>
                <a:sym typeface="+mn-lt"/>
              </a:rPr>
              <a:t>电击是指电流通过人体，破坏人体心脏、肺及神经系统的正常功能</a:t>
            </a:r>
            <a:r>
              <a:rPr lang="zh-CN" altLang="en-US" dirty="0" smtClean="0">
                <a:cs typeface="+mn-ea"/>
                <a:sym typeface="+mn-lt"/>
              </a:rPr>
              <a:t>。</a:t>
            </a:r>
            <a:endParaRPr lang="zh-CN" altLang="en-US" dirty="0">
              <a:cs typeface="+mn-ea"/>
              <a:sym typeface="+mn-lt"/>
            </a:endParaRPr>
          </a:p>
        </p:txBody>
      </p:sp>
      <p:sp>
        <p:nvSpPr>
          <p:cNvPr id="9" name="矩形 8"/>
          <p:cNvSpPr/>
          <p:nvPr/>
        </p:nvSpPr>
        <p:spPr>
          <a:xfrm>
            <a:off x="4838700" y="4376697"/>
            <a:ext cx="6096000" cy="923330"/>
          </a:xfrm>
          <a:prstGeom prst="rect">
            <a:avLst/>
          </a:prstGeom>
        </p:spPr>
        <p:txBody>
          <a:bodyPr>
            <a:spAutoFit/>
          </a:bodyPr>
          <a:lstStyle/>
          <a:p>
            <a:pPr marL="285750" indent="-285750">
              <a:buFont typeface="Wingdings" panose="05000000000000000000" pitchFamily="2" charset="2"/>
              <a:buChar char="Ø"/>
            </a:pPr>
            <a:r>
              <a:rPr lang="zh-CN" altLang="en-US" dirty="0" smtClean="0">
                <a:cs typeface="+mn-ea"/>
                <a:sym typeface="+mn-lt"/>
              </a:rPr>
              <a:t>电伤是指电流的热效应、化学效用和机械效应对人体的伤害；主要是指电弧烧伤、熔化金属溅出烫伤等。</a:t>
            </a:r>
            <a:r>
              <a:rPr lang="en-US" altLang="zh-CN" dirty="0" smtClean="0">
                <a:cs typeface="+mn-ea"/>
                <a:sym typeface="+mn-lt"/>
              </a:rPr>
              <a:t/>
            </a:r>
            <a:br>
              <a:rPr lang="en-US" altLang="zh-CN" dirty="0" smtClean="0">
                <a:cs typeface="+mn-ea"/>
                <a:sym typeface="+mn-lt"/>
              </a:rPr>
            </a:br>
            <a:endParaRPr lang="zh-CN" altLang="en-US" dirty="0">
              <a:cs typeface="+mn-ea"/>
              <a:sym typeface="+mn-lt"/>
            </a:endParaRPr>
          </a:p>
        </p:txBody>
      </p:sp>
      <p:sp>
        <p:nvSpPr>
          <p:cNvPr id="10" name="矩形 9"/>
          <p:cNvSpPr/>
          <p:nvPr/>
        </p:nvSpPr>
        <p:spPr>
          <a:xfrm>
            <a:off x="4838700" y="5200489"/>
            <a:ext cx="6096000" cy="646331"/>
          </a:xfrm>
          <a:prstGeom prst="rect">
            <a:avLst/>
          </a:prstGeom>
        </p:spPr>
        <p:txBody>
          <a:bodyPr>
            <a:spAutoFit/>
          </a:bodyPr>
          <a:lstStyle/>
          <a:p>
            <a:pPr marL="285750" indent="-285750">
              <a:buFont typeface="Wingdings" panose="05000000000000000000" pitchFamily="2" charset="2"/>
              <a:buChar char="Ø"/>
            </a:pPr>
            <a:r>
              <a:rPr lang="zh-CN" altLang="en-US" dirty="0" smtClean="0">
                <a:cs typeface="+mn-ea"/>
                <a:sym typeface="+mn-lt"/>
              </a:rPr>
              <a:t>电磁场生理伤害是指在高频磁场的作用下，人会出现头晕、乏力、记忆力减退、失眠、多梦等神经系统的症状。</a:t>
            </a:r>
            <a:endParaRPr lang="zh-CN" altLang="en-US" dirty="0">
              <a:cs typeface="+mn-ea"/>
              <a:sym typeface="+mn-lt"/>
            </a:endParaRPr>
          </a:p>
        </p:txBody>
      </p:sp>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737" y="2186498"/>
            <a:ext cx="3721100" cy="3721100"/>
          </a:xfrm>
          <a:prstGeom prst="rect">
            <a:avLst/>
          </a:prstGeom>
        </p:spPr>
      </p:pic>
    </p:spTree>
    <p:extLst>
      <p:ext uri="{BB962C8B-B14F-4D97-AF65-F5344CB8AC3E}">
        <p14:creationId xmlns:p14="http://schemas.microsoft.com/office/powerpoint/2010/main" val="91565491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8CDD93C-5A0F-4956-967B-750C64263A38}"/>
              </a:ext>
            </a:extLst>
          </p:cNvPr>
          <p:cNvSpPr>
            <a:spLocks noGrp="1" noChangeArrowheads="1"/>
          </p:cNvSpPr>
          <p:nvPr>
            <p:ph type="subTitle" idx="4294967295"/>
          </p:nvPr>
        </p:nvSpPr>
        <p:spPr>
          <a:xfrm>
            <a:off x="1397000" y="2364582"/>
            <a:ext cx="5295900" cy="1420018"/>
          </a:xfrm>
          <a:prstGeom prst="rect">
            <a:avLst/>
          </a:prstGeom>
        </p:spPr>
        <p:txBody>
          <a:bodyPr/>
          <a:lstStyle/>
          <a:p>
            <a:pPr marL="0" indent="0">
              <a:lnSpc>
                <a:spcPct val="130000"/>
              </a:lnSpc>
              <a:spcBef>
                <a:spcPct val="0"/>
              </a:spcBef>
              <a:buNone/>
            </a:pPr>
            <a:r>
              <a:rPr lang="zh-CN" altLang="en-US" sz="2000" dirty="0" smtClean="0">
                <a:cs typeface="+mn-ea"/>
                <a:sym typeface="+mn-lt"/>
              </a:rPr>
              <a:t>一般</a:t>
            </a:r>
            <a:r>
              <a:rPr lang="zh-CN" altLang="en-US" sz="2000" dirty="0">
                <a:cs typeface="+mn-ea"/>
                <a:sym typeface="+mn-lt"/>
              </a:rPr>
              <a:t>认为：电流通过人体的心脏、肺部和中枢神经系统的危险性比较大，特别是电流通过心脏时，危险性最大。</a:t>
            </a:r>
            <a:r>
              <a:rPr lang="zh-CN" altLang="en-US" sz="2000" dirty="0">
                <a:solidFill>
                  <a:srgbClr val="C00000"/>
                </a:solidFill>
                <a:cs typeface="+mn-ea"/>
                <a:sym typeface="+mn-lt"/>
              </a:rPr>
              <a:t>所以从手到脚的电流途径最为危险</a:t>
            </a:r>
            <a:r>
              <a:rPr lang="zh-CN" altLang="en-US" sz="2000" dirty="0">
                <a:cs typeface="+mn-ea"/>
                <a:sym typeface="+mn-lt"/>
              </a:rPr>
              <a:t>。　</a:t>
            </a:r>
            <a:endParaRPr lang="en-US" altLang="zh-CN" sz="2000" dirty="0">
              <a:cs typeface="+mn-ea"/>
              <a:sym typeface="+mn-lt"/>
            </a:endParaRPr>
          </a:p>
        </p:txBody>
      </p:sp>
      <p:pic>
        <p:nvPicPr>
          <p:cNvPr id="12292" name="Picture 4" descr="dian00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3697E2A-CD2F-41FC-95FA-61DA4A39CD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64400" y="2301502"/>
            <a:ext cx="3727386" cy="320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193800" y="4653099"/>
            <a:ext cx="5499100" cy="853567"/>
          </a:xfrm>
          <a:prstGeom prst="rect">
            <a:avLst/>
          </a:prstGeom>
        </p:spPr>
        <p:txBody>
          <a:bodyPr/>
          <a:lstStyle/>
          <a:p>
            <a:pPr marL="228600">
              <a:lnSpc>
                <a:spcPct val="130000"/>
              </a:lnSpc>
              <a:spcBef>
                <a:spcPct val="0"/>
              </a:spcBef>
            </a:pPr>
            <a:r>
              <a:rPr lang="zh-CN" altLang="en-US" sz="2000" dirty="0">
                <a:cs typeface="+mn-ea"/>
                <a:sym typeface="+mn-lt"/>
              </a:rPr>
              <a:t>触电还容易因剧烈痉挛而摔倒，导致电流通过</a:t>
            </a:r>
            <a:r>
              <a:rPr lang="zh-CN" altLang="en-US" sz="2000" dirty="0" smtClean="0">
                <a:cs typeface="+mn-ea"/>
                <a:sym typeface="+mn-lt"/>
              </a:rPr>
              <a:t>全身并造成</a:t>
            </a:r>
            <a:r>
              <a:rPr lang="zh-CN" altLang="en-US" sz="2000" dirty="0">
                <a:cs typeface="+mn-ea"/>
                <a:sym typeface="+mn-lt"/>
              </a:rPr>
              <a:t>摔伤、坠落等二次事故。</a:t>
            </a:r>
          </a:p>
        </p:txBody>
      </p:sp>
    </p:spTree>
    <p:extLst>
      <p:ext uri="{BB962C8B-B14F-4D97-AF65-F5344CB8AC3E}">
        <p14:creationId xmlns:p14="http://schemas.microsoft.com/office/powerpoint/2010/main" val="372917924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animEffect transition="in" filter="fade">
                                      <p:cBhvr>
                                        <p:cTn id="9" dur="500"/>
                                        <p:tgtEl>
                                          <p:spTgt spid="1229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Effect transition="in" filter="fade">
                                      <p:cBhvr>
                                        <p:cTn id="14" dur="1000"/>
                                        <p:tgtEl>
                                          <p:spTgt spid="12291">
                                            <p:txEl>
                                              <p:pRg st="0" end="0"/>
                                            </p:txEl>
                                          </p:spTgt>
                                        </p:tgtEl>
                                      </p:cBhvr>
                                    </p:animEffect>
                                    <p:anim calcmode="lin" valueType="num">
                                      <p:cBhvr>
                                        <p:cTn id="15"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12453" y="2377018"/>
            <a:ext cx="10129497" cy="1866900"/>
          </a:xfrm>
          <a:prstGeom prst="rect">
            <a:avLst/>
          </a:prstGeom>
          <a:no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15"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5BF027-1408-4C0F-9351-2AE59D3B20FB}"/>
              </a:ext>
            </a:extLst>
          </p:cNvPr>
          <p:cNvSpPr>
            <a:spLocks noGrp="1" noChangeArrowheads="1"/>
          </p:cNvSpPr>
          <p:nvPr>
            <p:ph type="subTitle" idx="4294967295"/>
          </p:nvPr>
        </p:nvSpPr>
        <p:spPr>
          <a:xfrm>
            <a:off x="2409050" y="2280826"/>
            <a:ext cx="9071750" cy="1911350"/>
          </a:xfrm>
          <a:prstGeom prst="rect">
            <a:avLst/>
          </a:prstGeom>
        </p:spPr>
        <p:txBody>
          <a:bodyPr/>
          <a:lstStyle/>
          <a:p>
            <a:pPr algn="l" eaLnBrk="1" hangingPunct="1">
              <a:spcBef>
                <a:spcPct val="0"/>
              </a:spcBef>
              <a:buClrTx/>
              <a:buSzTx/>
              <a:buFontTx/>
              <a:buNone/>
            </a:pPr>
            <a:endParaRPr lang="zh-CN" altLang="en-US" sz="1800" dirty="0">
              <a:cs typeface="+mn-ea"/>
              <a:sym typeface="+mn-lt"/>
            </a:endParaRPr>
          </a:p>
          <a:p>
            <a:pPr indent="0" algn="l" eaLnBrk="1" hangingPunct="1">
              <a:lnSpc>
                <a:spcPct val="130000"/>
              </a:lnSpc>
              <a:spcBef>
                <a:spcPct val="0"/>
              </a:spcBef>
              <a:buClrTx/>
              <a:buSzTx/>
              <a:buFontTx/>
              <a:buNone/>
            </a:pPr>
            <a:r>
              <a:rPr lang="zh-CN" altLang="en-US" sz="1800" dirty="0" smtClean="0">
                <a:cs typeface="+mn-ea"/>
                <a:sym typeface="+mn-lt"/>
              </a:rPr>
              <a:t>它</a:t>
            </a:r>
            <a:r>
              <a:rPr lang="zh-CN" altLang="en-US" sz="1800" dirty="0">
                <a:cs typeface="+mn-ea"/>
                <a:sym typeface="+mn-lt"/>
              </a:rPr>
              <a:t>是防止人体触及绝缘物把带电体封闭起来。瓷、玻璃、云母、橡胶、木材、胶木、塑料、布、纸和矿物油等都是</a:t>
            </a:r>
            <a:r>
              <a:rPr lang="zh-CN" altLang="en-US" sz="1800" dirty="0" smtClean="0">
                <a:cs typeface="+mn-ea"/>
                <a:sym typeface="+mn-lt"/>
              </a:rPr>
              <a:t>常用的绝缘材料。</a:t>
            </a:r>
          </a:p>
          <a:p>
            <a:pPr indent="0" algn="l" eaLnBrk="1" hangingPunct="1">
              <a:lnSpc>
                <a:spcPct val="130000"/>
              </a:lnSpc>
              <a:spcBef>
                <a:spcPct val="0"/>
              </a:spcBef>
              <a:buClrTx/>
              <a:buSzTx/>
              <a:buFontTx/>
              <a:buNone/>
            </a:pPr>
            <a:r>
              <a:rPr lang="zh-CN" altLang="en-US" sz="1800" dirty="0" smtClean="0">
                <a:solidFill>
                  <a:srgbClr val="CC3300"/>
                </a:solidFill>
                <a:cs typeface="+mn-ea"/>
                <a:sym typeface="+mn-lt"/>
              </a:rPr>
              <a:t>应当注意：很多绝缘材料受潮后会丧失绝缘性能或在强电场作用下会遭到破坏，丧失绝缘性能。</a:t>
            </a:r>
          </a:p>
          <a:p>
            <a:pPr eaLnBrk="1" hangingPunct="1">
              <a:lnSpc>
                <a:spcPct val="130000"/>
              </a:lnSpc>
            </a:pPr>
            <a:endParaRPr lang="en-US" altLang="zh-CN" sz="2000" dirty="0">
              <a:cs typeface="+mn-ea"/>
              <a:sym typeface="+mn-lt"/>
            </a:endParaRPr>
          </a:p>
        </p:txBody>
      </p:sp>
      <p:grpSp>
        <p:nvGrpSpPr>
          <p:cNvPr id="13" name="组合 12"/>
          <p:cNvGrpSpPr/>
          <p:nvPr/>
        </p:nvGrpSpPr>
        <p:grpSpPr>
          <a:xfrm>
            <a:off x="495754" y="2667941"/>
            <a:ext cx="1990544" cy="1137122"/>
            <a:chOff x="495754" y="2667941"/>
            <a:chExt cx="1990544" cy="1137122"/>
          </a:xfrm>
        </p:grpSpPr>
        <p:grpSp>
          <p:nvGrpSpPr>
            <p:cNvPr id="9" name="组合 8"/>
            <p:cNvGrpSpPr/>
            <p:nvPr/>
          </p:nvGrpSpPr>
          <p:grpSpPr>
            <a:xfrm>
              <a:off x="495754" y="2667941"/>
              <a:ext cx="1990544" cy="1137122"/>
              <a:chOff x="495754" y="2667941"/>
              <a:chExt cx="1990544" cy="1137122"/>
            </a:xfrm>
          </p:grpSpPr>
          <p:sp>
            <p:nvSpPr>
              <p:cNvPr id="2" name="五边形 1"/>
              <p:cNvSpPr/>
              <p:nvPr/>
            </p:nvSpPr>
            <p:spPr>
              <a:xfrm>
                <a:off x="948899" y="2667941"/>
                <a:ext cx="1537399" cy="1137122"/>
              </a:xfrm>
              <a:prstGeom prst="homePlate">
                <a:avLst>
                  <a:gd name="adj" fmla="val 27891"/>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495754" y="2783357"/>
                <a:ext cx="906290" cy="906290"/>
              </a:xfrm>
              <a:prstGeom prst="ellipse">
                <a:avLst/>
              </a:prstGeom>
              <a:solidFill>
                <a:srgbClr val="146EB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矩形 2"/>
            <p:cNvSpPr/>
            <p:nvPr/>
          </p:nvSpPr>
          <p:spPr>
            <a:xfrm>
              <a:off x="1402044" y="3005669"/>
              <a:ext cx="1007006" cy="461665"/>
            </a:xfrm>
            <a:prstGeom prst="rect">
              <a:avLst/>
            </a:prstGeom>
          </p:spPr>
          <p:txBody>
            <a:bodyPr wrap="none">
              <a:spAutoFit/>
            </a:bodyPr>
            <a:lstStyle/>
            <a:p>
              <a:pPr algn="ctr">
                <a:spcBef>
                  <a:spcPct val="0"/>
                </a:spcBef>
              </a:pPr>
              <a:r>
                <a:rPr lang="zh-CN" altLang="en-US" sz="2400" b="1" spc="300" dirty="0" smtClean="0">
                  <a:solidFill>
                    <a:schemeClr val="bg1"/>
                  </a:solidFill>
                  <a:cs typeface="+mn-ea"/>
                  <a:sym typeface="+mn-lt"/>
                </a:rPr>
                <a:t>绝缘</a:t>
              </a:r>
              <a:r>
                <a:rPr lang="zh-CN" altLang="en-US" sz="2400" spc="300" dirty="0" smtClean="0">
                  <a:solidFill>
                    <a:schemeClr val="bg1"/>
                  </a:solidFill>
                  <a:cs typeface="+mn-ea"/>
                  <a:sym typeface="+mn-lt"/>
                </a:rPr>
                <a:t> </a:t>
              </a:r>
              <a:endParaRPr lang="zh-CN" altLang="en-US" sz="2400" spc="300" dirty="0">
                <a:solidFill>
                  <a:schemeClr val="bg1"/>
                </a:solidFill>
                <a:cs typeface="+mn-ea"/>
                <a:sym typeface="+mn-lt"/>
              </a:endParaRPr>
            </a:p>
          </p:txBody>
        </p:sp>
        <p:sp>
          <p:nvSpPr>
            <p:cNvPr id="5" name="矩形 4"/>
            <p:cNvSpPr/>
            <p:nvPr/>
          </p:nvSpPr>
          <p:spPr>
            <a:xfrm>
              <a:off x="606163" y="3014189"/>
              <a:ext cx="639920" cy="461665"/>
            </a:xfrm>
            <a:prstGeom prst="rect">
              <a:avLst/>
            </a:prstGeom>
          </p:spPr>
          <p:txBody>
            <a:bodyPr wrap="none">
              <a:spAutoFit/>
            </a:bodyPr>
            <a:lstStyle/>
            <a:p>
              <a:pPr algn="ctr">
                <a:spcBef>
                  <a:spcPct val="0"/>
                </a:spcBef>
              </a:pPr>
              <a:r>
                <a:rPr lang="en-US" altLang="zh-CN" sz="2400" b="1" spc="300" dirty="0">
                  <a:solidFill>
                    <a:schemeClr val="bg1"/>
                  </a:solidFill>
                  <a:cs typeface="+mn-ea"/>
                  <a:sym typeface="+mn-lt"/>
                </a:rPr>
                <a:t>01</a:t>
              </a:r>
            </a:p>
          </p:txBody>
        </p:sp>
      </p:grpSp>
      <p:sp>
        <p:nvSpPr>
          <p:cNvPr id="14" name="矩形 13"/>
          <p:cNvSpPr/>
          <p:nvPr/>
        </p:nvSpPr>
        <p:spPr>
          <a:xfrm>
            <a:off x="1512453" y="4420563"/>
            <a:ext cx="10129497" cy="1866900"/>
          </a:xfrm>
          <a:prstGeom prst="rect">
            <a:avLst/>
          </a:prstGeom>
          <a:no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5BF027-1408-4C0F-9351-2AE59D3B20FB}"/>
              </a:ext>
            </a:extLst>
          </p:cNvPr>
          <p:cNvSpPr txBox="1">
            <a:spLocks noChangeArrowheads="1"/>
          </p:cNvSpPr>
          <p:nvPr/>
        </p:nvSpPr>
        <p:spPr>
          <a:xfrm>
            <a:off x="2486298" y="4398338"/>
            <a:ext cx="8994502" cy="1911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30000"/>
              </a:lnSpc>
              <a:spcBef>
                <a:spcPct val="0"/>
              </a:spcBef>
              <a:buFontTx/>
              <a:buNone/>
            </a:pPr>
            <a:endParaRPr lang="zh-CN" altLang="en-US" sz="1800" dirty="0" smtClean="0">
              <a:cs typeface="+mn-ea"/>
              <a:sym typeface="+mn-lt"/>
            </a:endParaRPr>
          </a:p>
          <a:p>
            <a:pPr indent="0">
              <a:lnSpc>
                <a:spcPct val="130000"/>
              </a:lnSpc>
              <a:spcBef>
                <a:spcPct val="0"/>
              </a:spcBef>
              <a:buNone/>
            </a:pPr>
            <a:r>
              <a:rPr lang="zh-CN" altLang="en-US" sz="1800" dirty="0" smtClean="0">
                <a:cs typeface="+mn-ea"/>
                <a:sym typeface="+mn-lt"/>
              </a:rPr>
              <a:t>即采用遮拦、护照、护盖箱闸等把带电体同外界隔绝开来。</a:t>
            </a:r>
          </a:p>
          <a:p>
            <a:pPr indent="0">
              <a:lnSpc>
                <a:spcPct val="130000"/>
              </a:lnSpc>
              <a:spcBef>
                <a:spcPct val="0"/>
              </a:spcBef>
              <a:buNone/>
            </a:pPr>
            <a:r>
              <a:rPr lang="zh-CN" altLang="en-US" sz="1800" dirty="0" smtClean="0">
                <a:solidFill>
                  <a:srgbClr val="CC3300"/>
                </a:solidFill>
                <a:cs typeface="+mn-ea"/>
                <a:sym typeface="+mn-lt"/>
              </a:rPr>
              <a:t>电器开关的可动部分一般不能使用绝缘，而需要屏护。高压设备不论是否有绝缘，均应采取屏护。</a:t>
            </a:r>
          </a:p>
          <a:p>
            <a:endParaRPr lang="en-US" altLang="zh-CN" sz="1800" dirty="0">
              <a:cs typeface="+mn-ea"/>
              <a:sym typeface="+mn-lt"/>
            </a:endParaRPr>
          </a:p>
        </p:txBody>
      </p:sp>
      <p:grpSp>
        <p:nvGrpSpPr>
          <p:cNvPr id="21" name="组合 20"/>
          <p:cNvGrpSpPr/>
          <p:nvPr/>
        </p:nvGrpSpPr>
        <p:grpSpPr>
          <a:xfrm>
            <a:off x="495754" y="4711486"/>
            <a:ext cx="1990544" cy="1137122"/>
            <a:chOff x="495754" y="4711486"/>
            <a:chExt cx="1990544" cy="1137122"/>
          </a:xfrm>
        </p:grpSpPr>
        <p:grpSp>
          <p:nvGrpSpPr>
            <p:cNvPr id="15" name="组合 14"/>
            <p:cNvGrpSpPr/>
            <p:nvPr/>
          </p:nvGrpSpPr>
          <p:grpSpPr>
            <a:xfrm>
              <a:off x="495754" y="4711486"/>
              <a:ext cx="1990544" cy="1137122"/>
              <a:chOff x="495754" y="2667941"/>
              <a:chExt cx="1990544" cy="1137122"/>
            </a:xfrm>
          </p:grpSpPr>
          <p:sp>
            <p:nvSpPr>
              <p:cNvPr id="16" name="五边形 15"/>
              <p:cNvSpPr/>
              <p:nvPr/>
            </p:nvSpPr>
            <p:spPr>
              <a:xfrm>
                <a:off x="948899" y="2667941"/>
                <a:ext cx="1537399" cy="1137122"/>
              </a:xfrm>
              <a:prstGeom prst="homePlate">
                <a:avLst>
                  <a:gd name="adj" fmla="val 27891"/>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495754" y="2783357"/>
                <a:ext cx="906290" cy="906290"/>
              </a:xfrm>
              <a:prstGeom prst="ellipse">
                <a:avLst/>
              </a:prstGeom>
              <a:solidFill>
                <a:srgbClr val="146EB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矩形 18"/>
            <p:cNvSpPr/>
            <p:nvPr/>
          </p:nvSpPr>
          <p:spPr>
            <a:xfrm>
              <a:off x="1466963" y="5049214"/>
              <a:ext cx="877163" cy="461665"/>
            </a:xfrm>
            <a:prstGeom prst="rect">
              <a:avLst/>
            </a:prstGeom>
          </p:spPr>
          <p:txBody>
            <a:bodyPr wrap="none">
              <a:spAutoFit/>
            </a:bodyPr>
            <a:lstStyle/>
            <a:p>
              <a:pPr algn="ctr">
                <a:spcBef>
                  <a:spcPct val="0"/>
                </a:spcBef>
              </a:pPr>
              <a:r>
                <a:rPr lang="zh-CN" altLang="en-US" sz="2400" b="1" spc="300" dirty="0" smtClean="0">
                  <a:solidFill>
                    <a:schemeClr val="bg1"/>
                  </a:solidFill>
                  <a:cs typeface="+mn-ea"/>
                  <a:sym typeface="+mn-lt"/>
                </a:rPr>
                <a:t>屏护</a:t>
              </a:r>
              <a:endParaRPr lang="zh-CN" altLang="en-US" sz="2400" spc="300" dirty="0">
                <a:solidFill>
                  <a:schemeClr val="bg1"/>
                </a:solidFill>
                <a:cs typeface="+mn-ea"/>
                <a:sym typeface="+mn-lt"/>
              </a:endParaRPr>
            </a:p>
          </p:txBody>
        </p:sp>
        <p:sp>
          <p:nvSpPr>
            <p:cNvPr id="20" name="矩形 19"/>
            <p:cNvSpPr/>
            <p:nvPr/>
          </p:nvSpPr>
          <p:spPr>
            <a:xfrm>
              <a:off x="606164" y="5057734"/>
              <a:ext cx="639919" cy="461665"/>
            </a:xfrm>
            <a:prstGeom prst="rect">
              <a:avLst/>
            </a:prstGeom>
          </p:spPr>
          <p:txBody>
            <a:bodyPr wrap="none">
              <a:spAutoFit/>
            </a:bodyPr>
            <a:lstStyle/>
            <a:p>
              <a:pPr algn="ctr">
                <a:spcBef>
                  <a:spcPct val="0"/>
                </a:spcBef>
              </a:pPr>
              <a:r>
                <a:rPr lang="en-US" altLang="zh-CN" sz="2400" b="1" spc="300" dirty="0" smtClean="0">
                  <a:solidFill>
                    <a:schemeClr val="bg1"/>
                  </a:solidFill>
                  <a:cs typeface="+mn-ea"/>
                  <a:sym typeface="+mn-lt"/>
                </a:rPr>
                <a:t>02</a:t>
              </a:r>
              <a:endParaRPr lang="en-US" altLang="zh-CN" sz="2400" b="1" spc="300" dirty="0">
                <a:solidFill>
                  <a:schemeClr val="bg1"/>
                </a:solidFill>
                <a:cs typeface="+mn-ea"/>
                <a:sym typeface="+mn-lt"/>
              </a:endParaRPr>
            </a:p>
          </p:txBody>
        </p:sp>
      </p:grpSp>
      <p:grpSp>
        <p:nvGrpSpPr>
          <p:cNvPr id="12" name="组合 11"/>
          <p:cNvGrpSpPr/>
          <p:nvPr/>
        </p:nvGrpSpPr>
        <p:grpSpPr>
          <a:xfrm>
            <a:off x="606164" y="1518002"/>
            <a:ext cx="6460070" cy="654050"/>
            <a:chOff x="606164" y="1518002"/>
            <a:chExt cx="6460070" cy="654050"/>
          </a:xfrm>
        </p:grpSpPr>
        <p:sp>
          <p:nvSpPr>
            <p:cNvPr id="7" name="五边形 6"/>
            <p:cNvSpPr/>
            <p:nvPr/>
          </p:nvSpPr>
          <p:spPr>
            <a:xfrm>
              <a:off x="606164" y="1518002"/>
              <a:ext cx="6460070"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172035" y="1626813"/>
              <a:ext cx="5894198" cy="461665"/>
            </a:xfrm>
            <a:prstGeom prst="rect">
              <a:avLst/>
            </a:prstGeom>
          </p:spPr>
          <p:txBody>
            <a:bodyPr wrap="square">
              <a:spAutoFit/>
            </a:bodyPr>
            <a:lstStyle/>
            <a:p>
              <a:pPr lvl="0" defTabSz="457200">
                <a:spcBef>
                  <a:spcPct val="0"/>
                </a:spcBef>
                <a:defRPr/>
              </a:pPr>
              <a:r>
                <a:rPr kumimoji="1" lang="zh-CN" altLang="en-US" sz="2400" b="1" dirty="0">
                  <a:solidFill>
                    <a:schemeClr val="bg1"/>
                  </a:solidFill>
                  <a:cs typeface="+mn-ea"/>
                  <a:sym typeface="+mn-lt"/>
                </a:rPr>
                <a:t>绝缘、屏护和</a:t>
              </a:r>
              <a:r>
                <a:rPr kumimoji="1" lang="zh-CN" altLang="en-US" sz="2400" b="1" dirty="0" smtClean="0">
                  <a:solidFill>
                    <a:schemeClr val="bg1"/>
                  </a:solidFill>
                  <a:cs typeface="+mn-ea"/>
                  <a:sym typeface="+mn-lt"/>
                </a:rPr>
                <a:t>间距是</a:t>
              </a:r>
              <a:r>
                <a:rPr kumimoji="1" lang="zh-CN" altLang="en-US" sz="2400" b="1" dirty="0">
                  <a:solidFill>
                    <a:schemeClr val="bg1"/>
                  </a:solidFill>
                  <a:cs typeface="+mn-ea"/>
                  <a:sym typeface="+mn-lt"/>
                </a:rPr>
                <a:t>最为常见的安全措施</a:t>
              </a:r>
            </a:p>
          </p:txBody>
        </p:sp>
        <p:pic>
          <p:nvPicPr>
            <p:cNvPr id="11" name="图片 10"/>
            <p:cNvPicPr>
              <a:picLocks noChangeAspect="1"/>
            </p:cNvPicPr>
            <p:nvPr/>
          </p:nvPicPr>
          <p:blipFill>
            <a:blip r:embed="rId2" cstate="screen">
              <a:lum bright="70000" contrast="-70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tretch>
              <a:fillRect/>
            </a:stretch>
          </p:blipFill>
          <p:spPr>
            <a:xfrm>
              <a:off x="725763" y="1646102"/>
              <a:ext cx="446272" cy="446272"/>
            </a:xfrm>
            <a:prstGeom prst="rect">
              <a:avLst/>
            </a:prstGeom>
          </p:spPr>
        </p:pic>
      </p:grpSp>
    </p:spTree>
    <p:extLst>
      <p:ext uri="{BB962C8B-B14F-4D97-AF65-F5344CB8AC3E}">
        <p14:creationId xmlns:p14="http://schemas.microsoft.com/office/powerpoint/2010/main" val="12803590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315">
                                            <p:txEl>
                                              <p:pRg st="1" end="1"/>
                                            </p:txEl>
                                          </p:spTgt>
                                        </p:tgtEl>
                                        <p:attrNameLst>
                                          <p:attrName>style.visibility</p:attrName>
                                        </p:attrNameLst>
                                      </p:cBhvr>
                                      <p:to>
                                        <p:strVal val="visible"/>
                                      </p:to>
                                    </p:set>
                                    <p:animEffect transition="in" filter="fade">
                                      <p:cBhvr>
                                        <p:cTn id="22" dur="1000"/>
                                        <p:tgtEl>
                                          <p:spTgt spid="13315">
                                            <p:txEl>
                                              <p:pRg st="1" end="1"/>
                                            </p:txEl>
                                          </p:spTgt>
                                        </p:tgtEl>
                                      </p:cBhvr>
                                    </p:animEffect>
                                    <p:anim calcmode="lin" valueType="num">
                                      <p:cBhvr>
                                        <p:cTn id="23"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315">
                                            <p:txEl>
                                              <p:pRg st="2" end="2"/>
                                            </p:txEl>
                                          </p:spTgt>
                                        </p:tgtEl>
                                        <p:attrNameLst>
                                          <p:attrName>style.visibility</p:attrName>
                                        </p:attrNameLst>
                                      </p:cBhvr>
                                      <p:to>
                                        <p:strVal val="visible"/>
                                      </p:to>
                                    </p:set>
                                    <p:animEffect transition="in" filter="fade">
                                      <p:cBhvr>
                                        <p:cTn id="29" dur="1000"/>
                                        <p:tgtEl>
                                          <p:spTgt spid="13315">
                                            <p:txEl>
                                              <p:pRg st="2" end="2"/>
                                            </p:txEl>
                                          </p:spTgt>
                                        </p:tgtEl>
                                      </p:cBhvr>
                                    </p:animEffect>
                                    <p:anim calcmode="lin" valueType="num">
                                      <p:cBhvr>
                                        <p:cTn id="30"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315" grpId="0" build="p"/>
      <p:bldP spid="14"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64671" y="4206875"/>
            <a:ext cx="10129497" cy="1866900"/>
          </a:xfrm>
          <a:prstGeom prst="rect">
            <a:avLst/>
          </a:prstGeom>
          <a:no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5BF027-1408-4C0F-9351-2AE59D3B20FB}"/>
              </a:ext>
            </a:extLst>
          </p:cNvPr>
          <p:cNvSpPr txBox="1">
            <a:spLocks noChangeArrowheads="1"/>
          </p:cNvSpPr>
          <p:nvPr/>
        </p:nvSpPr>
        <p:spPr>
          <a:xfrm>
            <a:off x="2438516" y="4341516"/>
            <a:ext cx="8994502" cy="1911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30000"/>
              </a:lnSpc>
              <a:spcBef>
                <a:spcPct val="0"/>
              </a:spcBef>
              <a:buFontTx/>
              <a:buNone/>
            </a:pPr>
            <a:endParaRPr lang="zh-CN" altLang="en-US" sz="1800" dirty="0" smtClean="0">
              <a:cs typeface="+mn-ea"/>
              <a:sym typeface="+mn-lt"/>
            </a:endParaRPr>
          </a:p>
          <a:p>
            <a:pPr indent="0">
              <a:lnSpc>
                <a:spcPct val="130000"/>
              </a:lnSpc>
              <a:spcBef>
                <a:spcPct val="0"/>
              </a:spcBef>
              <a:buNone/>
            </a:pPr>
            <a:r>
              <a:rPr lang="zh-CN" altLang="en-US" sz="1800" dirty="0" smtClean="0">
                <a:cs typeface="+mn-ea"/>
                <a:sym typeface="+mn-lt"/>
              </a:rPr>
              <a:t>就是保证必要的安全距离。间距除用防止触及或过分接近带电体外，还能起到防止火灾、防止混线、方便操作的作用。在低压工作中，最小检修距离不应小于</a:t>
            </a:r>
            <a:r>
              <a:rPr lang="en-US" altLang="zh-CN" sz="1800" dirty="0" smtClean="0">
                <a:cs typeface="+mn-ea"/>
                <a:sym typeface="+mn-lt"/>
              </a:rPr>
              <a:t>0.1</a:t>
            </a:r>
            <a:r>
              <a:rPr lang="zh-CN" altLang="en-US" sz="1800" dirty="0" smtClean="0">
                <a:cs typeface="+mn-ea"/>
                <a:sym typeface="+mn-lt"/>
              </a:rPr>
              <a:t>米。</a:t>
            </a:r>
            <a:endParaRPr lang="zh-CN" altLang="en-US" sz="1800" dirty="0">
              <a:cs typeface="+mn-ea"/>
              <a:sym typeface="+mn-lt"/>
            </a:endParaRPr>
          </a:p>
        </p:txBody>
      </p:sp>
      <p:grpSp>
        <p:nvGrpSpPr>
          <p:cNvPr id="3" name="组合 2"/>
          <p:cNvGrpSpPr/>
          <p:nvPr/>
        </p:nvGrpSpPr>
        <p:grpSpPr>
          <a:xfrm>
            <a:off x="447972" y="4497798"/>
            <a:ext cx="1990544" cy="1137122"/>
            <a:chOff x="447972" y="4497798"/>
            <a:chExt cx="1990544" cy="1137122"/>
          </a:xfrm>
        </p:grpSpPr>
        <p:grpSp>
          <p:nvGrpSpPr>
            <p:cNvPr id="8" name="组合 7"/>
            <p:cNvGrpSpPr/>
            <p:nvPr/>
          </p:nvGrpSpPr>
          <p:grpSpPr>
            <a:xfrm>
              <a:off x="447972" y="4497798"/>
              <a:ext cx="1990544" cy="1137122"/>
              <a:chOff x="495754" y="2667941"/>
              <a:chExt cx="1990544" cy="1137122"/>
            </a:xfrm>
          </p:grpSpPr>
          <p:sp>
            <p:nvSpPr>
              <p:cNvPr id="9" name="五边形 8"/>
              <p:cNvSpPr/>
              <p:nvPr/>
            </p:nvSpPr>
            <p:spPr>
              <a:xfrm>
                <a:off x="948899" y="2667941"/>
                <a:ext cx="1537399" cy="1137122"/>
              </a:xfrm>
              <a:prstGeom prst="homePlate">
                <a:avLst>
                  <a:gd name="adj" fmla="val 27891"/>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495754" y="2783357"/>
                <a:ext cx="906290" cy="906290"/>
              </a:xfrm>
              <a:prstGeom prst="ellipse">
                <a:avLst/>
              </a:prstGeom>
              <a:solidFill>
                <a:srgbClr val="146EB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矩形 11"/>
            <p:cNvSpPr/>
            <p:nvPr/>
          </p:nvSpPr>
          <p:spPr>
            <a:xfrm>
              <a:off x="1419181" y="4835526"/>
              <a:ext cx="877164" cy="461665"/>
            </a:xfrm>
            <a:prstGeom prst="rect">
              <a:avLst/>
            </a:prstGeom>
          </p:spPr>
          <p:txBody>
            <a:bodyPr wrap="none">
              <a:spAutoFit/>
            </a:bodyPr>
            <a:lstStyle/>
            <a:p>
              <a:pPr algn="ctr">
                <a:spcBef>
                  <a:spcPct val="0"/>
                </a:spcBef>
              </a:pPr>
              <a:r>
                <a:rPr lang="zh-CN" altLang="en-US" sz="2400" b="1" spc="300" dirty="0">
                  <a:solidFill>
                    <a:schemeClr val="bg1"/>
                  </a:solidFill>
                  <a:cs typeface="+mn-ea"/>
                  <a:sym typeface="+mn-lt"/>
                </a:rPr>
                <a:t>间距</a:t>
              </a:r>
              <a:endParaRPr lang="zh-CN" altLang="en-US" sz="2400" spc="300" dirty="0">
                <a:solidFill>
                  <a:schemeClr val="bg1"/>
                </a:solidFill>
                <a:cs typeface="+mn-ea"/>
                <a:sym typeface="+mn-lt"/>
              </a:endParaRPr>
            </a:p>
          </p:txBody>
        </p:sp>
        <p:sp>
          <p:nvSpPr>
            <p:cNvPr id="13" name="矩形 12"/>
            <p:cNvSpPr/>
            <p:nvPr/>
          </p:nvSpPr>
          <p:spPr>
            <a:xfrm>
              <a:off x="558382" y="4844046"/>
              <a:ext cx="639919" cy="461665"/>
            </a:xfrm>
            <a:prstGeom prst="rect">
              <a:avLst/>
            </a:prstGeom>
          </p:spPr>
          <p:txBody>
            <a:bodyPr wrap="none">
              <a:spAutoFit/>
            </a:bodyPr>
            <a:lstStyle/>
            <a:p>
              <a:pPr algn="ctr">
                <a:spcBef>
                  <a:spcPct val="0"/>
                </a:spcBef>
              </a:pPr>
              <a:r>
                <a:rPr lang="en-US" altLang="zh-CN" sz="2400" b="1" spc="300" dirty="0" smtClean="0">
                  <a:solidFill>
                    <a:schemeClr val="bg1"/>
                  </a:solidFill>
                  <a:cs typeface="+mn-ea"/>
                  <a:sym typeface="+mn-lt"/>
                </a:rPr>
                <a:t>03</a:t>
              </a:r>
              <a:endParaRPr lang="en-US" altLang="zh-CN" sz="2400" b="1" spc="300" dirty="0">
                <a:solidFill>
                  <a:schemeClr val="bg1"/>
                </a:solidFill>
                <a:cs typeface="+mn-ea"/>
                <a:sym typeface="+mn-lt"/>
              </a:endParaRPr>
            </a:p>
          </p:txBody>
        </p:sp>
      </p:gr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69816" y="1590787"/>
            <a:ext cx="8648363" cy="2413000"/>
          </a:xfrm>
          <a:prstGeom prst="rect">
            <a:avLst/>
          </a:prstGeom>
        </p:spPr>
      </p:pic>
    </p:spTree>
    <p:extLst>
      <p:ext uri="{BB962C8B-B14F-4D97-AF65-F5344CB8AC3E}">
        <p14:creationId xmlns:p14="http://schemas.microsoft.com/office/powerpoint/2010/main" val="427546374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336BC2-6B31-4343-8ABC-1653CB4B42C4}"/>
              </a:ext>
            </a:extLst>
          </p:cNvPr>
          <p:cNvSpPr>
            <a:spLocks noGrp="1" noChangeArrowheads="1"/>
          </p:cNvSpPr>
          <p:nvPr>
            <p:ph type="body" idx="4294967295"/>
          </p:nvPr>
        </p:nvSpPr>
        <p:spPr>
          <a:xfrm>
            <a:off x="483330" y="2897459"/>
            <a:ext cx="7949470" cy="830659"/>
          </a:xfrm>
          <a:prstGeom prst="rect">
            <a:avLst/>
          </a:prstGeom>
        </p:spPr>
        <p:txBody>
          <a:bodyPr/>
          <a:lstStyle/>
          <a:p>
            <a:pPr indent="0" eaLnBrk="1" hangingPunct="1">
              <a:lnSpc>
                <a:spcPct val="130000"/>
              </a:lnSpc>
              <a:spcBef>
                <a:spcPct val="0"/>
              </a:spcBef>
              <a:buClrTx/>
              <a:buSzTx/>
              <a:buFontTx/>
              <a:buNone/>
            </a:pPr>
            <a:r>
              <a:rPr lang="zh-CN" altLang="en-US" sz="1800" dirty="0" smtClean="0">
                <a:cs typeface="+mn-ea"/>
                <a:sym typeface="+mn-lt"/>
              </a:rPr>
              <a:t>指</a:t>
            </a:r>
            <a:r>
              <a:rPr lang="zh-CN" altLang="en-US" sz="1800" dirty="0">
                <a:cs typeface="+mn-ea"/>
                <a:sym typeface="+mn-lt"/>
              </a:rPr>
              <a:t>与大地的直接连接，电气装置或电气线路带电部分的某点与大地连接、电气装置或其它装置正常时不带电部分某点与大地的人为连接都叫接地。</a:t>
            </a:r>
          </a:p>
        </p:txBody>
      </p:sp>
      <p:grpSp>
        <p:nvGrpSpPr>
          <p:cNvPr id="10" name="组合 9"/>
          <p:cNvGrpSpPr/>
          <p:nvPr/>
        </p:nvGrpSpPr>
        <p:grpSpPr>
          <a:xfrm>
            <a:off x="725763" y="1594202"/>
            <a:ext cx="4809335" cy="654050"/>
            <a:chOff x="725763" y="1594202"/>
            <a:chExt cx="4809335" cy="654050"/>
          </a:xfrm>
        </p:grpSpPr>
        <p:sp>
          <p:nvSpPr>
            <p:cNvPr id="7" name="五边形 6"/>
            <p:cNvSpPr/>
            <p:nvPr/>
          </p:nvSpPr>
          <p:spPr>
            <a:xfrm>
              <a:off x="725763" y="1594202"/>
              <a:ext cx="4689736"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291634" y="1703013"/>
              <a:ext cx="4243464" cy="461665"/>
            </a:xfrm>
            <a:prstGeom prst="rect">
              <a:avLst/>
            </a:prstGeom>
          </p:spPr>
          <p:txBody>
            <a:bodyPr wrap="square">
              <a:spAutoFit/>
            </a:bodyPr>
            <a:lstStyle/>
            <a:p>
              <a:pPr lvl="0" defTabSz="457200">
                <a:spcBef>
                  <a:spcPct val="0"/>
                </a:spcBef>
                <a:defRPr/>
              </a:pPr>
              <a:r>
                <a:rPr kumimoji="1" lang="zh-CN" altLang="en-US" sz="2400" b="1" dirty="0" smtClean="0">
                  <a:solidFill>
                    <a:schemeClr val="bg1"/>
                  </a:solidFill>
                  <a:cs typeface="+mn-ea"/>
                  <a:sym typeface="+mn-lt"/>
                </a:rPr>
                <a:t>防止触电措施（接地和接零）</a:t>
              </a:r>
              <a:endParaRPr kumimoji="1" lang="zh-CN" altLang="en-US" sz="2400" b="1" dirty="0">
                <a:solidFill>
                  <a:schemeClr val="bg1"/>
                </a:solidFill>
                <a:cs typeface="+mn-ea"/>
                <a:sym typeface="+mn-lt"/>
              </a:endParaRPr>
            </a:p>
          </p:txBody>
        </p:sp>
        <p:pic>
          <p:nvPicPr>
            <p:cNvPr id="9" name="图片 8"/>
            <p:cNvPicPr>
              <a:picLocks noChangeAspect="1"/>
            </p:cNvPicPr>
            <p:nvPr/>
          </p:nvPicPr>
          <p:blipFill>
            <a:blip r:embed="rId2" cstate="screen">
              <a:lum bright="70000" contrast="-70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tretch>
              <a:fillRect/>
            </a:stretch>
          </p:blipFill>
          <p:spPr>
            <a:xfrm>
              <a:off x="845362" y="1722302"/>
              <a:ext cx="446272" cy="446272"/>
            </a:xfrm>
            <a:prstGeom prst="rect">
              <a:avLst/>
            </a:prstGeom>
          </p:spPr>
        </p:pic>
      </p:grpSp>
      <p:grpSp>
        <p:nvGrpSpPr>
          <p:cNvPr id="16" name="组合 15"/>
          <p:cNvGrpSpPr/>
          <p:nvPr/>
        </p:nvGrpSpPr>
        <p:grpSpPr>
          <a:xfrm>
            <a:off x="725763" y="2562590"/>
            <a:ext cx="1624160" cy="400110"/>
            <a:chOff x="725763" y="2562590"/>
            <a:chExt cx="1624160" cy="400110"/>
          </a:xfrm>
        </p:grpSpPr>
        <p:sp>
          <p:nvSpPr>
            <p:cNvPr id="2" name="燕尾形 1"/>
            <p:cNvSpPr/>
            <p:nvPr/>
          </p:nvSpPr>
          <p:spPr>
            <a:xfrm>
              <a:off x="1234801" y="2661045"/>
              <a:ext cx="226737" cy="203200"/>
            </a:xfrm>
            <a:prstGeom prst="chevron">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矩形 2"/>
            <p:cNvSpPr/>
            <p:nvPr/>
          </p:nvSpPr>
          <p:spPr>
            <a:xfrm>
              <a:off x="1461538" y="2562590"/>
              <a:ext cx="888385" cy="400110"/>
            </a:xfrm>
            <a:prstGeom prst="rect">
              <a:avLst/>
            </a:prstGeom>
          </p:spPr>
          <p:txBody>
            <a:bodyPr wrap="none">
              <a:spAutoFit/>
            </a:bodyPr>
            <a:lstStyle/>
            <a:p>
              <a:pPr>
                <a:spcBef>
                  <a:spcPct val="0"/>
                </a:spcBef>
              </a:pPr>
              <a:r>
                <a:rPr lang="zh-CN" altLang="en-US" sz="2000" b="1" spc="300" dirty="0" smtClean="0">
                  <a:solidFill>
                    <a:schemeClr val="tx1">
                      <a:lumMod val="85000"/>
                      <a:lumOff val="15000"/>
                    </a:schemeClr>
                  </a:solidFill>
                  <a:cs typeface="+mn-ea"/>
                  <a:sym typeface="+mn-lt"/>
                </a:rPr>
                <a:t>接地 </a:t>
              </a:r>
              <a:endParaRPr lang="zh-CN" altLang="en-US" sz="2000" b="1" spc="300" dirty="0">
                <a:solidFill>
                  <a:schemeClr val="tx1">
                    <a:lumMod val="85000"/>
                    <a:lumOff val="15000"/>
                  </a:schemeClr>
                </a:solidFill>
                <a:cs typeface="+mn-ea"/>
                <a:sym typeface="+mn-lt"/>
              </a:endParaRPr>
            </a:p>
          </p:txBody>
        </p:sp>
        <p:sp>
          <p:nvSpPr>
            <p:cNvPr id="11" name="矩形 10"/>
            <p:cNvSpPr/>
            <p:nvPr/>
          </p:nvSpPr>
          <p:spPr>
            <a:xfrm>
              <a:off x="725763" y="2562590"/>
              <a:ext cx="579005" cy="400110"/>
            </a:xfrm>
            <a:prstGeom prst="rect">
              <a:avLst/>
            </a:prstGeom>
          </p:spPr>
          <p:txBody>
            <a:bodyPr wrap="none">
              <a:spAutoFit/>
            </a:bodyPr>
            <a:lstStyle/>
            <a:p>
              <a:pPr>
                <a:spcBef>
                  <a:spcPct val="0"/>
                </a:spcBef>
              </a:pPr>
              <a:r>
                <a:rPr lang="en-US" altLang="zh-CN" sz="2000" b="1" spc="300" dirty="0" smtClean="0">
                  <a:solidFill>
                    <a:schemeClr val="tx1">
                      <a:lumMod val="85000"/>
                      <a:lumOff val="15000"/>
                    </a:schemeClr>
                  </a:solidFill>
                  <a:cs typeface="+mn-ea"/>
                  <a:sym typeface="+mn-lt"/>
                </a:rPr>
                <a:t>01</a:t>
              </a:r>
              <a:endParaRPr lang="zh-CN" altLang="en-US" sz="2000" b="1" spc="300" dirty="0">
                <a:solidFill>
                  <a:schemeClr val="tx1">
                    <a:lumMod val="85000"/>
                    <a:lumOff val="15000"/>
                  </a:schemeClr>
                </a:solidFill>
                <a:cs typeface="+mn-ea"/>
                <a:sym typeface="+mn-lt"/>
              </a:endParaRPr>
            </a:p>
          </p:txBody>
        </p:sp>
      </p:grpSp>
      <p:grpSp>
        <p:nvGrpSpPr>
          <p:cNvPr id="17" name="组合 16"/>
          <p:cNvGrpSpPr/>
          <p:nvPr/>
        </p:nvGrpSpPr>
        <p:grpSpPr>
          <a:xfrm>
            <a:off x="725763" y="3913789"/>
            <a:ext cx="2100251" cy="400110"/>
            <a:chOff x="725763" y="3913789"/>
            <a:chExt cx="2100251" cy="400110"/>
          </a:xfrm>
        </p:grpSpPr>
        <p:sp>
          <p:nvSpPr>
            <p:cNvPr id="13" name="燕尾形 12"/>
            <p:cNvSpPr/>
            <p:nvPr/>
          </p:nvSpPr>
          <p:spPr>
            <a:xfrm>
              <a:off x="1234801" y="4012244"/>
              <a:ext cx="226737" cy="203200"/>
            </a:xfrm>
            <a:prstGeom prst="chevron">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p:cNvSpPr/>
            <p:nvPr/>
          </p:nvSpPr>
          <p:spPr>
            <a:xfrm>
              <a:off x="1461538" y="3913789"/>
              <a:ext cx="1364476" cy="400110"/>
            </a:xfrm>
            <a:prstGeom prst="rect">
              <a:avLst/>
            </a:prstGeom>
          </p:spPr>
          <p:txBody>
            <a:bodyPr wrap="none">
              <a:spAutoFit/>
            </a:bodyPr>
            <a:lstStyle/>
            <a:p>
              <a:pPr>
                <a:spcBef>
                  <a:spcPct val="0"/>
                </a:spcBef>
              </a:pPr>
              <a:r>
                <a:rPr lang="zh-CN" altLang="en-US" sz="2000" b="1" spc="300" dirty="0" smtClean="0">
                  <a:solidFill>
                    <a:schemeClr val="tx1">
                      <a:lumMod val="85000"/>
                      <a:lumOff val="15000"/>
                    </a:schemeClr>
                  </a:solidFill>
                  <a:cs typeface="+mn-ea"/>
                  <a:sym typeface="+mn-lt"/>
                </a:rPr>
                <a:t>保护接地</a:t>
              </a:r>
              <a:endParaRPr lang="zh-CN" altLang="en-US" sz="2000" b="1" spc="300" dirty="0">
                <a:solidFill>
                  <a:schemeClr val="tx1">
                    <a:lumMod val="85000"/>
                    <a:lumOff val="15000"/>
                  </a:schemeClr>
                </a:solidFill>
                <a:cs typeface="+mn-ea"/>
                <a:sym typeface="+mn-lt"/>
              </a:endParaRPr>
            </a:p>
          </p:txBody>
        </p:sp>
        <p:sp>
          <p:nvSpPr>
            <p:cNvPr id="15" name="矩形 14"/>
            <p:cNvSpPr/>
            <p:nvPr/>
          </p:nvSpPr>
          <p:spPr>
            <a:xfrm>
              <a:off x="725763" y="3913789"/>
              <a:ext cx="579005" cy="400110"/>
            </a:xfrm>
            <a:prstGeom prst="rect">
              <a:avLst/>
            </a:prstGeom>
          </p:spPr>
          <p:txBody>
            <a:bodyPr wrap="none">
              <a:spAutoFit/>
            </a:bodyPr>
            <a:lstStyle/>
            <a:p>
              <a:pPr>
                <a:spcBef>
                  <a:spcPct val="0"/>
                </a:spcBef>
              </a:pPr>
              <a:r>
                <a:rPr lang="en-US" altLang="zh-CN" sz="2000" b="1" spc="300" dirty="0" smtClean="0">
                  <a:solidFill>
                    <a:schemeClr val="tx1">
                      <a:lumMod val="85000"/>
                      <a:lumOff val="15000"/>
                    </a:schemeClr>
                  </a:solidFill>
                  <a:cs typeface="+mn-ea"/>
                  <a:sym typeface="+mn-lt"/>
                </a:rPr>
                <a:t>02</a:t>
              </a:r>
              <a:endParaRPr lang="zh-CN" altLang="en-US" sz="2000" b="1" spc="300" dirty="0">
                <a:solidFill>
                  <a:schemeClr val="tx1">
                    <a:lumMod val="85000"/>
                    <a:lumOff val="15000"/>
                  </a:schemeClr>
                </a:solidFill>
                <a:cs typeface="+mn-ea"/>
                <a:sym typeface="+mn-lt"/>
              </a:endParaRPr>
            </a:p>
          </p:txBody>
        </p:sp>
      </p:grpSp>
      <p:sp>
        <p:nvSpPr>
          <p:cNvPr id="4" name="矩形 3"/>
          <p:cNvSpPr/>
          <p:nvPr/>
        </p:nvSpPr>
        <p:spPr>
          <a:xfrm>
            <a:off x="725762" y="4251917"/>
            <a:ext cx="10729637" cy="1892826"/>
          </a:xfrm>
          <a:prstGeom prst="rect">
            <a:avLst/>
          </a:prstGeom>
        </p:spPr>
        <p:txBody>
          <a:bodyPr wrap="square">
            <a:spAutoFit/>
          </a:bodyPr>
          <a:lstStyle/>
          <a:p>
            <a:pPr>
              <a:lnSpc>
                <a:spcPct val="130000"/>
              </a:lnSpc>
              <a:spcBef>
                <a:spcPct val="0"/>
              </a:spcBef>
              <a:buFontTx/>
              <a:buNone/>
            </a:pPr>
            <a:r>
              <a:rPr lang="zh-CN" altLang="en-US" dirty="0">
                <a:cs typeface="+mn-ea"/>
                <a:sym typeface="+mn-lt"/>
              </a:rPr>
              <a:t>为了防止电气设备外露的不带电导体意外带电造成危险，将该电气设备经保护接地线与深埋在地下的接地体紧密连接起来的做法叫保护接地。</a:t>
            </a:r>
          </a:p>
          <a:p>
            <a:pPr>
              <a:lnSpc>
                <a:spcPct val="130000"/>
              </a:lnSpc>
              <a:spcBef>
                <a:spcPct val="0"/>
              </a:spcBef>
              <a:buFontTx/>
              <a:buNone/>
            </a:pPr>
            <a:r>
              <a:rPr lang="zh-CN" altLang="en-US" dirty="0" smtClean="0">
                <a:cs typeface="+mn-ea"/>
                <a:sym typeface="+mn-lt"/>
              </a:rPr>
              <a:t>由于</a:t>
            </a:r>
            <a:r>
              <a:rPr lang="zh-CN" altLang="en-US" dirty="0">
                <a:cs typeface="+mn-ea"/>
                <a:sym typeface="+mn-lt"/>
              </a:rPr>
              <a:t>绝缘破坏或其它原因而可能呈现危险电压的金属部分，都应采取保护接地措施。如电机、变压器、开关设备、照明器具及其它电气设备的金属外壳都应予以接地。一般低压系统中，保护接电电阻值应小于</a:t>
            </a:r>
            <a:r>
              <a:rPr lang="en-US" altLang="zh-CN" dirty="0">
                <a:cs typeface="+mn-ea"/>
                <a:sym typeface="+mn-lt"/>
              </a:rPr>
              <a:t>4</a:t>
            </a:r>
            <a:r>
              <a:rPr lang="zh-CN" altLang="en-US" dirty="0" smtClean="0">
                <a:cs typeface="+mn-ea"/>
                <a:sym typeface="+mn-lt"/>
              </a:rPr>
              <a:t>欧姆。</a:t>
            </a:r>
          </a:p>
        </p:txBody>
      </p:sp>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32800" y="2248252"/>
            <a:ext cx="2595297" cy="1587500"/>
          </a:xfrm>
          <a:prstGeom prst="rect">
            <a:avLst/>
          </a:prstGeom>
        </p:spPr>
      </p:pic>
    </p:spTree>
    <p:extLst>
      <p:ext uri="{BB962C8B-B14F-4D97-AF65-F5344CB8AC3E}">
        <p14:creationId xmlns:p14="http://schemas.microsoft.com/office/powerpoint/2010/main" val="35346444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 calcmode="lin" valueType="num">
                                      <p:cBhvr>
                                        <p:cTn id="19" dur="1000" fill="hold"/>
                                        <p:tgtEl>
                                          <p:spTgt spid="16"/>
                                        </p:tgtEl>
                                        <p:attrNameLst>
                                          <p:attrName>style.rotation</p:attrName>
                                        </p:attrNameLst>
                                      </p:cBhvr>
                                      <p:tavLst>
                                        <p:tav tm="0">
                                          <p:val>
                                            <p:fltVal val="90"/>
                                          </p:val>
                                        </p:tav>
                                        <p:tav tm="100000">
                                          <p:val>
                                            <p:fltVal val="0"/>
                                          </p:val>
                                        </p:tav>
                                      </p:tavLst>
                                    </p:anim>
                                    <p:animEffect transition="in" filter="fade">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386">
                                            <p:txEl>
                                              <p:pRg st="0" end="0"/>
                                            </p:txEl>
                                          </p:spTgt>
                                        </p:tgtEl>
                                        <p:attrNameLst>
                                          <p:attrName>style.visibility</p:attrName>
                                        </p:attrNameLst>
                                      </p:cBhvr>
                                      <p:to>
                                        <p:strVal val="visible"/>
                                      </p:to>
                                    </p:set>
                                    <p:animEffect transition="in" filter="wipe(left)">
                                      <p:cBhvr>
                                        <p:cTn id="25" dur="500"/>
                                        <p:tgtEl>
                                          <p:spTgt spid="1638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fltVal val="0"/>
                                          </p:val>
                                        </p:tav>
                                        <p:tav tm="100000">
                                          <p:val>
                                            <p:strVal val="#ppt_w"/>
                                          </p:val>
                                        </p:tav>
                                      </p:tavLst>
                                    </p:anim>
                                    <p:anim calcmode="lin" valueType="num">
                                      <p:cBhvr>
                                        <p:cTn id="31" dur="1000" fill="hold"/>
                                        <p:tgtEl>
                                          <p:spTgt spid="17"/>
                                        </p:tgtEl>
                                        <p:attrNameLst>
                                          <p:attrName>ppt_h</p:attrName>
                                        </p:attrNameLst>
                                      </p:cBhvr>
                                      <p:tavLst>
                                        <p:tav tm="0">
                                          <p:val>
                                            <p:fltVal val="0"/>
                                          </p:val>
                                        </p:tav>
                                        <p:tav tm="100000">
                                          <p:val>
                                            <p:strVal val="#ppt_h"/>
                                          </p:val>
                                        </p:tav>
                                      </p:tavLst>
                                    </p:anim>
                                    <p:anim calcmode="lin" valueType="num">
                                      <p:cBhvr>
                                        <p:cTn id="32" dur="1000" fill="hold"/>
                                        <p:tgtEl>
                                          <p:spTgt spid="17"/>
                                        </p:tgtEl>
                                        <p:attrNameLst>
                                          <p:attrName>style.rotation</p:attrName>
                                        </p:attrNameLst>
                                      </p:cBhvr>
                                      <p:tavLst>
                                        <p:tav tm="0">
                                          <p:val>
                                            <p:fltVal val="90"/>
                                          </p:val>
                                        </p:tav>
                                        <p:tav tm="100000">
                                          <p:val>
                                            <p:fltVal val="0"/>
                                          </p:val>
                                        </p:tav>
                                      </p:tavLst>
                                    </p:anim>
                                    <p:animEffect transition="in" filter="fade">
                                      <p:cBhvr>
                                        <p:cTn id="33" dur="1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D8D35B-4601-45E9-B42A-2C8C22443132}"/>
              </a:ext>
            </a:extLst>
          </p:cNvPr>
          <p:cNvSpPr>
            <a:spLocks noGrp="1" noChangeArrowheads="1"/>
          </p:cNvSpPr>
          <p:nvPr>
            <p:ph type="body" idx="4294967295"/>
          </p:nvPr>
        </p:nvSpPr>
        <p:spPr>
          <a:xfrm>
            <a:off x="5867400" y="3445300"/>
            <a:ext cx="5270500" cy="2895600"/>
          </a:xfrm>
          <a:prstGeom prst="rect">
            <a:avLst/>
          </a:prstGeom>
        </p:spPr>
        <p:txBody>
          <a:bodyPr/>
          <a:lstStyle/>
          <a:p>
            <a:pPr indent="0" eaLnBrk="1" hangingPunct="1">
              <a:lnSpc>
                <a:spcPct val="130000"/>
              </a:lnSpc>
              <a:spcBef>
                <a:spcPct val="0"/>
              </a:spcBef>
              <a:buClrTx/>
              <a:buSzTx/>
              <a:buFontTx/>
              <a:buNone/>
            </a:pPr>
            <a:r>
              <a:rPr lang="zh-CN" altLang="en-US" sz="1800" dirty="0" smtClean="0">
                <a:cs typeface="+mn-ea"/>
                <a:sym typeface="+mn-lt"/>
              </a:rPr>
              <a:t>就是</a:t>
            </a:r>
            <a:r>
              <a:rPr lang="zh-CN" altLang="en-US" sz="1800" dirty="0">
                <a:cs typeface="+mn-ea"/>
                <a:sym typeface="+mn-lt"/>
              </a:rPr>
              <a:t>把电气设备在正常情况下不带电的金属部分与电网的零线紧密地连接起来。应当注意的是，在三相四线制的电力系统中，通常是把电气设备的金属外壳同时接地、接零，这就是所谓的重复接地保护措施，但还应该注意，零线回路中不允许装设熔断器和开关。</a:t>
            </a:r>
          </a:p>
        </p:txBody>
      </p:sp>
      <p:grpSp>
        <p:nvGrpSpPr>
          <p:cNvPr id="3" name="组合 2"/>
          <p:cNvGrpSpPr/>
          <p:nvPr/>
        </p:nvGrpSpPr>
        <p:grpSpPr>
          <a:xfrm>
            <a:off x="6135963" y="2076802"/>
            <a:ext cx="4809335" cy="654050"/>
            <a:chOff x="6135963" y="2076802"/>
            <a:chExt cx="4809335" cy="654050"/>
          </a:xfrm>
        </p:grpSpPr>
        <p:sp>
          <p:nvSpPr>
            <p:cNvPr id="7" name="五边形 6"/>
            <p:cNvSpPr/>
            <p:nvPr/>
          </p:nvSpPr>
          <p:spPr>
            <a:xfrm>
              <a:off x="6135963" y="2076802"/>
              <a:ext cx="4689736"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701834" y="2185613"/>
              <a:ext cx="4243464" cy="461665"/>
            </a:xfrm>
            <a:prstGeom prst="rect">
              <a:avLst/>
            </a:prstGeom>
          </p:spPr>
          <p:txBody>
            <a:bodyPr wrap="square">
              <a:spAutoFit/>
            </a:bodyPr>
            <a:lstStyle/>
            <a:p>
              <a:pPr lvl="0" defTabSz="457200">
                <a:spcBef>
                  <a:spcPct val="0"/>
                </a:spcBef>
                <a:defRPr/>
              </a:pPr>
              <a:r>
                <a:rPr kumimoji="1" lang="zh-CN" altLang="en-US" sz="2400" b="1" dirty="0" smtClean="0">
                  <a:solidFill>
                    <a:schemeClr val="bg1"/>
                  </a:solidFill>
                  <a:cs typeface="+mn-ea"/>
                  <a:sym typeface="+mn-lt"/>
                </a:rPr>
                <a:t>防止触电措施（接地和接零）</a:t>
              </a:r>
              <a:endParaRPr kumimoji="1" lang="zh-CN" altLang="en-US" sz="2400" b="1" dirty="0">
                <a:solidFill>
                  <a:schemeClr val="bg1"/>
                </a:solidFill>
                <a:cs typeface="+mn-ea"/>
                <a:sym typeface="+mn-lt"/>
              </a:endParaRPr>
            </a:p>
          </p:txBody>
        </p:sp>
        <p:pic>
          <p:nvPicPr>
            <p:cNvPr id="9" name="图片 8"/>
            <p:cNvPicPr>
              <a:picLocks noChangeAspect="1"/>
            </p:cNvPicPr>
            <p:nvPr/>
          </p:nvPicPr>
          <p:blipFill>
            <a:blip r:embed="rId2" cstate="screen">
              <a:lum bright="70000" contrast="-70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tretch>
              <a:fillRect/>
            </a:stretch>
          </p:blipFill>
          <p:spPr>
            <a:xfrm>
              <a:off x="6255562" y="2204902"/>
              <a:ext cx="446272" cy="446272"/>
            </a:xfrm>
            <a:prstGeom prst="rect">
              <a:avLst/>
            </a:prstGeom>
          </p:spPr>
        </p:pic>
      </p:grpSp>
      <p:grpSp>
        <p:nvGrpSpPr>
          <p:cNvPr id="4" name="组合 3"/>
          <p:cNvGrpSpPr/>
          <p:nvPr/>
        </p:nvGrpSpPr>
        <p:grpSpPr>
          <a:xfrm>
            <a:off x="6135963" y="3045190"/>
            <a:ext cx="2100251" cy="400110"/>
            <a:chOff x="6135963" y="3045190"/>
            <a:chExt cx="2100251" cy="400110"/>
          </a:xfrm>
        </p:grpSpPr>
        <p:sp>
          <p:nvSpPr>
            <p:cNvPr id="10" name="燕尾形 9"/>
            <p:cNvSpPr/>
            <p:nvPr/>
          </p:nvSpPr>
          <p:spPr>
            <a:xfrm>
              <a:off x="6645001" y="3143645"/>
              <a:ext cx="226737" cy="203200"/>
            </a:xfrm>
            <a:prstGeom prst="chevron">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矩形 10"/>
            <p:cNvSpPr/>
            <p:nvPr/>
          </p:nvSpPr>
          <p:spPr>
            <a:xfrm>
              <a:off x="6871738" y="3045190"/>
              <a:ext cx="1364476" cy="400110"/>
            </a:xfrm>
            <a:prstGeom prst="rect">
              <a:avLst/>
            </a:prstGeom>
          </p:spPr>
          <p:txBody>
            <a:bodyPr wrap="none">
              <a:spAutoFit/>
            </a:bodyPr>
            <a:lstStyle/>
            <a:p>
              <a:pPr>
                <a:spcBef>
                  <a:spcPct val="0"/>
                </a:spcBef>
              </a:pPr>
              <a:r>
                <a:rPr lang="zh-CN" altLang="en-US" sz="2000" b="1" spc="300" dirty="0" smtClean="0">
                  <a:solidFill>
                    <a:schemeClr val="tx1">
                      <a:lumMod val="85000"/>
                      <a:lumOff val="15000"/>
                    </a:schemeClr>
                  </a:solidFill>
                  <a:cs typeface="+mn-ea"/>
                  <a:sym typeface="+mn-lt"/>
                </a:rPr>
                <a:t>保护接零</a:t>
              </a:r>
              <a:endParaRPr lang="zh-CN" altLang="en-US" sz="2000" b="1" spc="300" dirty="0">
                <a:solidFill>
                  <a:schemeClr val="tx1">
                    <a:lumMod val="85000"/>
                    <a:lumOff val="15000"/>
                  </a:schemeClr>
                </a:solidFill>
                <a:cs typeface="+mn-ea"/>
                <a:sym typeface="+mn-lt"/>
              </a:endParaRPr>
            </a:p>
          </p:txBody>
        </p:sp>
        <p:sp>
          <p:nvSpPr>
            <p:cNvPr id="12" name="矩形 11"/>
            <p:cNvSpPr/>
            <p:nvPr/>
          </p:nvSpPr>
          <p:spPr>
            <a:xfrm>
              <a:off x="6135963" y="3045190"/>
              <a:ext cx="579005" cy="400110"/>
            </a:xfrm>
            <a:prstGeom prst="rect">
              <a:avLst/>
            </a:prstGeom>
          </p:spPr>
          <p:txBody>
            <a:bodyPr wrap="none">
              <a:spAutoFit/>
            </a:bodyPr>
            <a:lstStyle/>
            <a:p>
              <a:pPr>
                <a:spcBef>
                  <a:spcPct val="0"/>
                </a:spcBef>
              </a:pPr>
              <a:r>
                <a:rPr lang="en-US" altLang="zh-CN" sz="2000" b="1" spc="300" dirty="0" smtClean="0">
                  <a:solidFill>
                    <a:schemeClr val="tx1">
                      <a:lumMod val="85000"/>
                      <a:lumOff val="15000"/>
                    </a:schemeClr>
                  </a:solidFill>
                  <a:cs typeface="+mn-ea"/>
                  <a:sym typeface="+mn-lt"/>
                </a:rPr>
                <a:t>03</a:t>
              </a:r>
              <a:endParaRPr lang="zh-CN" altLang="en-US" sz="2000" b="1" spc="300" dirty="0">
                <a:solidFill>
                  <a:schemeClr val="tx1">
                    <a:lumMod val="85000"/>
                    <a:lumOff val="15000"/>
                  </a:schemeClr>
                </a:solidFill>
                <a:cs typeface="+mn-ea"/>
                <a:sym typeface="+mn-lt"/>
              </a:endParaRPr>
            </a:p>
          </p:txBody>
        </p:sp>
      </p:grpSp>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6468" y="1739466"/>
            <a:ext cx="3935618" cy="4191433"/>
          </a:xfrm>
          <a:prstGeom prst="rect">
            <a:avLst/>
          </a:prstGeom>
        </p:spPr>
      </p:pic>
    </p:spTree>
    <p:extLst>
      <p:ext uri="{BB962C8B-B14F-4D97-AF65-F5344CB8AC3E}">
        <p14:creationId xmlns:p14="http://schemas.microsoft.com/office/powerpoint/2010/main" val="9138022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4">
                                            <p:txEl>
                                              <p:pRg st="0" end="0"/>
                                            </p:txEl>
                                          </p:spTgt>
                                        </p:tgtEl>
                                        <p:attrNameLst>
                                          <p:attrName>style.visibility</p:attrName>
                                        </p:attrNameLst>
                                      </p:cBhvr>
                                      <p:to>
                                        <p:strVal val="visible"/>
                                      </p:to>
                                    </p:set>
                                    <p:animEffect transition="in" filter="wipe(left)">
                                      <p:cBhvr>
                                        <p:cTn id="27" dur="500"/>
                                        <p:tgtEl>
                                          <p:spTgt spid="184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3F4E927-422F-4C6E-B85E-DA611691D748}"/>
              </a:ext>
            </a:extLst>
          </p:cNvPr>
          <p:cNvSpPr>
            <a:spLocks noGrp="1" noChangeArrowheads="1"/>
          </p:cNvSpPr>
          <p:nvPr>
            <p:ph type="body" idx="4294967295"/>
          </p:nvPr>
        </p:nvSpPr>
        <p:spPr>
          <a:xfrm>
            <a:off x="762000" y="2376352"/>
            <a:ext cx="7874000" cy="1683849"/>
          </a:xfrm>
          <a:prstGeom prst="rect">
            <a:avLst/>
          </a:prstGeom>
        </p:spPr>
        <p:txBody>
          <a:bodyPr/>
          <a:lstStyle/>
          <a:p>
            <a:pPr indent="0" eaLnBrk="1" hangingPunct="1">
              <a:lnSpc>
                <a:spcPct val="130000"/>
              </a:lnSpc>
              <a:spcBef>
                <a:spcPct val="0"/>
              </a:spcBef>
              <a:buClrTx/>
              <a:buSzTx/>
              <a:buFontTx/>
              <a:buNone/>
            </a:pPr>
            <a:r>
              <a:rPr lang="zh-CN" altLang="en-US" sz="1800" dirty="0" smtClean="0">
                <a:cs typeface="+mn-ea"/>
                <a:sym typeface="+mn-lt"/>
              </a:rPr>
              <a:t>为了</a:t>
            </a:r>
            <a:r>
              <a:rPr lang="zh-CN" altLang="en-US" sz="1800" dirty="0">
                <a:cs typeface="+mn-ea"/>
                <a:sym typeface="+mn-lt"/>
              </a:rPr>
              <a:t>保证在故障情况下人身和设备的安全，应尽量装设漏电流动作保护器。它可以在设备及线路漏电时通过保护装置的检测机构转换取得异常信号，经中间机构转换和传递，然后促使执行机构动作，自动切断电源，起到保护作用。     </a:t>
            </a:r>
            <a:endParaRPr lang="zh-CN" altLang="en-US" sz="1800" dirty="0">
              <a:solidFill>
                <a:srgbClr val="CC3300"/>
              </a:solidFill>
              <a:cs typeface="+mn-ea"/>
              <a:sym typeface="+mn-lt"/>
            </a:endParaRPr>
          </a:p>
          <a:p>
            <a:pPr eaLnBrk="1" hangingPunct="1"/>
            <a:endParaRPr lang="en-US" altLang="zh-CN" sz="2000" dirty="0">
              <a:cs typeface="+mn-ea"/>
              <a:sym typeface="+mn-lt"/>
            </a:endParaRPr>
          </a:p>
        </p:txBody>
      </p:sp>
      <p:pic>
        <p:nvPicPr>
          <p:cNvPr id="19460" name="Picture 4" descr="dian00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A1114FB-8606-4932-8766-67D03ABD4B2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55599" y="1703013"/>
            <a:ext cx="2287772" cy="240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954363" y="1594202"/>
            <a:ext cx="4809335" cy="654050"/>
            <a:chOff x="954363" y="1594202"/>
            <a:chExt cx="4809335" cy="654050"/>
          </a:xfrm>
        </p:grpSpPr>
        <p:sp>
          <p:nvSpPr>
            <p:cNvPr id="8" name="五边形 7"/>
            <p:cNvSpPr/>
            <p:nvPr/>
          </p:nvSpPr>
          <p:spPr>
            <a:xfrm>
              <a:off x="954363" y="1594202"/>
              <a:ext cx="3744637"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520234" y="1703013"/>
              <a:ext cx="4243464" cy="461665"/>
            </a:xfrm>
            <a:prstGeom prst="rect">
              <a:avLst/>
            </a:prstGeom>
          </p:spPr>
          <p:txBody>
            <a:bodyPr wrap="square">
              <a:spAutoFit/>
            </a:bodyPr>
            <a:lstStyle/>
            <a:p>
              <a:pPr lvl="0" defTabSz="457200">
                <a:spcBef>
                  <a:spcPct val="0"/>
                </a:spcBef>
                <a:defRPr/>
              </a:pPr>
              <a:r>
                <a:rPr kumimoji="1" lang="zh-CN" altLang="en-US" sz="2400" b="1" spc="300" dirty="0" smtClean="0">
                  <a:solidFill>
                    <a:schemeClr val="bg1"/>
                  </a:solidFill>
                  <a:cs typeface="+mn-ea"/>
                  <a:sym typeface="+mn-lt"/>
                </a:rPr>
                <a:t>装设漏电保护装置</a:t>
              </a:r>
              <a:endParaRPr kumimoji="1" lang="zh-CN" altLang="en-US" sz="2400" b="1" spc="300" dirty="0">
                <a:solidFill>
                  <a:schemeClr val="bg1"/>
                </a:solidFill>
                <a:cs typeface="+mn-ea"/>
                <a:sym typeface="+mn-lt"/>
              </a:endParaRPr>
            </a:p>
          </p:txBody>
        </p:sp>
        <p:pic>
          <p:nvPicPr>
            <p:cNvPr id="10" name="图片 9"/>
            <p:cNvPicPr>
              <a:picLocks noChangeAspect="1"/>
            </p:cNvPicPr>
            <p:nvPr/>
          </p:nvPicPr>
          <p:blipFill>
            <a:blip r:embed="rId3" cstate="screen">
              <a:lum bright="70000" contrast="-70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tretch>
              <a:fillRect/>
            </a:stretch>
          </p:blipFill>
          <p:spPr>
            <a:xfrm>
              <a:off x="1073962" y="1722302"/>
              <a:ext cx="446272" cy="446272"/>
            </a:xfrm>
            <a:prstGeom prst="rect">
              <a:avLst/>
            </a:prstGeom>
          </p:spPr>
        </p:pic>
      </p:grpSp>
      <p:grpSp>
        <p:nvGrpSpPr>
          <p:cNvPr id="3" name="组合 2"/>
          <p:cNvGrpSpPr/>
          <p:nvPr/>
        </p:nvGrpSpPr>
        <p:grpSpPr>
          <a:xfrm>
            <a:off x="954363" y="4079490"/>
            <a:ext cx="3173137" cy="654050"/>
            <a:chOff x="954363" y="4079490"/>
            <a:chExt cx="3173137" cy="654050"/>
          </a:xfrm>
        </p:grpSpPr>
        <p:sp>
          <p:nvSpPr>
            <p:cNvPr id="11" name="五边形 10"/>
            <p:cNvSpPr/>
            <p:nvPr/>
          </p:nvSpPr>
          <p:spPr>
            <a:xfrm>
              <a:off x="954363" y="4079490"/>
              <a:ext cx="3020737"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520234" y="4188301"/>
              <a:ext cx="2607266" cy="461665"/>
            </a:xfrm>
            <a:prstGeom prst="rect">
              <a:avLst/>
            </a:prstGeom>
          </p:spPr>
          <p:txBody>
            <a:bodyPr wrap="square">
              <a:spAutoFit/>
            </a:bodyPr>
            <a:lstStyle/>
            <a:p>
              <a:pPr lvl="0" defTabSz="457200">
                <a:spcBef>
                  <a:spcPct val="0"/>
                </a:spcBef>
                <a:defRPr/>
              </a:pPr>
              <a:r>
                <a:rPr kumimoji="1" lang="zh-CN" altLang="en-US" sz="2400" b="1" spc="300" dirty="0" smtClean="0">
                  <a:solidFill>
                    <a:schemeClr val="bg1"/>
                  </a:solidFill>
                  <a:cs typeface="+mn-ea"/>
                  <a:sym typeface="+mn-lt"/>
                </a:rPr>
                <a:t>采用安全电压</a:t>
              </a:r>
              <a:endParaRPr kumimoji="1" lang="zh-CN" altLang="en-US" sz="2400" b="1" spc="300" dirty="0">
                <a:solidFill>
                  <a:schemeClr val="bg1"/>
                </a:solidFill>
                <a:cs typeface="+mn-ea"/>
                <a:sym typeface="+mn-lt"/>
              </a:endParaRPr>
            </a:p>
          </p:txBody>
        </p:sp>
        <p:pic>
          <p:nvPicPr>
            <p:cNvPr id="13" name="图片 12"/>
            <p:cNvPicPr>
              <a:picLocks noChangeAspect="1"/>
            </p:cNvPicPr>
            <p:nvPr/>
          </p:nvPicPr>
          <p:blipFill>
            <a:blip r:embed="rId3" cstate="screen">
              <a:lum bright="70000" contrast="-70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tretch>
              <a:fillRect/>
            </a:stretch>
          </p:blipFill>
          <p:spPr>
            <a:xfrm>
              <a:off x="1073962" y="4207590"/>
              <a:ext cx="446272" cy="446272"/>
            </a:xfrm>
            <a:prstGeom prst="rect">
              <a:avLst/>
            </a:prstGeom>
          </p:spPr>
        </p:pic>
      </p:grpSp>
      <p:sp>
        <p:nvSpPr>
          <p:cNvPr id="14"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784F49-BEFB-4918-BF17-A1CE34526480}"/>
              </a:ext>
            </a:extLst>
          </p:cNvPr>
          <p:cNvSpPr txBox="1">
            <a:spLocks noChangeArrowheads="1"/>
          </p:cNvSpPr>
          <p:nvPr/>
        </p:nvSpPr>
        <p:spPr>
          <a:xfrm>
            <a:off x="762000" y="4752829"/>
            <a:ext cx="10553700" cy="2667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30000"/>
              </a:lnSpc>
              <a:spcBef>
                <a:spcPct val="0"/>
              </a:spcBef>
              <a:buFontTx/>
              <a:buNone/>
            </a:pPr>
            <a:r>
              <a:rPr lang="zh-CN" altLang="en-US" sz="1800" dirty="0" smtClean="0">
                <a:cs typeface="+mn-ea"/>
                <a:sym typeface="+mn-lt"/>
              </a:rPr>
              <a:t>这是用于小型电气设备或小容量电气线路的安全措施。根据欧姆定律，电压越大，电流也就越大。因此，可以把可能加在人身上的电压限制在某一范围内，使得在这种电压下，通过人体的电流不超过允许范围，这一电压就叫做安全电压。安全电压的工频有效值不超过</a:t>
            </a:r>
            <a:r>
              <a:rPr lang="en-US" altLang="zh-CN" sz="1800" dirty="0" smtClean="0">
                <a:cs typeface="+mn-ea"/>
                <a:sym typeface="+mn-lt"/>
              </a:rPr>
              <a:t>50</a:t>
            </a:r>
            <a:r>
              <a:rPr lang="zh-CN" altLang="en-US" sz="1800" dirty="0" smtClean="0">
                <a:cs typeface="+mn-ea"/>
                <a:sym typeface="+mn-lt"/>
              </a:rPr>
              <a:t>伏，直流不超过</a:t>
            </a:r>
            <a:r>
              <a:rPr lang="en-US" altLang="zh-CN" sz="1800" dirty="0" smtClean="0">
                <a:cs typeface="+mn-ea"/>
                <a:sym typeface="+mn-lt"/>
              </a:rPr>
              <a:t>120</a:t>
            </a:r>
            <a:r>
              <a:rPr lang="zh-CN" altLang="en-US" sz="1800" dirty="0" smtClean="0">
                <a:cs typeface="+mn-ea"/>
                <a:sym typeface="+mn-lt"/>
              </a:rPr>
              <a:t>伏。我国规定工频有效值的等级为</a:t>
            </a:r>
            <a:r>
              <a:rPr lang="en-US" altLang="zh-CN" sz="1800" dirty="0" smtClean="0">
                <a:cs typeface="+mn-ea"/>
                <a:sym typeface="+mn-lt"/>
              </a:rPr>
              <a:t>42</a:t>
            </a:r>
            <a:r>
              <a:rPr lang="zh-CN" altLang="en-US" sz="1800" dirty="0" smtClean="0">
                <a:cs typeface="+mn-ea"/>
                <a:sym typeface="+mn-lt"/>
              </a:rPr>
              <a:t>伏，</a:t>
            </a:r>
            <a:r>
              <a:rPr lang="en-US" altLang="zh-CN" sz="1800" dirty="0" smtClean="0">
                <a:cs typeface="+mn-ea"/>
                <a:sym typeface="+mn-lt"/>
              </a:rPr>
              <a:t>36</a:t>
            </a:r>
            <a:r>
              <a:rPr lang="zh-CN" altLang="en-US" sz="1800" dirty="0" smtClean="0">
                <a:cs typeface="+mn-ea"/>
                <a:sym typeface="+mn-lt"/>
              </a:rPr>
              <a:t>伏，</a:t>
            </a:r>
            <a:r>
              <a:rPr lang="en-US" altLang="zh-CN" sz="1800" dirty="0" smtClean="0">
                <a:cs typeface="+mn-ea"/>
                <a:sym typeface="+mn-lt"/>
              </a:rPr>
              <a:t>24</a:t>
            </a:r>
            <a:r>
              <a:rPr lang="zh-CN" altLang="en-US" sz="1800" dirty="0" smtClean="0">
                <a:cs typeface="+mn-ea"/>
                <a:sym typeface="+mn-lt"/>
              </a:rPr>
              <a:t>伏，</a:t>
            </a:r>
            <a:r>
              <a:rPr lang="en-US" altLang="zh-CN" sz="1800" dirty="0" smtClean="0">
                <a:cs typeface="+mn-ea"/>
                <a:sym typeface="+mn-lt"/>
              </a:rPr>
              <a:t>12</a:t>
            </a:r>
            <a:r>
              <a:rPr lang="zh-CN" altLang="en-US" sz="1800" dirty="0" smtClean="0">
                <a:cs typeface="+mn-ea"/>
                <a:sym typeface="+mn-lt"/>
              </a:rPr>
              <a:t>伏和</a:t>
            </a:r>
            <a:r>
              <a:rPr lang="en-US" altLang="zh-CN" sz="1800" dirty="0" smtClean="0">
                <a:cs typeface="+mn-ea"/>
                <a:sym typeface="+mn-lt"/>
              </a:rPr>
              <a:t>6</a:t>
            </a:r>
            <a:r>
              <a:rPr lang="zh-CN" altLang="en-US" sz="1800" dirty="0" smtClean="0">
                <a:cs typeface="+mn-ea"/>
                <a:sym typeface="+mn-lt"/>
              </a:rPr>
              <a:t>伏。</a:t>
            </a:r>
            <a:endParaRPr lang="zh-CN" altLang="en-US" sz="2000" dirty="0">
              <a:cs typeface="+mn-ea"/>
              <a:sym typeface="+mn-lt"/>
            </a:endParaRPr>
          </a:p>
        </p:txBody>
      </p:sp>
    </p:spTree>
    <p:extLst>
      <p:ext uri="{BB962C8B-B14F-4D97-AF65-F5344CB8AC3E}">
        <p14:creationId xmlns:p14="http://schemas.microsoft.com/office/powerpoint/2010/main" val="28493477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randombar(horizontal)">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fade">
                                      <p:cBhvr>
                                        <p:cTn id="17" dur="1000"/>
                                        <p:tgtEl>
                                          <p:spTgt spid="19460"/>
                                        </p:tgtEl>
                                      </p:cBhvr>
                                    </p:animEffect>
                                    <p:anim calcmode="lin" valueType="num">
                                      <p:cBhvr>
                                        <p:cTn id="18" dur="1000" fill="hold"/>
                                        <p:tgtEl>
                                          <p:spTgt spid="19460"/>
                                        </p:tgtEl>
                                        <p:attrNameLst>
                                          <p:attrName>ppt_x</p:attrName>
                                        </p:attrNameLst>
                                      </p:cBhvr>
                                      <p:tavLst>
                                        <p:tav tm="0">
                                          <p:val>
                                            <p:strVal val="#ppt_x"/>
                                          </p:val>
                                        </p:tav>
                                        <p:tav tm="100000">
                                          <p:val>
                                            <p:strVal val="#ppt_x"/>
                                          </p:val>
                                        </p:tav>
                                      </p:tavLst>
                                    </p:anim>
                                    <p:anim calcmode="lin" valueType="num">
                                      <p:cBhvr>
                                        <p:cTn id="1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38B3AB3-0727-4790-A83D-029CFE82D8C2}"/>
              </a:ext>
            </a:extLst>
          </p:cNvPr>
          <p:cNvSpPr>
            <a:spLocks noGrp="1" noChangeArrowheads="1"/>
          </p:cNvSpPr>
          <p:nvPr>
            <p:ph type="body" idx="4294967295"/>
          </p:nvPr>
        </p:nvSpPr>
        <p:spPr>
          <a:xfrm>
            <a:off x="711200" y="2417036"/>
            <a:ext cx="7772400" cy="2209800"/>
          </a:xfrm>
          <a:prstGeom prst="rect">
            <a:avLst/>
          </a:prstGeom>
        </p:spPr>
        <p:txBody>
          <a:bodyPr/>
          <a:lstStyle/>
          <a:p>
            <a:pPr marL="514350" indent="-285750" eaLnBrk="1" hangingPunct="1">
              <a:lnSpc>
                <a:spcPct val="130000"/>
              </a:lnSpc>
              <a:spcBef>
                <a:spcPct val="0"/>
              </a:spcBef>
              <a:buClrTx/>
              <a:buSzTx/>
              <a:buFont typeface="Wingdings" panose="05000000000000000000" pitchFamily="2" charset="2"/>
              <a:buChar char="n"/>
            </a:pPr>
            <a:r>
              <a:rPr lang="zh-CN" altLang="en-US" sz="1800" dirty="0" smtClean="0">
                <a:cs typeface="+mn-ea"/>
                <a:sym typeface="+mn-lt"/>
              </a:rPr>
              <a:t>凡</a:t>
            </a:r>
            <a:r>
              <a:rPr lang="zh-CN" altLang="en-US" sz="1800" dirty="0">
                <a:cs typeface="+mn-ea"/>
                <a:sym typeface="+mn-lt"/>
              </a:rPr>
              <a:t>手提照明灯、高度不足</a:t>
            </a:r>
            <a:r>
              <a:rPr lang="en-US" altLang="zh-CN" sz="1800" dirty="0">
                <a:cs typeface="+mn-ea"/>
                <a:sym typeface="+mn-lt"/>
              </a:rPr>
              <a:t>2.5</a:t>
            </a:r>
            <a:r>
              <a:rPr lang="zh-CN" altLang="en-US" sz="1800" dirty="0">
                <a:cs typeface="+mn-ea"/>
                <a:sym typeface="+mn-lt"/>
              </a:rPr>
              <a:t>米的一般照明灯，如果没有特殊安全结构或安全措施，应采用</a:t>
            </a:r>
            <a:r>
              <a:rPr lang="en-US" altLang="zh-CN" sz="1800" dirty="0">
                <a:cs typeface="+mn-ea"/>
                <a:sym typeface="+mn-lt"/>
              </a:rPr>
              <a:t>42</a:t>
            </a:r>
            <a:r>
              <a:rPr lang="zh-CN" altLang="en-US" sz="1800" dirty="0">
                <a:cs typeface="+mn-ea"/>
                <a:sym typeface="+mn-lt"/>
              </a:rPr>
              <a:t>伏或</a:t>
            </a:r>
            <a:r>
              <a:rPr lang="en-US" altLang="zh-CN" sz="1800" dirty="0">
                <a:cs typeface="+mn-ea"/>
                <a:sym typeface="+mn-lt"/>
              </a:rPr>
              <a:t>36</a:t>
            </a:r>
            <a:r>
              <a:rPr lang="zh-CN" altLang="en-US" sz="1800" dirty="0">
                <a:cs typeface="+mn-ea"/>
                <a:sym typeface="+mn-lt"/>
              </a:rPr>
              <a:t>伏安全电压。</a:t>
            </a:r>
          </a:p>
          <a:p>
            <a:pPr marL="514350" indent="-285750" eaLnBrk="1" hangingPunct="1">
              <a:lnSpc>
                <a:spcPct val="130000"/>
              </a:lnSpc>
              <a:spcBef>
                <a:spcPct val="0"/>
              </a:spcBef>
              <a:buClrTx/>
              <a:buSzTx/>
              <a:buFont typeface="Wingdings" panose="05000000000000000000" pitchFamily="2" charset="2"/>
              <a:buChar char="n"/>
            </a:pPr>
            <a:r>
              <a:rPr lang="zh-CN" altLang="en-US" sz="1800" dirty="0" smtClean="0">
                <a:cs typeface="+mn-ea"/>
                <a:sym typeface="+mn-lt"/>
              </a:rPr>
              <a:t>凡</a:t>
            </a:r>
            <a:r>
              <a:rPr lang="zh-CN" altLang="en-US" sz="1800" dirty="0">
                <a:cs typeface="+mn-ea"/>
                <a:sym typeface="+mn-lt"/>
              </a:rPr>
              <a:t>金属容器内、隧道内、矿井内等工作地点狭窄、行动不便、以及周围有大面积接地导体的环境，使用手提照明灯时应采用</a:t>
            </a:r>
            <a:r>
              <a:rPr lang="en-US" altLang="zh-CN" sz="1800" dirty="0">
                <a:cs typeface="+mn-ea"/>
                <a:sym typeface="+mn-lt"/>
              </a:rPr>
              <a:t>12</a:t>
            </a:r>
            <a:r>
              <a:rPr lang="zh-CN" altLang="en-US" sz="1800" dirty="0">
                <a:cs typeface="+mn-ea"/>
                <a:sym typeface="+mn-lt"/>
              </a:rPr>
              <a:t>伏安全电压。 </a:t>
            </a:r>
            <a:endParaRPr lang="zh-CN" altLang="en-US" sz="2000" dirty="0">
              <a:cs typeface="+mn-ea"/>
              <a:sym typeface="+mn-lt"/>
            </a:endParaRPr>
          </a:p>
        </p:txBody>
      </p:sp>
      <p:grpSp>
        <p:nvGrpSpPr>
          <p:cNvPr id="3" name="组合 2"/>
          <p:cNvGrpSpPr/>
          <p:nvPr/>
        </p:nvGrpSpPr>
        <p:grpSpPr>
          <a:xfrm>
            <a:off x="954363" y="1654175"/>
            <a:ext cx="3173137" cy="654050"/>
            <a:chOff x="954363" y="1654175"/>
            <a:chExt cx="3173137" cy="654050"/>
          </a:xfrm>
        </p:grpSpPr>
        <p:sp>
          <p:nvSpPr>
            <p:cNvPr id="7" name="五边形 6"/>
            <p:cNvSpPr/>
            <p:nvPr/>
          </p:nvSpPr>
          <p:spPr>
            <a:xfrm>
              <a:off x="954363" y="1654175"/>
              <a:ext cx="3020737"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520234" y="1762986"/>
              <a:ext cx="2607266" cy="461665"/>
            </a:xfrm>
            <a:prstGeom prst="rect">
              <a:avLst/>
            </a:prstGeom>
          </p:spPr>
          <p:txBody>
            <a:bodyPr wrap="square">
              <a:spAutoFit/>
            </a:bodyPr>
            <a:lstStyle/>
            <a:p>
              <a:pPr lvl="0" defTabSz="457200">
                <a:spcBef>
                  <a:spcPct val="0"/>
                </a:spcBef>
                <a:defRPr/>
              </a:pPr>
              <a:r>
                <a:rPr kumimoji="1" lang="zh-CN" altLang="en-US" sz="2400" b="1" spc="300" dirty="0" smtClean="0">
                  <a:solidFill>
                    <a:schemeClr val="bg1"/>
                  </a:solidFill>
                  <a:cs typeface="+mn-ea"/>
                  <a:sym typeface="+mn-lt"/>
                </a:rPr>
                <a:t>采用安全电压</a:t>
              </a:r>
              <a:endParaRPr kumimoji="1" lang="zh-CN" altLang="en-US" sz="2400" b="1" spc="300" dirty="0">
                <a:solidFill>
                  <a:schemeClr val="bg1"/>
                </a:solidFill>
                <a:cs typeface="+mn-ea"/>
                <a:sym typeface="+mn-lt"/>
              </a:endParaRPr>
            </a:p>
          </p:txBody>
        </p:sp>
        <p:pic>
          <p:nvPicPr>
            <p:cNvPr id="9" name="图片 8"/>
            <p:cNvPicPr>
              <a:picLocks noChangeAspect="1"/>
            </p:cNvPicPr>
            <p:nvPr/>
          </p:nvPicPr>
          <p:blipFill>
            <a:blip r:embed="rId2" cstate="screen">
              <a:lum bright="70000" contrast="-70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tretch>
              <a:fillRect/>
            </a:stretch>
          </p:blipFill>
          <p:spPr>
            <a:xfrm>
              <a:off x="1073962" y="1782275"/>
              <a:ext cx="446272" cy="446272"/>
            </a:xfrm>
            <a:prstGeom prst="rect">
              <a:avLst/>
            </a:prstGeom>
          </p:spPr>
        </p:pic>
      </p:grpSp>
      <p:sp>
        <p:nvSpPr>
          <p:cNvPr id="10" name="Text Box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C58FE4-43B9-4BC8-864C-C17A8D2FCBB1}"/>
              </a:ext>
            </a:extLst>
          </p:cNvPr>
          <p:cNvSpPr txBox="1">
            <a:spLocks noChangeArrowheads="1"/>
          </p:cNvSpPr>
          <p:nvPr/>
        </p:nvSpPr>
        <p:spPr bwMode="auto">
          <a:xfrm>
            <a:off x="679450" y="5030759"/>
            <a:ext cx="6591300" cy="777457"/>
          </a:xfrm>
          <a:prstGeom prst="rect">
            <a:avLst/>
          </a:prstGeom>
          <a:extLst/>
        </p:spPr>
        <p:txBody>
          <a:bodyPr/>
          <a:lstStyle>
            <a:lvl1pPr marL="514350" indent="-285750">
              <a:lnSpc>
                <a:spcPct val="130000"/>
              </a:lnSpc>
              <a:spcBef>
                <a:spcPct val="0"/>
              </a:spcBef>
              <a:buClrTx/>
              <a:buSzTx/>
              <a:buFont typeface="Wingdings" panose="05000000000000000000" pitchFamily="2" charset="2"/>
              <a:buChar char="n"/>
              <a:defRPr>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加强绝缘就是采用双重绝缘或另加总体绝缘，即保护绝缘体以防止通常绝缘损坏后的触电。 </a:t>
            </a:r>
          </a:p>
        </p:txBody>
      </p:sp>
      <p:grpSp>
        <p:nvGrpSpPr>
          <p:cNvPr id="4" name="组合 3"/>
          <p:cNvGrpSpPr/>
          <p:nvPr/>
        </p:nvGrpSpPr>
        <p:grpSpPr>
          <a:xfrm>
            <a:off x="954363" y="4276562"/>
            <a:ext cx="3173137" cy="654050"/>
            <a:chOff x="954363" y="4276562"/>
            <a:chExt cx="3173137" cy="654050"/>
          </a:xfrm>
        </p:grpSpPr>
        <p:sp>
          <p:nvSpPr>
            <p:cNvPr id="11" name="五边形 10"/>
            <p:cNvSpPr/>
            <p:nvPr/>
          </p:nvSpPr>
          <p:spPr>
            <a:xfrm>
              <a:off x="954363" y="4276562"/>
              <a:ext cx="3020737"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520234" y="4385373"/>
              <a:ext cx="2607266" cy="461665"/>
            </a:xfrm>
            <a:prstGeom prst="rect">
              <a:avLst/>
            </a:prstGeom>
          </p:spPr>
          <p:txBody>
            <a:bodyPr wrap="square">
              <a:spAutoFit/>
            </a:bodyPr>
            <a:lstStyle/>
            <a:p>
              <a:pPr lvl="0" defTabSz="457200">
                <a:spcBef>
                  <a:spcPct val="0"/>
                </a:spcBef>
                <a:defRPr/>
              </a:pPr>
              <a:r>
                <a:rPr kumimoji="1" lang="zh-CN" altLang="en-US" sz="2400" b="1" spc="300" dirty="0" smtClean="0">
                  <a:solidFill>
                    <a:schemeClr val="bg1"/>
                  </a:solidFill>
                  <a:cs typeface="+mn-ea"/>
                  <a:sym typeface="+mn-lt"/>
                </a:rPr>
                <a:t>采用安全电压</a:t>
              </a:r>
              <a:endParaRPr kumimoji="1" lang="zh-CN" altLang="en-US" sz="2400" b="1" spc="300" dirty="0">
                <a:solidFill>
                  <a:schemeClr val="bg1"/>
                </a:solidFill>
                <a:cs typeface="+mn-ea"/>
                <a:sym typeface="+mn-lt"/>
              </a:endParaRPr>
            </a:p>
          </p:txBody>
        </p:sp>
        <p:pic>
          <p:nvPicPr>
            <p:cNvPr id="13" name="图片 12"/>
            <p:cNvPicPr>
              <a:picLocks noChangeAspect="1"/>
            </p:cNvPicPr>
            <p:nvPr/>
          </p:nvPicPr>
          <p:blipFill>
            <a:blip r:embed="rId2" cstate="screen">
              <a:lum bright="70000" contrast="-70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tretch>
              <a:fillRect/>
            </a:stretch>
          </p:blipFill>
          <p:spPr>
            <a:xfrm>
              <a:off x="1073962" y="4404662"/>
              <a:ext cx="446272" cy="446272"/>
            </a:xfrm>
            <a:prstGeom prst="rect">
              <a:avLst/>
            </a:prstGeom>
          </p:spPr>
        </p:pic>
      </p:gr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7423" y="4088402"/>
            <a:ext cx="3287221" cy="2226509"/>
          </a:xfrm>
          <a:prstGeom prst="rect">
            <a:avLst/>
          </a:prstGeom>
        </p:spPr>
      </p:pic>
    </p:spTree>
    <p:extLst>
      <p:ext uri="{BB962C8B-B14F-4D97-AF65-F5344CB8AC3E}">
        <p14:creationId xmlns:p14="http://schemas.microsoft.com/office/powerpoint/2010/main" val="215334326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1506">
                                            <p:txEl>
                                              <p:pRg st="0" end="0"/>
                                            </p:txEl>
                                          </p:spTgt>
                                        </p:tgtEl>
                                        <p:attrNameLst>
                                          <p:attrName>style.visibility</p:attrName>
                                        </p:attrNameLst>
                                      </p:cBhvr>
                                      <p:to>
                                        <p:strVal val="visible"/>
                                      </p:to>
                                    </p:set>
                                    <p:anim calcmode="lin" valueType="num">
                                      <p:cBhvr>
                                        <p:cTn id="17" dur="1000" fill="hold"/>
                                        <p:tgtEl>
                                          <p:spTgt spid="21506">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21506">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21506">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2150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1506">
                                            <p:txEl>
                                              <p:pRg st="1" end="1"/>
                                            </p:txEl>
                                          </p:spTgt>
                                        </p:tgtEl>
                                        <p:attrNameLst>
                                          <p:attrName>style.visibility</p:attrName>
                                        </p:attrNameLst>
                                      </p:cBhvr>
                                      <p:to>
                                        <p:strVal val="visible"/>
                                      </p:to>
                                    </p:set>
                                    <p:anim calcmode="lin" valueType="num">
                                      <p:cBhvr>
                                        <p:cTn id="25" dur="1000" fill="hold"/>
                                        <p:tgtEl>
                                          <p:spTgt spid="21506">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21506">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21506">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2150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531BB2-C100-4B08-B5B2-D93D92175EEE}"/>
              </a:ext>
            </a:extLst>
          </p:cNvPr>
          <p:cNvSpPr txBox="1">
            <a:spLocks noChangeArrowheads="1"/>
          </p:cNvSpPr>
          <p:nvPr/>
        </p:nvSpPr>
        <p:spPr bwMode="auto">
          <a:xfrm>
            <a:off x="4183310" y="2908942"/>
            <a:ext cx="7010400" cy="305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marL="342900" marR="0" lvl="0" indent="-342900" algn="l" defTabSz="457200" rtl="0" eaLnBrk="1" fontAlgn="auto" latinLnBrk="0" hangingPunct="1">
              <a:lnSpc>
                <a:spcPct val="130000"/>
              </a:lnSpc>
              <a:spcBef>
                <a:spcPct val="0"/>
              </a:spcBef>
              <a:spcAft>
                <a:spcPts val="0"/>
              </a:spcAft>
              <a:buClrTx/>
              <a:buSzTx/>
              <a:buFont typeface="+mj-ea"/>
              <a:buAutoNum type="circleNumDbPlain"/>
              <a:tabLst/>
              <a:defRPr/>
            </a:pPr>
            <a:r>
              <a:rPr kumimoji="1" lang="zh-CN" altLang="en-US" sz="1800" b="0" i="0" u="none" strike="noStrike" kern="1200" cap="none" spc="0" normalizeH="0" baseline="0" noProof="0" dirty="0" smtClean="0">
                <a:ln>
                  <a:noFill/>
                </a:ln>
                <a:solidFill>
                  <a:prstClr val="black"/>
                </a:solidFill>
                <a:effectLst/>
                <a:uLnTx/>
                <a:uFillTx/>
                <a:latin typeface="+mn-lt"/>
                <a:ea typeface="+mn-ea"/>
                <a:cs typeface="+mn-ea"/>
                <a:sym typeface="+mn-lt"/>
              </a:rPr>
              <a:t>不得</a:t>
            </a:r>
            <a:r>
              <a:rPr kumimoji="1" lang="zh-CN" altLang="en-US" sz="1800" b="0" i="0" u="none" strike="noStrike" kern="1200" cap="none" spc="0" normalizeH="0" baseline="0" noProof="0" dirty="0">
                <a:ln>
                  <a:noFill/>
                </a:ln>
                <a:solidFill>
                  <a:prstClr val="black"/>
                </a:solidFill>
                <a:effectLst/>
                <a:uLnTx/>
                <a:uFillTx/>
                <a:latin typeface="+mn-lt"/>
                <a:ea typeface="+mn-ea"/>
                <a:cs typeface="+mn-ea"/>
                <a:sym typeface="+mn-lt"/>
              </a:rPr>
              <a:t>随便乱动或私自修理车间内的电气设备。</a:t>
            </a:r>
          </a:p>
          <a:p>
            <a:pPr marL="342900" marR="0" lvl="0" indent="-342900" algn="l" defTabSz="457200" rtl="0" eaLnBrk="1" fontAlgn="auto" latinLnBrk="0" hangingPunct="1">
              <a:lnSpc>
                <a:spcPct val="130000"/>
              </a:lnSpc>
              <a:spcBef>
                <a:spcPct val="0"/>
              </a:spcBef>
              <a:spcAft>
                <a:spcPts val="0"/>
              </a:spcAft>
              <a:buClrTx/>
              <a:buSzTx/>
              <a:buFont typeface="+mj-ea"/>
              <a:buAutoNum type="circleNumDbPlain"/>
              <a:tabLst/>
              <a:defRPr/>
            </a:pPr>
            <a:r>
              <a:rPr kumimoji="1" lang="zh-CN" altLang="en-US" sz="1800" b="0" i="0" u="none" strike="noStrike" kern="1200" cap="none" spc="0" normalizeH="0" baseline="0" noProof="0" dirty="0" smtClean="0">
                <a:ln>
                  <a:noFill/>
                </a:ln>
                <a:solidFill>
                  <a:prstClr val="black"/>
                </a:solidFill>
                <a:effectLst/>
                <a:uLnTx/>
                <a:uFillTx/>
                <a:latin typeface="+mn-lt"/>
                <a:ea typeface="+mn-ea"/>
                <a:cs typeface="+mn-ea"/>
                <a:sym typeface="+mn-lt"/>
              </a:rPr>
              <a:t>经常</a:t>
            </a:r>
            <a:r>
              <a:rPr kumimoji="1" lang="zh-CN" altLang="en-US" sz="1800" b="0" i="0" u="none" strike="noStrike" kern="1200" cap="none" spc="0" normalizeH="0" baseline="0" noProof="0" dirty="0">
                <a:ln>
                  <a:noFill/>
                </a:ln>
                <a:solidFill>
                  <a:prstClr val="black"/>
                </a:solidFill>
                <a:effectLst/>
                <a:uLnTx/>
                <a:uFillTx/>
                <a:latin typeface="+mn-lt"/>
                <a:ea typeface="+mn-ea"/>
                <a:cs typeface="+mn-ea"/>
                <a:sym typeface="+mn-lt"/>
              </a:rPr>
              <a:t>接触和使用的配电箱、配电板、闸刀开关、按扭开头、插座、插销以及导线等，必须保持完好，不得有破损或将带电部分裸露。</a:t>
            </a:r>
          </a:p>
          <a:p>
            <a:pPr marL="342900" marR="0" lvl="0" indent="-342900" algn="l" defTabSz="457200" rtl="0" eaLnBrk="1" fontAlgn="auto" latinLnBrk="0" hangingPunct="1">
              <a:lnSpc>
                <a:spcPct val="130000"/>
              </a:lnSpc>
              <a:spcBef>
                <a:spcPct val="0"/>
              </a:spcBef>
              <a:spcAft>
                <a:spcPts val="0"/>
              </a:spcAft>
              <a:buClrTx/>
              <a:buSzTx/>
              <a:buFont typeface="+mj-ea"/>
              <a:buAutoNum type="circleNumDbPlain"/>
              <a:tabLst/>
              <a:defRPr/>
            </a:pPr>
            <a:r>
              <a:rPr kumimoji="1" lang="zh-CN" altLang="en-US" sz="1800" b="0" i="0" u="none" strike="noStrike" kern="1200" cap="none" spc="0" normalizeH="0" baseline="0" noProof="0" dirty="0" smtClean="0">
                <a:ln>
                  <a:noFill/>
                </a:ln>
                <a:solidFill>
                  <a:prstClr val="black"/>
                </a:solidFill>
                <a:effectLst/>
                <a:uLnTx/>
                <a:uFillTx/>
                <a:latin typeface="+mn-lt"/>
                <a:ea typeface="+mn-ea"/>
                <a:cs typeface="+mn-ea"/>
                <a:sym typeface="+mn-lt"/>
              </a:rPr>
              <a:t>不</a:t>
            </a:r>
            <a:r>
              <a:rPr kumimoji="1" lang="zh-CN" altLang="en-US" sz="1800" b="0" i="0" u="none" strike="noStrike" kern="1200" cap="none" spc="0" normalizeH="0" baseline="0" noProof="0" dirty="0">
                <a:ln>
                  <a:noFill/>
                </a:ln>
                <a:solidFill>
                  <a:prstClr val="black"/>
                </a:solidFill>
                <a:effectLst/>
                <a:uLnTx/>
                <a:uFillTx/>
                <a:latin typeface="+mn-lt"/>
                <a:ea typeface="+mn-ea"/>
                <a:cs typeface="+mn-ea"/>
                <a:sym typeface="+mn-lt"/>
              </a:rPr>
              <a:t>得用铜丝等代替保险丝，并保持闸刀开关、磁力开关等盖面完整，以防短路时发生电弧或保险丝熔断飞溅伤人。</a:t>
            </a:r>
          </a:p>
          <a:p>
            <a:pPr marL="342900" marR="0" lvl="0" indent="-342900" algn="l" defTabSz="457200" rtl="0" eaLnBrk="1" fontAlgn="auto" latinLnBrk="0" hangingPunct="1">
              <a:lnSpc>
                <a:spcPct val="130000"/>
              </a:lnSpc>
              <a:spcBef>
                <a:spcPct val="0"/>
              </a:spcBef>
              <a:spcAft>
                <a:spcPts val="0"/>
              </a:spcAft>
              <a:buClrTx/>
              <a:buSzTx/>
              <a:buFont typeface="+mj-ea"/>
              <a:buAutoNum type="circleNumDbPlain"/>
              <a:tabLst/>
              <a:defRPr/>
            </a:pPr>
            <a:r>
              <a:rPr kumimoji="1" lang="zh-CN" altLang="en-US" sz="1800" b="0" i="0" u="none" strike="noStrike" kern="1200" cap="none" spc="0" normalizeH="0" baseline="0" noProof="0" dirty="0" smtClean="0">
                <a:ln>
                  <a:noFill/>
                </a:ln>
                <a:solidFill>
                  <a:prstClr val="black"/>
                </a:solidFill>
                <a:effectLst/>
                <a:uLnTx/>
                <a:uFillTx/>
                <a:latin typeface="+mn-lt"/>
                <a:ea typeface="+mn-ea"/>
                <a:cs typeface="+mn-ea"/>
                <a:sym typeface="+mn-lt"/>
              </a:rPr>
              <a:t>经常</a:t>
            </a:r>
            <a:r>
              <a:rPr kumimoji="1" lang="zh-CN" altLang="en-US" sz="1800" b="0" i="0" u="none" strike="noStrike" kern="1200" cap="none" spc="0" normalizeH="0" baseline="0" noProof="0" dirty="0">
                <a:ln>
                  <a:noFill/>
                </a:ln>
                <a:solidFill>
                  <a:prstClr val="black"/>
                </a:solidFill>
                <a:effectLst/>
                <a:uLnTx/>
                <a:uFillTx/>
                <a:latin typeface="+mn-lt"/>
                <a:ea typeface="+mn-ea"/>
                <a:cs typeface="+mn-ea"/>
                <a:sym typeface="+mn-lt"/>
              </a:rPr>
              <a:t>检查电气设备的保护接地、接零装置，保证连接牢固。</a:t>
            </a:r>
          </a:p>
          <a:p>
            <a:pPr marL="342900" marR="0" lvl="0" indent="-342900" algn="l" defTabSz="457200" rtl="0" eaLnBrk="1" fontAlgn="auto" latinLnBrk="0" hangingPunct="1">
              <a:lnSpc>
                <a:spcPct val="130000"/>
              </a:lnSpc>
              <a:spcBef>
                <a:spcPct val="0"/>
              </a:spcBef>
              <a:spcAft>
                <a:spcPts val="0"/>
              </a:spcAft>
              <a:buClrTx/>
              <a:buSzTx/>
              <a:buFont typeface="+mj-ea"/>
              <a:buAutoNum type="circleNumDbPlain"/>
              <a:tabLst/>
              <a:defRPr/>
            </a:pPr>
            <a:r>
              <a:rPr kumimoji="1" lang="zh-CN" altLang="en-US" sz="1800" b="0" i="0" u="none" strike="noStrike" kern="1200" cap="none" spc="0" normalizeH="0" baseline="0" noProof="0" dirty="0" smtClean="0">
                <a:ln>
                  <a:noFill/>
                </a:ln>
                <a:solidFill>
                  <a:prstClr val="black"/>
                </a:solidFill>
                <a:effectLst/>
                <a:uLnTx/>
                <a:uFillTx/>
                <a:latin typeface="+mn-lt"/>
                <a:ea typeface="+mn-ea"/>
                <a:cs typeface="+mn-ea"/>
                <a:sym typeface="+mn-lt"/>
              </a:rPr>
              <a:t>在</a:t>
            </a:r>
            <a:r>
              <a:rPr kumimoji="1" lang="zh-CN" altLang="en-US" sz="1800" b="0" i="0" u="none" strike="noStrike" kern="1200" cap="none" spc="0" normalizeH="0" baseline="0" noProof="0" dirty="0">
                <a:ln>
                  <a:noFill/>
                </a:ln>
                <a:solidFill>
                  <a:prstClr val="black"/>
                </a:solidFill>
                <a:effectLst/>
                <a:uLnTx/>
                <a:uFillTx/>
                <a:latin typeface="+mn-lt"/>
                <a:ea typeface="+mn-ea"/>
                <a:cs typeface="+mn-ea"/>
                <a:sym typeface="+mn-lt"/>
              </a:rPr>
              <a:t>移动电风扇、照明灯、电焊机等电气设备时，必须先切断电源，并保护好导线，以免磨损或拉断</a:t>
            </a:r>
            <a:r>
              <a:rPr kumimoji="1" lang="zh-CN" altLang="en-US" sz="2200" b="0" i="0" u="none" strike="noStrike" kern="1200" cap="none" spc="0" normalizeH="0" baseline="0" noProof="0" dirty="0">
                <a:ln>
                  <a:noFill/>
                </a:ln>
                <a:solidFill>
                  <a:prstClr val="black"/>
                </a:solidFill>
                <a:effectLst/>
                <a:uLnTx/>
                <a:uFillTx/>
                <a:latin typeface="+mn-lt"/>
                <a:ea typeface="+mn-ea"/>
                <a:cs typeface="+mn-ea"/>
                <a:sym typeface="+mn-lt"/>
              </a:rPr>
              <a:t>。</a:t>
            </a:r>
            <a:endParaRPr kumimoji="1" lang="zh-CN" altLang="en-US" sz="2200" b="0" i="1" u="none" strike="noStrike" kern="1200" cap="none" spc="0" normalizeH="0" baseline="0" noProof="0" dirty="0">
              <a:ln>
                <a:noFill/>
              </a:ln>
              <a:solidFill>
                <a:srgbClr val="33CC33"/>
              </a:solidFill>
              <a:effectLst/>
              <a:uLnTx/>
              <a:uFillTx/>
              <a:latin typeface="+mn-lt"/>
              <a:ea typeface="+mn-ea"/>
              <a:cs typeface="+mn-ea"/>
              <a:sym typeface="+mn-lt"/>
            </a:endParaRPr>
          </a:p>
        </p:txBody>
      </p:sp>
      <p:grpSp>
        <p:nvGrpSpPr>
          <p:cNvPr id="3" name="组合 2"/>
          <p:cNvGrpSpPr/>
          <p:nvPr/>
        </p:nvGrpSpPr>
        <p:grpSpPr>
          <a:xfrm>
            <a:off x="4183310" y="1990562"/>
            <a:ext cx="3322390" cy="654050"/>
            <a:chOff x="4183310" y="1990562"/>
            <a:chExt cx="3322390" cy="654050"/>
          </a:xfrm>
        </p:grpSpPr>
        <p:sp>
          <p:nvSpPr>
            <p:cNvPr id="6" name="五边形 5"/>
            <p:cNvSpPr/>
            <p:nvPr/>
          </p:nvSpPr>
          <p:spPr>
            <a:xfrm>
              <a:off x="4183310" y="1990562"/>
              <a:ext cx="3322390"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2" cstate="screen">
              <a:lum bright="70000" contrast="-70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tretch>
              <a:fillRect/>
            </a:stretch>
          </p:blipFill>
          <p:spPr>
            <a:xfrm>
              <a:off x="4302909" y="2118662"/>
              <a:ext cx="446272" cy="446272"/>
            </a:xfrm>
            <a:prstGeom prst="rect">
              <a:avLst/>
            </a:prstGeom>
          </p:spPr>
        </p:pic>
        <p:sp>
          <p:nvSpPr>
            <p:cNvPr id="8" name="矩形 7"/>
            <p:cNvSpPr/>
            <p:nvPr/>
          </p:nvSpPr>
          <p:spPr>
            <a:xfrm>
              <a:off x="4749181" y="2086754"/>
              <a:ext cx="2607266" cy="461665"/>
            </a:xfrm>
            <a:prstGeom prst="rect">
              <a:avLst/>
            </a:prstGeom>
          </p:spPr>
          <p:txBody>
            <a:bodyPr wrap="square">
              <a:spAutoFit/>
            </a:bodyPr>
            <a:lstStyle/>
            <a:p>
              <a:pPr lvl="0" defTabSz="457200">
                <a:spcBef>
                  <a:spcPct val="0"/>
                </a:spcBef>
                <a:defRPr/>
              </a:pPr>
              <a:r>
                <a:rPr kumimoji="1" lang="zh-CN" altLang="en-US" sz="2400" b="1" spc="300" dirty="0" smtClean="0">
                  <a:solidFill>
                    <a:schemeClr val="bg1"/>
                  </a:solidFill>
                  <a:cs typeface="+mn-ea"/>
                  <a:sym typeface="+mn-lt"/>
                </a:rPr>
                <a:t>防触电注意事项</a:t>
              </a:r>
              <a:endParaRPr kumimoji="1" lang="zh-CN" altLang="en-US" sz="2400" b="1" spc="300" dirty="0">
                <a:solidFill>
                  <a:schemeClr val="bg1"/>
                </a:solidFill>
                <a:cs typeface="+mn-ea"/>
                <a:sym typeface="+mn-lt"/>
              </a:endParaRPr>
            </a:p>
          </p:txBody>
        </p:sp>
      </p:gr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75" y="1801994"/>
            <a:ext cx="2327705" cy="4117196"/>
          </a:xfrm>
          <a:prstGeom prst="rect">
            <a:avLst/>
          </a:prstGeom>
        </p:spPr>
      </p:pic>
    </p:spTree>
    <p:extLst>
      <p:ext uri="{BB962C8B-B14F-4D97-AF65-F5344CB8AC3E}">
        <p14:creationId xmlns:p14="http://schemas.microsoft.com/office/powerpoint/2010/main" val="23659806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fade">
                                      <p:cBhvr>
                                        <p:cTn id="17" dur="1000"/>
                                        <p:tgtEl>
                                          <p:spTgt spid="23556"/>
                                        </p:tgtEl>
                                      </p:cBhvr>
                                    </p:animEffect>
                                    <p:anim calcmode="lin" valueType="num">
                                      <p:cBhvr>
                                        <p:cTn id="18" dur="1000" fill="hold"/>
                                        <p:tgtEl>
                                          <p:spTgt spid="23556"/>
                                        </p:tgtEl>
                                        <p:attrNameLst>
                                          <p:attrName>ppt_x</p:attrName>
                                        </p:attrNameLst>
                                      </p:cBhvr>
                                      <p:tavLst>
                                        <p:tav tm="0">
                                          <p:val>
                                            <p:strVal val="#ppt_x"/>
                                          </p:val>
                                        </p:tav>
                                        <p:tav tm="100000">
                                          <p:val>
                                            <p:strVal val="#ppt_x"/>
                                          </p:val>
                                        </p:tav>
                                      </p:tavLst>
                                    </p:anim>
                                    <p:anim calcmode="lin" valueType="num">
                                      <p:cBhvr>
                                        <p:cTn id="19"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2" cstate="screen">
            <a:extLst>
              <a:ext uri="{28A0092B-C50C-407E-A947-70E740481C1C}">
                <a14:useLocalDpi xmlns:a14="http://schemas.microsoft.com/office/drawing/2010/main"/>
              </a:ext>
            </a:extLst>
          </a:blip>
          <a:srcRect l="3554" t="6181" r="3893" b="1026"/>
          <a:stretch/>
        </p:blipFill>
        <p:spPr>
          <a:xfrm>
            <a:off x="4203700" y="0"/>
            <a:ext cx="8001000" cy="5003800"/>
          </a:xfrm>
          <a:prstGeom prst="rect">
            <a:avLst/>
          </a:prstGeom>
        </p:spPr>
      </p:pic>
      <p:sp>
        <p:nvSpPr>
          <p:cNvPr id="2" name="圆角矩形 1"/>
          <p:cNvSpPr/>
          <p:nvPr/>
        </p:nvSpPr>
        <p:spPr>
          <a:xfrm>
            <a:off x="558800" y="660400"/>
            <a:ext cx="11137900" cy="5765800"/>
          </a:xfrm>
          <a:prstGeom prst="roundRect">
            <a:avLst>
              <a:gd name="adj" fmla="val 2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38" y="1928895"/>
            <a:ext cx="5155943" cy="3525589"/>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63796" y="3601491"/>
            <a:ext cx="2527306" cy="2527306"/>
          </a:xfrm>
          <a:prstGeom prst="rect">
            <a:avLst/>
          </a:prstGeom>
        </p:spPr>
      </p:pic>
      <p:sp>
        <p:nvSpPr>
          <p:cNvPr id="5" name="矩形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703318-BFCA-4954-BEA3-E504DB78E97D}"/>
              </a:ext>
            </a:extLst>
          </p:cNvPr>
          <p:cNvSpPr/>
          <p:nvPr/>
        </p:nvSpPr>
        <p:spPr>
          <a:xfrm>
            <a:off x="6532531" y="2228130"/>
            <a:ext cx="584988" cy="533847"/>
          </a:xfrm>
          <a:prstGeom prst="rect">
            <a:avLst/>
          </a:prstGeom>
          <a:solidFill>
            <a:srgbClr val="146E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sp>
        <p:nvSpPr>
          <p:cNvPr id="6" name="矩形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2D8FDE-2470-4DB6-8D26-0F77F13DDED7}"/>
              </a:ext>
            </a:extLst>
          </p:cNvPr>
          <p:cNvSpPr/>
          <p:nvPr/>
        </p:nvSpPr>
        <p:spPr>
          <a:xfrm>
            <a:off x="6532531" y="3157843"/>
            <a:ext cx="584988" cy="533847"/>
          </a:xfrm>
          <a:prstGeom prst="rect">
            <a:avLst/>
          </a:prstGeom>
          <a:solidFill>
            <a:srgbClr val="146E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sp>
        <p:nvSpPr>
          <p:cNvPr id="7" name="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79B2164-9867-4B63-A2E0-FDCDCFCBE20E}"/>
              </a:ext>
            </a:extLst>
          </p:cNvPr>
          <p:cNvSpPr/>
          <p:nvPr/>
        </p:nvSpPr>
        <p:spPr>
          <a:xfrm>
            <a:off x="6532531" y="4107627"/>
            <a:ext cx="584988" cy="533847"/>
          </a:xfrm>
          <a:prstGeom prst="rect">
            <a:avLst/>
          </a:prstGeom>
          <a:solidFill>
            <a:srgbClr val="146E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sp>
        <p:nvSpPr>
          <p:cNvPr id="8" name="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EC12ED0-1A20-4BD8-A4AF-A8BB2FD5395B}"/>
              </a:ext>
            </a:extLst>
          </p:cNvPr>
          <p:cNvSpPr/>
          <p:nvPr/>
        </p:nvSpPr>
        <p:spPr>
          <a:xfrm>
            <a:off x="6537754" y="5068413"/>
            <a:ext cx="584988" cy="533847"/>
          </a:xfrm>
          <a:prstGeom prst="rect">
            <a:avLst/>
          </a:prstGeom>
          <a:solidFill>
            <a:srgbClr val="146E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7403782" y="2228130"/>
            <a:ext cx="3762568" cy="523220"/>
          </a:xfrm>
          <a:prstGeom prst="rect">
            <a:avLst/>
          </a:prstGeom>
          <a:noFill/>
        </p:spPr>
        <p:txBody>
          <a:bodyPr wrap="none" rtlCol="0">
            <a:spAutoFit/>
          </a:bodyPr>
          <a:lstStyle/>
          <a:p>
            <a:r>
              <a:rPr lang="zh-CN" altLang="en-US" sz="2800" b="1" spc="300" dirty="0">
                <a:solidFill>
                  <a:schemeClr val="tx1">
                    <a:lumMod val="85000"/>
                    <a:lumOff val="15000"/>
                  </a:schemeClr>
                </a:solidFill>
                <a:cs typeface="+mn-ea"/>
                <a:sym typeface="+mn-lt"/>
              </a:rPr>
              <a:t>安全标识与安全纪律</a:t>
            </a:r>
          </a:p>
        </p:txBody>
      </p:sp>
      <p:sp>
        <p:nvSpPr>
          <p:cNvPr id="10" name="文本框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2A7563A-FDD8-4BEF-9AD8-F69CC7FC5A98}"/>
              </a:ext>
            </a:extLst>
          </p:cNvPr>
          <p:cNvSpPr txBox="1"/>
          <p:nvPr/>
        </p:nvSpPr>
        <p:spPr>
          <a:xfrm>
            <a:off x="7403782" y="3168470"/>
            <a:ext cx="3365024" cy="523220"/>
          </a:xfrm>
          <a:prstGeom prst="rect">
            <a:avLst/>
          </a:prstGeom>
          <a:noFill/>
        </p:spPr>
        <p:txBody>
          <a:bodyPr wrap="none" rtlCol="0">
            <a:spAutoFit/>
          </a:bodyPr>
          <a:lstStyle/>
          <a:p>
            <a:r>
              <a:rPr lang="zh-CN" altLang="en-US" sz="2800" b="1" spc="300" dirty="0">
                <a:solidFill>
                  <a:schemeClr val="tx1">
                    <a:lumMod val="85000"/>
                    <a:lumOff val="15000"/>
                  </a:schemeClr>
                </a:solidFill>
                <a:cs typeface="+mn-ea"/>
                <a:sym typeface="+mn-lt"/>
              </a:rPr>
              <a:t>现场用电安全常识</a:t>
            </a:r>
          </a:p>
        </p:txBody>
      </p:sp>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4F86FF-C7D5-4FCC-829E-70B06F47008D}"/>
              </a:ext>
            </a:extLst>
          </p:cNvPr>
          <p:cNvSpPr txBox="1"/>
          <p:nvPr/>
        </p:nvSpPr>
        <p:spPr>
          <a:xfrm>
            <a:off x="7403782" y="4094271"/>
            <a:ext cx="3365024" cy="523220"/>
          </a:xfrm>
          <a:prstGeom prst="rect">
            <a:avLst/>
          </a:prstGeom>
          <a:noFill/>
        </p:spPr>
        <p:txBody>
          <a:bodyPr wrap="none" rtlCol="0">
            <a:spAutoFit/>
          </a:bodyPr>
          <a:lstStyle/>
          <a:p>
            <a:r>
              <a:rPr lang="zh-CN" altLang="en-US" sz="2800" b="1" spc="300" dirty="0">
                <a:solidFill>
                  <a:schemeClr val="tx1">
                    <a:lumMod val="85000"/>
                    <a:lumOff val="15000"/>
                  </a:schemeClr>
                </a:solidFill>
                <a:cs typeface="+mn-ea"/>
                <a:sym typeface="+mn-lt"/>
              </a:rPr>
              <a:t>现场机械安全常识</a:t>
            </a:r>
          </a:p>
        </p:txBody>
      </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A190DD-442E-4F3A-B693-946F4017B63E}"/>
              </a:ext>
            </a:extLst>
          </p:cNvPr>
          <p:cNvSpPr txBox="1"/>
          <p:nvPr/>
        </p:nvSpPr>
        <p:spPr>
          <a:xfrm>
            <a:off x="7403782" y="5073726"/>
            <a:ext cx="3365024" cy="523220"/>
          </a:xfrm>
          <a:prstGeom prst="rect">
            <a:avLst/>
          </a:prstGeom>
          <a:noFill/>
        </p:spPr>
        <p:txBody>
          <a:bodyPr wrap="none" rtlCol="0">
            <a:spAutoFit/>
          </a:bodyPr>
          <a:lstStyle/>
          <a:p>
            <a:r>
              <a:rPr lang="zh-CN" altLang="en-US" sz="2800" b="1" spc="300" dirty="0">
                <a:solidFill>
                  <a:schemeClr val="tx1">
                    <a:lumMod val="85000"/>
                    <a:lumOff val="15000"/>
                  </a:schemeClr>
                </a:solidFill>
                <a:cs typeface="+mn-ea"/>
                <a:sym typeface="+mn-lt"/>
              </a:rPr>
              <a:t>撤出作业安全常识</a:t>
            </a:r>
          </a:p>
        </p:txBody>
      </p:sp>
      <p:sp>
        <p:nvSpPr>
          <p:cNvPr id="13" name="文本框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6289619" y="1089408"/>
            <a:ext cx="4146841" cy="830997"/>
          </a:xfrm>
          <a:prstGeom prst="rect">
            <a:avLst/>
          </a:prstGeom>
          <a:noFill/>
        </p:spPr>
        <p:txBody>
          <a:bodyPr wrap="none" rtlCol="0">
            <a:spAutoFit/>
          </a:bodyPr>
          <a:lstStyle/>
          <a:p>
            <a:r>
              <a:rPr lang="zh-CN" altLang="en-US" sz="4800" b="1" spc="300" dirty="0" smtClean="0">
                <a:solidFill>
                  <a:schemeClr val="tx1">
                    <a:lumMod val="85000"/>
                    <a:lumOff val="15000"/>
                  </a:schemeClr>
                </a:solidFill>
                <a:cs typeface="+mn-ea"/>
                <a:sym typeface="+mn-lt"/>
              </a:rPr>
              <a:t>目录</a:t>
            </a:r>
            <a:r>
              <a:rPr lang="en-US" altLang="zh-CN" sz="3600" b="1" spc="300" dirty="0" smtClean="0">
                <a:solidFill>
                  <a:schemeClr val="tx1">
                    <a:lumMod val="85000"/>
                    <a:lumOff val="15000"/>
                  </a:schemeClr>
                </a:solidFill>
                <a:cs typeface="+mn-ea"/>
                <a:sym typeface="+mn-lt"/>
              </a:rPr>
              <a:t>/Contents</a:t>
            </a:r>
            <a:endParaRPr lang="zh-CN" altLang="en-US" sz="3600" b="1" spc="300" dirty="0">
              <a:solidFill>
                <a:schemeClr val="tx1">
                  <a:lumMod val="85000"/>
                  <a:lumOff val="15000"/>
                </a:schemeClr>
              </a:solidFill>
              <a:cs typeface="+mn-ea"/>
              <a:sym typeface="+mn-lt"/>
            </a:endParaRPr>
          </a:p>
        </p:txBody>
      </p:sp>
      <p:sp>
        <p:nvSpPr>
          <p:cNvPr id="14" name="文本框 13"/>
          <p:cNvSpPr txBox="1"/>
          <p:nvPr/>
        </p:nvSpPr>
        <p:spPr>
          <a:xfrm>
            <a:off x="2450237" y="976544"/>
            <a:ext cx="1753463" cy="253916"/>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extLst>
      <p:ext uri="{BB962C8B-B14F-4D97-AF65-F5344CB8AC3E}">
        <p14:creationId xmlns:p14="http://schemas.microsoft.com/office/powerpoint/2010/main" val="12349022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1000" fill="hold"/>
                                        <p:tgtEl>
                                          <p:spTgt spid="8"/>
                                        </p:tgtEl>
                                        <p:attrNameLst>
                                          <p:attrName>ppt_w</p:attrName>
                                        </p:attrNameLst>
                                      </p:cBhvr>
                                      <p:tavLst>
                                        <p:tav tm="0">
                                          <p:val>
                                            <p:fltVal val="0"/>
                                          </p:val>
                                        </p:tav>
                                        <p:tav tm="100000">
                                          <p:val>
                                            <p:strVal val="#ppt_w"/>
                                          </p:val>
                                        </p:tav>
                                      </p:tavLst>
                                    </p:anim>
                                    <p:anim calcmode="lin" valueType="num">
                                      <p:cBhvr>
                                        <p:cTn id="73" dur="1000" fill="hold"/>
                                        <p:tgtEl>
                                          <p:spTgt spid="8"/>
                                        </p:tgtEl>
                                        <p:attrNameLst>
                                          <p:attrName>ppt_h</p:attrName>
                                        </p:attrNameLst>
                                      </p:cBhvr>
                                      <p:tavLst>
                                        <p:tav tm="0">
                                          <p:val>
                                            <p:fltVal val="0"/>
                                          </p:val>
                                        </p:tav>
                                        <p:tav tm="100000">
                                          <p:val>
                                            <p:strVal val="#ppt_h"/>
                                          </p:val>
                                        </p:tav>
                                      </p:tavLst>
                                    </p:anim>
                                    <p:anim calcmode="lin" valueType="num">
                                      <p:cBhvr>
                                        <p:cTn id="74" dur="1000" fill="hold"/>
                                        <p:tgtEl>
                                          <p:spTgt spid="8"/>
                                        </p:tgtEl>
                                        <p:attrNameLst>
                                          <p:attrName>style.rotation</p:attrName>
                                        </p:attrNameLst>
                                      </p:cBhvr>
                                      <p:tavLst>
                                        <p:tav tm="0">
                                          <p:val>
                                            <p:fltVal val="90"/>
                                          </p:val>
                                        </p:tav>
                                        <p:tav tm="100000">
                                          <p:val>
                                            <p:fltVal val="0"/>
                                          </p:val>
                                        </p:tav>
                                      </p:tavLst>
                                    </p:anim>
                                    <p:animEffect transition="in" filter="fade">
                                      <p:cBhvr>
                                        <p:cTn id="75" dur="10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F34E81-4D1A-44A1-98CC-480B33650D1E}"/>
              </a:ext>
            </a:extLst>
          </p:cNvPr>
          <p:cNvSpPr txBox="1">
            <a:spLocks noChangeArrowheads="1"/>
          </p:cNvSpPr>
          <p:nvPr/>
        </p:nvSpPr>
        <p:spPr bwMode="auto">
          <a:xfrm>
            <a:off x="906545" y="3004541"/>
            <a:ext cx="7162800"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342900" marR="0" lvl="0" indent="-342900" defTabSz="457200" fontAlgn="auto">
              <a:lnSpc>
                <a:spcPct val="130000"/>
              </a:lnSpc>
              <a:spcBef>
                <a:spcPct val="0"/>
              </a:spcBef>
              <a:spcAft>
                <a:spcPts val="0"/>
              </a:spcAft>
              <a:buClrTx/>
              <a:buSzTx/>
              <a:buFont typeface="+mj-ea"/>
              <a:buAutoNum type="circleNumDbPlain"/>
              <a:tabLst/>
              <a:defRPr kumimoji="1" b="0" i="0" u="none" strike="noStrike"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vl2pPr marL="742950" indent="-285750">
              <a:spcBef>
                <a:spcPct val="20000"/>
              </a:spcBef>
              <a:buClr>
                <a:schemeClr val="tx1"/>
              </a:buClr>
              <a:buSzPct val="90000"/>
              <a:buChar char="–"/>
              <a:defRPr kumimoji="1" sz="2800">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latin typeface="Times New Roman" panose="02020603050405020304" pitchFamily="18" charset="0"/>
                <a:ea typeface="宋体" panose="02010600030101010101" pitchFamily="2" charset="-122"/>
              </a:defRPr>
            </a:lvl9pPr>
          </a:lstStyle>
          <a:p>
            <a:pPr>
              <a:buFont typeface="+mj-ea"/>
              <a:buAutoNum type="circleNumDbPlain" startAt="6"/>
            </a:pPr>
            <a:r>
              <a:rPr lang="zh-CN" altLang="en-US" dirty="0" smtClean="0">
                <a:latin typeface="+mn-lt"/>
                <a:ea typeface="+mn-ea"/>
                <a:cs typeface="+mn-ea"/>
                <a:sym typeface="+mn-lt"/>
              </a:rPr>
              <a:t>在</a:t>
            </a:r>
            <a:r>
              <a:rPr lang="zh-CN" altLang="en-US" dirty="0">
                <a:latin typeface="+mn-lt"/>
                <a:ea typeface="+mn-ea"/>
                <a:cs typeface="+mn-ea"/>
                <a:sym typeface="+mn-lt"/>
              </a:rPr>
              <a:t>使用手电钻、电砂轮等手持电动工具时，必须安装漏电保护器，工具外壳要进行防护性接地或接零，并要防止移动工具时，导线被拉断，操作时应戴好绝缘手套并站在绝缘板上。</a:t>
            </a:r>
          </a:p>
          <a:p>
            <a:pPr>
              <a:buFont typeface="+mj-ea"/>
              <a:buAutoNum type="circleNumDbPlain" startAt="6"/>
            </a:pPr>
            <a:r>
              <a:rPr lang="zh-CN" altLang="en-US" dirty="0" smtClean="0">
                <a:latin typeface="+mn-lt"/>
                <a:ea typeface="+mn-ea"/>
                <a:cs typeface="+mn-ea"/>
                <a:sym typeface="+mn-lt"/>
              </a:rPr>
              <a:t>在</a:t>
            </a:r>
            <a:r>
              <a:rPr lang="zh-CN" altLang="en-US" dirty="0">
                <a:latin typeface="+mn-lt"/>
                <a:ea typeface="+mn-ea"/>
                <a:cs typeface="+mn-ea"/>
                <a:sym typeface="+mn-lt"/>
              </a:rPr>
              <a:t>雷雨天，不要走进高压电杆、铁塔、避雷针的接地导线周围</a:t>
            </a:r>
            <a:r>
              <a:rPr lang="en-US" altLang="zh-CN" dirty="0">
                <a:latin typeface="+mn-lt"/>
                <a:ea typeface="+mn-ea"/>
                <a:cs typeface="+mn-ea"/>
                <a:sym typeface="+mn-lt"/>
              </a:rPr>
              <a:t>20</a:t>
            </a:r>
            <a:r>
              <a:rPr lang="zh-CN" altLang="en-US" dirty="0">
                <a:latin typeface="+mn-lt"/>
                <a:ea typeface="+mn-ea"/>
                <a:cs typeface="+mn-ea"/>
                <a:sym typeface="+mn-lt"/>
              </a:rPr>
              <a:t>米内。当遇到高压线断落时，周围</a:t>
            </a:r>
            <a:r>
              <a:rPr lang="en-US" altLang="zh-CN" dirty="0">
                <a:latin typeface="+mn-lt"/>
                <a:ea typeface="+mn-ea"/>
                <a:cs typeface="+mn-ea"/>
                <a:sym typeface="+mn-lt"/>
              </a:rPr>
              <a:t>10</a:t>
            </a:r>
            <a:r>
              <a:rPr lang="zh-CN" altLang="en-US" dirty="0">
                <a:latin typeface="+mn-lt"/>
                <a:ea typeface="+mn-ea"/>
                <a:cs typeface="+mn-ea"/>
                <a:sym typeface="+mn-lt"/>
              </a:rPr>
              <a:t>米之内，禁止人员进入；若已经在</a:t>
            </a:r>
            <a:r>
              <a:rPr lang="en-US" altLang="zh-CN" dirty="0">
                <a:latin typeface="+mn-lt"/>
                <a:ea typeface="+mn-ea"/>
                <a:cs typeface="+mn-ea"/>
                <a:sym typeface="+mn-lt"/>
              </a:rPr>
              <a:t>10</a:t>
            </a:r>
            <a:r>
              <a:rPr lang="zh-CN" altLang="en-US" dirty="0">
                <a:latin typeface="+mn-lt"/>
                <a:ea typeface="+mn-ea"/>
                <a:cs typeface="+mn-ea"/>
                <a:sym typeface="+mn-lt"/>
              </a:rPr>
              <a:t>米范围之内，应单足或并足跳出危险区。</a:t>
            </a:r>
          </a:p>
          <a:p>
            <a:pPr>
              <a:buFont typeface="+mj-ea"/>
              <a:buAutoNum type="circleNumDbPlain" startAt="6"/>
            </a:pPr>
            <a:r>
              <a:rPr lang="zh-CN" altLang="en-US" dirty="0" smtClean="0">
                <a:latin typeface="+mn-lt"/>
                <a:ea typeface="+mn-ea"/>
                <a:cs typeface="+mn-ea"/>
                <a:sym typeface="+mn-lt"/>
              </a:rPr>
              <a:t>对</a:t>
            </a:r>
            <a:r>
              <a:rPr lang="zh-CN" altLang="en-US" dirty="0">
                <a:latin typeface="+mn-lt"/>
                <a:ea typeface="+mn-ea"/>
                <a:cs typeface="+mn-ea"/>
                <a:sym typeface="+mn-lt"/>
              </a:rPr>
              <a:t>设备进行维修时，一定要切断电源，并在明显处放置“禁止合闸，有人工作”的警示牌。</a:t>
            </a:r>
          </a:p>
        </p:txBody>
      </p:sp>
      <p:grpSp>
        <p:nvGrpSpPr>
          <p:cNvPr id="3" name="组合 2"/>
          <p:cNvGrpSpPr/>
          <p:nvPr/>
        </p:nvGrpSpPr>
        <p:grpSpPr>
          <a:xfrm>
            <a:off x="906545" y="2003262"/>
            <a:ext cx="3322390" cy="654050"/>
            <a:chOff x="906545" y="2003262"/>
            <a:chExt cx="3322390" cy="654050"/>
          </a:xfrm>
        </p:grpSpPr>
        <p:sp>
          <p:nvSpPr>
            <p:cNvPr id="6" name="五边形 5"/>
            <p:cNvSpPr/>
            <p:nvPr/>
          </p:nvSpPr>
          <p:spPr>
            <a:xfrm>
              <a:off x="906545" y="2003262"/>
              <a:ext cx="3322390"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2" cstate="screen">
              <a:lum bright="70000" contrast="-70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tretch>
              <a:fillRect/>
            </a:stretch>
          </p:blipFill>
          <p:spPr>
            <a:xfrm>
              <a:off x="1026144" y="2131362"/>
              <a:ext cx="446272" cy="446272"/>
            </a:xfrm>
            <a:prstGeom prst="rect">
              <a:avLst/>
            </a:prstGeom>
          </p:spPr>
        </p:pic>
        <p:sp>
          <p:nvSpPr>
            <p:cNvPr id="8" name="矩形 7"/>
            <p:cNvSpPr/>
            <p:nvPr/>
          </p:nvSpPr>
          <p:spPr>
            <a:xfrm>
              <a:off x="1472416" y="2099454"/>
              <a:ext cx="2607266" cy="461665"/>
            </a:xfrm>
            <a:prstGeom prst="rect">
              <a:avLst/>
            </a:prstGeom>
          </p:spPr>
          <p:txBody>
            <a:bodyPr wrap="square">
              <a:spAutoFit/>
            </a:bodyPr>
            <a:lstStyle/>
            <a:p>
              <a:pPr lvl="0" defTabSz="457200">
                <a:spcBef>
                  <a:spcPct val="0"/>
                </a:spcBef>
                <a:defRPr/>
              </a:pPr>
              <a:r>
                <a:rPr kumimoji="1" lang="zh-CN" altLang="en-US" sz="2400" b="1" spc="300" dirty="0" smtClean="0">
                  <a:solidFill>
                    <a:schemeClr val="bg1"/>
                  </a:solidFill>
                  <a:cs typeface="+mn-ea"/>
                  <a:sym typeface="+mn-lt"/>
                </a:rPr>
                <a:t>防触电注意事项</a:t>
              </a:r>
              <a:endParaRPr kumimoji="1" lang="zh-CN" altLang="en-US" sz="2400" b="1" spc="300" dirty="0">
                <a:solidFill>
                  <a:schemeClr val="bg1"/>
                </a:solidFill>
                <a:cs typeface="+mn-ea"/>
                <a:sym typeface="+mn-lt"/>
              </a:endParaRPr>
            </a:p>
          </p:txBody>
        </p:sp>
      </p:grpSp>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97200" y="1547162"/>
            <a:ext cx="2301020" cy="4726638"/>
          </a:xfrm>
          <a:prstGeom prst="rect">
            <a:avLst/>
          </a:prstGeom>
        </p:spPr>
      </p:pic>
    </p:spTree>
    <p:extLst>
      <p:ext uri="{BB962C8B-B14F-4D97-AF65-F5344CB8AC3E}">
        <p14:creationId xmlns:p14="http://schemas.microsoft.com/office/powerpoint/2010/main" val="13080129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fade">
                                      <p:cBhvr>
                                        <p:cTn id="17" dur="1000"/>
                                        <p:tgtEl>
                                          <p:spTgt spid="24580"/>
                                        </p:tgtEl>
                                      </p:cBhvr>
                                    </p:animEffect>
                                    <p:anim calcmode="lin" valueType="num">
                                      <p:cBhvr>
                                        <p:cTn id="18" dur="1000" fill="hold"/>
                                        <p:tgtEl>
                                          <p:spTgt spid="24580"/>
                                        </p:tgtEl>
                                        <p:attrNameLst>
                                          <p:attrName>ppt_x</p:attrName>
                                        </p:attrNameLst>
                                      </p:cBhvr>
                                      <p:tavLst>
                                        <p:tav tm="0">
                                          <p:val>
                                            <p:strVal val="#ppt_x"/>
                                          </p:val>
                                        </p:tav>
                                        <p:tav tm="100000">
                                          <p:val>
                                            <p:strVal val="#ppt_x"/>
                                          </p:val>
                                        </p:tav>
                                      </p:tavLst>
                                    </p:anim>
                                    <p:anim calcmode="lin" valueType="num">
                                      <p:cBhvr>
                                        <p:cTn id="19"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35496BB-3063-4C86-AC96-38583958CA0A}"/>
              </a:ext>
            </a:extLst>
          </p:cNvPr>
          <p:cNvSpPr>
            <a:spLocks noGrp="1" noChangeArrowheads="1"/>
          </p:cNvSpPr>
          <p:nvPr>
            <p:ph type="body" idx="4294967295"/>
          </p:nvPr>
        </p:nvSpPr>
        <p:spPr>
          <a:xfrm>
            <a:off x="4178300" y="2652713"/>
            <a:ext cx="7150099" cy="2782887"/>
          </a:xfrm>
          <a:prstGeom prst="rect">
            <a:avLst/>
          </a:prstGeom>
        </p:spPr>
        <p:txBody>
          <a:bodyPr/>
          <a:lstStyle/>
          <a:p>
            <a:pPr indent="0" eaLnBrk="1" hangingPunct="1">
              <a:lnSpc>
                <a:spcPct val="130000"/>
              </a:lnSpc>
              <a:spcBef>
                <a:spcPct val="0"/>
              </a:spcBef>
              <a:buClrTx/>
              <a:buSzTx/>
              <a:buFontTx/>
              <a:buNone/>
            </a:pPr>
            <a:r>
              <a:rPr lang="zh-CN" altLang="en-US" sz="1800" dirty="0" smtClean="0">
                <a:solidFill>
                  <a:schemeClr val="tx1">
                    <a:lumMod val="85000"/>
                    <a:lumOff val="15000"/>
                  </a:schemeClr>
                </a:solidFill>
                <a:cs typeface="+mn-ea"/>
                <a:sym typeface="+mn-lt"/>
              </a:rPr>
              <a:t>电器</a:t>
            </a:r>
            <a:r>
              <a:rPr lang="zh-CN" altLang="en-US" sz="1800" dirty="0">
                <a:solidFill>
                  <a:schemeClr val="tx1">
                    <a:lumMod val="85000"/>
                    <a:lumOff val="15000"/>
                  </a:schemeClr>
                </a:solidFill>
                <a:cs typeface="+mn-ea"/>
                <a:sym typeface="+mn-lt"/>
              </a:rPr>
              <a:t>、照明设备、手持电动工具以及通常采用单相电源供电的小型电器，有时会引起火灾，其原因通常是电气设备选用不当或由于线路年久失修，绝缘老化造成短路，或由于用电量增加、线路超负荷运行，维修不善导致接头松动，电器积尘、受潮、热源接近电器、电器接近易燃物和通风散热失效等。        </a:t>
            </a:r>
            <a:endParaRPr lang="zh-CN" altLang="en-US" sz="1800" i="1" dirty="0">
              <a:solidFill>
                <a:schemeClr val="tx1">
                  <a:lumMod val="85000"/>
                  <a:lumOff val="15000"/>
                </a:schemeClr>
              </a:solidFill>
              <a:cs typeface="+mn-ea"/>
              <a:sym typeface="+mn-lt"/>
            </a:endParaRPr>
          </a:p>
          <a:p>
            <a:pPr eaLnBrk="1" hangingPunct="1">
              <a:buFont typeface="Wingdings" panose="05000000000000000000" pitchFamily="2" charset="2"/>
              <a:buNone/>
            </a:pPr>
            <a:endParaRPr lang="en-US" altLang="zh-CN" sz="2000" dirty="0">
              <a:solidFill>
                <a:schemeClr val="tx1">
                  <a:lumMod val="85000"/>
                  <a:lumOff val="15000"/>
                </a:schemeClr>
              </a:solidFill>
              <a:cs typeface="+mn-ea"/>
              <a:sym typeface="+mn-lt"/>
            </a:endParaRPr>
          </a:p>
        </p:txBody>
      </p:sp>
      <p:pic>
        <p:nvPicPr>
          <p:cNvPr id="25604" name="Picture 4" descr="dian00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3AF82D0-C857-4B62-8A57-EA27DF4416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1749" y="1892794"/>
            <a:ext cx="2543951" cy="263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组合 17"/>
          <p:cNvGrpSpPr/>
          <p:nvPr/>
        </p:nvGrpSpPr>
        <p:grpSpPr>
          <a:xfrm>
            <a:off x="4462545" y="1774662"/>
            <a:ext cx="3322390" cy="654050"/>
            <a:chOff x="4462545" y="1774662"/>
            <a:chExt cx="3322390" cy="654050"/>
          </a:xfrm>
        </p:grpSpPr>
        <p:sp>
          <p:nvSpPr>
            <p:cNvPr id="7" name="五边形 6"/>
            <p:cNvSpPr/>
            <p:nvPr/>
          </p:nvSpPr>
          <p:spPr>
            <a:xfrm>
              <a:off x="4462545" y="1774662"/>
              <a:ext cx="3322390"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3" cstate="screen">
              <a:lum bright="70000" contrast="-70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tretch>
              <a:fillRect/>
            </a:stretch>
          </p:blipFill>
          <p:spPr>
            <a:xfrm>
              <a:off x="4582144" y="1902762"/>
              <a:ext cx="446272" cy="446272"/>
            </a:xfrm>
            <a:prstGeom prst="rect">
              <a:avLst/>
            </a:prstGeom>
          </p:spPr>
        </p:pic>
        <p:sp>
          <p:nvSpPr>
            <p:cNvPr id="9" name="矩形 8"/>
            <p:cNvSpPr/>
            <p:nvPr/>
          </p:nvSpPr>
          <p:spPr>
            <a:xfrm>
              <a:off x="5028416" y="1870854"/>
              <a:ext cx="2607266" cy="461665"/>
            </a:xfrm>
            <a:prstGeom prst="rect">
              <a:avLst/>
            </a:prstGeom>
          </p:spPr>
          <p:txBody>
            <a:bodyPr wrap="square">
              <a:spAutoFit/>
            </a:bodyPr>
            <a:lstStyle/>
            <a:p>
              <a:pPr lvl="0" defTabSz="457200">
                <a:spcBef>
                  <a:spcPct val="0"/>
                </a:spcBef>
                <a:defRPr/>
              </a:pPr>
              <a:r>
                <a:rPr kumimoji="1" lang="zh-CN" altLang="en-US" sz="2400" b="1" spc="300" dirty="0" smtClean="0">
                  <a:solidFill>
                    <a:schemeClr val="bg1"/>
                  </a:solidFill>
                  <a:cs typeface="+mn-ea"/>
                  <a:sym typeface="+mn-lt"/>
                </a:rPr>
                <a:t>电气火灾的防止</a:t>
              </a:r>
              <a:endParaRPr kumimoji="1" lang="zh-CN" altLang="en-US" sz="2400" b="1" spc="300" dirty="0">
                <a:solidFill>
                  <a:schemeClr val="bg1"/>
                </a:solidFill>
                <a:cs typeface="+mn-ea"/>
                <a:sym typeface="+mn-lt"/>
              </a:endParaRPr>
            </a:p>
          </p:txBody>
        </p:sp>
      </p:grpSp>
      <p:sp>
        <p:nvSpPr>
          <p:cNvPr id="10"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9E63F7-C307-4A99-A86C-41448C58B94E}"/>
              </a:ext>
            </a:extLst>
          </p:cNvPr>
          <p:cNvSpPr txBox="1">
            <a:spLocks noChangeArrowheads="1"/>
          </p:cNvSpPr>
          <p:nvPr/>
        </p:nvSpPr>
        <p:spPr>
          <a:xfrm>
            <a:off x="876301" y="4748500"/>
            <a:ext cx="10452098" cy="1487200"/>
          </a:xfrm>
          <a:prstGeom prst="rect">
            <a:avLst/>
          </a:prstGeom>
        </p:spPr>
        <p:txBody>
          <a:bodyPr/>
          <a:lstStyle>
            <a:lvl1pPr marL="228600" indent="0">
              <a:lnSpc>
                <a:spcPct val="130000"/>
              </a:lnSpc>
              <a:spcBef>
                <a:spcPct val="0"/>
              </a:spcBef>
              <a:buClrTx/>
              <a:buSzTx/>
              <a:buFontTx/>
              <a:buNone/>
              <a:defRPr>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smtClean="0">
                <a:latin typeface="+mn-lt"/>
                <a:ea typeface="+mn-ea"/>
                <a:cs typeface="+mn-ea"/>
                <a:sym typeface="+mn-lt"/>
              </a:rPr>
              <a:t>其</a:t>
            </a:r>
            <a:r>
              <a:rPr lang="zh-CN" altLang="en-US" dirty="0">
                <a:latin typeface="+mn-lt"/>
                <a:ea typeface="+mn-ea"/>
                <a:cs typeface="+mn-ea"/>
                <a:sym typeface="+mn-lt"/>
              </a:rPr>
              <a:t>防护措施主要是</a:t>
            </a:r>
            <a:r>
              <a:rPr lang="zh-CN" altLang="en-US" dirty="0">
                <a:solidFill>
                  <a:srgbClr val="C00000"/>
                </a:solidFill>
                <a:latin typeface="+mn-lt"/>
                <a:ea typeface="+mn-ea"/>
                <a:cs typeface="+mn-ea"/>
                <a:sym typeface="+mn-lt"/>
              </a:rPr>
              <a:t>合理选用电气装置</a:t>
            </a:r>
            <a:r>
              <a:rPr lang="zh-CN" altLang="en-US" dirty="0">
                <a:latin typeface="+mn-lt"/>
                <a:ea typeface="+mn-ea"/>
                <a:cs typeface="+mn-ea"/>
                <a:sym typeface="+mn-lt"/>
              </a:rPr>
              <a:t>。例如，在干燥少尘的环境中，可采用开启式和封闭式；在潮湿和多尘的环境中，应采用封闭式；在易燃易爆的危险环境中，必须采用防爆式。</a:t>
            </a:r>
            <a:br>
              <a:rPr lang="zh-CN" altLang="en-US" dirty="0">
                <a:latin typeface="+mn-lt"/>
                <a:ea typeface="+mn-ea"/>
                <a:cs typeface="+mn-ea"/>
                <a:sym typeface="+mn-lt"/>
              </a:rPr>
            </a:br>
            <a:r>
              <a:rPr lang="zh-CN" altLang="en-US" dirty="0" smtClean="0">
                <a:latin typeface="+mn-lt"/>
                <a:ea typeface="+mn-ea"/>
                <a:cs typeface="+mn-ea"/>
                <a:sym typeface="+mn-lt"/>
              </a:rPr>
              <a:t>防止</a:t>
            </a:r>
            <a:r>
              <a:rPr lang="zh-CN" altLang="en-US" dirty="0">
                <a:latin typeface="+mn-lt"/>
                <a:ea typeface="+mn-ea"/>
                <a:cs typeface="+mn-ea"/>
                <a:sym typeface="+mn-lt"/>
              </a:rPr>
              <a:t>电气火灾，还要注意线路</a:t>
            </a:r>
            <a:r>
              <a:rPr lang="zh-CN" altLang="en-US" dirty="0">
                <a:solidFill>
                  <a:srgbClr val="C00000"/>
                </a:solidFill>
                <a:latin typeface="+mn-lt"/>
                <a:ea typeface="+mn-ea"/>
                <a:cs typeface="+mn-ea"/>
                <a:sym typeface="+mn-lt"/>
              </a:rPr>
              <a:t>电器负荷不能过高</a:t>
            </a:r>
            <a:r>
              <a:rPr lang="zh-CN" altLang="en-US" dirty="0">
                <a:latin typeface="+mn-lt"/>
                <a:ea typeface="+mn-ea"/>
                <a:cs typeface="+mn-ea"/>
                <a:sym typeface="+mn-lt"/>
              </a:rPr>
              <a:t>，注意电器设备安装位置距易燃可燃物不能太近，注意</a:t>
            </a:r>
            <a:r>
              <a:rPr lang="zh-CN" altLang="en-US" dirty="0">
                <a:solidFill>
                  <a:srgbClr val="C00000"/>
                </a:solidFill>
                <a:latin typeface="+mn-lt"/>
                <a:ea typeface="+mn-ea"/>
                <a:cs typeface="+mn-ea"/>
                <a:sym typeface="+mn-lt"/>
              </a:rPr>
              <a:t>电气设备进行是否异常</a:t>
            </a:r>
            <a:r>
              <a:rPr lang="zh-CN" altLang="en-US" dirty="0">
                <a:latin typeface="+mn-lt"/>
                <a:ea typeface="+mn-ea"/>
                <a:cs typeface="+mn-ea"/>
                <a:sym typeface="+mn-lt"/>
              </a:rPr>
              <a:t>，注意防潮等。 </a:t>
            </a:r>
          </a:p>
          <a:p>
            <a:endParaRPr lang="en-US" altLang="zh-CN" dirty="0">
              <a:latin typeface="+mn-lt"/>
              <a:ea typeface="+mn-ea"/>
              <a:cs typeface="+mn-ea"/>
              <a:sym typeface="+mn-lt"/>
            </a:endParaRPr>
          </a:p>
        </p:txBody>
      </p:sp>
      <p:cxnSp>
        <p:nvCxnSpPr>
          <p:cNvPr id="3" name="直接连接符 2"/>
          <p:cNvCxnSpPr/>
          <p:nvPr/>
        </p:nvCxnSpPr>
        <p:spPr>
          <a:xfrm>
            <a:off x="4485521" y="4630499"/>
            <a:ext cx="65356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25715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Effect transition="in" filter="fade">
                                      <p:cBhvr>
                                        <p:cTn id="9" dur="500"/>
                                        <p:tgtEl>
                                          <p:spTgt spid="2560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603">
                                            <p:txEl>
                                              <p:pRg st="0" end="0"/>
                                            </p:txEl>
                                          </p:spTgt>
                                        </p:tgtEl>
                                        <p:attrNameLst>
                                          <p:attrName>style.visibility</p:attrName>
                                        </p:attrNameLst>
                                      </p:cBhvr>
                                      <p:to>
                                        <p:strVal val="visible"/>
                                      </p:to>
                                    </p:set>
                                    <p:animEffect transition="in" filter="fade">
                                      <p:cBhvr>
                                        <p:cTn id="19" dur="1000"/>
                                        <p:tgtEl>
                                          <p:spTgt spid="25603">
                                            <p:txEl>
                                              <p:pRg st="0" end="0"/>
                                            </p:txEl>
                                          </p:spTgt>
                                        </p:tgtEl>
                                      </p:cBhvr>
                                    </p:animEffect>
                                    <p:anim calcmode="lin" valueType="num">
                                      <p:cBhvr>
                                        <p:cTn id="20"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792246" y="1596862"/>
            <a:ext cx="5976856"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2" cstate="screen">
            <a:lum bright="70000" contrast="-70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tretch>
            <a:fillRect/>
          </a:stretch>
        </p:blipFill>
        <p:spPr>
          <a:xfrm>
            <a:off x="911844" y="1724962"/>
            <a:ext cx="446272" cy="446272"/>
          </a:xfrm>
          <a:prstGeom prst="rect">
            <a:avLst/>
          </a:prstGeom>
        </p:spPr>
      </p:pic>
      <p:sp>
        <p:nvSpPr>
          <p:cNvPr id="27650"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A254FB-B339-4940-B482-4EE09CEAC3FE}"/>
              </a:ext>
            </a:extLst>
          </p:cNvPr>
          <p:cNvSpPr>
            <a:spLocks noGrp="1" noChangeArrowheads="1"/>
          </p:cNvSpPr>
          <p:nvPr>
            <p:ph type="title" idx="4294967295"/>
          </p:nvPr>
        </p:nvSpPr>
        <p:spPr>
          <a:xfrm>
            <a:off x="1358117" y="1746502"/>
            <a:ext cx="5410984" cy="424732"/>
          </a:xfrm>
          <a:prstGeom prst="rect">
            <a:avLst/>
          </a:prstGeom>
        </p:spPr>
        <p:txBody>
          <a:bodyPr wrap="square">
            <a:spAutoFit/>
          </a:bodyPr>
          <a:lstStyle/>
          <a:p>
            <a:pPr defTabSz="457200"/>
            <a:r>
              <a:rPr kumimoji="1" lang="zh-CN" altLang="en-US" sz="2400" b="1" spc="300" dirty="0">
                <a:solidFill>
                  <a:schemeClr val="bg1"/>
                </a:solidFill>
                <a:latin typeface="+mn-lt"/>
                <a:ea typeface="+mn-ea"/>
                <a:cs typeface="+mn-ea"/>
                <a:sym typeface="+mn-lt"/>
              </a:rPr>
              <a:t>静电、雷电、电磁危害的防护措施</a:t>
            </a:r>
          </a:p>
        </p:txBody>
      </p:sp>
      <p:sp>
        <p:nvSpPr>
          <p:cNvPr id="2" name="矩形 1"/>
          <p:cNvSpPr/>
          <p:nvPr/>
        </p:nvSpPr>
        <p:spPr>
          <a:xfrm>
            <a:off x="1462761" y="2756601"/>
            <a:ext cx="1725800" cy="369332"/>
          </a:xfrm>
          <a:prstGeom prst="rect">
            <a:avLst/>
          </a:prstGeom>
        </p:spPr>
        <p:txBody>
          <a:bodyPr wrap="square">
            <a:spAutoFit/>
          </a:bodyPr>
          <a:lstStyle/>
          <a:p>
            <a:pPr algn="ctr" defTabSz="457200">
              <a:lnSpc>
                <a:spcPct val="90000"/>
              </a:lnSpc>
              <a:spcBef>
                <a:spcPct val="0"/>
              </a:spcBef>
            </a:pPr>
            <a:r>
              <a:rPr kumimoji="1" lang="zh-CN" altLang="en-US" sz="2000" b="1" spc="300" dirty="0">
                <a:solidFill>
                  <a:schemeClr val="tx1">
                    <a:lumMod val="85000"/>
                    <a:lumOff val="15000"/>
                  </a:schemeClr>
                </a:solidFill>
                <a:cs typeface="+mn-ea"/>
                <a:sym typeface="+mn-lt"/>
              </a:rPr>
              <a:t>静电的防护</a:t>
            </a:r>
          </a:p>
        </p:txBody>
      </p:sp>
      <p:sp>
        <p:nvSpPr>
          <p:cNvPr id="3" name="矩形 2"/>
          <p:cNvSpPr/>
          <p:nvPr/>
        </p:nvSpPr>
        <p:spPr>
          <a:xfrm>
            <a:off x="792246" y="3327422"/>
            <a:ext cx="7081754" cy="2613023"/>
          </a:xfrm>
          <a:prstGeom prst="rect">
            <a:avLst/>
          </a:prstGeom>
        </p:spPr>
        <p:txBody>
          <a:bodyPr wrap="square">
            <a:spAutoFit/>
          </a:bodyPr>
          <a:lstStyle/>
          <a:p>
            <a:pPr marL="285750" indent="-285750">
              <a:lnSpc>
                <a:spcPct val="130000"/>
              </a:lnSpc>
              <a:spcBef>
                <a:spcPct val="0"/>
              </a:spcBef>
              <a:buFont typeface="Wingdings" panose="05000000000000000000" pitchFamily="2" charset="2"/>
              <a:buChar char="n"/>
            </a:pPr>
            <a:r>
              <a:rPr lang="zh-CN" altLang="en-US" dirty="0">
                <a:cs typeface="+mn-ea"/>
                <a:sym typeface="+mn-lt"/>
              </a:rPr>
              <a:t>生产工艺过程中的静电可以造成多种危害。在挤压、切割、搅拌、喷溅、流体流动、感应、摩擦等作业时都会产生危险的静电，由于静电电压很高，又易发生静电火花，所以特别容易在易燃易爆场所中引起火灾和爆炸。</a:t>
            </a:r>
          </a:p>
          <a:p>
            <a:pPr marL="285750" indent="-285750">
              <a:lnSpc>
                <a:spcPct val="130000"/>
              </a:lnSpc>
              <a:spcBef>
                <a:spcPct val="0"/>
              </a:spcBef>
              <a:buFont typeface="Wingdings" panose="05000000000000000000" pitchFamily="2" charset="2"/>
              <a:buChar char="n"/>
            </a:pPr>
            <a:r>
              <a:rPr lang="zh-CN" altLang="en-US" dirty="0" smtClean="0">
                <a:cs typeface="+mn-ea"/>
                <a:sym typeface="+mn-lt"/>
              </a:rPr>
              <a:t>静电防护</a:t>
            </a:r>
            <a:r>
              <a:rPr lang="zh-CN" altLang="en-US" dirty="0">
                <a:cs typeface="+mn-ea"/>
                <a:sym typeface="+mn-lt"/>
              </a:rPr>
              <a:t>一般采用静电接地，增加空气的湿度，在物料内加入抗静电剂，使用静电中和器和工艺上采用导电性能较好的材料，降低摩擦、流速、惰性气体保护等方法来消除或减少静电产生。</a:t>
            </a:r>
          </a:p>
        </p:txBody>
      </p:sp>
      <p:sp>
        <p:nvSpPr>
          <p:cNvPr id="9" name="泪滴形 8"/>
          <p:cNvSpPr/>
          <p:nvPr/>
        </p:nvSpPr>
        <p:spPr>
          <a:xfrm>
            <a:off x="792246" y="2625119"/>
            <a:ext cx="612156" cy="570821"/>
          </a:xfrm>
          <a:prstGeom prst="teardrop">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A254FB-B339-4940-B482-4EE09CEAC3FE}"/>
              </a:ext>
            </a:extLst>
          </p:cNvPr>
          <p:cNvSpPr txBox="1">
            <a:spLocks noChangeArrowheads="1"/>
          </p:cNvSpPr>
          <p:nvPr/>
        </p:nvSpPr>
        <p:spPr>
          <a:xfrm>
            <a:off x="810576" y="2756601"/>
            <a:ext cx="633855" cy="369332"/>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kumimoji="1" lang="en-US" altLang="zh-CN" sz="2000" b="1" spc="300" dirty="0" smtClean="0">
                <a:solidFill>
                  <a:schemeClr val="bg1"/>
                </a:solidFill>
                <a:latin typeface="+mn-lt"/>
                <a:ea typeface="+mn-ea"/>
                <a:cs typeface="+mn-ea"/>
                <a:sym typeface="+mn-lt"/>
              </a:rPr>
              <a:t>01</a:t>
            </a:r>
            <a:endParaRPr kumimoji="1" lang="zh-CN" altLang="en-US" sz="2000" b="1" spc="300" dirty="0">
              <a:solidFill>
                <a:schemeClr val="bg1"/>
              </a:solidFill>
              <a:latin typeface="+mn-lt"/>
              <a:ea typeface="+mn-ea"/>
              <a:cs typeface="+mn-ea"/>
              <a:sym typeface="+mn-lt"/>
            </a:endParaRPr>
          </a:p>
        </p:txBody>
      </p:sp>
      <p:cxnSp>
        <p:nvCxnSpPr>
          <p:cNvPr id="11" name="直接连接符 10"/>
          <p:cNvCxnSpPr/>
          <p:nvPr/>
        </p:nvCxnSpPr>
        <p:spPr>
          <a:xfrm>
            <a:off x="1404402" y="3191480"/>
            <a:ext cx="178415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6156" y="2756601"/>
            <a:ext cx="2350670" cy="3035412"/>
          </a:xfrm>
          <a:prstGeom prst="rect">
            <a:avLst/>
          </a:prstGeom>
        </p:spPr>
      </p:pic>
    </p:spTree>
    <p:extLst>
      <p:ext uri="{BB962C8B-B14F-4D97-AF65-F5344CB8AC3E}">
        <p14:creationId xmlns:p14="http://schemas.microsoft.com/office/powerpoint/2010/main" val="29167400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fade">
                                      <p:cBhvr>
                                        <p:cTn id="17" dur="1000"/>
                                        <p:tgtEl>
                                          <p:spTgt spid="27650"/>
                                        </p:tgtEl>
                                      </p:cBhvr>
                                    </p:animEffect>
                                    <p:anim calcmode="lin" valueType="num">
                                      <p:cBhvr>
                                        <p:cTn id="18" dur="1000" fill="hold"/>
                                        <p:tgtEl>
                                          <p:spTgt spid="27650"/>
                                        </p:tgtEl>
                                        <p:attrNameLst>
                                          <p:attrName>ppt_x</p:attrName>
                                        </p:attrNameLst>
                                      </p:cBhvr>
                                      <p:tavLst>
                                        <p:tav tm="0">
                                          <p:val>
                                            <p:strVal val="#ppt_x"/>
                                          </p:val>
                                        </p:tav>
                                        <p:tav tm="100000">
                                          <p:val>
                                            <p:strVal val="#ppt_x"/>
                                          </p:val>
                                        </p:tav>
                                      </p:tavLst>
                                    </p:anim>
                                    <p:anim calcmode="lin" valueType="num">
                                      <p:cBhvr>
                                        <p:cTn id="19"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650" grpId="0"/>
      <p:bldP spid="2" grpId="0"/>
      <p:bldP spid="3" grpId="0"/>
      <p:bldP spid="9"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45C557-EEF7-453D-98BC-05EDFB159205}"/>
              </a:ext>
            </a:extLst>
          </p:cNvPr>
          <p:cNvSpPr>
            <a:spLocks noGrp="1" noChangeArrowheads="1"/>
          </p:cNvSpPr>
          <p:nvPr>
            <p:ph type="body" idx="4294967295"/>
          </p:nvPr>
        </p:nvSpPr>
        <p:spPr>
          <a:xfrm>
            <a:off x="1166664" y="2760663"/>
            <a:ext cx="4903936" cy="2973122"/>
          </a:xfrm>
          <a:prstGeom prst="rect">
            <a:avLst/>
          </a:prstGeom>
        </p:spPr>
        <p:txBody>
          <a:bodyPr wrap="square">
            <a:spAutoFit/>
          </a:bodyPr>
          <a:lstStyle/>
          <a:p>
            <a:pPr marL="285750" indent="-285750">
              <a:lnSpc>
                <a:spcPct val="130000"/>
              </a:lnSpc>
              <a:spcBef>
                <a:spcPct val="0"/>
              </a:spcBef>
              <a:buFont typeface="Wingdings" panose="05000000000000000000" pitchFamily="2" charset="2"/>
              <a:buChar char="n"/>
            </a:pPr>
            <a:endParaRPr lang="zh-CN" altLang="en-US" sz="1800" dirty="0">
              <a:cs typeface="+mn-ea"/>
              <a:sym typeface="+mn-lt"/>
            </a:endParaRPr>
          </a:p>
          <a:p>
            <a:pPr marL="285750" indent="-285750">
              <a:lnSpc>
                <a:spcPct val="130000"/>
              </a:lnSpc>
              <a:spcBef>
                <a:spcPct val="0"/>
              </a:spcBef>
              <a:buFont typeface="Wingdings" panose="05000000000000000000" pitchFamily="2" charset="2"/>
              <a:buChar char="n"/>
            </a:pPr>
            <a:r>
              <a:rPr lang="zh-CN" altLang="en-US" sz="1800" dirty="0" smtClean="0">
                <a:cs typeface="+mn-ea"/>
                <a:sym typeface="+mn-lt"/>
              </a:rPr>
              <a:t>雷电</a:t>
            </a:r>
            <a:r>
              <a:rPr lang="zh-CN" altLang="en-US" sz="1800" dirty="0">
                <a:cs typeface="+mn-ea"/>
                <a:sym typeface="+mn-lt"/>
              </a:rPr>
              <a:t>危害的防护一般采用避雷针、避雷器、避雷网、避雷线等装置将雷电直接导入大地。</a:t>
            </a:r>
          </a:p>
          <a:p>
            <a:pPr marL="285750" indent="-285750">
              <a:lnSpc>
                <a:spcPct val="130000"/>
              </a:lnSpc>
              <a:spcBef>
                <a:spcPct val="0"/>
              </a:spcBef>
              <a:buFont typeface="Wingdings" panose="05000000000000000000" pitchFamily="2" charset="2"/>
              <a:buChar char="n"/>
            </a:pPr>
            <a:r>
              <a:rPr lang="zh-CN" altLang="en-US" sz="1800" dirty="0" smtClean="0">
                <a:cs typeface="+mn-ea"/>
                <a:sym typeface="+mn-lt"/>
              </a:rPr>
              <a:t>避雷针</a:t>
            </a:r>
            <a:r>
              <a:rPr lang="zh-CN" altLang="en-US" sz="1800" dirty="0">
                <a:cs typeface="+mn-ea"/>
                <a:sym typeface="+mn-lt"/>
              </a:rPr>
              <a:t>主要用来保护露天变配电设备、建筑物和构筑物； 避雷线主要用来保护电力线路；避雷网和避雷带主要用来保护建筑物；避雷器主要用来保护电力设备。</a:t>
            </a:r>
          </a:p>
          <a:p>
            <a:pPr marL="285750" indent="-285750">
              <a:lnSpc>
                <a:spcPct val="130000"/>
              </a:lnSpc>
              <a:spcBef>
                <a:spcPct val="0"/>
              </a:spcBef>
              <a:buFont typeface="Wingdings" panose="05000000000000000000" pitchFamily="2" charset="2"/>
              <a:buChar char="n"/>
            </a:pPr>
            <a:endParaRPr lang="en-US" altLang="zh-CN" sz="1800" dirty="0">
              <a:cs typeface="+mn-ea"/>
              <a:sym typeface="+mn-lt"/>
            </a:endParaRPr>
          </a:p>
        </p:txBody>
      </p:sp>
      <p:pic>
        <p:nvPicPr>
          <p:cNvPr id="28676" name="Picture 4" descr="dian00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9A871C-D5ED-4F0C-B0C5-67A62C205A6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82756" y="1731963"/>
            <a:ext cx="4185646" cy="444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837179" y="2575997"/>
            <a:ext cx="1725800" cy="369332"/>
          </a:xfrm>
          <a:prstGeom prst="rect">
            <a:avLst/>
          </a:prstGeom>
        </p:spPr>
        <p:txBody>
          <a:bodyPr wrap="square">
            <a:spAutoFit/>
          </a:bodyPr>
          <a:lstStyle/>
          <a:p>
            <a:pPr algn="ctr" defTabSz="457200">
              <a:lnSpc>
                <a:spcPct val="90000"/>
              </a:lnSpc>
              <a:spcBef>
                <a:spcPct val="0"/>
              </a:spcBef>
            </a:pPr>
            <a:r>
              <a:rPr kumimoji="1" lang="zh-CN" altLang="en-US" sz="2000" b="1" spc="300" dirty="0">
                <a:solidFill>
                  <a:schemeClr val="tx1">
                    <a:lumMod val="85000"/>
                    <a:lumOff val="15000"/>
                  </a:schemeClr>
                </a:solidFill>
                <a:cs typeface="+mn-ea"/>
                <a:sym typeface="+mn-lt"/>
              </a:rPr>
              <a:t>雷电</a:t>
            </a:r>
            <a:r>
              <a:rPr kumimoji="1" lang="zh-CN" altLang="en-US" sz="2000" b="1" spc="300" dirty="0" smtClean="0">
                <a:solidFill>
                  <a:schemeClr val="tx1">
                    <a:lumMod val="85000"/>
                    <a:lumOff val="15000"/>
                  </a:schemeClr>
                </a:solidFill>
                <a:cs typeface="+mn-ea"/>
                <a:sym typeface="+mn-lt"/>
              </a:rPr>
              <a:t>的</a:t>
            </a:r>
            <a:r>
              <a:rPr kumimoji="1" lang="zh-CN" altLang="en-US" sz="2000" b="1" spc="300" dirty="0">
                <a:solidFill>
                  <a:schemeClr val="tx1">
                    <a:lumMod val="85000"/>
                    <a:lumOff val="15000"/>
                  </a:schemeClr>
                </a:solidFill>
                <a:cs typeface="+mn-ea"/>
                <a:sym typeface="+mn-lt"/>
              </a:rPr>
              <a:t>防护</a:t>
            </a:r>
          </a:p>
        </p:txBody>
      </p:sp>
      <p:sp>
        <p:nvSpPr>
          <p:cNvPr id="7" name="泪滴形 6"/>
          <p:cNvSpPr/>
          <p:nvPr/>
        </p:nvSpPr>
        <p:spPr>
          <a:xfrm>
            <a:off x="1166664" y="2444515"/>
            <a:ext cx="612156" cy="570821"/>
          </a:xfrm>
          <a:prstGeom prst="teardrop">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8"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A254FB-B339-4940-B482-4EE09CEAC3FE}"/>
              </a:ext>
            </a:extLst>
          </p:cNvPr>
          <p:cNvSpPr txBox="1">
            <a:spLocks noChangeArrowheads="1"/>
          </p:cNvSpPr>
          <p:nvPr/>
        </p:nvSpPr>
        <p:spPr>
          <a:xfrm>
            <a:off x="1184994" y="2575997"/>
            <a:ext cx="633855" cy="369332"/>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kumimoji="1" lang="en-US" altLang="zh-CN" sz="2000" b="1" spc="300" dirty="0" smtClean="0">
                <a:solidFill>
                  <a:schemeClr val="bg1"/>
                </a:solidFill>
                <a:latin typeface="+mn-lt"/>
                <a:ea typeface="+mn-ea"/>
                <a:cs typeface="+mn-ea"/>
                <a:sym typeface="+mn-lt"/>
              </a:rPr>
              <a:t>02</a:t>
            </a:r>
            <a:endParaRPr kumimoji="1" lang="zh-CN" altLang="en-US" sz="2000" b="1" spc="300" dirty="0">
              <a:solidFill>
                <a:schemeClr val="bg1"/>
              </a:solidFill>
              <a:latin typeface="+mn-lt"/>
              <a:ea typeface="+mn-ea"/>
              <a:cs typeface="+mn-ea"/>
              <a:sym typeface="+mn-lt"/>
            </a:endParaRPr>
          </a:p>
        </p:txBody>
      </p:sp>
      <p:cxnSp>
        <p:nvCxnSpPr>
          <p:cNvPr id="9" name="直接连接符 8"/>
          <p:cNvCxnSpPr/>
          <p:nvPr/>
        </p:nvCxnSpPr>
        <p:spPr>
          <a:xfrm>
            <a:off x="1778820" y="3010876"/>
            <a:ext cx="178415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29170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Effect transition="in" filter="fade">
                                      <p:cBhvr>
                                        <p:cTn id="9" dur="500"/>
                                        <p:tgtEl>
                                          <p:spTgt spid="2867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8675">
                                            <p:txEl>
                                              <p:pRg st="1" end="1"/>
                                            </p:txEl>
                                          </p:spTgt>
                                        </p:tgtEl>
                                        <p:attrNameLst>
                                          <p:attrName>style.visibility</p:attrName>
                                        </p:attrNameLst>
                                      </p:cBhvr>
                                      <p:to>
                                        <p:strVal val="visible"/>
                                      </p:to>
                                    </p:set>
                                    <p:animEffect transition="in" filter="randombar(horizontal)">
                                      <p:cBhvr>
                                        <p:cTn id="36" dur="500"/>
                                        <p:tgtEl>
                                          <p:spTgt spid="2867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8675">
                                            <p:txEl>
                                              <p:pRg st="2" end="2"/>
                                            </p:txEl>
                                          </p:spTgt>
                                        </p:tgtEl>
                                        <p:attrNameLst>
                                          <p:attrName>style.visibility</p:attrName>
                                        </p:attrNameLst>
                                      </p:cBhvr>
                                      <p:to>
                                        <p:strVal val="visible"/>
                                      </p:to>
                                    </p:set>
                                    <p:animEffect transition="in" filter="randombar(horizontal)">
                                      <p:cBhvr>
                                        <p:cTn id="41"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6" grpId="0"/>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B5898FB-815B-47BC-941B-A12379A07046}"/>
              </a:ext>
            </a:extLst>
          </p:cNvPr>
          <p:cNvSpPr>
            <a:spLocks noGrp="1" noChangeArrowheads="1"/>
          </p:cNvSpPr>
          <p:nvPr>
            <p:ph type="body" idx="4294967295"/>
          </p:nvPr>
        </p:nvSpPr>
        <p:spPr>
          <a:xfrm>
            <a:off x="5756994" y="3139924"/>
            <a:ext cx="5038006" cy="2252924"/>
          </a:xfrm>
          <a:prstGeom prst="rect">
            <a:avLst/>
          </a:prstGeom>
        </p:spPr>
        <p:txBody>
          <a:bodyPr wrap="square">
            <a:spAutoFit/>
          </a:bodyPr>
          <a:lstStyle/>
          <a:p>
            <a:pPr marL="285750" indent="-285750">
              <a:lnSpc>
                <a:spcPct val="130000"/>
              </a:lnSpc>
              <a:spcBef>
                <a:spcPct val="0"/>
              </a:spcBef>
              <a:buFont typeface="Wingdings" panose="05000000000000000000" pitchFamily="2" charset="2"/>
              <a:buChar char="n"/>
            </a:pPr>
            <a:r>
              <a:rPr lang="zh-CN" altLang="en-US" sz="1800" dirty="0">
                <a:cs typeface="+mn-ea"/>
                <a:sym typeface="+mn-lt"/>
              </a:rPr>
              <a:t>电磁危害的防护一般采用电磁屏蔽装置。高频电磁屏蔽装置可由铜、铝或钢制成。金属或金属网可有效地消除电磁场的能量，因此可以用屏蔽室、屏蔽服等方式来防护。屏蔽装置应有良好的接地装置，以提高屏蔽效果。</a:t>
            </a:r>
          </a:p>
          <a:p>
            <a:pPr marL="285750" indent="-285750">
              <a:lnSpc>
                <a:spcPct val="130000"/>
              </a:lnSpc>
              <a:spcBef>
                <a:spcPct val="0"/>
              </a:spcBef>
              <a:buFont typeface="Wingdings" panose="05000000000000000000" pitchFamily="2" charset="2"/>
              <a:buChar char="n"/>
            </a:pPr>
            <a:endParaRPr lang="en-US" altLang="zh-CN" sz="1800" dirty="0">
              <a:cs typeface="+mn-ea"/>
              <a:sym typeface="+mn-lt"/>
            </a:endParaRPr>
          </a:p>
        </p:txBody>
      </p:sp>
      <p:sp>
        <p:nvSpPr>
          <p:cNvPr id="6" name="矩形 5"/>
          <p:cNvSpPr/>
          <p:nvPr/>
        </p:nvSpPr>
        <p:spPr>
          <a:xfrm>
            <a:off x="6409179" y="2639497"/>
            <a:ext cx="1725800" cy="369332"/>
          </a:xfrm>
          <a:prstGeom prst="rect">
            <a:avLst/>
          </a:prstGeom>
        </p:spPr>
        <p:txBody>
          <a:bodyPr wrap="square">
            <a:spAutoFit/>
          </a:bodyPr>
          <a:lstStyle/>
          <a:p>
            <a:pPr algn="ctr" defTabSz="457200">
              <a:lnSpc>
                <a:spcPct val="90000"/>
              </a:lnSpc>
              <a:spcBef>
                <a:spcPct val="0"/>
              </a:spcBef>
            </a:pPr>
            <a:r>
              <a:rPr kumimoji="1" lang="zh-CN" altLang="en-US" sz="2000" b="1" spc="300" dirty="0">
                <a:solidFill>
                  <a:schemeClr val="tx1">
                    <a:lumMod val="85000"/>
                    <a:lumOff val="15000"/>
                  </a:schemeClr>
                </a:solidFill>
                <a:cs typeface="+mn-ea"/>
                <a:sym typeface="+mn-lt"/>
              </a:rPr>
              <a:t>雷电</a:t>
            </a:r>
            <a:r>
              <a:rPr kumimoji="1" lang="zh-CN" altLang="en-US" sz="2000" b="1" spc="300" dirty="0" smtClean="0">
                <a:solidFill>
                  <a:schemeClr val="tx1">
                    <a:lumMod val="85000"/>
                    <a:lumOff val="15000"/>
                  </a:schemeClr>
                </a:solidFill>
                <a:cs typeface="+mn-ea"/>
                <a:sym typeface="+mn-lt"/>
              </a:rPr>
              <a:t>的</a:t>
            </a:r>
            <a:r>
              <a:rPr kumimoji="1" lang="zh-CN" altLang="en-US" sz="2000" b="1" spc="300" dirty="0">
                <a:solidFill>
                  <a:schemeClr val="tx1">
                    <a:lumMod val="85000"/>
                    <a:lumOff val="15000"/>
                  </a:schemeClr>
                </a:solidFill>
                <a:cs typeface="+mn-ea"/>
                <a:sym typeface="+mn-lt"/>
              </a:rPr>
              <a:t>防护</a:t>
            </a:r>
          </a:p>
        </p:txBody>
      </p:sp>
      <p:sp>
        <p:nvSpPr>
          <p:cNvPr id="7" name="泪滴形 6"/>
          <p:cNvSpPr/>
          <p:nvPr/>
        </p:nvSpPr>
        <p:spPr>
          <a:xfrm>
            <a:off x="5738664" y="2508015"/>
            <a:ext cx="612156" cy="570821"/>
          </a:xfrm>
          <a:prstGeom prst="teardrop">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8"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A254FB-B339-4940-B482-4EE09CEAC3FE}"/>
              </a:ext>
            </a:extLst>
          </p:cNvPr>
          <p:cNvSpPr txBox="1">
            <a:spLocks noChangeArrowheads="1"/>
          </p:cNvSpPr>
          <p:nvPr/>
        </p:nvSpPr>
        <p:spPr>
          <a:xfrm>
            <a:off x="5756994" y="2639497"/>
            <a:ext cx="633855" cy="369332"/>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kumimoji="1" lang="en-US" altLang="zh-CN" sz="2000" b="1" spc="300" dirty="0" smtClean="0">
                <a:solidFill>
                  <a:schemeClr val="bg1"/>
                </a:solidFill>
                <a:latin typeface="+mn-lt"/>
                <a:ea typeface="+mn-ea"/>
                <a:cs typeface="+mn-ea"/>
                <a:sym typeface="+mn-lt"/>
              </a:rPr>
              <a:t>03</a:t>
            </a:r>
            <a:endParaRPr kumimoji="1" lang="zh-CN" altLang="en-US" sz="2000" b="1" spc="300" dirty="0">
              <a:solidFill>
                <a:schemeClr val="bg1"/>
              </a:solidFill>
              <a:latin typeface="+mn-lt"/>
              <a:ea typeface="+mn-ea"/>
              <a:cs typeface="+mn-ea"/>
              <a:sym typeface="+mn-lt"/>
            </a:endParaRPr>
          </a:p>
        </p:txBody>
      </p:sp>
      <p:cxnSp>
        <p:nvCxnSpPr>
          <p:cNvPr id="9" name="直接连接符 8"/>
          <p:cNvCxnSpPr/>
          <p:nvPr/>
        </p:nvCxnSpPr>
        <p:spPr>
          <a:xfrm>
            <a:off x="6350820" y="3074376"/>
            <a:ext cx="178415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810591" y="1892582"/>
            <a:ext cx="2774109" cy="3599800"/>
            <a:chOff x="1747091" y="1778282"/>
            <a:chExt cx="2774109" cy="359980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7091" y="1778282"/>
              <a:ext cx="2774109" cy="2774109"/>
            </a:xfrm>
            <a:prstGeom prst="rect">
              <a:avLst/>
            </a:prstGeom>
          </p:spPr>
        </p:pic>
        <p:sp>
          <p:nvSpPr>
            <p:cNvPr id="11" name="矩形 10"/>
            <p:cNvSpPr/>
            <p:nvPr/>
          </p:nvSpPr>
          <p:spPr>
            <a:xfrm>
              <a:off x="1747091" y="4787151"/>
              <a:ext cx="2709421" cy="590931"/>
            </a:xfrm>
            <a:prstGeom prst="rect">
              <a:avLst/>
            </a:prstGeom>
          </p:spPr>
          <p:txBody>
            <a:bodyPr wrap="square">
              <a:spAutoFit/>
            </a:bodyPr>
            <a:lstStyle/>
            <a:p>
              <a:pPr algn="ctr" defTabSz="457200">
                <a:lnSpc>
                  <a:spcPct val="90000"/>
                </a:lnSpc>
                <a:spcBef>
                  <a:spcPct val="0"/>
                </a:spcBef>
              </a:pPr>
              <a:r>
                <a:rPr kumimoji="1" lang="zh-CN" altLang="en-US" sz="3600" b="1" spc="300" dirty="0" smtClean="0">
                  <a:solidFill>
                    <a:schemeClr val="tx1">
                      <a:lumMod val="85000"/>
                      <a:lumOff val="15000"/>
                    </a:schemeClr>
                  </a:solidFill>
                  <a:cs typeface="+mn-ea"/>
                  <a:sym typeface="+mn-lt"/>
                </a:rPr>
                <a:t>小心落雷</a:t>
              </a:r>
              <a:endParaRPr kumimoji="1" lang="zh-CN" altLang="en-US" sz="3600" b="1" spc="300"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603982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9699">
                                            <p:txEl>
                                              <p:pRg st="0" end="0"/>
                                            </p:txEl>
                                          </p:spTgt>
                                        </p:tgtEl>
                                        <p:attrNameLst>
                                          <p:attrName>style.visibility</p:attrName>
                                        </p:attrNameLst>
                                      </p:cBhvr>
                                      <p:to>
                                        <p:strVal val="visible"/>
                                      </p:to>
                                    </p:set>
                                    <p:animEffect transition="in" filter="fade">
                                      <p:cBhvr>
                                        <p:cTn id="37" dur="1000"/>
                                        <p:tgtEl>
                                          <p:spTgt spid="29699">
                                            <p:txEl>
                                              <p:pRg st="0" end="0"/>
                                            </p:txEl>
                                          </p:spTgt>
                                        </p:tgtEl>
                                      </p:cBhvr>
                                    </p:animEffect>
                                    <p:anim calcmode="lin" valueType="num">
                                      <p:cBhvr>
                                        <p:cTn id="3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6" grpId="0"/>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C02CED-279F-496B-95D6-C70093BC4F38}"/>
              </a:ext>
            </a:extLst>
          </p:cNvPr>
          <p:cNvSpPr>
            <a:spLocks noGrp="1" noChangeArrowheads="1"/>
          </p:cNvSpPr>
          <p:nvPr>
            <p:ph type="body" idx="4294967295"/>
          </p:nvPr>
        </p:nvSpPr>
        <p:spPr>
          <a:xfrm>
            <a:off x="824031" y="2803525"/>
            <a:ext cx="5157669" cy="2973122"/>
          </a:xfrm>
          <a:prstGeom prst="rect">
            <a:avLst/>
          </a:prstGeom>
        </p:spPr>
        <p:txBody>
          <a:bodyPr wrap="square">
            <a:spAutoFit/>
          </a:bodyPr>
          <a:lstStyle/>
          <a:p>
            <a:pPr marL="285750" indent="-285750">
              <a:lnSpc>
                <a:spcPct val="130000"/>
              </a:lnSpc>
              <a:spcBef>
                <a:spcPct val="0"/>
              </a:spcBef>
              <a:buFont typeface="Wingdings" panose="05000000000000000000" pitchFamily="2" charset="2"/>
              <a:buChar char="n"/>
            </a:pPr>
            <a:r>
              <a:rPr lang="zh-CN" altLang="en-US" sz="1800" dirty="0" smtClean="0">
                <a:cs typeface="+mn-ea"/>
                <a:sym typeface="+mn-lt"/>
              </a:rPr>
              <a:t>从事</a:t>
            </a:r>
            <a:r>
              <a:rPr lang="zh-CN" altLang="en-US" sz="1800" dirty="0">
                <a:cs typeface="+mn-ea"/>
                <a:sym typeface="+mn-lt"/>
              </a:rPr>
              <a:t>电气工作的人员为特种作业人员，必须经过专门的安全技术培训和考核，经考试合格取得安全生产综合管理部门核发的</a:t>
            </a:r>
            <a:r>
              <a:rPr lang="en-US" altLang="zh-CN" sz="1800" dirty="0">
                <a:cs typeface="+mn-ea"/>
                <a:sym typeface="+mn-lt"/>
              </a:rPr>
              <a:t>《</a:t>
            </a:r>
            <a:r>
              <a:rPr lang="zh-CN" altLang="en-US" sz="1800" dirty="0">
                <a:cs typeface="+mn-ea"/>
                <a:sym typeface="+mn-lt"/>
              </a:rPr>
              <a:t>特种作业操作证</a:t>
            </a:r>
            <a:r>
              <a:rPr lang="en-US" altLang="zh-CN" sz="1800" dirty="0">
                <a:cs typeface="+mn-ea"/>
                <a:sym typeface="+mn-lt"/>
              </a:rPr>
              <a:t>》</a:t>
            </a:r>
            <a:r>
              <a:rPr lang="zh-CN" altLang="en-US" sz="1800" dirty="0">
                <a:cs typeface="+mn-ea"/>
                <a:sym typeface="+mn-lt"/>
              </a:rPr>
              <a:t>后，才能独立作业。</a:t>
            </a:r>
          </a:p>
          <a:p>
            <a:pPr marL="285750" indent="-285750">
              <a:lnSpc>
                <a:spcPct val="130000"/>
              </a:lnSpc>
              <a:spcBef>
                <a:spcPct val="0"/>
              </a:spcBef>
              <a:buFont typeface="Wingdings" panose="05000000000000000000" pitchFamily="2" charset="2"/>
              <a:buChar char="n"/>
            </a:pPr>
            <a:r>
              <a:rPr lang="zh-CN" altLang="en-US" sz="1800" dirty="0" smtClean="0">
                <a:cs typeface="+mn-ea"/>
                <a:sym typeface="+mn-lt"/>
              </a:rPr>
              <a:t>电工</a:t>
            </a:r>
            <a:r>
              <a:rPr lang="zh-CN" altLang="en-US" sz="1800" dirty="0">
                <a:cs typeface="+mn-ea"/>
                <a:sym typeface="+mn-lt"/>
              </a:rPr>
              <a:t>作业人员要遵守电工作业安全操作规程，坚持维护检修制度，特别是高压检修工作的安全，必须坚持工作票、工作监护等工作制度。</a:t>
            </a:r>
          </a:p>
          <a:p>
            <a:pPr marL="285750" indent="-285750">
              <a:lnSpc>
                <a:spcPct val="130000"/>
              </a:lnSpc>
              <a:spcBef>
                <a:spcPct val="0"/>
              </a:spcBef>
              <a:buFont typeface="Wingdings" panose="05000000000000000000" pitchFamily="2" charset="2"/>
              <a:buChar char="n"/>
            </a:pPr>
            <a:endParaRPr lang="en-US" altLang="zh-CN" sz="1800" dirty="0">
              <a:cs typeface="+mn-ea"/>
              <a:sym typeface="+mn-lt"/>
            </a:endParaRPr>
          </a:p>
        </p:txBody>
      </p:sp>
      <p:pic>
        <p:nvPicPr>
          <p:cNvPr id="30724" name="Picture 4" descr="dian00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D06B38-5A62-4DF1-BFF4-7BF6F5DE672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101298" y="2103762"/>
            <a:ext cx="5397500" cy="352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932064" y="1975662"/>
            <a:ext cx="3627354" cy="654050"/>
            <a:chOff x="932064" y="1975662"/>
            <a:chExt cx="3627354" cy="654050"/>
          </a:xfrm>
        </p:grpSpPr>
        <p:sp>
          <p:nvSpPr>
            <p:cNvPr id="7" name="五边形 6"/>
            <p:cNvSpPr/>
            <p:nvPr/>
          </p:nvSpPr>
          <p:spPr>
            <a:xfrm>
              <a:off x="932064" y="1975662"/>
              <a:ext cx="3627354"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3" cstate="screen">
              <a:lum bright="70000" contrast="-70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tretch>
              <a:fillRect/>
            </a:stretch>
          </p:blipFill>
          <p:spPr>
            <a:xfrm>
              <a:off x="1051662" y="2103762"/>
              <a:ext cx="446272" cy="446272"/>
            </a:xfrm>
            <a:prstGeom prst="rect">
              <a:avLst/>
            </a:prstGeom>
          </p:spPr>
        </p:pic>
        <p:sp>
          <p:nvSpPr>
            <p:cNvPr id="9"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A254FB-B339-4940-B482-4EE09CEAC3FE}"/>
                </a:ext>
              </a:extLst>
            </p:cNvPr>
            <p:cNvSpPr txBox="1">
              <a:spLocks noChangeArrowheads="1"/>
            </p:cNvSpPr>
            <p:nvPr/>
          </p:nvSpPr>
          <p:spPr>
            <a:xfrm>
              <a:off x="1497935" y="2125302"/>
              <a:ext cx="3061483" cy="424732"/>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kumimoji="1" lang="zh-CN" altLang="en-US" sz="2400" b="1" spc="300" dirty="0">
                  <a:solidFill>
                    <a:schemeClr val="bg1"/>
                  </a:solidFill>
                  <a:latin typeface="+mn-lt"/>
                  <a:ea typeface="+mn-ea"/>
                  <a:cs typeface="+mn-ea"/>
                  <a:sym typeface="+mn-lt"/>
                </a:rPr>
                <a:t>电气作业管理措施</a:t>
              </a:r>
            </a:p>
          </p:txBody>
        </p:sp>
      </p:grpSp>
    </p:spTree>
    <p:extLst>
      <p:ext uri="{BB962C8B-B14F-4D97-AF65-F5344CB8AC3E}">
        <p14:creationId xmlns:p14="http://schemas.microsoft.com/office/powerpoint/2010/main" val="27182384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randombar(horizontal)">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0723">
                                            <p:txEl>
                                              <p:pRg st="0" end="0"/>
                                            </p:txEl>
                                          </p:spTgt>
                                        </p:tgtEl>
                                        <p:attrNameLst>
                                          <p:attrName>style.visibility</p:attrName>
                                        </p:attrNameLst>
                                      </p:cBhvr>
                                      <p:to>
                                        <p:strVal val="visible"/>
                                      </p:to>
                                    </p:set>
                                    <p:animEffect transition="in" filter="fade">
                                      <p:cBhvr>
                                        <p:cTn id="17" dur="1000"/>
                                        <p:tgtEl>
                                          <p:spTgt spid="30723">
                                            <p:txEl>
                                              <p:pRg st="0" end="0"/>
                                            </p:txEl>
                                          </p:spTgt>
                                        </p:tgtEl>
                                      </p:cBhvr>
                                    </p:animEffect>
                                    <p:anim calcmode="lin" valueType="num">
                                      <p:cBhvr>
                                        <p:cTn id="1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0723">
                                            <p:txEl>
                                              <p:pRg st="1" end="1"/>
                                            </p:txEl>
                                          </p:spTgt>
                                        </p:tgtEl>
                                        <p:attrNameLst>
                                          <p:attrName>style.visibility</p:attrName>
                                        </p:attrNameLst>
                                      </p:cBhvr>
                                      <p:to>
                                        <p:strVal val="visible"/>
                                      </p:to>
                                    </p:set>
                                    <p:animEffect transition="in" filter="fade">
                                      <p:cBhvr>
                                        <p:cTn id="24" dur="1000"/>
                                        <p:tgtEl>
                                          <p:spTgt spid="30723">
                                            <p:txEl>
                                              <p:pRg st="1" end="1"/>
                                            </p:txEl>
                                          </p:spTgt>
                                        </p:tgtEl>
                                      </p:cBhvr>
                                    </p:animEffect>
                                    <p:anim calcmode="lin" valueType="num">
                                      <p:cBhvr>
                                        <p:cTn id="2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mc="http://schemas.openxmlformats.org/markup-compatibility/2006" xmlns:p14="http://schemas.microsoft.com/office/powerpoint/2010/main" xmlns="" id="{0D7496AB-E20A-4829-B3B8-C2945D1A8E2B}"/>
              </a:ext>
            </a:extLst>
          </p:cNvPr>
          <p:cNvSpPr>
            <a:spLocks noGrp="1" noChangeArrowheads="1"/>
          </p:cNvSpPr>
          <p:nvPr>
            <p:ph type="body" idx="4294967295"/>
          </p:nvPr>
        </p:nvSpPr>
        <p:spPr>
          <a:xfrm>
            <a:off x="863600" y="2280592"/>
            <a:ext cx="10579100" cy="3997325"/>
          </a:xfrm>
          <a:prstGeom prst="rect">
            <a:avLst/>
          </a:prstGeom>
        </p:spPr>
        <p:txBody>
          <a:bodyPr>
            <a:normAutofit/>
          </a:bodyPr>
          <a:lstStyle/>
          <a:p>
            <a:pPr marL="342900" indent="-342900" algn="just" eaLnBrk="1" hangingPunct="1">
              <a:lnSpc>
                <a:spcPct val="90000"/>
              </a:lnSpc>
              <a:buFont typeface="+mj-ea"/>
              <a:buAutoNum type="circleNumDbPlain"/>
            </a:pPr>
            <a:r>
              <a:rPr lang="zh-CN" altLang="en-US" sz="1600" dirty="0" smtClean="0">
                <a:cs typeface="+mn-ea"/>
                <a:sym typeface="+mn-lt"/>
              </a:rPr>
              <a:t>材质</a:t>
            </a:r>
            <a:r>
              <a:rPr lang="zh-CN" altLang="en-US" sz="1600" dirty="0">
                <a:cs typeface="+mn-ea"/>
                <a:sym typeface="+mn-lt"/>
              </a:rPr>
              <a:t>关。即严格按照规程规定的质量、规格选择材料。</a:t>
            </a:r>
          </a:p>
          <a:p>
            <a:pPr marL="342900" indent="-342900" algn="just" eaLnBrk="1" hangingPunct="1">
              <a:lnSpc>
                <a:spcPct val="90000"/>
              </a:lnSpc>
              <a:buFont typeface="+mj-ea"/>
              <a:buAutoNum type="circleNumDbPlain"/>
            </a:pPr>
            <a:r>
              <a:rPr lang="zh-CN" altLang="en-US" sz="1600" dirty="0" smtClean="0">
                <a:cs typeface="+mn-ea"/>
                <a:sym typeface="+mn-lt"/>
              </a:rPr>
              <a:t>尺寸</a:t>
            </a:r>
            <a:r>
              <a:rPr lang="zh-CN" altLang="en-US" sz="1600" dirty="0">
                <a:cs typeface="+mn-ea"/>
                <a:sym typeface="+mn-lt"/>
              </a:rPr>
              <a:t>关。即必须按规定的间距尺寸搭设立杆、横杆、剪刀撑、栏杆等。</a:t>
            </a:r>
          </a:p>
          <a:p>
            <a:pPr marL="342900" indent="-342900" algn="just" eaLnBrk="1" hangingPunct="1">
              <a:lnSpc>
                <a:spcPct val="90000"/>
              </a:lnSpc>
              <a:buFont typeface="+mj-ea"/>
              <a:buAutoNum type="circleNumDbPlain"/>
            </a:pPr>
            <a:r>
              <a:rPr lang="zh-CN" altLang="en-US" sz="1600" dirty="0" smtClean="0">
                <a:cs typeface="+mn-ea"/>
                <a:sym typeface="+mn-lt"/>
              </a:rPr>
              <a:t>铺板</a:t>
            </a:r>
            <a:r>
              <a:rPr lang="zh-CN" altLang="en-US" sz="1600" dirty="0">
                <a:cs typeface="+mn-ea"/>
                <a:sym typeface="+mn-lt"/>
              </a:rPr>
              <a:t>关。即架板必须滿铺，不得有空隙和探头板，使用竹笆要绑扎牢固，并要经常清除杂物，保持平整。</a:t>
            </a:r>
          </a:p>
          <a:p>
            <a:pPr marL="342900" indent="-342900" algn="just" eaLnBrk="1" hangingPunct="1">
              <a:lnSpc>
                <a:spcPct val="90000"/>
              </a:lnSpc>
              <a:buFont typeface="+mj-ea"/>
              <a:buAutoNum type="circleNumDbPlain"/>
            </a:pPr>
            <a:r>
              <a:rPr lang="zh-CN" altLang="en-US" sz="1600" dirty="0" smtClean="0">
                <a:cs typeface="+mn-ea"/>
                <a:sym typeface="+mn-lt"/>
              </a:rPr>
              <a:t>护栏</a:t>
            </a:r>
            <a:r>
              <a:rPr lang="zh-CN" altLang="en-US" sz="1600" dirty="0">
                <a:cs typeface="+mn-ea"/>
                <a:sym typeface="+mn-lt"/>
              </a:rPr>
              <a:t>关。即脚手架外侧和斜道两侧必须设</a:t>
            </a:r>
            <a:r>
              <a:rPr lang="en-US" altLang="zh-CN" sz="1600" dirty="0">
                <a:cs typeface="+mn-ea"/>
                <a:sym typeface="+mn-lt"/>
              </a:rPr>
              <a:t>1</a:t>
            </a:r>
            <a:r>
              <a:rPr lang="zh-CN" altLang="en-US" sz="1600" dirty="0">
                <a:cs typeface="+mn-ea"/>
                <a:sym typeface="+mn-lt"/>
              </a:rPr>
              <a:t>米高的栏杆和立网护围。</a:t>
            </a:r>
          </a:p>
          <a:p>
            <a:pPr marL="342900" indent="-342900" algn="just" eaLnBrk="1" hangingPunct="1">
              <a:lnSpc>
                <a:spcPct val="90000"/>
              </a:lnSpc>
              <a:buFont typeface="+mj-ea"/>
              <a:buAutoNum type="circleNumDbPlain"/>
            </a:pPr>
            <a:r>
              <a:rPr lang="zh-CN" altLang="en-US" sz="1600" dirty="0" smtClean="0">
                <a:cs typeface="+mn-ea"/>
                <a:sym typeface="+mn-lt"/>
              </a:rPr>
              <a:t>连</a:t>
            </a:r>
            <a:r>
              <a:rPr lang="zh-CN" altLang="en-US" sz="1600" dirty="0">
                <a:cs typeface="+mn-ea"/>
                <a:sym typeface="+mn-lt"/>
              </a:rPr>
              <a:t>结关。即必须按规定连墙杆、剪刀撑和支撑，使脚手架与建筑物之间连结牢固，达到脚手架的整体稳定。</a:t>
            </a:r>
          </a:p>
          <a:p>
            <a:pPr marL="342900" indent="-342900" algn="just" eaLnBrk="1" hangingPunct="1">
              <a:lnSpc>
                <a:spcPct val="90000"/>
              </a:lnSpc>
              <a:buFont typeface="+mj-ea"/>
              <a:buAutoNum type="circleNumDbPlain"/>
            </a:pPr>
            <a:r>
              <a:rPr lang="zh-CN" altLang="en-US" sz="1600" dirty="0" smtClean="0">
                <a:cs typeface="+mn-ea"/>
                <a:sym typeface="+mn-lt"/>
              </a:rPr>
              <a:t>承重</a:t>
            </a:r>
            <a:r>
              <a:rPr lang="zh-CN" altLang="en-US" sz="1600" dirty="0">
                <a:cs typeface="+mn-ea"/>
                <a:sym typeface="+mn-lt"/>
              </a:rPr>
              <a:t>关。即用于砌筑工程的脚手架均布荷载不得超过</a:t>
            </a:r>
            <a:r>
              <a:rPr lang="en-US" altLang="zh-CN" sz="1600" dirty="0">
                <a:cs typeface="+mn-ea"/>
                <a:sym typeface="+mn-lt"/>
              </a:rPr>
              <a:t>270kgf/m</a:t>
            </a:r>
            <a:r>
              <a:rPr lang="en-US" altLang="zh-CN" sz="1600" baseline="30000" dirty="0">
                <a:cs typeface="+mn-ea"/>
                <a:sym typeface="+mn-lt"/>
              </a:rPr>
              <a:t>2</a:t>
            </a:r>
            <a:r>
              <a:rPr lang="zh-CN" altLang="en-US" sz="1600" dirty="0">
                <a:cs typeface="+mn-ea"/>
                <a:sym typeface="+mn-lt"/>
              </a:rPr>
              <a:t>，用于装修工程的均布荷载为</a:t>
            </a:r>
            <a:r>
              <a:rPr lang="en-US" altLang="zh-CN" sz="1600" dirty="0">
                <a:cs typeface="+mn-ea"/>
                <a:sym typeface="+mn-lt"/>
              </a:rPr>
              <a:t>200kgf/m</a:t>
            </a:r>
            <a:r>
              <a:rPr lang="en-US" altLang="zh-CN" sz="1600" baseline="30000" dirty="0">
                <a:cs typeface="+mn-ea"/>
                <a:sym typeface="+mn-lt"/>
              </a:rPr>
              <a:t>2</a:t>
            </a:r>
            <a:r>
              <a:rPr lang="zh-CN" altLang="en-US" sz="1600" dirty="0">
                <a:cs typeface="+mn-ea"/>
                <a:sym typeface="+mn-lt"/>
              </a:rPr>
              <a:t>。其它特种脚手架必须经过计算和试验确定承重荷载安　　全使用。</a:t>
            </a:r>
          </a:p>
          <a:p>
            <a:pPr marL="342900" indent="-342900" algn="just" eaLnBrk="1" hangingPunct="1">
              <a:lnSpc>
                <a:spcPct val="90000"/>
              </a:lnSpc>
              <a:buFont typeface="+mj-ea"/>
              <a:buAutoNum type="circleNumDbPlain"/>
            </a:pPr>
            <a:r>
              <a:rPr lang="zh-CN" altLang="en-US" sz="1600" dirty="0" smtClean="0">
                <a:cs typeface="+mn-ea"/>
                <a:sym typeface="+mn-lt"/>
              </a:rPr>
              <a:t>上</a:t>
            </a:r>
            <a:r>
              <a:rPr lang="zh-CN" altLang="en-US" sz="1600" dirty="0">
                <a:cs typeface="+mn-ea"/>
                <a:sym typeface="+mn-lt"/>
              </a:rPr>
              <a:t>下关。即脚手架必须有供工人上下的阶梯、斜道，严禁施工人员攀登爬脚手架。</a:t>
            </a:r>
          </a:p>
          <a:p>
            <a:pPr marL="342900" indent="-342900" algn="just" eaLnBrk="1" hangingPunct="1">
              <a:lnSpc>
                <a:spcPct val="90000"/>
              </a:lnSpc>
              <a:buFont typeface="+mj-ea"/>
              <a:buAutoNum type="circleNumDbPlain"/>
            </a:pPr>
            <a:r>
              <a:rPr lang="zh-CN" altLang="en-US" sz="1600" dirty="0" smtClean="0">
                <a:cs typeface="+mn-ea"/>
                <a:sym typeface="+mn-lt"/>
              </a:rPr>
              <a:t>雷电</a:t>
            </a:r>
            <a:r>
              <a:rPr lang="zh-CN" altLang="en-US" sz="1600" dirty="0">
                <a:cs typeface="+mn-ea"/>
                <a:sym typeface="+mn-lt"/>
              </a:rPr>
              <a:t>关。即金属脚手架应设避雷装置；遇附近有高压线必须保持大于</a:t>
            </a:r>
            <a:r>
              <a:rPr lang="en-US" altLang="zh-CN" sz="1600" dirty="0">
                <a:cs typeface="+mn-ea"/>
                <a:sym typeface="+mn-lt"/>
              </a:rPr>
              <a:t>5</a:t>
            </a:r>
            <a:r>
              <a:rPr lang="zh-CN" altLang="en-US" sz="1600" dirty="0">
                <a:cs typeface="+mn-ea"/>
                <a:sym typeface="+mn-lt"/>
              </a:rPr>
              <a:t>米或</a:t>
            </a:r>
            <a:r>
              <a:rPr lang="zh-CN" altLang="en-US" sz="1600" dirty="0" smtClean="0">
                <a:cs typeface="+mn-ea"/>
                <a:sym typeface="+mn-lt"/>
              </a:rPr>
              <a:t>相应的</a:t>
            </a:r>
            <a:r>
              <a:rPr lang="zh-CN" altLang="en-US" sz="1600" dirty="0">
                <a:cs typeface="+mn-ea"/>
                <a:sym typeface="+mn-lt"/>
              </a:rPr>
              <a:t>水平距离，搭设隔离防护架。</a:t>
            </a:r>
          </a:p>
          <a:p>
            <a:pPr marL="342900" indent="-342900" algn="just" eaLnBrk="1" hangingPunct="1">
              <a:lnSpc>
                <a:spcPct val="90000"/>
              </a:lnSpc>
              <a:buFont typeface="+mj-ea"/>
              <a:buAutoNum type="circleNumDbPlain"/>
            </a:pPr>
            <a:r>
              <a:rPr lang="zh-CN" altLang="en-US" sz="1600" dirty="0" smtClean="0">
                <a:cs typeface="+mn-ea"/>
                <a:sym typeface="+mn-lt"/>
              </a:rPr>
              <a:t>挑</a:t>
            </a:r>
            <a:r>
              <a:rPr lang="zh-CN" altLang="en-US" sz="1600" dirty="0">
                <a:cs typeface="+mn-ea"/>
                <a:sym typeface="+mn-lt"/>
              </a:rPr>
              <a:t>梁关。即悬吊蓝式脚手除吊蓝按规定制定符合安全设计要求外，挑梁架设</a:t>
            </a:r>
            <a:r>
              <a:rPr lang="zh-CN" altLang="en-US" sz="1600" dirty="0" smtClean="0">
                <a:cs typeface="+mn-ea"/>
                <a:sym typeface="+mn-lt"/>
              </a:rPr>
              <a:t>要平坦</a:t>
            </a:r>
            <a:r>
              <a:rPr lang="zh-CN" altLang="en-US" sz="1600" dirty="0">
                <a:cs typeface="+mn-ea"/>
                <a:sym typeface="+mn-lt"/>
              </a:rPr>
              <a:t>和牢固。</a:t>
            </a:r>
          </a:p>
          <a:p>
            <a:pPr marL="342900" indent="-342900" algn="just" eaLnBrk="1" hangingPunct="1">
              <a:lnSpc>
                <a:spcPct val="90000"/>
              </a:lnSpc>
              <a:buFont typeface="+mj-ea"/>
              <a:buAutoNum type="circleNumDbPlain"/>
            </a:pPr>
            <a:r>
              <a:rPr lang="zh-CN" altLang="en-US" sz="1600" dirty="0" smtClean="0">
                <a:cs typeface="+mn-ea"/>
                <a:sym typeface="+mn-lt"/>
              </a:rPr>
              <a:t>检验</a:t>
            </a:r>
            <a:r>
              <a:rPr lang="zh-CN" altLang="en-US" sz="1600" dirty="0">
                <a:cs typeface="+mn-ea"/>
                <a:sym typeface="+mn-lt"/>
              </a:rPr>
              <a:t>关。即各种脚手架搭好使用前必须进行验收，合格后才能投入使用；</a:t>
            </a:r>
            <a:r>
              <a:rPr lang="zh-CN" altLang="en-US" sz="1600" dirty="0" smtClean="0">
                <a:cs typeface="+mn-ea"/>
                <a:sym typeface="+mn-lt"/>
              </a:rPr>
              <a:t>使用期间</a:t>
            </a:r>
            <a:r>
              <a:rPr lang="zh-CN" altLang="en-US" sz="1600" dirty="0">
                <a:cs typeface="+mn-ea"/>
                <a:sym typeface="+mn-lt"/>
              </a:rPr>
              <a:t>遇有台风、暴雨、以及使用期较长时要定期检查，及时整改发现的隐患</a:t>
            </a:r>
            <a:r>
              <a:rPr lang="zh-CN" altLang="en-US" sz="1600" dirty="0" smtClean="0">
                <a:cs typeface="+mn-ea"/>
                <a:sym typeface="+mn-lt"/>
              </a:rPr>
              <a:t>，确保</a:t>
            </a:r>
            <a:r>
              <a:rPr lang="zh-CN" altLang="en-US" sz="1600" dirty="0">
                <a:cs typeface="+mn-ea"/>
                <a:sym typeface="+mn-lt"/>
              </a:rPr>
              <a:t>安全使用。</a:t>
            </a:r>
          </a:p>
        </p:txBody>
      </p:sp>
      <p:sp>
        <p:nvSpPr>
          <p:cNvPr id="5" name="五边形 4"/>
          <p:cNvSpPr/>
          <p:nvPr/>
        </p:nvSpPr>
        <p:spPr>
          <a:xfrm>
            <a:off x="863600" y="1520662"/>
            <a:ext cx="7124700" cy="654050"/>
          </a:xfrm>
          <a:prstGeom prst="homePlate">
            <a:avLst>
              <a:gd name="adj" fmla="val 0"/>
            </a:avLst>
          </a:prstGeom>
          <a:solidFill>
            <a:srgbClr val="146EB6"/>
          </a:solidFill>
          <a:ln>
            <a:solidFill>
              <a:srgbClr val="14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770" name="Rectangle 2">
            <a:extLst>
              <a:ext uri="{FF2B5EF4-FFF2-40B4-BE49-F238E27FC236}">
                <a16:creationId xmlns:a16="http://schemas.microsoft.com/office/drawing/2014/main" xmlns:mc="http://schemas.openxmlformats.org/markup-compatibility/2006" xmlns:p14="http://schemas.microsoft.com/office/powerpoint/2010/main" xmlns="" id="{7D60530E-EF8B-4C3C-AA9F-4FB015B3CE27}"/>
              </a:ext>
            </a:extLst>
          </p:cNvPr>
          <p:cNvSpPr>
            <a:spLocks noGrp="1" noChangeArrowheads="1"/>
          </p:cNvSpPr>
          <p:nvPr>
            <p:ph type="title" idx="4294967295"/>
          </p:nvPr>
        </p:nvSpPr>
        <p:spPr>
          <a:xfrm>
            <a:off x="990600" y="1654012"/>
            <a:ext cx="2370138" cy="520700"/>
          </a:xfrm>
          <a:prstGeom prst="rect">
            <a:avLst/>
          </a:prstGeom>
        </p:spPr>
        <p:txBody>
          <a:bodyPr>
            <a:normAutofit/>
          </a:bodyPr>
          <a:lstStyle/>
          <a:p>
            <a:pPr eaLnBrk="1" hangingPunct="1">
              <a:defRPr/>
            </a:pPr>
            <a:r>
              <a:rPr lang="zh-CN" altLang="en-US" sz="2400" b="1" spc="300" dirty="0">
                <a:solidFill>
                  <a:schemeClr val="bg1"/>
                </a:solidFill>
                <a:latin typeface="+mn-lt"/>
                <a:ea typeface="+mn-ea"/>
                <a:cs typeface="+mn-ea"/>
                <a:sym typeface="+mn-lt"/>
              </a:rPr>
              <a:t>脚手架搭设</a:t>
            </a:r>
            <a:endParaRPr lang="zh-CN" altLang="en-US" sz="2400" spc="300" dirty="0">
              <a:solidFill>
                <a:schemeClr val="bg1"/>
              </a:solidFill>
              <a:latin typeface="+mn-lt"/>
              <a:ea typeface="+mn-ea"/>
              <a:cs typeface="+mn-ea"/>
              <a:sym typeface="+mn-lt"/>
            </a:endParaRPr>
          </a:p>
        </p:txBody>
      </p:sp>
      <p:sp>
        <p:nvSpPr>
          <p:cNvPr id="2" name="矩形 1"/>
          <p:cNvSpPr/>
          <p:nvPr/>
        </p:nvSpPr>
        <p:spPr>
          <a:xfrm>
            <a:off x="3086100" y="1743546"/>
            <a:ext cx="4724400" cy="341632"/>
          </a:xfrm>
          <a:prstGeom prst="rect">
            <a:avLst/>
          </a:prstGeom>
        </p:spPr>
        <p:txBody>
          <a:bodyPr wrap="square">
            <a:spAutoFit/>
          </a:bodyPr>
          <a:lstStyle/>
          <a:p>
            <a:pPr>
              <a:lnSpc>
                <a:spcPct val="90000"/>
              </a:lnSpc>
            </a:pPr>
            <a:r>
              <a:rPr lang="zh-CN" altLang="en-US" b="1" spc="300" dirty="0" smtClean="0">
                <a:solidFill>
                  <a:schemeClr val="bg1"/>
                </a:solidFill>
                <a:cs typeface="+mn-ea"/>
                <a:sym typeface="+mn-lt"/>
              </a:rPr>
              <a:t>总体</a:t>
            </a:r>
            <a:r>
              <a:rPr lang="zh-CN" altLang="en-US" b="1" spc="300" dirty="0">
                <a:solidFill>
                  <a:schemeClr val="bg1"/>
                </a:solidFill>
                <a:cs typeface="+mn-ea"/>
                <a:sym typeface="+mn-lt"/>
              </a:rPr>
              <a:t>在安全技术方面要注意把好十道关</a:t>
            </a:r>
          </a:p>
        </p:txBody>
      </p:sp>
      <p:sp>
        <p:nvSpPr>
          <p:cNvPr id="3" name="燕尾形 2"/>
          <p:cNvSpPr/>
          <p:nvPr/>
        </p:nvSpPr>
        <p:spPr>
          <a:xfrm>
            <a:off x="2844800" y="1759892"/>
            <a:ext cx="241300" cy="20860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21034825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fade">
                                      <p:cBhvr>
                                        <p:cTn id="12" dur="1000"/>
                                        <p:tgtEl>
                                          <p:spTgt spid="32770"/>
                                        </p:tgtEl>
                                      </p:cBhvr>
                                    </p:animEffect>
                                    <p:anim calcmode="lin" valueType="num">
                                      <p:cBhvr>
                                        <p:cTn id="13" dur="1000" fill="hold"/>
                                        <p:tgtEl>
                                          <p:spTgt spid="32770"/>
                                        </p:tgtEl>
                                        <p:attrNameLst>
                                          <p:attrName>ppt_x</p:attrName>
                                        </p:attrNameLst>
                                      </p:cBhvr>
                                      <p:tavLst>
                                        <p:tav tm="0">
                                          <p:val>
                                            <p:strVal val="#ppt_x"/>
                                          </p:val>
                                        </p:tav>
                                        <p:tav tm="100000">
                                          <p:val>
                                            <p:strVal val="#ppt_x"/>
                                          </p:val>
                                        </p:tav>
                                      </p:tavLst>
                                    </p:anim>
                                    <p:anim calcmode="lin" valueType="num">
                                      <p:cBhvr>
                                        <p:cTn id="14" dur="1000" fill="hold"/>
                                        <p:tgtEl>
                                          <p:spTgt spid="3277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1747">
                                            <p:txEl>
                                              <p:pRg st="0" end="0"/>
                                            </p:txEl>
                                          </p:spTgt>
                                        </p:tgtEl>
                                        <p:attrNameLst>
                                          <p:attrName>style.visibility</p:attrName>
                                        </p:attrNameLst>
                                      </p:cBhvr>
                                      <p:to>
                                        <p:strVal val="visible"/>
                                      </p:to>
                                    </p:set>
                                    <p:animEffect transition="in" filter="randombar(horizontal)">
                                      <p:cBhvr>
                                        <p:cTn id="29" dur="500"/>
                                        <p:tgtEl>
                                          <p:spTgt spid="3174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1747">
                                            <p:txEl>
                                              <p:pRg st="1" end="1"/>
                                            </p:txEl>
                                          </p:spTgt>
                                        </p:tgtEl>
                                        <p:attrNameLst>
                                          <p:attrName>style.visibility</p:attrName>
                                        </p:attrNameLst>
                                      </p:cBhvr>
                                      <p:to>
                                        <p:strVal val="visible"/>
                                      </p:to>
                                    </p:set>
                                    <p:animEffect transition="in" filter="randombar(horizontal)">
                                      <p:cBhvr>
                                        <p:cTn id="34" dur="500"/>
                                        <p:tgtEl>
                                          <p:spTgt spid="3174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1747">
                                            <p:txEl>
                                              <p:pRg st="2" end="2"/>
                                            </p:txEl>
                                          </p:spTgt>
                                        </p:tgtEl>
                                        <p:attrNameLst>
                                          <p:attrName>style.visibility</p:attrName>
                                        </p:attrNameLst>
                                      </p:cBhvr>
                                      <p:to>
                                        <p:strVal val="visible"/>
                                      </p:to>
                                    </p:set>
                                    <p:animEffect transition="in" filter="randombar(horizontal)">
                                      <p:cBhvr>
                                        <p:cTn id="39" dur="500"/>
                                        <p:tgtEl>
                                          <p:spTgt spid="3174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1747">
                                            <p:txEl>
                                              <p:pRg st="3" end="3"/>
                                            </p:txEl>
                                          </p:spTgt>
                                        </p:tgtEl>
                                        <p:attrNameLst>
                                          <p:attrName>style.visibility</p:attrName>
                                        </p:attrNameLst>
                                      </p:cBhvr>
                                      <p:to>
                                        <p:strVal val="visible"/>
                                      </p:to>
                                    </p:set>
                                    <p:animEffect transition="in" filter="randombar(horizontal)">
                                      <p:cBhvr>
                                        <p:cTn id="44" dur="500"/>
                                        <p:tgtEl>
                                          <p:spTgt spid="3174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1747">
                                            <p:txEl>
                                              <p:pRg st="4" end="4"/>
                                            </p:txEl>
                                          </p:spTgt>
                                        </p:tgtEl>
                                        <p:attrNameLst>
                                          <p:attrName>style.visibility</p:attrName>
                                        </p:attrNameLst>
                                      </p:cBhvr>
                                      <p:to>
                                        <p:strVal val="visible"/>
                                      </p:to>
                                    </p:set>
                                    <p:animEffect transition="in" filter="randombar(horizontal)">
                                      <p:cBhvr>
                                        <p:cTn id="49" dur="500"/>
                                        <p:tgtEl>
                                          <p:spTgt spid="3174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1747">
                                            <p:txEl>
                                              <p:pRg st="5" end="5"/>
                                            </p:txEl>
                                          </p:spTgt>
                                        </p:tgtEl>
                                        <p:attrNameLst>
                                          <p:attrName>style.visibility</p:attrName>
                                        </p:attrNameLst>
                                      </p:cBhvr>
                                      <p:to>
                                        <p:strVal val="visible"/>
                                      </p:to>
                                    </p:set>
                                    <p:animEffect transition="in" filter="randombar(horizontal)">
                                      <p:cBhvr>
                                        <p:cTn id="54" dur="500"/>
                                        <p:tgtEl>
                                          <p:spTgt spid="3174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1747">
                                            <p:txEl>
                                              <p:pRg st="6" end="6"/>
                                            </p:txEl>
                                          </p:spTgt>
                                        </p:tgtEl>
                                        <p:attrNameLst>
                                          <p:attrName>style.visibility</p:attrName>
                                        </p:attrNameLst>
                                      </p:cBhvr>
                                      <p:to>
                                        <p:strVal val="visible"/>
                                      </p:to>
                                    </p:set>
                                    <p:animEffect transition="in" filter="randombar(horizontal)">
                                      <p:cBhvr>
                                        <p:cTn id="59" dur="500"/>
                                        <p:tgtEl>
                                          <p:spTgt spid="31747">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31747">
                                            <p:txEl>
                                              <p:pRg st="7" end="7"/>
                                            </p:txEl>
                                          </p:spTgt>
                                        </p:tgtEl>
                                        <p:attrNameLst>
                                          <p:attrName>style.visibility</p:attrName>
                                        </p:attrNameLst>
                                      </p:cBhvr>
                                      <p:to>
                                        <p:strVal val="visible"/>
                                      </p:to>
                                    </p:set>
                                    <p:animEffect transition="in" filter="randombar(horizontal)">
                                      <p:cBhvr>
                                        <p:cTn id="64" dur="500"/>
                                        <p:tgtEl>
                                          <p:spTgt spid="31747">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31747">
                                            <p:txEl>
                                              <p:pRg st="8" end="8"/>
                                            </p:txEl>
                                          </p:spTgt>
                                        </p:tgtEl>
                                        <p:attrNameLst>
                                          <p:attrName>style.visibility</p:attrName>
                                        </p:attrNameLst>
                                      </p:cBhvr>
                                      <p:to>
                                        <p:strVal val="visible"/>
                                      </p:to>
                                    </p:set>
                                    <p:animEffect transition="in" filter="randombar(horizontal)">
                                      <p:cBhvr>
                                        <p:cTn id="69" dur="500"/>
                                        <p:tgtEl>
                                          <p:spTgt spid="31747">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31747">
                                            <p:txEl>
                                              <p:pRg st="9" end="9"/>
                                            </p:txEl>
                                          </p:spTgt>
                                        </p:tgtEl>
                                        <p:attrNameLst>
                                          <p:attrName>style.visibility</p:attrName>
                                        </p:attrNameLst>
                                      </p:cBhvr>
                                      <p:to>
                                        <p:strVal val="visible"/>
                                      </p:to>
                                    </p:set>
                                    <p:animEffect transition="in" filter="randombar(horizontal)">
                                      <p:cBhvr>
                                        <p:cTn id="74" dur="500"/>
                                        <p:tgtEl>
                                          <p:spTgt spid="31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5" grpId="0" animBg="1"/>
      <p:bldP spid="32770" grpId="0"/>
      <p:bldP spid="2"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A2AD94-42CB-4B5D-88D4-D1A22AB51C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1099" y="1476376"/>
            <a:ext cx="9946389" cy="482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692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1000" fill="hold"/>
                                        <p:tgtEl>
                                          <p:spTgt spid="32771"/>
                                        </p:tgtEl>
                                        <p:attrNameLst>
                                          <p:attrName>ppt_w</p:attrName>
                                        </p:attrNameLst>
                                      </p:cBhvr>
                                      <p:tavLst>
                                        <p:tav tm="0">
                                          <p:val>
                                            <p:fltVal val="0"/>
                                          </p:val>
                                        </p:tav>
                                        <p:tav tm="100000">
                                          <p:val>
                                            <p:strVal val="#ppt_w"/>
                                          </p:val>
                                        </p:tav>
                                      </p:tavLst>
                                    </p:anim>
                                    <p:anim calcmode="lin" valueType="num">
                                      <p:cBhvr>
                                        <p:cTn id="8" dur="1000" fill="hold"/>
                                        <p:tgtEl>
                                          <p:spTgt spid="32771"/>
                                        </p:tgtEl>
                                        <p:attrNameLst>
                                          <p:attrName>ppt_h</p:attrName>
                                        </p:attrNameLst>
                                      </p:cBhvr>
                                      <p:tavLst>
                                        <p:tav tm="0">
                                          <p:val>
                                            <p:fltVal val="0"/>
                                          </p:val>
                                        </p:tav>
                                        <p:tav tm="100000">
                                          <p:val>
                                            <p:strVal val="#ppt_h"/>
                                          </p:val>
                                        </p:tav>
                                      </p:tavLst>
                                    </p:anim>
                                    <p:anim calcmode="lin" valueType="num">
                                      <p:cBhvr>
                                        <p:cTn id="9" dur="1000" fill="hold"/>
                                        <p:tgtEl>
                                          <p:spTgt spid="32771"/>
                                        </p:tgtEl>
                                        <p:attrNameLst>
                                          <p:attrName>style.rotation</p:attrName>
                                        </p:attrNameLst>
                                      </p:cBhvr>
                                      <p:tavLst>
                                        <p:tav tm="0">
                                          <p:val>
                                            <p:fltVal val="90"/>
                                          </p:val>
                                        </p:tav>
                                        <p:tav tm="100000">
                                          <p:val>
                                            <p:fltVal val="0"/>
                                          </p:val>
                                        </p:tav>
                                      </p:tavLst>
                                    </p:anim>
                                    <p:animEffect transition="in" filter="fade">
                                      <p:cBhvr>
                                        <p:cTn id="10" dur="1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762000" y="1219200"/>
            <a:ext cx="4940300" cy="4965700"/>
          </a:xfrm>
          <a:prstGeom prst="roundRect">
            <a:avLst>
              <a:gd name="adj" fmla="val 2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6099" y="1460500"/>
            <a:ext cx="5685900" cy="4959349"/>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703053" y="0"/>
            <a:ext cx="488947" cy="342900"/>
          </a:xfrm>
          <a:prstGeom prst="rect">
            <a:avLst/>
          </a:prstGeom>
        </p:spPr>
      </p:pic>
      <p:sp>
        <p:nvSpPr>
          <p:cNvPr id="10" name="文本框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240583" y="3854450"/>
            <a:ext cx="3983134" cy="1754326"/>
          </a:xfrm>
          <a:prstGeom prst="rect">
            <a:avLst/>
          </a:prstGeom>
          <a:noFill/>
        </p:spPr>
        <p:txBody>
          <a:bodyPr wrap="square" rtlCol="0">
            <a:spAutoFit/>
          </a:bodyPr>
          <a:lstStyle/>
          <a:p>
            <a:pPr algn="ctr"/>
            <a:r>
              <a:rPr lang="zh-CN" altLang="en-US" sz="5400" b="1" spc="300" dirty="0" smtClean="0">
                <a:solidFill>
                  <a:schemeClr val="tx1">
                    <a:lumMod val="85000"/>
                    <a:lumOff val="15000"/>
                  </a:schemeClr>
                </a:solidFill>
                <a:cs typeface="+mn-ea"/>
                <a:sym typeface="+mn-lt"/>
              </a:rPr>
              <a:t>现场机械安全常识</a:t>
            </a:r>
            <a:endParaRPr lang="zh-CN" altLang="en-US" sz="5400" b="1" spc="300" dirty="0">
              <a:solidFill>
                <a:schemeClr val="tx1">
                  <a:lumMod val="85000"/>
                  <a:lumOff val="15000"/>
                </a:schemeClr>
              </a:solidFill>
              <a:cs typeface="+mn-ea"/>
              <a:sym typeface="+mn-lt"/>
            </a:endParaRPr>
          </a:p>
        </p:txBody>
      </p:sp>
      <p:grpSp>
        <p:nvGrpSpPr>
          <p:cNvPr id="13" name="组合 12"/>
          <p:cNvGrpSpPr/>
          <p:nvPr/>
        </p:nvGrpSpPr>
        <p:grpSpPr>
          <a:xfrm>
            <a:off x="1240583" y="1629797"/>
            <a:ext cx="3983134" cy="2068928"/>
            <a:chOff x="1240583" y="1477397"/>
            <a:chExt cx="3983134" cy="2068928"/>
          </a:xfrm>
        </p:grpSpPr>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240583" y="1754053"/>
              <a:ext cx="3983134" cy="923330"/>
            </a:xfrm>
            <a:prstGeom prst="rect">
              <a:avLst/>
            </a:prstGeom>
            <a:noFill/>
          </p:spPr>
          <p:txBody>
            <a:bodyPr wrap="square" rtlCol="0">
              <a:spAutoFit/>
            </a:bodyPr>
            <a:lstStyle/>
            <a:p>
              <a:pPr algn="ctr"/>
              <a:r>
                <a:rPr lang="en-US" altLang="zh-CN" sz="5400" b="1" spc="300" dirty="0" smtClean="0">
                  <a:solidFill>
                    <a:schemeClr val="tx1">
                      <a:lumMod val="85000"/>
                      <a:lumOff val="15000"/>
                    </a:schemeClr>
                  </a:solidFill>
                  <a:cs typeface="+mn-ea"/>
                  <a:sym typeface="+mn-lt"/>
                </a:rPr>
                <a:t>03</a:t>
              </a:r>
              <a:endParaRPr lang="zh-CN" altLang="en-US" sz="5400" b="1" spc="300" dirty="0">
                <a:solidFill>
                  <a:schemeClr val="tx1">
                    <a:lumMod val="85000"/>
                    <a:lumOff val="15000"/>
                  </a:schemeClr>
                </a:solidFill>
                <a:cs typeface="+mn-ea"/>
                <a:sym typeface="+mn-lt"/>
              </a:endParaRPr>
            </a:p>
          </p:txBody>
        </p:sp>
        <p:grpSp>
          <p:nvGrpSpPr>
            <p:cNvPr id="5" name="组合 4"/>
            <p:cNvGrpSpPr/>
            <p:nvPr/>
          </p:nvGrpSpPr>
          <p:grpSpPr>
            <a:xfrm>
              <a:off x="2171700" y="1477397"/>
              <a:ext cx="2120900" cy="2068928"/>
              <a:chOff x="2171700" y="1477397"/>
              <a:chExt cx="2120900" cy="2068928"/>
            </a:xfrm>
          </p:grpSpPr>
          <p:sp>
            <p:nvSpPr>
              <p:cNvPr id="3" name="椭圆 2"/>
              <p:cNvSpPr/>
              <p:nvPr/>
            </p:nvSpPr>
            <p:spPr>
              <a:xfrm>
                <a:off x="2171700" y="1477397"/>
                <a:ext cx="2120900" cy="198755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5792" y="2515617"/>
                <a:ext cx="1030708" cy="1030708"/>
              </a:xfrm>
              <a:prstGeom prst="rect">
                <a:avLst/>
              </a:prstGeom>
            </p:spPr>
          </p:pic>
        </p:grpSp>
      </p:grpSp>
    </p:spTree>
    <p:extLst>
      <p:ext uri="{BB962C8B-B14F-4D97-AF65-F5344CB8AC3E}">
        <p14:creationId xmlns:p14="http://schemas.microsoft.com/office/powerpoint/2010/main" val="22747694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76401" y="1480825"/>
            <a:ext cx="2778730"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842"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a:spLocks noGrp="1" noChangeArrowheads="1"/>
          </p:cNvSpPr>
          <p:nvPr>
            <p:ph type="title" idx="4294967295"/>
          </p:nvPr>
        </p:nvSpPr>
        <p:spPr>
          <a:xfrm>
            <a:off x="1818669" y="1607344"/>
            <a:ext cx="2636461" cy="556141"/>
          </a:xfrm>
          <a:prstGeom prst="rect">
            <a:avLst/>
          </a:prstGeom>
        </p:spPr>
        <p:txBody>
          <a:bodyPr/>
          <a:lstStyle/>
          <a:p>
            <a:pPr eaLnBrk="1" hangingPunct="1">
              <a:defRPr/>
            </a:pPr>
            <a:r>
              <a:rPr lang="zh-CN" altLang="en-US" sz="2800" b="1" spc="300" dirty="0">
                <a:solidFill>
                  <a:schemeClr val="bg1"/>
                </a:solidFill>
                <a:latin typeface="+mn-lt"/>
                <a:ea typeface="+mn-ea"/>
                <a:cs typeface="+mn-ea"/>
                <a:sym typeface="+mn-lt"/>
              </a:rPr>
              <a:t>机械操作</a:t>
            </a:r>
            <a:r>
              <a:rPr lang="zh-CN" altLang="en-US" sz="2800" b="1" dirty="0">
                <a:solidFill>
                  <a:schemeClr val="bg1"/>
                </a:solidFill>
                <a:latin typeface="+mn-lt"/>
                <a:ea typeface="+mn-ea"/>
                <a:cs typeface="+mn-ea"/>
                <a:sym typeface="+mn-lt"/>
              </a:rPr>
              <a:t>规程</a:t>
            </a:r>
          </a:p>
        </p:txBody>
      </p:sp>
      <p:sp>
        <p:nvSpPr>
          <p:cNvPr id="34819"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87674C-AD81-4CDF-AC06-233775768CA6}"/>
              </a:ext>
            </a:extLst>
          </p:cNvPr>
          <p:cNvSpPr>
            <a:spLocks noGrp="1" noChangeArrowheads="1"/>
          </p:cNvSpPr>
          <p:nvPr>
            <p:ph type="body" idx="4294967295"/>
          </p:nvPr>
        </p:nvSpPr>
        <p:spPr>
          <a:xfrm>
            <a:off x="612170" y="2291557"/>
            <a:ext cx="10855930" cy="3779043"/>
          </a:xfrm>
          <a:prstGeom prst="rect">
            <a:avLst/>
          </a:prstGeom>
        </p:spPr>
        <p:txBody>
          <a:bodyPr/>
          <a:lstStyle/>
          <a:p>
            <a:pPr marL="342900" indent="-342900" algn="just" eaLnBrk="1" hangingPunct="1">
              <a:lnSpc>
                <a:spcPct val="130000"/>
              </a:lnSpc>
              <a:buFont typeface="+mj-ea"/>
              <a:buAutoNum type="circleNumDbPlain"/>
            </a:pPr>
            <a:r>
              <a:rPr lang="zh-CN" altLang="en-US" sz="1600" dirty="0" smtClean="0">
                <a:cs typeface="+mn-ea"/>
                <a:sym typeface="+mn-lt"/>
              </a:rPr>
              <a:t>塔吊</a:t>
            </a:r>
            <a:r>
              <a:rPr lang="zh-CN" altLang="en-US" sz="1600" dirty="0">
                <a:cs typeface="+mn-ea"/>
                <a:sym typeface="+mn-lt"/>
              </a:rPr>
              <a:t>作业时应有足够的工作场地，起重臂杆起落及回转半径内无障碍物， </a:t>
            </a:r>
            <a:r>
              <a:rPr lang="zh-CN" altLang="en-US" sz="1600" dirty="0" smtClean="0">
                <a:cs typeface="+mn-ea"/>
                <a:sym typeface="+mn-lt"/>
              </a:rPr>
              <a:t>夜间</a:t>
            </a:r>
            <a:r>
              <a:rPr lang="zh-CN" altLang="en-US" sz="1600" dirty="0">
                <a:cs typeface="+mn-ea"/>
                <a:sym typeface="+mn-lt"/>
              </a:rPr>
              <a:t>作业应有充足的照明设备。</a:t>
            </a:r>
          </a:p>
          <a:p>
            <a:pPr marL="342900" indent="-342900" algn="just" eaLnBrk="1" hangingPunct="1">
              <a:lnSpc>
                <a:spcPct val="130000"/>
              </a:lnSpc>
              <a:buFont typeface="+mj-ea"/>
              <a:buAutoNum type="circleNumDbPlain"/>
            </a:pPr>
            <a:r>
              <a:rPr lang="zh-CN" altLang="en-US" sz="1600" dirty="0" smtClean="0">
                <a:cs typeface="+mn-ea"/>
                <a:sym typeface="+mn-lt"/>
              </a:rPr>
              <a:t>塔吊</a:t>
            </a:r>
            <a:r>
              <a:rPr lang="zh-CN" altLang="en-US" sz="1600" dirty="0">
                <a:cs typeface="+mn-ea"/>
                <a:sym typeface="+mn-lt"/>
              </a:rPr>
              <a:t>的变幅指示器、力矩限位器以及各种行程限位开关等安全保护装置</a:t>
            </a:r>
            <a:r>
              <a:rPr lang="zh-CN" altLang="en-US" sz="1600" dirty="0" smtClean="0">
                <a:cs typeface="+mn-ea"/>
                <a:sym typeface="+mn-lt"/>
              </a:rPr>
              <a:t>必须</a:t>
            </a:r>
            <a:r>
              <a:rPr lang="zh-CN" altLang="en-US" sz="1600" dirty="0">
                <a:cs typeface="+mn-ea"/>
                <a:sym typeface="+mn-lt"/>
              </a:rPr>
              <a:t>齐全完整、灵敏可靠，不得随意调整和拆除。严禁用限位装置代替</a:t>
            </a:r>
            <a:r>
              <a:rPr lang="zh-CN" altLang="en-US" sz="1600" dirty="0" smtClean="0">
                <a:cs typeface="+mn-ea"/>
                <a:sym typeface="+mn-lt"/>
              </a:rPr>
              <a:t>操 </a:t>
            </a:r>
            <a:r>
              <a:rPr lang="zh-CN" altLang="en-US" sz="1600" dirty="0">
                <a:cs typeface="+mn-ea"/>
                <a:sym typeface="+mn-lt"/>
              </a:rPr>
              <a:t>作机构进行停机。</a:t>
            </a:r>
          </a:p>
          <a:p>
            <a:pPr marL="342900" indent="-342900" algn="just" eaLnBrk="1" hangingPunct="1">
              <a:lnSpc>
                <a:spcPct val="130000"/>
              </a:lnSpc>
              <a:buFont typeface="+mj-ea"/>
              <a:buAutoNum type="circleNumDbPlain"/>
            </a:pPr>
            <a:r>
              <a:rPr lang="zh-CN" altLang="en-US" sz="1600" dirty="0" smtClean="0">
                <a:cs typeface="+mn-ea"/>
                <a:sym typeface="+mn-lt"/>
              </a:rPr>
              <a:t>操作</a:t>
            </a:r>
            <a:r>
              <a:rPr lang="zh-CN" altLang="en-US" sz="1600" dirty="0">
                <a:cs typeface="+mn-ea"/>
                <a:sym typeface="+mn-lt"/>
              </a:rPr>
              <a:t>前必须对工作现场周围环境、行驶道路、架空电线、建筑物以及</a:t>
            </a:r>
            <a:r>
              <a:rPr lang="zh-CN" altLang="en-US" sz="1600" dirty="0" smtClean="0">
                <a:cs typeface="+mn-ea"/>
                <a:sym typeface="+mn-lt"/>
              </a:rPr>
              <a:t>构件重量</a:t>
            </a:r>
            <a:r>
              <a:rPr lang="zh-CN" altLang="en-US" sz="1600" dirty="0">
                <a:cs typeface="+mn-ea"/>
                <a:sym typeface="+mn-lt"/>
              </a:rPr>
              <a:t>和分布等情况进行全面了解。</a:t>
            </a:r>
          </a:p>
          <a:p>
            <a:pPr marL="342900" indent="-342900" algn="just" eaLnBrk="1" hangingPunct="1">
              <a:lnSpc>
                <a:spcPct val="130000"/>
              </a:lnSpc>
              <a:buFont typeface="+mj-ea"/>
              <a:buAutoNum type="circleNumDbPlain"/>
            </a:pPr>
            <a:r>
              <a:rPr lang="zh-CN" altLang="en-US" sz="1600" dirty="0" smtClean="0">
                <a:cs typeface="+mn-ea"/>
                <a:sym typeface="+mn-lt"/>
              </a:rPr>
              <a:t>塔吊</a:t>
            </a:r>
            <a:r>
              <a:rPr lang="zh-CN" altLang="en-US" sz="1600" dirty="0">
                <a:cs typeface="+mn-ea"/>
                <a:sym typeface="+mn-lt"/>
              </a:rPr>
              <a:t>的作业人员和指挥人员必须密切配合，指挥人员必须熟悉所指挥</a:t>
            </a:r>
            <a:r>
              <a:rPr lang="zh-CN" altLang="en-US" sz="1600" dirty="0" smtClean="0">
                <a:cs typeface="+mn-ea"/>
                <a:sym typeface="+mn-lt"/>
              </a:rPr>
              <a:t>机械性能</a:t>
            </a:r>
            <a:r>
              <a:rPr lang="zh-CN" altLang="en-US" sz="1600" dirty="0">
                <a:cs typeface="+mn-ea"/>
                <a:sym typeface="+mn-lt"/>
              </a:rPr>
              <a:t>，操作人员应严格执行指挥人员的信号，如信号不清或错误时、</a:t>
            </a:r>
            <a:r>
              <a:rPr lang="zh-CN" altLang="en-US" sz="1600" dirty="0" smtClean="0">
                <a:cs typeface="+mn-ea"/>
                <a:sym typeface="+mn-lt"/>
              </a:rPr>
              <a:t>操作</a:t>
            </a:r>
            <a:r>
              <a:rPr lang="zh-CN" altLang="en-US" sz="1600" dirty="0">
                <a:cs typeface="+mn-ea"/>
                <a:sym typeface="+mn-lt"/>
              </a:rPr>
              <a:t>人员可拒绝执行。如果由于指挥失误而造成事故，应由指挥人负责。</a:t>
            </a:r>
          </a:p>
          <a:p>
            <a:pPr marL="342900" indent="-342900" algn="just" eaLnBrk="1" hangingPunct="1">
              <a:lnSpc>
                <a:spcPct val="130000"/>
              </a:lnSpc>
              <a:buFont typeface="+mj-ea"/>
              <a:buAutoNum type="circleNumDbPlain"/>
            </a:pPr>
            <a:r>
              <a:rPr lang="zh-CN" altLang="en-US" sz="1600" dirty="0" smtClean="0">
                <a:cs typeface="+mn-ea"/>
                <a:sym typeface="+mn-lt"/>
              </a:rPr>
              <a:t>操作</a:t>
            </a:r>
            <a:r>
              <a:rPr lang="zh-CN" altLang="en-US" sz="1600" dirty="0">
                <a:cs typeface="+mn-ea"/>
                <a:sym typeface="+mn-lt"/>
              </a:rPr>
              <a:t>室远离地面、指挥发生困难时，可设高处、地面两个指挥人员，或</a:t>
            </a:r>
            <a:r>
              <a:rPr lang="zh-CN" altLang="en-US" sz="1600" dirty="0" smtClean="0">
                <a:cs typeface="+mn-ea"/>
                <a:sym typeface="+mn-lt"/>
              </a:rPr>
              <a:t>采用</a:t>
            </a:r>
            <a:r>
              <a:rPr lang="zh-CN" altLang="en-US" sz="1600" dirty="0">
                <a:cs typeface="+mn-ea"/>
                <a:sym typeface="+mn-lt"/>
              </a:rPr>
              <a:t>有效联系办法进行指挥。</a:t>
            </a:r>
          </a:p>
          <a:p>
            <a:pPr marL="342900" indent="-342900" algn="just" eaLnBrk="1" hangingPunct="1">
              <a:lnSpc>
                <a:spcPct val="130000"/>
              </a:lnSpc>
              <a:buFont typeface="+mj-ea"/>
              <a:buAutoNum type="circleNumDbPlain"/>
            </a:pPr>
            <a:r>
              <a:rPr lang="zh-CN" altLang="en-US" sz="1600" dirty="0" smtClean="0">
                <a:cs typeface="+mn-ea"/>
                <a:sym typeface="+mn-lt"/>
              </a:rPr>
              <a:t>遇</a:t>
            </a:r>
            <a:r>
              <a:rPr lang="zh-CN" altLang="en-US" sz="1600" dirty="0">
                <a:cs typeface="+mn-ea"/>
                <a:sym typeface="+mn-lt"/>
              </a:rPr>
              <a:t>有六级以上大风或大雨、大雪、大雾等恶劣天气时，应暂停作业。</a:t>
            </a:r>
          </a:p>
          <a:p>
            <a:pPr marL="342900" indent="-342900" algn="just" eaLnBrk="1" hangingPunct="1">
              <a:lnSpc>
                <a:spcPct val="130000"/>
              </a:lnSpc>
              <a:buFont typeface="+mj-ea"/>
              <a:buAutoNum type="circleNumDbPlain"/>
            </a:pPr>
            <a:r>
              <a:rPr lang="zh-CN" altLang="en-US" sz="1600" dirty="0" smtClean="0">
                <a:cs typeface="+mn-ea"/>
                <a:sym typeface="+mn-lt"/>
              </a:rPr>
              <a:t>起重</a:t>
            </a:r>
            <a:r>
              <a:rPr lang="zh-CN" altLang="en-US" sz="1600" dirty="0">
                <a:cs typeface="+mn-ea"/>
                <a:sym typeface="+mn-lt"/>
              </a:rPr>
              <a:t>作业时，重物下方不得有人员停留或通行。严禁用塔吊机吊运人员。</a:t>
            </a:r>
          </a:p>
          <a:p>
            <a:pPr algn="just" eaLnBrk="1" hangingPunct="1">
              <a:buFont typeface="Wingdings" panose="05000000000000000000" pitchFamily="2" charset="2"/>
              <a:buNone/>
            </a:pPr>
            <a:endParaRPr lang="zh-CN" altLang="en-US" sz="1600" dirty="0">
              <a:cs typeface="+mn-ea"/>
              <a:sym typeface="+mn-lt"/>
            </a:endParaRPr>
          </a:p>
          <a:p>
            <a:pPr eaLnBrk="1" hangingPunct="1">
              <a:buFont typeface="Wingdings" panose="05000000000000000000" pitchFamily="2" charset="2"/>
              <a:buNone/>
            </a:pPr>
            <a:endParaRPr lang="en-US" altLang="zh-CN" sz="2400" dirty="0">
              <a:cs typeface="+mn-ea"/>
              <a:sym typeface="+mn-lt"/>
            </a:endParaRPr>
          </a:p>
        </p:txBody>
      </p:sp>
      <p:sp>
        <p:nvSpPr>
          <p:cNvPr id="2" name="矩形 1"/>
          <p:cNvSpPr/>
          <p:nvPr/>
        </p:nvSpPr>
        <p:spPr>
          <a:xfrm>
            <a:off x="4028470" y="-184666"/>
            <a:ext cx="1569660" cy="369332"/>
          </a:xfrm>
          <a:prstGeom prst="rect">
            <a:avLst/>
          </a:prstGeom>
        </p:spPr>
        <p:txBody>
          <a:bodyPr wrap="none">
            <a:spAutoFit/>
          </a:bodyPr>
          <a:lstStyle/>
          <a:p>
            <a:pPr algn="just"/>
            <a:r>
              <a:rPr lang="zh-CN" altLang="en-US" dirty="0">
                <a:solidFill>
                  <a:schemeClr val="folHlink"/>
                </a:solidFill>
                <a:cs typeface="+mn-ea"/>
                <a:sym typeface="+mn-lt"/>
              </a:rPr>
              <a:t>一、起重机械</a:t>
            </a:r>
          </a:p>
        </p:txBody>
      </p:sp>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b="-2967"/>
          <a:stretch/>
        </p:blipFill>
        <p:spPr>
          <a:xfrm>
            <a:off x="612170" y="1539583"/>
            <a:ext cx="1064230" cy="643488"/>
          </a:xfrm>
          <a:prstGeom prst="rect">
            <a:avLst/>
          </a:prstGeom>
        </p:spPr>
      </p:pic>
    </p:spTree>
    <p:extLst>
      <p:ext uri="{BB962C8B-B14F-4D97-AF65-F5344CB8AC3E}">
        <p14:creationId xmlns:p14="http://schemas.microsoft.com/office/powerpoint/2010/main" val="1916487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fade">
                                      <p:cBhvr>
                                        <p:cTn id="12" dur="1000"/>
                                        <p:tgtEl>
                                          <p:spTgt spid="35842"/>
                                        </p:tgtEl>
                                      </p:cBhvr>
                                    </p:animEffect>
                                    <p:anim calcmode="lin" valueType="num">
                                      <p:cBhvr>
                                        <p:cTn id="13" dur="1000" fill="hold"/>
                                        <p:tgtEl>
                                          <p:spTgt spid="35842"/>
                                        </p:tgtEl>
                                        <p:attrNameLst>
                                          <p:attrName>ppt_x</p:attrName>
                                        </p:attrNameLst>
                                      </p:cBhvr>
                                      <p:tavLst>
                                        <p:tav tm="0">
                                          <p:val>
                                            <p:strVal val="#ppt_x"/>
                                          </p:val>
                                        </p:tav>
                                        <p:tav tm="100000">
                                          <p:val>
                                            <p:strVal val="#ppt_x"/>
                                          </p:val>
                                        </p:tav>
                                      </p:tavLst>
                                    </p:anim>
                                    <p:anim calcmode="lin" valueType="num">
                                      <p:cBhvr>
                                        <p:cTn id="14" dur="1000" fill="hold"/>
                                        <p:tgtEl>
                                          <p:spTgt spid="3584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819">
                                            <p:txEl>
                                              <p:pRg st="0" end="0"/>
                                            </p:txEl>
                                          </p:spTgt>
                                        </p:tgtEl>
                                        <p:attrNameLst>
                                          <p:attrName>style.visibility</p:attrName>
                                        </p:attrNameLst>
                                      </p:cBhvr>
                                      <p:to>
                                        <p:strVal val="visible"/>
                                      </p:to>
                                    </p:set>
                                    <p:animEffect transition="in" filter="randombar(horizontal)">
                                      <p:cBhvr>
                                        <p:cTn id="24" dur="500"/>
                                        <p:tgtEl>
                                          <p:spTgt spid="348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4819">
                                            <p:txEl>
                                              <p:pRg st="1" end="1"/>
                                            </p:txEl>
                                          </p:spTgt>
                                        </p:tgtEl>
                                        <p:attrNameLst>
                                          <p:attrName>style.visibility</p:attrName>
                                        </p:attrNameLst>
                                      </p:cBhvr>
                                      <p:to>
                                        <p:strVal val="visible"/>
                                      </p:to>
                                    </p:set>
                                    <p:animEffect transition="in" filter="randombar(horizontal)">
                                      <p:cBhvr>
                                        <p:cTn id="29" dur="500"/>
                                        <p:tgtEl>
                                          <p:spTgt spid="3481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4819">
                                            <p:txEl>
                                              <p:pRg st="2" end="2"/>
                                            </p:txEl>
                                          </p:spTgt>
                                        </p:tgtEl>
                                        <p:attrNameLst>
                                          <p:attrName>style.visibility</p:attrName>
                                        </p:attrNameLst>
                                      </p:cBhvr>
                                      <p:to>
                                        <p:strVal val="visible"/>
                                      </p:to>
                                    </p:set>
                                    <p:animEffect transition="in" filter="randombar(horizontal)">
                                      <p:cBhvr>
                                        <p:cTn id="34" dur="500"/>
                                        <p:tgtEl>
                                          <p:spTgt spid="3481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4819">
                                            <p:txEl>
                                              <p:pRg st="3" end="3"/>
                                            </p:txEl>
                                          </p:spTgt>
                                        </p:tgtEl>
                                        <p:attrNameLst>
                                          <p:attrName>style.visibility</p:attrName>
                                        </p:attrNameLst>
                                      </p:cBhvr>
                                      <p:to>
                                        <p:strVal val="visible"/>
                                      </p:to>
                                    </p:set>
                                    <p:animEffect transition="in" filter="randombar(horizontal)">
                                      <p:cBhvr>
                                        <p:cTn id="39" dur="500"/>
                                        <p:tgtEl>
                                          <p:spTgt spid="3481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4819">
                                            <p:txEl>
                                              <p:pRg st="4" end="4"/>
                                            </p:txEl>
                                          </p:spTgt>
                                        </p:tgtEl>
                                        <p:attrNameLst>
                                          <p:attrName>style.visibility</p:attrName>
                                        </p:attrNameLst>
                                      </p:cBhvr>
                                      <p:to>
                                        <p:strVal val="visible"/>
                                      </p:to>
                                    </p:set>
                                    <p:animEffect transition="in" filter="randombar(horizontal)">
                                      <p:cBhvr>
                                        <p:cTn id="44" dur="500"/>
                                        <p:tgtEl>
                                          <p:spTgt spid="3481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4819">
                                            <p:txEl>
                                              <p:pRg st="5" end="5"/>
                                            </p:txEl>
                                          </p:spTgt>
                                        </p:tgtEl>
                                        <p:attrNameLst>
                                          <p:attrName>style.visibility</p:attrName>
                                        </p:attrNameLst>
                                      </p:cBhvr>
                                      <p:to>
                                        <p:strVal val="visible"/>
                                      </p:to>
                                    </p:set>
                                    <p:animEffect transition="in" filter="randombar(horizontal)">
                                      <p:cBhvr>
                                        <p:cTn id="49" dur="500"/>
                                        <p:tgtEl>
                                          <p:spTgt spid="3481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4819">
                                            <p:txEl>
                                              <p:pRg st="6" end="6"/>
                                            </p:txEl>
                                          </p:spTgt>
                                        </p:tgtEl>
                                        <p:attrNameLst>
                                          <p:attrName>style.visibility</p:attrName>
                                        </p:attrNameLst>
                                      </p:cBhvr>
                                      <p:to>
                                        <p:strVal val="visible"/>
                                      </p:to>
                                    </p:set>
                                    <p:animEffect transition="in" filter="randombar(horizontal)">
                                      <p:cBhvr>
                                        <p:cTn id="54"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842" grpId="0"/>
      <p:bldP spid="348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762000" y="1219200"/>
            <a:ext cx="4940300" cy="4965700"/>
          </a:xfrm>
          <a:prstGeom prst="roundRect">
            <a:avLst>
              <a:gd name="adj" fmla="val 2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6099" y="1460500"/>
            <a:ext cx="5685900" cy="4959349"/>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703053" y="0"/>
            <a:ext cx="488947" cy="342900"/>
          </a:xfrm>
          <a:prstGeom prst="rect">
            <a:avLst/>
          </a:prstGeom>
        </p:spPr>
      </p:pic>
      <p:sp>
        <p:nvSpPr>
          <p:cNvPr id="10" name="文本框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240583" y="3854450"/>
            <a:ext cx="3983134" cy="1754326"/>
          </a:xfrm>
          <a:prstGeom prst="rect">
            <a:avLst/>
          </a:prstGeom>
          <a:noFill/>
        </p:spPr>
        <p:txBody>
          <a:bodyPr wrap="square" rtlCol="0">
            <a:spAutoFit/>
          </a:bodyPr>
          <a:lstStyle/>
          <a:p>
            <a:pPr algn="ctr"/>
            <a:r>
              <a:rPr lang="zh-CN" altLang="en-US" sz="5400" b="1" spc="300" dirty="0">
                <a:solidFill>
                  <a:schemeClr val="tx1">
                    <a:lumMod val="85000"/>
                    <a:lumOff val="15000"/>
                  </a:schemeClr>
                </a:solidFill>
                <a:cs typeface="+mn-ea"/>
                <a:sym typeface="+mn-lt"/>
              </a:rPr>
              <a:t>安全标识与安全纪律</a:t>
            </a:r>
          </a:p>
        </p:txBody>
      </p:sp>
      <p:grpSp>
        <p:nvGrpSpPr>
          <p:cNvPr id="13" name="组合 12"/>
          <p:cNvGrpSpPr/>
          <p:nvPr/>
        </p:nvGrpSpPr>
        <p:grpSpPr>
          <a:xfrm>
            <a:off x="1240583" y="1629797"/>
            <a:ext cx="3983134" cy="2068928"/>
            <a:chOff x="1240583" y="1477397"/>
            <a:chExt cx="3983134" cy="2068928"/>
          </a:xfrm>
        </p:grpSpPr>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240583" y="1754053"/>
              <a:ext cx="3983134" cy="923330"/>
            </a:xfrm>
            <a:prstGeom prst="rect">
              <a:avLst/>
            </a:prstGeom>
            <a:noFill/>
          </p:spPr>
          <p:txBody>
            <a:bodyPr wrap="square" rtlCol="0">
              <a:spAutoFit/>
            </a:bodyPr>
            <a:lstStyle/>
            <a:p>
              <a:pPr algn="ctr"/>
              <a:r>
                <a:rPr lang="en-US" altLang="zh-CN" sz="5400" b="1" spc="300" dirty="0" smtClean="0">
                  <a:solidFill>
                    <a:schemeClr val="tx1">
                      <a:lumMod val="85000"/>
                      <a:lumOff val="15000"/>
                    </a:schemeClr>
                  </a:solidFill>
                  <a:cs typeface="+mn-ea"/>
                  <a:sym typeface="+mn-lt"/>
                </a:rPr>
                <a:t>01</a:t>
              </a:r>
              <a:endParaRPr lang="zh-CN" altLang="en-US" sz="5400" b="1" spc="300" dirty="0">
                <a:solidFill>
                  <a:schemeClr val="tx1">
                    <a:lumMod val="85000"/>
                    <a:lumOff val="15000"/>
                  </a:schemeClr>
                </a:solidFill>
                <a:cs typeface="+mn-ea"/>
                <a:sym typeface="+mn-lt"/>
              </a:endParaRPr>
            </a:p>
          </p:txBody>
        </p:sp>
        <p:grpSp>
          <p:nvGrpSpPr>
            <p:cNvPr id="5" name="组合 4"/>
            <p:cNvGrpSpPr/>
            <p:nvPr/>
          </p:nvGrpSpPr>
          <p:grpSpPr>
            <a:xfrm>
              <a:off x="2171700" y="1477397"/>
              <a:ext cx="2120900" cy="2068928"/>
              <a:chOff x="2171700" y="1477397"/>
              <a:chExt cx="2120900" cy="2068928"/>
            </a:xfrm>
          </p:grpSpPr>
          <p:sp>
            <p:nvSpPr>
              <p:cNvPr id="3" name="椭圆 2"/>
              <p:cNvSpPr/>
              <p:nvPr/>
            </p:nvSpPr>
            <p:spPr>
              <a:xfrm>
                <a:off x="2171700" y="1477397"/>
                <a:ext cx="2120900" cy="198755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5792" y="2515617"/>
                <a:ext cx="1030708" cy="1030708"/>
              </a:xfrm>
              <a:prstGeom prst="rect">
                <a:avLst/>
              </a:prstGeom>
            </p:spPr>
          </p:pic>
        </p:grpSp>
      </p:grpSp>
    </p:spTree>
    <p:extLst>
      <p:ext uri="{BB962C8B-B14F-4D97-AF65-F5344CB8AC3E}">
        <p14:creationId xmlns:p14="http://schemas.microsoft.com/office/powerpoint/2010/main" val="27745967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xmlns:mc="http://schemas.openxmlformats.org/markup-compatibility/2006" xmlns:p14="http://schemas.microsoft.com/office/powerpoint/2010/main" xmlns="" id="{2547078C-1A93-4296-88AA-D3A466437F85}"/>
              </a:ext>
            </a:extLst>
          </p:cNvPr>
          <p:cNvSpPr>
            <a:spLocks noGrp="1" noChangeArrowheads="1"/>
          </p:cNvSpPr>
          <p:nvPr>
            <p:ph type="body" idx="4294967295"/>
          </p:nvPr>
        </p:nvSpPr>
        <p:spPr>
          <a:xfrm>
            <a:off x="774700" y="1663700"/>
            <a:ext cx="10629900" cy="4241800"/>
          </a:xfrm>
          <a:prstGeom prst="rect">
            <a:avLst/>
          </a:prstGeom>
        </p:spPr>
        <p:txBody>
          <a:bodyPr/>
          <a:lstStyle/>
          <a:p>
            <a:pPr marL="342900" indent="-342900" algn="just">
              <a:lnSpc>
                <a:spcPct val="130000"/>
              </a:lnSpc>
              <a:buFont typeface="+mj-ea"/>
              <a:buAutoNum type="circleNumDbPlain" startAt="8"/>
            </a:pPr>
            <a:r>
              <a:rPr lang="zh-CN" altLang="en-US" sz="1600" dirty="0" smtClean="0">
                <a:cs typeface="+mn-ea"/>
                <a:sym typeface="+mn-lt"/>
              </a:rPr>
              <a:t>严禁</a:t>
            </a:r>
            <a:r>
              <a:rPr lang="zh-CN" altLang="en-US" sz="1600" dirty="0">
                <a:cs typeface="+mn-ea"/>
                <a:sym typeface="+mn-lt"/>
              </a:rPr>
              <a:t>使用塔吊进行斜吊、斜拉和起吊地下埋设或凝结在地面上的重 </a:t>
            </a:r>
            <a:r>
              <a:rPr lang="zh-CN" altLang="en-US" sz="1600" dirty="0" smtClean="0">
                <a:cs typeface="+mn-ea"/>
                <a:sym typeface="+mn-lt"/>
              </a:rPr>
              <a:t>物</a:t>
            </a:r>
            <a:r>
              <a:rPr lang="zh-CN" altLang="en-US" sz="1600" dirty="0">
                <a:cs typeface="+mn-ea"/>
                <a:sym typeface="+mn-lt"/>
              </a:rPr>
              <a:t>， 施工现场的混凝土构件或模板、必须全部松动后方可起吊，</a:t>
            </a:r>
            <a:r>
              <a:rPr lang="zh-CN" altLang="en-US" sz="1600" dirty="0" smtClean="0">
                <a:cs typeface="+mn-ea"/>
                <a:sym typeface="+mn-lt"/>
              </a:rPr>
              <a:t>起重机</a:t>
            </a:r>
            <a:r>
              <a:rPr lang="zh-CN" altLang="en-US" sz="1600" dirty="0">
                <a:cs typeface="+mn-ea"/>
                <a:sym typeface="+mn-lt"/>
              </a:rPr>
              <a:t>必须按规定的起重性能作业，不得超负荷和起吊不明重量的</a:t>
            </a:r>
            <a:r>
              <a:rPr lang="zh-CN" altLang="en-US" sz="1600" dirty="0" smtClean="0">
                <a:cs typeface="+mn-ea"/>
                <a:sym typeface="+mn-lt"/>
              </a:rPr>
              <a:t>物件</a:t>
            </a:r>
            <a:r>
              <a:rPr lang="zh-CN" altLang="en-US" sz="1600" dirty="0">
                <a:cs typeface="+mn-ea"/>
                <a:sym typeface="+mn-lt"/>
              </a:rPr>
              <a:t>。</a:t>
            </a:r>
          </a:p>
          <a:p>
            <a:pPr marL="342900" indent="-342900" algn="just">
              <a:lnSpc>
                <a:spcPct val="130000"/>
              </a:lnSpc>
              <a:buFont typeface="+mj-ea"/>
              <a:buAutoNum type="circleNumDbPlain" startAt="8"/>
            </a:pPr>
            <a:r>
              <a:rPr lang="zh-CN" altLang="en-US" sz="1600" dirty="0" smtClean="0">
                <a:cs typeface="+mn-ea"/>
                <a:sym typeface="+mn-lt"/>
              </a:rPr>
              <a:t>起吊</a:t>
            </a:r>
            <a:r>
              <a:rPr lang="zh-CN" altLang="en-US" sz="1600" dirty="0">
                <a:cs typeface="+mn-ea"/>
                <a:sym typeface="+mn-lt"/>
              </a:rPr>
              <a:t>重物时应绑扎平稳和牢固，不得在重物上堆放或悬挂零星物件</a:t>
            </a:r>
            <a:r>
              <a:rPr lang="zh-CN" altLang="en-US" sz="1600" dirty="0" smtClean="0">
                <a:cs typeface="+mn-ea"/>
                <a:sym typeface="+mn-lt"/>
              </a:rPr>
              <a:t>。零星</a:t>
            </a:r>
            <a:r>
              <a:rPr lang="zh-CN" altLang="en-US" sz="1600" dirty="0">
                <a:cs typeface="+mn-ea"/>
                <a:sym typeface="+mn-lt"/>
              </a:rPr>
              <a:t>物件或物品必须用吊笼或钢丝绳绑扎牢固后起吊。绑扎</a:t>
            </a:r>
            <a:r>
              <a:rPr lang="zh-CN" altLang="en-US" sz="1600" dirty="0" smtClean="0">
                <a:cs typeface="+mn-ea"/>
                <a:sym typeface="+mn-lt"/>
              </a:rPr>
              <a:t>钢丝绳与</a:t>
            </a:r>
            <a:r>
              <a:rPr lang="zh-CN" altLang="en-US" sz="1600" dirty="0">
                <a:cs typeface="+mn-ea"/>
                <a:sym typeface="+mn-lt"/>
              </a:rPr>
              <a:t>物件的夹角不得小于</a:t>
            </a:r>
            <a:r>
              <a:rPr lang="en-US" altLang="zh-CN" sz="1600" dirty="0">
                <a:cs typeface="+mn-ea"/>
                <a:sym typeface="+mn-lt"/>
              </a:rPr>
              <a:t>30</a:t>
            </a:r>
            <a:r>
              <a:rPr lang="zh-CN" altLang="en-US" sz="1600" dirty="0">
                <a:cs typeface="+mn-ea"/>
                <a:sym typeface="+mn-lt"/>
              </a:rPr>
              <a:t>度。</a:t>
            </a:r>
          </a:p>
          <a:p>
            <a:pPr marL="342900" indent="-342900" algn="just">
              <a:lnSpc>
                <a:spcPct val="130000"/>
              </a:lnSpc>
              <a:buFont typeface="+mj-ea"/>
              <a:buAutoNum type="circleNumDbPlain" startAt="8"/>
            </a:pPr>
            <a:r>
              <a:rPr lang="zh-CN" altLang="en-US" sz="1600" dirty="0" smtClean="0">
                <a:cs typeface="+mn-ea"/>
                <a:sym typeface="+mn-lt"/>
              </a:rPr>
              <a:t>起吊</a:t>
            </a:r>
            <a:r>
              <a:rPr lang="zh-CN" altLang="en-US" sz="1600" dirty="0">
                <a:cs typeface="+mn-ea"/>
                <a:sym typeface="+mn-lt"/>
              </a:rPr>
              <a:t>满负荷或接近满负荷时、应先将重物吊起离地面</a:t>
            </a:r>
            <a:r>
              <a:rPr lang="en-US" altLang="zh-CN" sz="1600" dirty="0">
                <a:cs typeface="+mn-ea"/>
                <a:sym typeface="+mn-lt"/>
              </a:rPr>
              <a:t>20-50</a:t>
            </a:r>
            <a:r>
              <a:rPr lang="zh-CN" altLang="en-US" sz="1600" dirty="0">
                <a:cs typeface="+mn-ea"/>
                <a:sym typeface="+mn-lt"/>
              </a:rPr>
              <a:t>厘米</a:t>
            </a:r>
            <a:r>
              <a:rPr lang="zh-CN" altLang="en-US" sz="1600" dirty="0" smtClean="0">
                <a:cs typeface="+mn-ea"/>
                <a:sym typeface="+mn-lt"/>
              </a:rPr>
              <a:t>停机检查</a:t>
            </a:r>
            <a:r>
              <a:rPr lang="zh-CN" altLang="en-US" sz="1600" dirty="0">
                <a:cs typeface="+mn-ea"/>
                <a:sym typeface="+mn-lt"/>
              </a:rPr>
              <a:t>：起重机的稳定性、制动器的可靠性、重物的平稳性、绑扎</a:t>
            </a:r>
            <a:r>
              <a:rPr lang="zh-CN" altLang="en-US" sz="1600" dirty="0" smtClean="0">
                <a:cs typeface="+mn-ea"/>
                <a:sym typeface="+mn-lt"/>
              </a:rPr>
              <a:t>的牢固性</a:t>
            </a:r>
            <a:r>
              <a:rPr lang="zh-CN" altLang="en-US" sz="1600" dirty="0">
                <a:cs typeface="+mn-ea"/>
                <a:sym typeface="+mn-lt"/>
              </a:rPr>
              <a:t>。</a:t>
            </a:r>
          </a:p>
          <a:p>
            <a:pPr marL="342900" indent="-342900" algn="just">
              <a:lnSpc>
                <a:spcPct val="130000"/>
              </a:lnSpc>
              <a:buFont typeface="+mj-ea"/>
              <a:buAutoNum type="circleNumDbPlain" startAt="8"/>
            </a:pPr>
            <a:r>
              <a:rPr lang="zh-CN" altLang="en-US" sz="1600" dirty="0" smtClean="0">
                <a:cs typeface="+mn-ea"/>
                <a:sym typeface="+mn-lt"/>
              </a:rPr>
              <a:t>起重机</a:t>
            </a:r>
            <a:r>
              <a:rPr lang="zh-CN" altLang="en-US" sz="1600" dirty="0">
                <a:cs typeface="+mn-ea"/>
                <a:sym typeface="+mn-lt"/>
              </a:rPr>
              <a:t>提升和降落速度要均匀，严禁忽快忽慢和突然制动。左右</a:t>
            </a:r>
            <a:r>
              <a:rPr lang="zh-CN" altLang="en-US" sz="1600" dirty="0" smtClean="0">
                <a:cs typeface="+mn-ea"/>
                <a:sym typeface="+mn-lt"/>
              </a:rPr>
              <a:t>回转</a:t>
            </a:r>
            <a:r>
              <a:rPr lang="zh-CN" altLang="en-US" sz="1600" dirty="0">
                <a:cs typeface="+mn-ea"/>
                <a:sym typeface="+mn-lt"/>
              </a:rPr>
              <a:t>动作要平稳。当回转未停稳前不得作反向动作。</a:t>
            </a:r>
          </a:p>
          <a:p>
            <a:pPr marL="342900" indent="-342900" algn="just">
              <a:lnSpc>
                <a:spcPct val="130000"/>
              </a:lnSpc>
              <a:buFont typeface="+mj-ea"/>
              <a:buAutoNum type="circleNumDbPlain" startAt="8"/>
            </a:pPr>
            <a:r>
              <a:rPr lang="zh-CN" altLang="en-US" sz="1600" dirty="0" smtClean="0">
                <a:cs typeface="+mn-ea"/>
                <a:sym typeface="+mn-lt"/>
              </a:rPr>
              <a:t>起重机</a:t>
            </a:r>
            <a:r>
              <a:rPr lang="zh-CN" altLang="en-US" sz="1600" dirty="0">
                <a:cs typeface="+mn-ea"/>
                <a:sym typeface="+mn-lt"/>
              </a:rPr>
              <a:t>使用的钢丝绳应有制造厂技术证明文件作为使用依据，如</a:t>
            </a:r>
            <a:r>
              <a:rPr lang="zh-CN" altLang="en-US" sz="1600" dirty="0" smtClean="0">
                <a:cs typeface="+mn-ea"/>
                <a:sym typeface="+mn-lt"/>
              </a:rPr>
              <a:t>无证件</a:t>
            </a:r>
            <a:r>
              <a:rPr lang="zh-CN" altLang="en-US" sz="1600" dirty="0">
                <a:cs typeface="+mn-ea"/>
                <a:sym typeface="+mn-lt"/>
              </a:rPr>
              <a:t>时应经过试验合格后方可使用。卷筒上钢丝绳应连接牢固、</a:t>
            </a:r>
            <a:r>
              <a:rPr lang="zh-CN" altLang="en-US" sz="1600" dirty="0" smtClean="0">
                <a:cs typeface="+mn-ea"/>
                <a:sym typeface="+mn-lt"/>
              </a:rPr>
              <a:t>排列</a:t>
            </a:r>
            <a:r>
              <a:rPr lang="zh-CN" altLang="en-US" sz="1600" dirty="0">
                <a:cs typeface="+mn-ea"/>
                <a:sym typeface="+mn-lt"/>
              </a:rPr>
              <a:t>整齐、不得扭结、变形，所有钢丝绳不得有接头。</a:t>
            </a:r>
          </a:p>
          <a:p>
            <a:pPr marL="342900" indent="-342900" algn="just">
              <a:lnSpc>
                <a:spcPct val="130000"/>
              </a:lnSpc>
              <a:buFont typeface="+mj-ea"/>
              <a:buAutoNum type="circleNumDbPlain" startAt="8"/>
            </a:pPr>
            <a:r>
              <a:rPr lang="zh-CN" altLang="en-US" sz="1600" dirty="0" smtClean="0">
                <a:cs typeface="+mn-ea"/>
                <a:sym typeface="+mn-lt"/>
              </a:rPr>
              <a:t>工作</a:t>
            </a:r>
            <a:r>
              <a:rPr lang="zh-CN" altLang="en-US" sz="1600" dirty="0">
                <a:cs typeface="+mn-ea"/>
                <a:sym typeface="+mn-lt"/>
              </a:rPr>
              <a:t>完毕后，起重臂转到顺风方向，并将吊钩开到离臂杆顶端处</a:t>
            </a:r>
            <a:r>
              <a:rPr lang="en-US" altLang="zh-CN" sz="1600" dirty="0" smtClean="0">
                <a:cs typeface="+mn-ea"/>
                <a:sym typeface="+mn-lt"/>
              </a:rPr>
              <a:t>2-3</a:t>
            </a:r>
            <a:r>
              <a:rPr lang="zh-CN" altLang="en-US" sz="1600" dirty="0" smtClean="0">
                <a:cs typeface="+mn-ea"/>
                <a:sym typeface="+mn-lt"/>
              </a:rPr>
              <a:t>米</a:t>
            </a:r>
            <a:r>
              <a:rPr lang="zh-CN" altLang="en-US" sz="1600" dirty="0">
                <a:cs typeface="+mn-ea"/>
                <a:sym typeface="+mn-lt"/>
              </a:rPr>
              <a:t>位置</a:t>
            </a:r>
            <a:r>
              <a:rPr lang="zh-CN" altLang="en-US" sz="1600" dirty="0" smtClean="0">
                <a:cs typeface="+mn-ea"/>
                <a:sym typeface="+mn-lt"/>
              </a:rPr>
              <a:t>。</a:t>
            </a:r>
            <a:endParaRPr lang="zh-CN" altLang="en-US" sz="1600" dirty="0">
              <a:cs typeface="+mn-ea"/>
              <a:sym typeface="+mn-lt"/>
            </a:endParaRPr>
          </a:p>
        </p:txBody>
      </p:sp>
    </p:spTree>
    <p:extLst>
      <p:ext uri="{BB962C8B-B14F-4D97-AF65-F5344CB8AC3E}">
        <p14:creationId xmlns:p14="http://schemas.microsoft.com/office/powerpoint/2010/main" val="33954116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randombar(horizontal)">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randombar(horizontal)">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randombar(horizontal)">
                                      <p:cBhvr>
                                        <p:cTn id="17" dur="500"/>
                                        <p:tgtEl>
                                          <p:spTgt spid="3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randombar(horizontal)">
                                      <p:cBhvr>
                                        <p:cTn id="22" dur="500"/>
                                        <p:tgtEl>
                                          <p:spTgt spid="358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randombar(horizontal)">
                                      <p:cBhvr>
                                        <p:cTn id="27" dur="500"/>
                                        <p:tgtEl>
                                          <p:spTgt spid="358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5842">
                                            <p:txEl>
                                              <p:pRg st="5" end="5"/>
                                            </p:txEl>
                                          </p:spTgt>
                                        </p:tgtEl>
                                        <p:attrNameLst>
                                          <p:attrName>style.visibility</p:attrName>
                                        </p:attrNameLst>
                                      </p:cBhvr>
                                      <p:to>
                                        <p:strVal val="visible"/>
                                      </p:to>
                                    </p:set>
                                    <p:animEffect transition="in" filter="randombar(horizontal)">
                                      <p:cBhvr>
                                        <p:cTn id="32" dur="500"/>
                                        <p:tgtEl>
                                          <p:spTgt spid="358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920924-F977-411C-A842-FC445BE6F924}"/>
              </a:ext>
            </a:extLst>
          </p:cNvPr>
          <p:cNvSpPr>
            <a:spLocks noGrp="1" noChangeArrowheads="1"/>
          </p:cNvSpPr>
          <p:nvPr>
            <p:ph type="body" idx="4294967295"/>
          </p:nvPr>
        </p:nvSpPr>
        <p:spPr>
          <a:xfrm>
            <a:off x="584200" y="2113757"/>
            <a:ext cx="10833100" cy="4388643"/>
          </a:xfrm>
          <a:prstGeom prst="rect">
            <a:avLst/>
          </a:prstGeom>
        </p:spPr>
        <p:txBody>
          <a:bodyPr/>
          <a:lstStyle/>
          <a:p>
            <a:pPr marL="342900" indent="-342900" algn="just">
              <a:lnSpc>
                <a:spcPct val="110000"/>
              </a:lnSpc>
              <a:buFont typeface="+mj-ea"/>
              <a:buAutoNum type="circleNumDbPlain"/>
            </a:pPr>
            <a:r>
              <a:rPr lang="zh-CN" altLang="en-US" sz="1600" dirty="0" smtClean="0">
                <a:cs typeface="+mn-ea"/>
                <a:sym typeface="+mn-lt"/>
              </a:rPr>
              <a:t>施工</a:t>
            </a:r>
            <a:r>
              <a:rPr lang="zh-CN" altLang="en-US" sz="1600" dirty="0">
                <a:cs typeface="+mn-ea"/>
                <a:sym typeface="+mn-lt"/>
              </a:rPr>
              <a:t>电梯安装后，安全装置要经试验、检测合格后方可操作使用，电梯</a:t>
            </a:r>
            <a:r>
              <a:rPr lang="zh-CN" altLang="en-US" sz="1600" dirty="0" smtClean="0">
                <a:cs typeface="+mn-ea"/>
                <a:sym typeface="+mn-lt"/>
              </a:rPr>
              <a:t>必须</a:t>
            </a:r>
            <a:r>
              <a:rPr lang="zh-CN" altLang="en-US" sz="1600" dirty="0">
                <a:cs typeface="+mn-ea"/>
                <a:sym typeface="+mn-lt"/>
              </a:rPr>
              <a:t>由持证的专业司机操作。</a:t>
            </a:r>
          </a:p>
          <a:p>
            <a:pPr marL="342900" indent="-342900" algn="just">
              <a:lnSpc>
                <a:spcPct val="110000"/>
              </a:lnSpc>
              <a:buFont typeface="+mj-ea"/>
              <a:buAutoNum type="circleNumDbPlain"/>
            </a:pPr>
            <a:r>
              <a:rPr lang="zh-CN" altLang="en-US" sz="1600" dirty="0" smtClean="0">
                <a:cs typeface="+mn-ea"/>
                <a:sym typeface="+mn-lt"/>
              </a:rPr>
              <a:t>电梯</a:t>
            </a:r>
            <a:r>
              <a:rPr lang="zh-CN" altLang="en-US" sz="1600" dirty="0">
                <a:cs typeface="+mn-ea"/>
                <a:sym typeface="+mn-lt"/>
              </a:rPr>
              <a:t>底笼周围</a:t>
            </a:r>
            <a:r>
              <a:rPr lang="en-US" altLang="zh-CN" sz="1600" dirty="0">
                <a:cs typeface="+mn-ea"/>
                <a:sym typeface="+mn-lt"/>
              </a:rPr>
              <a:t>2.5M</a:t>
            </a:r>
            <a:r>
              <a:rPr lang="zh-CN" altLang="en-US" sz="1600" dirty="0">
                <a:cs typeface="+mn-ea"/>
                <a:sym typeface="+mn-lt"/>
              </a:rPr>
              <a:t>范围内，必须设置稳固的防护栏杆，各停靠层的过桥</a:t>
            </a:r>
            <a:r>
              <a:rPr lang="zh-CN" altLang="en-US" sz="1600" dirty="0" smtClean="0">
                <a:cs typeface="+mn-ea"/>
                <a:sym typeface="+mn-lt"/>
              </a:rPr>
              <a:t>和运输</a:t>
            </a:r>
            <a:r>
              <a:rPr lang="zh-CN" altLang="en-US" sz="1600" dirty="0">
                <a:cs typeface="+mn-ea"/>
                <a:sym typeface="+mn-lt"/>
              </a:rPr>
              <a:t>通道应平整牢固，出入口的栏杆应安全可靠。</a:t>
            </a:r>
          </a:p>
          <a:p>
            <a:pPr marL="342900" indent="-342900" algn="just">
              <a:lnSpc>
                <a:spcPct val="110000"/>
              </a:lnSpc>
              <a:buFont typeface="+mj-ea"/>
              <a:buAutoNum type="circleNumDbPlain"/>
            </a:pPr>
            <a:r>
              <a:rPr lang="zh-CN" altLang="en-US" sz="1600" dirty="0" smtClean="0">
                <a:cs typeface="+mn-ea"/>
                <a:sym typeface="+mn-lt"/>
              </a:rPr>
              <a:t>电梯</a:t>
            </a:r>
            <a:r>
              <a:rPr lang="zh-CN" altLang="en-US" sz="1600" dirty="0">
                <a:cs typeface="+mn-ea"/>
                <a:sym typeface="+mn-lt"/>
              </a:rPr>
              <a:t>每班首次运行时，应空载及满载试运行，将电梯笼升离地面</a:t>
            </a:r>
            <a:r>
              <a:rPr lang="en-US" altLang="zh-CN" sz="1600" dirty="0">
                <a:cs typeface="+mn-ea"/>
                <a:sym typeface="+mn-lt"/>
              </a:rPr>
              <a:t>1M</a:t>
            </a:r>
            <a:r>
              <a:rPr lang="zh-CN" altLang="en-US" sz="1600" dirty="0">
                <a:cs typeface="+mn-ea"/>
                <a:sym typeface="+mn-lt"/>
              </a:rPr>
              <a:t>左右</a:t>
            </a:r>
            <a:r>
              <a:rPr lang="zh-CN" altLang="en-US" sz="1600" dirty="0" smtClean="0">
                <a:cs typeface="+mn-ea"/>
                <a:sym typeface="+mn-lt"/>
              </a:rPr>
              <a:t>停车</a:t>
            </a:r>
            <a:r>
              <a:rPr lang="zh-CN" altLang="en-US" sz="1600" dirty="0">
                <a:cs typeface="+mn-ea"/>
                <a:sym typeface="+mn-lt"/>
              </a:rPr>
              <a:t>、检查制动器灵活性，确认正常后方可投入运行。</a:t>
            </a:r>
          </a:p>
          <a:p>
            <a:pPr marL="342900" indent="-342900" algn="just">
              <a:lnSpc>
                <a:spcPct val="110000"/>
              </a:lnSpc>
              <a:buFont typeface="+mj-ea"/>
              <a:buAutoNum type="circleNumDbPlain"/>
            </a:pPr>
            <a:r>
              <a:rPr lang="zh-CN" altLang="en-US" sz="1600" dirty="0" smtClean="0">
                <a:cs typeface="+mn-ea"/>
                <a:sym typeface="+mn-lt"/>
              </a:rPr>
              <a:t>限速</a:t>
            </a:r>
            <a:r>
              <a:rPr lang="zh-CN" altLang="en-US" sz="1600" dirty="0">
                <a:cs typeface="+mn-ea"/>
                <a:sym typeface="+mn-lt"/>
              </a:rPr>
              <a:t>器、制动器等安全装置必须由专人管理，并按规定进行调试检查，</a:t>
            </a:r>
            <a:r>
              <a:rPr lang="zh-CN" altLang="en-US" sz="1600" dirty="0" smtClean="0">
                <a:cs typeface="+mn-ea"/>
                <a:sym typeface="+mn-lt"/>
              </a:rPr>
              <a:t>保持</a:t>
            </a:r>
            <a:r>
              <a:rPr lang="zh-CN" altLang="en-US" sz="1600" dirty="0">
                <a:cs typeface="+mn-ea"/>
                <a:sym typeface="+mn-lt"/>
              </a:rPr>
              <a:t>其灵敏度可靠。</a:t>
            </a:r>
          </a:p>
          <a:p>
            <a:pPr marL="342900" indent="-342900" algn="just">
              <a:lnSpc>
                <a:spcPct val="110000"/>
              </a:lnSpc>
              <a:buFont typeface="+mj-ea"/>
              <a:buAutoNum type="circleNumDbPlain"/>
            </a:pPr>
            <a:r>
              <a:rPr lang="zh-CN" altLang="en-US" sz="1600" dirty="0" smtClean="0">
                <a:cs typeface="+mn-ea"/>
                <a:sym typeface="+mn-lt"/>
              </a:rPr>
              <a:t>电梯</a:t>
            </a:r>
            <a:r>
              <a:rPr lang="zh-CN" altLang="en-US" sz="1600" dirty="0">
                <a:cs typeface="+mn-ea"/>
                <a:sym typeface="+mn-lt"/>
              </a:rPr>
              <a:t>笼乘人载物时应使荷载均匀分布，严禁超载使用，严格控制载运重量。</a:t>
            </a:r>
          </a:p>
          <a:p>
            <a:pPr marL="342900" indent="-342900" algn="just">
              <a:lnSpc>
                <a:spcPct val="110000"/>
              </a:lnSpc>
              <a:buFont typeface="+mj-ea"/>
              <a:buAutoNum type="circleNumDbPlain"/>
            </a:pPr>
            <a:r>
              <a:rPr lang="zh-CN" altLang="en-US" sz="1600" dirty="0" smtClean="0">
                <a:cs typeface="+mn-ea"/>
                <a:sym typeface="+mn-lt"/>
              </a:rPr>
              <a:t>电梯</a:t>
            </a:r>
            <a:r>
              <a:rPr lang="zh-CN" altLang="en-US" sz="1600" dirty="0">
                <a:cs typeface="+mn-ea"/>
                <a:sym typeface="+mn-lt"/>
              </a:rPr>
              <a:t>运行至最上层和最下层时仍要操纵按钮，严禁以行程限位开关自动</a:t>
            </a:r>
            <a:r>
              <a:rPr lang="zh-CN" altLang="en-US" sz="1600" dirty="0" smtClean="0">
                <a:cs typeface="+mn-ea"/>
                <a:sym typeface="+mn-lt"/>
              </a:rPr>
              <a:t>碰撞</a:t>
            </a:r>
            <a:r>
              <a:rPr lang="zh-CN" altLang="en-US" sz="1600" dirty="0">
                <a:cs typeface="+mn-ea"/>
                <a:sym typeface="+mn-lt"/>
              </a:rPr>
              <a:t>的方法停车。</a:t>
            </a:r>
          </a:p>
          <a:p>
            <a:pPr marL="342900" indent="-342900" algn="just">
              <a:lnSpc>
                <a:spcPct val="110000"/>
              </a:lnSpc>
              <a:buFont typeface="+mj-ea"/>
              <a:buAutoNum type="circleNumDbPlain"/>
            </a:pPr>
            <a:r>
              <a:rPr lang="zh-CN" altLang="en-US" sz="1600" dirty="0" smtClean="0">
                <a:cs typeface="+mn-ea"/>
                <a:sym typeface="+mn-lt"/>
              </a:rPr>
              <a:t>多</a:t>
            </a:r>
            <a:r>
              <a:rPr lang="zh-CN" altLang="en-US" sz="1600" dirty="0">
                <a:cs typeface="+mn-ea"/>
                <a:sym typeface="+mn-lt"/>
              </a:rPr>
              <a:t>层施工交叉作业同时使用电梯时，要明确联络信号。风力达</a:t>
            </a:r>
            <a:r>
              <a:rPr lang="en-US" altLang="zh-CN" sz="1600" dirty="0">
                <a:cs typeface="+mn-ea"/>
                <a:sym typeface="+mn-lt"/>
              </a:rPr>
              <a:t>6</a:t>
            </a:r>
            <a:r>
              <a:rPr lang="zh-CN" altLang="en-US" sz="1600" dirty="0">
                <a:cs typeface="+mn-ea"/>
                <a:sym typeface="+mn-lt"/>
              </a:rPr>
              <a:t>级以上应</a:t>
            </a:r>
            <a:r>
              <a:rPr lang="zh-CN" altLang="en-US" sz="1600" dirty="0" smtClean="0">
                <a:cs typeface="+mn-ea"/>
                <a:sym typeface="+mn-lt"/>
              </a:rPr>
              <a:t>停止</a:t>
            </a:r>
            <a:r>
              <a:rPr lang="zh-CN" altLang="en-US" sz="1600" dirty="0">
                <a:cs typeface="+mn-ea"/>
                <a:sym typeface="+mn-lt"/>
              </a:rPr>
              <a:t>使用电梯、并将电梯降到底层。</a:t>
            </a:r>
          </a:p>
          <a:p>
            <a:pPr marL="342900" indent="-342900" algn="just">
              <a:lnSpc>
                <a:spcPct val="110000"/>
              </a:lnSpc>
              <a:buFont typeface="+mj-ea"/>
              <a:buAutoNum type="circleNumDbPlain"/>
            </a:pPr>
            <a:r>
              <a:rPr lang="zh-CN" altLang="en-US" sz="1600" dirty="0" smtClean="0">
                <a:cs typeface="+mn-ea"/>
                <a:sym typeface="+mn-lt"/>
              </a:rPr>
              <a:t>各</a:t>
            </a:r>
            <a:r>
              <a:rPr lang="zh-CN" altLang="en-US" sz="1600" dirty="0">
                <a:cs typeface="+mn-ea"/>
                <a:sym typeface="+mn-lt"/>
              </a:rPr>
              <a:t>停靠层通道口处应安装栏杆或安全门，其它周边各处应用栏杆和立网</a:t>
            </a:r>
            <a:r>
              <a:rPr lang="zh-CN" altLang="en-US" sz="1600" dirty="0" smtClean="0">
                <a:cs typeface="+mn-ea"/>
                <a:sym typeface="+mn-lt"/>
              </a:rPr>
              <a:t>等材料</a:t>
            </a:r>
            <a:r>
              <a:rPr lang="zh-CN" altLang="en-US" sz="1600" dirty="0">
                <a:cs typeface="+mn-ea"/>
                <a:sym typeface="+mn-lt"/>
              </a:rPr>
              <a:t>封闭。</a:t>
            </a:r>
          </a:p>
          <a:p>
            <a:pPr marL="342900" indent="-342900" algn="just">
              <a:lnSpc>
                <a:spcPct val="110000"/>
              </a:lnSpc>
              <a:buFont typeface="+mj-ea"/>
              <a:buAutoNum type="circleNumDbPlain"/>
            </a:pPr>
            <a:r>
              <a:rPr lang="zh-CN" altLang="en-US" sz="1600" dirty="0" smtClean="0">
                <a:cs typeface="+mn-ea"/>
                <a:sym typeface="+mn-lt"/>
              </a:rPr>
              <a:t>当</a:t>
            </a:r>
            <a:r>
              <a:rPr lang="zh-CN" altLang="en-US" sz="1600" dirty="0">
                <a:cs typeface="+mn-ea"/>
                <a:sym typeface="+mn-lt"/>
              </a:rPr>
              <a:t>电梯未切断总源开关前，司机不能离开操作岗位。作业完后、将电梯</a:t>
            </a:r>
            <a:r>
              <a:rPr lang="zh-CN" altLang="en-US" sz="1600" dirty="0" smtClean="0">
                <a:cs typeface="+mn-ea"/>
                <a:sym typeface="+mn-lt"/>
              </a:rPr>
              <a:t>降到</a:t>
            </a:r>
            <a:r>
              <a:rPr lang="zh-CN" altLang="en-US" sz="1600" dirty="0">
                <a:cs typeface="+mn-ea"/>
                <a:sym typeface="+mn-lt"/>
              </a:rPr>
              <a:t>底层，各控制开关扳至零位，切断电源，锁好闸箱门和电梯门</a:t>
            </a:r>
            <a:r>
              <a:rPr lang="zh-CN" altLang="en-US" sz="1600" dirty="0" smtClean="0">
                <a:cs typeface="+mn-ea"/>
                <a:sym typeface="+mn-lt"/>
              </a:rPr>
              <a:t>。</a:t>
            </a:r>
            <a:r>
              <a:rPr lang="zh-CN" altLang="en-US" sz="1600" dirty="0">
                <a:cs typeface="+mn-ea"/>
                <a:sym typeface="+mn-lt"/>
              </a:rPr>
              <a:t> </a:t>
            </a:r>
          </a:p>
        </p:txBody>
      </p:sp>
      <p:sp>
        <p:nvSpPr>
          <p:cNvPr id="5" name="矩形 4"/>
          <p:cNvSpPr/>
          <p:nvPr/>
        </p:nvSpPr>
        <p:spPr>
          <a:xfrm>
            <a:off x="1549401" y="1391925"/>
            <a:ext cx="14731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793269" y="1538030"/>
            <a:ext cx="1229331"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800" b="1" dirty="0" smtClean="0">
                <a:solidFill>
                  <a:schemeClr val="bg1"/>
                </a:solidFill>
                <a:latin typeface="+mn-lt"/>
                <a:ea typeface="+mn-ea"/>
                <a:cs typeface="+mn-ea"/>
                <a:sym typeface="+mn-lt"/>
              </a:rPr>
              <a:t>电 梯</a:t>
            </a:r>
            <a:endParaRPr lang="zh-CN" altLang="en-US" sz="2800" b="1" dirty="0">
              <a:solidFill>
                <a:schemeClr val="bg1"/>
              </a:solidFill>
              <a:latin typeface="+mn-lt"/>
              <a:ea typeface="+mn-ea"/>
              <a:cs typeface="+mn-ea"/>
              <a:sym typeface="+mn-lt"/>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b="-2967"/>
          <a:stretch/>
        </p:blipFill>
        <p:spPr>
          <a:xfrm>
            <a:off x="485170" y="1450683"/>
            <a:ext cx="1064230" cy="643488"/>
          </a:xfrm>
          <a:prstGeom prst="rect">
            <a:avLst/>
          </a:prstGeom>
        </p:spPr>
      </p:pic>
    </p:spTree>
    <p:extLst>
      <p:ext uri="{BB962C8B-B14F-4D97-AF65-F5344CB8AC3E}">
        <p14:creationId xmlns:p14="http://schemas.microsoft.com/office/powerpoint/2010/main" val="34733915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6867">
                                            <p:txEl>
                                              <p:pRg st="0" end="0"/>
                                            </p:txEl>
                                          </p:spTgt>
                                        </p:tgtEl>
                                        <p:attrNameLst>
                                          <p:attrName>style.visibility</p:attrName>
                                        </p:attrNameLst>
                                      </p:cBhvr>
                                      <p:to>
                                        <p:strVal val="visible"/>
                                      </p:to>
                                    </p:set>
                                    <p:animEffect transition="in" filter="randombar(horizontal)">
                                      <p:cBhvr>
                                        <p:cTn id="24" dur="500"/>
                                        <p:tgtEl>
                                          <p:spTgt spid="3686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867">
                                            <p:txEl>
                                              <p:pRg st="1" end="1"/>
                                            </p:txEl>
                                          </p:spTgt>
                                        </p:tgtEl>
                                        <p:attrNameLst>
                                          <p:attrName>style.visibility</p:attrName>
                                        </p:attrNameLst>
                                      </p:cBhvr>
                                      <p:to>
                                        <p:strVal val="visible"/>
                                      </p:to>
                                    </p:set>
                                    <p:animEffect transition="in" filter="randombar(horizontal)">
                                      <p:cBhvr>
                                        <p:cTn id="29" dur="500"/>
                                        <p:tgtEl>
                                          <p:spTgt spid="3686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6867">
                                            <p:txEl>
                                              <p:pRg st="2" end="2"/>
                                            </p:txEl>
                                          </p:spTgt>
                                        </p:tgtEl>
                                        <p:attrNameLst>
                                          <p:attrName>style.visibility</p:attrName>
                                        </p:attrNameLst>
                                      </p:cBhvr>
                                      <p:to>
                                        <p:strVal val="visible"/>
                                      </p:to>
                                    </p:set>
                                    <p:animEffect transition="in" filter="randombar(horizontal)">
                                      <p:cBhvr>
                                        <p:cTn id="34" dur="500"/>
                                        <p:tgtEl>
                                          <p:spTgt spid="3686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6867">
                                            <p:txEl>
                                              <p:pRg st="3" end="3"/>
                                            </p:txEl>
                                          </p:spTgt>
                                        </p:tgtEl>
                                        <p:attrNameLst>
                                          <p:attrName>style.visibility</p:attrName>
                                        </p:attrNameLst>
                                      </p:cBhvr>
                                      <p:to>
                                        <p:strVal val="visible"/>
                                      </p:to>
                                    </p:set>
                                    <p:animEffect transition="in" filter="randombar(horizontal)">
                                      <p:cBhvr>
                                        <p:cTn id="39" dur="500"/>
                                        <p:tgtEl>
                                          <p:spTgt spid="3686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6867">
                                            <p:txEl>
                                              <p:pRg st="4" end="4"/>
                                            </p:txEl>
                                          </p:spTgt>
                                        </p:tgtEl>
                                        <p:attrNameLst>
                                          <p:attrName>style.visibility</p:attrName>
                                        </p:attrNameLst>
                                      </p:cBhvr>
                                      <p:to>
                                        <p:strVal val="visible"/>
                                      </p:to>
                                    </p:set>
                                    <p:animEffect transition="in" filter="randombar(horizontal)">
                                      <p:cBhvr>
                                        <p:cTn id="44" dur="500"/>
                                        <p:tgtEl>
                                          <p:spTgt spid="3686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6867">
                                            <p:txEl>
                                              <p:pRg st="5" end="5"/>
                                            </p:txEl>
                                          </p:spTgt>
                                        </p:tgtEl>
                                        <p:attrNameLst>
                                          <p:attrName>style.visibility</p:attrName>
                                        </p:attrNameLst>
                                      </p:cBhvr>
                                      <p:to>
                                        <p:strVal val="visible"/>
                                      </p:to>
                                    </p:set>
                                    <p:animEffect transition="in" filter="randombar(horizontal)">
                                      <p:cBhvr>
                                        <p:cTn id="49" dur="500"/>
                                        <p:tgtEl>
                                          <p:spTgt spid="3686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6867">
                                            <p:txEl>
                                              <p:pRg st="6" end="6"/>
                                            </p:txEl>
                                          </p:spTgt>
                                        </p:tgtEl>
                                        <p:attrNameLst>
                                          <p:attrName>style.visibility</p:attrName>
                                        </p:attrNameLst>
                                      </p:cBhvr>
                                      <p:to>
                                        <p:strVal val="visible"/>
                                      </p:to>
                                    </p:set>
                                    <p:animEffect transition="in" filter="randombar(horizontal)">
                                      <p:cBhvr>
                                        <p:cTn id="54" dur="500"/>
                                        <p:tgtEl>
                                          <p:spTgt spid="3686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6867">
                                            <p:txEl>
                                              <p:pRg st="7" end="7"/>
                                            </p:txEl>
                                          </p:spTgt>
                                        </p:tgtEl>
                                        <p:attrNameLst>
                                          <p:attrName>style.visibility</p:attrName>
                                        </p:attrNameLst>
                                      </p:cBhvr>
                                      <p:to>
                                        <p:strVal val="visible"/>
                                      </p:to>
                                    </p:set>
                                    <p:animEffect transition="in" filter="randombar(horizontal)">
                                      <p:cBhvr>
                                        <p:cTn id="59" dur="500"/>
                                        <p:tgtEl>
                                          <p:spTgt spid="3686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36867">
                                            <p:txEl>
                                              <p:pRg st="8" end="8"/>
                                            </p:txEl>
                                          </p:spTgt>
                                        </p:tgtEl>
                                        <p:attrNameLst>
                                          <p:attrName>style.visibility</p:attrName>
                                        </p:attrNameLst>
                                      </p:cBhvr>
                                      <p:to>
                                        <p:strVal val="visible"/>
                                      </p:to>
                                    </p:set>
                                    <p:animEffect transition="in" filter="randombar(horizontal)">
                                      <p:cBhvr>
                                        <p:cTn id="64" dur="500"/>
                                        <p:tgtEl>
                                          <p:spTgt spid="36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0DE2C9-C938-477D-B869-6BE90915FC90}"/>
              </a:ext>
            </a:extLst>
          </p:cNvPr>
          <p:cNvSpPr>
            <a:spLocks noGrp="1" noChangeArrowheads="1"/>
          </p:cNvSpPr>
          <p:nvPr>
            <p:ph type="body" idx="4294967295"/>
          </p:nvPr>
        </p:nvSpPr>
        <p:spPr>
          <a:xfrm>
            <a:off x="485170" y="2361702"/>
            <a:ext cx="11033730" cy="3808412"/>
          </a:xfrm>
          <a:prstGeom prst="rect">
            <a:avLst/>
          </a:prstGeom>
        </p:spPr>
        <p:txBody>
          <a:bodyPr/>
          <a:lstStyle/>
          <a:p>
            <a:pPr marL="571500" indent="-342900" eaLnBrk="1" hangingPunct="1">
              <a:lnSpc>
                <a:spcPct val="130000"/>
              </a:lnSpc>
              <a:buFont typeface="+mj-ea"/>
              <a:buAutoNum type="circleNumDbPlain"/>
            </a:pPr>
            <a:r>
              <a:rPr lang="zh-CN" altLang="en-US" sz="1600" dirty="0" smtClean="0">
                <a:cs typeface="+mn-ea"/>
                <a:sym typeface="+mn-lt"/>
              </a:rPr>
              <a:t>工作环境</a:t>
            </a:r>
            <a:r>
              <a:rPr lang="zh-CN" altLang="en-US" sz="1600" dirty="0">
                <a:cs typeface="+mn-ea"/>
                <a:sym typeface="+mn-lt"/>
              </a:rPr>
              <a:t>应干燥整洁，废油、废棉纱不准随地乱丢。原材料、　 半成品、成品必须堆放整齐，严禁堵塞通道。</a:t>
            </a:r>
          </a:p>
          <a:p>
            <a:pPr marL="571500" indent="-342900" algn="just" eaLnBrk="1" hangingPunct="1">
              <a:lnSpc>
                <a:spcPct val="130000"/>
              </a:lnSpc>
              <a:buFont typeface="+mj-ea"/>
              <a:buAutoNum type="circleNumDbPlain"/>
            </a:pPr>
            <a:r>
              <a:rPr lang="zh-CN" altLang="en-US" sz="1600" dirty="0" smtClean="0">
                <a:cs typeface="+mn-ea"/>
                <a:sym typeface="+mn-lt"/>
              </a:rPr>
              <a:t>操作</a:t>
            </a:r>
            <a:r>
              <a:rPr lang="zh-CN" altLang="en-US" sz="1600" dirty="0">
                <a:cs typeface="+mn-ea"/>
                <a:sym typeface="+mn-lt"/>
              </a:rPr>
              <a:t>机床时要站在木板上，不准脚踩或靠机床，操作人员头　 部不得靠近旋转部分，禁止戴手套和用管子套在手柄上加力 　 钻孔。</a:t>
            </a:r>
          </a:p>
          <a:p>
            <a:pPr marL="571500" indent="-342900" algn="just" eaLnBrk="1" hangingPunct="1">
              <a:lnSpc>
                <a:spcPct val="130000"/>
              </a:lnSpc>
              <a:buFont typeface="+mj-ea"/>
              <a:buAutoNum type="circleNumDbPlain"/>
            </a:pPr>
            <a:r>
              <a:rPr lang="zh-CN" altLang="en-US" sz="1600" dirty="0" smtClean="0">
                <a:cs typeface="+mn-ea"/>
                <a:sym typeface="+mn-lt"/>
              </a:rPr>
              <a:t>使用</a:t>
            </a:r>
            <a:r>
              <a:rPr lang="zh-CN" altLang="en-US" sz="1600" dirty="0">
                <a:cs typeface="+mn-ea"/>
                <a:sym typeface="+mn-lt"/>
              </a:rPr>
              <a:t>钻床钻物件时，必须用夹钳或螺丝卡固定，严禁用手拿　 着钻，要扣好衣服袖口。</a:t>
            </a:r>
          </a:p>
          <a:p>
            <a:pPr marL="571500" indent="-342900" algn="just" eaLnBrk="1" hangingPunct="1">
              <a:lnSpc>
                <a:spcPct val="130000"/>
              </a:lnSpc>
              <a:buFont typeface="+mj-ea"/>
              <a:buAutoNum type="circleNumDbPlain"/>
            </a:pPr>
            <a:r>
              <a:rPr lang="zh-CN" altLang="en-US" sz="1600" dirty="0" smtClean="0">
                <a:cs typeface="+mn-ea"/>
                <a:sym typeface="+mn-lt"/>
              </a:rPr>
              <a:t>禁止</a:t>
            </a:r>
            <a:r>
              <a:rPr lang="zh-CN" altLang="en-US" sz="1600" dirty="0">
                <a:cs typeface="+mn-ea"/>
                <a:sym typeface="+mn-lt"/>
              </a:rPr>
              <a:t>在运转的机床上面递送工夹具及其它物品，机床运转中　 不准用手清除铁屑，不准用手检查运动中的工具和工件。</a:t>
            </a:r>
          </a:p>
          <a:p>
            <a:pPr marL="571500" indent="-342900" algn="just" eaLnBrk="1" hangingPunct="1">
              <a:lnSpc>
                <a:spcPct val="130000"/>
              </a:lnSpc>
              <a:buFont typeface="+mj-ea"/>
              <a:buAutoNum type="circleNumDbPlain"/>
            </a:pPr>
            <a:r>
              <a:rPr lang="zh-CN" altLang="en-US" sz="1600" dirty="0" smtClean="0">
                <a:cs typeface="+mn-ea"/>
                <a:sym typeface="+mn-lt"/>
              </a:rPr>
              <a:t>钻</a:t>
            </a:r>
            <a:r>
              <a:rPr lang="zh-CN" altLang="en-US" sz="1600" dirty="0">
                <a:cs typeface="+mn-ea"/>
                <a:sym typeface="+mn-lt"/>
              </a:rPr>
              <a:t>做工件时、工件下面应垫好平整木板，加工工件长度超过　 床头箱外一米时、必须搭设支架。</a:t>
            </a:r>
          </a:p>
          <a:p>
            <a:pPr marL="571500" indent="-342900" algn="just" eaLnBrk="1" hangingPunct="1">
              <a:lnSpc>
                <a:spcPct val="130000"/>
              </a:lnSpc>
              <a:buFont typeface="+mj-ea"/>
              <a:buAutoNum type="circleNumDbPlain"/>
            </a:pPr>
            <a:r>
              <a:rPr lang="zh-CN" altLang="en-US" sz="1600" dirty="0" smtClean="0">
                <a:cs typeface="+mn-ea"/>
                <a:sym typeface="+mn-lt"/>
              </a:rPr>
              <a:t>机床</a:t>
            </a:r>
            <a:r>
              <a:rPr lang="zh-CN" altLang="en-US" sz="1600" dirty="0">
                <a:cs typeface="+mn-ea"/>
                <a:sym typeface="+mn-lt"/>
              </a:rPr>
              <a:t>运转中如遇停电，应切断电源、退出刀架。注意安全用　 电，电线不准乱拉乱拖。</a:t>
            </a:r>
          </a:p>
          <a:p>
            <a:pPr marL="571500" indent="-342900" algn="just" eaLnBrk="1" hangingPunct="1">
              <a:lnSpc>
                <a:spcPct val="130000"/>
              </a:lnSpc>
              <a:buFont typeface="+mj-ea"/>
              <a:buAutoNum type="circleNumDbPlain"/>
            </a:pPr>
            <a:r>
              <a:rPr lang="zh-CN" altLang="en-US" sz="1600" dirty="0" smtClean="0">
                <a:cs typeface="+mn-ea"/>
                <a:sym typeface="+mn-lt"/>
              </a:rPr>
              <a:t>机修</a:t>
            </a:r>
            <a:r>
              <a:rPr lang="zh-CN" altLang="en-US" sz="1600" dirty="0">
                <a:cs typeface="+mn-ea"/>
                <a:sym typeface="+mn-lt"/>
              </a:rPr>
              <a:t>、保养工作，必须在停车后进行，检修时应先切断电源。　 机床工作室严禁其他人员进入，下班停机断电锁门。</a:t>
            </a:r>
            <a:endParaRPr lang="en-US" altLang="zh-CN" sz="1600" dirty="0">
              <a:cs typeface="+mn-ea"/>
              <a:sym typeface="+mn-lt"/>
            </a:endParaRPr>
          </a:p>
        </p:txBody>
      </p:sp>
      <p:sp>
        <p:nvSpPr>
          <p:cNvPr id="4" name="矩形 3"/>
          <p:cNvSpPr/>
          <p:nvPr/>
        </p:nvSpPr>
        <p:spPr>
          <a:xfrm>
            <a:off x="1549401" y="1557025"/>
            <a:ext cx="296946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899584" y="1659456"/>
            <a:ext cx="2524731"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800" b="1" spc="300" dirty="0" smtClean="0">
                <a:solidFill>
                  <a:schemeClr val="bg1"/>
                </a:solidFill>
                <a:latin typeface="+mn-lt"/>
                <a:ea typeface="+mn-ea"/>
                <a:cs typeface="+mn-ea"/>
                <a:sym typeface="+mn-lt"/>
              </a:rPr>
              <a:t>钻床、车床</a:t>
            </a:r>
            <a:endParaRPr lang="zh-CN" altLang="en-US" sz="2800" b="1" spc="300" dirty="0">
              <a:solidFill>
                <a:schemeClr val="bg1"/>
              </a:solidFill>
              <a:latin typeface="+mn-lt"/>
              <a:ea typeface="+mn-ea"/>
              <a:cs typeface="+mn-ea"/>
              <a:sym typeface="+mn-lt"/>
            </a:endParaRPr>
          </a:p>
        </p:txBody>
      </p:sp>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b="-2967"/>
          <a:stretch/>
        </p:blipFill>
        <p:spPr>
          <a:xfrm>
            <a:off x="485170" y="1615783"/>
            <a:ext cx="1064230" cy="643488"/>
          </a:xfrm>
          <a:prstGeom prst="rect">
            <a:avLst/>
          </a:prstGeom>
        </p:spPr>
      </p:pic>
    </p:spTree>
    <p:extLst>
      <p:ext uri="{BB962C8B-B14F-4D97-AF65-F5344CB8AC3E}">
        <p14:creationId xmlns:p14="http://schemas.microsoft.com/office/powerpoint/2010/main" val="3459290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7890">
                                            <p:txEl>
                                              <p:pRg st="0" end="0"/>
                                            </p:txEl>
                                          </p:spTgt>
                                        </p:tgtEl>
                                        <p:attrNameLst>
                                          <p:attrName>style.visibility</p:attrName>
                                        </p:attrNameLst>
                                      </p:cBhvr>
                                      <p:to>
                                        <p:strVal val="visible"/>
                                      </p:to>
                                    </p:set>
                                    <p:animEffect transition="in" filter="randombar(horizontal)">
                                      <p:cBhvr>
                                        <p:cTn id="24" dur="500"/>
                                        <p:tgtEl>
                                          <p:spTgt spid="3789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7890">
                                            <p:txEl>
                                              <p:pRg st="1" end="1"/>
                                            </p:txEl>
                                          </p:spTgt>
                                        </p:tgtEl>
                                        <p:attrNameLst>
                                          <p:attrName>style.visibility</p:attrName>
                                        </p:attrNameLst>
                                      </p:cBhvr>
                                      <p:to>
                                        <p:strVal val="visible"/>
                                      </p:to>
                                    </p:set>
                                    <p:animEffect transition="in" filter="randombar(horizontal)">
                                      <p:cBhvr>
                                        <p:cTn id="29" dur="500"/>
                                        <p:tgtEl>
                                          <p:spTgt spid="3789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7890">
                                            <p:txEl>
                                              <p:pRg st="2" end="2"/>
                                            </p:txEl>
                                          </p:spTgt>
                                        </p:tgtEl>
                                        <p:attrNameLst>
                                          <p:attrName>style.visibility</p:attrName>
                                        </p:attrNameLst>
                                      </p:cBhvr>
                                      <p:to>
                                        <p:strVal val="visible"/>
                                      </p:to>
                                    </p:set>
                                    <p:animEffect transition="in" filter="randombar(horizontal)">
                                      <p:cBhvr>
                                        <p:cTn id="34" dur="500"/>
                                        <p:tgtEl>
                                          <p:spTgt spid="3789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7890">
                                            <p:txEl>
                                              <p:pRg st="3" end="3"/>
                                            </p:txEl>
                                          </p:spTgt>
                                        </p:tgtEl>
                                        <p:attrNameLst>
                                          <p:attrName>style.visibility</p:attrName>
                                        </p:attrNameLst>
                                      </p:cBhvr>
                                      <p:to>
                                        <p:strVal val="visible"/>
                                      </p:to>
                                    </p:set>
                                    <p:animEffect transition="in" filter="randombar(horizontal)">
                                      <p:cBhvr>
                                        <p:cTn id="39" dur="500"/>
                                        <p:tgtEl>
                                          <p:spTgt spid="3789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7890">
                                            <p:txEl>
                                              <p:pRg st="4" end="4"/>
                                            </p:txEl>
                                          </p:spTgt>
                                        </p:tgtEl>
                                        <p:attrNameLst>
                                          <p:attrName>style.visibility</p:attrName>
                                        </p:attrNameLst>
                                      </p:cBhvr>
                                      <p:to>
                                        <p:strVal val="visible"/>
                                      </p:to>
                                    </p:set>
                                    <p:animEffect transition="in" filter="randombar(horizontal)">
                                      <p:cBhvr>
                                        <p:cTn id="44" dur="500"/>
                                        <p:tgtEl>
                                          <p:spTgt spid="37890">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7890">
                                            <p:txEl>
                                              <p:pRg st="5" end="5"/>
                                            </p:txEl>
                                          </p:spTgt>
                                        </p:tgtEl>
                                        <p:attrNameLst>
                                          <p:attrName>style.visibility</p:attrName>
                                        </p:attrNameLst>
                                      </p:cBhvr>
                                      <p:to>
                                        <p:strVal val="visible"/>
                                      </p:to>
                                    </p:set>
                                    <p:animEffect transition="in" filter="randombar(horizontal)">
                                      <p:cBhvr>
                                        <p:cTn id="49" dur="500"/>
                                        <p:tgtEl>
                                          <p:spTgt spid="37890">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7890">
                                            <p:txEl>
                                              <p:pRg st="6" end="6"/>
                                            </p:txEl>
                                          </p:spTgt>
                                        </p:tgtEl>
                                        <p:attrNameLst>
                                          <p:attrName>style.visibility</p:attrName>
                                        </p:attrNameLst>
                                      </p:cBhvr>
                                      <p:to>
                                        <p:strVal val="visible"/>
                                      </p:to>
                                    </p:set>
                                    <p:animEffect transition="in" filter="randombar(horizontal)">
                                      <p:cBhvr>
                                        <p:cTn id="54" dur="500"/>
                                        <p:tgtEl>
                                          <p:spTgt spid="378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37FEA7C-C7EA-4F5E-ADCE-ABDEF6AF857A}"/>
              </a:ext>
            </a:extLst>
          </p:cNvPr>
          <p:cNvSpPr>
            <a:spLocks noGrp="1" noChangeArrowheads="1"/>
          </p:cNvSpPr>
          <p:nvPr>
            <p:ph type="body" idx="4294967295"/>
          </p:nvPr>
        </p:nvSpPr>
        <p:spPr>
          <a:xfrm>
            <a:off x="632670" y="2523631"/>
            <a:ext cx="7772400" cy="4114800"/>
          </a:xfrm>
          <a:prstGeom prst="rect">
            <a:avLst/>
          </a:prstGeom>
        </p:spPr>
        <p:txBody>
          <a:bodyPr/>
          <a:lstStyle/>
          <a:p>
            <a:pPr marL="571500" indent="-342900">
              <a:lnSpc>
                <a:spcPct val="130000"/>
              </a:lnSpc>
              <a:buFont typeface="+mj-ea"/>
              <a:buAutoNum type="circleNumDbPlain"/>
            </a:pPr>
            <a:r>
              <a:rPr lang="zh-CN" altLang="en-US" sz="1600" dirty="0">
                <a:cs typeface="+mn-ea"/>
                <a:sym typeface="+mn-lt"/>
              </a:rPr>
              <a:t>卷扬机应安装平稳牢固，导线绝缘良好、要有可靠的</a:t>
            </a:r>
            <a:r>
              <a:rPr lang="zh-CN" altLang="en-US" sz="1600" dirty="0" smtClean="0">
                <a:cs typeface="+mn-ea"/>
                <a:sym typeface="+mn-lt"/>
              </a:rPr>
              <a:t>接地装置</a:t>
            </a:r>
            <a:r>
              <a:rPr lang="zh-CN" altLang="en-US" sz="1600" dirty="0">
                <a:cs typeface="+mn-ea"/>
                <a:sym typeface="+mn-lt"/>
              </a:rPr>
              <a:t>及漏电保护，地锚埋设应符合要求并牢固。</a:t>
            </a:r>
          </a:p>
          <a:p>
            <a:pPr marL="571500" indent="-342900">
              <a:lnSpc>
                <a:spcPct val="130000"/>
              </a:lnSpc>
              <a:buFont typeface="+mj-ea"/>
              <a:buAutoNum type="circleNumDbPlain"/>
            </a:pPr>
            <a:r>
              <a:rPr lang="zh-CN" altLang="en-US" sz="1600" dirty="0">
                <a:cs typeface="+mn-ea"/>
                <a:sym typeface="+mn-lt"/>
              </a:rPr>
              <a:t>冷拉卷扬机前应设置防护挡板，操作时要站在防护挡板后</a:t>
            </a:r>
            <a:r>
              <a:rPr lang="zh-CN" altLang="en-US" sz="1600" dirty="0" smtClean="0">
                <a:cs typeface="+mn-ea"/>
                <a:sym typeface="+mn-lt"/>
              </a:rPr>
              <a:t>，冷拉</a:t>
            </a:r>
            <a:r>
              <a:rPr lang="zh-CN" altLang="en-US" sz="1600" dirty="0">
                <a:cs typeface="+mn-ea"/>
                <a:sym typeface="+mn-lt"/>
              </a:rPr>
              <a:t>场地不准站人和通行。</a:t>
            </a:r>
          </a:p>
          <a:p>
            <a:pPr marL="571500" indent="-342900">
              <a:lnSpc>
                <a:spcPct val="130000"/>
              </a:lnSpc>
              <a:buFont typeface="+mj-ea"/>
              <a:buAutoNum type="circleNumDbPlain"/>
            </a:pPr>
            <a:r>
              <a:rPr lang="zh-CN" altLang="en-US" sz="1600" dirty="0">
                <a:cs typeface="+mn-ea"/>
                <a:sym typeface="+mn-lt"/>
              </a:rPr>
              <a:t>冷拉钢筋要上好夹具，离开后再发开车信号。发现问题时</a:t>
            </a:r>
            <a:r>
              <a:rPr lang="zh-CN" altLang="en-US" sz="1600" dirty="0" smtClean="0">
                <a:cs typeface="+mn-ea"/>
                <a:sym typeface="+mn-lt"/>
              </a:rPr>
              <a:t>要先行</a:t>
            </a:r>
            <a:r>
              <a:rPr lang="zh-CN" altLang="en-US" sz="1600" dirty="0">
                <a:cs typeface="+mn-ea"/>
                <a:sym typeface="+mn-lt"/>
              </a:rPr>
              <a:t>停车，放松钢筋后检查处理。</a:t>
            </a:r>
          </a:p>
          <a:p>
            <a:pPr marL="571500" indent="-342900">
              <a:lnSpc>
                <a:spcPct val="130000"/>
              </a:lnSpc>
              <a:buFont typeface="+mj-ea"/>
              <a:buAutoNum type="circleNumDbPlain"/>
            </a:pPr>
            <a:r>
              <a:rPr lang="zh-CN" altLang="en-US" sz="1600" dirty="0">
                <a:cs typeface="+mn-ea"/>
                <a:sym typeface="+mn-lt"/>
              </a:rPr>
              <a:t>冷拉和张拉钢筋要严格按照规定应力和伸长率进行，不得</a:t>
            </a:r>
            <a:r>
              <a:rPr lang="zh-CN" altLang="en-US" sz="1600" dirty="0" smtClean="0">
                <a:cs typeface="+mn-ea"/>
                <a:sym typeface="+mn-lt"/>
              </a:rPr>
              <a:t>随意</a:t>
            </a:r>
            <a:r>
              <a:rPr lang="zh-CN" altLang="en-US" sz="1600" dirty="0">
                <a:cs typeface="+mn-ea"/>
                <a:sym typeface="+mn-lt"/>
              </a:rPr>
              <a:t>变更，不论拉伸或放松都应缓慢进行。</a:t>
            </a:r>
          </a:p>
          <a:p>
            <a:pPr marL="571500" indent="-342900">
              <a:lnSpc>
                <a:spcPct val="130000"/>
              </a:lnSpc>
              <a:buFont typeface="+mj-ea"/>
              <a:buAutoNum type="circleNumDbPlain"/>
            </a:pPr>
            <a:r>
              <a:rPr lang="zh-CN" altLang="en-US" sz="1600" dirty="0">
                <a:cs typeface="+mn-ea"/>
                <a:sym typeface="+mn-lt"/>
              </a:rPr>
              <a:t>下班时放松冷拉钢筋，整理好施工现场，断电锁箱。</a:t>
            </a:r>
          </a:p>
        </p:txBody>
      </p:sp>
      <p:sp>
        <p:nvSpPr>
          <p:cNvPr id="4" name="矩形 3"/>
          <p:cNvSpPr/>
          <p:nvPr/>
        </p:nvSpPr>
        <p:spPr>
          <a:xfrm>
            <a:off x="1549401" y="1557025"/>
            <a:ext cx="296946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785284" y="1674799"/>
            <a:ext cx="3040716"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800" b="1" spc="300" dirty="0" smtClean="0">
                <a:solidFill>
                  <a:schemeClr val="bg1"/>
                </a:solidFill>
                <a:latin typeface="+mn-lt"/>
                <a:ea typeface="+mn-ea"/>
                <a:cs typeface="+mn-ea"/>
                <a:sym typeface="+mn-lt"/>
              </a:rPr>
              <a:t>钢筋冷拉机械</a:t>
            </a:r>
            <a:endParaRPr lang="zh-CN" altLang="en-US" sz="2800" b="1" spc="300" dirty="0">
              <a:solidFill>
                <a:schemeClr val="bg1"/>
              </a:solidFill>
              <a:latin typeface="+mn-lt"/>
              <a:ea typeface="+mn-ea"/>
              <a:cs typeface="+mn-ea"/>
              <a:sym typeface="+mn-lt"/>
            </a:endParaRPr>
          </a:p>
        </p:txBody>
      </p:sp>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b="-2967"/>
          <a:stretch/>
        </p:blipFill>
        <p:spPr>
          <a:xfrm>
            <a:off x="485170" y="1615783"/>
            <a:ext cx="1064230" cy="643488"/>
          </a:xfrm>
          <a:prstGeom prst="rect">
            <a:avLst/>
          </a:prstGeom>
        </p:spPr>
      </p:pic>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47681" y="1964240"/>
            <a:ext cx="2996617" cy="4233360"/>
          </a:xfrm>
          <a:prstGeom prst="rect">
            <a:avLst/>
          </a:prstGeom>
        </p:spPr>
      </p:pic>
    </p:spTree>
    <p:extLst>
      <p:ext uri="{BB962C8B-B14F-4D97-AF65-F5344CB8AC3E}">
        <p14:creationId xmlns:p14="http://schemas.microsoft.com/office/powerpoint/2010/main" val="23368247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9938">
                                            <p:txEl>
                                              <p:pRg st="0" end="0"/>
                                            </p:txEl>
                                          </p:spTgt>
                                        </p:tgtEl>
                                        <p:attrNameLst>
                                          <p:attrName>style.visibility</p:attrName>
                                        </p:attrNameLst>
                                      </p:cBhvr>
                                      <p:to>
                                        <p:strVal val="visible"/>
                                      </p:to>
                                    </p:set>
                                    <p:animEffect transition="in" filter="randombar(horizontal)">
                                      <p:cBhvr>
                                        <p:cTn id="29" dur="500"/>
                                        <p:tgtEl>
                                          <p:spTgt spid="399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9938">
                                            <p:txEl>
                                              <p:pRg st="1" end="1"/>
                                            </p:txEl>
                                          </p:spTgt>
                                        </p:tgtEl>
                                        <p:attrNameLst>
                                          <p:attrName>style.visibility</p:attrName>
                                        </p:attrNameLst>
                                      </p:cBhvr>
                                      <p:to>
                                        <p:strVal val="visible"/>
                                      </p:to>
                                    </p:set>
                                    <p:animEffect transition="in" filter="randombar(horizontal)">
                                      <p:cBhvr>
                                        <p:cTn id="34" dur="500"/>
                                        <p:tgtEl>
                                          <p:spTgt spid="3993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9938">
                                            <p:txEl>
                                              <p:pRg st="2" end="2"/>
                                            </p:txEl>
                                          </p:spTgt>
                                        </p:tgtEl>
                                        <p:attrNameLst>
                                          <p:attrName>style.visibility</p:attrName>
                                        </p:attrNameLst>
                                      </p:cBhvr>
                                      <p:to>
                                        <p:strVal val="visible"/>
                                      </p:to>
                                    </p:set>
                                    <p:animEffect transition="in" filter="randombar(horizontal)">
                                      <p:cBhvr>
                                        <p:cTn id="39" dur="500"/>
                                        <p:tgtEl>
                                          <p:spTgt spid="3993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9938">
                                            <p:txEl>
                                              <p:pRg st="3" end="3"/>
                                            </p:txEl>
                                          </p:spTgt>
                                        </p:tgtEl>
                                        <p:attrNameLst>
                                          <p:attrName>style.visibility</p:attrName>
                                        </p:attrNameLst>
                                      </p:cBhvr>
                                      <p:to>
                                        <p:strVal val="visible"/>
                                      </p:to>
                                    </p:set>
                                    <p:animEffect transition="in" filter="randombar(horizontal)">
                                      <p:cBhvr>
                                        <p:cTn id="44" dur="500"/>
                                        <p:tgtEl>
                                          <p:spTgt spid="3993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9938">
                                            <p:txEl>
                                              <p:pRg st="4" end="4"/>
                                            </p:txEl>
                                          </p:spTgt>
                                        </p:tgtEl>
                                        <p:attrNameLst>
                                          <p:attrName>style.visibility</p:attrName>
                                        </p:attrNameLst>
                                      </p:cBhvr>
                                      <p:to>
                                        <p:strVal val="visible"/>
                                      </p:to>
                                    </p:set>
                                    <p:animEffect transition="in" filter="randombar(horizontal)">
                                      <p:cBhvr>
                                        <p:cTn id="49" dur="500"/>
                                        <p:tgtEl>
                                          <p:spTgt spid="39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74C9192-AD81-421A-9382-49237A023514}"/>
              </a:ext>
            </a:extLst>
          </p:cNvPr>
          <p:cNvSpPr>
            <a:spLocks noGrp="1" noChangeArrowheads="1"/>
          </p:cNvSpPr>
          <p:nvPr>
            <p:ph type="body" idx="4294967295"/>
          </p:nvPr>
        </p:nvSpPr>
        <p:spPr>
          <a:xfrm>
            <a:off x="379874" y="2396631"/>
            <a:ext cx="11342226" cy="3826369"/>
          </a:xfrm>
          <a:prstGeom prst="rect">
            <a:avLst/>
          </a:prstGeom>
        </p:spPr>
        <p:txBody>
          <a:bodyPr/>
          <a:lstStyle/>
          <a:p>
            <a:pPr marL="571500" indent="-342900">
              <a:lnSpc>
                <a:spcPct val="130000"/>
              </a:lnSpc>
              <a:buFont typeface="+mj-ea"/>
              <a:buAutoNum type="circleNumDbPlain"/>
            </a:pPr>
            <a:r>
              <a:rPr lang="zh-CN" altLang="en-US" sz="1600" dirty="0">
                <a:cs typeface="+mn-ea"/>
                <a:sym typeface="+mn-lt"/>
              </a:rPr>
              <a:t> </a:t>
            </a:r>
            <a:r>
              <a:rPr lang="zh-CN" altLang="en-US" sz="1600" dirty="0" smtClean="0">
                <a:cs typeface="+mn-ea"/>
                <a:sym typeface="+mn-lt"/>
              </a:rPr>
              <a:t>机械</a:t>
            </a:r>
            <a:r>
              <a:rPr lang="zh-CN" altLang="en-US" sz="1600" dirty="0">
                <a:cs typeface="+mn-ea"/>
                <a:sym typeface="+mn-lt"/>
              </a:rPr>
              <a:t>安放应平稳，在操作前检查机械各部件及防护</a:t>
            </a:r>
            <a:r>
              <a:rPr lang="zh-CN" altLang="en-US" sz="1600" dirty="0" smtClean="0">
                <a:cs typeface="+mn-ea"/>
                <a:sym typeface="+mn-lt"/>
              </a:rPr>
              <a:t>安全装置是否</a:t>
            </a:r>
            <a:r>
              <a:rPr lang="zh-CN" altLang="en-US" sz="1600" dirty="0">
                <a:cs typeface="+mn-ea"/>
                <a:sym typeface="+mn-lt"/>
              </a:rPr>
              <a:t>松或失灵现象，先检查校正，机床只准采用单向开关。</a:t>
            </a:r>
          </a:p>
          <a:p>
            <a:pPr marL="571500" indent="-342900">
              <a:lnSpc>
                <a:spcPct val="130000"/>
              </a:lnSpc>
              <a:buFont typeface="+mj-ea"/>
              <a:buAutoNum type="circleNumDbPlain"/>
            </a:pPr>
            <a:r>
              <a:rPr lang="zh-CN" altLang="en-US" sz="1600" dirty="0" smtClean="0">
                <a:cs typeface="+mn-ea"/>
                <a:sym typeface="+mn-lt"/>
              </a:rPr>
              <a:t>刀片</a:t>
            </a:r>
            <a:r>
              <a:rPr lang="zh-CN" altLang="en-US" sz="1600" dirty="0">
                <a:cs typeface="+mn-ea"/>
                <a:sym typeface="+mn-lt"/>
              </a:rPr>
              <a:t>和刀片螺丝的厚度、重量必须一致，刀架夹板必须</a:t>
            </a:r>
            <a:r>
              <a:rPr lang="zh-CN" altLang="en-US" sz="1600" dirty="0" smtClean="0">
                <a:cs typeface="+mn-ea"/>
                <a:sym typeface="+mn-lt"/>
              </a:rPr>
              <a:t>平整贴紧</a:t>
            </a:r>
            <a:r>
              <a:rPr lang="zh-CN" altLang="en-US" sz="1600" dirty="0">
                <a:cs typeface="+mn-ea"/>
                <a:sym typeface="+mn-lt"/>
              </a:rPr>
              <a:t>，刀片紧固螺丝应嵌入刀片槽内，紧固刀片螺丝不得</a:t>
            </a:r>
            <a:r>
              <a:rPr lang="zh-CN" altLang="en-US" sz="1600" dirty="0" smtClean="0">
                <a:cs typeface="+mn-ea"/>
                <a:sym typeface="+mn-lt"/>
              </a:rPr>
              <a:t>过松</a:t>
            </a:r>
            <a:r>
              <a:rPr lang="zh-CN" altLang="en-US" sz="1600" dirty="0">
                <a:cs typeface="+mn-ea"/>
                <a:sym typeface="+mn-lt"/>
              </a:rPr>
              <a:t>或过紧。</a:t>
            </a:r>
          </a:p>
          <a:p>
            <a:pPr marL="571500" indent="-342900">
              <a:lnSpc>
                <a:spcPct val="130000"/>
              </a:lnSpc>
              <a:buFont typeface="+mj-ea"/>
              <a:buAutoNum type="circleNumDbPlain"/>
            </a:pPr>
            <a:r>
              <a:rPr lang="zh-CN" altLang="en-US" sz="1600" dirty="0" smtClean="0">
                <a:cs typeface="+mn-ea"/>
                <a:sym typeface="+mn-lt"/>
              </a:rPr>
              <a:t>刨</a:t>
            </a:r>
            <a:r>
              <a:rPr lang="zh-CN" altLang="en-US" sz="1600" dirty="0">
                <a:cs typeface="+mn-ea"/>
                <a:sym typeface="+mn-lt"/>
              </a:rPr>
              <a:t>料应保持身体稳定，站在机身侧面、操作时禁止戴手套</a:t>
            </a:r>
            <a:r>
              <a:rPr lang="zh-CN" altLang="en-US" sz="1600" dirty="0" smtClean="0">
                <a:cs typeface="+mn-ea"/>
                <a:sym typeface="+mn-lt"/>
              </a:rPr>
              <a:t>，要</a:t>
            </a:r>
            <a:r>
              <a:rPr lang="zh-CN" altLang="en-US" sz="1600" dirty="0">
                <a:cs typeface="+mn-ea"/>
                <a:sym typeface="+mn-lt"/>
              </a:rPr>
              <a:t>戴防护眼镜，操作人员衣袖要扎紧。</a:t>
            </a:r>
          </a:p>
          <a:p>
            <a:pPr marL="571500" indent="-342900">
              <a:lnSpc>
                <a:spcPct val="130000"/>
              </a:lnSpc>
              <a:buFont typeface="+mj-ea"/>
              <a:buAutoNum type="circleNumDbPlain"/>
            </a:pPr>
            <a:r>
              <a:rPr lang="zh-CN" altLang="en-US" sz="1600" dirty="0" smtClean="0">
                <a:cs typeface="+mn-ea"/>
                <a:sym typeface="+mn-lt"/>
              </a:rPr>
              <a:t>操作</a:t>
            </a:r>
            <a:r>
              <a:rPr lang="zh-CN" altLang="en-US" sz="1600" dirty="0">
                <a:cs typeface="+mn-ea"/>
                <a:sym typeface="+mn-lt"/>
              </a:rPr>
              <a:t>时左手压住木料，右手均匀推进，不要猛推猛拉，</a:t>
            </a:r>
            <a:r>
              <a:rPr lang="zh-CN" altLang="en-US" sz="1600" dirty="0" smtClean="0">
                <a:cs typeface="+mn-ea"/>
                <a:sym typeface="+mn-lt"/>
              </a:rPr>
              <a:t>切勿将</a:t>
            </a:r>
            <a:r>
              <a:rPr lang="zh-CN" altLang="en-US" sz="1600" dirty="0">
                <a:cs typeface="+mn-ea"/>
                <a:sym typeface="+mn-lt"/>
              </a:rPr>
              <a:t>手指按于木料侧面，刨料时先刨大面当做标准面、然后</a:t>
            </a:r>
            <a:r>
              <a:rPr lang="zh-CN" altLang="en-US" sz="1600" dirty="0" smtClean="0">
                <a:cs typeface="+mn-ea"/>
                <a:sym typeface="+mn-lt"/>
              </a:rPr>
              <a:t>再刨</a:t>
            </a:r>
            <a:r>
              <a:rPr lang="zh-CN" altLang="en-US" sz="1600" dirty="0">
                <a:cs typeface="+mn-ea"/>
                <a:sym typeface="+mn-lt"/>
              </a:rPr>
              <a:t>小面。刨小、薄料时必须用压板或推棍，禁止用手推进。</a:t>
            </a:r>
          </a:p>
          <a:p>
            <a:pPr marL="571500" indent="-342900">
              <a:lnSpc>
                <a:spcPct val="130000"/>
              </a:lnSpc>
              <a:buFont typeface="+mj-ea"/>
              <a:buAutoNum type="circleNumDbPlain"/>
            </a:pPr>
            <a:r>
              <a:rPr lang="zh-CN" altLang="en-US" sz="1600" dirty="0" smtClean="0">
                <a:cs typeface="+mn-ea"/>
                <a:sym typeface="+mn-lt"/>
              </a:rPr>
              <a:t>刨</a:t>
            </a:r>
            <a:r>
              <a:rPr lang="zh-CN" altLang="en-US" sz="1600" dirty="0">
                <a:cs typeface="+mn-ea"/>
                <a:sym typeface="+mn-lt"/>
              </a:rPr>
              <a:t>旧料前，必须将料上的钉子、杂物清理干净。遇木槎、</a:t>
            </a:r>
            <a:r>
              <a:rPr lang="zh-CN" altLang="en-US" sz="1600" dirty="0" smtClean="0">
                <a:cs typeface="+mn-ea"/>
                <a:sym typeface="+mn-lt"/>
              </a:rPr>
              <a:t>节疤</a:t>
            </a:r>
            <a:r>
              <a:rPr lang="zh-CN" altLang="en-US" sz="1600" dirty="0">
                <a:cs typeface="+mn-ea"/>
                <a:sym typeface="+mn-lt"/>
              </a:rPr>
              <a:t>要缓慢送料，严禁将手按在节疤上送料。</a:t>
            </a:r>
          </a:p>
          <a:p>
            <a:pPr marL="571500" indent="-342900">
              <a:lnSpc>
                <a:spcPct val="130000"/>
              </a:lnSpc>
              <a:buFont typeface="+mj-ea"/>
              <a:buAutoNum type="circleNumDbPlain"/>
            </a:pPr>
            <a:r>
              <a:rPr lang="zh-CN" altLang="en-US" sz="1600" dirty="0" smtClean="0">
                <a:cs typeface="+mn-ea"/>
                <a:sym typeface="+mn-lt"/>
              </a:rPr>
              <a:t>机械运转</a:t>
            </a:r>
            <a:r>
              <a:rPr lang="zh-CN" altLang="en-US" sz="1600" dirty="0">
                <a:cs typeface="+mn-ea"/>
                <a:sym typeface="+mn-lt"/>
              </a:rPr>
              <a:t>时不得进行维修，更不得移动或拆除护手装置</a:t>
            </a:r>
            <a:r>
              <a:rPr lang="zh-CN" altLang="en-US" sz="1600" dirty="0" smtClean="0">
                <a:cs typeface="+mn-ea"/>
                <a:sym typeface="+mn-lt"/>
              </a:rPr>
              <a:t>进行刨</a:t>
            </a:r>
            <a:r>
              <a:rPr lang="zh-CN" altLang="en-US" sz="1600" dirty="0">
                <a:cs typeface="+mn-ea"/>
                <a:sym typeface="+mn-lt"/>
              </a:rPr>
              <a:t>削。应严格按规定选用熔丝，严禁随意改用代用品。</a:t>
            </a:r>
          </a:p>
          <a:p>
            <a:pPr marL="571500" indent="-342900">
              <a:lnSpc>
                <a:spcPct val="130000"/>
              </a:lnSpc>
              <a:buFont typeface="+mj-ea"/>
              <a:buAutoNum type="circleNumDbPlain"/>
            </a:pPr>
            <a:r>
              <a:rPr lang="zh-CN" altLang="en-US" sz="1600" dirty="0" smtClean="0">
                <a:cs typeface="+mn-ea"/>
                <a:sym typeface="+mn-lt"/>
              </a:rPr>
              <a:t>下班</a:t>
            </a:r>
            <a:r>
              <a:rPr lang="zh-CN" altLang="en-US" sz="1600" dirty="0">
                <a:cs typeface="+mn-ea"/>
                <a:sym typeface="+mn-lt"/>
              </a:rPr>
              <a:t>前清理好现场，做好防火工作，机械断电锁箱。</a:t>
            </a:r>
          </a:p>
          <a:p>
            <a:pPr marL="571500" indent="-342900">
              <a:lnSpc>
                <a:spcPct val="130000"/>
              </a:lnSpc>
              <a:buFont typeface="+mj-ea"/>
              <a:buAutoNum type="circleNumDbPlain"/>
            </a:pPr>
            <a:endParaRPr lang="en-US" altLang="zh-CN" sz="1600" dirty="0">
              <a:cs typeface="+mn-ea"/>
              <a:sym typeface="+mn-lt"/>
            </a:endParaRPr>
          </a:p>
        </p:txBody>
      </p:sp>
      <p:sp>
        <p:nvSpPr>
          <p:cNvPr id="4" name="矩形 3"/>
          <p:cNvSpPr/>
          <p:nvPr/>
        </p:nvSpPr>
        <p:spPr>
          <a:xfrm>
            <a:off x="1549401" y="1557025"/>
            <a:ext cx="57530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785284" y="1674799"/>
            <a:ext cx="5364816"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压刨、平刨机械安全操作规程</a:t>
            </a:r>
            <a:endParaRPr lang="zh-CN" altLang="en-US" sz="2800" b="1" spc="300" dirty="0">
              <a:solidFill>
                <a:schemeClr val="bg1"/>
              </a:solidFill>
              <a:latin typeface="+mn-lt"/>
              <a:ea typeface="+mn-ea"/>
              <a:cs typeface="+mn-ea"/>
              <a:sym typeface="+mn-lt"/>
            </a:endParaRPr>
          </a:p>
        </p:txBody>
      </p:sp>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b="-2967"/>
          <a:stretch/>
        </p:blipFill>
        <p:spPr>
          <a:xfrm>
            <a:off x="485170" y="1615783"/>
            <a:ext cx="1064230" cy="643488"/>
          </a:xfrm>
          <a:prstGeom prst="rect">
            <a:avLst/>
          </a:prstGeom>
        </p:spPr>
      </p:pic>
      <p:sp>
        <p:nvSpPr>
          <p:cNvPr id="2" name="矩形 1"/>
          <p:cNvSpPr/>
          <p:nvPr/>
        </p:nvSpPr>
        <p:spPr>
          <a:xfrm>
            <a:off x="5758324" y="641984"/>
            <a:ext cx="6147837" cy="480131"/>
          </a:xfrm>
          <a:prstGeom prst="rect">
            <a:avLst/>
          </a:prstGeom>
        </p:spPr>
        <p:txBody>
          <a:bodyPr/>
          <a:lstStyle/>
          <a:p>
            <a:pPr>
              <a:lnSpc>
                <a:spcPct val="90000"/>
              </a:lnSpc>
              <a:spcBef>
                <a:spcPct val="0"/>
              </a:spcBef>
            </a:pPr>
            <a:r>
              <a:rPr lang="zh-CN" altLang="en-US" sz="2800" b="1" spc="300" dirty="0">
                <a:solidFill>
                  <a:schemeClr val="bg1"/>
                </a:solidFill>
                <a:cs typeface="+mn-ea"/>
                <a:sym typeface="+mn-lt"/>
              </a:rPr>
              <a:t>六、压刨、平刨机械安全操作规程</a:t>
            </a:r>
          </a:p>
        </p:txBody>
      </p:sp>
    </p:spTree>
    <p:extLst>
      <p:ext uri="{BB962C8B-B14F-4D97-AF65-F5344CB8AC3E}">
        <p14:creationId xmlns:p14="http://schemas.microsoft.com/office/powerpoint/2010/main" val="202090174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0962">
                                            <p:txEl>
                                              <p:pRg st="0" end="0"/>
                                            </p:txEl>
                                          </p:spTgt>
                                        </p:tgtEl>
                                        <p:attrNameLst>
                                          <p:attrName>style.visibility</p:attrName>
                                        </p:attrNameLst>
                                      </p:cBhvr>
                                      <p:to>
                                        <p:strVal val="visible"/>
                                      </p:to>
                                    </p:set>
                                    <p:animEffect transition="in" filter="randombar(horizontal)">
                                      <p:cBhvr>
                                        <p:cTn id="24" dur="500"/>
                                        <p:tgtEl>
                                          <p:spTgt spid="4096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0962">
                                            <p:txEl>
                                              <p:pRg st="1" end="1"/>
                                            </p:txEl>
                                          </p:spTgt>
                                        </p:tgtEl>
                                        <p:attrNameLst>
                                          <p:attrName>style.visibility</p:attrName>
                                        </p:attrNameLst>
                                      </p:cBhvr>
                                      <p:to>
                                        <p:strVal val="visible"/>
                                      </p:to>
                                    </p:set>
                                    <p:animEffect transition="in" filter="randombar(horizontal)">
                                      <p:cBhvr>
                                        <p:cTn id="29" dur="500"/>
                                        <p:tgtEl>
                                          <p:spTgt spid="4096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0962">
                                            <p:txEl>
                                              <p:pRg st="2" end="2"/>
                                            </p:txEl>
                                          </p:spTgt>
                                        </p:tgtEl>
                                        <p:attrNameLst>
                                          <p:attrName>style.visibility</p:attrName>
                                        </p:attrNameLst>
                                      </p:cBhvr>
                                      <p:to>
                                        <p:strVal val="visible"/>
                                      </p:to>
                                    </p:set>
                                    <p:animEffect transition="in" filter="randombar(horizontal)">
                                      <p:cBhvr>
                                        <p:cTn id="34" dur="500"/>
                                        <p:tgtEl>
                                          <p:spTgt spid="4096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0962">
                                            <p:txEl>
                                              <p:pRg st="3" end="3"/>
                                            </p:txEl>
                                          </p:spTgt>
                                        </p:tgtEl>
                                        <p:attrNameLst>
                                          <p:attrName>style.visibility</p:attrName>
                                        </p:attrNameLst>
                                      </p:cBhvr>
                                      <p:to>
                                        <p:strVal val="visible"/>
                                      </p:to>
                                    </p:set>
                                    <p:animEffect transition="in" filter="randombar(horizontal)">
                                      <p:cBhvr>
                                        <p:cTn id="39" dur="500"/>
                                        <p:tgtEl>
                                          <p:spTgt spid="4096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0962">
                                            <p:txEl>
                                              <p:pRg st="4" end="4"/>
                                            </p:txEl>
                                          </p:spTgt>
                                        </p:tgtEl>
                                        <p:attrNameLst>
                                          <p:attrName>style.visibility</p:attrName>
                                        </p:attrNameLst>
                                      </p:cBhvr>
                                      <p:to>
                                        <p:strVal val="visible"/>
                                      </p:to>
                                    </p:set>
                                    <p:animEffect transition="in" filter="randombar(horizontal)">
                                      <p:cBhvr>
                                        <p:cTn id="44" dur="500"/>
                                        <p:tgtEl>
                                          <p:spTgt spid="4096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0962">
                                            <p:txEl>
                                              <p:pRg st="5" end="5"/>
                                            </p:txEl>
                                          </p:spTgt>
                                        </p:tgtEl>
                                        <p:attrNameLst>
                                          <p:attrName>style.visibility</p:attrName>
                                        </p:attrNameLst>
                                      </p:cBhvr>
                                      <p:to>
                                        <p:strVal val="visible"/>
                                      </p:to>
                                    </p:set>
                                    <p:animEffect transition="in" filter="randombar(horizontal)">
                                      <p:cBhvr>
                                        <p:cTn id="49" dur="500"/>
                                        <p:tgtEl>
                                          <p:spTgt spid="40962">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0962">
                                            <p:txEl>
                                              <p:pRg st="6" end="6"/>
                                            </p:txEl>
                                          </p:spTgt>
                                        </p:tgtEl>
                                        <p:attrNameLst>
                                          <p:attrName>style.visibility</p:attrName>
                                        </p:attrNameLst>
                                      </p:cBhvr>
                                      <p:to>
                                        <p:strVal val="visible"/>
                                      </p:to>
                                    </p:set>
                                    <p:animEffect transition="in" filter="randombar(horizontal)">
                                      <p:cBhvr>
                                        <p:cTn id="54" dur="500"/>
                                        <p:tgtEl>
                                          <p:spTgt spid="409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F97581-7CF0-41B1-B6F8-5E5E58697E47}"/>
              </a:ext>
            </a:extLst>
          </p:cNvPr>
          <p:cNvSpPr>
            <a:spLocks noChangeArrowheads="1"/>
          </p:cNvSpPr>
          <p:nvPr/>
        </p:nvSpPr>
        <p:spPr bwMode="auto">
          <a:xfrm>
            <a:off x="4826000" y="2672666"/>
            <a:ext cx="64389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55600">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marL="342900" marR="0" lvl="0" indent="-342900" algn="l" defTabSz="457200" rtl="0" eaLnBrk="1" fontAlgn="auto" latinLnBrk="0" hangingPunct="1">
              <a:lnSpc>
                <a:spcPct val="130000"/>
              </a:lnSpc>
              <a:spcBef>
                <a:spcPct val="0"/>
              </a:spcBef>
              <a:spcAft>
                <a:spcPts val="0"/>
              </a:spcAft>
              <a:buClrTx/>
              <a:buSzTx/>
              <a:buFont typeface="+mj-ea"/>
              <a:buAutoNum type="circleNumDbPlain"/>
              <a:tabLst/>
              <a:defRPr/>
            </a:pPr>
            <a:r>
              <a:rPr kumimoji="1" lang="zh-CN" altLang="en-US" sz="1600" b="0" i="0" u="none" strike="noStrike" kern="1200" cap="none" spc="0" normalizeH="0" baseline="0" noProof="0" dirty="0" smtClean="0">
                <a:ln>
                  <a:noFill/>
                </a:ln>
                <a:solidFill>
                  <a:prstClr val="black"/>
                </a:solidFill>
                <a:effectLst/>
                <a:uLnTx/>
                <a:uFillTx/>
                <a:latin typeface="+mn-lt"/>
                <a:ea typeface="+mn-ea"/>
                <a:cs typeface="+mn-ea"/>
                <a:sym typeface="+mn-lt"/>
              </a:rPr>
              <a:t>操作</a:t>
            </a:r>
            <a:r>
              <a:rPr kumimoji="1" lang="zh-CN" altLang="en-US" sz="1600" b="0" i="0" u="none" strike="noStrike" kern="1200" cap="none" spc="0" normalizeH="0" baseline="0" noProof="0" dirty="0">
                <a:ln>
                  <a:noFill/>
                </a:ln>
                <a:solidFill>
                  <a:prstClr val="black"/>
                </a:solidFill>
                <a:effectLst/>
                <a:uLnTx/>
                <a:uFillTx/>
                <a:latin typeface="+mn-lt"/>
                <a:ea typeface="+mn-ea"/>
                <a:cs typeface="+mn-ea"/>
                <a:sym typeface="+mn-lt"/>
              </a:rPr>
              <a:t>前检查电锯各种性能是否良好，安全装置是否齐全并符合</a:t>
            </a:r>
            <a:r>
              <a:rPr kumimoji="1" lang="zh-CN" altLang="en-US" sz="1600" b="0" i="0" u="none" strike="noStrike" kern="1200" cap="none" spc="0" normalizeH="0" baseline="0" noProof="0" dirty="0" smtClean="0">
                <a:ln>
                  <a:noFill/>
                </a:ln>
                <a:solidFill>
                  <a:prstClr val="black"/>
                </a:solidFill>
                <a:effectLst/>
                <a:uLnTx/>
                <a:uFillTx/>
                <a:latin typeface="+mn-lt"/>
                <a:ea typeface="+mn-ea"/>
                <a:cs typeface="+mn-ea"/>
                <a:sym typeface="+mn-lt"/>
              </a:rPr>
              <a:t>操作安全</a:t>
            </a:r>
            <a:r>
              <a:rPr kumimoji="1" lang="zh-CN" altLang="en-US" sz="1600" b="0" i="0" u="none" strike="noStrike" kern="1200" cap="none" spc="0" normalizeH="0" baseline="0" noProof="0" dirty="0">
                <a:ln>
                  <a:noFill/>
                </a:ln>
                <a:solidFill>
                  <a:prstClr val="black"/>
                </a:solidFill>
                <a:effectLst/>
                <a:uLnTx/>
                <a:uFillTx/>
                <a:latin typeface="+mn-lt"/>
                <a:ea typeface="+mn-ea"/>
                <a:cs typeface="+mn-ea"/>
                <a:sym typeface="+mn-lt"/>
              </a:rPr>
              <a:t>要求。</a:t>
            </a:r>
          </a:p>
          <a:p>
            <a:pPr marL="342900" marR="0" lvl="0" indent="-342900" algn="l" defTabSz="457200" rtl="0" eaLnBrk="1" fontAlgn="auto" latinLnBrk="0" hangingPunct="1">
              <a:lnSpc>
                <a:spcPct val="130000"/>
              </a:lnSpc>
              <a:spcBef>
                <a:spcPct val="0"/>
              </a:spcBef>
              <a:spcAft>
                <a:spcPts val="0"/>
              </a:spcAft>
              <a:buClrTx/>
              <a:buSzTx/>
              <a:buFont typeface="+mj-ea"/>
              <a:buAutoNum type="circleNumDbPlain"/>
              <a:tabLst/>
              <a:defRPr/>
            </a:pPr>
            <a:r>
              <a:rPr kumimoji="1" lang="zh-CN" altLang="en-US" sz="1600" b="0" i="0" u="none" strike="noStrike" kern="1200" cap="none" spc="0" normalizeH="0" baseline="0" noProof="0" dirty="0" smtClean="0">
                <a:ln>
                  <a:noFill/>
                </a:ln>
                <a:solidFill>
                  <a:prstClr val="black"/>
                </a:solidFill>
                <a:effectLst/>
                <a:uLnTx/>
                <a:uFillTx/>
                <a:latin typeface="+mn-lt"/>
                <a:ea typeface="+mn-ea"/>
                <a:cs typeface="+mn-ea"/>
                <a:sym typeface="+mn-lt"/>
              </a:rPr>
              <a:t>检查</a:t>
            </a:r>
            <a:r>
              <a:rPr kumimoji="1" lang="zh-CN" altLang="en-US" sz="1600" b="0" i="0" u="none" strike="noStrike" kern="1200" cap="none" spc="0" normalizeH="0" baseline="0" noProof="0" dirty="0">
                <a:ln>
                  <a:noFill/>
                </a:ln>
                <a:solidFill>
                  <a:prstClr val="black"/>
                </a:solidFill>
                <a:effectLst/>
                <a:uLnTx/>
                <a:uFillTx/>
                <a:latin typeface="+mn-lt"/>
                <a:ea typeface="+mn-ea"/>
                <a:cs typeface="+mn-ea"/>
                <a:sym typeface="+mn-lt"/>
              </a:rPr>
              <a:t>锯片不得有裂口，电锯各种螺丝应上紧。</a:t>
            </a:r>
          </a:p>
          <a:p>
            <a:pPr marL="342900" marR="0" lvl="0" indent="-342900" algn="l" defTabSz="457200" rtl="0" eaLnBrk="1" fontAlgn="auto" latinLnBrk="0" hangingPunct="1">
              <a:lnSpc>
                <a:spcPct val="130000"/>
              </a:lnSpc>
              <a:spcBef>
                <a:spcPct val="0"/>
              </a:spcBef>
              <a:spcAft>
                <a:spcPts val="0"/>
              </a:spcAft>
              <a:buClrTx/>
              <a:buSzTx/>
              <a:buFont typeface="+mj-ea"/>
              <a:buAutoNum type="circleNumDbPlain"/>
              <a:tabLst/>
              <a:defRPr/>
            </a:pPr>
            <a:r>
              <a:rPr kumimoji="1" lang="zh-CN" altLang="en-US" sz="1600" b="0" i="0" u="none" strike="noStrike" kern="1200" cap="none" spc="0" normalizeH="0" baseline="0" noProof="0" dirty="0" smtClean="0">
                <a:ln>
                  <a:noFill/>
                </a:ln>
                <a:solidFill>
                  <a:prstClr val="black"/>
                </a:solidFill>
                <a:effectLst/>
                <a:uLnTx/>
                <a:uFillTx/>
                <a:latin typeface="+mn-lt"/>
                <a:ea typeface="+mn-ea"/>
                <a:cs typeface="+mn-ea"/>
                <a:sym typeface="+mn-lt"/>
              </a:rPr>
              <a:t>操作</a:t>
            </a:r>
            <a:r>
              <a:rPr kumimoji="1" lang="zh-CN" altLang="en-US" sz="1600" b="0" i="0" u="none" strike="noStrike" kern="1200" cap="none" spc="0" normalizeH="0" baseline="0" noProof="0" dirty="0">
                <a:ln>
                  <a:noFill/>
                </a:ln>
                <a:solidFill>
                  <a:prstClr val="black"/>
                </a:solidFill>
                <a:effectLst/>
                <a:uLnTx/>
                <a:uFillTx/>
                <a:latin typeface="+mn-lt"/>
                <a:ea typeface="+mn-ea"/>
                <a:cs typeface="+mn-ea"/>
                <a:sym typeface="+mn-lt"/>
              </a:rPr>
              <a:t>要戴防护眼镜，站在锯片一侧，禁止站在与锯片同一直线上</a:t>
            </a:r>
            <a:r>
              <a:rPr kumimoji="1" lang="zh-CN" altLang="en-US" sz="1600" b="0" i="0" u="none" strike="noStrike" kern="1200" cap="none" spc="0" normalizeH="0" baseline="0" noProof="0" dirty="0" smtClean="0">
                <a:ln>
                  <a:noFill/>
                </a:ln>
                <a:solidFill>
                  <a:prstClr val="black"/>
                </a:solidFill>
                <a:effectLst/>
                <a:uLnTx/>
                <a:uFillTx/>
                <a:latin typeface="+mn-lt"/>
                <a:ea typeface="+mn-ea"/>
                <a:cs typeface="+mn-ea"/>
                <a:sym typeface="+mn-lt"/>
              </a:rPr>
              <a:t>， 进料</a:t>
            </a:r>
            <a:r>
              <a:rPr kumimoji="1" lang="zh-CN" altLang="en-US" sz="1600" b="0" i="0" u="none" strike="noStrike" kern="1200" cap="none" spc="0" normalizeH="0" baseline="0" noProof="0" dirty="0">
                <a:ln>
                  <a:noFill/>
                </a:ln>
                <a:solidFill>
                  <a:prstClr val="black"/>
                </a:solidFill>
                <a:effectLst/>
                <a:uLnTx/>
                <a:uFillTx/>
                <a:latin typeface="+mn-lt"/>
                <a:ea typeface="+mn-ea"/>
                <a:cs typeface="+mn-ea"/>
                <a:sym typeface="+mn-lt"/>
              </a:rPr>
              <a:t>必须紧贴靠山，不得用力过猛，遇硬节要慢推。接料要待锯</a:t>
            </a:r>
            <a:r>
              <a:rPr kumimoji="1" lang="zh-CN" altLang="en-US" sz="1600" b="0" i="0" u="none" strike="noStrike" kern="1200" cap="none" spc="0" normalizeH="0" baseline="0" noProof="0" dirty="0" smtClean="0">
                <a:ln>
                  <a:noFill/>
                </a:ln>
                <a:solidFill>
                  <a:prstClr val="black"/>
                </a:solidFill>
                <a:effectLst/>
                <a:uLnTx/>
                <a:uFillTx/>
                <a:latin typeface="+mn-lt"/>
                <a:ea typeface="+mn-ea"/>
                <a:cs typeface="+mn-ea"/>
                <a:sym typeface="+mn-lt"/>
              </a:rPr>
              <a:t>片</a:t>
            </a:r>
            <a:r>
              <a:rPr kumimoji="1" lang="en-US" altLang="zh-CN" sz="1600" b="0" i="0" u="none" strike="noStrike" kern="1200" cap="none" spc="0" normalizeH="0" baseline="0" noProof="0" dirty="0" smtClean="0">
                <a:ln>
                  <a:noFill/>
                </a:ln>
                <a:solidFill>
                  <a:prstClr val="black"/>
                </a:solidFill>
                <a:effectLst/>
                <a:uLnTx/>
                <a:uFillTx/>
                <a:latin typeface="+mn-lt"/>
                <a:ea typeface="+mn-ea"/>
                <a:cs typeface="+mn-ea"/>
                <a:sym typeface="+mn-lt"/>
              </a:rPr>
              <a:t>15cm</a:t>
            </a:r>
            <a:r>
              <a:rPr kumimoji="1" lang="zh-CN" altLang="en-US" sz="1600" b="0" i="0" u="none" strike="noStrike" kern="1200" cap="none" spc="0" normalizeH="0" baseline="0" noProof="0" dirty="0">
                <a:ln>
                  <a:noFill/>
                </a:ln>
                <a:solidFill>
                  <a:prstClr val="black"/>
                </a:solidFill>
                <a:effectLst/>
                <a:uLnTx/>
                <a:uFillTx/>
                <a:latin typeface="+mn-lt"/>
                <a:ea typeface="+mn-ea"/>
                <a:cs typeface="+mn-ea"/>
                <a:sym typeface="+mn-lt"/>
              </a:rPr>
              <a:t>。不得用手硬拉。</a:t>
            </a:r>
          </a:p>
          <a:p>
            <a:pPr marL="342900" marR="0" lvl="0" indent="-342900" algn="l" defTabSz="457200" rtl="0" eaLnBrk="1" fontAlgn="auto" latinLnBrk="0" hangingPunct="1">
              <a:lnSpc>
                <a:spcPct val="130000"/>
              </a:lnSpc>
              <a:spcBef>
                <a:spcPct val="0"/>
              </a:spcBef>
              <a:spcAft>
                <a:spcPts val="0"/>
              </a:spcAft>
              <a:buClrTx/>
              <a:buSzTx/>
              <a:buFont typeface="+mj-ea"/>
              <a:buAutoNum type="circleNumDbPlain"/>
              <a:tabLst/>
              <a:defRPr/>
            </a:pPr>
            <a:r>
              <a:rPr kumimoji="1" lang="zh-CN" altLang="en-US" sz="1600" b="0" i="0" u="none" strike="noStrike" kern="1200" cap="none" spc="0" normalizeH="0" baseline="0" noProof="0" dirty="0" smtClean="0">
                <a:ln>
                  <a:noFill/>
                </a:ln>
                <a:solidFill>
                  <a:prstClr val="black"/>
                </a:solidFill>
                <a:effectLst/>
                <a:uLnTx/>
                <a:uFillTx/>
                <a:latin typeface="+mn-lt"/>
                <a:ea typeface="+mn-ea"/>
                <a:cs typeface="+mn-ea"/>
                <a:sym typeface="+mn-lt"/>
              </a:rPr>
              <a:t>短</a:t>
            </a:r>
            <a:r>
              <a:rPr kumimoji="1" lang="zh-CN" altLang="en-US" sz="1600" b="0" i="0" u="none" strike="noStrike" kern="1200" cap="none" spc="0" normalizeH="0" baseline="0" noProof="0" dirty="0">
                <a:ln>
                  <a:noFill/>
                </a:ln>
                <a:solidFill>
                  <a:prstClr val="black"/>
                </a:solidFill>
                <a:effectLst/>
                <a:uLnTx/>
                <a:uFillTx/>
                <a:latin typeface="+mn-lt"/>
                <a:ea typeface="+mn-ea"/>
                <a:cs typeface="+mn-ea"/>
                <a:sym typeface="+mn-lt"/>
              </a:rPr>
              <a:t>窄料应用推棍加工，接料使用刨钩，超过锯片半径的木料，</a:t>
            </a:r>
            <a:r>
              <a:rPr kumimoji="1" lang="zh-CN" altLang="en-US" sz="1600" b="0" i="0" u="none" strike="noStrike" kern="1200" cap="none" spc="0" normalizeH="0" baseline="0" noProof="0" dirty="0" smtClean="0">
                <a:ln>
                  <a:noFill/>
                </a:ln>
                <a:solidFill>
                  <a:prstClr val="black"/>
                </a:solidFill>
                <a:effectLst/>
                <a:uLnTx/>
                <a:uFillTx/>
                <a:latin typeface="+mn-lt"/>
                <a:ea typeface="+mn-ea"/>
                <a:cs typeface="+mn-ea"/>
                <a:sym typeface="+mn-lt"/>
              </a:rPr>
              <a:t>禁止上</a:t>
            </a:r>
            <a:r>
              <a:rPr kumimoji="1" lang="zh-CN" altLang="en-US" sz="1600" b="0" i="0" u="none" strike="noStrike" kern="1200" cap="none" spc="0" normalizeH="0" baseline="0" noProof="0" dirty="0">
                <a:ln>
                  <a:noFill/>
                </a:ln>
                <a:solidFill>
                  <a:prstClr val="black"/>
                </a:solidFill>
                <a:effectLst/>
                <a:uLnTx/>
                <a:uFillTx/>
                <a:latin typeface="+mn-lt"/>
                <a:ea typeface="+mn-ea"/>
                <a:cs typeface="+mn-ea"/>
                <a:sym typeface="+mn-lt"/>
              </a:rPr>
              <a:t>锯。</a:t>
            </a:r>
          </a:p>
          <a:p>
            <a:pPr marL="342900" marR="0" lvl="0" indent="-342900" algn="l" defTabSz="457200" rtl="0" eaLnBrk="1" fontAlgn="auto" latinLnBrk="0" hangingPunct="1">
              <a:lnSpc>
                <a:spcPct val="130000"/>
              </a:lnSpc>
              <a:spcBef>
                <a:spcPct val="0"/>
              </a:spcBef>
              <a:spcAft>
                <a:spcPts val="0"/>
              </a:spcAft>
              <a:buClrTx/>
              <a:buSzTx/>
              <a:buFont typeface="+mj-ea"/>
              <a:buAutoNum type="circleNumDbPlain"/>
              <a:tabLst/>
              <a:defRPr/>
            </a:pPr>
            <a:r>
              <a:rPr kumimoji="1" lang="zh-CN" altLang="en-US" sz="1600" b="0" i="0" u="none" strike="noStrike" kern="1200" cap="none" spc="0" normalizeH="0" baseline="0" noProof="0" dirty="0" smtClean="0">
                <a:ln>
                  <a:noFill/>
                </a:ln>
                <a:solidFill>
                  <a:prstClr val="black"/>
                </a:solidFill>
                <a:effectLst/>
                <a:uLnTx/>
                <a:uFillTx/>
                <a:latin typeface="+mn-lt"/>
                <a:ea typeface="+mn-ea"/>
                <a:cs typeface="+mn-ea"/>
                <a:sym typeface="+mn-lt"/>
              </a:rPr>
              <a:t>电锯</a:t>
            </a:r>
            <a:r>
              <a:rPr kumimoji="1" lang="zh-CN" altLang="en-US" sz="1600" b="0" i="0" u="none" strike="noStrike" kern="1200" cap="none" spc="0" normalizeH="0" baseline="0" noProof="0" dirty="0">
                <a:ln>
                  <a:noFill/>
                </a:ln>
                <a:solidFill>
                  <a:prstClr val="black"/>
                </a:solidFill>
                <a:effectLst/>
                <a:uLnTx/>
                <a:uFillTx/>
                <a:latin typeface="+mn-lt"/>
                <a:ea typeface="+mn-ea"/>
                <a:cs typeface="+mn-ea"/>
                <a:sym typeface="+mn-lt"/>
              </a:rPr>
              <a:t>检修应断电作业维护。</a:t>
            </a:r>
          </a:p>
          <a:p>
            <a:pPr marL="342900" marR="0" lvl="0" indent="-342900" algn="l" defTabSz="457200" rtl="0" eaLnBrk="1" fontAlgn="auto" latinLnBrk="0" hangingPunct="1">
              <a:lnSpc>
                <a:spcPct val="130000"/>
              </a:lnSpc>
              <a:spcBef>
                <a:spcPct val="0"/>
              </a:spcBef>
              <a:spcAft>
                <a:spcPts val="0"/>
              </a:spcAft>
              <a:buClrTx/>
              <a:buSzTx/>
              <a:buFont typeface="+mj-ea"/>
              <a:buAutoNum type="circleNumDbPlain"/>
              <a:tabLst/>
              <a:defRPr/>
            </a:pPr>
            <a:r>
              <a:rPr kumimoji="1" lang="zh-CN" altLang="en-US" sz="1600" b="0" i="0" u="none" strike="noStrike" kern="1200" cap="none" spc="0" normalizeH="0" baseline="0" noProof="0" dirty="0" smtClean="0">
                <a:ln>
                  <a:noFill/>
                </a:ln>
                <a:solidFill>
                  <a:prstClr val="black"/>
                </a:solidFill>
                <a:effectLst/>
                <a:uLnTx/>
                <a:uFillTx/>
                <a:latin typeface="+mn-lt"/>
                <a:ea typeface="+mn-ea"/>
                <a:cs typeface="+mn-ea"/>
                <a:sym typeface="+mn-lt"/>
              </a:rPr>
              <a:t>工作</a:t>
            </a:r>
            <a:r>
              <a:rPr kumimoji="1" lang="zh-CN" altLang="en-US" sz="1600" b="0" i="0" u="none" strike="noStrike" kern="1200" cap="none" spc="0" normalizeH="0" baseline="0" noProof="0" dirty="0">
                <a:ln>
                  <a:noFill/>
                </a:ln>
                <a:solidFill>
                  <a:prstClr val="black"/>
                </a:solidFill>
                <a:effectLst/>
                <a:uLnTx/>
                <a:uFillTx/>
                <a:latin typeface="+mn-lt"/>
                <a:ea typeface="+mn-ea"/>
                <a:cs typeface="+mn-ea"/>
                <a:sym typeface="+mn-lt"/>
              </a:rPr>
              <a:t>完毕、电锯应断电锁箱，整理清理电锯周围木料及木屑，</a:t>
            </a:r>
            <a:r>
              <a:rPr kumimoji="1" lang="zh-CN" altLang="en-US" sz="1600" b="0" i="0" u="none" strike="noStrike" kern="1200" cap="none" spc="0" normalizeH="0" baseline="0" noProof="0" dirty="0" smtClean="0">
                <a:ln>
                  <a:noFill/>
                </a:ln>
                <a:solidFill>
                  <a:prstClr val="black"/>
                </a:solidFill>
                <a:effectLst/>
                <a:uLnTx/>
                <a:uFillTx/>
                <a:latin typeface="+mn-lt"/>
                <a:ea typeface="+mn-ea"/>
                <a:cs typeface="+mn-ea"/>
                <a:sym typeface="+mn-lt"/>
              </a:rPr>
              <a:t>注意防火</a:t>
            </a:r>
            <a:r>
              <a:rPr kumimoji="1" lang="zh-CN" altLang="en-US" sz="1600" b="0" i="0" u="none" strike="noStrike" kern="1200" cap="none" spc="0" normalizeH="0" baseline="0" noProof="0" dirty="0">
                <a:ln>
                  <a:noFill/>
                </a:ln>
                <a:solidFill>
                  <a:prstClr val="black"/>
                </a:solidFill>
                <a:effectLst/>
                <a:uLnTx/>
                <a:uFillTx/>
                <a:latin typeface="+mn-lt"/>
                <a:ea typeface="+mn-ea"/>
                <a:cs typeface="+mn-ea"/>
                <a:sym typeface="+mn-lt"/>
              </a:rPr>
              <a:t>安全</a:t>
            </a:r>
            <a:r>
              <a:rPr kumimoji="1" lang="zh-CN" altLang="en-US" sz="1600" b="0" i="0" u="none" strike="noStrike" kern="1200" cap="none" spc="0" normalizeH="0" baseline="0" noProof="0" dirty="0" smtClean="0">
                <a:ln>
                  <a:noFill/>
                </a:ln>
                <a:solidFill>
                  <a:prstClr val="black"/>
                </a:solidFill>
                <a:effectLst/>
                <a:uLnTx/>
                <a:uFillTx/>
                <a:latin typeface="+mn-lt"/>
                <a:ea typeface="+mn-ea"/>
                <a:cs typeface="+mn-ea"/>
                <a:sym typeface="+mn-lt"/>
              </a:rPr>
              <a:t>。</a:t>
            </a:r>
            <a:endParaRPr kumimoji="1" lang="zh-CN" altLang="en-US" sz="16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5" name="矩形 4"/>
          <p:cNvSpPr/>
          <p:nvPr/>
        </p:nvSpPr>
        <p:spPr>
          <a:xfrm>
            <a:off x="4914901" y="1804729"/>
            <a:ext cx="17271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5201584" y="1950834"/>
            <a:ext cx="1440516"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电 锯</a:t>
            </a:r>
            <a:endParaRPr lang="zh-CN" altLang="en-US" sz="2800" b="1" spc="300" dirty="0">
              <a:solidFill>
                <a:schemeClr val="bg1"/>
              </a:solidFill>
              <a:latin typeface="+mn-lt"/>
              <a:ea typeface="+mn-ea"/>
              <a:cs typeface="+mn-ea"/>
              <a:sym typeface="+mn-lt"/>
            </a:endParaRPr>
          </a:p>
        </p:txBody>
      </p:sp>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476687">
            <a:off x="901562" y="2313691"/>
            <a:ext cx="3758418" cy="3561265"/>
          </a:xfrm>
          <a:prstGeom prst="rect">
            <a:avLst/>
          </a:prstGeom>
        </p:spPr>
      </p:pic>
    </p:spTree>
    <p:extLst>
      <p:ext uri="{BB962C8B-B14F-4D97-AF65-F5344CB8AC3E}">
        <p14:creationId xmlns:p14="http://schemas.microsoft.com/office/powerpoint/2010/main" val="7626849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1987"/>
                                        </p:tgtEl>
                                        <p:attrNameLst>
                                          <p:attrName>style.visibility</p:attrName>
                                        </p:attrNameLst>
                                      </p:cBhvr>
                                      <p:to>
                                        <p:strVal val="visible"/>
                                      </p:to>
                                    </p:set>
                                    <p:animEffect transition="in" filter="randombar(horizontal)">
                                      <p:cBhvr>
                                        <p:cTn id="26"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5"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B8E243-F4A2-4EB7-8B6F-EFADD36C781E}"/>
              </a:ext>
            </a:extLst>
          </p:cNvPr>
          <p:cNvSpPr>
            <a:spLocks noGrp="1" noChangeArrowheads="1"/>
          </p:cNvSpPr>
          <p:nvPr>
            <p:ph type="body" idx="4294967295"/>
          </p:nvPr>
        </p:nvSpPr>
        <p:spPr>
          <a:xfrm>
            <a:off x="636284" y="2396631"/>
            <a:ext cx="10514316"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检查</a:t>
            </a:r>
            <a:r>
              <a:rPr kumimoji="1" lang="zh-CN" altLang="en-US" sz="1600" dirty="0">
                <a:solidFill>
                  <a:prstClr val="black"/>
                </a:solidFill>
                <a:cs typeface="+mn-ea"/>
                <a:sym typeface="+mn-lt"/>
              </a:rPr>
              <a:t>机械性能是否良好、工作台和弯曲机台面保持水平；并准备好各种芯轴工具挡。</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按</a:t>
            </a:r>
            <a:r>
              <a:rPr kumimoji="1" lang="zh-CN" altLang="en-US" sz="1600" dirty="0">
                <a:solidFill>
                  <a:prstClr val="black"/>
                </a:solidFill>
                <a:cs typeface="+mn-ea"/>
                <a:sym typeface="+mn-lt"/>
              </a:rPr>
              <a:t>加工钢筋的直径和弯曲机的要求装好芯轴，成型轴，挡铁轴或可变挡架，芯轴直径应为钢筋直径的</a:t>
            </a:r>
            <a:r>
              <a:rPr kumimoji="1" lang="en-US" altLang="zh-CN" sz="1600" dirty="0">
                <a:solidFill>
                  <a:prstClr val="black"/>
                </a:solidFill>
                <a:cs typeface="+mn-ea"/>
                <a:sym typeface="+mn-lt"/>
              </a:rPr>
              <a:t>2.5</a:t>
            </a:r>
            <a:r>
              <a:rPr kumimoji="1" lang="zh-CN" altLang="en-US" sz="1600" dirty="0">
                <a:solidFill>
                  <a:prstClr val="black"/>
                </a:solidFill>
                <a:cs typeface="+mn-ea"/>
                <a:sym typeface="+mn-lt"/>
              </a:rPr>
              <a:t>倍。</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检查</a:t>
            </a:r>
            <a:r>
              <a:rPr kumimoji="1" lang="zh-CN" altLang="en-US" sz="1600" dirty="0">
                <a:solidFill>
                  <a:prstClr val="black"/>
                </a:solidFill>
                <a:cs typeface="+mn-ea"/>
                <a:sym typeface="+mn-lt"/>
              </a:rPr>
              <a:t>芯轴，挡块、转盘应无损坏和裂纹，防护罩紧固可靠，经空机运转确认正常方可作业。</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作业</a:t>
            </a:r>
            <a:r>
              <a:rPr kumimoji="1" lang="zh-CN" altLang="en-US" sz="1600" dirty="0">
                <a:solidFill>
                  <a:prstClr val="black"/>
                </a:solidFill>
                <a:cs typeface="+mn-ea"/>
                <a:sym typeface="+mn-lt"/>
              </a:rPr>
              <a:t>时，将钢筋需弯的一头插在转盘固定备有的间隙内，另一端紧靠机身固定并用手压紧，检查机身固定</a:t>
            </a:r>
            <a:r>
              <a:rPr kumimoji="1" lang="zh-CN" altLang="en-US" sz="1600" dirty="0" smtClean="0">
                <a:solidFill>
                  <a:prstClr val="black"/>
                </a:solidFill>
                <a:cs typeface="+mn-ea"/>
                <a:sym typeface="+mn-lt"/>
              </a:rPr>
              <a:t>，确实</a:t>
            </a:r>
            <a:r>
              <a:rPr kumimoji="1" lang="zh-CN" altLang="en-US" sz="1600" dirty="0">
                <a:solidFill>
                  <a:prstClr val="black"/>
                </a:solidFill>
                <a:cs typeface="+mn-ea"/>
                <a:sym typeface="+mn-lt"/>
              </a:rPr>
              <a:t>安在挡住钢筋的一侧方可开动。</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作业</a:t>
            </a:r>
            <a:r>
              <a:rPr kumimoji="1" lang="zh-CN" altLang="en-US" sz="1600" dirty="0">
                <a:solidFill>
                  <a:prstClr val="black"/>
                </a:solidFill>
                <a:cs typeface="+mn-ea"/>
                <a:sym typeface="+mn-lt"/>
              </a:rPr>
              <a:t>中严禁更换芯轴和变换角度以及调速等作业，亦不得加油或清除。</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弯曲</a:t>
            </a:r>
            <a:r>
              <a:rPr kumimoji="1" lang="zh-CN" altLang="en-US" sz="1600" dirty="0">
                <a:solidFill>
                  <a:prstClr val="black"/>
                </a:solidFill>
                <a:cs typeface="+mn-ea"/>
                <a:sym typeface="+mn-lt"/>
              </a:rPr>
              <a:t>钢筋时，严禁加工超过机械规定的钢筋直径、根数及机械转速。</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弯曲</a:t>
            </a:r>
            <a:r>
              <a:rPr kumimoji="1" lang="zh-CN" altLang="en-US" sz="1600" dirty="0">
                <a:solidFill>
                  <a:prstClr val="black"/>
                </a:solidFill>
                <a:cs typeface="+mn-ea"/>
                <a:sym typeface="+mn-lt"/>
              </a:rPr>
              <a:t>高硬度或低合金钢筋时，应按机械铭牌规定换标最大限制直径，并调换相应的芯轴。</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严禁</a:t>
            </a:r>
            <a:r>
              <a:rPr kumimoji="1" lang="zh-CN" altLang="en-US" sz="1600" dirty="0">
                <a:solidFill>
                  <a:prstClr val="black"/>
                </a:solidFill>
                <a:cs typeface="+mn-ea"/>
                <a:sym typeface="+mn-lt"/>
              </a:rPr>
              <a:t>在弯曲钢筋的作业半径内和机身不设固定的一侧站人。弯曲好的半成品应堆放整齐，弯钩不得朝上。</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转盘</a:t>
            </a:r>
            <a:r>
              <a:rPr kumimoji="1" lang="zh-CN" altLang="en-US" sz="1600" dirty="0">
                <a:solidFill>
                  <a:prstClr val="black"/>
                </a:solidFill>
                <a:cs typeface="+mn-ea"/>
                <a:sym typeface="+mn-lt"/>
              </a:rPr>
              <a:t>换向时，必须在停稳后进行。</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作业</a:t>
            </a:r>
            <a:r>
              <a:rPr kumimoji="1" lang="zh-CN" altLang="en-US" sz="1600" dirty="0">
                <a:solidFill>
                  <a:prstClr val="black"/>
                </a:solidFill>
                <a:cs typeface="+mn-ea"/>
                <a:sym typeface="+mn-lt"/>
              </a:rPr>
              <a:t>完毕、清理现场、保养机械、断电锁箱。</a:t>
            </a:r>
          </a:p>
          <a:p>
            <a:pPr marL="342900" indent="-342900" defTabSz="457200">
              <a:lnSpc>
                <a:spcPct val="130000"/>
              </a:lnSpc>
              <a:spcBef>
                <a:spcPct val="0"/>
              </a:spcBef>
              <a:buFont typeface="+mj-ea"/>
              <a:buAutoNum type="circleNumDbPlain"/>
            </a:pPr>
            <a:endParaRPr kumimoji="1" lang="en-US" altLang="zh-CN" sz="1600" dirty="0">
              <a:solidFill>
                <a:prstClr val="black"/>
              </a:solidFill>
              <a:cs typeface="+mn-ea"/>
              <a:sym typeface="+mn-lt"/>
            </a:endParaRPr>
          </a:p>
        </p:txBody>
      </p:sp>
      <p:sp>
        <p:nvSpPr>
          <p:cNvPr id="4" name="矩形 3"/>
          <p:cNvSpPr/>
          <p:nvPr/>
        </p:nvSpPr>
        <p:spPr>
          <a:xfrm>
            <a:off x="1549401" y="1557025"/>
            <a:ext cx="42290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785284" y="1674799"/>
            <a:ext cx="5364816"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钢筋弯曲机操作规程</a:t>
            </a:r>
            <a:endParaRPr lang="zh-CN" altLang="en-US" sz="2800" b="1" spc="300" dirty="0">
              <a:solidFill>
                <a:schemeClr val="bg1"/>
              </a:solidFill>
              <a:latin typeface="+mn-lt"/>
              <a:ea typeface="+mn-ea"/>
              <a:cs typeface="+mn-ea"/>
              <a:sym typeface="+mn-lt"/>
            </a:endParaRPr>
          </a:p>
        </p:txBody>
      </p:sp>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b="-2967"/>
          <a:stretch/>
        </p:blipFill>
        <p:spPr>
          <a:xfrm>
            <a:off x="485170" y="1615783"/>
            <a:ext cx="1064230" cy="643488"/>
          </a:xfrm>
          <a:prstGeom prst="rect">
            <a:avLst/>
          </a:prstGeom>
        </p:spPr>
      </p:pic>
    </p:spTree>
    <p:extLst>
      <p:ext uri="{BB962C8B-B14F-4D97-AF65-F5344CB8AC3E}">
        <p14:creationId xmlns:p14="http://schemas.microsoft.com/office/powerpoint/2010/main" val="33116476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3010">
                                            <p:txEl>
                                              <p:pRg st="0" end="0"/>
                                            </p:txEl>
                                          </p:spTgt>
                                        </p:tgtEl>
                                        <p:attrNameLst>
                                          <p:attrName>style.visibility</p:attrName>
                                        </p:attrNameLst>
                                      </p:cBhvr>
                                      <p:to>
                                        <p:strVal val="visible"/>
                                      </p:to>
                                    </p:set>
                                    <p:animEffect transition="in" filter="randombar(horizontal)">
                                      <p:cBhvr>
                                        <p:cTn id="24" dur="500"/>
                                        <p:tgtEl>
                                          <p:spTgt spid="430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3010">
                                            <p:txEl>
                                              <p:pRg st="1" end="1"/>
                                            </p:txEl>
                                          </p:spTgt>
                                        </p:tgtEl>
                                        <p:attrNameLst>
                                          <p:attrName>style.visibility</p:attrName>
                                        </p:attrNameLst>
                                      </p:cBhvr>
                                      <p:to>
                                        <p:strVal val="visible"/>
                                      </p:to>
                                    </p:set>
                                    <p:animEffect transition="in" filter="randombar(horizontal)">
                                      <p:cBhvr>
                                        <p:cTn id="29" dur="500"/>
                                        <p:tgtEl>
                                          <p:spTgt spid="430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3010">
                                            <p:txEl>
                                              <p:pRg st="2" end="2"/>
                                            </p:txEl>
                                          </p:spTgt>
                                        </p:tgtEl>
                                        <p:attrNameLst>
                                          <p:attrName>style.visibility</p:attrName>
                                        </p:attrNameLst>
                                      </p:cBhvr>
                                      <p:to>
                                        <p:strVal val="visible"/>
                                      </p:to>
                                    </p:set>
                                    <p:animEffect transition="in" filter="randombar(horizontal)">
                                      <p:cBhvr>
                                        <p:cTn id="34" dur="500"/>
                                        <p:tgtEl>
                                          <p:spTgt spid="430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3010">
                                            <p:txEl>
                                              <p:pRg st="3" end="3"/>
                                            </p:txEl>
                                          </p:spTgt>
                                        </p:tgtEl>
                                        <p:attrNameLst>
                                          <p:attrName>style.visibility</p:attrName>
                                        </p:attrNameLst>
                                      </p:cBhvr>
                                      <p:to>
                                        <p:strVal val="visible"/>
                                      </p:to>
                                    </p:set>
                                    <p:animEffect transition="in" filter="randombar(horizontal)">
                                      <p:cBhvr>
                                        <p:cTn id="39" dur="500"/>
                                        <p:tgtEl>
                                          <p:spTgt spid="4301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3010">
                                            <p:txEl>
                                              <p:pRg st="4" end="4"/>
                                            </p:txEl>
                                          </p:spTgt>
                                        </p:tgtEl>
                                        <p:attrNameLst>
                                          <p:attrName>style.visibility</p:attrName>
                                        </p:attrNameLst>
                                      </p:cBhvr>
                                      <p:to>
                                        <p:strVal val="visible"/>
                                      </p:to>
                                    </p:set>
                                    <p:animEffect transition="in" filter="randombar(horizontal)">
                                      <p:cBhvr>
                                        <p:cTn id="44" dur="500"/>
                                        <p:tgtEl>
                                          <p:spTgt spid="43010">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3010">
                                            <p:txEl>
                                              <p:pRg st="5" end="5"/>
                                            </p:txEl>
                                          </p:spTgt>
                                        </p:tgtEl>
                                        <p:attrNameLst>
                                          <p:attrName>style.visibility</p:attrName>
                                        </p:attrNameLst>
                                      </p:cBhvr>
                                      <p:to>
                                        <p:strVal val="visible"/>
                                      </p:to>
                                    </p:set>
                                    <p:animEffect transition="in" filter="randombar(horizontal)">
                                      <p:cBhvr>
                                        <p:cTn id="49" dur="500"/>
                                        <p:tgtEl>
                                          <p:spTgt spid="43010">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3010">
                                            <p:txEl>
                                              <p:pRg st="6" end="6"/>
                                            </p:txEl>
                                          </p:spTgt>
                                        </p:tgtEl>
                                        <p:attrNameLst>
                                          <p:attrName>style.visibility</p:attrName>
                                        </p:attrNameLst>
                                      </p:cBhvr>
                                      <p:to>
                                        <p:strVal val="visible"/>
                                      </p:to>
                                    </p:set>
                                    <p:animEffect transition="in" filter="randombar(horizontal)">
                                      <p:cBhvr>
                                        <p:cTn id="54" dur="500"/>
                                        <p:tgtEl>
                                          <p:spTgt spid="43010">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43010">
                                            <p:txEl>
                                              <p:pRg st="7" end="7"/>
                                            </p:txEl>
                                          </p:spTgt>
                                        </p:tgtEl>
                                        <p:attrNameLst>
                                          <p:attrName>style.visibility</p:attrName>
                                        </p:attrNameLst>
                                      </p:cBhvr>
                                      <p:to>
                                        <p:strVal val="visible"/>
                                      </p:to>
                                    </p:set>
                                    <p:animEffect transition="in" filter="randombar(horizontal)">
                                      <p:cBhvr>
                                        <p:cTn id="59" dur="500"/>
                                        <p:tgtEl>
                                          <p:spTgt spid="43010">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43010">
                                            <p:txEl>
                                              <p:pRg st="8" end="8"/>
                                            </p:txEl>
                                          </p:spTgt>
                                        </p:tgtEl>
                                        <p:attrNameLst>
                                          <p:attrName>style.visibility</p:attrName>
                                        </p:attrNameLst>
                                      </p:cBhvr>
                                      <p:to>
                                        <p:strVal val="visible"/>
                                      </p:to>
                                    </p:set>
                                    <p:animEffect transition="in" filter="randombar(horizontal)">
                                      <p:cBhvr>
                                        <p:cTn id="64" dur="500"/>
                                        <p:tgtEl>
                                          <p:spTgt spid="43010">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43010">
                                            <p:txEl>
                                              <p:pRg st="9" end="9"/>
                                            </p:txEl>
                                          </p:spTgt>
                                        </p:tgtEl>
                                        <p:attrNameLst>
                                          <p:attrName>style.visibility</p:attrName>
                                        </p:attrNameLst>
                                      </p:cBhvr>
                                      <p:to>
                                        <p:strVal val="visible"/>
                                      </p:to>
                                    </p:set>
                                    <p:animEffect transition="in" filter="randombar(horizontal)">
                                      <p:cBhvr>
                                        <p:cTn id="69" dur="500"/>
                                        <p:tgtEl>
                                          <p:spTgt spid="430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4"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EB7F209-4FE3-4597-B40D-4D6C3E949FC8}"/>
              </a:ext>
            </a:extLst>
          </p:cNvPr>
          <p:cNvSpPr>
            <a:spLocks noGrp="1" noChangeArrowheads="1"/>
          </p:cNvSpPr>
          <p:nvPr>
            <p:ph type="body" idx="4294967295"/>
          </p:nvPr>
        </p:nvSpPr>
        <p:spPr>
          <a:xfrm>
            <a:off x="641350" y="2402188"/>
            <a:ext cx="10902950" cy="390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启动</a:t>
            </a:r>
            <a:r>
              <a:rPr kumimoji="1" lang="zh-CN" altLang="en-US" sz="1600" dirty="0">
                <a:solidFill>
                  <a:prstClr val="black"/>
                </a:solidFill>
                <a:cs typeface="+mn-ea"/>
                <a:sym typeface="+mn-lt"/>
              </a:rPr>
              <a:t>前，必须检查切刀应无裂纹，刀架螺栓紧固，防护罩牢靠，</a:t>
            </a:r>
            <a:r>
              <a:rPr kumimoji="1" lang="zh-CN" altLang="en-US" sz="1600" dirty="0" smtClean="0">
                <a:solidFill>
                  <a:prstClr val="black"/>
                </a:solidFill>
                <a:cs typeface="+mn-ea"/>
                <a:sym typeface="+mn-lt"/>
              </a:rPr>
              <a:t>然后用</a:t>
            </a:r>
            <a:r>
              <a:rPr kumimoji="1" lang="zh-CN" altLang="en-US" sz="1600" dirty="0">
                <a:solidFill>
                  <a:prstClr val="black"/>
                </a:solidFill>
                <a:cs typeface="+mn-ea"/>
                <a:sym typeface="+mn-lt"/>
              </a:rPr>
              <a:t>手转动皮带轮，检查齿轮吻合间隙，调整切刀间隙。</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启动</a:t>
            </a:r>
            <a:r>
              <a:rPr kumimoji="1" lang="zh-CN" altLang="en-US" sz="1600" dirty="0">
                <a:solidFill>
                  <a:prstClr val="black"/>
                </a:solidFill>
                <a:cs typeface="+mn-ea"/>
                <a:sym typeface="+mn-lt"/>
              </a:rPr>
              <a:t>后，先空机运转，检查传动部分及轴承运转正常后方可使用。</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机械</a:t>
            </a:r>
            <a:r>
              <a:rPr kumimoji="1" lang="zh-CN" altLang="en-US" sz="1600" dirty="0">
                <a:solidFill>
                  <a:prstClr val="black"/>
                </a:solidFill>
                <a:cs typeface="+mn-ea"/>
                <a:sym typeface="+mn-lt"/>
              </a:rPr>
              <a:t>未达到正常转速时，不得切料，切料时必须使用切刀中下部位</a:t>
            </a:r>
            <a:r>
              <a:rPr kumimoji="1" lang="zh-CN" altLang="en-US" sz="1600" dirty="0" smtClean="0">
                <a:solidFill>
                  <a:prstClr val="black"/>
                </a:solidFill>
                <a:cs typeface="+mn-ea"/>
                <a:sym typeface="+mn-lt"/>
              </a:rPr>
              <a:t>，紧握</a:t>
            </a:r>
            <a:r>
              <a:rPr kumimoji="1" lang="zh-CN" altLang="en-US" sz="1600" dirty="0">
                <a:solidFill>
                  <a:prstClr val="black"/>
                </a:solidFill>
                <a:cs typeface="+mn-ea"/>
                <a:sym typeface="+mn-lt"/>
              </a:rPr>
              <a:t>钢筋再加速送入。</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不得</a:t>
            </a:r>
            <a:r>
              <a:rPr kumimoji="1" lang="zh-CN" altLang="en-US" sz="1600" dirty="0">
                <a:solidFill>
                  <a:prstClr val="black"/>
                </a:solidFill>
                <a:cs typeface="+mn-ea"/>
                <a:sym typeface="+mn-lt"/>
              </a:rPr>
              <a:t>剪切直径强度超过机械铭牌规定的钢筋和烧红的钢筋。一次</a:t>
            </a:r>
            <a:r>
              <a:rPr kumimoji="1" lang="zh-CN" altLang="en-US" sz="1600" dirty="0" smtClean="0">
                <a:solidFill>
                  <a:prstClr val="black"/>
                </a:solidFill>
                <a:cs typeface="+mn-ea"/>
                <a:sym typeface="+mn-lt"/>
              </a:rPr>
              <a:t>切断多</a:t>
            </a:r>
            <a:r>
              <a:rPr kumimoji="1" lang="zh-CN" altLang="en-US" sz="1600" dirty="0">
                <a:solidFill>
                  <a:prstClr val="black"/>
                </a:solidFill>
                <a:cs typeface="+mn-ea"/>
                <a:sym typeface="+mn-lt"/>
              </a:rPr>
              <a:t>根钢筋时，总截面积应在规定范围内。</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剪切</a:t>
            </a:r>
            <a:r>
              <a:rPr kumimoji="1" lang="zh-CN" altLang="en-US" sz="1600" dirty="0">
                <a:solidFill>
                  <a:prstClr val="black"/>
                </a:solidFill>
                <a:cs typeface="+mn-ea"/>
                <a:sym typeface="+mn-lt"/>
              </a:rPr>
              <a:t>低合金钢时应换高硬度切刀，直径应符合铭牌规定。</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切断</a:t>
            </a:r>
            <a:r>
              <a:rPr kumimoji="1" lang="zh-CN" altLang="en-US" sz="1600" dirty="0">
                <a:solidFill>
                  <a:prstClr val="black"/>
                </a:solidFill>
                <a:cs typeface="+mn-ea"/>
                <a:sym typeface="+mn-lt"/>
              </a:rPr>
              <a:t>补料时，手和切刀之间的距离应保持</a:t>
            </a:r>
            <a:r>
              <a:rPr kumimoji="1" lang="en-US" altLang="zh-CN" sz="1600" dirty="0">
                <a:solidFill>
                  <a:prstClr val="black"/>
                </a:solidFill>
                <a:cs typeface="+mn-ea"/>
                <a:sym typeface="+mn-lt"/>
              </a:rPr>
              <a:t>150mm</a:t>
            </a:r>
            <a:r>
              <a:rPr kumimoji="1" lang="zh-CN" altLang="en-US" sz="1600" dirty="0">
                <a:solidFill>
                  <a:prstClr val="black"/>
                </a:solidFill>
                <a:cs typeface="+mn-ea"/>
                <a:sym typeface="+mn-lt"/>
              </a:rPr>
              <a:t>以上，如手握端</a:t>
            </a:r>
            <a:r>
              <a:rPr kumimoji="1" lang="zh-CN" altLang="en-US" sz="1600" dirty="0" smtClean="0">
                <a:solidFill>
                  <a:prstClr val="black"/>
                </a:solidFill>
                <a:cs typeface="+mn-ea"/>
                <a:sym typeface="+mn-lt"/>
              </a:rPr>
              <a:t>小于</a:t>
            </a:r>
            <a:r>
              <a:rPr kumimoji="1" lang="en-US" altLang="zh-CN" sz="1600" dirty="0" smtClean="0">
                <a:solidFill>
                  <a:prstClr val="black"/>
                </a:solidFill>
                <a:cs typeface="+mn-ea"/>
                <a:sym typeface="+mn-lt"/>
              </a:rPr>
              <a:t>400mm</a:t>
            </a:r>
            <a:r>
              <a:rPr kumimoji="1" lang="zh-CN" altLang="en-US" sz="1600" dirty="0">
                <a:solidFill>
                  <a:prstClr val="black"/>
                </a:solidFill>
                <a:cs typeface="+mn-ea"/>
                <a:sym typeface="+mn-lt"/>
              </a:rPr>
              <a:t>时，应用套管和夹具将钢筋端头压住或夹牢。</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运转</a:t>
            </a:r>
            <a:r>
              <a:rPr kumimoji="1" lang="zh-CN" altLang="en-US" sz="1600" dirty="0">
                <a:solidFill>
                  <a:prstClr val="black"/>
                </a:solidFill>
                <a:cs typeface="+mn-ea"/>
                <a:sym typeface="+mn-lt"/>
              </a:rPr>
              <a:t>中，严禁用手接清除切刀附近的断头和架物，钢筋摆动范围和</a:t>
            </a:r>
            <a:r>
              <a:rPr kumimoji="1" lang="zh-CN" altLang="en-US" sz="1600" dirty="0" smtClean="0">
                <a:solidFill>
                  <a:prstClr val="black"/>
                </a:solidFill>
                <a:cs typeface="+mn-ea"/>
                <a:sym typeface="+mn-lt"/>
              </a:rPr>
              <a:t>切刀</a:t>
            </a:r>
            <a:r>
              <a:rPr kumimoji="1" lang="zh-CN" altLang="en-US" sz="1600" dirty="0">
                <a:solidFill>
                  <a:prstClr val="black"/>
                </a:solidFill>
                <a:cs typeface="+mn-ea"/>
                <a:sym typeface="+mn-lt"/>
              </a:rPr>
              <a:t>附近非操作人员不得停留。</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发现</a:t>
            </a:r>
            <a:r>
              <a:rPr kumimoji="1" lang="zh-CN" altLang="en-US" sz="1600" dirty="0">
                <a:solidFill>
                  <a:prstClr val="black"/>
                </a:solidFill>
                <a:cs typeface="+mn-ea"/>
                <a:sym typeface="+mn-lt"/>
              </a:rPr>
              <a:t>机械运转不正常的异响或切刀歪斜等情况，应立即停机、停电</a:t>
            </a:r>
            <a:r>
              <a:rPr kumimoji="1" lang="zh-CN" altLang="en-US" sz="1600" dirty="0" smtClean="0">
                <a:solidFill>
                  <a:prstClr val="black"/>
                </a:solidFill>
                <a:cs typeface="+mn-ea"/>
                <a:sym typeface="+mn-lt"/>
              </a:rPr>
              <a:t>检修</a:t>
            </a:r>
            <a:r>
              <a:rPr kumimoji="1" lang="zh-CN" altLang="en-US" sz="1600" dirty="0">
                <a:solidFill>
                  <a:prstClr val="black"/>
                </a:solidFill>
                <a:cs typeface="+mn-ea"/>
                <a:sym typeface="+mn-lt"/>
              </a:rPr>
              <a:t>。</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作业</a:t>
            </a:r>
            <a:r>
              <a:rPr kumimoji="1" lang="zh-CN" altLang="en-US" sz="1600" dirty="0">
                <a:solidFill>
                  <a:prstClr val="black"/>
                </a:solidFill>
                <a:cs typeface="+mn-ea"/>
                <a:sym typeface="+mn-lt"/>
              </a:rPr>
              <a:t>完毕、用钢筋清除切刀间的杂物，清理整理施工现场、进行</a:t>
            </a:r>
            <a:r>
              <a:rPr kumimoji="1" lang="zh-CN" altLang="en-US" sz="1600" dirty="0" smtClean="0">
                <a:solidFill>
                  <a:prstClr val="black"/>
                </a:solidFill>
                <a:cs typeface="+mn-ea"/>
                <a:sym typeface="+mn-lt"/>
              </a:rPr>
              <a:t>整机清洁</a:t>
            </a:r>
            <a:r>
              <a:rPr kumimoji="1" lang="zh-CN" altLang="en-US" sz="1600" dirty="0">
                <a:solidFill>
                  <a:prstClr val="black"/>
                </a:solidFill>
                <a:cs typeface="+mn-ea"/>
                <a:sym typeface="+mn-lt"/>
              </a:rPr>
              <a:t>保养。断电锁箱。</a:t>
            </a:r>
          </a:p>
          <a:p>
            <a:pPr marL="342900" indent="-342900" defTabSz="457200">
              <a:lnSpc>
                <a:spcPct val="130000"/>
              </a:lnSpc>
              <a:spcBef>
                <a:spcPct val="0"/>
              </a:spcBef>
              <a:buFont typeface="+mj-ea"/>
              <a:buAutoNum type="circleNumDbPlain"/>
            </a:pPr>
            <a:endParaRPr kumimoji="1" lang="en-US" altLang="zh-CN" sz="1600" dirty="0">
              <a:solidFill>
                <a:prstClr val="black"/>
              </a:solidFill>
              <a:cs typeface="+mn-ea"/>
              <a:sym typeface="+mn-lt"/>
            </a:endParaRPr>
          </a:p>
        </p:txBody>
      </p:sp>
      <p:sp>
        <p:nvSpPr>
          <p:cNvPr id="4" name="矩形 3"/>
          <p:cNvSpPr/>
          <p:nvPr/>
        </p:nvSpPr>
        <p:spPr>
          <a:xfrm>
            <a:off x="1549401" y="1557025"/>
            <a:ext cx="42290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785284" y="1674799"/>
            <a:ext cx="5364816"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钢筋切断机操作规程</a:t>
            </a:r>
            <a:endParaRPr lang="zh-CN" altLang="en-US" sz="2800" b="1" spc="300" dirty="0">
              <a:solidFill>
                <a:schemeClr val="bg1"/>
              </a:solidFill>
              <a:latin typeface="+mn-lt"/>
              <a:ea typeface="+mn-ea"/>
              <a:cs typeface="+mn-ea"/>
              <a:sym typeface="+mn-lt"/>
            </a:endParaRPr>
          </a:p>
        </p:txBody>
      </p:sp>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b="-2967"/>
          <a:stretch/>
        </p:blipFill>
        <p:spPr>
          <a:xfrm>
            <a:off x="485170" y="1615783"/>
            <a:ext cx="1064230" cy="643488"/>
          </a:xfrm>
          <a:prstGeom prst="rect">
            <a:avLst/>
          </a:prstGeom>
        </p:spPr>
      </p:pic>
    </p:spTree>
    <p:extLst>
      <p:ext uri="{BB962C8B-B14F-4D97-AF65-F5344CB8AC3E}">
        <p14:creationId xmlns:p14="http://schemas.microsoft.com/office/powerpoint/2010/main" val="17155779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4034">
                                            <p:txEl>
                                              <p:pRg st="0" end="0"/>
                                            </p:txEl>
                                          </p:spTgt>
                                        </p:tgtEl>
                                        <p:attrNameLst>
                                          <p:attrName>style.visibility</p:attrName>
                                        </p:attrNameLst>
                                      </p:cBhvr>
                                      <p:to>
                                        <p:strVal val="visible"/>
                                      </p:to>
                                    </p:set>
                                    <p:animEffect transition="in" filter="randombar(horizontal)">
                                      <p:cBhvr>
                                        <p:cTn id="24" dur="500"/>
                                        <p:tgtEl>
                                          <p:spTgt spid="4403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4034">
                                            <p:txEl>
                                              <p:pRg st="1" end="1"/>
                                            </p:txEl>
                                          </p:spTgt>
                                        </p:tgtEl>
                                        <p:attrNameLst>
                                          <p:attrName>style.visibility</p:attrName>
                                        </p:attrNameLst>
                                      </p:cBhvr>
                                      <p:to>
                                        <p:strVal val="visible"/>
                                      </p:to>
                                    </p:set>
                                    <p:animEffect transition="in" filter="randombar(horizontal)">
                                      <p:cBhvr>
                                        <p:cTn id="29" dur="500"/>
                                        <p:tgtEl>
                                          <p:spTgt spid="4403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4034">
                                            <p:txEl>
                                              <p:pRg st="2" end="2"/>
                                            </p:txEl>
                                          </p:spTgt>
                                        </p:tgtEl>
                                        <p:attrNameLst>
                                          <p:attrName>style.visibility</p:attrName>
                                        </p:attrNameLst>
                                      </p:cBhvr>
                                      <p:to>
                                        <p:strVal val="visible"/>
                                      </p:to>
                                    </p:set>
                                    <p:animEffect transition="in" filter="randombar(horizontal)">
                                      <p:cBhvr>
                                        <p:cTn id="34" dur="500"/>
                                        <p:tgtEl>
                                          <p:spTgt spid="4403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4034">
                                            <p:txEl>
                                              <p:pRg st="3" end="3"/>
                                            </p:txEl>
                                          </p:spTgt>
                                        </p:tgtEl>
                                        <p:attrNameLst>
                                          <p:attrName>style.visibility</p:attrName>
                                        </p:attrNameLst>
                                      </p:cBhvr>
                                      <p:to>
                                        <p:strVal val="visible"/>
                                      </p:to>
                                    </p:set>
                                    <p:animEffect transition="in" filter="randombar(horizontal)">
                                      <p:cBhvr>
                                        <p:cTn id="39" dur="500"/>
                                        <p:tgtEl>
                                          <p:spTgt spid="4403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4034">
                                            <p:txEl>
                                              <p:pRg st="4" end="4"/>
                                            </p:txEl>
                                          </p:spTgt>
                                        </p:tgtEl>
                                        <p:attrNameLst>
                                          <p:attrName>style.visibility</p:attrName>
                                        </p:attrNameLst>
                                      </p:cBhvr>
                                      <p:to>
                                        <p:strVal val="visible"/>
                                      </p:to>
                                    </p:set>
                                    <p:animEffect transition="in" filter="randombar(horizontal)">
                                      <p:cBhvr>
                                        <p:cTn id="44" dur="500"/>
                                        <p:tgtEl>
                                          <p:spTgt spid="4403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4034">
                                            <p:txEl>
                                              <p:pRg st="5" end="5"/>
                                            </p:txEl>
                                          </p:spTgt>
                                        </p:tgtEl>
                                        <p:attrNameLst>
                                          <p:attrName>style.visibility</p:attrName>
                                        </p:attrNameLst>
                                      </p:cBhvr>
                                      <p:to>
                                        <p:strVal val="visible"/>
                                      </p:to>
                                    </p:set>
                                    <p:animEffect transition="in" filter="randombar(horizontal)">
                                      <p:cBhvr>
                                        <p:cTn id="49" dur="500"/>
                                        <p:tgtEl>
                                          <p:spTgt spid="4403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4034">
                                            <p:txEl>
                                              <p:pRg st="6" end="6"/>
                                            </p:txEl>
                                          </p:spTgt>
                                        </p:tgtEl>
                                        <p:attrNameLst>
                                          <p:attrName>style.visibility</p:attrName>
                                        </p:attrNameLst>
                                      </p:cBhvr>
                                      <p:to>
                                        <p:strVal val="visible"/>
                                      </p:to>
                                    </p:set>
                                    <p:animEffect transition="in" filter="randombar(horizontal)">
                                      <p:cBhvr>
                                        <p:cTn id="54" dur="500"/>
                                        <p:tgtEl>
                                          <p:spTgt spid="4403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44034">
                                            <p:txEl>
                                              <p:pRg st="7" end="7"/>
                                            </p:txEl>
                                          </p:spTgt>
                                        </p:tgtEl>
                                        <p:attrNameLst>
                                          <p:attrName>style.visibility</p:attrName>
                                        </p:attrNameLst>
                                      </p:cBhvr>
                                      <p:to>
                                        <p:strVal val="visible"/>
                                      </p:to>
                                    </p:set>
                                    <p:animEffect transition="in" filter="randombar(horizontal)">
                                      <p:cBhvr>
                                        <p:cTn id="59" dur="500"/>
                                        <p:tgtEl>
                                          <p:spTgt spid="4403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44034">
                                            <p:txEl>
                                              <p:pRg st="8" end="8"/>
                                            </p:txEl>
                                          </p:spTgt>
                                        </p:tgtEl>
                                        <p:attrNameLst>
                                          <p:attrName>style.visibility</p:attrName>
                                        </p:attrNameLst>
                                      </p:cBhvr>
                                      <p:to>
                                        <p:strVal val="visible"/>
                                      </p:to>
                                    </p:set>
                                    <p:animEffect transition="in" filter="randombar(horizontal)">
                                      <p:cBhvr>
                                        <p:cTn id="64" dur="500"/>
                                        <p:tgtEl>
                                          <p:spTgt spid="440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P spid="4"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68064A-99C5-4C0E-9C8D-283A33D3CE9E}"/>
              </a:ext>
            </a:extLst>
          </p:cNvPr>
          <p:cNvSpPr>
            <a:spLocks noGrp="1" noChangeArrowheads="1"/>
          </p:cNvSpPr>
          <p:nvPr>
            <p:ph type="body" idx="4294967295"/>
          </p:nvPr>
        </p:nvSpPr>
        <p:spPr>
          <a:xfrm>
            <a:off x="723900" y="2481271"/>
            <a:ext cx="107442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卷扬机应安装在平整坚实、视野良好的地点，机身和地锚</a:t>
            </a:r>
            <a:r>
              <a:rPr kumimoji="1" lang="zh-CN" altLang="en-US" sz="1600" dirty="0" smtClean="0">
                <a:solidFill>
                  <a:prstClr val="black"/>
                </a:solidFill>
                <a:cs typeface="+mn-ea"/>
                <a:sym typeface="+mn-lt"/>
              </a:rPr>
              <a:t>连接</a:t>
            </a:r>
            <a:r>
              <a:rPr kumimoji="1" lang="zh-CN" altLang="en-US" sz="1600" dirty="0">
                <a:solidFill>
                  <a:prstClr val="black"/>
                </a:solidFill>
                <a:cs typeface="+mn-ea"/>
                <a:sym typeface="+mn-lt"/>
              </a:rPr>
              <a:t>必须牢固，卷扬机筒与导向滑轮中心线应垂直对应，卷扬　　机距离井架滑轮一般应不小于</a:t>
            </a:r>
            <a:r>
              <a:rPr kumimoji="1" lang="en-US" altLang="zh-CN" sz="1600" dirty="0">
                <a:solidFill>
                  <a:prstClr val="black"/>
                </a:solidFill>
                <a:cs typeface="+mn-ea"/>
                <a:sym typeface="+mn-lt"/>
              </a:rPr>
              <a:t>15m</a:t>
            </a:r>
            <a:r>
              <a:rPr kumimoji="1" lang="zh-CN" altLang="en-US" sz="1600" dirty="0">
                <a:solidFill>
                  <a:prstClr val="black"/>
                </a:solidFill>
                <a:cs typeface="+mn-ea"/>
                <a:sym typeface="+mn-lt"/>
              </a:rPr>
              <a:t>。</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作业前应检查钢丝绳、离合器、制动器、保险轮、体</a:t>
            </a:r>
            <a:r>
              <a:rPr kumimoji="1" lang="zh-CN" altLang="en-US" sz="1600" dirty="0" smtClean="0">
                <a:solidFill>
                  <a:prstClr val="black"/>
                </a:solidFill>
                <a:cs typeface="+mn-ea"/>
                <a:sym typeface="+mn-lt"/>
              </a:rPr>
              <a:t>动滑轮等</a:t>
            </a:r>
            <a:r>
              <a:rPr kumimoji="1" lang="zh-CN" altLang="en-US" sz="1600" dirty="0">
                <a:solidFill>
                  <a:prstClr val="black"/>
                </a:solidFill>
                <a:cs typeface="+mn-ea"/>
                <a:sym typeface="+mn-lt"/>
              </a:rPr>
              <a:t>确认安全可靠方准操作。检查钢丝绳与井架有无磨擦情况。</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钢丝绳在卷筒上必须排列整齐，作业中卷筒钢丝绳最小须</a:t>
            </a:r>
            <a:r>
              <a:rPr kumimoji="1" lang="zh-CN" altLang="en-US" sz="1600" dirty="0" smtClean="0">
                <a:solidFill>
                  <a:prstClr val="black"/>
                </a:solidFill>
                <a:cs typeface="+mn-ea"/>
                <a:sym typeface="+mn-lt"/>
              </a:rPr>
              <a:t>保留</a:t>
            </a:r>
            <a:r>
              <a:rPr kumimoji="1" lang="zh-CN" altLang="en-US" sz="1600" dirty="0">
                <a:solidFill>
                  <a:prstClr val="black"/>
                </a:solidFill>
                <a:cs typeface="+mn-ea"/>
                <a:sym typeface="+mn-lt"/>
              </a:rPr>
              <a:t>三圈，作业时不准有人跨越卷扬机的钢丝绳。</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吊运重物需在空中停留时，除使用制动器外，并应用齿轮</a:t>
            </a:r>
            <a:r>
              <a:rPr kumimoji="1" lang="zh-CN" altLang="en-US" sz="1600" dirty="0" smtClean="0">
                <a:solidFill>
                  <a:prstClr val="black"/>
                </a:solidFill>
                <a:cs typeface="+mn-ea"/>
                <a:sym typeface="+mn-lt"/>
              </a:rPr>
              <a:t>保险</a:t>
            </a:r>
            <a:r>
              <a:rPr kumimoji="1" lang="zh-CN" altLang="en-US" sz="1600" dirty="0">
                <a:solidFill>
                  <a:prstClr val="black"/>
                </a:solidFill>
                <a:cs typeface="+mn-ea"/>
                <a:sym typeface="+mn-lt"/>
              </a:rPr>
              <a:t>卡牢。</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操作人员须持证上岗，严禁无证操作，严禁工作时间擅自</a:t>
            </a:r>
            <a:r>
              <a:rPr kumimoji="1" lang="zh-CN" altLang="en-US" sz="1600" dirty="0" smtClean="0">
                <a:solidFill>
                  <a:prstClr val="black"/>
                </a:solidFill>
                <a:cs typeface="+mn-ea"/>
                <a:sym typeface="+mn-lt"/>
              </a:rPr>
              <a:t>离开</a:t>
            </a:r>
            <a:r>
              <a:rPr kumimoji="1" lang="zh-CN" altLang="en-US" sz="1600" dirty="0">
                <a:solidFill>
                  <a:prstClr val="black"/>
                </a:solidFill>
                <a:cs typeface="+mn-ea"/>
                <a:sym typeface="+mn-lt"/>
              </a:rPr>
              <a:t>工作岗位。</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工作中要听从指挥人员的信号，信号不明或可能引起事故</a:t>
            </a:r>
            <a:r>
              <a:rPr kumimoji="1" lang="zh-CN" altLang="en-US" sz="1600" dirty="0" smtClean="0">
                <a:solidFill>
                  <a:prstClr val="black"/>
                </a:solidFill>
                <a:cs typeface="+mn-ea"/>
                <a:sym typeface="+mn-lt"/>
              </a:rPr>
              <a:t>时应</a:t>
            </a:r>
            <a:r>
              <a:rPr kumimoji="1" lang="zh-CN" altLang="en-US" sz="1600" dirty="0">
                <a:solidFill>
                  <a:prstClr val="black"/>
                </a:solidFill>
                <a:cs typeface="+mn-ea"/>
                <a:sym typeface="+mn-lt"/>
              </a:rPr>
              <a:t>暂停操作，待弄清情况后方可继续作业。</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作业中突然停电，应立即拉开闸刀，将运送物放下。</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作业完毕、应将料盘落地、关锁电箱</a:t>
            </a:r>
            <a:r>
              <a:rPr kumimoji="1" lang="zh-CN" altLang="en-US" sz="1600" dirty="0" smtClean="0">
                <a:solidFill>
                  <a:prstClr val="black"/>
                </a:solidFill>
                <a:cs typeface="+mn-ea"/>
                <a:sym typeface="+mn-lt"/>
              </a:rPr>
              <a:t>。</a:t>
            </a:r>
            <a:endParaRPr kumimoji="1" lang="zh-CN" altLang="en-US" sz="1600" dirty="0">
              <a:solidFill>
                <a:prstClr val="black"/>
              </a:solidFill>
              <a:cs typeface="+mn-ea"/>
              <a:sym typeface="+mn-lt"/>
            </a:endParaRPr>
          </a:p>
          <a:p>
            <a:pPr marL="342900" indent="-342900" defTabSz="457200">
              <a:lnSpc>
                <a:spcPct val="130000"/>
              </a:lnSpc>
              <a:spcBef>
                <a:spcPct val="0"/>
              </a:spcBef>
              <a:buFont typeface="+mj-ea"/>
              <a:buAutoNum type="circleNumDbPlain"/>
            </a:pPr>
            <a:endParaRPr kumimoji="1" lang="en-US" altLang="zh-CN" sz="1600" dirty="0">
              <a:solidFill>
                <a:prstClr val="black"/>
              </a:solidFill>
              <a:cs typeface="+mn-ea"/>
              <a:sym typeface="+mn-lt"/>
            </a:endParaRPr>
          </a:p>
        </p:txBody>
      </p:sp>
      <p:sp>
        <p:nvSpPr>
          <p:cNvPr id="6" name="矩形 5"/>
          <p:cNvSpPr/>
          <p:nvPr/>
        </p:nvSpPr>
        <p:spPr>
          <a:xfrm>
            <a:off x="1574801" y="1595125"/>
            <a:ext cx="33146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810684" y="1712899"/>
            <a:ext cx="3536016"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卷扬机操作规程</a:t>
            </a:r>
            <a:endParaRPr lang="zh-CN" altLang="en-US" sz="2800" b="1" spc="300" dirty="0">
              <a:solidFill>
                <a:schemeClr val="bg1"/>
              </a:solidFill>
              <a:latin typeface="+mn-lt"/>
              <a:ea typeface="+mn-ea"/>
              <a:cs typeface="+mn-ea"/>
              <a:sym typeface="+mn-lt"/>
            </a:endParaRPr>
          </a:p>
        </p:txBody>
      </p:sp>
      <p:pic>
        <p:nvPicPr>
          <p:cNvPr id="8" name="图片 7"/>
          <p:cNvPicPr>
            <a:picLocks noChangeAspect="1"/>
          </p:cNvPicPr>
          <p:nvPr/>
        </p:nvPicPr>
        <p:blipFill rotWithShape="1">
          <a:blip r:embed="rId2" cstate="screen">
            <a:extLst>
              <a:ext uri="{28A0092B-C50C-407E-A947-70E740481C1C}">
                <a14:useLocalDpi xmlns:a14="http://schemas.microsoft.com/office/drawing/2010/main"/>
              </a:ext>
            </a:extLst>
          </a:blip>
          <a:srcRect b="-2967"/>
          <a:stretch/>
        </p:blipFill>
        <p:spPr>
          <a:xfrm>
            <a:off x="510570" y="1653883"/>
            <a:ext cx="1064230" cy="643488"/>
          </a:xfrm>
          <a:prstGeom prst="rect">
            <a:avLst/>
          </a:prstGeom>
        </p:spPr>
      </p:pic>
    </p:spTree>
    <p:extLst>
      <p:ext uri="{BB962C8B-B14F-4D97-AF65-F5344CB8AC3E}">
        <p14:creationId xmlns:p14="http://schemas.microsoft.com/office/powerpoint/2010/main" val="37697815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5058">
                                            <p:txEl>
                                              <p:pRg st="0" end="0"/>
                                            </p:txEl>
                                          </p:spTgt>
                                        </p:tgtEl>
                                        <p:attrNameLst>
                                          <p:attrName>style.visibility</p:attrName>
                                        </p:attrNameLst>
                                      </p:cBhvr>
                                      <p:to>
                                        <p:strVal val="visible"/>
                                      </p:to>
                                    </p:set>
                                    <p:animEffect transition="in" filter="randombar(horizontal)">
                                      <p:cBhvr>
                                        <p:cTn id="24" dur="500"/>
                                        <p:tgtEl>
                                          <p:spTgt spid="4505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5058">
                                            <p:txEl>
                                              <p:pRg st="1" end="1"/>
                                            </p:txEl>
                                          </p:spTgt>
                                        </p:tgtEl>
                                        <p:attrNameLst>
                                          <p:attrName>style.visibility</p:attrName>
                                        </p:attrNameLst>
                                      </p:cBhvr>
                                      <p:to>
                                        <p:strVal val="visible"/>
                                      </p:to>
                                    </p:set>
                                    <p:animEffect transition="in" filter="randombar(horizontal)">
                                      <p:cBhvr>
                                        <p:cTn id="29" dur="500"/>
                                        <p:tgtEl>
                                          <p:spTgt spid="4505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5058">
                                            <p:txEl>
                                              <p:pRg st="2" end="2"/>
                                            </p:txEl>
                                          </p:spTgt>
                                        </p:tgtEl>
                                        <p:attrNameLst>
                                          <p:attrName>style.visibility</p:attrName>
                                        </p:attrNameLst>
                                      </p:cBhvr>
                                      <p:to>
                                        <p:strVal val="visible"/>
                                      </p:to>
                                    </p:set>
                                    <p:animEffect transition="in" filter="randombar(horizontal)">
                                      <p:cBhvr>
                                        <p:cTn id="34" dur="500"/>
                                        <p:tgtEl>
                                          <p:spTgt spid="4505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5058">
                                            <p:txEl>
                                              <p:pRg st="3" end="3"/>
                                            </p:txEl>
                                          </p:spTgt>
                                        </p:tgtEl>
                                        <p:attrNameLst>
                                          <p:attrName>style.visibility</p:attrName>
                                        </p:attrNameLst>
                                      </p:cBhvr>
                                      <p:to>
                                        <p:strVal val="visible"/>
                                      </p:to>
                                    </p:set>
                                    <p:animEffect transition="in" filter="randombar(horizontal)">
                                      <p:cBhvr>
                                        <p:cTn id="39" dur="500"/>
                                        <p:tgtEl>
                                          <p:spTgt spid="4505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5058">
                                            <p:txEl>
                                              <p:pRg st="4" end="4"/>
                                            </p:txEl>
                                          </p:spTgt>
                                        </p:tgtEl>
                                        <p:attrNameLst>
                                          <p:attrName>style.visibility</p:attrName>
                                        </p:attrNameLst>
                                      </p:cBhvr>
                                      <p:to>
                                        <p:strVal val="visible"/>
                                      </p:to>
                                    </p:set>
                                    <p:animEffect transition="in" filter="randombar(horizontal)">
                                      <p:cBhvr>
                                        <p:cTn id="44" dur="500"/>
                                        <p:tgtEl>
                                          <p:spTgt spid="4505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5058">
                                            <p:txEl>
                                              <p:pRg st="5" end="5"/>
                                            </p:txEl>
                                          </p:spTgt>
                                        </p:tgtEl>
                                        <p:attrNameLst>
                                          <p:attrName>style.visibility</p:attrName>
                                        </p:attrNameLst>
                                      </p:cBhvr>
                                      <p:to>
                                        <p:strVal val="visible"/>
                                      </p:to>
                                    </p:set>
                                    <p:animEffect transition="in" filter="randombar(horizontal)">
                                      <p:cBhvr>
                                        <p:cTn id="49" dur="500"/>
                                        <p:tgtEl>
                                          <p:spTgt spid="45058">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5058">
                                            <p:txEl>
                                              <p:pRg st="6" end="6"/>
                                            </p:txEl>
                                          </p:spTgt>
                                        </p:tgtEl>
                                        <p:attrNameLst>
                                          <p:attrName>style.visibility</p:attrName>
                                        </p:attrNameLst>
                                      </p:cBhvr>
                                      <p:to>
                                        <p:strVal val="visible"/>
                                      </p:to>
                                    </p:set>
                                    <p:animEffect transition="in" filter="randombar(horizontal)">
                                      <p:cBhvr>
                                        <p:cTn id="54" dur="500"/>
                                        <p:tgtEl>
                                          <p:spTgt spid="45058">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45058">
                                            <p:txEl>
                                              <p:pRg st="7" end="7"/>
                                            </p:txEl>
                                          </p:spTgt>
                                        </p:tgtEl>
                                        <p:attrNameLst>
                                          <p:attrName>style.visibility</p:attrName>
                                        </p:attrNameLst>
                                      </p:cBhvr>
                                      <p:to>
                                        <p:strVal val="visible"/>
                                      </p:to>
                                    </p:set>
                                    <p:animEffect transition="in" filter="randombar(horizontal)">
                                      <p:cBhvr>
                                        <p:cTn id="59" dur="500"/>
                                        <p:tgtEl>
                                          <p:spTgt spid="450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9F89B2C-67DB-46C6-AAF9-62D724A9623A}"/>
              </a:ext>
            </a:extLst>
          </p:cNvPr>
          <p:cNvSpPr>
            <a:spLocks noGrp="1" noChangeArrowheads="1"/>
          </p:cNvSpPr>
          <p:nvPr>
            <p:ph type="body" idx="4294967295"/>
          </p:nvPr>
        </p:nvSpPr>
        <p:spPr>
          <a:xfrm>
            <a:off x="697146" y="2658209"/>
            <a:ext cx="5857408"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作业前检查搅拌机的转动情况是否良好，安全装置，防护</a:t>
            </a:r>
            <a:r>
              <a:rPr kumimoji="1" lang="zh-CN" altLang="en-US" sz="1600" dirty="0" smtClean="0">
                <a:solidFill>
                  <a:prstClr val="black"/>
                </a:solidFill>
                <a:cs typeface="+mn-ea"/>
                <a:sym typeface="+mn-lt"/>
              </a:rPr>
              <a:t>装置</a:t>
            </a:r>
            <a:r>
              <a:rPr kumimoji="1" lang="zh-CN" altLang="en-US" sz="1600" dirty="0">
                <a:solidFill>
                  <a:prstClr val="black"/>
                </a:solidFill>
                <a:cs typeface="+mn-ea"/>
                <a:sym typeface="+mn-lt"/>
              </a:rPr>
              <a:t>等均应牢固可靠，操作灵活。</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启动</a:t>
            </a:r>
            <a:r>
              <a:rPr kumimoji="1" lang="zh-CN" altLang="en-US" sz="1600" dirty="0">
                <a:solidFill>
                  <a:prstClr val="black"/>
                </a:solidFill>
                <a:cs typeface="+mn-ea"/>
                <a:sym typeface="+mn-lt"/>
              </a:rPr>
              <a:t>后先经空机运转，检查搅拌叶旋转方向是否正确，先</a:t>
            </a:r>
            <a:r>
              <a:rPr kumimoji="1" lang="zh-CN" altLang="en-US" sz="1600" dirty="0" smtClean="0">
                <a:solidFill>
                  <a:prstClr val="black"/>
                </a:solidFill>
                <a:cs typeface="+mn-ea"/>
                <a:sym typeface="+mn-lt"/>
              </a:rPr>
              <a:t>加水</a:t>
            </a:r>
            <a:r>
              <a:rPr kumimoji="1" lang="zh-CN" altLang="en-US" sz="1600" dirty="0">
                <a:solidFill>
                  <a:prstClr val="black"/>
                </a:solidFill>
                <a:cs typeface="+mn-ea"/>
                <a:sym typeface="+mn-lt"/>
              </a:rPr>
              <a:t>后加料进行搅拌操作。</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机械运转</a:t>
            </a:r>
            <a:r>
              <a:rPr kumimoji="1" lang="zh-CN" altLang="en-US" sz="1600" dirty="0">
                <a:solidFill>
                  <a:prstClr val="black"/>
                </a:solidFill>
                <a:cs typeface="+mn-ea"/>
                <a:sym typeface="+mn-lt"/>
              </a:rPr>
              <a:t>中不得用手或木棒等伸进搅拌机筒内或在筒口</a:t>
            </a:r>
            <a:r>
              <a:rPr kumimoji="1" lang="zh-CN" altLang="en-US" sz="1600" dirty="0" smtClean="0">
                <a:solidFill>
                  <a:prstClr val="black"/>
                </a:solidFill>
                <a:cs typeface="+mn-ea"/>
                <a:sym typeface="+mn-lt"/>
              </a:rPr>
              <a:t>清理灰浆</a:t>
            </a:r>
            <a:r>
              <a:rPr kumimoji="1" lang="zh-CN" altLang="en-US" sz="1600" dirty="0">
                <a:solidFill>
                  <a:prstClr val="black"/>
                </a:solidFill>
                <a:cs typeface="+mn-ea"/>
                <a:sym typeface="+mn-lt"/>
              </a:rPr>
              <a:t>。</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操作</a:t>
            </a:r>
            <a:r>
              <a:rPr kumimoji="1" lang="zh-CN" altLang="en-US" sz="1600" dirty="0">
                <a:solidFill>
                  <a:prstClr val="black"/>
                </a:solidFill>
                <a:cs typeface="+mn-ea"/>
                <a:sym typeface="+mn-lt"/>
              </a:rPr>
              <a:t>中如发生故障不能运转时，应先切断电源，将筒内</a:t>
            </a:r>
            <a:r>
              <a:rPr kumimoji="1" lang="zh-CN" altLang="en-US" sz="1600" dirty="0" smtClean="0">
                <a:solidFill>
                  <a:prstClr val="black"/>
                </a:solidFill>
                <a:cs typeface="+mn-ea"/>
                <a:sym typeface="+mn-lt"/>
              </a:rPr>
              <a:t>灰浆倒出</a:t>
            </a:r>
            <a:r>
              <a:rPr kumimoji="1" lang="zh-CN" altLang="en-US" sz="1600" dirty="0">
                <a:solidFill>
                  <a:prstClr val="black"/>
                </a:solidFill>
                <a:cs typeface="+mn-ea"/>
                <a:sym typeface="+mn-lt"/>
              </a:rPr>
              <a:t>，进行检修，排除故障。</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作业</a:t>
            </a:r>
            <a:r>
              <a:rPr kumimoji="1" lang="zh-CN" altLang="en-US" sz="1600" dirty="0">
                <a:solidFill>
                  <a:prstClr val="black"/>
                </a:solidFill>
                <a:cs typeface="+mn-ea"/>
                <a:sym typeface="+mn-lt"/>
              </a:rPr>
              <a:t>完毕，做好搅拌机内外的清洗和搅拌机周围清理工作</a:t>
            </a:r>
            <a:r>
              <a:rPr kumimoji="1" lang="zh-CN" altLang="en-US" sz="1600" dirty="0" smtClean="0">
                <a:solidFill>
                  <a:prstClr val="black"/>
                </a:solidFill>
                <a:cs typeface="+mn-ea"/>
                <a:sym typeface="+mn-lt"/>
              </a:rPr>
              <a:t>，切断</a:t>
            </a:r>
            <a:r>
              <a:rPr kumimoji="1" lang="zh-CN" altLang="en-US" sz="1600" dirty="0">
                <a:solidFill>
                  <a:prstClr val="black"/>
                </a:solidFill>
                <a:cs typeface="+mn-ea"/>
                <a:sym typeface="+mn-lt"/>
              </a:rPr>
              <a:t>电源，锁好箱门。</a:t>
            </a:r>
          </a:p>
          <a:p>
            <a:pPr marL="342900" indent="-342900" defTabSz="457200">
              <a:lnSpc>
                <a:spcPct val="130000"/>
              </a:lnSpc>
              <a:spcBef>
                <a:spcPct val="0"/>
              </a:spcBef>
              <a:buFont typeface="+mj-ea"/>
              <a:buAutoNum type="circleNumDbPlain"/>
            </a:pPr>
            <a:endParaRPr kumimoji="1" lang="en-US" altLang="zh-CN" sz="1600" dirty="0">
              <a:solidFill>
                <a:prstClr val="black"/>
              </a:solidFill>
              <a:cs typeface="+mn-ea"/>
              <a:sym typeface="+mn-lt"/>
            </a:endParaRPr>
          </a:p>
        </p:txBody>
      </p:sp>
      <p:sp>
        <p:nvSpPr>
          <p:cNvPr id="4" name="矩形 3"/>
          <p:cNvSpPr/>
          <p:nvPr/>
        </p:nvSpPr>
        <p:spPr>
          <a:xfrm>
            <a:off x="1574801" y="1595125"/>
            <a:ext cx="41020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810684" y="1712899"/>
            <a:ext cx="3866216"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砂浆搅拌机操作规程</a:t>
            </a:r>
            <a:endParaRPr lang="zh-CN" altLang="en-US" sz="2800" b="1" spc="300" dirty="0">
              <a:solidFill>
                <a:schemeClr val="bg1"/>
              </a:solidFill>
              <a:latin typeface="+mn-lt"/>
              <a:ea typeface="+mn-ea"/>
              <a:cs typeface="+mn-ea"/>
              <a:sym typeface="+mn-lt"/>
            </a:endParaRPr>
          </a:p>
        </p:txBody>
      </p:sp>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b="-2967"/>
          <a:stretch/>
        </p:blipFill>
        <p:spPr>
          <a:xfrm>
            <a:off x="510570" y="1653883"/>
            <a:ext cx="1064230" cy="643488"/>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4395" y="2416909"/>
            <a:ext cx="4671505" cy="3213100"/>
          </a:xfrm>
          <a:prstGeom prst="rect">
            <a:avLst/>
          </a:prstGeom>
        </p:spPr>
      </p:pic>
    </p:spTree>
    <p:extLst>
      <p:ext uri="{BB962C8B-B14F-4D97-AF65-F5344CB8AC3E}">
        <p14:creationId xmlns:p14="http://schemas.microsoft.com/office/powerpoint/2010/main" val="4045388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6082">
                                            <p:txEl>
                                              <p:pRg st="0" end="0"/>
                                            </p:txEl>
                                          </p:spTgt>
                                        </p:tgtEl>
                                        <p:attrNameLst>
                                          <p:attrName>style.visibility</p:attrName>
                                        </p:attrNameLst>
                                      </p:cBhvr>
                                      <p:to>
                                        <p:strVal val="visible"/>
                                      </p:to>
                                    </p:set>
                                    <p:animEffect transition="in" filter="randombar(horizontal)">
                                      <p:cBhvr>
                                        <p:cTn id="24" dur="500"/>
                                        <p:tgtEl>
                                          <p:spTgt spid="4608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6082">
                                            <p:txEl>
                                              <p:pRg st="1" end="1"/>
                                            </p:txEl>
                                          </p:spTgt>
                                        </p:tgtEl>
                                        <p:attrNameLst>
                                          <p:attrName>style.visibility</p:attrName>
                                        </p:attrNameLst>
                                      </p:cBhvr>
                                      <p:to>
                                        <p:strVal val="visible"/>
                                      </p:to>
                                    </p:set>
                                    <p:animEffect transition="in" filter="randombar(horizontal)">
                                      <p:cBhvr>
                                        <p:cTn id="29" dur="500"/>
                                        <p:tgtEl>
                                          <p:spTgt spid="4608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6082">
                                            <p:txEl>
                                              <p:pRg st="2" end="2"/>
                                            </p:txEl>
                                          </p:spTgt>
                                        </p:tgtEl>
                                        <p:attrNameLst>
                                          <p:attrName>style.visibility</p:attrName>
                                        </p:attrNameLst>
                                      </p:cBhvr>
                                      <p:to>
                                        <p:strVal val="visible"/>
                                      </p:to>
                                    </p:set>
                                    <p:animEffect transition="in" filter="randombar(horizontal)">
                                      <p:cBhvr>
                                        <p:cTn id="34" dur="500"/>
                                        <p:tgtEl>
                                          <p:spTgt spid="4608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6082">
                                            <p:txEl>
                                              <p:pRg st="3" end="3"/>
                                            </p:txEl>
                                          </p:spTgt>
                                        </p:tgtEl>
                                        <p:attrNameLst>
                                          <p:attrName>style.visibility</p:attrName>
                                        </p:attrNameLst>
                                      </p:cBhvr>
                                      <p:to>
                                        <p:strVal val="visible"/>
                                      </p:to>
                                    </p:set>
                                    <p:animEffect transition="in" filter="randombar(horizontal)">
                                      <p:cBhvr>
                                        <p:cTn id="39" dur="500"/>
                                        <p:tgtEl>
                                          <p:spTgt spid="4608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6082">
                                            <p:txEl>
                                              <p:pRg st="4" end="4"/>
                                            </p:txEl>
                                          </p:spTgt>
                                        </p:tgtEl>
                                        <p:attrNameLst>
                                          <p:attrName>style.visibility</p:attrName>
                                        </p:attrNameLst>
                                      </p:cBhvr>
                                      <p:to>
                                        <p:strVal val="visible"/>
                                      </p:to>
                                    </p:set>
                                    <p:animEffect transition="in" filter="randombar(horizontal)">
                                      <p:cBhvr>
                                        <p:cTn id="44" dur="500"/>
                                        <p:tgtEl>
                                          <p:spTgt spid="4608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341890" y="1649316"/>
            <a:ext cx="3649210" cy="1207671"/>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22"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85D3181-6982-4B5C-8D67-1A72F6EE29A5}"/>
              </a:ext>
            </a:extLst>
          </p:cNvPr>
          <p:cNvSpPr>
            <a:spLocks noGrp="1" noChangeArrowheads="1"/>
          </p:cNvSpPr>
          <p:nvPr>
            <p:ph type="body" idx="4294967295"/>
          </p:nvPr>
        </p:nvSpPr>
        <p:spPr>
          <a:xfrm>
            <a:off x="5626101" y="1144588"/>
            <a:ext cx="6184899" cy="5256212"/>
          </a:xfrm>
          <a:prstGeom prst="rect">
            <a:avLst/>
          </a:prstGeom>
        </p:spPr>
        <p:txBody>
          <a:bodyPr>
            <a:noAutofit/>
          </a:bodyPr>
          <a:lstStyle/>
          <a:p>
            <a:pPr algn="just" eaLnBrk="1" hangingPunct="1">
              <a:lnSpc>
                <a:spcPct val="90000"/>
              </a:lnSpc>
              <a:buFont typeface="Wingdings" panose="05000000000000000000" pitchFamily="2" charset="2"/>
              <a:buChar char="n"/>
            </a:pPr>
            <a:endParaRPr lang="zh-CN" altLang="en-US" sz="1800" dirty="0">
              <a:cs typeface="+mn-ea"/>
              <a:sym typeface="+mn-lt"/>
            </a:endParaRPr>
          </a:p>
          <a:p>
            <a:pPr indent="0" algn="just" eaLnBrk="1" hangingPunct="1">
              <a:lnSpc>
                <a:spcPct val="130000"/>
              </a:lnSpc>
              <a:buFont typeface="Wingdings" panose="05000000000000000000" pitchFamily="2" charset="2"/>
              <a:buChar char="n"/>
            </a:pPr>
            <a:r>
              <a:rPr lang="zh-CN" altLang="en-US" sz="1800" dirty="0">
                <a:cs typeface="+mn-ea"/>
                <a:sym typeface="+mn-lt"/>
              </a:rPr>
              <a:t>安全象只</a:t>
            </a:r>
            <a:r>
              <a:rPr lang="zh-CN" altLang="en-US" sz="1800" dirty="0" smtClean="0">
                <a:cs typeface="+mn-ea"/>
                <a:sym typeface="+mn-lt"/>
              </a:rPr>
              <a:t>弓、不</a:t>
            </a:r>
            <a:r>
              <a:rPr lang="zh-CN" altLang="en-US" sz="1800" dirty="0">
                <a:cs typeface="+mn-ea"/>
                <a:sym typeface="+mn-lt"/>
              </a:rPr>
              <a:t>拉它就</a:t>
            </a:r>
            <a:r>
              <a:rPr lang="zh-CN" altLang="en-US" sz="1800" dirty="0" smtClean="0">
                <a:cs typeface="+mn-ea"/>
                <a:sym typeface="+mn-lt"/>
              </a:rPr>
              <a:t>松、要</a:t>
            </a:r>
            <a:r>
              <a:rPr lang="zh-CN" altLang="en-US" sz="1800" dirty="0">
                <a:cs typeface="+mn-ea"/>
                <a:sym typeface="+mn-lt"/>
              </a:rPr>
              <a:t>想保安</a:t>
            </a:r>
            <a:r>
              <a:rPr lang="zh-CN" altLang="en-US" sz="1800" dirty="0" smtClean="0">
                <a:cs typeface="+mn-ea"/>
                <a:sym typeface="+mn-lt"/>
              </a:rPr>
              <a:t>全、常</a:t>
            </a:r>
            <a:r>
              <a:rPr lang="zh-CN" altLang="en-US" sz="1800" dirty="0">
                <a:cs typeface="+mn-ea"/>
                <a:sym typeface="+mn-lt"/>
              </a:rPr>
              <a:t>把弓弦绷</a:t>
            </a:r>
          </a:p>
          <a:p>
            <a:pPr indent="0" algn="just" eaLnBrk="1" hangingPunct="1">
              <a:lnSpc>
                <a:spcPct val="130000"/>
              </a:lnSpc>
              <a:buFont typeface="Wingdings" panose="05000000000000000000" pitchFamily="2" charset="2"/>
              <a:buChar char="n"/>
            </a:pPr>
            <a:r>
              <a:rPr lang="zh-CN" altLang="en-US" sz="1800" dirty="0">
                <a:cs typeface="+mn-ea"/>
                <a:sym typeface="+mn-lt"/>
              </a:rPr>
              <a:t>条条规章血写</a:t>
            </a:r>
            <a:r>
              <a:rPr lang="zh-CN" altLang="en-US" sz="1800" dirty="0" smtClean="0">
                <a:cs typeface="+mn-ea"/>
                <a:sym typeface="+mn-lt"/>
              </a:rPr>
              <a:t>成、人人</a:t>
            </a:r>
            <a:r>
              <a:rPr lang="zh-CN" altLang="en-US" sz="1800" dirty="0">
                <a:cs typeface="+mn-ea"/>
                <a:sym typeface="+mn-lt"/>
              </a:rPr>
              <a:t>必须严执行</a:t>
            </a:r>
          </a:p>
          <a:p>
            <a:pPr indent="0" algn="just" eaLnBrk="1" hangingPunct="1">
              <a:lnSpc>
                <a:spcPct val="130000"/>
              </a:lnSpc>
              <a:buFont typeface="Wingdings" panose="05000000000000000000" pitchFamily="2" charset="2"/>
              <a:buChar char="n"/>
            </a:pPr>
            <a:r>
              <a:rPr lang="zh-CN" altLang="en-US" sz="1800" dirty="0">
                <a:cs typeface="+mn-ea"/>
                <a:sym typeface="+mn-lt"/>
              </a:rPr>
              <a:t>违章作业等于</a:t>
            </a:r>
            <a:r>
              <a:rPr lang="zh-CN" altLang="en-US" sz="1800" dirty="0" smtClean="0">
                <a:cs typeface="+mn-ea"/>
                <a:sym typeface="+mn-lt"/>
              </a:rPr>
              <a:t>自杀、违章</a:t>
            </a:r>
            <a:r>
              <a:rPr lang="zh-CN" altLang="en-US" sz="1800" dirty="0">
                <a:cs typeface="+mn-ea"/>
                <a:sym typeface="+mn-lt"/>
              </a:rPr>
              <a:t>指挥等于杀人</a:t>
            </a:r>
          </a:p>
          <a:p>
            <a:pPr indent="0" algn="just" eaLnBrk="1" hangingPunct="1">
              <a:lnSpc>
                <a:spcPct val="130000"/>
              </a:lnSpc>
              <a:buFont typeface="Wingdings" panose="05000000000000000000" pitchFamily="2" charset="2"/>
              <a:buChar char="n"/>
            </a:pPr>
            <a:r>
              <a:rPr lang="zh-CN" altLang="en-US" sz="1800" dirty="0">
                <a:cs typeface="+mn-ea"/>
                <a:sym typeface="+mn-lt"/>
              </a:rPr>
              <a:t>当你违章作业</a:t>
            </a:r>
            <a:r>
              <a:rPr lang="zh-CN" altLang="en-US" sz="1800" dirty="0" smtClean="0">
                <a:cs typeface="+mn-ea"/>
                <a:sym typeface="+mn-lt"/>
              </a:rPr>
              <a:t>之际、正是</a:t>
            </a:r>
            <a:r>
              <a:rPr lang="zh-CN" altLang="en-US" sz="1800" dirty="0">
                <a:cs typeface="+mn-ea"/>
                <a:sym typeface="+mn-lt"/>
              </a:rPr>
              <a:t>灾难降临之时</a:t>
            </a:r>
          </a:p>
          <a:p>
            <a:pPr indent="0" algn="just" eaLnBrk="1" hangingPunct="1">
              <a:lnSpc>
                <a:spcPct val="130000"/>
              </a:lnSpc>
              <a:buFont typeface="Wingdings" panose="05000000000000000000" pitchFamily="2" charset="2"/>
              <a:buChar char="n"/>
            </a:pPr>
            <a:r>
              <a:rPr lang="zh-CN" altLang="en-US" sz="1800" dirty="0">
                <a:cs typeface="+mn-ea"/>
                <a:sym typeface="+mn-lt"/>
              </a:rPr>
              <a:t>安全是无形的</a:t>
            </a:r>
            <a:r>
              <a:rPr lang="zh-CN" altLang="en-US" sz="1800" dirty="0" smtClean="0">
                <a:cs typeface="+mn-ea"/>
                <a:sym typeface="+mn-lt"/>
              </a:rPr>
              <a:t>节约、事故</a:t>
            </a:r>
            <a:r>
              <a:rPr lang="zh-CN" altLang="en-US" sz="1800" dirty="0">
                <a:cs typeface="+mn-ea"/>
                <a:sym typeface="+mn-lt"/>
              </a:rPr>
              <a:t>是有形的浪费</a:t>
            </a:r>
          </a:p>
          <a:p>
            <a:pPr indent="0" algn="just" eaLnBrk="1" hangingPunct="1">
              <a:lnSpc>
                <a:spcPct val="130000"/>
              </a:lnSpc>
              <a:buFont typeface="Wingdings" panose="05000000000000000000" pitchFamily="2" charset="2"/>
              <a:buChar char="n"/>
            </a:pPr>
            <a:r>
              <a:rPr lang="zh-CN" altLang="en-US" sz="1800" dirty="0">
                <a:cs typeface="+mn-ea"/>
                <a:sym typeface="+mn-lt"/>
              </a:rPr>
              <a:t>严是</a:t>
            </a:r>
            <a:r>
              <a:rPr lang="zh-CN" altLang="en-US" sz="1800" dirty="0" smtClean="0">
                <a:cs typeface="+mn-ea"/>
                <a:sym typeface="+mn-lt"/>
              </a:rPr>
              <a:t>爱、松</a:t>
            </a:r>
            <a:r>
              <a:rPr lang="zh-CN" altLang="en-US" sz="1800" dirty="0">
                <a:cs typeface="+mn-ea"/>
                <a:sym typeface="+mn-lt"/>
              </a:rPr>
              <a:t>是</a:t>
            </a:r>
            <a:r>
              <a:rPr lang="zh-CN" altLang="en-US" sz="1800" dirty="0" smtClean="0">
                <a:cs typeface="+mn-ea"/>
                <a:sym typeface="+mn-lt"/>
              </a:rPr>
              <a:t>害、严中自</a:t>
            </a:r>
            <a:r>
              <a:rPr lang="zh-CN" altLang="en-US" sz="1800" dirty="0">
                <a:cs typeface="+mn-ea"/>
                <a:sym typeface="+mn-lt"/>
              </a:rPr>
              <a:t>有真情在</a:t>
            </a:r>
          </a:p>
          <a:p>
            <a:pPr indent="0" algn="just" eaLnBrk="1" hangingPunct="1">
              <a:lnSpc>
                <a:spcPct val="130000"/>
              </a:lnSpc>
              <a:buFont typeface="Wingdings" panose="05000000000000000000" pitchFamily="2" charset="2"/>
              <a:buChar char="n"/>
            </a:pPr>
            <a:r>
              <a:rPr lang="zh-CN" altLang="en-US" sz="1800" dirty="0">
                <a:cs typeface="+mn-ea"/>
                <a:sym typeface="+mn-lt"/>
              </a:rPr>
              <a:t>无人故意出事故 </a:t>
            </a:r>
            <a:r>
              <a:rPr lang="zh-CN" altLang="en-US" sz="1800" dirty="0" smtClean="0">
                <a:cs typeface="+mn-ea"/>
                <a:sym typeface="+mn-lt"/>
              </a:rPr>
              <a:t>、事故</a:t>
            </a:r>
            <a:r>
              <a:rPr lang="zh-CN" altLang="en-US" sz="1800" dirty="0">
                <a:cs typeface="+mn-ea"/>
                <a:sym typeface="+mn-lt"/>
              </a:rPr>
              <a:t>出于无意中</a:t>
            </a:r>
          </a:p>
          <a:p>
            <a:pPr indent="0" algn="just" eaLnBrk="1" hangingPunct="1">
              <a:lnSpc>
                <a:spcPct val="130000"/>
              </a:lnSpc>
              <a:buFont typeface="Wingdings" panose="05000000000000000000" pitchFamily="2" charset="2"/>
              <a:buChar char="n"/>
            </a:pPr>
            <a:r>
              <a:rPr lang="zh-CN" altLang="en-US" sz="1800" dirty="0">
                <a:cs typeface="+mn-ea"/>
                <a:sym typeface="+mn-lt"/>
              </a:rPr>
              <a:t>严是</a:t>
            </a:r>
            <a:r>
              <a:rPr lang="zh-CN" altLang="en-US" sz="1800" dirty="0" smtClean="0">
                <a:cs typeface="+mn-ea"/>
                <a:sym typeface="+mn-lt"/>
              </a:rPr>
              <a:t>爱、松</a:t>
            </a:r>
            <a:r>
              <a:rPr lang="zh-CN" altLang="en-US" sz="1800" dirty="0">
                <a:cs typeface="+mn-ea"/>
                <a:sym typeface="+mn-lt"/>
              </a:rPr>
              <a:t>是</a:t>
            </a:r>
            <a:r>
              <a:rPr lang="zh-CN" altLang="en-US" sz="1800" dirty="0" smtClean="0">
                <a:cs typeface="+mn-ea"/>
                <a:sym typeface="+mn-lt"/>
              </a:rPr>
              <a:t>害、搞好</a:t>
            </a:r>
            <a:r>
              <a:rPr lang="zh-CN" altLang="en-US" sz="1800" dirty="0">
                <a:cs typeface="+mn-ea"/>
                <a:sym typeface="+mn-lt"/>
              </a:rPr>
              <a:t>安全利三代</a:t>
            </a:r>
          </a:p>
          <a:p>
            <a:pPr indent="0" algn="just" eaLnBrk="1" hangingPunct="1">
              <a:lnSpc>
                <a:spcPct val="130000"/>
              </a:lnSpc>
              <a:buFont typeface="Wingdings" panose="05000000000000000000" pitchFamily="2" charset="2"/>
              <a:buChar char="n"/>
            </a:pPr>
            <a:r>
              <a:rPr lang="zh-CN" altLang="en-US" sz="1800" dirty="0">
                <a:cs typeface="+mn-ea"/>
                <a:sym typeface="+mn-lt"/>
              </a:rPr>
              <a:t>防事故年年平安福滿</a:t>
            </a:r>
            <a:r>
              <a:rPr lang="zh-CN" altLang="en-US" sz="1800" dirty="0" smtClean="0">
                <a:cs typeface="+mn-ea"/>
                <a:sym typeface="+mn-lt"/>
              </a:rPr>
              <a:t>门、讲</a:t>
            </a:r>
            <a:r>
              <a:rPr lang="zh-CN" altLang="en-US" sz="1800" dirty="0">
                <a:cs typeface="+mn-ea"/>
                <a:sym typeface="+mn-lt"/>
              </a:rPr>
              <a:t>安全人人健康乐万家</a:t>
            </a:r>
          </a:p>
          <a:p>
            <a:pPr indent="0" algn="just" eaLnBrk="1" hangingPunct="1">
              <a:lnSpc>
                <a:spcPct val="130000"/>
              </a:lnSpc>
              <a:buFont typeface="Wingdings" panose="05000000000000000000" pitchFamily="2" charset="2"/>
              <a:buChar char="n"/>
            </a:pPr>
            <a:r>
              <a:rPr lang="zh-CN" altLang="en-US" sz="1800" dirty="0">
                <a:cs typeface="+mn-ea"/>
                <a:sym typeface="+mn-lt"/>
              </a:rPr>
              <a:t>安全是朵幸福</a:t>
            </a:r>
            <a:r>
              <a:rPr lang="zh-CN" altLang="en-US" sz="1800" dirty="0" smtClean="0">
                <a:cs typeface="+mn-ea"/>
                <a:sym typeface="+mn-lt"/>
              </a:rPr>
              <a:t>花、 </a:t>
            </a:r>
            <a:r>
              <a:rPr lang="zh-CN" altLang="en-US" sz="1800" dirty="0">
                <a:cs typeface="+mn-ea"/>
                <a:sym typeface="+mn-lt"/>
              </a:rPr>
              <a:t>众人浇筑美如画。           </a:t>
            </a:r>
          </a:p>
        </p:txBody>
      </p:sp>
      <p:sp>
        <p:nvSpPr>
          <p:cNvPr id="5"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7DE105-E18D-4C55-BF97-DBB3164ED49A}"/>
              </a:ext>
            </a:extLst>
          </p:cNvPr>
          <p:cNvSpPr txBox="1">
            <a:spLocks noChangeArrowheads="1"/>
          </p:cNvSpPr>
          <p:nvPr/>
        </p:nvSpPr>
        <p:spPr>
          <a:xfrm>
            <a:off x="2294273" y="1925183"/>
            <a:ext cx="2696827" cy="6559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zh-CN" altLang="en-US" b="1" i="0" u="none" strike="noStrike" kern="1200" cap="none" spc="300" normalizeH="0" baseline="0" noProof="0" dirty="0">
                <a:ln>
                  <a:noFill/>
                </a:ln>
                <a:solidFill>
                  <a:schemeClr val="bg1"/>
                </a:solidFill>
                <a:effectLst/>
                <a:uLnTx/>
                <a:uFillTx/>
                <a:latin typeface="+mn-lt"/>
                <a:ea typeface="+mn-ea"/>
                <a:cs typeface="+mn-ea"/>
                <a:sym typeface="+mn-lt"/>
              </a:rPr>
              <a:t>安全标语</a:t>
            </a:r>
          </a:p>
        </p:txBody>
      </p:sp>
      <p:sp>
        <p:nvSpPr>
          <p:cNvPr id="4" name="矩形 3"/>
          <p:cNvSpPr/>
          <p:nvPr/>
        </p:nvSpPr>
        <p:spPr>
          <a:xfrm>
            <a:off x="895351" y="3303588"/>
            <a:ext cx="4730750" cy="2984407"/>
          </a:xfrm>
          <a:prstGeom prst="rect">
            <a:avLst/>
          </a:prstGeom>
        </p:spPr>
        <p:txBody>
          <a:bodyPr>
            <a:noAutofit/>
          </a:bodyPr>
          <a:lstStyle/>
          <a:p>
            <a:pPr marL="285750" indent="-285750" algn="just">
              <a:lnSpc>
                <a:spcPct val="90000"/>
              </a:lnSpc>
              <a:spcBef>
                <a:spcPts val="1000"/>
              </a:spcBef>
              <a:buFont typeface="Wingdings" panose="05000000000000000000" pitchFamily="2" charset="2"/>
              <a:buChar char="n"/>
            </a:pPr>
            <a:r>
              <a:rPr lang="zh-CN" altLang="en-US" dirty="0">
                <a:cs typeface="+mn-ea"/>
                <a:sym typeface="+mn-lt"/>
              </a:rPr>
              <a:t>宁为安全憔悴、不为事故流泪</a:t>
            </a:r>
          </a:p>
          <a:p>
            <a:pPr marL="285750" indent="-285750" algn="just">
              <a:lnSpc>
                <a:spcPct val="90000"/>
              </a:lnSpc>
              <a:spcBef>
                <a:spcPts val="1000"/>
              </a:spcBef>
              <a:buFont typeface="Wingdings" panose="05000000000000000000" pitchFamily="2" charset="2"/>
              <a:buChar char="n"/>
            </a:pPr>
            <a:r>
              <a:rPr lang="zh-CN" altLang="en-US" dirty="0">
                <a:cs typeface="+mn-ea"/>
                <a:sym typeface="+mn-lt"/>
              </a:rPr>
              <a:t>心中多一点警惕 、家里少一分担忧</a:t>
            </a:r>
          </a:p>
          <a:p>
            <a:pPr marL="285750" indent="-285750" algn="just">
              <a:lnSpc>
                <a:spcPct val="90000"/>
              </a:lnSpc>
              <a:spcBef>
                <a:spcPts val="1000"/>
              </a:spcBef>
              <a:buFont typeface="Wingdings" panose="05000000000000000000" pitchFamily="2" charset="2"/>
              <a:buChar char="n"/>
            </a:pPr>
            <a:r>
              <a:rPr lang="zh-CN" altLang="en-US" dirty="0">
                <a:cs typeface="+mn-ea"/>
                <a:sym typeface="+mn-lt"/>
              </a:rPr>
              <a:t>严为安全之本、松为事故之源</a:t>
            </a:r>
          </a:p>
          <a:p>
            <a:pPr marL="285750" indent="-285750" algn="just">
              <a:lnSpc>
                <a:spcPct val="90000"/>
              </a:lnSpc>
              <a:spcBef>
                <a:spcPts val="1000"/>
              </a:spcBef>
              <a:buFont typeface="Wingdings" panose="05000000000000000000" pitchFamily="2" charset="2"/>
              <a:buChar char="n"/>
            </a:pPr>
            <a:r>
              <a:rPr lang="zh-CN" altLang="en-US" dirty="0">
                <a:cs typeface="+mn-ea"/>
                <a:sym typeface="+mn-lt"/>
              </a:rPr>
              <a:t>生命与安全一线牵、安全与幸福两相连</a:t>
            </a:r>
          </a:p>
          <a:p>
            <a:pPr marL="285750" indent="-285750" algn="just">
              <a:lnSpc>
                <a:spcPct val="90000"/>
              </a:lnSpc>
              <a:spcBef>
                <a:spcPts val="1000"/>
              </a:spcBef>
              <a:buFont typeface="Wingdings" panose="05000000000000000000" pitchFamily="2" charset="2"/>
              <a:buChar char="n"/>
            </a:pPr>
            <a:r>
              <a:rPr lang="zh-CN" altLang="en-US" dirty="0">
                <a:cs typeface="+mn-ea"/>
                <a:sym typeface="+mn-lt"/>
              </a:rPr>
              <a:t>安全警钟长鸣、幸福伴君同行</a:t>
            </a:r>
          </a:p>
          <a:p>
            <a:pPr marL="285750" indent="-285750" algn="just">
              <a:lnSpc>
                <a:spcPct val="90000"/>
              </a:lnSpc>
              <a:spcBef>
                <a:spcPts val="1000"/>
              </a:spcBef>
              <a:buFont typeface="Wingdings" panose="05000000000000000000" pitchFamily="2" charset="2"/>
              <a:buChar char="n"/>
            </a:pPr>
            <a:r>
              <a:rPr lang="zh-CN" altLang="en-US" dirty="0">
                <a:cs typeface="+mn-ea"/>
                <a:sym typeface="+mn-lt"/>
              </a:rPr>
              <a:t>无情于违章惩处、有情于家庭幸福</a:t>
            </a:r>
          </a:p>
          <a:p>
            <a:pPr marL="285750" indent="-285750" algn="just">
              <a:lnSpc>
                <a:spcPct val="90000"/>
              </a:lnSpc>
              <a:spcBef>
                <a:spcPts val="1000"/>
              </a:spcBef>
              <a:buFont typeface="Wingdings" panose="05000000000000000000" pitchFamily="2" charset="2"/>
              <a:buChar char="n"/>
            </a:pPr>
            <a:r>
              <a:rPr lang="zh-CN" altLang="en-US" dirty="0">
                <a:cs typeface="+mn-ea"/>
                <a:sym typeface="+mn-lt"/>
              </a:rPr>
              <a:t>宁流一身汗、不流一滴血</a:t>
            </a:r>
          </a:p>
          <a:p>
            <a:pPr marL="285750" indent="-285750" algn="just">
              <a:lnSpc>
                <a:spcPct val="90000"/>
              </a:lnSpc>
              <a:spcBef>
                <a:spcPts val="1000"/>
              </a:spcBef>
              <a:buFont typeface="Wingdings" panose="05000000000000000000" pitchFamily="2" charset="2"/>
              <a:buChar char="n"/>
            </a:pPr>
            <a:r>
              <a:rPr lang="zh-CN" altLang="en-US" dirty="0">
                <a:cs typeface="+mn-ea"/>
                <a:sym typeface="+mn-lt"/>
              </a:rPr>
              <a:t>实现安全生产是职工最大的福利</a:t>
            </a:r>
          </a:p>
        </p:txBody>
      </p:sp>
      <p:grpSp>
        <p:nvGrpSpPr>
          <p:cNvPr id="9" name="组合 8"/>
          <p:cNvGrpSpPr/>
          <p:nvPr/>
        </p:nvGrpSpPr>
        <p:grpSpPr>
          <a:xfrm>
            <a:off x="664480" y="1567109"/>
            <a:ext cx="1354820" cy="1354820"/>
            <a:chOff x="664480" y="1567109"/>
            <a:chExt cx="1354820" cy="1354820"/>
          </a:xfrm>
        </p:grpSpPr>
        <p:sp>
          <p:nvSpPr>
            <p:cNvPr id="8" name="椭圆 7"/>
            <p:cNvSpPr/>
            <p:nvPr/>
          </p:nvSpPr>
          <p:spPr>
            <a:xfrm>
              <a:off x="664480" y="1567109"/>
              <a:ext cx="1354820" cy="1354820"/>
            </a:xfrm>
            <a:prstGeom prst="ellipse">
              <a:avLst/>
            </a:prstGeom>
            <a:solidFill>
              <a:srgbClr val="146EB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4480" y="1601912"/>
              <a:ext cx="1354820" cy="1302478"/>
            </a:xfrm>
            <a:prstGeom prst="rect">
              <a:avLst/>
            </a:prstGeom>
          </p:spPr>
        </p:pic>
      </p:grpSp>
    </p:spTree>
    <p:extLst>
      <p:ext uri="{BB962C8B-B14F-4D97-AF65-F5344CB8AC3E}">
        <p14:creationId xmlns:p14="http://schemas.microsoft.com/office/powerpoint/2010/main" val="32326821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122">
                                            <p:txEl>
                                              <p:pRg st="1" end="1"/>
                                            </p:txEl>
                                          </p:spTgt>
                                        </p:tgtEl>
                                        <p:attrNameLst>
                                          <p:attrName>style.visibility</p:attrName>
                                        </p:attrNameLst>
                                      </p:cBhvr>
                                      <p:to>
                                        <p:strVal val="visible"/>
                                      </p:to>
                                    </p:set>
                                    <p:animEffect transition="in" filter="fade">
                                      <p:cBhvr>
                                        <p:cTn id="27" dur="1000"/>
                                        <p:tgtEl>
                                          <p:spTgt spid="5122">
                                            <p:txEl>
                                              <p:pRg st="1" end="1"/>
                                            </p:txEl>
                                          </p:spTgt>
                                        </p:tgtEl>
                                      </p:cBhvr>
                                    </p:animEffect>
                                    <p:anim calcmode="lin" valueType="num">
                                      <p:cBhvr>
                                        <p:cTn id="28"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5122">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122">
                                            <p:txEl>
                                              <p:pRg st="2" end="2"/>
                                            </p:txEl>
                                          </p:spTgt>
                                        </p:tgtEl>
                                        <p:attrNameLst>
                                          <p:attrName>style.visibility</p:attrName>
                                        </p:attrNameLst>
                                      </p:cBhvr>
                                      <p:to>
                                        <p:strVal val="visible"/>
                                      </p:to>
                                    </p:set>
                                    <p:animEffect transition="in" filter="fade">
                                      <p:cBhvr>
                                        <p:cTn id="32" dur="1000"/>
                                        <p:tgtEl>
                                          <p:spTgt spid="5122">
                                            <p:txEl>
                                              <p:pRg st="2" end="2"/>
                                            </p:txEl>
                                          </p:spTgt>
                                        </p:tgtEl>
                                      </p:cBhvr>
                                    </p:animEffect>
                                    <p:anim calcmode="lin" valueType="num">
                                      <p:cBhvr>
                                        <p:cTn id="33"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5122">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122">
                                            <p:txEl>
                                              <p:pRg st="3" end="3"/>
                                            </p:txEl>
                                          </p:spTgt>
                                        </p:tgtEl>
                                        <p:attrNameLst>
                                          <p:attrName>style.visibility</p:attrName>
                                        </p:attrNameLst>
                                      </p:cBhvr>
                                      <p:to>
                                        <p:strVal val="visible"/>
                                      </p:to>
                                    </p:set>
                                    <p:animEffect transition="in" filter="fade">
                                      <p:cBhvr>
                                        <p:cTn id="37" dur="1000"/>
                                        <p:tgtEl>
                                          <p:spTgt spid="5122">
                                            <p:txEl>
                                              <p:pRg st="3" end="3"/>
                                            </p:txEl>
                                          </p:spTgt>
                                        </p:tgtEl>
                                      </p:cBhvr>
                                    </p:animEffect>
                                    <p:anim calcmode="lin" valueType="num">
                                      <p:cBhvr>
                                        <p:cTn id="38"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5122">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122">
                                            <p:txEl>
                                              <p:pRg st="4" end="4"/>
                                            </p:txEl>
                                          </p:spTgt>
                                        </p:tgtEl>
                                        <p:attrNameLst>
                                          <p:attrName>style.visibility</p:attrName>
                                        </p:attrNameLst>
                                      </p:cBhvr>
                                      <p:to>
                                        <p:strVal val="visible"/>
                                      </p:to>
                                    </p:set>
                                    <p:animEffect transition="in" filter="fade">
                                      <p:cBhvr>
                                        <p:cTn id="42" dur="1000"/>
                                        <p:tgtEl>
                                          <p:spTgt spid="5122">
                                            <p:txEl>
                                              <p:pRg st="4" end="4"/>
                                            </p:txEl>
                                          </p:spTgt>
                                        </p:tgtEl>
                                      </p:cBhvr>
                                    </p:animEffect>
                                    <p:anim calcmode="lin" valueType="num">
                                      <p:cBhvr>
                                        <p:cTn id="43"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122">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122">
                                            <p:txEl>
                                              <p:pRg st="5" end="5"/>
                                            </p:txEl>
                                          </p:spTgt>
                                        </p:tgtEl>
                                        <p:attrNameLst>
                                          <p:attrName>style.visibility</p:attrName>
                                        </p:attrNameLst>
                                      </p:cBhvr>
                                      <p:to>
                                        <p:strVal val="visible"/>
                                      </p:to>
                                    </p:set>
                                    <p:animEffect transition="in" filter="fade">
                                      <p:cBhvr>
                                        <p:cTn id="47" dur="1000"/>
                                        <p:tgtEl>
                                          <p:spTgt spid="5122">
                                            <p:txEl>
                                              <p:pRg st="5" end="5"/>
                                            </p:txEl>
                                          </p:spTgt>
                                        </p:tgtEl>
                                      </p:cBhvr>
                                    </p:animEffect>
                                    <p:anim calcmode="lin" valueType="num">
                                      <p:cBhvr>
                                        <p:cTn id="48"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122">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122">
                                            <p:txEl>
                                              <p:pRg st="6" end="6"/>
                                            </p:txEl>
                                          </p:spTgt>
                                        </p:tgtEl>
                                        <p:attrNameLst>
                                          <p:attrName>style.visibility</p:attrName>
                                        </p:attrNameLst>
                                      </p:cBhvr>
                                      <p:to>
                                        <p:strVal val="visible"/>
                                      </p:to>
                                    </p:set>
                                    <p:animEffect transition="in" filter="fade">
                                      <p:cBhvr>
                                        <p:cTn id="52" dur="1000"/>
                                        <p:tgtEl>
                                          <p:spTgt spid="5122">
                                            <p:txEl>
                                              <p:pRg st="6" end="6"/>
                                            </p:txEl>
                                          </p:spTgt>
                                        </p:tgtEl>
                                      </p:cBhvr>
                                    </p:animEffect>
                                    <p:anim calcmode="lin" valueType="num">
                                      <p:cBhvr>
                                        <p:cTn id="53" dur="1000" fill="hold"/>
                                        <p:tgtEl>
                                          <p:spTgt spid="512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5122">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122">
                                            <p:txEl>
                                              <p:pRg st="7" end="7"/>
                                            </p:txEl>
                                          </p:spTgt>
                                        </p:tgtEl>
                                        <p:attrNameLst>
                                          <p:attrName>style.visibility</p:attrName>
                                        </p:attrNameLst>
                                      </p:cBhvr>
                                      <p:to>
                                        <p:strVal val="visible"/>
                                      </p:to>
                                    </p:set>
                                    <p:animEffect transition="in" filter="fade">
                                      <p:cBhvr>
                                        <p:cTn id="57" dur="1000"/>
                                        <p:tgtEl>
                                          <p:spTgt spid="5122">
                                            <p:txEl>
                                              <p:pRg st="7" end="7"/>
                                            </p:txEl>
                                          </p:spTgt>
                                        </p:tgtEl>
                                      </p:cBhvr>
                                    </p:animEffect>
                                    <p:anim calcmode="lin" valueType="num">
                                      <p:cBhvr>
                                        <p:cTn id="58" dur="1000" fill="hold"/>
                                        <p:tgtEl>
                                          <p:spTgt spid="512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5122">
                                            <p:txEl>
                                              <p:pRg st="7" end="7"/>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122">
                                            <p:txEl>
                                              <p:pRg st="8" end="8"/>
                                            </p:txEl>
                                          </p:spTgt>
                                        </p:tgtEl>
                                        <p:attrNameLst>
                                          <p:attrName>style.visibility</p:attrName>
                                        </p:attrNameLst>
                                      </p:cBhvr>
                                      <p:to>
                                        <p:strVal val="visible"/>
                                      </p:to>
                                    </p:set>
                                    <p:animEffect transition="in" filter="fade">
                                      <p:cBhvr>
                                        <p:cTn id="62" dur="1000"/>
                                        <p:tgtEl>
                                          <p:spTgt spid="5122">
                                            <p:txEl>
                                              <p:pRg st="8" end="8"/>
                                            </p:txEl>
                                          </p:spTgt>
                                        </p:tgtEl>
                                      </p:cBhvr>
                                    </p:animEffect>
                                    <p:anim calcmode="lin" valueType="num">
                                      <p:cBhvr>
                                        <p:cTn id="63" dur="1000" fill="hold"/>
                                        <p:tgtEl>
                                          <p:spTgt spid="5122">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5122">
                                            <p:txEl>
                                              <p:pRg st="8" end="8"/>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122">
                                            <p:txEl>
                                              <p:pRg st="9" end="9"/>
                                            </p:txEl>
                                          </p:spTgt>
                                        </p:tgtEl>
                                        <p:attrNameLst>
                                          <p:attrName>style.visibility</p:attrName>
                                        </p:attrNameLst>
                                      </p:cBhvr>
                                      <p:to>
                                        <p:strVal val="visible"/>
                                      </p:to>
                                    </p:set>
                                    <p:animEffect transition="in" filter="fade">
                                      <p:cBhvr>
                                        <p:cTn id="67" dur="1000"/>
                                        <p:tgtEl>
                                          <p:spTgt spid="5122">
                                            <p:txEl>
                                              <p:pRg st="9" end="9"/>
                                            </p:txEl>
                                          </p:spTgt>
                                        </p:tgtEl>
                                      </p:cBhvr>
                                    </p:animEffect>
                                    <p:anim calcmode="lin" valueType="num">
                                      <p:cBhvr>
                                        <p:cTn id="68" dur="1000" fill="hold"/>
                                        <p:tgtEl>
                                          <p:spTgt spid="5122">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5122">
                                            <p:txEl>
                                              <p:pRg st="9" end="9"/>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122">
                                            <p:txEl>
                                              <p:pRg st="10" end="10"/>
                                            </p:txEl>
                                          </p:spTgt>
                                        </p:tgtEl>
                                        <p:attrNameLst>
                                          <p:attrName>style.visibility</p:attrName>
                                        </p:attrNameLst>
                                      </p:cBhvr>
                                      <p:to>
                                        <p:strVal val="visible"/>
                                      </p:to>
                                    </p:set>
                                    <p:animEffect transition="in" filter="fade">
                                      <p:cBhvr>
                                        <p:cTn id="72" dur="1000"/>
                                        <p:tgtEl>
                                          <p:spTgt spid="5122">
                                            <p:txEl>
                                              <p:pRg st="10" end="10"/>
                                            </p:txEl>
                                          </p:spTgt>
                                        </p:tgtEl>
                                      </p:cBhvr>
                                    </p:animEffect>
                                    <p:anim calcmode="lin" valueType="num">
                                      <p:cBhvr>
                                        <p:cTn id="73" dur="1000" fill="hold"/>
                                        <p:tgtEl>
                                          <p:spTgt spid="5122">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512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122" grpId="0" uiExpand="1" build="p"/>
      <p:bldP spid="5"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72352E-A86E-4B83-BE79-103CB2A43FF6}"/>
              </a:ext>
            </a:extLst>
          </p:cNvPr>
          <p:cNvSpPr>
            <a:spLocks noGrp="1" noChangeArrowheads="1"/>
          </p:cNvSpPr>
          <p:nvPr>
            <p:ph type="body" idx="4294967295"/>
          </p:nvPr>
        </p:nvSpPr>
        <p:spPr>
          <a:xfrm>
            <a:off x="5080000" y="2384425"/>
            <a:ext cx="6616700" cy="425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搅拌机安装就位、基础必须坚实，支架或支脚筒架稳固，</a:t>
            </a:r>
            <a:r>
              <a:rPr kumimoji="1" lang="zh-CN" altLang="en-US" sz="1600" dirty="0" smtClean="0">
                <a:solidFill>
                  <a:prstClr val="black"/>
                </a:solidFill>
                <a:cs typeface="+mn-ea"/>
                <a:sym typeface="+mn-lt"/>
              </a:rPr>
              <a:t>不准</a:t>
            </a:r>
            <a:r>
              <a:rPr kumimoji="1" lang="zh-CN" altLang="en-US" sz="1600" dirty="0">
                <a:solidFill>
                  <a:prstClr val="black"/>
                </a:solidFill>
                <a:cs typeface="+mn-ea"/>
                <a:sym typeface="+mn-lt"/>
              </a:rPr>
              <a:t>以轮胎代替支撑。</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开搅拌机前应检查离合器、控制器、钢丝绳等性能良好，</a:t>
            </a:r>
            <a:r>
              <a:rPr kumimoji="1" lang="zh-CN" altLang="en-US" sz="1600" dirty="0" smtClean="0">
                <a:solidFill>
                  <a:prstClr val="black"/>
                </a:solidFill>
                <a:cs typeface="+mn-ea"/>
                <a:sym typeface="+mn-lt"/>
              </a:rPr>
              <a:t>滚筒</a:t>
            </a:r>
            <a:r>
              <a:rPr kumimoji="1" lang="zh-CN" altLang="en-US" sz="1600" dirty="0">
                <a:solidFill>
                  <a:prstClr val="black"/>
                </a:solidFill>
                <a:cs typeface="+mn-ea"/>
                <a:sym typeface="+mn-lt"/>
              </a:rPr>
              <a:t>内不得有异物。</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进料斗升起时，严禁任何人在料斗下通过或停留，工作</a:t>
            </a:r>
            <a:r>
              <a:rPr kumimoji="1" lang="zh-CN" altLang="en-US" sz="1600" dirty="0" smtClean="0">
                <a:solidFill>
                  <a:prstClr val="black"/>
                </a:solidFill>
                <a:cs typeface="+mn-ea"/>
                <a:sym typeface="+mn-lt"/>
              </a:rPr>
              <a:t>完毕应</a:t>
            </a:r>
            <a:r>
              <a:rPr kumimoji="1" lang="zh-CN" altLang="en-US" sz="1600" dirty="0">
                <a:solidFill>
                  <a:prstClr val="black"/>
                </a:solidFill>
                <a:cs typeface="+mn-ea"/>
                <a:sym typeface="+mn-lt"/>
              </a:rPr>
              <a:t>将料斗固定好。</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机械运转时，严禁将工具伸进滚筒内。</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严禁无证操作，严禁操作时擅自离开工作岗位。</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机械检修时，应固定好料斗，切断电源，进入滚筒检修时</a:t>
            </a:r>
            <a:r>
              <a:rPr kumimoji="1" lang="zh-CN" altLang="en-US" sz="1600" dirty="0" smtClean="0">
                <a:solidFill>
                  <a:prstClr val="black"/>
                </a:solidFill>
                <a:cs typeface="+mn-ea"/>
                <a:sym typeface="+mn-lt"/>
              </a:rPr>
              <a:t>外面</a:t>
            </a:r>
            <a:r>
              <a:rPr kumimoji="1" lang="zh-CN" altLang="en-US" sz="1600" dirty="0">
                <a:solidFill>
                  <a:prstClr val="black"/>
                </a:solidFill>
                <a:cs typeface="+mn-ea"/>
                <a:sym typeface="+mn-lt"/>
              </a:rPr>
              <a:t>应有人监护。</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工作完毕后应清洗机械、清理机械周围，做好润滑保养，</a:t>
            </a:r>
            <a:r>
              <a:rPr kumimoji="1" lang="zh-CN" altLang="en-US" sz="1600" dirty="0" smtClean="0">
                <a:solidFill>
                  <a:prstClr val="black"/>
                </a:solidFill>
                <a:cs typeface="+mn-ea"/>
                <a:sym typeface="+mn-lt"/>
              </a:rPr>
              <a:t>切断</a:t>
            </a:r>
            <a:r>
              <a:rPr kumimoji="1" lang="zh-CN" altLang="en-US" sz="1600" dirty="0">
                <a:solidFill>
                  <a:prstClr val="black"/>
                </a:solidFill>
                <a:cs typeface="+mn-ea"/>
                <a:sym typeface="+mn-lt"/>
              </a:rPr>
              <a:t>电源锁好箱门。</a:t>
            </a:r>
          </a:p>
          <a:p>
            <a:pPr marL="342900" indent="-342900" defTabSz="457200">
              <a:lnSpc>
                <a:spcPct val="130000"/>
              </a:lnSpc>
              <a:spcBef>
                <a:spcPct val="0"/>
              </a:spcBef>
              <a:buFont typeface="+mj-ea"/>
              <a:buAutoNum type="circleNumDbPlain"/>
            </a:pPr>
            <a:endParaRPr kumimoji="1" lang="en-US" altLang="zh-CN" sz="1600" dirty="0">
              <a:solidFill>
                <a:prstClr val="black"/>
              </a:solidFill>
              <a:cs typeface="+mn-ea"/>
              <a:sym typeface="+mn-lt"/>
            </a:endParaRPr>
          </a:p>
        </p:txBody>
      </p:sp>
      <p:sp>
        <p:nvSpPr>
          <p:cNvPr id="5" name="矩形 4"/>
          <p:cNvSpPr/>
          <p:nvPr/>
        </p:nvSpPr>
        <p:spPr>
          <a:xfrm>
            <a:off x="6019801" y="1417325"/>
            <a:ext cx="44322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6255684" y="1535099"/>
            <a:ext cx="4196416"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混凝土搅拌机操作规程</a:t>
            </a:r>
            <a:endParaRPr lang="zh-CN" altLang="en-US" sz="2800" b="1" spc="300" dirty="0">
              <a:solidFill>
                <a:schemeClr val="bg1"/>
              </a:solidFill>
              <a:latin typeface="+mn-lt"/>
              <a:ea typeface="+mn-ea"/>
              <a:cs typeface="+mn-ea"/>
              <a:sym typeface="+mn-lt"/>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b="-2967"/>
          <a:stretch/>
        </p:blipFill>
        <p:spPr>
          <a:xfrm>
            <a:off x="4955570" y="1476083"/>
            <a:ext cx="1064230" cy="643488"/>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6799" y="1813169"/>
            <a:ext cx="3200096" cy="4051300"/>
          </a:xfrm>
          <a:prstGeom prst="rect">
            <a:avLst/>
          </a:prstGeom>
        </p:spPr>
      </p:pic>
      <p:sp>
        <p:nvSpPr>
          <p:cNvPr id="9" name="TextBox 8"/>
          <p:cNvSpPr txBox="1"/>
          <p:nvPr/>
        </p:nvSpPr>
        <p:spPr>
          <a:xfrm>
            <a:off x="10452100" y="4165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p>
        </p:txBody>
      </p:sp>
    </p:spTree>
    <p:extLst>
      <p:ext uri="{BB962C8B-B14F-4D97-AF65-F5344CB8AC3E}">
        <p14:creationId xmlns:p14="http://schemas.microsoft.com/office/powerpoint/2010/main" val="28854182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7106">
                                            <p:txEl>
                                              <p:pRg st="0" end="0"/>
                                            </p:txEl>
                                          </p:spTgt>
                                        </p:tgtEl>
                                        <p:attrNameLst>
                                          <p:attrName>style.visibility</p:attrName>
                                        </p:attrNameLst>
                                      </p:cBhvr>
                                      <p:to>
                                        <p:strVal val="visible"/>
                                      </p:to>
                                    </p:set>
                                    <p:animEffect transition="in" filter="randombar(horizontal)">
                                      <p:cBhvr>
                                        <p:cTn id="24" dur="500"/>
                                        <p:tgtEl>
                                          <p:spTgt spid="4710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7106">
                                            <p:txEl>
                                              <p:pRg st="1" end="1"/>
                                            </p:txEl>
                                          </p:spTgt>
                                        </p:tgtEl>
                                        <p:attrNameLst>
                                          <p:attrName>style.visibility</p:attrName>
                                        </p:attrNameLst>
                                      </p:cBhvr>
                                      <p:to>
                                        <p:strVal val="visible"/>
                                      </p:to>
                                    </p:set>
                                    <p:animEffect transition="in" filter="randombar(horizontal)">
                                      <p:cBhvr>
                                        <p:cTn id="29" dur="500"/>
                                        <p:tgtEl>
                                          <p:spTgt spid="4710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7106">
                                            <p:txEl>
                                              <p:pRg st="2" end="2"/>
                                            </p:txEl>
                                          </p:spTgt>
                                        </p:tgtEl>
                                        <p:attrNameLst>
                                          <p:attrName>style.visibility</p:attrName>
                                        </p:attrNameLst>
                                      </p:cBhvr>
                                      <p:to>
                                        <p:strVal val="visible"/>
                                      </p:to>
                                    </p:set>
                                    <p:animEffect transition="in" filter="randombar(horizontal)">
                                      <p:cBhvr>
                                        <p:cTn id="34" dur="500"/>
                                        <p:tgtEl>
                                          <p:spTgt spid="4710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7106">
                                            <p:txEl>
                                              <p:pRg st="3" end="3"/>
                                            </p:txEl>
                                          </p:spTgt>
                                        </p:tgtEl>
                                        <p:attrNameLst>
                                          <p:attrName>style.visibility</p:attrName>
                                        </p:attrNameLst>
                                      </p:cBhvr>
                                      <p:to>
                                        <p:strVal val="visible"/>
                                      </p:to>
                                    </p:set>
                                    <p:animEffect transition="in" filter="randombar(horizontal)">
                                      <p:cBhvr>
                                        <p:cTn id="39" dur="500"/>
                                        <p:tgtEl>
                                          <p:spTgt spid="4710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7106">
                                            <p:txEl>
                                              <p:pRg st="4" end="4"/>
                                            </p:txEl>
                                          </p:spTgt>
                                        </p:tgtEl>
                                        <p:attrNameLst>
                                          <p:attrName>style.visibility</p:attrName>
                                        </p:attrNameLst>
                                      </p:cBhvr>
                                      <p:to>
                                        <p:strVal val="visible"/>
                                      </p:to>
                                    </p:set>
                                    <p:animEffect transition="in" filter="randombar(horizontal)">
                                      <p:cBhvr>
                                        <p:cTn id="44" dur="500"/>
                                        <p:tgtEl>
                                          <p:spTgt spid="4710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7106">
                                            <p:txEl>
                                              <p:pRg st="5" end="5"/>
                                            </p:txEl>
                                          </p:spTgt>
                                        </p:tgtEl>
                                        <p:attrNameLst>
                                          <p:attrName>style.visibility</p:attrName>
                                        </p:attrNameLst>
                                      </p:cBhvr>
                                      <p:to>
                                        <p:strVal val="visible"/>
                                      </p:to>
                                    </p:set>
                                    <p:animEffect transition="in" filter="randombar(horizontal)">
                                      <p:cBhvr>
                                        <p:cTn id="49" dur="500"/>
                                        <p:tgtEl>
                                          <p:spTgt spid="47106">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7106">
                                            <p:txEl>
                                              <p:pRg st="6" end="6"/>
                                            </p:txEl>
                                          </p:spTgt>
                                        </p:tgtEl>
                                        <p:attrNameLst>
                                          <p:attrName>style.visibility</p:attrName>
                                        </p:attrNameLst>
                                      </p:cBhvr>
                                      <p:to>
                                        <p:strVal val="visible"/>
                                      </p:to>
                                    </p:set>
                                    <p:animEffect transition="in" filter="randombar(horizontal)">
                                      <p:cBhvr>
                                        <p:cTn id="54" dur="500"/>
                                        <p:tgtEl>
                                          <p:spTgt spid="47106">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P spid="5"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8AE80A-6335-4FDD-9F44-4E60B938796B}"/>
              </a:ext>
            </a:extLst>
          </p:cNvPr>
          <p:cNvSpPr>
            <a:spLocks noGrp="1" noChangeArrowheads="1"/>
          </p:cNvSpPr>
          <p:nvPr>
            <p:ph type="body" idx="4294967295"/>
          </p:nvPr>
        </p:nvSpPr>
        <p:spPr>
          <a:xfrm>
            <a:off x="762000" y="3500920"/>
            <a:ext cx="5600700" cy="27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defTabSz="457200">
              <a:lnSpc>
                <a:spcPct val="130000"/>
              </a:lnSpc>
              <a:spcBef>
                <a:spcPct val="0"/>
              </a:spcBef>
              <a:buNone/>
            </a:pPr>
            <a:r>
              <a:rPr kumimoji="1" lang="zh-CN" altLang="en-US" sz="2000" b="1" dirty="0">
                <a:solidFill>
                  <a:prstClr val="black"/>
                </a:solidFill>
                <a:cs typeface="+mn-ea"/>
                <a:sym typeface="+mn-lt"/>
              </a:rPr>
              <a:t>作业前检查项目应符合下列要求</a:t>
            </a:r>
            <a:r>
              <a:rPr kumimoji="1" lang="zh-CN" altLang="en-US" sz="2000" b="1" dirty="0" smtClean="0">
                <a:solidFill>
                  <a:prstClr val="black"/>
                </a:solidFill>
                <a:cs typeface="+mn-ea"/>
                <a:sym typeface="+mn-lt"/>
              </a:rPr>
              <a:t>：</a:t>
            </a:r>
            <a:endParaRPr kumimoji="1" lang="en-US" altLang="zh-CN" sz="2000" b="1" dirty="0" smtClean="0">
              <a:solidFill>
                <a:prstClr val="black"/>
              </a:solidFill>
              <a:cs typeface="+mn-ea"/>
              <a:sym typeface="+mn-lt"/>
            </a:endParaRPr>
          </a:p>
          <a:p>
            <a:pPr marL="0" indent="0" defTabSz="457200">
              <a:lnSpc>
                <a:spcPct val="130000"/>
              </a:lnSpc>
              <a:spcBef>
                <a:spcPct val="0"/>
              </a:spcBef>
              <a:buNone/>
            </a:pPr>
            <a:endParaRPr kumimoji="1" lang="zh-CN" altLang="en-US" sz="1600" dirty="0">
              <a:solidFill>
                <a:prstClr val="black"/>
              </a:solidFill>
              <a:cs typeface="+mn-ea"/>
              <a:sym typeface="+mn-lt"/>
            </a:endParaRP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搅拌</a:t>
            </a:r>
            <a:r>
              <a:rPr kumimoji="1" lang="zh-CN" altLang="en-US" sz="1600" dirty="0">
                <a:solidFill>
                  <a:prstClr val="black"/>
                </a:solidFill>
                <a:cs typeface="+mn-ea"/>
                <a:sym typeface="+mn-lt"/>
              </a:rPr>
              <a:t>筒内和各配套的传动、运动部位及仓门、斗门、</a:t>
            </a:r>
            <a:r>
              <a:rPr kumimoji="1" lang="zh-CN" altLang="en-US" sz="1600" dirty="0" smtClean="0">
                <a:solidFill>
                  <a:prstClr val="black"/>
                </a:solidFill>
                <a:cs typeface="+mn-ea"/>
                <a:sym typeface="+mn-lt"/>
              </a:rPr>
              <a:t>轨道</a:t>
            </a:r>
            <a:r>
              <a:rPr kumimoji="1" lang="zh-CN" altLang="en-US" sz="1600" dirty="0">
                <a:solidFill>
                  <a:prstClr val="black"/>
                </a:solidFill>
                <a:cs typeface="+mn-ea"/>
                <a:sym typeface="+mn-lt"/>
              </a:rPr>
              <a:t>等均无异物卡住</a:t>
            </a:r>
            <a:r>
              <a:rPr kumimoji="1" lang="en-US" altLang="zh-CN" sz="1600" dirty="0">
                <a:solidFill>
                  <a:prstClr val="black"/>
                </a:solidFill>
                <a:cs typeface="+mn-ea"/>
                <a:sym typeface="+mn-lt"/>
              </a:rPr>
              <a:t>;</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各</a:t>
            </a:r>
            <a:r>
              <a:rPr kumimoji="1" lang="zh-CN" altLang="en-US" sz="1600" dirty="0">
                <a:solidFill>
                  <a:prstClr val="black"/>
                </a:solidFill>
                <a:cs typeface="+mn-ea"/>
                <a:sym typeface="+mn-lt"/>
              </a:rPr>
              <a:t>润滑油箱的油面高度符合规定</a:t>
            </a:r>
            <a:r>
              <a:rPr kumimoji="1" lang="en-US" altLang="zh-CN" sz="1600" dirty="0">
                <a:solidFill>
                  <a:prstClr val="black"/>
                </a:solidFill>
                <a:cs typeface="+mn-ea"/>
                <a:sym typeface="+mn-lt"/>
              </a:rPr>
              <a:t>;</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打开</a:t>
            </a:r>
            <a:r>
              <a:rPr kumimoji="1" lang="zh-CN" altLang="en-US" sz="1600" dirty="0">
                <a:solidFill>
                  <a:prstClr val="black"/>
                </a:solidFill>
                <a:cs typeface="+mn-ea"/>
                <a:sym typeface="+mn-lt"/>
              </a:rPr>
              <a:t>阀门排放气路系统中汽水分离器过多积水，打开</a:t>
            </a:r>
            <a:r>
              <a:rPr kumimoji="1" lang="zh-CN" altLang="en-US" sz="1600" dirty="0" smtClean="0">
                <a:solidFill>
                  <a:prstClr val="black"/>
                </a:solidFill>
                <a:cs typeface="+mn-ea"/>
                <a:sym typeface="+mn-lt"/>
              </a:rPr>
              <a:t>贮气筒</a:t>
            </a:r>
            <a:r>
              <a:rPr kumimoji="1" lang="zh-CN" altLang="en-US" sz="1600" dirty="0">
                <a:solidFill>
                  <a:prstClr val="black"/>
                </a:solidFill>
                <a:cs typeface="+mn-ea"/>
                <a:sym typeface="+mn-lt"/>
              </a:rPr>
              <a:t>排污螺塞放出油水混合物</a:t>
            </a:r>
            <a:r>
              <a:rPr kumimoji="1" lang="en-US" altLang="zh-CN" sz="1600" dirty="0">
                <a:solidFill>
                  <a:prstClr val="black"/>
                </a:solidFill>
                <a:cs typeface="+mn-ea"/>
                <a:sym typeface="+mn-lt"/>
              </a:rPr>
              <a:t>;</a:t>
            </a:r>
          </a:p>
          <a:p>
            <a:pPr marL="342900" indent="-342900" defTabSz="457200">
              <a:lnSpc>
                <a:spcPct val="130000"/>
              </a:lnSpc>
              <a:spcBef>
                <a:spcPct val="0"/>
              </a:spcBef>
              <a:buFont typeface="+mj-ea"/>
              <a:buAutoNum type="circleNumDbPlain"/>
            </a:pPr>
            <a:r>
              <a:rPr kumimoji="1" lang="zh-CN" altLang="en-US" sz="1600" dirty="0" smtClean="0">
                <a:solidFill>
                  <a:prstClr val="black"/>
                </a:solidFill>
                <a:cs typeface="+mn-ea"/>
                <a:sym typeface="+mn-lt"/>
              </a:rPr>
              <a:t>提升</a:t>
            </a:r>
            <a:r>
              <a:rPr kumimoji="1" lang="zh-CN" altLang="en-US" sz="1600" dirty="0">
                <a:solidFill>
                  <a:prstClr val="black"/>
                </a:solidFill>
                <a:cs typeface="+mn-ea"/>
                <a:sym typeface="+mn-lt"/>
              </a:rPr>
              <a:t>斗或拉铲的钢丝绳安装、卷筒缠绕均正确，</a:t>
            </a:r>
            <a:r>
              <a:rPr kumimoji="1" lang="zh-CN" altLang="en-US" sz="1600" dirty="0" smtClean="0">
                <a:solidFill>
                  <a:prstClr val="black"/>
                </a:solidFill>
                <a:cs typeface="+mn-ea"/>
                <a:sym typeface="+mn-lt"/>
              </a:rPr>
              <a:t>钢绳靠</a:t>
            </a:r>
            <a:r>
              <a:rPr kumimoji="1" lang="zh-CN" altLang="en-US" sz="1600" dirty="0">
                <a:solidFill>
                  <a:prstClr val="black"/>
                </a:solidFill>
                <a:cs typeface="+mn-ea"/>
                <a:sym typeface="+mn-lt"/>
              </a:rPr>
              <a:t>。 </a:t>
            </a:r>
          </a:p>
        </p:txBody>
      </p:sp>
      <p:sp>
        <p:nvSpPr>
          <p:cNvPr id="8" name="矩形 7"/>
          <p:cNvSpPr/>
          <p:nvPr/>
        </p:nvSpPr>
        <p:spPr>
          <a:xfrm>
            <a:off x="1574801" y="1595125"/>
            <a:ext cx="47878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810684" y="1712899"/>
            <a:ext cx="4742516"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混凝土搅拌机站操作规程</a:t>
            </a:r>
            <a:endParaRPr lang="zh-CN" altLang="en-US" sz="2800" b="1" spc="300" dirty="0">
              <a:solidFill>
                <a:schemeClr val="bg1"/>
              </a:solidFill>
              <a:latin typeface="+mn-lt"/>
              <a:ea typeface="+mn-ea"/>
              <a:cs typeface="+mn-ea"/>
              <a:sym typeface="+mn-lt"/>
            </a:endParaRPr>
          </a:p>
        </p:txBody>
      </p:sp>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b="-2967"/>
          <a:stretch/>
        </p:blipFill>
        <p:spPr>
          <a:xfrm>
            <a:off x="510570" y="1653883"/>
            <a:ext cx="1064230" cy="643488"/>
          </a:xfrm>
          <a:prstGeom prst="rect">
            <a:avLst/>
          </a:prstGeom>
        </p:spPr>
      </p:pic>
      <p:sp>
        <p:nvSpPr>
          <p:cNvPr id="2" name="矩形 1"/>
          <p:cNvSpPr/>
          <p:nvPr/>
        </p:nvSpPr>
        <p:spPr>
          <a:xfrm>
            <a:off x="647700" y="2525198"/>
            <a:ext cx="10807700" cy="777457"/>
          </a:xfrm>
          <a:prstGeom prst="rect">
            <a:avLst/>
          </a:prstGeom>
        </p:spPr>
        <p:txBody>
          <a:bodyPr wrap="square">
            <a:spAutoFit/>
          </a:bodyPr>
          <a:lstStyle/>
          <a:p>
            <a:pPr>
              <a:lnSpc>
                <a:spcPct val="130000"/>
              </a:lnSpc>
            </a:pPr>
            <a:r>
              <a:rPr lang="zh-CN" altLang="en-US" dirty="0">
                <a:cs typeface="+mn-ea"/>
                <a:sym typeface="+mn-lt"/>
              </a:rPr>
              <a:t>混凝土搅拌站的安装，应由专业人员按出厂说明规定进行</a:t>
            </a:r>
            <a:r>
              <a:rPr lang="zh-CN" altLang="en-US" dirty="0" smtClean="0">
                <a:cs typeface="+mn-ea"/>
                <a:sym typeface="+mn-lt"/>
              </a:rPr>
              <a:t>，并</a:t>
            </a:r>
            <a:r>
              <a:rPr lang="zh-CN" altLang="en-US" dirty="0">
                <a:cs typeface="+mn-ea"/>
                <a:sym typeface="+mn-lt"/>
              </a:rPr>
              <a:t>应在技术的主持下组织调试，在各项技术性能指标全部</a:t>
            </a:r>
            <a:r>
              <a:rPr lang="zh-CN" altLang="en-US" dirty="0" smtClean="0">
                <a:cs typeface="+mn-ea"/>
                <a:sym typeface="+mn-lt"/>
              </a:rPr>
              <a:t>符合</a:t>
            </a:r>
            <a:r>
              <a:rPr lang="zh-CN" altLang="en-US" dirty="0">
                <a:cs typeface="+mn-ea"/>
                <a:sym typeface="+mn-lt"/>
              </a:rPr>
              <a:t>规定并经验收合格后，方可使用。</a:t>
            </a:r>
          </a:p>
        </p:txBody>
      </p:sp>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8100" y="3210397"/>
            <a:ext cx="3543300" cy="3023579"/>
          </a:xfrm>
          <a:prstGeom prst="rect">
            <a:avLst/>
          </a:prstGeom>
        </p:spPr>
      </p:pic>
    </p:spTree>
    <p:extLst>
      <p:ext uri="{BB962C8B-B14F-4D97-AF65-F5344CB8AC3E}">
        <p14:creationId xmlns:p14="http://schemas.microsoft.com/office/powerpoint/2010/main" val="9889456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8130">
                                            <p:txEl>
                                              <p:pRg st="0" end="0"/>
                                            </p:txEl>
                                          </p:spTgt>
                                        </p:tgtEl>
                                        <p:attrNameLst>
                                          <p:attrName>style.visibility</p:attrName>
                                        </p:attrNameLst>
                                      </p:cBhvr>
                                      <p:to>
                                        <p:strVal val="visible"/>
                                      </p:to>
                                    </p:set>
                                    <p:animEffect transition="in" filter="fade">
                                      <p:cBhvr>
                                        <p:cTn id="34" dur="1000"/>
                                        <p:tgtEl>
                                          <p:spTgt spid="48130">
                                            <p:txEl>
                                              <p:pRg st="0" end="0"/>
                                            </p:txEl>
                                          </p:spTgt>
                                        </p:tgtEl>
                                      </p:cBhvr>
                                    </p:animEffect>
                                    <p:anim calcmode="lin" valueType="num">
                                      <p:cBhvr>
                                        <p:cTn id="35" dur="1000" fill="hold"/>
                                        <p:tgtEl>
                                          <p:spTgt spid="48130">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81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8130">
                                            <p:txEl>
                                              <p:pRg st="2" end="2"/>
                                            </p:txEl>
                                          </p:spTgt>
                                        </p:tgtEl>
                                        <p:attrNameLst>
                                          <p:attrName>style.visibility</p:attrName>
                                        </p:attrNameLst>
                                      </p:cBhvr>
                                      <p:to>
                                        <p:strVal val="visible"/>
                                      </p:to>
                                    </p:set>
                                    <p:animEffect transition="in" filter="fade">
                                      <p:cBhvr>
                                        <p:cTn id="41" dur="1000"/>
                                        <p:tgtEl>
                                          <p:spTgt spid="48130">
                                            <p:txEl>
                                              <p:pRg st="2" end="2"/>
                                            </p:txEl>
                                          </p:spTgt>
                                        </p:tgtEl>
                                      </p:cBhvr>
                                    </p:animEffect>
                                    <p:anim calcmode="lin" valueType="num">
                                      <p:cBhvr>
                                        <p:cTn id="42" dur="1000" fill="hold"/>
                                        <p:tgtEl>
                                          <p:spTgt spid="48130">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81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8130">
                                            <p:txEl>
                                              <p:pRg st="3" end="3"/>
                                            </p:txEl>
                                          </p:spTgt>
                                        </p:tgtEl>
                                        <p:attrNameLst>
                                          <p:attrName>style.visibility</p:attrName>
                                        </p:attrNameLst>
                                      </p:cBhvr>
                                      <p:to>
                                        <p:strVal val="visible"/>
                                      </p:to>
                                    </p:set>
                                    <p:animEffect transition="in" filter="fade">
                                      <p:cBhvr>
                                        <p:cTn id="48" dur="1000"/>
                                        <p:tgtEl>
                                          <p:spTgt spid="48130">
                                            <p:txEl>
                                              <p:pRg st="3" end="3"/>
                                            </p:txEl>
                                          </p:spTgt>
                                        </p:tgtEl>
                                      </p:cBhvr>
                                    </p:animEffect>
                                    <p:anim calcmode="lin" valueType="num">
                                      <p:cBhvr>
                                        <p:cTn id="49" dur="1000" fill="hold"/>
                                        <p:tgtEl>
                                          <p:spTgt spid="48130">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481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8130">
                                            <p:txEl>
                                              <p:pRg st="4" end="4"/>
                                            </p:txEl>
                                          </p:spTgt>
                                        </p:tgtEl>
                                        <p:attrNameLst>
                                          <p:attrName>style.visibility</p:attrName>
                                        </p:attrNameLst>
                                      </p:cBhvr>
                                      <p:to>
                                        <p:strVal val="visible"/>
                                      </p:to>
                                    </p:set>
                                    <p:animEffect transition="in" filter="fade">
                                      <p:cBhvr>
                                        <p:cTn id="55" dur="1000"/>
                                        <p:tgtEl>
                                          <p:spTgt spid="48130">
                                            <p:txEl>
                                              <p:pRg st="4" end="4"/>
                                            </p:txEl>
                                          </p:spTgt>
                                        </p:tgtEl>
                                      </p:cBhvr>
                                    </p:animEffect>
                                    <p:anim calcmode="lin" valueType="num">
                                      <p:cBhvr>
                                        <p:cTn id="56" dur="1000" fill="hold"/>
                                        <p:tgtEl>
                                          <p:spTgt spid="48130">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481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8130">
                                            <p:txEl>
                                              <p:pRg st="5" end="5"/>
                                            </p:txEl>
                                          </p:spTgt>
                                        </p:tgtEl>
                                        <p:attrNameLst>
                                          <p:attrName>style.visibility</p:attrName>
                                        </p:attrNameLst>
                                      </p:cBhvr>
                                      <p:to>
                                        <p:strVal val="visible"/>
                                      </p:to>
                                    </p:set>
                                    <p:animEffect transition="in" filter="fade">
                                      <p:cBhvr>
                                        <p:cTn id="62" dur="1000"/>
                                        <p:tgtEl>
                                          <p:spTgt spid="48130">
                                            <p:txEl>
                                              <p:pRg st="5" end="5"/>
                                            </p:txEl>
                                          </p:spTgt>
                                        </p:tgtEl>
                                      </p:cBhvr>
                                    </p:animEffect>
                                    <p:anim calcmode="lin" valueType="num">
                                      <p:cBhvr>
                                        <p:cTn id="63" dur="1000" fill="hold"/>
                                        <p:tgtEl>
                                          <p:spTgt spid="48130">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4813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P spid="8" grpId="0" animBg="1"/>
      <p:bldP spid="9"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65301" y="1696725"/>
            <a:ext cx="45211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2001184" y="1814499"/>
            <a:ext cx="4742516"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吊塔操作安全技术交底</a:t>
            </a:r>
            <a:endParaRPr lang="zh-CN" altLang="en-US" sz="2800" b="1" spc="300" dirty="0">
              <a:solidFill>
                <a:schemeClr val="bg1"/>
              </a:solidFill>
              <a:latin typeface="+mn-lt"/>
              <a:ea typeface="+mn-ea"/>
              <a:cs typeface="+mn-ea"/>
              <a:sym typeface="+mn-lt"/>
            </a:endParaRPr>
          </a:p>
        </p:txBody>
      </p:sp>
      <p:sp>
        <p:nvSpPr>
          <p:cNvPr id="49155"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3405496-521F-4BC1-827A-494BA948A6D6}"/>
              </a:ext>
            </a:extLst>
          </p:cNvPr>
          <p:cNvSpPr>
            <a:spLocks noGrp="1" noChangeArrowheads="1"/>
          </p:cNvSpPr>
          <p:nvPr>
            <p:ph type="body" idx="4294967295"/>
          </p:nvPr>
        </p:nvSpPr>
        <p:spPr>
          <a:xfrm>
            <a:off x="766070" y="2701925"/>
            <a:ext cx="6807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塔吊司机和信号人员必须经过专门培训合格，持证上岗。</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司机应熟悉塔吊机械性能和说明书，遵守说明书中的要求。</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司机得到指挥人员明确的信号方可开始操作，动作前先鸣</a:t>
            </a:r>
            <a:r>
              <a:rPr kumimoji="1" lang="zh-CN" altLang="en-US" sz="1600" dirty="0" smtClean="0">
                <a:solidFill>
                  <a:prstClr val="black"/>
                </a:solidFill>
                <a:cs typeface="+mn-ea"/>
                <a:sym typeface="+mn-lt"/>
              </a:rPr>
              <a:t>铃示意</a:t>
            </a:r>
            <a:r>
              <a:rPr kumimoji="1" lang="zh-CN" altLang="en-US" sz="1600" dirty="0">
                <a:solidFill>
                  <a:prstClr val="black"/>
                </a:solidFill>
                <a:cs typeface="+mn-ea"/>
                <a:sym typeface="+mn-lt"/>
              </a:rPr>
              <a:t>，如发现信号不清，不要随意操作。</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塔吊每班应有二名司机，一名司机操作，另一名司机地面</a:t>
            </a:r>
            <a:r>
              <a:rPr kumimoji="1" lang="zh-CN" altLang="en-US" sz="1600" dirty="0" smtClean="0">
                <a:solidFill>
                  <a:prstClr val="black"/>
                </a:solidFill>
                <a:cs typeface="+mn-ea"/>
                <a:sym typeface="+mn-lt"/>
              </a:rPr>
              <a:t>监护</a:t>
            </a:r>
            <a:r>
              <a:rPr kumimoji="1" lang="zh-CN" altLang="en-US" sz="1600" dirty="0">
                <a:solidFill>
                  <a:prstClr val="black"/>
                </a:solidFill>
                <a:cs typeface="+mn-ea"/>
                <a:sym typeface="+mn-lt"/>
              </a:rPr>
              <a:t>，防止发生意外。</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当挂好钢丝绳索具，起升吊钩钢丝绳绷紧时，操作人员要</a:t>
            </a:r>
            <a:r>
              <a:rPr kumimoji="1" lang="zh-CN" altLang="en-US" sz="1600" dirty="0" smtClean="0">
                <a:solidFill>
                  <a:prstClr val="black"/>
                </a:solidFill>
                <a:cs typeface="+mn-ea"/>
                <a:sym typeface="+mn-lt"/>
              </a:rPr>
              <a:t>立即</a:t>
            </a:r>
            <a:r>
              <a:rPr kumimoji="1" lang="zh-CN" altLang="en-US" sz="1600" dirty="0">
                <a:solidFill>
                  <a:prstClr val="black"/>
                </a:solidFill>
                <a:cs typeface="+mn-ea"/>
                <a:sym typeface="+mn-lt"/>
              </a:rPr>
              <a:t>远离吊重物，更不能站在起重臂的下方，防止重物坠落、　 臂杆塌落伤人。</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起吊在满负荷或接近满负荷时，严禁降落臂杆或同时进行</a:t>
            </a:r>
            <a:r>
              <a:rPr kumimoji="1" lang="zh-CN" altLang="en-US" sz="1600" dirty="0" smtClean="0">
                <a:solidFill>
                  <a:prstClr val="black"/>
                </a:solidFill>
                <a:cs typeface="+mn-ea"/>
                <a:sym typeface="+mn-lt"/>
              </a:rPr>
              <a:t>两个</a:t>
            </a:r>
            <a:r>
              <a:rPr kumimoji="1" lang="zh-CN" altLang="en-US" sz="1600" dirty="0">
                <a:solidFill>
                  <a:prstClr val="black"/>
                </a:solidFill>
                <a:cs typeface="+mn-ea"/>
                <a:sym typeface="+mn-lt"/>
              </a:rPr>
              <a:t>动作。</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起吊重物严禁自由下落，重物下落应用手刹或脚刹控制</a:t>
            </a:r>
            <a:r>
              <a:rPr kumimoji="1" lang="zh-CN" altLang="en-US" sz="1600" dirty="0" smtClean="0">
                <a:solidFill>
                  <a:prstClr val="black"/>
                </a:solidFill>
                <a:cs typeface="+mn-ea"/>
                <a:sym typeface="+mn-lt"/>
              </a:rPr>
              <a:t>缓慢下降</a:t>
            </a:r>
            <a:r>
              <a:rPr kumimoji="1" lang="zh-CN" altLang="en-US" sz="1600" dirty="0">
                <a:solidFill>
                  <a:prstClr val="black"/>
                </a:solidFill>
                <a:cs typeface="+mn-ea"/>
                <a:sym typeface="+mn-lt"/>
              </a:rPr>
              <a:t>。</a:t>
            </a:r>
          </a:p>
        </p:txBody>
      </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6070" y="1667991"/>
            <a:ext cx="863882" cy="750565"/>
          </a:xfrm>
          <a:prstGeom prst="rect">
            <a:avLst/>
          </a:prstGeom>
        </p:spPr>
      </p:pic>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6300" y="1477848"/>
            <a:ext cx="3932994" cy="4643551"/>
          </a:xfrm>
          <a:prstGeom prst="rect">
            <a:avLst/>
          </a:prstGeom>
        </p:spPr>
      </p:pic>
    </p:spTree>
    <p:extLst>
      <p:ext uri="{BB962C8B-B14F-4D97-AF65-F5344CB8AC3E}">
        <p14:creationId xmlns:p14="http://schemas.microsoft.com/office/powerpoint/2010/main" val="220363751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9155">
                                            <p:txEl>
                                              <p:pRg st="0" end="0"/>
                                            </p:txEl>
                                          </p:spTgt>
                                        </p:tgtEl>
                                        <p:attrNameLst>
                                          <p:attrName>style.visibility</p:attrName>
                                        </p:attrNameLst>
                                      </p:cBhvr>
                                      <p:to>
                                        <p:strVal val="visible"/>
                                      </p:to>
                                    </p:set>
                                    <p:animEffect transition="in" filter="randombar(horizontal)">
                                      <p:cBhvr>
                                        <p:cTn id="24" dur="500"/>
                                        <p:tgtEl>
                                          <p:spTgt spid="4915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9155">
                                            <p:txEl>
                                              <p:pRg st="1" end="1"/>
                                            </p:txEl>
                                          </p:spTgt>
                                        </p:tgtEl>
                                        <p:attrNameLst>
                                          <p:attrName>style.visibility</p:attrName>
                                        </p:attrNameLst>
                                      </p:cBhvr>
                                      <p:to>
                                        <p:strVal val="visible"/>
                                      </p:to>
                                    </p:set>
                                    <p:animEffect transition="in" filter="randombar(horizontal)">
                                      <p:cBhvr>
                                        <p:cTn id="29" dur="500"/>
                                        <p:tgtEl>
                                          <p:spTgt spid="4915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9155">
                                            <p:txEl>
                                              <p:pRg st="2" end="2"/>
                                            </p:txEl>
                                          </p:spTgt>
                                        </p:tgtEl>
                                        <p:attrNameLst>
                                          <p:attrName>style.visibility</p:attrName>
                                        </p:attrNameLst>
                                      </p:cBhvr>
                                      <p:to>
                                        <p:strVal val="visible"/>
                                      </p:to>
                                    </p:set>
                                    <p:animEffect transition="in" filter="randombar(horizontal)">
                                      <p:cBhvr>
                                        <p:cTn id="34" dur="500"/>
                                        <p:tgtEl>
                                          <p:spTgt spid="4915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9155">
                                            <p:txEl>
                                              <p:pRg st="3" end="3"/>
                                            </p:txEl>
                                          </p:spTgt>
                                        </p:tgtEl>
                                        <p:attrNameLst>
                                          <p:attrName>style.visibility</p:attrName>
                                        </p:attrNameLst>
                                      </p:cBhvr>
                                      <p:to>
                                        <p:strVal val="visible"/>
                                      </p:to>
                                    </p:set>
                                    <p:animEffect transition="in" filter="randombar(horizontal)">
                                      <p:cBhvr>
                                        <p:cTn id="39" dur="500"/>
                                        <p:tgtEl>
                                          <p:spTgt spid="4915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9155">
                                            <p:txEl>
                                              <p:pRg st="4" end="4"/>
                                            </p:txEl>
                                          </p:spTgt>
                                        </p:tgtEl>
                                        <p:attrNameLst>
                                          <p:attrName>style.visibility</p:attrName>
                                        </p:attrNameLst>
                                      </p:cBhvr>
                                      <p:to>
                                        <p:strVal val="visible"/>
                                      </p:to>
                                    </p:set>
                                    <p:animEffect transition="in" filter="randombar(horizontal)">
                                      <p:cBhvr>
                                        <p:cTn id="44" dur="500"/>
                                        <p:tgtEl>
                                          <p:spTgt spid="4915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9155">
                                            <p:txEl>
                                              <p:pRg st="5" end="5"/>
                                            </p:txEl>
                                          </p:spTgt>
                                        </p:tgtEl>
                                        <p:attrNameLst>
                                          <p:attrName>style.visibility</p:attrName>
                                        </p:attrNameLst>
                                      </p:cBhvr>
                                      <p:to>
                                        <p:strVal val="visible"/>
                                      </p:to>
                                    </p:set>
                                    <p:animEffect transition="in" filter="randombar(horizontal)">
                                      <p:cBhvr>
                                        <p:cTn id="49" dur="500"/>
                                        <p:tgtEl>
                                          <p:spTgt spid="4915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9155">
                                            <p:txEl>
                                              <p:pRg st="6" end="6"/>
                                            </p:txEl>
                                          </p:spTgt>
                                        </p:tgtEl>
                                        <p:attrNameLst>
                                          <p:attrName>style.visibility</p:attrName>
                                        </p:attrNameLst>
                                      </p:cBhvr>
                                      <p:to>
                                        <p:strVal val="visible"/>
                                      </p:to>
                                    </p:set>
                                    <p:animEffect transition="in" filter="randombar(horizontal)">
                                      <p:cBhvr>
                                        <p:cTn id="54" dur="500"/>
                                        <p:tgtEl>
                                          <p:spTgt spid="49155">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915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E6B90E0-C5CA-4E4C-8600-6B9AB033B2D0}"/>
              </a:ext>
            </a:extLst>
          </p:cNvPr>
          <p:cNvSpPr>
            <a:spLocks noGrp="1" noChangeArrowheads="1"/>
          </p:cNvSpPr>
          <p:nvPr>
            <p:ph type="body" idx="4294967295"/>
          </p:nvPr>
        </p:nvSpPr>
        <p:spPr>
          <a:xfrm>
            <a:off x="766070" y="2536330"/>
            <a:ext cx="10765958"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defTabSz="457200">
              <a:lnSpc>
                <a:spcPct val="130000"/>
              </a:lnSpc>
              <a:spcBef>
                <a:spcPct val="0"/>
              </a:spcBef>
              <a:buNone/>
            </a:pPr>
            <a:r>
              <a:rPr kumimoji="1" lang="en-US" altLang="zh-CN" sz="1600" dirty="0" smtClean="0">
                <a:solidFill>
                  <a:prstClr val="black"/>
                </a:solidFill>
                <a:cs typeface="+mn-ea"/>
                <a:sym typeface="+mn-lt"/>
              </a:rPr>
              <a:t>1</a:t>
            </a:r>
            <a:r>
              <a:rPr kumimoji="1" lang="zh-CN" altLang="en-US" sz="1600" dirty="0">
                <a:solidFill>
                  <a:prstClr val="black"/>
                </a:solidFill>
                <a:cs typeface="+mn-ea"/>
                <a:sym typeface="+mn-lt"/>
              </a:rPr>
              <a:t>、电梯司机必须身体健康（无心脏病和高血压病），并经过</a:t>
            </a:r>
            <a:r>
              <a:rPr kumimoji="1" lang="zh-CN" altLang="en-US" sz="1600" dirty="0" smtClean="0">
                <a:solidFill>
                  <a:prstClr val="black"/>
                </a:solidFill>
                <a:cs typeface="+mn-ea"/>
                <a:sym typeface="+mn-lt"/>
              </a:rPr>
              <a:t>训练</a:t>
            </a:r>
            <a:r>
              <a:rPr kumimoji="1" lang="zh-CN" altLang="en-US" sz="1600" dirty="0">
                <a:solidFill>
                  <a:prstClr val="black"/>
                </a:solidFill>
                <a:cs typeface="+mn-ea"/>
                <a:sym typeface="+mn-lt"/>
              </a:rPr>
              <a:t>合格，严禁非司机开车。</a:t>
            </a:r>
          </a:p>
          <a:p>
            <a:pPr marL="0" indent="0" defTabSz="457200">
              <a:lnSpc>
                <a:spcPct val="130000"/>
              </a:lnSpc>
              <a:spcBef>
                <a:spcPct val="0"/>
              </a:spcBef>
              <a:buNone/>
            </a:pPr>
            <a:r>
              <a:rPr kumimoji="1" lang="en-US" altLang="zh-CN" sz="1600" dirty="0">
                <a:solidFill>
                  <a:prstClr val="black"/>
                </a:solidFill>
                <a:cs typeface="+mn-ea"/>
                <a:sym typeface="+mn-lt"/>
              </a:rPr>
              <a:t>2</a:t>
            </a:r>
            <a:r>
              <a:rPr kumimoji="1" lang="zh-CN" altLang="en-US" sz="1600" dirty="0">
                <a:solidFill>
                  <a:prstClr val="black"/>
                </a:solidFill>
                <a:cs typeface="+mn-ea"/>
                <a:sym typeface="+mn-lt"/>
              </a:rPr>
              <a:t>、每班首先运行和满载时均应做电动机制动效果检查（吊笼</a:t>
            </a:r>
            <a:r>
              <a:rPr kumimoji="1" lang="zh-CN" altLang="en-US" sz="1600" dirty="0" smtClean="0">
                <a:solidFill>
                  <a:prstClr val="black"/>
                </a:solidFill>
                <a:cs typeface="+mn-ea"/>
                <a:sym typeface="+mn-lt"/>
              </a:rPr>
              <a:t>离地面</a:t>
            </a:r>
            <a:r>
              <a:rPr kumimoji="1" lang="en-US" altLang="zh-CN" sz="1600" dirty="0">
                <a:solidFill>
                  <a:prstClr val="black"/>
                </a:solidFill>
                <a:cs typeface="+mn-ea"/>
                <a:sym typeface="+mn-lt"/>
              </a:rPr>
              <a:t>1m </a:t>
            </a:r>
            <a:r>
              <a:rPr kumimoji="1" lang="zh-CN" altLang="en-US" sz="1600" dirty="0">
                <a:solidFill>
                  <a:prstClr val="black"/>
                </a:solidFill>
                <a:cs typeface="+mn-ea"/>
                <a:sym typeface="+mn-lt"/>
              </a:rPr>
              <a:t>左右，停车</a:t>
            </a:r>
            <a:r>
              <a:rPr kumimoji="1" lang="en-US" altLang="zh-CN" sz="1600" dirty="0">
                <a:solidFill>
                  <a:prstClr val="black"/>
                </a:solidFill>
                <a:cs typeface="+mn-ea"/>
                <a:sym typeface="+mn-lt"/>
              </a:rPr>
              <a:t>2</a:t>
            </a:r>
            <a:r>
              <a:rPr kumimoji="1" lang="zh-CN" altLang="en-US" sz="1600" dirty="0">
                <a:solidFill>
                  <a:prstClr val="black"/>
                </a:solidFill>
                <a:cs typeface="+mn-ea"/>
                <a:sym typeface="+mn-lt"/>
              </a:rPr>
              <a:t>秒，吊笼无下滑现象）。</a:t>
            </a:r>
          </a:p>
          <a:p>
            <a:pPr marL="0" indent="0" defTabSz="457200">
              <a:lnSpc>
                <a:spcPct val="130000"/>
              </a:lnSpc>
              <a:spcBef>
                <a:spcPct val="0"/>
              </a:spcBef>
              <a:buNone/>
            </a:pPr>
            <a:r>
              <a:rPr kumimoji="1" lang="en-US" altLang="zh-CN" sz="1600" dirty="0">
                <a:solidFill>
                  <a:prstClr val="black"/>
                </a:solidFill>
                <a:cs typeface="+mn-ea"/>
                <a:sym typeface="+mn-lt"/>
              </a:rPr>
              <a:t>3</a:t>
            </a:r>
            <a:r>
              <a:rPr kumimoji="1" lang="zh-CN" altLang="en-US" sz="1600" dirty="0">
                <a:solidFill>
                  <a:prstClr val="black"/>
                </a:solidFill>
                <a:cs typeface="+mn-ea"/>
                <a:sym typeface="+mn-lt"/>
              </a:rPr>
              <a:t>、电梯吊笼里，严禁混凝土和人混上（乘人时不载混凝土，</a:t>
            </a:r>
            <a:r>
              <a:rPr kumimoji="1" lang="zh-CN" altLang="en-US" sz="1600" dirty="0" smtClean="0">
                <a:solidFill>
                  <a:prstClr val="black"/>
                </a:solidFill>
                <a:cs typeface="+mn-ea"/>
                <a:sym typeface="+mn-lt"/>
              </a:rPr>
              <a:t>载混凝土</a:t>
            </a:r>
            <a:r>
              <a:rPr kumimoji="1" lang="zh-CN" altLang="en-US" sz="1600" dirty="0">
                <a:solidFill>
                  <a:prstClr val="black"/>
                </a:solidFill>
                <a:cs typeface="+mn-ea"/>
                <a:sym typeface="+mn-lt"/>
              </a:rPr>
              <a:t>时不乘人）。</a:t>
            </a:r>
          </a:p>
          <a:p>
            <a:pPr marL="0" indent="0" defTabSz="457200">
              <a:lnSpc>
                <a:spcPct val="130000"/>
              </a:lnSpc>
              <a:spcBef>
                <a:spcPct val="0"/>
              </a:spcBef>
              <a:buNone/>
            </a:pPr>
            <a:r>
              <a:rPr kumimoji="1" lang="en-US" altLang="zh-CN" sz="1600" dirty="0">
                <a:solidFill>
                  <a:prstClr val="black"/>
                </a:solidFill>
                <a:cs typeface="+mn-ea"/>
                <a:sym typeface="+mn-lt"/>
              </a:rPr>
              <a:t>4</a:t>
            </a:r>
            <a:r>
              <a:rPr kumimoji="1" lang="zh-CN" altLang="en-US" sz="1600" dirty="0">
                <a:solidFill>
                  <a:prstClr val="black"/>
                </a:solidFill>
                <a:cs typeface="+mn-ea"/>
                <a:sym typeface="+mn-lt"/>
              </a:rPr>
              <a:t>、电梯基座</a:t>
            </a:r>
            <a:r>
              <a:rPr kumimoji="1" lang="en-US" altLang="zh-CN" sz="1600" dirty="0">
                <a:solidFill>
                  <a:prstClr val="black"/>
                </a:solidFill>
                <a:cs typeface="+mn-ea"/>
                <a:sym typeface="+mn-lt"/>
              </a:rPr>
              <a:t>5m</a:t>
            </a:r>
            <a:r>
              <a:rPr kumimoji="1" lang="zh-CN" altLang="en-US" sz="1600" dirty="0">
                <a:solidFill>
                  <a:prstClr val="black"/>
                </a:solidFill>
                <a:cs typeface="+mn-ea"/>
                <a:sym typeface="+mn-lt"/>
              </a:rPr>
              <a:t>范围内，不得挖掘沟槽。电梯周围</a:t>
            </a:r>
            <a:r>
              <a:rPr kumimoji="1" lang="en-US" altLang="zh-CN" sz="1600" dirty="0">
                <a:solidFill>
                  <a:prstClr val="black"/>
                </a:solidFill>
                <a:cs typeface="+mn-ea"/>
                <a:sym typeface="+mn-lt"/>
              </a:rPr>
              <a:t>2.5m</a:t>
            </a:r>
            <a:r>
              <a:rPr kumimoji="1" lang="zh-CN" altLang="en-US" sz="1600" dirty="0">
                <a:solidFill>
                  <a:prstClr val="black"/>
                </a:solidFill>
                <a:cs typeface="+mn-ea"/>
                <a:sym typeface="+mn-lt"/>
              </a:rPr>
              <a:t>内，离</a:t>
            </a:r>
            <a:r>
              <a:rPr kumimoji="1" lang="zh-CN" altLang="en-US" sz="1600" dirty="0" smtClean="0">
                <a:solidFill>
                  <a:prstClr val="black"/>
                </a:solidFill>
                <a:cs typeface="+mn-ea"/>
                <a:sym typeface="+mn-lt"/>
              </a:rPr>
              <a:t>地面</a:t>
            </a:r>
            <a:r>
              <a:rPr kumimoji="1" lang="zh-CN" altLang="en-US" sz="1600" dirty="0">
                <a:solidFill>
                  <a:prstClr val="black"/>
                </a:solidFill>
                <a:cs typeface="+mn-ea"/>
                <a:sym typeface="+mn-lt"/>
              </a:rPr>
              <a:t>高</a:t>
            </a:r>
            <a:r>
              <a:rPr kumimoji="1" lang="en-US" altLang="zh-CN" sz="1600" dirty="0">
                <a:solidFill>
                  <a:prstClr val="black"/>
                </a:solidFill>
                <a:cs typeface="+mn-ea"/>
                <a:sym typeface="+mn-lt"/>
              </a:rPr>
              <a:t>3m</a:t>
            </a:r>
            <a:r>
              <a:rPr kumimoji="1" lang="zh-CN" altLang="en-US" sz="1600" dirty="0">
                <a:solidFill>
                  <a:prstClr val="black"/>
                </a:solidFill>
                <a:cs typeface="+mn-ea"/>
                <a:sym typeface="+mn-lt"/>
              </a:rPr>
              <a:t>左右要架设坚固的防护棚。</a:t>
            </a:r>
          </a:p>
          <a:p>
            <a:pPr marL="0" indent="0" defTabSz="457200">
              <a:lnSpc>
                <a:spcPct val="130000"/>
              </a:lnSpc>
              <a:spcBef>
                <a:spcPct val="0"/>
              </a:spcBef>
              <a:buNone/>
            </a:pPr>
            <a:r>
              <a:rPr kumimoji="1" lang="en-US" altLang="zh-CN" sz="1600" dirty="0">
                <a:solidFill>
                  <a:prstClr val="black"/>
                </a:solidFill>
                <a:cs typeface="+mn-ea"/>
                <a:sym typeface="+mn-lt"/>
              </a:rPr>
              <a:t>5</a:t>
            </a:r>
            <a:r>
              <a:rPr kumimoji="1" lang="zh-CN" altLang="en-US" sz="1600" dirty="0">
                <a:solidFill>
                  <a:prstClr val="black"/>
                </a:solidFill>
                <a:cs typeface="+mn-ea"/>
                <a:sym typeface="+mn-lt"/>
              </a:rPr>
              <a:t>、暴风雨后外用电梯基座、电源、接地、暂设支撑等，要</a:t>
            </a:r>
            <a:r>
              <a:rPr kumimoji="1" lang="zh-CN" altLang="en-US" sz="1600" dirty="0" smtClean="0">
                <a:solidFill>
                  <a:prstClr val="black"/>
                </a:solidFill>
                <a:cs typeface="+mn-ea"/>
                <a:sym typeface="+mn-lt"/>
              </a:rPr>
              <a:t>进行安全检查</a:t>
            </a:r>
            <a:r>
              <a:rPr kumimoji="1" lang="zh-CN" altLang="en-US" sz="1600" dirty="0">
                <a:solidFill>
                  <a:prstClr val="black"/>
                </a:solidFill>
                <a:cs typeface="+mn-ea"/>
                <a:sym typeface="+mn-lt"/>
              </a:rPr>
              <a:t>。</a:t>
            </a:r>
          </a:p>
          <a:p>
            <a:pPr marL="0" indent="0" defTabSz="457200">
              <a:lnSpc>
                <a:spcPct val="130000"/>
              </a:lnSpc>
              <a:spcBef>
                <a:spcPct val="0"/>
              </a:spcBef>
              <a:buNone/>
            </a:pPr>
            <a:r>
              <a:rPr kumimoji="1" lang="en-US" altLang="zh-CN" sz="1600" dirty="0">
                <a:solidFill>
                  <a:prstClr val="black"/>
                </a:solidFill>
                <a:cs typeface="+mn-ea"/>
                <a:sym typeface="+mn-lt"/>
              </a:rPr>
              <a:t>6</a:t>
            </a:r>
            <a:r>
              <a:rPr kumimoji="1" lang="zh-CN" altLang="en-US" sz="1600" dirty="0">
                <a:solidFill>
                  <a:prstClr val="black"/>
                </a:solidFill>
                <a:cs typeface="+mn-ea"/>
                <a:sym typeface="+mn-lt"/>
              </a:rPr>
              <a:t>、严禁电梯超载运行，运送物料长度不得超过护网。</a:t>
            </a:r>
          </a:p>
          <a:p>
            <a:pPr marL="0" indent="0" defTabSz="457200">
              <a:lnSpc>
                <a:spcPct val="130000"/>
              </a:lnSpc>
              <a:spcBef>
                <a:spcPct val="0"/>
              </a:spcBef>
              <a:buNone/>
            </a:pPr>
            <a:r>
              <a:rPr kumimoji="1" lang="en-US" altLang="zh-CN" sz="1600" dirty="0">
                <a:solidFill>
                  <a:prstClr val="black"/>
                </a:solidFill>
                <a:cs typeface="+mn-ea"/>
                <a:sym typeface="+mn-lt"/>
              </a:rPr>
              <a:t>7</a:t>
            </a:r>
            <a:r>
              <a:rPr kumimoji="1" lang="zh-CN" altLang="en-US" sz="1600" dirty="0">
                <a:solidFill>
                  <a:prstClr val="black"/>
                </a:solidFill>
                <a:cs typeface="+mn-ea"/>
                <a:sym typeface="+mn-lt"/>
              </a:rPr>
              <a:t>、司机开车思想集中，随时注意信号，遇事故和危险时立即</a:t>
            </a:r>
            <a:r>
              <a:rPr kumimoji="1" lang="zh-CN" altLang="en-US" sz="1600" dirty="0" smtClean="0">
                <a:solidFill>
                  <a:prstClr val="black"/>
                </a:solidFill>
                <a:cs typeface="+mn-ea"/>
                <a:sym typeface="+mn-lt"/>
              </a:rPr>
              <a:t>停车</a:t>
            </a:r>
            <a:r>
              <a:rPr kumimoji="1" lang="zh-CN" altLang="en-US" sz="1600" dirty="0">
                <a:solidFill>
                  <a:prstClr val="black"/>
                </a:solidFill>
                <a:cs typeface="+mn-ea"/>
                <a:sym typeface="+mn-lt"/>
              </a:rPr>
              <a:t>。</a:t>
            </a:r>
          </a:p>
          <a:p>
            <a:pPr marL="0" indent="0" defTabSz="457200">
              <a:lnSpc>
                <a:spcPct val="130000"/>
              </a:lnSpc>
              <a:spcBef>
                <a:spcPct val="0"/>
              </a:spcBef>
              <a:buNone/>
            </a:pPr>
            <a:r>
              <a:rPr kumimoji="1" lang="en-US" altLang="zh-CN" sz="1600" dirty="0">
                <a:solidFill>
                  <a:prstClr val="black"/>
                </a:solidFill>
                <a:cs typeface="+mn-ea"/>
                <a:sym typeface="+mn-lt"/>
              </a:rPr>
              <a:t>8</a:t>
            </a:r>
            <a:r>
              <a:rPr kumimoji="1" lang="zh-CN" altLang="en-US" sz="1600" dirty="0">
                <a:solidFill>
                  <a:prstClr val="black"/>
                </a:solidFill>
                <a:cs typeface="+mn-ea"/>
                <a:sym typeface="+mn-lt"/>
              </a:rPr>
              <a:t>、坚持定期进行技术检查和润滑制度。</a:t>
            </a:r>
          </a:p>
          <a:p>
            <a:pPr marL="0" indent="0" defTabSz="457200">
              <a:lnSpc>
                <a:spcPct val="130000"/>
              </a:lnSpc>
              <a:spcBef>
                <a:spcPct val="0"/>
              </a:spcBef>
              <a:buNone/>
            </a:pPr>
            <a:r>
              <a:rPr kumimoji="1" lang="en-US" altLang="zh-CN" sz="1600" dirty="0">
                <a:solidFill>
                  <a:prstClr val="black"/>
                </a:solidFill>
                <a:cs typeface="+mn-ea"/>
                <a:sym typeface="+mn-lt"/>
              </a:rPr>
              <a:t>9</a:t>
            </a:r>
            <a:r>
              <a:rPr kumimoji="1" lang="zh-CN" altLang="en-US" sz="1600" dirty="0">
                <a:solidFill>
                  <a:prstClr val="black"/>
                </a:solidFill>
                <a:cs typeface="+mn-ea"/>
                <a:sym typeface="+mn-lt"/>
              </a:rPr>
              <a:t>、记好当班记录，发现问题及时报告并查明原因，不得带病</a:t>
            </a:r>
            <a:r>
              <a:rPr kumimoji="1" lang="zh-CN" altLang="en-US" sz="1600" dirty="0" smtClean="0">
                <a:solidFill>
                  <a:prstClr val="black"/>
                </a:solidFill>
                <a:cs typeface="+mn-ea"/>
                <a:sym typeface="+mn-lt"/>
              </a:rPr>
              <a:t>使用</a:t>
            </a:r>
            <a:r>
              <a:rPr kumimoji="1" lang="zh-CN" altLang="en-US" sz="1600" dirty="0">
                <a:solidFill>
                  <a:prstClr val="black"/>
                </a:solidFill>
                <a:cs typeface="+mn-ea"/>
                <a:sym typeface="+mn-lt"/>
              </a:rPr>
              <a:t>。</a:t>
            </a:r>
          </a:p>
          <a:p>
            <a:pPr marL="0" indent="0" defTabSz="457200">
              <a:lnSpc>
                <a:spcPct val="130000"/>
              </a:lnSpc>
              <a:spcBef>
                <a:spcPct val="0"/>
              </a:spcBef>
              <a:buNone/>
            </a:pPr>
            <a:r>
              <a:rPr kumimoji="1" lang="en-US" altLang="zh-CN" sz="1600" dirty="0">
                <a:solidFill>
                  <a:prstClr val="black"/>
                </a:solidFill>
                <a:cs typeface="+mn-ea"/>
                <a:sym typeface="+mn-lt"/>
              </a:rPr>
              <a:t>10</a:t>
            </a:r>
            <a:r>
              <a:rPr kumimoji="1" lang="zh-CN" altLang="en-US" sz="1600" dirty="0">
                <a:solidFill>
                  <a:prstClr val="black"/>
                </a:solidFill>
                <a:cs typeface="+mn-ea"/>
                <a:sym typeface="+mn-lt"/>
              </a:rPr>
              <a:t>、吊笼无安全门、卸料平台无安全门，不准开车。</a:t>
            </a:r>
          </a:p>
          <a:p>
            <a:pPr marL="0" indent="0" defTabSz="457200">
              <a:lnSpc>
                <a:spcPct val="130000"/>
              </a:lnSpc>
              <a:spcBef>
                <a:spcPct val="0"/>
              </a:spcBef>
              <a:buNone/>
            </a:pPr>
            <a:r>
              <a:rPr kumimoji="1" lang="en-US" altLang="zh-CN" sz="1600" dirty="0">
                <a:solidFill>
                  <a:prstClr val="black"/>
                </a:solidFill>
                <a:cs typeface="+mn-ea"/>
                <a:sym typeface="+mn-lt"/>
              </a:rPr>
              <a:t>11</a:t>
            </a:r>
            <a:r>
              <a:rPr kumimoji="1" lang="zh-CN" altLang="en-US" sz="1600" dirty="0">
                <a:solidFill>
                  <a:prstClr val="black"/>
                </a:solidFill>
                <a:cs typeface="+mn-ea"/>
                <a:sym typeface="+mn-lt"/>
              </a:rPr>
              <a:t>、离开操作室应锁梯笼门，拉闸停电。</a:t>
            </a:r>
          </a:p>
          <a:p>
            <a:pPr marL="0" indent="0" defTabSz="457200">
              <a:lnSpc>
                <a:spcPct val="130000"/>
              </a:lnSpc>
              <a:spcBef>
                <a:spcPct val="0"/>
              </a:spcBef>
              <a:buNone/>
            </a:pPr>
            <a:endParaRPr kumimoji="1" lang="en-US" altLang="zh-CN" sz="1600" dirty="0">
              <a:solidFill>
                <a:prstClr val="black"/>
              </a:solidFill>
              <a:cs typeface="+mn-ea"/>
              <a:sym typeface="+mn-lt"/>
            </a:endParaRPr>
          </a:p>
        </p:txBody>
      </p:sp>
      <p:sp>
        <p:nvSpPr>
          <p:cNvPr id="5" name="矩形 4"/>
          <p:cNvSpPr/>
          <p:nvPr/>
        </p:nvSpPr>
        <p:spPr>
          <a:xfrm>
            <a:off x="1765301" y="1696725"/>
            <a:ext cx="52704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2001184" y="1814499"/>
            <a:ext cx="5199716"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施工电梯操作安全技术交底</a:t>
            </a:r>
            <a:endParaRPr lang="zh-CN" altLang="en-US" sz="2800" b="1" spc="300" dirty="0">
              <a:solidFill>
                <a:schemeClr val="bg1"/>
              </a:solidFill>
              <a:latin typeface="+mn-lt"/>
              <a:ea typeface="+mn-ea"/>
              <a:cs typeface="+mn-ea"/>
              <a:sym typeface="+mn-lt"/>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6070" y="1667991"/>
            <a:ext cx="863882" cy="750565"/>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3100" y="4217460"/>
            <a:ext cx="2418141" cy="1929340"/>
          </a:xfrm>
          <a:prstGeom prst="rect">
            <a:avLst/>
          </a:prstGeom>
        </p:spPr>
      </p:pic>
    </p:spTree>
    <p:extLst>
      <p:ext uri="{BB962C8B-B14F-4D97-AF65-F5344CB8AC3E}">
        <p14:creationId xmlns:p14="http://schemas.microsoft.com/office/powerpoint/2010/main" val="20778107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0178">
                                            <p:txEl>
                                              <p:pRg st="0" end="0"/>
                                            </p:txEl>
                                          </p:spTgt>
                                        </p:tgtEl>
                                        <p:attrNameLst>
                                          <p:attrName>style.visibility</p:attrName>
                                        </p:attrNameLst>
                                      </p:cBhvr>
                                      <p:to>
                                        <p:strVal val="visible"/>
                                      </p:to>
                                    </p:set>
                                    <p:animEffect transition="in" filter="randombar(horizontal)">
                                      <p:cBhvr>
                                        <p:cTn id="24" dur="500"/>
                                        <p:tgtEl>
                                          <p:spTgt spid="5017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0178">
                                            <p:txEl>
                                              <p:pRg st="1" end="1"/>
                                            </p:txEl>
                                          </p:spTgt>
                                        </p:tgtEl>
                                        <p:attrNameLst>
                                          <p:attrName>style.visibility</p:attrName>
                                        </p:attrNameLst>
                                      </p:cBhvr>
                                      <p:to>
                                        <p:strVal val="visible"/>
                                      </p:to>
                                    </p:set>
                                    <p:animEffect transition="in" filter="randombar(horizontal)">
                                      <p:cBhvr>
                                        <p:cTn id="29" dur="500"/>
                                        <p:tgtEl>
                                          <p:spTgt spid="5017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0178">
                                            <p:txEl>
                                              <p:pRg st="2" end="2"/>
                                            </p:txEl>
                                          </p:spTgt>
                                        </p:tgtEl>
                                        <p:attrNameLst>
                                          <p:attrName>style.visibility</p:attrName>
                                        </p:attrNameLst>
                                      </p:cBhvr>
                                      <p:to>
                                        <p:strVal val="visible"/>
                                      </p:to>
                                    </p:set>
                                    <p:animEffect transition="in" filter="randombar(horizontal)">
                                      <p:cBhvr>
                                        <p:cTn id="34" dur="500"/>
                                        <p:tgtEl>
                                          <p:spTgt spid="5017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0178">
                                            <p:txEl>
                                              <p:pRg st="3" end="3"/>
                                            </p:txEl>
                                          </p:spTgt>
                                        </p:tgtEl>
                                        <p:attrNameLst>
                                          <p:attrName>style.visibility</p:attrName>
                                        </p:attrNameLst>
                                      </p:cBhvr>
                                      <p:to>
                                        <p:strVal val="visible"/>
                                      </p:to>
                                    </p:set>
                                    <p:animEffect transition="in" filter="randombar(horizontal)">
                                      <p:cBhvr>
                                        <p:cTn id="39" dur="500"/>
                                        <p:tgtEl>
                                          <p:spTgt spid="5017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0178">
                                            <p:txEl>
                                              <p:pRg st="4" end="4"/>
                                            </p:txEl>
                                          </p:spTgt>
                                        </p:tgtEl>
                                        <p:attrNameLst>
                                          <p:attrName>style.visibility</p:attrName>
                                        </p:attrNameLst>
                                      </p:cBhvr>
                                      <p:to>
                                        <p:strVal val="visible"/>
                                      </p:to>
                                    </p:set>
                                    <p:animEffect transition="in" filter="randombar(horizontal)">
                                      <p:cBhvr>
                                        <p:cTn id="44" dur="500"/>
                                        <p:tgtEl>
                                          <p:spTgt spid="5017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0178">
                                            <p:txEl>
                                              <p:pRg st="5" end="5"/>
                                            </p:txEl>
                                          </p:spTgt>
                                        </p:tgtEl>
                                        <p:attrNameLst>
                                          <p:attrName>style.visibility</p:attrName>
                                        </p:attrNameLst>
                                      </p:cBhvr>
                                      <p:to>
                                        <p:strVal val="visible"/>
                                      </p:to>
                                    </p:set>
                                    <p:animEffect transition="in" filter="randombar(horizontal)">
                                      <p:cBhvr>
                                        <p:cTn id="49" dur="500"/>
                                        <p:tgtEl>
                                          <p:spTgt spid="50178">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0178">
                                            <p:txEl>
                                              <p:pRg st="6" end="6"/>
                                            </p:txEl>
                                          </p:spTgt>
                                        </p:tgtEl>
                                        <p:attrNameLst>
                                          <p:attrName>style.visibility</p:attrName>
                                        </p:attrNameLst>
                                      </p:cBhvr>
                                      <p:to>
                                        <p:strVal val="visible"/>
                                      </p:to>
                                    </p:set>
                                    <p:animEffect transition="in" filter="randombar(horizontal)">
                                      <p:cBhvr>
                                        <p:cTn id="54" dur="500"/>
                                        <p:tgtEl>
                                          <p:spTgt spid="50178">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50178">
                                            <p:txEl>
                                              <p:pRg st="7" end="7"/>
                                            </p:txEl>
                                          </p:spTgt>
                                        </p:tgtEl>
                                        <p:attrNameLst>
                                          <p:attrName>style.visibility</p:attrName>
                                        </p:attrNameLst>
                                      </p:cBhvr>
                                      <p:to>
                                        <p:strVal val="visible"/>
                                      </p:to>
                                    </p:set>
                                    <p:animEffect transition="in" filter="randombar(horizontal)">
                                      <p:cBhvr>
                                        <p:cTn id="59" dur="500"/>
                                        <p:tgtEl>
                                          <p:spTgt spid="50178">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50178">
                                            <p:txEl>
                                              <p:pRg st="8" end="8"/>
                                            </p:txEl>
                                          </p:spTgt>
                                        </p:tgtEl>
                                        <p:attrNameLst>
                                          <p:attrName>style.visibility</p:attrName>
                                        </p:attrNameLst>
                                      </p:cBhvr>
                                      <p:to>
                                        <p:strVal val="visible"/>
                                      </p:to>
                                    </p:set>
                                    <p:animEffect transition="in" filter="randombar(horizontal)">
                                      <p:cBhvr>
                                        <p:cTn id="64" dur="500"/>
                                        <p:tgtEl>
                                          <p:spTgt spid="50178">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50178">
                                            <p:txEl>
                                              <p:pRg st="9" end="9"/>
                                            </p:txEl>
                                          </p:spTgt>
                                        </p:tgtEl>
                                        <p:attrNameLst>
                                          <p:attrName>style.visibility</p:attrName>
                                        </p:attrNameLst>
                                      </p:cBhvr>
                                      <p:to>
                                        <p:strVal val="visible"/>
                                      </p:to>
                                    </p:set>
                                    <p:animEffect transition="in" filter="randombar(horizontal)">
                                      <p:cBhvr>
                                        <p:cTn id="69" dur="500"/>
                                        <p:tgtEl>
                                          <p:spTgt spid="50178">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50178">
                                            <p:txEl>
                                              <p:pRg st="10" end="10"/>
                                            </p:txEl>
                                          </p:spTgt>
                                        </p:tgtEl>
                                        <p:attrNameLst>
                                          <p:attrName>style.visibility</p:attrName>
                                        </p:attrNameLst>
                                      </p:cBhvr>
                                      <p:to>
                                        <p:strVal val="visible"/>
                                      </p:to>
                                    </p:set>
                                    <p:animEffect transition="in" filter="randombar(horizontal)">
                                      <p:cBhvr>
                                        <p:cTn id="74" dur="500"/>
                                        <p:tgtEl>
                                          <p:spTgt spid="50178">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3A2632-09BD-4D56-A181-04B6C72272E7}"/>
              </a:ext>
            </a:extLst>
          </p:cNvPr>
          <p:cNvSpPr>
            <a:spLocks noGrp="1" noChangeArrowheads="1"/>
          </p:cNvSpPr>
          <p:nvPr>
            <p:ph type="body" idx="4294967295"/>
          </p:nvPr>
        </p:nvSpPr>
        <p:spPr>
          <a:xfrm>
            <a:off x="753370" y="2284440"/>
            <a:ext cx="10991850"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defTabSz="457200">
              <a:lnSpc>
                <a:spcPct val="130000"/>
              </a:lnSpc>
              <a:spcBef>
                <a:spcPct val="0"/>
              </a:spcBef>
              <a:buNone/>
            </a:pPr>
            <a:r>
              <a:rPr kumimoji="1" lang="en-US" altLang="zh-CN" sz="1600" dirty="0">
                <a:solidFill>
                  <a:prstClr val="black"/>
                </a:solidFill>
                <a:cs typeface="+mn-ea"/>
                <a:sym typeface="+mn-lt"/>
              </a:rPr>
              <a:t>1</a:t>
            </a:r>
            <a:r>
              <a:rPr kumimoji="1" lang="zh-CN" altLang="en-US" sz="1600" dirty="0">
                <a:solidFill>
                  <a:prstClr val="black"/>
                </a:solidFill>
                <a:cs typeface="+mn-ea"/>
                <a:sym typeface="+mn-lt"/>
              </a:rPr>
              <a:t>、升降机应有专职机构和专职人员管理。</a:t>
            </a:r>
          </a:p>
          <a:p>
            <a:pPr marL="0" indent="0" defTabSz="457200">
              <a:lnSpc>
                <a:spcPct val="130000"/>
              </a:lnSpc>
              <a:spcBef>
                <a:spcPct val="0"/>
              </a:spcBef>
              <a:buNone/>
            </a:pPr>
            <a:r>
              <a:rPr kumimoji="1" lang="en-US" altLang="zh-CN" sz="1600" dirty="0">
                <a:solidFill>
                  <a:prstClr val="black"/>
                </a:solidFill>
                <a:cs typeface="+mn-ea"/>
                <a:sym typeface="+mn-lt"/>
              </a:rPr>
              <a:t>2</a:t>
            </a:r>
            <a:r>
              <a:rPr kumimoji="1" lang="zh-CN" altLang="en-US" sz="1600" dirty="0">
                <a:solidFill>
                  <a:prstClr val="black"/>
                </a:solidFill>
                <a:cs typeface="+mn-ea"/>
                <a:sym typeface="+mn-lt"/>
              </a:rPr>
              <a:t>、组装后应进行验收，并进行空载、动载和超载试验。</a:t>
            </a:r>
          </a:p>
          <a:p>
            <a:pPr marL="0" indent="0" defTabSz="457200">
              <a:lnSpc>
                <a:spcPct val="130000"/>
              </a:lnSpc>
              <a:spcBef>
                <a:spcPct val="0"/>
              </a:spcBef>
              <a:buNone/>
            </a:pPr>
            <a:r>
              <a:rPr kumimoji="1" lang="en-US" altLang="zh-CN" sz="1600" dirty="0">
                <a:solidFill>
                  <a:prstClr val="black"/>
                </a:solidFill>
                <a:cs typeface="+mn-ea"/>
                <a:sym typeface="+mn-lt"/>
              </a:rPr>
              <a:t>3</a:t>
            </a:r>
            <a:r>
              <a:rPr kumimoji="1" lang="zh-CN" altLang="en-US" sz="1600" dirty="0">
                <a:solidFill>
                  <a:prstClr val="black"/>
                </a:solidFill>
                <a:cs typeface="+mn-ea"/>
                <a:sym typeface="+mn-lt"/>
              </a:rPr>
              <a:t>、由专职司机操作。升降机司机应经专门培训、人员要相对</a:t>
            </a:r>
            <a:r>
              <a:rPr kumimoji="1" lang="zh-CN" altLang="en-US" sz="1600" dirty="0" smtClean="0">
                <a:solidFill>
                  <a:prstClr val="black"/>
                </a:solidFill>
                <a:cs typeface="+mn-ea"/>
                <a:sym typeface="+mn-lt"/>
              </a:rPr>
              <a:t>稳定</a:t>
            </a:r>
            <a:r>
              <a:rPr kumimoji="1" lang="zh-CN" altLang="en-US" sz="1600" dirty="0">
                <a:solidFill>
                  <a:prstClr val="black"/>
                </a:solidFill>
                <a:cs typeface="+mn-ea"/>
                <a:sym typeface="+mn-lt"/>
              </a:rPr>
              <a:t>，每班开机前，应对卷扬机、钢丝绳、地锚、缆风绳</a:t>
            </a:r>
            <a:r>
              <a:rPr kumimoji="1" lang="zh-CN" altLang="en-US" sz="1600" dirty="0" smtClean="0">
                <a:solidFill>
                  <a:prstClr val="black"/>
                </a:solidFill>
                <a:cs typeface="+mn-ea"/>
                <a:sym typeface="+mn-lt"/>
              </a:rPr>
              <a:t>进行检验</a:t>
            </a:r>
            <a:r>
              <a:rPr kumimoji="1" lang="zh-CN" altLang="en-US" sz="1600" dirty="0">
                <a:solidFill>
                  <a:prstClr val="black"/>
                </a:solidFill>
                <a:cs typeface="+mn-ea"/>
                <a:sym typeface="+mn-lt"/>
              </a:rPr>
              <a:t>，并进行空车运行，合格后方准使用。</a:t>
            </a:r>
          </a:p>
          <a:p>
            <a:pPr marL="0" indent="0" defTabSz="457200">
              <a:lnSpc>
                <a:spcPct val="130000"/>
              </a:lnSpc>
              <a:spcBef>
                <a:spcPct val="0"/>
              </a:spcBef>
              <a:buNone/>
            </a:pPr>
            <a:r>
              <a:rPr kumimoji="1" lang="en-US" altLang="zh-CN" sz="1600" dirty="0">
                <a:solidFill>
                  <a:prstClr val="black"/>
                </a:solidFill>
                <a:cs typeface="+mn-ea"/>
                <a:sym typeface="+mn-lt"/>
              </a:rPr>
              <a:t>4</a:t>
            </a:r>
            <a:r>
              <a:rPr kumimoji="1" lang="zh-CN" altLang="en-US" sz="1600" dirty="0">
                <a:solidFill>
                  <a:prstClr val="black"/>
                </a:solidFill>
                <a:cs typeface="+mn-ea"/>
                <a:sym typeface="+mn-lt"/>
              </a:rPr>
              <a:t>、严禁载人。升降机主要是运送物料的，在安全装置可靠的</a:t>
            </a:r>
            <a:r>
              <a:rPr kumimoji="1" lang="zh-CN" altLang="en-US" sz="1600" dirty="0" smtClean="0">
                <a:solidFill>
                  <a:prstClr val="black"/>
                </a:solidFill>
                <a:cs typeface="+mn-ea"/>
                <a:sym typeface="+mn-lt"/>
              </a:rPr>
              <a:t>情况</a:t>
            </a:r>
            <a:r>
              <a:rPr kumimoji="1" lang="zh-CN" altLang="en-US" sz="1600" dirty="0">
                <a:solidFill>
                  <a:prstClr val="black"/>
                </a:solidFill>
                <a:cs typeface="+mn-ea"/>
                <a:sym typeface="+mn-lt"/>
              </a:rPr>
              <a:t>下，装卸料人员才能进入到吊篮内工作，严禁各类人员</a:t>
            </a:r>
            <a:r>
              <a:rPr kumimoji="1" lang="zh-CN" altLang="en-US" sz="1600" dirty="0" smtClean="0">
                <a:solidFill>
                  <a:prstClr val="black"/>
                </a:solidFill>
                <a:cs typeface="+mn-ea"/>
                <a:sym typeface="+mn-lt"/>
              </a:rPr>
              <a:t>乘 </a:t>
            </a:r>
            <a:r>
              <a:rPr kumimoji="1" lang="zh-CN" altLang="en-US" sz="1600" dirty="0">
                <a:solidFill>
                  <a:prstClr val="black"/>
                </a:solidFill>
                <a:cs typeface="+mn-ea"/>
                <a:sym typeface="+mn-lt"/>
              </a:rPr>
              <a:t>吊篮升降。</a:t>
            </a:r>
          </a:p>
          <a:p>
            <a:pPr marL="0" indent="0" defTabSz="457200">
              <a:lnSpc>
                <a:spcPct val="130000"/>
              </a:lnSpc>
              <a:spcBef>
                <a:spcPct val="0"/>
              </a:spcBef>
              <a:buNone/>
            </a:pPr>
            <a:r>
              <a:rPr kumimoji="1" lang="en-US" altLang="zh-CN" sz="1600" dirty="0">
                <a:solidFill>
                  <a:prstClr val="black"/>
                </a:solidFill>
                <a:cs typeface="+mn-ea"/>
                <a:sym typeface="+mn-lt"/>
              </a:rPr>
              <a:t>5</a:t>
            </a:r>
            <a:r>
              <a:rPr kumimoji="1" lang="zh-CN" altLang="en-US" sz="1600" dirty="0">
                <a:solidFill>
                  <a:prstClr val="black"/>
                </a:solidFill>
                <a:cs typeface="+mn-ea"/>
                <a:sym typeface="+mn-lt"/>
              </a:rPr>
              <a:t>、禁止攀登架体和从架体下面穿越。</a:t>
            </a:r>
          </a:p>
          <a:p>
            <a:pPr marL="0" indent="0" defTabSz="457200">
              <a:lnSpc>
                <a:spcPct val="130000"/>
              </a:lnSpc>
              <a:spcBef>
                <a:spcPct val="0"/>
              </a:spcBef>
              <a:buNone/>
            </a:pPr>
            <a:r>
              <a:rPr kumimoji="1" lang="en-US" altLang="zh-CN" sz="1600" dirty="0">
                <a:solidFill>
                  <a:prstClr val="black"/>
                </a:solidFill>
                <a:cs typeface="+mn-ea"/>
                <a:sym typeface="+mn-lt"/>
              </a:rPr>
              <a:t>6</a:t>
            </a:r>
            <a:r>
              <a:rPr kumimoji="1" lang="zh-CN" altLang="en-US" sz="1600" dirty="0">
                <a:solidFill>
                  <a:prstClr val="black"/>
                </a:solidFill>
                <a:cs typeface="+mn-ea"/>
                <a:sym typeface="+mn-lt"/>
              </a:rPr>
              <a:t>、要设置灵敏可靠的联系信号装置。做到各操作层均可同</a:t>
            </a:r>
            <a:r>
              <a:rPr kumimoji="1" lang="zh-CN" altLang="en-US" sz="1600" dirty="0" smtClean="0">
                <a:solidFill>
                  <a:prstClr val="black"/>
                </a:solidFill>
                <a:cs typeface="+mn-ea"/>
                <a:sym typeface="+mn-lt"/>
              </a:rPr>
              <a:t>司机联系</a:t>
            </a:r>
            <a:r>
              <a:rPr kumimoji="1" lang="zh-CN" altLang="en-US" sz="1600" dirty="0">
                <a:solidFill>
                  <a:prstClr val="black"/>
                </a:solidFill>
                <a:cs typeface="+mn-ea"/>
                <a:sym typeface="+mn-lt"/>
              </a:rPr>
              <a:t>，并且信号准确。</a:t>
            </a:r>
          </a:p>
          <a:p>
            <a:pPr marL="0" indent="0" defTabSz="457200">
              <a:lnSpc>
                <a:spcPct val="130000"/>
              </a:lnSpc>
              <a:spcBef>
                <a:spcPct val="0"/>
              </a:spcBef>
              <a:buNone/>
            </a:pPr>
            <a:r>
              <a:rPr kumimoji="1" lang="en-US" altLang="zh-CN" sz="1600" dirty="0">
                <a:solidFill>
                  <a:prstClr val="black"/>
                </a:solidFill>
                <a:cs typeface="+mn-ea"/>
                <a:sym typeface="+mn-lt"/>
              </a:rPr>
              <a:t>7</a:t>
            </a:r>
            <a:r>
              <a:rPr kumimoji="1" lang="zh-CN" altLang="en-US" sz="1600" dirty="0">
                <a:solidFill>
                  <a:prstClr val="black"/>
                </a:solidFill>
                <a:cs typeface="+mn-ea"/>
                <a:sym typeface="+mn-lt"/>
              </a:rPr>
              <a:t>、缆风绳不得随意拆除。</a:t>
            </a:r>
          </a:p>
          <a:p>
            <a:pPr marL="0" indent="0" defTabSz="457200">
              <a:lnSpc>
                <a:spcPct val="130000"/>
              </a:lnSpc>
              <a:spcBef>
                <a:spcPct val="0"/>
              </a:spcBef>
              <a:buNone/>
            </a:pPr>
            <a:r>
              <a:rPr kumimoji="1" lang="en-US" altLang="zh-CN" sz="1600" dirty="0">
                <a:solidFill>
                  <a:prstClr val="black"/>
                </a:solidFill>
                <a:cs typeface="+mn-ea"/>
                <a:sym typeface="+mn-lt"/>
              </a:rPr>
              <a:t>8</a:t>
            </a:r>
            <a:r>
              <a:rPr kumimoji="1" lang="zh-CN" altLang="en-US" sz="1600" dirty="0">
                <a:solidFill>
                  <a:prstClr val="black"/>
                </a:solidFill>
                <a:cs typeface="+mn-ea"/>
                <a:sym typeface="+mn-lt"/>
              </a:rPr>
              <a:t>、保养设备必须在停机后进行。</a:t>
            </a:r>
          </a:p>
          <a:p>
            <a:pPr marL="0" indent="0" defTabSz="457200">
              <a:lnSpc>
                <a:spcPct val="130000"/>
              </a:lnSpc>
              <a:spcBef>
                <a:spcPct val="0"/>
              </a:spcBef>
              <a:buNone/>
            </a:pPr>
            <a:r>
              <a:rPr kumimoji="1" lang="en-US" altLang="zh-CN" sz="1600" dirty="0">
                <a:solidFill>
                  <a:prstClr val="black"/>
                </a:solidFill>
                <a:cs typeface="+mn-ea"/>
                <a:sym typeface="+mn-lt"/>
              </a:rPr>
              <a:t>9</a:t>
            </a:r>
            <a:r>
              <a:rPr kumimoji="1" lang="zh-CN" altLang="en-US" sz="1600" dirty="0">
                <a:solidFill>
                  <a:prstClr val="black"/>
                </a:solidFill>
                <a:cs typeface="+mn-ea"/>
                <a:sym typeface="+mn-lt"/>
              </a:rPr>
              <a:t>、架体及轨道发生变形必须及时纠正。</a:t>
            </a:r>
          </a:p>
          <a:p>
            <a:pPr marL="0" indent="0" defTabSz="457200">
              <a:lnSpc>
                <a:spcPct val="130000"/>
              </a:lnSpc>
              <a:spcBef>
                <a:spcPct val="0"/>
              </a:spcBef>
              <a:buNone/>
            </a:pPr>
            <a:r>
              <a:rPr kumimoji="1" lang="en-US" altLang="zh-CN" sz="1600" dirty="0">
                <a:solidFill>
                  <a:prstClr val="black"/>
                </a:solidFill>
                <a:cs typeface="+mn-ea"/>
                <a:sym typeface="+mn-lt"/>
              </a:rPr>
              <a:t>10</a:t>
            </a:r>
            <a:r>
              <a:rPr kumimoji="1" lang="zh-CN" altLang="en-US" sz="1600" dirty="0">
                <a:solidFill>
                  <a:prstClr val="black"/>
                </a:solidFill>
                <a:cs typeface="+mn-ea"/>
                <a:sym typeface="+mn-lt"/>
              </a:rPr>
              <a:t>、严禁超载运行。</a:t>
            </a:r>
          </a:p>
          <a:p>
            <a:pPr marL="0" indent="0" defTabSz="457200">
              <a:lnSpc>
                <a:spcPct val="130000"/>
              </a:lnSpc>
              <a:spcBef>
                <a:spcPct val="0"/>
              </a:spcBef>
              <a:buNone/>
            </a:pPr>
            <a:r>
              <a:rPr kumimoji="1" lang="en-US" altLang="zh-CN" sz="1600" dirty="0">
                <a:solidFill>
                  <a:prstClr val="black"/>
                </a:solidFill>
                <a:cs typeface="+mn-ea"/>
                <a:sym typeface="+mn-lt"/>
              </a:rPr>
              <a:t>11</a:t>
            </a:r>
            <a:r>
              <a:rPr kumimoji="1" lang="zh-CN" altLang="en-US" sz="1600" dirty="0">
                <a:solidFill>
                  <a:prstClr val="black"/>
                </a:solidFill>
                <a:cs typeface="+mn-ea"/>
                <a:sym typeface="+mn-lt"/>
              </a:rPr>
              <a:t>、司机离开时，应降下吊篮并切断电源。</a:t>
            </a:r>
          </a:p>
          <a:p>
            <a:pPr marL="0" indent="0" defTabSz="457200">
              <a:lnSpc>
                <a:spcPct val="130000"/>
              </a:lnSpc>
              <a:spcBef>
                <a:spcPct val="0"/>
              </a:spcBef>
              <a:buNone/>
            </a:pPr>
            <a:endParaRPr kumimoji="1" lang="en-US" altLang="zh-CN" sz="1600" dirty="0">
              <a:solidFill>
                <a:prstClr val="black"/>
              </a:solidFill>
              <a:cs typeface="+mn-ea"/>
              <a:sym typeface="+mn-lt"/>
            </a:endParaRPr>
          </a:p>
        </p:txBody>
      </p:sp>
      <p:sp>
        <p:nvSpPr>
          <p:cNvPr id="5" name="矩形 4"/>
          <p:cNvSpPr/>
          <p:nvPr/>
        </p:nvSpPr>
        <p:spPr>
          <a:xfrm>
            <a:off x="1752601" y="1444835"/>
            <a:ext cx="60578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988483" y="1562609"/>
            <a:ext cx="6050617"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龙门架、井架操作安全技术交底</a:t>
            </a:r>
            <a:endParaRPr lang="zh-CN" altLang="en-US" sz="2800" b="1" spc="300" dirty="0">
              <a:solidFill>
                <a:schemeClr val="bg1"/>
              </a:solidFill>
              <a:latin typeface="+mn-lt"/>
              <a:ea typeface="+mn-ea"/>
              <a:cs typeface="+mn-ea"/>
              <a:sym typeface="+mn-lt"/>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3370" y="1416101"/>
            <a:ext cx="863882" cy="750565"/>
          </a:xfrm>
          <a:prstGeom prst="rect">
            <a:avLst/>
          </a:prstGeom>
        </p:spPr>
      </p:pic>
    </p:spTree>
    <p:extLst>
      <p:ext uri="{BB962C8B-B14F-4D97-AF65-F5344CB8AC3E}">
        <p14:creationId xmlns:p14="http://schemas.microsoft.com/office/powerpoint/2010/main" val="1469355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202">
                                            <p:txEl>
                                              <p:pRg st="0" end="0"/>
                                            </p:txEl>
                                          </p:spTgt>
                                        </p:tgtEl>
                                        <p:attrNameLst>
                                          <p:attrName>style.visibility</p:attrName>
                                        </p:attrNameLst>
                                      </p:cBhvr>
                                      <p:to>
                                        <p:strVal val="visible"/>
                                      </p:to>
                                    </p:set>
                                    <p:animEffect transition="in" filter="randombar(horizontal)">
                                      <p:cBhvr>
                                        <p:cTn id="24" dur="500"/>
                                        <p:tgtEl>
                                          <p:spTgt spid="5120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1202">
                                            <p:txEl>
                                              <p:pRg st="1" end="1"/>
                                            </p:txEl>
                                          </p:spTgt>
                                        </p:tgtEl>
                                        <p:attrNameLst>
                                          <p:attrName>style.visibility</p:attrName>
                                        </p:attrNameLst>
                                      </p:cBhvr>
                                      <p:to>
                                        <p:strVal val="visible"/>
                                      </p:to>
                                    </p:set>
                                    <p:animEffect transition="in" filter="randombar(horizontal)">
                                      <p:cBhvr>
                                        <p:cTn id="29" dur="500"/>
                                        <p:tgtEl>
                                          <p:spTgt spid="5120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1202">
                                            <p:txEl>
                                              <p:pRg st="2" end="2"/>
                                            </p:txEl>
                                          </p:spTgt>
                                        </p:tgtEl>
                                        <p:attrNameLst>
                                          <p:attrName>style.visibility</p:attrName>
                                        </p:attrNameLst>
                                      </p:cBhvr>
                                      <p:to>
                                        <p:strVal val="visible"/>
                                      </p:to>
                                    </p:set>
                                    <p:animEffect transition="in" filter="randombar(horizontal)">
                                      <p:cBhvr>
                                        <p:cTn id="34" dur="500"/>
                                        <p:tgtEl>
                                          <p:spTgt spid="5120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1202">
                                            <p:txEl>
                                              <p:pRg st="3" end="3"/>
                                            </p:txEl>
                                          </p:spTgt>
                                        </p:tgtEl>
                                        <p:attrNameLst>
                                          <p:attrName>style.visibility</p:attrName>
                                        </p:attrNameLst>
                                      </p:cBhvr>
                                      <p:to>
                                        <p:strVal val="visible"/>
                                      </p:to>
                                    </p:set>
                                    <p:animEffect transition="in" filter="randombar(horizontal)">
                                      <p:cBhvr>
                                        <p:cTn id="39" dur="500"/>
                                        <p:tgtEl>
                                          <p:spTgt spid="5120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1202">
                                            <p:txEl>
                                              <p:pRg st="4" end="4"/>
                                            </p:txEl>
                                          </p:spTgt>
                                        </p:tgtEl>
                                        <p:attrNameLst>
                                          <p:attrName>style.visibility</p:attrName>
                                        </p:attrNameLst>
                                      </p:cBhvr>
                                      <p:to>
                                        <p:strVal val="visible"/>
                                      </p:to>
                                    </p:set>
                                    <p:animEffect transition="in" filter="randombar(horizontal)">
                                      <p:cBhvr>
                                        <p:cTn id="44" dur="500"/>
                                        <p:tgtEl>
                                          <p:spTgt spid="5120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1202">
                                            <p:txEl>
                                              <p:pRg st="5" end="5"/>
                                            </p:txEl>
                                          </p:spTgt>
                                        </p:tgtEl>
                                        <p:attrNameLst>
                                          <p:attrName>style.visibility</p:attrName>
                                        </p:attrNameLst>
                                      </p:cBhvr>
                                      <p:to>
                                        <p:strVal val="visible"/>
                                      </p:to>
                                    </p:set>
                                    <p:animEffect transition="in" filter="randombar(horizontal)">
                                      <p:cBhvr>
                                        <p:cTn id="49" dur="500"/>
                                        <p:tgtEl>
                                          <p:spTgt spid="51202">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1202">
                                            <p:txEl>
                                              <p:pRg st="6" end="6"/>
                                            </p:txEl>
                                          </p:spTgt>
                                        </p:tgtEl>
                                        <p:attrNameLst>
                                          <p:attrName>style.visibility</p:attrName>
                                        </p:attrNameLst>
                                      </p:cBhvr>
                                      <p:to>
                                        <p:strVal val="visible"/>
                                      </p:to>
                                    </p:set>
                                    <p:animEffect transition="in" filter="randombar(horizontal)">
                                      <p:cBhvr>
                                        <p:cTn id="54" dur="500"/>
                                        <p:tgtEl>
                                          <p:spTgt spid="5120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51202">
                                            <p:txEl>
                                              <p:pRg st="7" end="7"/>
                                            </p:txEl>
                                          </p:spTgt>
                                        </p:tgtEl>
                                        <p:attrNameLst>
                                          <p:attrName>style.visibility</p:attrName>
                                        </p:attrNameLst>
                                      </p:cBhvr>
                                      <p:to>
                                        <p:strVal val="visible"/>
                                      </p:to>
                                    </p:set>
                                    <p:animEffect transition="in" filter="randombar(horizontal)">
                                      <p:cBhvr>
                                        <p:cTn id="59" dur="500"/>
                                        <p:tgtEl>
                                          <p:spTgt spid="51202">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51202">
                                            <p:txEl>
                                              <p:pRg st="8" end="8"/>
                                            </p:txEl>
                                          </p:spTgt>
                                        </p:tgtEl>
                                        <p:attrNameLst>
                                          <p:attrName>style.visibility</p:attrName>
                                        </p:attrNameLst>
                                      </p:cBhvr>
                                      <p:to>
                                        <p:strVal val="visible"/>
                                      </p:to>
                                    </p:set>
                                    <p:animEffect transition="in" filter="randombar(horizontal)">
                                      <p:cBhvr>
                                        <p:cTn id="64" dur="500"/>
                                        <p:tgtEl>
                                          <p:spTgt spid="51202">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51202">
                                            <p:txEl>
                                              <p:pRg st="9" end="9"/>
                                            </p:txEl>
                                          </p:spTgt>
                                        </p:tgtEl>
                                        <p:attrNameLst>
                                          <p:attrName>style.visibility</p:attrName>
                                        </p:attrNameLst>
                                      </p:cBhvr>
                                      <p:to>
                                        <p:strVal val="visible"/>
                                      </p:to>
                                    </p:set>
                                    <p:animEffect transition="in" filter="randombar(horizontal)">
                                      <p:cBhvr>
                                        <p:cTn id="69" dur="500"/>
                                        <p:tgtEl>
                                          <p:spTgt spid="51202">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51202">
                                            <p:txEl>
                                              <p:pRg st="10" end="10"/>
                                            </p:txEl>
                                          </p:spTgt>
                                        </p:tgtEl>
                                        <p:attrNameLst>
                                          <p:attrName>style.visibility</p:attrName>
                                        </p:attrNameLst>
                                      </p:cBhvr>
                                      <p:to>
                                        <p:strVal val="visible"/>
                                      </p:to>
                                    </p:set>
                                    <p:animEffect transition="in" filter="randombar(horizontal)">
                                      <p:cBhvr>
                                        <p:cTn id="74" dur="500"/>
                                        <p:tgtEl>
                                          <p:spTgt spid="5120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6918" y="715988"/>
            <a:ext cx="5563082" cy="5563082"/>
          </a:xfrm>
          <a:prstGeom prst="rect">
            <a:avLst/>
          </a:prstGeom>
        </p:spPr>
      </p:pic>
      <p:sp>
        <p:nvSpPr>
          <p:cNvPr id="52226"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07092E2-6DE4-4E38-BDA3-43D95B48F373}"/>
              </a:ext>
            </a:extLst>
          </p:cNvPr>
          <p:cNvSpPr>
            <a:spLocks noGrp="1" noChangeArrowheads="1"/>
          </p:cNvSpPr>
          <p:nvPr>
            <p:ph type="body" idx="4294967295"/>
          </p:nvPr>
        </p:nvSpPr>
        <p:spPr>
          <a:xfrm>
            <a:off x="1041400" y="3233757"/>
            <a:ext cx="50546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defTabSz="457200">
              <a:lnSpc>
                <a:spcPct val="130000"/>
              </a:lnSpc>
              <a:spcBef>
                <a:spcPct val="0"/>
              </a:spcBef>
              <a:buNone/>
            </a:pPr>
            <a:r>
              <a:rPr kumimoji="1" lang="en-US" altLang="zh-CN" sz="1600" dirty="0">
                <a:solidFill>
                  <a:prstClr val="black"/>
                </a:solidFill>
                <a:cs typeface="+mn-ea"/>
                <a:sym typeface="+mn-lt"/>
              </a:rPr>
              <a:t>1</a:t>
            </a:r>
            <a:r>
              <a:rPr kumimoji="1" lang="zh-CN" altLang="en-US" sz="1600" dirty="0">
                <a:solidFill>
                  <a:prstClr val="black"/>
                </a:solidFill>
                <a:cs typeface="+mn-ea"/>
                <a:sym typeface="+mn-lt"/>
              </a:rPr>
              <a:t>、钻头和工件必须卡紧固定，不准用手拿工件钻孔。钻薄</a:t>
            </a:r>
            <a:r>
              <a:rPr kumimoji="1" lang="zh-CN" altLang="en-US" sz="1600" dirty="0" smtClean="0">
                <a:solidFill>
                  <a:prstClr val="black"/>
                </a:solidFill>
                <a:cs typeface="+mn-ea"/>
                <a:sym typeface="+mn-lt"/>
              </a:rPr>
              <a:t>工件时</a:t>
            </a:r>
            <a:r>
              <a:rPr kumimoji="1" lang="zh-CN" altLang="en-US" sz="1600" dirty="0">
                <a:solidFill>
                  <a:prstClr val="black"/>
                </a:solidFill>
                <a:cs typeface="+mn-ea"/>
                <a:sym typeface="+mn-lt"/>
              </a:rPr>
              <a:t>，工件下面应垫好平整木板。</a:t>
            </a:r>
          </a:p>
          <a:p>
            <a:pPr marL="0" indent="0" defTabSz="457200">
              <a:lnSpc>
                <a:spcPct val="130000"/>
              </a:lnSpc>
              <a:spcBef>
                <a:spcPct val="0"/>
              </a:spcBef>
              <a:buNone/>
            </a:pPr>
            <a:r>
              <a:rPr kumimoji="1" lang="en-US" altLang="zh-CN" sz="1600" dirty="0">
                <a:solidFill>
                  <a:prstClr val="black"/>
                </a:solidFill>
                <a:cs typeface="+mn-ea"/>
                <a:sym typeface="+mn-lt"/>
              </a:rPr>
              <a:t>2</a:t>
            </a:r>
            <a:r>
              <a:rPr kumimoji="1" lang="zh-CN" altLang="en-US" sz="1600" dirty="0">
                <a:solidFill>
                  <a:prstClr val="black"/>
                </a:solidFill>
                <a:cs typeface="+mn-ea"/>
                <a:sym typeface="+mn-lt"/>
              </a:rPr>
              <a:t>、钻孔排屑困难时，进钻和退钻应反复交替进行。</a:t>
            </a:r>
          </a:p>
          <a:p>
            <a:pPr marL="0" indent="0" defTabSz="457200">
              <a:lnSpc>
                <a:spcPct val="130000"/>
              </a:lnSpc>
              <a:spcBef>
                <a:spcPct val="0"/>
              </a:spcBef>
              <a:buNone/>
            </a:pPr>
            <a:r>
              <a:rPr kumimoji="1" lang="en-US" altLang="zh-CN" sz="1600" dirty="0">
                <a:solidFill>
                  <a:prstClr val="black"/>
                </a:solidFill>
                <a:cs typeface="+mn-ea"/>
                <a:sym typeface="+mn-lt"/>
              </a:rPr>
              <a:t>3</a:t>
            </a:r>
            <a:r>
              <a:rPr kumimoji="1" lang="zh-CN" altLang="en-US" sz="1600" dirty="0">
                <a:solidFill>
                  <a:prstClr val="black"/>
                </a:solidFill>
                <a:cs typeface="+mn-ea"/>
                <a:sym typeface="+mn-lt"/>
              </a:rPr>
              <a:t>、操作人员的头部不得靠近旋转部分，禁止戴手套和用管子</a:t>
            </a:r>
            <a:r>
              <a:rPr kumimoji="1" lang="zh-CN" altLang="en-US" sz="1600" dirty="0" smtClean="0">
                <a:solidFill>
                  <a:prstClr val="black"/>
                </a:solidFill>
                <a:cs typeface="+mn-ea"/>
                <a:sym typeface="+mn-lt"/>
              </a:rPr>
              <a:t>套在</a:t>
            </a:r>
            <a:r>
              <a:rPr kumimoji="1" lang="zh-CN" altLang="en-US" sz="1600" dirty="0">
                <a:solidFill>
                  <a:prstClr val="black"/>
                </a:solidFill>
                <a:cs typeface="+mn-ea"/>
                <a:sym typeface="+mn-lt"/>
              </a:rPr>
              <a:t>手柄上加力钻空。</a:t>
            </a:r>
          </a:p>
          <a:p>
            <a:pPr marL="0" indent="0" defTabSz="457200">
              <a:lnSpc>
                <a:spcPct val="130000"/>
              </a:lnSpc>
              <a:spcBef>
                <a:spcPct val="0"/>
              </a:spcBef>
              <a:buNone/>
            </a:pPr>
            <a:r>
              <a:rPr kumimoji="1" lang="en-US" altLang="zh-CN" sz="1600" dirty="0">
                <a:solidFill>
                  <a:prstClr val="black"/>
                </a:solidFill>
                <a:cs typeface="+mn-ea"/>
                <a:sym typeface="+mn-lt"/>
              </a:rPr>
              <a:t>4</a:t>
            </a:r>
            <a:r>
              <a:rPr kumimoji="1" lang="zh-CN" altLang="en-US" sz="1600" dirty="0">
                <a:solidFill>
                  <a:prstClr val="black"/>
                </a:solidFill>
                <a:cs typeface="+mn-ea"/>
                <a:sym typeface="+mn-lt"/>
              </a:rPr>
              <a:t>、摇臂旋转范围内，不准堆放物件及站立闲人。</a:t>
            </a:r>
          </a:p>
          <a:p>
            <a:pPr marL="0" indent="0" defTabSz="457200">
              <a:lnSpc>
                <a:spcPct val="130000"/>
              </a:lnSpc>
              <a:spcBef>
                <a:spcPct val="0"/>
              </a:spcBef>
              <a:buNone/>
            </a:pPr>
            <a:endParaRPr kumimoji="1" lang="en-US" altLang="zh-CN" sz="1600" dirty="0">
              <a:solidFill>
                <a:prstClr val="black"/>
              </a:solidFill>
              <a:cs typeface="+mn-ea"/>
              <a:sym typeface="+mn-lt"/>
            </a:endParaRPr>
          </a:p>
        </p:txBody>
      </p:sp>
      <p:sp>
        <p:nvSpPr>
          <p:cNvPr id="5" name="矩形 4"/>
          <p:cNvSpPr/>
          <p:nvPr/>
        </p:nvSpPr>
        <p:spPr>
          <a:xfrm>
            <a:off x="1816101" y="2232235"/>
            <a:ext cx="45719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2051983" y="2350009"/>
            <a:ext cx="4590117"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钻床操作安全技术交底</a:t>
            </a:r>
            <a:endParaRPr lang="zh-CN" altLang="en-US" sz="2800" b="1" spc="300" dirty="0">
              <a:solidFill>
                <a:schemeClr val="bg1"/>
              </a:solidFill>
              <a:latin typeface="+mn-lt"/>
              <a:ea typeface="+mn-ea"/>
              <a:cs typeface="+mn-ea"/>
              <a:sym typeface="+mn-lt"/>
            </a:endParaRPr>
          </a:p>
        </p:txBody>
      </p:sp>
      <p:pic>
        <p:nvPicPr>
          <p:cNvPr id="7" name="图片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6870" y="2203501"/>
            <a:ext cx="863882" cy="750565"/>
          </a:xfrm>
          <a:prstGeom prst="rect">
            <a:avLst/>
          </a:prstGeom>
        </p:spPr>
      </p:pic>
    </p:spTree>
    <p:extLst>
      <p:ext uri="{BB962C8B-B14F-4D97-AF65-F5344CB8AC3E}">
        <p14:creationId xmlns:p14="http://schemas.microsoft.com/office/powerpoint/2010/main" val="226609132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2226">
                                            <p:txEl>
                                              <p:pRg st="0" end="0"/>
                                            </p:txEl>
                                          </p:spTgt>
                                        </p:tgtEl>
                                        <p:attrNameLst>
                                          <p:attrName>style.visibility</p:attrName>
                                        </p:attrNameLst>
                                      </p:cBhvr>
                                      <p:to>
                                        <p:strVal val="visible"/>
                                      </p:to>
                                    </p:set>
                                    <p:animEffect transition="in" filter="randombar(horizontal)">
                                      <p:cBhvr>
                                        <p:cTn id="24" dur="500"/>
                                        <p:tgtEl>
                                          <p:spTgt spid="5222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2226">
                                            <p:txEl>
                                              <p:pRg st="1" end="1"/>
                                            </p:txEl>
                                          </p:spTgt>
                                        </p:tgtEl>
                                        <p:attrNameLst>
                                          <p:attrName>style.visibility</p:attrName>
                                        </p:attrNameLst>
                                      </p:cBhvr>
                                      <p:to>
                                        <p:strVal val="visible"/>
                                      </p:to>
                                    </p:set>
                                    <p:animEffect transition="in" filter="randombar(horizontal)">
                                      <p:cBhvr>
                                        <p:cTn id="29" dur="500"/>
                                        <p:tgtEl>
                                          <p:spTgt spid="5222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2226">
                                            <p:txEl>
                                              <p:pRg st="2" end="2"/>
                                            </p:txEl>
                                          </p:spTgt>
                                        </p:tgtEl>
                                        <p:attrNameLst>
                                          <p:attrName>style.visibility</p:attrName>
                                        </p:attrNameLst>
                                      </p:cBhvr>
                                      <p:to>
                                        <p:strVal val="visible"/>
                                      </p:to>
                                    </p:set>
                                    <p:animEffect transition="in" filter="randombar(horizontal)">
                                      <p:cBhvr>
                                        <p:cTn id="34" dur="500"/>
                                        <p:tgtEl>
                                          <p:spTgt spid="5222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2226">
                                            <p:txEl>
                                              <p:pRg st="3" end="3"/>
                                            </p:txEl>
                                          </p:spTgt>
                                        </p:tgtEl>
                                        <p:attrNameLst>
                                          <p:attrName>style.visibility</p:attrName>
                                        </p:attrNameLst>
                                      </p:cBhvr>
                                      <p:to>
                                        <p:strVal val="visible"/>
                                      </p:to>
                                    </p:set>
                                    <p:animEffect transition="in" filter="randombar(horizontal)">
                                      <p:cBhvr>
                                        <p:cTn id="39" dur="500"/>
                                        <p:tgtEl>
                                          <p:spTgt spid="5222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P spid="5"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FA513E-5788-41FF-8FCB-CFA7522AA24F}"/>
              </a:ext>
            </a:extLst>
          </p:cNvPr>
          <p:cNvSpPr>
            <a:spLocks noGrp="1" noChangeArrowheads="1"/>
          </p:cNvSpPr>
          <p:nvPr>
            <p:ph type="body" idx="4294967295"/>
          </p:nvPr>
        </p:nvSpPr>
        <p:spPr>
          <a:xfrm>
            <a:off x="861270" y="2758521"/>
            <a:ext cx="1053063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defTabSz="457200">
              <a:lnSpc>
                <a:spcPct val="130000"/>
              </a:lnSpc>
              <a:spcBef>
                <a:spcPct val="0"/>
              </a:spcBef>
              <a:buNone/>
            </a:pPr>
            <a:r>
              <a:rPr kumimoji="1" lang="en-US" altLang="zh-CN" sz="1600" dirty="0">
                <a:solidFill>
                  <a:prstClr val="black"/>
                </a:solidFill>
                <a:cs typeface="+mn-ea"/>
                <a:sym typeface="+mn-lt"/>
              </a:rPr>
              <a:t>1</a:t>
            </a:r>
            <a:r>
              <a:rPr kumimoji="1" lang="zh-CN" altLang="en-US" sz="1600" dirty="0">
                <a:solidFill>
                  <a:prstClr val="black"/>
                </a:solidFill>
                <a:cs typeface="+mn-ea"/>
                <a:sym typeface="+mn-lt"/>
              </a:rPr>
              <a:t>、操作前应检查各部件，如有故障应先修理校正，并调整好</a:t>
            </a:r>
            <a:r>
              <a:rPr kumimoji="1" lang="zh-CN" altLang="en-US" sz="1600" dirty="0" smtClean="0">
                <a:solidFill>
                  <a:prstClr val="black"/>
                </a:solidFill>
                <a:cs typeface="+mn-ea"/>
                <a:sym typeface="+mn-lt"/>
              </a:rPr>
              <a:t>床面</a:t>
            </a:r>
            <a:r>
              <a:rPr kumimoji="1" lang="zh-CN" altLang="en-US" sz="1600" dirty="0">
                <a:solidFill>
                  <a:prstClr val="black"/>
                </a:solidFill>
                <a:cs typeface="+mn-ea"/>
                <a:sym typeface="+mn-lt"/>
              </a:rPr>
              <a:t>与刨刀的距离，进行试刨，合格后才能正式操作。</a:t>
            </a:r>
          </a:p>
          <a:p>
            <a:pPr marL="0" indent="0" defTabSz="457200">
              <a:lnSpc>
                <a:spcPct val="130000"/>
              </a:lnSpc>
              <a:spcBef>
                <a:spcPct val="0"/>
              </a:spcBef>
              <a:buNone/>
            </a:pPr>
            <a:r>
              <a:rPr kumimoji="1" lang="en-US" altLang="zh-CN" sz="1600" dirty="0">
                <a:solidFill>
                  <a:prstClr val="black"/>
                </a:solidFill>
                <a:cs typeface="+mn-ea"/>
                <a:sym typeface="+mn-lt"/>
              </a:rPr>
              <a:t>2</a:t>
            </a:r>
            <a:r>
              <a:rPr kumimoji="1" lang="zh-CN" altLang="en-US" sz="1600" dirty="0">
                <a:solidFill>
                  <a:prstClr val="black"/>
                </a:solidFill>
                <a:cs typeface="+mn-ea"/>
                <a:sym typeface="+mn-lt"/>
              </a:rPr>
              <a:t>、每次吃刀深度不宜超过</a:t>
            </a:r>
            <a:r>
              <a:rPr kumimoji="1" lang="en-US" altLang="zh-CN" sz="1600" dirty="0">
                <a:solidFill>
                  <a:prstClr val="black"/>
                </a:solidFill>
                <a:cs typeface="+mn-ea"/>
                <a:sym typeface="+mn-lt"/>
              </a:rPr>
              <a:t>3mm</a:t>
            </a:r>
            <a:r>
              <a:rPr kumimoji="1" lang="zh-CN" altLang="en-US" sz="1600" dirty="0">
                <a:solidFill>
                  <a:prstClr val="black"/>
                </a:solidFill>
                <a:cs typeface="+mn-ea"/>
                <a:sym typeface="+mn-lt"/>
              </a:rPr>
              <a:t>，操作时禁止戴手套。</a:t>
            </a:r>
          </a:p>
          <a:p>
            <a:pPr marL="0" indent="0" defTabSz="457200">
              <a:lnSpc>
                <a:spcPct val="130000"/>
              </a:lnSpc>
              <a:spcBef>
                <a:spcPct val="0"/>
              </a:spcBef>
              <a:buNone/>
            </a:pPr>
            <a:r>
              <a:rPr kumimoji="1" lang="en-US" altLang="zh-CN" sz="1600" dirty="0">
                <a:solidFill>
                  <a:prstClr val="black"/>
                </a:solidFill>
                <a:cs typeface="+mn-ea"/>
                <a:sym typeface="+mn-lt"/>
              </a:rPr>
              <a:t>3</a:t>
            </a:r>
            <a:r>
              <a:rPr kumimoji="1" lang="zh-CN" altLang="en-US" sz="1600" dirty="0">
                <a:solidFill>
                  <a:prstClr val="black"/>
                </a:solidFill>
                <a:cs typeface="+mn-ea"/>
                <a:sym typeface="+mn-lt"/>
              </a:rPr>
              <a:t>、操作时上下手应站在机械侧面，上手送料时，手要远离滚筒。</a:t>
            </a:r>
          </a:p>
          <a:p>
            <a:pPr marL="0" indent="0" defTabSz="457200">
              <a:lnSpc>
                <a:spcPct val="130000"/>
              </a:lnSpc>
              <a:spcBef>
                <a:spcPct val="0"/>
              </a:spcBef>
              <a:buNone/>
            </a:pPr>
            <a:r>
              <a:rPr kumimoji="1" lang="en-US" altLang="zh-CN" sz="1600" dirty="0">
                <a:solidFill>
                  <a:prstClr val="black"/>
                </a:solidFill>
                <a:cs typeface="+mn-ea"/>
                <a:sym typeface="+mn-lt"/>
              </a:rPr>
              <a:t>4</a:t>
            </a:r>
            <a:r>
              <a:rPr kumimoji="1" lang="zh-CN" altLang="en-US" sz="1600" dirty="0">
                <a:solidFill>
                  <a:prstClr val="black"/>
                </a:solidFill>
                <a:cs typeface="+mn-ea"/>
                <a:sym typeface="+mn-lt"/>
              </a:rPr>
              <a:t>、刨长料时，料要平直推进，不得歪斜，如走横时，应立即</a:t>
            </a:r>
            <a:r>
              <a:rPr kumimoji="1" lang="zh-CN" altLang="en-US" sz="1600" dirty="0" smtClean="0">
                <a:solidFill>
                  <a:prstClr val="black"/>
                </a:solidFill>
                <a:cs typeface="+mn-ea"/>
                <a:sym typeface="+mn-lt"/>
              </a:rPr>
              <a:t>搬拨</a:t>
            </a:r>
            <a:r>
              <a:rPr kumimoji="1" lang="zh-CN" altLang="en-US" sz="1600" dirty="0">
                <a:solidFill>
                  <a:prstClr val="black"/>
                </a:solidFill>
                <a:cs typeface="+mn-ea"/>
                <a:sym typeface="+mn-lt"/>
              </a:rPr>
              <a:t>压滚筒，将台床降落。</a:t>
            </a:r>
          </a:p>
          <a:p>
            <a:pPr marL="0" indent="0" defTabSz="457200">
              <a:lnSpc>
                <a:spcPct val="130000"/>
              </a:lnSpc>
              <a:spcBef>
                <a:spcPct val="0"/>
              </a:spcBef>
              <a:buNone/>
            </a:pPr>
            <a:r>
              <a:rPr kumimoji="1" lang="en-US" altLang="zh-CN" sz="1600" dirty="0">
                <a:solidFill>
                  <a:prstClr val="black"/>
                </a:solidFill>
                <a:cs typeface="+mn-ea"/>
                <a:sym typeface="+mn-lt"/>
              </a:rPr>
              <a:t>5</a:t>
            </a:r>
            <a:r>
              <a:rPr kumimoji="1" lang="zh-CN" altLang="en-US" sz="1600" dirty="0">
                <a:solidFill>
                  <a:prstClr val="black"/>
                </a:solidFill>
                <a:cs typeface="+mn-ea"/>
                <a:sym typeface="+mn-lt"/>
              </a:rPr>
              <a:t>、如木料不走时，应用其他材料推送，不能用手推送，如</a:t>
            </a:r>
            <a:r>
              <a:rPr kumimoji="1" lang="zh-CN" altLang="en-US" sz="1600" dirty="0" smtClean="0">
                <a:solidFill>
                  <a:prstClr val="black"/>
                </a:solidFill>
                <a:cs typeface="+mn-ea"/>
                <a:sym typeface="+mn-lt"/>
              </a:rPr>
              <a:t>成批生产</a:t>
            </a:r>
            <a:r>
              <a:rPr kumimoji="1" lang="zh-CN" altLang="en-US" sz="1600" dirty="0">
                <a:solidFill>
                  <a:prstClr val="black"/>
                </a:solidFill>
                <a:cs typeface="+mn-ea"/>
                <a:sym typeface="+mn-lt"/>
              </a:rPr>
              <a:t>，应连续送料。</a:t>
            </a:r>
          </a:p>
          <a:p>
            <a:pPr marL="0" indent="0" defTabSz="457200">
              <a:lnSpc>
                <a:spcPct val="130000"/>
              </a:lnSpc>
              <a:spcBef>
                <a:spcPct val="0"/>
              </a:spcBef>
              <a:buNone/>
            </a:pPr>
            <a:r>
              <a:rPr kumimoji="1" lang="en-US" altLang="zh-CN" sz="1600" dirty="0">
                <a:solidFill>
                  <a:prstClr val="black"/>
                </a:solidFill>
                <a:cs typeface="+mn-ea"/>
                <a:sym typeface="+mn-lt"/>
              </a:rPr>
              <a:t>6</a:t>
            </a:r>
            <a:r>
              <a:rPr kumimoji="1" lang="zh-CN" altLang="en-US" sz="1600" dirty="0">
                <a:solidFill>
                  <a:prstClr val="black"/>
                </a:solidFill>
                <a:cs typeface="+mn-ea"/>
                <a:sym typeface="+mn-lt"/>
              </a:rPr>
              <a:t>、不同厚度的木料，严禁同时刨削，以免木料弹出伤人。</a:t>
            </a:r>
          </a:p>
          <a:p>
            <a:pPr marL="0" indent="0" defTabSz="457200">
              <a:lnSpc>
                <a:spcPct val="130000"/>
              </a:lnSpc>
              <a:spcBef>
                <a:spcPct val="0"/>
              </a:spcBef>
              <a:buNone/>
            </a:pPr>
            <a:r>
              <a:rPr kumimoji="1" lang="en-US" altLang="zh-CN" sz="1600" dirty="0">
                <a:solidFill>
                  <a:prstClr val="black"/>
                </a:solidFill>
                <a:cs typeface="+mn-ea"/>
                <a:sym typeface="+mn-lt"/>
              </a:rPr>
              <a:t>7</a:t>
            </a:r>
            <a:r>
              <a:rPr kumimoji="1" lang="zh-CN" altLang="en-US" sz="1600" dirty="0">
                <a:solidFill>
                  <a:prstClr val="black"/>
                </a:solidFill>
                <a:cs typeface="+mn-ea"/>
                <a:sym typeface="+mn-lt"/>
              </a:rPr>
              <a:t>、应严格按规定选用熔丝，严禁随意改用代用品。</a:t>
            </a:r>
          </a:p>
          <a:p>
            <a:pPr marL="0" indent="0" defTabSz="457200">
              <a:lnSpc>
                <a:spcPct val="130000"/>
              </a:lnSpc>
              <a:spcBef>
                <a:spcPct val="0"/>
              </a:spcBef>
              <a:buNone/>
            </a:pPr>
            <a:r>
              <a:rPr kumimoji="1" lang="en-US" altLang="zh-CN" sz="1600" dirty="0">
                <a:solidFill>
                  <a:prstClr val="black"/>
                </a:solidFill>
                <a:cs typeface="+mn-ea"/>
                <a:sym typeface="+mn-lt"/>
              </a:rPr>
              <a:t>8</a:t>
            </a:r>
            <a:r>
              <a:rPr kumimoji="1" lang="zh-CN" altLang="en-US" sz="1600" dirty="0">
                <a:solidFill>
                  <a:prstClr val="black"/>
                </a:solidFill>
                <a:cs typeface="+mn-ea"/>
                <a:sym typeface="+mn-lt"/>
              </a:rPr>
              <a:t>、所刨木料如有破裂或硬结等缺陷时，必须处理后在施刨。</a:t>
            </a:r>
            <a:r>
              <a:rPr kumimoji="1" lang="zh-CN" altLang="en-US" sz="1600" dirty="0" smtClean="0">
                <a:solidFill>
                  <a:prstClr val="black"/>
                </a:solidFill>
                <a:cs typeface="+mn-ea"/>
                <a:sym typeface="+mn-lt"/>
              </a:rPr>
              <a:t>刨旧</a:t>
            </a:r>
            <a:r>
              <a:rPr kumimoji="1" lang="zh-CN" altLang="en-US" sz="1600" dirty="0">
                <a:solidFill>
                  <a:prstClr val="black"/>
                </a:solidFill>
                <a:cs typeface="+mn-ea"/>
                <a:sym typeface="+mn-lt"/>
              </a:rPr>
              <a:t>料前，必须将料上的钉子、杂物清除干净。遇木槎、节</a:t>
            </a:r>
            <a:r>
              <a:rPr kumimoji="1" lang="zh-CN" altLang="en-US" sz="1600" dirty="0" smtClean="0">
                <a:solidFill>
                  <a:prstClr val="black"/>
                </a:solidFill>
                <a:cs typeface="+mn-ea"/>
                <a:sym typeface="+mn-lt"/>
              </a:rPr>
              <a:t>疤要</a:t>
            </a:r>
            <a:r>
              <a:rPr kumimoji="1" lang="zh-CN" altLang="en-US" sz="1600" dirty="0">
                <a:solidFill>
                  <a:prstClr val="black"/>
                </a:solidFill>
                <a:cs typeface="+mn-ea"/>
                <a:sym typeface="+mn-lt"/>
              </a:rPr>
              <a:t>缓慢送料。严禁将手按在节疤上送料。</a:t>
            </a:r>
          </a:p>
          <a:p>
            <a:pPr marL="0" indent="0" defTabSz="457200">
              <a:lnSpc>
                <a:spcPct val="130000"/>
              </a:lnSpc>
              <a:spcBef>
                <a:spcPct val="0"/>
              </a:spcBef>
              <a:buNone/>
            </a:pPr>
            <a:endParaRPr kumimoji="1" lang="en-US" altLang="zh-CN" sz="1600" dirty="0">
              <a:solidFill>
                <a:prstClr val="black"/>
              </a:solidFill>
              <a:cs typeface="+mn-ea"/>
              <a:sym typeface="+mn-lt"/>
            </a:endParaRPr>
          </a:p>
        </p:txBody>
      </p:sp>
      <p:sp>
        <p:nvSpPr>
          <p:cNvPr id="5" name="矩形 4"/>
          <p:cNvSpPr/>
          <p:nvPr/>
        </p:nvSpPr>
        <p:spPr>
          <a:xfrm>
            <a:off x="1701801" y="1749635"/>
            <a:ext cx="45719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937683" y="1867409"/>
            <a:ext cx="4590117"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压刨操作安全技术交底</a:t>
            </a:r>
            <a:endParaRPr lang="zh-CN" altLang="en-US" sz="2800" b="1" spc="300" dirty="0">
              <a:solidFill>
                <a:schemeClr val="bg1"/>
              </a:solidFill>
              <a:latin typeface="+mn-lt"/>
              <a:ea typeface="+mn-ea"/>
              <a:cs typeface="+mn-ea"/>
              <a:sym typeface="+mn-lt"/>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570" y="1720901"/>
            <a:ext cx="863882" cy="750565"/>
          </a:xfrm>
          <a:prstGeom prst="rect">
            <a:avLst/>
          </a:prstGeom>
        </p:spPr>
      </p:pic>
    </p:spTree>
    <p:extLst>
      <p:ext uri="{BB962C8B-B14F-4D97-AF65-F5344CB8AC3E}">
        <p14:creationId xmlns:p14="http://schemas.microsoft.com/office/powerpoint/2010/main" val="14374921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3250">
                                            <p:txEl>
                                              <p:pRg st="0" end="0"/>
                                            </p:txEl>
                                          </p:spTgt>
                                        </p:tgtEl>
                                        <p:attrNameLst>
                                          <p:attrName>style.visibility</p:attrName>
                                        </p:attrNameLst>
                                      </p:cBhvr>
                                      <p:to>
                                        <p:strVal val="visible"/>
                                      </p:to>
                                    </p:set>
                                    <p:animEffect transition="in" filter="randombar(horizontal)">
                                      <p:cBhvr>
                                        <p:cTn id="24" dur="500"/>
                                        <p:tgtEl>
                                          <p:spTgt spid="5325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3250">
                                            <p:txEl>
                                              <p:pRg st="1" end="1"/>
                                            </p:txEl>
                                          </p:spTgt>
                                        </p:tgtEl>
                                        <p:attrNameLst>
                                          <p:attrName>style.visibility</p:attrName>
                                        </p:attrNameLst>
                                      </p:cBhvr>
                                      <p:to>
                                        <p:strVal val="visible"/>
                                      </p:to>
                                    </p:set>
                                    <p:animEffect transition="in" filter="randombar(horizontal)">
                                      <p:cBhvr>
                                        <p:cTn id="29" dur="500"/>
                                        <p:tgtEl>
                                          <p:spTgt spid="5325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3250">
                                            <p:txEl>
                                              <p:pRg st="2" end="2"/>
                                            </p:txEl>
                                          </p:spTgt>
                                        </p:tgtEl>
                                        <p:attrNameLst>
                                          <p:attrName>style.visibility</p:attrName>
                                        </p:attrNameLst>
                                      </p:cBhvr>
                                      <p:to>
                                        <p:strVal val="visible"/>
                                      </p:to>
                                    </p:set>
                                    <p:animEffect transition="in" filter="randombar(horizontal)">
                                      <p:cBhvr>
                                        <p:cTn id="34" dur="500"/>
                                        <p:tgtEl>
                                          <p:spTgt spid="5325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3250">
                                            <p:txEl>
                                              <p:pRg st="3" end="3"/>
                                            </p:txEl>
                                          </p:spTgt>
                                        </p:tgtEl>
                                        <p:attrNameLst>
                                          <p:attrName>style.visibility</p:attrName>
                                        </p:attrNameLst>
                                      </p:cBhvr>
                                      <p:to>
                                        <p:strVal val="visible"/>
                                      </p:to>
                                    </p:set>
                                    <p:animEffect transition="in" filter="randombar(horizontal)">
                                      <p:cBhvr>
                                        <p:cTn id="39" dur="500"/>
                                        <p:tgtEl>
                                          <p:spTgt spid="5325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3250">
                                            <p:txEl>
                                              <p:pRg st="4" end="4"/>
                                            </p:txEl>
                                          </p:spTgt>
                                        </p:tgtEl>
                                        <p:attrNameLst>
                                          <p:attrName>style.visibility</p:attrName>
                                        </p:attrNameLst>
                                      </p:cBhvr>
                                      <p:to>
                                        <p:strVal val="visible"/>
                                      </p:to>
                                    </p:set>
                                    <p:animEffect transition="in" filter="randombar(horizontal)">
                                      <p:cBhvr>
                                        <p:cTn id="44" dur="500"/>
                                        <p:tgtEl>
                                          <p:spTgt spid="53250">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3250">
                                            <p:txEl>
                                              <p:pRg st="5" end="5"/>
                                            </p:txEl>
                                          </p:spTgt>
                                        </p:tgtEl>
                                        <p:attrNameLst>
                                          <p:attrName>style.visibility</p:attrName>
                                        </p:attrNameLst>
                                      </p:cBhvr>
                                      <p:to>
                                        <p:strVal val="visible"/>
                                      </p:to>
                                    </p:set>
                                    <p:animEffect transition="in" filter="randombar(horizontal)">
                                      <p:cBhvr>
                                        <p:cTn id="49" dur="500"/>
                                        <p:tgtEl>
                                          <p:spTgt spid="53250">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3250">
                                            <p:txEl>
                                              <p:pRg st="6" end="6"/>
                                            </p:txEl>
                                          </p:spTgt>
                                        </p:tgtEl>
                                        <p:attrNameLst>
                                          <p:attrName>style.visibility</p:attrName>
                                        </p:attrNameLst>
                                      </p:cBhvr>
                                      <p:to>
                                        <p:strVal val="visible"/>
                                      </p:to>
                                    </p:set>
                                    <p:animEffect transition="in" filter="randombar(horizontal)">
                                      <p:cBhvr>
                                        <p:cTn id="54" dur="500"/>
                                        <p:tgtEl>
                                          <p:spTgt spid="53250">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53250">
                                            <p:txEl>
                                              <p:pRg st="7" end="7"/>
                                            </p:txEl>
                                          </p:spTgt>
                                        </p:tgtEl>
                                        <p:attrNameLst>
                                          <p:attrName>style.visibility</p:attrName>
                                        </p:attrNameLst>
                                      </p:cBhvr>
                                      <p:to>
                                        <p:strVal val="visible"/>
                                      </p:to>
                                    </p:set>
                                    <p:animEffect transition="in" filter="randombar(horizontal)">
                                      <p:cBhvr>
                                        <p:cTn id="59" dur="500"/>
                                        <p:tgtEl>
                                          <p:spTgt spid="532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P spid="5"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326AB6-EE95-47EB-BF1C-40A2DB52BD16}"/>
              </a:ext>
            </a:extLst>
          </p:cNvPr>
          <p:cNvSpPr>
            <a:spLocks noGrp="1" noChangeArrowheads="1"/>
          </p:cNvSpPr>
          <p:nvPr>
            <p:ph type="body" idx="4294967295"/>
          </p:nvPr>
        </p:nvSpPr>
        <p:spPr>
          <a:xfrm>
            <a:off x="702570" y="2182840"/>
            <a:ext cx="10994130"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defTabSz="457200">
              <a:lnSpc>
                <a:spcPct val="130000"/>
              </a:lnSpc>
              <a:spcBef>
                <a:spcPct val="0"/>
              </a:spcBef>
              <a:buNone/>
            </a:pPr>
            <a:r>
              <a:rPr kumimoji="1" lang="zh-CN" altLang="en-US" sz="1600" dirty="0">
                <a:solidFill>
                  <a:prstClr val="black"/>
                </a:solidFill>
                <a:cs typeface="+mn-ea"/>
                <a:sym typeface="+mn-lt"/>
              </a:rPr>
              <a:t> </a:t>
            </a:r>
            <a:r>
              <a:rPr kumimoji="1" lang="en-US" altLang="zh-CN" sz="1600" dirty="0">
                <a:solidFill>
                  <a:prstClr val="black"/>
                </a:solidFill>
                <a:cs typeface="+mn-ea"/>
                <a:sym typeface="+mn-lt"/>
              </a:rPr>
              <a:t>1</a:t>
            </a:r>
            <a:r>
              <a:rPr kumimoji="1" lang="zh-CN" altLang="en-US" sz="1600" dirty="0">
                <a:solidFill>
                  <a:prstClr val="black"/>
                </a:solidFill>
                <a:cs typeface="+mn-ea"/>
                <a:sym typeface="+mn-lt"/>
              </a:rPr>
              <a:t>、使用前应空转运行，转速正常无故障时方可进行操作。刨料时应手</a:t>
            </a:r>
            <a:r>
              <a:rPr kumimoji="1" lang="zh-CN" altLang="en-US" sz="1600" dirty="0" smtClean="0">
                <a:solidFill>
                  <a:prstClr val="black"/>
                </a:solidFill>
                <a:cs typeface="+mn-ea"/>
                <a:sym typeface="+mn-lt"/>
              </a:rPr>
              <a:t>持料</a:t>
            </a:r>
            <a:r>
              <a:rPr kumimoji="1" lang="zh-CN" altLang="en-US" sz="1600" dirty="0">
                <a:solidFill>
                  <a:prstClr val="black"/>
                </a:solidFill>
                <a:cs typeface="+mn-ea"/>
                <a:sym typeface="+mn-lt"/>
              </a:rPr>
              <a:t>，按料时应使用工具，不要用手直接按料防止木材移动按空伤手。</a:t>
            </a:r>
          </a:p>
          <a:p>
            <a:pPr marL="0" indent="0" defTabSz="457200">
              <a:lnSpc>
                <a:spcPct val="130000"/>
              </a:lnSpc>
              <a:spcBef>
                <a:spcPct val="0"/>
              </a:spcBef>
              <a:buNone/>
            </a:pPr>
            <a:r>
              <a:rPr kumimoji="1" lang="en-US" altLang="zh-CN" sz="1600" dirty="0">
                <a:solidFill>
                  <a:prstClr val="black"/>
                </a:solidFill>
                <a:cs typeface="+mn-ea"/>
                <a:sym typeface="+mn-lt"/>
              </a:rPr>
              <a:t>2</a:t>
            </a:r>
            <a:r>
              <a:rPr kumimoji="1" lang="zh-CN" altLang="en-US" sz="1600" dirty="0">
                <a:solidFill>
                  <a:prstClr val="black"/>
                </a:solidFill>
                <a:cs typeface="+mn-ea"/>
                <a:sym typeface="+mn-lt"/>
              </a:rPr>
              <a:t>、平刨机必须有安全防护装置，否则禁止使用。</a:t>
            </a:r>
          </a:p>
          <a:p>
            <a:pPr marL="0" indent="0" defTabSz="457200">
              <a:lnSpc>
                <a:spcPct val="130000"/>
              </a:lnSpc>
              <a:spcBef>
                <a:spcPct val="0"/>
              </a:spcBef>
              <a:buNone/>
            </a:pPr>
            <a:r>
              <a:rPr kumimoji="1" lang="en-US" altLang="zh-CN" sz="1600" dirty="0">
                <a:solidFill>
                  <a:prstClr val="black"/>
                </a:solidFill>
                <a:cs typeface="+mn-ea"/>
                <a:sym typeface="+mn-lt"/>
              </a:rPr>
              <a:t>3</a:t>
            </a:r>
            <a:r>
              <a:rPr kumimoji="1" lang="zh-CN" altLang="en-US" sz="1600" dirty="0">
                <a:solidFill>
                  <a:prstClr val="black"/>
                </a:solidFill>
                <a:cs typeface="+mn-ea"/>
                <a:sym typeface="+mn-lt"/>
              </a:rPr>
              <a:t>、刨料应保持身体稳定，双手操作。刨大面时，手要按在料上面；刨</a:t>
            </a:r>
            <a:r>
              <a:rPr kumimoji="1" lang="zh-CN" altLang="en-US" sz="1600" dirty="0" smtClean="0">
                <a:solidFill>
                  <a:prstClr val="black"/>
                </a:solidFill>
                <a:cs typeface="+mn-ea"/>
                <a:sym typeface="+mn-lt"/>
              </a:rPr>
              <a:t>小面</a:t>
            </a:r>
            <a:r>
              <a:rPr kumimoji="1" lang="zh-CN" altLang="en-US" sz="1600" dirty="0">
                <a:solidFill>
                  <a:prstClr val="black"/>
                </a:solidFill>
                <a:cs typeface="+mn-ea"/>
                <a:sym typeface="+mn-lt"/>
              </a:rPr>
              <a:t>时，手指不低于料高的一半，并不得少于</a:t>
            </a:r>
            <a:r>
              <a:rPr kumimoji="1" lang="en-US" altLang="zh-CN" sz="1600" dirty="0">
                <a:solidFill>
                  <a:prstClr val="black"/>
                </a:solidFill>
                <a:cs typeface="+mn-ea"/>
                <a:sym typeface="+mn-lt"/>
              </a:rPr>
              <a:t>3cm</a:t>
            </a:r>
            <a:r>
              <a:rPr kumimoji="1" lang="zh-CN" altLang="en-US" sz="1600" dirty="0">
                <a:solidFill>
                  <a:prstClr val="black"/>
                </a:solidFill>
                <a:cs typeface="+mn-ea"/>
                <a:sym typeface="+mn-lt"/>
              </a:rPr>
              <a:t>。禁止手在料后推进。</a:t>
            </a:r>
          </a:p>
          <a:p>
            <a:pPr marL="0" indent="0" defTabSz="457200">
              <a:lnSpc>
                <a:spcPct val="130000"/>
              </a:lnSpc>
              <a:spcBef>
                <a:spcPct val="0"/>
              </a:spcBef>
              <a:buNone/>
            </a:pPr>
            <a:r>
              <a:rPr kumimoji="1" lang="en-US" altLang="zh-CN" sz="1600" dirty="0">
                <a:solidFill>
                  <a:prstClr val="black"/>
                </a:solidFill>
                <a:cs typeface="+mn-ea"/>
                <a:sym typeface="+mn-lt"/>
              </a:rPr>
              <a:t>4</a:t>
            </a:r>
            <a:r>
              <a:rPr kumimoji="1" lang="zh-CN" altLang="en-US" sz="1600" dirty="0">
                <a:solidFill>
                  <a:prstClr val="black"/>
                </a:solidFill>
                <a:cs typeface="+mn-ea"/>
                <a:sym typeface="+mn-lt"/>
              </a:rPr>
              <a:t>、刨削量每次一般不得超过</a:t>
            </a:r>
            <a:r>
              <a:rPr kumimoji="1" lang="en-US" altLang="zh-CN" sz="1600" dirty="0">
                <a:solidFill>
                  <a:prstClr val="black"/>
                </a:solidFill>
                <a:cs typeface="+mn-ea"/>
                <a:sym typeface="+mn-lt"/>
              </a:rPr>
              <a:t>1.5mm</a:t>
            </a:r>
            <a:r>
              <a:rPr kumimoji="1" lang="zh-CN" altLang="en-US" sz="1600" dirty="0">
                <a:solidFill>
                  <a:prstClr val="black"/>
                </a:solidFill>
                <a:cs typeface="+mn-ea"/>
                <a:sym typeface="+mn-lt"/>
              </a:rPr>
              <a:t>。进料速度保持均匀，经过刨口时</a:t>
            </a:r>
            <a:r>
              <a:rPr kumimoji="1" lang="zh-CN" altLang="en-US" sz="1600" dirty="0" smtClean="0">
                <a:solidFill>
                  <a:prstClr val="black"/>
                </a:solidFill>
                <a:cs typeface="+mn-ea"/>
                <a:sym typeface="+mn-lt"/>
              </a:rPr>
              <a:t>用力</a:t>
            </a:r>
            <a:r>
              <a:rPr kumimoji="1" lang="zh-CN" altLang="en-US" sz="1600" dirty="0">
                <a:solidFill>
                  <a:prstClr val="black"/>
                </a:solidFill>
                <a:cs typeface="+mn-ea"/>
                <a:sym typeface="+mn-lt"/>
              </a:rPr>
              <a:t>要轻，禁止在刨刀上方回料。</a:t>
            </a:r>
          </a:p>
          <a:p>
            <a:pPr marL="0" indent="0" defTabSz="457200">
              <a:lnSpc>
                <a:spcPct val="130000"/>
              </a:lnSpc>
              <a:spcBef>
                <a:spcPct val="0"/>
              </a:spcBef>
              <a:buNone/>
            </a:pPr>
            <a:r>
              <a:rPr kumimoji="1" lang="en-US" altLang="zh-CN" sz="1600" dirty="0">
                <a:solidFill>
                  <a:prstClr val="black"/>
                </a:solidFill>
                <a:cs typeface="+mn-ea"/>
                <a:sym typeface="+mn-lt"/>
              </a:rPr>
              <a:t>5</a:t>
            </a:r>
            <a:r>
              <a:rPr kumimoji="1" lang="zh-CN" altLang="en-US" sz="1600" dirty="0">
                <a:solidFill>
                  <a:prstClr val="black"/>
                </a:solidFill>
                <a:cs typeface="+mn-ea"/>
                <a:sym typeface="+mn-lt"/>
              </a:rPr>
              <a:t>、刨削厚度小于</a:t>
            </a:r>
            <a:r>
              <a:rPr kumimoji="1" lang="en-US" altLang="zh-CN" sz="1600" dirty="0">
                <a:solidFill>
                  <a:prstClr val="black"/>
                </a:solidFill>
                <a:cs typeface="+mn-ea"/>
                <a:sym typeface="+mn-lt"/>
              </a:rPr>
              <a:t>1.5cm</a:t>
            </a:r>
            <a:r>
              <a:rPr kumimoji="1" lang="zh-CN" altLang="en-US" sz="1600" dirty="0">
                <a:solidFill>
                  <a:prstClr val="black"/>
                </a:solidFill>
                <a:cs typeface="+mn-ea"/>
                <a:sym typeface="+mn-lt"/>
              </a:rPr>
              <a:t>、长度小于</a:t>
            </a:r>
            <a:r>
              <a:rPr kumimoji="1" lang="en-US" altLang="zh-CN" sz="1600" dirty="0">
                <a:solidFill>
                  <a:prstClr val="black"/>
                </a:solidFill>
                <a:cs typeface="+mn-ea"/>
                <a:sym typeface="+mn-lt"/>
              </a:rPr>
              <a:t>30cm</a:t>
            </a:r>
            <a:r>
              <a:rPr kumimoji="1" lang="zh-CN" altLang="en-US" sz="1600" dirty="0">
                <a:solidFill>
                  <a:prstClr val="black"/>
                </a:solidFill>
                <a:cs typeface="+mn-ea"/>
                <a:sym typeface="+mn-lt"/>
              </a:rPr>
              <a:t>的木料，必须用压板或推棍，</a:t>
            </a:r>
            <a:r>
              <a:rPr kumimoji="1" lang="zh-CN" altLang="en-US" sz="1600" dirty="0" smtClean="0">
                <a:solidFill>
                  <a:prstClr val="black"/>
                </a:solidFill>
                <a:cs typeface="+mn-ea"/>
                <a:sym typeface="+mn-lt"/>
              </a:rPr>
              <a:t>禁止</a:t>
            </a:r>
            <a:r>
              <a:rPr kumimoji="1" lang="zh-CN" altLang="en-US" sz="1600" dirty="0">
                <a:solidFill>
                  <a:prstClr val="black"/>
                </a:solidFill>
                <a:cs typeface="+mn-ea"/>
                <a:sym typeface="+mn-lt"/>
              </a:rPr>
              <a:t>用手推进。</a:t>
            </a:r>
          </a:p>
          <a:p>
            <a:pPr marL="0" indent="0" defTabSz="457200">
              <a:lnSpc>
                <a:spcPct val="130000"/>
              </a:lnSpc>
              <a:spcBef>
                <a:spcPct val="0"/>
              </a:spcBef>
              <a:buNone/>
            </a:pPr>
            <a:r>
              <a:rPr kumimoji="1" lang="en-US" altLang="zh-CN" sz="1600" dirty="0">
                <a:solidFill>
                  <a:prstClr val="black"/>
                </a:solidFill>
                <a:cs typeface="+mn-ea"/>
                <a:sym typeface="+mn-lt"/>
              </a:rPr>
              <a:t>6</a:t>
            </a:r>
            <a:r>
              <a:rPr kumimoji="1" lang="zh-CN" altLang="en-US" sz="1600" dirty="0">
                <a:solidFill>
                  <a:prstClr val="black"/>
                </a:solidFill>
                <a:cs typeface="+mn-ea"/>
                <a:sym typeface="+mn-lt"/>
              </a:rPr>
              <a:t>、遇节疤要减慢推料速度，禁止手按节疤上推料。刨旧料必须将铁钉</a:t>
            </a:r>
            <a:r>
              <a:rPr kumimoji="1" lang="zh-CN" altLang="en-US" sz="1600" dirty="0" smtClean="0">
                <a:solidFill>
                  <a:prstClr val="black"/>
                </a:solidFill>
                <a:cs typeface="+mn-ea"/>
                <a:sym typeface="+mn-lt"/>
              </a:rPr>
              <a:t>、泥</a:t>
            </a:r>
            <a:r>
              <a:rPr kumimoji="1" lang="zh-CN" altLang="en-US" sz="1600" dirty="0">
                <a:solidFill>
                  <a:prstClr val="black"/>
                </a:solidFill>
                <a:cs typeface="+mn-ea"/>
                <a:sym typeface="+mn-lt"/>
              </a:rPr>
              <a:t>砂等清除干净。</a:t>
            </a:r>
          </a:p>
          <a:p>
            <a:pPr marL="0" indent="0" defTabSz="457200">
              <a:lnSpc>
                <a:spcPct val="130000"/>
              </a:lnSpc>
              <a:spcBef>
                <a:spcPct val="0"/>
              </a:spcBef>
              <a:buNone/>
            </a:pPr>
            <a:r>
              <a:rPr kumimoji="1" lang="en-US" altLang="zh-CN" sz="1600" dirty="0">
                <a:solidFill>
                  <a:prstClr val="black"/>
                </a:solidFill>
                <a:cs typeface="+mn-ea"/>
                <a:sym typeface="+mn-lt"/>
              </a:rPr>
              <a:t>7</a:t>
            </a:r>
            <a:r>
              <a:rPr kumimoji="1" lang="zh-CN" altLang="en-US" sz="1600" dirty="0">
                <a:solidFill>
                  <a:prstClr val="black"/>
                </a:solidFill>
                <a:cs typeface="+mn-ea"/>
                <a:sym typeface="+mn-lt"/>
              </a:rPr>
              <a:t>、换刀片应拉闸断电或摘掉皮带。</a:t>
            </a:r>
          </a:p>
          <a:p>
            <a:pPr marL="0" indent="0" defTabSz="457200">
              <a:lnSpc>
                <a:spcPct val="130000"/>
              </a:lnSpc>
              <a:spcBef>
                <a:spcPct val="0"/>
              </a:spcBef>
              <a:buNone/>
            </a:pPr>
            <a:r>
              <a:rPr kumimoji="1" lang="en-US" altLang="zh-CN" sz="1600" dirty="0">
                <a:solidFill>
                  <a:prstClr val="black"/>
                </a:solidFill>
                <a:cs typeface="+mn-ea"/>
                <a:sym typeface="+mn-lt"/>
              </a:rPr>
              <a:t>8</a:t>
            </a:r>
            <a:r>
              <a:rPr kumimoji="1" lang="zh-CN" altLang="en-US" sz="1600" dirty="0">
                <a:solidFill>
                  <a:prstClr val="black"/>
                </a:solidFill>
                <a:cs typeface="+mn-ea"/>
                <a:sym typeface="+mn-lt"/>
              </a:rPr>
              <a:t>、同一台刨机的刀片重量、厚度必须一致，刀架、夹板必须吻合。</a:t>
            </a:r>
            <a:r>
              <a:rPr kumimoji="1" lang="zh-CN" altLang="en-US" sz="1600" dirty="0" smtClean="0">
                <a:solidFill>
                  <a:prstClr val="black"/>
                </a:solidFill>
                <a:cs typeface="+mn-ea"/>
                <a:sym typeface="+mn-lt"/>
              </a:rPr>
              <a:t>刀片焊缝</a:t>
            </a:r>
            <a:r>
              <a:rPr kumimoji="1" lang="zh-CN" altLang="en-US" sz="1600" dirty="0">
                <a:solidFill>
                  <a:prstClr val="black"/>
                </a:solidFill>
                <a:cs typeface="+mn-ea"/>
                <a:sym typeface="+mn-lt"/>
              </a:rPr>
              <a:t>超出刀头和有裂缝刀具不准使用。紧固刀片的螺钉，应嵌入</a:t>
            </a:r>
            <a:r>
              <a:rPr kumimoji="1" lang="zh-CN" altLang="en-US" sz="1600" dirty="0" smtClean="0">
                <a:solidFill>
                  <a:prstClr val="black"/>
                </a:solidFill>
                <a:cs typeface="+mn-ea"/>
                <a:sym typeface="+mn-lt"/>
              </a:rPr>
              <a:t>槽内</a:t>
            </a:r>
            <a:r>
              <a:rPr kumimoji="1" lang="zh-CN" altLang="en-US" sz="1600" dirty="0">
                <a:solidFill>
                  <a:prstClr val="black"/>
                </a:solidFill>
                <a:cs typeface="+mn-ea"/>
                <a:sym typeface="+mn-lt"/>
              </a:rPr>
              <a:t>，并离刀背不少与</a:t>
            </a:r>
            <a:r>
              <a:rPr kumimoji="1" lang="en-US" altLang="zh-CN" sz="1600" dirty="0">
                <a:solidFill>
                  <a:prstClr val="black"/>
                </a:solidFill>
                <a:cs typeface="+mn-ea"/>
                <a:sym typeface="+mn-lt"/>
              </a:rPr>
              <a:t>10mm.</a:t>
            </a:r>
          </a:p>
          <a:p>
            <a:pPr marL="0" indent="0" defTabSz="457200">
              <a:lnSpc>
                <a:spcPct val="130000"/>
              </a:lnSpc>
              <a:spcBef>
                <a:spcPct val="0"/>
              </a:spcBef>
              <a:buNone/>
            </a:pPr>
            <a:r>
              <a:rPr kumimoji="1" lang="en-US" altLang="zh-CN" sz="1600" dirty="0">
                <a:solidFill>
                  <a:prstClr val="black"/>
                </a:solidFill>
                <a:cs typeface="+mn-ea"/>
                <a:sym typeface="+mn-lt"/>
              </a:rPr>
              <a:t>9</a:t>
            </a:r>
            <a:r>
              <a:rPr kumimoji="1" lang="zh-CN" altLang="en-US" sz="1600" dirty="0">
                <a:solidFill>
                  <a:prstClr val="black"/>
                </a:solidFill>
                <a:cs typeface="+mn-ea"/>
                <a:sym typeface="+mn-lt"/>
              </a:rPr>
              <a:t>、操作前应进行检查，锯片不得有口，螺丝应上紧。</a:t>
            </a:r>
          </a:p>
          <a:p>
            <a:pPr marL="0" indent="0" defTabSz="457200">
              <a:lnSpc>
                <a:spcPct val="130000"/>
              </a:lnSpc>
              <a:spcBef>
                <a:spcPct val="0"/>
              </a:spcBef>
              <a:buNone/>
            </a:pPr>
            <a:r>
              <a:rPr kumimoji="1" lang="en-US" altLang="zh-CN" sz="1600" dirty="0">
                <a:solidFill>
                  <a:prstClr val="black"/>
                </a:solidFill>
                <a:cs typeface="+mn-ea"/>
                <a:sym typeface="+mn-lt"/>
              </a:rPr>
              <a:t>10</a:t>
            </a:r>
            <a:r>
              <a:rPr kumimoji="1" lang="zh-CN" altLang="en-US" sz="1600" dirty="0">
                <a:solidFill>
                  <a:prstClr val="black"/>
                </a:solidFill>
                <a:cs typeface="+mn-ea"/>
                <a:sym typeface="+mn-lt"/>
              </a:rPr>
              <a:t>、操作要戴防护眼镜，站在锯片一侧，禁止站在与锯片同一直线上</a:t>
            </a:r>
            <a:r>
              <a:rPr kumimoji="1" lang="zh-CN" altLang="en-US" sz="1600" dirty="0" smtClean="0">
                <a:solidFill>
                  <a:prstClr val="black"/>
                </a:solidFill>
                <a:cs typeface="+mn-ea"/>
                <a:sym typeface="+mn-lt"/>
              </a:rPr>
              <a:t>，手臂</a:t>
            </a:r>
            <a:r>
              <a:rPr kumimoji="1" lang="zh-CN" altLang="en-US" sz="1600" dirty="0">
                <a:solidFill>
                  <a:prstClr val="black"/>
                </a:solidFill>
                <a:cs typeface="+mn-ea"/>
                <a:sym typeface="+mn-lt"/>
              </a:rPr>
              <a:t>不得跨越锯片。</a:t>
            </a:r>
          </a:p>
          <a:p>
            <a:pPr marL="0" indent="0" defTabSz="457200">
              <a:lnSpc>
                <a:spcPct val="130000"/>
              </a:lnSpc>
              <a:spcBef>
                <a:spcPct val="0"/>
              </a:spcBef>
              <a:buNone/>
            </a:pPr>
            <a:endParaRPr kumimoji="1" lang="en-US" altLang="zh-CN" sz="1600" dirty="0">
              <a:solidFill>
                <a:prstClr val="black"/>
              </a:solidFill>
              <a:cs typeface="+mn-ea"/>
              <a:sym typeface="+mn-lt"/>
            </a:endParaRPr>
          </a:p>
        </p:txBody>
      </p:sp>
      <p:sp>
        <p:nvSpPr>
          <p:cNvPr id="5" name="矩形 4"/>
          <p:cNvSpPr/>
          <p:nvPr/>
        </p:nvSpPr>
        <p:spPr>
          <a:xfrm>
            <a:off x="1701801" y="1343235"/>
            <a:ext cx="45719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937683" y="1461009"/>
            <a:ext cx="4590117"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平刨操作安全技术交底</a:t>
            </a:r>
            <a:endParaRPr lang="zh-CN" altLang="en-US" sz="2800" b="1" spc="300" dirty="0">
              <a:solidFill>
                <a:schemeClr val="bg1"/>
              </a:solidFill>
              <a:latin typeface="+mn-lt"/>
              <a:ea typeface="+mn-ea"/>
              <a:cs typeface="+mn-ea"/>
              <a:sym typeface="+mn-lt"/>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570" y="1314501"/>
            <a:ext cx="863882" cy="750565"/>
          </a:xfrm>
          <a:prstGeom prst="rect">
            <a:avLst/>
          </a:prstGeom>
        </p:spPr>
      </p:pic>
    </p:spTree>
    <p:extLst>
      <p:ext uri="{BB962C8B-B14F-4D97-AF65-F5344CB8AC3E}">
        <p14:creationId xmlns:p14="http://schemas.microsoft.com/office/powerpoint/2010/main" val="37306497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4274">
                                            <p:txEl>
                                              <p:pRg st="0" end="0"/>
                                            </p:txEl>
                                          </p:spTgt>
                                        </p:tgtEl>
                                        <p:attrNameLst>
                                          <p:attrName>style.visibility</p:attrName>
                                        </p:attrNameLst>
                                      </p:cBhvr>
                                      <p:to>
                                        <p:strVal val="visible"/>
                                      </p:to>
                                    </p:set>
                                    <p:animEffect transition="in" filter="randombar(horizontal)">
                                      <p:cBhvr>
                                        <p:cTn id="24" dur="500"/>
                                        <p:tgtEl>
                                          <p:spTgt spid="5427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4274">
                                            <p:txEl>
                                              <p:pRg st="1" end="1"/>
                                            </p:txEl>
                                          </p:spTgt>
                                        </p:tgtEl>
                                        <p:attrNameLst>
                                          <p:attrName>style.visibility</p:attrName>
                                        </p:attrNameLst>
                                      </p:cBhvr>
                                      <p:to>
                                        <p:strVal val="visible"/>
                                      </p:to>
                                    </p:set>
                                    <p:animEffect transition="in" filter="randombar(horizontal)">
                                      <p:cBhvr>
                                        <p:cTn id="29" dur="500"/>
                                        <p:tgtEl>
                                          <p:spTgt spid="5427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4274">
                                            <p:txEl>
                                              <p:pRg st="2" end="2"/>
                                            </p:txEl>
                                          </p:spTgt>
                                        </p:tgtEl>
                                        <p:attrNameLst>
                                          <p:attrName>style.visibility</p:attrName>
                                        </p:attrNameLst>
                                      </p:cBhvr>
                                      <p:to>
                                        <p:strVal val="visible"/>
                                      </p:to>
                                    </p:set>
                                    <p:animEffect transition="in" filter="randombar(horizontal)">
                                      <p:cBhvr>
                                        <p:cTn id="34" dur="500"/>
                                        <p:tgtEl>
                                          <p:spTgt spid="5427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4274">
                                            <p:txEl>
                                              <p:pRg st="3" end="3"/>
                                            </p:txEl>
                                          </p:spTgt>
                                        </p:tgtEl>
                                        <p:attrNameLst>
                                          <p:attrName>style.visibility</p:attrName>
                                        </p:attrNameLst>
                                      </p:cBhvr>
                                      <p:to>
                                        <p:strVal val="visible"/>
                                      </p:to>
                                    </p:set>
                                    <p:animEffect transition="in" filter="randombar(horizontal)">
                                      <p:cBhvr>
                                        <p:cTn id="39" dur="500"/>
                                        <p:tgtEl>
                                          <p:spTgt spid="5427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4274">
                                            <p:txEl>
                                              <p:pRg st="4" end="4"/>
                                            </p:txEl>
                                          </p:spTgt>
                                        </p:tgtEl>
                                        <p:attrNameLst>
                                          <p:attrName>style.visibility</p:attrName>
                                        </p:attrNameLst>
                                      </p:cBhvr>
                                      <p:to>
                                        <p:strVal val="visible"/>
                                      </p:to>
                                    </p:set>
                                    <p:animEffect transition="in" filter="randombar(horizontal)">
                                      <p:cBhvr>
                                        <p:cTn id="44" dur="500"/>
                                        <p:tgtEl>
                                          <p:spTgt spid="5427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4274">
                                            <p:txEl>
                                              <p:pRg st="5" end="5"/>
                                            </p:txEl>
                                          </p:spTgt>
                                        </p:tgtEl>
                                        <p:attrNameLst>
                                          <p:attrName>style.visibility</p:attrName>
                                        </p:attrNameLst>
                                      </p:cBhvr>
                                      <p:to>
                                        <p:strVal val="visible"/>
                                      </p:to>
                                    </p:set>
                                    <p:animEffect transition="in" filter="randombar(horizontal)">
                                      <p:cBhvr>
                                        <p:cTn id="49" dur="500"/>
                                        <p:tgtEl>
                                          <p:spTgt spid="5427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4274">
                                            <p:txEl>
                                              <p:pRg st="6" end="6"/>
                                            </p:txEl>
                                          </p:spTgt>
                                        </p:tgtEl>
                                        <p:attrNameLst>
                                          <p:attrName>style.visibility</p:attrName>
                                        </p:attrNameLst>
                                      </p:cBhvr>
                                      <p:to>
                                        <p:strVal val="visible"/>
                                      </p:to>
                                    </p:set>
                                    <p:animEffect transition="in" filter="randombar(horizontal)">
                                      <p:cBhvr>
                                        <p:cTn id="54" dur="500"/>
                                        <p:tgtEl>
                                          <p:spTgt spid="5427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54274">
                                            <p:txEl>
                                              <p:pRg st="7" end="7"/>
                                            </p:txEl>
                                          </p:spTgt>
                                        </p:tgtEl>
                                        <p:attrNameLst>
                                          <p:attrName>style.visibility</p:attrName>
                                        </p:attrNameLst>
                                      </p:cBhvr>
                                      <p:to>
                                        <p:strVal val="visible"/>
                                      </p:to>
                                    </p:set>
                                    <p:animEffect transition="in" filter="randombar(horizontal)">
                                      <p:cBhvr>
                                        <p:cTn id="59" dur="500"/>
                                        <p:tgtEl>
                                          <p:spTgt spid="5427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54274">
                                            <p:txEl>
                                              <p:pRg st="8" end="8"/>
                                            </p:txEl>
                                          </p:spTgt>
                                        </p:tgtEl>
                                        <p:attrNameLst>
                                          <p:attrName>style.visibility</p:attrName>
                                        </p:attrNameLst>
                                      </p:cBhvr>
                                      <p:to>
                                        <p:strVal val="visible"/>
                                      </p:to>
                                    </p:set>
                                    <p:animEffect transition="in" filter="randombar(horizontal)">
                                      <p:cBhvr>
                                        <p:cTn id="64" dur="500"/>
                                        <p:tgtEl>
                                          <p:spTgt spid="54274">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54274">
                                            <p:txEl>
                                              <p:pRg st="9" end="9"/>
                                            </p:txEl>
                                          </p:spTgt>
                                        </p:tgtEl>
                                        <p:attrNameLst>
                                          <p:attrName>style.visibility</p:attrName>
                                        </p:attrNameLst>
                                      </p:cBhvr>
                                      <p:to>
                                        <p:strVal val="visible"/>
                                      </p:to>
                                    </p:set>
                                    <p:animEffect transition="in" filter="randombar(horizontal)">
                                      <p:cBhvr>
                                        <p:cTn id="69" dur="500"/>
                                        <p:tgtEl>
                                          <p:spTgt spid="5427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P spid="5"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25AF27F-0952-4F07-8878-CEEB3B399325}"/>
              </a:ext>
            </a:extLst>
          </p:cNvPr>
          <p:cNvSpPr>
            <a:spLocks noGrp="1" noChangeArrowheads="1"/>
          </p:cNvSpPr>
          <p:nvPr>
            <p:ph type="body" idx="4294967295"/>
          </p:nvPr>
        </p:nvSpPr>
        <p:spPr>
          <a:xfrm>
            <a:off x="879940" y="2887800"/>
            <a:ext cx="10245259"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30000"/>
              </a:lnSpc>
              <a:spcBef>
                <a:spcPct val="0"/>
              </a:spcBef>
              <a:buFont typeface="+mj-lt"/>
              <a:buAutoNum type="arabicPeriod"/>
            </a:pPr>
            <a:r>
              <a:rPr kumimoji="1" lang="zh-CN" altLang="en-US" sz="1600" dirty="0">
                <a:solidFill>
                  <a:prstClr val="black"/>
                </a:solidFill>
                <a:cs typeface="+mn-ea"/>
                <a:sym typeface="+mn-lt"/>
              </a:rPr>
              <a:t>安全防护装置要齐全有效，分料器的厚度适度。锯长料时</a:t>
            </a:r>
            <a:r>
              <a:rPr kumimoji="1" lang="zh-CN" altLang="en-US" sz="1600" dirty="0" smtClean="0">
                <a:solidFill>
                  <a:prstClr val="black"/>
                </a:solidFill>
                <a:cs typeface="+mn-ea"/>
                <a:sym typeface="+mn-lt"/>
              </a:rPr>
              <a:t>，不</a:t>
            </a:r>
            <a:r>
              <a:rPr kumimoji="1" lang="zh-CN" altLang="en-US" sz="1600" dirty="0">
                <a:solidFill>
                  <a:prstClr val="black"/>
                </a:solidFill>
                <a:cs typeface="+mn-ea"/>
                <a:sym typeface="+mn-lt"/>
              </a:rPr>
              <a:t>产生夹锯，锯盘护罩的位置应固定在锯盘上方，不得在</a:t>
            </a:r>
            <a:r>
              <a:rPr kumimoji="1" lang="zh-CN" altLang="en-US" sz="1600" dirty="0" smtClean="0">
                <a:solidFill>
                  <a:prstClr val="black"/>
                </a:solidFill>
                <a:cs typeface="+mn-ea"/>
                <a:sym typeface="+mn-lt"/>
              </a:rPr>
              <a:t>使用</a:t>
            </a:r>
            <a:r>
              <a:rPr kumimoji="1" lang="zh-CN" altLang="en-US" sz="1600" dirty="0">
                <a:solidFill>
                  <a:prstClr val="black"/>
                </a:solidFill>
                <a:cs typeface="+mn-ea"/>
                <a:sym typeface="+mn-lt"/>
              </a:rPr>
              <a:t>中随意转动，操作人的位置与锯片之间应装置挡网。</a:t>
            </a:r>
            <a:r>
              <a:rPr kumimoji="1" lang="zh-CN" altLang="en-US" sz="1600" dirty="0" smtClean="0">
                <a:solidFill>
                  <a:prstClr val="black"/>
                </a:solidFill>
                <a:cs typeface="+mn-ea"/>
                <a:sym typeface="+mn-lt"/>
              </a:rPr>
              <a:t>防止破</a:t>
            </a:r>
            <a:r>
              <a:rPr kumimoji="1" lang="zh-CN" altLang="en-US" sz="1600" dirty="0">
                <a:solidFill>
                  <a:prstClr val="black"/>
                </a:solidFill>
                <a:cs typeface="+mn-ea"/>
                <a:sym typeface="+mn-lt"/>
              </a:rPr>
              <a:t>料时遇节疤和铁钉时弹回伤人。</a:t>
            </a:r>
          </a:p>
          <a:p>
            <a:pPr marL="342900" indent="-342900" defTabSz="457200">
              <a:lnSpc>
                <a:spcPct val="130000"/>
              </a:lnSpc>
              <a:spcBef>
                <a:spcPct val="0"/>
              </a:spcBef>
              <a:buFont typeface="+mj-lt"/>
              <a:buAutoNum type="arabicPeriod"/>
            </a:pPr>
            <a:r>
              <a:rPr kumimoji="1" lang="zh-CN" altLang="en-US" sz="1600" dirty="0">
                <a:solidFill>
                  <a:prstClr val="black"/>
                </a:solidFill>
                <a:cs typeface="+mn-ea"/>
                <a:sym typeface="+mn-lt"/>
              </a:rPr>
              <a:t>木料锯到接近尾端时，要下手拉料，不要上手直接推料；</a:t>
            </a:r>
            <a:r>
              <a:rPr kumimoji="1" lang="zh-CN" altLang="en-US" sz="1600" dirty="0" smtClean="0">
                <a:solidFill>
                  <a:prstClr val="black"/>
                </a:solidFill>
                <a:cs typeface="+mn-ea"/>
                <a:sym typeface="+mn-lt"/>
              </a:rPr>
              <a:t>推料</a:t>
            </a:r>
            <a:r>
              <a:rPr kumimoji="1" lang="zh-CN" altLang="en-US" sz="1600" dirty="0">
                <a:solidFill>
                  <a:prstClr val="black"/>
                </a:solidFill>
                <a:cs typeface="+mn-ea"/>
                <a:sym typeface="+mn-lt"/>
              </a:rPr>
              <a:t>时使用短木板顶料，防止推空锯手。</a:t>
            </a:r>
          </a:p>
          <a:p>
            <a:pPr marL="342900" indent="-342900" defTabSz="457200">
              <a:lnSpc>
                <a:spcPct val="130000"/>
              </a:lnSpc>
              <a:spcBef>
                <a:spcPct val="0"/>
              </a:spcBef>
              <a:buFont typeface="+mj-lt"/>
              <a:buAutoNum type="arabicPeriod"/>
            </a:pPr>
            <a:r>
              <a:rPr kumimoji="1" lang="zh-CN" altLang="en-US" sz="1600" dirty="0">
                <a:solidFill>
                  <a:prstClr val="black"/>
                </a:solidFill>
                <a:cs typeface="+mn-ea"/>
                <a:sym typeface="+mn-lt"/>
              </a:rPr>
              <a:t>木料较长时两人配合操作，操作中，下手必须待木料超过</a:t>
            </a:r>
            <a:r>
              <a:rPr kumimoji="1" lang="zh-CN" altLang="en-US" sz="1600" dirty="0" smtClean="0">
                <a:solidFill>
                  <a:prstClr val="black"/>
                </a:solidFill>
                <a:cs typeface="+mn-ea"/>
                <a:sym typeface="+mn-lt"/>
              </a:rPr>
              <a:t>锯片</a:t>
            </a:r>
            <a:r>
              <a:rPr kumimoji="1" lang="en-US" altLang="zh-CN" sz="1600" dirty="0">
                <a:solidFill>
                  <a:prstClr val="black"/>
                </a:solidFill>
                <a:cs typeface="+mn-ea"/>
                <a:sym typeface="+mn-lt"/>
              </a:rPr>
              <a:t>200mm</a:t>
            </a:r>
            <a:r>
              <a:rPr kumimoji="1" lang="zh-CN" altLang="en-US" sz="1600" dirty="0">
                <a:solidFill>
                  <a:prstClr val="black"/>
                </a:solidFill>
                <a:cs typeface="+mn-ea"/>
                <a:sym typeface="+mn-lt"/>
              </a:rPr>
              <a:t>以外时，方可接料，接料后不要猛拉，操作时不能</a:t>
            </a:r>
            <a:r>
              <a:rPr kumimoji="1" lang="zh-CN" altLang="en-US" sz="1600" dirty="0" smtClean="0">
                <a:solidFill>
                  <a:prstClr val="black"/>
                </a:solidFill>
                <a:cs typeface="+mn-ea"/>
                <a:sym typeface="+mn-lt"/>
              </a:rPr>
              <a:t>过早</a:t>
            </a:r>
            <a:r>
              <a:rPr kumimoji="1" lang="zh-CN" altLang="en-US" sz="1600" dirty="0">
                <a:solidFill>
                  <a:prstClr val="black"/>
                </a:solidFill>
                <a:cs typeface="+mn-ea"/>
                <a:sym typeface="+mn-lt"/>
              </a:rPr>
              <a:t>过快，防止木料碰锯片。</a:t>
            </a:r>
          </a:p>
          <a:p>
            <a:pPr marL="342900" indent="-342900" defTabSz="457200">
              <a:lnSpc>
                <a:spcPct val="130000"/>
              </a:lnSpc>
              <a:spcBef>
                <a:spcPct val="0"/>
              </a:spcBef>
              <a:buFont typeface="+mj-lt"/>
              <a:buAutoNum type="arabicPeriod"/>
            </a:pPr>
            <a:r>
              <a:rPr kumimoji="1" lang="zh-CN" altLang="en-US" sz="1600" dirty="0">
                <a:solidFill>
                  <a:prstClr val="black"/>
                </a:solidFill>
                <a:cs typeface="+mn-ea"/>
                <a:sym typeface="+mn-lt"/>
              </a:rPr>
              <a:t>截断木料和锯短木料时，应用推棍，不准用手直接推进，</a:t>
            </a:r>
            <a:r>
              <a:rPr kumimoji="1" lang="zh-CN" altLang="en-US" sz="1600" dirty="0" smtClean="0">
                <a:solidFill>
                  <a:prstClr val="black"/>
                </a:solidFill>
                <a:cs typeface="+mn-ea"/>
                <a:sym typeface="+mn-lt"/>
              </a:rPr>
              <a:t>木料</a:t>
            </a:r>
            <a:r>
              <a:rPr kumimoji="1" lang="zh-CN" altLang="en-US" sz="1600" dirty="0">
                <a:solidFill>
                  <a:prstClr val="black"/>
                </a:solidFill>
                <a:cs typeface="+mn-ea"/>
                <a:sym typeface="+mn-lt"/>
              </a:rPr>
              <a:t>长度不足</a:t>
            </a:r>
            <a:r>
              <a:rPr kumimoji="1" lang="en-US" altLang="zh-CN" sz="1600" dirty="0">
                <a:solidFill>
                  <a:prstClr val="black"/>
                </a:solidFill>
                <a:cs typeface="+mn-ea"/>
                <a:sym typeface="+mn-lt"/>
              </a:rPr>
              <a:t>500mm</a:t>
            </a:r>
            <a:r>
              <a:rPr kumimoji="1" lang="zh-CN" altLang="en-US" sz="1600" dirty="0">
                <a:solidFill>
                  <a:prstClr val="black"/>
                </a:solidFill>
                <a:cs typeface="+mn-ea"/>
                <a:sym typeface="+mn-lt"/>
              </a:rPr>
              <a:t>的短料，禁止入锯。</a:t>
            </a:r>
          </a:p>
          <a:p>
            <a:pPr marL="342900" indent="-342900" defTabSz="457200">
              <a:lnSpc>
                <a:spcPct val="130000"/>
              </a:lnSpc>
              <a:spcBef>
                <a:spcPct val="0"/>
              </a:spcBef>
              <a:buFont typeface="+mj-lt"/>
              <a:buAutoNum type="arabicPeriod"/>
            </a:pPr>
            <a:r>
              <a:rPr kumimoji="1" lang="zh-CN" altLang="en-US" sz="1600" dirty="0">
                <a:solidFill>
                  <a:prstClr val="black"/>
                </a:solidFill>
                <a:cs typeface="+mn-ea"/>
                <a:sym typeface="+mn-lt"/>
              </a:rPr>
              <a:t>需要换锯盘和检查维修时，必须拉闸，切断电源，待完全</a:t>
            </a:r>
            <a:r>
              <a:rPr kumimoji="1" lang="zh-CN" altLang="en-US" sz="1600" dirty="0" smtClean="0">
                <a:solidFill>
                  <a:prstClr val="black"/>
                </a:solidFill>
                <a:cs typeface="+mn-ea"/>
                <a:sym typeface="+mn-lt"/>
              </a:rPr>
              <a:t>停止</a:t>
            </a:r>
            <a:r>
              <a:rPr kumimoji="1" lang="zh-CN" altLang="en-US" sz="1600" dirty="0">
                <a:solidFill>
                  <a:prstClr val="black"/>
                </a:solidFill>
                <a:cs typeface="+mn-ea"/>
                <a:sym typeface="+mn-lt"/>
              </a:rPr>
              <a:t>后，再进行工作。</a:t>
            </a:r>
          </a:p>
          <a:p>
            <a:pPr marL="342900" indent="-342900" defTabSz="457200">
              <a:lnSpc>
                <a:spcPct val="130000"/>
              </a:lnSpc>
              <a:spcBef>
                <a:spcPct val="0"/>
              </a:spcBef>
              <a:buFont typeface="+mj-lt"/>
              <a:buAutoNum type="arabicPeriod"/>
            </a:pPr>
            <a:r>
              <a:rPr kumimoji="1" lang="zh-CN" altLang="en-US" sz="1600" dirty="0">
                <a:solidFill>
                  <a:prstClr val="black"/>
                </a:solidFill>
                <a:cs typeface="+mn-ea"/>
                <a:sym typeface="+mn-lt"/>
              </a:rPr>
              <a:t>下料应堆放整齐，台面上及工作范围内的木屑，用扫帚清除</a:t>
            </a:r>
            <a:r>
              <a:rPr kumimoji="1" lang="zh-CN" altLang="en-US" sz="1600" dirty="0" smtClean="0">
                <a:solidFill>
                  <a:prstClr val="black"/>
                </a:solidFill>
                <a:cs typeface="+mn-ea"/>
                <a:sym typeface="+mn-lt"/>
              </a:rPr>
              <a:t>，不要</a:t>
            </a:r>
            <a:r>
              <a:rPr kumimoji="1" lang="zh-CN" altLang="en-US" sz="1600" dirty="0">
                <a:solidFill>
                  <a:prstClr val="black"/>
                </a:solidFill>
                <a:cs typeface="+mn-ea"/>
                <a:sym typeface="+mn-lt"/>
              </a:rPr>
              <a:t>用手直接擦抹台面。</a:t>
            </a:r>
          </a:p>
          <a:p>
            <a:pPr marL="342900" indent="-342900" defTabSz="457200">
              <a:lnSpc>
                <a:spcPct val="130000"/>
              </a:lnSpc>
              <a:spcBef>
                <a:spcPct val="0"/>
              </a:spcBef>
              <a:buFont typeface="+mj-lt"/>
              <a:buAutoNum type="arabicPeriod"/>
            </a:pPr>
            <a:r>
              <a:rPr kumimoji="1" lang="zh-CN" altLang="en-US" sz="1600" dirty="0">
                <a:solidFill>
                  <a:prstClr val="black"/>
                </a:solidFill>
                <a:cs typeface="+mn-ea"/>
                <a:sym typeface="+mn-lt"/>
              </a:rPr>
              <a:t>操作人员应持证上岗</a:t>
            </a:r>
            <a:r>
              <a:rPr kumimoji="1" lang="zh-CN" altLang="en-US" sz="1600" dirty="0" smtClean="0">
                <a:solidFill>
                  <a:prstClr val="black"/>
                </a:solidFill>
                <a:cs typeface="+mn-ea"/>
                <a:sym typeface="+mn-lt"/>
              </a:rPr>
              <a:t>。</a:t>
            </a:r>
            <a:endParaRPr kumimoji="1" lang="zh-CN" altLang="en-US" sz="1600" dirty="0">
              <a:solidFill>
                <a:prstClr val="black"/>
              </a:solidFill>
              <a:cs typeface="+mn-ea"/>
              <a:sym typeface="+mn-lt"/>
            </a:endParaRPr>
          </a:p>
        </p:txBody>
      </p:sp>
      <p:sp>
        <p:nvSpPr>
          <p:cNvPr id="5" name="矩形 4"/>
          <p:cNvSpPr/>
          <p:nvPr/>
        </p:nvSpPr>
        <p:spPr>
          <a:xfrm>
            <a:off x="1739901" y="1914735"/>
            <a:ext cx="45719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975783" y="2032509"/>
            <a:ext cx="4590117"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电锯操作安全技术交底</a:t>
            </a:r>
            <a:endParaRPr lang="zh-CN" altLang="en-US" sz="2800" b="1" spc="300" dirty="0">
              <a:solidFill>
                <a:schemeClr val="bg1"/>
              </a:solidFill>
              <a:latin typeface="+mn-lt"/>
              <a:ea typeface="+mn-ea"/>
              <a:cs typeface="+mn-ea"/>
              <a:sym typeface="+mn-lt"/>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0670" y="1886001"/>
            <a:ext cx="863882" cy="750565"/>
          </a:xfrm>
          <a:prstGeom prst="rect">
            <a:avLst/>
          </a:prstGeom>
        </p:spPr>
      </p:pic>
    </p:spTree>
    <p:extLst>
      <p:ext uri="{BB962C8B-B14F-4D97-AF65-F5344CB8AC3E}">
        <p14:creationId xmlns:p14="http://schemas.microsoft.com/office/powerpoint/2010/main" val="27646706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201148-1860-47E7-A116-60DDFA1DF71E}"/>
              </a:ext>
            </a:extLst>
          </p:cNvPr>
          <p:cNvSpPr>
            <a:spLocks noGrp="1" noChangeArrowheads="1"/>
          </p:cNvSpPr>
          <p:nvPr>
            <p:ph type="body" idx="4294967295"/>
          </p:nvPr>
        </p:nvSpPr>
        <p:spPr>
          <a:xfrm>
            <a:off x="889000" y="2236799"/>
            <a:ext cx="108077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10000"/>
              </a:lnSpc>
              <a:spcBef>
                <a:spcPct val="0"/>
              </a:spcBef>
              <a:buFont typeface="+mj-ea"/>
              <a:buAutoNum type="circleNumDbPlain"/>
            </a:pPr>
            <a:r>
              <a:rPr kumimoji="1" lang="zh-CN" altLang="en-US" sz="1400" dirty="0" smtClean="0">
                <a:solidFill>
                  <a:prstClr val="black"/>
                </a:solidFill>
                <a:cs typeface="+mn-ea"/>
                <a:sym typeface="+mn-lt"/>
              </a:rPr>
              <a:t>工作</a:t>
            </a:r>
            <a:r>
              <a:rPr kumimoji="1" lang="zh-CN" altLang="en-US" sz="1400" dirty="0">
                <a:solidFill>
                  <a:prstClr val="black"/>
                </a:solidFill>
                <a:cs typeface="+mn-ea"/>
                <a:sym typeface="+mn-lt"/>
              </a:rPr>
              <a:t>前检查电源线、部件和弯曲中心轴是否良好，</a:t>
            </a:r>
            <a:r>
              <a:rPr kumimoji="1" lang="zh-CN" altLang="en-US" sz="1400" dirty="0" smtClean="0">
                <a:solidFill>
                  <a:prstClr val="black"/>
                </a:solidFill>
                <a:cs typeface="+mn-ea"/>
                <a:sym typeface="+mn-lt"/>
              </a:rPr>
              <a:t>漏电保护器</a:t>
            </a:r>
            <a:r>
              <a:rPr kumimoji="1" lang="zh-CN" altLang="en-US" sz="1400" dirty="0">
                <a:solidFill>
                  <a:prstClr val="black"/>
                </a:solidFill>
                <a:cs typeface="+mn-ea"/>
                <a:sym typeface="+mn-lt"/>
              </a:rPr>
              <a:t>和接零（或接地）保护有效，并先空车运转，确认无</a:t>
            </a:r>
            <a:r>
              <a:rPr kumimoji="1" lang="zh-CN" altLang="en-US" sz="1400" dirty="0" smtClean="0">
                <a:solidFill>
                  <a:prstClr val="black"/>
                </a:solidFill>
                <a:cs typeface="+mn-ea"/>
                <a:sym typeface="+mn-lt"/>
              </a:rPr>
              <a:t>问题后方</a:t>
            </a:r>
            <a:r>
              <a:rPr kumimoji="1" lang="zh-CN" altLang="en-US" sz="1400" dirty="0">
                <a:solidFill>
                  <a:prstClr val="black"/>
                </a:solidFill>
                <a:cs typeface="+mn-ea"/>
                <a:sym typeface="+mn-lt"/>
              </a:rPr>
              <a:t>可使用。</a:t>
            </a:r>
          </a:p>
          <a:p>
            <a:pPr marL="342900" indent="-342900" defTabSz="457200">
              <a:lnSpc>
                <a:spcPct val="110000"/>
              </a:lnSpc>
              <a:spcBef>
                <a:spcPct val="0"/>
              </a:spcBef>
              <a:buFont typeface="+mj-ea"/>
              <a:buAutoNum type="circleNumDbPlain"/>
            </a:pPr>
            <a:r>
              <a:rPr kumimoji="1" lang="zh-CN" altLang="en-US" sz="1400" dirty="0" smtClean="0">
                <a:solidFill>
                  <a:prstClr val="black"/>
                </a:solidFill>
                <a:cs typeface="+mn-ea"/>
                <a:sym typeface="+mn-lt"/>
              </a:rPr>
              <a:t>弯曲</a:t>
            </a:r>
            <a:r>
              <a:rPr kumimoji="1" lang="zh-CN" altLang="en-US" sz="1400" dirty="0">
                <a:solidFill>
                  <a:prstClr val="black"/>
                </a:solidFill>
                <a:cs typeface="+mn-ea"/>
                <a:sym typeface="+mn-lt"/>
              </a:rPr>
              <a:t>较长的钢筋时应两人扶持，两人动作一致，不得任意</a:t>
            </a:r>
            <a:r>
              <a:rPr kumimoji="1" lang="zh-CN" altLang="en-US" sz="1400" dirty="0" smtClean="0">
                <a:solidFill>
                  <a:prstClr val="black"/>
                </a:solidFill>
                <a:cs typeface="+mn-ea"/>
                <a:sym typeface="+mn-lt"/>
              </a:rPr>
              <a:t>拉拽</a:t>
            </a:r>
            <a:r>
              <a:rPr kumimoji="1" lang="zh-CN" altLang="en-US" sz="1400" dirty="0">
                <a:solidFill>
                  <a:prstClr val="black"/>
                </a:solidFill>
                <a:cs typeface="+mn-ea"/>
                <a:sym typeface="+mn-lt"/>
              </a:rPr>
              <a:t>。不直的钢筋，禁止在弯曲机上弯曲。</a:t>
            </a:r>
          </a:p>
          <a:p>
            <a:pPr marL="342900" indent="-342900" defTabSz="457200">
              <a:lnSpc>
                <a:spcPct val="110000"/>
              </a:lnSpc>
              <a:spcBef>
                <a:spcPct val="0"/>
              </a:spcBef>
              <a:buFont typeface="+mj-ea"/>
              <a:buAutoNum type="circleNumDbPlain"/>
            </a:pPr>
            <a:r>
              <a:rPr kumimoji="1" lang="zh-CN" altLang="en-US" sz="1400" dirty="0" smtClean="0">
                <a:solidFill>
                  <a:prstClr val="black"/>
                </a:solidFill>
                <a:cs typeface="+mn-ea"/>
                <a:sym typeface="+mn-lt"/>
              </a:rPr>
              <a:t>更换</a:t>
            </a:r>
            <a:r>
              <a:rPr kumimoji="1" lang="zh-CN" altLang="en-US" sz="1400" dirty="0">
                <a:solidFill>
                  <a:prstClr val="black"/>
                </a:solidFill>
                <a:cs typeface="+mn-ea"/>
                <a:sym typeface="+mn-lt"/>
              </a:rPr>
              <a:t>弯曲机中心轴时要先断电，不得在运转时更换和修理</a:t>
            </a:r>
            <a:r>
              <a:rPr kumimoji="1" lang="zh-CN" altLang="en-US" sz="1400" dirty="0" smtClean="0">
                <a:solidFill>
                  <a:prstClr val="black"/>
                </a:solidFill>
                <a:cs typeface="+mn-ea"/>
                <a:sym typeface="+mn-lt"/>
              </a:rPr>
              <a:t>， </a:t>
            </a:r>
            <a:r>
              <a:rPr kumimoji="1" lang="zh-CN" altLang="en-US" sz="1400" dirty="0">
                <a:solidFill>
                  <a:prstClr val="black"/>
                </a:solidFill>
                <a:cs typeface="+mn-ea"/>
                <a:sym typeface="+mn-lt"/>
              </a:rPr>
              <a:t>防止伤人。</a:t>
            </a:r>
          </a:p>
          <a:p>
            <a:pPr marL="342900" indent="-342900" defTabSz="457200">
              <a:lnSpc>
                <a:spcPct val="110000"/>
              </a:lnSpc>
              <a:spcBef>
                <a:spcPct val="0"/>
              </a:spcBef>
              <a:buFont typeface="+mj-ea"/>
              <a:buAutoNum type="circleNumDbPlain"/>
            </a:pPr>
            <a:r>
              <a:rPr kumimoji="1" lang="zh-CN" altLang="en-US" sz="1400" dirty="0" smtClean="0">
                <a:solidFill>
                  <a:prstClr val="black"/>
                </a:solidFill>
                <a:cs typeface="+mn-ea"/>
                <a:sym typeface="+mn-lt"/>
              </a:rPr>
              <a:t>弯曲</a:t>
            </a:r>
            <a:r>
              <a:rPr kumimoji="1" lang="zh-CN" altLang="en-US" sz="1400" dirty="0">
                <a:solidFill>
                  <a:prstClr val="black"/>
                </a:solidFill>
                <a:cs typeface="+mn-ea"/>
                <a:sym typeface="+mn-lt"/>
              </a:rPr>
              <a:t>成型的钢筋码放整齐。工作完毕后，把机械四周的</a:t>
            </a:r>
            <a:r>
              <a:rPr kumimoji="1" lang="zh-CN" altLang="en-US" sz="1400" dirty="0" smtClean="0">
                <a:solidFill>
                  <a:prstClr val="black"/>
                </a:solidFill>
                <a:cs typeface="+mn-ea"/>
                <a:sym typeface="+mn-lt"/>
              </a:rPr>
              <a:t>钢筋头</a:t>
            </a:r>
            <a:r>
              <a:rPr kumimoji="1" lang="zh-CN" altLang="en-US" sz="1400" dirty="0">
                <a:solidFill>
                  <a:prstClr val="black"/>
                </a:solidFill>
                <a:cs typeface="+mn-ea"/>
                <a:sym typeface="+mn-lt"/>
              </a:rPr>
              <a:t>清理干净，断电并锁好闸箱后方可离开</a:t>
            </a:r>
            <a:r>
              <a:rPr kumimoji="1" lang="zh-CN" altLang="en-US" sz="1400" dirty="0" smtClean="0">
                <a:solidFill>
                  <a:prstClr val="black"/>
                </a:solidFill>
                <a:cs typeface="+mn-ea"/>
                <a:sym typeface="+mn-lt"/>
              </a:rPr>
              <a:t>。</a:t>
            </a:r>
            <a:endParaRPr kumimoji="1" lang="zh-CN" altLang="en-US" sz="1400" dirty="0">
              <a:solidFill>
                <a:prstClr val="black"/>
              </a:solidFill>
              <a:cs typeface="+mn-ea"/>
              <a:sym typeface="+mn-lt"/>
            </a:endParaRPr>
          </a:p>
        </p:txBody>
      </p:sp>
      <p:sp>
        <p:nvSpPr>
          <p:cNvPr id="5" name="矩形 4"/>
          <p:cNvSpPr/>
          <p:nvPr/>
        </p:nvSpPr>
        <p:spPr>
          <a:xfrm>
            <a:off x="1739901" y="1397194"/>
            <a:ext cx="56387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975783" y="1514968"/>
            <a:ext cx="5402917"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钢筋弯曲机操作安全技术交底</a:t>
            </a:r>
            <a:endParaRPr lang="zh-CN" altLang="en-US" sz="2800" b="1" spc="300" dirty="0">
              <a:solidFill>
                <a:schemeClr val="bg1"/>
              </a:solidFill>
              <a:latin typeface="+mn-lt"/>
              <a:ea typeface="+mn-ea"/>
              <a:cs typeface="+mn-ea"/>
              <a:sym typeface="+mn-lt"/>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0670" y="1368460"/>
            <a:ext cx="863882" cy="750565"/>
          </a:xfrm>
          <a:prstGeom prst="rect">
            <a:avLst/>
          </a:prstGeom>
        </p:spPr>
      </p:pic>
      <p:sp>
        <p:nvSpPr>
          <p:cNvPr id="9"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6F70D8-F499-4EF2-BB6B-6B8EC11606E7}"/>
              </a:ext>
            </a:extLst>
          </p:cNvPr>
          <p:cNvSpPr txBox="1">
            <a:spLocks noChangeArrowheads="1"/>
          </p:cNvSpPr>
          <p:nvPr/>
        </p:nvSpPr>
        <p:spPr>
          <a:xfrm>
            <a:off x="889000" y="4158903"/>
            <a:ext cx="10718800"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57200">
              <a:lnSpc>
                <a:spcPct val="110000"/>
              </a:lnSpc>
              <a:spcBef>
                <a:spcPct val="0"/>
              </a:spcBef>
              <a:buFont typeface="+mj-ea"/>
              <a:buAutoNum type="circleNumDbPlain"/>
              <a:defRPr kumimoji="1" sz="1600">
                <a:solidFill>
                  <a:prstClr val="black"/>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400" dirty="0">
                <a:latin typeface="+mn-lt"/>
                <a:ea typeface="+mn-ea"/>
                <a:cs typeface="+mn-ea"/>
                <a:sym typeface="+mn-lt"/>
              </a:rPr>
              <a:t>操作前检查漏电保护器、刀片是否牢靠电源接线是否正确，各电气部件绝缘是否完好，传动部位是否有护罩，机身是否有可靠的接零（接地）保护。确认无问题后方可使用。</a:t>
            </a:r>
          </a:p>
          <a:p>
            <a:r>
              <a:rPr lang="zh-CN" altLang="en-US" sz="1400" dirty="0">
                <a:latin typeface="+mn-lt"/>
                <a:ea typeface="+mn-ea"/>
                <a:cs typeface="+mn-ea"/>
                <a:sym typeface="+mn-lt"/>
              </a:rPr>
              <a:t>使用前必须先空车试运转，确认无异常后，才能正式开始工作。</a:t>
            </a:r>
          </a:p>
          <a:p>
            <a:r>
              <a:rPr lang="zh-CN" altLang="en-US" sz="1400" dirty="0">
                <a:latin typeface="+mn-lt"/>
                <a:ea typeface="+mn-ea"/>
                <a:cs typeface="+mn-ea"/>
                <a:sym typeface="+mn-lt"/>
              </a:rPr>
              <a:t>在钢筋切断时，必须将钢筋推紧，待活动的刀片退回后，将钢筋送入刀口切断，禁止加工超过规格的或过硬的钢筋。切断低合金钢等特种钢筋，应用高硬度刀片。</a:t>
            </a:r>
          </a:p>
          <a:p>
            <a:r>
              <a:rPr lang="zh-CN" altLang="en-US" sz="1400" dirty="0">
                <a:latin typeface="+mn-lt"/>
                <a:ea typeface="+mn-ea"/>
                <a:cs typeface="+mn-ea"/>
                <a:sym typeface="+mn-lt"/>
              </a:rPr>
              <a:t>当切断短料时，必须用钳子夹紧后送料，防止末端摆动伤人。</a:t>
            </a:r>
          </a:p>
          <a:p>
            <a:r>
              <a:rPr lang="zh-CN" altLang="en-US" sz="1400" dirty="0">
                <a:latin typeface="+mn-lt"/>
                <a:ea typeface="+mn-ea"/>
                <a:cs typeface="+mn-ea"/>
                <a:sym typeface="+mn-lt"/>
              </a:rPr>
              <a:t>当切断长料时，应两人操作，后人听前人的指挥，配合协调，不得任意拉拽。</a:t>
            </a:r>
          </a:p>
          <a:p>
            <a:r>
              <a:rPr lang="zh-CN" altLang="en-US" sz="1400" dirty="0">
                <a:latin typeface="+mn-lt"/>
                <a:ea typeface="+mn-ea"/>
                <a:cs typeface="+mn-ea"/>
                <a:sym typeface="+mn-lt"/>
              </a:rPr>
              <a:t>在机械运转过程中，禁止进行调整、检修和清扫。</a:t>
            </a:r>
          </a:p>
          <a:p>
            <a:r>
              <a:rPr lang="zh-CN" altLang="en-US" sz="1400" dirty="0">
                <a:latin typeface="+mn-lt"/>
                <a:ea typeface="+mn-ea"/>
                <a:cs typeface="+mn-ea"/>
                <a:sym typeface="+mn-lt"/>
              </a:rPr>
              <a:t>更换刀片和修理时，先断电后更换</a:t>
            </a:r>
            <a:r>
              <a:rPr lang="zh-CN" altLang="en-US" sz="1400" dirty="0" smtClean="0">
                <a:latin typeface="+mn-lt"/>
                <a:ea typeface="+mn-ea"/>
                <a:cs typeface="+mn-ea"/>
                <a:sym typeface="+mn-lt"/>
              </a:rPr>
              <a:t>。对</a:t>
            </a:r>
            <a:r>
              <a:rPr lang="zh-CN" altLang="en-US" sz="1400" dirty="0">
                <a:latin typeface="+mn-lt"/>
                <a:ea typeface="+mn-ea"/>
                <a:cs typeface="+mn-ea"/>
                <a:sym typeface="+mn-lt"/>
              </a:rPr>
              <a:t>断下的钢筋头，必须清理干净。加工完后拉闸断电，锁好闸箱后方可离开。</a:t>
            </a:r>
          </a:p>
        </p:txBody>
      </p:sp>
      <p:sp>
        <p:nvSpPr>
          <p:cNvPr id="10" name="矩形 9"/>
          <p:cNvSpPr/>
          <p:nvPr/>
        </p:nvSpPr>
        <p:spPr>
          <a:xfrm>
            <a:off x="1739901" y="3373275"/>
            <a:ext cx="56387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975783" y="3491049"/>
            <a:ext cx="5402917"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钢筋</a:t>
            </a:r>
            <a:r>
              <a:rPr lang="zh-CN" altLang="en-US" sz="2800" b="1" spc="300" dirty="0">
                <a:solidFill>
                  <a:schemeClr val="bg1"/>
                </a:solidFill>
                <a:latin typeface="+mn-lt"/>
                <a:ea typeface="+mn-ea"/>
                <a:cs typeface="+mn-ea"/>
                <a:sym typeface="+mn-lt"/>
              </a:rPr>
              <a:t>切断</a:t>
            </a:r>
            <a:r>
              <a:rPr lang="zh-CN" altLang="en-US" sz="2800" b="1" spc="300" dirty="0" smtClean="0">
                <a:solidFill>
                  <a:schemeClr val="bg1"/>
                </a:solidFill>
                <a:latin typeface="+mn-lt"/>
                <a:ea typeface="+mn-ea"/>
                <a:cs typeface="+mn-ea"/>
                <a:sym typeface="+mn-lt"/>
              </a:rPr>
              <a:t>机操作安全技术交底</a:t>
            </a:r>
            <a:endParaRPr lang="zh-CN" altLang="en-US" sz="2800" b="1" spc="300" dirty="0">
              <a:solidFill>
                <a:schemeClr val="bg1"/>
              </a:solidFill>
              <a:latin typeface="+mn-lt"/>
              <a:ea typeface="+mn-ea"/>
              <a:cs typeface="+mn-ea"/>
              <a:sym typeface="+mn-lt"/>
            </a:endParaRPr>
          </a:p>
        </p:txBody>
      </p:sp>
      <p:pic>
        <p:nvPicPr>
          <p:cNvPr id="12" name="图片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0670" y="3344541"/>
            <a:ext cx="863882" cy="750565"/>
          </a:xfrm>
          <a:prstGeom prst="rect">
            <a:avLst/>
          </a:prstGeom>
        </p:spPr>
      </p:pic>
    </p:spTree>
    <p:extLst>
      <p:ext uri="{BB962C8B-B14F-4D97-AF65-F5344CB8AC3E}">
        <p14:creationId xmlns:p14="http://schemas.microsoft.com/office/powerpoint/2010/main" val="274314023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6322">
                                            <p:txEl>
                                              <p:pRg st="0" end="0"/>
                                            </p:txEl>
                                          </p:spTgt>
                                        </p:tgtEl>
                                        <p:attrNameLst>
                                          <p:attrName>style.visibility</p:attrName>
                                        </p:attrNameLst>
                                      </p:cBhvr>
                                      <p:to>
                                        <p:strVal val="visible"/>
                                      </p:to>
                                    </p:set>
                                    <p:animEffect transition="in" filter="randombar(horizontal)">
                                      <p:cBhvr>
                                        <p:cTn id="24" dur="500"/>
                                        <p:tgtEl>
                                          <p:spTgt spid="5632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6322">
                                            <p:txEl>
                                              <p:pRg st="1" end="1"/>
                                            </p:txEl>
                                          </p:spTgt>
                                        </p:tgtEl>
                                        <p:attrNameLst>
                                          <p:attrName>style.visibility</p:attrName>
                                        </p:attrNameLst>
                                      </p:cBhvr>
                                      <p:to>
                                        <p:strVal val="visible"/>
                                      </p:to>
                                    </p:set>
                                    <p:animEffect transition="in" filter="randombar(horizontal)">
                                      <p:cBhvr>
                                        <p:cTn id="29" dur="500"/>
                                        <p:tgtEl>
                                          <p:spTgt spid="5632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6322">
                                            <p:txEl>
                                              <p:pRg st="2" end="2"/>
                                            </p:txEl>
                                          </p:spTgt>
                                        </p:tgtEl>
                                        <p:attrNameLst>
                                          <p:attrName>style.visibility</p:attrName>
                                        </p:attrNameLst>
                                      </p:cBhvr>
                                      <p:to>
                                        <p:strVal val="visible"/>
                                      </p:to>
                                    </p:set>
                                    <p:animEffect transition="in" filter="randombar(horizontal)">
                                      <p:cBhvr>
                                        <p:cTn id="34" dur="500"/>
                                        <p:tgtEl>
                                          <p:spTgt spid="5632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6322">
                                            <p:txEl>
                                              <p:pRg st="3" end="3"/>
                                            </p:txEl>
                                          </p:spTgt>
                                        </p:tgtEl>
                                        <p:attrNameLst>
                                          <p:attrName>style.visibility</p:attrName>
                                        </p:attrNameLst>
                                      </p:cBhvr>
                                      <p:to>
                                        <p:strVal val="visible"/>
                                      </p:to>
                                    </p:set>
                                    <p:animEffect transition="in" filter="randombar(horizontal)">
                                      <p:cBhvr>
                                        <p:cTn id="39" dur="500"/>
                                        <p:tgtEl>
                                          <p:spTgt spid="5632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P spid="5" grpId="0" animBg="1"/>
      <p:bldP spid="6" grpId="0"/>
      <p:bldP spid="9"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mc="http://schemas.openxmlformats.org/markup-compatibility/2006" xmlns:p14="http://schemas.microsoft.com/office/powerpoint/2010/main" xmlns="" id="{79AF3205-4812-41B6-93D7-5400537EEFC1}"/>
              </a:ext>
            </a:extLst>
          </p:cNvPr>
          <p:cNvSpPr>
            <a:spLocks noGrp="1" noChangeArrowheads="1"/>
          </p:cNvSpPr>
          <p:nvPr>
            <p:ph type="title" idx="4294967295"/>
          </p:nvPr>
        </p:nvSpPr>
        <p:spPr>
          <a:xfrm>
            <a:off x="0" y="0"/>
            <a:ext cx="2701925" cy="528638"/>
          </a:xfrm>
          <a:prstGeom prst="rect">
            <a:avLst/>
          </a:prstGeom>
        </p:spPr>
        <p:txBody>
          <a:bodyPr>
            <a:normAutofit fontScale="90000"/>
          </a:bodyPr>
          <a:lstStyle/>
          <a:p>
            <a:pPr eaLnBrk="1" hangingPunct="1">
              <a:defRPr/>
            </a:pPr>
            <a:r>
              <a:rPr lang="zh-CN" altLang="en-US" sz="3200" dirty="0">
                <a:solidFill>
                  <a:srgbClr val="FFC000"/>
                </a:solidFill>
                <a:latin typeface="+mn-lt"/>
                <a:ea typeface="+mn-ea"/>
                <a:cs typeface="+mn-ea"/>
                <a:sym typeface="+mn-lt"/>
              </a:rPr>
              <a:t>安全十大禁令 </a:t>
            </a:r>
          </a:p>
        </p:txBody>
      </p:sp>
      <p:sp>
        <p:nvSpPr>
          <p:cNvPr id="6147" name="Rectangle 3">
            <a:extLst>
              <a:ext uri="{FF2B5EF4-FFF2-40B4-BE49-F238E27FC236}">
                <a16:creationId xmlns:a16="http://schemas.microsoft.com/office/drawing/2014/main" xmlns:mc="http://schemas.openxmlformats.org/markup-compatibility/2006" xmlns:p14="http://schemas.microsoft.com/office/powerpoint/2010/main" xmlns="" id="{1114B886-10A3-46AF-BA17-B1B76FB9B79E}"/>
              </a:ext>
            </a:extLst>
          </p:cNvPr>
          <p:cNvSpPr>
            <a:spLocks noGrp="1" noChangeArrowheads="1"/>
          </p:cNvSpPr>
          <p:nvPr>
            <p:ph type="body" idx="4294967295"/>
          </p:nvPr>
        </p:nvSpPr>
        <p:spPr>
          <a:xfrm>
            <a:off x="596901" y="1428750"/>
            <a:ext cx="10960100" cy="5137150"/>
          </a:xfrm>
          <a:prstGeom prst="rect">
            <a:avLst/>
          </a:prstGeom>
        </p:spPr>
        <p:txBody>
          <a:bodyPr>
            <a:normAutofit/>
          </a:bodyPr>
          <a:lstStyle/>
          <a:p>
            <a:pPr marL="342900" indent="-342900" algn="just" eaLnBrk="1" hangingPunct="1">
              <a:lnSpc>
                <a:spcPct val="110000"/>
              </a:lnSpc>
              <a:buFont typeface="+mj-lt"/>
              <a:buAutoNum type="arabicPeriod"/>
            </a:pPr>
            <a:r>
              <a:rPr lang="zh-CN" altLang="en-US" sz="1800" dirty="0" smtClean="0">
                <a:cs typeface="+mn-ea"/>
                <a:sym typeface="+mn-lt"/>
              </a:rPr>
              <a:t>严禁</a:t>
            </a:r>
            <a:r>
              <a:rPr lang="zh-CN" altLang="en-US" sz="1800" dirty="0">
                <a:cs typeface="+mn-ea"/>
                <a:sym typeface="+mn-lt"/>
              </a:rPr>
              <a:t>穿拖鞋、高跟鞋及不戴安全帽人员进入施工现场作业。</a:t>
            </a:r>
          </a:p>
          <a:p>
            <a:pPr marL="342900" indent="-342900" algn="just" eaLnBrk="1" hangingPunct="1">
              <a:lnSpc>
                <a:spcPct val="110000"/>
              </a:lnSpc>
              <a:buFont typeface="+mj-lt"/>
              <a:buAutoNum type="arabicPeriod"/>
            </a:pPr>
            <a:r>
              <a:rPr lang="zh-CN" altLang="en-US" sz="1800" dirty="0" smtClean="0">
                <a:cs typeface="+mn-ea"/>
                <a:sym typeface="+mn-lt"/>
              </a:rPr>
              <a:t>严禁</a:t>
            </a:r>
            <a:r>
              <a:rPr lang="zh-CN" altLang="en-US" sz="1800" dirty="0">
                <a:cs typeface="+mn-ea"/>
                <a:sym typeface="+mn-lt"/>
              </a:rPr>
              <a:t>一切人员在提升架、吊机的吊篮上落及在提升架井口私自开动任何施工机械及驳接、拆除、电线、电器。</a:t>
            </a:r>
          </a:p>
          <a:p>
            <a:pPr marL="342900" indent="-342900" algn="just" eaLnBrk="1" hangingPunct="1">
              <a:lnSpc>
                <a:spcPct val="110000"/>
              </a:lnSpc>
              <a:buFont typeface="+mj-lt"/>
              <a:buAutoNum type="arabicPeriod"/>
            </a:pPr>
            <a:r>
              <a:rPr lang="zh-CN" altLang="en-US" sz="1800" dirty="0" smtClean="0">
                <a:cs typeface="+mn-ea"/>
                <a:sym typeface="+mn-lt"/>
              </a:rPr>
              <a:t>严禁</a:t>
            </a:r>
            <a:r>
              <a:rPr lang="zh-CN" altLang="en-US" sz="1800" dirty="0">
                <a:cs typeface="+mn-ea"/>
                <a:sym typeface="+mn-lt"/>
              </a:rPr>
              <a:t>非专业人员私自开动任何施工机械及驳接、折除电线、电器。</a:t>
            </a:r>
          </a:p>
          <a:p>
            <a:pPr marL="342900" indent="-342900" algn="just" eaLnBrk="1" hangingPunct="1">
              <a:lnSpc>
                <a:spcPct val="110000"/>
              </a:lnSpc>
              <a:buFont typeface="+mj-lt"/>
              <a:buAutoNum type="arabicPeriod"/>
            </a:pPr>
            <a:r>
              <a:rPr lang="zh-CN" altLang="en-US" sz="1800" dirty="0" smtClean="0">
                <a:cs typeface="+mn-ea"/>
                <a:sym typeface="+mn-lt"/>
              </a:rPr>
              <a:t>严禁</a:t>
            </a:r>
            <a:r>
              <a:rPr lang="zh-CN" altLang="en-US" sz="1800" dirty="0">
                <a:cs typeface="+mn-ea"/>
                <a:sym typeface="+mn-lt"/>
              </a:rPr>
              <a:t>在操作现场（包括在车间、工场）玩耍、吵闹和从高处抛掷材料、工具、砖石、砂泥及一切灰尘物。</a:t>
            </a:r>
          </a:p>
          <a:p>
            <a:pPr marL="342900" indent="-342900" algn="just" eaLnBrk="1" hangingPunct="1">
              <a:lnSpc>
                <a:spcPct val="110000"/>
              </a:lnSpc>
              <a:buFont typeface="+mj-lt"/>
              <a:buAutoNum type="arabicPeriod"/>
            </a:pPr>
            <a:r>
              <a:rPr lang="zh-CN" altLang="en-US" sz="1800" dirty="0" smtClean="0">
                <a:cs typeface="+mn-ea"/>
                <a:sym typeface="+mn-lt"/>
              </a:rPr>
              <a:t>严禁</a:t>
            </a:r>
            <a:r>
              <a:rPr lang="zh-CN" altLang="en-US" sz="1800" dirty="0">
                <a:cs typeface="+mn-ea"/>
                <a:sym typeface="+mn-lt"/>
              </a:rPr>
              <a:t>土方工程不按规定放坡或不加支撑的深基坑开挖施工。</a:t>
            </a:r>
          </a:p>
          <a:p>
            <a:pPr marL="342900" indent="-342900" algn="just" eaLnBrk="1" hangingPunct="1">
              <a:lnSpc>
                <a:spcPct val="110000"/>
              </a:lnSpc>
              <a:buFont typeface="+mj-lt"/>
              <a:buAutoNum type="arabicPeriod"/>
            </a:pPr>
            <a:r>
              <a:rPr lang="zh-CN" altLang="en-US" sz="1800" dirty="0" smtClean="0">
                <a:cs typeface="+mn-ea"/>
                <a:sym typeface="+mn-lt"/>
              </a:rPr>
              <a:t>严禁</a:t>
            </a:r>
            <a:r>
              <a:rPr lang="zh-CN" altLang="en-US" sz="1800" dirty="0">
                <a:cs typeface="+mn-ea"/>
                <a:sym typeface="+mn-lt"/>
              </a:rPr>
              <a:t>在不设栏杆或其它安全措施的高处作业和单层墙上面行走。</a:t>
            </a:r>
          </a:p>
          <a:p>
            <a:pPr marL="342900" indent="-342900" algn="just" eaLnBrk="1" hangingPunct="1">
              <a:lnSpc>
                <a:spcPct val="110000"/>
              </a:lnSpc>
              <a:buFont typeface="+mj-lt"/>
              <a:buAutoNum type="arabicPeriod"/>
            </a:pPr>
            <a:r>
              <a:rPr lang="zh-CN" altLang="en-US" sz="1800" dirty="0" smtClean="0">
                <a:cs typeface="+mn-ea"/>
                <a:sym typeface="+mn-lt"/>
              </a:rPr>
              <a:t>严禁</a:t>
            </a:r>
            <a:r>
              <a:rPr lang="zh-CN" altLang="en-US" sz="1800" dirty="0">
                <a:cs typeface="+mn-ea"/>
                <a:sym typeface="+mn-lt"/>
              </a:rPr>
              <a:t>在未设安全措施的同一部位上同时进行上下交叉作业。</a:t>
            </a:r>
          </a:p>
          <a:p>
            <a:pPr marL="342900" indent="-342900" algn="just" eaLnBrk="1" hangingPunct="1">
              <a:lnSpc>
                <a:spcPct val="110000"/>
              </a:lnSpc>
              <a:buFont typeface="+mj-lt"/>
              <a:buAutoNum type="arabicPeriod"/>
            </a:pPr>
            <a:r>
              <a:rPr lang="zh-CN" altLang="en-US" sz="1800" dirty="0" smtClean="0">
                <a:cs typeface="+mn-ea"/>
                <a:sym typeface="+mn-lt"/>
              </a:rPr>
              <a:t>严禁</a:t>
            </a:r>
            <a:r>
              <a:rPr lang="zh-CN" altLang="en-US" sz="1800" dirty="0">
                <a:cs typeface="+mn-ea"/>
                <a:sym typeface="+mn-lt"/>
              </a:rPr>
              <a:t>带小孩进入施工现场（包括车间、工场）作业。</a:t>
            </a:r>
          </a:p>
          <a:p>
            <a:pPr marL="342900" indent="-342900" algn="just" eaLnBrk="1" hangingPunct="1">
              <a:lnSpc>
                <a:spcPct val="110000"/>
              </a:lnSpc>
              <a:buFont typeface="+mj-lt"/>
              <a:buAutoNum type="arabicPeriod"/>
            </a:pPr>
            <a:r>
              <a:rPr lang="zh-CN" altLang="en-US" sz="1800" dirty="0" smtClean="0">
                <a:cs typeface="+mn-ea"/>
                <a:sym typeface="+mn-lt"/>
              </a:rPr>
              <a:t>严禁</a:t>
            </a:r>
            <a:r>
              <a:rPr lang="zh-CN" altLang="en-US" sz="1800" dirty="0">
                <a:cs typeface="+mn-ea"/>
                <a:sym typeface="+mn-lt"/>
              </a:rPr>
              <a:t>在高压电源的危险区域进行冒险作业及不穿绝缘水鞋进行操作水磨石机，严禁用手直接提拿灯头，电线移动照明。</a:t>
            </a:r>
          </a:p>
          <a:p>
            <a:pPr marL="342900" indent="-342900" algn="just" eaLnBrk="1" hangingPunct="1">
              <a:lnSpc>
                <a:spcPct val="110000"/>
              </a:lnSpc>
              <a:buFont typeface="+mj-lt"/>
              <a:buAutoNum type="arabicPeriod"/>
            </a:pPr>
            <a:r>
              <a:rPr lang="zh-CN" altLang="en-US" sz="1800" dirty="0" smtClean="0">
                <a:cs typeface="+mn-ea"/>
                <a:sym typeface="+mn-lt"/>
              </a:rPr>
              <a:t>严禁</a:t>
            </a:r>
            <a:r>
              <a:rPr lang="zh-CN" altLang="en-US" sz="1800" dirty="0">
                <a:cs typeface="+mn-ea"/>
                <a:sym typeface="+mn-lt"/>
              </a:rPr>
              <a:t>在有危险品、易燃品、木工棚场的现场，仓库吸烟、生火。 </a:t>
            </a:r>
          </a:p>
        </p:txBody>
      </p:sp>
    </p:spTree>
    <p:extLst>
      <p:ext uri="{BB962C8B-B14F-4D97-AF65-F5344CB8AC3E}">
        <p14:creationId xmlns:p14="http://schemas.microsoft.com/office/powerpoint/2010/main" val="29265414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left)">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wipe(left)">
                                      <p:cBhvr>
                                        <p:cTn id="37" dur="5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wipe(left)">
                                      <p:cBhvr>
                                        <p:cTn id="42" dur="500"/>
                                        <p:tgtEl>
                                          <p:spTgt spid="61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wipe(left)">
                                      <p:cBhvr>
                                        <p:cTn id="47" dur="500"/>
                                        <p:tgtEl>
                                          <p:spTgt spid="61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47">
                                            <p:txEl>
                                              <p:pRg st="9" end="9"/>
                                            </p:txEl>
                                          </p:spTgt>
                                        </p:tgtEl>
                                        <p:attrNameLst>
                                          <p:attrName>style.visibility</p:attrName>
                                        </p:attrNameLst>
                                      </p:cBhvr>
                                      <p:to>
                                        <p:strVal val="visible"/>
                                      </p:to>
                                    </p:set>
                                    <p:animEffect transition="in" filter="wipe(left)">
                                      <p:cBhvr>
                                        <p:cTn id="52"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FDE224-3584-4F38-B087-6A8C8C30A8A1}"/>
              </a:ext>
            </a:extLst>
          </p:cNvPr>
          <p:cNvSpPr>
            <a:spLocks noGrp="1" noChangeArrowheads="1"/>
          </p:cNvSpPr>
          <p:nvPr>
            <p:ph type="body" idx="4294967295"/>
          </p:nvPr>
        </p:nvSpPr>
        <p:spPr>
          <a:xfrm>
            <a:off x="711200" y="2139306"/>
            <a:ext cx="10807700"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卷扬机应安装在坚实平稳、视线良好的地方，机座下应用方木垫起</a:t>
            </a:r>
            <a:r>
              <a:rPr kumimoji="1" lang="zh-CN" altLang="en-US" sz="1600" dirty="0" smtClean="0">
                <a:solidFill>
                  <a:prstClr val="black"/>
                </a:solidFill>
                <a:cs typeface="+mn-ea"/>
                <a:sym typeface="+mn-lt"/>
              </a:rPr>
              <a:t>，搭设</a:t>
            </a:r>
            <a:r>
              <a:rPr kumimoji="1" lang="zh-CN" altLang="en-US" sz="1600" dirty="0">
                <a:solidFill>
                  <a:prstClr val="black"/>
                </a:solidFill>
                <a:cs typeface="+mn-ea"/>
                <a:sym typeface="+mn-lt"/>
              </a:rPr>
              <a:t>防砸防雨工作棚。</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卷扬机的地锚必须单设，不得利用树木、电线杆、建筑物代替地锚</a:t>
            </a:r>
            <a:r>
              <a:rPr kumimoji="1" lang="zh-CN" altLang="en-US" sz="1600" dirty="0" smtClean="0">
                <a:solidFill>
                  <a:prstClr val="black"/>
                </a:solidFill>
                <a:cs typeface="+mn-ea"/>
                <a:sym typeface="+mn-lt"/>
              </a:rPr>
              <a:t>，固定</a:t>
            </a:r>
            <a:r>
              <a:rPr kumimoji="1" lang="zh-CN" altLang="en-US" sz="1600" dirty="0">
                <a:solidFill>
                  <a:prstClr val="black"/>
                </a:solidFill>
                <a:cs typeface="+mn-ea"/>
                <a:sym typeface="+mn-lt"/>
              </a:rPr>
              <a:t>好的卷扬机应在机座两侧各打下两根钢管防止使用时机座左右滑 </a:t>
            </a:r>
            <a:r>
              <a:rPr kumimoji="1" lang="zh-CN" altLang="en-US" sz="1600" dirty="0" smtClean="0">
                <a:solidFill>
                  <a:prstClr val="black"/>
                </a:solidFill>
                <a:cs typeface="+mn-ea"/>
                <a:sym typeface="+mn-lt"/>
              </a:rPr>
              <a:t>动</a:t>
            </a:r>
            <a:r>
              <a:rPr kumimoji="1" lang="zh-CN" altLang="en-US" sz="1600" dirty="0">
                <a:solidFill>
                  <a:prstClr val="black"/>
                </a:solidFill>
                <a:cs typeface="+mn-ea"/>
                <a:sym typeface="+mn-lt"/>
              </a:rPr>
              <a:t>。</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导向滑轮不得使用开口滑轮，钢丝绳的型号应根据载重量计算选用</a:t>
            </a:r>
            <a:r>
              <a:rPr kumimoji="1" lang="zh-CN" altLang="en-US" sz="1600" dirty="0" smtClean="0">
                <a:solidFill>
                  <a:prstClr val="black"/>
                </a:solidFill>
                <a:cs typeface="+mn-ea"/>
                <a:sym typeface="+mn-lt"/>
              </a:rPr>
              <a:t>，钢丝绳</a:t>
            </a:r>
            <a:r>
              <a:rPr kumimoji="1" lang="zh-CN" altLang="en-US" sz="1600" dirty="0">
                <a:solidFill>
                  <a:prstClr val="black"/>
                </a:solidFill>
                <a:cs typeface="+mn-ea"/>
                <a:sym typeface="+mn-lt"/>
              </a:rPr>
              <a:t>在使用中不得拖地打弯，不得使用油芯外露和压扁的钢丝绳</a:t>
            </a:r>
            <a:r>
              <a:rPr kumimoji="1" lang="zh-CN" altLang="en-US" sz="1600" dirty="0" smtClean="0">
                <a:solidFill>
                  <a:prstClr val="black"/>
                </a:solidFill>
                <a:cs typeface="+mn-ea"/>
                <a:sym typeface="+mn-lt"/>
              </a:rPr>
              <a:t>，在</a:t>
            </a:r>
            <a:r>
              <a:rPr kumimoji="1" lang="zh-CN" altLang="en-US" sz="1600" dirty="0">
                <a:solidFill>
                  <a:prstClr val="black"/>
                </a:solidFill>
                <a:cs typeface="+mn-ea"/>
                <a:sym typeface="+mn-lt"/>
              </a:rPr>
              <a:t>卷筒上保持三圈以上的安全圈，并排列整齐。卷筒钢丝绳缠乱时</a:t>
            </a:r>
            <a:r>
              <a:rPr kumimoji="1" lang="zh-CN" altLang="en-US" sz="1600" dirty="0" smtClean="0">
                <a:solidFill>
                  <a:prstClr val="black"/>
                </a:solidFill>
                <a:cs typeface="+mn-ea"/>
                <a:sym typeface="+mn-lt"/>
              </a:rPr>
              <a:t>，必须</a:t>
            </a:r>
            <a:r>
              <a:rPr kumimoji="1" lang="zh-CN" altLang="en-US" sz="1600" dirty="0">
                <a:solidFill>
                  <a:prstClr val="black"/>
                </a:solidFill>
                <a:cs typeface="+mn-ea"/>
                <a:sym typeface="+mn-lt"/>
              </a:rPr>
              <a:t>由两人配合缠绕，一人操作，一人在</a:t>
            </a:r>
            <a:r>
              <a:rPr kumimoji="1" lang="en-US" altLang="zh-CN" sz="1600" dirty="0">
                <a:solidFill>
                  <a:prstClr val="black"/>
                </a:solidFill>
                <a:cs typeface="+mn-ea"/>
                <a:sym typeface="+mn-lt"/>
              </a:rPr>
              <a:t>5M</a:t>
            </a:r>
            <a:r>
              <a:rPr kumimoji="1" lang="zh-CN" altLang="en-US" sz="1600" dirty="0">
                <a:solidFill>
                  <a:prstClr val="black"/>
                </a:solidFill>
                <a:cs typeface="+mn-ea"/>
                <a:sym typeface="+mn-lt"/>
              </a:rPr>
              <a:t>以外用手引导，严禁</a:t>
            </a:r>
            <a:r>
              <a:rPr kumimoji="1" lang="zh-CN" altLang="en-US" sz="1600" dirty="0" smtClean="0">
                <a:solidFill>
                  <a:prstClr val="black"/>
                </a:solidFill>
                <a:cs typeface="+mn-ea"/>
                <a:sym typeface="+mn-lt"/>
              </a:rPr>
              <a:t>一人</a:t>
            </a:r>
            <a:r>
              <a:rPr kumimoji="1" lang="zh-CN" altLang="en-US" sz="1600" dirty="0">
                <a:solidFill>
                  <a:prstClr val="black"/>
                </a:solidFill>
                <a:cs typeface="+mn-ea"/>
                <a:sym typeface="+mn-lt"/>
              </a:rPr>
              <a:t>用手、脚引导缠绕，防止把手或脚绞进去发生事故。</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使用前检查刹车制动是否灵敏，卷扬机、井架、吊盘有无异常，</a:t>
            </a:r>
            <a:r>
              <a:rPr kumimoji="1" lang="zh-CN" altLang="en-US" sz="1600" dirty="0" smtClean="0">
                <a:solidFill>
                  <a:prstClr val="black"/>
                </a:solidFill>
                <a:cs typeface="+mn-ea"/>
                <a:sym typeface="+mn-lt"/>
              </a:rPr>
              <a:t>机身、井架</a:t>
            </a:r>
            <a:r>
              <a:rPr kumimoji="1" lang="zh-CN" altLang="en-US" sz="1600" dirty="0">
                <a:solidFill>
                  <a:prstClr val="black"/>
                </a:solidFill>
                <a:cs typeface="+mn-ea"/>
                <a:sym typeface="+mn-lt"/>
              </a:rPr>
              <a:t>是否牢固可靠，传动部位防护是否齐全有效，各部连接</a:t>
            </a:r>
            <a:r>
              <a:rPr kumimoji="1" lang="zh-CN" altLang="en-US" sz="1600" dirty="0" smtClean="0">
                <a:solidFill>
                  <a:prstClr val="black"/>
                </a:solidFill>
                <a:cs typeface="+mn-ea"/>
                <a:sym typeface="+mn-lt"/>
              </a:rPr>
              <a:t>紧固件是否</a:t>
            </a:r>
            <a:r>
              <a:rPr kumimoji="1" lang="zh-CN" altLang="en-US" sz="1600" dirty="0">
                <a:solidFill>
                  <a:prstClr val="black"/>
                </a:solidFill>
                <a:cs typeface="+mn-ea"/>
                <a:sym typeface="+mn-lt"/>
              </a:rPr>
              <a:t>完好可靠。经检查试运转合格后，方准操作。司机必须持</a:t>
            </a:r>
            <a:r>
              <a:rPr kumimoji="1" lang="zh-CN" altLang="en-US" sz="1600" dirty="0" smtClean="0">
                <a:solidFill>
                  <a:prstClr val="black"/>
                </a:solidFill>
                <a:cs typeface="+mn-ea"/>
                <a:sym typeface="+mn-lt"/>
              </a:rPr>
              <a:t>上岗证</a:t>
            </a:r>
            <a:r>
              <a:rPr kumimoji="1" lang="zh-CN" altLang="en-US" sz="1600" dirty="0">
                <a:solidFill>
                  <a:prstClr val="black"/>
                </a:solidFill>
                <a:cs typeface="+mn-ea"/>
                <a:sym typeface="+mn-lt"/>
              </a:rPr>
              <a:t>操作，吊盘内严禁乘人上下，吊盘前后应设防护门。提升架</a:t>
            </a:r>
            <a:r>
              <a:rPr kumimoji="1" lang="zh-CN" altLang="en-US" sz="1600" dirty="0" smtClean="0">
                <a:solidFill>
                  <a:prstClr val="black"/>
                </a:solidFill>
                <a:cs typeface="+mn-ea"/>
                <a:sym typeface="+mn-lt"/>
              </a:rPr>
              <a:t>天轮下</a:t>
            </a:r>
            <a:r>
              <a:rPr kumimoji="1" lang="en-US" altLang="zh-CN" sz="1600" dirty="0">
                <a:solidFill>
                  <a:prstClr val="black"/>
                </a:solidFill>
                <a:cs typeface="+mn-ea"/>
                <a:sym typeface="+mn-lt"/>
              </a:rPr>
              <a:t>4M</a:t>
            </a:r>
            <a:r>
              <a:rPr kumimoji="1" lang="zh-CN" altLang="en-US" sz="1600" dirty="0">
                <a:solidFill>
                  <a:prstClr val="black"/>
                </a:solidFill>
                <a:cs typeface="+mn-ea"/>
                <a:sym typeface="+mn-lt"/>
              </a:rPr>
              <a:t>处设超高限位器，防止吊盘冲顶拉倒提升架。</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工作中遇到停电，司机将吊盘放到地面，不得悬挂在半空。工作完毕</a:t>
            </a:r>
            <a:r>
              <a:rPr kumimoji="1" lang="zh-CN" altLang="en-US" sz="1600" dirty="0" smtClean="0">
                <a:solidFill>
                  <a:prstClr val="black"/>
                </a:solidFill>
                <a:cs typeface="+mn-ea"/>
                <a:sym typeface="+mn-lt"/>
              </a:rPr>
              <a:t>，拉闸</a:t>
            </a:r>
            <a:r>
              <a:rPr kumimoji="1" lang="zh-CN" altLang="en-US" sz="1600" dirty="0">
                <a:solidFill>
                  <a:prstClr val="black"/>
                </a:solidFill>
                <a:cs typeface="+mn-ea"/>
                <a:sym typeface="+mn-lt"/>
              </a:rPr>
              <a:t>断电，锁好闸箱。</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每天检查钢丝绳、天轮、地滑轮的运转情况，每周加一次油。</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司机必须听清联络信号后方准开动卷扬机。</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吊笼无安全门、卸料平台无安全门不准开车</a:t>
            </a:r>
            <a:r>
              <a:rPr kumimoji="1" lang="zh-CN" altLang="en-US" sz="1600" dirty="0" smtClean="0">
                <a:solidFill>
                  <a:prstClr val="black"/>
                </a:solidFill>
                <a:cs typeface="+mn-ea"/>
                <a:sym typeface="+mn-lt"/>
              </a:rPr>
              <a:t>。</a:t>
            </a:r>
            <a:endParaRPr kumimoji="1" lang="zh-CN" altLang="en-US" sz="1600" dirty="0">
              <a:solidFill>
                <a:prstClr val="black"/>
              </a:solidFill>
              <a:cs typeface="+mn-ea"/>
              <a:sym typeface="+mn-lt"/>
            </a:endParaRPr>
          </a:p>
          <a:p>
            <a:pPr marL="342900" indent="-342900" defTabSz="457200">
              <a:lnSpc>
                <a:spcPct val="130000"/>
              </a:lnSpc>
              <a:spcBef>
                <a:spcPct val="0"/>
              </a:spcBef>
              <a:buFont typeface="+mj-ea"/>
              <a:buAutoNum type="circleNumDbPlain"/>
            </a:pPr>
            <a:endParaRPr kumimoji="1" lang="en-US" altLang="zh-CN" sz="1600" dirty="0">
              <a:solidFill>
                <a:prstClr val="black"/>
              </a:solidFill>
              <a:cs typeface="+mn-ea"/>
              <a:sym typeface="+mn-lt"/>
            </a:endParaRPr>
          </a:p>
        </p:txBody>
      </p:sp>
      <p:sp>
        <p:nvSpPr>
          <p:cNvPr id="5" name="矩形 4"/>
          <p:cNvSpPr/>
          <p:nvPr/>
        </p:nvSpPr>
        <p:spPr>
          <a:xfrm>
            <a:off x="1612901" y="1417475"/>
            <a:ext cx="4902200"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848782" y="1535249"/>
            <a:ext cx="5402917"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a:solidFill>
                  <a:schemeClr val="bg1"/>
                </a:solidFill>
                <a:latin typeface="+mn-lt"/>
                <a:ea typeface="+mn-ea"/>
                <a:cs typeface="+mn-ea"/>
                <a:sym typeface="+mn-lt"/>
              </a:rPr>
              <a:t>卷扬机</a:t>
            </a:r>
            <a:r>
              <a:rPr lang="zh-CN" altLang="en-US" sz="2800" b="1" spc="300" dirty="0" smtClean="0">
                <a:solidFill>
                  <a:schemeClr val="bg1"/>
                </a:solidFill>
                <a:latin typeface="+mn-lt"/>
                <a:ea typeface="+mn-ea"/>
                <a:cs typeface="+mn-ea"/>
                <a:sym typeface="+mn-lt"/>
              </a:rPr>
              <a:t>操作安全技术交底</a:t>
            </a:r>
            <a:endParaRPr lang="zh-CN" altLang="en-US" sz="2800" b="1" spc="300" dirty="0">
              <a:solidFill>
                <a:schemeClr val="bg1"/>
              </a:solidFill>
              <a:latin typeface="+mn-lt"/>
              <a:ea typeface="+mn-ea"/>
              <a:cs typeface="+mn-ea"/>
              <a:sym typeface="+mn-lt"/>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3669" y="1388741"/>
            <a:ext cx="863882" cy="750565"/>
          </a:xfrm>
          <a:prstGeom prst="rect">
            <a:avLst/>
          </a:prstGeom>
        </p:spPr>
      </p:pic>
    </p:spTree>
    <p:extLst>
      <p:ext uri="{BB962C8B-B14F-4D97-AF65-F5344CB8AC3E}">
        <p14:creationId xmlns:p14="http://schemas.microsoft.com/office/powerpoint/2010/main" val="15832449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8370">
                                            <p:txEl>
                                              <p:pRg st="0" end="0"/>
                                            </p:txEl>
                                          </p:spTgt>
                                        </p:tgtEl>
                                        <p:attrNameLst>
                                          <p:attrName>style.visibility</p:attrName>
                                        </p:attrNameLst>
                                      </p:cBhvr>
                                      <p:to>
                                        <p:strVal val="visible"/>
                                      </p:to>
                                    </p:set>
                                    <p:animEffect transition="in" filter="randombar(horizontal)">
                                      <p:cBhvr>
                                        <p:cTn id="24" dur="500"/>
                                        <p:tgtEl>
                                          <p:spTgt spid="5837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8370">
                                            <p:txEl>
                                              <p:pRg st="1" end="1"/>
                                            </p:txEl>
                                          </p:spTgt>
                                        </p:tgtEl>
                                        <p:attrNameLst>
                                          <p:attrName>style.visibility</p:attrName>
                                        </p:attrNameLst>
                                      </p:cBhvr>
                                      <p:to>
                                        <p:strVal val="visible"/>
                                      </p:to>
                                    </p:set>
                                    <p:animEffect transition="in" filter="randombar(horizontal)">
                                      <p:cBhvr>
                                        <p:cTn id="29" dur="500"/>
                                        <p:tgtEl>
                                          <p:spTgt spid="5837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8370">
                                            <p:txEl>
                                              <p:pRg st="2" end="2"/>
                                            </p:txEl>
                                          </p:spTgt>
                                        </p:tgtEl>
                                        <p:attrNameLst>
                                          <p:attrName>style.visibility</p:attrName>
                                        </p:attrNameLst>
                                      </p:cBhvr>
                                      <p:to>
                                        <p:strVal val="visible"/>
                                      </p:to>
                                    </p:set>
                                    <p:animEffect transition="in" filter="randombar(horizontal)">
                                      <p:cBhvr>
                                        <p:cTn id="34" dur="500"/>
                                        <p:tgtEl>
                                          <p:spTgt spid="5837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8370">
                                            <p:txEl>
                                              <p:pRg st="3" end="3"/>
                                            </p:txEl>
                                          </p:spTgt>
                                        </p:tgtEl>
                                        <p:attrNameLst>
                                          <p:attrName>style.visibility</p:attrName>
                                        </p:attrNameLst>
                                      </p:cBhvr>
                                      <p:to>
                                        <p:strVal val="visible"/>
                                      </p:to>
                                    </p:set>
                                    <p:animEffect transition="in" filter="randombar(horizontal)">
                                      <p:cBhvr>
                                        <p:cTn id="39" dur="500"/>
                                        <p:tgtEl>
                                          <p:spTgt spid="5837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8370">
                                            <p:txEl>
                                              <p:pRg st="4" end="4"/>
                                            </p:txEl>
                                          </p:spTgt>
                                        </p:tgtEl>
                                        <p:attrNameLst>
                                          <p:attrName>style.visibility</p:attrName>
                                        </p:attrNameLst>
                                      </p:cBhvr>
                                      <p:to>
                                        <p:strVal val="visible"/>
                                      </p:to>
                                    </p:set>
                                    <p:animEffect transition="in" filter="randombar(horizontal)">
                                      <p:cBhvr>
                                        <p:cTn id="44" dur="500"/>
                                        <p:tgtEl>
                                          <p:spTgt spid="58370">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8370">
                                            <p:txEl>
                                              <p:pRg st="5" end="5"/>
                                            </p:txEl>
                                          </p:spTgt>
                                        </p:tgtEl>
                                        <p:attrNameLst>
                                          <p:attrName>style.visibility</p:attrName>
                                        </p:attrNameLst>
                                      </p:cBhvr>
                                      <p:to>
                                        <p:strVal val="visible"/>
                                      </p:to>
                                    </p:set>
                                    <p:animEffect transition="in" filter="randombar(horizontal)">
                                      <p:cBhvr>
                                        <p:cTn id="49" dur="500"/>
                                        <p:tgtEl>
                                          <p:spTgt spid="58370">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8370">
                                            <p:txEl>
                                              <p:pRg st="6" end="6"/>
                                            </p:txEl>
                                          </p:spTgt>
                                        </p:tgtEl>
                                        <p:attrNameLst>
                                          <p:attrName>style.visibility</p:attrName>
                                        </p:attrNameLst>
                                      </p:cBhvr>
                                      <p:to>
                                        <p:strVal val="visible"/>
                                      </p:to>
                                    </p:set>
                                    <p:animEffect transition="in" filter="randombar(horizontal)">
                                      <p:cBhvr>
                                        <p:cTn id="54" dur="500"/>
                                        <p:tgtEl>
                                          <p:spTgt spid="58370">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58370">
                                            <p:txEl>
                                              <p:pRg st="7" end="7"/>
                                            </p:txEl>
                                          </p:spTgt>
                                        </p:tgtEl>
                                        <p:attrNameLst>
                                          <p:attrName>style.visibility</p:attrName>
                                        </p:attrNameLst>
                                      </p:cBhvr>
                                      <p:to>
                                        <p:strVal val="visible"/>
                                      </p:to>
                                    </p:set>
                                    <p:animEffect transition="in" filter="randombar(horizontal)">
                                      <p:cBhvr>
                                        <p:cTn id="59" dur="500"/>
                                        <p:tgtEl>
                                          <p:spTgt spid="583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P spid="5"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B3DEF9-D5F5-4FB6-B939-8D647295DADB}"/>
              </a:ext>
            </a:extLst>
          </p:cNvPr>
          <p:cNvSpPr>
            <a:spLocks noGrp="1" noChangeArrowheads="1"/>
          </p:cNvSpPr>
          <p:nvPr>
            <p:ph type="body" idx="4294967295"/>
          </p:nvPr>
        </p:nvSpPr>
        <p:spPr>
          <a:xfrm>
            <a:off x="727969" y="2592388"/>
            <a:ext cx="977493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搅拌机按施工平面图位置安置在坚实平整的地方，不准以</a:t>
            </a:r>
            <a:r>
              <a:rPr kumimoji="1" lang="zh-CN" altLang="en-US" sz="1600" dirty="0" smtClean="0">
                <a:solidFill>
                  <a:prstClr val="black"/>
                </a:solidFill>
                <a:cs typeface="+mn-ea"/>
                <a:sym typeface="+mn-lt"/>
              </a:rPr>
              <a:t>轮 </a:t>
            </a:r>
            <a:r>
              <a:rPr kumimoji="1" lang="zh-CN" altLang="en-US" sz="1600" dirty="0">
                <a:solidFill>
                  <a:prstClr val="black"/>
                </a:solidFill>
                <a:cs typeface="+mn-ea"/>
                <a:sym typeface="+mn-lt"/>
              </a:rPr>
              <a:t>胎代替支撑。轮胎卸下保管好。搭设防雨或保温防护棚应</a:t>
            </a:r>
            <a:r>
              <a:rPr kumimoji="1" lang="zh-CN" altLang="en-US" sz="1600" dirty="0" smtClean="0">
                <a:solidFill>
                  <a:prstClr val="black"/>
                </a:solidFill>
                <a:cs typeface="+mn-ea"/>
                <a:sym typeface="+mn-lt"/>
              </a:rPr>
              <a:t>设绝缘</a:t>
            </a:r>
            <a:r>
              <a:rPr kumimoji="1" lang="zh-CN" altLang="en-US" sz="1600" dirty="0">
                <a:solidFill>
                  <a:prstClr val="black"/>
                </a:solidFill>
                <a:cs typeface="+mn-ea"/>
                <a:sym typeface="+mn-lt"/>
              </a:rPr>
              <a:t>操作台，用支架或支脚筒架稳，棚顶材料要防砸。</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开机前检查离合器、制动器、防护装置、钢丝绳轨道、</a:t>
            </a:r>
            <a:r>
              <a:rPr kumimoji="1" lang="zh-CN" altLang="en-US" sz="1600" dirty="0" smtClean="0">
                <a:solidFill>
                  <a:prstClr val="black"/>
                </a:solidFill>
                <a:cs typeface="+mn-ea"/>
                <a:sym typeface="+mn-lt"/>
              </a:rPr>
              <a:t>滑轮是否</a:t>
            </a:r>
            <a:r>
              <a:rPr kumimoji="1" lang="zh-CN" altLang="en-US" sz="1600" dirty="0">
                <a:solidFill>
                  <a:prstClr val="black"/>
                </a:solidFill>
                <a:cs typeface="+mn-ea"/>
                <a:sym typeface="+mn-lt"/>
              </a:rPr>
              <a:t>良好，确认无问题后方可开机搅拌。</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操作人员持证上岗，开机后，思想集中；坚守岗位，不得</a:t>
            </a:r>
            <a:r>
              <a:rPr kumimoji="1" lang="zh-CN" altLang="en-US" sz="1600" dirty="0" smtClean="0">
                <a:solidFill>
                  <a:prstClr val="black"/>
                </a:solidFill>
                <a:cs typeface="+mn-ea"/>
                <a:sym typeface="+mn-lt"/>
              </a:rPr>
              <a:t>擅离职守</a:t>
            </a:r>
            <a:r>
              <a:rPr kumimoji="1" lang="zh-CN" altLang="en-US" sz="1600" dirty="0">
                <a:solidFill>
                  <a:prstClr val="black"/>
                </a:solidFill>
                <a:cs typeface="+mn-ea"/>
                <a:sym typeface="+mn-lt"/>
              </a:rPr>
              <a:t>；机械运转时，不得在转筒内用工具扒料防止伤人。</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料斗提升时严禁在料斗下行走，料斗坑需清理时，必须挂</a:t>
            </a:r>
            <a:r>
              <a:rPr kumimoji="1" lang="zh-CN" altLang="en-US" sz="1600" dirty="0" smtClean="0">
                <a:solidFill>
                  <a:prstClr val="black"/>
                </a:solidFill>
                <a:cs typeface="+mn-ea"/>
                <a:sym typeface="+mn-lt"/>
              </a:rPr>
              <a:t>好保险</a:t>
            </a:r>
            <a:r>
              <a:rPr kumimoji="1" lang="zh-CN" altLang="en-US" sz="1600" dirty="0">
                <a:solidFill>
                  <a:prstClr val="black"/>
                </a:solidFill>
                <a:cs typeface="+mn-ea"/>
                <a:sym typeface="+mn-lt"/>
              </a:rPr>
              <a:t>链后再清理。</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修理和清理转筒粘贴结物时，必须切断电源，在电闸箱</a:t>
            </a:r>
            <a:r>
              <a:rPr kumimoji="1" lang="zh-CN" altLang="en-US" sz="1600" dirty="0" smtClean="0">
                <a:solidFill>
                  <a:prstClr val="black"/>
                </a:solidFill>
                <a:cs typeface="+mn-ea"/>
                <a:sym typeface="+mn-lt"/>
              </a:rPr>
              <a:t>上挂“禁止合闸”</a:t>
            </a:r>
            <a:r>
              <a:rPr kumimoji="1" lang="zh-CN" altLang="en-US" sz="1600" dirty="0">
                <a:solidFill>
                  <a:prstClr val="black"/>
                </a:solidFill>
                <a:cs typeface="+mn-ea"/>
                <a:sym typeface="+mn-lt"/>
              </a:rPr>
              <a:t>标牌，设专人看护，避免伤害事故。</a:t>
            </a:r>
          </a:p>
          <a:p>
            <a:pPr marL="342900" indent="-342900" defTabSz="457200">
              <a:lnSpc>
                <a:spcPct val="130000"/>
              </a:lnSpc>
              <a:spcBef>
                <a:spcPct val="0"/>
              </a:spcBef>
              <a:buFont typeface="+mj-ea"/>
              <a:buAutoNum type="circleNumDbPlain"/>
            </a:pPr>
            <a:r>
              <a:rPr kumimoji="1" lang="zh-CN" altLang="en-US" sz="1600" dirty="0">
                <a:solidFill>
                  <a:prstClr val="black"/>
                </a:solidFill>
                <a:cs typeface="+mn-ea"/>
                <a:sym typeface="+mn-lt"/>
              </a:rPr>
              <a:t>工作完毕后涮转筒的废水应流入沉淀池内，不准到处乱放</a:t>
            </a:r>
            <a:r>
              <a:rPr kumimoji="1" lang="zh-CN" altLang="en-US" sz="1600" dirty="0" smtClean="0">
                <a:solidFill>
                  <a:prstClr val="black"/>
                </a:solidFill>
                <a:cs typeface="+mn-ea"/>
                <a:sym typeface="+mn-lt"/>
              </a:rPr>
              <a:t>废水</a:t>
            </a:r>
            <a:r>
              <a:rPr kumimoji="1" lang="zh-CN" altLang="en-US" sz="1600" dirty="0">
                <a:solidFill>
                  <a:prstClr val="black"/>
                </a:solidFill>
                <a:cs typeface="+mn-ea"/>
                <a:sym typeface="+mn-lt"/>
              </a:rPr>
              <a:t>，人离机断电，锁好闸箱。</a:t>
            </a:r>
          </a:p>
          <a:p>
            <a:pPr marL="342900" indent="-342900" defTabSz="457200">
              <a:lnSpc>
                <a:spcPct val="130000"/>
              </a:lnSpc>
              <a:spcBef>
                <a:spcPct val="0"/>
              </a:spcBef>
              <a:buFont typeface="+mj-ea"/>
              <a:buAutoNum type="circleNumDbPlain"/>
            </a:pPr>
            <a:endParaRPr kumimoji="1" lang="en-US" altLang="zh-CN" sz="1600" dirty="0">
              <a:solidFill>
                <a:prstClr val="black"/>
              </a:solidFill>
              <a:cs typeface="+mn-ea"/>
              <a:sym typeface="+mn-lt"/>
            </a:endParaRPr>
          </a:p>
        </p:txBody>
      </p:sp>
      <p:sp>
        <p:nvSpPr>
          <p:cNvPr id="5" name="矩形 4"/>
          <p:cNvSpPr/>
          <p:nvPr/>
        </p:nvSpPr>
        <p:spPr>
          <a:xfrm>
            <a:off x="1727201" y="1646075"/>
            <a:ext cx="5981700"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963082" y="1763849"/>
            <a:ext cx="5961718"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smtClean="0">
                <a:solidFill>
                  <a:schemeClr val="bg1"/>
                </a:solidFill>
                <a:latin typeface="+mn-lt"/>
                <a:ea typeface="+mn-ea"/>
                <a:cs typeface="+mn-ea"/>
                <a:sym typeface="+mn-lt"/>
              </a:rPr>
              <a:t>混凝土搅拌机操作安全技术交底</a:t>
            </a:r>
            <a:endParaRPr lang="zh-CN" altLang="en-US" sz="2800" b="1" spc="300" dirty="0">
              <a:solidFill>
                <a:schemeClr val="bg1"/>
              </a:solidFill>
              <a:latin typeface="+mn-lt"/>
              <a:ea typeface="+mn-ea"/>
              <a:cs typeface="+mn-ea"/>
              <a:sym typeface="+mn-lt"/>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7969" y="1617341"/>
            <a:ext cx="863882" cy="750565"/>
          </a:xfrm>
          <a:prstGeom prst="rect">
            <a:avLst/>
          </a:prstGeom>
        </p:spPr>
      </p:pic>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7879" y="5016499"/>
            <a:ext cx="1907521" cy="1312009"/>
          </a:xfrm>
          <a:prstGeom prst="rect">
            <a:avLst/>
          </a:prstGeom>
        </p:spPr>
      </p:pic>
    </p:spTree>
    <p:extLst>
      <p:ext uri="{BB962C8B-B14F-4D97-AF65-F5344CB8AC3E}">
        <p14:creationId xmlns:p14="http://schemas.microsoft.com/office/powerpoint/2010/main" val="329679922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9394">
                                            <p:txEl>
                                              <p:pRg st="0" end="0"/>
                                            </p:txEl>
                                          </p:spTgt>
                                        </p:tgtEl>
                                        <p:attrNameLst>
                                          <p:attrName>style.visibility</p:attrName>
                                        </p:attrNameLst>
                                      </p:cBhvr>
                                      <p:to>
                                        <p:strVal val="visible"/>
                                      </p:to>
                                    </p:set>
                                    <p:animEffect transition="in" filter="randombar(horizontal)">
                                      <p:cBhvr>
                                        <p:cTn id="29" dur="500"/>
                                        <p:tgtEl>
                                          <p:spTgt spid="5939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9394">
                                            <p:txEl>
                                              <p:pRg st="1" end="1"/>
                                            </p:txEl>
                                          </p:spTgt>
                                        </p:tgtEl>
                                        <p:attrNameLst>
                                          <p:attrName>style.visibility</p:attrName>
                                        </p:attrNameLst>
                                      </p:cBhvr>
                                      <p:to>
                                        <p:strVal val="visible"/>
                                      </p:to>
                                    </p:set>
                                    <p:animEffect transition="in" filter="randombar(horizontal)">
                                      <p:cBhvr>
                                        <p:cTn id="34" dur="500"/>
                                        <p:tgtEl>
                                          <p:spTgt spid="5939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9394">
                                            <p:txEl>
                                              <p:pRg st="2" end="2"/>
                                            </p:txEl>
                                          </p:spTgt>
                                        </p:tgtEl>
                                        <p:attrNameLst>
                                          <p:attrName>style.visibility</p:attrName>
                                        </p:attrNameLst>
                                      </p:cBhvr>
                                      <p:to>
                                        <p:strVal val="visible"/>
                                      </p:to>
                                    </p:set>
                                    <p:animEffect transition="in" filter="randombar(horizontal)">
                                      <p:cBhvr>
                                        <p:cTn id="39" dur="500"/>
                                        <p:tgtEl>
                                          <p:spTgt spid="5939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9394">
                                            <p:txEl>
                                              <p:pRg st="3" end="3"/>
                                            </p:txEl>
                                          </p:spTgt>
                                        </p:tgtEl>
                                        <p:attrNameLst>
                                          <p:attrName>style.visibility</p:attrName>
                                        </p:attrNameLst>
                                      </p:cBhvr>
                                      <p:to>
                                        <p:strVal val="visible"/>
                                      </p:to>
                                    </p:set>
                                    <p:animEffect transition="in" filter="randombar(horizontal)">
                                      <p:cBhvr>
                                        <p:cTn id="44" dur="500"/>
                                        <p:tgtEl>
                                          <p:spTgt spid="5939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9394">
                                            <p:txEl>
                                              <p:pRg st="4" end="4"/>
                                            </p:txEl>
                                          </p:spTgt>
                                        </p:tgtEl>
                                        <p:attrNameLst>
                                          <p:attrName>style.visibility</p:attrName>
                                        </p:attrNameLst>
                                      </p:cBhvr>
                                      <p:to>
                                        <p:strVal val="visible"/>
                                      </p:to>
                                    </p:set>
                                    <p:animEffect transition="in" filter="randombar(horizontal)">
                                      <p:cBhvr>
                                        <p:cTn id="49" dur="500"/>
                                        <p:tgtEl>
                                          <p:spTgt spid="5939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9394">
                                            <p:txEl>
                                              <p:pRg st="5" end="5"/>
                                            </p:txEl>
                                          </p:spTgt>
                                        </p:tgtEl>
                                        <p:attrNameLst>
                                          <p:attrName>style.visibility</p:attrName>
                                        </p:attrNameLst>
                                      </p:cBhvr>
                                      <p:to>
                                        <p:strVal val="visible"/>
                                      </p:to>
                                    </p:set>
                                    <p:animEffect transition="in" filter="randombar(horizontal)">
                                      <p:cBhvr>
                                        <p:cTn id="54" dur="500"/>
                                        <p:tgtEl>
                                          <p:spTgt spid="593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P spid="5"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C1140F-8DA9-4C45-81C0-147EA5CB7AD2}"/>
              </a:ext>
            </a:extLst>
          </p:cNvPr>
          <p:cNvSpPr>
            <a:spLocks noGrp="1" noChangeArrowheads="1"/>
          </p:cNvSpPr>
          <p:nvPr>
            <p:ph type="body" idx="4294967295"/>
          </p:nvPr>
        </p:nvSpPr>
        <p:spPr>
          <a:xfrm>
            <a:off x="736600" y="2946400"/>
            <a:ext cx="70866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defTabSz="457200">
              <a:lnSpc>
                <a:spcPct val="130000"/>
              </a:lnSpc>
              <a:spcBef>
                <a:spcPct val="0"/>
              </a:spcBef>
              <a:buNone/>
            </a:pPr>
            <a:r>
              <a:rPr kumimoji="1" lang="en-US" altLang="zh-CN" sz="1600" dirty="0" smtClean="0">
                <a:solidFill>
                  <a:prstClr val="black"/>
                </a:solidFill>
                <a:cs typeface="+mn-ea"/>
                <a:sym typeface="+mn-lt"/>
              </a:rPr>
              <a:t>1</a:t>
            </a:r>
            <a:r>
              <a:rPr kumimoji="1" lang="zh-CN" altLang="en-US" sz="1600" dirty="0">
                <a:solidFill>
                  <a:prstClr val="black"/>
                </a:solidFill>
                <a:cs typeface="+mn-ea"/>
                <a:sym typeface="+mn-lt"/>
              </a:rPr>
              <a:t>、搅拌机安装平稳牢固，行走轮要离开地面，机座要高于地面。</a:t>
            </a:r>
          </a:p>
          <a:p>
            <a:pPr marL="0" indent="0" defTabSz="457200">
              <a:lnSpc>
                <a:spcPct val="130000"/>
              </a:lnSpc>
              <a:spcBef>
                <a:spcPct val="0"/>
              </a:spcBef>
              <a:buNone/>
            </a:pPr>
            <a:r>
              <a:rPr kumimoji="1" lang="en-US" altLang="zh-CN" sz="1600" dirty="0">
                <a:solidFill>
                  <a:prstClr val="black"/>
                </a:solidFill>
                <a:cs typeface="+mn-ea"/>
                <a:sym typeface="+mn-lt"/>
              </a:rPr>
              <a:t>2</a:t>
            </a:r>
            <a:r>
              <a:rPr kumimoji="1" lang="zh-CN" altLang="en-US" sz="1600" dirty="0">
                <a:solidFill>
                  <a:prstClr val="black"/>
                </a:solidFill>
                <a:cs typeface="+mn-ea"/>
                <a:sym typeface="+mn-lt"/>
              </a:rPr>
              <a:t>、开机前电气设备良好，空转运行待机械运转正常后，再</a:t>
            </a:r>
            <a:r>
              <a:rPr kumimoji="1" lang="zh-CN" altLang="en-US" sz="1600" dirty="0" smtClean="0">
                <a:solidFill>
                  <a:prstClr val="black"/>
                </a:solidFill>
                <a:cs typeface="+mn-ea"/>
                <a:sym typeface="+mn-lt"/>
              </a:rPr>
              <a:t>加料搅拌</a:t>
            </a:r>
            <a:r>
              <a:rPr kumimoji="1" lang="zh-CN" altLang="en-US" sz="1600" dirty="0">
                <a:solidFill>
                  <a:prstClr val="black"/>
                </a:solidFill>
                <a:cs typeface="+mn-ea"/>
                <a:sym typeface="+mn-lt"/>
              </a:rPr>
              <a:t>。</a:t>
            </a:r>
          </a:p>
          <a:p>
            <a:pPr marL="0" indent="0" defTabSz="457200">
              <a:lnSpc>
                <a:spcPct val="130000"/>
              </a:lnSpc>
              <a:spcBef>
                <a:spcPct val="0"/>
              </a:spcBef>
              <a:buNone/>
            </a:pPr>
            <a:r>
              <a:rPr kumimoji="1" lang="en-US" altLang="zh-CN" sz="1600" dirty="0">
                <a:solidFill>
                  <a:prstClr val="black"/>
                </a:solidFill>
                <a:cs typeface="+mn-ea"/>
                <a:sym typeface="+mn-lt"/>
              </a:rPr>
              <a:t>3</a:t>
            </a:r>
            <a:r>
              <a:rPr kumimoji="1" lang="zh-CN" altLang="en-US" sz="1600" dirty="0">
                <a:solidFill>
                  <a:prstClr val="black"/>
                </a:solidFill>
                <a:cs typeface="+mn-ea"/>
                <a:sym typeface="+mn-lt"/>
              </a:rPr>
              <a:t>、操作中边加料边加水，不能加入料后再启动，投料不准</a:t>
            </a:r>
            <a:r>
              <a:rPr kumimoji="1" lang="zh-CN" altLang="en-US" sz="1600" dirty="0" smtClean="0">
                <a:solidFill>
                  <a:prstClr val="black"/>
                </a:solidFill>
                <a:cs typeface="+mn-ea"/>
                <a:sym typeface="+mn-lt"/>
              </a:rPr>
              <a:t>超过额定容量</a:t>
            </a:r>
            <a:r>
              <a:rPr kumimoji="1" lang="zh-CN" altLang="en-US" sz="1600" dirty="0">
                <a:solidFill>
                  <a:prstClr val="black"/>
                </a:solidFill>
                <a:cs typeface="+mn-ea"/>
                <a:sym typeface="+mn-lt"/>
              </a:rPr>
              <a:t>。</a:t>
            </a:r>
          </a:p>
          <a:p>
            <a:pPr marL="0" indent="0" defTabSz="457200">
              <a:lnSpc>
                <a:spcPct val="130000"/>
              </a:lnSpc>
              <a:spcBef>
                <a:spcPct val="0"/>
              </a:spcBef>
              <a:buNone/>
            </a:pPr>
            <a:r>
              <a:rPr kumimoji="1" lang="en-US" altLang="zh-CN" sz="1600" dirty="0">
                <a:solidFill>
                  <a:prstClr val="black"/>
                </a:solidFill>
                <a:cs typeface="+mn-ea"/>
                <a:sym typeface="+mn-lt"/>
              </a:rPr>
              <a:t>4</a:t>
            </a:r>
            <a:r>
              <a:rPr kumimoji="1" lang="zh-CN" altLang="en-US" sz="1600" dirty="0">
                <a:solidFill>
                  <a:prstClr val="black"/>
                </a:solidFill>
                <a:cs typeface="+mn-ea"/>
                <a:sym typeface="+mn-lt"/>
              </a:rPr>
              <a:t>、加料量，工具不能碰撞搅拌机，更不能在运转中把工具伸</a:t>
            </a:r>
            <a:r>
              <a:rPr kumimoji="1" lang="zh-CN" altLang="en-US" sz="1600" dirty="0" smtClean="0">
                <a:solidFill>
                  <a:prstClr val="black"/>
                </a:solidFill>
                <a:cs typeface="+mn-ea"/>
                <a:sym typeface="+mn-lt"/>
              </a:rPr>
              <a:t>进搅拌机</a:t>
            </a:r>
            <a:r>
              <a:rPr kumimoji="1" lang="zh-CN" altLang="en-US" sz="1600" dirty="0">
                <a:solidFill>
                  <a:prstClr val="black"/>
                </a:solidFill>
                <a:cs typeface="+mn-ea"/>
                <a:sym typeface="+mn-lt"/>
              </a:rPr>
              <a:t>内扒料。</a:t>
            </a:r>
          </a:p>
          <a:p>
            <a:pPr marL="0" indent="0" defTabSz="457200">
              <a:lnSpc>
                <a:spcPct val="130000"/>
              </a:lnSpc>
              <a:spcBef>
                <a:spcPct val="0"/>
              </a:spcBef>
              <a:buNone/>
            </a:pPr>
            <a:r>
              <a:rPr kumimoji="1" lang="en-US" altLang="zh-CN" sz="1600" dirty="0">
                <a:solidFill>
                  <a:prstClr val="black"/>
                </a:solidFill>
                <a:cs typeface="+mn-ea"/>
                <a:sym typeface="+mn-lt"/>
              </a:rPr>
              <a:t>5</a:t>
            </a:r>
            <a:r>
              <a:rPr kumimoji="1" lang="zh-CN" altLang="en-US" sz="1600" dirty="0">
                <a:solidFill>
                  <a:prstClr val="black"/>
                </a:solidFill>
                <a:cs typeface="+mn-ea"/>
                <a:sym typeface="+mn-lt"/>
              </a:rPr>
              <a:t>、料斗内不能进入杂物，清除杂物时必须停机进行。</a:t>
            </a:r>
          </a:p>
          <a:p>
            <a:pPr marL="0" indent="0" defTabSz="457200">
              <a:lnSpc>
                <a:spcPct val="130000"/>
              </a:lnSpc>
              <a:spcBef>
                <a:spcPct val="0"/>
              </a:spcBef>
              <a:buNone/>
            </a:pPr>
            <a:r>
              <a:rPr kumimoji="1" lang="en-US" altLang="zh-CN" sz="1600" dirty="0">
                <a:solidFill>
                  <a:prstClr val="black"/>
                </a:solidFill>
                <a:cs typeface="+mn-ea"/>
                <a:sym typeface="+mn-lt"/>
              </a:rPr>
              <a:t>6</a:t>
            </a:r>
            <a:r>
              <a:rPr kumimoji="1" lang="zh-CN" altLang="en-US" sz="1600" dirty="0">
                <a:solidFill>
                  <a:prstClr val="black"/>
                </a:solidFill>
                <a:cs typeface="+mn-ea"/>
                <a:sym typeface="+mn-lt"/>
              </a:rPr>
              <a:t>、作业中发生故障，应断电停机，查找原因，不得用工具撬</a:t>
            </a:r>
            <a:r>
              <a:rPr kumimoji="1" lang="zh-CN" altLang="en-US" sz="1600" dirty="0" smtClean="0">
                <a:solidFill>
                  <a:prstClr val="black"/>
                </a:solidFill>
                <a:cs typeface="+mn-ea"/>
                <a:sym typeface="+mn-lt"/>
              </a:rPr>
              <a:t>动等</a:t>
            </a:r>
            <a:r>
              <a:rPr kumimoji="1" lang="zh-CN" altLang="en-US" sz="1600" dirty="0">
                <a:solidFill>
                  <a:prstClr val="black"/>
                </a:solidFill>
                <a:cs typeface="+mn-ea"/>
                <a:sym typeface="+mn-lt"/>
              </a:rPr>
              <a:t>危险方法，强行机械运转。</a:t>
            </a:r>
          </a:p>
          <a:p>
            <a:pPr marL="0" indent="0" defTabSz="457200">
              <a:lnSpc>
                <a:spcPct val="130000"/>
              </a:lnSpc>
              <a:spcBef>
                <a:spcPct val="0"/>
              </a:spcBef>
              <a:buNone/>
            </a:pPr>
            <a:r>
              <a:rPr kumimoji="1" lang="en-US" altLang="zh-CN" sz="1600" dirty="0">
                <a:solidFill>
                  <a:prstClr val="black"/>
                </a:solidFill>
                <a:cs typeface="+mn-ea"/>
                <a:sym typeface="+mn-lt"/>
              </a:rPr>
              <a:t>7</a:t>
            </a:r>
            <a:r>
              <a:rPr kumimoji="1" lang="zh-CN" altLang="en-US" sz="1600" dirty="0">
                <a:solidFill>
                  <a:prstClr val="black"/>
                </a:solidFill>
                <a:cs typeface="+mn-ea"/>
                <a:sym typeface="+mn-lt"/>
              </a:rPr>
              <a:t>、进料口处必须设置铁棚，使用时不能随意拆掉，拆除清理</a:t>
            </a:r>
            <a:r>
              <a:rPr kumimoji="1" lang="zh-CN" altLang="en-US" sz="1600" dirty="0" smtClean="0">
                <a:solidFill>
                  <a:prstClr val="black"/>
                </a:solidFill>
                <a:cs typeface="+mn-ea"/>
                <a:sym typeface="+mn-lt"/>
              </a:rPr>
              <a:t>需要</a:t>
            </a:r>
            <a:r>
              <a:rPr kumimoji="1" lang="zh-CN" altLang="en-US" sz="1600" dirty="0">
                <a:solidFill>
                  <a:prstClr val="black"/>
                </a:solidFill>
                <a:cs typeface="+mn-ea"/>
                <a:sym typeface="+mn-lt"/>
              </a:rPr>
              <a:t>即时安装好，工作完毕要将搅拌机清洗干净，清理时</a:t>
            </a:r>
            <a:r>
              <a:rPr kumimoji="1" lang="zh-CN" altLang="en-US" sz="1600" dirty="0" smtClean="0">
                <a:solidFill>
                  <a:prstClr val="black"/>
                </a:solidFill>
                <a:cs typeface="+mn-ea"/>
                <a:sym typeface="+mn-lt"/>
              </a:rPr>
              <a:t>不得使</a:t>
            </a:r>
            <a:r>
              <a:rPr kumimoji="1" lang="zh-CN" altLang="en-US" sz="1600" dirty="0">
                <a:solidFill>
                  <a:prstClr val="black"/>
                </a:solidFill>
                <a:cs typeface="+mn-ea"/>
                <a:sym typeface="+mn-lt"/>
              </a:rPr>
              <a:t>电机及电器受潮。</a:t>
            </a:r>
          </a:p>
          <a:p>
            <a:pPr marL="0" indent="0" defTabSz="457200">
              <a:lnSpc>
                <a:spcPct val="130000"/>
              </a:lnSpc>
              <a:spcBef>
                <a:spcPct val="0"/>
              </a:spcBef>
              <a:buNone/>
            </a:pPr>
            <a:endParaRPr kumimoji="1" lang="en-US" altLang="zh-CN" sz="1600" dirty="0">
              <a:solidFill>
                <a:prstClr val="black"/>
              </a:solidFill>
              <a:cs typeface="+mn-ea"/>
              <a:sym typeface="+mn-lt"/>
            </a:endParaRPr>
          </a:p>
        </p:txBody>
      </p:sp>
      <p:sp>
        <p:nvSpPr>
          <p:cNvPr id="5" name="矩形 4"/>
          <p:cNvSpPr/>
          <p:nvPr/>
        </p:nvSpPr>
        <p:spPr>
          <a:xfrm>
            <a:off x="1625601" y="1988975"/>
            <a:ext cx="5638799"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7F356-F05D-4D82-84F2-A0EA967C4956}"/>
              </a:ext>
            </a:extLst>
          </p:cNvPr>
          <p:cNvSpPr txBox="1">
            <a:spLocks noChangeArrowheads="1"/>
          </p:cNvSpPr>
          <p:nvPr/>
        </p:nvSpPr>
        <p:spPr>
          <a:xfrm>
            <a:off x="1861482" y="2106749"/>
            <a:ext cx="5961718" cy="556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pc="300" dirty="0">
                <a:solidFill>
                  <a:schemeClr val="bg1"/>
                </a:solidFill>
                <a:latin typeface="+mn-lt"/>
                <a:ea typeface="+mn-ea"/>
                <a:cs typeface="+mn-ea"/>
                <a:sym typeface="+mn-lt"/>
              </a:rPr>
              <a:t>砂浆</a:t>
            </a:r>
            <a:r>
              <a:rPr lang="zh-CN" altLang="en-US" sz="2800" b="1" spc="300" dirty="0" smtClean="0">
                <a:solidFill>
                  <a:schemeClr val="bg1"/>
                </a:solidFill>
                <a:latin typeface="+mn-lt"/>
                <a:ea typeface="+mn-ea"/>
                <a:cs typeface="+mn-ea"/>
                <a:sym typeface="+mn-lt"/>
              </a:rPr>
              <a:t>搅拌机操作安全技术交底</a:t>
            </a:r>
            <a:endParaRPr lang="zh-CN" altLang="en-US" sz="2800" b="1" spc="300" dirty="0">
              <a:solidFill>
                <a:schemeClr val="bg1"/>
              </a:solidFill>
              <a:latin typeface="+mn-lt"/>
              <a:ea typeface="+mn-ea"/>
              <a:cs typeface="+mn-ea"/>
              <a:sym typeface="+mn-lt"/>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6369" y="1960241"/>
            <a:ext cx="863882" cy="750565"/>
          </a:xfrm>
          <a:prstGeom prst="rect">
            <a:avLst/>
          </a:prstGeom>
        </p:spPr>
      </p:pic>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3647" y="2710806"/>
            <a:ext cx="2885054" cy="2461883"/>
          </a:xfrm>
          <a:prstGeom prst="rect">
            <a:avLst/>
          </a:prstGeom>
        </p:spPr>
      </p:pic>
    </p:spTree>
    <p:extLst>
      <p:ext uri="{BB962C8B-B14F-4D97-AF65-F5344CB8AC3E}">
        <p14:creationId xmlns:p14="http://schemas.microsoft.com/office/powerpoint/2010/main" val="41555741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0418">
                                            <p:txEl>
                                              <p:pRg st="0" end="0"/>
                                            </p:txEl>
                                          </p:spTgt>
                                        </p:tgtEl>
                                        <p:attrNameLst>
                                          <p:attrName>style.visibility</p:attrName>
                                        </p:attrNameLst>
                                      </p:cBhvr>
                                      <p:to>
                                        <p:strVal val="visible"/>
                                      </p:to>
                                    </p:set>
                                    <p:animEffect transition="in" filter="randombar(horizontal)">
                                      <p:cBhvr>
                                        <p:cTn id="24" dur="500"/>
                                        <p:tgtEl>
                                          <p:spTgt spid="604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0418">
                                            <p:txEl>
                                              <p:pRg st="1" end="1"/>
                                            </p:txEl>
                                          </p:spTgt>
                                        </p:tgtEl>
                                        <p:attrNameLst>
                                          <p:attrName>style.visibility</p:attrName>
                                        </p:attrNameLst>
                                      </p:cBhvr>
                                      <p:to>
                                        <p:strVal val="visible"/>
                                      </p:to>
                                    </p:set>
                                    <p:animEffect transition="in" filter="randombar(horizontal)">
                                      <p:cBhvr>
                                        <p:cTn id="29" dur="500"/>
                                        <p:tgtEl>
                                          <p:spTgt spid="6041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0418">
                                            <p:txEl>
                                              <p:pRg st="2" end="2"/>
                                            </p:txEl>
                                          </p:spTgt>
                                        </p:tgtEl>
                                        <p:attrNameLst>
                                          <p:attrName>style.visibility</p:attrName>
                                        </p:attrNameLst>
                                      </p:cBhvr>
                                      <p:to>
                                        <p:strVal val="visible"/>
                                      </p:to>
                                    </p:set>
                                    <p:animEffect transition="in" filter="randombar(horizontal)">
                                      <p:cBhvr>
                                        <p:cTn id="34" dur="500"/>
                                        <p:tgtEl>
                                          <p:spTgt spid="6041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0418">
                                            <p:txEl>
                                              <p:pRg st="3" end="3"/>
                                            </p:txEl>
                                          </p:spTgt>
                                        </p:tgtEl>
                                        <p:attrNameLst>
                                          <p:attrName>style.visibility</p:attrName>
                                        </p:attrNameLst>
                                      </p:cBhvr>
                                      <p:to>
                                        <p:strVal val="visible"/>
                                      </p:to>
                                    </p:set>
                                    <p:animEffect transition="in" filter="randombar(horizontal)">
                                      <p:cBhvr>
                                        <p:cTn id="39" dur="500"/>
                                        <p:tgtEl>
                                          <p:spTgt spid="6041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60418">
                                            <p:txEl>
                                              <p:pRg st="4" end="4"/>
                                            </p:txEl>
                                          </p:spTgt>
                                        </p:tgtEl>
                                        <p:attrNameLst>
                                          <p:attrName>style.visibility</p:attrName>
                                        </p:attrNameLst>
                                      </p:cBhvr>
                                      <p:to>
                                        <p:strVal val="visible"/>
                                      </p:to>
                                    </p:set>
                                    <p:animEffect transition="in" filter="randombar(horizontal)">
                                      <p:cBhvr>
                                        <p:cTn id="44" dur="500"/>
                                        <p:tgtEl>
                                          <p:spTgt spid="6041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60418">
                                            <p:txEl>
                                              <p:pRg st="5" end="5"/>
                                            </p:txEl>
                                          </p:spTgt>
                                        </p:tgtEl>
                                        <p:attrNameLst>
                                          <p:attrName>style.visibility</p:attrName>
                                        </p:attrNameLst>
                                      </p:cBhvr>
                                      <p:to>
                                        <p:strVal val="visible"/>
                                      </p:to>
                                    </p:set>
                                    <p:animEffect transition="in" filter="randombar(horizontal)">
                                      <p:cBhvr>
                                        <p:cTn id="49" dur="500"/>
                                        <p:tgtEl>
                                          <p:spTgt spid="60418">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60418">
                                            <p:txEl>
                                              <p:pRg st="6" end="6"/>
                                            </p:txEl>
                                          </p:spTgt>
                                        </p:tgtEl>
                                        <p:attrNameLst>
                                          <p:attrName>style.visibility</p:attrName>
                                        </p:attrNameLst>
                                      </p:cBhvr>
                                      <p:to>
                                        <p:strVal val="visible"/>
                                      </p:to>
                                    </p:set>
                                    <p:animEffect transition="in" filter="randombar(horizontal)">
                                      <p:cBhvr>
                                        <p:cTn id="54" dur="500"/>
                                        <p:tgtEl>
                                          <p:spTgt spid="60418">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P spid="5"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762000" y="1219200"/>
            <a:ext cx="4940300" cy="4965700"/>
          </a:xfrm>
          <a:prstGeom prst="roundRect">
            <a:avLst>
              <a:gd name="adj" fmla="val 2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6099" y="1460500"/>
            <a:ext cx="5685900" cy="4959349"/>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703053" y="0"/>
            <a:ext cx="488947" cy="342900"/>
          </a:xfrm>
          <a:prstGeom prst="rect">
            <a:avLst/>
          </a:prstGeom>
        </p:spPr>
      </p:pic>
      <p:sp>
        <p:nvSpPr>
          <p:cNvPr id="10" name="文本框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240583" y="3854450"/>
            <a:ext cx="3983134" cy="1754326"/>
          </a:xfrm>
          <a:prstGeom prst="rect">
            <a:avLst/>
          </a:prstGeom>
          <a:noFill/>
        </p:spPr>
        <p:txBody>
          <a:bodyPr wrap="square" rtlCol="0">
            <a:spAutoFit/>
          </a:bodyPr>
          <a:lstStyle/>
          <a:p>
            <a:pPr algn="ctr"/>
            <a:r>
              <a:rPr lang="zh-CN" altLang="en-US" sz="5400" b="1" spc="300" dirty="0" smtClean="0">
                <a:solidFill>
                  <a:schemeClr val="tx1">
                    <a:lumMod val="85000"/>
                    <a:lumOff val="15000"/>
                  </a:schemeClr>
                </a:solidFill>
                <a:cs typeface="+mn-ea"/>
                <a:sym typeface="+mn-lt"/>
              </a:rPr>
              <a:t>撤出作业安全常识</a:t>
            </a:r>
            <a:endParaRPr lang="zh-CN" altLang="en-US" sz="5400" b="1" spc="300" dirty="0">
              <a:solidFill>
                <a:schemeClr val="tx1">
                  <a:lumMod val="85000"/>
                  <a:lumOff val="15000"/>
                </a:schemeClr>
              </a:solidFill>
              <a:cs typeface="+mn-ea"/>
              <a:sym typeface="+mn-lt"/>
            </a:endParaRPr>
          </a:p>
        </p:txBody>
      </p:sp>
      <p:grpSp>
        <p:nvGrpSpPr>
          <p:cNvPr id="13" name="组合 12"/>
          <p:cNvGrpSpPr/>
          <p:nvPr/>
        </p:nvGrpSpPr>
        <p:grpSpPr>
          <a:xfrm>
            <a:off x="1240583" y="1629797"/>
            <a:ext cx="3983134" cy="2068928"/>
            <a:chOff x="1240583" y="1477397"/>
            <a:chExt cx="3983134" cy="2068928"/>
          </a:xfrm>
        </p:grpSpPr>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6FAB5-00C8-4640-9F38-E3327500E83F}"/>
                </a:ext>
              </a:extLst>
            </p:cNvPr>
            <p:cNvSpPr txBox="1"/>
            <p:nvPr/>
          </p:nvSpPr>
          <p:spPr>
            <a:xfrm>
              <a:off x="1240583" y="1754053"/>
              <a:ext cx="3983134" cy="923330"/>
            </a:xfrm>
            <a:prstGeom prst="rect">
              <a:avLst/>
            </a:prstGeom>
            <a:noFill/>
          </p:spPr>
          <p:txBody>
            <a:bodyPr wrap="square" rtlCol="0">
              <a:spAutoFit/>
            </a:bodyPr>
            <a:lstStyle/>
            <a:p>
              <a:pPr algn="ctr"/>
              <a:r>
                <a:rPr lang="en-US" altLang="zh-CN" sz="5400" b="1" spc="300" dirty="0" smtClean="0">
                  <a:solidFill>
                    <a:schemeClr val="tx1">
                      <a:lumMod val="85000"/>
                      <a:lumOff val="15000"/>
                    </a:schemeClr>
                  </a:solidFill>
                  <a:cs typeface="+mn-ea"/>
                  <a:sym typeface="+mn-lt"/>
                </a:rPr>
                <a:t>04</a:t>
              </a:r>
              <a:endParaRPr lang="zh-CN" altLang="en-US" sz="5400" b="1" spc="300" dirty="0">
                <a:solidFill>
                  <a:schemeClr val="tx1">
                    <a:lumMod val="85000"/>
                    <a:lumOff val="15000"/>
                  </a:schemeClr>
                </a:solidFill>
                <a:cs typeface="+mn-ea"/>
                <a:sym typeface="+mn-lt"/>
              </a:endParaRPr>
            </a:p>
          </p:txBody>
        </p:sp>
        <p:grpSp>
          <p:nvGrpSpPr>
            <p:cNvPr id="5" name="组合 4"/>
            <p:cNvGrpSpPr/>
            <p:nvPr/>
          </p:nvGrpSpPr>
          <p:grpSpPr>
            <a:xfrm>
              <a:off x="2171700" y="1477397"/>
              <a:ext cx="2120900" cy="2068928"/>
              <a:chOff x="2171700" y="1477397"/>
              <a:chExt cx="2120900" cy="2068928"/>
            </a:xfrm>
          </p:grpSpPr>
          <p:sp>
            <p:nvSpPr>
              <p:cNvPr id="3" name="椭圆 2"/>
              <p:cNvSpPr/>
              <p:nvPr/>
            </p:nvSpPr>
            <p:spPr>
              <a:xfrm>
                <a:off x="2171700" y="1477397"/>
                <a:ext cx="2120900" cy="198755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5792" y="2515617"/>
                <a:ext cx="1030708" cy="1030708"/>
              </a:xfrm>
              <a:prstGeom prst="rect">
                <a:avLst/>
              </a:prstGeom>
            </p:spPr>
          </p:pic>
        </p:grpSp>
      </p:grpSp>
    </p:spTree>
    <p:extLst>
      <p:ext uri="{BB962C8B-B14F-4D97-AF65-F5344CB8AC3E}">
        <p14:creationId xmlns:p14="http://schemas.microsoft.com/office/powerpoint/2010/main" val="33718230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材料库">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C63D7D-CED9-4917-822D-EE747B3CAB9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10572" y="1450256"/>
            <a:ext cx="5667066" cy="199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16A838-C2FB-4CBE-A819-A1427376B693}"/>
              </a:ext>
            </a:extLst>
          </p:cNvPr>
          <p:cNvSpPr>
            <a:spLocks noGrp="1" noChangeArrowheads="1"/>
          </p:cNvSpPr>
          <p:nvPr>
            <p:ph type="body" idx="4294967295"/>
          </p:nvPr>
        </p:nvSpPr>
        <p:spPr>
          <a:xfrm>
            <a:off x="1690533" y="4423089"/>
            <a:ext cx="4749800" cy="2989262"/>
          </a:xfrm>
          <a:prstGeom prst="rect">
            <a:avLst/>
          </a:prstGeom>
          <a:noFill/>
        </p:spPr>
        <p:txBody>
          <a:bodyPr/>
          <a:lstStyle/>
          <a:p>
            <a:pPr marL="0" indent="0" eaLnBrk="1" hangingPunct="1">
              <a:lnSpc>
                <a:spcPct val="130000"/>
              </a:lnSpc>
              <a:buNone/>
            </a:pPr>
            <a:r>
              <a:rPr lang="zh-CN" altLang="en-US" sz="2000" dirty="0">
                <a:solidFill>
                  <a:schemeClr val="tx1">
                    <a:lumMod val="85000"/>
                    <a:lumOff val="15000"/>
                  </a:schemeClr>
                </a:solidFill>
                <a:cs typeface="+mn-ea"/>
                <a:sym typeface="+mn-lt"/>
              </a:rPr>
              <a:t>职工临时宿舍内千万不可违规乱接电线和使用电器，禁止电线乱搭乱接和在电线上晾晒衣物！</a:t>
            </a:r>
          </a:p>
          <a:p>
            <a:pPr eaLnBrk="1" hangingPunct="1">
              <a:lnSpc>
                <a:spcPct val="130000"/>
              </a:lnSpc>
              <a:buFont typeface="Wingdings" panose="05000000000000000000" pitchFamily="2" charset="2"/>
              <a:buNone/>
            </a:pPr>
            <a:r>
              <a:rPr lang="zh-CN" altLang="en-US" sz="2000" dirty="0">
                <a:solidFill>
                  <a:schemeClr val="tx1">
                    <a:lumMod val="85000"/>
                    <a:lumOff val="15000"/>
                  </a:schemeClr>
                </a:solidFill>
                <a:cs typeface="+mn-ea"/>
                <a:sym typeface="+mn-lt"/>
              </a:rPr>
              <a:t>        </a:t>
            </a:r>
            <a:r>
              <a:rPr lang="zh-CN" altLang="en-US" sz="2000" dirty="0" smtClean="0">
                <a:solidFill>
                  <a:schemeClr val="tx1">
                    <a:lumMod val="85000"/>
                    <a:lumOff val="15000"/>
                  </a:schemeClr>
                </a:solidFill>
                <a:cs typeface="+mn-ea"/>
                <a:sym typeface="+mn-lt"/>
              </a:rPr>
              <a:t>                             </a:t>
            </a:r>
            <a:r>
              <a:rPr lang="en-US" altLang="zh-CN" sz="2000" dirty="0" smtClean="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你知道吗？</a:t>
            </a:r>
          </a:p>
          <a:p>
            <a:pPr eaLnBrk="1" hangingPunct="1">
              <a:buFont typeface="Wingdings" panose="05000000000000000000" pitchFamily="2" charset="2"/>
              <a:buNone/>
            </a:pPr>
            <a:endParaRPr lang="en-US" altLang="zh-CN" dirty="0">
              <a:solidFill>
                <a:schemeClr val="tx1">
                  <a:lumMod val="85000"/>
                  <a:lumOff val="15000"/>
                </a:schemeClr>
              </a:solidFill>
              <a:cs typeface="+mn-ea"/>
              <a:sym typeface="+mn-lt"/>
            </a:endParaRPr>
          </a:p>
        </p:txBody>
      </p:sp>
      <p:pic>
        <p:nvPicPr>
          <p:cNvPr id="62468" name="Picture 6" descr="施工用电安全">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E8FD81E-6632-453C-BA8F-298E42A236B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54567" y="1422400"/>
            <a:ext cx="3933217" cy="487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587501" y="3701257"/>
            <a:ext cx="4713208" cy="721832"/>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588" name="Rectangle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447B22-0E27-452C-BB69-0518002A0C81}"/>
              </a:ext>
            </a:extLst>
          </p:cNvPr>
          <p:cNvSpPr>
            <a:spLocks noGrp="1" noChangeArrowheads="1"/>
          </p:cNvSpPr>
          <p:nvPr>
            <p:ph type="title" idx="4294967295"/>
          </p:nvPr>
        </p:nvSpPr>
        <p:spPr>
          <a:xfrm>
            <a:off x="1838246" y="3859766"/>
            <a:ext cx="4462463" cy="503238"/>
          </a:xfrm>
          <a:prstGeom prst="rect">
            <a:avLst/>
          </a:prstGeom>
        </p:spPr>
        <p:txBody>
          <a:bodyPr anchor="b">
            <a:normAutofit fontScale="90000"/>
          </a:bodyPr>
          <a:lstStyle/>
          <a:p>
            <a:pPr eaLnBrk="1" hangingPunct="1">
              <a:defRPr/>
            </a:pPr>
            <a:r>
              <a:rPr lang="zh-CN" altLang="en-US" sz="4000" b="1" spc="300" dirty="0">
                <a:solidFill>
                  <a:schemeClr val="bg1"/>
                </a:solidFill>
                <a:latin typeface="+mn-lt"/>
                <a:ea typeface="+mn-ea"/>
                <a:cs typeface="+mn-ea"/>
                <a:sym typeface="+mn-lt"/>
              </a:rPr>
              <a:t>安全使用电动工具</a:t>
            </a:r>
          </a:p>
        </p:txBody>
      </p:sp>
    </p:spTree>
    <p:extLst>
      <p:ext uri="{BB962C8B-B14F-4D97-AF65-F5344CB8AC3E}">
        <p14:creationId xmlns:p14="http://schemas.microsoft.com/office/powerpoint/2010/main" val="395261060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7588"/>
                                        </p:tgtEl>
                                        <p:attrNameLst>
                                          <p:attrName>style.visibility</p:attrName>
                                        </p:attrNameLst>
                                      </p:cBhvr>
                                      <p:to>
                                        <p:strVal val="visible"/>
                                      </p:to>
                                    </p:set>
                                    <p:animEffect transition="in" filter="fade">
                                      <p:cBhvr>
                                        <p:cTn id="17" dur="1000"/>
                                        <p:tgtEl>
                                          <p:spTgt spid="67588"/>
                                        </p:tgtEl>
                                      </p:cBhvr>
                                    </p:animEffect>
                                    <p:anim calcmode="lin" valueType="num">
                                      <p:cBhvr>
                                        <p:cTn id="18" dur="1000" fill="hold"/>
                                        <p:tgtEl>
                                          <p:spTgt spid="67588"/>
                                        </p:tgtEl>
                                        <p:attrNameLst>
                                          <p:attrName>ppt_x</p:attrName>
                                        </p:attrNameLst>
                                      </p:cBhvr>
                                      <p:tavLst>
                                        <p:tav tm="0">
                                          <p:val>
                                            <p:strVal val="#ppt_x"/>
                                          </p:val>
                                        </p:tav>
                                        <p:tav tm="100000">
                                          <p:val>
                                            <p:strVal val="#ppt_x"/>
                                          </p:val>
                                        </p:tav>
                                      </p:tavLst>
                                    </p:anim>
                                    <p:anim calcmode="lin" valueType="num">
                                      <p:cBhvr>
                                        <p:cTn id="19" dur="1000" fill="hold"/>
                                        <p:tgtEl>
                                          <p:spTgt spid="6758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2467">
                                            <p:txEl>
                                              <p:pRg st="0" end="0"/>
                                            </p:txEl>
                                          </p:spTgt>
                                        </p:tgtEl>
                                        <p:attrNameLst>
                                          <p:attrName>style.visibility</p:attrName>
                                        </p:attrNameLst>
                                      </p:cBhvr>
                                      <p:to>
                                        <p:strVal val="visible"/>
                                      </p:to>
                                    </p:set>
                                    <p:animEffect transition="in" filter="barn(inVertical)">
                                      <p:cBhvr>
                                        <p:cTn id="24" dur="500"/>
                                        <p:tgtEl>
                                          <p:spTgt spid="6246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2467">
                                            <p:txEl>
                                              <p:pRg st="1" end="1"/>
                                            </p:txEl>
                                          </p:spTgt>
                                        </p:tgtEl>
                                        <p:attrNameLst>
                                          <p:attrName>style.visibility</p:attrName>
                                        </p:attrNameLst>
                                      </p:cBhvr>
                                      <p:to>
                                        <p:strVal val="visible"/>
                                      </p:to>
                                    </p:set>
                                    <p:animEffect transition="in" filter="barn(inVertical)">
                                      <p:cBhvr>
                                        <p:cTn id="29" dur="500"/>
                                        <p:tgtEl>
                                          <p:spTgt spid="6246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2468"/>
                                        </p:tgtEl>
                                        <p:attrNameLst>
                                          <p:attrName>style.visibility</p:attrName>
                                        </p:attrNameLst>
                                      </p:cBhvr>
                                      <p:to>
                                        <p:strVal val="visible"/>
                                      </p:to>
                                    </p:set>
                                    <p:anim calcmode="lin" valueType="num">
                                      <p:cBhvr>
                                        <p:cTn id="34" dur="500" fill="hold"/>
                                        <p:tgtEl>
                                          <p:spTgt spid="62468"/>
                                        </p:tgtEl>
                                        <p:attrNameLst>
                                          <p:attrName>ppt_w</p:attrName>
                                        </p:attrNameLst>
                                      </p:cBhvr>
                                      <p:tavLst>
                                        <p:tav tm="0">
                                          <p:val>
                                            <p:fltVal val="0"/>
                                          </p:val>
                                        </p:tav>
                                        <p:tav tm="100000">
                                          <p:val>
                                            <p:strVal val="#ppt_w"/>
                                          </p:val>
                                        </p:tav>
                                      </p:tavLst>
                                    </p:anim>
                                    <p:anim calcmode="lin" valueType="num">
                                      <p:cBhvr>
                                        <p:cTn id="35" dur="500" fill="hold"/>
                                        <p:tgtEl>
                                          <p:spTgt spid="62468"/>
                                        </p:tgtEl>
                                        <p:attrNameLst>
                                          <p:attrName>ppt_h</p:attrName>
                                        </p:attrNameLst>
                                      </p:cBhvr>
                                      <p:tavLst>
                                        <p:tav tm="0">
                                          <p:val>
                                            <p:fltVal val="0"/>
                                          </p:val>
                                        </p:tav>
                                        <p:tav tm="100000">
                                          <p:val>
                                            <p:strVal val="#ppt_h"/>
                                          </p:val>
                                        </p:tav>
                                      </p:tavLst>
                                    </p:anim>
                                    <p:animEffect transition="in" filter="fade">
                                      <p:cBhvr>
                                        <p:cTn id="36"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5" grpId="0" animBg="1"/>
      <p:bldP spid="6758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182E35-CCA7-409C-B575-0A191A2E2312}"/>
              </a:ext>
            </a:extLst>
          </p:cNvPr>
          <p:cNvSpPr>
            <a:spLocks noGrp="1" noChangeArrowheads="1"/>
          </p:cNvSpPr>
          <p:nvPr>
            <p:ph type="body" idx="4294967295"/>
          </p:nvPr>
        </p:nvSpPr>
        <p:spPr>
          <a:xfrm>
            <a:off x="3746501" y="2484153"/>
            <a:ext cx="3517900" cy="1423987"/>
          </a:xfrm>
          <a:prstGeom prst="rect">
            <a:avLst/>
          </a:prstGeom>
          <a:noFill/>
        </p:spPr>
        <p:txBody>
          <a:bodyPr/>
          <a:lstStyle/>
          <a:p>
            <a:pPr marL="0" indent="0">
              <a:lnSpc>
                <a:spcPct val="130000"/>
              </a:lnSpc>
              <a:buNone/>
            </a:pPr>
            <a:r>
              <a:rPr lang="zh-CN" altLang="en-US" sz="2000" dirty="0">
                <a:solidFill>
                  <a:schemeClr val="tx1">
                    <a:lumMod val="85000"/>
                    <a:lumOff val="15000"/>
                  </a:schemeClr>
                </a:solidFill>
                <a:cs typeface="+mn-ea"/>
                <a:sym typeface="+mn-lt"/>
              </a:rPr>
              <a:t>拆除建筑物一定应自上而下依次进行，不得数层同时拆除，否则，看</a:t>
            </a:r>
            <a:r>
              <a:rPr lang="en-US" altLang="zh-CN" sz="2000" dirty="0" smtClean="0">
                <a:solidFill>
                  <a:schemeClr val="tx1">
                    <a:lumMod val="85000"/>
                    <a:lumOff val="15000"/>
                  </a:schemeClr>
                </a:solidFill>
                <a:cs typeface="+mn-ea"/>
                <a:sym typeface="+mn-lt"/>
              </a:rPr>
              <a:t>—</a:t>
            </a:r>
            <a:r>
              <a:rPr lang="zh-CN" altLang="en-US" sz="2000" dirty="0" smtClean="0">
                <a:solidFill>
                  <a:schemeClr val="tx1">
                    <a:lumMod val="85000"/>
                    <a:lumOff val="15000"/>
                  </a:schemeClr>
                </a:solidFill>
                <a:cs typeface="+mn-ea"/>
                <a:sym typeface="+mn-lt"/>
              </a:rPr>
              <a:t>太危啦</a:t>
            </a:r>
            <a:r>
              <a:rPr lang="zh-CN" altLang="en-US" sz="2000" dirty="0">
                <a:solidFill>
                  <a:schemeClr val="tx1">
                    <a:lumMod val="85000"/>
                    <a:lumOff val="15000"/>
                  </a:schemeClr>
                </a:solidFill>
                <a:cs typeface="+mn-ea"/>
                <a:sym typeface="+mn-lt"/>
              </a:rPr>
              <a:t>！！！</a:t>
            </a:r>
          </a:p>
          <a:p>
            <a:pPr marL="0" indent="0">
              <a:lnSpc>
                <a:spcPct val="130000"/>
              </a:lnSpc>
              <a:buNone/>
            </a:pPr>
            <a:endParaRPr lang="en-US" altLang="zh-CN" sz="2000" dirty="0">
              <a:solidFill>
                <a:schemeClr val="tx1">
                  <a:lumMod val="85000"/>
                  <a:lumOff val="15000"/>
                </a:schemeClr>
              </a:solidFill>
              <a:cs typeface="+mn-ea"/>
              <a:sym typeface="+mn-lt"/>
            </a:endParaRPr>
          </a:p>
        </p:txBody>
      </p:sp>
      <p:pic>
        <p:nvPicPr>
          <p:cNvPr id="63492" name="Picture 6" descr="拆除作业安全">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7416EAE-E6A3-4A47-9DD4-AF3BCCB7331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7374" y="1611489"/>
            <a:ext cx="2184399" cy="276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840995" y="1815819"/>
            <a:ext cx="2724905" cy="620710"/>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612" name="Rectangle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8B3A41-5D6A-4201-A4FC-32B563902831}"/>
              </a:ext>
            </a:extLst>
          </p:cNvPr>
          <p:cNvSpPr>
            <a:spLocks noGrp="1" noChangeArrowheads="1"/>
          </p:cNvSpPr>
          <p:nvPr>
            <p:ph type="title" idx="4294967295"/>
          </p:nvPr>
        </p:nvSpPr>
        <p:spPr>
          <a:xfrm>
            <a:off x="3917572" y="1863443"/>
            <a:ext cx="2571750" cy="525462"/>
          </a:xfrm>
          <a:prstGeom prst="rect">
            <a:avLst/>
          </a:prstGeom>
        </p:spPr>
        <p:txBody>
          <a:bodyPr anchor="b"/>
          <a:lstStyle/>
          <a:p>
            <a:pPr algn="ctr" eaLnBrk="1" hangingPunct="1">
              <a:defRPr/>
            </a:pPr>
            <a:r>
              <a:rPr lang="zh-CN" altLang="en-US" sz="2800" b="1" spc="300" dirty="0" smtClean="0">
                <a:solidFill>
                  <a:schemeClr val="bg1"/>
                </a:solidFill>
                <a:latin typeface="+mn-lt"/>
                <a:ea typeface="+mn-ea"/>
                <a:cs typeface="+mn-ea"/>
                <a:sym typeface="+mn-lt"/>
              </a:rPr>
              <a:t>拆除作业安全</a:t>
            </a:r>
            <a:endParaRPr lang="zh-CN" altLang="en-US" sz="2800" b="1" spc="300" dirty="0">
              <a:solidFill>
                <a:schemeClr val="bg1"/>
              </a:solidFill>
              <a:latin typeface="+mn-lt"/>
              <a:ea typeface="+mn-ea"/>
              <a:cs typeface="+mn-ea"/>
              <a:sym typeface="+mn-lt"/>
            </a:endParaRPr>
          </a:p>
        </p:txBody>
      </p:sp>
      <p:sp>
        <p:nvSpPr>
          <p:cNvPr id="8" name="Rectangle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49DDD9-108F-4A0D-960B-4EB3C86E7D67}"/>
              </a:ext>
            </a:extLst>
          </p:cNvPr>
          <p:cNvSpPr txBox="1">
            <a:spLocks noChangeArrowheads="1"/>
          </p:cNvSpPr>
          <p:nvPr/>
        </p:nvSpPr>
        <p:spPr>
          <a:xfrm>
            <a:off x="6127749" y="4711699"/>
            <a:ext cx="5245100" cy="1066800"/>
          </a:xfrm>
          <a:prstGeom prst="rect">
            <a:avLst/>
          </a:prstGeom>
          <a:noFill/>
        </p:spPr>
        <p:txBody>
          <a:bodyPr/>
          <a:lstStyle>
            <a:lvl1pPr indent="0">
              <a:lnSpc>
                <a:spcPct val="130000"/>
              </a:lnSpc>
              <a:spcBef>
                <a:spcPts val="1000"/>
              </a:spcBef>
              <a:buFont typeface="Arial" panose="020B0604020202020204" pitchFamily="34" charset="0"/>
              <a:buNone/>
              <a:defRPr sz="2000">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施工现场发生火情，一定要先切断电源，再使用二氧化碳灭火器灭火，千万不可用水及泡沫灭火器进行灭火，你记住了吗？</a:t>
            </a:r>
          </a:p>
        </p:txBody>
      </p:sp>
      <p:pic>
        <p:nvPicPr>
          <p:cNvPr id="9" name="Picture 6" descr="建筑施工消防安全">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9AFC4E-CDC0-45E4-8E12-E102CEDDB04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7374" y="4498513"/>
            <a:ext cx="4590672" cy="178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127749" y="3925427"/>
            <a:ext cx="2724905" cy="620710"/>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Rectangle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8B3A41-5D6A-4201-A4FC-32B563902831}"/>
              </a:ext>
            </a:extLst>
          </p:cNvPr>
          <p:cNvSpPr txBox="1">
            <a:spLocks noChangeArrowheads="1"/>
          </p:cNvSpPr>
          <p:nvPr/>
        </p:nvSpPr>
        <p:spPr>
          <a:xfrm>
            <a:off x="6204326" y="3973051"/>
            <a:ext cx="2571750" cy="525462"/>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2800" b="1" spc="300" dirty="0" smtClean="0">
                <a:solidFill>
                  <a:schemeClr val="bg1"/>
                </a:solidFill>
                <a:latin typeface="+mn-lt"/>
                <a:ea typeface="+mn-ea"/>
                <a:cs typeface="+mn-ea"/>
                <a:sym typeface="+mn-lt"/>
              </a:rPr>
              <a:t>电气灭火</a:t>
            </a:r>
            <a:endParaRPr lang="zh-CN" altLang="en-US" sz="2800" b="1" spc="300" dirty="0">
              <a:solidFill>
                <a:schemeClr val="bg1"/>
              </a:solidFill>
              <a:latin typeface="+mn-lt"/>
              <a:ea typeface="+mn-ea"/>
              <a:cs typeface="+mn-ea"/>
              <a:sym typeface="+mn-lt"/>
            </a:endParaRPr>
          </a:p>
        </p:txBody>
      </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4401" y="673873"/>
            <a:ext cx="3840691" cy="3830353"/>
          </a:xfrm>
          <a:prstGeom prst="rect">
            <a:avLst/>
          </a:prstGeom>
        </p:spPr>
      </p:pic>
    </p:spTree>
    <p:extLst>
      <p:ext uri="{BB962C8B-B14F-4D97-AF65-F5344CB8AC3E}">
        <p14:creationId xmlns:p14="http://schemas.microsoft.com/office/powerpoint/2010/main" val="27630003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fade">
                                      <p:cBhvr>
                                        <p:cTn id="7" dur="1000"/>
                                        <p:tgtEl>
                                          <p:spTgt spid="63492"/>
                                        </p:tgtEl>
                                      </p:cBhvr>
                                    </p:animEffect>
                                    <p:anim calcmode="lin" valueType="num">
                                      <p:cBhvr>
                                        <p:cTn id="8" dur="1000" fill="hold"/>
                                        <p:tgtEl>
                                          <p:spTgt spid="63492"/>
                                        </p:tgtEl>
                                        <p:attrNameLst>
                                          <p:attrName>ppt_x</p:attrName>
                                        </p:attrNameLst>
                                      </p:cBhvr>
                                      <p:tavLst>
                                        <p:tav tm="0">
                                          <p:val>
                                            <p:strVal val="#ppt_x"/>
                                          </p:val>
                                        </p:tav>
                                        <p:tav tm="100000">
                                          <p:val>
                                            <p:strVal val="#ppt_x"/>
                                          </p:val>
                                        </p:tav>
                                      </p:tavLst>
                                    </p:anim>
                                    <p:anim calcmode="lin" valueType="num">
                                      <p:cBhvr>
                                        <p:cTn id="9" dur="1000" fill="hold"/>
                                        <p:tgtEl>
                                          <p:spTgt spid="6349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3491">
                                            <p:txEl>
                                              <p:pRg st="0" end="0"/>
                                            </p:txEl>
                                          </p:spTgt>
                                        </p:tgtEl>
                                        <p:attrNameLst>
                                          <p:attrName>style.visibility</p:attrName>
                                        </p:attrNameLst>
                                      </p:cBhvr>
                                      <p:to>
                                        <p:strVal val="visible"/>
                                      </p:to>
                                    </p:set>
                                    <p:anim calcmode="lin" valueType="num">
                                      <p:cBhvr>
                                        <p:cTn id="19"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3491">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3491">
                                            <p:txEl>
                                              <p:pRg st="0" end="0"/>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8612"/>
                                        </p:tgtEl>
                                        <p:attrNameLst>
                                          <p:attrName>style.visibility</p:attrName>
                                        </p:attrNameLst>
                                      </p:cBhvr>
                                      <p:to>
                                        <p:strVal val="visible"/>
                                      </p:to>
                                    </p:set>
                                    <p:anim calcmode="lin" valueType="num">
                                      <p:cBhvr>
                                        <p:cTn id="29" dur="500" fill="hold"/>
                                        <p:tgtEl>
                                          <p:spTgt spid="68612"/>
                                        </p:tgtEl>
                                        <p:attrNameLst>
                                          <p:attrName>ppt_w</p:attrName>
                                        </p:attrNameLst>
                                      </p:cBhvr>
                                      <p:tavLst>
                                        <p:tav tm="0">
                                          <p:val>
                                            <p:fltVal val="0"/>
                                          </p:val>
                                        </p:tav>
                                        <p:tav tm="100000">
                                          <p:val>
                                            <p:strVal val="#ppt_w"/>
                                          </p:val>
                                        </p:tav>
                                      </p:tavLst>
                                    </p:anim>
                                    <p:anim calcmode="lin" valueType="num">
                                      <p:cBhvr>
                                        <p:cTn id="30" dur="500" fill="hold"/>
                                        <p:tgtEl>
                                          <p:spTgt spid="68612"/>
                                        </p:tgtEl>
                                        <p:attrNameLst>
                                          <p:attrName>ppt_h</p:attrName>
                                        </p:attrNameLst>
                                      </p:cBhvr>
                                      <p:tavLst>
                                        <p:tav tm="0">
                                          <p:val>
                                            <p:fltVal val="0"/>
                                          </p:val>
                                        </p:tav>
                                        <p:tav tm="100000">
                                          <p:val>
                                            <p:strVal val="#ppt_h"/>
                                          </p:val>
                                        </p:tav>
                                      </p:tavLst>
                                    </p:anim>
                                    <p:animEffect transition="in" filter="fade">
                                      <p:cBhvr>
                                        <p:cTn id="31" dur="500"/>
                                        <p:tgtEl>
                                          <p:spTgt spid="686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5" grpId="0" animBg="1"/>
      <p:bldP spid="68612" grpId="0"/>
      <p:bldP spid="8" grpId="0"/>
      <p:bldP spid="10" grpId="0" animBg="1"/>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6" descr="土方作业安全">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85B761-71FA-4902-86A0-04494806150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52"/>
          <a:stretch/>
        </p:blipFill>
        <p:spPr bwMode="auto">
          <a:xfrm>
            <a:off x="1320519" y="1579227"/>
            <a:ext cx="5435881" cy="261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38B50C-BC15-4CC0-9E66-26389D248841}"/>
              </a:ext>
            </a:extLst>
          </p:cNvPr>
          <p:cNvSpPr txBox="1">
            <a:spLocks noChangeArrowheads="1"/>
          </p:cNvSpPr>
          <p:nvPr/>
        </p:nvSpPr>
        <p:spPr>
          <a:xfrm>
            <a:off x="7183861" y="2563048"/>
            <a:ext cx="3800006" cy="838200"/>
          </a:xfrm>
          <a:prstGeom prst="rect">
            <a:avLst/>
          </a:prstGeom>
          <a:noFill/>
        </p:spPr>
        <p:txBody>
          <a:bodyPr/>
          <a:lstStyle>
            <a:defPPr>
              <a:defRPr lang="zh-CN"/>
            </a:defPPr>
            <a:lvl1pPr indent="0">
              <a:lnSpc>
                <a:spcPct val="130000"/>
              </a:lnSpc>
              <a:spcBef>
                <a:spcPts val="1000"/>
              </a:spcBef>
              <a:buFont typeface="Arial" panose="020B0604020202020204" pitchFamily="34" charset="0"/>
              <a:buNone/>
              <a:defRPr sz="2000">
                <a:solidFill>
                  <a:schemeClr val="tx1">
                    <a:lumMod val="85000"/>
                    <a:lumOff val="15000"/>
                  </a:schemeClr>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挖土要从上而下逐层挖掘，坚决严禁掏</a:t>
            </a:r>
            <a:r>
              <a:rPr lang="zh-CN" altLang="en-US" dirty="0" smtClean="0">
                <a:latin typeface="+mn-lt"/>
                <a:ea typeface="+mn-ea"/>
                <a:cs typeface="+mn-ea"/>
                <a:sym typeface="+mn-lt"/>
              </a:rPr>
              <a:t>挖</a:t>
            </a:r>
            <a:r>
              <a:rPr lang="en-US" altLang="zh-CN" dirty="0" smtClean="0">
                <a:latin typeface="+mn-lt"/>
                <a:ea typeface="+mn-ea"/>
                <a:cs typeface="+mn-ea"/>
                <a:sym typeface="+mn-lt"/>
              </a:rPr>
              <a:t>—</a:t>
            </a:r>
            <a:r>
              <a:rPr lang="zh-CN" altLang="en-US" dirty="0">
                <a:latin typeface="+mn-lt"/>
                <a:ea typeface="+mn-ea"/>
                <a:cs typeface="+mn-ea"/>
                <a:sym typeface="+mn-lt"/>
              </a:rPr>
              <a:t>这个可非常非常的重要啦！！！</a:t>
            </a:r>
          </a:p>
          <a:p>
            <a:endParaRPr lang="en-US" altLang="zh-CN" dirty="0">
              <a:latin typeface="+mn-lt"/>
              <a:ea typeface="+mn-ea"/>
              <a:cs typeface="+mn-ea"/>
              <a:sym typeface="+mn-lt"/>
            </a:endParaRPr>
          </a:p>
        </p:txBody>
      </p:sp>
      <p:sp>
        <p:nvSpPr>
          <p:cNvPr id="6" name="矩形 5"/>
          <p:cNvSpPr/>
          <p:nvPr/>
        </p:nvSpPr>
        <p:spPr>
          <a:xfrm>
            <a:off x="7183860" y="1720636"/>
            <a:ext cx="3448993" cy="620710"/>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Rectangle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8B3A41-5D6A-4201-A4FC-32B563902831}"/>
              </a:ext>
            </a:extLst>
          </p:cNvPr>
          <p:cNvSpPr txBox="1">
            <a:spLocks noChangeArrowheads="1"/>
          </p:cNvSpPr>
          <p:nvPr/>
        </p:nvSpPr>
        <p:spPr>
          <a:xfrm>
            <a:off x="7241388" y="1747801"/>
            <a:ext cx="3523874" cy="525462"/>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2800" b="1" spc="300" dirty="0" smtClean="0">
                <a:solidFill>
                  <a:schemeClr val="bg1"/>
                </a:solidFill>
                <a:latin typeface="+mn-lt"/>
                <a:ea typeface="+mn-ea"/>
                <a:cs typeface="+mn-ea"/>
                <a:sym typeface="+mn-lt"/>
              </a:rPr>
              <a:t>预防土方塌方事故</a:t>
            </a:r>
            <a:endParaRPr lang="zh-CN" altLang="en-US" sz="2800" b="1" spc="300" dirty="0">
              <a:solidFill>
                <a:schemeClr val="bg1"/>
              </a:solidFill>
              <a:latin typeface="+mn-lt"/>
              <a:ea typeface="+mn-ea"/>
              <a:cs typeface="+mn-ea"/>
              <a:sym typeface="+mn-lt"/>
            </a:endParaRPr>
          </a:p>
        </p:txBody>
      </p:sp>
      <p:sp>
        <p:nvSpPr>
          <p:cNvPr id="9"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BF3CA3-533E-4210-9090-C3ED5A780C7E}"/>
              </a:ext>
            </a:extLst>
          </p:cNvPr>
          <p:cNvSpPr>
            <a:spLocks noChangeArrowheads="1"/>
          </p:cNvSpPr>
          <p:nvPr/>
        </p:nvSpPr>
        <p:spPr bwMode="auto">
          <a:xfrm>
            <a:off x="1161757" y="5155238"/>
            <a:ext cx="6885310" cy="833947"/>
          </a:xfrm>
          <a:prstGeom prst="rect">
            <a:avLst/>
          </a:prstGeom>
          <a:noFill/>
          <a:extLst/>
        </p:spPr>
        <p:txBody>
          <a:bodyPr/>
          <a:lstStyle/>
          <a:p>
            <a:pPr>
              <a:lnSpc>
                <a:spcPct val="130000"/>
              </a:lnSpc>
              <a:spcBef>
                <a:spcPts val="1000"/>
              </a:spcBef>
              <a:buFont typeface="Arial" panose="020B0604020202020204" pitchFamily="34" charset="0"/>
              <a:buNone/>
            </a:pPr>
            <a:r>
              <a:rPr lang="zh-CN" altLang="en-US" sz="2000" dirty="0">
                <a:solidFill>
                  <a:schemeClr val="tx1">
                    <a:lumMod val="85000"/>
                    <a:lumOff val="15000"/>
                  </a:schemeClr>
                </a:solidFill>
                <a:cs typeface="+mn-ea"/>
                <a:sym typeface="+mn-lt"/>
              </a:rPr>
              <a:t>避免在上下同一垂直面上作业，如果必须在上层物体有可能坠落的范围之内作业，上下层之间就要设隔离防护层啦！！</a:t>
            </a:r>
          </a:p>
        </p:txBody>
      </p:sp>
      <p:pic>
        <p:nvPicPr>
          <p:cNvPr id="10" name="Picture 4" descr="预防坍塌事故">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CA3A4D-D10D-45D8-ABE3-161ED801F8F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62705" y="4008375"/>
            <a:ext cx="2302557" cy="2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1320519" y="4507363"/>
            <a:ext cx="4343680" cy="620710"/>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Rectangle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8B3A41-5D6A-4201-A4FC-32B563902831}"/>
              </a:ext>
            </a:extLst>
          </p:cNvPr>
          <p:cNvSpPr txBox="1">
            <a:spLocks noChangeArrowheads="1"/>
          </p:cNvSpPr>
          <p:nvPr/>
        </p:nvSpPr>
        <p:spPr>
          <a:xfrm>
            <a:off x="1378046" y="4534528"/>
            <a:ext cx="4286153" cy="525462"/>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2800" b="1" spc="300" dirty="0" smtClean="0">
                <a:solidFill>
                  <a:schemeClr val="bg1"/>
                </a:solidFill>
                <a:latin typeface="+mn-lt"/>
                <a:ea typeface="+mn-ea"/>
                <a:cs typeface="+mn-ea"/>
                <a:sym typeface="+mn-lt"/>
              </a:rPr>
              <a:t>预防拆除作业坍塌事故</a:t>
            </a:r>
            <a:endParaRPr lang="zh-CN" altLang="en-US" sz="2800" b="1" spc="300" dirty="0">
              <a:solidFill>
                <a:schemeClr val="bg1"/>
              </a:solidFill>
              <a:latin typeface="+mn-lt"/>
              <a:ea typeface="+mn-ea"/>
              <a:cs typeface="+mn-ea"/>
              <a:sym typeface="+mn-lt"/>
            </a:endParaRPr>
          </a:p>
        </p:txBody>
      </p:sp>
    </p:spTree>
    <p:extLst>
      <p:ext uri="{BB962C8B-B14F-4D97-AF65-F5344CB8AC3E}">
        <p14:creationId xmlns:p14="http://schemas.microsoft.com/office/powerpoint/2010/main" val="27617603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500" fill="hold"/>
                                        <p:tgtEl>
                                          <p:spTgt spid="65540"/>
                                        </p:tgtEl>
                                        <p:attrNameLst>
                                          <p:attrName>ppt_w</p:attrName>
                                        </p:attrNameLst>
                                      </p:cBhvr>
                                      <p:tavLst>
                                        <p:tav tm="0">
                                          <p:val>
                                            <p:fltVal val="0"/>
                                          </p:val>
                                        </p:tav>
                                        <p:tav tm="100000">
                                          <p:val>
                                            <p:strVal val="#ppt_w"/>
                                          </p:val>
                                        </p:tav>
                                      </p:tavLst>
                                    </p:anim>
                                    <p:anim calcmode="lin" valueType="num">
                                      <p:cBhvr>
                                        <p:cTn id="8" dur="500" fill="hold"/>
                                        <p:tgtEl>
                                          <p:spTgt spid="65540"/>
                                        </p:tgtEl>
                                        <p:attrNameLst>
                                          <p:attrName>ppt_h</p:attrName>
                                        </p:attrNameLst>
                                      </p:cBhvr>
                                      <p:tavLst>
                                        <p:tav tm="0">
                                          <p:val>
                                            <p:fltVal val="0"/>
                                          </p:val>
                                        </p:tav>
                                        <p:tav tm="100000">
                                          <p:val>
                                            <p:strVal val="#ppt_h"/>
                                          </p:val>
                                        </p:tav>
                                      </p:tavLst>
                                    </p:anim>
                                    <p:animEffect transition="in" filter="fade">
                                      <p:cBhvr>
                                        <p:cTn id="9" dur="500"/>
                                        <p:tgtEl>
                                          <p:spTgt spid="6554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P spid="11" grpId="0" animBg="1"/>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E060C9-B54F-437E-9903-42E6EF5381E3}"/>
              </a:ext>
            </a:extLst>
          </p:cNvPr>
          <p:cNvSpPr>
            <a:spLocks noChangeArrowheads="1"/>
          </p:cNvSpPr>
          <p:nvPr/>
        </p:nvSpPr>
        <p:spPr bwMode="auto">
          <a:xfrm>
            <a:off x="5149473" y="2716388"/>
            <a:ext cx="6432927" cy="838200"/>
          </a:xfrm>
          <a:prstGeom prst="rect">
            <a:avLst/>
          </a:prstGeom>
          <a:noFill/>
          <a:extLst/>
        </p:spPr>
        <p:txBody>
          <a:bodyPr/>
          <a:lstStyle/>
          <a:p>
            <a:pPr>
              <a:lnSpc>
                <a:spcPct val="130000"/>
              </a:lnSpc>
              <a:spcBef>
                <a:spcPts val="1000"/>
              </a:spcBef>
              <a:buFont typeface="Arial" panose="020B0604020202020204" pitchFamily="34" charset="0"/>
              <a:buNone/>
            </a:pPr>
            <a:r>
              <a:rPr lang="zh-CN" altLang="en-US" sz="2000" dirty="0">
                <a:solidFill>
                  <a:schemeClr val="tx1">
                    <a:lumMod val="85000"/>
                    <a:lumOff val="15000"/>
                  </a:schemeClr>
                </a:solidFill>
                <a:cs typeface="+mn-ea"/>
                <a:sym typeface="+mn-lt"/>
              </a:rPr>
              <a:t>高处作业严禁投接物料，以免身体重心不稳，从高处坠落，到时候再后悔可就晚啦！！！</a:t>
            </a:r>
          </a:p>
          <a:p>
            <a:pPr>
              <a:lnSpc>
                <a:spcPct val="130000"/>
              </a:lnSpc>
              <a:spcBef>
                <a:spcPts val="1000"/>
              </a:spcBef>
              <a:buFont typeface="Arial" panose="020B0604020202020204" pitchFamily="34" charset="0"/>
              <a:buNone/>
            </a:pPr>
            <a:endParaRPr lang="zh-CN" altLang="en-US" sz="2000" dirty="0">
              <a:solidFill>
                <a:schemeClr val="tx1">
                  <a:lumMod val="85000"/>
                  <a:lumOff val="15000"/>
                </a:schemeClr>
              </a:solidFill>
              <a:cs typeface="+mn-ea"/>
              <a:sym typeface="+mn-lt"/>
            </a:endParaRPr>
          </a:p>
          <a:p>
            <a:pPr>
              <a:lnSpc>
                <a:spcPct val="130000"/>
              </a:lnSpc>
              <a:spcBef>
                <a:spcPts val="1000"/>
              </a:spcBef>
              <a:buFont typeface="Arial" panose="020B0604020202020204" pitchFamily="34" charset="0"/>
              <a:buNone/>
            </a:pPr>
            <a:endParaRPr lang="en-US" altLang="zh-CN" sz="2000" dirty="0">
              <a:solidFill>
                <a:schemeClr val="tx1">
                  <a:lumMod val="85000"/>
                  <a:lumOff val="15000"/>
                </a:schemeClr>
              </a:solidFill>
              <a:cs typeface="+mn-ea"/>
              <a:sym typeface="+mn-lt"/>
            </a:endParaRPr>
          </a:p>
        </p:txBody>
      </p:sp>
      <p:pic>
        <p:nvPicPr>
          <p:cNvPr id="67588" name="Picture 4" descr="施工作业安全">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C673AD-064E-42EE-A818-3217B25613F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03298" y="1868002"/>
            <a:ext cx="3759202" cy="251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149473" y="2068513"/>
            <a:ext cx="2762627" cy="620710"/>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8B3A41-5D6A-4201-A4FC-32B563902831}"/>
              </a:ext>
            </a:extLst>
          </p:cNvPr>
          <p:cNvSpPr txBox="1">
            <a:spLocks noChangeArrowheads="1"/>
          </p:cNvSpPr>
          <p:nvPr/>
        </p:nvSpPr>
        <p:spPr>
          <a:xfrm>
            <a:off x="5207001" y="2095678"/>
            <a:ext cx="2578100" cy="525462"/>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800" b="1" spc="300" dirty="0" smtClean="0">
                <a:solidFill>
                  <a:schemeClr val="bg1"/>
                </a:solidFill>
                <a:latin typeface="+mn-lt"/>
                <a:ea typeface="+mn-ea"/>
                <a:cs typeface="+mn-ea"/>
                <a:sym typeface="+mn-lt"/>
              </a:rPr>
              <a:t>施工作业安全</a:t>
            </a:r>
            <a:endParaRPr lang="zh-CN" altLang="en-US" sz="2800" b="1" spc="300" dirty="0">
              <a:solidFill>
                <a:schemeClr val="bg1"/>
              </a:solidFill>
              <a:latin typeface="+mn-lt"/>
              <a:ea typeface="+mn-ea"/>
              <a:cs typeface="+mn-ea"/>
              <a:sym typeface="+mn-lt"/>
            </a:endParaRPr>
          </a:p>
        </p:txBody>
      </p:sp>
      <p:sp>
        <p:nvSpPr>
          <p:cNvPr id="8" name="矩形 7"/>
          <p:cNvSpPr/>
          <p:nvPr/>
        </p:nvSpPr>
        <p:spPr>
          <a:xfrm>
            <a:off x="5149473" y="3896515"/>
            <a:ext cx="3905627" cy="620710"/>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Rectangle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8B3A41-5D6A-4201-A4FC-32B563902831}"/>
              </a:ext>
            </a:extLst>
          </p:cNvPr>
          <p:cNvSpPr txBox="1">
            <a:spLocks noChangeArrowheads="1"/>
          </p:cNvSpPr>
          <p:nvPr/>
        </p:nvSpPr>
        <p:spPr>
          <a:xfrm>
            <a:off x="5207000" y="3923680"/>
            <a:ext cx="4025899" cy="525462"/>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800" b="1" spc="300" dirty="0" smtClean="0">
                <a:solidFill>
                  <a:schemeClr val="bg1"/>
                </a:solidFill>
                <a:latin typeface="+mn-lt"/>
                <a:ea typeface="+mn-ea"/>
                <a:cs typeface="+mn-ea"/>
                <a:sym typeface="+mn-lt"/>
              </a:rPr>
              <a:t>施工现场要工完场清</a:t>
            </a:r>
            <a:endParaRPr lang="zh-CN" altLang="en-US" sz="2800" b="1" spc="300" dirty="0">
              <a:solidFill>
                <a:schemeClr val="bg1"/>
              </a:solidFill>
              <a:latin typeface="+mn-lt"/>
              <a:ea typeface="+mn-ea"/>
              <a:cs typeface="+mn-ea"/>
              <a:sym typeface="+mn-lt"/>
            </a:endParaRPr>
          </a:p>
        </p:txBody>
      </p:sp>
      <p:sp>
        <p:nvSpPr>
          <p:cNvPr id="10"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885A0C-39CC-4CB4-90A3-509D2B4CE8E9}"/>
              </a:ext>
            </a:extLst>
          </p:cNvPr>
          <p:cNvSpPr>
            <a:spLocks noChangeArrowheads="1"/>
          </p:cNvSpPr>
          <p:nvPr/>
        </p:nvSpPr>
        <p:spPr bwMode="auto">
          <a:xfrm>
            <a:off x="5149473" y="4741593"/>
            <a:ext cx="6102727" cy="1447800"/>
          </a:xfrm>
          <a:prstGeom prst="rect">
            <a:avLst/>
          </a:prstGeom>
          <a:noFill/>
          <a:extLst/>
        </p:spPr>
        <p:txBody>
          <a:bodyPr/>
          <a:lstStyle/>
          <a:p>
            <a:pPr>
              <a:lnSpc>
                <a:spcPct val="130000"/>
              </a:lnSpc>
              <a:spcBef>
                <a:spcPts val="1000"/>
              </a:spcBef>
              <a:buFont typeface="Arial" panose="020B0604020202020204" pitchFamily="34" charset="0"/>
              <a:buNone/>
            </a:pPr>
            <a:r>
              <a:rPr lang="zh-CN" altLang="en-US" sz="2000" dirty="0">
                <a:solidFill>
                  <a:schemeClr val="tx1">
                    <a:lumMod val="85000"/>
                    <a:lumOff val="15000"/>
                  </a:schemeClr>
                </a:solidFill>
                <a:cs typeface="+mn-ea"/>
                <a:sym typeface="+mn-lt"/>
              </a:rPr>
              <a:t>最后，记住啦：施工完一层清理一层，施工垃圾集中存放并及时运</a:t>
            </a:r>
            <a:r>
              <a:rPr lang="zh-CN" altLang="en-US" sz="2000" dirty="0" smtClean="0">
                <a:solidFill>
                  <a:schemeClr val="tx1">
                    <a:lumMod val="85000"/>
                    <a:lumOff val="15000"/>
                  </a:schemeClr>
                </a:solidFill>
                <a:cs typeface="+mn-ea"/>
                <a:sym typeface="+mn-lt"/>
              </a:rPr>
              <a:t>走</a:t>
            </a:r>
            <a:r>
              <a:rPr lang="en-US" altLang="zh-CN" sz="2000" dirty="0" smtClean="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坚决做到“文明施工”哦！！！</a:t>
            </a:r>
          </a:p>
        </p:txBody>
      </p:sp>
      <p:pic>
        <p:nvPicPr>
          <p:cNvPr id="11" name="Picture 4" descr="文明施工">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09BB36-97A3-4BB0-8762-B0E7C66245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3298" y="4517225"/>
            <a:ext cx="3759201" cy="14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6573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barn(inVertical)">
                                      <p:cBhvr>
                                        <p:cTn id="7" dur="500"/>
                                        <p:tgtEl>
                                          <p:spTgt spid="67588"/>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7587"/>
                                        </p:tgtEl>
                                        <p:attrNameLst>
                                          <p:attrName>style.visibility</p:attrName>
                                        </p:attrNameLst>
                                      </p:cBhvr>
                                      <p:to>
                                        <p:strVal val="visible"/>
                                      </p:to>
                                    </p:set>
                                    <p:animEffect transition="in" filter="fade">
                                      <p:cBhvr>
                                        <p:cTn id="15" dur="1000"/>
                                        <p:tgtEl>
                                          <p:spTgt spid="67587"/>
                                        </p:tgtEl>
                                      </p:cBhvr>
                                    </p:animEffect>
                                    <p:anim calcmode="lin" valueType="num">
                                      <p:cBhvr>
                                        <p:cTn id="16" dur="1000" fill="hold"/>
                                        <p:tgtEl>
                                          <p:spTgt spid="67587"/>
                                        </p:tgtEl>
                                        <p:attrNameLst>
                                          <p:attrName>ppt_x</p:attrName>
                                        </p:attrNameLst>
                                      </p:cBhvr>
                                      <p:tavLst>
                                        <p:tav tm="0">
                                          <p:val>
                                            <p:strVal val="#ppt_x"/>
                                          </p:val>
                                        </p:tav>
                                        <p:tav tm="100000">
                                          <p:val>
                                            <p:strVal val="#ppt_x"/>
                                          </p:val>
                                        </p:tav>
                                      </p:tavLst>
                                    </p:anim>
                                    <p:anim calcmode="lin" valueType="num">
                                      <p:cBhvr>
                                        <p:cTn id="17" dur="1000" fill="hold"/>
                                        <p:tgtEl>
                                          <p:spTgt spid="6758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P spid="5" grpId="0" animBg="1"/>
      <p:bldP spid="6" grpId="0"/>
      <p:bldP spid="8" grpId="0" animBg="1"/>
      <p:bldP spid="9"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6099" y="1460500"/>
            <a:ext cx="5685900" cy="4959349"/>
          </a:xfrm>
          <a:prstGeom prst="rect">
            <a:avLst/>
          </a:prstGeom>
        </p:spPr>
      </p:pic>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90005" y="4356100"/>
            <a:ext cx="2247900" cy="2501900"/>
          </a:xfrm>
          <a:prstGeom prst="rect">
            <a:avLst/>
          </a:prstGeom>
        </p:spPr>
      </p:pic>
      <p:pic>
        <p:nvPicPr>
          <p:cNvPr id="7" name="图片 6"/>
          <p:cNvPicPr>
            <a:picLocks noChangeAspect="1"/>
          </p:cNvPicPr>
          <p:nvPr/>
        </p:nvPicPr>
        <p:blipFill rotWithShape="1">
          <a:blip r:embed="rId5" cstate="screen">
            <a:biLevel thresh="25000"/>
            <a:extLst>
              <a:ext uri="{BEBA8EAE-BF5A-486C-A8C5-ECC9F3942E4B}">
                <a14:imgProps xmlns:a14="http://schemas.microsoft.com/office/drawing/2010/main">
                  <a14:imgLayer>
                    <a14:imgEffect>
                      <a14:artisticPhotocopy/>
                    </a14:imgEffect>
                  </a14:imgLayer>
                </a14:imgProps>
              </a:ext>
              <a:ext uri="{28A0092B-C50C-407E-A947-70E740481C1C}">
                <a14:useLocalDpi xmlns:a14="http://schemas.microsoft.com/office/drawing/2010/main"/>
              </a:ext>
            </a:extLst>
          </a:blip>
          <a:srcRect/>
          <a:stretch/>
        </p:blipFill>
        <p:spPr>
          <a:xfrm>
            <a:off x="215900" y="4356100"/>
            <a:ext cx="4025900" cy="1079500"/>
          </a:xfrm>
          <a:prstGeom prst="rect">
            <a:avLst/>
          </a:prstGeom>
        </p:spPr>
      </p:pic>
      <p:sp>
        <p:nvSpPr>
          <p:cNvPr id="9" name="文本框 8"/>
          <p:cNvSpPr txBox="1"/>
          <p:nvPr/>
        </p:nvSpPr>
        <p:spPr>
          <a:xfrm>
            <a:off x="215900" y="5495835"/>
            <a:ext cx="256672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300" normalizeH="0" baseline="0" noProof="0" dirty="0" smtClean="0">
                <a:ln>
                  <a:noFill/>
                </a:ln>
                <a:solidFill>
                  <a:prstClr val="white"/>
                </a:solidFill>
                <a:effectLst/>
                <a:uLnTx/>
                <a:uFillTx/>
                <a:cs typeface="+mn-ea"/>
                <a:sym typeface="+mn-lt"/>
              </a:rPr>
              <a:t>主讲人</a:t>
            </a:r>
            <a:r>
              <a:rPr kumimoji="0" lang="zh-CN" altLang="en-US" sz="2000" b="1" i="0" u="none" strike="noStrike" kern="1200" cap="none" spc="300" normalizeH="0" baseline="0" noProof="0" dirty="0" smtClean="0">
                <a:ln>
                  <a:noFill/>
                </a:ln>
                <a:solidFill>
                  <a:prstClr val="white"/>
                </a:solidFill>
                <a:effectLst/>
                <a:uLnTx/>
                <a:uFillTx/>
                <a:cs typeface="+mn-ea"/>
                <a:sym typeface="+mn-lt"/>
              </a:rPr>
              <a:t>：优品</a:t>
            </a:r>
            <a:r>
              <a:rPr kumimoji="0" lang="en-US" altLang="zh-CN" sz="2000" b="1" i="0" u="none" strike="noStrike" kern="1200" cap="none" spc="300" normalizeH="0" baseline="0" noProof="0" dirty="0" smtClean="0">
                <a:ln>
                  <a:noFill/>
                </a:ln>
                <a:solidFill>
                  <a:prstClr val="white"/>
                </a:solidFill>
                <a:effectLst/>
                <a:uLnTx/>
                <a:uFillTx/>
                <a:cs typeface="+mn-ea"/>
                <a:sym typeface="+mn-lt"/>
              </a:rPr>
              <a:t>PPT</a:t>
            </a:r>
            <a:endParaRPr kumimoji="0" lang="zh-CN" altLang="en-US" sz="2000" b="1" i="0" u="none" strike="noStrike" kern="1200" cap="none" spc="300" normalizeH="0" baseline="0" noProof="0" dirty="0" smtClean="0">
              <a:ln>
                <a:noFill/>
              </a:ln>
              <a:solidFill>
                <a:prstClr val="white"/>
              </a:solidFill>
              <a:effectLst/>
              <a:uLnTx/>
              <a:uFillTx/>
              <a:cs typeface="+mn-ea"/>
              <a:sym typeface="+mn-lt"/>
            </a:endParaRPr>
          </a:p>
        </p:txBody>
      </p:sp>
      <p:pic>
        <p:nvPicPr>
          <p:cNvPr id="16" name="图片 15"/>
          <p:cNvPicPr>
            <a:picLocks noChangeAspect="1"/>
          </p:cNvPicPr>
          <p:nvPr/>
        </p:nvPicPr>
        <p:blipFill>
          <a:blip r:embed="rId6"/>
          <a:stretch>
            <a:fillRect/>
          </a:stretch>
        </p:blipFill>
        <p:spPr>
          <a:xfrm>
            <a:off x="215900" y="812800"/>
            <a:ext cx="7044038" cy="3931392"/>
          </a:xfrm>
          <a:prstGeom prst="rect">
            <a:avLst/>
          </a:prstGeom>
        </p:spPr>
      </p:pic>
      <p:pic>
        <p:nvPicPr>
          <p:cNvPr id="17" name="图片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703053" y="0"/>
            <a:ext cx="488947" cy="342900"/>
          </a:xfrm>
          <a:prstGeom prst="rect">
            <a:avLst/>
          </a:prstGeom>
        </p:spPr>
      </p:pic>
    </p:spTree>
    <p:extLst>
      <p:ext uri="{BB962C8B-B14F-4D97-AF65-F5344CB8AC3E}">
        <p14:creationId xmlns:p14="http://schemas.microsoft.com/office/powerpoint/2010/main" val="16365307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9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300" fill="hold"/>
                                        <p:tgtEl>
                                          <p:spTgt spid="16"/>
                                        </p:tgtEl>
                                        <p:attrNameLst>
                                          <p:attrName>ppt_w</p:attrName>
                                        </p:attrNameLst>
                                      </p:cBhvr>
                                      <p:tavLst>
                                        <p:tav tm="0">
                                          <p:val>
                                            <p:strVal val="#ppt_w+.3"/>
                                          </p:val>
                                        </p:tav>
                                        <p:tav tm="100000">
                                          <p:val>
                                            <p:strVal val="#ppt_w"/>
                                          </p:val>
                                        </p:tav>
                                      </p:tavLst>
                                    </p:anim>
                                    <p:anim calcmode="lin" valueType="num">
                                      <p:cBhvr>
                                        <p:cTn id="13" dur="1300" fill="hold"/>
                                        <p:tgtEl>
                                          <p:spTgt spid="16"/>
                                        </p:tgtEl>
                                        <p:attrNameLst>
                                          <p:attrName>ppt_h</p:attrName>
                                        </p:attrNameLst>
                                      </p:cBhvr>
                                      <p:tavLst>
                                        <p:tav tm="0">
                                          <p:val>
                                            <p:strVal val="#ppt_h"/>
                                          </p:val>
                                        </p:tav>
                                        <p:tav tm="100000">
                                          <p:val>
                                            <p:strVal val="#ppt_h"/>
                                          </p:val>
                                        </p:tav>
                                      </p:tavLst>
                                    </p:anim>
                                    <p:animEffect transition="in" filter="fade">
                                      <p:cBhvr>
                                        <p:cTn id="14" dur="13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3445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56323" y="1975639"/>
            <a:ext cx="1172710" cy="3430684"/>
          </a:xfrm>
          <a:prstGeom prst="rect">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171" name="Picture 6" descr="tu0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848D85E-1FE3-4BF3-84FE-5E47EF256B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30194" y="1782893"/>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tu0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E32D503-939D-45BD-B461-42EC57C89C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4353" y="1808467"/>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tu0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E2E45C-BFA6-4C33-8A80-7190D3A8001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47085" y="1782893"/>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tu0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ED5DA8-EA6E-4C96-82F1-ABD380E57C8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09413" y="1808467"/>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tu0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5C401C-121B-4FAD-B0B1-7113503C234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64473" y="3861789"/>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tu0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42B04E-01A5-487B-9DEE-1C008A72A57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09413" y="3861789"/>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3" descr="tu0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9AA8B5-D3A2-49F5-9A62-527E867A1D5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954353" y="3874663"/>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5" descr="tu0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BAAFDF-55D0-4A20-8FD0-B9AE37043F8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030194" y="3861789"/>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6" descr="tu0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6CFB10-5546-4603-91AE-38D03141DA4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0127903" y="3874663"/>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8" descr="tu0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863C97-E6AA-45B8-88AD-1353A0F67F77}"/>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0077799" y="1808467"/>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9" descr="tu0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40AE0C4-E9B6-4860-BDBE-8917D715EC62}"/>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509378" y="1808467"/>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0" descr="tu0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7EED32-1E57-4875-B663-72AEB173B298}"/>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509378" y="3874663"/>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9A86EF-5970-4F56-9BDF-91D7FDE6F250}"/>
              </a:ext>
            </a:extLst>
          </p:cNvPr>
          <p:cNvSpPr txBox="1">
            <a:spLocks noChangeArrowheads="1"/>
          </p:cNvSpPr>
          <p:nvPr/>
        </p:nvSpPr>
        <p:spPr>
          <a:xfrm>
            <a:off x="971666" y="2668631"/>
            <a:ext cx="584201" cy="2182769"/>
          </a:xfrm>
          <a:prstGeom prst="rect">
            <a:avLst/>
          </a:prstGeom>
        </p:spPr>
        <p:txBody>
          <a:bodyPr vert="eaVe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600" b="1" i="0" u="none" strike="noStrike" kern="1200" cap="none" spc="300" normalizeH="0" baseline="0" noProof="0" dirty="0">
                <a:ln>
                  <a:noFill/>
                </a:ln>
                <a:solidFill>
                  <a:schemeClr val="bg1"/>
                </a:solidFill>
                <a:effectLst/>
                <a:uLnTx/>
                <a:uFillTx/>
                <a:latin typeface="+mn-lt"/>
                <a:ea typeface="+mn-ea"/>
                <a:cs typeface="+mn-ea"/>
                <a:sym typeface="+mn-lt"/>
              </a:rPr>
              <a:t>安全标识</a:t>
            </a:r>
          </a:p>
        </p:txBody>
      </p:sp>
    </p:spTree>
    <p:extLst>
      <p:ext uri="{BB962C8B-B14F-4D97-AF65-F5344CB8AC3E}">
        <p14:creationId xmlns:p14="http://schemas.microsoft.com/office/powerpoint/2010/main" val="40647798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178"/>
                                        </p:tgtEl>
                                        <p:attrNameLst>
                                          <p:attrName>style.visibility</p:attrName>
                                        </p:attrNameLst>
                                      </p:cBhvr>
                                      <p:to>
                                        <p:strVal val="visible"/>
                                      </p:to>
                                    </p:set>
                                    <p:anim calcmode="lin" valueType="num">
                                      <p:cBhvr>
                                        <p:cTn id="19" dur="500" fill="hold"/>
                                        <p:tgtEl>
                                          <p:spTgt spid="7178"/>
                                        </p:tgtEl>
                                        <p:attrNameLst>
                                          <p:attrName>ppt_w</p:attrName>
                                        </p:attrNameLst>
                                      </p:cBhvr>
                                      <p:tavLst>
                                        <p:tav tm="0">
                                          <p:val>
                                            <p:fltVal val="0"/>
                                          </p:val>
                                        </p:tav>
                                        <p:tav tm="100000">
                                          <p:val>
                                            <p:strVal val="#ppt_w"/>
                                          </p:val>
                                        </p:tav>
                                      </p:tavLst>
                                    </p:anim>
                                    <p:anim calcmode="lin" valueType="num">
                                      <p:cBhvr>
                                        <p:cTn id="20" dur="500" fill="hold"/>
                                        <p:tgtEl>
                                          <p:spTgt spid="7178"/>
                                        </p:tgtEl>
                                        <p:attrNameLst>
                                          <p:attrName>ppt_h</p:attrName>
                                        </p:attrNameLst>
                                      </p:cBhvr>
                                      <p:tavLst>
                                        <p:tav tm="0">
                                          <p:val>
                                            <p:fltVal val="0"/>
                                          </p:val>
                                        </p:tav>
                                        <p:tav tm="100000">
                                          <p:val>
                                            <p:strVal val="#ppt_h"/>
                                          </p:val>
                                        </p:tav>
                                      </p:tavLst>
                                    </p:anim>
                                    <p:animEffect transition="in" filter="fade">
                                      <p:cBhvr>
                                        <p:cTn id="21" dur="500"/>
                                        <p:tgtEl>
                                          <p:spTgt spid="7178"/>
                                        </p:tgtEl>
                                      </p:cBhvr>
                                    </p:animEffect>
                                  </p:childTnLst>
                                </p:cTn>
                              </p:par>
                              <p:par>
                                <p:cTn id="22" presetID="53" presetClass="entr" presetSubtype="16" fill="hold" nodeType="withEffect">
                                  <p:stCondLst>
                                    <p:cond delay="0"/>
                                  </p:stCondLst>
                                  <p:childTnLst>
                                    <p:set>
                                      <p:cBhvr>
                                        <p:cTn id="23" dur="1" fill="hold">
                                          <p:stCondLst>
                                            <p:cond delay="0"/>
                                          </p:stCondLst>
                                        </p:cTn>
                                        <p:tgtEl>
                                          <p:spTgt spid="7171"/>
                                        </p:tgtEl>
                                        <p:attrNameLst>
                                          <p:attrName>style.visibility</p:attrName>
                                        </p:attrNameLst>
                                      </p:cBhvr>
                                      <p:to>
                                        <p:strVal val="visible"/>
                                      </p:to>
                                    </p:set>
                                    <p:anim calcmode="lin" valueType="num">
                                      <p:cBhvr>
                                        <p:cTn id="24" dur="500" fill="hold"/>
                                        <p:tgtEl>
                                          <p:spTgt spid="7171"/>
                                        </p:tgtEl>
                                        <p:attrNameLst>
                                          <p:attrName>ppt_w</p:attrName>
                                        </p:attrNameLst>
                                      </p:cBhvr>
                                      <p:tavLst>
                                        <p:tav tm="0">
                                          <p:val>
                                            <p:fltVal val="0"/>
                                          </p:val>
                                        </p:tav>
                                        <p:tav tm="100000">
                                          <p:val>
                                            <p:strVal val="#ppt_w"/>
                                          </p:val>
                                        </p:tav>
                                      </p:tavLst>
                                    </p:anim>
                                    <p:anim calcmode="lin" valueType="num">
                                      <p:cBhvr>
                                        <p:cTn id="25" dur="500" fill="hold"/>
                                        <p:tgtEl>
                                          <p:spTgt spid="7171"/>
                                        </p:tgtEl>
                                        <p:attrNameLst>
                                          <p:attrName>ppt_h</p:attrName>
                                        </p:attrNameLst>
                                      </p:cBhvr>
                                      <p:tavLst>
                                        <p:tav tm="0">
                                          <p:val>
                                            <p:fltVal val="0"/>
                                          </p:val>
                                        </p:tav>
                                        <p:tav tm="100000">
                                          <p:val>
                                            <p:strVal val="#ppt_h"/>
                                          </p:val>
                                        </p:tav>
                                      </p:tavLst>
                                    </p:anim>
                                    <p:animEffect transition="in" filter="fade">
                                      <p:cBhvr>
                                        <p:cTn id="26" dur="500"/>
                                        <p:tgtEl>
                                          <p:spTgt spid="7171"/>
                                        </p:tgtEl>
                                      </p:cBhvr>
                                    </p:animEffect>
                                  </p:childTnLst>
                                </p:cTn>
                              </p:par>
                              <p:par>
                                <p:cTn id="27" presetID="53" presetClass="entr" presetSubtype="16" fill="hold" nodeType="withEffect">
                                  <p:stCondLst>
                                    <p:cond delay="0"/>
                                  </p:stCondLst>
                                  <p:childTnLst>
                                    <p:set>
                                      <p:cBhvr>
                                        <p:cTn id="28" dur="1" fill="hold">
                                          <p:stCondLst>
                                            <p:cond delay="0"/>
                                          </p:stCondLst>
                                        </p:cTn>
                                        <p:tgtEl>
                                          <p:spTgt spid="7173"/>
                                        </p:tgtEl>
                                        <p:attrNameLst>
                                          <p:attrName>style.visibility</p:attrName>
                                        </p:attrNameLst>
                                      </p:cBhvr>
                                      <p:to>
                                        <p:strVal val="visible"/>
                                      </p:to>
                                    </p:set>
                                    <p:anim calcmode="lin" valueType="num">
                                      <p:cBhvr>
                                        <p:cTn id="29" dur="500" fill="hold"/>
                                        <p:tgtEl>
                                          <p:spTgt spid="7173"/>
                                        </p:tgtEl>
                                        <p:attrNameLst>
                                          <p:attrName>ppt_w</p:attrName>
                                        </p:attrNameLst>
                                      </p:cBhvr>
                                      <p:tavLst>
                                        <p:tav tm="0">
                                          <p:val>
                                            <p:fltVal val="0"/>
                                          </p:val>
                                        </p:tav>
                                        <p:tav tm="100000">
                                          <p:val>
                                            <p:strVal val="#ppt_w"/>
                                          </p:val>
                                        </p:tav>
                                      </p:tavLst>
                                    </p:anim>
                                    <p:anim calcmode="lin" valueType="num">
                                      <p:cBhvr>
                                        <p:cTn id="30" dur="500" fill="hold"/>
                                        <p:tgtEl>
                                          <p:spTgt spid="7173"/>
                                        </p:tgtEl>
                                        <p:attrNameLst>
                                          <p:attrName>ppt_h</p:attrName>
                                        </p:attrNameLst>
                                      </p:cBhvr>
                                      <p:tavLst>
                                        <p:tav tm="0">
                                          <p:val>
                                            <p:fltVal val="0"/>
                                          </p:val>
                                        </p:tav>
                                        <p:tav tm="100000">
                                          <p:val>
                                            <p:strVal val="#ppt_h"/>
                                          </p:val>
                                        </p:tav>
                                      </p:tavLst>
                                    </p:anim>
                                    <p:animEffect transition="in" filter="fade">
                                      <p:cBhvr>
                                        <p:cTn id="31" dur="500"/>
                                        <p:tgtEl>
                                          <p:spTgt spid="7173"/>
                                        </p:tgtEl>
                                      </p:cBhvr>
                                    </p:animEffect>
                                  </p:childTnLst>
                                </p:cTn>
                              </p:par>
                              <p:par>
                                <p:cTn id="32" presetID="53" presetClass="entr" presetSubtype="16" fill="hold" nodeType="withEffect">
                                  <p:stCondLst>
                                    <p:cond delay="0"/>
                                  </p:stCondLst>
                                  <p:childTnLst>
                                    <p:set>
                                      <p:cBhvr>
                                        <p:cTn id="33" dur="1" fill="hold">
                                          <p:stCondLst>
                                            <p:cond delay="0"/>
                                          </p:stCondLst>
                                        </p:cTn>
                                        <p:tgtEl>
                                          <p:spTgt spid="7175"/>
                                        </p:tgtEl>
                                        <p:attrNameLst>
                                          <p:attrName>style.visibility</p:attrName>
                                        </p:attrNameLst>
                                      </p:cBhvr>
                                      <p:to>
                                        <p:strVal val="visible"/>
                                      </p:to>
                                    </p:set>
                                    <p:anim calcmode="lin" valueType="num">
                                      <p:cBhvr>
                                        <p:cTn id="34" dur="500" fill="hold"/>
                                        <p:tgtEl>
                                          <p:spTgt spid="7175"/>
                                        </p:tgtEl>
                                        <p:attrNameLst>
                                          <p:attrName>ppt_w</p:attrName>
                                        </p:attrNameLst>
                                      </p:cBhvr>
                                      <p:tavLst>
                                        <p:tav tm="0">
                                          <p:val>
                                            <p:fltVal val="0"/>
                                          </p:val>
                                        </p:tav>
                                        <p:tav tm="100000">
                                          <p:val>
                                            <p:strVal val="#ppt_w"/>
                                          </p:val>
                                        </p:tav>
                                      </p:tavLst>
                                    </p:anim>
                                    <p:anim calcmode="lin" valueType="num">
                                      <p:cBhvr>
                                        <p:cTn id="35" dur="500" fill="hold"/>
                                        <p:tgtEl>
                                          <p:spTgt spid="7175"/>
                                        </p:tgtEl>
                                        <p:attrNameLst>
                                          <p:attrName>ppt_h</p:attrName>
                                        </p:attrNameLst>
                                      </p:cBhvr>
                                      <p:tavLst>
                                        <p:tav tm="0">
                                          <p:val>
                                            <p:fltVal val="0"/>
                                          </p:val>
                                        </p:tav>
                                        <p:tav tm="100000">
                                          <p:val>
                                            <p:strVal val="#ppt_h"/>
                                          </p:val>
                                        </p:tav>
                                      </p:tavLst>
                                    </p:anim>
                                    <p:animEffect transition="in" filter="fade">
                                      <p:cBhvr>
                                        <p:cTn id="36" dur="500"/>
                                        <p:tgtEl>
                                          <p:spTgt spid="7175"/>
                                        </p:tgtEl>
                                      </p:cBhvr>
                                    </p:animEffect>
                                  </p:childTnLst>
                                </p:cTn>
                              </p:par>
                              <p:par>
                                <p:cTn id="37" presetID="53" presetClass="entr" presetSubtype="16" fill="hold" nodeType="withEffect">
                                  <p:stCondLst>
                                    <p:cond delay="0"/>
                                  </p:stCondLst>
                                  <p:childTnLst>
                                    <p:set>
                                      <p:cBhvr>
                                        <p:cTn id="38" dur="1" fill="hold">
                                          <p:stCondLst>
                                            <p:cond delay="0"/>
                                          </p:stCondLst>
                                        </p:cTn>
                                        <p:tgtEl>
                                          <p:spTgt spid="7176"/>
                                        </p:tgtEl>
                                        <p:attrNameLst>
                                          <p:attrName>style.visibility</p:attrName>
                                        </p:attrNameLst>
                                      </p:cBhvr>
                                      <p:to>
                                        <p:strVal val="visible"/>
                                      </p:to>
                                    </p:set>
                                    <p:anim calcmode="lin" valueType="num">
                                      <p:cBhvr>
                                        <p:cTn id="39" dur="500" fill="hold"/>
                                        <p:tgtEl>
                                          <p:spTgt spid="7176"/>
                                        </p:tgtEl>
                                        <p:attrNameLst>
                                          <p:attrName>ppt_w</p:attrName>
                                        </p:attrNameLst>
                                      </p:cBhvr>
                                      <p:tavLst>
                                        <p:tav tm="0">
                                          <p:val>
                                            <p:fltVal val="0"/>
                                          </p:val>
                                        </p:tav>
                                        <p:tav tm="100000">
                                          <p:val>
                                            <p:strVal val="#ppt_w"/>
                                          </p:val>
                                        </p:tav>
                                      </p:tavLst>
                                    </p:anim>
                                    <p:anim calcmode="lin" valueType="num">
                                      <p:cBhvr>
                                        <p:cTn id="40" dur="500" fill="hold"/>
                                        <p:tgtEl>
                                          <p:spTgt spid="7176"/>
                                        </p:tgtEl>
                                        <p:attrNameLst>
                                          <p:attrName>ppt_h</p:attrName>
                                        </p:attrNameLst>
                                      </p:cBhvr>
                                      <p:tavLst>
                                        <p:tav tm="0">
                                          <p:val>
                                            <p:fltVal val="0"/>
                                          </p:val>
                                        </p:tav>
                                        <p:tav tm="100000">
                                          <p:val>
                                            <p:strVal val="#ppt_h"/>
                                          </p:val>
                                        </p:tav>
                                      </p:tavLst>
                                    </p:anim>
                                    <p:animEffect transition="in" filter="fade">
                                      <p:cBhvr>
                                        <p:cTn id="41" dur="500"/>
                                        <p:tgtEl>
                                          <p:spTgt spid="7176"/>
                                        </p:tgtEl>
                                      </p:cBhvr>
                                    </p:animEffect>
                                  </p:childTnLst>
                                </p:cTn>
                              </p:par>
                              <p:par>
                                <p:cTn id="42" presetID="53" presetClass="entr" presetSubtype="16" fill="hold" nodeType="withEffect">
                                  <p:stCondLst>
                                    <p:cond delay="0"/>
                                  </p:stCondLst>
                                  <p:childTnLst>
                                    <p:set>
                                      <p:cBhvr>
                                        <p:cTn id="43" dur="1" fill="hold">
                                          <p:stCondLst>
                                            <p:cond delay="0"/>
                                          </p:stCondLst>
                                        </p:cTn>
                                        <p:tgtEl>
                                          <p:spTgt spid="7174"/>
                                        </p:tgtEl>
                                        <p:attrNameLst>
                                          <p:attrName>style.visibility</p:attrName>
                                        </p:attrNameLst>
                                      </p:cBhvr>
                                      <p:to>
                                        <p:strVal val="visible"/>
                                      </p:to>
                                    </p:set>
                                    <p:anim calcmode="lin" valueType="num">
                                      <p:cBhvr>
                                        <p:cTn id="44" dur="500" fill="hold"/>
                                        <p:tgtEl>
                                          <p:spTgt spid="7174"/>
                                        </p:tgtEl>
                                        <p:attrNameLst>
                                          <p:attrName>ppt_w</p:attrName>
                                        </p:attrNameLst>
                                      </p:cBhvr>
                                      <p:tavLst>
                                        <p:tav tm="0">
                                          <p:val>
                                            <p:fltVal val="0"/>
                                          </p:val>
                                        </p:tav>
                                        <p:tav tm="100000">
                                          <p:val>
                                            <p:strVal val="#ppt_w"/>
                                          </p:val>
                                        </p:tav>
                                      </p:tavLst>
                                    </p:anim>
                                    <p:anim calcmode="lin" valueType="num">
                                      <p:cBhvr>
                                        <p:cTn id="45" dur="500" fill="hold"/>
                                        <p:tgtEl>
                                          <p:spTgt spid="7174"/>
                                        </p:tgtEl>
                                        <p:attrNameLst>
                                          <p:attrName>ppt_h</p:attrName>
                                        </p:attrNameLst>
                                      </p:cBhvr>
                                      <p:tavLst>
                                        <p:tav tm="0">
                                          <p:val>
                                            <p:fltVal val="0"/>
                                          </p:val>
                                        </p:tav>
                                        <p:tav tm="100000">
                                          <p:val>
                                            <p:strVal val="#ppt_h"/>
                                          </p:val>
                                        </p:tav>
                                      </p:tavLst>
                                    </p:anim>
                                    <p:animEffect transition="in" filter="fade">
                                      <p:cBhvr>
                                        <p:cTn id="46" dur="500"/>
                                        <p:tgtEl>
                                          <p:spTgt spid="7174"/>
                                        </p:tgtEl>
                                      </p:cBhvr>
                                    </p:animEffect>
                                  </p:childTnLst>
                                </p:cTn>
                              </p:par>
                              <p:par>
                                <p:cTn id="47" presetID="53" presetClass="entr" presetSubtype="16" fill="hold" nodeType="withEffect">
                                  <p:stCondLst>
                                    <p:cond delay="0"/>
                                  </p:stCondLst>
                                  <p:childTnLst>
                                    <p:set>
                                      <p:cBhvr>
                                        <p:cTn id="48" dur="1" fill="hold">
                                          <p:stCondLst>
                                            <p:cond delay="0"/>
                                          </p:stCondLst>
                                        </p:cTn>
                                        <p:tgtEl>
                                          <p:spTgt spid="7172"/>
                                        </p:tgtEl>
                                        <p:attrNameLst>
                                          <p:attrName>style.visibility</p:attrName>
                                        </p:attrNameLst>
                                      </p:cBhvr>
                                      <p:to>
                                        <p:strVal val="visible"/>
                                      </p:to>
                                    </p:set>
                                    <p:anim calcmode="lin" valueType="num">
                                      <p:cBhvr>
                                        <p:cTn id="49" dur="500" fill="hold"/>
                                        <p:tgtEl>
                                          <p:spTgt spid="7172"/>
                                        </p:tgtEl>
                                        <p:attrNameLst>
                                          <p:attrName>ppt_w</p:attrName>
                                        </p:attrNameLst>
                                      </p:cBhvr>
                                      <p:tavLst>
                                        <p:tav tm="0">
                                          <p:val>
                                            <p:fltVal val="0"/>
                                          </p:val>
                                        </p:tav>
                                        <p:tav tm="100000">
                                          <p:val>
                                            <p:strVal val="#ppt_w"/>
                                          </p:val>
                                        </p:tav>
                                      </p:tavLst>
                                    </p:anim>
                                    <p:anim calcmode="lin" valueType="num">
                                      <p:cBhvr>
                                        <p:cTn id="50" dur="500" fill="hold"/>
                                        <p:tgtEl>
                                          <p:spTgt spid="7172"/>
                                        </p:tgtEl>
                                        <p:attrNameLst>
                                          <p:attrName>ppt_h</p:attrName>
                                        </p:attrNameLst>
                                      </p:cBhvr>
                                      <p:tavLst>
                                        <p:tav tm="0">
                                          <p:val>
                                            <p:fltVal val="0"/>
                                          </p:val>
                                        </p:tav>
                                        <p:tav tm="100000">
                                          <p:val>
                                            <p:strVal val="#ppt_h"/>
                                          </p:val>
                                        </p:tav>
                                      </p:tavLst>
                                    </p:anim>
                                    <p:animEffect transition="in" filter="fade">
                                      <p:cBhvr>
                                        <p:cTn id="51" dur="500"/>
                                        <p:tgtEl>
                                          <p:spTgt spid="7172"/>
                                        </p:tgtEl>
                                      </p:cBhvr>
                                    </p:animEffect>
                                  </p:childTnLst>
                                </p:cTn>
                              </p:par>
                              <p:par>
                                <p:cTn id="52" presetID="53" presetClass="entr" presetSubtype="16" fill="hold" nodeType="withEffect">
                                  <p:stCondLst>
                                    <p:cond delay="0"/>
                                  </p:stCondLst>
                                  <p:childTnLst>
                                    <p:set>
                                      <p:cBhvr>
                                        <p:cTn id="53" dur="1" fill="hold">
                                          <p:stCondLst>
                                            <p:cond delay="0"/>
                                          </p:stCondLst>
                                        </p:cTn>
                                        <p:tgtEl>
                                          <p:spTgt spid="7177"/>
                                        </p:tgtEl>
                                        <p:attrNameLst>
                                          <p:attrName>style.visibility</p:attrName>
                                        </p:attrNameLst>
                                      </p:cBhvr>
                                      <p:to>
                                        <p:strVal val="visible"/>
                                      </p:to>
                                    </p:set>
                                    <p:anim calcmode="lin" valueType="num">
                                      <p:cBhvr>
                                        <p:cTn id="54" dur="500" fill="hold"/>
                                        <p:tgtEl>
                                          <p:spTgt spid="7177"/>
                                        </p:tgtEl>
                                        <p:attrNameLst>
                                          <p:attrName>ppt_w</p:attrName>
                                        </p:attrNameLst>
                                      </p:cBhvr>
                                      <p:tavLst>
                                        <p:tav tm="0">
                                          <p:val>
                                            <p:fltVal val="0"/>
                                          </p:val>
                                        </p:tav>
                                        <p:tav tm="100000">
                                          <p:val>
                                            <p:strVal val="#ppt_w"/>
                                          </p:val>
                                        </p:tav>
                                      </p:tavLst>
                                    </p:anim>
                                    <p:anim calcmode="lin" valueType="num">
                                      <p:cBhvr>
                                        <p:cTn id="55" dur="500" fill="hold"/>
                                        <p:tgtEl>
                                          <p:spTgt spid="7177"/>
                                        </p:tgtEl>
                                        <p:attrNameLst>
                                          <p:attrName>ppt_h</p:attrName>
                                        </p:attrNameLst>
                                      </p:cBhvr>
                                      <p:tavLst>
                                        <p:tav tm="0">
                                          <p:val>
                                            <p:fltVal val="0"/>
                                          </p:val>
                                        </p:tav>
                                        <p:tav tm="100000">
                                          <p:val>
                                            <p:strVal val="#ppt_h"/>
                                          </p:val>
                                        </p:tav>
                                      </p:tavLst>
                                    </p:anim>
                                    <p:animEffect transition="in" filter="fade">
                                      <p:cBhvr>
                                        <p:cTn id="56" dur="500"/>
                                        <p:tgtEl>
                                          <p:spTgt spid="7177"/>
                                        </p:tgtEl>
                                      </p:cBhvr>
                                    </p:animEffect>
                                  </p:childTnLst>
                                </p:cTn>
                              </p:par>
                              <p:par>
                                <p:cTn id="57" presetID="53" presetClass="entr" presetSubtype="16" fill="hold" nodeType="withEffect">
                                  <p:stCondLst>
                                    <p:cond delay="0"/>
                                  </p:stCondLst>
                                  <p:childTnLst>
                                    <p:set>
                                      <p:cBhvr>
                                        <p:cTn id="58" dur="1" fill="hold">
                                          <p:stCondLst>
                                            <p:cond delay="0"/>
                                          </p:stCondLst>
                                        </p:cTn>
                                        <p:tgtEl>
                                          <p:spTgt spid="7182"/>
                                        </p:tgtEl>
                                        <p:attrNameLst>
                                          <p:attrName>style.visibility</p:attrName>
                                        </p:attrNameLst>
                                      </p:cBhvr>
                                      <p:to>
                                        <p:strVal val="visible"/>
                                      </p:to>
                                    </p:set>
                                    <p:anim calcmode="lin" valueType="num">
                                      <p:cBhvr>
                                        <p:cTn id="59" dur="500" fill="hold"/>
                                        <p:tgtEl>
                                          <p:spTgt spid="7182"/>
                                        </p:tgtEl>
                                        <p:attrNameLst>
                                          <p:attrName>ppt_w</p:attrName>
                                        </p:attrNameLst>
                                      </p:cBhvr>
                                      <p:tavLst>
                                        <p:tav tm="0">
                                          <p:val>
                                            <p:fltVal val="0"/>
                                          </p:val>
                                        </p:tav>
                                        <p:tav tm="100000">
                                          <p:val>
                                            <p:strVal val="#ppt_w"/>
                                          </p:val>
                                        </p:tav>
                                      </p:tavLst>
                                    </p:anim>
                                    <p:anim calcmode="lin" valueType="num">
                                      <p:cBhvr>
                                        <p:cTn id="60" dur="500" fill="hold"/>
                                        <p:tgtEl>
                                          <p:spTgt spid="7182"/>
                                        </p:tgtEl>
                                        <p:attrNameLst>
                                          <p:attrName>ppt_h</p:attrName>
                                        </p:attrNameLst>
                                      </p:cBhvr>
                                      <p:tavLst>
                                        <p:tav tm="0">
                                          <p:val>
                                            <p:fltVal val="0"/>
                                          </p:val>
                                        </p:tav>
                                        <p:tav tm="100000">
                                          <p:val>
                                            <p:strVal val="#ppt_h"/>
                                          </p:val>
                                        </p:tav>
                                      </p:tavLst>
                                    </p:anim>
                                    <p:animEffect transition="in" filter="fade">
                                      <p:cBhvr>
                                        <p:cTn id="61" dur="500"/>
                                        <p:tgtEl>
                                          <p:spTgt spid="7182"/>
                                        </p:tgtEl>
                                      </p:cBhvr>
                                    </p:animEffect>
                                  </p:childTnLst>
                                </p:cTn>
                              </p:par>
                              <p:par>
                                <p:cTn id="62" presetID="53" presetClass="entr" presetSubtype="16" fill="hold" nodeType="withEffect">
                                  <p:stCondLst>
                                    <p:cond delay="0"/>
                                  </p:stCondLst>
                                  <p:childTnLst>
                                    <p:set>
                                      <p:cBhvr>
                                        <p:cTn id="63" dur="1" fill="hold">
                                          <p:stCondLst>
                                            <p:cond delay="0"/>
                                          </p:stCondLst>
                                        </p:cTn>
                                        <p:tgtEl>
                                          <p:spTgt spid="7181"/>
                                        </p:tgtEl>
                                        <p:attrNameLst>
                                          <p:attrName>style.visibility</p:attrName>
                                        </p:attrNameLst>
                                      </p:cBhvr>
                                      <p:to>
                                        <p:strVal val="visible"/>
                                      </p:to>
                                    </p:set>
                                    <p:anim calcmode="lin" valueType="num">
                                      <p:cBhvr>
                                        <p:cTn id="64" dur="500" fill="hold"/>
                                        <p:tgtEl>
                                          <p:spTgt spid="7181"/>
                                        </p:tgtEl>
                                        <p:attrNameLst>
                                          <p:attrName>ppt_w</p:attrName>
                                        </p:attrNameLst>
                                      </p:cBhvr>
                                      <p:tavLst>
                                        <p:tav tm="0">
                                          <p:val>
                                            <p:fltVal val="0"/>
                                          </p:val>
                                        </p:tav>
                                        <p:tav tm="100000">
                                          <p:val>
                                            <p:strVal val="#ppt_w"/>
                                          </p:val>
                                        </p:tav>
                                      </p:tavLst>
                                    </p:anim>
                                    <p:anim calcmode="lin" valueType="num">
                                      <p:cBhvr>
                                        <p:cTn id="65" dur="500" fill="hold"/>
                                        <p:tgtEl>
                                          <p:spTgt spid="7181"/>
                                        </p:tgtEl>
                                        <p:attrNameLst>
                                          <p:attrName>ppt_h</p:attrName>
                                        </p:attrNameLst>
                                      </p:cBhvr>
                                      <p:tavLst>
                                        <p:tav tm="0">
                                          <p:val>
                                            <p:fltVal val="0"/>
                                          </p:val>
                                        </p:tav>
                                        <p:tav tm="100000">
                                          <p:val>
                                            <p:strVal val="#ppt_h"/>
                                          </p:val>
                                        </p:tav>
                                      </p:tavLst>
                                    </p:anim>
                                    <p:animEffect transition="in" filter="fade">
                                      <p:cBhvr>
                                        <p:cTn id="66" dur="500"/>
                                        <p:tgtEl>
                                          <p:spTgt spid="7181"/>
                                        </p:tgtEl>
                                      </p:cBhvr>
                                    </p:animEffect>
                                  </p:childTnLst>
                                </p:cTn>
                              </p:par>
                              <p:par>
                                <p:cTn id="67" presetID="53" presetClass="entr" presetSubtype="16" fill="hold" nodeType="withEffect">
                                  <p:stCondLst>
                                    <p:cond delay="0"/>
                                  </p:stCondLst>
                                  <p:childTnLst>
                                    <p:set>
                                      <p:cBhvr>
                                        <p:cTn id="68" dur="1" fill="hold">
                                          <p:stCondLst>
                                            <p:cond delay="0"/>
                                          </p:stCondLst>
                                        </p:cTn>
                                        <p:tgtEl>
                                          <p:spTgt spid="7180"/>
                                        </p:tgtEl>
                                        <p:attrNameLst>
                                          <p:attrName>style.visibility</p:attrName>
                                        </p:attrNameLst>
                                      </p:cBhvr>
                                      <p:to>
                                        <p:strVal val="visible"/>
                                      </p:to>
                                    </p:set>
                                    <p:anim calcmode="lin" valueType="num">
                                      <p:cBhvr>
                                        <p:cTn id="69" dur="500" fill="hold"/>
                                        <p:tgtEl>
                                          <p:spTgt spid="7180"/>
                                        </p:tgtEl>
                                        <p:attrNameLst>
                                          <p:attrName>ppt_w</p:attrName>
                                        </p:attrNameLst>
                                      </p:cBhvr>
                                      <p:tavLst>
                                        <p:tav tm="0">
                                          <p:val>
                                            <p:fltVal val="0"/>
                                          </p:val>
                                        </p:tav>
                                        <p:tav tm="100000">
                                          <p:val>
                                            <p:strVal val="#ppt_w"/>
                                          </p:val>
                                        </p:tav>
                                      </p:tavLst>
                                    </p:anim>
                                    <p:anim calcmode="lin" valueType="num">
                                      <p:cBhvr>
                                        <p:cTn id="70" dur="500" fill="hold"/>
                                        <p:tgtEl>
                                          <p:spTgt spid="7180"/>
                                        </p:tgtEl>
                                        <p:attrNameLst>
                                          <p:attrName>ppt_h</p:attrName>
                                        </p:attrNameLst>
                                      </p:cBhvr>
                                      <p:tavLst>
                                        <p:tav tm="0">
                                          <p:val>
                                            <p:fltVal val="0"/>
                                          </p:val>
                                        </p:tav>
                                        <p:tav tm="100000">
                                          <p:val>
                                            <p:strVal val="#ppt_h"/>
                                          </p:val>
                                        </p:tav>
                                      </p:tavLst>
                                    </p:anim>
                                    <p:animEffect transition="in" filter="fade">
                                      <p:cBhvr>
                                        <p:cTn id="71" dur="500"/>
                                        <p:tgtEl>
                                          <p:spTgt spid="7180"/>
                                        </p:tgtEl>
                                      </p:cBhvr>
                                    </p:animEffect>
                                  </p:childTnLst>
                                </p:cTn>
                              </p:par>
                              <p:par>
                                <p:cTn id="72" presetID="53" presetClass="entr" presetSubtype="16" fill="hold" nodeType="withEffect">
                                  <p:stCondLst>
                                    <p:cond delay="0"/>
                                  </p:stCondLst>
                                  <p:childTnLst>
                                    <p:set>
                                      <p:cBhvr>
                                        <p:cTn id="73" dur="1" fill="hold">
                                          <p:stCondLst>
                                            <p:cond delay="0"/>
                                          </p:stCondLst>
                                        </p:cTn>
                                        <p:tgtEl>
                                          <p:spTgt spid="7179"/>
                                        </p:tgtEl>
                                        <p:attrNameLst>
                                          <p:attrName>style.visibility</p:attrName>
                                        </p:attrNameLst>
                                      </p:cBhvr>
                                      <p:to>
                                        <p:strVal val="visible"/>
                                      </p:to>
                                    </p:set>
                                    <p:anim calcmode="lin" valueType="num">
                                      <p:cBhvr>
                                        <p:cTn id="74" dur="500" fill="hold"/>
                                        <p:tgtEl>
                                          <p:spTgt spid="7179"/>
                                        </p:tgtEl>
                                        <p:attrNameLst>
                                          <p:attrName>ppt_w</p:attrName>
                                        </p:attrNameLst>
                                      </p:cBhvr>
                                      <p:tavLst>
                                        <p:tav tm="0">
                                          <p:val>
                                            <p:fltVal val="0"/>
                                          </p:val>
                                        </p:tav>
                                        <p:tav tm="100000">
                                          <p:val>
                                            <p:strVal val="#ppt_w"/>
                                          </p:val>
                                        </p:tav>
                                      </p:tavLst>
                                    </p:anim>
                                    <p:anim calcmode="lin" valueType="num">
                                      <p:cBhvr>
                                        <p:cTn id="75" dur="500" fill="hold"/>
                                        <p:tgtEl>
                                          <p:spTgt spid="7179"/>
                                        </p:tgtEl>
                                        <p:attrNameLst>
                                          <p:attrName>ppt_h</p:attrName>
                                        </p:attrNameLst>
                                      </p:cBhvr>
                                      <p:tavLst>
                                        <p:tav tm="0">
                                          <p:val>
                                            <p:fltVal val="0"/>
                                          </p:val>
                                        </p:tav>
                                        <p:tav tm="100000">
                                          <p:val>
                                            <p:strVal val="#ppt_h"/>
                                          </p:val>
                                        </p:tav>
                                      </p:tavLst>
                                    </p:anim>
                                    <p:animEffect transition="in" filter="fade">
                                      <p:cBhvr>
                                        <p:cTn id="76"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970629" y="1871095"/>
            <a:ext cx="3452418" cy="660400"/>
          </a:xfrm>
          <a:prstGeom prst="homePlate">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95"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D088130-03C7-4A8B-BDE1-B4F15F3CEE01}"/>
              </a:ext>
            </a:extLst>
          </p:cNvPr>
          <p:cNvSpPr>
            <a:spLocks noGrp="1" noChangeArrowheads="1"/>
          </p:cNvSpPr>
          <p:nvPr>
            <p:ph type="body" idx="4294967295"/>
          </p:nvPr>
        </p:nvSpPr>
        <p:spPr>
          <a:xfrm>
            <a:off x="878282" y="2692400"/>
            <a:ext cx="10399318" cy="3708400"/>
          </a:xfrm>
          <a:prstGeom prst="rect">
            <a:avLst/>
          </a:prstGeom>
        </p:spPr>
        <p:txBody>
          <a:bodyPr>
            <a:normAutofit/>
          </a:bodyPr>
          <a:lstStyle/>
          <a:p>
            <a:pPr algn="just" eaLnBrk="1" hangingPunct="1">
              <a:buFont typeface="Wingdings" panose="05000000000000000000" pitchFamily="2" charset="2"/>
              <a:buNone/>
            </a:pPr>
            <a:r>
              <a:rPr lang="zh-CN" altLang="en-US" sz="1800" dirty="0">
                <a:cs typeface="+mn-ea"/>
                <a:sym typeface="+mn-lt"/>
              </a:rPr>
              <a:t>一、进入现场必须戴好安全帽、系好帽带；并正确使用个人劳动</a:t>
            </a:r>
            <a:r>
              <a:rPr lang="zh-CN" altLang="en-US" sz="1800" dirty="0" smtClean="0">
                <a:cs typeface="+mn-ea"/>
                <a:sym typeface="+mn-lt"/>
              </a:rPr>
              <a:t>防护用品</a:t>
            </a:r>
            <a:r>
              <a:rPr lang="zh-CN" altLang="en-US" sz="1800" dirty="0">
                <a:cs typeface="+mn-ea"/>
                <a:sym typeface="+mn-lt"/>
              </a:rPr>
              <a:t>。</a:t>
            </a:r>
          </a:p>
          <a:p>
            <a:pPr algn="just" eaLnBrk="1" hangingPunct="1">
              <a:buFont typeface="Wingdings" panose="05000000000000000000" pitchFamily="2" charset="2"/>
              <a:buNone/>
            </a:pPr>
            <a:r>
              <a:rPr lang="zh-CN" altLang="en-US" sz="1800" dirty="0">
                <a:cs typeface="+mn-ea"/>
                <a:sym typeface="+mn-lt"/>
              </a:rPr>
              <a:t>二、二米以上的高处、悬空作业、无安全设施的，必须系好安全带</a:t>
            </a:r>
            <a:r>
              <a:rPr lang="zh-CN" altLang="en-US" sz="1800" dirty="0" smtClean="0">
                <a:cs typeface="+mn-ea"/>
                <a:sym typeface="+mn-lt"/>
              </a:rPr>
              <a:t>、扣</a:t>
            </a:r>
            <a:r>
              <a:rPr lang="zh-CN" altLang="en-US" sz="1800" dirty="0">
                <a:cs typeface="+mn-ea"/>
                <a:sym typeface="+mn-lt"/>
              </a:rPr>
              <a:t>好保险钩。</a:t>
            </a:r>
          </a:p>
          <a:p>
            <a:pPr algn="just" eaLnBrk="1" hangingPunct="1">
              <a:buFont typeface="Wingdings" panose="05000000000000000000" pitchFamily="2" charset="2"/>
              <a:buNone/>
            </a:pPr>
            <a:r>
              <a:rPr lang="zh-CN" altLang="en-US" sz="1800" dirty="0">
                <a:cs typeface="+mn-ea"/>
                <a:sym typeface="+mn-lt"/>
              </a:rPr>
              <a:t>三、高处作业时，不准往下或向上抛掷材料和工具等物件。</a:t>
            </a:r>
          </a:p>
          <a:p>
            <a:pPr algn="just" eaLnBrk="1" hangingPunct="1">
              <a:buFont typeface="Wingdings" panose="05000000000000000000" pitchFamily="2" charset="2"/>
              <a:buNone/>
            </a:pPr>
            <a:r>
              <a:rPr lang="zh-CN" altLang="en-US" sz="1800" dirty="0">
                <a:cs typeface="+mn-ea"/>
                <a:sym typeface="+mn-lt"/>
              </a:rPr>
              <a:t>四、各种电动机械设备必须有可靠的保护接零或接地装置。</a:t>
            </a:r>
          </a:p>
          <a:p>
            <a:pPr algn="just" eaLnBrk="1" hangingPunct="1">
              <a:buFont typeface="Wingdings" panose="05000000000000000000" pitchFamily="2" charset="2"/>
              <a:buNone/>
            </a:pPr>
            <a:r>
              <a:rPr lang="zh-CN" altLang="en-US" sz="1800" dirty="0">
                <a:cs typeface="+mn-ea"/>
                <a:sym typeface="+mn-lt"/>
              </a:rPr>
              <a:t>五、不懂电气和机械的人员，严禁使用机电设备。</a:t>
            </a:r>
          </a:p>
          <a:p>
            <a:pPr algn="just" eaLnBrk="1" hangingPunct="1">
              <a:buFont typeface="Wingdings" panose="05000000000000000000" pitchFamily="2" charset="2"/>
              <a:buNone/>
            </a:pPr>
            <a:r>
              <a:rPr lang="zh-CN" altLang="en-US" sz="1800" dirty="0">
                <a:cs typeface="+mn-ea"/>
                <a:sym typeface="+mn-lt"/>
              </a:rPr>
              <a:t>六、吊装区域非操作人员严禁入内，吊装机械必须完好，吊臂下方</a:t>
            </a:r>
            <a:r>
              <a:rPr lang="zh-CN" altLang="en-US" sz="1800" dirty="0" smtClean="0">
                <a:cs typeface="+mn-ea"/>
                <a:sym typeface="+mn-lt"/>
              </a:rPr>
              <a:t>不准</a:t>
            </a:r>
            <a:r>
              <a:rPr lang="zh-CN" altLang="en-US" sz="1800" dirty="0">
                <a:cs typeface="+mn-ea"/>
                <a:sym typeface="+mn-lt"/>
              </a:rPr>
              <a:t>站人。</a:t>
            </a:r>
          </a:p>
          <a:p>
            <a:pPr algn="just" eaLnBrk="1" hangingPunct="1">
              <a:buFont typeface="Wingdings" panose="05000000000000000000" pitchFamily="2" charset="2"/>
              <a:buNone/>
            </a:pPr>
            <a:r>
              <a:rPr lang="zh-CN" altLang="en-US" sz="1800" dirty="0">
                <a:cs typeface="+mn-ea"/>
                <a:sym typeface="+mn-lt"/>
              </a:rPr>
              <a:t>七、非有关操作人员不准进入危险区内的施工现场。</a:t>
            </a:r>
          </a:p>
          <a:p>
            <a:pPr eaLnBrk="1" hangingPunct="1">
              <a:buFont typeface="Wingdings" panose="05000000000000000000" pitchFamily="2" charset="2"/>
              <a:buNone/>
            </a:pPr>
            <a:r>
              <a:rPr lang="zh-CN" altLang="en-US" sz="1800" dirty="0" smtClean="0">
                <a:cs typeface="+mn-ea"/>
                <a:sym typeface="+mn-lt"/>
              </a:rPr>
              <a:t>八</a:t>
            </a:r>
            <a:r>
              <a:rPr lang="zh-CN" altLang="en-US" sz="1800" dirty="0">
                <a:cs typeface="+mn-ea"/>
                <a:sym typeface="+mn-lt"/>
              </a:rPr>
              <a:t>、未经施工负责人批准，不准任意拆除架子设施及安全装置。凡</a:t>
            </a:r>
            <a:r>
              <a:rPr lang="zh-CN" altLang="en-US" sz="1800" dirty="0" smtClean="0">
                <a:cs typeface="+mn-ea"/>
                <a:sym typeface="+mn-lt"/>
              </a:rPr>
              <a:t>违背</a:t>
            </a:r>
            <a:r>
              <a:rPr lang="zh-CN" altLang="en-US" sz="1800" dirty="0">
                <a:cs typeface="+mn-ea"/>
                <a:sym typeface="+mn-lt"/>
              </a:rPr>
              <a:t>以述纪律按规定处罚。 </a:t>
            </a:r>
          </a:p>
        </p:txBody>
      </p:sp>
      <p:sp>
        <p:nvSpPr>
          <p:cNvPr id="4"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7611EE-EBED-4E8D-B748-3118B650A21F}"/>
              </a:ext>
            </a:extLst>
          </p:cNvPr>
          <p:cNvSpPr txBox="1">
            <a:spLocks noChangeArrowheads="1"/>
          </p:cNvSpPr>
          <p:nvPr/>
        </p:nvSpPr>
        <p:spPr>
          <a:xfrm>
            <a:off x="2082947" y="1936692"/>
            <a:ext cx="3136900" cy="5292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200" b="1" i="0" u="none" strike="noStrike" kern="1200" cap="none" spc="300" normalizeH="0" baseline="0" noProof="0" dirty="0">
                <a:ln>
                  <a:noFill/>
                </a:ln>
                <a:solidFill>
                  <a:schemeClr val="bg1"/>
                </a:solidFill>
                <a:effectLst/>
                <a:uLnTx/>
                <a:uFillTx/>
                <a:latin typeface="+mn-lt"/>
                <a:ea typeface="+mn-ea"/>
                <a:cs typeface="+mn-ea"/>
                <a:sym typeface="+mn-lt"/>
              </a:rPr>
              <a:t>安全生产纪律</a:t>
            </a:r>
          </a:p>
        </p:txBody>
      </p:sp>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8282" y="1606550"/>
            <a:ext cx="889147" cy="92494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288270" y="2692400"/>
            <a:ext cx="3751214" cy="3086100"/>
          </a:xfrm>
          <a:prstGeom prst="rect">
            <a:avLst/>
          </a:prstGeom>
        </p:spPr>
      </p:pic>
    </p:spTree>
    <p:extLst>
      <p:ext uri="{BB962C8B-B14F-4D97-AF65-F5344CB8AC3E}">
        <p14:creationId xmlns:p14="http://schemas.microsoft.com/office/powerpoint/2010/main" val="22736028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195">
                                            <p:txEl>
                                              <p:pRg st="0" end="0"/>
                                            </p:txEl>
                                          </p:spTgt>
                                        </p:tgtEl>
                                        <p:attrNameLst>
                                          <p:attrName>style.visibility</p:attrName>
                                        </p:attrNameLst>
                                      </p:cBhvr>
                                      <p:to>
                                        <p:strVal val="visible"/>
                                      </p:to>
                                    </p:set>
                                    <p:animEffect transition="in" filter="fade">
                                      <p:cBhvr>
                                        <p:cTn id="22" dur="1000"/>
                                        <p:tgtEl>
                                          <p:spTgt spid="8195">
                                            <p:txEl>
                                              <p:pRg st="0" end="0"/>
                                            </p:txEl>
                                          </p:spTgt>
                                        </p:tgtEl>
                                      </p:cBhvr>
                                    </p:animEffect>
                                    <p:anim calcmode="lin" valueType="num">
                                      <p:cBhvr>
                                        <p:cTn id="23"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195">
                                            <p:txEl>
                                              <p:pRg st="1" end="1"/>
                                            </p:txEl>
                                          </p:spTgt>
                                        </p:tgtEl>
                                        <p:attrNameLst>
                                          <p:attrName>style.visibility</p:attrName>
                                        </p:attrNameLst>
                                      </p:cBhvr>
                                      <p:to>
                                        <p:strVal val="visible"/>
                                      </p:to>
                                    </p:set>
                                    <p:animEffect transition="in" filter="fade">
                                      <p:cBhvr>
                                        <p:cTn id="29" dur="1000"/>
                                        <p:tgtEl>
                                          <p:spTgt spid="8195">
                                            <p:txEl>
                                              <p:pRg st="1" end="1"/>
                                            </p:txEl>
                                          </p:spTgt>
                                        </p:tgtEl>
                                      </p:cBhvr>
                                    </p:animEffect>
                                    <p:anim calcmode="lin" valueType="num">
                                      <p:cBhvr>
                                        <p:cTn id="30"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195">
                                            <p:txEl>
                                              <p:pRg st="2" end="2"/>
                                            </p:txEl>
                                          </p:spTgt>
                                        </p:tgtEl>
                                        <p:attrNameLst>
                                          <p:attrName>style.visibility</p:attrName>
                                        </p:attrNameLst>
                                      </p:cBhvr>
                                      <p:to>
                                        <p:strVal val="visible"/>
                                      </p:to>
                                    </p:set>
                                    <p:animEffect transition="in" filter="fade">
                                      <p:cBhvr>
                                        <p:cTn id="36" dur="1000"/>
                                        <p:tgtEl>
                                          <p:spTgt spid="8195">
                                            <p:txEl>
                                              <p:pRg st="2" end="2"/>
                                            </p:txEl>
                                          </p:spTgt>
                                        </p:tgtEl>
                                      </p:cBhvr>
                                    </p:animEffect>
                                    <p:anim calcmode="lin" valueType="num">
                                      <p:cBhvr>
                                        <p:cTn id="37"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195">
                                            <p:txEl>
                                              <p:pRg st="3" end="3"/>
                                            </p:txEl>
                                          </p:spTgt>
                                        </p:tgtEl>
                                        <p:attrNameLst>
                                          <p:attrName>style.visibility</p:attrName>
                                        </p:attrNameLst>
                                      </p:cBhvr>
                                      <p:to>
                                        <p:strVal val="visible"/>
                                      </p:to>
                                    </p:set>
                                    <p:animEffect transition="in" filter="fade">
                                      <p:cBhvr>
                                        <p:cTn id="43" dur="1000"/>
                                        <p:tgtEl>
                                          <p:spTgt spid="8195">
                                            <p:txEl>
                                              <p:pRg st="3" end="3"/>
                                            </p:txEl>
                                          </p:spTgt>
                                        </p:tgtEl>
                                      </p:cBhvr>
                                    </p:animEffect>
                                    <p:anim calcmode="lin" valueType="num">
                                      <p:cBhvr>
                                        <p:cTn id="44"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195">
                                            <p:txEl>
                                              <p:pRg st="4" end="4"/>
                                            </p:txEl>
                                          </p:spTgt>
                                        </p:tgtEl>
                                        <p:attrNameLst>
                                          <p:attrName>style.visibility</p:attrName>
                                        </p:attrNameLst>
                                      </p:cBhvr>
                                      <p:to>
                                        <p:strVal val="visible"/>
                                      </p:to>
                                    </p:set>
                                    <p:animEffect transition="in" filter="fade">
                                      <p:cBhvr>
                                        <p:cTn id="50" dur="1000"/>
                                        <p:tgtEl>
                                          <p:spTgt spid="8195">
                                            <p:txEl>
                                              <p:pRg st="4" end="4"/>
                                            </p:txEl>
                                          </p:spTgt>
                                        </p:tgtEl>
                                      </p:cBhvr>
                                    </p:animEffect>
                                    <p:anim calcmode="lin" valueType="num">
                                      <p:cBhvr>
                                        <p:cTn id="51"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8195">
                                            <p:txEl>
                                              <p:pRg st="5" end="5"/>
                                            </p:txEl>
                                          </p:spTgt>
                                        </p:tgtEl>
                                        <p:attrNameLst>
                                          <p:attrName>style.visibility</p:attrName>
                                        </p:attrNameLst>
                                      </p:cBhvr>
                                      <p:to>
                                        <p:strVal val="visible"/>
                                      </p:to>
                                    </p:set>
                                    <p:animEffect transition="in" filter="fade">
                                      <p:cBhvr>
                                        <p:cTn id="57" dur="1000"/>
                                        <p:tgtEl>
                                          <p:spTgt spid="8195">
                                            <p:txEl>
                                              <p:pRg st="5" end="5"/>
                                            </p:txEl>
                                          </p:spTgt>
                                        </p:tgtEl>
                                      </p:cBhvr>
                                    </p:animEffect>
                                    <p:anim calcmode="lin" valueType="num">
                                      <p:cBhvr>
                                        <p:cTn id="58"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195">
                                            <p:txEl>
                                              <p:pRg st="6" end="6"/>
                                            </p:txEl>
                                          </p:spTgt>
                                        </p:tgtEl>
                                        <p:attrNameLst>
                                          <p:attrName>style.visibility</p:attrName>
                                        </p:attrNameLst>
                                      </p:cBhvr>
                                      <p:to>
                                        <p:strVal val="visible"/>
                                      </p:to>
                                    </p:set>
                                    <p:animEffect transition="in" filter="fade">
                                      <p:cBhvr>
                                        <p:cTn id="64" dur="1000"/>
                                        <p:tgtEl>
                                          <p:spTgt spid="8195">
                                            <p:txEl>
                                              <p:pRg st="6" end="6"/>
                                            </p:txEl>
                                          </p:spTgt>
                                        </p:tgtEl>
                                      </p:cBhvr>
                                    </p:animEffect>
                                    <p:anim calcmode="lin" valueType="num">
                                      <p:cBhvr>
                                        <p:cTn id="65"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8195">
                                            <p:txEl>
                                              <p:pRg st="7" end="7"/>
                                            </p:txEl>
                                          </p:spTgt>
                                        </p:tgtEl>
                                        <p:attrNameLst>
                                          <p:attrName>style.visibility</p:attrName>
                                        </p:attrNameLst>
                                      </p:cBhvr>
                                      <p:to>
                                        <p:strVal val="visible"/>
                                      </p:to>
                                    </p:set>
                                    <p:animEffect transition="in" filter="fade">
                                      <p:cBhvr>
                                        <p:cTn id="71" dur="1000"/>
                                        <p:tgtEl>
                                          <p:spTgt spid="8195">
                                            <p:txEl>
                                              <p:pRg st="7" end="7"/>
                                            </p:txEl>
                                          </p:spTgt>
                                        </p:tgtEl>
                                      </p:cBhvr>
                                    </p:animEffect>
                                    <p:anim calcmode="lin" valueType="num">
                                      <p:cBhvr>
                                        <p:cTn id="72"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8195">
                                            <p:txEl>
                                              <p:pRg st="7" end="7"/>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anim calcmode="lin" valueType="num">
                                      <p:cBhvr>
                                        <p:cTn id="77" dur="1000" fill="hold"/>
                                        <p:tgtEl>
                                          <p:spTgt spid="5"/>
                                        </p:tgtEl>
                                        <p:attrNameLst>
                                          <p:attrName>ppt_x</p:attrName>
                                        </p:attrNameLst>
                                      </p:cBhvr>
                                      <p:tavLst>
                                        <p:tav tm="0">
                                          <p:val>
                                            <p:strVal val="#ppt_x"/>
                                          </p:val>
                                        </p:tav>
                                        <p:tav tm="100000">
                                          <p:val>
                                            <p:strVal val="#ppt_x"/>
                                          </p:val>
                                        </p:tav>
                                      </p:tavLst>
                                    </p:anim>
                                    <p:anim calcmode="lin" valueType="num">
                                      <p:cBhvr>
                                        <p:cTn id="7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195"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97B7AF6-2DFE-42B2-A72E-A5D97347583D}"/>
              </a:ext>
            </a:extLst>
          </p:cNvPr>
          <p:cNvSpPr>
            <a:spLocks noGrp="1" noChangeArrowheads="1"/>
          </p:cNvSpPr>
          <p:nvPr>
            <p:ph type="body" idx="4294967295"/>
          </p:nvPr>
        </p:nvSpPr>
        <p:spPr>
          <a:xfrm>
            <a:off x="878282" y="2340995"/>
            <a:ext cx="10678718" cy="4123305"/>
          </a:xfrm>
          <a:prstGeom prst="rect">
            <a:avLst/>
          </a:prstGeom>
        </p:spPr>
        <p:txBody>
          <a:bodyPr>
            <a:normAutofit/>
          </a:bodyPr>
          <a:lstStyle/>
          <a:p>
            <a:pPr marL="342900" indent="-342900" algn="just" eaLnBrk="1" hangingPunct="1">
              <a:lnSpc>
                <a:spcPct val="100000"/>
              </a:lnSpc>
              <a:buFont typeface="+mj-lt"/>
              <a:buAutoNum type="arabicPeriod"/>
            </a:pPr>
            <a:r>
              <a:rPr lang="zh-CN" altLang="en-US" sz="1700" dirty="0" smtClean="0">
                <a:cs typeface="+mn-ea"/>
                <a:sym typeface="+mn-lt"/>
              </a:rPr>
              <a:t>从事</a:t>
            </a:r>
            <a:r>
              <a:rPr lang="zh-CN" altLang="en-US" sz="1700" dirty="0">
                <a:cs typeface="+mn-ea"/>
                <a:sym typeface="+mn-lt"/>
              </a:rPr>
              <a:t>高空作业要定期体检，经医生诊断、凡患高血压、心脏病、</a:t>
            </a:r>
            <a:r>
              <a:rPr lang="zh-CN" altLang="en-US" sz="1700" dirty="0" smtClean="0">
                <a:cs typeface="+mn-ea"/>
                <a:sym typeface="+mn-lt"/>
              </a:rPr>
              <a:t>贫血</a:t>
            </a:r>
            <a:r>
              <a:rPr lang="zh-CN" altLang="en-US" sz="1700" dirty="0">
                <a:cs typeface="+mn-ea"/>
                <a:sym typeface="+mn-lt"/>
              </a:rPr>
              <a:t>病、癫痫病以及其它不适于</a:t>
            </a:r>
            <a:r>
              <a:rPr lang="zh-CN" altLang="en-US" sz="1700" dirty="0" smtClean="0">
                <a:cs typeface="+mn-ea"/>
                <a:sym typeface="+mn-lt"/>
              </a:rPr>
              <a:t>高空作业的</a:t>
            </a:r>
            <a:r>
              <a:rPr lang="zh-CN" altLang="en-US" sz="1700" dirty="0">
                <a:cs typeface="+mn-ea"/>
                <a:sym typeface="+mn-lt"/>
              </a:rPr>
              <a:t>，不得从事高空作业。</a:t>
            </a:r>
          </a:p>
          <a:p>
            <a:pPr marL="342900" indent="-342900" algn="just" eaLnBrk="1" hangingPunct="1">
              <a:lnSpc>
                <a:spcPct val="100000"/>
              </a:lnSpc>
              <a:buFont typeface="+mj-lt"/>
              <a:buAutoNum type="arabicPeriod"/>
            </a:pPr>
            <a:r>
              <a:rPr lang="zh-CN" altLang="en-US" sz="1700" dirty="0" smtClean="0">
                <a:cs typeface="+mn-ea"/>
                <a:sym typeface="+mn-lt"/>
              </a:rPr>
              <a:t>高空作业</a:t>
            </a:r>
            <a:r>
              <a:rPr lang="zh-CN" altLang="en-US" sz="1700" dirty="0">
                <a:cs typeface="+mn-ea"/>
                <a:sym typeface="+mn-lt"/>
              </a:rPr>
              <a:t>衣着要灵便，禁止穿硬底和带钉易滑的鞋</a:t>
            </a:r>
          </a:p>
          <a:p>
            <a:pPr marL="342900" indent="-342900" algn="just" eaLnBrk="1" hangingPunct="1">
              <a:lnSpc>
                <a:spcPct val="100000"/>
              </a:lnSpc>
              <a:buFont typeface="+mj-lt"/>
              <a:buAutoNum type="arabicPeriod"/>
            </a:pPr>
            <a:r>
              <a:rPr lang="zh-CN" altLang="en-US" sz="1700" dirty="0" smtClean="0">
                <a:cs typeface="+mn-ea"/>
                <a:sym typeface="+mn-lt"/>
              </a:rPr>
              <a:t>高空作业</a:t>
            </a:r>
            <a:r>
              <a:rPr lang="zh-CN" altLang="en-US" sz="1700" dirty="0">
                <a:cs typeface="+mn-ea"/>
                <a:sym typeface="+mn-lt"/>
              </a:rPr>
              <a:t>所用材料要堆放平稳，工具应随手放入工具袋内，上下</a:t>
            </a:r>
            <a:r>
              <a:rPr lang="zh-CN" altLang="en-US" sz="1700" dirty="0" smtClean="0">
                <a:cs typeface="+mn-ea"/>
                <a:sym typeface="+mn-lt"/>
              </a:rPr>
              <a:t>传递</a:t>
            </a:r>
            <a:r>
              <a:rPr lang="zh-CN" altLang="en-US" sz="1700" dirty="0">
                <a:cs typeface="+mn-ea"/>
                <a:sym typeface="+mn-lt"/>
              </a:rPr>
              <a:t>物件禁止抛掷。</a:t>
            </a:r>
          </a:p>
          <a:p>
            <a:pPr marL="342900" indent="-342900" algn="just" eaLnBrk="1" hangingPunct="1">
              <a:lnSpc>
                <a:spcPct val="100000"/>
              </a:lnSpc>
              <a:buFont typeface="+mj-lt"/>
              <a:buAutoNum type="arabicPeriod"/>
            </a:pPr>
            <a:r>
              <a:rPr lang="zh-CN" altLang="en-US" sz="1700" dirty="0" smtClean="0">
                <a:cs typeface="+mn-ea"/>
                <a:sym typeface="+mn-lt"/>
              </a:rPr>
              <a:t>遇</a:t>
            </a:r>
            <a:r>
              <a:rPr lang="zh-CN" altLang="en-US" sz="1700" dirty="0">
                <a:cs typeface="+mn-ea"/>
                <a:sym typeface="+mn-lt"/>
              </a:rPr>
              <a:t>有恶劣气候（如风力在六级以上）影响施工安全时，禁止进行</a:t>
            </a:r>
            <a:r>
              <a:rPr lang="zh-CN" altLang="en-US" sz="1700" dirty="0" smtClean="0">
                <a:cs typeface="+mn-ea"/>
                <a:sym typeface="+mn-lt"/>
              </a:rPr>
              <a:t>露天</a:t>
            </a:r>
            <a:r>
              <a:rPr lang="zh-CN" altLang="en-US" sz="1700" dirty="0">
                <a:cs typeface="+mn-ea"/>
                <a:sym typeface="+mn-lt"/>
              </a:rPr>
              <a:t>高空、起重和打桩作业。</a:t>
            </a:r>
          </a:p>
          <a:p>
            <a:pPr marL="342900" indent="-342900" algn="just" eaLnBrk="1" hangingPunct="1">
              <a:lnSpc>
                <a:spcPct val="100000"/>
              </a:lnSpc>
              <a:buFont typeface="+mj-lt"/>
              <a:buAutoNum type="arabicPeriod"/>
            </a:pPr>
            <a:r>
              <a:rPr lang="zh-CN" altLang="en-US" sz="1700" dirty="0" smtClean="0">
                <a:cs typeface="+mn-ea"/>
                <a:sym typeface="+mn-lt"/>
              </a:rPr>
              <a:t>梯子</a:t>
            </a:r>
            <a:r>
              <a:rPr lang="zh-CN" altLang="en-US" sz="1700" dirty="0">
                <a:cs typeface="+mn-ea"/>
                <a:sym typeface="+mn-lt"/>
              </a:rPr>
              <a:t>不得缺档，不得垫高使用，梯子横档间距以</a:t>
            </a:r>
            <a:r>
              <a:rPr lang="en-US" altLang="zh-CN" sz="1700" dirty="0">
                <a:cs typeface="+mn-ea"/>
                <a:sym typeface="+mn-lt"/>
              </a:rPr>
              <a:t>30cm</a:t>
            </a:r>
            <a:r>
              <a:rPr lang="zh-CN" altLang="en-US" sz="1700" dirty="0">
                <a:cs typeface="+mn-ea"/>
                <a:sym typeface="+mn-lt"/>
              </a:rPr>
              <a:t>为宜，使用</a:t>
            </a:r>
            <a:r>
              <a:rPr lang="zh-CN" altLang="en-US" sz="1700" dirty="0" smtClean="0">
                <a:cs typeface="+mn-ea"/>
                <a:sym typeface="+mn-lt"/>
              </a:rPr>
              <a:t>时上端</a:t>
            </a:r>
            <a:r>
              <a:rPr lang="zh-CN" altLang="en-US" sz="1700" dirty="0">
                <a:cs typeface="+mn-ea"/>
                <a:sym typeface="+mn-lt"/>
              </a:rPr>
              <a:t>要扎牢，下端应采取防滑措施，单面梯与地面夹角以</a:t>
            </a:r>
            <a:r>
              <a:rPr lang="en-US" altLang="zh-CN" sz="1700" dirty="0">
                <a:cs typeface="+mn-ea"/>
                <a:sym typeface="+mn-lt"/>
              </a:rPr>
              <a:t>60~70</a:t>
            </a:r>
            <a:r>
              <a:rPr lang="zh-CN" altLang="en-US" sz="1700" dirty="0" smtClean="0">
                <a:cs typeface="+mn-ea"/>
                <a:sym typeface="+mn-lt"/>
              </a:rPr>
              <a:t>度为宜</a:t>
            </a:r>
            <a:r>
              <a:rPr lang="zh-CN" altLang="en-US" sz="1700" dirty="0">
                <a:cs typeface="+mn-ea"/>
                <a:sym typeface="+mn-lt"/>
              </a:rPr>
              <a:t>，禁止二人同时在梯上作业，如需接长使用，应绑扎牢固，</a:t>
            </a:r>
            <a:r>
              <a:rPr lang="zh-CN" altLang="en-US" sz="1700" dirty="0" smtClean="0">
                <a:cs typeface="+mn-ea"/>
                <a:sym typeface="+mn-lt"/>
              </a:rPr>
              <a:t>人字</a:t>
            </a:r>
            <a:r>
              <a:rPr lang="zh-CN" altLang="en-US" sz="1700" dirty="0">
                <a:cs typeface="+mn-ea"/>
                <a:sym typeface="+mn-lt"/>
              </a:rPr>
              <a:t>梯底脚要拉牢，在通道处使用梯子，应有人监护或设置围栏。</a:t>
            </a:r>
          </a:p>
          <a:p>
            <a:pPr marL="342900" indent="-342900" algn="just" eaLnBrk="1" hangingPunct="1">
              <a:lnSpc>
                <a:spcPct val="100000"/>
              </a:lnSpc>
              <a:buFont typeface="+mj-lt"/>
              <a:buAutoNum type="arabicPeriod"/>
            </a:pPr>
            <a:r>
              <a:rPr lang="zh-CN" altLang="en-US" sz="1700" dirty="0" smtClean="0">
                <a:cs typeface="+mn-ea"/>
                <a:sym typeface="+mn-lt"/>
              </a:rPr>
              <a:t>没有</a:t>
            </a:r>
            <a:r>
              <a:rPr lang="zh-CN" altLang="en-US" sz="1700" dirty="0">
                <a:cs typeface="+mn-ea"/>
                <a:sym typeface="+mn-lt"/>
              </a:rPr>
              <a:t>安全防护措施，禁止在层架的上弦、支撑、桁条、挑架的挑</a:t>
            </a:r>
            <a:r>
              <a:rPr lang="zh-CN" altLang="en-US" sz="1700" dirty="0" smtClean="0">
                <a:cs typeface="+mn-ea"/>
                <a:sym typeface="+mn-lt"/>
              </a:rPr>
              <a:t>梁和</a:t>
            </a:r>
            <a:r>
              <a:rPr lang="zh-CN" altLang="en-US" sz="1700" dirty="0">
                <a:cs typeface="+mn-ea"/>
                <a:sym typeface="+mn-lt"/>
              </a:rPr>
              <a:t>未固定的构件上行走或作业，高空作业与地面联系，应设通讯</a:t>
            </a:r>
            <a:r>
              <a:rPr lang="zh-CN" altLang="en-US" sz="1700" dirty="0" smtClean="0">
                <a:cs typeface="+mn-ea"/>
                <a:sym typeface="+mn-lt"/>
              </a:rPr>
              <a:t>装置</a:t>
            </a:r>
            <a:r>
              <a:rPr lang="zh-CN" altLang="en-US" sz="1700" dirty="0">
                <a:cs typeface="+mn-ea"/>
                <a:sym typeface="+mn-lt"/>
              </a:rPr>
              <a:t>，并专人负责。</a:t>
            </a:r>
          </a:p>
          <a:p>
            <a:pPr marL="342900" indent="-342900" algn="just" eaLnBrk="1" hangingPunct="1">
              <a:lnSpc>
                <a:spcPct val="100000"/>
              </a:lnSpc>
              <a:buFont typeface="+mj-lt"/>
              <a:buAutoNum type="arabicPeriod"/>
            </a:pPr>
            <a:r>
              <a:rPr lang="zh-CN" altLang="en-US" sz="1700" dirty="0" smtClean="0">
                <a:cs typeface="+mn-ea"/>
                <a:sym typeface="+mn-lt"/>
              </a:rPr>
              <a:t>乘</a:t>
            </a:r>
            <a:r>
              <a:rPr lang="zh-CN" altLang="en-US" sz="1700" dirty="0">
                <a:cs typeface="+mn-ea"/>
                <a:sym typeface="+mn-lt"/>
              </a:rPr>
              <a:t>人的外用电梯、吊笼、应有可靠的安全装置，除指派的</a:t>
            </a:r>
            <a:r>
              <a:rPr lang="zh-CN" altLang="en-US" sz="1700" dirty="0" smtClean="0">
                <a:cs typeface="+mn-ea"/>
                <a:sym typeface="+mn-lt"/>
              </a:rPr>
              <a:t>专业人员外</a:t>
            </a:r>
            <a:r>
              <a:rPr lang="zh-CN" altLang="en-US" sz="1700" dirty="0">
                <a:cs typeface="+mn-ea"/>
                <a:sym typeface="+mn-lt"/>
              </a:rPr>
              <a:t>，禁止攀登起重臂、绳索和随同运料的吊篮吊装物上下。 </a:t>
            </a:r>
          </a:p>
        </p:txBody>
      </p:sp>
      <p:sp>
        <p:nvSpPr>
          <p:cNvPr id="5" name="五边形 4"/>
          <p:cNvSpPr/>
          <p:nvPr/>
        </p:nvSpPr>
        <p:spPr>
          <a:xfrm>
            <a:off x="1970629" y="1614998"/>
            <a:ext cx="3452418" cy="660400"/>
          </a:xfrm>
          <a:prstGeom prst="homePlate">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8282" y="1350453"/>
            <a:ext cx="889147" cy="924945"/>
          </a:xfrm>
          <a:prstGeom prst="rect">
            <a:avLst/>
          </a:prstGeom>
        </p:spPr>
      </p:pic>
      <p:sp>
        <p:nvSpPr>
          <p:cNvPr id="4"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DF62585-5CBF-4C30-AC9E-92551B477A91}"/>
              </a:ext>
            </a:extLst>
          </p:cNvPr>
          <p:cNvSpPr txBox="1">
            <a:spLocks noChangeArrowheads="1"/>
          </p:cNvSpPr>
          <p:nvPr/>
        </p:nvSpPr>
        <p:spPr>
          <a:xfrm>
            <a:off x="2086763" y="1680595"/>
            <a:ext cx="3031337" cy="529205"/>
          </a:xfrm>
          <a:prstGeom prst="rect">
            <a:avLst/>
          </a:prstGeom>
        </p:spPr>
        <p:txBody>
          <a:bodyPr/>
          <a:lstStyle>
            <a:defPPr>
              <a:defRPr lang="zh-CN"/>
            </a:defPPr>
            <a:lvl1pPr marR="0" lvl="0" indent="0" fontAlgn="auto">
              <a:lnSpc>
                <a:spcPct val="90000"/>
              </a:lnSpc>
              <a:spcBef>
                <a:spcPct val="0"/>
              </a:spcBef>
              <a:spcAft>
                <a:spcPts val="0"/>
              </a:spcAft>
              <a:buClrTx/>
              <a:buSzTx/>
              <a:buFontTx/>
              <a:buNone/>
              <a:tabLst/>
              <a:defRPr kumimoji="0" sz="3200" b="1" i="0" u="none" strike="noStrike" cap="none" spc="300" normalizeH="0" baseline="0">
                <a:ln>
                  <a:noFill/>
                </a:ln>
                <a:solidFill>
                  <a:schemeClr val="bg1"/>
                </a:solidFill>
                <a:effectLst/>
                <a:uLnTx/>
                <a:uFillTx/>
                <a:latin typeface="微软雅黑" panose="020B0503020204020204" pitchFamily="34" charset="-122"/>
                <a:ea typeface="微软雅黑" panose="020B0503020204020204" pitchFamily="34" charset="-122"/>
                <a:cs typeface="+mj-cs"/>
              </a:defRPr>
            </a:lvl1pPr>
          </a:lstStyle>
          <a:p>
            <a:r>
              <a:rPr lang="zh-CN" altLang="en-US" dirty="0">
                <a:latin typeface="+mn-lt"/>
                <a:ea typeface="+mn-ea"/>
                <a:cs typeface="+mn-ea"/>
                <a:sym typeface="+mn-lt"/>
              </a:rPr>
              <a:t>高空作业要求</a:t>
            </a:r>
          </a:p>
        </p:txBody>
      </p:sp>
    </p:spTree>
    <p:extLst>
      <p:ext uri="{BB962C8B-B14F-4D97-AF65-F5344CB8AC3E}">
        <p14:creationId xmlns:p14="http://schemas.microsoft.com/office/powerpoint/2010/main" val="28669459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219">
                                            <p:txEl>
                                              <p:pRg st="0" end="0"/>
                                            </p:txEl>
                                          </p:spTgt>
                                        </p:tgtEl>
                                        <p:attrNameLst>
                                          <p:attrName>style.visibility</p:attrName>
                                        </p:attrNameLst>
                                      </p:cBhvr>
                                      <p:to>
                                        <p:strVal val="visible"/>
                                      </p:to>
                                    </p:set>
                                    <p:animEffect transition="in" filter="randombar(horizontal)">
                                      <p:cBhvr>
                                        <p:cTn id="22" dur="500"/>
                                        <p:tgtEl>
                                          <p:spTgt spid="92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219">
                                            <p:txEl>
                                              <p:pRg st="1" end="1"/>
                                            </p:txEl>
                                          </p:spTgt>
                                        </p:tgtEl>
                                        <p:attrNameLst>
                                          <p:attrName>style.visibility</p:attrName>
                                        </p:attrNameLst>
                                      </p:cBhvr>
                                      <p:to>
                                        <p:strVal val="visible"/>
                                      </p:to>
                                    </p:set>
                                    <p:animEffect transition="in" filter="randombar(horizontal)">
                                      <p:cBhvr>
                                        <p:cTn id="27" dur="500"/>
                                        <p:tgtEl>
                                          <p:spTgt spid="92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219">
                                            <p:txEl>
                                              <p:pRg st="2" end="2"/>
                                            </p:txEl>
                                          </p:spTgt>
                                        </p:tgtEl>
                                        <p:attrNameLst>
                                          <p:attrName>style.visibility</p:attrName>
                                        </p:attrNameLst>
                                      </p:cBhvr>
                                      <p:to>
                                        <p:strVal val="visible"/>
                                      </p:to>
                                    </p:set>
                                    <p:animEffect transition="in" filter="randombar(horizontal)">
                                      <p:cBhvr>
                                        <p:cTn id="32" dur="500"/>
                                        <p:tgtEl>
                                          <p:spTgt spid="92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219">
                                            <p:txEl>
                                              <p:pRg st="3" end="3"/>
                                            </p:txEl>
                                          </p:spTgt>
                                        </p:tgtEl>
                                        <p:attrNameLst>
                                          <p:attrName>style.visibility</p:attrName>
                                        </p:attrNameLst>
                                      </p:cBhvr>
                                      <p:to>
                                        <p:strVal val="visible"/>
                                      </p:to>
                                    </p:set>
                                    <p:animEffect transition="in" filter="randombar(horizontal)">
                                      <p:cBhvr>
                                        <p:cTn id="37" dur="500"/>
                                        <p:tgtEl>
                                          <p:spTgt spid="921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219">
                                            <p:txEl>
                                              <p:pRg st="4" end="4"/>
                                            </p:txEl>
                                          </p:spTgt>
                                        </p:tgtEl>
                                        <p:attrNameLst>
                                          <p:attrName>style.visibility</p:attrName>
                                        </p:attrNameLst>
                                      </p:cBhvr>
                                      <p:to>
                                        <p:strVal val="visible"/>
                                      </p:to>
                                    </p:set>
                                    <p:animEffect transition="in" filter="randombar(horizontal)">
                                      <p:cBhvr>
                                        <p:cTn id="42" dur="500"/>
                                        <p:tgtEl>
                                          <p:spTgt spid="921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9219">
                                            <p:txEl>
                                              <p:pRg st="5" end="5"/>
                                            </p:txEl>
                                          </p:spTgt>
                                        </p:tgtEl>
                                        <p:attrNameLst>
                                          <p:attrName>style.visibility</p:attrName>
                                        </p:attrNameLst>
                                      </p:cBhvr>
                                      <p:to>
                                        <p:strVal val="visible"/>
                                      </p:to>
                                    </p:set>
                                    <p:animEffect transition="in" filter="randombar(horizontal)">
                                      <p:cBhvr>
                                        <p:cTn id="47" dur="500"/>
                                        <p:tgtEl>
                                          <p:spTgt spid="921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9219">
                                            <p:txEl>
                                              <p:pRg st="6" end="6"/>
                                            </p:txEl>
                                          </p:spTgt>
                                        </p:tgtEl>
                                        <p:attrNameLst>
                                          <p:attrName>style.visibility</p:attrName>
                                        </p:attrNameLst>
                                      </p:cBhvr>
                                      <p:to>
                                        <p:strVal val="visible"/>
                                      </p:to>
                                    </p:set>
                                    <p:animEffect transition="in" filter="randombar(horizontal)">
                                      <p:cBhvr>
                                        <p:cTn id="52"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z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DF5F2B-2C14-4B35-A652-67AA5468B7F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143385" y="2899099"/>
            <a:ext cx="3739533" cy="28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B75FAF9-7375-4356-BE7D-C585B6F2F4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8282" y="2949302"/>
            <a:ext cx="3095173" cy="284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7D7564-9779-4561-8AC1-CE96143C60A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52848" y="2949302"/>
            <a:ext cx="3394046" cy="284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五边形 5"/>
          <p:cNvSpPr/>
          <p:nvPr/>
        </p:nvSpPr>
        <p:spPr>
          <a:xfrm>
            <a:off x="1970629" y="1792798"/>
            <a:ext cx="3452418" cy="660400"/>
          </a:xfrm>
          <a:prstGeom prst="homePlate">
            <a:avLst/>
          </a:prstGeom>
          <a:solidFill>
            <a:srgbClr val="146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8282" y="1528253"/>
            <a:ext cx="889147" cy="924945"/>
          </a:xfrm>
          <a:prstGeom prst="rect">
            <a:avLst/>
          </a:prstGeom>
        </p:spPr>
      </p:pic>
      <p:sp>
        <p:nvSpPr>
          <p:cNvPr id="8"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DF62585-5CBF-4C30-AC9E-92551B477A91}"/>
              </a:ext>
            </a:extLst>
          </p:cNvPr>
          <p:cNvSpPr txBox="1">
            <a:spLocks noChangeArrowheads="1"/>
          </p:cNvSpPr>
          <p:nvPr/>
        </p:nvSpPr>
        <p:spPr>
          <a:xfrm>
            <a:off x="2086763" y="1858395"/>
            <a:ext cx="3031337" cy="529205"/>
          </a:xfrm>
          <a:prstGeom prst="rect">
            <a:avLst/>
          </a:prstGeom>
        </p:spPr>
        <p:txBody>
          <a:bodyPr/>
          <a:lstStyle>
            <a:defPPr>
              <a:defRPr lang="zh-CN"/>
            </a:defPPr>
            <a:lvl1pPr marR="0" lvl="0" indent="0" fontAlgn="auto">
              <a:lnSpc>
                <a:spcPct val="90000"/>
              </a:lnSpc>
              <a:spcBef>
                <a:spcPct val="0"/>
              </a:spcBef>
              <a:spcAft>
                <a:spcPts val="0"/>
              </a:spcAft>
              <a:buClrTx/>
              <a:buSzTx/>
              <a:buFontTx/>
              <a:buNone/>
              <a:tabLst/>
              <a:defRPr kumimoji="0" sz="3200" b="1" i="0" u="none" strike="noStrike" cap="none" spc="300" normalizeH="0" baseline="0">
                <a:ln>
                  <a:noFill/>
                </a:ln>
                <a:solidFill>
                  <a:schemeClr val="bg1"/>
                </a:solidFill>
                <a:effectLst/>
                <a:uLnTx/>
                <a:uFillTx/>
                <a:latin typeface="微软雅黑" panose="020B0503020204020204" pitchFamily="34" charset="-122"/>
                <a:ea typeface="微软雅黑" panose="020B0503020204020204" pitchFamily="34" charset="-122"/>
                <a:cs typeface="+mj-cs"/>
              </a:defRPr>
            </a:lvl1pPr>
          </a:lstStyle>
          <a:p>
            <a:r>
              <a:rPr lang="zh-CN" altLang="en-US" dirty="0">
                <a:latin typeface="+mn-lt"/>
                <a:ea typeface="+mn-ea"/>
                <a:cs typeface="+mn-ea"/>
                <a:sym typeface="+mn-lt"/>
              </a:rPr>
              <a:t>高空作业要求</a:t>
            </a:r>
          </a:p>
        </p:txBody>
      </p:sp>
    </p:spTree>
    <p:extLst>
      <p:ext uri="{BB962C8B-B14F-4D97-AF65-F5344CB8AC3E}">
        <p14:creationId xmlns:p14="http://schemas.microsoft.com/office/powerpoint/2010/main" val="23199772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243"/>
                                        </p:tgtEl>
                                        <p:attrNameLst>
                                          <p:attrName>style.visibility</p:attrName>
                                        </p:attrNameLst>
                                      </p:cBhvr>
                                      <p:to>
                                        <p:strVal val="visible"/>
                                      </p:to>
                                    </p:set>
                                    <p:anim calcmode="lin" valueType="num">
                                      <p:cBhvr>
                                        <p:cTn id="22" dur="1000" fill="hold"/>
                                        <p:tgtEl>
                                          <p:spTgt spid="10243"/>
                                        </p:tgtEl>
                                        <p:attrNameLst>
                                          <p:attrName>ppt_w</p:attrName>
                                        </p:attrNameLst>
                                      </p:cBhvr>
                                      <p:tavLst>
                                        <p:tav tm="0">
                                          <p:val>
                                            <p:fltVal val="0"/>
                                          </p:val>
                                        </p:tav>
                                        <p:tav tm="100000">
                                          <p:val>
                                            <p:strVal val="#ppt_w"/>
                                          </p:val>
                                        </p:tav>
                                      </p:tavLst>
                                    </p:anim>
                                    <p:anim calcmode="lin" valueType="num">
                                      <p:cBhvr>
                                        <p:cTn id="23" dur="1000" fill="hold"/>
                                        <p:tgtEl>
                                          <p:spTgt spid="10243"/>
                                        </p:tgtEl>
                                        <p:attrNameLst>
                                          <p:attrName>ppt_h</p:attrName>
                                        </p:attrNameLst>
                                      </p:cBhvr>
                                      <p:tavLst>
                                        <p:tav tm="0">
                                          <p:val>
                                            <p:fltVal val="0"/>
                                          </p:val>
                                        </p:tav>
                                        <p:tav tm="100000">
                                          <p:val>
                                            <p:strVal val="#ppt_h"/>
                                          </p:val>
                                        </p:tav>
                                      </p:tavLst>
                                    </p:anim>
                                    <p:anim calcmode="lin" valueType="num">
                                      <p:cBhvr>
                                        <p:cTn id="24" dur="1000" fill="hold"/>
                                        <p:tgtEl>
                                          <p:spTgt spid="10243"/>
                                        </p:tgtEl>
                                        <p:attrNameLst>
                                          <p:attrName>style.rotation</p:attrName>
                                        </p:attrNameLst>
                                      </p:cBhvr>
                                      <p:tavLst>
                                        <p:tav tm="0">
                                          <p:val>
                                            <p:fltVal val="90"/>
                                          </p:val>
                                        </p:tav>
                                        <p:tav tm="100000">
                                          <p:val>
                                            <p:fltVal val="0"/>
                                          </p:val>
                                        </p:tav>
                                      </p:tavLst>
                                    </p:anim>
                                    <p:animEffect transition="in" filter="fade">
                                      <p:cBhvr>
                                        <p:cTn id="25" dur="1000"/>
                                        <p:tgtEl>
                                          <p:spTgt spid="10243"/>
                                        </p:tgtEl>
                                      </p:cBhvr>
                                    </p:animEffect>
                                  </p:childTnLst>
                                </p:cTn>
                              </p:par>
                              <p:par>
                                <p:cTn id="26" presetID="31" presetClass="entr" presetSubtype="0" fill="hold" nodeType="withEffect">
                                  <p:stCondLst>
                                    <p:cond delay="0"/>
                                  </p:stCondLst>
                                  <p:childTnLst>
                                    <p:set>
                                      <p:cBhvr>
                                        <p:cTn id="27" dur="1" fill="hold">
                                          <p:stCondLst>
                                            <p:cond delay="0"/>
                                          </p:stCondLst>
                                        </p:cTn>
                                        <p:tgtEl>
                                          <p:spTgt spid="10242"/>
                                        </p:tgtEl>
                                        <p:attrNameLst>
                                          <p:attrName>style.visibility</p:attrName>
                                        </p:attrNameLst>
                                      </p:cBhvr>
                                      <p:to>
                                        <p:strVal val="visible"/>
                                      </p:to>
                                    </p:set>
                                    <p:anim calcmode="lin" valueType="num">
                                      <p:cBhvr>
                                        <p:cTn id="28" dur="1000" fill="hold"/>
                                        <p:tgtEl>
                                          <p:spTgt spid="10242"/>
                                        </p:tgtEl>
                                        <p:attrNameLst>
                                          <p:attrName>ppt_w</p:attrName>
                                        </p:attrNameLst>
                                      </p:cBhvr>
                                      <p:tavLst>
                                        <p:tav tm="0">
                                          <p:val>
                                            <p:fltVal val="0"/>
                                          </p:val>
                                        </p:tav>
                                        <p:tav tm="100000">
                                          <p:val>
                                            <p:strVal val="#ppt_w"/>
                                          </p:val>
                                        </p:tav>
                                      </p:tavLst>
                                    </p:anim>
                                    <p:anim calcmode="lin" valueType="num">
                                      <p:cBhvr>
                                        <p:cTn id="29" dur="1000" fill="hold"/>
                                        <p:tgtEl>
                                          <p:spTgt spid="10242"/>
                                        </p:tgtEl>
                                        <p:attrNameLst>
                                          <p:attrName>ppt_h</p:attrName>
                                        </p:attrNameLst>
                                      </p:cBhvr>
                                      <p:tavLst>
                                        <p:tav tm="0">
                                          <p:val>
                                            <p:fltVal val="0"/>
                                          </p:val>
                                        </p:tav>
                                        <p:tav tm="100000">
                                          <p:val>
                                            <p:strVal val="#ppt_h"/>
                                          </p:val>
                                        </p:tav>
                                      </p:tavLst>
                                    </p:anim>
                                    <p:anim calcmode="lin" valueType="num">
                                      <p:cBhvr>
                                        <p:cTn id="30" dur="1000" fill="hold"/>
                                        <p:tgtEl>
                                          <p:spTgt spid="10242"/>
                                        </p:tgtEl>
                                        <p:attrNameLst>
                                          <p:attrName>style.rotation</p:attrName>
                                        </p:attrNameLst>
                                      </p:cBhvr>
                                      <p:tavLst>
                                        <p:tav tm="0">
                                          <p:val>
                                            <p:fltVal val="90"/>
                                          </p:val>
                                        </p:tav>
                                        <p:tav tm="100000">
                                          <p:val>
                                            <p:fltVal val="0"/>
                                          </p:val>
                                        </p:tav>
                                      </p:tavLst>
                                    </p:anim>
                                    <p:animEffect transition="in" filter="fade">
                                      <p:cBhvr>
                                        <p:cTn id="31" dur="1000"/>
                                        <p:tgtEl>
                                          <p:spTgt spid="10242"/>
                                        </p:tgtEl>
                                      </p:cBhvr>
                                    </p:animEffect>
                                  </p:childTnLst>
                                </p:cTn>
                              </p:par>
                              <p:par>
                                <p:cTn id="32" presetID="31" presetClass="entr" presetSubtype="0" fill="hold" nodeType="withEffect">
                                  <p:stCondLst>
                                    <p:cond delay="0"/>
                                  </p:stCondLst>
                                  <p:childTnLst>
                                    <p:set>
                                      <p:cBhvr>
                                        <p:cTn id="33" dur="1" fill="hold">
                                          <p:stCondLst>
                                            <p:cond delay="0"/>
                                          </p:stCondLst>
                                        </p:cTn>
                                        <p:tgtEl>
                                          <p:spTgt spid="10244"/>
                                        </p:tgtEl>
                                        <p:attrNameLst>
                                          <p:attrName>style.visibility</p:attrName>
                                        </p:attrNameLst>
                                      </p:cBhvr>
                                      <p:to>
                                        <p:strVal val="visible"/>
                                      </p:to>
                                    </p:set>
                                    <p:anim calcmode="lin" valueType="num">
                                      <p:cBhvr>
                                        <p:cTn id="34" dur="1000" fill="hold"/>
                                        <p:tgtEl>
                                          <p:spTgt spid="10244"/>
                                        </p:tgtEl>
                                        <p:attrNameLst>
                                          <p:attrName>ppt_w</p:attrName>
                                        </p:attrNameLst>
                                      </p:cBhvr>
                                      <p:tavLst>
                                        <p:tav tm="0">
                                          <p:val>
                                            <p:fltVal val="0"/>
                                          </p:val>
                                        </p:tav>
                                        <p:tav tm="100000">
                                          <p:val>
                                            <p:strVal val="#ppt_w"/>
                                          </p:val>
                                        </p:tav>
                                      </p:tavLst>
                                    </p:anim>
                                    <p:anim calcmode="lin" valueType="num">
                                      <p:cBhvr>
                                        <p:cTn id="35" dur="1000" fill="hold"/>
                                        <p:tgtEl>
                                          <p:spTgt spid="10244"/>
                                        </p:tgtEl>
                                        <p:attrNameLst>
                                          <p:attrName>ppt_h</p:attrName>
                                        </p:attrNameLst>
                                      </p:cBhvr>
                                      <p:tavLst>
                                        <p:tav tm="0">
                                          <p:val>
                                            <p:fltVal val="0"/>
                                          </p:val>
                                        </p:tav>
                                        <p:tav tm="100000">
                                          <p:val>
                                            <p:strVal val="#ppt_h"/>
                                          </p:val>
                                        </p:tav>
                                      </p:tavLst>
                                    </p:anim>
                                    <p:anim calcmode="lin" valueType="num">
                                      <p:cBhvr>
                                        <p:cTn id="36" dur="1000" fill="hold"/>
                                        <p:tgtEl>
                                          <p:spTgt spid="10244"/>
                                        </p:tgtEl>
                                        <p:attrNameLst>
                                          <p:attrName>style.rotation</p:attrName>
                                        </p:attrNameLst>
                                      </p:cBhvr>
                                      <p:tavLst>
                                        <p:tav tm="0">
                                          <p:val>
                                            <p:fltVal val="90"/>
                                          </p:val>
                                        </p:tav>
                                        <p:tav tm="100000">
                                          <p:val>
                                            <p:fltVal val="0"/>
                                          </p:val>
                                        </p:tav>
                                      </p:tavLst>
                                    </p:anim>
                                    <p:animEffect transition="in" filter="fade">
                                      <p:cBhvr>
                                        <p:cTn id="37"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1gftpva">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6977</Words>
  <Application>Microsoft Office PowerPoint</Application>
  <PresentationFormat>宽屏</PresentationFormat>
  <Paragraphs>397</Paragraphs>
  <Slides>59</Slides>
  <Notes>8</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59</vt:i4>
      </vt:variant>
    </vt:vector>
  </HeadingPairs>
  <TitlesOfParts>
    <vt:vector size="70" baseType="lpstr">
      <vt:lpstr>Meiryo</vt:lpstr>
      <vt:lpstr>等线</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安全十大禁令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静电、雷电、电磁危害的防护措施</vt:lpstr>
      <vt:lpstr>PowerPoint 演示文稿</vt:lpstr>
      <vt:lpstr>PowerPoint 演示文稿</vt:lpstr>
      <vt:lpstr>PowerPoint 演示文稿</vt:lpstr>
      <vt:lpstr>脚手架搭设</vt:lpstr>
      <vt:lpstr>PowerPoint 演示文稿</vt:lpstr>
      <vt:lpstr>PowerPoint 演示文稿</vt:lpstr>
      <vt:lpstr>机械操作规程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安全使用电动工具</vt:lpstr>
      <vt:lpstr>拆除作业安全</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50</cp:revision>
  <dcterms:created xsi:type="dcterms:W3CDTF">2020-06-23T04:26:25Z</dcterms:created>
  <dcterms:modified xsi:type="dcterms:W3CDTF">2023-02-03T09:02:46Z</dcterms:modified>
</cp:coreProperties>
</file>