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6" r:id="rId2"/>
    <p:sldMasterId id="2147483660" r:id="rId3"/>
  </p:sldMasterIdLst>
  <p:notesMasterIdLst>
    <p:notesMasterId r:id="rId29"/>
  </p:notesMasterIdLst>
  <p:sldIdLst>
    <p:sldId id="256" r:id="rId4"/>
    <p:sldId id="258" r:id="rId5"/>
    <p:sldId id="259" r:id="rId6"/>
    <p:sldId id="261" r:id="rId7"/>
    <p:sldId id="262" r:id="rId8"/>
    <p:sldId id="292" r:id="rId9"/>
    <p:sldId id="293" r:id="rId10"/>
    <p:sldId id="294" r:id="rId11"/>
    <p:sldId id="289" r:id="rId12"/>
    <p:sldId id="295" r:id="rId13"/>
    <p:sldId id="290" r:id="rId14"/>
    <p:sldId id="270" r:id="rId15"/>
    <p:sldId id="271" r:id="rId16"/>
    <p:sldId id="272" r:id="rId17"/>
    <p:sldId id="296" r:id="rId18"/>
    <p:sldId id="276" r:id="rId19"/>
    <p:sldId id="291" r:id="rId20"/>
    <p:sldId id="277" r:id="rId21"/>
    <p:sldId id="297" r:id="rId22"/>
    <p:sldId id="298" r:id="rId23"/>
    <p:sldId id="299" r:id="rId24"/>
    <p:sldId id="301" r:id="rId25"/>
    <p:sldId id="302" r:id="rId26"/>
    <p:sldId id="300" r:id="rId27"/>
    <p:sldId id="303"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49629B"/>
    <a:srgbClr val="6CAEA6"/>
    <a:srgbClr val="3B9171"/>
    <a:srgbClr val="708D9E"/>
    <a:srgbClr val="BC8F5C"/>
    <a:srgbClr val="F4EBC5"/>
    <a:srgbClr val="D05060"/>
    <a:srgbClr val="F9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96314" autoAdjust="0"/>
  </p:normalViewPr>
  <p:slideViewPr>
    <p:cSldViewPr snapToGrid="0">
      <p:cViewPr varScale="1">
        <p:scale>
          <a:sx n="108" d="100"/>
          <a:sy n="108" d="100"/>
        </p:scale>
        <p:origin x="768"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1E6954-B5D5-4962-8178-76BBED027932}" type="datetimeFigureOut">
              <a:rPr lang="zh-CN" altLang="en-US" smtClean="0"/>
              <a:t>2023/2/4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E535DC-5F51-4710-A551-A882D8AD4E44}" type="slidenum">
              <a:rPr lang="zh-CN" altLang="en-US" smtClean="0"/>
              <a:t>‹#›</a:t>
            </a:fld>
            <a:endParaRPr lang="zh-CN" altLang="en-US"/>
          </a:p>
        </p:txBody>
      </p:sp>
    </p:spTree>
    <p:extLst>
      <p:ext uri="{BB962C8B-B14F-4D97-AF65-F5344CB8AC3E}">
        <p14:creationId xmlns:p14="http://schemas.microsoft.com/office/powerpoint/2010/main" val="4286462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a:t>
            </a:fld>
            <a:endParaRPr lang="zh-CN" altLang="en-US"/>
          </a:p>
        </p:txBody>
      </p:sp>
    </p:spTree>
    <p:extLst>
      <p:ext uri="{BB962C8B-B14F-4D97-AF65-F5344CB8AC3E}">
        <p14:creationId xmlns:p14="http://schemas.microsoft.com/office/powerpoint/2010/main" val="3836358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10</a:t>
            </a:fld>
            <a:endParaRPr lang="zh-CN" altLang="en-US"/>
          </a:p>
        </p:txBody>
      </p:sp>
    </p:spTree>
    <p:extLst>
      <p:ext uri="{BB962C8B-B14F-4D97-AF65-F5344CB8AC3E}">
        <p14:creationId xmlns:p14="http://schemas.microsoft.com/office/powerpoint/2010/main" val="591344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11</a:t>
            </a:fld>
            <a:endParaRPr lang="zh-CN" altLang="en-US"/>
          </a:p>
        </p:txBody>
      </p:sp>
    </p:spTree>
    <p:extLst>
      <p:ext uri="{BB962C8B-B14F-4D97-AF65-F5344CB8AC3E}">
        <p14:creationId xmlns:p14="http://schemas.microsoft.com/office/powerpoint/2010/main" val="2562017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2E535DC-5F51-4710-A551-A882D8AD4E44}" type="slidenum">
              <a:rPr lang="zh-CN" altLang="en-US" smtClean="0"/>
              <a:t>12</a:t>
            </a:fld>
            <a:endParaRPr lang="zh-CN" altLang="en-US"/>
          </a:p>
        </p:txBody>
      </p:sp>
    </p:spTree>
    <p:extLst>
      <p:ext uri="{BB962C8B-B14F-4D97-AF65-F5344CB8AC3E}">
        <p14:creationId xmlns:p14="http://schemas.microsoft.com/office/powerpoint/2010/main" val="4696072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13</a:t>
            </a:fld>
            <a:endParaRPr lang="zh-CN" altLang="en-US"/>
          </a:p>
        </p:txBody>
      </p:sp>
    </p:spTree>
    <p:extLst>
      <p:ext uri="{BB962C8B-B14F-4D97-AF65-F5344CB8AC3E}">
        <p14:creationId xmlns:p14="http://schemas.microsoft.com/office/powerpoint/2010/main" val="3396299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14</a:t>
            </a:fld>
            <a:endParaRPr lang="zh-CN" altLang="en-US"/>
          </a:p>
        </p:txBody>
      </p:sp>
    </p:spTree>
    <p:extLst>
      <p:ext uri="{BB962C8B-B14F-4D97-AF65-F5344CB8AC3E}">
        <p14:creationId xmlns:p14="http://schemas.microsoft.com/office/powerpoint/2010/main" val="3048672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15</a:t>
            </a:fld>
            <a:endParaRPr lang="zh-CN" altLang="en-US"/>
          </a:p>
        </p:txBody>
      </p:sp>
    </p:spTree>
    <p:extLst>
      <p:ext uri="{BB962C8B-B14F-4D97-AF65-F5344CB8AC3E}">
        <p14:creationId xmlns:p14="http://schemas.microsoft.com/office/powerpoint/2010/main" val="3994028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16</a:t>
            </a:fld>
            <a:endParaRPr lang="zh-CN" altLang="en-US"/>
          </a:p>
        </p:txBody>
      </p:sp>
    </p:spTree>
    <p:extLst>
      <p:ext uri="{BB962C8B-B14F-4D97-AF65-F5344CB8AC3E}">
        <p14:creationId xmlns:p14="http://schemas.microsoft.com/office/powerpoint/2010/main" val="28632123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17</a:t>
            </a:fld>
            <a:endParaRPr lang="zh-CN" altLang="en-US"/>
          </a:p>
        </p:txBody>
      </p:sp>
    </p:spTree>
    <p:extLst>
      <p:ext uri="{BB962C8B-B14F-4D97-AF65-F5344CB8AC3E}">
        <p14:creationId xmlns:p14="http://schemas.microsoft.com/office/powerpoint/2010/main" val="859424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18</a:t>
            </a:fld>
            <a:endParaRPr lang="zh-CN" altLang="en-US"/>
          </a:p>
        </p:txBody>
      </p:sp>
    </p:spTree>
    <p:extLst>
      <p:ext uri="{BB962C8B-B14F-4D97-AF65-F5344CB8AC3E}">
        <p14:creationId xmlns:p14="http://schemas.microsoft.com/office/powerpoint/2010/main" val="745847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19</a:t>
            </a:fld>
            <a:endParaRPr lang="zh-CN" altLang="en-US"/>
          </a:p>
        </p:txBody>
      </p:sp>
    </p:spTree>
    <p:extLst>
      <p:ext uri="{BB962C8B-B14F-4D97-AF65-F5344CB8AC3E}">
        <p14:creationId xmlns:p14="http://schemas.microsoft.com/office/powerpoint/2010/main" val="3830727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2</a:t>
            </a:fld>
            <a:endParaRPr lang="zh-CN" altLang="en-US"/>
          </a:p>
        </p:txBody>
      </p:sp>
    </p:spTree>
    <p:extLst>
      <p:ext uri="{BB962C8B-B14F-4D97-AF65-F5344CB8AC3E}">
        <p14:creationId xmlns:p14="http://schemas.microsoft.com/office/powerpoint/2010/main" val="23873133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20</a:t>
            </a:fld>
            <a:endParaRPr lang="zh-CN" altLang="en-US"/>
          </a:p>
        </p:txBody>
      </p:sp>
    </p:spTree>
    <p:extLst>
      <p:ext uri="{BB962C8B-B14F-4D97-AF65-F5344CB8AC3E}">
        <p14:creationId xmlns:p14="http://schemas.microsoft.com/office/powerpoint/2010/main" val="2516155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21</a:t>
            </a:fld>
            <a:endParaRPr lang="zh-CN" altLang="en-US"/>
          </a:p>
        </p:txBody>
      </p:sp>
    </p:spTree>
    <p:extLst>
      <p:ext uri="{BB962C8B-B14F-4D97-AF65-F5344CB8AC3E}">
        <p14:creationId xmlns:p14="http://schemas.microsoft.com/office/powerpoint/2010/main" val="36442619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22</a:t>
            </a:fld>
            <a:endParaRPr lang="zh-CN" altLang="en-US"/>
          </a:p>
        </p:txBody>
      </p:sp>
    </p:spTree>
    <p:extLst>
      <p:ext uri="{BB962C8B-B14F-4D97-AF65-F5344CB8AC3E}">
        <p14:creationId xmlns:p14="http://schemas.microsoft.com/office/powerpoint/2010/main" val="43985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72E535DC-5F51-4710-A551-A882D8AD4E44}" type="slidenum">
              <a:rPr lang="zh-CN" altLang="en-US" smtClean="0"/>
              <a:t>23</a:t>
            </a:fld>
            <a:endParaRPr lang="zh-CN" altLang="en-US"/>
          </a:p>
        </p:txBody>
      </p:sp>
    </p:spTree>
    <p:extLst>
      <p:ext uri="{BB962C8B-B14F-4D97-AF65-F5344CB8AC3E}">
        <p14:creationId xmlns:p14="http://schemas.microsoft.com/office/powerpoint/2010/main" val="3848562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24</a:t>
            </a:fld>
            <a:endParaRPr lang="zh-CN" altLang="en-US"/>
          </a:p>
        </p:txBody>
      </p:sp>
    </p:spTree>
    <p:extLst>
      <p:ext uri="{BB962C8B-B14F-4D97-AF65-F5344CB8AC3E}">
        <p14:creationId xmlns:p14="http://schemas.microsoft.com/office/powerpoint/2010/main" val="692854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39956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3</a:t>
            </a:fld>
            <a:endParaRPr lang="zh-CN" altLang="en-US"/>
          </a:p>
        </p:txBody>
      </p:sp>
    </p:spTree>
    <p:extLst>
      <p:ext uri="{BB962C8B-B14F-4D97-AF65-F5344CB8AC3E}">
        <p14:creationId xmlns:p14="http://schemas.microsoft.com/office/powerpoint/2010/main" val="4175075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4</a:t>
            </a:fld>
            <a:endParaRPr lang="zh-CN" altLang="en-US"/>
          </a:p>
        </p:txBody>
      </p:sp>
    </p:spTree>
    <p:extLst>
      <p:ext uri="{BB962C8B-B14F-4D97-AF65-F5344CB8AC3E}">
        <p14:creationId xmlns:p14="http://schemas.microsoft.com/office/powerpoint/2010/main" val="6025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5</a:t>
            </a:fld>
            <a:endParaRPr lang="zh-CN" altLang="en-US"/>
          </a:p>
        </p:txBody>
      </p:sp>
    </p:spTree>
    <p:extLst>
      <p:ext uri="{BB962C8B-B14F-4D97-AF65-F5344CB8AC3E}">
        <p14:creationId xmlns:p14="http://schemas.microsoft.com/office/powerpoint/2010/main" val="3062105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6</a:t>
            </a:fld>
            <a:endParaRPr lang="zh-CN" altLang="en-US"/>
          </a:p>
        </p:txBody>
      </p:sp>
    </p:spTree>
    <p:extLst>
      <p:ext uri="{BB962C8B-B14F-4D97-AF65-F5344CB8AC3E}">
        <p14:creationId xmlns:p14="http://schemas.microsoft.com/office/powerpoint/2010/main" val="2635990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7</a:t>
            </a:fld>
            <a:endParaRPr lang="zh-CN" altLang="en-US"/>
          </a:p>
        </p:txBody>
      </p:sp>
    </p:spTree>
    <p:extLst>
      <p:ext uri="{BB962C8B-B14F-4D97-AF65-F5344CB8AC3E}">
        <p14:creationId xmlns:p14="http://schemas.microsoft.com/office/powerpoint/2010/main" val="128632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8</a:t>
            </a:fld>
            <a:endParaRPr lang="zh-CN" altLang="en-US"/>
          </a:p>
        </p:txBody>
      </p:sp>
    </p:spTree>
    <p:extLst>
      <p:ext uri="{BB962C8B-B14F-4D97-AF65-F5344CB8AC3E}">
        <p14:creationId xmlns:p14="http://schemas.microsoft.com/office/powerpoint/2010/main" val="265263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2E535DC-5F51-4710-A551-A882D8AD4E44}" type="slidenum">
              <a:rPr lang="zh-CN" altLang="en-US" smtClean="0"/>
              <a:t>9</a:t>
            </a:fld>
            <a:endParaRPr lang="zh-CN" altLang="en-US"/>
          </a:p>
        </p:txBody>
      </p:sp>
    </p:spTree>
    <p:extLst>
      <p:ext uri="{BB962C8B-B14F-4D97-AF65-F5344CB8AC3E}">
        <p14:creationId xmlns:p14="http://schemas.microsoft.com/office/powerpoint/2010/main" val="3180513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275B2C1-A110-49D4-88C5-3BEF993CF1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407920"/>
            <a:ext cx="12192000" cy="4450080"/>
          </a:xfrm>
          <a:prstGeom prst="rect">
            <a:avLst/>
          </a:prstGeom>
        </p:spPr>
      </p:pic>
      <p:pic>
        <p:nvPicPr>
          <p:cNvPr id="8" name="图片 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CA4710D-188D-4FB5-8FC6-A3CA1938C27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12192000" cy="6095140"/>
          </a:xfrm>
          <a:prstGeom prst="rect">
            <a:avLst/>
          </a:prstGeom>
        </p:spPr>
      </p:pic>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84E5E21-B6BE-4E21-9FAC-E07C72E295F4}"/>
              </a:ext>
            </a:extLst>
          </p:cNvPr>
          <p:cNvSpPr/>
          <p:nvPr userDrawn="1"/>
        </p:nvSpPr>
        <p:spPr>
          <a:xfrm>
            <a:off x="3311989" y="25062"/>
            <a:ext cx="5568022" cy="461665"/>
          </a:xfrm>
          <a:prstGeom prst="rect">
            <a:avLst/>
          </a:prstGeom>
        </p:spPr>
        <p:txBody>
          <a:bodyPr vert="horz" wrap="square">
            <a:spAutoFit/>
          </a:bodyPr>
          <a:lstStyle/>
          <a:p>
            <a:pPr algn="dist"/>
            <a:r>
              <a:rPr lang="zh-CN" altLang="en-US" sz="2400" b="0" spc="600" dirty="0">
                <a:solidFill>
                  <a:srgbClr val="6CAEA6"/>
                </a:solidFill>
                <a:latin typeface="微软雅黑" panose="020B0503020204020204" pitchFamily="34" charset="-122"/>
                <a:ea typeface="微软雅黑" panose="020B0503020204020204" pitchFamily="34" charset="-122"/>
              </a:rPr>
              <a:t>幼儿园师德师风培训</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347C5308-DBEC-4AB5-A83E-1E786DF60BE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309360" y="1158240"/>
            <a:ext cx="5699760" cy="5699760"/>
          </a:xfrm>
          <a:prstGeom prst="rect">
            <a:avLst/>
          </a:prstGeom>
        </p:spPr>
      </p:pic>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a14="http://schemas.microsoft.com/office/drawing/2010/main" xmlns:a16="http://schemas.microsoft.com/office/drawing/2014/main">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Effect transition="in" filter="wipe(down)">
                                      <p:cBhvr>
                                        <p:cTn id="7" dur="8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3429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63337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46047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57734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770054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7161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6714824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6039161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69996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296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10" name="图片 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8113657-5BA3-4F8A-B8E0-8954C81B42A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095140"/>
          </a:xfrm>
          <a:prstGeom prst="rect">
            <a:avLst/>
          </a:prstGeom>
        </p:spPr>
      </p:pic>
      <p:sp>
        <p:nvSpPr>
          <p:cNvPr id="13" name="矩形 1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09C6A99-C4B0-4B4D-9C20-2BC69C79A678}"/>
              </a:ext>
            </a:extLst>
          </p:cNvPr>
          <p:cNvSpPr/>
          <p:nvPr userDrawn="1"/>
        </p:nvSpPr>
        <p:spPr>
          <a:xfrm>
            <a:off x="3311989" y="25062"/>
            <a:ext cx="5568022" cy="461665"/>
          </a:xfrm>
          <a:prstGeom prst="rect">
            <a:avLst/>
          </a:prstGeom>
        </p:spPr>
        <p:txBody>
          <a:bodyPr vert="horz" wrap="square">
            <a:spAutoFit/>
          </a:bodyPr>
          <a:lstStyle/>
          <a:p>
            <a:pPr algn="dist"/>
            <a:r>
              <a:rPr lang="zh-CN" altLang="en-US" sz="2400" b="0" spc="600" dirty="0">
                <a:solidFill>
                  <a:srgbClr val="6CAEA6"/>
                </a:solidFill>
                <a:latin typeface="微软雅黑" panose="020B0503020204020204" pitchFamily="34" charset="-122"/>
                <a:ea typeface="微软雅黑" panose="020B0503020204020204" pitchFamily="34" charset="-122"/>
              </a:rPr>
              <a:t>幼儿园师德师风培训</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267C91A-91B4-4FC8-AAD1-858D5E4D32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2407920"/>
            <a:ext cx="12192000" cy="4450080"/>
          </a:xfrm>
          <a:prstGeom prst="rect">
            <a:avLst/>
          </a:prstGeom>
        </p:spPr>
      </p:pic>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xmlns:a14="http://schemas.microsoft.com/office/drawing/2010/main" xmlns:a16="http://schemas.microsoft.com/office/drawing/2014/main">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Effect transition="in" filter="wipe(down)">
                                      <p:cBhvr>
                                        <p:cTn id="7" dur="8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40265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63472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023211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214794934"/>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4000031732"/>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526704" y="6878619"/>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www.ypppt.com/xiazai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589376870"/>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622999005"/>
      </p:ext>
    </p:extLst>
  </p:cSld>
  <p:clrMapOvr>
    <a:masterClrMapping/>
  </p:clrMapOvr>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379390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2023/2/4</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356021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3000">
        <p:random/>
      </p:transition>
    </mc:Choice>
    <mc:Fallback xmlns="">
      <p:transition spd="slow"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687739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2023/2/4</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28722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5.xml"/><Relationship Id="rId1" Type="http://schemas.openxmlformats.org/officeDocument/2006/relationships/slideLayout" Target="../slideLayouts/slideLayout17.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674702" y="1120676"/>
            <a:ext cx="7306323" cy="2308324"/>
          </a:xfrm>
          <a:prstGeom prst="rect">
            <a:avLst/>
          </a:prstGeom>
        </p:spPr>
        <p:txBody>
          <a:bodyPr vert="horz" wrap="square">
            <a:spAutoFit/>
          </a:bodyPr>
          <a:lstStyle/>
          <a:p>
            <a:pPr algn="ct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幼儿</a:t>
            </a:r>
            <a:r>
              <a:rPr lang="zh-CN" altLang="en-US" sz="7200" spc="600" dirty="0" smtClean="0">
                <a:solidFill>
                  <a:srgbClr val="6CAEA6"/>
                </a:solidFill>
                <a:latin typeface="方正正黑简体" panose="02000000000000000000" pitchFamily="2" charset="-122"/>
                <a:ea typeface="方正正黑简体" panose="02000000000000000000" pitchFamily="2" charset="-122"/>
                <a:cs typeface="+mn-ea"/>
                <a:sym typeface="+mn-lt"/>
              </a:rPr>
              <a:t>园</a:t>
            </a:r>
            <a:endParaRPr lang="en-US" altLang="zh-CN" sz="7200" spc="600" dirty="0" smtClean="0">
              <a:solidFill>
                <a:srgbClr val="6CAEA6"/>
              </a:solidFill>
              <a:latin typeface="方正正黑简体" panose="02000000000000000000" pitchFamily="2" charset="-122"/>
              <a:ea typeface="方正正黑简体" panose="02000000000000000000" pitchFamily="2" charset="-122"/>
              <a:cs typeface="+mn-ea"/>
              <a:sym typeface="+mn-lt"/>
            </a:endParaRPr>
          </a:p>
          <a:p>
            <a:pPr algn="ctr"/>
            <a:r>
              <a:rPr lang="zh-CN" altLang="en-US" sz="7200" spc="600" dirty="0" smtClean="0">
                <a:solidFill>
                  <a:srgbClr val="6CAEA6"/>
                </a:solidFill>
                <a:latin typeface="方正正黑简体" panose="02000000000000000000" pitchFamily="2" charset="-122"/>
                <a:ea typeface="方正正黑简体" panose="02000000000000000000" pitchFamily="2" charset="-122"/>
                <a:cs typeface="+mn-ea"/>
                <a:sym typeface="+mn-lt"/>
              </a:rPr>
              <a:t>师</a:t>
            </a: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德师</a:t>
            </a:r>
            <a:r>
              <a:rPr lang="zh-CN" altLang="en-US" sz="7200" spc="600" dirty="0" smtClean="0">
                <a:solidFill>
                  <a:srgbClr val="6CAEA6"/>
                </a:solidFill>
                <a:latin typeface="方正正黑简体" panose="02000000000000000000" pitchFamily="2" charset="-122"/>
                <a:ea typeface="方正正黑简体" panose="02000000000000000000" pitchFamily="2" charset="-122"/>
                <a:cs typeface="+mn-ea"/>
                <a:sym typeface="+mn-lt"/>
              </a:rPr>
              <a:t>风培</a:t>
            </a: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训</a:t>
            </a:r>
          </a:p>
        </p:txBody>
      </p:sp>
      <p:sp>
        <p:nvSpPr>
          <p:cNvPr id="52" name="圆角矩形 51"/>
          <p:cNvSpPr/>
          <p:nvPr/>
        </p:nvSpPr>
        <p:spPr>
          <a:xfrm>
            <a:off x="3520231" y="4652481"/>
            <a:ext cx="2575769" cy="597822"/>
          </a:xfrm>
          <a:prstGeom prst="roundRect">
            <a:avLst>
              <a:gd name="adj" fmla="val 50000"/>
            </a:avLst>
          </a:prstGeom>
          <a:blipFill dpi="0" rotWithShape="1">
            <a:blip r:embed="rId3" cstate="screen">
              <a:extLst>
                <a:ext uri="{28A0092B-C50C-407E-A947-70E740481C1C}">
                  <a14:useLocalDpi xmlns:a14="http://schemas.microsoft.com/office/drawing/2010/main"/>
                </a:ext>
              </a:extLst>
            </a:blip>
            <a:srcRect/>
            <a:stretch>
              <a:fillRect/>
            </a:stretch>
          </a:blipFill>
          <a:ln>
            <a:solidFill>
              <a:srgbClr val="6CA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6CAEA6"/>
                </a:solidFill>
                <a:cs typeface="+mn-ea"/>
                <a:sym typeface="+mn-lt"/>
              </a:rPr>
              <a:t>优品</a:t>
            </a:r>
            <a:r>
              <a:rPr lang="en-US" altLang="zh-CN" sz="2400" dirty="0" smtClean="0">
                <a:solidFill>
                  <a:srgbClr val="6CAEA6"/>
                </a:solidFill>
                <a:cs typeface="+mn-ea"/>
                <a:sym typeface="+mn-lt"/>
              </a:rPr>
              <a:t>PPT</a:t>
            </a:r>
            <a:endParaRPr lang="zh-CN" altLang="en-US" sz="2400" dirty="0">
              <a:solidFill>
                <a:srgbClr val="6CAEA6"/>
              </a:solidFill>
              <a:cs typeface="+mn-ea"/>
              <a:sym typeface="+mn-lt"/>
            </a:endParaRPr>
          </a:p>
        </p:txBody>
      </p:sp>
    </p:spTree>
    <p:extLst>
      <p:ext uri="{BB962C8B-B14F-4D97-AF65-F5344CB8AC3E}">
        <p14:creationId xmlns:p14="http://schemas.microsoft.com/office/powerpoint/2010/main" val="30764171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Effect transition="in" filter="wipe(down)">
                                      <p:cBhvr>
                                        <p:cTn id="7" dur="800"/>
                                        <p:tgtEl>
                                          <p:spTgt spid="40"/>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900" fill="hold"/>
                                        <p:tgtEl>
                                          <p:spTgt spid="52"/>
                                        </p:tgtEl>
                                        <p:attrNameLst>
                                          <p:attrName>ppt_x</p:attrName>
                                        </p:attrNameLst>
                                      </p:cBhvr>
                                      <p:tavLst>
                                        <p:tav tm="0">
                                          <p:val>
                                            <p:strVal val="1+#ppt_w/2"/>
                                          </p:val>
                                        </p:tav>
                                        <p:tav tm="100000">
                                          <p:val>
                                            <p:strVal val="#ppt_x"/>
                                          </p:val>
                                        </p:tav>
                                      </p:tavLst>
                                    </p:anim>
                                    <p:anim calcmode="lin" valueType="num">
                                      <p:cBhvr additive="base">
                                        <p:cTn id="11" dur="9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283C760-06A2-4068-9DD6-DA72B9BFF4BF}"/>
              </a:ext>
            </a:extLst>
          </p:cNvPr>
          <p:cNvSpPr/>
          <p:nvPr/>
        </p:nvSpPr>
        <p:spPr>
          <a:xfrm>
            <a:off x="979671" y="859428"/>
            <a:ext cx="3439930" cy="1661993"/>
          </a:xfrm>
          <a:prstGeom prst="rect">
            <a:avLst/>
          </a:prstGeom>
        </p:spPr>
        <p:txBody>
          <a:bodyPr wrap="square">
            <a:spAutoFit/>
          </a:bodyPr>
          <a:lstStyle/>
          <a:p>
            <a:pPr>
              <a:lnSpc>
                <a:spcPct val="150000"/>
              </a:lnSpc>
            </a:pPr>
            <a:r>
              <a:rPr lang="zh-CN" altLang="en-US" sz="2000" b="1" dirty="0">
                <a:solidFill>
                  <a:srgbClr val="6CAEA6"/>
                </a:solidFill>
                <a:cs typeface="+mn-ea"/>
                <a:sym typeface="+mn-lt"/>
              </a:rPr>
              <a:t>孩子、家庭</a:t>
            </a:r>
            <a:r>
              <a:rPr lang="zh-CN" altLang="en-US" sz="2000" dirty="0">
                <a:solidFill>
                  <a:srgbClr val="6CAEA6"/>
                </a:solidFill>
                <a:cs typeface="+mn-ea"/>
                <a:sym typeface="+mn-lt"/>
              </a:rPr>
              <a:t>       </a:t>
            </a:r>
          </a:p>
          <a:p>
            <a:r>
              <a:rPr lang="zh-CN" altLang="en-US" dirty="0">
                <a:solidFill>
                  <a:srgbClr val="6CAEA6"/>
                </a:solidFill>
                <a:cs typeface="+mn-ea"/>
                <a:sym typeface="+mn-lt"/>
              </a:rPr>
              <a:t>孩子不再轻易信任别人，害怕上幼儿园，惧怕老师，给整个家庭蒙上了一层灰雾，要花很多时间去弥补孩子所受的精神创伤。</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D55C84BE-265E-4329-B7DB-89929A2E75AF}"/>
              </a:ext>
            </a:extLst>
          </p:cNvPr>
          <p:cNvSpPr/>
          <p:nvPr/>
        </p:nvSpPr>
        <p:spPr>
          <a:xfrm>
            <a:off x="2939959" y="2912966"/>
            <a:ext cx="3439930" cy="1384995"/>
          </a:xfrm>
          <a:prstGeom prst="rect">
            <a:avLst/>
          </a:prstGeom>
        </p:spPr>
        <p:txBody>
          <a:bodyPr wrap="square">
            <a:spAutoFit/>
          </a:bodyPr>
          <a:lstStyle/>
          <a:p>
            <a:pPr>
              <a:lnSpc>
                <a:spcPct val="150000"/>
              </a:lnSpc>
            </a:pPr>
            <a:r>
              <a:rPr lang="zh-CN" altLang="en-US" sz="2000" b="1" dirty="0">
                <a:solidFill>
                  <a:srgbClr val="6CAEA6"/>
                </a:solidFill>
                <a:cs typeface="+mn-ea"/>
                <a:sym typeface="+mn-lt"/>
              </a:rPr>
              <a:t>幼儿园</a:t>
            </a:r>
            <a:r>
              <a:rPr lang="zh-CN" altLang="en-US" sz="2000" dirty="0">
                <a:solidFill>
                  <a:srgbClr val="6CAEA6"/>
                </a:solidFill>
                <a:cs typeface="+mn-ea"/>
                <a:sym typeface="+mn-lt"/>
              </a:rPr>
              <a:t>       </a:t>
            </a:r>
          </a:p>
          <a:p>
            <a:r>
              <a:rPr lang="zh-CN" altLang="en-US" dirty="0">
                <a:solidFill>
                  <a:srgbClr val="6CAEA6"/>
                </a:solidFill>
                <a:cs typeface="+mn-ea"/>
                <a:sym typeface="+mn-lt"/>
              </a:rPr>
              <a:t>承担相应责任，内部整改，取消办园资格，所有的荣誉毁于一旦，无法继续生存。</a:t>
            </a:r>
          </a:p>
        </p:txBody>
      </p:sp>
      <p:sp>
        <p:nvSpPr>
          <p:cNvPr id="9" name="矩形 8">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AC5CCB7-B09B-413C-8ABC-72CB41B573E2}"/>
              </a:ext>
            </a:extLst>
          </p:cNvPr>
          <p:cNvSpPr/>
          <p:nvPr/>
        </p:nvSpPr>
        <p:spPr>
          <a:xfrm>
            <a:off x="4092147" y="4689507"/>
            <a:ext cx="3439930" cy="1107996"/>
          </a:xfrm>
          <a:prstGeom prst="rect">
            <a:avLst/>
          </a:prstGeom>
        </p:spPr>
        <p:txBody>
          <a:bodyPr wrap="square">
            <a:spAutoFit/>
          </a:bodyPr>
          <a:lstStyle/>
          <a:p>
            <a:pPr>
              <a:lnSpc>
                <a:spcPct val="150000"/>
              </a:lnSpc>
            </a:pPr>
            <a:r>
              <a:rPr lang="zh-CN" altLang="en-US" sz="2000" b="1" dirty="0">
                <a:solidFill>
                  <a:srgbClr val="6CAEA6"/>
                </a:solidFill>
                <a:cs typeface="+mn-ea"/>
                <a:sym typeface="+mn-lt"/>
              </a:rPr>
              <a:t>教师</a:t>
            </a:r>
            <a:r>
              <a:rPr lang="zh-CN" altLang="en-US" sz="2000" dirty="0">
                <a:solidFill>
                  <a:srgbClr val="6CAEA6"/>
                </a:solidFill>
                <a:cs typeface="+mn-ea"/>
                <a:sym typeface="+mn-lt"/>
              </a:rPr>
              <a:t>       </a:t>
            </a:r>
          </a:p>
          <a:p>
            <a:r>
              <a:rPr lang="zh-CN" altLang="en-US" dirty="0">
                <a:solidFill>
                  <a:srgbClr val="6CAEA6"/>
                </a:solidFill>
                <a:cs typeface="+mn-ea"/>
                <a:sym typeface="+mn-lt"/>
              </a:rPr>
              <a:t>承担相应责任，取消教师资格，受到社会公众和自我良心的谴责。</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E2E91F7D-BE21-418E-82BB-C137F01708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71360" y="731520"/>
            <a:ext cx="4689507" cy="4689507"/>
          </a:xfrm>
          <a:prstGeom prst="rect">
            <a:avLst/>
          </a:prstGeom>
        </p:spPr>
      </p:pic>
    </p:spTree>
    <p:extLst>
      <p:ext uri="{BB962C8B-B14F-4D97-AF65-F5344CB8AC3E}">
        <p14:creationId xmlns:p14="http://schemas.microsoft.com/office/powerpoint/2010/main" val="99370715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26418" y="1736229"/>
            <a:ext cx="6797843" cy="1532727"/>
          </a:xfrm>
          <a:prstGeom prst="rect">
            <a:avLst/>
          </a:prstGeom>
        </p:spPr>
        <p:txBody>
          <a:bodyPr wrap="square">
            <a:spAutoFit/>
          </a:bodyPr>
          <a:lstStyle/>
          <a:p>
            <a:pPr algn="ctr">
              <a:lnSpc>
                <a:spcPct val="140000"/>
              </a:lnSpc>
            </a:pPr>
            <a:r>
              <a:rPr lang="zh-CN" altLang="en-US" sz="7200" spc="600" dirty="0">
                <a:solidFill>
                  <a:srgbClr val="6CAEA6"/>
                </a:solidFill>
                <a:latin typeface="方正正黑简体" panose="02000000000000000000" pitchFamily="2" charset="-122"/>
                <a:ea typeface="方正正黑简体" panose="02000000000000000000" pitchFamily="2" charset="-122"/>
                <a:cs typeface="+mn-ea"/>
                <a:sym typeface="+mn-lt"/>
              </a:rPr>
              <a:t>我们应该知道</a:t>
            </a:r>
          </a:p>
        </p:txBody>
      </p:sp>
      <p:sp>
        <p:nvSpPr>
          <p:cNvPr id="3" name="文本框 2"/>
          <p:cNvSpPr txBox="1"/>
          <p:nvPr/>
        </p:nvSpPr>
        <p:spPr>
          <a:xfrm>
            <a:off x="3888837" y="788447"/>
            <a:ext cx="1922747" cy="1532727"/>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pPr algn="ctr"/>
            <a:r>
              <a:rPr lang="en-US" altLang="zh-CN" sz="7200" dirty="0">
                <a:sym typeface="+mn-lt"/>
              </a:rPr>
              <a:t>03</a:t>
            </a:r>
            <a:endParaRPr lang="zh-CN" altLang="en-US" sz="7200" dirty="0">
              <a:sym typeface="+mn-lt"/>
            </a:endParaRPr>
          </a:p>
        </p:txBody>
      </p:sp>
    </p:spTree>
    <p:extLst>
      <p:ext uri="{BB962C8B-B14F-4D97-AF65-F5344CB8AC3E}">
        <p14:creationId xmlns:p14="http://schemas.microsoft.com/office/powerpoint/2010/main" val="98009365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759082" y="1224925"/>
            <a:ext cx="3416320" cy="523220"/>
          </a:xfrm>
          <a:prstGeom prst="rect">
            <a:avLst/>
          </a:prstGeom>
        </p:spPr>
        <p:txBody>
          <a:bodyPr wrap="none">
            <a:spAutoFit/>
          </a:bodyPr>
          <a:lstStyle/>
          <a:p>
            <a:r>
              <a:rPr lang="zh-CN" altLang="en-US" sz="2800" b="1" dirty="0">
                <a:solidFill>
                  <a:srgbClr val="6CAEA6"/>
                </a:solidFill>
                <a:cs typeface="+mn-ea"/>
                <a:sym typeface="+mn-lt"/>
              </a:rPr>
              <a:t>幼儿教师师德的含义</a:t>
            </a:r>
          </a:p>
        </p:txBody>
      </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0082747-3DD3-42F1-85CB-0CC312EEBB6A}"/>
              </a:ext>
            </a:extLst>
          </p:cNvPr>
          <p:cNvSpPr/>
          <p:nvPr/>
        </p:nvSpPr>
        <p:spPr>
          <a:xfrm>
            <a:off x="1953393" y="2284838"/>
            <a:ext cx="5027699" cy="2585323"/>
          </a:xfrm>
          <a:prstGeom prst="rect">
            <a:avLst/>
          </a:prstGeom>
        </p:spPr>
        <p:txBody>
          <a:bodyPr wrap="square">
            <a:spAutoFit/>
          </a:bodyPr>
          <a:lstStyle/>
          <a:p>
            <a:pPr>
              <a:lnSpc>
                <a:spcPct val="150000"/>
              </a:lnSpc>
            </a:pPr>
            <a:r>
              <a:rPr lang="zh-CN" altLang="en-US" dirty="0">
                <a:solidFill>
                  <a:srgbClr val="6CAEA6"/>
                </a:solidFill>
                <a:cs typeface="+mn-ea"/>
                <a:sym typeface="+mn-lt"/>
              </a:rPr>
              <a:t>是指幼儿教师在从事幼教过程中形成的比较稳定的道德观念和行为规范的总和。它在教育过程中不断地调节着教师与幼教事业，教师与孩子、与家长、与其他教师和工作人员之间的关系，不断地推动着教师提高自己的职业素质，完善自己的道德品行，升华自己的道德境界。</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7C330AA-A5FE-4D6E-B640-5A9E40D7BB0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981092" y="1849765"/>
            <a:ext cx="4930749" cy="3969253"/>
          </a:xfrm>
          <a:prstGeom prst="rect">
            <a:avLst/>
          </a:prstGeom>
        </p:spPr>
      </p:pic>
    </p:spTree>
    <p:extLst>
      <p:ext uri="{BB962C8B-B14F-4D97-AF65-F5344CB8AC3E}">
        <p14:creationId xmlns:p14="http://schemas.microsoft.com/office/powerpoint/2010/main" val="378772687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5265" y="1214504"/>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grpSp>
        <p:nvGrpSpPr>
          <p:cNvPr id="9" name="组合 8"/>
          <p:cNvGrpSpPr/>
          <p:nvPr/>
        </p:nvGrpSpPr>
        <p:grpSpPr>
          <a:xfrm>
            <a:off x="1361881" y="1476114"/>
            <a:ext cx="2623331" cy="1862048"/>
            <a:chOff x="1702883" y="1258766"/>
            <a:chExt cx="2623331" cy="1862048"/>
          </a:xfrm>
        </p:grpSpPr>
        <p:sp>
          <p:nvSpPr>
            <p:cNvPr id="3" name="矩形 2"/>
            <p:cNvSpPr/>
            <p:nvPr/>
          </p:nvSpPr>
          <p:spPr>
            <a:xfrm>
              <a:off x="2656070" y="1258766"/>
              <a:ext cx="716959" cy="523220"/>
            </a:xfrm>
            <a:prstGeom prst="rect">
              <a:avLst/>
            </a:prstGeom>
          </p:spPr>
          <p:txBody>
            <a:bodyPr wrap="square">
              <a:spAutoFit/>
            </a:bodyPr>
            <a:lstStyle/>
            <a:p>
              <a:pPr lvl="0"/>
              <a:r>
                <a:rPr lang="en-US" altLang="zh-CN" sz="2800" b="1" dirty="0">
                  <a:solidFill>
                    <a:srgbClr val="6CAEA6"/>
                  </a:solidFill>
                  <a:cs typeface="+mn-ea"/>
                  <a:sym typeface="+mn-lt"/>
                </a:rPr>
                <a:t>01</a:t>
              </a:r>
              <a:endParaRPr lang="zh-CN" altLang="en-US" sz="2800" b="1" dirty="0">
                <a:solidFill>
                  <a:srgbClr val="6CAEA6"/>
                </a:solidFill>
                <a:cs typeface="+mn-ea"/>
                <a:sym typeface="+mn-lt"/>
              </a:endParaRPr>
            </a:p>
          </p:txBody>
        </p:sp>
        <p:sp>
          <p:nvSpPr>
            <p:cNvPr id="8" name="矩形 7"/>
            <p:cNvSpPr/>
            <p:nvPr/>
          </p:nvSpPr>
          <p:spPr>
            <a:xfrm>
              <a:off x="1702883" y="1781986"/>
              <a:ext cx="2623331" cy="1338828"/>
            </a:xfrm>
            <a:prstGeom prst="rect">
              <a:avLst/>
            </a:prstGeom>
          </p:spPr>
          <p:txBody>
            <a:bodyPr wrap="square">
              <a:spAutoFit/>
            </a:bodyPr>
            <a:lstStyle/>
            <a:p>
              <a:pPr lvl="0" algn="ctr">
                <a:lnSpc>
                  <a:spcPct val="150000"/>
                </a:lnSpc>
              </a:pPr>
              <a:r>
                <a:rPr lang="zh-CN" altLang="en-US" dirty="0">
                  <a:solidFill>
                    <a:srgbClr val="6CAEA6"/>
                  </a:solidFill>
                  <a:cs typeface="+mn-ea"/>
                  <a:sym typeface="+mn-lt"/>
                </a:rPr>
                <a:t>不能对幼儿一视同仁，威胁幼儿的身心和谐发展，掺杂不功利色彩</a:t>
              </a:r>
            </a:p>
          </p:txBody>
        </p:sp>
      </p:grpSp>
      <p:grpSp>
        <p:nvGrpSpPr>
          <p:cNvPr id="11" name="组合 10"/>
          <p:cNvGrpSpPr/>
          <p:nvPr/>
        </p:nvGrpSpPr>
        <p:grpSpPr>
          <a:xfrm>
            <a:off x="3296667" y="3889740"/>
            <a:ext cx="2396650" cy="1693275"/>
            <a:chOff x="2644274" y="4059946"/>
            <a:chExt cx="2396650" cy="1693275"/>
          </a:xfrm>
        </p:grpSpPr>
        <p:sp>
          <p:nvSpPr>
            <p:cNvPr id="31" name="矩形 30"/>
            <p:cNvSpPr/>
            <p:nvPr/>
          </p:nvSpPr>
          <p:spPr>
            <a:xfrm>
              <a:off x="2644274" y="4414393"/>
              <a:ext cx="2396650" cy="1338828"/>
            </a:xfrm>
            <a:prstGeom prst="rect">
              <a:avLst/>
            </a:prstGeom>
          </p:spPr>
          <p:txBody>
            <a:bodyPr wrap="square">
              <a:spAutoFit/>
            </a:bodyPr>
            <a:lstStyle/>
            <a:p>
              <a:pPr lvl="0" algn="ctr">
                <a:lnSpc>
                  <a:spcPct val="150000"/>
                </a:lnSpc>
              </a:pPr>
              <a:r>
                <a:rPr lang="zh-CN" altLang="en-US" dirty="0">
                  <a:solidFill>
                    <a:srgbClr val="6CAEA6"/>
                  </a:solidFill>
                  <a:cs typeface="+mn-ea"/>
                  <a:sym typeface="+mn-lt"/>
                </a:rPr>
                <a:t>教师不能在各方面以身作则，为幼儿做出榜样</a:t>
              </a:r>
            </a:p>
          </p:txBody>
        </p:sp>
        <p:sp>
          <p:nvSpPr>
            <p:cNvPr id="33" name="矩形 32"/>
            <p:cNvSpPr/>
            <p:nvPr/>
          </p:nvSpPr>
          <p:spPr>
            <a:xfrm>
              <a:off x="3546025" y="4059946"/>
              <a:ext cx="593148" cy="954107"/>
            </a:xfrm>
            <a:prstGeom prst="rect">
              <a:avLst/>
            </a:prstGeom>
          </p:spPr>
          <p:txBody>
            <a:bodyPr wrap="square">
              <a:spAutoFit/>
            </a:bodyPr>
            <a:lstStyle/>
            <a:p>
              <a:pPr lvl="0"/>
              <a:r>
                <a:rPr lang="en-US" altLang="zh-CN" sz="2800" b="1" dirty="0">
                  <a:solidFill>
                    <a:srgbClr val="6CAEA6"/>
                  </a:solidFill>
                  <a:cs typeface="+mn-ea"/>
                  <a:sym typeface="+mn-lt"/>
                </a:rPr>
                <a:t>02</a:t>
              </a:r>
              <a:endParaRPr lang="zh-CN" altLang="en-US" sz="2800" b="1" dirty="0">
                <a:solidFill>
                  <a:srgbClr val="6CAEA6"/>
                </a:solidFill>
                <a:cs typeface="+mn-ea"/>
                <a:sym typeface="+mn-lt"/>
              </a:endParaRPr>
            </a:p>
          </p:txBody>
        </p:sp>
      </p:grpSp>
      <p:grpSp>
        <p:nvGrpSpPr>
          <p:cNvPr id="12" name="组合 11"/>
          <p:cNvGrpSpPr/>
          <p:nvPr/>
        </p:nvGrpSpPr>
        <p:grpSpPr>
          <a:xfrm>
            <a:off x="5963370" y="2967554"/>
            <a:ext cx="2502347" cy="1699584"/>
            <a:chOff x="6206459" y="4029175"/>
            <a:chExt cx="2502347" cy="1699584"/>
          </a:xfrm>
        </p:grpSpPr>
        <p:sp>
          <p:nvSpPr>
            <p:cNvPr id="32" name="矩形 31"/>
            <p:cNvSpPr/>
            <p:nvPr/>
          </p:nvSpPr>
          <p:spPr>
            <a:xfrm>
              <a:off x="6206459" y="4389931"/>
              <a:ext cx="2502347" cy="1338828"/>
            </a:xfrm>
            <a:prstGeom prst="rect">
              <a:avLst/>
            </a:prstGeom>
          </p:spPr>
          <p:txBody>
            <a:bodyPr wrap="square">
              <a:spAutoFit/>
            </a:bodyPr>
            <a:lstStyle/>
            <a:p>
              <a:pPr algn="ctr">
                <a:lnSpc>
                  <a:spcPct val="150000"/>
                </a:lnSpc>
              </a:pPr>
              <a:r>
                <a:rPr lang="zh-CN" altLang="en-US" dirty="0">
                  <a:solidFill>
                    <a:srgbClr val="6CAEA6"/>
                  </a:solidFill>
                  <a:cs typeface="+mn-ea"/>
                  <a:sym typeface="+mn-lt"/>
                </a:rPr>
                <a:t>在与家长的关系上不能把自己放在合适的位置，自我贬低教师形象</a:t>
              </a:r>
            </a:p>
          </p:txBody>
        </p:sp>
        <p:sp>
          <p:nvSpPr>
            <p:cNvPr id="34" name="矩形 33"/>
            <p:cNvSpPr/>
            <p:nvPr/>
          </p:nvSpPr>
          <p:spPr>
            <a:xfrm>
              <a:off x="7083761" y="4029175"/>
              <a:ext cx="747741" cy="523220"/>
            </a:xfrm>
            <a:prstGeom prst="rect">
              <a:avLst/>
            </a:prstGeom>
          </p:spPr>
          <p:txBody>
            <a:bodyPr wrap="square">
              <a:spAutoFit/>
            </a:bodyPr>
            <a:lstStyle/>
            <a:p>
              <a:pPr lvl="0" algn="ctr"/>
              <a:r>
                <a:rPr lang="en-US" altLang="zh-CN" sz="2800" b="1" dirty="0">
                  <a:solidFill>
                    <a:srgbClr val="6CAEA6"/>
                  </a:solidFill>
                  <a:cs typeface="+mn-ea"/>
                  <a:sym typeface="+mn-lt"/>
                </a:rPr>
                <a:t>03</a:t>
              </a:r>
              <a:endParaRPr lang="zh-CN" altLang="en-US" sz="2800" b="1" dirty="0">
                <a:solidFill>
                  <a:srgbClr val="6CAEA6"/>
                </a:solidFill>
                <a:cs typeface="+mn-ea"/>
                <a:sym typeface="+mn-lt"/>
              </a:endParaRPr>
            </a:p>
          </p:txBody>
        </p:sp>
      </p:grpSp>
      <p:grpSp>
        <p:nvGrpSpPr>
          <p:cNvPr id="13" name="组合 12"/>
          <p:cNvGrpSpPr/>
          <p:nvPr/>
        </p:nvGrpSpPr>
        <p:grpSpPr>
          <a:xfrm>
            <a:off x="8327772" y="2004213"/>
            <a:ext cx="2502347" cy="1746346"/>
            <a:chOff x="8143962" y="1426771"/>
            <a:chExt cx="2502347" cy="1746346"/>
          </a:xfrm>
        </p:grpSpPr>
        <p:sp>
          <p:nvSpPr>
            <p:cNvPr id="30" name="矩形 29"/>
            <p:cNvSpPr/>
            <p:nvPr/>
          </p:nvSpPr>
          <p:spPr>
            <a:xfrm>
              <a:off x="8143962" y="1834289"/>
              <a:ext cx="2502347" cy="1338828"/>
            </a:xfrm>
            <a:prstGeom prst="rect">
              <a:avLst/>
            </a:prstGeom>
          </p:spPr>
          <p:txBody>
            <a:bodyPr wrap="square">
              <a:spAutoFit/>
            </a:bodyPr>
            <a:lstStyle/>
            <a:p>
              <a:pPr lvl="0" algn="ctr">
                <a:lnSpc>
                  <a:spcPct val="150000"/>
                </a:lnSpc>
              </a:pPr>
              <a:r>
                <a:rPr lang="zh-CN" altLang="en-US" dirty="0">
                  <a:solidFill>
                    <a:srgbClr val="6CAEA6"/>
                  </a:solidFill>
                  <a:cs typeface="+mn-ea"/>
                  <a:sym typeface="+mn-lt"/>
                </a:rPr>
                <a:t>在教学中违背教育原则，不能体现正面教育原则，有体罚行为</a:t>
              </a:r>
            </a:p>
          </p:txBody>
        </p:sp>
        <p:sp>
          <p:nvSpPr>
            <p:cNvPr id="35" name="矩形 34"/>
            <p:cNvSpPr/>
            <p:nvPr/>
          </p:nvSpPr>
          <p:spPr>
            <a:xfrm>
              <a:off x="9036657" y="1426771"/>
              <a:ext cx="716959" cy="523220"/>
            </a:xfrm>
            <a:prstGeom prst="rect">
              <a:avLst/>
            </a:prstGeom>
          </p:spPr>
          <p:txBody>
            <a:bodyPr wrap="square">
              <a:spAutoFit/>
            </a:bodyPr>
            <a:lstStyle/>
            <a:p>
              <a:pPr lvl="0"/>
              <a:r>
                <a:rPr lang="en-US" altLang="zh-CN" sz="2800" b="1" dirty="0">
                  <a:solidFill>
                    <a:srgbClr val="6CAEA6"/>
                  </a:solidFill>
                  <a:cs typeface="+mn-ea"/>
                  <a:sym typeface="+mn-lt"/>
                </a:rPr>
                <a:t>04</a:t>
              </a:r>
              <a:endParaRPr lang="zh-CN" altLang="en-US" sz="2800" b="1" dirty="0">
                <a:solidFill>
                  <a:srgbClr val="6CAEA6"/>
                </a:solidFill>
                <a:cs typeface="+mn-ea"/>
                <a:sym typeface="+mn-lt"/>
              </a:endParaRPr>
            </a:p>
          </p:txBody>
        </p:sp>
      </p:grpSp>
      <p:pic>
        <p:nvPicPr>
          <p:cNvPr id="37" name="图片 3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042" y="4650330"/>
            <a:ext cx="1554694" cy="2149190"/>
          </a:xfrm>
          <a:prstGeom prst="rect">
            <a:avLst/>
          </a:prstGeom>
        </p:spPr>
      </p:pic>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823595-1CCA-467F-AB80-67F5642C83C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55265" y="3230634"/>
            <a:ext cx="1318212" cy="1318212"/>
          </a:xfrm>
          <a:prstGeom prst="rect">
            <a:avLst/>
          </a:prstGeom>
        </p:spPr>
      </p:pic>
      <p:pic>
        <p:nvPicPr>
          <p:cNvPr id="20" name="图片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FFAE463-AED7-49B1-B1B9-2B57D274499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94724" y="1476114"/>
            <a:ext cx="1318212" cy="1318212"/>
          </a:xfrm>
          <a:prstGeom prst="rect">
            <a:avLst/>
          </a:prstGeom>
        </p:spPr>
      </p:pic>
    </p:spTree>
    <p:extLst>
      <p:ext uri="{BB962C8B-B14F-4D97-AF65-F5344CB8AC3E}">
        <p14:creationId xmlns:p14="http://schemas.microsoft.com/office/powerpoint/2010/main" val="46893543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4="http://schemas.microsoft.com/office/drawing/2010/main"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par>
                                <p:cTn id="33" presetID="22" presetClass="entr" presetSubtype="4"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down)">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18109" y="2256342"/>
            <a:ext cx="1015663" cy="3499786"/>
          </a:xfrm>
          <a:prstGeom prst="rect">
            <a:avLst/>
          </a:prstGeom>
        </p:spPr>
        <p:txBody>
          <a:bodyPr vert="eaVert" wrap="square">
            <a:spAutoFit/>
          </a:bodyPr>
          <a:lstStyle/>
          <a:p>
            <a:pPr lvl="0">
              <a:lnSpc>
                <a:spcPct val="150000"/>
              </a:lnSpc>
            </a:pPr>
            <a:r>
              <a:rPr lang="zh-CN" altLang="en-US" dirty="0">
                <a:solidFill>
                  <a:srgbClr val="6CAEA6"/>
                </a:solidFill>
                <a:cs typeface="+mn-ea"/>
                <a:sym typeface="+mn-lt"/>
              </a:rPr>
              <a:t>在教育教学中，将不良情绪带到工作中，不注意教师形象</a:t>
            </a:r>
          </a:p>
        </p:txBody>
      </p:sp>
      <p:sp>
        <p:nvSpPr>
          <p:cNvPr id="8" name="矩形 7"/>
          <p:cNvSpPr/>
          <p:nvPr/>
        </p:nvSpPr>
        <p:spPr>
          <a:xfrm>
            <a:off x="2161425" y="1901728"/>
            <a:ext cx="1015663" cy="2993453"/>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体罚及污辱、漫骂等变相体罚幼儿</a:t>
            </a:r>
          </a:p>
        </p:txBody>
      </p:sp>
      <p:sp>
        <p:nvSpPr>
          <p:cNvPr id="9" name="矩形 8"/>
          <p:cNvSpPr/>
          <p:nvPr/>
        </p:nvSpPr>
        <p:spPr>
          <a:xfrm>
            <a:off x="5631477" y="1901728"/>
            <a:ext cx="1015663" cy="3388986"/>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教育教学方式单一，敷衍了事，活动前准备不充分</a:t>
            </a:r>
          </a:p>
        </p:txBody>
      </p:sp>
      <p:sp>
        <p:nvSpPr>
          <p:cNvPr id="10" name="矩形 9"/>
          <p:cNvSpPr/>
          <p:nvPr/>
        </p:nvSpPr>
        <p:spPr>
          <a:xfrm>
            <a:off x="7944845" y="2256342"/>
            <a:ext cx="1015663" cy="3004788"/>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向家长索要物品，对不同身份家长态度不一</a:t>
            </a:r>
          </a:p>
        </p:txBody>
      </p:sp>
      <p:sp>
        <p:nvSpPr>
          <p:cNvPr id="44" name="矩形 43"/>
          <p:cNvSpPr/>
          <p:nvPr/>
        </p:nvSpPr>
        <p:spPr>
          <a:xfrm>
            <a:off x="9101532" y="2038113"/>
            <a:ext cx="1015663" cy="2759313"/>
          </a:xfrm>
          <a:prstGeom prst="rect">
            <a:avLst/>
          </a:prstGeom>
        </p:spPr>
        <p:txBody>
          <a:bodyPr vert="eaVert" wrap="square">
            <a:spAutoFit/>
          </a:bodyPr>
          <a:lstStyle/>
          <a:p>
            <a:pPr lvl="0">
              <a:lnSpc>
                <a:spcPct val="150000"/>
              </a:lnSpc>
            </a:pPr>
            <a:r>
              <a:rPr lang="zh-CN" altLang="en-US" dirty="0">
                <a:solidFill>
                  <a:srgbClr val="6CAEA6"/>
                </a:solidFill>
                <a:cs typeface="+mn-ea"/>
                <a:sym typeface="+mn-lt"/>
              </a:rPr>
              <a:t>不重视保育，尤其是对小班幼儿照顾不周。</a:t>
            </a:r>
          </a:p>
        </p:txBody>
      </p:sp>
      <p:sp>
        <p:nvSpPr>
          <p:cNvPr id="45" name="矩形 44"/>
          <p:cNvSpPr/>
          <p:nvPr/>
        </p:nvSpPr>
        <p:spPr>
          <a:xfrm>
            <a:off x="6788161" y="2667471"/>
            <a:ext cx="1015663" cy="3317446"/>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漠视幼儿身心发展，不尊重幼儿意见，缺少与 幼儿交流</a:t>
            </a:r>
          </a:p>
        </p:txBody>
      </p:sp>
      <p:sp>
        <p:nvSpPr>
          <p:cNvPr id="46" name="矩形 45"/>
          <p:cNvSpPr/>
          <p:nvPr/>
        </p:nvSpPr>
        <p:spPr>
          <a:xfrm>
            <a:off x="4474793" y="1404155"/>
            <a:ext cx="1015663" cy="4027230"/>
          </a:xfrm>
          <a:prstGeom prst="rect">
            <a:avLst/>
          </a:prstGeom>
        </p:spPr>
        <p:txBody>
          <a:bodyPr vert="eaVert" wrap="square">
            <a:spAutoFit/>
          </a:bodyPr>
          <a:lstStyle/>
          <a:p>
            <a:pPr>
              <a:lnSpc>
                <a:spcPct val="150000"/>
              </a:lnSpc>
            </a:pPr>
            <a:r>
              <a:rPr lang="zh-CN" altLang="en-US" dirty="0">
                <a:solidFill>
                  <a:srgbClr val="6CAEA6"/>
                </a:solidFill>
                <a:cs typeface="+mn-ea"/>
                <a:sym typeface="+mn-lt"/>
              </a:rPr>
              <a:t>家长为自己孩子说明所发生的某种情况，教师对该家长和幼儿有看法 </a:t>
            </a:r>
          </a:p>
        </p:txBody>
      </p:sp>
      <p:sp>
        <p:nvSpPr>
          <p:cNvPr id="48" name="矩形 47">
            <a:extLst>
              <a:ext uri="{FF2B5EF4-FFF2-40B4-BE49-F238E27FC236}">
                <a16:creationId xmlns="" xmlns:p14="http://schemas.microsoft.com/office/powerpoint/2010/main" xmlns:mc="http://schemas.openxmlformats.org/markup-compatibility/2006" xmlns:a16="http://schemas.microsoft.com/office/drawing/2014/main" id="{3EEADBFB-7A30-4A1F-81DD-65FCD946EC98}"/>
              </a:ext>
            </a:extLst>
          </p:cNvPr>
          <p:cNvSpPr/>
          <p:nvPr/>
        </p:nvSpPr>
        <p:spPr>
          <a:xfrm>
            <a:off x="4333772" y="880935"/>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spTree>
    <p:extLst>
      <p:ext uri="{BB962C8B-B14F-4D97-AF65-F5344CB8AC3E}">
        <p14:creationId xmlns:p14="http://schemas.microsoft.com/office/powerpoint/2010/main" val="386510614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wipe(down)">
                                      <p:cBhvr>
                                        <p:cTn id="24" dur="500"/>
                                        <p:tgtEl>
                                          <p:spTgt spid="4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down)">
                                      <p:cBhvr>
                                        <p:cTn id="27" dur="500"/>
                                        <p:tgtEl>
                                          <p:spTgt spid="45"/>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down)">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44" grpId="0"/>
      <p:bldP spid="45" grpId="0"/>
      <p:bldP spid="46"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B7C77685-BCED-4F15-84F9-4B430AF4A689}"/>
              </a:ext>
            </a:extLst>
          </p:cNvPr>
          <p:cNvSpPr/>
          <p:nvPr/>
        </p:nvSpPr>
        <p:spPr>
          <a:xfrm>
            <a:off x="3184985" y="788002"/>
            <a:ext cx="3775393" cy="523220"/>
          </a:xfrm>
          <a:prstGeom prst="rect">
            <a:avLst/>
          </a:prstGeom>
        </p:spPr>
        <p:txBody>
          <a:bodyPr wrap="none">
            <a:spAutoFit/>
          </a:bodyPr>
          <a:lstStyle/>
          <a:p>
            <a:r>
              <a:rPr lang="zh-CN" altLang="en-US" sz="2800" b="1" dirty="0">
                <a:solidFill>
                  <a:srgbClr val="6CAEA6"/>
                </a:solidFill>
                <a:cs typeface="+mn-ea"/>
                <a:sym typeface="+mn-lt"/>
              </a:rPr>
              <a:t>师德缺失现象主要表现</a:t>
            </a:r>
          </a:p>
        </p:txBody>
      </p:sp>
      <p:sp>
        <p:nvSpPr>
          <p:cNvPr id="11" name="矩形 1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25C70EAC-97E6-4153-A911-0EE03E792755}"/>
              </a:ext>
            </a:extLst>
          </p:cNvPr>
          <p:cNvSpPr/>
          <p:nvPr/>
        </p:nvSpPr>
        <p:spPr>
          <a:xfrm>
            <a:off x="4604238" y="1626192"/>
            <a:ext cx="5070181" cy="458908"/>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zh-CN" altLang="en-US" dirty="0">
                <a:solidFill>
                  <a:srgbClr val="6CAEA6"/>
                </a:solidFill>
                <a:cs typeface="+mn-ea"/>
                <a:sym typeface="+mn-lt"/>
              </a:rPr>
              <a:t>在幼儿面前争吵；穿着不宜，不注意言行举止</a:t>
            </a:r>
          </a:p>
        </p:txBody>
      </p:sp>
      <p:sp>
        <p:nvSpPr>
          <p:cNvPr id="14" name="矩形 1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5CAAE6BE-02F7-4532-AF50-CC244B45CE27}"/>
              </a:ext>
            </a:extLst>
          </p:cNvPr>
          <p:cNvSpPr/>
          <p:nvPr/>
        </p:nvSpPr>
        <p:spPr>
          <a:xfrm>
            <a:off x="4604237" y="2937586"/>
            <a:ext cx="5727355"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对“笨”的、脏的幼儿明显不关心、冷漠、少交流</a:t>
            </a:r>
          </a:p>
        </p:txBody>
      </p:sp>
      <p:sp>
        <p:nvSpPr>
          <p:cNvPr id="17" name="矩形 1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54126C6-757B-451F-B8EB-12966565AE01}"/>
              </a:ext>
            </a:extLst>
          </p:cNvPr>
          <p:cNvSpPr/>
          <p:nvPr/>
        </p:nvSpPr>
        <p:spPr>
          <a:xfrm>
            <a:off x="4604238" y="4904679"/>
            <a:ext cx="4712281"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工作拖拉，无执行力 ，不服从领导分配</a:t>
            </a:r>
          </a:p>
        </p:txBody>
      </p:sp>
      <p:sp>
        <p:nvSpPr>
          <p:cNvPr id="20" name="矩形 19">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3C42E74-7FF2-445A-9BD3-DC3DE361E3EC}"/>
              </a:ext>
            </a:extLst>
          </p:cNvPr>
          <p:cNvSpPr/>
          <p:nvPr/>
        </p:nvSpPr>
        <p:spPr>
          <a:xfrm>
            <a:off x="4604238" y="4248980"/>
            <a:ext cx="5070181"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向家长索要物品或对家长不热情或爱理不理</a:t>
            </a:r>
          </a:p>
        </p:txBody>
      </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2A76489-3DC3-4289-B997-B7B4F362C7E8}"/>
              </a:ext>
            </a:extLst>
          </p:cNvPr>
          <p:cNvSpPr/>
          <p:nvPr/>
        </p:nvSpPr>
        <p:spPr>
          <a:xfrm>
            <a:off x="4604238" y="2281889"/>
            <a:ext cx="5645155" cy="458908"/>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solidFill>
                  <a:srgbClr val="6CAEA6"/>
                </a:solidFill>
                <a:cs typeface="+mn-ea"/>
                <a:sym typeface="+mn-lt"/>
              </a:rPr>
              <a:t>大声斥责、讥笑幼儿，对幼儿采取爱理不理的态度</a:t>
            </a:r>
          </a:p>
        </p:txBody>
      </p:sp>
      <p:sp>
        <p:nvSpPr>
          <p:cNvPr id="22" name="矩形 21">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5F174E1-3975-4816-AEC8-C99055F87EF2}"/>
              </a:ext>
            </a:extLst>
          </p:cNvPr>
          <p:cNvSpPr/>
          <p:nvPr/>
        </p:nvSpPr>
        <p:spPr>
          <a:xfrm>
            <a:off x="4604237" y="3593283"/>
            <a:ext cx="5913689" cy="458908"/>
          </a:xfrm>
          <a:prstGeom prst="rect">
            <a:avLst/>
          </a:prstGeom>
        </p:spPr>
        <p:txBody>
          <a:bodyPr wrap="square">
            <a:spAutoFit/>
          </a:bodyPr>
          <a:lstStyle/>
          <a:p>
            <a:pPr marL="285750" lvl="0" indent="-285750">
              <a:lnSpc>
                <a:spcPct val="150000"/>
              </a:lnSpc>
              <a:buFont typeface="Wingdings" panose="05000000000000000000" pitchFamily="2" charset="2"/>
              <a:buChar char="Ø"/>
            </a:pPr>
            <a:r>
              <a:rPr lang="zh-CN" altLang="en-US" dirty="0">
                <a:solidFill>
                  <a:srgbClr val="6CAEA6"/>
                </a:solidFill>
                <a:cs typeface="+mn-ea"/>
                <a:sym typeface="+mn-lt"/>
              </a:rPr>
              <a:t>擅自离开工作岗位，上班工作期间拔打、接听电话。</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BDD0121-5498-42AB-BD30-2C76B2A349D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204" y="1862795"/>
            <a:ext cx="2676714" cy="4758603"/>
          </a:xfrm>
          <a:prstGeom prst="rect">
            <a:avLst/>
          </a:prstGeom>
        </p:spPr>
      </p:pic>
    </p:spTree>
    <p:extLst>
      <p:ext uri="{BB962C8B-B14F-4D97-AF65-F5344CB8AC3E}">
        <p14:creationId xmlns:p14="http://schemas.microsoft.com/office/powerpoint/2010/main" val="73431820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wipe(down)">
                                      <p:cBhvr>
                                        <p:cTn id="29" dur="500"/>
                                        <p:tgtEl>
                                          <p:spTgt spid="21"/>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4" grpId="0"/>
      <p:bldP spid="17" grpId="0"/>
      <p:bldP spid="20" grpId="0"/>
      <p:bldP spid="21" grpId="0"/>
      <p:bldP spid="2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2234805" y="3715131"/>
            <a:ext cx="8543925" cy="874407"/>
            <a:chOff x="2019300" y="5046034"/>
            <a:chExt cx="8543925" cy="874407"/>
          </a:xfrm>
        </p:grpSpPr>
        <p:sp>
          <p:nvSpPr>
            <p:cNvPr id="3" name="矩形 2"/>
            <p:cNvSpPr/>
            <p:nvPr/>
          </p:nvSpPr>
          <p:spPr>
            <a:xfrm>
              <a:off x="4714875" y="5046034"/>
              <a:ext cx="5848350" cy="874407"/>
            </a:xfrm>
            <a:prstGeom prst="rect">
              <a:avLst/>
            </a:prstGeom>
          </p:spPr>
          <p:txBody>
            <a:bodyPr wrap="square">
              <a:spAutoFit/>
            </a:bodyPr>
            <a:lstStyle/>
            <a:p>
              <a:pPr lvl="0">
                <a:lnSpc>
                  <a:spcPct val="150000"/>
                </a:lnSpc>
              </a:pPr>
              <a:r>
                <a:rPr lang="zh-CN" altLang="en-US" dirty="0">
                  <a:solidFill>
                    <a:srgbClr val="6CAEA6"/>
                  </a:solidFill>
                  <a:cs typeface="+mn-ea"/>
                  <a:sym typeface="+mn-lt"/>
                </a:rPr>
                <a:t>而教师“不宜有行为”中最为突出的是同服装、仪表与不文明行为相关，均有损教师形象。</a:t>
              </a:r>
            </a:p>
          </p:txBody>
        </p:sp>
        <p:sp>
          <p:nvSpPr>
            <p:cNvPr id="10" name="燕尾形 9"/>
            <p:cNvSpPr/>
            <p:nvPr/>
          </p:nvSpPr>
          <p:spPr>
            <a:xfrm>
              <a:off x="2019300" y="5231473"/>
              <a:ext cx="2550061" cy="552452"/>
            </a:xfrm>
            <a:prstGeom prst="parallelogram">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问题三</a:t>
              </a:r>
            </a:p>
          </p:txBody>
        </p:sp>
      </p:grpSp>
      <p:grpSp>
        <p:nvGrpSpPr>
          <p:cNvPr id="13" name="组合 12"/>
          <p:cNvGrpSpPr/>
          <p:nvPr/>
        </p:nvGrpSpPr>
        <p:grpSpPr>
          <a:xfrm>
            <a:off x="959775" y="1313462"/>
            <a:ext cx="7607300" cy="874407"/>
            <a:chOff x="3565525" y="2112419"/>
            <a:chExt cx="7607300" cy="874407"/>
          </a:xfrm>
        </p:grpSpPr>
        <p:sp>
          <p:nvSpPr>
            <p:cNvPr id="8" name="燕尾形 7"/>
            <p:cNvSpPr/>
            <p:nvPr/>
          </p:nvSpPr>
          <p:spPr>
            <a:xfrm>
              <a:off x="3565525" y="2297858"/>
              <a:ext cx="2550061" cy="552452"/>
            </a:xfrm>
            <a:prstGeom prst="parallelogram">
              <a:avLst/>
            </a:prstGeom>
            <a:noFill/>
            <a:ln w="127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问题一</a:t>
              </a:r>
            </a:p>
          </p:txBody>
        </p:sp>
        <p:sp>
          <p:nvSpPr>
            <p:cNvPr id="11" name="矩形 10"/>
            <p:cNvSpPr/>
            <p:nvPr/>
          </p:nvSpPr>
          <p:spPr>
            <a:xfrm>
              <a:off x="6229350" y="2112419"/>
              <a:ext cx="4943475" cy="874407"/>
            </a:xfrm>
            <a:prstGeom prst="rect">
              <a:avLst/>
            </a:prstGeom>
          </p:spPr>
          <p:txBody>
            <a:bodyPr wrap="square">
              <a:spAutoFit/>
            </a:bodyPr>
            <a:lstStyle/>
            <a:p>
              <a:pPr lvl="0">
                <a:lnSpc>
                  <a:spcPct val="150000"/>
                </a:lnSpc>
              </a:pPr>
              <a:r>
                <a:rPr lang="zh-CN" altLang="en-US" dirty="0">
                  <a:solidFill>
                    <a:srgbClr val="6CAEA6"/>
                  </a:solidFill>
                  <a:cs typeface="+mn-ea"/>
                  <a:sym typeface="+mn-lt"/>
                </a:rPr>
                <a:t>“不道德行为”中体罚及污辱、漫骂等变相体罚幼儿 占了相当比例。</a:t>
              </a:r>
            </a:p>
          </p:txBody>
        </p:sp>
      </p:grpSp>
      <p:grpSp>
        <p:nvGrpSpPr>
          <p:cNvPr id="14" name="组合 13"/>
          <p:cNvGrpSpPr/>
          <p:nvPr/>
        </p:nvGrpSpPr>
        <p:grpSpPr>
          <a:xfrm>
            <a:off x="1876293" y="2197230"/>
            <a:ext cx="8437514" cy="1338828"/>
            <a:chOff x="2311400" y="3324224"/>
            <a:chExt cx="8437514" cy="1338828"/>
          </a:xfrm>
        </p:grpSpPr>
        <p:sp>
          <p:nvSpPr>
            <p:cNvPr id="9" name="燕尾形 8"/>
            <p:cNvSpPr/>
            <p:nvPr/>
          </p:nvSpPr>
          <p:spPr>
            <a:xfrm>
              <a:off x="2311400" y="3717412"/>
              <a:ext cx="2550061" cy="552452"/>
            </a:xfrm>
            <a:prstGeom prst="parallelogram">
              <a:avLst/>
            </a:prstGeom>
            <a:no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solidFill>
                    <a:srgbClr val="6CAEA6"/>
                  </a:solidFill>
                  <a:cs typeface="+mn-ea"/>
                  <a:sym typeface="+mn-lt"/>
                </a:rPr>
                <a:t>问题二</a:t>
              </a:r>
            </a:p>
          </p:txBody>
        </p:sp>
        <p:sp>
          <p:nvSpPr>
            <p:cNvPr id="12" name="矩形 11"/>
            <p:cNvSpPr/>
            <p:nvPr/>
          </p:nvSpPr>
          <p:spPr>
            <a:xfrm>
              <a:off x="4861461" y="3324224"/>
              <a:ext cx="5887453" cy="1338828"/>
            </a:xfrm>
            <a:prstGeom prst="rect">
              <a:avLst/>
            </a:prstGeom>
          </p:spPr>
          <p:txBody>
            <a:bodyPr wrap="square">
              <a:spAutoFit/>
            </a:bodyPr>
            <a:lstStyle/>
            <a:p>
              <a:pPr lvl="0">
                <a:lnSpc>
                  <a:spcPct val="150000"/>
                </a:lnSpc>
              </a:pPr>
              <a:r>
                <a:rPr lang="zh-CN" altLang="en-US" dirty="0">
                  <a:solidFill>
                    <a:srgbClr val="6CAEA6"/>
                  </a:solidFill>
                  <a:cs typeface="+mn-ea"/>
                  <a:sym typeface="+mn-lt"/>
                </a:rPr>
                <a:t>“教师不宜有行为”中穿着不宜，不注意自身的言行举止。（包括说粗话、脏话、大声喧哗、不雅动作等）和当幼儿面吃零食占了极大比例。</a:t>
              </a:r>
            </a:p>
          </p:txBody>
        </p:sp>
      </p:grpSp>
      <p:pic>
        <p:nvPicPr>
          <p:cNvPr id="17" name="图片 1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899105" y="4834283"/>
            <a:ext cx="2292896" cy="2022113"/>
          </a:xfrm>
          <a:prstGeom prst="rect">
            <a:avLst/>
          </a:prstGeom>
        </p:spPr>
      </p:pic>
      <p:sp>
        <p:nvSpPr>
          <p:cNvPr id="18" name="矩形 17">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600D374-2E99-468B-9705-0C0F6E7BAF79}"/>
              </a:ext>
            </a:extLst>
          </p:cNvPr>
          <p:cNvSpPr/>
          <p:nvPr/>
        </p:nvSpPr>
        <p:spPr>
          <a:xfrm>
            <a:off x="3668745" y="760999"/>
            <a:ext cx="4852610" cy="523220"/>
          </a:xfrm>
          <a:prstGeom prst="rect">
            <a:avLst/>
          </a:prstGeom>
        </p:spPr>
        <p:txBody>
          <a:bodyPr wrap="none">
            <a:spAutoFit/>
          </a:bodyPr>
          <a:lstStyle/>
          <a:p>
            <a:r>
              <a:rPr lang="zh-CN" altLang="en-US" sz="2800" b="1" dirty="0">
                <a:solidFill>
                  <a:srgbClr val="6CAEA6"/>
                </a:solidFill>
                <a:cs typeface="+mn-ea"/>
                <a:sym typeface="+mn-lt"/>
              </a:rPr>
              <a:t>目前我们师德值得反思的问题</a:t>
            </a:r>
          </a:p>
        </p:txBody>
      </p:sp>
    </p:spTree>
    <p:extLst>
      <p:ext uri="{BB962C8B-B14F-4D97-AF65-F5344CB8AC3E}">
        <p14:creationId xmlns:p14="http://schemas.microsoft.com/office/powerpoint/2010/main" val="160363245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4="http://schemas.microsoft.com/office/drawing/2010/main"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par>
                                <p:cTn id="8" presetID="22" presetClass="entr" presetSubtype="8" fill="hold" nodeType="withEffect">
                                  <p:stCondLst>
                                    <p:cond delay="50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1000"/>
                                        <p:tgtEl>
                                          <p:spTgt spid="14"/>
                                        </p:tgtEl>
                                      </p:cBhvr>
                                    </p:animEffect>
                                  </p:childTnLst>
                                </p:cTn>
                              </p:par>
                              <p:par>
                                <p:cTn id="11" presetID="22" presetClass="entr" presetSubtype="8" fill="hold" nodeType="withEffect">
                                  <p:stCondLst>
                                    <p:cond delay="9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900"/>
                                        <p:tgtEl>
                                          <p:spTgt spid="15"/>
                                        </p:tgtEl>
                                      </p:cBhvr>
                                    </p:animEffect>
                                  </p:childTnLst>
                                </p:cTn>
                              </p:par>
                              <p:par>
                                <p:cTn id="14" presetID="2" presetClass="entr" presetSubtype="2"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800"/>
                            </p:stCondLst>
                            <p:childTnLst>
                              <p:par>
                                <p:cTn id="19" presetID="22" presetClass="entr" presetSubtype="8"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left)">
                                      <p:cBhvr>
                                        <p:cTn id="2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1248076" y="1908291"/>
            <a:ext cx="6858000" cy="1412694"/>
          </a:xfrm>
          <a:prstGeom prst="rect">
            <a:avLst/>
          </a:prstGeom>
        </p:spPr>
        <p:txBody>
          <a:bodyPr wrap="square">
            <a:spAutoFit/>
          </a:bodyPr>
          <a:lstStyle/>
          <a:p>
            <a:pPr>
              <a:lnSpc>
                <a:spcPct val="140000"/>
              </a:lnSpc>
            </a:pPr>
            <a:r>
              <a:rPr lang="zh-CN" altLang="en-US" sz="6600" spc="600" dirty="0">
                <a:solidFill>
                  <a:srgbClr val="6CAEA6"/>
                </a:solidFill>
                <a:latin typeface="方正正黑简体" panose="02000000000000000000" pitchFamily="2" charset="-122"/>
                <a:ea typeface="方正正黑简体" panose="02000000000000000000" pitchFamily="2" charset="-122"/>
                <a:cs typeface="+mn-ea"/>
                <a:sym typeface="+mn-lt"/>
              </a:rPr>
              <a:t>我们应该意识到</a:t>
            </a:r>
          </a:p>
        </p:txBody>
      </p:sp>
      <p:sp>
        <p:nvSpPr>
          <p:cNvPr id="3" name="文本框 2"/>
          <p:cNvSpPr txBox="1"/>
          <p:nvPr/>
        </p:nvSpPr>
        <p:spPr>
          <a:xfrm>
            <a:off x="3934557" y="743940"/>
            <a:ext cx="1922747" cy="1412694"/>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r>
              <a:rPr lang="en-US" altLang="zh-CN" sz="6600" dirty="0">
                <a:sym typeface="+mn-lt"/>
              </a:rPr>
              <a:t>04</a:t>
            </a:r>
            <a:endParaRPr lang="zh-CN" altLang="en-US" sz="6600" dirty="0">
              <a:sym typeface="+mn-lt"/>
            </a:endParaRPr>
          </a:p>
        </p:txBody>
      </p:sp>
    </p:spTree>
    <p:extLst>
      <p:ext uri="{BB962C8B-B14F-4D97-AF65-F5344CB8AC3E}">
        <p14:creationId xmlns:p14="http://schemas.microsoft.com/office/powerpoint/2010/main" val="181681209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661222" y="1868357"/>
            <a:ext cx="5565036" cy="2788994"/>
            <a:chOff x="1764471" y="2351063"/>
            <a:chExt cx="5565036" cy="2788994"/>
          </a:xfrm>
        </p:grpSpPr>
        <p:sp>
          <p:nvSpPr>
            <p:cNvPr id="3" name="矩形 2"/>
            <p:cNvSpPr/>
            <p:nvPr/>
          </p:nvSpPr>
          <p:spPr>
            <a:xfrm>
              <a:off x="1764471" y="2943174"/>
              <a:ext cx="5565036" cy="2196883"/>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爱是幼儿身心健康成长的必有的需要</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爱是师生沟通的桥梁</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爱能营造良好的育人氛围</a:t>
              </a:r>
            </a:p>
          </p:txBody>
        </p:sp>
        <p:sp>
          <p:nvSpPr>
            <p:cNvPr id="9" name="矩形 8"/>
            <p:cNvSpPr/>
            <p:nvPr/>
          </p:nvSpPr>
          <p:spPr>
            <a:xfrm>
              <a:off x="1886602" y="2351063"/>
              <a:ext cx="1826141" cy="584775"/>
            </a:xfrm>
            <a:prstGeom prst="rect">
              <a:avLst/>
            </a:prstGeom>
          </p:spPr>
          <p:txBody>
            <a:bodyPr wrap="none">
              <a:spAutoFit/>
            </a:bodyPr>
            <a:lstStyle/>
            <a:p>
              <a:pPr lvl="0">
                <a:buNone/>
              </a:pPr>
              <a:r>
                <a:rPr lang="zh-CN" altLang="en-US" sz="3200" b="1" dirty="0">
                  <a:solidFill>
                    <a:srgbClr val="6CAEA6"/>
                  </a:solidFill>
                  <a:cs typeface="+mn-ea"/>
                  <a:sym typeface="+mn-lt"/>
                </a:rPr>
                <a:t>学会去爱</a:t>
              </a:r>
            </a:p>
          </p:txBody>
        </p:sp>
      </p:gr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8437A-973D-44A0-BF20-DBCE95BF5901}"/>
              </a:ext>
            </a:extLst>
          </p:cNvPr>
          <p:cNvSpPr/>
          <p:nvPr/>
        </p:nvSpPr>
        <p:spPr>
          <a:xfrm>
            <a:off x="5681407" y="1088936"/>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415D97C1-DE9D-4DF7-BDD8-29E1F822C7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1480" y="289560"/>
            <a:ext cx="6858000" cy="6858000"/>
          </a:xfrm>
          <a:prstGeom prst="rect">
            <a:avLst/>
          </a:prstGeom>
        </p:spPr>
      </p:pic>
    </p:spTree>
    <p:extLst>
      <p:ext uri="{BB962C8B-B14F-4D97-AF65-F5344CB8AC3E}">
        <p14:creationId xmlns:p14="http://schemas.microsoft.com/office/powerpoint/2010/main" val="192831300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6763402" y="2257278"/>
            <a:ext cx="2938625" cy="3639099"/>
            <a:chOff x="1764471" y="2351063"/>
            <a:chExt cx="3127290" cy="3639099"/>
          </a:xfrm>
        </p:grpSpPr>
        <p:sp>
          <p:nvSpPr>
            <p:cNvPr id="3" name="矩形 2"/>
            <p:cNvSpPr/>
            <p:nvPr/>
          </p:nvSpPr>
          <p:spPr>
            <a:xfrm>
              <a:off x="1764471" y="2943174"/>
              <a:ext cx="3127290" cy="3046988"/>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严而有理</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严而有度</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严而有方</a:t>
              </a:r>
              <a:endParaRPr lang="en-US" altLang="zh-CN" sz="2400" dirty="0">
                <a:solidFill>
                  <a:srgbClr val="6CAEA6"/>
                </a:solidFill>
                <a:cs typeface="+mn-ea"/>
                <a:sym typeface="+mn-lt"/>
              </a:endParaRP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严而有恒</a:t>
              </a:r>
            </a:p>
          </p:txBody>
        </p:sp>
        <p:sp>
          <p:nvSpPr>
            <p:cNvPr id="9" name="矩形 8"/>
            <p:cNvSpPr/>
            <p:nvPr/>
          </p:nvSpPr>
          <p:spPr>
            <a:xfrm>
              <a:off x="1886602" y="2351063"/>
              <a:ext cx="1943383" cy="584775"/>
            </a:xfrm>
            <a:prstGeom prst="rect">
              <a:avLst/>
            </a:prstGeom>
          </p:spPr>
          <p:txBody>
            <a:bodyPr wrap="none">
              <a:spAutoFit/>
            </a:bodyPr>
            <a:lstStyle/>
            <a:p>
              <a:pPr lvl="0">
                <a:buNone/>
              </a:pPr>
              <a:r>
                <a:rPr lang="zh-CN" altLang="en-US" sz="3200" b="1" dirty="0">
                  <a:solidFill>
                    <a:srgbClr val="6CAEA6"/>
                  </a:solidFill>
                  <a:cs typeface="+mn-ea"/>
                  <a:sym typeface="+mn-lt"/>
                </a:rPr>
                <a:t>学会严格</a:t>
              </a:r>
            </a:p>
          </p:txBody>
        </p:sp>
      </p:gr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8437A-973D-44A0-BF20-DBCE95BF5901}"/>
              </a:ext>
            </a:extLst>
          </p:cNvPr>
          <p:cNvSpPr/>
          <p:nvPr/>
        </p:nvSpPr>
        <p:spPr>
          <a:xfrm>
            <a:off x="6096000" y="1468780"/>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5" name="图片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8556C9F-331B-4D1F-92B0-454CFD6E35B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68077" y="847719"/>
            <a:ext cx="4160522" cy="6240783"/>
          </a:xfrm>
          <a:prstGeom prst="rect">
            <a:avLst/>
          </a:prstGeom>
        </p:spPr>
      </p:pic>
    </p:spTree>
    <p:extLst>
      <p:ext uri="{BB962C8B-B14F-4D97-AF65-F5344CB8AC3E}">
        <p14:creationId xmlns:p14="http://schemas.microsoft.com/office/powerpoint/2010/main" val="415237540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4902369" y="519743"/>
            <a:ext cx="1877437" cy="1107996"/>
          </a:xfrm>
          <a:prstGeom prst="rect">
            <a:avLst/>
          </a:prstGeom>
        </p:spPr>
        <p:txBody>
          <a:bodyPr wrap="none">
            <a:spAutoFit/>
          </a:bodyPr>
          <a:lstStyle/>
          <a:p>
            <a:r>
              <a:rPr lang="zh-CN" altLang="en-US" sz="6600" dirty="0">
                <a:solidFill>
                  <a:srgbClr val="6CAEA6"/>
                </a:solidFill>
                <a:latin typeface="方正正黑简体" panose="02000000000000000000" pitchFamily="2" charset="-122"/>
                <a:ea typeface="方正正黑简体" panose="02000000000000000000" pitchFamily="2" charset="-122"/>
                <a:cs typeface="+mn-ea"/>
                <a:sym typeface="+mn-lt"/>
              </a:rPr>
              <a:t>目录</a:t>
            </a:r>
          </a:p>
        </p:txBody>
      </p:sp>
      <p:sp>
        <p:nvSpPr>
          <p:cNvPr id="11" name="矩形 10"/>
          <p:cNvSpPr/>
          <p:nvPr/>
        </p:nvSpPr>
        <p:spPr>
          <a:xfrm>
            <a:off x="3538425" y="4337002"/>
            <a:ext cx="7227424" cy="972574"/>
          </a:xfrm>
          <a:prstGeom prst="rect">
            <a:avLst/>
          </a:prstGeom>
        </p:spPr>
        <p:txBody>
          <a:bodyPr wrap="squar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4.</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我</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们应该意识到</a:t>
            </a:r>
          </a:p>
        </p:txBody>
      </p:sp>
      <p:sp>
        <p:nvSpPr>
          <p:cNvPr id="12" name="矩形 11"/>
          <p:cNvSpPr/>
          <p:nvPr/>
        </p:nvSpPr>
        <p:spPr>
          <a:xfrm>
            <a:off x="1601837" y="1553859"/>
            <a:ext cx="3276859" cy="972574"/>
          </a:xfrm>
          <a:prstGeom prst="rect">
            <a:avLst/>
          </a:prstGeom>
        </p:spPr>
        <p:txBody>
          <a:bodyPr wrap="non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1.</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真</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实案例</a:t>
            </a:r>
          </a:p>
        </p:txBody>
      </p:sp>
      <p:sp>
        <p:nvSpPr>
          <p:cNvPr id="13" name="矩形 12"/>
          <p:cNvSpPr/>
          <p:nvPr/>
        </p:nvSpPr>
        <p:spPr>
          <a:xfrm>
            <a:off x="2861736" y="2410484"/>
            <a:ext cx="8549214" cy="972574"/>
          </a:xfrm>
          <a:prstGeom prst="rect">
            <a:avLst/>
          </a:prstGeom>
        </p:spPr>
        <p:txBody>
          <a:bodyPr wrap="squar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2.</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体</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罚及变相体罚的后果</a:t>
            </a:r>
          </a:p>
        </p:txBody>
      </p:sp>
      <p:sp>
        <p:nvSpPr>
          <p:cNvPr id="14" name="矩形 13"/>
          <p:cNvSpPr/>
          <p:nvPr/>
        </p:nvSpPr>
        <p:spPr>
          <a:xfrm>
            <a:off x="2243628" y="3416787"/>
            <a:ext cx="7414722" cy="972574"/>
          </a:xfrm>
          <a:prstGeom prst="rect">
            <a:avLst/>
          </a:prstGeom>
        </p:spPr>
        <p:txBody>
          <a:bodyPr wrap="square">
            <a:spAutoFit/>
          </a:bodyPr>
          <a:lstStyle/>
          <a:p>
            <a:pPr>
              <a:lnSpc>
                <a:spcPct val="140000"/>
              </a:lnSpc>
            </a:pPr>
            <a:r>
              <a:rPr lang="en-US" altLang="zh-CN"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3.</a:t>
            </a:r>
            <a:r>
              <a:rPr lang="zh-CN" altLang="en-US" sz="4400" spc="600" dirty="0" smtClean="0">
                <a:solidFill>
                  <a:srgbClr val="6CAEA6"/>
                </a:solidFill>
                <a:latin typeface="方正正黑简体" panose="02000000000000000000" pitchFamily="2" charset="-122"/>
                <a:ea typeface="方正正黑简体" panose="02000000000000000000" pitchFamily="2" charset="-122"/>
                <a:cs typeface="+mn-ea"/>
                <a:sym typeface="+mn-lt"/>
              </a:rPr>
              <a:t>我</a:t>
            </a:r>
            <a:r>
              <a:rPr lang="zh-CN" altLang="en-US" sz="4400" spc="600" dirty="0">
                <a:solidFill>
                  <a:srgbClr val="6CAEA6"/>
                </a:solidFill>
                <a:latin typeface="方正正黑简体" panose="02000000000000000000" pitchFamily="2" charset="-122"/>
                <a:ea typeface="方正正黑简体" panose="02000000000000000000" pitchFamily="2" charset="-122"/>
                <a:cs typeface="+mn-ea"/>
                <a:sym typeface="+mn-lt"/>
              </a:rPr>
              <a:t>们应该知道</a:t>
            </a:r>
          </a:p>
        </p:txBody>
      </p:sp>
      <p:sp>
        <p:nvSpPr>
          <p:cNvPr id="2" name="文本框 1"/>
          <p:cNvSpPr txBox="1"/>
          <p:nvPr/>
        </p:nvSpPr>
        <p:spPr>
          <a:xfrm>
            <a:off x="1601837" y="887767"/>
            <a:ext cx="1531980" cy="215444"/>
          </a:xfrm>
          <a:prstGeom prst="rect">
            <a:avLst/>
          </a:prstGeom>
          <a:noFill/>
        </p:spPr>
        <p:txBody>
          <a:bodyPr wrap="square" rtlCol="0">
            <a:spAutoFit/>
          </a:bodyPr>
          <a:lstStyle/>
          <a:p>
            <a:r>
              <a:rPr lang="en-US" altLang="zh-CN" sz="800" dirty="0">
                <a:solidFill>
                  <a:srgbClr val="F3F3F3"/>
                </a:solidFill>
              </a:rPr>
              <a:t>https://www.ypppt.com/</a:t>
            </a:r>
            <a:endParaRPr lang="zh-CN" altLang="en-US" sz="800" dirty="0">
              <a:solidFill>
                <a:srgbClr val="F3F3F3"/>
              </a:solidFill>
            </a:endParaRPr>
          </a:p>
        </p:txBody>
      </p:sp>
    </p:spTree>
    <p:extLst>
      <p:ext uri="{BB962C8B-B14F-4D97-AF65-F5344CB8AC3E}">
        <p14:creationId xmlns:p14="http://schemas.microsoft.com/office/powerpoint/2010/main" val="295196680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4" presetClass="entr" presetSubtype="1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700"/>
                                        <p:tgtEl>
                                          <p:spTgt spid="12"/>
                                        </p:tgtEl>
                                      </p:cBhvr>
                                    </p:animEffect>
                                  </p:childTnLst>
                                </p:cTn>
                              </p:par>
                            </p:childTnLst>
                          </p:cTn>
                        </p:par>
                        <p:par>
                          <p:cTn id="11" fill="hold">
                            <p:stCondLst>
                              <p:cond delay="1200"/>
                            </p:stCondLst>
                            <p:childTnLst>
                              <p:par>
                                <p:cTn id="12" presetID="14" presetClass="entr" presetSubtype="10"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par>
                          <p:cTn id="15" fill="hold">
                            <p:stCondLst>
                              <p:cond delay="1700"/>
                            </p:stCondLst>
                            <p:childTnLst>
                              <p:par>
                                <p:cTn id="16" presetID="14" presetClass="entr" presetSubtype="10"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randombar(horizontal)">
                                      <p:cBhvr>
                                        <p:cTn id="18" dur="500"/>
                                        <p:tgtEl>
                                          <p:spTgt spid="14"/>
                                        </p:tgtEl>
                                      </p:cBhvr>
                                    </p:animEffect>
                                  </p:childTnLst>
                                </p:cTn>
                              </p:par>
                            </p:childTnLst>
                          </p:cTn>
                        </p:par>
                        <p:par>
                          <p:cTn id="19" fill="hold">
                            <p:stCondLst>
                              <p:cond delay="2200"/>
                            </p:stCondLst>
                            <p:childTnLst>
                              <p:par>
                                <p:cTn id="20" presetID="14" presetClass="entr" presetSubtype="1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randombar(horizontal)">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5222779" y="1917738"/>
            <a:ext cx="5565036" cy="4178470"/>
            <a:chOff x="1764471" y="2550356"/>
            <a:chExt cx="5565036" cy="4178470"/>
          </a:xfrm>
        </p:grpSpPr>
        <p:sp>
          <p:nvSpPr>
            <p:cNvPr id="3" name="矩形 2"/>
            <p:cNvSpPr/>
            <p:nvPr/>
          </p:nvSpPr>
          <p:spPr>
            <a:xfrm>
              <a:off x="1764471" y="2943174"/>
              <a:ext cx="5565036" cy="3785652"/>
            </a:xfrm>
            <a:prstGeom prst="rect">
              <a:avLst/>
            </a:prstGeom>
          </p:spPr>
          <p:txBody>
            <a:bodyPr wrap="square">
              <a:spAutoFit/>
            </a:bodyPr>
            <a:lstStyle/>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尊重儿童人格的独立性 </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让孩子做孩子爱做的事</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保护孩子的自尊心  </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 蹲下来和孩子说话</a:t>
              </a:r>
            </a:p>
            <a:p>
              <a:pPr marL="342900" lvl="0" indent="-342900">
                <a:lnSpc>
                  <a:spcPct val="200000"/>
                </a:lnSpc>
                <a:buFont typeface="Arial" panose="020B0604020202020204" pitchFamily="34" charset="0"/>
                <a:buChar char="•"/>
              </a:pPr>
              <a:r>
                <a:rPr lang="zh-CN" altLang="en-US" sz="2400" dirty="0">
                  <a:solidFill>
                    <a:srgbClr val="6CAEA6"/>
                  </a:solidFill>
                  <a:cs typeface="+mn-ea"/>
                  <a:sym typeface="+mn-lt"/>
                </a:rPr>
                <a:t>真心诚意地与孩子接触</a:t>
              </a:r>
            </a:p>
          </p:txBody>
        </p:sp>
        <p:sp>
          <p:nvSpPr>
            <p:cNvPr id="9" name="矩形 8"/>
            <p:cNvSpPr/>
            <p:nvPr/>
          </p:nvSpPr>
          <p:spPr>
            <a:xfrm>
              <a:off x="1764471" y="2550356"/>
              <a:ext cx="1826141" cy="584775"/>
            </a:xfrm>
            <a:prstGeom prst="rect">
              <a:avLst/>
            </a:prstGeom>
          </p:spPr>
          <p:txBody>
            <a:bodyPr wrap="none">
              <a:spAutoFit/>
            </a:bodyPr>
            <a:lstStyle/>
            <a:p>
              <a:pPr lvl="0">
                <a:buNone/>
              </a:pPr>
              <a:r>
                <a:rPr lang="zh-CN" altLang="en-US" sz="3200" b="1" dirty="0">
                  <a:solidFill>
                    <a:srgbClr val="6CAEA6"/>
                  </a:solidFill>
                  <a:cs typeface="+mn-ea"/>
                  <a:sym typeface="+mn-lt"/>
                </a:rPr>
                <a:t>学会尊重</a:t>
              </a:r>
            </a:p>
          </p:txBody>
        </p:sp>
      </p:grpSp>
      <p:sp>
        <p:nvSpPr>
          <p:cNvPr id="21" name="矩形 20">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9978437A-973D-44A0-BF20-DBCE95BF5901}"/>
              </a:ext>
            </a:extLst>
          </p:cNvPr>
          <p:cNvSpPr/>
          <p:nvPr/>
        </p:nvSpPr>
        <p:spPr>
          <a:xfrm>
            <a:off x="5222779" y="1133983"/>
            <a:ext cx="3017173" cy="523220"/>
          </a:xfrm>
          <a:prstGeom prst="rect">
            <a:avLst/>
          </a:prstGeom>
        </p:spPr>
        <p:txBody>
          <a:bodyPr wrap="none">
            <a:spAutoFit/>
          </a:bodyPr>
          <a:lstStyle/>
          <a:p>
            <a:r>
              <a:rPr lang="zh-CN" altLang="en-US" sz="2800" b="1" dirty="0">
                <a:solidFill>
                  <a:srgbClr val="6CAEA6"/>
                </a:solidFill>
                <a:cs typeface="+mn-ea"/>
                <a:sym typeface="+mn-lt"/>
              </a:rPr>
              <a:t>改变从现在做起</a:t>
            </a:r>
            <a:r>
              <a:rPr lang="en-US" altLang="zh-CN" sz="2800" b="1" dirty="0">
                <a:solidFill>
                  <a:srgbClr val="6CAEA6"/>
                </a:solidFill>
                <a:cs typeface="+mn-ea"/>
                <a:sym typeface="+mn-lt"/>
              </a:rPr>
              <a:t>...</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87763ECB-088D-4D3C-806A-49F2D9951F7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75" y="1700505"/>
            <a:ext cx="5158154" cy="5158154"/>
          </a:xfrm>
          <a:prstGeom prst="rect">
            <a:avLst/>
          </a:prstGeom>
        </p:spPr>
      </p:pic>
    </p:spTree>
    <p:extLst>
      <p:ext uri="{BB962C8B-B14F-4D97-AF65-F5344CB8AC3E}">
        <p14:creationId xmlns:p14="http://schemas.microsoft.com/office/powerpoint/2010/main" val="97206543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0-#ppt_w/2"/>
                                          </p:val>
                                        </p:tav>
                                        <p:tav tm="100000">
                                          <p:val>
                                            <p:strVal val="#ppt_x"/>
                                          </p:val>
                                        </p:tav>
                                      </p:tavLst>
                                    </p:anim>
                                    <p:anim calcmode="lin" valueType="num">
                                      <p:cBhvr additive="base">
                                        <p:cTn id="13" dur="500" fill="hold"/>
                                        <p:tgtEl>
                                          <p:spTgt spid="1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1B59AD-28CF-4B2D-8336-44DFBB71060D}"/>
              </a:ext>
            </a:extLst>
          </p:cNvPr>
          <p:cNvSpPr/>
          <p:nvPr/>
        </p:nvSpPr>
        <p:spPr>
          <a:xfrm>
            <a:off x="3246327" y="2334732"/>
            <a:ext cx="3508653" cy="3193581"/>
          </a:xfrm>
          <a:prstGeom prst="rect">
            <a:avLst/>
          </a:prstGeom>
        </p:spPr>
        <p:txBody>
          <a:bodyPr vert="eaVert" wrap="square">
            <a:spAutoFit/>
          </a:bodyPr>
          <a:lstStyle/>
          <a:p>
            <a:pPr lvl="0">
              <a:buNone/>
            </a:pPr>
            <a:r>
              <a:rPr lang="zh-CN" altLang="en-US" sz="2400" dirty="0">
                <a:solidFill>
                  <a:srgbClr val="6CAEA6"/>
                </a:solidFill>
                <a:cs typeface="+mn-ea"/>
                <a:sym typeface="+mn-lt"/>
              </a:rPr>
              <a:t>献身教育  甘为人梯</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以身作则   为人师表</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热爱幼儿   诲人不倦</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精通业务   学而不厌</a:t>
            </a:r>
          </a:p>
          <a:p>
            <a:pPr lvl="0"/>
            <a:endParaRPr lang="zh-CN" altLang="en-US" sz="2400" dirty="0">
              <a:solidFill>
                <a:srgbClr val="6CAEA6"/>
              </a:solidFill>
              <a:cs typeface="+mn-ea"/>
              <a:sym typeface="+mn-lt"/>
            </a:endParaRPr>
          </a:p>
          <a:p>
            <a:pPr lvl="0">
              <a:buNone/>
            </a:pPr>
            <a:r>
              <a:rPr lang="zh-CN" altLang="en-US" sz="2400" dirty="0">
                <a:solidFill>
                  <a:srgbClr val="6CAEA6"/>
                </a:solidFill>
                <a:cs typeface="+mn-ea"/>
                <a:sym typeface="+mn-lt"/>
              </a:rPr>
              <a:t>互相学习   团结合作</a:t>
            </a: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4452F2-0B95-4A01-86FB-444416055915}"/>
              </a:ext>
            </a:extLst>
          </p:cNvPr>
          <p:cNvSpPr/>
          <p:nvPr/>
        </p:nvSpPr>
        <p:spPr>
          <a:xfrm>
            <a:off x="3732697" y="1375407"/>
            <a:ext cx="5211683" cy="52322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6CAEA6"/>
                </a:solidFill>
                <a:effectLst/>
                <a:uLnTx/>
                <a:uFillTx/>
                <a:cs typeface="+mn-ea"/>
                <a:sym typeface="+mn-lt"/>
              </a:rPr>
              <a:t>做具有良好师德的新型幼儿教师</a:t>
            </a: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1C45C3D1-8352-4675-8A5F-14C04A39A7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9840" y="1898627"/>
            <a:ext cx="4069080" cy="4069080"/>
          </a:xfrm>
          <a:prstGeom prst="rect">
            <a:avLst/>
          </a:prstGeom>
        </p:spPr>
      </p:pic>
    </p:spTree>
    <p:extLst>
      <p:ext uri="{BB962C8B-B14F-4D97-AF65-F5344CB8AC3E}">
        <p14:creationId xmlns:p14="http://schemas.microsoft.com/office/powerpoint/2010/main" val="120976812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91B59AD-28CF-4B2D-8336-44DFBB71060D}"/>
              </a:ext>
            </a:extLst>
          </p:cNvPr>
          <p:cNvSpPr/>
          <p:nvPr/>
        </p:nvSpPr>
        <p:spPr>
          <a:xfrm>
            <a:off x="2290410" y="2489027"/>
            <a:ext cx="4218674" cy="1200329"/>
          </a:xfrm>
          <a:prstGeom prst="rect">
            <a:avLst/>
          </a:prstGeom>
        </p:spPr>
        <p:txBody>
          <a:bodyPr vert="horz" wrap="square">
            <a:spAutoFit/>
          </a:bodyPr>
          <a:lstStyle/>
          <a:p>
            <a:pPr lvl="0">
              <a:buNone/>
            </a:pPr>
            <a:r>
              <a:rPr lang="zh-CN" altLang="en-US" sz="2400" dirty="0">
                <a:solidFill>
                  <a:srgbClr val="6CAEA6"/>
                </a:solidFill>
                <a:cs typeface="+mn-ea"/>
                <a:sym typeface="+mn-lt"/>
              </a:rPr>
              <a:t>“师德教育”的载体</a:t>
            </a:r>
          </a:p>
          <a:p>
            <a:pPr lvl="0" algn="r">
              <a:buNone/>
            </a:pPr>
            <a:r>
              <a:rPr lang="zh-CN" altLang="en-US" sz="2400" dirty="0">
                <a:solidFill>
                  <a:srgbClr val="6CAEA6"/>
                </a:solidFill>
                <a:cs typeface="+mn-ea"/>
                <a:sym typeface="+mn-lt"/>
              </a:rPr>
              <a:t>	</a:t>
            </a:r>
            <a:r>
              <a:rPr lang="en-US" altLang="zh-CN" sz="2400" dirty="0">
                <a:solidFill>
                  <a:srgbClr val="6CAEA6"/>
                </a:solidFill>
                <a:cs typeface="+mn-ea"/>
                <a:sym typeface="+mn-lt"/>
              </a:rPr>
              <a:t>——</a:t>
            </a:r>
            <a:r>
              <a:rPr lang="zh-CN" altLang="en-US" sz="2400" dirty="0">
                <a:solidFill>
                  <a:srgbClr val="6CAEA6"/>
                </a:solidFill>
                <a:cs typeface="+mn-ea"/>
                <a:sym typeface="+mn-lt"/>
              </a:rPr>
              <a:t>“师德故事”</a:t>
            </a:r>
          </a:p>
          <a:p>
            <a:pPr lvl="0">
              <a:buNone/>
            </a:pPr>
            <a:endParaRPr lang="zh-CN" altLang="en-US" sz="2400" dirty="0">
              <a:solidFill>
                <a:srgbClr val="6CAEA6"/>
              </a:solidFill>
              <a:cs typeface="+mn-ea"/>
              <a:sym typeface="+mn-lt"/>
            </a:endParaRPr>
          </a:p>
        </p:txBody>
      </p:sp>
      <p:sp>
        <p:nvSpPr>
          <p:cNvPr id="6" name="矩形 5">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094452F2-0B95-4A01-86FB-444416055915}"/>
              </a:ext>
            </a:extLst>
          </p:cNvPr>
          <p:cNvSpPr/>
          <p:nvPr/>
        </p:nvSpPr>
        <p:spPr>
          <a:xfrm>
            <a:off x="3732697" y="1375407"/>
            <a:ext cx="4852610" cy="523220"/>
          </a:xfrm>
          <a:prstGeom prst="rect">
            <a:avLst/>
          </a:prstGeom>
        </p:spPr>
        <p:txBody>
          <a:bodyPr wrap="none">
            <a:spAutoFit/>
          </a:bodyPr>
          <a:lstStyle/>
          <a:p>
            <a:pPr lvl="0">
              <a:defRPr/>
            </a:pPr>
            <a:r>
              <a:rPr lang="zh-CN" altLang="en-US" sz="2800" b="1" dirty="0">
                <a:solidFill>
                  <a:srgbClr val="6CAEA6"/>
                </a:solidFill>
                <a:cs typeface="+mn-ea"/>
                <a:sym typeface="+mn-lt"/>
              </a:rPr>
              <a:t>在实践与反思中提升师德素养</a:t>
            </a:r>
          </a:p>
        </p:txBody>
      </p:sp>
      <p:sp>
        <p:nvSpPr>
          <p:cNvPr id="7" name="矩形 6">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4599BBE-9FAA-43D3-8A79-1CF2666CB2FD}"/>
              </a:ext>
            </a:extLst>
          </p:cNvPr>
          <p:cNvSpPr/>
          <p:nvPr/>
        </p:nvSpPr>
        <p:spPr>
          <a:xfrm>
            <a:off x="2478270" y="3912933"/>
            <a:ext cx="4218674" cy="1569660"/>
          </a:xfrm>
          <a:prstGeom prst="rect">
            <a:avLst/>
          </a:prstGeom>
        </p:spPr>
        <p:txBody>
          <a:bodyPr vert="horz" wrap="square">
            <a:spAutoFit/>
          </a:bodyPr>
          <a:lstStyle/>
          <a:p>
            <a:pPr lvl="0">
              <a:buNone/>
            </a:pPr>
            <a:r>
              <a:rPr lang="zh-CN" altLang="en-US" sz="2400" dirty="0">
                <a:solidFill>
                  <a:srgbClr val="6CAEA6"/>
                </a:solidFill>
                <a:cs typeface="+mn-ea"/>
                <a:sym typeface="+mn-lt"/>
              </a:rPr>
              <a:t>具有实效性的师德教育“专业工具”</a:t>
            </a:r>
          </a:p>
          <a:p>
            <a:pPr lvl="0" algn="r">
              <a:buNone/>
            </a:pPr>
            <a:r>
              <a:rPr lang="en-US" altLang="zh-CN" sz="2400" dirty="0">
                <a:solidFill>
                  <a:srgbClr val="6CAEA6"/>
                </a:solidFill>
                <a:cs typeface="+mn-ea"/>
                <a:sym typeface="+mn-lt"/>
              </a:rPr>
              <a:t>—— “</a:t>
            </a:r>
            <a:r>
              <a:rPr lang="zh-CN" altLang="en-US" sz="2400" dirty="0">
                <a:solidFill>
                  <a:srgbClr val="6CAEA6"/>
                </a:solidFill>
                <a:cs typeface="+mn-ea"/>
                <a:sym typeface="+mn-lt"/>
              </a:rPr>
              <a:t>反省日志”</a:t>
            </a:r>
          </a:p>
          <a:p>
            <a:pPr lvl="0">
              <a:buNone/>
            </a:pPr>
            <a:endParaRPr lang="zh-CN" altLang="en-US" sz="2400" dirty="0">
              <a:solidFill>
                <a:srgbClr val="6CAEA6"/>
              </a:solidFill>
              <a:cs typeface="+mn-ea"/>
              <a:sym typeface="+mn-lt"/>
            </a:endParaRPr>
          </a:p>
        </p:txBody>
      </p:sp>
      <p:pic>
        <p:nvPicPr>
          <p:cNvPr id="3" name="图片 2">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703146B8-D7B7-4BC8-B26B-8AAE871582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0720" y="1637017"/>
            <a:ext cx="6642939" cy="4982204"/>
          </a:xfrm>
          <a:prstGeom prst="rect">
            <a:avLst/>
          </a:prstGeom>
        </p:spPr>
      </p:pic>
    </p:spTree>
    <p:extLst>
      <p:ext uri="{BB962C8B-B14F-4D97-AF65-F5344CB8AC3E}">
        <p14:creationId xmlns:p14="http://schemas.microsoft.com/office/powerpoint/2010/main" val="3953007531"/>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750"/>
                                        <p:tgtEl>
                                          <p:spTgt spid="5"/>
                                        </p:tgtEl>
                                      </p:cBhvr>
                                    </p:animEffect>
                                  </p:childTnLst>
                                </p:cTn>
                              </p:par>
                            </p:childTnLst>
                          </p:cTn>
                        </p:par>
                        <p:par>
                          <p:cTn id="12" fill="hold">
                            <p:stCondLst>
                              <p:cond delay="125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 xmlns:p14="http://schemas.microsoft.com/office/powerpoint/2010/main" xmlns:mc="http://schemas.openxmlformats.org/markup-compatibility/2006" xmlns:a16="http://schemas.microsoft.com/office/drawing/2014/main" id="{791B59AD-28CF-4B2D-8336-44DFBB71060D}"/>
              </a:ext>
            </a:extLst>
          </p:cNvPr>
          <p:cNvSpPr/>
          <p:nvPr/>
        </p:nvSpPr>
        <p:spPr>
          <a:xfrm>
            <a:off x="2132148" y="2316697"/>
            <a:ext cx="8283806" cy="2862322"/>
          </a:xfrm>
          <a:prstGeom prst="rect">
            <a:avLst/>
          </a:prstGeom>
        </p:spPr>
        <p:txBody>
          <a:bodyPr vert="horz" wrap="square">
            <a:spAutoFit/>
          </a:bodyPr>
          <a:lstStyle/>
          <a:p>
            <a:pPr lvl="0">
              <a:lnSpc>
                <a:spcPct val="150000"/>
              </a:lnSpc>
              <a:buNone/>
            </a:pPr>
            <a:r>
              <a:rPr lang="zh-CN" altLang="en-US" sz="2400" dirty="0">
                <a:solidFill>
                  <a:srgbClr val="6CAEA6"/>
                </a:solidFill>
                <a:cs typeface="+mn-ea"/>
                <a:sym typeface="+mn-lt"/>
              </a:rPr>
              <a:t>师德 ，不是简单的说教，而是一种精神体现，一种深厚的知识内涵和文化品位的体现！幼儿教师职业道德体现在教书育人的职场中，幼儿教师职业是把人引向幸福，引向希望的职业。让幼儿教师生命的色彩因实践的道德智慧而精彩。</a:t>
            </a:r>
          </a:p>
          <a:p>
            <a:pPr lvl="0">
              <a:lnSpc>
                <a:spcPct val="150000"/>
              </a:lnSpc>
              <a:buNone/>
            </a:pPr>
            <a:endParaRPr lang="zh-CN" altLang="en-US" sz="2400" dirty="0">
              <a:solidFill>
                <a:srgbClr val="6CAEA6"/>
              </a:solidFill>
              <a:cs typeface="+mn-ea"/>
              <a:sym typeface="+mn-lt"/>
            </a:endParaRPr>
          </a:p>
        </p:txBody>
      </p:sp>
      <p:sp>
        <p:nvSpPr>
          <p:cNvPr id="6" name="矩形 5">
            <a:extLst>
              <a:ext uri="{FF2B5EF4-FFF2-40B4-BE49-F238E27FC236}">
                <a16:creationId xmlns="" xmlns:p14="http://schemas.microsoft.com/office/powerpoint/2010/main" xmlns:mc="http://schemas.openxmlformats.org/markup-compatibility/2006" xmlns:a16="http://schemas.microsoft.com/office/drawing/2014/main" id="{094452F2-0B95-4A01-86FB-444416055915}"/>
              </a:ext>
            </a:extLst>
          </p:cNvPr>
          <p:cNvSpPr/>
          <p:nvPr/>
        </p:nvSpPr>
        <p:spPr>
          <a:xfrm>
            <a:off x="5822645" y="1296862"/>
            <a:ext cx="902811" cy="523220"/>
          </a:xfrm>
          <a:prstGeom prst="rect">
            <a:avLst/>
          </a:prstGeom>
        </p:spPr>
        <p:txBody>
          <a:bodyPr wrap="none">
            <a:spAutoFit/>
          </a:bodyPr>
          <a:lstStyle/>
          <a:p>
            <a:pPr lvl="0">
              <a:defRPr/>
            </a:pPr>
            <a:r>
              <a:rPr lang="zh-CN" altLang="en-US" sz="2800" b="1" dirty="0">
                <a:solidFill>
                  <a:srgbClr val="6CAEA6"/>
                </a:solidFill>
                <a:cs typeface="+mn-ea"/>
                <a:sym typeface="+mn-lt"/>
              </a:rPr>
              <a:t>总结</a:t>
            </a:r>
          </a:p>
        </p:txBody>
      </p:sp>
    </p:spTree>
    <p:extLst>
      <p:ext uri="{BB962C8B-B14F-4D97-AF65-F5344CB8AC3E}">
        <p14:creationId xmlns:p14="http://schemas.microsoft.com/office/powerpoint/2010/main" val="2776576397"/>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p:cNvSpPr/>
          <p:nvPr/>
        </p:nvSpPr>
        <p:spPr>
          <a:xfrm>
            <a:off x="1981391" y="1544874"/>
            <a:ext cx="4888506" cy="1692771"/>
          </a:xfrm>
          <a:prstGeom prst="rect">
            <a:avLst/>
          </a:prstGeom>
        </p:spPr>
        <p:txBody>
          <a:bodyPr wrap="square">
            <a:spAutoFit/>
          </a:bodyPr>
          <a:lstStyle/>
          <a:p>
            <a:pPr>
              <a:lnSpc>
                <a:spcPct val="140000"/>
              </a:lnSpc>
            </a:pPr>
            <a:r>
              <a:rPr lang="zh-CN" altLang="en-US" sz="8000" spc="600" dirty="0">
                <a:solidFill>
                  <a:srgbClr val="6CAEA6"/>
                </a:solidFill>
                <a:latin typeface="方正正黑简体" panose="02000000000000000000" pitchFamily="2" charset="-122"/>
                <a:ea typeface="方正正黑简体" panose="02000000000000000000" pitchFamily="2" charset="-122"/>
                <a:cs typeface="+mn-ea"/>
                <a:sym typeface="+mn-lt"/>
              </a:rPr>
              <a:t>谢谢观</a:t>
            </a:r>
            <a:r>
              <a:rPr lang="zh-CN" altLang="en-US" sz="8000" spc="600" dirty="0" smtClean="0">
                <a:solidFill>
                  <a:srgbClr val="6CAEA6"/>
                </a:solidFill>
                <a:latin typeface="方正正黑简体" panose="02000000000000000000" pitchFamily="2" charset="-122"/>
                <a:ea typeface="方正正黑简体" panose="02000000000000000000" pitchFamily="2" charset="-122"/>
                <a:cs typeface="+mn-ea"/>
                <a:sym typeface="+mn-lt"/>
              </a:rPr>
              <a:t>看！</a:t>
            </a:r>
            <a:endParaRPr lang="zh-CN" altLang="en-US" sz="8000" spc="600" dirty="0">
              <a:solidFill>
                <a:srgbClr val="6CAEA6"/>
              </a:solidFill>
              <a:latin typeface="方正正黑简体" panose="02000000000000000000" pitchFamily="2" charset="-122"/>
              <a:ea typeface="方正正黑简体" panose="02000000000000000000" pitchFamily="2" charset="-122"/>
              <a:cs typeface="+mn-ea"/>
              <a:sym typeface="+mn-lt"/>
            </a:endParaRPr>
          </a:p>
        </p:txBody>
      </p:sp>
      <p:sp>
        <p:nvSpPr>
          <p:cNvPr id="52" name="圆角矩形 51"/>
          <p:cNvSpPr/>
          <p:nvPr/>
        </p:nvSpPr>
        <p:spPr>
          <a:xfrm>
            <a:off x="3099660" y="3539961"/>
            <a:ext cx="2575769" cy="597822"/>
          </a:xfrm>
          <a:prstGeom prst="roundRect">
            <a:avLst>
              <a:gd name="adj" fmla="val 50000"/>
            </a:avLst>
          </a:prstGeom>
          <a:blipFill dpi="0" rotWithShape="1">
            <a:blip r:embed="rId3" cstate="screen">
              <a:extLst>
                <a:ext uri="{28A0092B-C50C-407E-A947-70E740481C1C}">
                  <a14:useLocalDpi xmlns:a14="http://schemas.microsoft.com/office/drawing/2010/main"/>
                </a:ext>
              </a:extLst>
            </a:blip>
            <a:srcRect/>
            <a:stretch>
              <a:fillRect/>
            </a:stretch>
          </a:blipFill>
          <a:ln>
            <a:solidFill>
              <a:srgbClr val="6CAE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smtClean="0">
                <a:solidFill>
                  <a:srgbClr val="6CAEA6"/>
                </a:solidFill>
                <a:cs typeface="+mn-ea"/>
                <a:sym typeface="+mn-lt"/>
              </a:rPr>
              <a:t>优品</a:t>
            </a:r>
            <a:r>
              <a:rPr lang="en-US" altLang="zh-CN" sz="2400" dirty="0" smtClean="0">
                <a:solidFill>
                  <a:srgbClr val="6CAEA6"/>
                </a:solidFill>
                <a:cs typeface="+mn-ea"/>
                <a:sym typeface="+mn-lt"/>
              </a:rPr>
              <a:t>PPT</a:t>
            </a:r>
            <a:endParaRPr lang="zh-CN" altLang="en-US" sz="2400" dirty="0">
              <a:solidFill>
                <a:srgbClr val="6CAEA6"/>
              </a:solidFill>
              <a:cs typeface="+mn-ea"/>
              <a:sym typeface="+mn-lt"/>
            </a:endParaRPr>
          </a:p>
        </p:txBody>
      </p:sp>
    </p:spTree>
    <p:extLst>
      <p:ext uri="{BB962C8B-B14F-4D97-AF65-F5344CB8AC3E}">
        <p14:creationId xmlns:p14="http://schemas.microsoft.com/office/powerpoint/2010/main" val="199426251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iterate type="lt">
                                    <p:tmPct val="10000"/>
                                  </p:iterate>
                                  <p:childTnLst>
                                    <p:set>
                                      <p:cBhvr>
                                        <p:cTn id="6" dur="1" fill="hold">
                                          <p:stCondLst>
                                            <p:cond delay="0"/>
                                          </p:stCondLst>
                                        </p:cTn>
                                        <p:tgtEl>
                                          <p:spTgt spid="40"/>
                                        </p:tgtEl>
                                        <p:attrNameLst>
                                          <p:attrName>style.visibility</p:attrName>
                                        </p:attrNameLst>
                                      </p:cBhvr>
                                      <p:to>
                                        <p:strVal val="visible"/>
                                      </p:to>
                                    </p:set>
                                    <p:animEffect transition="in" filter="wipe(down)">
                                      <p:cBhvr>
                                        <p:cTn id="7" dur="800"/>
                                        <p:tgtEl>
                                          <p:spTgt spid="40"/>
                                        </p:tgtEl>
                                      </p:cBhvr>
                                    </p:animEffect>
                                  </p:childTnLst>
                                </p:cTn>
                              </p:par>
                              <p:par>
                                <p:cTn id="8" presetID="2" presetClass="entr" presetSubtype="2" fill="hold" grpId="0" nodeType="withEffect">
                                  <p:stCondLst>
                                    <p:cond delay="1000"/>
                                  </p:stCondLst>
                                  <p:childTnLst>
                                    <p:set>
                                      <p:cBhvr>
                                        <p:cTn id="9" dur="1" fill="hold">
                                          <p:stCondLst>
                                            <p:cond delay="0"/>
                                          </p:stCondLst>
                                        </p:cTn>
                                        <p:tgtEl>
                                          <p:spTgt spid="52"/>
                                        </p:tgtEl>
                                        <p:attrNameLst>
                                          <p:attrName>style.visibility</p:attrName>
                                        </p:attrNameLst>
                                      </p:cBhvr>
                                      <p:to>
                                        <p:strVal val="visible"/>
                                      </p:to>
                                    </p:set>
                                    <p:anim calcmode="lin" valueType="num">
                                      <p:cBhvr additive="base">
                                        <p:cTn id="10" dur="900" fill="hold"/>
                                        <p:tgtEl>
                                          <p:spTgt spid="52"/>
                                        </p:tgtEl>
                                        <p:attrNameLst>
                                          <p:attrName>ppt_x</p:attrName>
                                        </p:attrNameLst>
                                      </p:cBhvr>
                                      <p:tavLst>
                                        <p:tav tm="0">
                                          <p:val>
                                            <p:strVal val="1+#ppt_w/2"/>
                                          </p:val>
                                        </p:tav>
                                        <p:tav tm="100000">
                                          <p:val>
                                            <p:strVal val="#ppt_x"/>
                                          </p:val>
                                        </p:tav>
                                      </p:tavLst>
                                    </p:anim>
                                    <p:anim calcmode="lin" valueType="num">
                                      <p:cBhvr additive="base">
                                        <p:cTn id="11" dur="90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93155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2326113" y="2146516"/>
            <a:ext cx="4663680" cy="1412694"/>
          </a:xfrm>
          <a:prstGeom prst="rect">
            <a:avLst/>
          </a:prstGeom>
        </p:spPr>
        <p:txBody>
          <a:bodyPr wrap="square">
            <a:spAutoFit/>
          </a:bodyPr>
          <a:lstStyle/>
          <a:p>
            <a:pPr algn="ctr">
              <a:lnSpc>
                <a:spcPct val="140000"/>
              </a:lnSpc>
            </a:pPr>
            <a:r>
              <a:rPr lang="zh-CN" altLang="en-US" sz="6600" spc="600" dirty="0">
                <a:solidFill>
                  <a:srgbClr val="6CAEA6"/>
                </a:solidFill>
                <a:latin typeface="方正正黑简体" panose="02000000000000000000" pitchFamily="2" charset="-122"/>
                <a:ea typeface="方正正黑简体" panose="02000000000000000000" pitchFamily="2" charset="-122"/>
                <a:cs typeface="+mn-ea"/>
                <a:sym typeface="+mn-lt"/>
              </a:rPr>
              <a:t>真实案例</a:t>
            </a:r>
          </a:p>
        </p:txBody>
      </p:sp>
      <p:sp>
        <p:nvSpPr>
          <p:cNvPr id="3" name="文本框 2"/>
          <p:cNvSpPr txBox="1"/>
          <p:nvPr/>
        </p:nvSpPr>
        <p:spPr>
          <a:xfrm>
            <a:off x="3919317" y="1246860"/>
            <a:ext cx="1922747" cy="1200329"/>
          </a:xfrm>
          <a:prstGeom prst="rect">
            <a:avLst/>
          </a:prstGeom>
          <a:noFill/>
        </p:spPr>
        <p:txBody>
          <a:bodyPr wrap="square" rtlCol="0">
            <a:spAutoFit/>
          </a:bodyPr>
          <a:lstStyle/>
          <a:p>
            <a:pPr algn="ctr"/>
            <a:r>
              <a:rPr lang="en-US" altLang="zh-CN" sz="7200" spc="600" dirty="0">
                <a:ln w="63500">
                  <a:solidFill>
                    <a:srgbClr val="6CAEA6"/>
                  </a:solidFill>
                </a:ln>
                <a:solidFill>
                  <a:srgbClr val="6CAEA6"/>
                </a:solidFill>
                <a:latin typeface="方正正黑简体" panose="02000000000000000000" pitchFamily="2" charset="-122"/>
                <a:ea typeface="方正正黑简体" panose="02000000000000000000" pitchFamily="2" charset="-122"/>
                <a:cs typeface="+mn-ea"/>
                <a:sym typeface="+mn-lt"/>
              </a:rPr>
              <a:t>01</a:t>
            </a:r>
            <a:endParaRPr lang="zh-CN" altLang="en-US" sz="7200" spc="600" dirty="0">
              <a:ln w="63500">
                <a:solidFill>
                  <a:srgbClr val="6CAEA6"/>
                </a:solidFill>
              </a:ln>
              <a:solidFill>
                <a:srgbClr val="6CAEA6"/>
              </a:solidFill>
              <a:latin typeface="方正正黑简体" panose="02000000000000000000" pitchFamily="2" charset="-122"/>
              <a:ea typeface="方正正黑简体" panose="02000000000000000000" pitchFamily="2" charset="-122"/>
              <a:cs typeface="+mn-ea"/>
              <a:sym typeface="+mn-lt"/>
            </a:endParaRPr>
          </a:p>
        </p:txBody>
      </p:sp>
    </p:spTree>
    <p:extLst>
      <p:ext uri="{BB962C8B-B14F-4D97-AF65-F5344CB8AC3E}">
        <p14:creationId xmlns:p14="http://schemas.microsoft.com/office/powerpoint/2010/main" val="395730441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28872" y="755589"/>
            <a:ext cx="5109091" cy="743986"/>
          </a:xfrm>
          <a:prstGeom prst="rect">
            <a:avLst/>
          </a:prstGeom>
        </p:spPr>
        <p:txBody>
          <a:bodyPr wrap="none">
            <a:spAutoFit/>
          </a:bodyPr>
          <a:lstStyle/>
          <a:p>
            <a:pPr>
              <a:lnSpc>
                <a:spcPct val="150000"/>
              </a:lnSpc>
            </a:pPr>
            <a:r>
              <a:rPr lang="zh-CN" altLang="en-US" sz="3200" b="1" dirty="0">
                <a:solidFill>
                  <a:srgbClr val="6CAEA6"/>
                </a:solidFill>
                <a:cs typeface="+mn-ea"/>
                <a:sym typeface="+mn-lt"/>
              </a:rPr>
              <a:t>面对弱小的孩子，她们这样</a:t>
            </a:r>
            <a:endParaRPr lang="zh-CN" altLang="en-US" sz="3200" dirty="0">
              <a:solidFill>
                <a:srgbClr val="6CAEA6"/>
              </a:solidFill>
              <a:cs typeface="+mn-ea"/>
              <a:sym typeface="+mn-lt"/>
            </a:endParaRPr>
          </a:p>
        </p:txBody>
      </p:sp>
      <p:sp>
        <p:nvSpPr>
          <p:cNvPr id="3" name="矩形 2"/>
          <p:cNvSpPr/>
          <p:nvPr/>
        </p:nvSpPr>
        <p:spPr>
          <a:xfrm>
            <a:off x="2026921" y="1525030"/>
            <a:ext cx="8503920" cy="3416320"/>
          </a:xfrm>
          <a:prstGeom prst="rect">
            <a:avLst/>
          </a:prstGeom>
        </p:spPr>
        <p:txBody>
          <a:bodyPr vert="horz" wrap="square">
            <a:spAutoFit/>
          </a:bodyPr>
          <a:lstStyle/>
          <a:p>
            <a:pPr>
              <a:lnSpc>
                <a:spcPct val="150000"/>
              </a:lnSpc>
            </a:pPr>
            <a:r>
              <a:rPr lang="zh-CN" altLang="en-US" sz="2400" dirty="0">
                <a:solidFill>
                  <a:srgbClr val="6CAEA6"/>
                </a:solidFill>
                <a:cs typeface="+mn-ea"/>
                <a:sym typeface="+mn-lt"/>
              </a:rPr>
              <a:t>2011年6月13日，几十位家长站在济南世纪佳园内大风车幼儿园门口维权。他们告诉记者，他们的孩子在该幼儿园遭到了一位季（音）姓老师的体罚和虐待孩子们被要求做金鸡独立、下跪、双手抱头蹲下等动作，还有的女孩被该老师抓头发，孩子们看的动画片居然是《鬼妈妈》。而在家长提供的录像里，季姓老师部分承认家长的指责。</a:t>
            </a:r>
          </a:p>
        </p:txBody>
      </p:sp>
    </p:spTree>
    <p:extLst>
      <p:ext uri="{BB962C8B-B14F-4D97-AF65-F5344CB8AC3E}">
        <p14:creationId xmlns:p14="http://schemas.microsoft.com/office/powerpoint/2010/main" val="3001317405"/>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2828" y="1349453"/>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1959657" y="2088654"/>
            <a:ext cx="5883081" cy="2862322"/>
          </a:xfrm>
          <a:prstGeom prst="rect">
            <a:avLst/>
          </a:prstGeom>
        </p:spPr>
        <p:txBody>
          <a:bodyPr wrap="square">
            <a:spAutoFit/>
          </a:bodyPr>
          <a:lstStyle/>
          <a:p>
            <a:pPr>
              <a:lnSpc>
                <a:spcPct val="150000"/>
              </a:lnSpc>
            </a:pPr>
            <a:r>
              <a:rPr lang="zh-CN" altLang="en-US" sz="2000" dirty="0">
                <a:solidFill>
                  <a:srgbClr val="6CAEA6"/>
                </a:solidFill>
                <a:cs typeface="+mn-ea"/>
                <a:sym typeface="+mn-lt"/>
              </a:rPr>
              <a:t>因为幼童午睡时间不老实，幼师竟然用笔尖扎儿童的脚底板进行惩罚</a:t>
            </a:r>
            <a:r>
              <a:rPr lang="en-US" altLang="zh-CN" sz="2000" dirty="0">
                <a:solidFill>
                  <a:srgbClr val="6CAEA6"/>
                </a:solidFill>
                <a:cs typeface="+mn-ea"/>
                <a:sym typeface="+mn-lt"/>
              </a:rPr>
              <a:t>.</a:t>
            </a:r>
            <a:r>
              <a:rPr lang="zh-CN" altLang="en-US" sz="2000" dirty="0">
                <a:solidFill>
                  <a:srgbClr val="6CAEA6"/>
                </a:solidFill>
                <a:cs typeface="+mn-ea"/>
                <a:sym typeface="+mn-lt"/>
              </a:rPr>
              <a:t> 2011年11月14日位于罗湖金稻田路紫荆花园小区的紫荆幼儿园向媒体承认园内发生老师体罚学生事件</a:t>
            </a:r>
            <a:r>
              <a:rPr lang="en-US" altLang="zh-CN" sz="2000" dirty="0">
                <a:solidFill>
                  <a:srgbClr val="6CAEA6"/>
                </a:solidFill>
                <a:cs typeface="+mn-ea"/>
                <a:sym typeface="+mn-lt"/>
              </a:rPr>
              <a:t>.</a:t>
            </a:r>
            <a:r>
              <a:rPr lang="zh-CN" altLang="en-US" sz="2000" dirty="0">
                <a:solidFill>
                  <a:srgbClr val="6CAEA6"/>
                </a:solidFill>
                <a:cs typeface="+mn-ea"/>
                <a:sym typeface="+mn-lt"/>
              </a:rPr>
              <a:t>有四名学生被老师用笔尖扎脚底板，目前已将涉事老师开除将与家长协商后续处理。涉事老师也面对媒体道歉</a:t>
            </a:r>
            <a:r>
              <a:rPr lang="en-US" altLang="zh-CN" sz="2000" dirty="0">
                <a:solidFill>
                  <a:srgbClr val="6CAEA6"/>
                </a:solidFill>
                <a:cs typeface="+mn-ea"/>
                <a:sym typeface="+mn-lt"/>
              </a:rPr>
              <a:t>.</a:t>
            </a:r>
            <a:endParaRPr lang="zh-CN" altLang="en-US" sz="2000" dirty="0">
              <a:solidFill>
                <a:srgbClr val="6CAEA6"/>
              </a:solidFill>
              <a:cs typeface="+mn-ea"/>
              <a:sym typeface="+mn-lt"/>
            </a:endParaRP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C373A1F8-E8FB-4188-81C6-A0E6721445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3446" y="381000"/>
            <a:ext cx="6858000" cy="6858000"/>
          </a:xfrm>
          <a:prstGeom prst="rect">
            <a:avLst/>
          </a:prstGeom>
        </p:spPr>
      </p:pic>
    </p:spTree>
    <p:extLst>
      <p:ext uri="{BB962C8B-B14F-4D97-AF65-F5344CB8AC3E}">
        <p14:creationId xmlns:p14="http://schemas.microsoft.com/office/powerpoint/2010/main" val="2361284692"/>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948032" y="1032190"/>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4218091" y="1555410"/>
            <a:ext cx="6347918" cy="3785652"/>
          </a:xfrm>
          <a:prstGeom prst="rect">
            <a:avLst/>
          </a:prstGeom>
        </p:spPr>
        <p:txBody>
          <a:bodyPr wrap="square">
            <a:spAutoFit/>
          </a:bodyPr>
          <a:lstStyle/>
          <a:p>
            <a:pPr>
              <a:lnSpc>
                <a:spcPct val="150000"/>
              </a:lnSpc>
            </a:pPr>
            <a:r>
              <a:rPr lang="zh-CN" altLang="en-US" sz="2000" dirty="0">
                <a:solidFill>
                  <a:srgbClr val="6CAEA6"/>
                </a:solidFill>
                <a:cs typeface="+mn-ea"/>
                <a:sym typeface="+mn-lt"/>
              </a:rPr>
              <a:t>福州电视台</a:t>
            </a:r>
            <a:r>
              <a:rPr lang="en-US" altLang="zh-CN" sz="2000" dirty="0">
                <a:solidFill>
                  <a:srgbClr val="6CAEA6"/>
                </a:solidFill>
                <a:cs typeface="+mn-ea"/>
                <a:sym typeface="+mn-lt"/>
              </a:rPr>
              <a:t>《</a:t>
            </a:r>
            <a:r>
              <a:rPr lang="zh-CN" altLang="en-US" sz="2000" dirty="0">
                <a:solidFill>
                  <a:srgbClr val="6CAEA6"/>
                </a:solidFill>
                <a:cs typeface="+mn-ea"/>
                <a:sym typeface="+mn-lt"/>
              </a:rPr>
              <a:t>新闻</a:t>
            </a:r>
            <a:r>
              <a:rPr lang="en-US" altLang="zh-CN" sz="2000" dirty="0">
                <a:solidFill>
                  <a:srgbClr val="6CAEA6"/>
                </a:solidFill>
                <a:cs typeface="+mn-ea"/>
                <a:sym typeface="+mn-lt"/>
              </a:rPr>
              <a:t>110》2011</a:t>
            </a:r>
            <a:r>
              <a:rPr lang="zh-CN" altLang="en-US" sz="2000" dirty="0">
                <a:solidFill>
                  <a:srgbClr val="6CAEA6"/>
                </a:solidFill>
                <a:cs typeface="+mn-ea"/>
                <a:sym typeface="+mn-lt"/>
              </a:rPr>
              <a:t>年</a:t>
            </a:r>
            <a:r>
              <a:rPr lang="en-US" altLang="zh-CN" sz="2000" dirty="0">
                <a:solidFill>
                  <a:srgbClr val="6CAEA6"/>
                </a:solidFill>
                <a:cs typeface="+mn-ea"/>
                <a:sym typeface="+mn-lt"/>
              </a:rPr>
              <a:t>11</a:t>
            </a:r>
            <a:r>
              <a:rPr lang="zh-CN" altLang="en-US" sz="2000" dirty="0">
                <a:solidFill>
                  <a:srgbClr val="6CAEA6"/>
                </a:solidFill>
                <a:cs typeface="+mn-ea"/>
                <a:sym typeface="+mn-lt"/>
              </a:rPr>
              <a:t>月</a:t>
            </a:r>
            <a:r>
              <a:rPr lang="en-US" altLang="zh-CN" sz="2000" dirty="0">
                <a:solidFill>
                  <a:srgbClr val="6CAEA6"/>
                </a:solidFill>
                <a:cs typeface="+mn-ea"/>
                <a:sym typeface="+mn-lt"/>
              </a:rPr>
              <a:t>26</a:t>
            </a:r>
            <a:r>
              <a:rPr lang="zh-CN" altLang="en-US" sz="2000" dirty="0">
                <a:solidFill>
                  <a:srgbClr val="6CAEA6"/>
                </a:solidFill>
                <a:cs typeface="+mn-ea"/>
                <a:sym typeface="+mn-lt"/>
              </a:rPr>
              <a:t>日报道 耶鲁文华幼儿园是所国际性双语幼儿园</a:t>
            </a:r>
            <a:r>
              <a:rPr lang="en-US" altLang="zh-CN" sz="2000" dirty="0">
                <a:solidFill>
                  <a:srgbClr val="6CAEA6"/>
                </a:solidFill>
                <a:cs typeface="+mn-ea"/>
                <a:sym typeface="+mn-lt"/>
              </a:rPr>
              <a:t>K3A</a:t>
            </a:r>
            <a:r>
              <a:rPr lang="zh-CN" altLang="en-US" sz="2000" dirty="0">
                <a:solidFill>
                  <a:srgbClr val="6CAEA6"/>
                </a:solidFill>
                <a:cs typeface="+mn-ea"/>
                <a:sym typeface="+mn-lt"/>
              </a:rPr>
              <a:t>班英文老师秦晓燕对于中午不按时睡觉的孩子，责令他们脱光全身衣服，一丝不挂裸体排列站在厕所或者教室里长达</a:t>
            </a:r>
            <a:r>
              <a:rPr lang="en-US" altLang="zh-CN" sz="2000" dirty="0">
                <a:solidFill>
                  <a:srgbClr val="6CAEA6"/>
                </a:solidFill>
                <a:cs typeface="+mn-ea"/>
                <a:sym typeface="+mn-lt"/>
              </a:rPr>
              <a:t>5</a:t>
            </a:r>
            <a:r>
              <a:rPr lang="zh-CN" altLang="en-US" sz="2000" dirty="0">
                <a:solidFill>
                  <a:srgbClr val="6CAEA6"/>
                </a:solidFill>
                <a:cs typeface="+mn-ea"/>
                <a:sym typeface="+mn-lt"/>
              </a:rPr>
              <a:t>分钟以上，目前五位被要求脱光衣服的孩子基本上都发烧或者感冒。其他没有被体罚的孩子，和自己的父母反馈了这个情况，而且非常担心着问自己的父母“妈妈，下一个会不会是我</a:t>
            </a:r>
            <a:r>
              <a:rPr lang="en-US" altLang="zh-CN" sz="2000" dirty="0">
                <a:solidFill>
                  <a:srgbClr val="6CAEA6"/>
                </a:solidFill>
                <a:cs typeface="+mn-ea"/>
                <a:sym typeface="+mn-lt"/>
              </a:rPr>
              <a:t>!”</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F7838491-1425-4954-9EA6-D5D85C99065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391" y="2088125"/>
            <a:ext cx="3910922" cy="4251960"/>
          </a:xfrm>
          <a:prstGeom prst="rect">
            <a:avLst/>
          </a:prstGeom>
        </p:spPr>
      </p:pic>
    </p:spTree>
    <p:extLst>
      <p:ext uri="{BB962C8B-B14F-4D97-AF65-F5344CB8AC3E}">
        <p14:creationId xmlns:p14="http://schemas.microsoft.com/office/powerpoint/2010/main" val="1941282263"/>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609508" y="1111857"/>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066337" y="1851058"/>
            <a:ext cx="5883081" cy="2862322"/>
          </a:xfrm>
          <a:prstGeom prst="rect">
            <a:avLst/>
          </a:prstGeom>
        </p:spPr>
        <p:txBody>
          <a:bodyPr wrap="square">
            <a:spAutoFit/>
          </a:bodyPr>
          <a:lstStyle/>
          <a:p>
            <a:pPr>
              <a:lnSpc>
                <a:spcPct val="150000"/>
              </a:lnSpc>
            </a:pPr>
            <a:r>
              <a:rPr lang="en-US" altLang="zh-CN" sz="2000" dirty="0">
                <a:solidFill>
                  <a:srgbClr val="6CAEA6"/>
                </a:solidFill>
                <a:cs typeface="+mn-ea"/>
                <a:sym typeface="+mn-lt"/>
              </a:rPr>
              <a:t>2012</a:t>
            </a:r>
            <a:r>
              <a:rPr lang="zh-CN" altLang="en-US" sz="2000" dirty="0">
                <a:solidFill>
                  <a:srgbClr val="6CAEA6"/>
                </a:solidFill>
                <a:cs typeface="+mn-ea"/>
                <a:sym typeface="+mn-lt"/>
              </a:rPr>
              <a:t>年</a:t>
            </a:r>
            <a:r>
              <a:rPr lang="en-US" altLang="zh-CN" sz="2000" dirty="0">
                <a:solidFill>
                  <a:srgbClr val="6CAEA6"/>
                </a:solidFill>
                <a:cs typeface="+mn-ea"/>
                <a:sym typeface="+mn-lt"/>
              </a:rPr>
              <a:t>5</a:t>
            </a:r>
            <a:r>
              <a:rPr lang="zh-CN" altLang="en-US" sz="2000" dirty="0">
                <a:solidFill>
                  <a:srgbClr val="6CAEA6"/>
                </a:solidFill>
                <a:cs typeface="+mn-ea"/>
                <a:sym typeface="+mn-lt"/>
              </a:rPr>
              <a:t>月</a:t>
            </a:r>
            <a:r>
              <a:rPr lang="en-US" altLang="zh-CN" sz="2000" dirty="0">
                <a:solidFill>
                  <a:srgbClr val="6CAEA6"/>
                </a:solidFill>
                <a:cs typeface="+mn-ea"/>
                <a:sym typeface="+mn-lt"/>
              </a:rPr>
              <a:t>17</a:t>
            </a:r>
            <a:r>
              <a:rPr lang="zh-CN" altLang="en-US" sz="2000" dirty="0">
                <a:solidFill>
                  <a:srgbClr val="6CAEA6"/>
                </a:solidFill>
                <a:cs typeface="+mn-ea"/>
                <a:sym typeface="+mn-lt"/>
              </a:rPr>
              <a:t>日</a:t>
            </a:r>
            <a:r>
              <a:rPr lang="en-US" altLang="zh-CN" sz="2000" dirty="0">
                <a:solidFill>
                  <a:srgbClr val="6CAEA6"/>
                </a:solidFill>
                <a:cs typeface="+mn-ea"/>
                <a:sym typeface="+mn-lt"/>
              </a:rPr>
              <a:t>《</a:t>
            </a:r>
            <a:r>
              <a:rPr lang="zh-CN" altLang="en-US" sz="2000" dirty="0">
                <a:solidFill>
                  <a:srgbClr val="6CAEA6"/>
                </a:solidFill>
                <a:cs typeface="+mn-ea"/>
                <a:sym typeface="+mn-lt"/>
              </a:rPr>
              <a:t>信息时报</a:t>
            </a:r>
            <a:r>
              <a:rPr lang="en-US" altLang="zh-CN" sz="2000" dirty="0">
                <a:solidFill>
                  <a:srgbClr val="6CAEA6"/>
                </a:solidFill>
                <a:cs typeface="+mn-ea"/>
                <a:sym typeface="+mn-lt"/>
              </a:rPr>
              <a:t>》</a:t>
            </a:r>
            <a:r>
              <a:rPr lang="zh-CN" altLang="en-US" sz="2000" dirty="0">
                <a:solidFill>
                  <a:srgbClr val="6CAEA6"/>
                </a:solidFill>
                <a:cs typeface="+mn-ea"/>
                <a:sym typeface="+mn-lt"/>
              </a:rPr>
              <a:t>刊登的一则消息称，汕头“童之梦龙禧幼儿园”两名年轻女教师教唆一名幼儿园女童掌掴、脚踹另一男童的视频被曝光，在当地引起巨大反响。</a:t>
            </a:r>
          </a:p>
          <a:p>
            <a:pPr>
              <a:lnSpc>
                <a:spcPct val="150000"/>
              </a:lnSpc>
            </a:pPr>
            <a:r>
              <a:rPr lang="zh-CN" altLang="en-US" sz="2000" dirty="0">
                <a:solidFill>
                  <a:srgbClr val="6CAEA6"/>
                </a:solidFill>
                <a:cs typeface="+mn-ea"/>
                <a:sym typeface="+mn-lt"/>
              </a:rPr>
              <a:t> 令人不解的是，两位女教师用这种方式教育孩子仅仅是因为孩子“不听话，不肯睡觉”。</a:t>
            </a:r>
          </a:p>
        </p:txBody>
      </p:sp>
      <p:pic>
        <p:nvPicPr>
          <p:cNvPr id="4" name="图片 3">
            <a:extLst>
              <a:ext uri="{FF2B5EF4-FFF2-40B4-BE49-F238E27FC236}">
                <a16:creationId xmlns="" xmlns:a14="http://schemas.microsoft.com/office/drawing/2010/main" xmlns:p14="http://schemas.microsoft.com/office/powerpoint/2010/main" xmlns:mc="http://schemas.openxmlformats.org/markup-compatibility/2006" xmlns:a16="http://schemas.microsoft.com/office/drawing/2014/main" id="{AEA483F3-ED07-41F5-9FBA-3B701A5BB90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502211" y="1635077"/>
            <a:ext cx="4892703" cy="4892703"/>
          </a:xfrm>
          <a:prstGeom prst="rect">
            <a:avLst/>
          </a:prstGeom>
        </p:spPr>
      </p:pic>
    </p:spTree>
    <p:extLst>
      <p:ext uri="{BB962C8B-B14F-4D97-AF65-F5344CB8AC3E}">
        <p14:creationId xmlns:p14="http://schemas.microsoft.com/office/powerpoint/2010/main" val="3093367964"/>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xmlns:a16="http://schemas.microsoft.com/office/drawing/2014/main" xmlns:a14="http://schemas.microsoft.com/office/drawing/2010/main">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64471" y="786005"/>
            <a:ext cx="4493538" cy="523220"/>
          </a:xfrm>
          <a:prstGeom prst="rect">
            <a:avLst/>
          </a:prstGeom>
        </p:spPr>
        <p:txBody>
          <a:bodyPr wrap="none">
            <a:spAutoFit/>
          </a:bodyPr>
          <a:lstStyle/>
          <a:p>
            <a:r>
              <a:rPr lang="zh-CN" altLang="en-US" sz="2800" b="1" dirty="0">
                <a:solidFill>
                  <a:srgbClr val="6CAEA6"/>
                </a:solidFill>
                <a:cs typeface="+mn-ea"/>
                <a:sym typeface="+mn-lt"/>
              </a:rPr>
              <a:t>面对弱小的孩子，她们这样</a:t>
            </a:r>
            <a:endParaRPr lang="zh-CN" altLang="en-US" sz="2800" dirty="0">
              <a:solidFill>
                <a:srgbClr val="6CAEA6"/>
              </a:solidFill>
              <a:cs typeface="+mn-ea"/>
              <a:sym typeface="+mn-lt"/>
            </a:endParaRPr>
          </a:p>
        </p:txBody>
      </p:sp>
      <p:sp>
        <p:nvSpPr>
          <p:cNvPr id="8" name="矩形 7"/>
          <p:cNvSpPr/>
          <p:nvPr/>
        </p:nvSpPr>
        <p:spPr>
          <a:xfrm>
            <a:off x="2059871" y="1555410"/>
            <a:ext cx="8486209" cy="3785652"/>
          </a:xfrm>
          <a:prstGeom prst="rect">
            <a:avLst/>
          </a:prstGeom>
        </p:spPr>
        <p:txBody>
          <a:bodyPr wrap="square">
            <a:spAutoFit/>
          </a:bodyPr>
          <a:lstStyle/>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1</a:t>
            </a:r>
            <a:r>
              <a:rPr lang="zh-CN" altLang="en-US" sz="2000" dirty="0">
                <a:solidFill>
                  <a:srgbClr val="6CAEA6"/>
                </a:solidFill>
                <a:cs typeface="+mn-ea"/>
                <a:sym typeface="+mn-lt"/>
              </a:rPr>
              <a:t>）有一个叫毛毛的孩子，爱跟同伴打闹，老师为了教育他，有一天老师让其站在小椅上把两只胳膊举起来，站了四十分钟。</a:t>
            </a:r>
          </a:p>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2</a:t>
            </a:r>
            <a:r>
              <a:rPr lang="zh-CN" altLang="en-US" sz="2000" dirty="0">
                <a:solidFill>
                  <a:srgbClr val="6CAEA6"/>
                </a:solidFill>
                <a:cs typeface="+mn-ea"/>
                <a:sym typeface="+mn-lt"/>
              </a:rPr>
              <a:t>）午饭时间，孩子们还在喧哗，老师责令孩子自打嘴巴。 </a:t>
            </a:r>
            <a:endParaRPr lang="en-US" altLang="zh-CN" sz="2000" dirty="0">
              <a:solidFill>
                <a:srgbClr val="6CAEA6"/>
              </a:solidFill>
              <a:cs typeface="+mn-ea"/>
              <a:sym typeface="+mn-lt"/>
            </a:endParaRPr>
          </a:p>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3</a:t>
            </a:r>
            <a:r>
              <a:rPr lang="zh-CN" altLang="en-US" sz="2000" dirty="0">
                <a:solidFill>
                  <a:srgbClr val="6CAEA6"/>
                </a:solidFill>
                <a:cs typeface="+mn-ea"/>
                <a:sym typeface="+mn-lt"/>
              </a:rPr>
              <a:t>）孩子在园因为一些事情哭闹，不耐烦的老师把孩子关在门外罚站，孩子哭到声音哑，只是过去问一下，还哭不哭了，如果继续哭就把门关上。</a:t>
            </a:r>
            <a:endParaRPr lang="en-US" altLang="zh-CN" sz="2000" dirty="0">
              <a:solidFill>
                <a:srgbClr val="6CAEA6"/>
              </a:solidFill>
              <a:cs typeface="+mn-ea"/>
              <a:sym typeface="+mn-lt"/>
            </a:endParaRPr>
          </a:p>
          <a:p>
            <a:pPr>
              <a:lnSpc>
                <a:spcPct val="150000"/>
              </a:lnSpc>
            </a:pPr>
            <a:r>
              <a:rPr lang="zh-CN" altLang="en-US" sz="2000" dirty="0">
                <a:solidFill>
                  <a:srgbClr val="6CAEA6"/>
                </a:solidFill>
                <a:cs typeface="+mn-ea"/>
                <a:sym typeface="+mn-lt"/>
              </a:rPr>
              <a:t>（</a:t>
            </a:r>
            <a:r>
              <a:rPr lang="en-US" altLang="zh-CN" sz="2000" dirty="0">
                <a:solidFill>
                  <a:srgbClr val="6CAEA6"/>
                </a:solidFill>
                <a:cs typeface="+mn-ea"/>
                <a:sym typeface="+mn-lt"/>
              </a:rPr>
              <a:t>4</a:t>
            </a:r>
            <a:r>
              <a:rPr lang="zh-CN" altLang="en-US" sz="2000" dirty="0">
                <a:solidFill>
                  <a:srgbClr val="6CAEA6"/>
                </a:solidFill>
                <a:cs typeface="+mn-ea"/>
                <a:sym typeface="+mn-lt"/>
              </a:rPr>
              <a:t>）为了让孩子听话，守纪律，老师用压腿、罚站、不给喝水、不给上厕所等方法做为“教育”的手段。</a:t>
            </a:r>
          </a:p>
          <a:p>
            <a:pPr>
              <a:lnSpc>
                <a:spcPct val="150000"/>
              </a:lnSpc>
            </a:pPr>
            <a:endParaRPr lang="zh-CN" altLang="en-US" sz="2000" dirty="0">
              <a:solidFill>
                <a:srgbClr val="6CAEA6"/>
              </a:solidFill>
              <a:cs typeface="+mn-ea"/>
              <a:sym typeface="+mn-lt"/>
            </a:endParaRPr>
          </a:p>
        </p:txBody>
      </p:sp>
    </p:spTree>
    <p:extLst>
      <p:ext uri="{BB962C8B-B14F-4D97-AF65-F5344CB8AC3E}">
        <p14:creationId xmlns:p14="http://schemas.microsoft.com/office/powerpoint/2010/main" val="3545340728"/>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07314" y="2041900"/>
            <a:ext cx="10198786" cy="1412694"/>
          </a:xfrm>
          <a:prstGeom prst="rect">
            <a:avLst/>
          </a:prstGeom>
        </p:spPr>
        <p:txBody>
          <a:bodyPr wrap="square">
            <a:spAutoFit/>
          </a:bodyPr>
          <a:lstStyle/>
          <a:p>
            <a:pPr>
              <a:lnSpc>
                <a:spcPct val="140000"/>
              </a:lnSpc>
            </a:pPr>
            <a:r>
              <a:rPr lang="zh-CN" altLang="en-US" sz="6600" spc="600" dirty="0">
                <a:solidFill>
                  <a:srgbClr val="6CAEA6"/>
                </a:solidFill>
                <a:latin typeface="方正正黑简体" panose="02000000000000000000" pitchFamily="2" charset="-122"/>
                <a:ea typeface="方正正黑简体" panose="02000000000000000000" pitchFamily="2" charset="-122"/>
                <a:cs typeface="+mn-ea"/>
                <a:sym typeface="+mn-lt"/>
              </a:rPr>
              <a:t>体罚及变相体罚的后果</a:t>
            </a:r>
          </a:p>
        </p:txBody>
      </p:sp>
      <p:sp>
        <p:nvSpPr>
          <p:cNvPr id="3" name="文本框 2"/>
          <p:cNvSpPr txBox="1"/>
          <p:nvPr/>
        </p:nvSpPr>
        <p:spPr>
          <a:xfrm>
            <a:off x="4025997" y="900150"/>
            <a:ext cx="1922747" cy="1532727"/>
          </a:xfrm>
          <a:prstGeom prst="rect">
            <a:avLst/>
          </a:prstGeom>
        </p:spPr>
        <p:txBody>
          <a:bodyPr wrap="square">
            <a:spAutoFit/>
          </a:bodyPr>
          <a:lstStyle>
            <a:defPPr>
              <a:defRPr lang="zh-CN"/>
            </a:defPPr>
            <a:lvl1pPr>
              <a:lnSpc>
                <a:spcPct val="140000"/>
              </a:lnSpc>
              <a:defRPr sz="8000" spc="600">
                <a:solidFill>
                  <a:srgbClr val="6CAEA6"/>
                </a:solidFill>
                <a:latin typeface="方正正黑简体" panose="02000000000000000000" pitchFamily="2" charset="-122"/>
                <a:ea typeface="方正正黑简体" panose="02000000000000000000" pitchFamily="2" charset="-122"/>
                <a:cs typeface="+mn-ea"/>
              </a:defRPr>
            </a:lvl1pPr>
          </a:lstStyle>
          <a:p>
            <a:r>
              <a:rPr lang="en-US" altLang="zh-CN" sz="7200" dirty="0">
                <a:sym typeface="+mn-lt"/>
              </a:rPr>
              <a:t>02</a:t>
            </a:r>
            <a:endParaRPr lang="zh-CN" altLang="en-US" sz="7200" dirty="0">
              <a:sym typeface="+mn-lt"/>
            </a:endParaRPr>
          </a:p>
        </p:txBody>
      </p:sp>
    </p:spTree>
    <p:extLst>
      <p:ext uri="{BB962C8B-B14F-4D97-AF65-F5344CB8AC3E}">
        <p14:creationId xmlns:p14="http://schemas.microsoft.com/office/powerpoint/2010/main" val="2486381540"/>
      </p:ext>
    </p:extLst>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randombar(horizontal)">
                                      <p:cBhvr>
                                        <p:cTn id="7"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a18d6a0-647c-4b0b-8c34-37def9e6cdde.pptx"/>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jmhxp4vb">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1379</Words>
  <Application>Microsoft Office PowerPoint</Application>
  <PresentationFormat>宽屏</PresentationFormat>
  <Paragraphs>141</Paragraphs>
  <Slides>25</Slides>
  <Notes>25</Notes>
  <HiddenSlides>0</HiddenSlides>
  <MMClips>0</MMClips>
  <ScaleCrop>false</ScaleCrop>
  <HeadingPairs>
    <vt:vector size="6" baseType="variant">
      <vt:variant>
        <vt:lpstr>已用的字体</vt:lpstr>
      </vt:variant>
      <vt:variant>
        <vt:i4>8</vt:i4>
      </vt:variant>
      <vt:variant>
        <vt:lpstr>主题</vt:lpstr>
      </vt:variant>
      <vt:variant>
        <vt:i4>3</vt:i4>
      </vt:variant>
      <vt:variant>
        <vt:lpstr>幻灯片标题</vt:lpstr>
      </vt:variant>
      <vt:variant>
        <vt:i4>25</vt:i4>
      </vt:variant>
    </vt:vector>
  </HeadingPairs>
  <TitlesOfParts>
    <vt:vector size="36" baseType="lpstr">
      <vt:lpstr>Meiryo</vt:lpstr>
      <vt:lpstr>方正正黑简体</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
  <cp:keywords/>
  <dc:description/>
  <cp:lastModifiedBy/>
  <cp:revision>1</cp:revision>
  <dcterms:created xsi:type="dcterms:W3CDTF">2019-11-29T13:00:18Z</dcterms:created>
  <dcterms:modified xsi:type="dcterms:W3CDTF">2023-02-04T10:03:07Z</dcterms:modified>
</cp:coreProperties>
</file>