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 id="2147483701" r:id="rId3"/>
  </p:sldMasterIdLst>
  <p:notesMasterIdLst>
    <p:notesMasterId r:id="rId29"/>
  </p:notesMasterIdLst>
  <p:sldIdLst>
    <p:sldId id="258" r:id="rId4"/>
    <p:sldId id="263" r:id="rId5"/>
    <p:sldId id="262" r:id="rId6"/>
    <p:sldId id="264" r:id="rId7"/>
    <p:sldId id="303" r:id="rId8"/>
    <p:sldId id="265" r:id="rId9"/>
    <p:sldId id="266" r:id="rId10"/>
    <p:sldId id="267" r:id="rId11"/>
    <p:sldId id="294" r:id="rId12"/>
    <p:sldId id="295" r:id="rId13"/>
    <p:sldId id="296" r:id="rId14"/>
    <p:sldId id="297" r:id="rId15"/>
    <p:sldId id="298" r:id="rId16"/>
    <p:sldId id="299" r:id="rId17"/>
    <p:sldId id="304" r:id="rId18"/>
    <p:sldId id="300" r:id="rId19"/>
    <p:sldId id="301" r:id="rId20"/>
    <p:sldId id="302" r:id="rId21"/>
    <p:sldId id="274" r:id="rId22"/>
    <p:sldId id="305" r:id="rId23"/>
    <p:sldId id="306" r:id="rId24"/>
    <p:sldId id="256" r:id="rId25"/>
    <p:sldId id="257" r:id="rId26"/>
    <p:sldId id="307" r:id="rId27"/>
    <p:sldId id="308"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1B092"/>
    <a:srgbClr val="E7E4D4"/>
    <a:srgbClr val="E02426"/>
    <a:srgbClr val="F72B3C"/>
    <a:srgbClr val="F2FAFD"/>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6314" autoAdjust="0"/>
  </p:normalViewPr>
  <p:slideViewPr>
    <p:cSldViewPr snapToGrid="0">
      <p:cViewPr varScale="1">
        <p:scale>
          <a:sx n="108" d="100"/>
          <a:sy n="108" d="100"/>
        </p:scale>
        <p:origin x="1038" y="114"/>
      </p:cViewPr>
      <p:guideLst>
        <p:guide orient="horz" pos="2160"/>
        <p:guide pos="3840"/>
      </p:guideLst>
    </p:cSldViewPr>
  </p:slideViewPr>
  <p:notesTextViewPr>
    <p:cViewPr>
      <p:scale>
        <a:sx n="1" d="1"/>
        <a:sy n="1" d="1"/>
      </p:scale>
      <p:origin x="0" y="0"/>
    </p:cViewPr>
  </p:notesTextViewPr>
  <p:sorterViewPr>
    <p:cViewPr>
      <p:scale>
        <a:sx n="100" d="100"/>
        <a:sy n="100" d="100"/>
      </p:scale>
      <p:origin x="0" y="-141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EDE48-2463-47CF-A71B-F1996721DA98}" type="datetimeFigureOut">
              <a:rPr lang="zh-CN" altLang="en-US" smtClean="0"/>
              <a:t>2023/2/19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01BB33-05C3-4B56-A34D-D9987E82511B}" type="slidenum">
              <a:rPr lang="zh-CN" altLang="en-US" smtClean="0"/>
              <a:t>‹#›</a:t>
            </a:fld>
            <a:endParaRPr lang="zh-CN" altLang="en-US"/>
          </a:p>
        </p:txBody>
      </p:sp>
    </p:spTree>
    <p:extLst>
      <p:ext uri="{BB962C8B-B14F-4D97-AF65-F5344CB8AC3E}">
        <p14:creationId xmlns:p14="http://schemas.microsoft.com/office/powerpoint/2010/main" val="1547887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01BB33-05C3-4B56-A34D-D9987E82511B}" type="slidenum">
              <a:rPr lang="zh-CN" altLang="en-US" smtClean="0"/>
              <a:t>1</a:t>
            </a:fld>
            <a:endParaRPr lang="zh-CN" altLang="en-US"/>
          </a:p>
        </p:txBody>
      </p:sp>
    </p:spTree>
    <p:extLst>
      <p:ext uri="{BB962C8B-B14F-4D97-AF65-F5344CB8AC3E}">
        <p14:creationId xmlns:p14="http://schemas.microsoft.com/office/powerpoint/2010/main" val="1647582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01BB33-05C3-4B56-A34D-D9987E82511B}" type="slidenum">
              <a:rPr lang="zh-CN" altLang="en-US" smtClean="0"/>
              <a:t>10</a:t>
            </a:fld>
            <a:endParaRPr lang="zh-CN" altLang="en-US"/>
          </a:p>
        </p:txBody>
      </p:sp>
    </p:spTree>
    <p:extLst>
      <p:ext uri="{BB962C8B-B14F-4D97-AF65-F5344CB8AC3E}">
        <p14:creationId xmlns:p14="http://schemas.microsoft.com/office/powerpoint/2010/main" val="1368445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01BB33-05C3-4B56-A34D-D9987E82511B}" type="slidenum">
              <a:rPr lang="zh-CN" altLang="en-US" smtClean="0"/>
              <a:t>11</a:t>
            </a:fld>
            <a:endParaRPr lang="zh-CN" altLang="en-US"/>
          </a:p>
        </p:txBody>
      </p:sp>
    </p:spTree>
    <p:extLst>
      <p:ext uri="{BB962C8B-B14F-4D97-AF65-F5344CB8AC3E}">
        <p14:creationId xmlns:p14="http://schemas.microsoft.com/office/powerpoint/2010/main" val="3731632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901BB33-05C3-4B56-A34D-D9987E82511B}" type="slidenum">
              <a:rPr lang="zh-CN" altLang="en-US" smtClean="0"/>
              <a:t>12</a:t>
            </a:fld>
            <a:endParaRPr lang="zh-CN" altLang="en-US"/>
          </a:p>
        </p:txBody>
      </p:sp>
    </p:spTree>
    <p:extLst>
      <p:ext uri="{BB962C8B-B14F-4D97-AF65-F5344CB8AC3E}">
        <p14:creationId xmlns:p14="http://schemas.microsoft.com/office/powerpoint/2010/main" val="1487379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01BB33-05C3-4B56-A34D-D9987E82511B}" type="slidenum">
              <a:rPr lang="zh-CN" altLang="en-US" smtClean="0"/>
              <a:t>13</a:t>
            </a:fld>
            <a:endParaRPr lang="zh-CN" altLang="en-US"/>
          </a:p>
        </p:txBody>
      </p:sp>
    </p:spTree>
    <p:extLst>
      <p:ext uri="{BB962C8B-B14F-4D97-AF65-F5344CB8AC3E}">
        <p14:creationId xmlns:p14="http://schemas.microsoft.com/office/powerpoint/2010/main" val="4054944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01BB33-05C3-4B56-A34D-D9987E82511B}" type="slidenum">
              <a:rPr lang="zh-CN" altLang="en-US" smtClean="0"/>
              <a:t>14</a:t>
            </a:fld>
            <a:endParaRPr lang="zh-CN" altLang="en-US"/>
          </a:p>
        </p:txBody>
      </p:sp>
    </p:spTree>
    <p:extLst>
      <p:ext uri="{BB962C8B-B14F-4D97-AF65-F5344CB8AC3E}">
        <p14:creationId xmlns:p14="http://schemas.microsoft.com/office/powerpoint/2010/main" val="3013610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01BB33-05C3-4B56-A34D-D9987E82511B}" type="slidenum">
              <a:rPr lang="zh-CN" altLang="en-US" smtClean="0"/>
              <a:t>15</a:t>
            </a:fld>
            <a:endParaRPr lang="zh-CN" altLang="en-US"/>
          </a:p>
        </p:txBody>
      </p:sp>
    </p:spTree>
    <p:extLst>
      <p:ext uri="{BB962C8B-B14F-4D97-AF65-F5344CB8AC3E}">
        <p14:creationId xmlns:p14="http://schemas.microsoft.com/office/powerpoint/2010/main" val="1562430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01BB33-05C3-4B56-A34D-D9987E82511B}" type="slidenum">
              <a:rPr lang="zh-CN" altLang="en-US" smtClean="0"/>
              <a:t>16</a:t>
            </a:fld>
            <a:endParaRPr lang="zh-CN" altLang="en-US"/>
          </a:p>
        </p:txBody>
      </p:sp>
    </p:spTree>
    <p:extLst>
      <p:ext uri="{BB962C8B-B14F-4D97-AF65-F5344CB8AC3E}">
        <p14:creationId xmlns:p14="http://schemas.microsoft.com/office/powerpoint/2010/main" val="1547454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01BB33-05C3-4B56-A34D-D9987E82511B}" type="slidenum">
              <a:rPr lang="zh-CN" altLang="en-US" smtClean="0"/>
              <a:t>17</a:t>
            </a:fld>
            <a:endParaRPr lang="zh-CN" altLang="en-US"/>
          </a:p>
        </p:txBody>
      </p:sp>
    </p:spTree>
    <p:extLst>
      <p:ext uri="{BB962C8B-B14F-4D97-AF65-F5344CB8AC3E}">
        <p14:creationId xmlns:p14="http://schemas.microsoft.com/office/powerpoint/2010/main" val="3188359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01BB33-05C3-4B56-A34D-D9987E82511B}" type="slidenum">
              <a:rPr lang="zh-CN" altLang="en-US" smtClean="0"/>
              <a:t>18</a:t>
            </a:fld>
            <a:endParaRPr lang="zh-CN" altLang="en-US"/>
          </a:p>
        </p:txBody>
      </p:sp>
    </p:spTree>
    <p:extLst>
      <p:ext uri="{BB962C8B-B14F-4D97-AF65-F5344CB8AC3E}">
        <p14:creationId xmlns:p14="http://schemas.microsoft.com/office/powerpoint/2010/main" val="1046702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01BB33-05C3-4B56-A34D-D9987E82511B}" type="slidenum">
              <a:rPr lang="zh-CN" altLang="en-US" smtClean="0"/>
              <a:t>19</a:t>
            </a:fld>
            <a:endParaRPr lang="zh-CN" altLang="en-US"/>
          </a:p>
        </p:txBody>
      </p:sp>
    </p:spTree>
    <p:extLst>
      <p:ext uri="{BB962C8B-B14F-4D97-AF65-F5344CB8AC3E}">
        <p14:creationId xmlns:p14="http://schemas.microsoft.com/office/powerpoint/2010/main" val="1928616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01BB33-05C3-4B56-A34D-D9987E82511B}" type="slidenum">
              <a:rPr lang="zh-CN" altLang="en-US" smtClean="0"/>
              <a:t>2</a:t>
            </a:fld>
            <a:endParaRPr lang="zh-CN" altLang="en-US"/>
          </a:p>
        </p:txBody>
      </p:sp>
    </p:spTree>
    <p:extLst>
      <p:ext uri="{BB962C8B-B14F-4D97-AF65-F5344CB8AC3E}">
        <p14:creationId xmlns:p14="http://schemas.microsoft.com/office/powerpoint/2010/main" val="3419237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01BB33-05C3-4B56-A34D-D9987E82511B}" type="slidenum">
              <a:rPr lang="zh-CN" altLang="en-US" smtClean="0"/>
              <a:t>20</a:t>
            </a:fld>
            <a:endParaRPr lang="zh-CN" altLang="en-US"/>
          </a:p>
        </p:txBody>
      </p:sp>
    </p:spTree>
    <p:extLst>
      <p:ext uri="{BB962C8B-B14F-4D97-AF65-F5344CB8AC3E}">
        <p14:creationId xmlns:p14="http://schemas.microsoft.com/office/powerpoint/2010/main" val="4150359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01BB33-05C3-4B56-A34D-D9987E82511B}" type="slidenum">
              <a:rPr lang="zh-CN" altLang="en-US" smtClean="0"/>
              <a:t>21</a:t>
            </a:fld>
            <a:endParaRPr lang="zh-CN" altLang="en-US"/>
          </a:p>
        </p:txBody>
      </p:sp>
    </p:spTree>
    <p:extLst>
      <p:ext uri="{BB962C8B-B14F-4D97-AF65-F5344CB8AC3E}">
        <p14:creationId xmlns:p14="http://schemas.microsoft.com/office/powerpoint/2010/main" val="2552650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01BB33-05C3-4B56-A34D-D9987E82511B}" type="slidenum">
              <a:rPr lang="zh-CN" altLang="en-US" smtClean="0"/>
              <a:t>22</a:t>
            </a:fld>
            <a:endParaRPr lang="zh-CN" altLang="en-US"/>
          </a:p>
        </p:txBody>
      </p:sp>
    </p:spTree>
    <p:extLst>
      <p:ext uri="{BB962C8B-B14F-4D97-AF65-F5344CB8AC3E}">
        <p14:creationId xmlns:p14="http://schemas.microsoft.com/office/powerpoint/2010/main" val="2915223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01BB33-05C3-4B56-A34D-D9987E82511B}" type="slidenum">
              <a:rPr lang="zh-CN" altLang="en-US" smtClean="0"/>
              <a:t>23</a:t>
            </a:fld>
            <a:endParaRPr lang="zh-CN" altLang="en-US"/>
          </a:p>
        </p:txBody>
      </p:sp>
    </p:spTree>
    <p:extLst>
      <p:ext uri="{BB962C8B-B14F-4D97-AF65-F5344CB8AC3E}">
        <p14:creationId xmlns:p14="http://schemas.microsoft.com/office/powerpoint/2010/main" val="4029302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01BB33-05C3-4B56-A34D-D9987E82511B}" type="slidenum">
              <a:rPr lang="zh-CN" altLang="en-US" smtClean="0"/>
              <a:t>24</a:t>
            </a:fld>
            <a:endParaRPr lang="zh-CN" altLang="en-US"/>
          </a:p>
        </p:txBody>
      </p:sp>
    </p:spTree>
    <p:extLst>
      <p:ext uri="{BB962C8B-B14F-4D97-AF65-F5344CB8AC3E}">
        <p14:creationId xmlns:p14="http://schemas.microsoft.com/office/powerpoint/2010/main" val="621854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38218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01BB33-05C3-4B56-A34D-D9987E82511B}" type="slidenum">
              <a:rPr lang="zh-CN" altLang="en-US" smtClean="0"/>
              <a:t>3</a:t>
            </a:fld>
            <a:endParaRPr lang="zh-CN" altLang="en-US"/>
          </a:p>
        </p:txBody>
      </p:sp>
    </p:spTree>
    <p:extLst>
      <p:ext uri="{BB962C8B-B14F-4D97-AF65-F5344CB8AC3E}">
        <p14:creationId xmlns:p14="http://schemas.microsoft.com/office/powerpoint/2010/main" val="3592446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01BB33-05C3-4B56-A34D-D9987E82511B}" type="slidenum">
              <a:rPr lang="zh-CN" altLang="en-US" smtClean="0"/>
              <a:t>4</a:t>
            </a:fld>
            <a:endParaRPr lang="zh-CN" altLang="en-US"/>
          </a:p>
        </p:txBody>
      </p:sp>
    </p:spTree>
    <p:extLst>
      <p:ext uri="{BB962C8B-B14F-4D97-AF65-F5344CB8AC3E}">
        <p14:creationId xmlns:p14="http://schemas.microsoft.com/office/powerpoint/2010/main" val="2481550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01BB33-05C3-4B56-A34D-D9987E82511B}" type="slidenum">
              <a:rPr lang="zh-CN" altLang="en-US" smtClean="0"/>
              <a:t>5</a:t>
            </a:fld>
            <a:endParaRPr lang="zh-CN" altLang="en-US"/>
          </a:p>
        </p:txBody>
      </p:sp>
    </p:spTree>
    <p:extLst>
      <p:ext uri="{BB962C8B-B14F-4D97-AF65-F5344CB8AC3E}">
        <p14:creationId xmlns:p14="http://schemas.microsoft.com/office/powerpoint/2010/main" val="15979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01BB33-05C3-4B56-A34D-D9987E82511B}" type="slidenum">
              <a:rPr lang="zh-CN" altLang="en-US" smtClean="0"/>
              <a:t>6</a:t>
            </a:fld>
            <a:endParaRPr lang="zh-CN" altLang="en-US"/>
          </a:p>
        </p:txBody>
      </p:sp>
    </p:spTree>
    <p:extLst>
      <p:ext uri="{BB962C8B-B14F-4D97-AF65-F5344CB8AC3E}">
        <p14:creationId xmlns:p14="http://schemas.microsoft.com/office/powerpoint/2010/main" val="920057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01BB33-05C3-4B56-A34D-D9987E82511B}" type="slidenum">
              <a:rPr lang="zh-CN" altLang="en-US" smtClean="0"/>
              <a:t>7</a:t>
            </a:fld>
            <a:endParaRPr lang="zh-CN" altLang="en-US"/>
          </a:p>
        </p:txBody>
      </p:sp>
    </p:spTree>
    <p:extLst>
      <p:ext uri="{BB962C8B-B14F-4D97-AF65-F5344CB8AC3E}">
        <p14:creationId xmlns:p14="http://schemas.microsoft.com/office/powerpoint/2010/main" val="2901070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01BB33-05C3-4B56-A34D-D9987E82511B}" type="slidenum">
              <a:rPr lang="zh-CN" altLang="en-US" smtClean="0"/>
              <a:t>8</a:t>
            </a:fld>
            <a:endParaRPr lang="zh-CN" altLang="en-US"/>
          </a:p>
        </p:txBody>
      </p:sp>
    </p:spTree>
    <p:extLst>
      <p:ext uri="{BB962C8B-B14F-4D97-AF65-F5344CB8AC3E}">
        <p14:creationId xmlns:p14="http://schemas.microsoft.com/office/powerpoint/2010/main" val="3077202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01BB33-05C3-4B56-A34D-D9987E82511B}" type="slidenum">
              <a:rPr lang="zh-CN" altLang="en-US" smtClean="0"/>
              <a:t>9</a:t>
            </a:fld>
            <a:endParaRPr lang="zh-CN" altLang="en-US"/>
          </a:p>
        </p:txBody>
      </p:sp>
    </p:spTree>
    <p:extLst>
      <p:ext uri="{BB962C8B-B14F-4D97-AF65-F5344CB8AC3E}">
        <p14:creationId xmlns:p14="http://schemas.microsoft.com/office/powerpoint/2010/main" val="4033953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D62F7D9-A0F0-4679-AEA6-B29405DF4F85}" type="datetimeFigureOut">
              <a:rPr lang="zh-CN" altLang="en-US" smtClean="0"/>
              <a:t>2023/2/19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D3165C-4B54-4CFA-A73F-83E229CD7B4A}" type="slidenum">
              <a:rPr lang="zh-CN" altLang="en-US" smtClean="0"/>
              <a:t>‹#›</a:t>
            </a:fld>
            <a:endParaRPr lang="zh-CN" altLang="en-US"/>
          </a:p>
        </p:txBody>
      </p:sp>
    </p:spTree>
    <p:extLst>
      <p:ext uri="{BB962C8B-B14F-4D97-AF65-F5344CB8AC3E}">
        <p14:creationId xmlns:p14="http://schemas.microsoft.com/office/powerpoint/2010/main" val="933466966"/>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D62F7D9-A0F0-4679-AEA6-B29405DF4F85}" type="datetimeFigureOut">
              <a:rPr lang="zh-CN" altLang="en-US" smtClean="0"/>
              <a:t>2023/2/19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D3165C-4B54-4CFA-A73F-83E229CD7B4A}" type="slidenum">
              <a:rPr lang="zh-CN" altLang="en-US" smtClean="0"/>
              <a:t>‹#›</a:t>
            </a:fld>
            <a:endParaRPr lang="zh-CN" altLang="en-US"/>
          </a:p>
        </p:txBody>
      </p:sp>
    </p:spTree>
    <p:extLst>
      <p:ext uri="{BB962C8B-B14F-4D97-AF65-F5344CB8AC3E}">
        <p14:creationId xmlns:p14="http://schemas.microsoft.com/office/powerpoint/2010/main" val="2661878416"/>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D62F7D9-A0F0-4679-AEA6-B29405DF4F85}" type="datetimeFigureOut">
              <a:rPr lang="zh-CN" altLang="en-US" smtClean="0"/>
              <a:t>2023/2/19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D3165C-4B54-4CFA-A73F-83E229CD7B4A}" type="slidenum">
              <a:rPr lang="zh-CN" altLang="en-US" smtClean="0"/>
              <a:t>‹#›</a:t>
            </a:fld>
            <a:endParaRPr lang="zh-CN" altLang="en-US"/>
          </a:p>
        </p:txBody>
      </p:sp>
    </p:spTree>
    <p:extLst>
      <p:ext uri="{BB962C8B-B14F-4D97-AF65-F5344CB8AC3E}">
        <p14:creationId xmlns:p14="http://schemas.microsoft.com/office/powerpoint/2010/main" val="2672929476"/>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D62F7D9-A0F0-4679-AEA6-B29405DF4F85}" type="datetimeFigureOut">
              <a:rPr lang="zh-CN" altLang="en-US" smtClean="0"/>
              <a:t>2023/2/19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D3165C-4B54-4CFA-A73F-83E229CD7B4A}" type="slidenum">
              <a:rPr lang="zh-CN" altLang="en-US" smtClean="0"/>
              <a:t>‹#›</a:t>
            </a:fld>
            <a:endParaRPr lang="zh-CN" altLang="en-US"/>
          </a:p>
        </p:txBody>
      </p:sp>
    </p:spTree>
    <p:extLst>
      <p:ext uri="{BB962C8B-B14F-4D97-AF65-F5344CB8AC3E}">
        <p14:creationId xmlns:p14="http://schemas.microsoft.com/office/powerpoint/2010/main" val="486985221"/>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497993"/>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927674"/>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454069"/>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672613"/>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18151"/>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053110"/>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5132954"/>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D62F7D9-A0F0-4679-AEA6-B29405DF4F85}" type="datetimeFigureOut">
              <a:rPr lang="zh-CN" altLang="en-US" smtClean="0"/>
              <a:t>2023/2/19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D3165C-4B54-4CFA-A73F-83E229CD7B4A}" type="slidenum">
              <a:rPr lang="zh-CN" altLang="en-US" smtClean="0"/>
              <a:t>‹#›</a:t>
            </a:fld>
            <a:endParaRPr lang="zh-CN" altLang="en-US"/>
          </a:p>
        </p:txBody>
      </p:sp>
    </p:spTree>
    <p:extLst>
      <p:ext uri="{BB962C8B-B14F-4D97-AF65-F5344CB8AC3E}">
        <p14:creationId xmlns:p14="http://schemas.microsoft.com/office/powerpoint/2010/main" val="186922975"/>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4916315"/>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0227296"/>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074650"/>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709994"/>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051156"/>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800876"/>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975522"/>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02335"/>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104238"/>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449889"/>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D62F7D9-A0F0-4679-AEA6-B29405DF4F85}" type="datetimeFigureOut">
              <a:rPr lang="zh-CN" altLang="en-US" smtClean="0"/>
              <a:t>2023/2/19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DD3165C-4B54-4CFA-A73F-83E229CD7B4A}" type="slidenum">
              <a:rPr lang="zh-CN" altLang="en-US" smtClean="0"/>
              <a:t>‹#›</a:t>
            </a:fld>
            <a:endParaRPr lang="zh-CN" altLang="en-US"/>
          </a:p>
        </p:txBody>
      </p:sp>
    </p:spTree>
    <p:extLst>
      <p:ext uri="{BB962C8B-B14F-4D97-AF65-F5344CB8AC3E}">
        <p14:creationId xmlns:p14="http://schemas.microsoft.com/office/powerpoint/2010/main" val="1105708891"/>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078310"/>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597354"/>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833534"/>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686585"/>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490944"/>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32768"/>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540439"/>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34414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5805622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840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D62F7D9-A0F0-4679-AEA6-B29405DF4F85}" type="datetimeFigureOut">
              <a:rPr lang="zh-CN" altLang="en-US" smtClean="0"/>
              <a:t>2023/2/19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D3165C-4B54-4CFA-A73F-83E229CD7B4A}" type="slidenum">
              <a:rPr lang="zh-CN" altLang="en-US" smtClean="0"/>
              <a:t>‹#›</a:t>
            </a:fld>
            <a:endParaRPr lang="zh-CN" altLang="en-US"/>
          </a:p>
        </p:txBody>
      </p:sp>
    </p:spTree>
    <p:extLst>
      <p:ext uri="{BB962C8B-B14F-4D97-AF65-F5344CB8AC3E}">
        <p14:creationId xmlns:p14="http://schemas.microsoft.com/office/powerpoint/2010/main" val="3411674657"/>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69795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91704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90391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51482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752705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998582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95500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964642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262095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3689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D62F7D9-A0F0-4679-AEA6-B29405DF4F85}" type="datetimeFigureOut">
              <a:rPr lang="zh-CN" altLang="en-US" smtClean="0"/>
              <a:t>2023/2/19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DD3165C-4B54-4CFA-A73F-83E229CD7B4A}" type="slidenum">
              <a:rPr lang="zh-CN" altLang="en-US" smtClean="0"/>
              <a:t>‹#›</a:t>
            </a:fld>
            <a:endParaRPr lang="zh-CN" altLang="en-US"/>
          </a:p>
        </p:txBody>
      </p:sp>
    </p:spTree>
    <p:extLst>
      <p:ext uri="{BB962C8B-B14F-4D97-AF65-F5344CB8AC3E}">
        <p14:creationId xmlns:p14="http://schemas.microsoft.com/office/powerpoint/2010/main" val="4155722298"/>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6568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D62F7D9-A0F0-4679-AEA6-B29405DF4F85}" type="datetimeFigureOut">
              <a:rPr lang="zh-CN" altLang="en-US" smtClean="0"/>
              <a:t>2023/2/19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DD3165C-4B54-4CFA-A73F-83E229CD7B4A}" type="slidenum">
              <a:rPr lang="zh-CN" altLang="en-US" smtClean="0"/>
              <a:t>‹#›</a:t>
            </a:fld>
            <a:endParaRPr lang="zh-CN" altLang="en-US"/>
          </a:p>
        </p:txBody>
      </p:sp>
      <p:sp>
        <p:nvSpPr>
          <p:cNvPr id="11" name="TextBox 10"/>
          <p:cNvSpPr txBox="1"/>
          <p:nvPr userDrawn="1"/>
        </p:nvSpPr>
        <p:spPr>
          <a:xfrm>
            <a:off x="1007605" y="6739570"/>
            <a:ext cx="1800200" cy="123111"/>
          </a:xfrm>
          <a:prstGeom prst="rect">
            <a:avLst/>
          </a:prstGeom>
          <a:noFill/>
        </p:spPr>
        <p:txBody>
          <a:bodyPr wrap="square" rtlCol="0">
            <a:spAutoFit/>
          </a:bodyPr>
          <a:lstStyle/>
          <a:p>
            <a:pPr>
              <a:lnSpc>
                <a:spcPct val="200000"/>
              </a:lnSpc>
            </a:pP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a:t>
            </a:r>
            <a:r>
              <a:rPr lang="en-US" altLang="zh-CN" sz="100" dirty="0" smtClean="0">
                <a:solidFill>
                  <a:prstClr val="black"/>
                </a:solidFill>
                <a:latin typeface="微软雅黑" panose="020B0503020204020204" pitchFamily="34" charset="-122"/>
                <a:ea typeface="微软雅黑" panose="020B0503020204020204" pitchFamily="34" charset="-122"/>
              </a:rPr>
              <a:t>www.ypppt.com/moban</a:t>
            </a:r>
            <a:r>
              <a:rPr lang="en-US" altLang="zh-CN" sz="100" dirty="0">
                <a:solidFill>
                  <a:prstClr val="black"/>
                </a:solidFill>
                <a:latin typeface="微软雅黑" panose="020B0503020204020204" pitchFamily="34" charset="-122"/>
                <a:ea typeface="微软雅黑" panose="020B0503020204020204" pitchFamily="34" charset="-122"/>
              </a:rPr>
              <a:t>/</a:t>
            </a:r>
            <a:r>
              <a:rPr lang="zh-CN" altLang="en-US" sz="100" dirty="0" smtClean="0">
                <a:solidFill>
                  <a:prstClr val="black"/>
                </a:solidFill>
                <a:latin typeface="微软雅黑" panose="020B0503020204020204" pitchFamily="34" charset="-122"/>
                <a:ea typeface="微软雅黑" panose="020B0503020204020204" pitchFamily="34" charset="-122"/>
              </a:rPr>
              <a:t> </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46650770"/>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D62F7D9-A0F0-4679-AEA6-B29405DF4F85}" type="datetimeFigureOut">
              <a:rPr lang="zh-CN" altLang="en-US" smtClean="0"/>
              <a:t>2023/2/19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DD3165C-4B54-4CFA-A73F-83E229CD7B4A}" type="slidenum">
              <a:rPr lang="zh-CN" altLang="en-US" smtClean="0"/>
              <a:t>‹#›</a:t>
            </a:fld>
            <a:endParaRPr lang="zh-CN" altLang="en-US"/>
          </a:p>
        </p:txBody>
      </p:sp>
    </p:spTree>
    <p:extLst>
      <p:ext uri="{BB962C8B-B14F-4D97-AF65-F5344CB8AC3E}">
        <p14:creationId xmlns:p14="http://schemas.microsoft.com/office/powerpoint/2010/main" val="2915080755"/>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D62F7D9-A0F0-4679-AEA6-B29405DF4F85}" type="datetimeFigureOut">
              <a:rPr lang="zh-CN" altLang="en-US" smtClean="0"/>
              <a:t>2023/2/19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DD3165C-4B54-4CFA-A73F-83E229CD7B4A}" type="slidenum">
              <a:rPr lang="zh-CN" altLang="en-US" smtClean="0"/>
              <a:t>‹#›</a:t>
            </a:fld>
            <a:endParaRPr lang="zh-CN" altLang="en-US"/>
          </a:p>
        </p:txBody>
      </p:sp>
    </p:spTree>
    <p:extLst>
      <p:ext uri="{BB962C8B-B14F-4D97-AF65-F5344CB8AC3E}">
        <p14:creationId xmlns:p14="http://schemas.microsoft.com/office/powerpoint/2010/main" val="2712935331"/>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D62F7D9-A0F0-4679-AEA6-B29405DF4F85}" type="datetimeFigureOut">
              <a:rPr lang="zh-CN" altLang="en-US" smtClean="0"/>
              <a:t>2023/2/19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DD3165C-4B54-4CFA-A73F-83E229CD7B4A}" type="slidenum">
              <a:rPr lang="zh-CN" altLang="en-US" smtClean="0"/>
              <a:t>‹#›</a:t>
            </a:fld>
            <a:endParaRPr lang="zh-CN" altLang="en-US"/>
          </a:p>
        </p:txBody>
      </p:sp>
    </p:spTree>
    <p:extLst>
      <p:ext uri="{BB962C8B-B14F-4D97-AF65-F5344CB8AC3E}">
        <p14:creationId xmlns:p14="http://schemas.microsoft.com/office/powerpoint/2010/main" val="2991449844"/>
      </p:ext>
    </p:extLst>
  </p:cSld>
  <p:clrMapOvr>
    <a:masterClrMapping/>
  </p:clrMapOvr>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楷体" panose="02010609060101010101" pitchFamily="49" charset="-122"/>
                <a:ea typeface="楷体" panose="02010609060101010101" pitchFamily="49" charset="-122"/>
              </a:defRPr>
            </a:lvl1pPr>
          </a:lstStyle>
          <a:p>
            <a:fld id="{CD62F7D9-A0F0-4679-AEA6-B29405DF4F85}" type="datetimeFigureOut">
              <a:rPr lang="zh-CN" altLang="en-US" smtClean="0"/>
              <a:pPr/>
              <a:t>2023/2/19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楷体" panose="02010609060101010101" pitchFamily="49" charset="-122"/>
                <a:ea typeface="楷体" panose="02010609060101010101" pitchFamily="49"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楷体" panose="02010609060101010101" pitchFamily="49" charset="-122"/>
                <a:ea typeface="楷体" panose="02010609060101010101" pitchFamily="49" charset="-122"/>
              </a:defRPr>
            </a:lvl1pPr>
          </a:lstStyle>
          <a:p>
            <a:fld id="{8DD3165C-4B54-4CFA-A73F-83E229CD7B4A}" type="slidenum">
              <a:rPr lang="zh-CN" altLang="en-US" smtClean="0"/>
              <a:pPr/>
              <a:t>‹#›</a:t>
            </a:fld>
            <a:endParaRPr lang="zh-CN" altLang="en-US"/>
          </a:p>
        </p:txBody>
      </p:sp>
    </p:spTree>
    <p:extLst>
      <p:ext uri="{BB962C8B-B14F-4D97-AF65-F5344CB8AC3E}">
        <p14:creationId xmlns:p14="http://schemas.microsoft.com/office/powerpoint/2010/main" val="101469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96"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Lst>
  <mc:AlternateContent xmlns:mc="http://schemas.openxmlformats.org/markup-compatibility/2006" xmlns:p14="http://schemas.microsoft.com/office/powerpoint/2010/main">
    <mc:Choice Requires="p14">
      <p:transition spd="slow" p14:dur="1500" advTm="6000">
        <p:random/>
      </p:transition>
    </mc:Choice>
    <mc:Fallback xmlns="">
      <p:transition spd="slow" advTm="6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楷体" panose="02010609060101010101" pitchFamily="49" charset="-122"/>
          <a:ea typeface="楷体" panose="02010609060101010101" pitchFamily="49"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楷体" panose="02010609060101010101" pitchFamily="49" charset="-122"/>
          <a:ea typeface="楷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楷体" panose="02010609060101010101" pitchFamily="49" charset="-122"/>
          <a:ea typeface="楷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楷体" panose="02010609060101010101" pitchFamily="49" charset="-122"/>
          <a:ea typeface="楷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楷体" panose="02010609060101010101" pitchFamily="49" charset="-122"/>
          <a:ea typeface="楷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楷体" panose="02010609060101010101" pitchFamily="49" charset="-122"/>
          <a:ea typeface="楷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73781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420008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6.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26.png"/><Relationship Id="rId7"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25.xml"/><Relationship Id="rId6" Type="http://schemas.openxmlformats.org/officeDocument/2006/relationships/image" Target="../media/image40.jpeg"/><Relationship Id="rId5" Type="http://schemas.openxmlformats.org/officeDocument/2006/relationships/slide" Target="slide22.xml"/><Relationship Id="rId4" Type="http://schemas.openxmlformats.org/officeDocument/2006/relationships/image" Target="../media/image8.png"/><Relationship Id="rId9"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6.pn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image" Target="../media/image8.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3.png"/></Relationships>
</file>

<file path=ppt/slides/_rels/slide1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6.png"/><Relationship Id="rId7"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30.xml"/><Relationship Id="rId6" Type="http://schemas.openxmlformats.org/officeDocument/2006/relationships/image" Target="../media/image8.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6.png"/></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6.png"/><Relationship Id="rId7"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31.xml"/><Relationship Id="rId6" Type="http://schemas.openxmlformats.org/officeDocument/2006/relationships/image" Target="../media/image8.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6.png"/><Relationship Id="rId7"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3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8.png"/><Relationship Id="rId9" Type="http://schemas.openxmlformats.org/officeDocument/2006/relationships/image" Target="../media/image63.png"/></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26.png"/><Relationship Id="rId7"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3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8.png"/><Relationship Id="rId9"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34.xml"/><Relationship Id="rId6" Type="http://schemas.openxmlformats.org/officeDocument/2006/relationships/image" Target="../media/image62.png"/><Relationship Id="rId5" Type="http://schemas.openxmlformats.org/officeDocument/2006/relationships/image" Target="../media/image8.png"/><Relationship Id="rId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35.xml"/><Relationship Id="rId6" Type="http://schemas.openxmlformats.org/officeDocument/2006/relationships/image" Target="../media/image62.png"/><Relationship Id="rId5" Type="http://schemas.openxmlformats.org/officeDocument/2006/relationships/image" Target="../media/image6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6.xml"/><Relationship Id="rId5" Type="http://schemas.openxmlformats.org/officeDocument/2006/relationships/image" Target="../media/image70.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5.xml"/><Relationship Id="rId1" Type="http://schemas.openxmlformats.org/officeDocument/2006/relationships/slideLayout" Target="../slideLayouts/slideLayout46.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6.xml"/><Relationship Id="rId16"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jpeg"/><Relationship Id="rId4" Type="http://schemas.openxmlformats.org/officeDocument/2006/relationships/image" Target="../media/image8.png"/><Relationship Id="rId9" Type="http://schemas.openxmlformats.org/officeDocument/2006/relationships/image" Target="../media/image14.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8.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4" name="图片 83"/>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7200"/>
                    </a14:imgEffect>
                    <a14:imgEffect>
                      <a14:saturation sat="0"/>
                    </a14:imgEffect>
                    <a14:imgEffect>
                      <a14:brightnessContrast bright="11000"/>
                    </a14:imgEffect>
                  </a14:imgLayer>
                </a14:imgProps>
              </a:ext>
              <a:ext uri="{28A0092B-C50C-407E-A947-70E740481C1C}">
                <a14:useLocalDpi xmlns:a14="http://schemas.microsoft.com/office/drawing/2010/main"/>
              </a:ext>
            </a:extLst>
          </a:blip>
          <a:srcRect/>
          <a:stretch/>
        </p:blipFill>
        <p:spPr>
          <a:xfrm>
            <a:off x="-2" y="23664"/>
            <a:ext cx="12177485" cy="5149168"/>
          </a:xfrm>
          <a:prstGeom prst="rect">
            <a:avLst/>
          </a:prstGeom>
        </p:spPr>
      </p:pic>
      <p:pic>
        <p:nvPicPr>
          <p:cNvPr id="85" name="图片 84"/>
          <p:cNvPicPr>
            <a:picLocks noChangeAspect="1"/>
          </p:cNvPicPr>
          <p:nvPr/>
        </p:nvPicPr>
        <p:blipFill rotWithShape="1">
          <a:blip r:embed="rId4" cstate="screen">
            <a:extLst>
              <a:ext uri="{BEBA8EAE-BF5A-486C-A8C5-ECC9F3942E4B}">
                <a14:imgProps xmlns:a14="http://schemas.microsoft.com/office/drawing/2010/main">
                  <a14:imgLayer>
                    <a14:imgEffect>
                      <a14:colorTemperature colorTemp="8800"/>
                    </a14:imgEffect>
                    <a14:imgEffect>
                      <a14:saturation sat="0"/>
                    </a14:imgEffect>
                  </a14:imgLayer>
                </a14:imgProps>
              </a:ext>
              <a:ext uri="{28A0092B-C50C-407E-A947-70E740481C1C}">
                <a14:useLocalDpi xmlns:a14="http://schemas.microsoft.com/office/drawing/2010/main"/>
              </a:ext>
            </a:extLst>
          </a:blip>
          <a:srcRect/>
          <a:stretch/>
        </p:blipFill>
        <p:spPr>
          <a:xfrm>
            <a:off x="3048000" y="4679050"/>
            <a:ext cx="9434285" cy="2171693"/>
          </a:xfrm>
          <a:prstGeom prst="rect">
            <a:avLst/>
          </a:prstGeom>
        </p:spPr>
      </p:pic>
      <p:pic>
        <p:nvPicPr>
          <p:cNvPr id="86" name="图片 85"/>
          <p:cNvPicPr>
            <a:picLocks noChangeAspect="1"/>
          </p:cNvPicPr>
          <p:nvPr/>
        </p:nvPicPr>
        <p:blipFill rotWithShape="1">
          <a:blip r:embed="rId5" cstate="screen">
            <a:extLst>
              <a:ext uri="{BEBA8EAE-BF5A-486C-A8C5-ECC9F3942E4B}">
                <a14:imgProps xmlns:a14="http://schemas.microsoft.com/office/drawing/2010/main">
                  <a14:imgLayer>
                    <a14:imgEffect>
                      <a14:brightnessContrast bright="2000"/>
                    </a14:imgEffect>
                  </a14:imgLayer>
                </a14:imgProps>
              </a:ext>
              <a:ext uri="{28A0092B-C50C-407E-A947-70E740481C1C}">
                <a14:useLocalDpi xmlns:a14="http://schemas.microsoft.com/office/drawing/2010/main"/>
              </a:ext>
            </a:extLst>
          </a:blip>
          <a:srcRect/>
          <a:stretch/>
        </p:blipFill>
        <p:spPr>
          <a:xfrm>
            <a:off x="-1" y="4038397"/>
            <a:ext cx="7066350" cy="2834118"/>
          </a:xfrm>
          <a:prstGeom prst="rect">
            <a:avLst/>
          </a:prstGeom>
        </p:spPr>
      </p:pic>
      <p:grpSp>
        <p:nvGrpSpPr>
          <p:cNvPr id="69" name="组合 68"/>
          <p:cNvGrpSpPr/>
          <p:nvPr/>
        </p:nvGrpSpPr>
        <p:grpSpPr>
          <a:xfrm>
            <a:off x="1692292" y="1983250"/>
            <a:ext cx="9479281" cy="2646878"/>
            <a:chOff x="1787980" y="2377415"/>
            <a:chExt cx="9479281" cy="2646878"/>
          </a:xfrm>
        </p:grpSpPr>
        <p:grpSp>
          <p:nvGrpSpPr>
            <p:cNvPr id="68" name="组合 67"/>
            <p:cNvGrpSpPr/>
            <p:nvPr/>
          </p:nvGrpSpPr>
          <p:grpSpPr>
            <a:xfrm>
              <a:off x="2151237" y="2564812"/>
              <a:ext cx="8615692" cy="2088000"/>
              <a:chOff x="2151237" y="2564812"/>
              <a:chExt cx="8615692" cy="2088000"/>
            </a:xfrm>
          </p:grpSpPr>
          <p:grpSp>
            <p:nvGrpSpPr>
              <p:cNvPr id="50" name="组合 49"/>
              <p:cNvGrpSpPr>
                <a:grpSpLocks noChangeAspect="1"/>
              </p:cNvGrpSpPr>
              <p:nvPr/>
            </p:nvGrpSpPr>
            <p:grpSpPr>
              <a:xfrm>
                <a:off x="4321690" y="2564812"/>
                <a:ext cx="2089819" cy="2088000"/>
                <a:chOff x="5050971" y="653142"/>
                <a:chExt cx="720000" cy="720000"/>
              </a:xfrm>
            </p:grpSpPr>
            <p:sp>
              <p:nvSpPr>
                <p:cNvPr id="51" name="流程图: 过程 50"/>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2" name="直接连接符 51"/>
                <p:cNvCxnSpPr>
                  <a:stCxn id="51" idx="1"/>
                  <a:endCxn id="51"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56" name="组合 55"/>
              <p:cNvGrpSpPr>
                <a:grpSpLocks noChangeAspect="1"/>
              </p:cNvGrpSpPr>
              <p:nvPr/>
            </p:nvGrpSpPr>
            <p:grpSpPr>
              <a:xfrm>
                <a:off x="2151237" y="2564812"/>
                <a:ext cx="2089819" cy="2088000"/>
                <a:chOff x="5050971" y="653142"/>
                <a:chExt cx="720000" cy="720000"/>
              </a:xfrm>
            </p:grpSpPr>
            <p:sp>
              <p:nvSpPr>
                <p:cNvPr id="57" name="流程图: 过程 56"/>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p:cNvCxnSpPr>
                  <a:stCxn id="57" idx="1"/>
                  <a:endCxn id="57"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60" name="组合 59"/>
              <p:cNvGrpSpPr>
                <a:grpSpLocks noChangeAspect="1"/>
              </p:cNvGrpSpPr>
              <p:nvPr/>
            </p:nvGrpSpPr>
            <p:grpSpPr>
              <a:xfrm>
                <a:off x="8677110" y="2564812"/>
                <a:ext cx="2089819" cy="2088000"/>
                <a:chOff x="5050971" y="653142"/>
                <a:chExt cx="720000" cy="720000"/>
              </a:xfrm>
            </p:grpSpPr>
            <p:sp>
              <p:nvSpPr>
                <p:cNvPr id="61" name="流程图: 过程 60"/>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2" name="直接连接符 61"/>
                <p:cNvCxnSpPr>
                  <a:stCxn id="61" idx="1"/>
                  <a:endCxn id="61"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rot="5400000" flipV="1">
                  <a:off x="5055371" y="1013142"/>
                  <a:ext cx="720000" cy="0"/>
                </a:xfrm>
                <a:prstGeom prst="line">
                  <a:avLst/>
                </a:prstGeom>
                <a:ln>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64" name="组合 63"/>
              <p:cNvGrpSpPr>
                <a:grpSpLocks noChangeAspect="1"/>
              </p:cNvGrpSpPr>
              <p:nvPr/>
            </p:nvGrpSpPr>
            <p:grpSpPr>
              <a:xfrm>
                <a:off x="6506657" y="2564812"/>
                <a:ext cx="2089819" cy="2088000"/>
                <a:chOff x="5050971" y="653142"/>
                <a:chExt cx="720000" cy="720000"/>
              </a:xfrm>
            </p:grpSpPr>
            <p:sp>
              <p:nvSpPr>
                <p:cNvPr id="65" name="流程图: 过程 64"/>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连接符 65"/>
                <p:cNvCxnSpPr>
                  <a:stCxn id="65" idx="1"/>
                  <a:endCxn id="65"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sp>
          <p:nvSpPr>
            <p:cNvPr id="5" name="文本框 4"/>
            <p:cNvSpPr txBox="1"/>
            <p:nvPr/>
          </p:nvSpPr>
          <p:spPr>
            <a:xfrm>
              <a:off x="1787980" y="2377415"/>
              <a:ext cx="9479281" cy="2646878"/>
            </a:xfrm>
            <a:prstGeom prst="rect">
              <a:avLst/>
            </a:prstGeom>
            <a:noFill/>
          </p:spPr>
          <p:txBody>
            <a:bodyPr wrap="square" rtlCol="0" anchor="ctr">
              <a:spAutoFit/>
            </a:bodyPr>
            <a:lstStyle/>
            <a:p>
              <a:pPr algn="ctr"/>
              <a:r>
                <a:rPr lang="zh-CN" altLang="en-US" sz="16600" kern="0" spc="460" dirty="0" smtClean="0">
                  <a:effectLst>
                    <a:outerShdw blurRad="25400" dist="50800" dir="4200000" algn="tl">
                      <a:srgbClr val="000000">
                        <a:alpha val="43137"/>
                      </a:srgbClr>
                    </a:outerShdw>
                  </a:effectLst>
                  <a:latin typeface="华文行楷" panose="02010800040101010101" pitchFamily="2" charset="-122"/>
                  <a:ea typeface="华文行楷" panose="02010800040101010101" pitchFamily="2" charset="-122"/>
                </a:rPr>
                <a:t>中国书法</a:t>
              </a:r>
              <a:endParaRPr lang="zh-CN" altLang="en-US" sz="16600" kern="0" spc="460" dirty="0">
                <a:effectLst>
                  <a:outerShdw blurRad="25400" dist="50800" dir="4200000" algn="tl">
                    <a:srgbClr val="000000">
                      <a:alpha val="43137"/>
                    </a:srgbClr>
                  </a:outerShdw>
                </a:effectLst>
                <a:latin typeface="华文行楷" panose="02010800040101010101" pitchFamily="2" charset="-122"/>
                <a:ea typeface="华文行楷" panose="02010800040101010101" pitchFamily="2" charset="-122"/>
              </a:endParaRPr>
            </a:p>
          </p:txBody>
        </p:sp>
      </p:grpSp>
      <p:grpSp>
        <p:nvGrpSpPr>
          <p:cNvPr id="55" name="组合 54"/>
          <p:cNvGrpSpPr/>
          <p:nvPr/>
        </p:nvGrpSpPr>
        <p:grpSpPr>
          <a:xfrm>
            <a:off x="2014334" y="1108158"/>
            <a:ext cx="5486400" cy="830997"/>
            <a:chOff x="2287900" y="1485076"/>
            <a:chExt cx="5486400" cy="830997"/>
          </a:xfrm>
        </p:grpSpPr>
        <p:grpSp>
          <p:nvGrpSpPr>
            <p:cNvPr id="54" name="组合 53"/>
            <p:cNvGrpSpPr/>
            <p:nvPr/>
          </p:nvGrpSpPr>
          <p:grpSpPr>
            <a:xfrm>
              <a:off x="2332352" y="1552819"/>
              <a:ext cx="3544224" cy="663637"/>
              <a:chOff x="2332352" y="1552819"/>
              <a:chExt cx="3544224" cy="663637"/>
            </a:xfrm>
          </p:grpSpPr>
          <p:grpSp>
            <p:nvGrpSpPr>
              <p:cNvPr id="33" name="组合 32"/>
              <p:cNvGrpSpPr>
                <a:grpSpLocks noChangeAspect="1"/>
              </p:cNvGrpSpPr>
              <p:nvPr/>
            </p:nvGrpSpPr>
            <p:grpSpPr>
              <a:xfrm>
                <a:off x="2332352" y="1552995"/>
                <a:ext cx="662400" cy="661824"/>
                <a:chOff x="5050971" y="653142"/>
                <a:chExt cx="720000" cy="720000"/>
              </a:xfrm>
            </p:grpSpPr>
            <p:sp>
              <p:nvSpPr>
                <p:cNvPr id="28" name="流程图: 过程 27"/>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a:stCxn id="28" idx="1"/>
                  <a:endCxn id="28"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4" name="组合 33"/>
              <p:cNvGrpSpPr>
                <a:grpSpLocks noChangeAspect="1"/>
              </p:cNvGrpSpPr>
              <p:nvPr/>
            </p:nvGrpSpPr>
            <p:grpSpPr>
              <a:xfrm>
                <a:off x="3052808" y="1552995"/>
                <a:ext cx="662400" cy="661824"/>
                <a:chOff x="5050971" y="653142"/>
                <a:chExt cx="720000" cy="720000"/>
              </a:xfrm>
            </p:grpSpPr>
            <p:sp>
              <p:nvSpPr>
                <p:cNvPr id="35" name="流程图: 过程 34"/>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a:stCxn id="35" idx="1"/>
                  <a:endCxn id="35"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8" name="组合 37"/>
              <p:cNvGrpSpPr>
                <a:grpSpLocks noChangeAspect="1"/>
              </p:cNvGrpSpPr>
              <p:nvPr/>
            </p:nvGrpSpPr>
            <p:grpSpPr>
              <a:xfrm>
                <a:off x="3773264" y="1552819"/>
                <a:ext cx="662400" cy="661824"/>
                <a:chOff x="5050971" y="653142"/>
                <a:chExt cx="720000" cy="720000"/>
              </a:xfrm>
            </p:grpSpPr>
            <p:sp>
              <p:nvSpPr>
                <p:cNvPr id="39" name="流程图: 过程 38"/>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a:stCxn id="39" idx="1"/>
                  <a:endCxn id="39"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2" name="组合 41"/>
              <p:cNvGrpSpPr>
                <a:grpSpLocks noChangeAspect="1"/>
              </p:cNvGrpSpPr>
              <p:nvPr/>
            </p:nvGrpSpPr>
            <p:grpSpPr>
              <a:xfrm>
                <a:off x="4493720" y="1552819"/>
                <a:ext cx="662400" cy="661824"/>
                <a:chOff x="5050971" y="653142"/>
                <a:chExt cx="720000" cy="720000"/>
              </a:xfrm>
            </p:grpSpPr>
            <p:sp>
              <p:nvSpPr>
                <p:cNvPr id="43" name="流程图: 过程 42"/>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4" name="直接连接符 43"/>
                <p:cNvCxnSpPr>
                  <a:stCxn id="43" idx="1"/>
                  <a:endCxn id="43"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6" name="组合 45"/>
              <p:cNvGrpSpPr>
                <a:grpSpLocks noChangeAspect="1"/>
              </p:cNvGrpSpPr>
              <p:nvPr/>
            </p:nvGrpSpPr>
            <p:grpSpPr>
              <a:xfrm>
                <a:off x="5214176" y="1554632"/>
                <a:ext cx="662400" cy="661824"/>
                <a:chOff x="5050971" y="653142"/>
                <a:chExt cx="720000" cy="720000"/>
              </a:xfrm>
            </p:grpSpPr>
            <p:sp>
              <p:nvSpPr>
                <p:cNvPr id="47" name="流程图: 过程 46"/>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连接符 47"/>
                <p:cNvCxnSpPr>
                  <a:stCxn id="47" idx="1"/>
                  <a:endCxn id="47"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sp>
          <p:nvSpPr>
            <p:cNvPr id="4" name="文本框 3"/>
            <p:cNvSpPr txBox="1"/>
            <p:nvPr/>
          </p:nvSpPr>
          <p:spPr>
            <a:xfrm>
              <a:off x="2287900" y="1485076"/>
              <a:ext cx="5486400" cy="830997"/>
            </a:xfrm>
            <a:prstGeom prst="rect">
              <a:avLst/>
            </a:prstGeom>
            <a:noFill/>
          </p:spPr>
          <p:txBody>
            <a:bodyPr wrap="square" rtlCol="0">
              <a:spAutoFit/>
            </a:bodyPr>
            <a:lstStyle/>
            <a:p>
              <a:r>
                <a:rPr lang="zh-CN" altLang="en-US" sz="4800" kern="0" spc="800" dirty="0" smtClean="0">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书法培训之 </a:t>
              </a:r>
              <a:endParaRPr lang="zh-CN" altLang="en-US" sz="4800" kern="0" spc="800" dirty="0">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grpSp>
    </p:spTree>
    <p:extLst>
      <p:ext uri="{BB962C8B-B14F-4D97-AF65-F5344CB8AC3E}">
        <p14:creationId xmlns:p14="http://schemas.microsoft.com/office/powerpoint/2010/main" val="2703056254"/>
      </p:ext>
    </p:extLst>
  </p:cSld>
  <p:clrMapOvr>
    <a:masterClrMapping/>
  </p:clrMapOvr>
  <mc:AlternateContent xmlns:mc="http://schemas.openxmlformats.org/markup-compatibility/2006" xmlns:p14="http://schemas.microsoft.com/office/powerpoint/2010/main">
    <mc:Choice Requires="p14">
      <p:transition spd="slow" p14:dur="1500" advTm="2596">
        <p:random/>
      </p:transition>
    </mc:Choice>
    <mc:Fallback xmlns="" xmlns:a14="http://schemas.microsoft.com/office/drawing/2010/main">
      <p:transition spd="slow" advTm="2596">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up)">
                                      <p:cBhvr>
                                        <p:cTn id="7" dur="750"/>
                                        <p:tgtEl>
                                          <p:spTgt spid="55"/>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98684" y="6487006"/>
            <a:ext cx="1800200" cy="123111"/>
          </a:xfrm>
          <a:prstGeom prst="rect">
            <a:avLst/>
          </a:prstGeom>
          <a:noFill/>
        </p:spPr>
        <p:txBody>
          <a:bodyPr wrap="square" rtlCol="0">
            <a:spAutoFit/>
          </a:bodyPr>
          <a:lstStyle/>
          <a:p>
            <a:pPr>
              <a:lnSpc>
                <a:spcPct val="200000"/>
              </a:lnSpc>
            </a:pPr>
            <a:r>
              <a:rPr lang="en-US" altLang="zh-CN" sz="100" dirty="0" smtClean="0">
                <a:solidFill>
                  <a:schemeClr val="bg1"/>
                </a:solidFill>
                <a:latin typeface="微软雅黑" panose="020B0503020204020204" pitchFamily="34" charset="-122"/>
                <a:ea typeface="微软雅黑" panose="020B0503020204020204" pitchFamily="34" charset="-122"/>
              </a:rPr>
              <a:t>PPT</a:t>
            </a:r>
            <a:r>
              <a:rPr lang="zh-CN" altLang="en-US" sz="100" dirty="0" smtClean="0">
                <a:solidFill>
                  <a:schemeClr val="bg1"/>
                </a:solidFill>
                <a:latin typeface="微软雅黑" panose="020B0503020204020204" pitchFamily="34" charset="-122"/>
                <a:ea typeface="微软雅黑" panose="020B0503020204020204" pitchFamily="34" charset="-122"/>
              </a:rPr>
              <a:t>模板 </a:t>
            </a:r>
            <a:r>
              <a:rPr lang="en-US" altLang="zh-CN" sz="100" dirty="0">
                <a:solidFill>
                  <a:schemeClr val="bg1"/>
                </a:solidFill>
                <a:latin typeface="微软雅黑" panose="020B0503020204020204" pitchFamily="34" charset="-122"/>
                <a:ea typeface="微软雅黑" panose="020B0503020204020204" pitchFamily="34" charset="-122"/>
              </a:rPr>
              <a:t>http://</a:t>
            </a:r>
            <a:r>
              <a:rPr lang="en-US" altLang="zh-CN" sz="100" dirty="0" smtClean="0">
                <a:solidFill>
                  <a:schemeClr val="bg1"/>
                </a:solidFill>
                <a:latin typeface="微软雅黑" panose="020B0503020204020204" pitchFamily="34" charset="-122"/>
                <a:ea typeface="微软雅黑" panose="020B0503020204020204" pitchFamily="34" charset="-122"/>
              </a:rPr>
              <a:t>www.ypppt.com/moban</a:t>
            </a:r>
            <a:r>
              <a:rPr lang="en-US" altLang="zh-CN" sz="100" dirty="0">
                <a:solidFill>
                  <a:schemeClr val="bg1"/>
                </a:solidFill>
                <a:latin typeface="微软雅黑" panose="020B0503020204020204" pitchFamily="34" charset="-122"/>
                <a:ea typeface="微软雅黑" panose="020B0503020204020204" pitchFamily="34" charset="-122"/>
              </a:rPr>
              <a:t>/</a:t>
            </a:r>
            <a:r>
              <a:rPr lang="zh-CN" altLang="en-US" sz="100" dirty="0" smtClean="0">
                <a:solidFill>
                  <a:schemeClr val="bg1"/>
                </a:solidFill>
                <a:latin typeface="微软雅黑" panose="020B0503020204020204" pitchFamily="34" charset="-122"/>
                <a:ea typeface="微软雅黑" panose="020B0503020204020204" pitchFamily="34" charset="-122"/>
              </a:rPr>
              <a:t> </a:t>
            </a:r>
            <a:endParaRPr lang="en-US" altLang="zh-CN" sz="100" dirty="0" smtClean="0">
              <a:solidFill>
                <a:schemeClr val="bg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5900"/>
                    </a14:imgEffect>
                    <a14:imgEffect>
                      <a14:brightnessContrast bright="1000"/>
                    </a14:imgEffect>
                  </a14:imgLayer>
                </a14:imgProps>
              </a:ext>
              <a:ext uri="{28A0092B-C50C-407E-A947-70E740481C1C}">
                <a14:useLocalDpi xmlns:a14="http://schemas.microsoft.com/office/drawing/2010/main"/>
              </a:ext>
            </a:extLst>
          </a:blip>
          <a:srcRect/>
          <a:stretch/>
        </p:blipFill>
        <p:spPr>
          <a:xfrm>
            <a:off x="0" y="3200041"/>
            <a:ext cx="12195904" cy="3657600"/>
          </a:xfrm>
          <a:prstGeom prst="rect">
            <a:avLst/>
          </a:prstGeom>
        </p:spPr>
      </p:pic>
      <p:grpSp>
        <p:nvGrpSpPr>
          <p:cNvPr id="2" name="组合 1"/>
          <p:cNvGrpSpPr/>
          <p:nvPr/>
        </p:nvGrpSpPr>
        <p:grpSpPr>
          <a:xfrm>
            <a:off x="2298884" y="165494"/>
            <a:ext cx="8152447" cy="1041072"/>
            <a:chOff x="-1116492" y="-72767"/>
            <a:chExt cx="8152447" cy="1041072"/>
          </a:xfrm>
        </p:grpSpPr>
        <p:pic>
          <p:nvPicPr>
            <p:cNvPr id="3" name="Picture 3" descr="E:\水墨图表素材\24252 (1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16492" y="-72767"/>
              <a:ext cx="8152447" cy="104107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180150" y="109959"/>
              <a:ext cx="3174129" cy="523220"/>
            </a:xfrm>
            <a:prstGeom prst="rect">
              <a:avLst/>
            </a:prstGeom>
            <a:noFill/>
          </p:spPr>
          <p:txBody>
            <a:bodyPr wrap="square" rtlCol="0">
              <a:spAutoFit/>
            </a:bodyPr>
            <a:lstStyle/>
            <a:p>
              <a:pPr algn="ctr"/>
              <a:r>
                <a:rPr lang="zh-CN" altLang="en-US" sz="2800" dirty="0" smtClean="0">
                  <a:solidFill>
                    <a:schemeClr val="bg1"/>
                  </a:solidFill>
                  <a:latin typeface="华文行楷" panose="02010800040101010101" pitchFamily="2" charset="-122"/>
                  <a:ea typeface="华文行楷" panose="02010800040101010101" pitchFamily="2" charset="-122"/>
                </a:rPr>
                <a:t>秦朝</a:t>
              </a:r>
              <a:r>
                <a:rPr lang="en-US" altLang="zh-CN" sz="2800" dirty="0" smtClean="0">
                  <a:solidFill>
                    <a:schemeClr val="bg1"/>
                  </a:solidFill>
                  <a:latin typeface="华文行楷" panose="02010800040101010101" pitchFamily="2" charset="-122"/>
                  <a:ea typeface="华文行楷" panose="02010800040101010101" pitchFamily="2" charset="-122"/>
                </a:rPr>
                <a:t>—</a:t>
              </a:r>
              <a:r>
                <a:rPr lang="zh-CN" altLang="en-US" sz="2800" dirty="0" smtClean="0">
                  <a:solidFill>
                    <a:schemeClr val="bg1"/>
                  </a:solidFill>
                  <a:latin typeface="华文行楷" panose="02010800040101010101" pitchFamily="2" charset="-122"/>
                  <a:ea typeface="华文行楷" panose="02010800040101010101" pitchFamily="2" charset="-122"/>
                </a:rPr>
                <a:t>秦篆</a:t>
              </a:r>
              <a:r>
                <a:rPr lang="zh-CN" altLang="en-US" sz="2800" dirty="0">
                  <a:solidFill>
                    <a:schemeClr val="bg1"/>
                  </a:solidFill>
                  <a:latin typeface="华文行楷" panose="02010800040101010101" pitchFamily="2" charset="-122"/>
                  <a:ea typeface="华文行楷" panose="02010800040101010101" pitchFamily="2" charset="-122"/>
                </a:rPr>
                <a:t>（小篆）</a:t>
              </a:r>
            </a:p>
          </p:txBody>
        </p:sp>
      </p:grpSp>
      <p:grpSp>
        <p:nvGrpSpPr>
          <p:cNvPr id="5" name="组合 4"/>
          <p:cNvGrpSpPr/>
          <p:nvPr/>
        </p:nvGrpSpPr>
        <p:grpSpPr>
          <a:xfrm>
            <a:off x="6363579" y="1511307"/>
            <a:ext cx="5172593" cy="4455066"/>
            <a:chOff x="6363579" y="1511307"/>
            <a:chExt cx="5172593" cy="4455066"/>
          </a:xfrm>
        </p:grpSpPr>
        <p:sp>
          <p:nvSpPr>
            <p:cNvPr id="6" name="Text Box 5"/>
            <p:cNvSpPr txBox="1">
              <a:spLocks noChangeArrowheads="1"/>
            </p:cNvSpPr>
            <p:nvPr/>
          </p:nvSpPr>
          <p:spPr bwMode="auto">
            <a:xfrm>
              <a:off x="6363579" y="1511307"/>
              <a:ext cx="5172593" cy="4455066"/>
            </a:xfrm>
            <a:prstGeom prst="rect">
              <a:avLst/>
            </a:prstGeom>
            <a:solidFill>
              <a:schemeClr val="bg1"/>
            </a:solidFill>
            <a:ln>
              <a:noFill/>
            </a:ln>
            <a:effectLst>
              <a:outerShdw blurRad="50800" dist="38100" dir="8100000" algn="tr" rotWithShape="0">
                <a:prstClr val="black">
                  <a:alpha val="40000"/>
                </a:prstClr>
              </a:outerShdw>
            </a:effectLst>
            <a:extLst/>
          </p:spPr>
          <p:txBody>
            <a:bodyPr wrap="square">
              <a:spAutoFit/>
            </a:bodyPr>
            <a:lstStyle/>
            <a:p>
              <a:pPr>
                <a:lnSpc>
                  <a:spcPts val="2100"/>
                </a:lnSpc>
              </a:pPr>
              <a:r>
                <a:rPr lang="zh-CN" altLang="en-US" sz="1400" dirty="0" smtClean="0">
                  <a:latin typeface="楷体" panose="02010609060101010101" pitchFamily="49" charset="-122"/>
                  <a:ea typeface="楷体" panose="02010609060101010101" pitchFamily="49" charset="-122"/>
                </a:rPr>
                <a:t>秦始皇</a:t>
              </a:r>
              <a:r>
                <a:rPr lang="zh-CN" altLang="en-US" sz="1400" dirty="0">
                  <a:latin typeface="楷体" panose="02010609060101010101" pitchFamily="49" charset="-122"/>
                  <a:ea typeface="楷体" panose="02010609060101010101" pitchFamily="49" charset="-122"/>
                </a:rPr>
                <a:t>灭六国后，下令以秦国的“小篆”作标准，统一全国文字。篆体，又称为“篆书”，是小篆、大篆的合称，因为习惯上把籀文称为大篆，故后人常把“篆文”专指小篆</a:t>
              </a:r>
              <a:r>
                <a:rPr lang="zh-CN" altLang="en-US" sz="1400" dirty="0" smtClean="0">
                  <a:latin typeface="楷体" panose="02010609060101010101" pitchFamily="49" charset="-122"/>
                  <a:ea typeface="楷体" panose="02010609060101010101" pitchFamily="49" charset="-122"/>
                </a:rPr>
                <a:t>。中国</a:t>
              </a:r>
              <a:r>
                <a:rPr lang="zh-CN" altLang="en-US" sz="1400" dirty="0">
                  <a:latin typeface="楷体" panose="02010609060101010101" pitchFamily="49" charset="-122"/>
                  <a:ea typeface="楷体" panose="02010609060101010101" pitchFamily="49" charset="-122"/>
                </a:rPr>
                <a:t>文字发展到小篆阶段，逐渐开始定型（轮廓、笔划、结构定型），象形意味消弱，使文字更加符号化，减少了书写和认读方面的混淆和困难，这也是我国历史上第一次运用行政手段大规模地规范文字的产物。秦王朝使用经过整理的小篆统一全国文字，不但基本上消灭了各地文字异行的现象，也使古文字体异众多的情况有了很大的改变，在中国文字发展史上有着重要的角色</a:t>
              </a:r>
              <a:r>
                <a:rPr lang="zh-CN" altLang="en-US" sz="1400" dirty="0" smtClean="0">
                  <a:latin typeface="楷体" panose="02010609060101010101" pitchFamily="49" charset="-122"/>
                  <a:ea typeface="楷体" panose="02010609060101010101" pitchFamily="49" charset="-122"/>
                </a:rPr>
                <a:t>。</a:t>
              </a:r>
              <a:endParaRPr lang="en-US" altLang="zh-CN" sz="1400" dirty="0" smtClean="0">
                <a:latin typeface="楷体" panose="02010609060101010101" pitchFamily="49" charset="-122"/>
                <a:ea typeface="楷体" panose="02010609060101010101" pitchFamily="49" charset="-122"/>
              </a:endParaRPr>
            </a:p>
            <a:p>
              <a:pPr>
                <a:lnSpc>
                  <a:spcPct val="150000"/>
                </a:lnSpc>
              </a:pPr>
              <a:endParaRPr lang="en-US" altLang="zh-CN" sz="1400" dirty="0">
                <a:latin typeface="楷体" panose="02010609060101010101" pitchFamily="49" charset="-122"/>
                <a:ea typeface="楷体" panose="02010609060101010101" pitchFamily="49" charset="-122"/>
              </a:endParaRPr>
            </a:p>
            <a:p>
              <a:pPr>
                <a:lnSpc>
                  <a:spcPct val="150000"/>
                </a:lnSpc>
              </a:pPr>
              <a:endParaRPr lang="en-US" altLang="zh-CN" sz="1400" dirty="0" smtClean="0">
                <a:latin typeface="楷体" panose="02010609060101010101" pitchFamily="49" charset="-122"/>
                <a:ea typeface="楷体" panose="02010609060101010101" pitchFamily="49" charset="-122"/>
              </a:endParaRPr>
            </a:p>
            <a:p>
              <a:pPr>
                <a:lnSpc>
                  <a:spcPct val="150000"/>
                </a:lnSpc>
              </a:pPr>
              <a:endParaRPr lang="en-US" altLang="zh-CN" sz="1400" dirty="0">
                <a:latin typeface="楷体" panose="02010609060101010101" pitchFamily="49" charset="-122"/>
                <a:ea typeface="楷体" panose="02010609060101010101" pitchFamily="49" charset="-122"/>
              </a:endParaRPr>
            </a:p>
            <a:p>
              <a:pPr>
                <a:lnSpc>
                  <a:spcPct val="150000"/>
                </a:lnSpc>
              </a:pPr>
              <a:endParaRPr lang="en-US" altLang="zh-CN" sz="1400" dirty="0" smtClean="0">
                <a:latin typeface="楷体" panose="02010609060101010101" pitchFamily="49" charset="-122"/>
                <a:ea typeface="楷体" panose="02010609060101010101" pitchFamily="49" charset="-122"/>
              </a:endParaRPr>
            </a:p>
            <a:p>
              <a:pPr>
                <a:lnSpc>
                  <a:spcPct val="150000"/>
                </a:lnSpc>
              </a:pPr>
              <a:endParaRPr lang="en-US" altLang="zh-CN" sz="1400" dirty="0">
                <a:latin typeface="楷体" panose="02010609060101010101" pitchFamily="49" charset="-122"/>
                <a:ea typeface="楷体" panose="02010609060101010101" pitchFamily="49" charset="-122"/>
              </a:endParaRPr>
            </a:p>
            <a:p>
              <a:pPr>
                <a:lnSpc>
                  <a:spcPct val="150000"/>
                </a:lnSpc>
              </a:pPr>
              <a:endParaRPr lang="zh-CN" altLang="en-US" sz="1400" dirty="0">
                <a:latin typeface="楷体" panose="02010609060101010101" pitchFamily="49" charset="-122"/>
                <a:ea typeface="楷体" panose="02010609060101010101" pitchFamily="49" charset="-122"/>
              </a:endParaRPr>
            </a:p>
          </p:txBody>
        </p:sp>
        <p:pic>
          <p:nvPicPr>
            <p:cNvPr id="8" name="图片 7"/>
            <p:cNvPicPr>
              <a:picLocks noChangeAspect="1"/>
            </p:cNvPicPr>
            <p:nvPr/>
          </p:nvPicPr>
          <p:blipFill rotWithShape="1">
            <a:blip r:embed="rId5"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a:stretch/>
          </p:blipFill>
          <p:spPr>
            <a:xfrm>
              <a:off x="6408575" y="4017221"/>
              <a:ext cx="5053572" cy="1872342"/>
            </a:xfrm>
            <a:prstGeom prst="rect">
              <a:avLst/>
            </a:prstGeom>
            <a:effectLst>
              <a:outerShdw blurRad="50800" dist="38100" dir="2700000" algn="tl" rotWithShape="0">
                <a:prstClr val="black">
                  <a:alpha val="40000"/>
                </a:prstClr>
              </a:outerShdw>
            </a:effectLst>
          </p:spPr>
        </p:pic>
      </p:grpSp>
      <p:grpSp>
        <p:nvGrpSpPr>
          <p:cNvPr id="11" name="组合 10"/>
          <p:cNvGrpSpPr/>
          <p:nvPr/>
        </p:nvGrpSpPr>
        <p:grpSpPr>
          <a:xfrm>
            <a:off x="625105" y="1565168"/>
            <a:ext cx="5260492" cy="4401205"/>
            <a:chOff x="2254979" y="2569497"/>
            <a:chExt cx="5260492" cy="4401205"/>
          </a:xfrm>
        </p:grpSpPr>
        <p:sp>
          <p:nvSpPr>
            <p:cNvPr id="10" name="Text Box 5"/>
            <p:cNvSpPr txBox="1">
              <a:spLocks noChangeArrowheads="1"/>
            </p:cNvSpPr>
            <p:nvPr/>
          </p:nvSpPr>
          <p:spPr bwMode="auto">
            <a:xfrm>
              <a:off x="2254979" y="2569497"/>
              <a:ext cx="5260492" cy="4401205"/>
            </a:xfrm>
            <a:prstGeom prst="rect">
              <a:avLst/>
            </a:prstGeom>
            <a:solidFill>
              <a:schemeClr val="bg1"/>
            </a:solidFill>
            <a:ln>
              <a:noFill/>
            </a:ln>
            <a:effectLst>
              <a:outerShdw blurRad="50800" dist="38100" dir="8100000" algn="tr" rotWithShape="0">
                <a:prstClr val="black">
                  <a:alpha val="40000"/>
                </a:prstClr>
              </a:outerShdw>
            </a:effectLst>
            <a:extLst/>
          </p:spPr>
          <p:txBody>
            <a:bodyPr wrap="square">
              <a:spAutoFit/>
            </a:bodyPr>
            <a:lstStyle/>
            <a:p>
              <a:pPr>
                <a:lnSpc>
                  <a:spcPct val="150000"/>
                </a:lnSpc>
              </a:pPr>
              <a:endParaRPr lang="en-US" altLang="zh-CN" sz="1400" dirty="0" smtClean="0">
                <a:latin typeface="楷体" panose="02010609060101010101" pitchFamily="49" charset="-122"/>
                <a:ea typeface="楷体" panose="02010609060101010101" pitchFamily="49" charset="-122"/>
              </a:endParaRPr>
            </a:p>
            <a:p>
              <a:pPr>
                <a:lnSpc>
                  <a:spcPct val="150000"/>
                </a:lnSpc>
              </a:pPr>
              <a:endParaRPr lang="en-US" altLang="zh-CN" sz="1400" dirty="0">
                <a:latin typeface="楷体" panose="02010609060101010101" pitchFamily="49" charset="-122"/>
                <a:ea typeface="楷体" panose="02010609060101010101" pitchFamily="49" charset="-122"/>
              </a:endParaRPr>
            </a:p>
            <a:p>
              <a:pPr>
                <a:lnSpc>
                  <a:spcPct val="150000"/>
                </a:lnSpc>
              </a:pPr>
              <a:endParaRPr lang="en-US" altLang="zh-CN" sz="1400" dirty="0" smtClean="0">
                <a:latin typeface="楷体" panose="02010609060101010101" pitchFamily="49" charset="-122"/>
                <a:ea typeface="楷体" panose="02010609060101010101" pitchFamily="49" charset="-122"/>
              </a:endParaRPr>
            </a:p>
            <a:p>
              <a:pPr>
                <a:lnSpc>
                  <a:spcPct val="150000"/>
                </a:lnSpc>
              </a:pPr>
              <a:endParaRPr lang="en-US" altLang="zh-CN" sz="1400" dirty="0">
                <a:latin typeface="楷体" panose="02010609060101010101" pitchFamily="49" charset="-122"/>
                <a:ea typeface="楷体" panose="02010609060101010101" pitchFamily="49" charset="-122"/>
              </a:endParaRPr>
            </a:p>
            <a:p>
              <a:pPr>
                <a:lnSpc>
                  <a:spcPct val="150000"/>
                </a:lnSpc>
              </a:pPr>
              <a:endParaRPr lang="en-US" altLang="zh-CN" sz="1400" dirty="0">
                <a:latin typeface="楷体" panose="02010609060101010101" pitchFamily="49" charset="-122"/>
                <a:ea typeface="楷体" panose="02010609060101010101" pitchFamily="49" charset="-122"/>
              </a:endParaRPr>
            </a:p>
            <a:p>
              <a:pPr>
                <a:lnSpc>
                  <a:spcPts val="2100"/>
                </a:lnSpc>
              </a:pPr>
              <a:endParaRPr lang="en-US" altLang="zh-CN" sz="1400" dirty="0" smtClean="0">
                <a:latin typeface="楷体" panose="02010609060101010101" pitchFamily="49" charset="-122"/>
                <a:ea typeface="楷体" panose="02010609060101010101" pitchFamily="49" charset="-122"/>
              </a:endParaRPr>
            </a:p>
            <a:p>
              <a:pPr>
                <a:lnSpc>
                  <a:spcPts val="2100"/>
                </a:lnSpc>
              </a:pPr>
              <a:r>
                <a:rPr lang="zh-CN" altLang="en-US" sz="1400" dirty="0" smtClean="0">
                  <a:latin typeface="楷体" panose="02010609060101010101" pitchFamily="49" charset="-122"/>
                  <a:ea typeface="楷体" panose="02010609060101010101" pitchFamily="49" charset="-122"/>
                </a:rPr>
                <a:t>小篆</a:t>
              </a:r>
              <a:r>
                <a:rPr lang="zh-CN" altLang="en-US" sz="1400" dirty="0">
                  <a:latin typeface="楷体" panose="02010609060101010101" pitchFamily="49" charset="-122"/>
                  <a:ea typeface="楷体" panose="02010609060101010101" pitchFamily="49" charset="-122"/>
                </a:rPr>
                <a:t>是在秦始皇统一中国后（前</a:t>
              </a:r>
              <a:r>
                <a:rPr lang="en-US" altLang="zh-CN" sz="1400" dirty="0">
                  <a:latin typeface="楷体" panose="02010609060101010101" pitchFamily="49" charset="-122"/>
                  <a:ea typeface="楷体" panose="02010609060101010101" pitchFamily="49" charset="-122"/>
                </a:rPr>
                <a:t>221</a:t>
              </a:r>
              <a:r>
                <a:rPr lang="zh-CN" altLang="en-US" sz="1400" dirty="0">
                  <a:latin typeface="楷体" panose="02010609060101010101" pitchFamily="49" charset="-122"/>
                  <a:ea typeface="楷体" panose="02010609060101010101" pitchFamily="49" charset="-122"/>
                </a:rPr>
                <a:t>年），推行“书同文，车同轨”，统一度量衡的政策，由丞相李斯负责，在秦国原来使用的大篆籀文的基础上，进行简化，取消其他的六国文字，创制了统一文字的汉字书写形式。一直在中国流行到西汉末年（约公元</a:t>
              </a:r>
              <a:r>
                <a:rPr lang="en-US" altLang="zh-CN" sz="1400" dirty="0">
                  <a:latin typeface="楷体" panose="02010609060101010101" pitchFamily="49" charset="-122"/>
                  <a:ea typeface="楷体" panose="02010609060101010101" pitchFamily="49" charset="-122"/>
                </a:rPr>
                <a:t>8</a:t>
              </a:r>
              <a:r>
                <a:rPr lang="zh-CN" altLang="en-US" sz="1400" dirty="0">
                  <a:latin typeface="楷体" panose="02010609060101010101" pitchFamily="49" charset="-122"/>
                  <a:ea typeface="楷体" panose="02010609060101010101" pitchFamily="49" charset="-122"/>
                </a:rPr>
                <a:t>年），才逐渐被隶书所取代。但由于其字体优美，始终被书法家所青睐。又因为其笔画复杂，形式奇古，而且可以随意添加曲折，印章刻制上，尤其是需要防伪的官方印章，一直采用篆书，直到封建王朝覆灭，近代新防伪技术出现。春秋战国时期，诸侯割据，</a:t>
              </a:r>
              <a:r>
                <a:rPr lang="en-US" altLang="zh-CN" sz="1400" dirty="0">
                  <a:latin typeface="楷体" panose="02010609060101010101" pitchFamily="49" charset="-122"/>
                  <a:ea typeface="楷体" panose="02010609060101010101" pitchFamily="49" charset="-122"/>
                </a:rPr>
                <a:t> </a:t>
              </a:r>
              <a:r>
                <a:rPr lang="zh-CN" altLang="en-US" sz="1400" dirty="0">
                  <a:latin typeface="楷体" panose="02010609060101010101" pitchFamily="49" charset="-122"/>
                  <a:ea typeface="楷体" panose="02010609060101010101" pitchFamily="49" charset="-122"/>
                </a:rPr>
                <a:t>各国的汉字出现了简繁不一、一字多形的情况。</a:t>
              </a:r>
            </a:p>
          </p:txBody>
        </p:sp>
        <p:pic>
          <p:nvPicPr>
            <p:cNvPr id="7" name="图片 6"/>
            <p:cNvPicPr>
              <a:picLocks noChangeAspect="1"/>
            </p:cNvPicPr>
            <p:nvPr/>
          </p:nvPicPr>
          <p:blipFill rotWithShape="1">
            <a:blip r:embed="rId6" cstate="screen">
              <a:extLst>
                <a:ext uri="{BEBA8EAE-BF5A-486C-A8C5-ECC9F3942E4B}">
                  <a14:imgProps xmlns:a14="http://schemas.microsoft.com/office/drawing/2010/main">
                    <a14:imgLayer>
                      <a14:imgEffect>
                        <a14:colorTemperature colorTemp="8800"/>
                      </a14:imgEffect>
                      <a14:imgEffect>
                        <a14:saturation sat="200000"/>
                      </a14:imgEffect>
                    </a14:imgLayer>
                  </a14:imgProps>
                </a:ext>
                <a:ext uri="{28A0092B-C50C-407E-A947-70E740481C1C}">
                  <a14:useLocalDpi xmlns:a14="http://schemas.microsoft.com/office/drawing/2010/main"/>
                </a:ext>
              </a:extLst>
            </a:blip>
            <a:srcRect/>
            <a:stretch/>
          </p:blipFill>
          <p:spPr>
            <a:xfrm>
              <a:off x="2368724" y="2654736"/>
              <a:ext cx="4935970" cy="1686412"/>
            </a:xfrm>
            <a:prstGeom prst="rect">
              <a:avLst/>
            </a:prstGeom>
            <a:effectLst>
              <a:outerShdw blurRad="50800" dist="38100" dir="2700000" algn="tl" rotWithShape="0">
                <a:prstClr val="black">
                  <a:alpha val="40000"/>
                </a:prstClr>
              </a:outerShdw>
            </a:effectLst>
          </p:spPr>
        </p:pic>
      </p:grpSp>
      <p:pic>
        <p:nvPicPr>
          <p:cNvPr id="13" name="Picture 3" descr="E:\水墨图表素材\24252 (11).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5400000">
            <a:off x="3343018" y="3788737"/>
            <a:ext cx="5539548" cy="9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788439"/>
      </p:ext>
    </p:extLst>
  </p:cSld>
  <p:clrMapOvr>
    <a:masterClrMapping/>
  </p:clrMapOvr>
  <mc:AlternateContent xmlns:mc="http://schemas.openxmlformats.org/markup-compatibility/2006" xmlns:p14="http://schemas.microsoft.com/office/powerpoint/2010/main">
    <mc:Choice Requires="p14">
      <p:transition spd="slow" p14:dur="1500" advTm="2881">
        <p:random/>
      </p:transition>
    </mc:Choice>
    <mc:Fallback xmlns="" xmlns:a14="http://schemas.microsoft.com/office/drawing/2010/main">
      <p:transition spd="slow" advTm="2881">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750"/>
                                        <p:tgtEl>
                                          <p:spTgt spid="11"/>
                                        </p:tgtEl>
                                      </p:cBhvr>
                                    </p:animEffect>
                                  </p:childTnLst>
                                </p:cTn>
                              </p:par>
                              <p:par>
                                <p:cTn id="17" presetID="2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5900"/>
                    </a14:imgEffect>
                    <a14:imgEffect>
                      <a14:brightnessContrast bright="1000"/>
                    </a14:imgEffect>
                  </a14:imgLayer>
                </a14:imgProps>
              </a:ext>
              <a:ext uri="{28A0092B-C50C-407E-A947-70E740481C1C}">
                <a14:useLocalDpi xmlns:a14="http://schemas.microsoft.com/office/drawing/2010/main"/>
              </a:ext>
            </a:extLst>
          </a:blip>
          <a:srcRect/>
          <a:stretch/>
        </p:blipFill>
        <p:spPr>
          <a:xfrm>
            <a:off x="0" y="3187341"/>
            <a:ext cx="12195904" cy="3657600"/>
          </a:xfrm>
          <a:prstGeom prst="rect">
            <a:avLst/>
          </a:prstGeom>
        </p:spPr>
      </p:pic>
      <p:grpSp>
        <p:nvGrpSpPr>
          <p:cNvPr id="2" name="组合 1"/>
          <p:cNvGrpSpPr/>
          <p:nvPr/>
        </p:nvGrpSpPr>
        <p:grpSpPr>
          <a:xfrm>
            <a:off x="2298884" y="165494"/>
            <a:ext cx="8152447" cy="1041072"/>
            <a:chOff x="-1116492" y="-72767"/>
            <a:chExt cx="8152447" cy="1041072"/>
          </a:xfrm>
        </p:grpSpPr>
        <p:pic>
          <p:nvPicPr>
            <p:cNvPr id="3" name="Picture 3" descr="E:\水墨图表素材\24252 (1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16492" y="-72767"/>
              <a:ext cx="8152447" cy="104107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180150" y="109959"/>
              <a:ext cx="3174129" cy="523220"/>
            </a:xfrm>
            <a:prstGeom prst="rect">
              <a:avLst/>
            </a:prstGeom>
            <a:noFill/>
          </p:spPr>
          <p:txBody>
            <a:bodyPr wrap="square" rtlCol="0">
              <a:spAutoFit/>
            </a:bodyPr>
            <a:lstStyle/>
            <a:p>
              <a:pPr algn="ctr"/>
              <a:r>
                <a:rPr lang="zh-CN" altLang="en-US" sz="2800" dirty="0" smtClean="0">
                  <a:solidFill>
                    <a:schemeClr val="bg1"/>
                  </a:solidFill>
                  <a:latin typeface="华文行楷" panose="02010800040101010101" pitchFamily="2" charset="-122"/>
                  <a:ea typeface="华文行楷" panose="02010800040101010101" pitchFamily="2" charset="-122"/>
                </a:rPr>
                <a:t>汉朝</a:t>
              </a:r>
              <a:r>
                <a:rPr lang="en-US" altLang="zh-CN" sz="2800" dirty="0" smtClean="0">
                  <a:solidFill>
                    <a:schemeClr val="bg1"/>
                  </a:solidFill>
                  <a:latin typeface="华文行楷" panose="02010800040101010101" pitchFamily="2" charset="-122"/>
                  <a:ea typeface="华文行楷" panose="02010800040101010101" pitchFamily="2" charset="-122"/>
                </a:rPr>
                <a:t>—</a:t>
              </a:r>
              <a:r>
                <a:rPr lang="zh-CN" altLang="en-US" sz="2800" dirty="0" smtClean="0">
                  <a:solidFill>
                    <a:schemeClr val="bg1"/>
                  </a:solidFill>
                  <a:latin typeface="华文行楷" panose="02010800040101010101" pitchFamily="2" charset="-122"/>
                  <a:ea typeface="华文行楷" panose="02010800040101010101" pitchFamily="2" charset="-122"/>
                </a:rPr>
                <a:t>隶书</a:t>
              </a:r>
              <a:endParaRPr lang="zh-CN" altLang="en-US" sz="2800" dirty="0">
                <a:solidFill>
                  <a:schemeClr val="bg1"/>
                </a:solidFill>
                <a:latin typeface="华文行楷" panose="02010800040101010101" pitchFamily="2" charset="-122"/>
                <a:ea typeface="华文行楷" panose="02010800040101010101" pitchFamily="2" charset="-122"/>
              </a:endParaRPr>
            </a:p>
          </p:txBody>
        </p:sp>
      </p:grpSp>
      <p:grpSp>
        <p:nvGrpSpPr>
          <p:cNvPr id="12" name="组合 11"/>
          <p:cNvGrpSpPr/>
          <p:nvPr/>
        </p:nvGrpSpPr>
        <p:grpSpPr>
          <a:xfrm>
            <a:off x="6339270" y="1717484"/>
            <a:ext cx="5169255" cy="4185761"/>
            <a:chOff x="6326981" y="1601427"/>
            <a:chExt cx="5169255" cy="4185761"/>
          </a:xfrm>
        </p:grpSpPr>
        <p:sp>
          <p:nvSpPr>
            <p:cNvPr id="5" name="Text Box 5"/>
            <p:cNvSpPr txBox="1">
              <a:spLocks noChangeArrowheads="1"/>
            </p:cNvSpPr>
            <p:nvPr/>
          </p:nvSpPr>
          <p:spPr bwMode="auto">
            <a:xfrm>
              <a:off x="6326981" y="1601427"/>
              <a:ext cx="5169255" cy="4185761"/>
            </a:xfrm>
            <a:prstGeom prst="rect">
              <a:avLst/>
            </a:prstGeom>
            <a:solidFill>
              <a:schemeClr val="bg1"/>
            </a:solidFill>
            <a:ln>
              <a:noFill/>
            </a:ln>
            <a:effectLst>
              <a:outerShdw blurRad="50800" dist="38100" dir="2700000" algn="tl" rotWithShape="0">
                <a:prstClr val="black">
                  <a:alpha val="40000"/>
                </a:prstClr>
              </a:outerShdw>
            </a:effectLst>
            <a:extLst/>
          </p:spPr>
          <p:txBody>
            <a:bodyPr wrap="square">
              <a:spAutoFit/>
            </a:bodyPr>
            <a:lstStyle/>
            <a:p>
              <a:pPr>
                <a:lnSpc>
                  <a:spcPct val="150000"/>
                </a:lnSpc>
              </a:pPr>
              <a:endParaRPr lang="en-US" altLang="zh-CN" sz="1400" dirty="0" smtClean="0">
                <a:latin typeface="楷体" panose="02010609060101010101" pitchFamily="49" charset="-122"/>
                <a:ea typeface="楷体" panose="02010609060101010101" pitchFamily="49" charset="-122"/>
              </a:endParaRPr>
            </a:p>
            <a:p>
              <a:pPr>
                <a:lnSpc>
                  <a:spcPct val="150000"/>
                </a:lnSpc>
              </a:pPr>
              <a:endParaRPr lang="en-US" altLang="zh-CN" sz="1400" dirty="0">
                <a:latin typeface="楷体" panose="02010609060101010101" pitchFamily="49" charset="-122"/>
                <a:ea typeface="楷体" panose="02010609060101010101" pitchFamily="49" charset="-122"/>
              </a:endParaRPr>
            </a:p>
            <a:p>
              <a:pPr>
                <a:lnSpc>
                  <a:spcPct val="150000"/>
                </a:lnSpc>
              </a:pPr>
              <a:endParaRPr lang="en-US" altLang="zh-CN" sz="1400" dirty="0" smtClean="0">
                <a:latin typeface="楷体" panose="02010609060101010101" pitchFamily="49" charset="-122"/>
                <a:ea typeface="楷体" panose="02010609060101010101" pitchFamily="49" charset="-122"/>
              </a:endParaRPr>
            </a:p>
            <a:p>
              <a:pPr>
                <a:lnSpc>
                  <a:spcPct val="150000"/>
                </a:lnSpc>
              </a:pPr>
              <a:endParaRPr lang="en-US" altLang="zh-CN" sz="1400" dirty="0">
                <a:latin typeface="楷体" panose="02010609060101010101" pitchFamily="49" charset="-122"/>
                <a:ea typeface="楷体" panose="02010609060101010101" pitchFamily="49" charset="-122"/>
              </a:endParaRPr>
            </a:p>
            <a:p>
              <a:pPr>
                <a:lnSpc>
                  <a:spcPct val="150000"/>
                </a:lnSpc>
              </a:pPr>
              <a:endParaRPr lang="en-US" altLang="zh-CN" sz="1400" dirty="0" smtClean="0">
                <a:latin typeface="楷体" panose="02010609060101010101" pitchFamily="49" charset="-122"/>
                <a:ea typeface="楷体" panose="02010609060101010101" pitchFamily="49" charset="-122"/>
              </a:endParaRPr>
            </a:p>
            <a:p>
              <a:pPr>
                <a:lnSpc>
                  <a:spcPct val="150000"/>
                </a:lnSpc>
              </a:pPr>
              <a:endParaRPr lang="en-US" altLang="zh-CN" sz="1400" dirty="0">
                <a:latin typeface="楷体" panose="02010609060101010101" pitchFamily="49" charset="-122"/>
                <a:ea typeface="楷体" panose="02010609060101010101" pitchFamily="49" charset="-122"/>
              </a:endParaRPr>
            </a:p>
            <a:p>
              <a:pPr>
                <a:lnSpc>
                  <a:spcPts val="2100"/>
                </a:lnSpc>
              </a:pPr>
              <a:r>
                <a:rPr lang="zh-CN" altLang="en-US" sz="1400" dirty="0" smtClean="0">
                  <a:latin typeface="楷体" panose="02010609060101010101" pitchFamily="49" charset="-122"/>
                  <a:ea typeface="楷体" panose="02010609060101010101" pitchFamily="49" charset="-122"/>
                </a:rPr>
                <a:t>隶书是</a:t>
              </a:r>
              <a:r>
                <a:rPr lang="zh-CN" altLang="en-US" sz="1400" dirty="0">
                  <a:latin typeface="楷体" panose="02010609060101010101" pitchFamily="49" charset="-122"/>
                  <a:ea typeface="楷体" panose="02010609060101010101" pitchFamily="49" charset="-122"/>
                </a:rPr>
                <a:t>在监狱里创造出来的字体。分“秦隶”（也叫“古隶”）和“汉隶”（也叫“今隶”），隶书的出现，是古代文字与书法的一大变革</a:t>
              </a:r>
              <a:r>
                <a:rPr lang="zh-CN" altLang="en-US" sz="1400" dirty="0" smtClean="0">
                  <a:latin typeface="楷体" panose="02010609060101010101" pitchFamily="49" charset="-122"/>
                  <a:ea typeface="楷体" panose="02010609060101010101" pitchFamily="49" charset="-122"/>
                </a:rPr>
                <a:t>。隶书</a:t>
              </a:r>
              <a:r>
                <a:rPr lang="zh-CN" altLang="en-US" sz="1400" dirty="0">
                  <a:latin typeface="楷体" panose="02010609060101010101" pitchFamily="49" charset="-122"/>
                  <a:ea typeface="楷体" panose="02010609060101010101" pitchFamily="49" charset="-122"/>
                </a:rPr>
                <a:t>是相对于篆书而言的，隶书之名源于东汉。隶书的出现是中国文字的又一次大改革，使中国的书法艺术进入了一个新的境界，是汉字演变史上的一个转折点，奠定了楷书的基础。隶书结体扁平、工整、精巧。到东汉时，撇、捺、点等画美化为向上挑起，轻重顿挫富有变化，具有书法艺术美。风格也趋多样化，极具艺术欣赏的价值。</a:t>
              </a:r>
            </a:p>
          </p:txBody>
        </p:sp>
        <p:pic>
          <p:nvPicPr>
            <p:cNvPr id="8" name="图片 7"/>
            <p:cNvPicPr>
              <a:picLocks noChangeAspect="1"/>
            </p:cNvPicPr>
            <p:nvPr/>
          </p:nvPicPr>
          <p:blipFill rotWithShape="1">
            <a:blip r:embed="rId5"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a:stretch/>
          </p:blipFill>
          <p:spPr>
            <a:xfrm>
              <a:off x="6489128" y="1640103"/>
              <a:ext cx="4844960" cy="1878796"/>
            </a:xfrm>
            <a:prstGeom prst="rect">
              <a:avLst/>
            </a:prstGeom>
            <a:effectLst>
              <a:outerShdw blurRad="50800" dist="38100" dir="8100000" algn="tr" rotWithShape="0">
                <a:prstClr val="black">
                  <a:alpha val="40000"/>
                </a:prstClr>
              </a:outerShdw>
            </a:effectLst>
          </p:spPr>
        </p:pic>
      </p:grpSp>
      <p:grpSp>
        <p:nvGrpSpPr>
          <p:cNvPr id="11" name="组合 10"/>
          <p:cNvGrpSpPr/>
          <p:nvPr/>
        </p:nvGrpSpPr>
        <p:grpSpPr>
          <a:xfrm>
            <a:off x="619535" y="1717485"/>
            <a:ext cx="5301589" cy="4185761"/>
            <a:chOff x="1797043" y="1538240"/>
            <a:chExt cx="5301589" cy="4185761"/>
          </a:xfrm>
        </p:grpSpPr>
        <p:sp>
          <p:nvSpPr>
            <p:cNvPr id="10" name="Text Box 5"/>
            <p:cNvSpPr txBox="1">
              <a:spLocks noChangeArrowheads="1"/>
            </p:cNvSpPr>
            <p:nvPr/>
          </p:nvSpPr>
          <p:spPr bwMode="auto">
            <a:xfrm>
              <a:off x="1797043" y="1538240"/>
              <a:ext cx="5301589" cy="4185761"/>
            </a:xfrm>
            <a:prstGeom prst="rect">
              <a:avLst/>
            </a:prstGeom>
            <a:solidFill>
              <a:schemeClr val="bg1"/>
            </a:solidFill>
            <a:ln>
              <a:noFill/>
            </a:ln>
            <a:effectLst>
              <a:outerShdw blurRad="50800" dist="38100" dir="2700000" algn="tl" rotWithShape="0">
                <a:prstClr val="black">
                  <a:alpha val="40000"/>
                </a:prstClr>
              </a:outerShdw>
            </a:effectLst>
            <a:extLst/>
          </p:spPr>
          <p:txBody>
            <a:bodyPr wrap="square">
              <a:spAutoFit/>
            </a:bodyPr>
            <a:lstStyle/>
            <a:p>
              <a:pPr>
                <a:lnSpc>
                  <a:spcPts val="2100"/>
                </a:lnSpc>
              </a:pPr>
              <a:r>
                <a:rPr lang="zh-CN" altLang="en-US" sz="1400" dirty="0" smtClean="0">
                  <a:latin typeface="楷体" panose="02010609060101010101" pitchFamily="49" charset="-122"/>
                  <a:ea typeface="楷体" panose="02010609060101010101" pitchFamily="49" charset="-122"/>
                </a:rPr>
                <a:t>隶书</a:t>
              </a:r>
              <a:r>
                <a:rPr lang="zh-CN" altLang="en-US" sz="1400" dirty="0">
                  <a:latin typeface="楷体" panose="02010609060101010101" pitchFamily="49" charset="-122"/>
                  <a:ea typeface="楷体" panose="02010609060101010101" pitchFamily="49" charset="-122"/>
                </a:rPr>
                <a:t>，有秦隶、汉隶等 </a:t>
              </a:r>
              <a:r>
                <a:rPr lang="en-US" altLang="zh-CN" sz="1400" dirty="0" smtClean="0">
                  <a:latin typeface="楷体" panose="02010609060101010101" pitchFamily="49" charset="-122"/>
                  <a:ea typeface="楷体" panose="02010609060101010101" pitchFamily="49" charset="-122"/>
                </a:rPr>
                <a:t> </a:t>
              </a:r>
              <a:r>
                <a:rPr lang="zh-CN" altLang="en-US" sz="1400" dirty="0">
                  <a:latin typeface="楷体" panose="02010609060101010101" pitchFamily="49" charset="-122"/>
                  <a:ea typeface="楷体" panose="02010609060101010101" pitchFamily="49" charset="-122"/>
                </a:rPr>
                <a:t>，一般认为由篆书发展而来，字形多呈宽扁，横画长而竖画短，讲究“蚕头雁尾”、“一波三折”</a:t>
              </a:r>
              <a:r>
                <a:rPr lang="zh-CN" altLang="en-US" sz="1400" dirty="0" smtClean="0">
                  <a:latin typeface="楷体" panose="02010609060101010101" pitchFamily="49" charset="-122"/>
                  <a:ea typeface="楷体" panose="02010609060101010101" pitchFamily="49" charset="-122"/>
                </a:rPr>
                <a:t>。根据</a:t>
              </a:r>
              <a:r>
                <a:rPr lang="zh-CN" altLang="en-US" sz="1400" dirty="0">
                  <a:latin typeface="楷体" panose="02010609060101010101" pitchFamily="49" charset="-122"/>
                  <a:ea typeface="楷体" panose="02010609060101010101" pitchFamily="49" charset="-122"/>
                </a:rPr>
                <a:t>出土简牍，隶书始创于秦朝，传说程邈作隶，汉隶在东汉时期达到顶峰，上承篆书传统，下开魏晋、南北朝，对后世书法有不可小觑的影响，书法界有“汉隶唐楷”之称。隶书也叫</a:t>
              </a:r>
              <a:r>
                <a:rPr lang="zh-CN" altLang="en-US" sz="1400" dirty="0" smtClean="0">
                  <a:latin typeface="楷体" panose="02010609060101010101" pitchFamily="49" charset="-122"/>
                  <a:ea typeface="楷体" panose="02010609060101010101" pitchFamily="49" charset="-122"/>
                </a:rPr>
                <a:t>“隶字”，“古书”</a:t>
              </a:r>
              <a:r>
                <a:rPr lang="zh-CN" altLang="en-US" sz="1400" dirty="0">
                  <a:latin typeface="楷体" panose="02010609060101010101" pitchFamily="49" charset="-122"/>
                  <a:ea typeface="楷体" panose="02010609060101010101" pitchFamily="49" charset="-122"/>
                </a:rPr>
                <a:t>。是在篆书基础上，为适应书写便捷的需要产生的字体。就小篆加以简化，又把小篆匀圆的线条变成平直方正的笔画，便于书写</a:t>
              </a:r>
              <a:r>
                <a:rPr lang="zh-CN" altLang="en-US" sz="1400" dirty="0" smtClean="0">
                  <a:latin typeface="楷体" panose="02010609060101010101" pitchFamily="49" charset="-122"/>
                  <a:ea typeface="楷体" panose="02010609060101010101" pitchFamily="49" charset="-122"/>
                </a:rPr>
                <a:t>。</a:t>
              </a:r>
              <a:endParaRPr lang="en-US" altLang="zh-CN" sz="1400" dirty="0" smtClean="0">
                <a:latin typeface="楷体" panose="02010609060101010101" pitchFamily="49" charset="-122"/>
                <a:ea typeface="楷体" panose="02010609060101010101" pitchFamily="49" charset="-122"/>
              </a:endParaRPr>
            </a:p>
            <a:p>
              <a:pPr>
                <a:lnSpc>
                  <a:spcPct val="150000"/>
                </a:lnSpc>
              </a:pPr>
              <a:endParaRPr lang="en-US" altLang="zh-CN" sz="1400" dirty="0">
                <a:latin typeface="楷体" panose="02010609060101010101" pitchFamily="49" charset="-122"/>
                <a:ea typeface="楷体" panose="02010609060101010101" pitchFamily="49" charset="-122"/>
              </a:endParaRPr>
            </a:p>
            <a:p>
              <a:pPr>
                <a:lnSpc>
                  <a:spcPct val="150000"/>
                </a:lnSpc>
              </a:pPr>
              <a:endParaRPr lang="en-US" altLang="zh-CN" sz="1400" dirty="0" smtClean="0">
                <a:latin typeface="楷体" panose="02010609060101010101" pitchFamily="49" charset="-122"/>
                <a:ea typeface="楷体" panose="02010609060101010101" pitchFamily="49" charset="-122"/>
              </a:endParaRPr>
            </a:p>
            <a:p>
              <a:pPr>
                <a:lnSpc>
                  <a:spcPct val="150000"/>
                </a:lnSpc>
              </a:pPr>
              <a:endParaRPr lang="en-US" altLang="zh-CN" sz="1400" dirty="0">
                <a:latin typeface="楷体" panose="02010609060101010101" pitchFamily="49" charset="-122"/>
                <a:ea typeface="楷体" panose="02010609060101010101" pitchFamily="49" charset="-122"/>
              </a:endParaRPr>
            </a:p>
            <a:p>
              <a:pPr>
                <a:lnSpc>
                  <a:spcPct val="150000"/>
                </a:lnSpc>
              </a:pPr>
              <a:endParaRPr lang="en-US" altLang="zh-CN" sz="1400" dirty="0" smtClean="0">
                <a:latin typeface="楷体" panose="02010609060101010101" pitchFamily="49" charset="-122"/>
                <a:ea typeface="楷体" panose="02010609060101010101" pitchFamily="49" charset="-122"/>
              </a:endParaRPr>
            </a:p>
            <a:p>
              <a:pPr>
                <a:lnSpc>
                  <a:spcPct val="150000"/>
                </a:lnSpc>
              </a:pPr>
              <a:endParaRPr lang="en-US" altLang="zh-CN" sz="1400" dirty="0" smtClean="0">
                <a:latin typeface="楷体" panose="02010609060101010101" pitchFamily="49" charset="-122"/>
                <a:ea typeface="楷体" panose="02010609060101010101" pitchFamily="49" charset="-122"/>
              </a:endParaRPr>
            </a:p>
            <a:p>
              <a:pPr>
                <a:lnSpc>
                  <a:spcPct val="150000"/>
                </a:lnSpc>
              </a:pPr>
              <a:endParaRPr lang="en-US" altLang="zh-CN" sz="1400" dirty="0">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rotWithShape="1">
            <a:blip r:embed="rId6" cstate="screen">
              <a:extLst>
                <a:ext uri="{BEBA8EAE-BF5A-486C-A8C5-ECC9F3942E4B}">
                  <a14:imgProps xmlns:a14="http://schemas.microsoft.com/office/drawing/2010/main">
                    <a14:imgLayer>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p:blipFill>
          <p:spPr>
            <a:xfrm>
              <a:off x="2076509" y="3805988"/>
              <a:ext cx="4742656" cy="1794357"/>
            </a:xfrm>
            <a:prstGeom prst="rect">
              <a:avLst/>
            </a:prstGeom>
            <a:effectLst>
              <a:outerShdw blurRad="50800" dist="38100" dir="8100000" algn="tr" rotWithShape="0">
                <a:prstClr val="black">
                  <a:alpha val="40000"/>
                </a:prstClr>
              </a:outerShdw>
            </a:effectLst>
          </p:spPr>
        </p:pic>
      </p:grpSp>
      <p:pic>
        <p:nvPicPr>
          <p:cNvPr id="13" name="Picture 3" descr="E:\水墨图表素材\24252 (11).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5400000">
            <a:off x="3375102" y="3788736"/>
            <a:ext cx="5539548" cy="9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219903"/>
      </p:ext>
    </p:extLst>
  </p:cSld>
  <p:clrMapOvr>
    <a:masterClrMapping/>
  </p:clrMapOvr>
  <mc:AlternateContent xmlns:mc="http://schemas.openxmlformats.org/markup-compatibility/2006" xmlns:p14="http://schemas.microsoft.com/office/powerpoint/2010/main">
    <mc:Choice Requires="p14">
      <p:transition spd="slow" p14:dur="1500" advTm="2930">
        <p:random/>
      </p:transition>
    </mc:Choice>
    <mc:Fallback xmlns="" xmlns:a14="http://schemas.microsoft.com/office/drawing/2010/main">
      <p:transition spd="slow" advTm="293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750"/>
                                        <p:tgtEl>
                                          <p:spTgt spid="11"/>
                                        </p:tgtEl>
                                      </p:cBhvr>
                                    </p:animEffect>
                                  </p:childTnLst>
                                </p:cTn>
                              </p:par>
                              <p:par>
                                <p:cTn id="17" presetID="22" presetClass="entr" presetSubtype="2"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5900"/>
                    </a14:imgEffect>
                    <a14:imgEffect>
                      <a14:brightnessContrast bright="1000"/>
                    </a14:imgEffect>
                  </a14:imgLayer>
                </a14:imgProps>
              </a:ext>
              <a:ext uri="{28A0092B-C50C-407E-A947-70E740481C1C}">
                <a14:useLocalDpi xmlns:a14="http://schemas.microsoft.com/office/drawing/2010/main"/>
              </a:ext>
            </a:extLst>
          </a:blip>
          <a:srcRect/>
          <a:stretch/>
        </p:blipFill>
        <p:spPr>
          <a:xfrm>
            <a:off x="0" y="3187341"/>
            <a:ext cx="12195904" cy="3657600"/>
          </a:xfrm>
          <a:prstGeom prst="rect">
            <a:avLst/>
          </a:prstGeom>
        </p:spPr>
      </p:pic>
      <p:grpSp>
        <p:nvGrpSpPr>
          <p:cNvPr id="2" name="组合 1"/>
          <p:cNvGrpSpPr/>
          <p:nvPr/>
        </p:nvGrpSpPr>
        <p:grpSpPr>
          <a:xfrm>
            <a:off x="2298884" y="165494"/>
            <a:ext cx="8152447" cy="1041072"/>
            <a:chOff x="-1116492" y="-72767"/>
            <a:chExt cx="8152447" cy="1041072"/>
          </a:xfrm>
        </p:grpSpPr>
        <p:pic>
          <p:nvPicPr>
            <p:cNvPr id="3" name="Picture 3" descr="E:\水墨图表素材\24252 (1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16492" y="-72767"/>
              <a:ext cx="8152447" cy="104107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482856" y="121991"/>
              <a:ext cx="4186990" cy="523220"/>
            </a:xfrm>
            <a:prstGeom prst="rect">
              <a:avLst/>
            </a:prstGeom>
            <a:noFill/>
          </p:spPr>
          <p:txBody>
            <a:bodyPr wrap="square" rtlCol="0">
              <a:spAutoFit/>
            </a:bodyPr>
            <a:lstStyle/>
            <a:p>
              <a:pPr algn="ctr"/>
              <a:r>
                <a:rPr lang="zh-CN" altLang="en-US" sz="2800" dirty="0" smtClean="0">
                  <a:solidFill>
                    <a:schemeClr val="bg1"/>
                  </a:solidFill>
                  <a:latin typeface="华文行楷" panose="02010800040101010101" pitchFamily="2" charset="-122"/>
                  <a:ea typeface="华文行楷" panose="02010800040101010101" pitchFamily="2" charset="-122"/>
                </a:rPr>
                <a:t>魏晋</a:t>
              </a:r>
              <a:r>
                <a:rPr lang="en-US" altLang="zh-CN" sz="2800" dirty="0" smtClean="0">
                  <a:solidFill>
                    <a:schemeClr val="bg1"/>
                  </a:solidFill>
                  <a:latin typeface="华文行楷" panose="02010800040101010101" pitchFamily="2" charset="-122"/>
                  <a:ea typeface="华文行楷" panose="02010800040101010101" pitchFamily="2" charset="-122"/>
                </a:rPr>
                <a:t>—</a:t>
              </a:r>
              <a:r>
                <a:rPr lang="zh-CN" altLang="en-US" sz="2800" dirty="0" smtClean="0">
                  <a:solidFill>
                    <a:schemeClr val="bg1"/>
                  </a:solidFill>
                  <a:latin typeface="华文行楷" panose="02010800040101010101" pitchFamily="2" charset="-122"/>
                  <a:ea typeface="华文行楷" panose="02010800040101010101" pitchFamily="2" charset="-122"/>
                </a:rPr>
                <a:t>楷书</a:t>
              </a:r>
              <a:r>
                <a:rPr lang="zh-CN" altLang="en-US" sz="2800" dirty="0">
                  <a:solidFill>
                    <a:schemeClr val="bg1"/>
                  </a:solidFill>
                  <a:latin typeface="华文行楷" panose="02010800040101010101" pitchFamily="2" charset="-122"/>
                  <a:ea typeface="华文行楷" panose="02010800040101010101" pitchFamily="2" charset="-122"/>
                </a:rPr>
                <a:t>、行书、</a:t>
              </a:r>
              <a:r>
                <a:rPr lang="zh-CN" altLang="en-US" sz="2800" dirty="0" smtClean="0">
                  <a:solidFill>
                    <a:schemeClr val="bg1"/>
                  </a:solidFill>
                  <a:latin typeface="华文行楷" panose="02010800040101010101" pitchFamily="2" charset="-122"/>
                  <a:ea typeface="华文行楷" panose="02010800040101010101" pitchFamily="2" charset="-122"/>
                </a:rPr>
                <a:t>草书</a:t>
              </a:r>
              <a:endParaRPr lang="zh-CN" altLang="en-US" sz="2800" dirty="0">
                <a:solidFill>
                  <a:schemeClr val="bg1"/>
                </a:solidFill>
                <a:latin typeface="华文行楷" panose="02010800040101010101" pitchFamily="2" charset="-122"/>
                <a:ea typeface="华文行楷" panose="02010800040101010101" pitchFamily="2" charset="-122"/>
              </a:endParaRPr>
            </a:p>
          </p:txBody>
        </p:sp>
      </p:grpSp>
      <p:sp>
        <p:nvSpPr>
          <p:cNvPr id="7" name="Rectangle 1"/>
          <p:cNvSpPr>
            <a:spLocks noChangeArrowheads="1"/>
          </p:cNvSpPr>
          <p:nvPr/>
        </p:nvSpPr>
        <p:spPr bwMode="auto">
          <a:xfrm>
            <a:off x="0" y="-1846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smtClean="0">
              <a:ln>
                <a:noFill/>
              </a:ln>
              <a:solidFill>
                <a:schemeClr val="tx1"/>
              </a:solidFill>
              <a:effectLst/>
              <a:latin typeface="Arial" panose="020B0604020202020204" pitchFamily="34" charset="0"/>
            </a:endParaRPr>
          </a:p>
        </p:txBody>
      </p:sp>
      <p:grpSp>
        <p:nvGrpSpPr>
          <p:cNvPr id="15" name="组合 14"/>
          <p:cNvGrpSpPr/>
          <p:nvPr/>
        </p:nvGrpSpPr>
        <p:grpSpPr>
          <a:xfrm>
            <a:off x="612170" y="1404850"/>
            <a:ext cx="5315389" cy="4708981"/>
            <a:chOff x="612170" y="1420892"/>
            <a:chExt cx="5315389" cy="4708981"/>
          </a:xfrm>
        </p:grpSpPr>
        <p:sp>
          <p:nvSpPr>
            <p:cNvPr id="6" name="Text Box 5"/>
            <p:cNvSpPr txBox="1">
              <a:spLocks noChangeArrowheads="1"/>
            </p:cNvSpPr>
            <p:nvPr/>
          </p:nvSpPr>
          <p:spPr bwMode="auto">
            <a:xfrm>
              <a:off x="612170" y="1420892"/>
              <a:ext cx="5315389" cy="4708981"/>
            </a:xfrm>
            <a:prstGeom prst="rect">
              <a:avLst/>
            </a:prstGeom>
            <a:solidFill>
              <a:schemeClr val="bg1"/>
            </a:solidFill>
            <a:ln>
              <a:noFill/>
            </a:ln>
            <a:effectLst>
              <a:outerShdw blurRad="50800" dist="38100" dir="8100000" algn="tr" rotWithShape="0">
                <a:prstClr val="black">
                  <a:alpha val="40000"/>
                </a:prstClr>
              </a:outerShdw>
            </a:effectLst>
            <a:extLst/>
          </p:spPr>
          <p:txBody>
            <a:bodyPr wrap="square">
              <a:spAutoFit/>
            </a:bodyPr>
            <a:lstStyle/>
            <a:p>
              <a:pPr lvl="0" eaLnBrk="0" fontAlgn="base" hangingPunct="0">
                <a:spcBef>
                  <a:spcPct val="0"/>
                </a:spcBef>
                <a:spcAft>
                  <a:spcPct val="0"/>
                </a:spcAft>
              </a:pPr>
              <a:endParaRPr lang="en-US" altLang="zh-CN" sz="1600" b="1" dirty="0" smtClean="0">
                <a:latin typeface="楷体" panose="02010609060101010101" pitchFamily="49" charset="-122"/>
                <a:ea typeface="楷体" panose="02010609060101010101" pitchFamily="49" charset="-122"/>
              </a:endParaRPr>
            </a:p>
            <a:p>
              <a:pPr lvl="0" eaLnBrk="0" fontAlgn="base" hangingPunct="0">
                <a:spcBef>
                  <a:spcPct val="0"/>
                </a:spcBef>
                <a:spcAft>
                  <a:spcPct val="0"/>
                </a:spcAft>
              </a:pPr>
              <a:endParaRPr lang="en-US" altLang="zh-CN" sz="1600" b="1" dirty="0">
                <a:latin typeface="楷体" panose="02010609060101010101" pitchFamily="49" charset="-122"/>
                <a:ea typeface="楷体" panose="02010609060101010101" pitchFamily="49" charset="-122"/>
              </a:endParaRPr>
            </a:p>
            <a:p>
              <a:pPr lvl="0" eaLnBrk="0" fontAlgn="base" hangingPunct="0">
                <a:spcBef>
                  <a:spcPct val="0"/>
                </a:spcBef>
                <a:spcAft>
                  <a:spcPct val="0"/>
                </a:spcAft>
              </a:pPr>
              <a:endParaRPr lang="en-US" altLang="zh-CN" sz="1600" b="1" dirty="0" smtClean="0">
                <a:latin typeface="楷体" panose="02010609060101010101" pitchFamily="49" charset="-122"/>
                <a:ea typeface="楷体" panose="02010609060101010101" pitchFamily="49" charset="-122"/>
              </a:endParaRPr>
            </a:p>
            <a:p>
              <a:pPr lvl="0" eaLnBrk="0" fontAlgn="base" hangingPunct="0">
                <a:spcBef>
                  <a:spcPct val="0"/>
                </a:spcBef>
                <a:spcAft>
                  <a:spcPct val="0"/>
                </a:spcAft>
              </a:pPr>
              <a:endParaRPr lang="en-US" altLang="zh-CN" sz="1600" b="1" dirty="0">
                <a:latin typeface="楷体" panose="02010609060101010101" pitchFamily="49" charset="-122"/>
                <a:ea typeface="楷体" panose="02010609060101010101" pitchFamily="49" charset="-122"/>
              </a:endParaRPr>
            </a:p>
            <a:p>
              <a:pPr lvl="0" eaLnBrk="0" fontAlgn="base" hangingPunct="0">
                <a:spcBef>
                  <a:spcPct val="0"/>
                </a:spcBef>
                <a:spcAft>
                  <a:spcPct val="0"/>
                </a:spcAft>
              </a:pPr>
              <a:endParaRPr lang="en-US" altLang="zh-CN" sz="1600" b="1" dirty="0" smtClean="0">
                <a:latin typeface="楷体" panose="02010609060101010101" pitchFamily="49" charset="-122"/>
                <a:ea typeface="楷体" panose="02010609060101010101" pitchFamily="49" charset="-122"/>
              </a:endParaRPr>
            </a:p>
            <a:p>
              <a:pPr lvl="0" eaLnBrk="0" fontAlgn="base" hangingPunct="0">
                <a:spcBef>
                  <a:spcPct val="0"/>
                </a:spcBef>
                <a:spcAft>
                  <a:spcPct val="0"/>
                </a:spcAft>
              </a:pPr>
              <a:endParaRPr lang="en-US" altLang="zh-CN" sz="1600" b="1" dirty="0">
                <a:latin typeface="楷体" panose="02010609060101010101" pitchFamily="49" charset="-122"/>
                <a:ea typeface="楷体" panose="02010609060101010101" pitchFamily="49" charset="-122"/>
              </a:endParaRPr>
            </a:p>
            <a:p>
              <a:pPr lvl="0" eaLnBrk="0" fontAlgn="base" hangingPunct="0">
                <a:spcBef>
                  <a:spcPct val="0"/>
                </a:spcBef>
                <a:spcAft>
                  <a:spcPct val="0"/>
                </a:spcAft>
              </a:pPr>
              <a:endParaRPr lang="en-US" altLang="zh-CN" sz="1600" b="1" dirty="0" smtClean="0">
                <a:latin typeface="楷体" panose="02010609060101010101" pitchFamily="49" charset="-122"/>
                <a:ea typeface="楷体" panose="02010609060101010101" pitchFamily="49" charset="-122"/>
              </a:endParaRPr>
            </a:p>
            <a:p>
              <a:pPr lvl="0" eaLnBrk="0" fontAlgn="base" hangingPunct="0">
                <a:spcBef>
                  <a:spcPct val="0"/>
                </a:spcBef>
                <a:spcAft>
                  <a:spcPct val="0"/>
                </a:spcAft>
              </a:pPr>
              <a:endParaRPr lang="en-US" altLang="zh-CN" sz="1600" b="1" dirty="0">
                <a:latin typeface="楷体" panose="02010609060101010101" pitchFamily="49" charset="-122"/>
                <a:ea typeface="楷体" panose="02010609060101010101" pitchFamily="49" charset="-122"/>
              </a:endParaRPr>
            </a:p>
            <a:p>
              <a:pPr lvl="0" eaLnBrk="0" fontAlgn="base" hangingPunct="0">
                <a:spcBef>
                  <a:spcPct val="0"/>
                </a:spcBef>
                <a:spcAft>
                  <a:spcPct val="0"/>
                </a:spcAft>
              </a:pPr>
              <a:r>
                <a:rPr lang="zh-CN" altLang="en-US" sz="1600" b="1" dirty="0" smtClean="0">
                  <a:latin typeface="楷体" panose="02010609060101010101" pitchFamily="49" charset="-122"/>
                  <a:ea typeface="楷体" panose="02010609060101010101" pitchFamily="49" charset="-122"/>
                </a:rPr>
                <a:t>楷书</a:t>
              </a:r>
              <a:r>
                <a:rPr lang="zh-CN" altLang="en-US" sz="1400" dirty="0">
                  <a:latin typeface="楷体" panose="02010609060101010101" pitchFamily="49" charset="-122"/>
                  <a:ea typeface="楷体" panose="02010609060101010101" pitchFamily="49" charset="-122"/>
                </a:rPr>
                <a:t>也叫正楷、真书、正书。从程邈创立的隶书逐渐演变而来，更趋简化，</a:t>
              </a:r>
              <a:r>
                <a:rPr lang="zh-CN" altLang="en-US" sz="1400" dirty="0" smtClean="0">
                  <a:latin typeface="楷体" panose="02010609060101010101" pitchFamily="49" charset="-122"/>
                  <a:ea typeface="楷体" panose="02010609060101010101" pitchFamily="49" charset="-122"/>
                </a:rPr>
                <a:t>横平</a:t>
              </a:r>
              <a:r>
                <a:rPr lang="zh-CN" altLang="en-US" sz="1400" dirty="0">
                  <a:latin typeface="楷体" panose="02010609060101010101" pitchFamily="49" charset="-122"/>
                  <a:ea typeface="楷体" panose="02010609060101010101" pitchFamily="49" charset="-122"/>
                </a:rPr>
                <a:t>竖直。</a:t>
              </a:r>
              <a:r>
                <a:rPr lang="en-US" altLang="zh-CN" sz="1400" dirty="0">
                  <a:latin typeface="楷体" panose="02010609060101010101" pitchFamily="49" charset="-122"/>
                  <a:ea typeface="楷体" panose="02010609060101010101" pitchFamily="49" charset="-122"/>
                </a:rPr>
                <a:t>《</a:t>
              </a:r>
              <a:r>
                <a:rPr lang="zh-CN" altLang="en-US" sz="1400" dirty="0">
                  <a:latin typeface="楷体" panose="02010609060101010101" pitchFamily="49" charset="-122"/>
                  <a:ea typeface="楷体" panose="02010609060101010101" pitchFamily="49" charset="-122"/>
                </a:rPr>
                <a:t>辞海</a:t>
              </a:r>
              <a:r>
                <a:rPr lang="en-US" altLang="zh-CN" sz="1400" dirty="0">
                  <a:latin typeface="楷体" panose="02010609060101010101" pitchFamily="49" charset="-122"/>
                  <a:ea typeface="楷体" panose="02010609060101010101" pitchFamily="49" charset="-122"/>
                </a:rPr>
                <a:t>》</a:t>
              </a:r>
              <a:r>
                <a:rPr lang="zh-CN" altLang="en-US" sz="1400" dirty="0">
                  <a:latin typeface="楷体" panose="02010609060101010101" pitchFamily="49" charset="-122"/>
                  <a:ea typeface="楷体" panose="02010609060101010101" pitchFamily="49" charset="-122"/>
                </a:rPr>
                <a:t>解释说它“形体方正，笔画平直，可作楷模。”故名楷书。始于汉末，通行至现代，长盛不衰。</a:t>
              </a:r>
            </a:p>
            <a:p>
              <a:pPr lvl="0" eaLnBrk="0" fontAlgn="base" hangingPunct="0">
                <a:spcBef>
                  <a:spcPct val="0"/>
                </a:spcBef>
                <a:spcAft>
                  <a:spcPct val="0"/>
                </a:spcAft>
              </a:pPr>
              <a:r>
                <a:rPr lang="zh-CN" altLang="en-US" sz="1400" dirty="0">
                  <a:latin typeface="楷体" panose="02010609060101010101" pitchFamily="49" charset="-122"/>
                  <a:ea typeface="楷体" panose="02010609060101010101" pitchFamily="49" charset="-122"/>
                </a:rPr>
                <a:t>楷书的产生，紧扣汉隶的规矩法度，而追求形体美的进一步发展，汉末、三国时期，汉字的书写逐渐变波、磔而为撇、捺、且有了“侧”（点）、“掠”（长撇）、“啄”（短撇）、“提”（直 钩）等笔画，使结构上更趋严整。如</a:t>
              </a:r>
              <a:r>
                <a:rPr lang="en-US" altLang="zh-CN" sz="1400" dirty="0">
                  <a:latin typeface="楷体" panose="02010609060101010101" pitchFamily="49" charset="-122"/>
                  <a:ea typeface="楷体" panose="02010609060101010101" pitchFamily="49" charset="-122"/>
                </a:rPr>
                <a:t>《</a:t>
              </a:r>
              <a:r>
                <a:rPr lang="zh-CN" altLang="en-US" sz="1400" dirty="0">
                  <a:latin typeface="楷体" panose="02010609060101010101" pitchFamily="49" charset="-122"/>
                  <a:ea typeface="楷体" panose="02010609060101010101" pitchFamily="49" charset="-122"/>
                </a:rPr>
                <a:t>武威医简</a:t>
              </a:r>
              <a:r>
                <a:rPr lang="en-US" altLang="zh-CN" sz="1400" dirty="0">
                  <a:latin typeface="楷体" panose="02010609060101010101" pitchFamily="49" charset="-122"/>
                  <a:ea typeface="楷体" panose="02010609060101010101" pitchFamily="49" charset="-122"/>
                </a:rPr>
                <a:t>》</a:t>
              </a:r>
              <a:r>
                <a:rPr lang="zh-CN" altLang="en-US" sz="1400" dirty="0">
                  <a:latin typeface="楷体" panose="02010609060101010101" pitchFamily="49" charset="-122"/>
                  <a:ea typeface="楷体" panose="02010609060101010101" pitchFamily="49" charset="-122"/>
                </a:rPr>
                <a:t>、</a:t>
              </a:r>
              <a:r>
                <a:rPr lang="en-US" altLang="zh-CN" sz="1400" dirty="0">
                  <a:latin typeface="楷体" panose="02010609060101010101" pitchFamily="49" charset="-122"/>
                  <a:ea typeface="楷体" panose="02010609060101010101" pitchFamily="49" charset="-122"/>
                </a:rPr>
                <a:t>《</a:t>
              </a:r>
              <a:r>
                <a:rPr lang="zh-CN" altLang="en-US" sz="1400" dirty="0">
                  <a:latin typeface="楷体" panose="02010609060101010101" pitchFamily="49" charset="-122"/>
                  <a:ea typeface="楷体" panose="02010609060101010101" pitchFamily="49" charset="-122"/>
                </a:rPr>
                <a:t>居延汉简</a:t>
              </a:r>
              <a:r>
                <a:rPr lang="en-US" altLang="zh-CN" sz="1400" dirty="0">
                  <a:latin typeface="楷体" panose="02010609060101010101" pitchFamily="49" charset="-122"/>
                  <a:ea typeface="楷体" panose="02010609060101010101" pitchFamily="49" charset="-122"/>
                </a:rPr>
                <a:t>》</a:t>
              </a:r>
              <a:r>
                <a:rPr lang="zh-CN" altLang="en-US" sz="1400" dirty="0">
                  <a:latin typeface="楷体" panose="02010609060101010101" pitchFamily="49" charset="-122"/>
                  <a:ea typeface="楷体" panose="02010609060101010101" pitchFamily="49" charset="-122"/>
                </a:rPr>
                <a:t>等。楷书的特点在于规矩整齐，是字体中的楷模，所以称为楷书，一直沿用至现代</a:t>
              </a:r>
              <a:r>
                <a:rPr lang="zh-CN" altLang="en-US" sz="1400" dirty="0" smtClean="0">
                  <a:latin typeface="楷体" panose="02010609060101010101" pitchFamily="49" charset="-122"/>
                  <a:ea typeface="楷体" panose="02010609060101010101" pitchFamily="49" charset="-122"/>
                </a:rPr>
                <a:t>。</a:t>
              </a:r>
              <a:endParaRPr lang="en-US" altLang="zh-CN" sz="1400" dirty="0" smtClean="0">
                <a:latin typeface="楷体" panose="02010609060101010101" pitchFamily="49" charset="-122"/>
                <a:ea typeface="楷体" panose="02010609060101010101" pitchFamily="49" charset="-122"/>
              </a:endParaRPr>
            </a:p>
            <a:p>
              <a:pPr lvl="0" eaLnBrk="0" fontAlgn="base" hangingPunct="0">
                <a:spcBef>
                  <a:spcPct val="0"/>
                </a:spcBef>
                <a:spcAft>
                  <a:spcPct val="0"/>
                </a:spcAft>
              </a:pPr>
              <a:r>
                <a:rPr lang="zh-CN" altLang="en-US" sz="1600" b="1" dirty="0" smtClean="0">
                  <a:latin typeface="楷体" panose="02010609060101010101" pitchFamily="49" charset="-122"/>
                  <a:ea typeface="楷体" panose="02010609060101010101" pitchFamily="49" charset="-122"/>
                </a:rPr>
                <a:t>草书</a:t>
              </a:r>
              <a:r>
                <a:rPr lang="zh-CN" altLang="en-US" sz="1400" dirty="0">
                  <a:latin typeface="楷体" panose="02010609060101010101" pitchFamily="49" charset="-122"/>
                  <a:ea typeface="楷体" panose="02010609060101010101" pitchFamily="49" charset="-122"/>
                </a:rPr>
                <a:t>的发展来看：草书发展可分为早期草书、章草和今草三大阶段</a:t>
              </a:r>
              <a:r>
                <a:rPr lang="zh-CN" altLang="en-US" sz="1400" dirty="0" smtClean="0">
                  <a:latin typeface="楷体" panose="02010609060101010101" pitchFamily="49" charset="-122"/>
                  <a:ea typeface="楷体" panose="02010609060101010101" pitchFamily="49" charset="-122"/>
                </a:rPr>
                <a:t>。早期</a:t>
              </a:r>
              <a:r>
                <a:rPr lang="zh-CN" altLang="en-US" sz="1400" dirty="0">
                  <a:latin typeface="楷体" panose="02010609060101010101" pitchFamily="49" charset="-122"/>
                  <a:ea typeface="楷体" panose="02010609060101010101" pitchFamily="49" charset="-122"/>
                </a:rPr>
                <a:t>草书是跟隶书平行的书体，一般称为隶草，实际上夹杂了一些篆草的形体</a:t>
              </a:r>
              <a:r>
                <a:rPr lang="zh-CN" altLang="en-US" sz="1400" dirty="0" smtClean="0">
                  <a:latin typeface="楷体" panose="02010609060101010101" pitchFamily="49" charset="-122"/>
                  <a:ea typeface="楷体" panose="02010609060101010101" pitchFamily="49" charset="-122"/>
                </a:rPr>
                <a:t>。</a:t>
              </a:r>
              <a:endParaRPr lang="en-US" altLang="zh-CN" sz="1400" dirty="0" smtClean="0">
                <a:latin typeface="楷体" panose="02010609060101010101" pitchFamily="49" charset="-122"/>
                <a:ea typeface="楷体" panose="02010609060101010101" pitchFamily="49" charset="-122"/>
              </a:endParaRPr>
            </a:p>
          </p:txBody>
        </p:sp>
        <p:pic>
          <p:nvPicPr>
            <p:cNvPr id="8" name="图片 7"/>
            <p:cNvPicPr>
              <a:picLocks noChangeAspect="1"/>
            </p:cNvPicPr>
            <p:nvPr/>
          </p:nvPicPr>
          <p:blipFill rotWithShape="1">
            <a:blip r:embed="rId5" cstate="screen">
              <a:extLst>
                <a:ext uri="{BEBA8EAE-BF5A-486C-A8C5-ECC9F3942E4B}">
                  <a14:imgProps xmlns:a14="http://schemas.microsoft.com/office/drawing/2010/main">
                    <a14:imgLayer>
                      <a14:imgEffect>
                        <a14:colorTemperature colorTemp="8800"/>
                      </a14:imgEffect>
                    </a14:imgLayer>
                  </a14:imgProps>
                </a:ext>
                <a:ext uri="{28A0092B-C50C-407E-A947-70E740481C1C}">
                  <a14:useLocalDpi xmlns:a14="http://schemas.microsoft.com/office/drawing/2010/main"/>
                </a:ext>
              </a:extLst>
            </a:blip>
            <a:srcRect/>
            <a:stretch/>
          </p:blipFill>
          <p:spPr>
            <a:xfrm>
              <a:off x="613050" y="2409441"/>
              <a:ext cx="4220873" cy="941696"/>
            </a:xfrm>
            <a:prstGeom prst="rect">
              <a:avLst/>
            </a:prstGeom>
            <a:effectLst>
              <a:outerShdw blurRad="50800" dist="38100" dir="2700000" algn="tl" rotWithShape="0">
                <a:prstClr val="black">
                  <a:alpha val="40000"/>
                </a:prstClr>
              </a:outerShdw>
            </a:effectLst>
          </p:spPr>
        </p:pic>
        <p:pic>
          <p:nvPicPr>
            <p:cNvPr id="9" name="图片 8"/>
            <p:cNvPicPr>
              <a:picLocks noChangeAspect="1"/>
            </p:cNvPicPr>
            <p:nvPr/>
          </p:nvPicPr>
          <p:blipFill rotWithShape="1">
            <a:blip r:embed="rId6" cstate="screen">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rcRect/>
            <a:stretch/>
          </p:blipFill>
          <p:spPr>
            <a:xfrm>
              <a:off x="612170" y="1433692"/>
              <a:ext cx="4221753" cy="900752"/>
            </a:xfrm>
            <a:prstGeom prst="rect">
              <a:avLst/>
            </a:prstGeom>
            <a:effectLst>
              <a:outerShdw blurRad="50800" dist="38100" dir="2700000" algn="tl" rotWithShape="0">
                <a:prstClr val="black">
                  <a:alpha val="40000"/>
                </a:prstClr>
              </a:outerShdw>
            </a:effectLst>
          </p:spPr>
        </p:pic>
      </p:grpSp>
      <p:grpSp>
        <p:nvGrpSpPr>
          <p:cNvPr id="13" name="组合 12"/>
          <p:cNvGrpSpPr/>
          <p:nvPr/>
        </p:nvGrpSpPr>
        <p:grpSpPr>
          <a:xfrm>
            <a:off x="6579929" y="1451670"/>
            <a:ext cx="5197071" cy="4647426"/>
            <a:chOff x="6500541" y="1693508"/>
            <a:chExt cx="5197071" cy="4647426"/>
          </a:xfrm>
        </p:grpSpPr>
        <p:sp>
          <p:nvSpPr>
            <p:cNvPr id="12" name="Text Box 5"/>
            <p:cNvSpPr txBox="1">
              <a:spLocks noChangeArrowheads="1"/>
            </p:cNvSpPr>
            <p:nvPr/>
          </p:nvSpPr>
          <p:spPr bwMode="auto">
            <a:xfrm>
              <a:off x="6500541" y="1693508"/>
              <a:ext cx="5197071" cy="4647426"/>
            </a:xfrm>
            <a:prstGeom prst="rect">
              <a:avLst/>
            </a:prstGeom>
            <a:solidFill>
              <a:schemeClr val="bg1"/>
            </a:solidFill>
            <a:ln>
              <a:noFill/>
            </a:ln>
            <a:effectLst>
              <a:outerShdw blurRad="50800" dist="38100" dir="8100000" algn="tr" rotWithShape="0">
                <a:prstClr val="black">
                  <a:alpha val="40000"/>
                </a:prstClr>
              </a:outerShdw>
            </a:effectLst>
            <a:extLst/>
          </p:spPr>
          <p:txBody>
            <a:bodyPr wrap="square">
              <a:spAutoFit/>
            </a:bodyPr>
            <a:lstStyle/>
            <a:p>
              <a:pPr lvl="0" eaLnBrk="0" fontAlgn="base" hangingPunct="0">
                <a:spcBef>
                  <a:spcPct val="0"/>
                </a:spcBef>
                <a:spcAft>
                  <a:spcPct val="0"/>
                </a:spcAft>
              </a:pPr>
              <a:r>
                <a:rPr lang="zh-CN" altLang="en-US" sz="1600" b="1" dirty="0" smtClean="0">
                  <a:latin typeface="楷体" panose="02010609060101010101" pitchFamily="49" charset="-122"/>
                  <a:ea typeface="楷体" panose="02010609060101010101" pitchFamily="49" charset="-122"/>
                </a:rPr>
                <a:t>行书</a:t>
              </a:r>
              <a:r>
                <a:rPr lang="zh-CN" altLang="en-US" sz="1400" dirty="0">
                  <a:latin typeface="楷体" panose="02010609060101010101" pitchFamily="49" charset="-122"/>
                  <a:ea typeface="楷体" panose="02010609060101010101" pitchFamily="49" charset="-122"/>
                </a:rPr>
                <a:t>是介于楷书与草书之间的一种书体，大约出现在东汉末年</a:t>
              </a:r>
              <a:r>
                <a:rPr lang="zh-CN" altLang="en-US" sz="1400" dirty="0" smtClean="0">
                  <a:latin typeface="楷体" panose="02010609060101010101" pitchFamily="49" charset="-122"/>
                  <a:ea typeface="楷体" panose="02010609060101010101" pitchFamily="49" charset="-122"/>
                </a:rPr>
                <a:t>。</a:t>
              </a:r>
              <a:r>
                <a:rPr lang="zh-CN" altLang="en-US" sz="1400" dirty="0">
                  <a:latin typeface="楷体" panose="02010609060101010101" pitchFamily="49" charset="-122"/>
                  <a:ea typeface="楷体" panose="02010609060101010101" pitchFamily="49" charset="-122"/>
                </a:rPr>
                <a:t>它</a:t>
              </a:r>
              <a:r>
                <a:rPr lang="zh-CN" altLang="en-US" sz="1400" dirty="0" smtClean="0">
                  <a:latin typeface="楷体" panose="02010609060101010101" pitchFamily="49" charset="-122"/>
                  <a:ea typeface="楷体" panose="02010609060101010101" pitchFamily="49" charset="-122"/>
                </a:rPr>
                <a:t>是</a:t>
              </a:r>
              <a:r>
                <a:rPr lang="zh-CN" altLang="en-US" sz="1400" dirty="0">
                  <a:latin typeface="楷体" panose="02010609060101010101" pitchFamily="49" charset="-122"/>
                  <a:ea typeface="楷体" panose="02010609060101010101" pitchFamily="49" charset="-122"/>
                </a:rPr>
                <a:t>一种统称，分为行楷和行草两种。它在楷书的基础上发展起源的，介于楷书、草书之间的一种字体，是为了弥补楷书的书写速度太慢和草书的难于辨认而产生的。“行”是“行走”的意思，因此它不像草书那样潦草，也不像楷书那样端正。实质上它是楷书的草化或草书的楷化。楷法多于草法的叫“行楷”，草法多于楷法的叫“行草”</a:t>
              </a:r>
              <a:r>
                <a:rPr lang="zh-CN" altLang="en-US" sz="1400" dirty="0" smtClean="0">
                  <a:latin typeface="楷体" panose="02010609060101010101" pitchFamily="49" charset="-122"/>
                  <a:ea typeface="楷体" panose="02010609060101010101" pitchFamily="49" charset="-122"/>
                </a:rPr>
                <a:t>。</a:t>
              </a:r>
              <a:endParaRPr lang="en-US" altLang="zh-CN" sz="1400" dirty="0" smtClean="0">
                <a:latin typeface="楷体" panose="02010609060101010101" pitchFamily="49" charset="-122"/>
                <a:ea typeface="楷体" panose="02010609060101010101" pitchFamily="49" charset="-122"/>
              </a:endParaRPr>
            </a:p>
            <a:p>
              <a:pPr lvl="0" eaLnBrk="0" fontAlgn="base" hangingPunct="0">
                <a:spcBef>
                  <a:spcPct val="0"/>
                </a:spcBef>
                <a:spcAft>
                  <a:spcPct val="0"/>
                </a:spcAft>
              </a:pPr>
              <a:r>
                <a:rPr lang="zh-CN" altLang="en-US" sz="1400" dirty="0" smtClean="0">
                  <a:latin typeface="楷体" panose="02010609060101010101" pitchFamily="49" charset="-122"/>
                  <a:ea typeface="楷体" panose="02010609060101010101" pitchFamily="49" charset="-122"/>
                </a:rPr>
                <a:t>行书</a:t>
              </a:r>
              <a:r>
                <a:rPr lang="zh-CN" altLang="en-US" sz="1400" dirty="0">
                  <a:latin typeface="楷体" panose="02010609060101010101" pitchFamily="49" charset="-122"/>
                  <a:ea typeface="楷体" panose="02010609060101010101" pitchFamily="49" charset="-122"/>
                </a:rPr>
                <a:t>实用性和艺术性皆高，而楷书是文字符号，实用性高且见功夫；相比较而言，草书则是艺术性高，但是实用性显得相对不足</a:t>
              </a:r>
              <a:r>
                <a:rPr lang="zh-CN" altLang="en-US" sz="1400" dirty="0" smtClean="0">
                  <a:latin typeface="楷体" panose="02010609060101010101" pitchFamily="49" charset="-122"/>
                  <a:ea typeface="楷体" panose="02010609060101010101" pitchFamily="49" charset="-122"/>
                </a:rPr>
                <a:t>。</a:t>
              </a:r>
              <a:endParaRPr lang="en-US" altLang="zh-CN" sz="1400" dirty="0" smtClean="0">
                <a:latin typeface="楷体" panose="02010609060101010101" pitchFamily="49" charset="-122"/>
                <a:ea typeface="楷体" panose="02010609060101010101" pitchFamily="49" charset="-122"/>
              </a:endParaRPr>
            </a:p>
            <a:p>
              <a:pPr lvl="0" eaLnBrk="0" fontAlgn="base" hangingPunct="0">
                <a:spcBef>
                  <a:spcPct val="0"/>
                </a:spcBef>
                <a:spcAft>
                  <a:spcPct val="0"/>
                </a:spcAft>
              </a:pPr>
              <a:endParaRPr lang="en-US" altLang="zh-CN" sz="1400" dirty="0" smtClean="0">
                <a:latin typeface="楷体" panose="02010609060101010101" pitchFamily="49" charset="-122"/>
                <a:ea typeface="楷体" panose="02010609060101010101" pitchFamily="49" charset="-122"/>
              </a:endParaRPr>
            </a:p>
            <a:p>
              <a:pPr lvl="0" eaLnBrk="0" fontAlgn="base" hangingPunct="0">
                <a:spcBef>
                  <a:spcPct val="0"/>
                </a:spcBef>
                <a:spcAft>
                  <a:spcPct val="0"/>
                </a:spcAft>
              </a:pPr>
              <a:endParaRPr lang="en-US" altLang="zh-CN" sz="1400" dirty="0">
                <a:latin typeface="楷体" panose="02010609060101010101" pitchFamily="49" charset="-122"/>
                <a:ea typeface="楷体" panose="02010609060101010101" pitchFamily="49" charset="-122"/>
              </a:endParaRPr>
            </a:p>
            <a:p>
              <a:pPr lvl="0" eaLnBrk="0" fontAlgn="base" hangingPunct="0">
                <a:spcBef>
                  <a:spcPct val="0"/>
                </a:spcBef>
                <a:spcAft>
                  <a:spcPct val="0"/>
                </a:spcAft>
              </a:pPr>
              <a:endParaRPr lang="en-US" altLang="zh-CN" sz="1400" dirty="0" smtClean="0">
                <a:latin typeface="楷体" panose="02010609060101010101" pitchFamily="49" charset="-122"/>
                <a:ea typeface="楷体" panose="02010609060101010101" pitchFamily="49" charset="-122"/>
              </a:endParaRPr>
            </a:p>
            <a:p>
              <a:pPr lvl="0" eaLnBrk="0" fontAlgn="base" hangingPunct="0">
                <a:spcBef>
                  <a:spcPct val="0"/>
                </a:spcBef>
                <a:spcAft>
                  <a:spcPct val="0"/>
                </a:spcAft>
              </a:pPr>
              <a:endParaRPr lang="en-US" altLang="zh-CN" sz="1400" dirty="0">
                <a:latin typeface="楷体" panose="02010609060101010101" pitchFamily="49" charset="-122"/>
                <a:ea typeface="楷体" panose="02010609060101010101" pitchFamily="49" charset="-122"/>
              </a:endParaRPr>
            </a:p>
            <a:p>
              <a:pPr lvl="0" eaLnBrk="0" fontAlgn="base" hangingPunct="0">
                <a:spcBef>
                  <a:spcPct val="0"/>
                </a:spcBef>
                <a:spcAft>
                  <a:spcPct val="0"/>
                </a:spcAft>
              </a:pPr>
              <a:endParaRPr lang="en-US" altLang="zh-CN" sz="1400" dirty="0" smtClean="0">
                <a:latin typeface="楷体" panose="02010609060101010101" pitchFamily="49" charset="-122"/>
                <a:ea typeface="楷体" panose="02010609060101010101" pitchFamily="49" charset="-122"/>
              </a:endParaRPr>
            </a:p>
            <a:p>
              <a:pPr lvl="0" eaLnBrk="0" fontAlgn="base" hangingPunct="0">
                <a:spcBef>
                  <a:spcPct val="0"/>
                </a:spcBef>
                <a:spcAft>
                  <a:spcPct val="0"/>
                </a:spcAft>
              </a:pPr>
              <a:endParaRPr lang="en-US" altLang="zh-CN" sz="1400" dirty="0">
                <a:latin typeface="楷体" panose="02010609060101010101" pitchFamily="49" charset="-122"/>
                <a:ea typeface="楷体" panose="02010609060101010101" pitchFamily="49" charset="-122"/>
              </a:endParaRPr>
            </a:p>
            <a:p>
              <a:pPr lvl="0" eaLnBrk="0" fontAlgn="base" hangingPunct="0">
                <a:spcBef>
                  <a:spcPct val="0"/>
                </a:spcBef>
                <a:spcAft>
                  <a:spcPct val="0"/>
                </a:spcAft>
              </a:pPr>
              <a:endParaRPr lang="en-US" altLang="zh-CN" sz="1400" dirty="0" smtClean="0">
                <a:latin typeface="楷体" panose="02010609060101010101" pitchFamily="49" charset="-122"/>
                <a:ea typeface="楷体" panose="02010609060101010101" pitchFamily="49" charset="-122"/>
              </a:endParaRPr>
            </a:p>
            <a:p>
              <a:pPr lvl="0" eaLnBrk="0" fontAlgn="base" hangingPunct="0">
                <a:spcBef>
                  <a:spcPct val="0"/>
                </a:spcBef>
                <a:spcAft>
                  <a:spcPct val="0"/>
                </a:spcAft>
              </a:pPr>
              <a:endParaRPr lang="en-US" altLang="zh-CN" sz="1400" dirty="0">
                <a:latin typeface="楷体" panose="02010609060101010101" pitchFamily="49" charset="-122"/>
                <a:ea typeface="楷体" panose="02010609060101010101" pitchFamily="49" charset="-122"/>
              </a:endParaRPr>
            </a:p>
            <a:p>
              <a:pPr lvl="0" eaLnBrk="0" fontAlgn="base" hangingPunct="0">
                <a:spcBef>
                  <a:spcPct val="0"/>
                </a:spcBef>
                <a:spcAft>
                  <a:spcPct val="0"/>
                </a:spcAft>
              </a:pPr>
              <a:endParaRPr lang="en-US" altLang="zh-CN" sz="1400" dirty="0" smtClean="0">
                <a:latin typeface="楷体" panose="02010609060101010101" pitchFamily="49" charset="-122"/>
                <a:ea typeface="楷体" panose="02010609060101010101" pitchFamily="49" charset="-122"/>
              </a:endParaRPr>
            </a:p>
            <a:p>
              <a:pPr lvl="0" eaLnBrk="0" fontAlgn="base" hangingPunct="0">
                <a:spcBef>
                  <a:spcPct val="0"/>
                </a:spcBef>
                <a:spcAft>
                  <a:spcPct val="0"/>
                </a:spcAft>
              </a:pPr>
              <a:endParaRPr lang="en-US" altLang="zh-CN" sz="1400" dirty="0">
                <a:latin typeface="楷体" panose="02010609060101010101" pitchFamily="49" charset="-122"/>
                <a:ea typeface="楷体" panose="02010609060101010101" pitchFamily="49" charset="-122"/>
              </a:endParaRPr>
            </a:p>
            <a:p>
              <a:pPr lvl="0" eaLnBrk="0" fontAlgn="base" hangingPunct="0">
                <a:spcBef>
                  <a:spcPct val="0"/>
                </a:spcBef>
                <a:spcAft>
                  <a:spcPct val="0"/>
                </a:spcAft>
              </a:pPr>
              <a:endParaRPr lang="en-US" altLang="zh-CN" sz="1400" dirty="0" smtClean="0">
                <a:latin typeface="楷体" panose="02010609060101010101" pitchFamily="49" charset="-122"/>
                <a:ea typeface="楷体" panose="02010609060101010101" pitchFamily="49" charset="-122"/>
              </a:endParaRPr>
            </a:p>
          </p:txBody>
        </p:sp>
        <p:pic>
          <p:nvPicPr>
            <p:cNvPr id="10" name="图片 9"/>
            <p:cNvPicPr>
              <a:picLocks noChangeAspect="1"/>
            </p:cNvPicPr>
            <p:nvPr/>
          </p:nvPicPr>
          <p:blipFill rotWithShape="1">
            <a:blip r:embed="rId7" cstate="screen">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a:ext>
              </a:extLst>
            </a:blip>
            <a:srcRect/>
            <a:stretch/>
          </p:blipFill>
          <p:spPr>
            <a:xfrm>
              <a:off x="6615593" y="4127986"/>
              <a:ext cx="4966965" cy="1851316"/>
            </a:xfrm>
            <a:prstGeom prst="rect">
              <a:avLst/>
            </a:prstGeom>
            <a:effectLst>
              <a:outerShdw blurRad="50800" dist="38100" dir="2700000" algn="tl" rotWithShape="0">
                <a:prstClr val="black">
                  <a:alpha val="40000"/>
                </a:prstClr>
              </a:outerShdw>
            </a:effectLst>
          </p:spPr>
        </p:pic>
      </p:grpSp>
      <p:pic>
        <p:nvPicPr>
          <p:cNvPr id="16" name="Picture 3" descr="E:\水墨图表素材\24252 (11).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5400000">
            <a:off x="3375102" y="3788736"/>
            <a:ext cx="5539548" cy="9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819883"/>
      </p:ext>
    </p:extLst>
  </p:cSld>
  <p:clrMapOvr>
    <a:masterClrMapping/>
  </p:clrMapOvr>
  <mc:AlternateContent xmlns:mc="http://schemas.openxmlformats.org/markup-compatibility/2006" xmlns:p14="http://schemas.microsoft.com/office/powerpoint/2010/main">
    <mc:Choice Requires="p14">
      <p:transition spd="slow" p14:dur="1500" advTm="3142">
        <p:random/>
      </p:transition>
    </mc:Choice>
    <mc:Fallback xmlns="" xmlns:a14="http://schemas.microsoft.com/office/drawing/2010/main">
      <p:transition spd="slow" advTm="3142">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8"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750"/>
                                        <p:tgtEl>
                                          <p:spTgt spid="15"/>
                                        </p:tgtEl>
                                      </p:cBhvr>
                                    </p:animEffect>
                                  </p:childTnLst>
                                </p:cTn>
                              </p:par>
                              <p:par>
                                <p:cTn id="17" presetID="22" presetClass="entr" presetSubtype="2"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5900"/>
                    </a14:imgEffect>
                    <a14:imgEffect>
                      <a14:brightnessContrast bright="1000"/>
                    </a14:imgEffect>
                  </a14:imgLayer>
                </a14:imgProps>
              </a:ext>
              <a:ext uri="{28A0092B-C50C-407E-A947-70E740481C1C}">
                <a14:useLocalDpi xmlns:a14="http://schemas.microsoft.com/office/drawing/2010/main"/>
              </a:ext>
            </a:extLst>
          </a:blip>
          <a:srcRect/>
          <a:stretch/>
        </p:blipFill>
        <p:spPr>
          <a:xfrm>
            <a:off x="0" y="3187341"/>
            <a:ext cx="12195904" cy="3657600"/>
          </a:xfrm>
          <a:prstGeom prst="rect">
            <a:avLst/>
          </a:prstGeom>
        </p:spPr>
      </p:pic>
      <p:grpSp>
        <p:nvGrpSpPr>
          <p:cNvPr id="2" name="组合 1"/>
          <p:cNvGrpSpPr/>
          <p:nvPr/>
        </p:nvGrpSpPr>
        <p:grpSpPr>
          <a:xfrm>
            <a:off x="2298884" y="165494"/>
            <a:ext cx="8152447" cy="1041072"/>
            <a:chOff x="-1116492" y="-72767"/>
            <a:chExt cx="8152447" cy="1041072"/>
          </a:xfrm>
        </p:grpSpPr>
        <p:pic>
          <p:nvPicPr>
            <p:cNvPr id="3" name="Picture 3" descr="E:\水墨图表素材\24252 (1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16492" y="-72767"/>
              <a:ext cx="8152447" cy="104107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482856" y="121991"/>
              <a:ext cx="4186990" cy="523220"/>
            </a:xfrm>
            <a:prstGeom prst="rect">
              <a:avLst/>
            </a:prstGeom>
            <a:noFill/>
          </p:spPr>
          <p:txBody>
            <a:bodyPr wrap="square" rtlCol="0">
              <a:spAutoFit/>
            </a:bodyPr>
            <a:lstStyle/>
            <a:p>
              <a:pPr algn="ctr"/>
              <a:r>
                <a:rPr lang="zh-CN" altLang="en-US" sz="2800" dirty="0">
                  <a:solidFill>
                    <a:schemeClr val="bg1"/>
                  </a:solidFill>
                  <a:latin typeface="华文行楷" panose="02010800040101010101" pitchFamily="2" charset="-122"/>
                  <a:ea typeface="华文行楷" panose="02010800040101010101" pitchFamily="2" charset="-122"/>
                </a:rPr>
                <a:t>楷书四大家</a:t>
              </a:r>
            </a:p>
          </p:txBody>
        </p:sp>
      </p:grpSp>
      <p:pic>
        <p:nvPicPr>
          <p:cNvPr id="5" name="Picture 2" descr="1606f-14">
            <a:hlinkClick r:id="rId5" action="ppaction://hlinksldjump"/>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65379" y="2091833"/>
            <a:ext cx="2084001" cy="3193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3" descr="1606f-19"/>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787442" y="2091833"/>
            <a:ext cx="1939589" cy="3193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4" descr="1606f-38"/>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663862" y="2091833"/>
            <a:ext cx="1909504" cy="3193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图片 9"/>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416713" y="2091833"/>
            <a:ext cx="2028891" cy="3193352"/>
          </a:xfrm>
          <a:prstGeom prst="rect">
            <a:avLst/>
          </a:prstGeom>
        </p:spPr>
      </p:pic>
      <p:sp>
        <p:nvSpPr>
          <p:cNvPr id="11" name="文本框 10"/>
          <p:cNvSpPr txBox="1"/>
          <p:nvPr/>
        </p:nvSpPr>
        <p:spPr>
          <a:xfrm>
            <a:off x="714016" y="5294863"/>
            <a:ext cx="2197769" cy="1057534"/>
          </a:xfrm>
          <a:prstGeom prst="rect">
            <a:avLst/>
          </a:prstGeom>
          <a:noFill/>
        </p:spPr>
        <p:txBody>
          <a:bodyPr wrap="square" rtlCol="0">
            <a:spAutoFit/>
          </a:bodyPr>
          <a:lstStyle/>
          <a:p>
            <a:pPr algn="ctr" fontAlgn="base">
              <a:lnSpc>
                <a:spcPct val="150000"/>
              </a:lnSpc>
              <a:spcAft>
                <a:spcPct val="0"/>
              </a:spcAft>
            </a:pPr>
            <a:r>
              <a:rPr lang="zh-CN" altLang="zh-CN" sz="1600" b="1" dirty="0">
                <a:solidFill>
                  <a:srgbClr val="000000"/>
                </a:solidFill>
                <a:latin typeface="楷体" panose="02010609060101010101" pitchFamily="49" charset="-122"/>
                <a:ea typeface="楷体" panose="02010609060101010101" pitchFamily="49" charset="-122"/>
              </a:rPr>
              <a:t>欧阳询（唐）        </a:t>
            </a:r>
            <a:r>
              <a:rPr lang="zh-CN" altLang="zh-CN" sz="1400" b="1" dirty="0" smtClean="0">
                <a:solidFill>
                  <a:srgbClr val="000000"/>
                </a:solidFill>
                <a:latin typeface="楷体" panose="02010609060101010101" pitchFamily="49" charset="-122"/>
                <a:ea typeface="楷体" panose="02010609060101010101" pitchFamily="49" charset="-122"/>
              </a:rPr>
              <a:t>《九成宫醴泉铭》</a:t>
            </a:r>
            <a:endParaRPr lang="zh-CN" altLang="zh-CN" sz="1400" b="1" dirty="0">
              <a:solidFill>
                <a:srgbClr val="000000"/>
              </a:solidFill>
              <a:latin typeface="楷体" panose="02010609060101010101" pitchFamily="49" charset="-122"/>
              <a:ea typeface="楷体" panose="02010609060101010101" pitchFamily="49" charset="-122"/>
            </a:endParaRPr>
          </a:p>
          <a:p>
            <a:pPr algn="ctr" fontAlgn="base">
              <a:lnSpc>
                <a:spcPct val="150000"/>
              </a:lnSpc>
              <a:spcAft>
                <a:spcPct val="0"/>
              </a:spcAft>
            </a:pPr>
            <a:r>
              <a:rPr lang="zh-CN" altLang="zh-CN" sz="1400" b="1" dirty="0">
                <a:solidFill>
                  <a:srgbClr val="000000"/>
                </a:solidFill>
                <a:latin typeface="楷体" panose="02010609060101010101" pitchFamily="49" charset="-122"/>
                <a:ea typeface="楷体" panose="02010609060101010101" pitchFamily="49" charset="-122"/>
              </a:rPr>
              <a:t>（局部）</a:t>
            </a:r>
            <a:endParaRPr lang="zh-CN" altLang="en-US" sz="1400" dirty="0">
              <a:latin typeface="楷体" panose="02010609060101010101" pitchFamily="49" charset="-122"/>
              <a:ea typeface="楷体" panose="02010609060101010101" pitchFamily="49" charset="-122"/>
            </a:endParaRPr>
          </a:p>
        </p:txBody>
      </p:sp>
      <p:sp>
        <p:nvSpPr>
          <p:cNvPr id="12" name="文本框 11"/>
          <p:cNvSpPr txBox="1"/>
          <p:nvPr/>
        </p:nvSpPr>
        <p:spPr>
          <a:xfrm>
            <a:off x="3614399" y="5294862"/>
            <a:ext cx="2197769" cy="1057534"/>
          </a:xfrm>
          <a:prstGeom prst="rect">
            <a:avLst/>
          </a:prstGeom>
          <a:noFill/>
        </p:spPr>
        <p:txBody>
          <a:bodyPr wrap="square" rtlCol="0">
            <a:spAutoFit/>
          </a:bodyPr>
          <a:lstStyle/>
          <a:p>
            <a:pPr algn="ctr" fontAlgn="base">
              <a:lnSpc>
                <a:spcPct val="150000"/>
              </a:lnSpc>
              <a:spcAft>
                <a:spcPct val="0"/>
              </a:spcAft>
            </a:pPr>
            <a:r>
              <a:rPr lang="zh-CN" altLang="en-US" sz="1600" b="1" dirty="0">
                <a:solidFill>
                  <a:srgbClr val="000000"/>
                </a:solidFill>
                <a:latin typeface="楷体" panose="02010609060101010101" pitchFamily="49" charset="-122"/>
                <a:ea typeface="楷体" panose="02010609060101010101" pitchFamily="49" charset="-122"/>
              </a:rPr>
              <a:t>柳公权</a:t>
            </a:r>
            <a:r>
              <a:rPr lang="zh-CN" altLang="zh-CN" sz="1600" b="1" dirty="0" smtClean="0">
                <a:solidFill>
                  <a:srgbClr val="000000"/>
                </a:solidFill>
                <a:latin typeface="楷体" panose="02010609060101010101" pitchFamily="49" charset="-122"/>
                <a:ea typeface="楷体" panose="02010609060101010101" pitchFamily="49" charset="-122"/>
              </a:rPr>
              <a:t>（</a:t>
            </a:r>
            <a:r>
              <a:rPr lang="zh-CN" altLang="zh-CN" sz="1600" b="1" dirty="0">
                <a:solidFill>
                  <a:srgbClr val="000000"/>
                </a:solidFill>
                <a:latin typeface="楷体" panose="02010609060101010101" pitchFamily="49" charset="-122"/>
                <a:ea typeface="楷体" panose="02010609060101010101" pitchFamily="49" charset="-122"/>
              </a:rPr>
              <a:t>唐）        </a:t>
            </a:r>
            <a:r>
              <a:rPr lang="zh-CN" altLang="zh-CN" sz="1400" b="1" dirty="0" smtClean="0">
                <a:solidFill>
                  <a:srgbClr val="000000"/>
                </a:solidFill>
                <a:latin typeface="楷体" panose="02010609060101010101" pitchFamily="49" charset="-122"/>
                <a:ea typeface="楷体" panose="02010609060101010101" pitchFamily="49" charset="-122"/>
              </a:rPr>
              <a:t>《</a:t>
            </a:r>
            <a:r>
              <a:rPr lang="zh-CN" altLang="en-US" sz="1400" b="1" dirty="0" smtClean="0">
                <a:solidFill>
                  <a:srgbClr val="000000"/>
                </a:solidFill>
                <a:latin typeface="楷体" panose="02010609060101010101" pitchFamily="49" charset="-122"/>
                <a:ea typeface="楷体" panose="02010609060101010101" pitchFamily="49" charset="-122"/>
              </a:rPr>
              <a:t>玄秘塔碑</a:t>
            </a:r>
            <a:r>
              <a:rPr lang="zh-CN" altLang="zh-CN" sz="1400" b="1" dirty="0" smtClean="0">
                <a:solidFill>
                  <a:srgbClr val="000000"/>
                </a:solidFill>
                <a:latin typeface="楷体" panose="02010609060101010101" pitchFamily="49" charset="-122"/>
                <a:ea typeface="楷体" panose="02010609060101010101" pitchFamily="49" charset="-122"/>
              </a:rPr>
              <a:t>》</a:t>
            </a:r>
            <a:endParaRPr lang="zh-CN" altLang="zh-CN" sz="1400" b="1" dirty="0">
              <a:solidFill>
                <a:srgbClr val="000000"/>
              </a:solidFill>
              <a:latin typeface="楷体" panose="02010609060101010101" pitchFamily="49" charset="-122"/>
              <a:ea typeface="楷体" panose="02010609060101010101" pitchFamily="49" charset="-122"/>
            </a:endParaRPr>
          </a:p>
          <a:p>
            <a:pPr algn="ctr" fontAlgn="base">
              <a:lnSpc>
                <a:spcPct val="150000"/>
              </a:lnSpc>
              <a:spcAft>
                <a:spcPct val="0"/>
              </a:spcAft>
            </a:pPr>
            <a:r>
              <a:rPr lang="zh-CN" altLang="zh-CN" sz="1400" b="1" dirty="0">
                <a:solidFill>
                  <a:srgbClr val="000000"/>
                </a:solidFill>
                <a:latin typeface="楷体" panose="02010609060101010101" pitchFamily="49" charset="-122"/>
                <a:ea typeface="楷体" panose="02010609060101010101" pitchFamily="49" charset="-122"/>
              </a:rPr>
              <a:t>（局部）</a:t>
            </a:r>
            <a:endParaRPr lang="zh-CN" altLang="en-US" sz="1400" dirty="0">
              <a:latin typeface="楷体" panose="02010609060101010101" pitchFamily="49" charset="-122"/>
              <a:ea typeface="楷体" panose="02010609060101010101" pitchFamily="49" charset="-122"/>
            </a:endParaRPr>
          </a:p>
        </p:txBody>
      </p:sp>
      <p:sp>
        <p:nvSpPr>
          <p:cNvPr id="13" name="文本框 12"/>
          <p:cNvSpPr txBox="1"/>
          <p:nvPr/>
        </p:nvSpPr>
        <p:spPr>
          <a:xfrm>
            <a:off x="6551568" y="5294861"/>
            <a:ext cx="2114423" cy="1057534"/>
          </a:xfrm>
          <a:prstGeom prst="rect">
            <a:avLst/>
          </a:prstGeom>
          <a:noFill/>
        </p:spPr>
        <p:txBody>
          <a:bodyPr wrap="square" rtlCol="0">
            <a:spAutoFit/>
          </a:bodyPr>
          <a:lstStyle/>
          <a:p>
            <a:pPr algn="ctr" fontAlgn="base">
              <a:lnSpc>
                <a:spcPct val="150000"/>
              </a:lnSpc>
              <a:spcAft>
                <a:spcPct val="0"/>
              </a:spcAft>
            </a:pPr>
            <a:r>
              <a:rPr lang="zh-CN" altLang="en-US" sz="1600" b="1" dirty="0">
                <a:solidFill>
                  <a:srgbClr val="000000"/>
                </a:solidFill>
                <a:latin typeface="楷体" panose="02010609060101010101" pitchFamily="49" charset="-122"/>
                <a:ea typeface="楷体" panose="02010609060101010101" pitchFamily="49" charset="-122"/>
              </a:rPr>
              <a:t>颜真卿</a:t>
            </a:r>
            <a:r>
              <a:rPr lang="zh-CN" altLang="zh-CN" sz="1600" b="1" dirty="0" smtClean="0">
                <a:solidFill>
                  <a:srgbClr val="000000"/>
                </a:solidFill>
                <a:latin typeface="楷体" panose="02010609060101010101" pitchFamily="49" charset="-122"/>
                <a:ea typeface="楷体" panose="02010609060101010101" pitchFamily="49" charset="-122"/>
              </a:rPr>
              <a:t>（</a:t>
            </a:r>
            <a:r>
              <a:rPr lang="zh-CN" altLang="zh-CN" sz="1600" b="1" dirty="0">
                <a:solidFill>
                  <a:srgbClr val="000000"/>
                </a:solidFill>
                <a:latin typeface="楷体" panose="02010609060101010101" pitchFamily="49" charset="-122"/>
                <a:ea typeface="楷体" panose="02010609060101010101" pitchFamily="49" charset="-122"/>
              </a:rPr>
              <a:t>唐）        </a:t>
            </a:r>
            <a:r>
              <a:rPr lang="zh-CN" altLang="zh-CN" sz="1400" b="1" dirty="0" smtClean="0">
                <a:solidFill>
                  <a:srgbClr val="000000"/>
                </a:solidFill>
                <a:latin typeface="楷体" panose="02010609060101010101" pitchFamily="49" charset="-122"/>
                <a:ea typeface="楷体" panose="02010609060101010101" pitchFamily="49" charset="-122"/>
              </a:rPr>
              <a:t>《</a:t>
            </a:r>
            <a:r>
              <a:rPr lang="zh-CN" altLang="en-US" sz="1400" b="1" dirty="0">
                <a:solidFill>
                  <a:srgbClr val="000000"/>
                </a:solidFill>
                <a:latin typeface="楷体" panose="02010609060101010101" pitchFamily="49" charset="-122"/>
                <a:ea typeface="楷体" panose="02010609060101010101" pitchFamily="49" charset="-122"/>
              </a:rPr>
              <a:t>颜勤礼碑</a:t>
            </a:r>
            <a:r>
              <a:rPr lang="zh-CN" altLang="zh-CN" sz="1400" b="1" dirty="0" smtClean="0">
                <a:solidFill>
                  <a:srgbClr val="000000"/>
                </a:solidFill>
                <a:latin typeface="楷体" panose="02010609060101010101" pitchFamily="49" charset="-122"/>
                <a:ea typeface="楷体" panose="02010609060101010101" pitchFamily="49" charset="-122"/>
              </a:rPr>
              <a:t>》</a:t>
            </a:r>
            <a:endParaRPr lang="zh-CN" altLang="zh-CN" sz="1400" b="1" dirty="0">
              <a:solidFill>
                <a:srgbClr val="000000"/>
              </a:solidFill>
              <a:latin typeface="楷体" panose="02010609060101010101" pitchFamily="49" charset="-122"/>
              <a:ea typeface="楷体" panose="02010609060101010101" pitchFamily="49" charset="-122"/>
            </a:endParaRPr>
          </a:p>
          <a:p>
            <a:pPr algn="ctr" fontAlgn="base">
              <a:lnSpc>
                <a:spcPct val="150000"/>
              </a:lnSpc>
              <a:spcAft>
                <a:spcPct val="0"/>
              </a:spcAft>
            </a:pPr>
            <a:r>
              <a:rPr lang="zh-CN" altLang="zh-CN" sz="1400" b="1" dirty="0">
                <a:solidFill>
                  <a:srgbClr val="000000"/>
                </a:solidFill>
                <a:latin typeface="楷体" panose="02010609060101010101" pitchFamily="49" charset="-122"/>
                <a:ea typeface="楷体" panose="02010609060101010101" pitchFamily="49" charset="-122"/>
              </a:rPr>
              <a:t>（局部）</a:t>
            </a:r>
            <a:endParaRPr lang="zh-CN" altLang="en-US" sz="1400" dirty="0">
              <a:latin typeface="楷体" panose="02010609060101010101" pitchFamily="49" charset="-122"/>
              <a:ea typeface="楷体" panose="02010609060101010101" pitchFamily="49" charset="-122"/>
            </a:endParaRPr>
          </a:p>
        </p:txBody>
      </p:sp>
      <p:sp>
        <p:nvSpPr>
          <p:cNvPr id="14" name="文本框 13"/>
          <p:cNvSpPr txBox="1"/>
          <p:nvPr/>
        </p:nvSpPr>
        <p:spPr>
          <a:xfrm>
            <a:off x="9432755" y="5294861"/>
            <a:ext cx="2114423" cy="1057534"/>
          </a:xfrm>
          <a:prstGeom prst="rect">
            <a:avLst/>
          </a:prstGeom>
          <a:noFill/>
        </p:spPr>
        <p:txBody>
          <a:bodyPr wrap="square" rtlCol="0">
            <a:spAutoFit/>
          </a:bodyPr>
          <a:lstStyle/>
          <a:p>
            <a:pPr algn="ctr" fontAlgn="base">
              <a:lnSpc>
                <a:spcPct val="150000"/>
              </a:lnSpc>
              <a:spcAft>
                <a:spcPct val="0"/>
              </a:spcAft>
            </a:pPr>
            <a:r>
              <a:rPr lang="zh-CN" altLang="en-US" sz="1600" b="1" dirty="0">
                <a:solidFill>
                  <a:srgbClr val="000000"/>
                </a:solidFill>
                <a:latin typeface="楷体" panose="02010609060101010101" pitchFamily="49" charset="-122"/>
                <a:ea typeface="楷体" panose="02010609060101010101" pitchFamily="49" charset="-122"/>
              </a:rPr>
              <a:t>赵孟頫</a:t>
            </a:r>
            <a:r>
              <a:rPr lang="zh-CN" altLang="zh-CN" sz="1600" b="1" dirty="0" smtClean="0">
                <a:solidFill>
                  <a:srgbClr val="000000"/>
                </a:solidFill>
                <a:latin typeface="楷体" panose="02010609060101010101" pitchFamily="49" charset="-122"/>
                <a:ea typeface="楷体" panose="02010609060101010101" pitchFamily="49" charset="-122"/>
              </a:rPr>
              <a:t>（</a:t>
            </a:r>
            <a:r>
              <a:rPr lang="zh-CN" altLang="zh-CN" sz="1600" b="1" dirty="0">
                <a:solidFill>
                  <a:srgbClr val="000000"/>
                </a:solidFill>
                <a:latin typeface="楷体" panose="02010609060101010101" pitchFamily="49" charset="-122"/>
                <a:ea typeface="楷体" panose="02010609060101010101" pitchFamily="49" charset="-122"/>
              </a:rPr>
              <a:t>唐）        </a:t>
            </a:r>
            <a:r>
              <a:rPr lang="zh-CN" altLang="zh-CN" sz="1400" b="1" dirty="0" smtClean="0">
                <a:solidFill>
                  <a:srgbClr val="000000"/>
                </a:solidFill>
                <a:latin typeface="楷体" panose="02010609060101010101" pitchFamily="49" charset="-122"/>
                <a:ea typeface="楷体" panose="02010609060101010101" pitchFamily="49" charset="-122"/>
              </a:rPr>
              <a:t>《</a:t>
            </a:r>
            <a:r>
              <a:rPr lang="zh-CN" altLang="en-US" sz="1400" b="1" dirty="0">
                <a:solidFill>
                  <a:srgbClr val="000000"/>
                </a:solidFill>
                <a:latin typeface="楷体" panose="02010609060101010101" pitchFamily="49" charset="-122"/>
                <a:ea typeface="楷体" panose="02010609060101010101" pitchFamily="49" charset="-122"/>
              </a:rPr>
              <a:t>三门记</a:t>
            </a:r>
            <a:r>
              <a:rPr lang="zh-CN" altLang="zh-CN" sz="1400" b="1" dirty="0" smtClean="0">
                <a:solidFill>
                  <a:srgbClr val="000000"/>
                </a:solidFill>
                <a:latin typeface="楷体" panose="02010609060101010101" pitchFamily="49" charset="-122"/>
                <a:ea typeface="楷体" panose="02010609060101010101" pitchFamily="49" charset="-122"/>
              </a:rPr>
              <a:t>》</a:t>
            </a:r>
            <a:endParaRPr lang="zh-CN" altLang="zh-CN" sz="1400" b="1" dirty="0">
              <a:solidFill>
                <a:srgbClr val="000000"/>
              </a:solidFill>
              <a:latin typeface="楷体" panose="02010609060101010101" pitchFamily="49" charset="-122"/>
              <a:ea typeface="楷体" panose="02010609060101010101" pitchFamily="49" charset="-122"/>
            </a:endParaRPr>
          </a:p>
          <a:p>
            <a:pPr algn="ctr" fontAlgn="base">
              <a:lnSpc>
                <a:spcPct val="150000"/>
              </a:lnSpc>
              <a:spcAft>
                <a:spcPct val="0"/>
              </a:spcAft>
            </a:pPr>
            <a:r>
              <a:rPr lang="zh-CN" altLang="zh-CN" sz="1400" b="1" dirty="0">
                <a:solidFill>
                  <a:srgbClr val="000000"/>
                </a:solidFill>
                <a:latin typeface="楷体" panose="02010609060101010101" pitchFamily="49" charset="-122"/>
                <a:ea typeface="楷体" panose="02010609060101010101" pitchFamily="49" charset="-122"/>
              </a:rPr>
              <a:t>（局部）</a:t>
            </a:r>
            <a:endParaRPr lang="zh-CN" altLang="en-US" sz="1400" dirty="0">
              <a:latin typeface="楷体" panose="02010609060101010101" pitchFamily="49" charset="-122"/>
              <a:ea typeface="楷体" panose="02010609060101010101" pitchFamily="49" charset="-122"/>
            </a:endParaRPr>
          </a:p>
        </p:txBody>
      </p:sp>
      <p:sp>
        <p:nvSpPr>
          <p:cNvPr id="15" name="文本框 14"/>
          <p:cNvSpPr txBox="1"/>
          <p:nvPr/>
        </p:nvSpPr>
        <p:spPr>
          <a:xfrm>
            <a:off x="2053389" y="1206566"/>
            <a:ext cx="7876675" cy="646331"/>
          </a:xfrm>
          <a:prstGeom prst="rect">
            <a:avLst/>
          </a:prstGeom>
          <a:noFill/>
        </p:spPr>
        <p:txBody>
          <a:bodyPr wrap="square" rtlCol="0">
            <a:spAutoFit/>
          </a:bodyPr>
          <a:lstStyle/>
          <a:p>
            <a:pPr algn="ctr">
              <a:lnSpc>
                <a:spcPct val="150000"/>
              </a:lnSpc>
            </a:pPr>
            <a:r>
              <a:rPr lang="zh-CN" altLang="en-US" sz="2400" b="1" dirty="0" smtClean="0">
                <a:solidFill>
                  <a:srgbClr val="000000"/>
                </a:solidFill>
                <a:latin typeface="楷体" panose="02010609060101010101" pitchFamily="49" charset="-122"/>
                <a:ea typeface="楷体" panose="02010609060101010101" pitchFamily="49" charset="-122"/>
              </a:rPr>
              <a:t>楷书的</a:t>
            </a:r>
            <a:r>
              <a:rPr lang="zh-CN" altLang="zh-CN" sz="2400" b="1" dirty="0" smtClean="0">
                <a:solidFill>
                  <a:srgbClr val="000000"/>
                </a:solidFill>
                <a:latin typeface="楷体" panose="02010609060101010101" pitchFamily="49" charset="-122"/>
                <a:ea typeface="楷体" panose="02010609060101010101" pitchFamily="49" charset="-122"/>
              </a:rPr>
              <a:t>特点</a:t>
            </a:r>
            <a:r>
              <a:rPr lang="zh-CN" altLang="zh-CN" sz="2400" b="1" dirty="0">
                <a:solidFill>
                  <a:srgbClr val="000000"/>
                </a:solidFill>
                <a:latin typeface="楷体" panose="02010609060101010101" pitchFamily="49" charset="-122"/>
                <a:ea typeface="楷体" panose="02010609060101010101" pitchFamily="49" charset="-122"/>
              </a:rPr>
              <a:t>是：形体方正，笔画平直，可作楷模，故</a:t>
            </a:r>
            <a:r>
              <a:rPr lang="zh-CN" altLang="zh-CN" sz="2400" b="1" dirty="0" smtClean="0">
                <a:solidFill>
                  <a:srgbClr val="000000"/>
                </a:solidFill>
                <a:latin typeface="楷体" panose="02010609060101010101" pitchFamily="49" charset="-122"/>
                <a:ea typeface="楷体" panose="02010609060101010101" pitchFamily="49" charset="-122"/>
              </a:rPr>
              <a:t>名</a:t>
            </a:r>
            <a:r>
              <a:rPr lang="zh-CN" altLang="en-US" sz="2400" b="1" dirty="0" smtClean="0">
                <a:solidFill>
                  <a:srgbClr val="000000"/>
                </a:solidFill>
                <a:latin typeface="楷体" panose="02010609060101010101" pitchFamily="49" charset="-122"/>
                <a:ea typeface="楷体" panose="02010609060101010101" pitchFamily="49" charset="-122"/>
              </a:rPr>
              <a:t>。</a:t>
            </a:r>
            <a:endParaRPr lang="zh-CN" altLang="en-US" sz="24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900797950"/>
      </p:ext>
    </p:extLst>
  </p:cSld>
  <p:clrMapOvr>
    <a:masterClrMapping/>
  </p:clrMapOvr>
  <mc:AlternateContent xmlns:mc="http://schemas.openxmlformats.org/markup-compatibility/2006" xmlns:p14="http://schemas.microsoft.com/office/powerpoint/2010/main">
    <mc:Choice Requires="p14">
      <p:transition spd="slow" p14:dur="1500" advTm="6466">
        <p:random/>
      </p:transition>
    </mc:Choice>
    <mc:Fallback xmlns="" xmlns:a14="http://schemas.microsoft.com/office/drawing/2010/main">
      <p:transition spd="slow" advTm="6466">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childTnLst>
                                </p:cTn>
                              </p:par>
                              <p:par>
                                <p:cTn id="34" presetID="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par>
                          <p:cTn id="38" fill="hold">
                            <p:stCondLst>
                              <p:cond delay="4500"/>
                            </p:stCondLst>
                            <p:childTnLst>
                              <p:par>
                                <p:cTn id="39" presetID="10"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childTnLst>
                                </p:cTn>
                              </p:par>
                              <p:par>
                                <p:cTn id="42" presetID="2" presetClass="entr" presetSubtype="4"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5900"/>
                    </a14:imgEffect>
                    <a14:imgEffect>
                      <a14:brightnessContrast bright="1000"/>
                    </a14:imgEffect>
                  </a14:imgLayer>
                </a14:imgProps>
              </a:ext>
              <a:ext uri="{28A0092B-C50C-407E-A947-70E740481C1C}">
                <a14:useLocalDpi xmlns:a14="http://schemas.microsoft.com/office/drawing/2010/main"/>
              </a:ext>
            </a:extLst>
          </a:blip>
          <a:srcRect/>
          <a:stretch/>
        </p:blipFill>
        <p:spPr>
          <a:xfrm>
            <a:off x="0" y="3187341"/>
            <a:ext cx="12195904" cy="3657600"/>
          </a:xfrm>
          <a:prstGeom prst="rect">
            <a:avLst/>
          </a:prstGeom>
        </p:spPr>
      </p:pic>
      <p:grpSp>
        <p:nvGrpSpPr>
          <p:cNvPr id="2" name="组合 1"/>
          <p:cNvGrpSpPr/>
          <p:nvPr/>
        </p:nvGrpSpPr>
        <p:grpSpPr>
          <a:xfrm>
            <a:off x="2298884" y="165494"/>
            <a:ext cx="8152447" cy="1041072"/>
            <a:chOff x="-1116492" y="-72767"/>
            <a:chExt cx="8152447" cy="1041072"/>
          </a:xfrm>
        </p:grpSpPr>
        <p:pic>
          <p:nvPicPr>
            <p:cNvPr id="3" name="Picture 3" descr="E:\水墨图表素材\24252 (1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16492" y="-72767"/>
              <a:ext cx="8152447" cy="104107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482856" y="121991"/>
              <a:ext cx="4186990" cy="523220"/>
            </a:xfrm>
            <a:prstGeom prst="rect">
              <a:avLst/>
            </a:prstGeom>
            <a:noFill/>
          </p:spPr>
          <p:txBody>
            <a:bodyPr wrap="square" rtlCol="0">
              <a:spAutoFit/>
            </a:bodyPr>
            <a:lstStyle/>
            <a:p>
              <a:pPr algn="ctr"/>
              <a:r>
                <a:rPr lang="zh-CN" altLang="en-US" sz="2800" dirty="0" smtClean="0">
                  <a:solidFill>
                    <a:schemeClr val="bg1"/>
                  </a:solidFill>
                  <a:latin typeface="华文行楷" panose="02010800040101010101" pitchFamily="2" charset="-122"/>
                  <a:ea typeface="华文行楷" panose="02010800040101010101" pitchFamily="2" charset="-122"/>
                </a:rPr>
                <a:t>天下三大行书</a:t>
              </a:r>
              <a:endParaRPr lang="zh-CN" altLang="en-US" sz="2800" dirty="0">
                <a:solidFill>
                  <a:schemeClr val="bg1"/>
                </a:solidFill>
                <a:latin typeface="华文行楷" panose="02010800040101010101" pitchFamily="2" charset="-122"/>
                <a:ea typeface="华文行楷" panose="02010800040101010101" pitchFamily="2" charset="-122"/>
              </a:endParaRPr>
            </a:p>
          </p:txBody>
        </p:sp>
      </p:grpSp>
      <p:pic>
        <p:nvPicPr>
          <p:cNvPr id="5" name="图片 4"/>
          <p:cNvPicPr>
            <a:picLocks noChangeAspect="1"/>
          </p:cNvPicPr>
          <p:nvPr/>
        </p:nvPicPr>
        <p:blipFill rotWithShape="1">
          <a:blip r:embed="rId5" cstate="screen">
            <a:extLst>
              <a:ext uri="{BEBA8EAE-BF5A-486C-A8C5-ECC9F3942E4B}">
                <a14:imgProps xmlns:a14="http://schemas.microsoft.com/office/drawing/2010/main">
                  <a14:imgLayer>
                    <a14:imgEffect>
                      <a14:saturation sat="91000"/>
                    </a14:imgEffect>
                  </a14:imgLayer>
                </a14:imgProps>
              </a:ext>
              <a:ext uri="{28A0092B-C50C-407E-A947-70E740481C1C}">
                <a14:useLocalDpi xmlns:a14="http://schemas.microsoft.com/office/drawing/2010/main"/>
              </a:ext>
            </a:extLst>
          </a:blip>
          <a:srcRect/>
          <a:stretch/>
        </p:blipFill>
        <p:spPr>
          <a:xfrm>
            <a:off x="5979799" y="4643765"/>
            <a:ext cx="5486401" cy="1875300"/>
          </a:xfrm>
          <a:prstGeom prst="rect">
            <a:avLst/>
          </a:prstGeom>
        </p:spPr>
      </p:pic>
      <p:pic>
        <p:nvPicPr>
          <p:cNvPr id="6" name="图片 5"/>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83704" y="1950261"/>
            <a:ext cx="5486401" cy="1910849"/>
          </a:xfrm>
          <a:prstGeom prst="rect">
            <a:avLst/>
          </a:prstGeom>
        </p:spPr>
      </p:pic>
      <p:pic>
        <p:nvPicPr>
          <p:cNvPr id="9" name="图片 8"/>
          <p:cNvPicPr>
            <a:picLocks noChangeAspect="1"/>
          </p:cNvPicPr>
          <p:nvPr/>
        </p:nvPicPr>
        <p:blipFill rotWithShape="1">
          <a:blip r:embed="rId7" cstate="screen">
            <a:extLst>
              <a:ext uri="{BEBA8EAE-BF5A-486C-A8C5-ECC9F3942E4B}">
                <a14:imgProps xmlns:a14="http://schemas.microsoft.com/office/drawing/2010/main">
                  <a14:imgLayer>
                    <a14:imgEffect>
                      <a14:saturation sat="194000"/>
                    </a14:imgEffect>
                  </a14:imgLayer>
                </a14:imgProps>
              </a:ext>
              <a:ext uri="{28A0092B-C50C-407E-A947-70E740481C1C}">
                <a14:useLocalDpi xmlns:a14="http://schemas.microsoft.com/office/drawing/2010/main"/>
              </a:ext>
            </a:extLst>
          </a:blip>
          <a:srcRect/>
          <a:stretch/>
        </p:blipFill>
        <p:spPr>
          <a:xfrm>
            <a:off x="734934" y="3200551"/>
            <a:ext cx="5244865" cy="2043562"/>
          </a:xfrm>
          <a:prstGeom prst="rect">
            <a:avLst/>
          </a:prstGeom>
        </p:spPr>
      </p:pic>
      <p:sp>
        <p:nvSpPr>
          <p:cNvPr id="10" name="矩形 9"/>
          <p:cNvSpPr/>
          <p:nvPr/>
        </p:nvSpPr>
        <p:spPr>
          <a:xfrm>
            <a:off x="1283820" y="2269086"/>
            <a:ext cx="4507379" cy="450893"/>
          </a:xfrm>
          <a:prstGeom prst="rect">
            <a:avLst/>
          </a:prstGeom>
        </p:spPr>
        <p:txBody>
          <a:bodyPr wrap="square">
            <a:spAutoFit/>
          </a:bodyPr>
          <a:lstStyle/>
          <a:p>
            <a:pPr algn="r" fontAlgn="base">
              <a:lnSpc>
                <a:spcPct val="80000"/>
              </a:lnSpc>
              <a:spcAft>
                <a:spcPct val="0"/>
              </a:spcAft>
              <a:buNone/>
            </a:pPr>
            <a:r>
              <a:rPr lang="zh-CN" altLang="zh-CN" sz="2800" dirty="0" smtClean="0">
                <a:latin typeface="楷体" panose="02010609060101010101" pitchFamily="49" charset="-122"/>
                <a:ea typeface="楷体" panose="02010609060101010101" pitchFamily="49" charset="-122"/>
              </a:rPr>
              <a:t>《兰亭序》</a:t>
            </a:r>
            <a:r>
              <a:rPr lang="en-US" altLang="zh-CN" sz="2800" dirty="0">
                <a:latin typeface="楷体" panose="02010609060101010101" pitchFamily="49" charset="-122"/>
                <a:ea typeface="楷体" panose="02010609060101010101" pitchFamily="49" charset="-122"/>
              </a:rPr>
              <a:t> </a:t>
            </a:r>
            <a:r>
              <a:rPr lang="en-US" altLang="zh-CN" sz="2800" dirty="0" smtClean="0">
                <a:latin typeface="楷体" panose="02010609060101010101" pitchFamily="49" charset="-122"/>
                <a:ea typeface="楷体" panose="02010609060101010101" pitchFamily="49" charset="-122"/>
              </a:rPr>
              <a:t>   </a:t>
            </a:r>
            <a:r>
              <a:rPr lang="zh-CN" altLang="zh-CN" sz="2800" dirty="0" smtClean="0">
                <a:latin typeface="楷体" panose="02010609060101010101" pitchFamily="49" charset="-122"/>
                <a:ea typeface="楷体" panose="02010609060101010101" pitchFamily="49" charset="-122"/>
              </a:rPr>
              <a:t>王羲之（晋）</a:t>
            </a:r>
            <a:endParaRPr lang="zh-CN" altLang="zh-CN" sz="2800" dirty="0">
              <a:latin typeface="楷体" panose="02010609060101010101" pitchFamily="49" charset="-122"/>
              <a:ea typeface="楷体" panose="02010609060101010101" pitchFamily="49" charset="-122"/>
            </a:endParaRPr>
          </a:p>
        </p:txBody>
      </p:sp>
      <p:sp>
        <p:nvSpPr>
          <p:cNvPr id="11" name="矩形 10"/>
          <p:cNvSpPr/>
          <p:nvPr/>
        </p:nvSpPr>
        <p:spPr>
          <a:xfrm>
            <a:off x="5791200" y="4069385"/>
            <a:ext cx="5499100" cy="437043"/>
          </a:xfrm>
          <a:prstGeom prst="rect">
            <a:avLst/>
          </a:prstGeom>
        </p:spPr>
        <p:txBody>
          <a:bodyPr wrap="square">
            <a:spAutoFit/>
          </a:bodyPr>
          <a:lstStyle/>
          <a:p>
            <a:pPr fontAlgn="base">
              <a:lnSpc>
                <a:spcPct val="80000"/>
              </a:lnSpc>
              <a:spcAft>
                <a:spcPct val="0"/>
              </a:spcAft>
            </a:pPr>
            <a:r>
              <a:rPr lang="zh-CN" altLang="zh-CN" sz="2800" dirty="0">
                <a:latin typeface="楷体" panose="02010609060101010101" pitchFamily="49" charset="-122"/>
                <a:ea typeface="楷体" panose="02010609060101010101" pitchFamily="49" charset="-122"/>
              </a:rPr>
              <a:t>《祭侄文稿》</a:t>
            </a:r>
            <a:r>
              <a:rPr lang="en-US" altLang="zh-CN" sz="2800" dirty="0">
                <a:latin typeface="楷体" panose="02010609060101010101" pitchFamily="49" charset="-122"/>
                <a:ea typeface="楷体" panose="02010609060101010101" pitchFamily="49" charset="-122"/>
              </a:rPr>
              <a:t>     </a:t>
            </a:r>
            <a:r>
              <a:rPr lang="zh-CN" altLang="zh-CN" sz="2800" dirty="0">
                <a:latin typeface="楷体" panose="02010609060101010101" pitchFamily="49" charset="-122"/>
                <a:ea typeface="楷体" panose="02010609060101010101" pitchFamily="49" charset="-122"/>
              </a:rPr>
              <a:t>颜真卿（唐）</a:t>
            </a:r>
          </a:p>
        </p:txBody>
      </p:sp>
      <p:sp>
        <p:nvSpPr>
          <p:cNvPr id="12" name="矩形 11"/>
          <p:cNvSpPr/>
          <p:nvPr/>
        </p:nvSpPr>
        <p:spPr>
          <a:xfrm>
            <a:off x="982434" y="5513423"/>
            <a:ext cx="4846198" cy="450893"/>
          </a:xfrm>
          <a:prstGeom prst="rect">
            <a:avLst/>
          </a:prstGeom>
        </p:spPr>
        <p:txBody>
          <a:bodyPr wrap="square">
            <a:spAutoFit/>
          </a:bodyPr>
          <a:lstStyle/>
          <a:p>
            <a:pPr fontAlgn="base">
              <a:lnSpc>
                <a:spcPct val="80000"/>
              </a:lnSpc>
              <a:spcAft>
                <a:spcPct val="0"/>
              </a:spcAft>
            </a:pPr>
            <a:r>
              <a:rPr lang="zh-CN" altLang="zh-CN" sz="2800" dirty="0">
                <a:latin typeface="楷体" panose="02010609060101010101" pitchFamily="49" charset="-122"/>
                <a:ea typeface="楷体" panose="02010609060101010101" pitchFamily="49" charset="-122"/>
              </a:rPr>
              <a:t>《黄州寒食帖》</a:t>
            </a:r>
            <a:r>
              <a:rPr lang="en-US" altLang="zh-CN" sz="2800" dirty="0">
                <a:latin typeface="楷体" panose="02010609060101010101" pitchFamily="49" charset="-122"/>
                <a:ea typeface="楷体" panose="02010609060101010101" pitchFamily="49" charset="-122"/>
              </a:rPr>
              <a:t>    </a:t>
            </a:r>
            <a:r>
              <a:rPr lang="zh-CN" altLang="zh-CN" sz="2800" dirty="0">
                <a:latin typeface="楷体" panose="02010609060101010101" pitchFamily="49" charset="-122"/>
                <a:ea typeface="楷体" panose="02010609060101010101" pitchFamily="49" charset="-122"/>
              </a:rPr>
              <a:t>苏轼（宋）</a:t>
            </a:r>
          </a:p>
        </p:txBody>
      </p:sp>
      <p:sp>
        <p:nvSpPr>
          <p:cNvPr id="13" name="文本框 12"/>
          <p:cNvSpPr txBox="1"/>
          <p:nvPr/>
        </p:nvSpPr>
        <p:spPr>
          <a:xfrm>
            <a:off x="2053389" y="1190524"/>
            <a:ext cx="8823158" cy="461665"/>
          </a:xfrm>
          <a:prstGeom prst="rect">
            <a:avLst/>
          </a:prstGeom>
          <a:noFill/>
        </p:spPr>
        <p:txBody>
          <a:bodyPr wrap="square" rtlCol="0">
            <a:spAutoFit/>
          </a:bodyPr>
          <a:lstStyle/>
          <a:p>
            <a:pPr fontAlgn="base">
              <a:spcBef>
                <a:spcPct val="0"/>
              </a:spcBef>
              <a:spcAft>
                <a:spcPct val="0"/>
              </a:spcAft>
            </a:pPr>
            <a:r>
              <a:rPr lang="zh-CN" altLang="en-US" sz="2400" dirty="0">
                <a:solidFill>
                  <a:srgbClr val="000000"/>
                </a:solidFill>
                <a:latin typeface="楷体" panose="02010609060101010101" pitchFamily="49" charset="-122"/>
                <a:ea typeface="楷体" panose="02010609060101010101" pitchFamily="49" charset="-122"/>
              </a:rPr>
              <a:t>行书</a:t>
            </a:r>
            <a:r>
              <a:rPr lang="zh-CN" altLang="en-US" sz="2400" dirty="0" smtClean="0">
                <a:solidFill>
                  <a:srgbClr val="000000"/>
                </a:solidFill>
                <a:latin typeface="楷体" panose="02010609060101010101" pitchFamily="49" charset="-122"/>
                <a:ea typeface="楷体" panose="02010609060101010101" pitchFamily="49" charset="-122"/>
              </a:rPr>
              <a:t>的</a:t>
            </a:r>
            <a:r>
              <a:rPr lang="zh-CN" altLang="zh-CN" sz="2400" dirty="0" smtClean="0">
                <a:solidFill>
                  <a:srgbClr val="000000"/>
                </a:solidFill>
                <a:latin typeface="楷体" panose="02010609060101010101" pitchFamily="49" charset="-122"/>
                <a:ea typeface="楷体" panose="02010609060101010101" pitchFamily="49" charset="-122"/>
              </a:rPr>
              <a:t>特点</a:t>
            </a:r>
            <a:r>
              <a:rPr lang="zh-CN" altLang="zh-CN" sz="2400" dirty="0">
                <a:solidFill>
                  <a:srgbClr val="000000"/>
                </a:solidFill>
                <a:latin typeface="楷体" panose="02010609060101010101" pitchFamily="49" charset="-122"/>
                <a:ea typeface="楷体" panose="02010609060101010101" pitchFamily="49" charset="-122"/>
              </a:rPr>
              <a:t>是</a:t>
            </a:r>
            <a:r>
              <a:rPr lang="zh-CN" altLang="zh-CN" sz="2400" dirty="0" smtClean="0">
                <a:solidFill>
                  <a:srgbClr val="000000"/>
                </a:solidFill>
                <a:latin typeface="楷体" panose="02010609060101010101" pitchFamily="49" charset="-122"/>
                <a:ea typeface="楷体" panose="02010609060101010101" pitchFamily="49" charset="-122"/>
              </a:rPr>
              <a:t>：</a:t>
            </a:r>
            <a:r>
              <a:rPr lang="zh-CN" altLang="en-US" sz="2400" dirty="0" smtClean="0">
                <a:solidFill>
                  <a:srgbClr val="000000"/>
                </a:solidFill>
                <a:latin typeface="楷体" panose="02010609060101010101" pitchFamily="49" charset="-122"/>
                <a:ea typeface="楷体" panose="02010609060101010101" pitchFamily="49" charset="-122"/>
              </a:rPr>
              <a:t>减</a:t>
            </a:r>
            <a:r>
              <a:rPr lang="zh-CN" altLang="en-US" sz="2400" dirty="0">
                <a:solidFill>
                  <a:srgbClr val="000000"/>
                </a:solidFill>
                <a:latin typeface="楷体" panose="02010609060101010101" pitchFamily="49" charset="-122"/>
                <a:ea typeface="楷体" panose="02010609060101010101" pitchFamily="49" charset="-122"/>
              </a:rPr>
              <a:t>省点画</a:t>
            </a:r>
            <a:r>
              <a:rPr lang="zh-CN" altLang="en-US" sz="2400" dirty="0" smtClean="0">
                <a:solidFill>
                  <a:srgbClr val="000000"/>
                </a:solidFill>
                <a:latin typeface="楷体" panose="02010609060101010101" pitchFamily="49" charset="-122"/>
                <a:ea typeface="楷体" panose="02010609060101010101" pitchFamily="49" charset="-122"/>
              </a:rPr>
              <a:t>；笔势</a:t>
            </a:r>
            <a:r>
              <a:rPr lang="zh-CN" altLang="en-US" sz="2400" dirty="0">
                <a:solidFill>
                  <a:srgbClr val="000000"/>
                </a:solidFill>
                <a:latin typeface="楷体" panose="02010609060101010101" pitchFamily="49" charset="-122"/>
                <a:ea typeface="楷体" panose="02010609060101010101" pitchFamily="49" charset="-122"/>
              </a:rPr>
              <a:t>流动</a:t>
            </a:r>
            <a:r>
              <a:rPr lang="zh-CN" altLang="en-US" sz="2400" dirty="0" smtClean="0">
                <a:solidFill>
                  <a:srgbClr val="000000"/>
                </a:solidFill>
                <a:latin typeface="楷体" panose="02010609060101010101" pitchFamily="49" charset="-122"/>
                <a:ea typeface="楷体" panose="02010609060101010101" pitchFamily="49" charset="-122"/>
              </a:rPr>
              <a:t>；用</a:t>
            </a:r>
            <a:r>
              <a:rPr lang="zh-CN" altLang="en-US" sz="2400" dirty="0">
                <a:solidFill>
                  <a:srgbClr val="000000"/>
                </a:solidFill>
                <a:latin typeface="楷体" panose="02010609060101010101" pitchFamily="49" charset="-122"/>
                <a:ea typeface="楷体" panose="02010609060101010101" pitchFamily="49" charset="-122"/>
              </a:rPr>
              <a:t>笔灵活</a:t>
            </a:r>
            <a:r>
              <a:rPr lang="zh-CN" altLang="en-US" sz="2400" dirty="0" smtClean="0">
                <a:solidFill>
                  <a:srgbClr val="000000"/>
                </a:solidFill>
                <a:latin typeface="楷体" panose="02010609060101010101" pitchFamily="49" charset="-122"/>
                <a:ea typeface="楷体" panose="02010609060101010101" pitchFamily="49" charset="-122"/>
              </a:rPr>
              <a:t>；体态</a:t>
            </a:r>
            <a:r>
              <a:rPr lang="zh-CN" altLang="en-US" sz="2400" dirty="0">
                <a:solidFill>
                  <a:srgbClr val="000000"/>
                </a:solidFill>
                <a:latin typeface="楷体" panose="02010609060101010101" pitchFamily="49" charset="-122"/>
                <a:ea typeface="楷体" panose="02010609060101010101" pitchFamily="49" charset="-122"/>
              </a:rPr>
              <a:t>多变。</a:t>
            </a:r>
          </a:p>
        </p:txBody>
      </p:sp>
    </p:spTree>
    <p:extLst>
      <p:ext uri="{BB962C8B-B14F-4D97-AF65-F5344CB8AC3E}">
        <p14:creationId xmlns:p14="http://schemas.microsoft.com/office/powerpoint/2010/main" val="821870022"/>
      </p:ext>
    </p:extLst>
  </p:cSld>
  <p:clrMapOvr>
    <a:masterClrMapping/>
  </p:clrMapOvr>
  <mc:AlternateContent xmlns:mc="http://schemas.openxmlformats.org/markup-compatibility/2006" xmlns:p14="http://schemas.microsoft.com/office/powerpoint/2010/main">
    <mc:Choice Requires="p14">
      <p:transition spd="slow" p14:dur="1500" advTm="5569">
        <p:random/>
      </p:transition>
    </mc:Choice>
    <mc:Fallback xmlns="" xmlns:a14="http://schemas.microsoft.com/office/drawing/2010/main">
      <p:transition spd="slow" advTm="5569">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1+#ppt_w/2"/>
                                          </p:val>
                                        </p:tav>
                                        <p:tav tm="100000">
                                          <p:val>
                                            <p:strVal val="#ppt_x"/>
                                          </p:val>
                                        </p:tav>
                                      </p:tavLst>
                                    </p:anim>
                                    <p:anim calcmode="lin" valueType="num">
                                      <p:cBhvr additive="base">
                                        <p:cTn id="18" dur="750" fill="hold"/>
                                        <p:tgtEl>
                                          <p:spTgt spid="6"/>
                                        </p:tgtEl>
                                        <p:attrNameLst>
                                          <p:attrName>ppt_y</p:attrName>
                                        </p:attrNameLst>
                                      </p:cBhvr>
                                      <p:tavLst>
                                        <p:tav tm="0">
                                          <p:val>
                                            <p:strVal val="#ppt_y"/>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750" fill="hold"/>
                                        <p:tgtEl>
                                          <p:spTgt spid="9"/>
                                        </p:tgtEl>
                                        <p:attrNameLst>
                                          <p:attrName>ppt_x</p:attrName>
                                        </p:attrNameLst>
                                      </p:cBhvr>
                                      <p:tavLst>
                                        <p:tav tm="0">
                                          <p:val>
                                            <p:strVal val="0-#ppt_w/2"/>
                                          </p:val>
                                        </p:tav>
                                        <p:tav tm="100000">
                                          <p:val>
                                            <p:strVal val="#ppt_x"/>
                                          </p:val>
                                        </p:tav>
                                      </p:tavLst>
                                    </p:anim>
                                    <p:anim calcmode="lin" valueType="num">
                                      <p:cBhvr additive="base">
                                        <p:cTn id="28" dur="750" fill="hold"/>
                                        <p:tgtEl>
                                          <p:spTgt spid="9"/>
                                        </p:tgtEl>
                                        <p:attrNameLst>
                                          <p:attrName>ppt_y</p:attrName>
                                        </p:attrNameLst>
                                      </p:cBhvr>
                                      <p:tavLst>
                                        <p:tav tm="0">
                                          <p:val>
                                            <p:strVal val="#ppt_y"/>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 presetClass="entr" presetSubtype="2"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750" fill="hold"/>
                                        <p:tgtEl>
                                          <p:spTgt spid="5"/>
                                        </p:tgtEl>
                                        <p:attrNameLst>
                                          <p:attrName>ppt_x</p:attrName>
                                        </p:attrNameLst>
                                      </p:cBhvr>
                                      <p:tavLst>
                                        <p:tav tm="0">
                                          <p:val>
                                            <p:strVal val="1+#ppt_w/2"/>
                                          </p:val>
                                        </p:tav>
                                        <p:tav tm="100000">
                                          <p:val>
                                            <p:strVal val="#ppt_x"/>
                                          </p:val>
                                        </p:tav>
                                      </p:tavLst>
                                    </p:anim>
                                    <p:anim calcmode="lin" valueType="num">
                                      <p:cBhvr additive="base">
                                        <p:cTn id="38" dur="750" fill="hold"/>
                                        <p:tgtEl>
                                          <p:spTgt spid="5"/>
                                        </p:tgtEl>
                                        <p:attrNameLst>
                                          <p:attrName>ppt_y</p:attrName>
                                        </p:attrNameLst>
                                      </p:cBhvr>
                                      <p:tavLst>
                                        <p:tav tm="0">
                                          <p:val>
                                            <p:strVal val="#ppt_y"/>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3">
            <a:extLst>
              <a:ext uri="{BEBA8EAE-BF5A-486C-A8C5-ECC9F3942E4B}">
                <a14:imgProps xmlns:a14="http://schemas.microsoft.com/office/drawing/2010/main">
                  <a14:imgLayer>
                    <a14:imgEffect>
                      <a14:colorTemperature colorTemp="7200"/>
                    </a14:imgEffect>
                    <a14:imgEffect>
                      <a14:saturation sat="33000"/>
                    </a14:imgEffect>
                    <a14:imgEffect>
                      <a14:brightnessContrast bright="15000" contrast="25000"/>
                    </a14:imgEffect>
                  </a14:imgLayer>
                </a14:imgProps>
              </a:ext>
              <a:ext uri="{28A0092B-C50C-407E-A947-70E740481C1C}">
                <a14:useLocalDpi xmlns:a14="http://schemas.microsoft.com/office/drawing/2010/main"/>
              </a:ext>
            </a:extLst>
          </a:blip>
          <a:stretch>
            <a:fillRect/>
          </a:stretch>
        </p:blipFill>
        <p:spPr>
          <a:xfrm>
            <a:off x="10828" y="0"/>
            <a:ext cx="12181172" cy="6858000"/>
          </a:xfrm>
          <a:prstGeom prst="rect">
            <a:avLst/>
          </a:prstGeom>
          <a:gradFill>
            <a:gsLst>
              <a:gs pos="43000">
                <a:schemeClr val="accent1">
                  <a:lumMod val="5000"/>
                  <a:lumOff val="95000"/>
                  <a:alpha val="34000"/>
                </a:schemeClr>
              </a:gs>
              <a:gs pos="100000">
                <a:schemeClr val="accent1">
                  <a:lumMod val="30000"/>
                  <a:lumOff val="70000"/>
                  <a:alpha val="22000"/>
                </a:schemeClr>
              </a:gs>
            </a:gsLst>
            <a:path path="shape">
              <a:fillToRect l="50000" t="50000" r="50000" b="50000"/>
            </a:path>
          </a:gradFill>
        </p:spPr>
      </p:pic>
      <p:grpSp>
        <p:nvGrpSpPr>
          <p:cNvPr id="45" name="组合 44"/>
          <p:cNvGrpSpPr/>
          <p:nvPr/>
        </p:nvGrpSpPr>
        <p:grpSpPr>
          <a:xfrm>
            <a:off x="1754918" y="3446399"/>
            <a:ext cx="8814192" cy="1107996"/>
            <a:chOff x="1754918" y="3446399"/>
            <a:chExt cx="8814192" cy="1107996"/>
          </a:xfrm>
        </p:grpSpPr>
        <p:grpSp>
          <p:nvGrpSpPr>
            <p:cNvPr id="43" name="组合 42"/>
            <p:cNvGrpSpPr/>
            <p:nvPr/>
          </p:nvGrpSpPr>
          <p:grpSpPr>
            <a:xfrm>
              <a:off x="3093422" y="3547395"/>
              <a:ext cx="6137184" cy="840008"/>
              <a:chOff x="2142265" y="2766546"/>
              <a:chExt cx="6137184" cy="840008"/>
            </a:xfrm>
          </p:grpSpPr>
          <p:grpSp>
            <p:nvGrpSpPr>
              <p:cNvPr id="6" name="组合 5"/>
              <p:cNvGrpSpPr/>
              <p:nvPr/>
            </p:nvGrpSpPr>
            <p:grpSpPr>
              <a:xfrm>
                <a:off x="2142265" y="2766546"/>
                <a:ext cx="3492115" cy="840008"/>
                <a:chOff x="2151237" y="2564812"/>
                <a:chExt cx="8615692" cy="2088000"/>
              </a:xfrm>
            </p:grpSpPr>
            <p:grpSp>
              <p:nvGrpSpPr>
                <p:cNvPr id="27" name="组合 26"/>
                <p:cNvGrpSpPr>
                  <a:grpSpLocks noChangeAspect="1"/>
                </p:cNvGrpSpPr>
                <p:nvPr/>
              </p:nvGrpSpPr>
              <p:grpSpPr>
                <a:xfrm>
                  <a:off x="4321690" y="2564812"/>
                  <a:ext cx="2089819" cy="2088000"/>
                  <a:chOff x="5050971" y="653142"/>
                  <a:chExt cx="720000" cy="720000"/>
                </a:xfrm>
              </p:grpSpPr>
              <p:sp>
                <p:nvSpPr>
                  <p:cNvPr id="40" name="流程图: 过程 39"/>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a:stCxn id="40" idx="1"/>
                    <a:endCxn id="40"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8" name="组合 27"/>
                <p:cNvGrpSpPr>
                  <a:grpSpLocks noChangeAspect="1"/>
                </p:cNvGrpSpPr>
                <p:nvPr/>
              </p:nvGrpSpPr>
              <p:grpSpPr>
                <a:xfrm>
                  <a:off x="2151237" y="2564812"/>
                  <a:ext cx="2089819" cy="2088000"/>
                  <a:chOff x="5050971" y="653142"/>
                  <a:chExt cx="720000" cy="720000"/>
                </a:xfrm>
              </p:grpSpPr>
              <p:sp>
                <p:nvSpPr>
                  <p:cNvPr id="37" name="流程图: 过程 36"/>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p:cNvCxnSpPr>
                    <a:stCxn id="37" idx="1"/>
                    <a:endCxn id="37"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9" name="组合 28"/>
                <p:cNvGrpSpPr>
                  <a:grpSpLocks noChangeAspect="1"/>
                </p:cNvGrpSpPr>
                <p:nvPr/>
              </p:nvGrpSpPr>
              <p:grpSpPr>
                <a:xfrm>
                  <a:off x="8677110" y="2564812"/>
                  <a:ext cx="2089819" cy="2088000"/>
                  <a:chOff x="5050971" y="653142"/>
                  <a:chExt cx="720000" cy="720000"/>
                </a:xfrm>
              </p:grpSpPr>
              <p:sp>
                <p:nvSpPr>
                  <p:cNvPr id="34" name="流程图: 过程 33"/>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5" name="直接连接符 34"/>
                  <p:cNvCxnSpPr>
                    <a:stCxn id="34" idx="1"/>
                    <a:endCxn id="34"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0" name="组合 29"/>
                <p:cNvGrpSpPr>
                  <a:grpSpLocks noChangeAspect="1"/>
                </p:cNvGrpSpPr>
                <p:nvPr/>
              </p:nvGrpSpPr>
              <p:grpSpPr>
                <a:xfrm>
                  <a:off x="6506657" y="2564812"/>
                  <a:ext cx="2089819" cy="2088000"/>
                  <a:chOff x="5050971" y="653142"/>
                  <a:chExt cx="720000" cy="720000"/>
                </a:xfrm>
              </p:grpSpPr>
              <p:sp>
                <p:nvSpPr>
                  <p:cNvPr id="31" name="流程图: 过程 30"/>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a:stCxn id="31" idx="1"/>
                    <a:endCxn id="31"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7" name="组合 6"/>
              <p:cNvGrpSpPr>
                <a:grpSpLocks noChangeAspect="1"/>
              </p:cNvGrpSpPr>
              <p:nvPr/>
            </p:nvGrpSpPr>
            <p:grpSpPr>
              <a:xfrm>
                <a:off x="6546792" y="2766546"/>
                <a:ext cx="847046" cy="840008"/>
                <a:chOff x="5050971" y="653142"/>
                <a:chExt cx="720000" cy="720000"/>
              </a:xfrm>
            </p:grpSpPr>
            <p:sp>
              <p:nvSpPr>
                <p:cNvPr id="24" name="流程图: 过程 23"/>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a:stCxn id="24" idx="1"/>
                  <a:endCxn id="24"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 name="组合 7"/>
              <p:cNvGrpSpPr>
                <a:grpSpLocks noChangeAspect="1"/>
              </p:cNvGrpSpPr>
              <p:nvPr/>
            </p:nvGrpSpPr>
            <p:grpSpPr>
              <a:xfrm>
                <a:off x="5667063" y="2766546"/>
                <a:ext cx="847046" cy="840008"/>
                <a:chOff x="5050971" y="653142"/>
                <a:chExt cx="720000" cy="720000"/>
              </a:xfrm>
            </p:grpSpPr>
            <p:sp>
              <p:nvSpPr>
                <p:cNvPr id="21" name="流程图: 过程 20"/>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a:stCxn id="21" idx="1"/>
                  <a:endCxn id="21"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 name="组合 9"/>
              <p:cNvGrpSpPr>
                <a:grpSpLocks noChangeAspect="1"/>
              </p:cNvGrpSpPr>
              <p:nvPr/>
            </p:nvGrpSpPr>
            <p:grpSpPr>
              <a:xfrm>
                <a:off x="7432403" y="2766546"/>
                <a:ext cx="847046" cy="840008"/>
                <a:chOff x="5050971" y="653142"/>
                <a:chExt cx="720000" cy="720000"/>
              </a:xfrm>
            </p:grpSpPr>
            <p:sp>
              <p:nvSpPr>
                <p:cNvPr id="15" name="流程图: 过程 14"/>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a:stCxn id="15" idx="1"/>
                  <a:endCxn id="15"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sp>
          <p:nvSpPr>
            <p:cNvPr id="3" name="文本框 2"/>
            <p:cNvSpPr txBox="1"/>
            <p:nvPr/>
          </p:nvSpPr>
          <p:spPr>
            <a:xfrm>
              <a:off x="1754918" y="3446399"/>
              <a:ext cx="8814192" cy="1107996"/>
            </a:xfrm>
            <a:prstGeom prst="rect">
              <a:avLst/>
            </a:prstGeom>
            <a:noFill/>
          </p:spPr>
          <p:txBody>
            <a:bodyPr wrap="square" rtlCol="0">
              <a:spAutoFit/>
            </a:bodyPr>
            <a:lstStyle>
              <a:defPPr>
                <a:defRPr lang="zh-CN"/>
              </a:defPPr>
              <a:lvl1pPr algn="ctr">
                <a:defRPr sz="6600" kern="0" spc="300">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defRPr>
              </a:lvl1pPr>
            </a:lstStyle>
            <a:p>
              <a:r>
                <a:rPr lang="zh-CN" altLang="en-US" dirty="0"/>
                <a:t>中国书法的练习</a:t>
              </a:r>
            </a:p>
          </p:txBody>
        </p:sp>
      </p:grpSp>
    </p:spTree>
    <p:extLst>
      <p:ext uri="{BB962C8B-B14F-4D97-AF65-F5344CB8AC3E}">
        <p14:creationId xmlns:p14="http://schemas.microsoft.com/office/powerpoint/2010/main" val="2432468735"/>
      </p:ext>
    </p:extLst>
  </p:cSld>
  <p:clrMapOvr>
    <a:masterClrMapping/>
  </p:clrMapOvr>
  <mc:AlternateContent xmlns:mc="http://schemas.openxmlformats.org/markup-compatibility/2006" xmlns:p14="http://schemas.microsoft.com/office/powerpoint/2010/main">
    <mc:Choice Requires="p14">
      <p:transition spd="slow" p14:dur="1500" advTm="2652">
        <p:random/>
      </p:transition>
    </mc:Choice>
    <mc:Fallback xmlns="" xmlns:a14="http://schemas.microsoft.com/office/drawing/2010/main">
      <p:transition spd="slow" advTm="2652">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Horizontal)">
                                      <p:cBhvr>
                                        <p:cTn id="7" dur="500"/>
                                        <p:tgtEl>
                                          <p:spTgt spid="4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1000" fill="hold"/>
                                        <p:tgtEl>
                                          <p:spTgt spid="45"/>
                                        </p:tgtEl>
                                        <p:attrNameLst>
                                          <p:attrName>ppt_w</p:attrName>
                                        </p:attrNameLst>
                                      </p:cBhvr>
                                      <p:tavLst>
                                        <p:tav tm="0">
                                          <p:val>
                                            <p:fltVal val="0"/>
                                          </p:val>
                                        </p:tav>
                                        <p:tav tm="100000">
                                          <p:val>
                                            <p:strVal val="#ppt_w"/>
                                          </p:val>
                                        </p:tav>
                                      </p:tavLst>
                                    </p:anim>
                                    <p:anim calcmode="lin" valueType="num">
                                      <p:cBhvr>
                                        <p:cTn id="12" dur="1000" fill="hold"/>
                                        <p:tgtEl>
                                          <p:spTgt spid="45"/>
                                        </p:tgtEl>
                                        <p:attrNameLst>
                                          <p:attrName>ppt_h</p:attrName>
                                        </p:attrNameLst>
                                      </p:cBhvr>
                                      <p:tavLst>
                                        <p:tav tm="0">
                                          <p:val>
                                            <p:fltVal val="0"/>
                                          </p:val>
                                        </p:tav>
                                        <p:tav tm="100000">
                                          <p:val>
                                            <p:strVal val="#ppt_h"/>
                                          </p:val>
                                        </p:tav>
                                      </p:tavLst>
                                    </p:anim>
                                    <p:anim calcmode="lin" valueType="num">
                                      <p:cBhvr>
                                        <p:cTn id="13" dur="1000" fill="hold"/>
                                        <p:tgtEl>
                                          <p:spTgt spid="45"/>
                                        </p:tgtEl>
                                        <p:attrNameLst>
                                          <p:attrName>style.rotation</p:attrName>
                                        </p:attrNameLst>
                                      </p:cBhvr>
                                      <p:tavLst>
                                        <p:tav tm="0">
                                          <p:val>
                                            <p:fltVal val="90"/>
                                          </p:val>
                                        </p:tav>
                                        <p:tav tm="100000">
                                          <p:val>
                                            <p:fltVal val="0"/>
                                          </p:val>
                                        </p:tav>
                                      </p:tavLst>
                                    </p:anim>
                                    <p:animEffect transition="in" filter="fade">
                                      <p:cBhvr>
                                        <p:cTn id="14"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5900"/>
                    </a14:imgEffect>
                    <a14:imgEffect>
                      <a14:brightnessContrast bright="1000"/>
                    </a14:imgEffect>
                  </a14:imgLayer>
                </a14:imgProps>
              </a:ext>
              <a:ext uri="{28A0092B-C50C-407E-A947-70E740481C1C}">
                <a14:useLocalDpi xmlns:a14="http://schemas.microsoft.com/office/drawing/2010/main"/>
              </a:ext>
            </a:extLst>
          </a:blip>
          <a:srcRect/>
          <a:stretch/>
        </p:blipFill>
        <p:spPr>
          <a:xfrm>
            <a:off x="16095" y="3187252"/>
            <a:ext cx="12175905" cy="3657600"/>
          </a:xfrm>
          <a:prstGeom prst="rect">
            <a:avLst/>
          </a:prstGeom>
        </p:spPr>
      </p:pic>
      <p:grpSp>
        <p:nvGrpSpPr>
          <p:cNvPr id="2" name="组合 1"/>
          <p:cNvGrpSpPr/>
          <p:nvPr/>
        </p:nvGrpSpPr>
        <p:grpSpPr>
          <a:xfrm>
            <a:off x="2298884" y="213620"/>
            <a:ext cx="8152447" cy="1041072"/>
            <a:chOff x="-1116492" y="-72767"/>
            <a:chExt cx="8152447" cy="1041072"/>
          </a:xfrm>
        </p:grpSpPr>
        <p:pic>
          <p:nvPicPr>
            <p:cNvPr id="3" name="Picture 3" descr="E:\水墨图表素材\24252 (1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16492" y="-72767"/>
              <a:ext cx="8152447" cy="104107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466814" y="138033"/>
              <a:ext cx="4186990" cy="523220"/>
            </a:xfrm>
            <a:prstGeom prst="rect">
              <a:avLst/>
            </a:prstGeom>
            <a:noFill/>
          </p:spPr>
          <p:txBody>
            <a:bodyPr wrap="square" rtlCol="0">
              <a:spAutoFit/>
            </a:bodyPr>
            <a:lstStyle/>
            <a:p>
              <a:pPr algn="ctr"/>
              <a:r>
                <a:rPr lang="zh-CN" altLang="en-US" sz="2800" dirty="0" smtClean="0">
                  <a:solidFill>
                    <a:schemeClr val="bg1"/>
                  </a:solidFill>
                  <a:latin typeface="华文行楷" panose="02010800040101010101" pitchFamily="2" charset="-122"/>
                  <a:ea typeface="华文行楷" panose="02010800040101010101" pitchFamily="2" charset="-122"/>
                </a:rPr>
                <a:t>楷书笔画的特点写法</a:t>
              </a:r>
              <a:r>
                <a:rPr lang="en-US" altLang="zh-CN" sz="2800" dirty="0" smtClean="0">
                  <a:solidFill>
                    <a:schemeClr val="bg1"/>
                  </a:solidFill>
                  <a:latin typeface="华文行楷" panose="02010800040101010101" pitchFamily="2" charset="-122"/>
                  <a:ea typeface="华文行楷" panose="02010800040101010101" pitchFamily="2" charset="-122"/>
                </a:rPr>
                <a:t>—</a:t>
              </a:r>
              <a:r>
                <a:rPr lang="zh-CN" altLang="en-US" sz="2800" dirty="0" smtClean="0">
                  <a:solidFill>
                    <a:schemeClr val="bg1"/>
                  </a:solidFill>
                  <a:latin typeface="华文行楷" panose="02010800040101010101" pitchFamily="2" charset="-122"/>
                  <a:ea typeface="华文行楷" panose="02010800040101010101" pitchFamily="2" charset="-122"/>
                </a:rPr>
                <a:t>横</a:t>
              </a:r>
              <a:endParaRPr lang="zh-CN" altLang="en-US" sz="2800" dirty="0">
                <a:solidFill>
                  <a:schemeClr val="bg1"/>
                </a:solidFill>
                <a:latin typeface="华文行楷" panose="02010800040101010101" pitchFamily="2" charset="-122"/>
                <a:ea typeface="华文行楷" panose="02010800040101010101" pitchFamily="2" charset="-122"/>
              </a:endParaRPr>
            </a:p>
          </p:txBody>
        </p:sp>
      </p:grpSp>
      <p:sp>
        <p:nvSpPr>
          <p:cNvPr id="6" name="矩形 5"/>
          <p:cNvSpPr/>
          <p:nvPr/>
        </p:nvSpPr>
        <p:spPr>
          <a:xfrm>
            <a:off x="4430050" y="1668126"/>
            <a:ext cx="6933053" cy="369332"/>
          </a:xfrm>
          <a:prstGeom prst="rect">
            <a:avLst/>
          </a:prstGeom>
        </p:spPr>
        <p:txBody>
          <a:bodyPr wrap="square">
            <a:spAutoFit/>
          </a:bodyPr>
          <a:lstStyle/>
          <a:p>
            <a:r>
              <a:rPr lang="zh-CN" altLang="en-US" dirty="0" smtClean="0">
                <a:latin typeface="楷体" panose="02010609060101010101" pitchFamily="49" charset="-122"/>
                <a:ea typeface="楷体" panose="02010609060101010101" pitchFamily="49" charset="-122"/>
              </a:rPr>
              <a:t>横</a:t>
            </a:r>
            <a:r>
              <a:rPr lang="zh-CN" altLang="en-US" dirty="0">
                <a:latin typeface="楷体" panose="02010609060101010101" pitchFamily="49" charset="-122"/>
                <a:ea typeface="楷体" panose="02010609060101010101" pitchFamily="49" charset="-122"/>
              </a:rPr>
              <a:t>画要写平稳，因为横在一个字中起平衡作用，横不平，则字不稳。</a:t>
            </a:r>
          </a:p>
        </p:txBody>
      </p:sp>
      <p:sp>
        <p:nvSpPr>
          <p:cNvPr id="7" name="矩形 6"/>
          <p:cNvSpPr/>
          <p:nvPr/>
        </p:nvSpPr>
        <p:spPr>
          <a:xfrm>
            <a:off x="4430050" y="2203639"/>
            <a:ext cx="6586294" cy="1477328"/>
          </a:xfrm>
          <a:prstGeom prst="rect">
            <a:avLst/>
          </a:prstGeom>
          <a:noFill/>
          <a:effectLst>
            <a:outerShdw blurRad="50800" dist="38100" dir="2700000" algn="tl" rotWithShape="0">
              <a:schemeClr val="bg1">
                <a:alpha val="39000"/>
              </a:schemeClr>
            </a:outerShdw>
          </a:effectLst>
        </p:spPr>
        <p:txBody>
          <a:bodyPr wrap="square">
            <a:spAutoFit/>
          </a:bodyPr>
          <a:lstStyle/>
          <a:p>
            <a:r>
              <a:rPr lang="zh-CN" altLang="zh-CN" dirty="0">
                <a:latin typeface="楷体" panose="02010609060101010101" pitchFamily="49" charset="-122"/>
                <a:ea typeface="楷体" panose="02010609060101010101" pitchFamily="49" charset="-122"/>
              </a:rPr>
              <a:t>横有长横、短横，还有左尖横、右尖横、腰粗横等形态，其形态变化之多成就了横形态的丰富、生动性。由于人的视觉的错觉，横画不能写成水平，而应写成左低右高，收笔时稍按一下笔，这样，看起来才显得平稳。人们常说的“横平竖直”，不是指横水平书写，而是要求看上去平稳的意思。</a:t>
            </a:r>
          </a:p>
        </p:txBody>
      </p:sp>
      <p:pic>
        <p:nvPicPr>
          <p:cNvPr id="8" name="Picture 3" descr="图片点击可在新窗口打开查看"/>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88423" y="3961107"/>
            <a:ext cx="7488238"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4"/>
          <p:cNvPicPr>
            <a:picLocks noChangeAspect="1"/>
          </p:cNvPicPr>
          <p:nvPr/>
        </p:nvPicPr>
        <p:blipFill rotWithShape="1">
          <a:blip r:embed="rId6" cstate="screen">
            <a:extLst>
              <a:ext uri="{28A0092B-C50C-407E-A947-70E740481C1C}">
                <a14:useLocalDpi xmlns:a14="http://schemas.microsoft.com/office/drawing/2010/main"/>
              </a:ext>
            </a:extLst>
          </a:blip>
          <a:srcRect t="21780" r="50970" b="25311"/>
          <a:stretch/>
        </p:blipFill>
        <p:spPr>
          <a:xfrm>
            <a:off x="149450" y="1562512"/>
            <a:ext cx="4107543" cy="3324427"/>
          </a:xfrm>
          <a:prstGeom prst="rect">
            <a:avLst/>
          </a:prstGeom>
        </p:spPr>
      </p:pic>
    </p:spTree>
    <p:extLst>
      <p:ext uri="{BB962C8B-B14F-4D97-AF65-F5344CB8AC3E}">
        <p14:creationId xmlns:p14="http://schemas.microsoft.com/office/powerpoint/2010/main" val="4114206948"/>
      </p:ext>
    </p:extLst>
  </p:cSld>
  <p:clrMapOvr>
    <a:masterClrMapping/>
  </p:clrMapOvr>
  <mc:AlternateContent xmlns:mc="http://schemas.openxmlformats.org/markup-compatibility/2006" xmlns:p14="http://schemas.microsoft.com/office/powerpoint/2010/main">
    <mc:Choice Requires="p14">
      <p:transition spd="slow" p14:dur="1500" advTm="5374">
        <p:random/>
      </p:transition>
    </mc:Choice>
    <mc:Fallback xmlns="" xmlns:a14="http://schemas.microsoft.com/office/drawing/2010/main">
      <p:transition spd="slow" advTm="5374">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3750"/>
                            </p:stCondLst>
                            <p:childTnLst>
                              <p:par>
                                <p:cTn id="25" presetID="14"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5900"/>
                    </a14:imgEffect>
                    <a14:imgEffect>
                      <a14:brightnessContrast bright="1000"/>
                    </a14:imgEffect>
                  </a14:imgLayer>
                </a14:imgProps>
              </a:ext>
              <a:ext uri="{28A0092B-C50C-407E-A947-70E740481C1C}">
                <a14:useLocalDpi xmlns:a14="http://schemas.microsoft.com/office/drawing/2010/main"/>
              </a:ext>
            </a:extLst>
          </a:blip>
          <a:srcRect/>
          <a:stretch/>
        </p:blipFill>
        <p:spPr>
          <a:xfrm>
            <a:off x="0" y="3187341"/>
            <a:ext cx="12195904" cy="3657600"/>
          </a:xfrm>
          <a:prstGeom prst="rect">
            <a:avLst/>
          </a:prstGeom>
        </p:spPr>
      </p:pic>
      <p:pic>
        <p:nvPicPr>
          <p:cNvPr id="12" name="图片 11"/>
          <p:cNvPicPr>
            <a:picLocks noChangeAspect="1"/>
          </p:cNvPicPr>
          <p:nvPr/>
        </p:nvPicPr>
        <p:blipFill rotWithShape="1">
          <a:blip r:embed="rId4" cstate="screen">
            <a:extLst>
              <a:ext uri="{BEBA8EAE-BF5A-486C-A8C5-ECC9F3942E4B}">
                <a14:imgProps xmlns:a14="http://schemas.microsoft.com/office/drawing/2010/main">
                  <a14:imgLayer>
                    <a14:imgEffect>
                      <a14:colorTemperature colorTemp="5900"/>
                    </a14:imgEffect>
                    <a14:imgEffect>
                      <a14:saturation sat="66000"/>
                    </a14:imgEffect>
                    <a14:imgEffect>
                      <a14:brightnessContrast bright="6000" contrast="8000"/>
                    </a14:imgEffect>
                  </a14:imgLayer>
                </a14:imgProps>
              </a:ext>
              <a:ext uri="{28A0092B-C50C-407E-A947-70E740481C1C}">
                <a14:useLocalDpi xmlns:a14="http://schemas.microsoft.com/office/drawing/2010/main"/>
              </a:ext>
            </a:extLst>
          </a:blip>
          <a:srcRect/>
          <a:stretch/>
        </p:blipFill>
        <p:spPr>
          <a:xfrm>
            <a:off x="9930063" y="3512036"/>
            <a:ext cx="2261936" cy="3345964"/>
          </a:xfrm>
          <a:prstGeom prst="rect">
            <a:avLst/>
          </a:prstGeom>
        </p:spPr>
      </p:pic>
      <p:pic>
        <p:nvPicPr>
          <p:cNvPr id="13" name="图片 12"/>
          <p:cNvPicPr>
            <a:picLocks noChangeAspect="1"/>
          </p:cNvPicPr>
          <p:nvPr/>
        </p:nvPicPr>
        <p:blipFill rotWithShape="1">
          <a:blip r:embed="rId5" cstate="screen">
            <a:extLst>
              <a:ext uri="{BEBA8EAE-BF5A-486C-A8C5-ECC9F3942E4B}">
                <a14:imgProps xmlns:a14="http://schemas.microsoft.com/office/drawing/2010/main">
                  <a14:imgLayer>
                    <a14:imgEffect>
                      <a14:colorTemperature colorTemp="5300"/>
                    </a14:imgEffect>
                    <a14:imgEffect>
                      <a14:brightnessContrast bright="12000"/>
                    </a14:imgEffect>
                  </a14:imgLayer>
                </a14:imgProps>
              </a:ext>
              <a:ext uri="{28A0092B-C50C-407E-A947-70E740481C1C}">
                <a14:useLocalDpi xmlns:a14="http://schemas.microsoft.com/office/drawing/2010/main"/>
              </a:ext>
            </a:extLst>
          </a:blip>
          <a:srcRect/>
          <a:stretch/>
        </p:blipFill>
        <p:spPr>
          <a:xfrm>
            <a:off x="0" y="0"/>
            <a:ext cx="2628266" cy="4716955"/>
          </a:xfrm>
          <a:prstGeom prst="rect">
            <a:avLst/>
          </a:prstGeom>
        </p:spPr>
      </p:pic>
      <p:grpSp>
        <p:nvGrpSpPr>
          <p:cNvPr id="2" name="组合 1"/>
          <p:cNvGrpSpPr/>
          <p:nvPr/>
        </p:nvGrpSpPr>
        <p:grpSpPr>
          <a:xfrm>
            <a:off x="2298884" y="213620"/>
            <a:ext cx="8152447" cy="1041072"/>
            <a:chOff x="-1116492" y="-72767"/>
            <a:chExt cx="8152447" cy="1041072"/>
          </a:xfrm>
        </p:grpSpPr>
        <p:pic>
          <p:nvPicPr>
            <p:cNvPr id="3" name="Picture 3" descr="E:\水墨图表素材\24252 (11).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16492" y="-72767"/>
              <a:ext cx="8152447" cy="104107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466814" y="138033"/>
              <a:ext cx="4186990" cy="523220"/>
            </a:xfrm>
            <a:prstGeom prst="rect">
              <a:avLst/>
            </a:prstGeom>
            <a:noFill/>
          </p:spPr>
          <p:txBody>
            <a:bodyPr wrap="square" rtlCol="0">
              <a:spAutoFit/>
            </a:bodyPr>
            <a:lstStyle/>
            <a:p>
              <a:pPr algn="ctr"/>
              <a:r>
                <a:rPr lang="zh-CN" altLang="en-US" sz="2800" dirty="0" smtClean="0">
                  <a:solidFill>
                    <a:schemeClr val="bg1"/>
                  </a:solidFill>
                  <a:latin typeface="华文行楷" panose="02010800040101010101" pitchFamily="2" charset="-122"/>
                  <a:ea typeface="华文行楷" panose="02010800040101010101" pitchFamily="2" charset="-122"/>
                </a:rPr>
                <a:t>楷书笔画的特点写法</a:t>
              </a:r>
              <a:r>
                <a:rPr lang="en-US" altLang="zh-CN" sz="2800" dirty="0" smtClean="0">
                  <a:solidFill>
                    <a:schemeClr val="bg1"/>
                  </a:solidFill>
                  <a:latin typeface="华文行楷" panose="02010800040101010101" pitchFamily="2" charset="-122"/>
                  <a:ea typeface="华文行楷" panose="02010800040101010101" pitchFamily="2" charset="-122"/>
                </a:rPr>
                <a:t>—</a:t>
              </a:r>
              <a:r>
                <a:rPr lang="zh-CN" altLang="en-US" sz="2800" dirty="0">
                  <a:solidFill>
                    <a:schemeClr val="bg1"/>
                  </a:solidFill>
                  <a:latin typeface="华文行楷" panose="02010800040101010101" pitchFamily="2" charset="-122"/>
                  <a:ea typeface="华文行楷" panose="02010800040101010101" pitchFamily="2" charset="-122"/>
                </a:rPr>
                <a:t>竖</a:t>
              </a:r>
            </a:p>
          </p:txBody>
        </p:sp>
      </p:grpSp>
      <p:sp>
        <p:nvSpPr>
          <p:cNvPr id="5" name="矩形 4"/>
          <p:cNvSpPr/>
          <p:nvPr/>
        </p:nvSpPr>
        <p:spPr>
          <a:xfrm>
            <a:off x="2336078" y="1513131"/>
            <a:ext cx="7523748" cy="707886"/>
          </a:xfrm>
          <a:prstGeom prst="rect">
            <a:avLst/>
          </a:prstGeom>
        </p:spPr>
        <p:txBody>
          <a:bodyPr wrap="square">
            <a:spAutoFit/>
          </a:bodyPr>
          <a:lstStyle/>
          <a:p>
            <a:pPr algn="ctr"/>
            <a:r>
              <a:rPr lang="zh-CN" altLang="zh-CN" sz="2000" dirty="0">
                <a:latin typeface="楷体" panose="02010609060101010101" pitchFamily="49" charset="-122"/>
                <a:ea typeface="楷体" panose="02010609060101010101" pitchFamily="49" charset="-122"/>
              </a:rPr>
              <a:t>竖画要写垂直，因为竖画在一个字中往往起着关键的支撑作用，竖有垂露、悬针和短竖之分。 </a:t>
            </a:r>
          </a:p>
        </p:txBody>
      </p:sp>
      <p:pic>
        <p:nvPicPr>
          <p:cNvPr id="6" name="Picture 3" descr="图片点击可在新窗口打开查看"/>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295608" y="2333205"/>
            <a:ext cx="7561262" cy="14081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图片点击可在新窗口打开查看"/>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295608" y="3790697"/>
            <a:ext cx="7561262"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图片点击可在新窗口打开查看"/>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295611" y="5269579"/>
            <a:ext cx="7559675"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719318"/>
      </p:ext>
    </p:extLst>
  </p:cSld>
  <p:clrMapOvr>
    <a:masterClrMapping/>
  </p:clrMapOvr>
  <mc:AlternateContent xmlns:mc="http://schemas.openxmlformats.org/markup-compatibility/2006" xmlns:p14="http://schemas.microsoft.com/office/powerpoint/2010/main">
    <mc:Choice Requires="p14">
      <p:transition spd="slow" p14:dur="1500" advTm="5884">
        <p:random/>
      </p:transition>
    </mc:Choice>
    <mc:Fallback xmlns="" xmlns:a14="http://schemas.microsoft.com/office/drawing/2010/main">
      <p:transition spd="slow" advTm="5884">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14" presetClass="entr" presetSubtype="1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750"/>
                                        <p:tgtEl>
                                          <p:spTgt spid="6"/>
                                        </p:tgtEl>
                                      </p:cBhvr>
                                    </p:animEffect>
                                  </p:childTnLst>
                                </p:cTn>
                              </p:par>
                            </p:childTnLst>
                          </p:cTn>
                        </p:par>
                        <p:par>
                          <p:cTn id="25" fill="hold">
                            <p:stCondLst>
                              <p:cond delay="3500"/>
                            </p:stCondLst>
                            <p:childTnLst>
                              <p:par>
                                <p:cTn id="26" presetID="14" presetClass="entr" presetSubtype="1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750"/>
                                        <p:tgtEl>
                                          <p:spTgt spid="7"/>
                                        </p:tgtEl>
                                      </p:cBhvr>
                                    </p:animEffect>
                                  </p:childTnLst>
                                </p:cTn>
                              </p:par>
                            </p:childTnLst>
                          </p:cTn>
                        </p:par>
                        <p:par>
                          <p:cTn id="29" fill="hold">
                            <p:stCondLst>
                              <p:cond delay="4250"/>
                            </p:stCondLst>
                            <p:childTnLst>
                              <p:par>
                                <p:cTn id="30" presetID="14" presetClass="entr" presetSubtype="1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5900"/>
                    </a14:imgEffect>
                    <a14:imgEffect>
                      <a14:brightnessContrast bright="1000"/>
                    </a14:imgEffect>
                  </a14:imgLayer>
                </a14:imgProps>
              </a:ext>
              <a:ext uri="{28A0092B-C50C-407E-A947-70E740481C1C}">
                <a14:useLocalDpi xmlns:a14="http://schemas.microsoft.com/office/drawing/2010/main"/>
              </a:ext>
            </a:extLst>
          </a:blip>
          <a:srcRect/>
          <a:stretch/>
        </p:blipFill>
        <p:spPr>
          <a:xfrm flipH="1">
            <a:off x="0" y="3187341"/>
            <a:ext cx="12195903" cy="3657600"/>
          </a:xfrm>
          <a:prstGeom prst="rect">
            <a:avLst/>
          </a:prstGeom>
        </p:spPr>
      </p:pic>
      <p:pic>
        <p:nvPicPr>
          <p:cNvPr id="12" name="图片 11"/>
          <p:cNvPicPr>
            <a:picLocks noChangeAspect="1"/>
          </p:cNvPicPr>
          <p:nvPr/>
        </p:nvPicPr>
        <p:blipFill rotWithShape="1">
          <a:blip r:embed="rId4" cstate="screen">
            <a:extLst>
              <a:ext uri="{BEBA8EAE-BF5A-486C-A8C5-ECC9F3942E4B}">
                <a14:imgProps xmlns:a14="http://schemas.microsoft.com/office/drawing/2010/main">
                  <a14:imgLayer>
                    <a14:imgEffect>
                      <a14:colorTemperature colorTemp="5900"/>
                    </a14:imgEffect>
                    <a14:imgEffect>
                      <a14:saturation sat="66000"/>
                    </a14:imgEffect>
                    <a14:imgEffect>
                      <a14:brightnessContrast bright="6000" contrast="8000"/>
                    </a14:imgEffect>
                  </a14:imgLayer>
                </a14:imgProps>
              </a:ext>
              <a:ext uri="{28A0092B-C50C-407E-A947-70E740481C1C}">
                <a14:useLocalDpi xmlns:a14="http://schemas.microsoft.com/office/drawing/2010/main"/>
              </a:ext>
            </a:extLst>
          </a:blip>
          <a:srcRect/>
          <a:stretch/>
        </p:blipFill>
        <p:spPr>
          <a:xfrm flipH="1">
            <a:off x="0" y="3527650"/>
            <a:ext cx="2261936" cy="3345964"/>
          </a:xfrm>
          <a:prstGeom prst="rect">
            <a:avLst/>
          </a:prstGeom>
        </p:spPr>
      </p:pic>
      <p:pic>
        <p:nvPicPr>
          <p:cNvPr id="13" name="图片 12"/>
          <p:cNvPicPr>
            <a:picLocks noChangeAspect="1"/>
          </p:cNvPicPr>
          <p:nvPr/>
        </p:nvPicPr>
        <p:blipFill rotWithShape="1">
          <a:blip r:embed="rId5" cstate="screen">
            <a:extLst>
              <a:ext uri="{BEBA8EAE-BF5A-486C-A8C5-ECC9F3942E4B}">
                <a14:imgProps xmlns:a14="http://schemas.microsoft.com/office/drawing/2010/main">
                  <a14:imgLayer>
                    <a14:imgEffect>
                      <a14:colorTemperature colorTemp="5300"/>
                    </a14:imgEffect>
                    <a14:imgEffect>
                      <a14:brightnessContrast bright="12000"/>
                    </a14:imgEffect>
                  </a14:imgLayer>
                </a14:imgProps>
              </a:ext>
              <a:ext uri="{28A0092B-C50C-407E-A947-70E740481C1C}">
                <a14:useLocalDpi xmlns:a14="http://schemas.microsoft.com/office/drawing/2010/main"/>
              </a:ext>
            </a:extLst>
          </a:blip>
          <a:srcRect/>
          <a:stretch/>
        </p:blipFill>
        <p:spPr>
          <a:xfrm flipH="1">
            <a:off x="9567638" y="0"/>
            <a:ext cx="2628266" cy="4716955"/>
          </a:xfrm>
          <a:prstGeom prst="rect">
            <a:avLst/>
          </a:prstGeom>
        </p:spPr>
      </p:pic>
      <p:grpSp>
        <p:nvGrpSpPr>
          <p:cNvPr id="2" name="组合 1"/>
          <p:cNvGrpSpPr/>
          <p:nvPr/>
        </p:nvGrpSpPr>
        <p:grpSpPr>
          <a:xfrm>
            <a:off x="2352535" y="116222"/>
            <a:ext cx="8152447" cy="1041072"/>
            <a:chOff x="-1116492" y="-72767"/>
            <a:chExt cx="8152447" cy="1041072"/>
          </a:xfrm>
        </p:grpSpPr>
        <p:pic>
          <p:nvPicPr>
            <p:cNvPr id="3" name="Picture 3" descr="E:\水墨图表素材\24252 (11).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16492" y="-72767"/>
              <a:ext cx="8152447" cy="104107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466814" y="138033"/>
              <a:ext cx="4186990" cy="523220"/>
            </a:xfrm>
            <a:prstGeom prst="rect">
              <a:avLst/>
            </a:prstGeom>
            <a:noFill/>
          </p:spPr>
          <p:txBody>
            <a:bodyPr wrap="square" rtlCol="0">
              <a:spAutoFit/>
            </a:bodyPr>
            <a:lstStyle/>
            <a:p>
              <a:pPr algn="ctr"/>
              <a:r>
                <a:rPr lang="zh-CN" altLang="en-US" sz="2800" dirty="0" smtClean="0">
                  <a:solidFill>
                    <a:schemeClr val="bg1"/>
                  </a:solidFill>
                  <a:latin typeface="华文行楷" panose="02010800040101010101" pitchFamily="2" charset="-122"/>
                  <a:ea typeface="华文行楷" panose="02010800040101010101" pitchFamily="2" charset="-122"/>
                </a:rPr>
                <a:t>楷书笔画的特点写法</a:t>
              </a:r>
              <a:r>
                <a:rPr lang="en-US" altLang="zh-CN" sz="2800" dirty="0" smtClean="0">
                  <a:solidFill>
                    <a:schemeClr val="bg1"/>
                  </a:solidFill>
                  <a:latin typeface="华文行楷" panose="02010800040101010101" pitchFamily="2" charset="-122"/>
                  <a:ea typeface="华文行楷" panose="02010800040101010101" pitchFamily="2" charset="-122"/>
                </a:rPr>
                <a:t>—</a:t>
              </a:r>
              <a:r>
                <a:rPr lang="zh-CN" altLang="en-US" sz="2800" dirty="0" smtClean="0">
                  <a:solidFill>
                    <a:schemeClr val="bg1"/>
                  </a:solidFill>
                  <a:latin typeface="华文行楷" panose="02010800040101010101" pitchFamily="2" charset="-122"/>
                  <a:ea typeface="华文行楷" panose="02010800040101010101" pitchFamily="2" charset="-122"/>
                </a:rPr>
                <a:t>撇</a:t>
              </a:r>
              <a:endParaRPr lang="zh-CN" altLang="en-US" sz="2800" dirty="0">
                <a:solidFill>
                  <a:schemeClr val="bg1"/>
                </a:solidFill>
                <a:latin typeface="华文行楷" panose="02010800040101010101" pitchFamily="2" charset="-122"/>
                <a:ea typeface="华文行楷" panose="02010800040101010101" pitchFamily="2" charset="-122"/>
              </a:endParaRPr>
            </a:p>
          </p:txBody>
        </p:sp>
      </p:grpSp>
      <p:sp>
        <p:nvSpPr>
          <p:cNvPr id="5" name="矩形 4"/>
          <p:cNvSpPr/>
          <p:nvPr/>
        </p:nvSpPr>
        <p:spPr>
          <a:xfrm>
            <a:off x="2298884" y="1256946"/>
            <a:ext cx="7523748" cy="400110"/>
          </a:xfrm>
          <a:prstGeom prst="rect">
            <a:avLst/>
          </a:prstGeom>
        </p:spPr>
        <p:txBody>
          <a:bodyPr wrap="square">
            <a:spAutoFit/>
          </a:bodyPr>
          <a:lstStyle/>
          <a:p>
            <a:pPr algn="ctr"/>
            <a:r>
              <a:rPr lang="zh-CN" altLang="en-US" sz="2000" dirty="0" smtClean="0">
                <a:latin typeface="楷体" panose="02010609060101010101" pitchFamily="49" charset="-122"/>
                <a:ea typeface="楷体" panose="02010609060101010101" pitchFamily="49" charset="-122"/>
              </a:rPr>
              <a:t>撇</a:t>
            </a:r>
            <a:r>
              <a:rPr lang="zh-CN" altLang="en-US" sz="2000" dirty="0">
                <a:latin typeface="楷体" panose="02010609060101010101" pitchFamily="49" charset="-122"/>
                <a:ea typeface="楷体" panose="02010609060101010101" pitchFamily="49" charset="-122"/>
              </a:rPr>
              <a:t>有斜撇、竖撇、短撇、平撇之</a:t>
            </a:r>
            <a:r>
              <a:rPr lang="zh-CN" altLang="en-US" sz="2000" dirty="0" smtClean="0">
                <a:latin typeface="楷体" panose="02010609060101010101" pitchFamily="49" charset="-122"/>
                <a:ea typeface="楷体" panose="02010609060101010101" pitchFamily="49" charset="-122"/>
              </a:rPr>
              <a:t>分</a:t>
            </a:r>
            <a:r>
              <a:rPr lang="zh-CN" altLang="en-US" sz="2000" dirty="0">
                <a:latin typeface="楷体" panose="02010609060101010101" pitchFamily="49" charset="-122"/>
                <a:ea typeface="楷体" panose="02010609060101010101" pitchFamily="49" charset="-122"/>
              </a:rPr>
              <a:t>。</a:t>
            </a:r>
          </a:p>
        </p:txBody>
      </p:sp>
      <p:pic>
        <p:nvPicPr>
          <p:cNvPr id="6" name="Picture 3" descr="图片点击可在新窗口打开查看"/>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208131" y="1822536"/>
            <a:ext cx="7758879" cy="144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图片点击可在新窗口打开查看"/>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208131" y="3406945"/>
            <a:ext cx="7758879" cy="144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图片点击可在新窗口打开查看"/>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208131" y="5005809"/>
            <a:ext cx="7758879" cy="144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1890407"/>
      </p:ext>
    </p:extLst>
  </p:cSld>
  <p:clrMapOvr>
    <a:masterClrMapping/>
  </p:clrMapOvr>
  <mc:AlternateContent xmlns:mc="http://schemas.openxmlformats.org/markup-compatibility/2006" xmlns:p14="http://schemas.microsoft.com/office/powerpoint/2010/main">
    <mc:Choice Requires="p14">
      <p:transition spd="slow" p14:dur="1500" advTm="6092">
        <p:random/>
      </p:transition>
    </mc:Choice>
    <mc:Fallback xmlns="" xmlns:a14="http://schemas.microsoft.com/office/drawing/2010/main">
      <p:transition spd="slow" advTm="6092">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14" presetClass="entr" presetSubtype="1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750"/>
                                        <p:tgtEl>
                                          <p:spTgt spid="6"/>
                                        </p:tgtEl>
                                      </p:cBhvr>
                                    </p:animEffect>
                                  </p:childTnLst>
                                </p:cTn>
                              </p:par>
                            </p:childTnLst>
                          </p:cTn>
                        </p:par>
                        <p:par>
                          <p:cTn id="25" fill="hold">
                            <p:stCondLst>
                              <p:cond delay="3500"/>
                            </p:stCondLst>
                            <p:childTnLst>
                              <p:par>
                                <p:cTn id="26" presetID="14" presetClass="entr" presetSubtype="1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750"/>
                                        <p:tgtEl>
                                          <p:spTgt spid="7"/>
                                        </p:tgtEl>
                                      </p:cBhvr>
                                    </p:animEffect>
                                  </p:childTnLst>
                                </p:cTn>
                              </p:par>
                            </p:childTnLst>
                          </p:cTn>
                        </p:par>
                        <p:par>
                          <p:cTn id="29" fill="hold">
                            <p:stCondLst>
                              <p:cond delay="4250"/>
                            </p:stCondLst>
                            <p:childTnLst>
                              <p:par>
                                <p:cTn id="30" presetID="14" presetClass="entr" presetSubtype="1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5900"/>
                    </a14:imgEffect>
                    <a14:imgEffect>
                      <a14:brightnessContrast bright="1000"/>
                    </a14:imgEffect>
                  </a14:imgLayer>
                </a14:imgProps>
              </a:ext>
              <a:ext uri="{28A0092B-C50C-407E-A947-70E740481C1C}">
                <a14:useLocalDpi xmlns:a14="http://schemas.microsoft.com/office/drawing/2010/main"/>
              </a:ext>
            </a:extLst>
          </a:blip>
          <a:srcRect/>
          <a:stretch/>
        </p:blipFill>
        <p:spPr>
          <a:xfrm>
            <a:off x="0" y="3187341"/>
            <a:ext cx="12195904" cy="3657600"/>
          </a:xfrm>
          <a:prstGeom prst="rect">
            <a:avLst/>
          </a:prstGeom>
        </p:spPr>
      </p:pic>
      <p:pic>
        <p:nvPicPr>
          <p:cNvPr id="21" name="图片 20"/>
          <p:cNvPicPr>
            <a:picLocks noChangeAspect="1"/>
          </p:cNvPicPr>
          <p:nvPr/>
        </p:nvPicPr>
        <p:blipFill rotWithShape="1">
          <a:blip r:embed="rId4" cstate="screen">
            <a:extLst>
              <a:ext uri="{BEBA8EAE-BF5A-486C-A8C5-ECC9F3942E4B}">
                <a14:imgProps xmlns:a14="http://schemas.microsoft.com/office/drawing/2010/main">
                  <a14:imgLayer>
                    <a14:imgEffect>
                      <a14:colorTemperature colorTemp="5900"/>
                    </a14:imgEffect>
                    <a14:imgEffect>
                      <a14:saturation sat="66000"/>
                    </a14:imgEffect>
                    <a14:imgEffect>
                      <a14:brightnessContrast bright="6000" contrast="8000"/>
                    </a14:imgEffect>
                  </a14:imgLayer>
                </a14:imgProps>
              </a:ext>
              <a:ext uri="{28A0092B-C50C-407E-A947-70E740481C1C}">
                <a14:useLocalDpi xmlns:a14="http://schemas.microsoft.com/office/drawing/2010/main"/>
              </a:ext>
            </a:extLst>
          </a:blip>
          <a:srcRect/>
          <a:stretch/>
        </p:blipFill>
        <p:spPr>
          <a:xfrm>
            <a:off x="9930063" y="3512036"/>
            <a:ext cx="2261936" cy="3345964"/>
          </a:xfrm>
          <a:prstGeom prst="rect">
            <a:avLst/>
          </a:prstGeom>
        </p:spPr>
      </p:pic>
      <p:pic>
        <p:nvPicPr>
          <p:cNvPr id="22" name="图片 21"/>
          <p:cNvPicPr>
            <a:picLocks noChangeAspect="1"/>
          </p:cNvPicPr>
          <p:nvPr/>
        </p:nvPicPr>
        <p:blipFill rotWithShape="1">
          <a:blip r:embed="rId5" cstate="screen">
            <a:extLst>
              <a:ext uri="{BEBA8EAE-BF5A-486C-A8C5-ECC9F3942E4B}">
                <a14:imgProps xmlns:a14="http://schemas.microsoft.com/office/drawing/2010/main">
                  <a14:imgLayer>
                    <a14:imgEffect>
                      <a14:colorTemperature colorTemp="5300"/>
                    </a14:imgEffect>
                    <a14:imgEffect>
                      <a14:brightnessContrast bright="12000"/>
                    </a14:imgEffect>
                  </a14:imgLayer>
                </a14:imgProps>
              </a:ext>
              <a:ext uri="{28A0092B-C50C-407E-A947-70E740481C1C}">
                <a14:useLocalDpi xmlns:a14="http://schemas.microsoft.com/office/drawing/2010/main"/>
              </a:ext>
            </a:extLst>
          </a:blip>
          <a:srcRect/>
          <a:stretch/>
        </p:blipFill>
        <p:spPr>
          <a:xfrm>
            <a:off x="0" y="0"/>
            <a:ext cx="2628266" cy="4716955"/>
          </a:xfrm>
          <a:prstGeom prst="rect">
            <a:avLst/>
          </a:prstGeom>
        </p:spPr>
      </p:pic>
      <p:grpSp>
        <p:nvGrpSpPr>
          <p:cNvPr id="2" name="组合 1"/>
          <p:cNvGrpSpPr/>
          <p:nvPr/>
        </p:nvGrpSpPr>
        <p:grpSpPr>
          <a:xfrm>
            <a:off x="2298884" y="213620"/>
            <a:ext cx="8152447" cy="1041072"/>
            <a:chOff x="-1116492" y="-72767"/>
            <a:chExt cx="8152447" cy="1041072"/>
          </a:xfrm>
        </p:grpSpPr>
        <p:pic>
          <p:nvPicPr>
            <p:cNvPr id="3" name="Picture 3" descr="E:\水墨图表素材\24252 (11).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16492" y="-72767"/>
              <a:ext cx="8152447" cy="104107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466814" y="138033"/>
              <a:ext cx="4186990" cy="523220"/>
            </a:xfrm>
            <a:prstGeom prst="rect">
              <a:avLst/>
            </a:prstGeom>
            <a:noFill/>
          </p:spPr>
          <p:txBody>
            <a:bodyPr wrap="square" rtlCol="0">
              <a:spAutoFit/>
            </a:bodyPr>
            <a:lstStyle/>
            <a:p>
              <a:pPr algn="ctr"/>
              <a:r>
                <a:rPr lang="zh-CN" altLang="en-US" sz="2800" dirty="0" smtClean="0">
                  <a:solidFill>
                    <a:schemeClr val="bg1"/>
                  </a:solidFill>
                  <a:latin typeface="华文行楷" panose="02010800040101010101" pitchFamily="2" charset="-122"/>
                  <a:ea typeface="华文行楷" panose="02010800040101010101" pitchFamily="2" charset="-122"/>
                </a:rPr>
                <a:t>如何临帖</a:t>
              </a:r>
              <a:endParaRPr lang="zh-CN" altLang="en-US" sz="2800" dirty="0">
                <a:solidFill>
                  <a:schemeClr val="bg1"/>
                </a:solidFill>
                <a:latin typeface="华文行楷" panose="02010800040101010101" pitchFamily="2" charset="-122"/>
                <a:ea typeface="华文行楷" panose="02010800040101010101" pitchFamily="2" charset="-122"/>
              </a:endParaRPr>
            </a:p>
          </p:txBody>
        </p:sp>
      </p:grpSp>
      <p:sp>
        <p:nvSpPr>
          <p:cNvPr id="5" name="矩形 4"/>
          <p:cNvSpPr/>
          <p:nvPr/>
        </p:nvSpPr>
        <p:spPr>
          <a:xfrm>
            <a:off x="2298884" y="1265437"/>
            <a:ext cx="7523748" cy="400110"/>
          </a:xfrm>
          <a:prstGeom prst="rect">
            <a:avLst/>
          </a:prstGeom>
        </p:spPr>
        <p:txBody>
          <a:bodyPr wrap="square">
            <a:spAutoFit/>
          </a:bodyPr>
          <a:lstStyle/>
          <a:p>
            <a:pPr algn="ctr"/>
            <a:r>
              <a:rPr lang="zh-CN" altLang="en-US" sz="2000" dirty="0" smtClean="0">
                <a:latin typeface="楷体" panose="02010609060101010101" pitchFamily="49" charset="-122"/>
                <a:ea typeface="楷体" panose="02010609060101010101" pitchFamily="49" charset="-122"/>
              </a:rPr>
              <a:t>书法</a:t>
            </a:r>
            <a:r>
              <a:rPr lang="zh-CN" altLang="en-US" sz="2000" dirty="0">
                <a:latin typeface="楷体" panose="02010609060101010101" pitchFamily="49" charset="-122"/>
                <a:ea typeface="楷体" panose="02010609060101010101" pitchFamily="49" charset="-122"/>
              </a:rPr>
              <a:t>练习最常见的两种方法是摹写法和临写法。</a:t>
            </a:r>
          </a:p>
        </p:txBody>
      </p:sp>
      <p:grpSp>
        <p:nvGrpSpPr>
          <p:cNvPr id="13" name="组合 12"/>
          <p:cNvGrpSpPr/>
          <p:nvPr/>
        </p:nvGrpSpPr>
        <p:grpSpPr>
          <a:xfrm>
            <a:off x="1615392" y="1780672"/>
            <a:ext cx="4264041" cy="4399816"/>
            <a:chOff x="1615392" y="1780672"/>
            <a:chExt cx="4264041" cy="4399816"/>
          </a:xfrm>
        </p:grpSpPr>
        <p:sp>
          <p:nvSpPr>
            <p:cNvPr id="7" name="文本框 6"/>
            <p:cNvSpPr txBox="1"/>
            <p:nvPr/>
          </p:nvSpPr>
          <p:spPr>
            <a:xfrm>
              <a:off x="2074296" y="1780672"/>
              <a:ext cx="3400927" cy="504049"/>
            </a:xfrm>
            <a:prstGeom prst="rect">
              <a:avLst/>
            </a:prstGeom>
            <a:noFill/>
          </p:spPr>
          <p:txBody>
            <a:bodyPr wrap="square" rtlCol="0">
              <a:spAutoFit/>
            </a:bodyPr>
            <a:lstStyle/>
            <a:p>
              <a:pPr algn="ctr">
                <a:lnSpc>
                  <a:spcPct val="150000"/>
                </a:lnSpc>
              </a:pPr>
              <a:r>
                <a:rPr lang="zh-CN" altLang="en-US" sz="2000" dirty="0">
                  <a:latin typeface="楷体" panose="02010609060101010101" pitchFamily="49" charset="-122"/>
                  <a:ea typeface="楷体" panose="02010609060101010101" pitchFamily="49" charset="-122"/>
                </a:rPr>
                <a:t>摹写法</a:t>
              </a:r>
              <a:endParaRPr lang="zh-CN" altLang="en-US" sz="2000" dirty="0">
                <a:latin typeface="华文新魏" panose="02010800040101010101" pitchFamily="2" charset="-122"/>
                <a:ea typeface="华文新魏" panose="02010800040101010101" pitchFamily="2" charset="-122"/>
              </a:endParaRPr>
            </a:p>
          </p:txBody>
        </p:sp>
        <p:sp>
          <p:nvSpPr>
            <p:cNvPr id="9" name="文本框 8"/>
            <p:cNvSpPr txBox="1"/>
            <p:nvPr/>
          </p:nvSpPr>
          <p:spPr>
            <a:xfrm>
              <a:off x="1615392" y="2262929"/>
              <a:ext cx="4264041" cy="1708160"/>
            </a:xfrm>
            <a:prstGeom prst="rect">
              <a:avLst/>
            </a:prstGeom>
            <a:noFill/>
          </p:spPr>
          <p:txBody>
            <a:bodyPr wrap="square" rtlCol="0">
              <a:spAutoFit/>
            </a:bodyPr>
            <a:lstStyle>
              <a:defPPr>
                <a:defRPr lang="zh-CN"/>
              </a:defPPr>
              <a:lvl1pPr>
                <a:lnSpc>
                  <a:spcPts val="1400"/>
                </a:lnSpc>
                <a:defRPr sz="1200">
                  <a:latin typeface="楷体" panose="02010609060101010101" pitchFamily="49" charset="-122"/>
                  <a:ea typeface="楷体" panose="02010609060101010101" pitchFamily="49" charset="-122"/>
                </a:defRPr>
              </a:lvl1pPr>
            </a:lstStyle>
            <a:p>
              <a:r>
                <a:rPr lang="zh-CN" altLang="en-US" sz="1400" dirty="0"/>
                <a:t>一是用透明而不浸墨的书写纸盖在字帖上面，用毛笔对着字画摹写，笔随影走，称为摹影。二是用薄纸盖在字帖上面，先照着字体轮廓勾描成空心字，然后填写成黑体字，称为“双钩”，也称“响拓”</a:t>
              </a:r>
              <a:r>
                <a:rPr lang="en-US" altLang="zh-CN" sz="1400" dirty="0"/>
                <a:t>(</a:t>
              </a:r>
              <a:r>
                <a:rPr lang="zh-CN" altLang="en-US" sz="1400" dirty="0"/>
                <a:t>现今可用复印</a:t>
              </a:r>
              <a:r>
                <a:rPr lang="en-US" altLang="zh-CN" sz="1400" dirty="0"/>
                <a:t>)</a:t>
              </a:r>
              <a:r>
                <a:rPr lang="zh-CN" altLang="en-US" sz="1400" dirty="0"/>
                <a:t>。三是用书写纸盖在字帖上，先用硬笔画出字体笔画的中心线，然后对照字帖，用毛笔顺细线摹写。</a:t>
              </a:r>
              <a:br>
                <a:rPr lang="zh-CN" altLang="en-US" sz="1400" dirty="0"/>
              </a:br>
              <a:r>
                <a:rPr lang="zh-CN" altLang="en-US" sz="1400" dirty="0"/>
                <a:t>此 法适用于初学者，也可用于对新帖的练习，运用此法宜于掌握字形的位置，即结体。</a:t>
              </a:r>
            </a:p>
          </p:txBody>
        </p:sp>
        <p:pic>
          <p:nvPicPr>
            <p:cNvPr id="11" name="图片 10"/>
            <p:cNvPicPr>
              <a:picLocks noChangeAspect="1"/>
            </p:cNvPicPr>
            <p:nvPr/>
          </p:nvPicPr>
          <p:blipFill>
            <a:blip r:embed="rId7">
              <a:extLst>
                <a:ext uri="{BEBA8EAE-BF5A-486C-A8C5-ECC9F3942E4B}">
                  <a14:imgProps xmlns:a14="http://schemas.microsoft.com/office/drawing/2010/main">
                    <a14:imgLayer>
                      <a14:imgEffect>
                        <a14:colorTemperature colorTemp="11200"/>
                      </a14:imgEffect>
                      <a14:imgEffect>
                        <a14:saturation sat="66000"/>
                      </a14:imgEffect>
                    </a14:imgLayer>
                  </a14:imgProps>
                </a:ext>
                <a:ext uri="{28A0092B-C50C-407E-A947-70E740481C1C}">
                  <a14:useLocalDpi xmlns:a14="http://schemas.microsoft.com/office/drawing/2010/main"/>
                </a:ext>
              </a:extLst>
            </a:blip>
            <a:stretch>
              <a:fillRect/>
            </a:stretch>
          </p:blipFill>
          <p:spPr>
            <a:xfrm>
              <a:off x="1733854" y="3836375"/>
              <a:ext cx="3512474" cy="2344113"/>
            </a:xfrm>
            <a:prstGeom prst="rect">
              <a:avLst/>
            </a:prstGeom>
            <a:effectLst>
              <a:outerShdw blurRad="50800" dist="38100" dir="2700000" algn="tl" rotWithShape="0">
                <a:prstClr val="black">
                  <a:alpha val="40000"/>
                </a:prstClr>
              </a:outerShdw>
            </a:effectLst>
          </p:spPr>
        </p:pic>
      </p:grpSp>
      <p:grpSp>
        <p:nvGrpSpPr>
          <p:cNvPr id="14" name="组合 13"/>
          <p:cNvGrpSpPr/>
          <p:nvPr/>
        </p:nvGrpSpPr>
        <p:grpSpPr>
          <a:xfrm>
            <a:off x="6329444" y="1780671"/>
            <a:ext cx="4525403" cy="4381552"/>
            <a:chOff x="6329444" y="1780671"/>
            <a:chExt cx="4525403" cy="4381552"/>
          </a:xfrm>
        </p:grpSpPr>
        <p:sp>
          <p:nvSpPr>
            <p:cNvPr id="8" name="文本框 7"/>
            <p:cNvSpPr txBox="1"/>
            <p:nvPr/>
          </p:nvSpPr>
          <p:spPr>
            <a:xfrm>
              <a:off x="6954152" y="1780671"/>
              <a:ext cx="3400927" cy="504049"/>
            </a:xfrm>
            <a:prstGeom prst="rect">
              <a:avLst/>
            </a:prstGeom>
            <a:noFill/>
          </p:spPr>
          <p:txBody>
            <a:bodyPr wrap="square" rtlCol="0">
              <a:spAutoFit/>
            </a:bodyPr>
            <a:lstStyle/>
            <a:p>
              <a:pPr algn="ctr">
                <a:lnSpc>
                  <a:spcPct val="150000"/>
                </a:lnSpc>
              </a:pPr>
              <a:r>
                <a:rPr lang="zh-CN" altLang="en-US" sz="2000" dirty="0" smtClean="0">
                  <a:latin typeface="楷体" panose="02010609060101010101" pitchFamily="49" charset="-122"/>
                  <a:ea typeface="楷体" panose="02010609060101010101" pitchFamily="49" charset="-122"/>
                </a:rPr>
                <a:t>临写法</a:t>
              </a:r>
              <a:endParaRPr lang="zh-CN" altLang="en-US" sz="2000" dirty="0">
                <a:latin typeface="华文新魏" panose="02010800040101010101" pitchFamily="2" charset="-122"/>
                <a:ea typeface="华文新魏" panose="02010800040101010101" pitchFamily="2" charset="-122"/>
              </a:endParaRPr>
            </a:p>
          </p:txBody>
        </p:sp>
        <p:sp>
          <p:nvSpPr>
            <p:cNvPr id="10" name="文本框 9"/>
            <p:cNvSpPr txBox="1"/>
            <p:nvPr/>
          </p:nvSpPr>
          <p:spPr>
            <a:xfrm>
              <a:off x="6329444" y="2262929"/>
              <a:ext cx="4525403" cy="1708160"/>
            </a:xfrm>
            <a:prstGeom prst="rect">
              <a:avLst/>
            </a:prstGeom>
            <a:noFill/>
          </p:spPr>
          <p:txBody>
            <a:bodyPr wrap="square" rtlCol="0">
              <a:spAutoFit/>
            </a:bodyPr>
            <a:lstStyle>
              <a:defPPr>
                <a:defRPr lang="zh-CN"/>
              </a:defPPr>
              <a:lvl1pPr>
                <a:lnSpc>
                  <a:spcPct val="150000"/>
                </a:lnSpc>
                <a:defRPr sz="1200">
                  <a:latin typeface="楷体" panose="02010609060101010101" pitchFamily="49" charset="-122"/>
                  <a:ea typeface="楷体" panose="02010609060101010101" pitchFamily="49" charset="-122"/>
                </a:defRPr>
              </a:lvl1pPr>
            </a:lstStyle>
            <a:p>
              <a:pPr>
                <a:lnSpc>
                  <a:spcPts val="1400"/>
                </a:lnSpc>
              </a:pPr>
              <a:r>
                <a:rPr lang="zh-CN" altLang="en-US" sz="1400" dirty="0" smtClean="0"/>
                <a:t>临</a:t>
              </a:r>
              <a:r>
                <a:rPr lang="zh-CN" altLang="en-US" sz="1400" dirty="0"/>
                <a:t>写法是在摹帖的基础上，模仿着帖上的字书写，其方法也有三种</a:t>
              </a:r>
              <a:r>
                <a:rPr lang="zh-CN" altLang="en-US" sz="1400" dirty="0" smtClean="0"/>
                <a:t>：</a:t>
              </a:r>
              <a:r>
                <a:rPr lang="zh-CN" altLang="en-US" sz="1400" dirty="0"/>
                <a:t/>
              </a:r>
              <a:br>
                <a:rPr lang="zh-CN" altLang="en-US" sz="1400" dirty="0"/>
              </a:br>
              <a:r>
                <a:rPr lang="zh-CN" altLang="en-US" sz="1400" dirty="0" smtClean="0"/>
                <a:t>一</a:t>
              </a:r>
              <a:r>
                <a:rPr lang="zh-CN" altLang="en-US" sz="1400" dirty="0"/>
                <a:t>是对临法。就是看准字帖上的字，在纸</a:t>
              </a:r>
              <a:r>
                <a:rPr lang="en-US" altLang="zh-CN" sz="1400" dirty="0"/>
                <a:t>(</a:t>
              </a:r>
              <a:r>
                <a:rPr lang="zh-CN" altLang="en-US" sz="1400" dirty="0"/>
                <a:t>楷书先用有格的纸</a:t>
              </a:r>
              <a:r>
                <a:rPr lang="en-US" altLang="zh-CN" sz="1400" dirty="0"/>
                <a:t>)</a:t>
              </a:r>
              <a:r>
                <a:rPr lang="zh-CN" altLang="en-US" sz="1400" dirty="0"/>
                <a:t>上 振笔直书</a:t>
              </a:r>
              <a:r>
                <a:rPr lang="zh-CN" altLang="en-US" sz="1400" dirty="0" smtClean="0"/>
                <a:t>。二</a:t>
              </a:r>
              <a:r>
                <a:rPr lang="zh-CN" altLang="en-US" sz="1400" dirty="0"/>
                <a:t>是背临法，也 叫默写法。即把学习过的各种技法，各类章法及字形的变化，试着一一默写出来，再将原帖打开与之对照，找出差距完善其本</a:t>
              </a:r>
              <a:r>
                <a:rPr lang="zh-CN" altLang="en-US" sz="1400" dirty="0" smtClean="0"/>
                <a:t>。三</a:t>
              </a:r>
              <a:r>
                <a:rPr lang="zh-CN" altLang="en-US" sz="1400" dirty="0"/>
                <a:t>是意临，也称“书空”。是指在有了上述基本功之后，不在一本帖上逗留，要想办法开拓视野，在不同风格，技巧的各家帖 中寻找契机</a:t>
              </a:r>
              <a:r>
                <a:rPr lang="zh-CN" altLang="en-US" sz="1400" dirty="0" smtClean="0"/>
                <a:t>。</a:t>
              </a:r>
              <a:endParaRPr lang="zh-CN" altLang="en-US" sz="1400" dirty="0"/>
            </a:p>
          </p:txBody>
        </p:sp>
        <p:pic>
          <p:nvPicPr>
            <p:cNvPr id="12" name="图片 11"/>
            <p:cNvPicPr>
              <a:picLocks noChangeAspect="1"/>
            </p:cNvPicPr>
            <p:nvPr/>
          </p:nvPicPr>
          <p:blipFill>
            <a:blip r:embed="rId8" cstate="print">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tretch>
              <a:fillRect/>
            </a:stretch>
          </p:blipFill>
          <p:spPr>
            <a:xfrm>
              <a:off x="6776532" y="3854641"/>
              <a:ext cx="3695351" cy="2307582"/>
            </a:xfrm>
            <a:prstGeom prst="rect">
              <a:avLst/>
            </a:prstGeom>
            <a:effectLst>
              <a:outerShdw blurRad="50800" dist="38100" dir="2700000" algn="tl" rotWithShape="0">
                <a:prstClr val="black">
                  <a:alpha val="40000"/>
                </a:prstClr>
              </a:outerShdw>
            </a:effectLst>
          </p:spPr>
        </p:pic>
      </p:grpSp>
      <p:pic>
        <p:nvPicPr>
          <p:cNvPr id="17" name="Picture 3" descr="E:\水墨图表素材\24252 (11).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5400000">
            <a:off x="3359542" y="4388397"/>
            <a:ext cx="5539548" cy="9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297088"/>
      </p:ext>
    </p:extLst>
  </p:cSld>
  <p:clrMapOvr>
    <a:masterClrMapping/>
  </p:clrMapOvr>
  <mc:AlternateContent xmlns:mc="http://schemas.openxmlformats.org/markup-compatibility/2006" xmlns:p14="http://schemas.microsoft.com/office/powerpoint/2010/main">
    <mc:Choice Requires="p14">
      <p:transition spd="slow" p14:dur="1500" advTm="5851">
        <p:random/>
      </p:transition>
    </mc:Choice>
    <mc:Fallback xmlns="" xmlns:a14="http://schemas.microsoft.com/office/drawing/2010/main">
      <p:transition spd="slow" advTm="5851">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750"/>
                                        <p:tgtEl>
                                          <p:spTgt spid="22"/>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750"/>
                                        <p:tgtEl>
                                          <p:spTgt spid="21"/>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 presetClass="entr" presetSubtype="4"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 presetClass="entr" presetSubtype="4"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ppt_x"/>
                                          </p:val>
                                        </p:tav>
                                        <p:tav tm="100000">
                                          <p:val>
                                            <p:strVal val="#ppt_x"/>
                                          </p:val>
                                        </p:tav>
                                      </p:tavLst>
                                    </p:anim>
                                    <p:anim calcmode="lin" valueType="num">
                                      <p:cBhvr additive="base">
                                        <p:cTn id="30" dur="1000" fill="hold"/>
                                        <p:tgtEl>
                                          <p:spTgt spid="13"/>
                                        </p:tgtEl>
                                        <p:attrNameLst>
                                          <p:attrName>ppt_y</p:attrName>
                                        </p:attrNameLst>
                                      </p:cBhvr>
                                      <p:tavLst>
                                        <p:tav tm="0">
                                          <p:val>
                                            <p:strVal val="1+#ppt_h/2"/>
                                          </p:val>
                                        </p:tav>
                                        <p:tav tm="100000">
                                          <p:val>
                                            <p:strVal val="#ppt_y"/>
                                          </p:val>
                                        </p:tav>
                                      </p:tavLst>
                                    </p:anim>
                                  </p:childTnLst>
                                </p:cTn>
                              </p:par>
                            </p:childTnLst>
                          </p:cTn>
                        </p:par>
                        <p:par>
                          <p:cTn id="31" fill="hold">
                            <p:stCondLst>
                              <p:cond delay="4000"/>
                            </p:stCondLst>
                            <p:childTnLst>
                              <p:par>
                                <p:cTn id="32" presetID="2" presetClass="entr" presetSubtype="4"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1000" fill="hold"/>
                                        <p:tgtEl>
                                          <p:spTgt spid="14"/>
                                        </p:tgtEl>
                                        <p:attrNameLst>
                                          <p:attrName>ppt_x</p:attrName>
                                        </p:attrNameLst>
                                      </p:cBhvr>
                                      <p:tavLst>
                                        <p:tav tm="0">
                                          <p:val>
                                            <p:strVal val="#ppt_x"/>
                                          </p:val>
                                        </p:tav>
                                        <p:tav tm="100000">
                                          <p:val>
                                            <p:strVal val="#ppt_x"/>
                                          </p:val>
                                        </p:tav>
                                      </p:tavLst>
                                    </p:anim>
                                    <p:anim calcmode="lin" valueType="num">
                                      <p:cBhvr additive="base">
                                        <p:cTn id="35"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5900"/>
                    </a14:imgEffect>
                    <a14:imgEffect>
                      <a14:saturation sat="33000"/>
                    </a14:imgEffect>
                    <a14:imgEffect>
                      <a14:brightnessContrast bright="1000"/>
                    </a14:imgEffect>
                  </a14:imgLayer>
                </a14:imgProps>
              </a:ext>
              <a:ext uri="{28A0092B-C50C-407E-A947-70E740481C1C}">
                <a14:useLocalDpi xmlns:a14="http://schemas.microsoft.com/office/drawing/2010/main"/>
              </a:ext>
            </a:extLst>
          </a:blip>
          <a:srcRect/>
          <a:stretch/>
        </p:blipFill>
        <p:spPr>
          <a:xfrm>
            <a:off x="0" y="1816443"/>
            <a:ext cx="12195904" cy="5028494"/>
          </a:xfrm>
          <a:prstGeom prst="rect">
            <a:avLst/>
          </a:prstGeom>
        </p:spPr>
      </p:pic>
      <p:sp>
        <p:nvSpPr>
          <p:cNvPr id="33" name="文本框 32"/>
          <p:cNvSpPr txBox="1"/>
          <p:nvPr/>
        </p:nvSpPr>
        <p:spPr>
          <a:xfrm>
            <a:off x="5477426" y="2016299"/>
            <a:ext cx="4624093" cy="584775"/>
          </a:xfrm>
          <a:prstGeom prst="rect">
            <a:avLst/>
          </a:prstGeom>
          <a:noFill/>
        </p:spPr>
        <p:txBody>
          <a:bodyPr wrap="square" rtlCol="0">
            <a:spAutoFit/>
          </a:bodyPr>
          <a:lstStyle/>
          <a:p>
            <a:r>
              <a:rPr lang="zh-CN" altLang="en-US" sz="3200" u="sng" dirty="0" smtClean="0">
                <a:latin typeface="华文行楷" panose="02010800040101010101" pitchFamily="2" charset="-122"/>
                <a:ea typeface="华文行楷" panose="02010800040101010101" pitchFamily="2" charset="-122"/>
              </a:rPr>
              <a:t>中国书法的历史由来</a:t>
            </a:r>
            <a:endParaRPr lang="zh-CN" altLang="en-US" sz="3200" u="sng" dirty="0">
              <a:latin typeface="华文行楷" panose="02010800040101010101" pitchFamily="2" charset="-122"/>
              <a:ea typeface="华文行楷" panose="02010800040101010101" pitchFamily="2" charset="-122"/>
            </a:endParaRPr>
          </a:p>
        </p:txBody>
      </p:sp>
      <p:sp>
        <p:nvSpPr>
          <p:cNvPr id="37" name="文本框 36"/>
          <p:cNvSpPr txBox="1"/>
          <p:nvPr/>
        </p:nvSpPr>
        <p:spPr>
          <a:xfrm>
            <a:off x="5477426" y="3073139"/>
            <a:ext cx="6763384" cy="584775"/>
          </a:xfrm>
          <a:prstGeom prst="rect">
            <a:avLst/>
          </a:prstGeom>
          <a:noFill/>
        </p:spPr>
        <p:txBody>
          <a:bodyPr wrap="square" rtlCol="0">
            <a:spAutoFit/>
          </a:bodyPr>
          <a:lstStyle/>
          <a:p>
            <a:r>
              <a:rPr lang="zh-CN" altLang="en-US" sz="3200" u="sng" dirty="0" smtClean="0">
                <a:latin typeface="华文行楷" panose="02010800040101010101" pitchFamily="2" charset="-122"/>
                <a:ea typeface="华文行楷" panose="02010800040101010101" pitchFamily="2" charset="-122"/>
              </a:rPr>
              <a:t>中国文字的演变过程</a:t>
            </a:r>
            <a:r>
              <a:rPr lang="zh-CN" altLang="en-US" sz="2400" u="sng" dirty="0" smtClean="0">
                <a:latin typeface="华文行楷" panose="02010800040101010101" pitchFamily="2" charset="-122"/>
                <a:ea typeface="华文行楷" panose="02010800040101010101" pitchFamily="2" charset="-122"/>
              </a:rPr>
              <a:t>（种类，主要作品</a:t>
            </a:r>
            <a:r>
              <a:rPr lang="zh-CN" altLang="en-US" sz="2400" u="sng" dirty="0">
                <a:latin typeface="华文行楷" panose="02010800040101010101" pitchFamily="2" charset="-122"/>
                <a:ea typeface="华文行楷" panose="02010800040101010101" pitchFamily="2" charset="-122"/>
              </a:rPr>
              <a:t>）</a:t>
            </a:r>
          </a:p>
        </p:txBody>
      </p:sp>
      <p:sp>
        <p:nvSpPr>
          <p:cNvPr id="40" name="文本框 39"/>
          <p:cNvSpPr txBox="1"/>
          <p:nvPr/>
        </p:nvSpPr>
        <p:spPr>
          <a:xfrm>
            <a:off x="5543715" y="4086156"/>
            <a:ext cx="6630805" cy="584775"/>
          </a:xfrm>
          <a:prstGeom prst="rect">
            <a:avLst/>
          </a:prstGeom>
          <a:noFill/>
        </p:spPr>
        <p:txBody>
          <a:bodyPr wrap="square" rtlCol="0">
            <a:spAutoFit/>
          </a:bodyPr>
          <a:lstStyle/>
          <a:p>
            <a:r>
              <a:rPr lang="zh-CN" altLang="en-US" sz="3200" u="sng" dirty="0" smtClean="0">
                <a:latin typeface="华文行楷" panose="02010800040101010101" pitchFamily="2" charset="-122"/>
                <a:ea typeface="华文行楷" panose="02010800040101010101" pitchFamily="2" charset="-122"/>
              </a:rPr>
              <a:t>中国书法的练习</a:t>
            </a:r>
            <a:r>
              <a:rPr lang="zh-CN" altLang="en-US" sz="2400" u="sng" dirty="0" smtClean="0">
                <a:latin typeface="华文行楷" panose="02010800040101010101" pitchFamily="2" charset="-122"/>
                <a:ea typeface="华文行楷" panose="02010800040101010101" pitchFamily="2" charset="-122"/>
              </a:rPr>
              <a:t>（钢笔书法，毛笔书法）</a:t>
            </a:r>
            <a:endParaRPr lang="zh-CN" altLang="en-US" sz="2400" u="sng" dirty="0">
              <a:latin typeface="华文行楷" panose="02010800040101010101" pitchFamily="2" charset="-122"/>
              <a:ea typeface="华文行楷" panose="02010800040101010101" pitchFamily="2" charset="-122"/>
            </a:endParaRPr>
          </a:p>
        </p:txBody>
      </p:sp>
      <p:grpSp>
        <p:nvGrpSpPr>
          <p:cNvPr id="10" name="组合 9"/>
          <p:cNvGrpSpPr/>
          <p:nvPr/>
        </p:nvGrpSpPr>
        <p:grpSpPr>
          <a:xfrm>
            <a:off x="3586748" y="1387162"/>
            <a:ext cx="1606675" cy="3768225"/>
            <a:chOff x="3049200" y="-38823"/>
            <a:chExt cx="1606675" cy="3768225"/>
          </a:xfrm>
        </p:grpSpPr>
        <p:pic>
          <p:nvPicPr>
            <p:cNvPr id="18" name="Picture 2" descr="C:\Users\zjd\Desktop\未标题-1.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rot="5400000" flipH="1">
              <a:off x="1968425" y="1041952"/>
              <a:ext cx="3768225" cy="1606675"/>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3521288" y="402867"/>
              <a:ext cx="954077" cy="2993127"/>
            </a:xfrm>
            <a:prstGeom prst="rect">
              <a:avLst/>
            </a:prstGeom>
            <a:noFill/>
          </p:spPr>
          <p:txBody>
            <a:bodyPr wrap="square" rtlCol="0">
              <a:spAutoFit/>
            </a:bodyPr>
            <a:lstStyle/>
            <a:p>
              <a:pPr>
                <a:lnSpc>
                  <a:spcPts val="5600"/>
                </a:lnSpc>
              </a:pPr>
              <a:r>
                <a:rPr lang="zh-CN" altLang="en-US" sz="5400" b="1" dirty="0" smtClean="0">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中</a:t>
              </a:r>
              <a:endParaRPr lang="en-US" altLang="zh-CN" sz="5400" b="1" dirty="0" smtClean="0">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a:p>
              <a:pPr>
                <a:lnSpc>
                  <a:spcPts val="5600"/>
                </a:lnSpc>
              </a:pPr>
              <a:r>
                <a:rPr lang="zh-CN" altLang="en-US" sz="5400" b="1" dirty="0" smtClean="0">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国</a:t>
              </a:r>
              <a:endParaRPr lang="en-US" altLang="zh-CN" sz="5400" b="1" dirty="0" smtClean="0">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a:p>
              <a:pPr>
                <a:lnSpc>
                  <a:spcPts val="5600"/>
                </a:lnSpc>
              </a:pPr>
              <a:r>
                <a:rPr lang="zh-CN" altLang="en-US" sz="5400" b="1" dirty="0" smtClean="0">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书</a:t>
              </a:r>
              <a:endParaRPr lang="en-US" altLang="zh-CN" sz="5400" b="1" dirty="0" smtClean="0">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a:p>
              <a:pPr>
                <a:lnSpc>
                  <a:spcPts val="5600"/>
                </a:lnSpc>
              </a:pPr>
              <a:r>
                <a:rPr lang="zh-CN" altLang="en-US" sz="5400" b="1" dirty="0" smtClean="0">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法</a:t>
              </a:r>
              <a:endParaRPr lang="zh-CN" altLang="en-US" sz="5400" b="1" dirty="0">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grpSp>
      <p:pic>
        <p:nvPicPr>
          <p:cNvPr id="2" name="图片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20165" y="1372790"/>
            <a:ext cx="5810250" cy="3905250"/>
          </a:xfrm>
          <a:prstGeom prst="rect">
            <a:avLst/>
          </a:prstGeom>
        </p:spPr>
      </p:pic>
      <p:sp>
        <p:nvSpPr>
          <p:cNvPr id="3" name="文本框 2"/>
          <p:cNvSpPr txBox="1"/>
          <p:nvPr/>
        </p:nvSpPr>
        <p:spPr>
          <a:xfrm>
            <a:off x="3400148" y="275208"/>
            <a:ext cx="1612765" cy="253916"/>
          </a:xfrm>
          <a:prstGeom prst="rect">
            <a:avLst/>
          </a:prstGeom>
          <a:noFill/>
        </p:spPr>
        <p:txBody>
          <a:bodyPr wrap="square" rtlCol="0">
            <a:spAutoFit/>
          </a:bodyPr>
          <a:lstStyle/>
          <a:p>
            <a:r>
              <a:rPr lang="en-US" altLang="zh-CN" sz="1000" dirty="0">
                <a:solidFill>
                  <a:srgbClr val="FFFFFF"/>
                </a:solidFill>
              </a:rPr>
              <a:t>https://www.ypppt.com/</a:t>
            </a:r>
            <a:endParaRPr lang="zh-CN" altLang="en-US" sz="1000" dirty="0">
              <a:solidFill>
                <a:srgbClr val="FFFFFF"/>
              </a:solidFill>
            </a:endParaRPr>
          </a:p>
        </p:txBody>
      </p:sp>
    </p:spTree>
    <p:extLst>
      <p:ext uri="{BB962C8B-B14F-4D97-AF65-F5344CB8AC3E}">
        <p14:creationId xmlns:p14="http://schemas.microsoft.com/office/powerpoint/2010/main" val="203514172"/>
      </p:ext>
    </p:extLst>
  </p:cSld>
  <p:clrMapOvr>
    <a:masterClrMapping/>
  </p:clrMapOvr>
  <mc:AlternateContent xmlns:mc="http://schemas.openxmlformats.org/markup-compatibility/2006" xmlns:p14="http://schemas.microsoft.com/office/powerpoint/2010/main">
    <mc:Choice Requires="p14">
      <p:transition spd="slow" p14:dur="1500" advTm="4031">
        <p:random/>
      </p:transition>
    </mc:Choice>
    <mc:Fallback xmlns="" xmlns:a14="http://schemas.microsoft.com/office/drawing/2010/main">
      <p:transition spd="slow" advTm="4031">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750"/>
                                        <p:tgtEl>
                                          <p:spTgt spid="10"/>
                                        </p:tgtEl>
                                      </p:cBhvr>
                                    </p:animEffect>
                                  </p:childTnLst>
                                </p:cTn>
                              </p:par>
                            </p:childTnLst>
                          </p:cTn>
                        </p:par>
                        <p:par>
                          <p:cTn id="11" fill="hold">
                            <p:stCondLst>
                              <p:cond delay="750"/>
                            </p:stCondLst>
                            <p:childTnLst>
                              <p:par>
                                <p:cTn id="12" presetID="2" presetClass="entr" presetSubtype="2"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additive="base">
                                        <p:cTn id="14" dur="500" fill="hold"/>
                                        <p:tgtEl>
                                          <p:spTgt spid="33"/>
                                        </p:tgtEl>
                                        <p:attrNameLst>
                                          <p:attrName>ppt_x</p:attrName>
                                        </p:attrNameLst>
                                      </p:cBhvr>
                                      <p:tavLst>
                                        <p:tav tm="0">
                                          <p:val>
                                            <p:strVal val="1+#ppt_w/2"/>
                                          </p:val>
                                        </p:tav>
                                        <p:tav tm="100000">
                                          <p:val>
                                            <p:strVal val="#ppt_x"/>
                                          </p:val>
                                        </p:tav>
                                      </p:tavLst>
                                    </p:anim>
                                    <p:anim calcmode="lin" valueType="num">
                                      <p:cBhvr additive="base">
                                        <p:cTn id="15" dur="500" fill="hold"/>
                                        <p:tgtEl>
                                          <p:spTgt spid="33"/>
                                        </p:tgtEl>
                                        <p:attrNameLst>
                                          <p:attrName>ppt_y</p:attrName>
                                        </p:attrNameLst>
                                      </p:cBhvr>
                                      <p:tavLst>
                                        <p:tav tm="0">
                                          <p:val>
                                            <p:strVal val="#ppt_y"/>
                                          </p:val>
                                        </p:tav>
                                        <p:tav tm="100000">
                                          <p:val>
                                            <p:strVal val="#ppt_y"/>
                                          </p:val>
                                        </p:tav>
                                      </p:tavLst>
                                    </p:anim>
                                  </p:childTnLst>
                                </p:cTn>
                              </p:par>
                            </p:childTnLst>
                          </p:cTn>
                        </p:par>
                        <p:par>
                          <p:cTn id="16" fill="hold">
                            <p:stCondLst>
                              <p:cond delay="1250"/>
                            </p:stCondLst>
                            <p:childTnLst>
                              <p:par>
                                <p:cTn id="17" presetID="2" presetClass="entr" presetSubtype="2"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1+#ppt_w/2"/>
                                          </p:val>
                                        </p:tav>
                                        <p:tav tm="100000">
                                          <p:val>
                                            <p:strVal val="#ppt_x"/>
                                          </p:val>
                                        </p:tav>
                                      </p:tavLst>
                                    </p:anim>
                                    <p:anim calcmode="lin" valueType="num">
                                      <p:cBhvr additive="base">
                                        <p:cTn id="20" dur="500" fill="hold"/>
                                        <p:tgtEl>
                                          <p:spTgt spid="37"/>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2" presetClass="entr" presetSubtype="2"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additive="base">
                                        <p:cTn id="24" dur="500" fill="hold"/>
                                        <p:tgtEl>
                                          <p:spTgt spid="40"/>
                                        </p:tgtEl>
                                        <p:attrNameLst>
                                          <p:attrName>ppt_x</p:attrName>
                                        </p:attrNameLst>
                                      </p:cBhvr>
                                      <p:tavLst>
                                        <p:tav tm="0">
                                          <p:val>
                                            <p:strVal val="1+#ppt_w/2"/>
                                          </p:val>
                                        </p:tav>
                                        <p:tav tm="100000">
                                          <p:val>
                                            <p:strVal val="#ppt_x"/>
                                          </p:val>
                                        </p:tav>
                                      </p:tavLst>
                                    </p:anim>
                                    <p:anim calcmode="lin" valueType="num">
                                      <p:cBhvr additive="base">
                                        <p:cTn id="25"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5900"/>
                    </a14:imgEffect>
                    <a14:imgEffect>
                      <a14:brightnessContrast bright="1000"/>
                    </a14:imgEffect>
                  </a14:imgLayer>
                </a14:imgProps>
              </a:ext>
              <a:ext uri="{28A0092B-C50C-407E-A947-70E740481C1C}">
                <a14:useLocalDpi xmlns:a14="http://schemas.microsoft.com/office/drawing/2010/main"/>
              </a:ext>
            </a:extLst>
          </a:blip>
          <a:srcRect/>
          <a:stretch/>
        </p:blipFill>
        <p:spPr>
          <a:xfrm>
            <a:off x="0" y="3187341"/>
            <a:ext cx="12195904" cy="3657600"/>
          </a:xfrm>
          <a:prstGeom prst="rect">
            <a:avLst/>
          </a:prstGeom>
        </p:spPr>
      </p:pic>
      <p:grpSp>
        <p:nvGrpSpPr>
          <p:cNvPr id="2" name="组合 1"/>
          <p:cNvGrpSpPr/>
          <p:nvPr/>
        </p:nvGrpSpPr>
        <p:grpSpPr>
          <a:xfrm>
            <a:off x="2298884" y="213620"/>
            <a:ext cx="8152447" cy="1041072"/>
            <a:chOff x="-1116492" y="-72767"/>
            <a:chExt cx="8152447" cy="1041072"/>
          </a:xfrm>
        </p:grpSpPr>
        <p:pic>
          <p:nvPicPr>
            <p:cNvPr id="3" name="Picture 3" descr="E:\水墨图表素材\24252 (1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16492" y="-72767"/>
              <a:ext cx="8152447" cy="104107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268842" y="135178"/>
              <a:ext cx="4749192" cy="523220"/>
            </a:xfrm>
            <a:prstGeom prst="rect">
              <a:avLst/>
            </a:prstGeom>
            <a:noFill/>
          </p:spPr>
          <p:txBody>
            <a:bodyPr wrap="square" rtlCol="0">
              <a:spAutoFit/>
            </a:bodyPr>
            <a:lstStyle/>
            <a:p>
              <a:pPr algn="ctr"/>
              <a:r>
                <a:rPr lang="zh-CN" altLang="en-US" sz="2800" dirty="0" smtClean="0">
                  <a:solidFill>
                    <a:schemeClr val="bg1"/>
                  </a:solidFill>
                  <a:latin typeface="华文行楷" panose="02010800040101010101" pitchFamily="2" charset="-122"/>
                  <a:ea typeface="华文行楷" panose="02010800040101010101" pitchFamily="2" charset="-122"/>
                </a:rPr>
                <a:t>毛笔书法训练指导</a:t>
              </a:r>
              <a:r>
                <a:rPr lang="en-US" altLang="zh-CN" sz="2800" dirty="0" smtClean="0">
                  <a:solidFill>
                    <a:schemeClr val="bg1"/>
                  </a:solidFill>
                  <a:latin typeface="华文行楷" panose="02010800040101010101" pitchFamily="2" charset="-122"/>
                  <a:ea typeface="华文行楷" panose="02010800040101010101" pitchFamily="2" charset="-122"/>
                </a:rPr>
                <a:t>—</a:t>
              </a:r>
              <a:r>
                <a:rPr lang="zh-CN" altLang="en-US" sz="2800" dirty="0" smtClean="0">
                  <a:solidFill>
                    <a:schemeClr val="bg1"/>
                  </a:solidFill>
                  <a:latin typeface="华文行楷" panose="02010800040101010101" pitchFamily="2" charset="-122"/>
                  <a:ea typeface="华文行楷" panose="02010800040101010101" pitchFamily="2" charset="-122"/>
                </a:rPr>
                <a:t>笔法</a:t>
              </a:r>
              <a:endParaRPr lang="zh-CN" altLang="en-US" sz="2800" dirty="0">
                <a:solidFill>
                  <a:schemeClr val="bg1"/>
                </a:solidFill>
                <a:latin typeface="华文行楷" panose="02010800040101010101" pitchFamily="2" charset="-122"/>
                <a:ea typeface="华文行楷" panose="02010800040101010101" pitchFamily="2" charset="-122"/>
              </a:endParaRPr>
            </a:p>
          </p:txBody>
        </p:sp>
      </p:grpSp>
      <p:sp>
        <p:nvSpPr>
          <p:cNvPr id="5" name="Text Box 4"/>
          <p:cNvSpPr txBox="1">
            <a:spLocks noChangeArrowheads="1"/>
          </p:cNvSpPr>
          <p:nvPr/>
        </p:nvSpPr>
        <p:spPr bwMode="auto">
          <a:xfrm>
            <a:off x="3045301" y="1447595"/>
            <a:ext cx="61529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2000" dirty="0">
                <a:solidFill>
                  <a:srgbClr val="000000"/>
                </a:solidFill>
                <a:latin typeface="楷体" panose="02010609060101010101" pitchFamily="49" charset="-122"/>
                <a:ea typeface="楷体" panose="02010609060101010101" pitchFamily="49" charset="-122"/>
              </a:rPr>
              <a:t>笔法</a:t>
            </a:r>
            <a:r>
              <a:rPr lang="zh-CN" altLang="en-US" sz="2000" dirty="0" smtClean="0">
                <a:solidFill>
                  <a:srgbClr val="000000"/>
                </a:solidFill>
                <a:latin typeface="楷体" panose="02010609060101010101" pitchFamily="49" charset="-122"/>
                <a:ea typeface="楷体" panose="02010609060101010101" pitchFamily="49" charset="-122"/>
              </a:rPr>
              <a:t>：逆</a:t>
            </a:r>
            <a:r>
              <a:rPr lang="zh-CN" altLang="en-US" sz="2000" dirty="0">
                <a:solidFill>
                  <a:srgbClr val="000000"/>
                </a:solidFill>
                <a:latin typeface="楷体" panose="02010609060101010101" pitchFamily="49" charset="-122"/>
                <a:ea typeface="楷体" panose="02010609060101010101" pitchFamily="49" charset="-122"/>
              </a:rPr>
              <a:t>锋起笔、回锋收笔、中锋行笔、侧锋行笔、提按</a:t>
            </a:r>
          </a:p>
        </p:txBody>
      </p:sp>
      <p:sp>
        <p:nvSpPr>
          <p:cNvPr id="6" name="Rectangle 2"/>
          <p:cNvSpPr txBox="1">
            <a:spLocks noChangeArrowheads="1"/>
          </p:cNvSpPr>
          <p:nvPr/>
        </p:nvSpPr>
        <p:spPr>
          <a:xfrm>
            <a:off x="2230007" y="2485994"/>
            <a:ext cx="77649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fontAlgn="base">
              <a:spcBef>
                <a:spcPct val="0"/>
              </a:spcBef>
              <a:spcAft>
                <a:spcPct val="0"/>
              </a:spcAft>
              <a:defRPr b="1">
                <a:solidFill>
                  <a:srgbClr val="000000"/>
                </a:solidFill>
                <a:latin typeface="楷体" panose="02010609060101010101" pitchFamily="49" charset="-122"/>
                <a:ea typeface="楷体" panose="02010609060101010101" pitchFamily="49" charset="-122"/>
              </a:defRPr>
            </a:lvl1pPr>
          </a:lstStyle>
          <a:p>
            <a:r>
              <a:rPr lang="zh-CN" altLang="en-US" b="0" dirty="0"/>
              <a:t>有些点画如撇、捺、钩等收笔时往往是按顿笔后，即逆锋起笔</a:t>
            </a:r>
            <a:r>
              <a:rPr lang="zh-CN" altLang="en-US" b="0" dirty="0" smtClean="0"/>
              <a:t>。</a:t>
            </a:r>
            <a:endParaRPr lang="en-US" altLang="zh-CN" b="0" dirty="0" smtClean="0"/>
          </a:p>
          <a:p>
            <a:r>
              <a:rPr lang="zh-CN" altLang="en-US" b="0" dirty="0" smtClean="0"/>
              <a:t>提笔</a:t>
            </a:r>
            <a:r>
              <a:rPr lang="zh-CN" altLang="en-US" b="0" dirty="0"/>
              <a:t>出锋后必须空中有一个回锋收笔的动作，以过渡到下一个笔域，这叫“空收”。 </a:t>
            </a:r>
          </a:p>
        </p:txBody>
      </p:sp>
      <p:pic>
        <p:nvPicPr>
          <p:cNvPr id="7" name="Picture 3" descr="书法14"/>
          <p:cNvPicPr>
            <a:picLocks noChangeAspect="1" noChangeArrowheads="1"/>
          </p:cNvPicPr>
          <p:nvPr/>
        </p:nvPicPr>
        <p:blipFill>
          <a:blip r:embed="rId5">
            <a:duotone>
              <a:prstClr val="black"/>
              <a:srgbClr val="D9C3A5">
                <a:tint val="50000"/>
                <a:satMod val="180000"/>
              </a:srgbClr>
            </a:duotone>
            <a:extLst>
              <a:ext uri="{BEBA8EAE-BF5A-486C-A8C5-ECC9F3942E4B}">
                <a14:imgProps xmlns:a14="http://schemas.microsoft.com/office/drawing/2010/main">
                  <a14:imgLayer>
                    <a14:imgEffect>
                      <a14:brightnessContrast bright="5000"/>
                    </a14:imgEffect>
                  </a14:imgLayer>
                </a14:imgProps>
              </a:ext>
              <a:ext uri="{28A0092B-C50C-407E-A947-70E740481C1C}">
                <a14:useLocalDpi xmlns:a14="http://schemas.microsoft.com/office/drawing/2010/main"/>
              </a:ext>
            </a:extLst>
          </a:blip>
          <a:srcRect/>
          <a:stretch>
            <a:fillRect/>
          </a:stretch>
        </p:blipFill>
        <p:spPr bwMode="auto">
          <a:xfrm>
            <a:off x="4620107" y="3548909"/>
            <a:ext cx="2905125" cy="30956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书法15"/>
          <p:cNvPicPr>
            <a:picLocks noChangeAspect="1" noChangeArrowheads="1"/>
          </p:cNvPicPr>
          <p:nvPr/>
        </p:nvPicPr>
        <p:blipFill>
          <a:blip r:embed="rId6" cstate="screen">
            <a:duotone>
              <a:prstClr val="black"/>
              <a:srgbClr val="D9C3A5">
                <a:tint val="50000"/>
                <a:satMod val="180000"/>
              </a:srgbClr>
            </a:duotone>
            <a:extLst>
              <a:ext uri="{BEBA8EAE-BF5A-486C-A8C5-ECC9F3942E4B}">
                <a14:imgProps xmlns:a14="http://schemas.microsoft.com/office/drawing/2010/main">
                  <a14:imgLayer>
                    <a14:imgEffect>
                      <a14:brightnessContrast bright="6000"/>
                    </a14:imgEffect>
                  </a14:imgLayer>
                </a14:imgProps>
              </a:ext>
              <a:ext uri="{28A0092B-C50C-407E-A947-70E740481C1C}">
                <a14:useLocalDpi xmlns:a14="http://schemas.microsoft.com/office/drawing/2010/main"/>
              </a:ext>
            </a:extLst>
          </a:blip>
          <a:srcRect/>
          <a:stretch>
            <a:fillRect/>
          </a:stretch>
        </p:blipFill>
        <p:spPr bwMode="auto">
          <a:xfrm>
            <a:off x="632156" y="3896643"/>
            <a:ext cx="3527425" cy="246221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书法16"/>
          <p:cNvPicPr>
            <a:picLocks noChangeAspect="1" noChangeArrowheads="1"/>
          </p:cNvPicPr>
          <p:nvPr/>
        </p:nvPicPr>
        <p:blipFill>
          <a:blip r:embed="rId7" cstate="screen">
            <a:duotone>
              <a:prstClr val="black"/>
              <a:srgbClr val="D9C3A5">
                <a:tint val="50000"/>
                <a:satMod val="180000"/>
              </a:srgbClr>
            </a:duotone>
            <a:extLst>
              <a:ext uri="{BEBA8EAE-BF5A-486C-A8C5-ECC9F3942E4B}">
                <a14:imgProps xmlns:a14="http://schemas.microsoft.com/office/drawing/2010/main">
                  <a14:imgLayer>
                    <a14:imgEffect>
                      <a14:brightnessContrast bright="5000"/>
                    </a14:imgEffect>
                  </a14:imgLayer>
                </a14:imgProps>
              </a:ext>
              <a:ext uri="{28A0092B-C50C-407E-A947-70E740481C1C}">
                <a14:useLocalDpi xmlns:a14="http://schemas.microsoft.com/office/drawing/2010/main"/>
              </a:ext>
            </a:extLst>
          </a:blip>
          <a:srcRect/>
          <a:stretch>
            <a:fillRect/>
          </a:stretch>
        </p:blipFill>
        <p:spPr bwMode="auto">
          <a:xfrm>
            <a:off x="7985758" y="3896643"/>
            <a:ext cx="3527425" cy="24034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67482" y="-1"/>
            <a:ext cx="3700089" cy="2775068"/>
          </a:xfrm>
          <a:prstGeom prst="rect">
            <a:avLst/>
          </a:prstGeom>
        </p:spPr>
      </p:pic>
      <p:pic>
        <p:nvPicPr>
          <p:cNvPr id="17" name="图片 16"/>
          <p:cNvPicPr>
            <a:picLocks noChangeAspect="1"/>
          </p:cNvPicPr>
          <p:nvPr/>
        </p:nvPicPr>
        <p:blipFill rotWithShape="1">
          <a:blip r:embed="rId9" cstate="screen">
            <a:extLst>
              <a:ext uri="{BEBA8EAE-BF5A-486C-A8C5-ECC9F3942E4B}">
                <a14:imgProps xmlns:a14="http://schemas.microsoft.com/office/drawing/2010/main">
                  <a14:imgLayer>
                    <a14:imgEffect>
                      <a14:brightnessContrast bright="3000"/>
                    </a14:imgEffect>
                  </a14:imgLayer>
                </a14:imgProps>
              </a:ext>
              <a:ext uri="{28A0092B-C50C-407E-A947-70E740481C1C}">
                <a14:useLocalDpi xmlns:a14="http://schemas.microsoft.com/office/drawing/2010/main"/>
              </a:ext>
            </a:extLst>
          </a:blip>
          <a:srcRect/>
          <a:stretch/>
        </p:blipFill>
        <p:spPr>
          <a:xfrm>
            <a:off x="180109" y="0"/>
            <a:ext cx="2396837" cy="2597814"/>
          </a:xfrm>
          <a:prstGeom prst="rect">
            <a:avLst/>
          </a:prstGeom>
        </p:spPr>
      </p:pic>
    </p:spTree>
    <p:extLst>
      <p:ext uri="{BB962C8B-B14F-4D97-AF65-F5344CB8AC3E}">
        <p14:creationId xmlns:p14="http://schemas.microsoft.com/office/powerpoint/2010/main" val="2936732032"/>
      </p:ext>
    </p:extLst>
  </p:cSld>
  <p:clrMapOvr>
    <a:masterClrMapping/>
  </p:clrMapOvr>
  <mc:AlternateContent xmlns:mc="http://schemas.openxmlformats.org/markup-compatibility/2006" xmlns:p14="http://schemas.microsoft.com/office/powerpoint/2010/main">
    <mc:Choice Requires="p14">
      <p:transition spd="slow" p14:dur="1500" advTm="6118">
        <p:random/>
      </p:transition>
    </mc:Choice>
    <mc:Fallback xmlns="" xmlns:a14="http://schemas.microsoft.com/office/drawing/2010/main">
      <p:transition spd="slow" advTm="6118">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14" presetClass="entr" presetSubtype="1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750"/>
                                        <p:tgtEl>
                                          <p:spTgt spid="8"/>
                                        </p:tgtEl>
                                      </p:cBhvr>
                                    </p:animEffect>
                                  </p:childTnLst>
                                </p:cTn>
                              </p:par>
                              <p:par>
                                <p:cTn id="31" presetID="14" presetClass="entr" presetSubtype="1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750"/>
                                        <p:tgtEl>
                                          <p:spTgt spid="7"/>
                                        </p:tgtEl>
                                      </p:cBhvr>
                                    </p:animEffect>
                                  </p:childTnLst>
                                </p:cTn>
                              </p:par>
                              <p:par>
                                <p:cTn id="34" presetID="14" presetClass="entr" presetSubtype="1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5900"/>
                    </a14:imgEffect>
                    <a14:imgEffect>
                      <a14:brightnessContrast bright="1000"/>
                    </a14:imgEffect>
                  </a14:imgLayer>
                </a14:imgProps>
              </a:ext>
              <a:ext uri="{28A0092B-C50C-407E-A947-70E740481C1C}">
                <a14:useLocalDpi xmlns:a14="http://schemas.microsoft.com/office/drawing/2010/main"/>
              </a:ext>
            </a:extLst>
          </a:blip>
          <a:srcRect/>
          <a:stretch/>
        </p:blipFill>
        <p:spPr>
          <a:xfrm>
            <a:off x="0" y="3187341"/>
            <a:ext cx="12195904" cy="3657600"/>
          </a:xfrm>
          <a:prstGeom prst="rect">
            <a:avLst/>
          </a:prstGeom>
        </p:spPr>
      </p:pic>
      <p:sp>
        <p:nvSpPr>
          <p:cNvPr id="3" name="Text Box 5"/>
          <p:cNvSpPr txBox="1">
            <a:spLocks noChangeArrowheads="1"/>
          </p:cNvSpPr>
          <p:nvPr/>
        </p:nvSpPr>
        <p:spPr bwMode="auto">
          <a:xfrm>
            <a:off x="3282092" y="1885342"/>
            <a:ext cx="4827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fontAlgn="base">
              <a:spcBef>
                <a:spcPct val="0"/>
              </a:spcBef>
              <a:spcAft>
                <a:spcPct val="0"/>
              </a:spcAft>
              <a:defRPr sz="1600" b="1">
                <a:solidFill>
                  <a:srgbClr val="000000"/>
                </a:solidFill>
                <a:latin typeface="楷体" panose="02010609060101010101" pitchFamily="49" charset="-122"/>
                <a:ea typeface="楷体" panose="02010609060101010101" pitchFamily="49" charset="-122"/>
              </a:defRPr>
            </a:lvl1pPr>
          </a:lstStyle>
          <a:p>
            <a:r>
              <a:rPr lang="zh-CN" altLang="en-US" sz="2000" b="0" dirty="0"/>
              <a:t>中锋起笔可使笔画显得厚实、饱满、有力。</a:t>
            </a:r>
          </a:p>
        </p:txBody>
      </p:sp>
      <p:grpSp>
        <p:nvGrpSpPr>
          <p:cNvPr id="4" name="组合 3"/>
          <p:cNvGrpSpPr/>
          <p:nvPr/>
        </p:nvGrpSpPr>
        <p:grpSpPr>
          <a:xfrm>
            <a:off x="2298884" y="213620"/>
            <a:ext cx="8152447" cy="1041072"/>
            <a:chOff x="-1116492" y="-72767"/>
            <a:chExt cx="8152447" cy="1041072"/>
          </a:xfrm>
        </p:grpSpPr>
        <p:pic>
          <p:nvPicPr>
            <p:cNvPr id="5" name="Picture 3" descr="E:\水墨图表素材\24252 (1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16492" y="-72767"/>
              <a:ext cx="8152447" cy="1041072"/>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227398" y="144594"/>
              <a:ext cx="4748190" cy="523220"/>
            </a:xfrm>
            <a:prstGeom prst="rect">
              <a:avLst/>
            </a:prstGeom>
            <a:noFill/>
          </p:spPr>
          <p:txBody>
            <a:bodyPr wrap="square" rtlCol="0">
              <a:spAutoFit/>
            </a:bodyPr>
            <a:lstStyle/>
            <a:p>
              <a:pPr algn="ctr"/>
              <a:r>
                <a:rPr lang="zh-CN" altLang="en-US" sz="2800" dirty="0" smtClean="0">
                  <a:solidFill>
                    <a:schemeClr val="bg1"/>
                  </a:solidFill>
                  <a:latin typeface="华文行楷" panose="02010800040101010101" pitchFamily="2" charset="-122"/>
                  <a:ea typeface="华文行楷" panose="02010800040101010101" pitchFamily="2" charset="-122"/>
                </a:rPr>
                <a:t>毛笔书法训练指导</a:t>
              </a:r>
              <a:r>
                <a:rPr lang="en-US" altLang="zh-CN" sz="2800" dirty="0" smtClean="0">
                  <a:solidFill>
                    <a:schemeClr val="bg1"/>
                  </a:solidFill>
                  <a:latin typeface="华文行楷" panose="02010800040101010101" pitchFamily="2" charset="-122"/>
                  <a:ea typeface="华文行楷" panose="02010800040101010101" pitchFamily="2" charset="-122"/>
                </a:rPr>
                <a:t>—</a:t>
              </a:r>
              <a:r>
                <a:rPr lang="zh-CN" altLang="en-US" sz="2800" dirty="0" smtClean="0">
                  <a:solidFill>
                    <a:schemeClr val="bg1"/>
                  </a:solidFill>
                  <a:latin typeface="华文行楷" panose="02010800040101010101" pitchFamily="2" charset="-122"/>
                  <a:ea typeface="华文行楷" panose="02010800040101010101" pitchFamily="2" charset="-122"/>
                </a:rPr>
                <a:t>中锋</a:t>
              </a:r>
              <a:endParaRPr lang="zh-CN" altLang="en-US" sz="2800" dirty="0">
                <a:solidFill>
                  <a:schemeClr val="bg1"/>
                </a:solidFill>
                <a:latin typeface="华文行楷" panose="02010800040101010101" pitchFamily="2" charset="-122"/>
                <a:ea typeface="华文行楷" panose="02010800040101010101" pitchFamily="2" charset="-122"/>
              </a:endParaRPr>
            </a:p>
          </p:txBody>
        </p:sp>
      </p:grpSp>
      <p:pic>
        <p:nvPicPr>
          <p:cNvPr id="7" name="Picture 2" descr="书法21"/>
          <p:cNvPicPr>
            <a:picLocks noChangeAspect="1" noChangeArrowheads="1"/>
          </p:cNvPicPr>
          <p:nvPr/>
        </p:nvPicPr>
        <p:blipFill>
          <a:blip r:embed="rId5" cstate="screen">
            <a:duotone>
              <a:prstClr val="black"/>
              <a:srgbClr val="D9C3A5">
                <a:tint val="50000"/>
                <a:satMod val="180000"/>
              </a:srgbClr>
            </a:duotone>
            <a:extLst>
              <a:ext uri="{BEBA8EAE-BF5A-486C-A8C5-ECC9F3942E4B}">
                <a14:imgProps xmlns:a14="http://schemas.microsoft.com/office/drawing/2010/main">
                  <a14:imgLayer>
                    <a14:imgEffect>
                      <a14:brightnessContrast bright="7000"/>
                    </a14:imgEffect>
                  </a14:imgLayer>
                </a14:imgProps>
              </a:ext>
              <a:ext uri="{28A0092B-C50C-407E-A947-70E740481C1C}">
                <a14:useLocalDpi xmlns:a14="http://schemas.microsoft.com/office/drawing/2010/main"/>
              </a:ext>
            </a:extLst>
          </a:blip>
          <a:srcRect/>
          <a:stretch>
            <a:fillRect/>
          </a:stretch>
        </p:blipFill>
        <p:spPr bwMode="auto">
          <a:xfrm>
            <a:off x="4525757" y="3030061"/>
            <a:ext cx="2982224" cy="342929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书法24"/>
          <p:cNvPicPr>
            <a:picLocks noChangeAspect="1" noChangeArrowheads="1"/>
          </p:cNvPicPr>
          <p:nvPr/>
        </p:nvPicPr>
        <p:blipFill>
          <a:blip r:embed="rId6" cstate="screen">
            <a:duotone>
              <a:prstClr val="black"/>
              <a:srgbClr val="D9C3A5">
                <a:tint val="50000"/>
                <a:satMod val="180000"/>
              </a:srgbClr>
            </a:duotone>
            <a:extLst>
              <a:ext uri="{BEBA8EAE-BF5A-486C-A8C5-ECC9F3942E4B}">
                <a14:imgProps xmlns:a14="http://schemas.microsoft.com/office/drawing/2010/main">
                  <a14:imgLayer>
                    <a14:imgEffect>
                      <a14:brightnessContrast bright="7000"/>
                    </a14:imgEffect>
                  </a14:imgLayer>
                </a14:imgProps>
              </a:ext>
              <a:ext uri="{28A0092B-C50C-407E-A947-70E740481C1C}">
                <a14:useLocalDpi xmlns:a14="http://schemas.microsoft.com/office/drawing/2010/main"/>
              </a:ext>
            </a:extLst>
          </a:blip>
          <a:srcRect/>
          <a:stretch>
            <a:fillRect/>
          </a:stretch>
        </p:blipFill>
        <p:spPr bwMode="auto">
          <a:xfrm>
            <a:off x="626302" y="2872535"/>
            <a:ext cx="3255888" cy="374434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书法25"/>
          <p:cNvPicPr>
            <a:picLocks noChangeAspect="1" noChangeArrowheads="1"/>
          </p:cNvPicPr>
          <p:nvPr/>
        </p:nvPicPr>
        <p:blipFill>
          <a:blip r:embed="rId7" cstate="screen">
            <a:duotone>
              <a:prstClr val="black"/>
              <a:srgbClr val="D9C3A5">
                <a:tint val="50000"/>
                <a:satMod val="180000"/>
              </a:srgbClr>
            </a:duotone>
            <a:extLst>
              <a:ext uri="{BEBA8EAE-BF5A-486C-A8C5-ECC9F3942E4B}">
                <a14:imgProps xmlns:a14="http://schemas.microsoft.com/office/drawing/2010/main">
                  <a14:imgLayer>
                    <a14:imgEffect>
                      <a14:brightnessContrast bright="7000"/>
                    </a14:imgEffect>
                  </a14:imgLayer>
                </a14:imgProps>
              </a:ext>
              <a:ext uri="{28A0092B-C50C-407E-A947-70E740481C1C}">
                <a14:useLocalDpi xmlns:a14="http://schemas.microsoft.com/office/drawing/2010/main"/>
              </a:ext>
            </a:extLst>
          </a:blip>
          <a:srcRect/>
          <a:stretch>
            <a:fillRect/>
          </a:stretch>
        </p:blipFill>
        <p:spPr bwMode="auto">
          <a:xfrm>
            <a:off x="8151549" y="2872535"/>
            <a:ext cx="3529406" cy="374434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67482" y="-1"/>
            <a:ext cx="3700089" cy="2775068"/>
          </a:xfrm>
          <a:prstGeom prst="rect">
            <a:avLst/>
          </a:prstGeom>
        </p:spPr>
      </p:pic>
      <p:pic>
        <p:nvPicPr>
          <p:cNvPr id="14" name="图片 13"/>
          <p:cNvPicPr>
            <a:picLocks noChangeAspect="1"/>
          </p:cNvPicPr>
          <p:nvPr/>
        </p:nvPicPr>
        <p:blipFill rotWithShape="1">
          <a:blip r:embed="rId9" cstate="screen">
            <a:extLst>
              <a:ext uri="{BEBA8EAE-BF5A-486C-A8C5-ECC9F3942E4B}">
                <a14:imgProps xmlns:a14="http://schemas.microsoft.com/office/drawing/2010/main">
                  <a14:imgLayer>
                    <a14:imgEffect>
                      <a14:brightnessContrast bright="3000"/>
                    </a14:imgEffect>
                  </a14:imgLayer>
                </a14:imgProps>
              </a:ext>
              <a:ext uri="{28A0092B-C50C-407E-A947-70E740481C1C}">
                <a14:useLocalDpi xmlns:a14="http://schemas.microsoft.com/office/drawing/2010/main"/>
              </a:ext>
            </a:extLst>
          </a:blip>
          <a:srcRect/>
          <a:stretch/>
        </p:blipFill>
        <p:spPr>
          <a:xfrm>
            <a:off x="180109" y="0"/>
            <a:ext cx="2396837" cy="2597814"/>
          </a:xfrm>
          <a:prstGeom prst="rect">
            <a:avLst/>
          </a:prstGeom>
        </p:spPr>
      </p:pic>
    </p:spTree>
    <p:extLst>
      <p:ext uri="{BB962C8B-B14F-4D97-AF65-F5344CB8AC3E}">
        <p14:creationId xmlns:p14="http://schemas.microsoft.com/office/powerpoint/2010/main" val="4184927209"/>
      </p:ext>
    </p:extLst>
  </p:cSld>
  <p:clrMapOvr>
    <a:masterClrMapping/>
  </p:clrMapOvr>
  <mc:AlternateContent xmlns:mc="http://schemas.openxmlformats.org/markup-compatibility/2006" xmlns:p14="http://schemas.microsoft.com/office/powerpoint/2010/main">
    <mc:Choice Requires="p14">
      <p:transition spd="slow" p14:dur="1500" advTm="5339">
        <p:random/>
      </p:transition>
    </mc:Choice>
    <mc:Fallback xmlns="" xmlns:a14="http://schemas.microsoft.com/office/drawing/2010/main">
      <p:transition spd="slow" advTm="5339">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14" presetClass="entr" presetSubtype="1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750"/>
                                        <p:tgtEl>
                                          <p:spTgt spid="8"/>
                                        </p:tgtEl>
                                      </p:cBhvr>
                                    </p:animEffect>
                                  </p:childTnLst>
                                </p:cTn>
                              </p:par>
                              <p:par>
                                <p:cTn id="25" presetID="14" presetClass="entr" presetSubtype="1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750"/>
                                        <p:tgtEl>
                                          <p:spTgt spid="7"/>
                                        </p:tgtEl>
                                      </p:cBhvr>
                                    </p:animEffect>
                                  </p:childTnLst>
                                </p:cTn>
                              </p:par>
                              <p:par>
                                <p:cTn id="28" presetID="14" presetClass="entr" presetSubtype="1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5900"/>
                    </a14:imgEffect>
                  </a14:imgLayer>
                </a14:imgProps>
              </a:ext>
              <a:ext uri="{28A0092B-C50C-407E-A947-70E740481C1C}">
                <a14:useLocalDpi xmlns:a14="http://schemas.microsoft.com/office/drawing/2010/main"/>
              </a:ext>
            </a:extLst>
          </a:blip>
          <a:srcRect/>
          <a:stretch/>
        </p:blipFill>
        <p:spPr>
          <a:xfrm>
            <a:off x="1" y="4322618"/>
            <a:ext cx="12192000" cy="2535382"/>
          </a:xfrm>
          <a:prstGeom prst="rect">
            <a:avLst/>
          </a:prstGeom>
        </p:spPr>
      </p:pic>
      <p:pic>
        <p:nvPicPr>
          <p:cNvPr id="2" name="图片 1"/>
          <p:cNvPicPr>
            <a:picLocks noChangeAspect="1"/>
          </p:cNvPicPr>
          <p:nvPr/>
        </p:nvPicPr>
        <p:blipFill>
          <a:blip r:embed="rId4">
            <a:extLst>
              <a:ext uri="{BEBA8EAE-BF5A-486C-A8C5-ECC9F3942E4B}">
                <a14:imgProps xmlns:a14="http://schemas.microsoft.com/office/drawing/2010/main">
                  <a14:imgLayer>
                    <a14:imgEffect>
                      <a14:sharpenSoften amount="57000"/>
                    </a14:imgEffect>
                    <a14:imgEffect>
                      <a14:colorTemperature colorTemp="5900"/>
                    </a14:imgEffect>
                  </a14:imgLayer>
                </a14:imgProps>
              </a:ext>
              <a:ext uri="{28A0092B-C50C-407E-A947-70E740481C1C}">
                <a14:useLocalDpi xmlns:a14="http://schemas.microsoft.com/office/drawing/2010/main"/>
              </a:ext>
            </a:extLst>
          </a:blip>
          <a:stretch>
            <a:fillRect/>
          </a:stretch>
        </p:blipFill>
        <p:spPr>
          <a:xfrm>
            <a:off x="2283148" y="2491167"/>
            <a:ext cx="8265450" cy="2070787"/>
          </a:xfrm>
          <a:prstGeom prst="rect">
            <a:avLst/>
          </a:prstGeom>
        </p:spPr>
      </p:pic>
      <p:sp>
        <p:nvSpPr>
          <p:cNvPr id="9" name="Text Box 2"/>
          <p:cNvSpPr txBox="1">
            <a:spLocks noChangeArrowheads="1"/>
          </p:cNvSpPr>
          <p:nvPr/>
        </p:nvSpPr>
        <p:spPr bwMode="auto">
          <a:xfrm>
            <a:off x="2996047" y="1416206"/>
            <a:ext cx="61651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fontAlgn="base">
              <a:spcBef>
                <a:spcPct val="0"/>
              </a:spcBef>
              <a:spcAft>
                <a:spcPct val="0"/>
              </a:spcAft>
              <a:defRPr b="1">
                <a:solidFill>
                  <a:srgbClr val="000000"/>
                </a:solidFill>
                <a:latin typeface="楷体" panose="02010609060101010101" pitchFamily="49" charset="-122"/>
                <a:ea typeface="楷体" panose="02010609060101010101" pitchFamily="49" charset="-122"/>
              </a:defRPr>
            </a:lvl1pPr>
          </a:lstStyle>
          <a:p>
            <a:r>
              <a:rPr lang="zh-CN" altLang="en-US" sz="2000" b="0" dirty="0"/>
              <a:t>侧锋行笔容易出现一边光一边毛的笔画，使笔画显得扁平、单薄。</a:t>
            </a:r>
          </a:p>
        </p:txBody>
      </p:sp>
      <p:grpSp>
        <p:nvGrpSpPr>
          <p:cNvPr id="6" name="组合 5"/>
          <p:cNvGrpSpPr/>
          <p:nvPr/>
        </p:nvGrpSpPr>
        <p:grpSpPr>
          <a:xfrm>
            <a:off x="2298884" y="213620"/>
            <a:ext cx="8152447" cy="1041072"/>
            <a:chOff x="-1116492" y="-72767"/>
            <a:chExt cx="8152447" cy="1041072"/>
          </a:xfrm>
        </p:grpSpPr>
        <p:pic>
          <p:nvPicPr>
            <p:cNvPr id="7" name="Picture 3" descr="E:\水墨图表素材\24252 (11).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16492" y="-72767"/>
              <a:ext cx="8152447" cy="1041072"/>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p:cNvSpPr txBox="1"/>
            <p:nvPr/>
          </p:nvSpPr>
          <p:spPr>
            <a:xfrm>
              <a:off x="272851" y="150269"/>
              <a:ext cx="4596792" cy="523220"/>
            </a:xfrm>
            <a:prstGeom prst="rect">
              <a:avLst/>
            </a:prstGeom>
            <a:noFill/>
          </p:spPr>
          <p:txBody>
            <a:bodyPr wrap="square" rtlCol="0">
              <a:spAutoFit/>
            </a:bodyPr>
            <a:lstStyle/>
            <a:p>
              <a:pPr algn="ctr"/>
              <a:r>
                <a:rPr lang="zh-CN" altLang="en-US" sz="2800" dirty="0" smtClean="0">
                  <a:solidFill>
                    <a:schemeClr val="bg1"/>
                  </a:solidFill>
                  <a:latin typeface="华文行楷" panose="02010800040101010101" pitchFamily="2" charset="-122"/>
                  <a:ea typeface="华文行楷" panose="02010800040101010101" pitchFamily="2" charset="-122"/>
                </a:rPr>
                <a:t>毛笔书法训练指导</a:t>
              </a:r>
              <a:r>
                <a:rPr lang="en-US" altLang="zh-CN" sz="2800" dirty="0" smtClean="0">
                  <a:solidFill>
                    <a:schemeClr val="bg1"/>
                  </a:solidFill>
                  <a:latin typeface="华文行楷" panose="02010800040101010101" pitchFamily="2" charset="-122"/>
                  <a:ea typeface="华文行楷" panose="02010800040101010101" pitchFamily="2" charset="-122"/>
                </a:rPr>
                <a:t>—</a:t>
              </a:r>
              <a:r>
                <a:rPr lang="zh-CN" altLang="en-US" sz="2800" dirty="0" smtClean="0">
                  <a:solidFill>
                    <a:schemeClr val="bg1"/>
                  </a:solidFill>
                  <a:latin typeface="华文行楷" panose="02010800040101010101" pitchFamily="2" charset="-122"/>
                  <a:ea typeface="华文行楷" panose="02010800040101010101" pitchFamily="2" charset="-122"/>
                </a:rPr>
                <a:t>侧锋</a:t>
              </a:r>
              <a:endParaRPr lang="zh-CN" altLang="en-US" sz="2800" dirty="0">
                <a:solidFill>
                  <a:schemeClr val="bg1"/>
                </a:solidFill>
                <a:latin typeface="华文行楷" panose="02010800040101010101" pitchFamily="2" charset="-122"/>
                <a:ea typeface="华文行楷" panose="02010800040101010101" pitchFamily="2" charset="-122"/>
              </a:endParaRPr>
            </a:p>
          </p:txBody>
        </p:sp>
      </p:grpSp>
      <p:pic>
        <p:nvPicPr>
          <p:cNvPr id="14" name="图片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67482" y="-1"/>
            <a:ext cx="3700089" cy="2775068"/>
          </a:xfrm>
          <a:prstGeom prst="rect">
            <a:avLst/>
          </a:prstGeom>
        </p:spPr>
      </p:pic>
      <p:pic>
        <p:nvPicPr>
          <p:cNvPr id="15" name="图片 14"/>
          <p:cNvPicPr>
            <a:picLocks noChangeAspect="1"/>
          </p:cNvPicPr>
          <p:nvPr/>
        </p:nvPicPr>
        <p:blipFill rotWithShape="1">
          <a:blip r:embed="rId7" cstate="screen">
            <a:extLst>
              <a:ext uri="{BEBA8EAE-BF5A-486C-A8C5-ECC9F3942E4B}">
                <a14:imgProps xmlns:a14="http://schemas.microsoft.com/office/drawing/2010/main">
                  <a14:imgLayer>
                    <a14:imgEffect>
                      <a14:brightnessContrast bright="3000"/>
                    </a14:imgEffect>
                  </a14:imgLayer>
                </a14:imgProps>
              </a:ext>
              <a:ext uri="{28A0092B-C50C-407E-A947-70E740481C1C}">
                <a14:useLocalDpi xmlns:a14="http://schemas.microsoft.com/office/drawing/2010/main"/>
              </a:ext>
            </a:extLst>
          </a:blip>
          <a:srcRect/>
          <a:stretch/>
        </p:blipFill>
        <p:spPr>
          <a:xfrm>
            <a:off x="180109" y="0"/>
            <a:ext cx="2396837" cy="2597814"/>
          </a:xfrm>
          <a:prstGeom prst="rect">
            <a:avLst/>
          </a:prstGeom>
        </p:spPr>
      </p:pic>
    </p:spTree>
    <p:extLst>
      <p:ext uri="{BB962C8B-B14F-4D97-AF65-F5344CB8AC3E}">
        <p14:creationId xmlns:p14="http://schemas.microsoft.com/office/powerpoint/2010/main" val="554451689"/>
      </p:ext>
    </p:extLst>
  </p:cSld>
  <p:clrMapOvr>
    <a:masterClrMapping/>
  </p:clrMapOvr>
  <mc:AlternateContent xmlns:mc="http://schemas.openxmlformats.org/markup-compatibility/2006" xmlns:p14="http://schemas.microsoft.com/office/powerpoint/2010/main">
    <mc:Choice Requires="p14">
      <p:transition spd="slow" p14:dur="1500" advTm="5199">
        <p:random/>
      </p:transition>
    </mc:Choice>
    <mc:Fallback xmlns="" xmlns:a14="http://schemas.microsoft.com/office/drawing/2010/main">
      <p:transition spd="slow" advTm="5199">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childTnLst>
                                </p:cTn>
                              </p:par>
                            </p:childTnLst>
                          </p:cTn>
                        </p:par>
                        <p:par>
                          <p:cTn id="15" fill="hold">
                            <p:stCondLst>
                              <p:cond delay="1750"/>
                            </p:stCondLst>
                            <p:childTnLst>
                              <p:par>
                                <p:cTn id="16" presetID="22" presetClass="entr" presetSubtype="2"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500"/>
                                        <p:tgtEl>
                                          <p:spTgt spid="10"/>
                                        </p:tgtEl>
                                      </p:cBhvr>
                                    </p:animEffect>
                                  </p:childTnLst>
                                </p:cTn>
                              </p:par>
                            </p:childTnLst>
                          </p:cTn>
                        </p:par>
                        <p:par>
                          <p:cTn id="19" fill="hold">
                            <p:stCondLst>
                              <p:cond delay="2250"/>
                            </p:stCondLst>
                            <p:childTnLst>
                              <p:par>
                                <p:cTn id="20" presetID="42"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par>
                          <p:cTn id="25" fill="hold">
                            <p:stCondLst>
                              <p:cond delay="3250"/>
                            </p:stCondLst>
                            <p:childTnLst>
                              <p:par>
                                <p:cTn id="26" presetID="22" presetClass="entr" presetSubtype="8"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5900"/>
                    </a14:imgEffect>
                  </a14:imgLayer>
                </a14:imgProps>
              </a:ext>
              <a:ext uri="{28A0092B-C50C-407E-A947-70E740481C1C}">
                <a14:useLocalDpi xmlns:a14="http://schemas.microsoft.com/office/drawing/2010/main"/>
              </a:ext>
            </a:extLst>
          </a:blip>
          <a:srcRect/>
          <a:stretch/>
        </p:blipFill>
        <p:spPr>
          <a:xfrm flipH="1">
            <a:off x="1" y="4322618"/>
            <a:ext cx="12192000" cy="2535382"/>
          </a:xfrm>
          <a:prstGeom prst="rect">
            <a:avLst/>
          </a:prstGeom>
        </p:spPr>
      </p:pic>
      <p:grpSp>
        <p:nvGrpSpPr>
          <p:cNvPr id="3" name="组合 2"/>
          <p:cNvGrpSpPr/>
          <p:nvPr/>
        </p:nvGrpSpPr>
        <p:grpSpPr>
          <a:xfrm>
            <a:off x="2298884" y="213620"/>
            <a:ext cx="8152447" cy="1041072"/>
            <a:chOff x="-1116492" y="-72767"/>
            <a:chExt cx="8152447" cy="1041072"/>
          </a:xfrm>
        </p:grpSpPr>
        <p:pic>
          <p:nvPicPr>
            <p:cNvPr id="5" name="Picture 3" descr="E:\水墨图表素材\24252 (1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16492" y="-72767"/>
              <a:ext cx="8152447" cy="1041072"/>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8384" y="144594"/>
              <a:ext cx="5441919" cy="523220"/>
            </a:xfrm>
            <a:prstGeom prst="rect">
              <a:avLst/>
            </a:prstGeom>
            <a:noFill/>
          </p:spPr>
          <p:txBody>
            <a:bodyPr wrap="square" rtlCol="0">
              <a:spAutoFit/>
            </a:bodyPr>
            <a:lstStyle/>
            <a:p>
              <a:pPr algn="ctr"/>
              <a:r>
                <a:rPr lang="zh-CN" altLang="en-US" sz="2800" dirty="0" smtClean="0">
                  <a:solidFill>
                    <a:schemeClr val="bg1"/>
                  </a:solidFill>
                  <a:latin typeface="华文行楷" panose="02010800040101010101" pitchFamily="2" charset="-122"/>
                  <a:ea typeface="华文行楷" panose="02010800040101010101" pitchFamily="2" charset="-122"/>
                </a:rPr>
                <a:t>毛笔书法训练指导</a:t>
              </a:r>
              <a:r>
                <a:rPr lang="en-US" altLang="zh-CN" sz="2800" dirty="0" smtClean="0">
                  <a:solidFill>
                    <a:schemeClr val="bg1"/>
                  </a:solidFill>
                  <a:latin typeface="华文行楷" panose="02010800040101010101" pitchFamily="2" charset="-122"/>
                  <a:ea typeface="华文行楷" panose="02010800040101010101" pitchFamily="2" charset="-122"/>
                </a:rPr>
                <a:t>—</a:t>
              </a:r>
              <a:r>
                <a:rPr lang="zh-CN" altLang="en-US" sz="2800" dirty="0" smtClean="0">
                  <a:solidFill>
                    <a:schemeClr val="bg1"/>
                  </a:solidFill>
                  <a:latin typeface="华文行楷" panose="02010800040101010101" pitchFamily="2" charset="-122"/>
                  <a:ea typeface="华文行楷" panose="02010800040101010101" pitchFamily="2" charset="-122"/>
                </a:rPr>
                <a:t>提笔与按笔</a:t>
              </a:r>
              <a:endParaRPr lang="zh-CN" altLang="en-US" sz="2800" dirty="0">
                <a:solidFill>
                  <a:schemeClr val="bg1"/>
                </a:solidFill>
                <a:latin typeface="华文行楷" panose="02010800040101010101" pitchFamily="2" charset="-122"/>
                <a:ea typeface="华文行楷" panose="02010800040101010101" pitchFamily="2" charset="-122"/>
              </a:endParaRPr>
            </a:p>
          </p:txBody>
        </p:sp>
      </p:grpSp>
      <p:sp>
        <p:nvSpPr>
          <p:cNvPr id="7" name="Rectangle 3"/>
          <p:cNvSpPr txBox="1">
            <a:spLocks noChangeArrowheads="1"/>
          </p:cNvSpPr>
          <p:nvPr/>
        </p:nvSpPr>
        <p:spPr>
          <a:xfrm>
            <a:off x="2795557" y="1266311"/>
            <a:ext cx="65533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fontAlgn="base">
              <a:spcBef>
                <a:spcPct val="0"/>
              </a:spcBef>
              <a:spcAft>
                <a:spcPct val="0"/>
              </a:spcAft>
              <a:defRPr b="1">
                <a:solidFill>
                  <a:srgbClr val="000000"/>
                </a:solidFill>
                <a:latin typeface="楷体" panose="02010609060101010101" pitchFamily="49" charset="-122"/>
                <a:ea typeface="楷体" panose="02010609060101010101" pitchFamily="49" charset="-122"/>
              </a:defRPr>
            </a:lvl1pPr>
          </a:lstStyle>
          <a:p>
            <a:pPr algn="ctr"/>
            <a:r>
              <a:rPr lang="zh-CN" altLang="zh-CN" b="0" dirty="0"/>
              <a:t>提就是把笔锋往上提起，按就是把笔锋用力往下按</a:t>
            </a:r>
            <a:r>
              <a:rPr lang="zh-CN" altLang="zh-CN" b="0" dirty="0" smtClean="0"/>
              <a:t>。</a:t>
            </a:r>
            <a:endParaRPr lang="en-US" altLang="zh-CN" b="0" dirty="0" smtClean="0"/>
          </a:p>
          <a:p>
            <a:pPr algn="ctr"/>
            <a:r>
              <a:rPr lang="zh-CN" altLang="zh-CN" b="0" dirty="0" smtClean="0"/>
              <a:t>提</a:t>
            </a:r>
            <a:r>
              <a:rPr lang="zh-CN" altLang="zh-CN" b="0" dirty="0"/>
              <a:t>与按是书法运笔最基本的技法，书法的点画，线条的粗细、浓淡、节奏等变化就是在提与按的运笔动作中完成的。</a:t>
            </a:r>
          </a:p>
        </p:txBody>
      </p:sp>
      <p:pic>
        <p:nvPicPr>
          <p:cNvPr id="8" name="Picture 4" descr="书法12"/>
          <p:cNvPicPr>
            <a:picLocks noChangeAspect="1" noChangeArrowheads="1"/>
          </p:cNvPicPr>
          <p:nvPr/>
        </p:nvPicPr>
        <p:blipFill>
          <a:blip r:embed="rId5">
            <a:extLst>
              <a:ext uri="{BEBA8EAE-BF5A-486C-A8C5-ECC9F3942E4B}">
                <a14:imgProps xmlns:a14="http://schemas.microsoft.com/office/drawing/2010/main">
                  <a14:imgLayer>
                    <a14:imgEffect>
                      <a14:colorTemperature colorTemp="8800"/>
                    </a14:imgEffect>
                    <a14:imgEffect>
                      <a14:saturation sat="33000"/>
                    </a14:imgEffect>
                    <a14:imgEffect>
                      <a14:brightnessContrast bright="2000"/>
                    </a14:imgEffect>
                  </a14:imgLayer>
                </a14:imgProps>
              </a:ext>
              <a:ext uri="{28A0092B-C50C-407E-A947-70E740481C1C}">
                <a14:useLocalDpi xmlns:a14="http://schemas.microsoft.com/office/drawing/2010/main"/>
              </a:ext>
            </a:extLst>
          </a:blip>
          <a:srcRect/>
          <a:stretch>
            <a:fillRect/>
          </a:stretch>
        </p:blipFill>
        <p:spPr bwMode="auto">
          <a:xfrm>
            <a:off x="3143204" y="2530102"/>
            <a:ext cx="6048375" cy="29083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67482" y="-1"/>
            <a:ext cx="3700089" cy="2775068"/>
          </a:xfrm>
          <a:prstGeom prst="rect">
            <a:avLst/>
          </a:prstGeom>
        </p:spPr>
      </p:pic>
      <p:pic>
        <p:nvPicPr>
          <p:cNvPr id="15" name="图片 14"/>
          <p:cNvPicPr>
            <a:picLocks noChangeAspect="1"/>
          </p:cNvPicPr>
          <p:nvPr/>
        </p:nvPicPr>
        <p:blipFill rotWithShape="1">
          <a:blip r:embed="rId7" cstate="screen">
            <a:extLst>
              <a:ext uri="{BEBA8EAE-BF5A-486C-A8C5-ECC9F3942E4B}">
                <a14:imgProps xmlns:a14="http://schemas.microsoft.com/office/drawing/2010/main">
                  <a14:imgLayer>
                    <a14:imgEffect>
                      <a14:brightnessContrast bright="3000"/>
                    </a14:imgEffect>
                  </a14:imgLayer>
                </a14:imgProps>
              </a:ext>
              <a:ext uri="{28A0092B-C50C-407E-A947-70E740481C1C}">
                <a14:useLocalDpi xmlns:a14="http://schemas.microsoft.com/office/drawing/2010/main"/>
              </a:ext>
            </a:extLst>
          </a:blip>
          <a:srcRect/>
          <a:stretch/>
        </p:blipFill>
        <p:spPr>
          <a:xfrm>
            <a:off x="256309" y="495300"/>
            <a:ext cx="1915391" cy="2075998"/>
          </a:xfrm>
          <a:prstGeom prst="rect">
            <a:avLst/>
          </a:prstGeom>
        </p:spPr>
      </p:pic>
    </p:spTree>
    <p:extLst>
      <p:ext uri="{BB962C8B-B14F-4D97-AF65-F5344CB8AC3E}">
        <p14:creationId xmlns:p14="http://schemas.microsoft.com/office/powerpoint/2010/main" val="3824132848"/>
      </p:ext>
    </p:extLst>
  </p:cSld>
  <p:clrMapOvr>
    <a:masterClrMapping/>
  </p:clrMapOvr>
  <mc:AlternateContent xmlns:mc="http://schemas.openxmlformats.org/markup-compatibility/2006" xmlns:p14="http://schemas.microsoft.com/office/powerpoint/2010/main">
    <mc:Choice Requires="p14">
      <p:transition spd="slow" p14:dur="1500" advTm="4480">
        <p:random/>
      </p:transition>
    </mc:Choice>
    <mc:Fallback xmlns="" xmlns:a14="http://schemas.microsoft.com/office/drawing/2010/main">
      <p:transition spd="slow" advTm="448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childTnLst>
                                </p:cTn>
                              </p:par>
                            </p:childTnLst>
                          </p:cTn>
                        </p:par>
                        <p:par>
                          <p:cTn id="15" fill="hold">
                            <p:stCondLst>
                              <p:cond delay="1750"/>
                            </p:stCondLst>
                            <p:childTnLst>
                              <p:par>
                                <p:cTn id="16" presetID="2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2250"/>
                            </p:stCondLst>
                            <p:childTnLst>
                              <p:par>
                                <p:cTn id="20" presetID="42"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anim calcmode="lin" valueType="num">
                                      <p:cBhvr>
                                        <p:cTn id="23" dur="750" fill="hold"/>
                                        <p:tgtEl>
                                          <p:spTgt spid="7"/>
                                        </p:tgtEl>
                                        <p:attrNameLst>
                                          <p:attrName>ppt_x</p:attrName>
                                        </p:attrNameLst>
                                      </p:cBhvr>
                                      <p:tavLst>
                                        <p:tav tm="0">
                                          <p:val>
                                            <p:strVal val="#ppt_x"/>
                                          </p:val>
                                        </p:tav>
                                        <p:tav tm="100000">
                                          <p:val>
                                            <p:strVal val="#ppt_x"/>
                                          </p:val>
                                        </p:tav>
                                      </p:tavLst>
                                    </p:anim>
                                    <p:anim calcmode="lin" valueType="num">
                                      <p:cBhvr>
                                        <p:cTn id="24" dur="75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14" presetClass="entr" presetSubtype="1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88585" y="2318484"/>
            <a:ext cx="8869680" cy="2646878"/>
          </a:xfrm>
          <a:prstGeom prst="rect">
            <a:avLst/>
          </a:prstGeom>
          <a:noFill/>
        </p:spPr>
        <p:txBody>
          <a:bodyPr wrap="square" rtlCol="0" anchor="ctr">
            <a:spAutoFit/>
          </a:bodyPr>
          <a:lstStyle>
            <a:defPPr>
              <a:defRPr lang="zh-CN"/>
            </a:defPPr>
            <a:lvl1pPr algn="ctr">
              <a:defRPr sz="16600" b="1">
                <a:effectLst>
                  <a:outerShdw blurRad="25400" dist="50800" dir="4200000" algn="tl">
                    <a:srgbClr val="000000">
                      <a:alpha val="43137"/>
                    </a:srgbClr>
                  </a:outerShdw>
                </a:effectLst>
                <a:latin typeface="方正舒体" panose="02010601030101010101" pitchFamily="2" charset="-122"/>
                <a:ea typeface="方正舒体" panose="02010601030101010101" pitchFamily="2" charset="-122"/>
              </a:defRPr>
            </a:lvl1pPr>
          </a:lstStyle>
          <a:p>
            <a:r>
              <a:rPr lang="zh-CN" altLang="en-US" dirty="0"/>
              <a:t>感谢观看</a:t>
            </a:r>
          </a:p>
        </p:txBody>
      </p:sp>
      <p:pic>
        <p:nvPicPr>
          <p:cNvPr id="4" name="图片 3"/>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7200"/>
                    </a14:imgEffect>
                    <a14:imgEffect>
                      <a14:saturation sat="0"/>
                    </a14:imgEffect>
                    <a14:imgEffect>
                      <a14:brightnessContrast bright="11000"/>
                    </a14:imgEffect>
                  </a14:imgLayer>
                </a14:imgProps>
              </a:ext>
              <a:ext uri="{28A0092B-C50C-407E-A947-70E740481C1C}">
                <a14:useLocalDpi xmlns:a14="http://schemas.microsoft.com/office/drawing/2010/main"/>
              </a:ext>
            </a:extLst>
          </a:blip>
          <a:srcRect/>
          <a:stretch/>
        </p:blipFill>
        <p:spPr>
          <a:xfrm>
            <a:off x="-2" y="23664"/>
            <a:ext cx="12177485" cy="5149168"/>
          </a:xfrm>
          <a:prstGeom prst="rect">
            <a:avLst/>
          </a:prstGeom>
        </p:spPr>
      </p:pic>
      <p:pic>
        <p:nvPicPr>
          <p:cNvPr id="7" name="图片 6"/>
          <p:cNvPicPr>
            <a:picLocks noChangeAspect="1"/>
          </p:cNvPicPr>
          <p:nvPr/>
        </p:nvPicPr>
        <p:blipFill rotWithShape="1">
          <a:blip r:embed="rId4" cstate="screen">
            <a:extLst>
              <a:ext uri="{BEBA8EAE-BF5A-486C-A8C5-ECC9F3942E4B}">
                <a14:imgProps xmlns:a14="http://schemas.microsoft.com/office/drawing/2010/main">
                  <a14:imgLayer>
                    <a14:imgEffect>
                      <a14:colorTemperature colorTemp="8800"/>
                    </a14:imgEffect>
                    <a14:imgEffect>
                      <a14:saturation sat="0"/>
                    </a14:imgEffect>
                  </a14:imgLayer>
                </a14:imgProps>
              </a:ext>
              <a:ext uri="{28A0092B-C50C-407E-A947-70E740481C1C}">
                <a14:useLocalDpi xmlns:a14="http://schemas.microsoft.com/office/drawing/2010/main"/>
              </a:ext>
            </a:extLst>
          </a:blip>
          <a:srcRect/>
          <a:stretch/>
        </p:blipFill>
        <p:spPr>
          <a:xfrm>
            <a:off x="3048000" y="4406484"/>
            <a:ext cx="9434285" cy="2444259"/>
          </a:xfrm>
          <a:prstGeom prst="rect">
            <a:avLst/>
          </a:prstGeom>
        </p:spPr>
      </p:pic>
      <p:grpSp>
        <p:nvGrpSpPr>
          <p:cNvPr id="8" name="组合 7"/>
          <p:cNvGrpSpPr/>
          <p:nvPr/>
        </p:nvGrpSpPr>
        <p:grpSpPr>
          <a:xfrm>
            <a:off x="1653897" y="1501031"/>
            <a:ext cx="9479281" cy="2646878"/>
            <a:chOff x="1770051" y="2359480"/>
            <a:chExt cx="9479281" cy="2646878"/>
          </a:xfrm>
        </p:grpSpPr>
        <p:grpSp>
          <p:nvGrpSpPr>
            <p:cNvPr id="9" name="组合 8"/>
            <p:cNvGrpSpPr/>
            <p:nvPr/>
          </p:nvGrpSpPr>
          <p:grpSpPr>
            <a:xfrm>
              <a:off x="2151237" y="2564812"/>
              <a:ext cx="8615692" cy="2088000"/>
              <a:chOff x="2151237" y="2564812"/>
              <a:chExt cx="8615692" cy="2088000"/>
            </a:xfrm>
          </p:grpSpPr>
          <p:grpSp>
            <p:nvGrpSpPr>
              <p:cNvPr id="11" name="组合 10"/>
              <p:cNvGrpSpPr>
                <a:grpSpLocks noChangeAspect="1"/>
              </p:cNvGrpSpPr>
              <p:nvPr/>
            </p:nvGrpSpPr>
            <p:grpSpPr>
              <a:xfrm>
                <a:off x="4321690" y="2564812"/>
                <a:ext cx="2089819" cy="2088000"/>
                <a:chOff x="5050971" y="653142"/>
                <a:chExt cx="720000" cy="720000"/>
              </a:xfrm>
            </p:grpSpPr>
            <p:sp>
              <p:nvSpPr>
                <p:cNvPr id="24" name="流程图: 过程 23"/>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a:stCxn id="24" idx="1"/>
                  <a:endCxn id="24"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 name="组合 11"/>
              <p:cNvGrpSpPr>
                <a:grpSpLocks noChangeAspect="1"/>
              </p:cNvGrpSpPr>
              <p:nvPr/>
            </p:nvGrpSpPr>
            <p:grpSpPr>
              <a:xfrm>
                <a:off x="2151237" y="2564812"/>
                <a:ext cx="2089819" cy="2088000"/>
                <a:chOff x="5050971" y="653142"/>
                <a:chExt cx="720000" cy="720000"/>
              </a:xfrm>
            </p:grpSpPr>
            <p:sp>
              <p:nvSpPr>
                <p:cNvPr id="21" name="流程图: 过程 20"/>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a:stCxn id="21" idx="1"/>
                  <a:endCxn id="21"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3" name="组合 12"/>
              <p:cNvGrpSpPr>
                <a:grpSpLocks noChangeAspect="1"/>
              </p:cNvGrpSpPr>
              <p:nvPr/>
            </p:nvGrpSpPr>
            <p:grpSpPr>
              <a:xfrm>
                <a:off x="8677110" y="2564812"/>
                <a:ext cx="2089819" cy="2088000"/>
                <a:chOff x="5050971" y="653142"/>
                <a:chExt cx="720000" cy="720000"/>
              </a:xfrm>
            </p:grpSpPr>
            <p:sp>
              <p:nvSpPr>
                <p:cNvPr id="18" name="流程图: 过程 17"/>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a:stCxn id="18" idx="1"/>
                  <a:endCxn id="18"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flipV="1">
                  <a:off x="5055371" y="1013142"/>
                  <a:ext cx="720000" cy="0"/>
                </a:xfrm>
                <a:prstGeom prst="line">
                  <a:avLst/>
                </a:prstGeom>
                <a:ln>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4" name="组合 13"/>
              <p:cNvGrpSpPr>
                <a:grpSpLocks noChangeAspect="1"/>
              </p:cNvGrpSpPr>
              <p:nvPr/>
            </p:nvGrpSpPr>
            <p:grpSpPr>
              <a:xfrm>
                <a:off x="6506657" y="2564812"/>
                <a:ext cx="2089819" cy="2088000"/>
                <a:chOff x="5050971" y="653142"/>
                <a:chExt cx="720000" cy="720000"/>
              </a:xfrm>
            </p:grpSpPr>
            <p:sp>
              <p:nvSpPr>
                <p:cNvPr id="15" name="流程图: 过程 14"/>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a:stCxn id="15" idx="1"/>
                  <a:endCxn id="15"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sp>
          <p:nvSpPr>
            <p:cNvPr id="10" name="文本框 9"/>
            <p:cNvSpPr txBox="1"/>
            <p:nvPr/>
          </p:nvSpPr>
          <p:spPr>
            <a:xfrm>
              <a:off x="1770051" y="2359480"/>
              <a:ext cx="9479281" cy="2646878"/>
            </a:xfrm>
            <a:prstGeom prst="rect">
              <a:avLst/>
            </a:prstGeom>
            <a:noFill/>
          </p:spPr>
          <p:txBody>
            <a:bodyPr wrap="square" rtlCol="0" anchor="ctr">
              <a:spAutoFit/>
            </a:bodyPr>
            <a:lstStyle/>
            <a:p>
              <a:pPr algn="ctr"/>
              <a:r>
                <a:rPr lang="zh-CN" altLang="en-US" sz="16600" kern="0" spc="460" dirty="0" smtClean="0">
                  <a:effectLst>
                    <a:outerShdw blurRad="25400" dist="50800" dir="4200000" algn="tl">
                      <a:srgbClr val="000000">
                        <a:alpha val="43137"/>
                      </a:srgbClr>
                    </a:outerShdw>
                  </a:effectLst>
                  <a:latin typeface="华文行楷" panose="02010800040101010101" pitchFamily="2" charset="-122"/>
                  <a:ea typeface="华文行楷" panose="02010800040101010101" pitchFamily="2" charset="-122"/>
                </a:rPr>
                <a:t>感谢观</a:t>
              </a:r>
              <a:r>
                <a:rPr lang="zh-CN" altLang="en-US" sz="16600" kern="0" spc="460" dirty="0">
                  <a:effectLst>
                    <a:outerShdw blurRad="25400" dist="50800" dir="4200000" algn="tl">
                      <a:srgbClr val="000000">
                        <a:alpha val="43137"/>
                      </a:srgbClr>
                    </a:outerShdw>
                  </a:effectLst>
                  <a:latin typeface="华文行楷" panose="02010800040101010101" pitchFamily="2" charset="-122"/>
                  <a:ea typeface="华文行楷" panose="02010800040101010101" pitchFamily="2" charset="-122"/>
                </a:rPr>
                <a:t>看</a:t>
              </a:r>
            </a:p>
          </p:txBody>
        </p:sp>
      </p:grpSp>
      <p:pic>
        <p:nvPicPr>
          <p:cNvPr id="51" name="图片 50"/>
          <p:cNvPicPr>
            <a:picLocks noChangeAspect="1"/>
          </p:cNvPicPr>
          <p:nvPr/>
        </p:nvPicPr>
        <p:blipFill rotWithShape="1">
          <a:blip r:embed="rId5" cstate="screen">
            <a:extLst>
              <a:ext uri="{BEBA8EAE-BF5A-486C-A8C5-ECC9F3942E4B}">
                <a14:imgProps xmlns:a14="http://schemas.microsoft.com/office/drawing/2010/main">
                  <a14:imgLayer>
                    <a14:imgEffect>
                      <a14:saturation sat="66000"/>
                    </a14:imgEffect>
                    <a14:imgEffect>
                      <a14:brightnessContrast bright="2000"/>
                    </a14:imgEffect>
                  </a14:imgLayer>
                </a14:imgProps>
              </a:ext>
              <a:ext uri="{28A0092B-C50C-407E-A947-70E740481C1C}">
                <a14:useLocalDpi xmlns:a14="http://schemas.microsoft.com/office/drawing/2010/main"/>
              </a:ext>
            </a:extLst>
          </a:blip>
          <a:srcRect/>
          <a:stretch/>
        </p:blipFill>
        <p:spPr>
          <a:xfrm>
            <a:off x="-2" y="3794363"/>
            <a:ext cx="7013503" cy="3078152"/>
          </a:xfrm>
          <a:prstGeom prst="rect">
            <a:avLst/>
          </a:prstGeom>
        </p:spPr>
      </p:pic>
    </p:spTree>
    <p:extLst>
      <p:ext uri="{BB962C8B-B14F-4D97-AF65-F5344CB8AC3E}">
        <p14:creationId xmlns:p14="http://schemas.microsoft.com/office/powerpoint/2010/main" val="53408027"/>
      </p:ext>
    </p:extLst>
  </p:cSld>
  <p:clrMapOvr>
    <a:masterClrMapping/>
  </p:clrMapOvr>
  <mc:AlternateContent xmlns:mc="http://schemas.openxmlformats.org/markup-compatibility/2006" xmlns:p14="http://schemas.microsoft.com/office/powerpoint/2010/main">
    <mc:Choice Requires="p14">
      <p:transition spd="slow" p14:dur="1500" advTm="2570">
        <p:random/>
      </p:transition>
    </mc:Choice>
    <mc:Fallback xmlns="" xmlns:a14="http://schemas.microsoft.com/office/drawing/2010/main">
      <p:transition spd="slow" advTm="257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34611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BEBA8EAE-BF5A-486C-A8C5-ECC9F3942E4B}">
                <a14:imgProps xmlns:a14="http://schemas.microsoft.com/office/drawing/2010/main">
                  <a14:imgLayer>
                    <a14:imgEffect>
                      <a14:colorTemperature colorTemp="7200"/>
                    </a14:imgEffect>
                    <a14:imgEffect>
                      <a14:saturation sat="33000"/>
                    </a14:imgEffect>
                    <a14:imgEffect>
                      <a14:brightnessContrast bright="15000" contrast="25000"/>
                    </a14:imgEffect>
                  </a14:imgLayer>
                </a14:imgProps>
              </a:ext>
              <a:ext uri="{28A0092B-C50C-407E-A947-70E740481C1C}">
                <a14:useLocalDpi xmlns:a14="http://schemas.microsoft.com/office/drawing/2010/main"/>
              </a:ext>
            </a:extLst>
          </a:blip>
          <a:stretch>
            <a:fillRect/>
          </a:stretch>
        </p:blipFill>
        <p:spPr>
          <a:xfrm>
            <a:off x="10828" y="0"/>
            <a:ext cx="12181172" cy="6858000"/>
          </a:xfrm>
          <a:prstGeom prst="rect">
            <a:avLst/>
          </a:prstGeom>
          <a:gradFill>
            <a:gsLst>
              <a:gs pos="43000">
                <a:schemeClr val="accent1">
                  <a:lumMod val="5000"/>
                  <a:lumOff val="95000"/>
                  <a:alpha val="34000"/>
                </a:schemeClr>
              </a:gs>
              <a:gs pos="100000">
                <a:schemeClr val="accent1">
                  <a:lumMod val="30000"/>
                  <a:lumOff val="70000"/>
                  <a:alpha val="22000"/>
                </a:schemeClr>
              </a:gs>
            </a:gsLst>
            <a:path path="shape">
              <a:fillToRect l="50000" t="50000" r="50000" b="50000"/>
            </a:path>
          </a:gradFill>
        </p:spPr>
      </p:pic>
      <p:grpSp>
        <p:nvGrpSpPr>
          <p:cNvPr id="46" name="组合 45"/>
          <p:cNvGrpSpPr/>
          <p:nvPr/>
        </p:nvGrpSpPr>
        <p:grpSpPr>
          <a:xfrm>
            <a:off x="1840309" y="3562994"/>
            <a:ext cx="8814192" cy="1107996"/>
            <a:chOff x="1840309" y="3562994"/>
            <a:chExt cx="8814192" cy="1107996"/>
          </a:xfrm>
        </p:grpSpPr>
        <p:grpSp>
          <p:nvGrpSpPr>
            <p:cNvPr id="45" name="组合 44"/>
            <p:cNvGrpSpPr/>
            <p:nvPr/>
          </p:nvGrpSpPr>
          <p:grpSpPr>
            <a:xfrm>
              <a:off x="2283042" y="3648862"/>
              <a:ext cx="7896642" cy="840665"/>
              <a:chOff x="2283042" y="3648862"/>
              <a:chExt cx="7896642" cy="840665"/>
            </a:xfrm>
          </p:grpSpPr>
          <p:grpSp>
            <p:nvGrpSpPr>
              <p:cNvPr id="5" name="组合 4"/>
              <p:cNvGrpSpPr/>
              <p:nvPr/>
            </p:nvGrpSpPr>
            <p:grpSpPr>
              <a:xfrm>
                <a:off x="2283042" y="3648862"/>
                <a:ext cx="3492115" cy="840008"/>
                <a:chOff x="2151237" y="2564812"/>
                <a:chExt cx="8615692" cy="2088000"/>
              </a:xfrm>
            </p:grpSpPr>
            <p:grpSp>
              <p:nvGrpSpPr>
                <p:cNvPr id="7" name="组合 6"/>
                <p:cNvGrpSpPr>
                  <a:grpSpLocks noChangeAspect="1"/>
                </p:cNvGrpSpPr>
                <p:nvPr/>
              </p:nvGrpSpPr>
              <p:grpSpPr>
                <a:xfrm>
                  <a:off x="4321690" y="2564812"/>
                  <a:ext cx="2089819" cy="2088000"/>
                  <a:chOff x="5050971" y="653142"/>
                  <a:chExt cx="720000" cy="720000"/>
                </a:xfrm>
              </p:grpSpPr>
              <p:sp>
                <p:nvSpPr>
                  <p:cNvPr id="20" name="流程图: 过程 19"/>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a:stCxn id="20" idx="1"/>
                    <a:endCxn id="20"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 name="组合 7"/>
                <p:cNvGrpSpPr>
                  <a:grpSpLocks noChangeAspect="1"/>
                </p:cNvGrpSpPr>
                <p:nvPr/>
              </p:nvGrpSpPr>
              <p:grpSpPr>
                <a:xfrm>
                  <a:off x="2151237" y="2564812"/>
                  <a:ext cx="2089819" cy="2088000"/>
                  <a:chOff x="5050971" y="653142"/>
                  <a:chExt cx="720000" cy="720000"/>
                </a:xfrm>
              </p:grpSpPr>
              <p:sp>
                <p:nvSpPr>
                  <p:cNvPr id="17" name="流程图: 过程 16"/>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a:stCxn id="17" idx="1"/>
                    <a:endCxn id="17"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 name="组合 8"/>
                <p:cNvGrpSpPr>
                  <a:grpSpLocks noChangeAspect="1"/>
                </p:cNvGrpSpPr>
                <p:nvPr/>
              </p:nvGrpSpPr>
              <p:grpSpPr>
                <a:xfrm>
                  <a:off x="8677110" y="2564812"/>
                  <a:ext cx="2089819" cy="2088000"/>
                  <a:chOff x="5050971" y="653142"/>
                  <a:chExt cx="720000" cy="720000"/>
                </a:xfrm>
              </p:grpSpPr>
              <p:sp>
                <p:nvSpPr>
                  <p:cNvPr id="14" name="流程图: 过程 13"/>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a:stCxn id="14" idx="1"/>
                    <a:endCxn id="14"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 name="组合 9"/>
                <p:cNvGrpSpPr>
                  <a:grpSpLocks noChangeAspect="1"/>
                </p:cNvGrpSpPr>
                <p:nvPr/>
              </p:nvGrpSpPr>
              <p:grpSpPr>
                <a:xfrm>
                  <a:off x="6506657" y="2564812"/>
                  <a:ext cx="2089819" cy="2088000"/>
                  <a:chOff x="5050971" y="653142"/>
                  <a:chExt cx="720000" cy="720000"/>
                </a:xfrm>
              </p:grpSpPr>
              <p:sp>
                <p:nvSpPr>
                  <p:cNvPr id="11" name="流程图: 过程 10"/>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a:stCxn id="11" idx="1"/>
                    <a:endCxn id="11"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5" name="组合 24"/>
              <p:cNvGrpSpPr>
                <a:grpSpLocks noChangeAspect="1"/>
              </p:cNvGrpSpPr>
              <p:nvPr/>
            </p:nvGrpSpPr>
            <p:grpSpPr>
              <a:xfrm>
                <a:off x="6687569" y="3648862"/>
                <a:ext cx="847046" cy="840008"/>
                <a:chOff x="5050971" y="653142"/>
                <a:chExt cx="720000" cy="720000"/>
              </a:xfrm>
            </p:grpSpPr>
            <p:sp>
              <p:nvSpPr>
                <p:cNvPr id="38" name="流程图: 过程 37"/>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p:cNvCxnSpPr>
                  <a:stCxn id="38" idx="1"/>
                  <a:endCxn id="38"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6" name="组合 25"/>
              <p:cNvGrpSpPr>
                <a:grpSpLocks noChangeAspect="1"/>
              </p:cNvGrpSpPr>
              <p:nvPr/>
            </p:nvGrpSpPr>
            <p:grpSpPr>
              <a:xfrm>
                <a:off x="5807840" y="3648862"/>
                <a:ext cx="847046" cy="840008"/>
                <a:chOff x="5050971" y="653142"/>
                <a:chExt cx="720000" cy="720000"/>
              </a:xfrm>
            </p:grpSpPr>
            <p:sp>
              <p:nvSpPr>
                <p:cNvPr id="35" name="流程图: 过程 34"/>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a:stCxn id="35" idx="1"/>
                  <a:endCxn id="35"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7" name="组合 26"/>
              <p:cNvGrpSpPr>
                <a:grpSpLocks noChangeAspect="1"/>
              </p:cNvGrpSpPr>
              <p:nvPr/>
            </p:nvGrpSpPr>
            <p:grpSpPr>
              <a:xfrm>
                <a:off x="8452909" y="3648862"/>
                <a:ext cx="847046" cy="840008"/>
                <a:chOff x="5050971" y="653142"/>
                <a:chExt cx="720000" cy="720000"/>
              </a:xfrm>
            </p:grpSpPr>
            <p:sp>
              <p:nvSpPr>
                <p:cNvPr id="32" name="流程图: 过程 31"/>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a:stCxn id="32" idx="1"/>
                  <a:endCxn id="32"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8" name="组合 27"/>
              <p:cNvGrpSpPr>
                <a:grpSpLocks noChangeAspect="1"/>
              </p:cNvGrpSpPr>
              <p:nvPr/>
            </p:nvGrpSpPr>
            <p:grpSpPr>
              <a:xfrm>
                <a:off x="7573180" y="3648862"/>
                <a:ext cx="847046" cy="840008"/>
                <a:chOff x="5050971" y="653142"/>
                <a:chExt cx="720000" cy="720000"/>
              </a:xfrm>
            </p:grpSpPr>
            <p:sp>
              <p:nvSpPr>
                <p:cNvPr id="29" name="流程图: 过程 28"/>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0" name="直接连接符 29"/>
                <p:cNvCxnSpPr>
                  <a:stCxn id="29" idx="1"/>
                  <a:endCxn id="29"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1" name="组合 40"/>
              <p:cNvGrpSpPr>
                <a:grpSpLocks noChangeAspect="1"/>
              </p:cNvGrpSpPr>
              <p:nvPr/>
            </p:nvGrpSpPr>
            <p:grpSpPr>
              <a:xfrm>
                <a:off x="9332638" y="3649519"/>
                <a:ext cx="847046" cy="840008"/>
                <a:chOff x="5050971" y="653142"/>
                <a:chExt cx="720000" cy="720000"/>
              </a:xfrm>
            </p:grpSpPr>
            <p:sp>
              <p:nvSpPr>
                <p:cNvPr id="42" name="流程图: 过程 41"/>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直接连接符 42"/>
                <p:cNvCxnSpPr>
                  <a:stCxn id="42" idx="1"/>
                  <a:endCxn id="42"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sp>
          <p:nvSpPr>
            <p:cNvPr id="3" name="文本框 2"/>
            <p:cNvSpPr txBox="1"/>
            <p:nvPr/>
          </p:nvSpPr>
          <p:spPr>
            <a:xfrm>
              <a:off x="1840309" y="3562994"/>
              <a:ext cx="8814192" cy="1107996"/>
            </a:xfrm>
            <a:prstGeom prst="rect">
              <a:avLst/>
            </a:prstGeom>
            <a:noFill/>
          </p:spPr>
          <p:txBody>
            <a:bodyPr wrap="square" rtlCol="0">
              <a:spAutoFit/>
            </a:bodyPr>
            <a:lstStyle/>
            <a:p>
              <a:pPr algn="ctr"/>
              <a:r>
                <a:rPr lang="zh-CN" altLang="en-US" sz="6600" kern="0" spc="300" dirty="0" smtClean="0">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中国书法的历史由来</a:t>
              </a:r>
              <a:endParaRPr lang="zh-CN" altLang="en-US" sz="6600" kern="0" spc="300" dirty="0">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grpSp>
    </p:spTree>
    <p:extLst>
      <p:ext uri="{BB962C8B-B14F-4D97-AF65-F5344CB8AC3E}">
        <p14:creationId xmlns:p14="http://schemas.microsoft.com/office/powerpoint/2010/main" val="2773981210"/>
      </p:ext>
    </p:extLst>
  </p:cSld>
  <p:clrMapOvr>
    <a:masterClrMapping/>
  </p:clrMapOvr>
  <mc:AlternateContent xmlns:mc="http://schemas.openxmlformats.org/markup-compatibility/2006" xmlns:p14="http://schemas.microsoft.com/office/powerpoint/2010/main">
    <mc:Choice Requires="p14">
      <p:transition spd="slow" p14:dur="1500" advTm="3016">
        <p:random/>
      </p:transition>
    </mc:Choice>
    <mc:Fallback xmlns="" xmlns:a14="http://schemas.microsoft.com/office/drawing/2010/main">
      <p:transition spd="slow" advTm="3016">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1000" fill="hold"/>
                                        <p:tgtEl>
                                          <p:spTgt spid="46"/>
                                        </p:tgtEl>
                                        <p:attrNameLst>
                                          <p:attrName>ppt_w</p:attrName>
                                        </p:attrNameLst>
                                      </p:cBhvr>
                                      <p:tavLst>
                                        <p:tav tm="0">
                                          <p:val>
                                            <p:fltVal val="0"/>
                                          </p:val>
                                        </p:tav>
                                        <p:tav tm="100000">
                                          <p:val>
                                            <p:strVal val="#ppt_w"/>
                                          </p:val>
                                        </p:tav>
                                      </p:tavLst>
                                    </p:anim>
                                    <p:anim calcmode="lin" valueType="num">
                                      <p:cBhvr>
                                        <p:cTn id="12" dur="1000" fill="hold"/>
                                        <p:tgtEl>
                                          <p:spTgt spid="46"/>
                                        </p:tgtEl>
                                        <p:attrNameLst>
                                          <p:attrName>ppt_h</p:attrName>
                                        </p:attrNameLst>
                                      </p:cBhvr>
                                      <p:tavLst>
                                        <p:tav tm="0">
                                          <p:val>
                                            <p:fltVal val="0"/>
                                          </p:val>
                                        </p:tav>
                                        <p:tav tm="100000">
                                          <p:val>
                                            <p:strVal val="#ppt_h"/>
                                          </p:val>
                                        </p:tav>
                                      </p:tavLst>
                                    </p:anim>
                                    <p:anim calcmode="lin" valueType="num">
                                      <p:cBhvr>
                                        <p:cTn id="13" dur="1000" fill="hold"/>
                                        <p:tgtEl>
                                          <p:spTgt spid="46"/>
                                        </p:tgtEl>
                                        <p:attrNameLst>
                                          <p:attrName>style.rotation</p:attrName>
                                        </p:attrNameLst>
                                      </p:cBhvr>
                                      <p:tavLst>
                                        <p:tav tm="0">
                                          <p:val>
                                            <p:fltVal val="90"/>
                                          </p:val>
                                        </p:tav>
                                        <p:tav tm="100000">
                                          <p:val>
                                            <p:fltVal val="0"/>
                                          </p:val>
                                        </p:tav>
                                      </p:tavLst>
                                    </p:anim>
                                    <p:animEffect transition="in" filter="fade">
                                      <p:cBhvr>
                                        <p:cTn id="14"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5900"/>
                    </a14:imgEffect>
                    <a14:imgEffect>
                      <a14:saturation sat="33000"/>
                    </a14:imgEffect>
                    <a14:imgEffect>
                      <a14:brightnessContrast bright="1000"/>
                    </a14:imgEffect>
                  </a14:imgLayer>
                </a14:imgProps>
              </a:ext>
              <a:ext uri="{28A0092B-C50C-407E-A947-70E740481C1C}">
                <a14:useLocalDpi xmlns:a14="http://schemas.microsoft.com/office/drawing/2010/main"/>
              </a:ext>
            </a:extLst>
          </a:blip>
          <a:srcRect/>
          <a:stretch/>
        </p:blipFill>
        <p:spPr>
          <a:xfrm>
            <a:off x="0" y="3187337"/>
            <a:ext cx="12195904" cy="3657600"/>
          </a:xfrm>
          <a:prstGeom prst="rect">
            <a:avLst/>
          </a:prstGeom>
        </p:spPr>
      </p:pic>
      <p:grpSp>
        <p:nvGrpSpPr>
          <p:cNvPr id="5" name="组合 4"/>
          <p:cNvGrpSpPr/>
          <p:nvPr/>
        </p:nvGrpSpPr>
        <p:grpSpPr>
          <a:xfrm>
            <a:off x="2620425" y="197205"/>
            <a:ext cx="8152447" cy="1041072"/>
            <a:chOff x="-1116492" y="-72767"/>
            <a:chExt cx="8152447" cy="1041072"/>
          </a:xfrm>
        </p:grpSpPr>
        <p:pic>
          <p:nvPicPr>
            <p:cNvPr id="2" name="Picture 3" descr="E:\水墨图表素材\24252 (1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16492" y="-72767"/>
              <a:ext cx="8152447" cy="104107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808006" y="103826"/>
              <a:ext cx="3276202" cy="523220"/>
            </a:xfrm>
            <a:prstGeom prst="rect">
              <a:avLst/>
            </a:prstGeom>
            <a:noFill/>
          </p:spPr>
          <p:txBody>
            <a:bodyPr wrap="square" rtlCol="0">
              <a:spAutoFit/>
            </a:bodyPr>
            <a:lstStyle/>
            <a:p>
              <a:pPr algn="ctr"/>
              <a:r>
                <a:rPr lang="zh-CN" altLang="en-US" sz="2800" dirty="0" smtClean="0">
                  <a:solidFill>
                    <a:schemeClr val="bg1"/>
                  </a:solidFill>
                  <a:latin typeface="华文行楷" panose="02010800040101010101" pitchFamily="2" charset="-122"/>
                  <a:ea typeface="华文行楷" panose="02010800040101010101" pitchFamily="2" charset="-122"/>
                </a:rPr>
                <a:t>中国书法的历史</a:t>
              </a:r>
              <a:endParaRPr lang="zh-CN" altLang="en-US" sz="2800" dirty="0">
                <a:solidFill>
                  <a:schemeClr val="bg1"/>
                </a:solidFill>
                <a:latin typeface="华文行楷" panose="02010800040101010101" pitchFamily="2" charset="-122"/>
                <a:ea typeface="华文行楷" panose="02010800040101010101" pitchFamily="2" charset="-122"/>
              </a:endParaRPr>
            </a:p>
          </p:txBody>
        </p:sp>
      </p:grpSp>
      <p:pic>
        <p:nvPicPr>
          <p:cNvPr id="6" name="Picture 3" descr="E:\水墨图表素材\50.pn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103916" y="1617679"/>
            <a:ext cx="6079411" cy="397517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组合 9"/>
          <p:cNvGrpSpPr/>
          <p:nvPr/>
        </p:nvGrpSpPr>
        <p:grpSpPr>
          <a:xfrm>
            <a:off x="568507" y="1617679"/>
            <a:ext cx="5749823" cy="4348134"/>
            <a:chOff x="755770" y="1646398"/>
            <a:chExt cx="5749823" cy="4348134"/>
          </a:xfrm>
        </p:grpSpPr>
        <p:pic>
          <p:nvPicPr>
            <p:cNvPr id="7" name="Picture 3" descr="E:\水墨图表素材\24252 (11).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rot="5400000">
              <a:off x="-1381465" y="3783633"/>
              <a:ext cx="4348134" cy="736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E:\水墨图表素材\24252 (11).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rot="5400000">
              <a:off x="4294694" y="3783633"/>
              <a:ext cx="4348134" cy="73664"/>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1125809" y="2051825"/>
              <a:ext cx="4868995" cy="3323987"/>
            </a:xfrm>
            <a:prstGeom prst="rect">
              <a:avLst/>
            </a:prstGeom>
            <a:solidFill>
              <a:schemeClr val="bg1"/>
            </a:solidFill>
            <a:effectLst>
              <a:outerShdw blurRad="50800" dist="38100" dir="5400000" algn="t" rotWithShape="0">
                <a:prstClr val="black">
                  <a:alpha val="40000"/>
                </a:prstClr>
              </a:outerShdw>
            </a:effectLst>
          </p:spPr>
          <p:txBody>
            <a:bodyPr wrap="square" rtlCol="0">
              <a:spAutoFit/>
            </a:bodyPr>
            <a:lstStyle/>
            <a:p>
              <a:pPr>
                <a:lnSpc>
                  <a:spcPct val="150000"/>
                </a:lnSpc>
              </a:pPr>
              <a:r>
                <a:rPr lang="zh-CN" altLang="en-US" sz="1400" dirty="0">
                  <a:latin typeface="楷体" panose="02010609060101010101" pitchFamily="49" charset="-122"/>
                  <a:ea typeface="楷体" panose="02010609060101010101" pitchFamily="49" charset="-122"/>
                </a:rPr>
                <a:t>中国书法是一门古老的汉字的书写艺术，从甲骨文、石鼓文、金文（钟鼎文） 演变而为大篆、小篆、隶书，至定型于东汉、魏、晋的草书、楷书、行书等，书法一直散发着艺术的魅力。中国书法是一种很独特的视觉艺术，汉字是中国书法中的 重要因素，因为中国书法是在中国文化里产生、发展起来的，而汉字是中国文化的基本要素之一。以汉字为依托，是中国书法区别于其他种类书法的主要标志。中国文字起源甚早，把文字的书写性发展到一种审美阶段</a:t>
              </a:r>
              <a:r>
                <a:rPr lang="en-US" altLang="zh-CN" sz="1400" dirty="0">
                  <a:latin typeface="楷体" panose="02010609060101010101" pitchFamily="49" charset="-122"/>
                  <a:ea typeface="楷体" panose="02010609060101010101" pitchFamily="49" charset="-122"/>
                </a:rPr>
                <a:t>——</a:t>
              </a:r>
              <a:r>
                <a:rPr lang="zh-CN" altLang="en-US" sz="1400" dirty="0">
                  <a:latin typeface="楷体" panose="02010609060101010101" pitchFamily="49" charset="-122"/>
                  <a:ea typeface="楷体" panose="02010609060101010101" pitchFamily="49" charset="-122"/>
                </a:rPr>
                <a:t>融入了创作者的观念、思维、精神，并能激发审美对象的审美情感（也就是一种真正意义上的书法的形成）。</a:t>
              </a:r>
            </a:p>
          </p:txBody>
        </p:sp>
      </p:grpSp>
    </p:spTree>
    <p:extLst>
      <p:ext uri="{BB962C8B-B14F-4D97-AF65-F5344CB8AC3E}">
        <p14:creationId xmlns:p14="http://schemas.microsoft.com/office/powerpoint/2010/main" val="2498493257"/>
      </p:ext>
    </p:extLst>
  </p:cSld>
  <p:clrMapOvr>
    <a:masterClrMapping/>
  </p:clrMapOvr>
  <mc:AlternateContent xmlns:mc="http://schemas.openxmlformats.org/markup-compatibility/2006" xmlns:p14="http://schemas.microsoft.com/office/powerpoint/2010/main">
    <mc:Choice Requires="p14">
      <p:transition spd="slow" p14:dur="1500" advTm="3920">
        <p:random/>
      </p:transition>
    </mc:Choice>
    <mc:Fallback xmlns="" xmlns:a14="http://schemas.microsoft.com/office/drawing/2010/main">
      <p:transition spd="slow" advTm="392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6" presetClass="entr" presetSubtype="21"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3">
            <a:extLst>
              <a:ext uri="{BEBA8EAE-BF5A-486C-A8C5-ECC9F3942E4B}">
                <a14:imgProps xmlns:a14="http://schemas.microsoft.com/office/drawing/2010/main">
                  <a14:imgLayer>
                    <a14:imgEffect>
                      <a14:colorTemperature colorTemp="7200"/>
                    </a14:imgEffect>
                    <a14:imgEffect>
                      <a14:saturation sat="33000"/>
                    </a14:imgEffect>
                    <a14:imgEffect>
                      <a14:brightnessContrast bright="15000" contrast="25000"/>
                    </a14:imgEffect>
                  </a14:imgLayer>
                </a14:imgProps>
              </a:ext>
              <a:ext uri="{28A0092B-C50C-407E-A947-70E740481C1C}">
                <a14:useLocalDpi xmlns:a14="http://schemas.microsoft.com/office/drawing/2010/main"/>
              </a:ext>
            </a:extLst>
          </a:blip>
          <a:stretch>
            <a:fillRect/>
          </a:stretch>
        </p:blipFill>
        <p:spPr>
          <a:xfrm>
            <a:off x="10828" y="0"/>
            <a:ext cx="12181172" cy="6858000"/>
          </a:xfrm>
          <a:prstGeom prst="rect">
            <a:avLst/>
          </a:prstGeom>
          <a:noFill/>
        </p:spPr>
      </p:pic>
      <p:grpSp>
        <p:nvGrpSpPr>
          <p:cNvPr id="43" name="组合 42"/>
          <p:cNvGrpSpPr/>
          <p:nvPr/>
        </p:nvGrpSpPr>
        <p:grpSpPr>
          <a:xfrm>
            <a:off x="1843910" y="3530600"/>
            <a:ext cx="8814192" cy="1107996"/>
            <a:chOff x="1843910" y="3530600"/>
            <a:chExt cx="8814192" cy="1107996"/>
          </a:xfrm>
        </p:grpSpPr>
        <p:grpSp>
          <p:nvGrpSpPr>
            <p:cNvPr id="5" name="组合 4"/>
            <p:cNvGrpSpPr/>
            <p:nvPr/>
          </p:nvGrpSpPr>
          <p:grpSpPr>
            <a:xfrm>
              <a:off x="2283042" y="3648862"/>
              <a:ext cx="7896642" cy="840665"/>
              <a:chOff x="2283042" y="3648862"/>
              <a:chExt cx="7896642" cy="840665"/>
            </a:xfrm>
          </p:grpSpPr>
          <p:grpSp>
            <p:nvGrpSpPr>
              <p:cNvPr id="6" name="组合 5"/>
              <p:cNvGrpSpPr/>
              <p:nvPr/>
            </p:nvGrpSpPr>
            <p:grpSpPr>
              <a:xfrm>
                <a:off x="2283042" y="3648862"/>
                <a:ext cx="3492115" cy="840008"/>
                <a:chOff x="2151237" y="2564812"/>
                <a:chExt cx="8615692" cy="2088000"/>
              </a:xfrm>
            </p:grpSpPr>
            <p:grpSp>
              <p:nvGrpSpPr>
                <p:cNvPr id="27" name="组合 26"/>
                <p:cNvGrpSpPr>
                  <a:grpSpLocks noChangeAspect="1"/>
                </p:cNvGrpSpPr>
                <p:nvPr/>
              </p:nvGrpSpPr>
              <p:grpSpPr>
                <a:xfrm>
                  <a:off x="4321690" y="2564812"/>
                  <a:ext cx="2089819" cy="2088000"/>
                  <a:chOff x="5050971" y="653142"/>
                  <a:chExt cx="720000" cy="720000"/>
                </a:xfrm>
              </p:grpSpPr>
              <p:sp>
                <p:nvSpPr>
                  <p:cNvPr id="40" name="流程图: 过程 39"/>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a:stCxn id="40" idx="1"/>
                    <a:endCxn id="40"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8" name="组合 27"/>
                <p:cNvGrpSpPr>
                  <a:grpSpLocks noChangeAspect="1"/>
                </p:cNvGrpSpPr>
                <p:nvPr/>
              </p:nvGrpSpPr>
              <p:grpSpPr>
                <a:xfrm>
                  <a:off x="2151237" y="2564812"/>
                  <a:ext cx="2089819" cy="2088000"/>
                  <a:chOff x="5050971" y="653142"/>
                  <a:chExt cx="720000" cy="720000"/>
                </a:xfrm>
              </p:grpSpPr>
              <p:sp>
                <p:nvSpPr>
                  <p:cNvPr id="37" name="流程图: 过程 36"/>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p:cNvCxnSpPr>
                    <a:stCxn id="37" idx="1"/>
                    <a:endCxn id="37"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9" name="组合 28"/>
                <p:cNvGrpSpPr>
                  <a:grpSpLocks noChangeAspect="1"/>
                </p:cNvGrpSpPr>
                <p:nvPr/>
              </p:nvGrpSpPr>
              <p:grpSpPr>
                <a:xfrm>
                  <a:off x="8677110" y="2564812"/>
                  <a:ext cx="2089819" cy="2088000"/>
                  <a:chOff x="5050971" y="653142"/>
                  <a:chExt cx="720000" cy="720000"/>
                </a:xfrm>
              </p:grpSpPr>
              <p:sp>
                <p:nvSpPr>
                  <p:cNvPr id="34" name="流程图: 过程 33"/>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5" name="直接连接符 34"/>
                  <p:cNvCxnSpPr>
                    <a:stCxn id="34" idx="1"/>
                    <a:endCxn id="34"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0" name="组合 29"/>
                <p:cNvGrpSpPr>
                  <a:grpSpLocks noChangeAspect="1"/>
                </p:cNvGrpSpPr>
                <p:nvPr/>
              </p:nvGrpSpPr>
              <p:grpSpPr>
                <a:xfrm>
                  <a:off x="6506657" y="2564812"/>
                  <a:ext cx="2089819" cy="2088000"/>
                  <a:chOff x="5050971" y="653142"/>
                  <a:chExt cx="720000" cy="720000"/>
                </a:xfrm>
              </p:grpSpPr>
              <p:sp>
                <p:nvSpPr>
                  <p:cNvPr id="31" name="流程图: 过程 30"/>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a:stCxn id="31" idx="1"/>
                    <a:endCxn id="31"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7" name="组合 6"/>
              <p:cNvGrpSpPr>
                <a:grpSpLocks noChangeAspect="1"/>
              </p:cNvGrpSpPr>
              <p:nvPr/>
            </p:nvGrpSpPr>
            <p:grpSpPr>
              <a:xfrm>
                <a:off x="6687569" y="3648862"/>
                <a:ext cx="847046" cy="840008"/>
                <a:chOff x="5050971" y="653142"/>
                <a:chExt cx="720000" cy="720000"/>
              </a:xfrm>
            </p:grpSpPr>
            <p:sp>
              <p:nvSpPr>
                <p:cNvPr id="24" name="流程图: 过程 23"/>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a:stCxn id="24" idx="1"/>
                  <a:endCxn id="24"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8" name="组合 7"/>
              <p:cNvGrpSpPr>
                <a:grpSpLocks noChangeAspect="1"/>
              </p:cNvGrpSpPr>
              <p:nvPr/>
            </p:nvGrpSpPr>
            <p:grpSpPr>
              <a:xfrm>
                <a:off x="5807840" y="3648862"/>
                <a:ext cx="847046" cy="840008"/>
                <a:chOff x="5050971" y="653142"/>
                <a:chExt cx="720000" cy="720000"/>
              </a:xfrm>
            </p:grpSpPr>
            <p:sp>
              <p:nvSpPr>
                <p:cNvPr id="21" name="流程图: 过程 20"/>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a:stCxn id="21" idx="1"/>
                  <a:endCxn id="21"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9" name="组合 8"/>
              <p:cNvGrpSpPr>
                <a:grpSpLocks noChangeAspect="1"/>
              </p:cNvGrpSpPr>
              <p:nvPr/>
            </p:nvGrpSpPr>
            <p:grpSpPr>
              <a:xfrm>
                <a:off x="8452909" y="3648862"/>
                <a:ext cx="847046" cy="840008"/>
                <a:chOff x="5050971" y="653142"/>
                <a:chExt cx="720000" cy="720000"/>
              </a:xfrm>
            </p:grpSpPr>
            <p:sp>
              <p:nvSpPr>
                <p:cNvPr id="18" name="流程图: 过程 17"/>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a:stCxn id="18" idx="1"/>
                  <a:endCxn id="18"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0" name="组合 9"/>
              <p:cNvGrpSpPr>
                <a:grpSpLocks noChangeAspect="1"/>
              </p:cNvGrpSpPr>
              <p:nvPr/>
            </p:nvGrpSpPr>
            <p:grpSpPr>
              <a:xfrm>
                <a:off x="7573180" y="3648862"/>
                <a:ext cx="847046" cy="840008"/>
                <a:chOff x="5050971" y="653142"/>
                <a:chExt cx="720000" cy="720000"/>
              </a:xfrm>
            </p:grpSpPr>
            <p:sp>
              <p:nvSpPr>
                <p:cNvPr id="15" name="流程图: 过程 14"/>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a:stCxn id="15" idx="1"/>
                  <a:endCxn id="15"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1" name="组合 10"/>
              <p:cNvGrpSpPr>
                <a:grpSpLocks noChangeAspect="1"/>
              </p:cNvGrpSpPr>
              <p:nvPr/>
            </p:nvGrpSpPr>
            <p:grpSpPr>
              <a:xfrm>
                <a:off x="9332638" y="3649519"/>
                <a:ext cx="847046" cy="840008"/>
                <a:chOff x="5050971" y="653142"/>
                <a:chExt cx="720000" cy="720000"/>
              </a:xfrm>
            </p:grpSpPr>
            <p:sp>
              <p:nvSpPr>
                <p:cNvPr id="12" name="流程图: 过程 11"/>
                <p:cNvSpPr>
                  <a:spLocks noChangeAspect="1"/>
                </p:cNvSpPr>
                <p:nvPr/>
              </p:nvSpPr>
              <p:spPr>
                <a:xfrm>
                  <a:off x="5050971" y="653142"/>
                  <a:ext cx="720000" cy="720000"/>
                </a:xfrm>
                <a:prstGeom prst="flowChartProcess">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a:stCxn id="12" idx="1"/>
                  <a:endCxn id="12" idx="3"/>
                </p:cNvCxnSpPr>
                <p:nvPr/>
              </p:nvCxnSpPr>
              <p:spPr>
                <a:xfrm>
                  <a:off x="50509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flipV="1">
                  <a:off x="5055371" y="1013142"/>
                  <a:ext cx="720000" cy="0"/>
                </a:xfrm>
                <a:prstGeom prst="line">
                  <a:avLst/>
                </a:prstGeom>
                <a:ln>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grpSp>
        <p:sp>
          <p:nvSpPr>
            <p:cNvPr id="3" name="文本框 2"/>
            <p:cNvSpPr txBox="1"/>
            <p:nvPr/>
          </p:nvSpPr>
          <p:spPr>
            <a:xfrm>
              <a:off x="1843910" y="3530600"/>
              <a:ext cx="8814192" cy="1107996"/>
            </a:xfrm>
            <a:prstGeom prst="rect">
              <a:avLst/>
            </a:prstGeom>
            <a:noFill/>
          </p:spPr>
          <p:txBody>
            <a:bodyPr wrap="square" rtlCol="0">
              <a:spAutoFit/>
            </a:bodyPr>
            <a:lstStyle>
              <a:defPPr>
                <a:defRPr lang="zh-CN"/>
              </a:defPPr>
              <a:lvl1pPr algn="ctr">
                <a:defRPr sz="6600" kern="0" spc="300">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defRPr>
              </a:lvl1pPr>
            </a:lstStyle>
            <a:p>
              <a:r>
                <a:rPr lang="zh-CN" altLang="en-US" dirty="0"/>
                <a:t>中国文字的演变过程</a:t>
              </a:r>
            </a:p>
          </p:txBody>
        </p:sp>
      </p:grpSp>
    </p:spTree>
    <p:extLst>
      <p:ext uri="{BB962C8B-B14F-4D97-AF65-F5344CB8AC3E}">
        <p14:creationId xmlns:p14="http://schemas.microsoft.com/office/powerpoint/2010/main" val="2174157397"/>
      </p:ext>
    </p:extLst>
  </p:cSld>
  <p:clrMapOvr>
    <a:masterClrMapping/>
  </p:clrMapOvr>
  <mc:AlternateContent xmlns:mc="http://schemas.openxmlformats.org/markup-compatibility/2006" xmlns:p14="http://schemas.microsoft.com/office/powerpoint/2010/main">
    <mc:Choice Requires="p14">
      <p:transition spd="slow" p14:dur="1500" advTm="3570">
        <p:random/>
      </p:transition>
    </mc:Choice>
    <mc:Fallback xmlns="" xmlns:a14="http://schemas.microsoft.com/office/drawing/2010/main">
      <p:transition spd="slow" advTm="357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 calcmode="lin" valueType="num">
                                      <p:cBhvr>
                                        <p:cTn id="9" dur="1000" fill="hold"/>
                                        <p:tgtEl>
                                          <p:spTgt spid="43"/>
                                        </p:tgtEl>
                                        <p:attrNameLst>
                                          <p:attrName>style.rotation</p:attrName>
                                        </p:attrNameLst>
                                      </p:cBhvr>
                                      <p:tavLst>
                                        <p:tav tm="0">
                                          <p:val>
                                            <p:fltVal val="90"/>
                                          </p:val>
                                        </p:tav>
                                        <p:tav tm="100000">
                                          <p:val>
                                            <p:fltVal val="0"/>
                                          </p:val>
                                        </p:tav>
                                      </p:tavLst>
                                    </p:anim>
                                    <p:animEffect transition="in" filter="fade">
                                      <p:cBhvr>
                                        <p:cTn id="10" dur="1000"/>
                                        <p:tgtEl>
                                          <p:spTgt spid="43"/>
                                        </p:tgtEl>
                                      </p:cBhvr>
                                    </p:animEffect>
                                  </p:childTnLst>
                                </p:cTn>
                              </p:par>
                            </p:childTnLst>
                          </p:cTn>
                        </p:par>
                        <p:par>
                          <p:cTn id="11" fill="hold">
                            <p:stCondLst>
                              <p:cond delay="1000"/>
                            </p:stCondLst>
                            <p:childTnLst>
                              <p:par>
                                <p:cTn id="12" presetID="16" presetClass="entr" presetSubtype="26"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barn(inHorizontal)">
                                      <p:cBhvr>
                                        <p:cTn id="1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5900"/>
                    </a14:imgEffect>
                    <a14:imgEffect>
                      <a14:saturation sat="33000"/>
                    </a14:imgEffect>
                    <a14:imgEffect>
                      <a14:brightnessContrast bright="1000"/>
                    </a14:imgEffect>
                  </a14:imgLayer>
                </a14:imgProps>
              </a:ext>
              <a:ext uri="{28A0092B-C50C-407E-A947-70E740481C1C}">
                <a14:useLocalDpi xmlns:a14="http://schemas.microsoft.com/office/drawing/2010/main"/>
              </a:ext>
            </a:extLst>
          </a:blip>
          <a:srcRect/>
          <a:stretch/>
        </p:blipFill>
        <p:spPr>
          <a:xfrm>
            <a:off x="0" y="2394857"/>
            <a:ext cx="12195904" cy="4450080"/>
          </a:xfrm>
          <a:prstGeom prst="rect">
            <a:avLst/>
          </a:prstGeom>
        </p:spPr>
      </p:pic>
      <p:grpSp>
        <p:nvGrpSpPr>
          <p:cNvPr id="6" name="组合 5"/>
          <p:cNvGrpSpPr/>
          <p:nvPr/>
        </p:nvGrpSpPr>
        <p:grpSpPr>
          <a:xfrm>
            <a:off x="2587640" y="165494"/>
            <a:ext cx="8152447" cy="1041072"/>
            <a:chOff x="-1116492" y="-72767"/>
            <a:chExt cx="8152447" cy="1041072"/>
          </a:xfrm>
        </p:grpSpPr>
        <p:pic>
          <p:nvPicPr>
            <p:cNvPr id="7" name="Picture 3" descr="E:\水墨图表素材\24252 (1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16492" y="-72767"/>
              <a:ext cx="8152447" cy="1041072"/>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p:cNvSpPr txBox="1"/>
            <p:nvPr/>
          </p:nvSpPr>
          <p:spPr>
            <a:xfrm>
              <a:off x="808006" y="103826"/>
              <a:ext cx="3276202" cy="523220"/>
            </a:xfrm>
            <a:prstGeom prst="rect">
              <a:avLst/>
            </a:prstGeom>
            <a:noFill/>
          </p:spPr>
          <p:txBody>
            <a:bodyPr wrap="square" rtlCol="0">
              <a:spAutoFit/>
            </a:bodyPr>
            <a:lstStyle/>
            <a:p>
              <a:pPr algn="ctr"/>
              <a:r>
                <a:rPr lang="zh-CN" altLang="en-US" sz="2800" dirty="0" smtClean="0">
                  <a:solidFill>
                    <a:schemeClr val="bg1"/>
                  </a:solidFill>
                  <a:latin typeface="华文行楷" panose="02010800040101010101" pitchFamily="2" charset="-122"/>
                  <a:ea typeface="华文行楷" panose="02010800040101010101" pitchFamily="2" charset="-122"/>
                </a:rPr>
                <a:t>中国文字</a:t>
              </a:r>
              <a:endParaRPr lang="zh-CN" altLang="en-US" sz="2800" dirty="0">
                <a:solidFill>
                  <a:schemeClr val="bg1"/>
                </a:solidFill>
                <a:latin typeface="华文行楷" panose="02010800040101010101" pitchFamily="2" charset="-122"/>
                <a:ea typeface="华文行楷" panose="02010800040101010101" pitchFamily="2" charset="-122"/>
              </a:endParaRPr>
            </a:p>
          </p:txBody>
        </p:sp>
      </p:grpSp>
      <p:grpSp>
        <p:nvGrpSpPr>
          <p:cNvPr id="2" name="组合 1"/>
          <p:cNvGrpSpPr/>
          <p:nvPr/>
        </p:nvGrpSpPr>
        <p:grpSpPr>
          <a:xfrm>
            <a:off x="207528" y="1740820"/>
            <a:ext cx="11809754" cy="4262537"/>
            <a:chOff x="207528" y="1692694"/>
            <a:chExt cx="11809754" cy="4262537"/>
          </a:xfrm>
        </p:grpSpPr>
        <p:pic>
          <p:nvPicPr>
            <p:cNvPr id="12" name="Picture 3" descr="E:\水墨图表素材\24252 (11).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44967" y="3066174"/>
              <a:ext cx="11213633" cy="1247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E:\水墨图表素材\24252 (11).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44967" y="4554744"/>
              <a:ext cx="11213633" cy="12471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E:\水墨图表素材\24252 (1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5400000" flipV="1">
              <a:off x="9373740" y="3854512"/>
              <a:ext cx="2152653" cy="139604"/>
            </a:xfrm>
            <a:prstGeom prst="rect">
              <a:avLst/>
            </a:prstGeom>
            <a:noFill/>
            <a:extLst>
              <a:ext uri="{909E8E84-426E-40DD-AFC4-6F175D3DCCD1}">
                <a14:hiddenFill xmlns:a14="http://schemas.microsoft.com/office/drawing/2010/main">
                  <a:solidFill>
                    <a:srgbClr val="FFFFFF"/>
                  </a:solidFill>
                </a14:hiddenFill>
              </a:ext>
            </a:extLst>
          </p:spPr>
        </p:pic>
        <p:sp>
          <p:nvSpPr>
            <p:cNvPr id="18" name="椭圆 17"/>
            <p:cNvSpPr>
              <a:spLocks noChangeAspect="1"/>
            </p:cNvSpPr>
            <p:nvPr/>
          </p:nvSpPr>
          <p:spPr>
            <a:xfrm>
              <a:off x="2465991" y="3003774"/>
              <a:ext cx="216000" cy="21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4656741" y="3003774"/>
              <a:ext cx="216000" cy="21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6798479" y="3001479"/>
              <a:ext cx="216000" cy="21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a:spLocks noChangeAspect="1"/>
            </p:cNvSpPr>
            <p:nvPr/>
          </p:nvSpPr>
          <p:spPr>
            <a:xfrm>
              <a:off x="9190095" y="3001479"/>
              <a:ext cx="216000" cy="21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2483148" y="4493634"/>
              <a:ext cx="216000" cy="21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4673898" y="4493634"/>
              <a:ext cx="216000" cy="21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6815636" y="4491339"/>
              <a:ext cx="216000" cy="21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9207252" y="4491339"/>
              <a:ext cx="216000" cy="21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10350312" y="3816314"/>
              <a:ext cx="216000" cy="21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855631" y="3116680"/>
              <a:ext cx="1436720" cy="399981"/>
            </a:xfrm>
            <a:prstGeom prst="rect">
              <a:avLst/>
            </a:prstGeom>
            <a:noFill/>
          </p:spPr>
          <p:txBody>
            <a:bodyPr wrap="square" rtlCol="0">
              <a:spAutoFit/>
            </a:bodyPr>
            <a:lstStyle/>
            <a:p>
              <a:pPr algn="ctr">
                <a:lnSpc>
                  <a:spcPct val="150000"/>
                </a:lnSpc>
              </a:pPr>
              <a:r>
                <a:rPr lang="zh-CN" altLang="en-US" sz="1600" b="1" dirty="0">
                  <a:latin typeface="方正姚体" panose="02010601030101010101" pitchFamily="2" charset="-122"/>
                  <a:ea typeface="方正姚体" panose="02010601030101010101" pitchFamily="2" charset="-122"/>
                </a:rPr>
                <a:t>象形文字</a:t>
              </a:r>
            </a:p>
          </p:txBody>
        </p:sp>
        <p:sp>
          <p:nvSpPr>
            <p:cNvPr id="29" name="文本框 28"/>
            <p:cNvSpPr txBox="1"/>
            <p:nvPr/>
          </p:nvSpPr>
          <p:spPr>
            <a:xfrm>
              <a:off x="4017873" y="3128799"/>
              <a:ext cx="1436720" cy="399981"/>
            </a:xfrm>
            <a:prstGeom prst="rect">
              <a:avLst/>
            </a:prstGeom>
            <a:noFill/>
          </p:spPr>
          <p:txBody>
            <a:bodyPr wrap="square" rtlCol="0">
              <a:spAutoFit/>
            </a:bodyPr>
            <a:lstStyle/>
            <a:p>
              <a:pPr algn="ctr">
                <a:lnSpc>
                  <a:spcPct val="150000"/>
                </a:lnSpc>
              </a:pPr>
              <a:r>
                <a:rPr lang="zh-CN" altLang="en-US" sz="1600" b="1" dirty="0" smtClean="0">
                  <a:latin typeface="方正姚体" panose="02010601030101010101" pitchFamily="2" charset="-122"/>
                  <a:ea typeface="方正姚体" panose="02010601030101010101" pitchFamily="2" charset="-122"/>
                </a:rPr>
                <a:t>甲骨文</a:t>
              </a:r>
              <a:endParaRPr lang="zh-CN" altLang="en-US" b="1" dirty="0">
                <a:latin typeface="方正姚体" panose="02010601030101010101" pitchFamily="2" charset="-122"/>
                <a:ea typeface="方正姚体" panose="02010601030101010101" pitchFamily="2" charset="-122"/>
              </a:endParaRPr>
            </a:p>
          </p:txBody>
        </p:sp>
        <p:sp>
          <p:nvSpPr>
            <p:cNvPr id="30" name="文本框 29"/>
            <p:cNvSpPr txBox="1"/>
            <p:nvPr/>
          </p:nvSpPr>
          <p:spPr>
            <a:xfrm>
              <a:off x="6188119" y="3127780"/>
              <a:ext cx="1436720" cy="399981"/>
            </a:xfrm>
            <a:prstGeom prst="rect">
              <a:avLst/>
            </a:prstGeom>
            <a:noFill/>
          </p:spPr>
          <p:txBody>
            <a:bodyPr wrap="square" rtlCol="0">
              <a:spAutoFit/>
            </a:bodyPr>
            <a:lstStyle/>
            <a:p>
              <a:pPr algn="ctr">
                <a:lnSpc>
                  <a:spcPct val="150000"/>
                </a:lnSpc>
              </a:pPr>
              <a:r>
                <a:rPr lang="zh-CN" altLang="en-US" sz="1600" b="1" dirty="0" smtClean="0">
                  <a:latin typeface="方正姚体" panose="02010601030101010101" pitchFamily="2" charset="-122"/>
                  <a:ea typeface="方正姚体" panose="02010601030101010101" pitchFamily="2" charset="-122"/>
                </a:rPr>
                <a:t>金文</a:t>
              </a:r>
              <a:endParaRPr lang="zh-CN" altLang="en-US" b="1" dirty="0">
                <a:latin typeface="方正姚体" panose="02010601030101010101" pitchFamily="2" charset="-122"/>
                <a:ea typeface="方正姚体" panose="02010601030101010101" pitchFamily="2" charset="-122"/>
              </a:endParaRPr>
            </a:p>
          </p:txBody>
        </p:sp>
        <p:sp>
          <p:nvSpPr>
            <p:cNvPr id="31" name="文本框 30"/>
            <p:cNvSpPr txBox="1"/>
            <p:nvPr/>
          </p:nvSpPr>
          <p:spPr>
            <a:xfrm>
              <a:off x="8571213" y="3103031"/>
              <a:ext cx="1436720" cy="399981"/>
            </a:xfrm>
            <a:prstGeom prst="rect">
              <a:avLst/>
            </a:prstGeom>
            <a:noFill/>
          </p:spPr>
          <p:txBody>
            <a:bodyPr wrap="square" rtlCol="0">
              <a:spAutoFit/>
            </a:bodyPr>
            <a:lstStyle/>
            <a:p>
              <a:pPr algn="ctr">
                <a:lnSpc>
                  <a:spcPct val="150000"/>
                </a:lnSpc>
              </a:pPr>
              <a:r>
                <a:rPr lang="zh-CN" altLang="en-US" sz="1600" b="1" dirty="0" smtClean="0">
                  <a:latin typeface="方正姚体" panose="02010601030101010101" pitchFamily="2" charset="-122"/>
                  <a:ea typeface="方正姚体" panose="02010601030101010101" pitchFamily="2" charset="-122"/>
                </a:rPr>
                <a:t>大篆</a:t>
              </a:r>
              <a:endParaRPr lang="zh-CN" altLang="en-US" sz="1600" b="1" dirty="0">
                <a:latin typeface="方正姚体" panose="02010601030101010101" pitchFamily="2" charset="-122"/>
                <a:ea typeface="方正姚体" panose="02010601030101010101" pitchFamily="2" charset="-122"/>
              </a:endParaRPr>
            </a:p>
          </p:txBody>
        </p:sp>
        <p:sp>
          <p:nvSpPr>
            <p:cNvPr id="39" name="文本框 38"/>
            <p:cNvSpPr txBox="1"/>
            <p:nvPr/>
          </p:nvSpPr>
          <p:spPr>
            <a:xfrm>
              <a:off x="1869280" y="4063089"/>
              <a:ext cx="1436720" cy="399981"/>
            </a:xfrm>
            <a:prstGeom prst="rect">
              <a:avLst/>
            </a:prstGeom>
            <a:noFill/>
          </p:spPr>
          <p:txBody>
            <a:bodyPr wrap="square" rtlCol="0">
              <a:spAutoFit/>
            </a:bodyPr>
            <a:lstStyle/>
            <a:p>
              <a:pPr algn="ctr">
                <a:lnSpc>
                  <a:spcPct val="150000"/>
                </a:lnSpc>
              </a:pPr>
              <a:r>
                <a:rPr lang="zh-CN" altLang="en-US" sz="1600" b="1" dirty="0">
                  <a:latin typeface="方正姚体" panose="02010601030101010101" pitchFamily="2" charset="-122"/>
                  <a:ea typeface="方正姚体" panose="02010601030101010101" pitchFamily="2" charset="-122"/>
                </a:rPr>
                <a:t>魏碑</a:t>
              </a:r>
            </a:p>
          </p:txBody>
        </p:sp>
        <p:sp>
          <p:nvSpPr>
            <p:cNvPr id="40" name="文本框 39"/>
            <p:cNvSpPr txBox="1"/>
            <p:nvPr/>
          </p:nvSpPr>
          <p:spPr>
            <a:xfrm>
              <a:off x="4031522" y="4075208"/>
              <a:ext cx="1436720" cy="399981"/>
            </a:xfrm>
            <a:prstGeom prst="rect">
              <a:avLst/>
            </a:prstGeom>
            <a:noFill/>
          </p:spPr>
          <p:txBody>
            <a:bodyPr wrap="square" rtlCol="0">
              <a:spAutoFit/>
            </a:bodyPr>
            <a:lstStyle/>
            <a:p>
              <a:pPr algn="ctr">
                <a:lnSpc>
                  <a:spcPct val="150000"/>
                </a:lnSpc>
              </a:pPr>
              <a:r>
                <a:rPr lang="zh-CN" altLang="en-US" sz="1600" b="1" dirty="0">
                  <a:latin typeface="方正姚体" panose="02010601030101010101" pitchFamily="2" charset="-122"/>
                  <a:ea typeface="方正姚体" panose="02010601030101010101" pitchFamily="2" charset="-122"/>
                </a:rPr>
                <a:t>草书</a:t>
              </a:r>
              <a:endParaRPr lang="zh-CN" altLang="en-US" b="1" dirty="0">
                <a:latin typeface="方正姚体" panose="02010601030101010101" pitchFamily="2" charset="-122"/>
                <a:ea typeface="方正姚体" panose="02010601030101010101" pitchFamily="2" charset="-122"/>
              </a:endParaRPr>
            </a:p>
          </p:txBody>
        </p:sp>
        <p:sp>
          <p:nvSpPr>
            <p:cNvPr id="41" name="文本框 40"/>
            <p:cNvSpPr txBox="1"/>
            <p:nvPr/>
          </p:nvSpPr>
          <p:spPr>
            <a:xfrm>
              <a:off x="6201768" y="4074189"/>
              <a:ext cx="1436720" cy="399981"/>
            </a:xfrm>
            <a:prstGeom prst="rect">
              <a:avLst/>
            </a:prstGeom>
            <a:noFill/>
          </p:spPr>
          <p:txBody>
            <a:bodyPr wrap="square" rtlCol="0">
              <a:spAutoFit/>
            </a:bodyPr>
            <a:lstStyle/>
            <a:p>
              <a:pPr algn="ctr">
                <a:lnSpc>
                  <a:spcPct val="150000"/>
                </a:lnSpc>
              </a:pPr>
              <a:r>
                <a:rPr lang="zh-CN" altLang="en-US" sz="1600" b="1" dirty="0">
                  <a:latin typeface="方正姚体" panose="02010601030101010101" pitchFamily="2" charset="-122"/>
                  <a:ea typeface="方正姚体" panose="02010601030101010101" pitchFamily="2" charset="-122"/>
                </a:rPr>
                <a:t>行书</a:t>
              </a:r>
              <a:endParaRPr lang="zh-CN" altLang="en-US" b="1" dirty="0">
                <a:latin typeface="方正姚体" panose="02010601030101010101" pitchFamily="2" charset="-122"/>
                <a:ea typeface="方正姚体" panose="02010601030101010101" pitchFamily="2" charset="-122"/>
              </a:endParaRPr>
            </a:p>
          </p:txBody>
        </p:sp>
        <p:sp>
          <p:nvSpPr>
            <p:cNvPr id="42" name="文本框 41"/>
            <p:cNvSpPr txBox="1"/>
            <p:nvPr/>
          </p:nvSpPr>
          <p:spPr>
            <a:xfrm>
              <a:off x="8584862" y="4090384"/>
              <a:ext cx="1436720" cy="399981"/>
            </a:xfrm>
            <a:prstGeom prst="rect">
              <a:avLst/>
            </a:prstGeom>
            <a:noFill/>
          </p:spPr>
          <p:txBody>
            <a:bodyPr wrap="square" rtlCol="0">
              <a:spAutoFit/>
            </a:bodyPr>
            <a:lstStyle/>
            <a:p>
              <a:pPr algn="ctr">
                <a:lnSpc>
                  <a:spcPct val="150000"/>
                </a:lnSpc>
              </a:pPr>
              <a:r>
                <a:rPr lang="zh-CN" altLang="en-US" sz="1600" b="1" dirty="0" smtClean="0">
                  <a:latin typeface="方正姚体" panose="02010601030101010101" pitchFamily="2" charset="-122"/>
                  <a:ea typeface="方正姚体" panose="02010601030101010101" pitchFamily="2" charset="-122"/>
                </a:rPr>
                <a:t>隶书</a:t>
              </a:r>
              <a:endParaRPr lang="zh-CN" altLang="en-US" sz="1600" b="1" dirty="0">
                <a:latin typeface="方正姚体" panose="02010601030101010101" pitchFamily="2" charset="-122"/>
                <a:ea typeface="方正姚体" panose="02010601030101010101" pitchFamily="2" charset="-122"/>
              </a:endParaRPr>
            </a:p>
          </p:txBody>
        </p:sp>
        <p:sp>
          <p:nvSpPr>
            <p:cNvPr id="43" name="文本框 42"/>
            <p:cNvSpPr txBox="1"/>
            <p:nvPr/>
          </p:nvSpPr>
          <p:spPr>
            <a:xfrm>
              <a:off x="9940616" y="3489365"/>
              <a:ext cx="507831" cy="830997"/>
            </a:xfrm>
            <a:prstGeom prst="rect">
              <a:avLst/>
            </a:prstGeom>
            <a:noFill/>
          </p:spPr>
          <p:txBody>
            <a:bodyPr wrap="square" rtlCol="0">
              <a:spAutoFit/>
            </a:bodyPr>
            <a:lstStyle>
              <a:defPPr>
                <a:defRPr lang="zh-CN"/>
              </a:defPPr>
              <a:lvl1pPr algn="ctr">
                <a:lnSpc>
                  <a:spcPct val="150000"/>
                </a:lnSpc>
                <a:defRPr sz="1600" b="1">
                  <a:latin typeface="方正姚体" panose="02010601030101010101" pitchFamily="2" charset="-122"/>
                  <a:ea typeface="方正姚体" panose="02010601030101010101" pitchFamily="2" charset="-122"/>
                </a:defRPr>
              </a:lvl1pPr>
            </a:lstStyle>
            <a:p>
              <a:r>
                <a:rPr lang="zh-CN" altLang="en-US" dirty="0"/>
                <a:t>小篆</a:t>
              </a:r>
            </a:p>
          </p:txBody>
        </p:sp>
        <p:pic>
          <p:nvPicPr>
            <p:cNvPr id="46" name="Picture 3" descr="E:\水墨图表素材\24252 (1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5400000" flipV="1">
              <a:off x="339735" y="3854512"/>
              <a:ext cx="2152653" cy="139604"/>
            </a:xfrm>
            <a:prstGeom prst="rect">
              <a:avLst/>
            </a:prstGeom>
            <a:noFill/>
            <a:extLst>
              <a:ext uri="{909E8E84-426E-40DD-AFC4-6F175D3DCCD1}">
                <a14:hiddenFill xmlns:a14="http://schemas.microsoft.com/office/drawing/2010/main">
                  <a:solidFill>
                    <a:srgbClr val="FFFFFF"/>
                  </a:solidFill>
                </a14:hiddenFill>
              </a:ext>
            </a:extLst>
          </p:spPr>
        </p:pic>
        <p:sp>
          <p:nvSpPr>
            <p:cNvPr id="47" name="椭圆 46"/>
            <p:cNvSpPr>
              <a:spLocks noChangeAspect="1"/>
            </p:cNvSpPr>
            <p:nvPr/>
          </p:nvSpPr>
          <p:spPr>
            <a:xfrm>
              <a:off x="1316307" y="3816314"/>
              <a:ext cx="216000" cy="21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1373620" y="3482761"/>
              <a:ext cx="507831" cy="769313"/>
            </a:xfrm>
            <a:prstGeom prst="rect">
              <a:avLst/>
            </a:prstGeom>
            <a:noFill/>
          </p:spPr>
          <p:txBody>
            <a:bodyPr wrap="square" rtlCol="0">
              <a:spAutoFit/>
            </a:bodyPr>
            <a:lstStyle>
              <a:defPPr>
                <a:defRPr lang="zh-CN"/>
              </a:defPPr>
              <a:lvl1pPr algn="ctr">
                <a:lnSpc>
                  <a:spcPct val="150000"/>
                </a:lnSpc>
                <a:defRPr sz="1600" b="1">
                  <a:latin typeface="方正姚体" panose="02010601030101010101" pitchFamily="2" charset="-122"/>
                  <a:ea typeface="方正姚体" panose="02010601030101010101" pitchFamily="2" charset="-122"/>
                </a:defRPr>
              </a:lvl1pPr>
            </a:lstStyle>
            <a:p>
              <a:r>
                <a:rPr lang="zh-CN" altLang="en-US" dirty="0"/>
                <a:t>楷书</a:t>
              </a:r>
            </a:p>
          </p:txBody>
        </p:sp>
        <p:pic>
          <p:nvPicPr>
            <p:cNvPr id="49" name="图片 48"/>
            <p:cNvPicPr>
              <a:picLocks noChangeAspect="1"/>
            </p:cNvPicPr>
            <p:nvPr/>
          </p:nvPicPr>
          <p:blipFill>
            <a:blip r:embed="rId7" cstate="screen">
              <a:extLst>
                <a:ext uri="{BEBA8EAE-BF5A-486C-A8C5-ECC9F3942E4B}">
                  <a14:imgProps xmlns:a14="http://schemas.microsoft.com/office/drawing/2010/main">
                    <a14:imgLayer>
                      <a14:imgEffect>
                        <a14:sharpenSoften amount="15000"/>
                      </a14:imgEffect>
                      <a14:imgEffect>
                        <a14:colorTemperature colorTemp="11200"/>
                      </a14:imgEffect>
                      <a14:imgEffect>
                        <a14:brightnessContrast bright="-10000"/>
                      </a14:imgEffect>
                    </a14:imgLayer>
                  </a14:imgProps>
                </a:ext>
                <a:ext uri="{28A0092B-C50C-407E-A947-70E740481C1C}">
                  <a14:useLocalDpi xmlns:a14="http://schemas.microsoft.com/office/drawing/2010/main"/>
                </a:ext>
              </a:extLst>
            </a:blip>
            <a:stretch>
              <a:fillRect/>
            </a:stretch>
          </p:blipFill>
          <p:spPr>
            <a:xfrm>
              <a:off x="10605798" y="3262077"/>
              <a:ext cx="1411484" cy="1295372"/>
            </a:xfrm>
            <a:prstGeom prst="rect">
              <a:avLst/>
            </a:prstGeom>
            <a:effectLst>
              <a:outerShdw blurRad="50800" dist="38100" dir="2700000" algn="tl" rotWithShape="0">
                <a:prstClr val="black">
                  <a:alpha val="40000"/>
                </a:prstClr>
              </a:outerShdw>
            </a:effectLst>
          </p:spPr>
        </p:pic>
        <p:pic>
          <p:nvPicPr>
            <p:cNvPr id="50" name="图片 49"/>
            <p:cNvPicPr>
              <a:picLocks noChangeAspect="1"/>
            </p:cNvPicPr>
            <p:nvPr/>
          </p:nvPicPr>
          <p:blipFill>
            <a:blip r:embed="rId8" cstate="screen">
              <a:extLst>
                <a:ext uri="{BEBA8EAE-BF5A-486C-A8C5-ECC9F3942E4B}">
                  <a14:imgProps xmlns:a14="http://schemas.microsoft.com/office/drawing/2010/main">
                    <a14:imgLayer>
                      <a14:imgEffect>
                        <a14:sharpenSoften amount="4000"/>
                      </a14:imgEffect>
                      <a14:imgEffect>
                        <a14:brightnessContrast bright="9000"/>
                      </a14:imgEffect>
                    </a14:imgLayer>
                  </a14:imgProps>
                </a:ext>
                <a:ext uri="{28A0092B-C50C-407E-A947-70E740481C1C}">
                  <a14:useLocalDpi xmlns:a14="http://schemas.microsoft.com/office/drawing/2010/main"/>
                </a:ext>
              </a:extLst>
            </a:blip>
            <a:stretch>
              <a:fillRect/>
            </a:stretch>
          </p:blipFill>
          <p:spPr>
            <a:xfrm>
              <a:off x="1613887" y="1692694"/>
              <a:ext cx="1884433" cy="1256289"/>
            </a:xfrm>
            <a:prstGeom prst="rect">
              <a:avLst/>
            </a:prstGeom>
            <a:effectLst>
              <a:outerShdw blurRad="50800" dist="38100" dir="2700000" algn="tl" rotWithShape="0">
                <a:prstClr val="black">
                  <a:alpha val="40000"/>
                </a:prstClr>
              </a:outerShdw>
            </a:effectLst>
          </p:spPr>
        </p:pic>
        <p:pic>
          <p:nvPicPr>
            <p:cNvPr id="51" name="图片 50"/>
            <p:cNvPicPr>
              <a:picLocks noChangeAspect="1"/>
            </p:cNvPicPr>
            <p:nvPr/>
          </p:nvPicPr>
          <p:blipFill rotWithShape="1">
            <a:blip r:embed="rId9" cstate="screen">
              <a:extLst>
                <a:ext uri="{BEBA8EAE-BF5A-486C-A8C5-ECC9F3942E4B}">
                  <a14:imgProps xmlns:a14="http://schemas.microsoft.com/office/drawing/2010/main">
                    <a14:imgLayer>
                      <a14:imgEffect>
                        <a14:colorTemperature colorTemp="11200"/>
                      </a14:imgEffect>
                      <a14:imgEffect>
                        <a14:saturation sat="66000"/>
                      </a14:imgEffect>
                      <a14:imgEffect>
                        <a14:brightnessContrast bright="-5000" contrast="10000"/>
                      </a14:imgEffect>
                    </a14:imgLayer>
                  </a14:imgProps>
                </a:ext>
                <a:ext uri="{28A0092B-C50C-407E-A947-70E740481C1C}">
                  <a14:useLocalDpi xmlns:a14="http://schemas.microsoft.com/office/drawing/2010/main"/>
                </a:ext>
              </a:extLst>
            </a:blip>
            <a:srcRect/>
            <a:stretch/>
          </p:blipFill>
          <p:spPr>
            <a:xfrm>
              <a:off x="5950432" y="1692695"/>
              <a:ext cx="1963825" cy="1255272"/>
            </a:xfrm>
            <a:prstGeom prst="rect">
              <a:avLst/>
            </a:prstGeom>
            <a:effectLst>
              <a:outerShdw blurRad="50800" dist="38100" dir="2700000" algn="tl" rotWithShape="0">
                <a:prstClr val="black">
                  <a:alpha val="40000"/>
                </a:prstClr>
              </a:outerShdw>
            </a:effectLst>
          </p:spPr>
        </p:pic>
        <p:pic>
          <p:nvPicPr>
            <p:cNvPr id="52" name="图片 5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586590" y="4785107"/>
              <a:ext cx="2012550" cy="1170123"/>
            </a:xfrm>
            <a:prstGeom prst="rect">
              <a:avLst/>
            </a:prstGeom>
            <a:effectLst>
              <a:outerShdw blurRad="50800" dist="38100" dir="2700000" algn="tl" rotWithShape="0">
                <a:prstClr val="black">
                  <a:alpha val="40000"/>
                </a:prstClr>
              </a:outerShdw>
            </a:effectLst>
          </p:spPr>
        </p:pic>
        <p:pic>
          <p:nvPicPr>
            <p:cNvPr id="53" name="图片 52"/>
            <p:cNvPicPr>
              <a:picLocks noChangeAspect="1"/>
            </p:cNvPicPr>
            <p:nvPr/>
          </p:nvPicPr>
          <p:blipFill>
            <a:blip r:embed="rId11" cstate="screen">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tretch>
              <a:fillRect/>
            </a:stretch>
          </p:blipFill>
          <p:spPr>
            <a:xfrm>
              <a:off x="8269802" y="4780507"/>
              <a:ext cx="2083881" cy="1174723"/>
            </a:xfrm>
            <a:prstGeom prst="rect">
              <a:avLst/>
            </a:prstGeom>
            <a:effectLst>
              <a:outerShdw blurRad="50800" dist="38100" dir="2700000" algn="tl" rotWithShape="0">
                <a:prstClr val="black">
                  <a:alpha val="40000"/>
                </a:prstClr>
              </a:outerShdw>
            </a:effectLst>
          </p:spPr>
        </p:pic>
        <p:pic>
          <p:nvPicPr>
            <p:cNvPr id="54" name="图片 53"/>
            <p:cNvPicPr>
              <a:picLocks noChangeAspect="1"/>
            </p:cNvPicPr>
            <p:nvPr/>
          </p:nvPicPr>
          <p:blipFill rotWithShape="1">
            <a:blip r:embed="rId12" cstate="screen">
              <a:extLst>
                <a:ext uri="{BEBA8EAE-BF5A-486C-A8C5-ECC9F3942E4B}">
                  <a14:imgProps xmlns:a14="http://schemas.microsoft.com/office/drawing/2010/main">
                    <a14:imgLayer>
                      <a14:imgEffect>
                        <a14:sharpenSoften amount="14000"/>
                      </a14:imgEffect>
                      <a14:imgEffect>
                        <a14:saturation sat="200000"/>
                      </a14:imgEffect>
                      <a14:imgEffect>
                        <a14:brightnessContrast bright="5000"/>
                      </a14:imgEffect>
                    </a14:imgLayer>
                  </a14:imgProps>
                </a:ext>
                <a:ext uri="{28A0092B-C50C-407E-A947-70E740481C1C}">
                  <a14:useLocalDpi xmlns:a14="http://schemas.microsoft.com/office/drawing/2010/main"/>
                </a:ext>
              </a:extLst>
            </a:blip>
            <a:srcRect/>
            <a:stretch/>
          </p:blipFill>
          <p:spPr>
            <a:xfrm>
              <a:off x="5666372" y="4799013"/>
              <a:ext cx="2504648" cy="1156217"/>
            </a:xfrm>
            <a:prstGeom prst="rect">
              <a:avLst/>
            </a:prstGeom>
            <a:effectLst>
              <a:outerShdw blurRad="50800" dist="38100" dir="2700000" algn="tl" rotWithShape="0">
                <a:prstClr val="black">
                  <a:alpha val="40000"/>
                </a:prstClr>
              </a:outerShdw>
            </a:effectLst>
          </p:spPr>
        </p:pic>
        <p:pic>
          <p:nvPicPr>
            <p:cNvPr id="55" name="图片 54"/>
            <p:cNvPicPr>
              <a:picLocks noChangeAspect="1"/>
            </p:cNvPicPr>
            <p:nvPr/>
          </p:nvPicPr>
          <p:blipFill>
            <a:blip r:embed="rId13" cstate="screen">
              <a:extLst>
                <a:ext uri="{BEBA8EAE-BF5A-486C-A8C5-ECC9F3942E4B}">
                  <a14:imgProps xmlns:a14="http://schemas.microsoft.com/office/drawing/2010/main">
                    <a14:imgLayer>
                      <a14:imgEffect>
                        <a14:sharpenSoften amount="23000"/>
                      </a14:imgEffect>
                      <a14:imgEffect>
                        <a14:saturation sat="200000"/>
                      </a14:imgEffect>
                      <a14:imgEffect>
                        <a14:brightnessContrast bright="-2000"/>
                      </a14:imgEffect>
                    </a14:imgLayer>
                  </a14:imgProps>
                </a:ext>
                <a:ext uri="{28A0092B-C50C-407E-A947-70E740481C1C}">
                  <a14:useLocalDpi xmlns:a14="http://schemas.microsoft.com/office/drawing/2010/main"/>
                </a:ext>
              </a:extLst>
            </a:blip>
            <a:stretch>
              <a:fillRect/>
            </a:stretch>
          </p:blipFill>
          <p:spPr>
            <a:xfrm>
              <a:off x="3732428" y="1692694"/>
              <a:ext cx="2017051" cy="1253921"/>
            </a:xfrm>
            <a:prstGeom prst="rect">
              <a:avLst/>
            </a:prstGeom>
            <a:effectLst>
              <a:outerShdw blurRad="50800" dist="38100" dir="2700000" algn="tl" rotWithShape="0">
                <a:prstClr val="black">
                  <a:alpha val="40000"/>
                </a:prstClr>
              </a:outerShdw>
            </a:effectLst>
          </p:spPr>
        </p:pic>
        <p:pic>
          <p:nvPicPr>
            <p:cNvPr id="58" name="图片 57"/>
            <p:cNvPicPr>
              <a:picLocks noChangeAspect="1"/>
            </p:cNvPicPr>
            <p:nvPr/>
          </p:nvPicPr>
          <p:blipFill rotWithShape="1">
            <a:blip r:embed="rId14"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a:stretch/>
          </p:blipFill>
          <p:spPr>
            <a:xfrm>
              <a:off x="8174295" y="1730093"/>
              <a:ext cx="2120040" cy="1230898"/>
            </a:xfrm>
            <a:prstGeom prst="rect">
              <a:avLst/>
            </a:prstGeom>
            <a:effectLst>
              <a:outerShdw blurRad="50800" dist="38100" dir="2700000" algn="tl" rotWithShape="0">
                <a:prstClr val="black">
                  <a:alpha val="40000"/>
                </a:prstClr>
              </a:outerShdw>
            </a:effectLst>
          </p:spPr>
        </p:pic>
        <p:pic>
          <p:nvPicPr>
            <p:cNvPr id="59" name="图片 58"/>
            <p:cNvPicPr>
              <a:picLocks noChangeAspect="1"/>
            </p:cNvPicPr>
            <p:nvPr/>
          </p:nvPicPr>
          <p:blipFill>
            <a:blip r:embed="rId15"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tretch>
              <a:fillRect/>
            </a:stretch>
          </p:blipFill>
          <p:spPr>
            <a:xfrm>
              <a:off x="207528" y="3158059"/>
              <a:ext cx="1062936" cy="1459040"/>
            </a:xfrm>
            <a:prstGeom prst="rect">
              <a:avLst/>
            </a:prstGeom>
            <a:effectLst>
              <a:outerShdw blurRad="50800" dist="38100" dir="2700000" algn="tl" rotWithShape="0">
                <a:prstClr val="black">
                  <a:alpha val="40000"/>
                </a:prstClr>
              </a:outerShdw>
            </a:effectLst>
          </p:spPr>
        </p:pic>
        <p:pic>
          <p:nvPicPr>
            <p:cNvPr id="60" name="图片 59"/>
            <p:cNvPicPr>
              <a:picLocks noChangeAspect="1"/>
            </p:cNvPicPr>
            <p:nvPr/>
          </p:nvPicPr>
          <p:blipFill rotWithShape="1">
            <a:blip r:embed="rId16" cstate="screen">
              <a:extLst>
                <a:ext uri="{BEBA8EAE-BF5A-486C-A8C5-ECC9F3942E4B}">
                  <a14:imgProps xmlns:a14="http://schemas.microsoft.com/office/drawing/2010/main">
                    <a14:imgLayer>
                      <a14:imgEffect>
                        <a14:colorTemperature colorTemp="5900"/>
                      </a14:imgEffect>
                    </a14:imgLayer>
                  </a14:imgProps>
                </a:ext>
                <a:ext uri="{28A0092B-C50C-407E-A947-70E740481C1C}">
                  <a14:useLocalDpi xmlns:a14="http://schemas.microsoft.com/office/drawing/2010/main"/>
                </a:ext>
              </a:extLst>
            </a:blip>
            <a:srcRect/>
            <a:stretch/>
          </p:blipFill>
          <p:spPr>
            <a:xfrm>
              <a:off x="3732428" y="4785109"/>
              <a:ext cx="1827952" cy="1170122"/>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750606090"/>
      </p:ext>
    </p:extLst>
  </p:cSld>
  <p:clrMapOvr>
    <a:masterClrMapping/>
  </p:clrMapOvr>
  <mc:AlternateContent xmlns:mc="http://schemas.openxmlformats.org/markup-compatibility/2006" xmlns:p14="http://schemas.microsoft.com/office/powerpoint/2010/main">
    <mc:Choice Requires="p14">
      <p:transition spd="slow" p14:dur="1500" advTm="6177">
        <p:random/>
      </p:transition>
    </mc:Choice>
    <mc:Fallback xmlns="" xmlns:a14="http://schemas.microsoft.com/office/drawing/2010/main">
      <p:transition spd="slow" advTm="6177">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par>
                          <p:cTn id="8" fill="hold">
                            <p:stCondLst>
                              <p:cond delay="750"/>
                            </p:stCondLst>
                            <p:childTnLst>
                              <p:par>
                                <p:cTn id="9" presetID="21"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4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图片 45"/>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5900"/>
                    </a14:imgEffect>
                    <a14:imgEffect>
                      <a14:saturation sat="33000"/>
                    </a14:imgEffect>
                    <a14:imgEffect>
                      <a14:brightnessContrast bright="1000"/>
                    </a14:imgEffect>
                  </a14:imgLayer>
                </a14:imgProps>
              </a:ext>
              <a:ext uri="{28A0092B-C50C-407E-A947-70E740481C1C}">
                <a14:useLocalDpi xmlns:a14="http://schemas.microsoft.com/office/drawing/2010/main"/>
              </a:ext>
            </a:extLst>
          </a:blip>
          <a:srcRect/>
          <a:stretch/>
        </p:blipFill>
        <p:spPr>
          <a:xfrm>
            <a:off x="-3904" y="4362579"/>
            <a:ext cx="12195904" cy="2499428"/>
          </a:xfrm>
          <a:prstGeom prst="rect">
            <a:avLst/>
          </a:prstGeom>
        </p:spPr>
      </p:pic>
      <p:grpSp>
        <p:nvGrpSpPr>
          <p:cNvPr id="5" name="组合 4"/>
          <p:cNvGrpSpPr/>
          <p:nvPr/>
        </p:nvGrpSpPr>
        <p:grpSpPr>
          <a:xfrm>
            <a:off x="2579722" y="256684"/>
            <a:ext cx="8152447" cy="1041072"/>
            <a:chOff x="-1116492" y="-72767"/>
            <a:chExt cx="8152447" cy="1041072"/>
          </a:xfrm>
        </p:grpSpPr>
        <p:pic>
          <p:nvPicPr>
            <p:cNvPr id="6" name="Picture 3" descr="E:\水墨图表素材\24252 (1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16492" y="-72767"/>
              <a:ext cx="8152447" cy="1041072"/>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808006" y="103826"/>
              <a:ext cx="3752578" cy="523220"/>
            </a:xfrm>
            <a:prstGeom prst="rect">
              <a:avLst/>
            </a:prstGeom>
            <a:noFill/>
          </p:spPr>
          <p:txBody>
            <a:bodyPr wrap="square" rtlCol="0">
              <a:spAutoFit/>
            </a:bodyPr>
            <a:lstStyle/>
            <a:p>
              <a:pPr algn="ctr"/>
              <a:r>
                <a:rPr lang="zh-CN" altLang="en-US" sz="2800" dirty="0" smtClean="0">
                  <a:solidFill>
                    <a:schemeClr val="bg1"/>
                  </a:solidFill>
                  <a:latin typeface="华文行楷" panose="02010800040101010101" pitchFamily="2" charset="-122"/>
                  <a:ea typeface="华文行楷" panose="02010800040101010101" pitchFamily="2" charset="-122"/>
                </a:rPr>
                <a:t>中国文字的历史演变</a:t>
              </a:r>
              <a:endParaRPr lang="zh-CN" altLang="en-US" sz="2800" dirty="0">
                <a:solidFill>
                  <a:schemeClr val="bg1"/>
                </a:solidFill>
                <a:latin typeface="华文行楷" panose="02010800040101010101" pitchFamily="2" charset="-122"/>
                <a:ea typeface="华文行楷" panose="02010800040101010101" pitchFamily="2" charset="-122"/>
              </a:endParaRPr>
            </a:p>
          </p:txBody>
        </p:sp>
      </p:grpSp>
      <p:sp>
        <p:nvSpPr>
          <p:cNvPr id="14" name="Text Box 3"/>
          <p:cNvSpPr txBox="1">
            <a:spLocks noChangeArrowheads="1"/>
          </p:cNvSpPr>
          <p:nvPr/>
        </p:nvSpPr>
        <p:spPr bwMode="auto">
          <a:xfrm>
            <a:off x="1764632" y="1419487"/>
            <a:ext cx="9095873"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fontAlgn="base">
              <a:spcBef>
                <a:spcPct val="0"/>
              </a:spcBef>
              <a:spcAft>
                <a:spcPct val="0"/>
              </a:spcAft>
            </a:pPr>
            <a:r>
              <a:rPr lang="zh-CN" altLang="en-US" sz="2000" dirty="0" smtClean="0">
                <a:solidFill>
                  <a:srgbClr val="000000"/>
                </a:solidFill>
                <a:latin typeface="微软雅黑" panose="020B0503020204020204" pitchFamily="34" charset="-122"/>
                <a:ea typeface="微软雅黑" panose="020B0503020204020204" pitchFamily="34" charset="-122"/>
              </a:rPr>
              <a:t>中国</a:t>
            </a:r>
            <a:r>
              <a:rPr lang="zh-CN" altLang="en-US" sz="2000" dirty="0">
                <a:solidFill>
                  <a:srgbClr val="000000"/>
                </a:solidFill>
                <a:latin typeface="微软雅黑" panose="020B0503020204020204" pitchFamily="34" charset="-122"/>
                <a:ea typeface="微软雅黑" panose="020B0503020204020204" pitchFamily="34" charset="-122"/>
              </a:rPr>
              <a:t>书法历史</a:t>
            </a:r>
            <a:r>
              <a:rPr lang="zh-CN" altLang="en-US" sz="2000" dirty="0" smtClean="0">
                <a:solidFill>
                  <a:srgbClr val="000000"/>
                </a:solidFill>
                <a:latin typeface="微软雅黑" panose="020B0503020204020204" pitchFamily="34" charset="-122"/>
                <a:ea typeface="微软雅黑" panose="020B0503020204020204" pitchFamily="34" charset="-122"/>
              </a:rPr>
              <a:t>悠久 </a:t>
            </a:r>
            <a:r>
              <a:rPr lang="en-US" altLang="zh-CN" sz="2000" dirty="0" smtClean="0">
                <a:solidFill>
                  <a:srgbClr val="000000"/>
                </a:solidFill>
                <a:latin typeface="微软雅黑" panose="020B0503020204020204" pitchFamily="34" charset="-122"/>
                <a:ea typeface="微软雅黑" panose="020B0503020204020204" pitchFamily="34" charset="-122"/>
              </a:rPr>
              <a:t>: </a:t>
            </a:r>
            <a:r>
              <a:rPr lang="zh-CN" altLang="en-US" sz="2000" dirty="0" smtClean="0">
                <a:solidFill>
                  <a:srgbClr val="000000"/>
                </a:solidFill>
                <a:latin typeface="微软雅黑" panose="020B0503020204020204" pitchFamily="34" charset="-122"/>
                <a:ea typeface="微软雅黑" panose="020B0503020204020204" pitchFamily="34" charset="-122"/>
              </a:rPr>
              <a:t>商</a:t>
            </a:r>
            <a:r>
              <a:rPr lang="zh-CN" altLang="en-US" sz="2000" dirty="0">
                <a:solidFill>
                  <a:srgbClr val="000000"/>
                </a:solidFill>
                <a:latin typeface="微软雅黑" panose="020B0503020204020204" pitchFamily="34" charset="-122"/>
                <a:ea typeface="微软雅黑" panose="020B0503020204020204" pitchFamily="34" charset="-122"/>
              </a:rPr>
              <a:t>、西周、</a:t>
            </a:r>
            <a:r>
              <a:rPr lang="zh-CN" altLang="en-US" sz="20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秦、汉、唐、宋、元、明清、民国、当代</a:t>
            </a:r>
          </a:p>
        </p:txBody>
      </p:sp>
      <p:sp>
        <p:nvSpPr>
          <p:cNvPr id="15" name="Text Box 3"/>
          <p:cNvSpPr txBox="1">
            <a:spLocks noChangeArrowheads="1"/>
          </p:cNvSpPr>
          <p:nvPr/>
        </p:nvSpPr>
        <p:spPr bwMode="auto">
          <a:xfrm>
            <a:off x="2183766" y="1998617"/>
            <a:ext cx="79171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zh-CN" sz="1600" dirty="0">
                <a:solidFill>
                  <a:srgbClr val="000000"/>
                </a:solidFill>
                <a:latin typeface="微软雅黑" panose="020B0503020204020204" pitchFamily="34" charset="-122"/>
                <a:ea typeface="微软雅黑" panose="020B0503020204020204" pitchFamily="34" charset="-122"/>
              </a:rPr>
              <a:t>自商代中后期出现的甲骨文和金文，从商代后期到秦统一中国，汉字演变的总趋势是由繁到简。这种演变具体反映在字体和字形的嬗变之中。</a:t>
            </a:r>
          </a:p>
        </p:txBody>
      </p:sp>
      <p:grpSp>
        <p:nvGrpSpPr>
          <p:cNvPr id="19" name="组合 18"/>
          <p:cNvGrpSpPr/>
          <p:nvPr/>
        </p:nvGrpSpPr>
        <p:grpSpPr>
          <a:xfrm>
            <a:off x="2520791" y="2922996"/>
            <a:ext cx="2125517" cy="689812"/>
            <a:chOff x="649767" y="3171968"/>
            <a:chExt cx="2125517" cy="689812"/>
          </a:xfrm>
        </p:grpSpPr>
        <p:pic>
          <p:nvPicPr>
            <p:cNvPr id="18" name="图片 1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9767" y="3171968"/>
              <a:ext cx="2125517" cy="689812"/>
            </a:xfrm>
            <a:prstGeom prst="rect">
              <a:avLst/>
            </a:prstGeom>
          </p:spPr>
        </p:pic>
        <p:sp>
          <p:nvSpPr>
            <p:cNvPr id="17" name="文本框 16"/>
            <p:cNvSpPr txBox="1"/>
            <p:nvPr/>
          </p:nvSpPr>
          <p:spPr>
            <a:xfrm>
              <a:off x="1179157" y="3234351"/>
              <a:ext cx="1331494" cy="553998"/>
            </a:xfrm>
            <a:prstGeom prst="rect">
              <a:avLst/>
            </a:prstGeom>
            <a:noFill/>
          </p:spPr>
          <p:txBody>
            <a:bodyPr wrap="square" rtlCol="0">
              <a:spAutoFit/>
            </a:bodyPr>
            <a:lstStyle/>
            <a:p>
              <a:pPr>
                <a:lnSpc>
                  <a:spcPct val="150000"/>
                </a:lnSpc>
              </a:pPr>
              <a:r>
                <a:rPr lang="zh-CN" altLang="en-US" sz="2000" b="1" dirty="0">
                  <a:solidFill>
                    <a:schemeClr val="bg1"/>
                  </a:solidFill>
                  <a:latin typeface="楷体" panose="02010609060101010101" pitchFamily="49" charset="-122"/>
                  <a:ea typeface="楷体" panose="02010609060101010101" pitchFamily="49" charset="-122"/>
                </a:rPr>
                <a:t>甲骨文</a:t>
              </a:r>
            </a:p>
          </p:txBody>
        </p:sp>
      </p:grpSp>
      <p:grpSp>
        <p:nvGrpSpPr>
          <p:cNvPr id="20" name="组合 19"/>
          <p:cNvGrpSpPr/>
          <p:nvPr/>
        </p:nvGrpSpPr>
        <p:grpSpPr>
          <a:xfrm>
            <a:off x="5471580" y="2942119"/>
            <a:ext cx="2125517" cy="689812"/>
            <a:chOff x="649767" y="3171968"/>
            <a:chExt cx="2125517" cy="689812"/>
          </a:xfrm>
        </p:grpSpPr>
        <p:pic>
          <p:nvPicPr>
            <p:cNvPr id="21" name="图片 2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9767" y="3171968"/>
              <a:ext cx="2125517" cy="689812"/>
            </a:xfrm>
            <a:prstGeom prst="rect">
              <a:avLst/>
            </a:prstGeom>
          </p:spPr>
        </p:pic>
        <p:sp>
          <p:nvSpPr>
            <p:cNvPr id="22" name="文本框 21"/>
            <p:cNvSpPr txBox="1"/>
            <p:nvPr/>
          </p:nvSpPr>
          <p:spPr>
            <a:xfrm>
              <a:off x="829286" y="3218309"/>
              <a:ext cx="1913913" cy="553998"/>
            </a:xfrm>
            <a:prstGeom prst="rect">
              <a:avLst/>
            </a:prstGeom>
            <a:noFill/>
          </p:spPr>
          <p:txBody>
            <a:bodyPr wrap="square" rtlCol="0">
              <a:spAutoFit/>
            </a:bodyPr>
            <a:lstStyle/>
            <a:p>
              <a:pPr>
                <a:lnSpc>
                  <a:spcPct val="150000"/>
                </a:lnSpc>
              </a:pPr>
              <a:r>
                <a:rPr lang="zh-CN" altLang="en-US" sz="2000" b="1" dirty="0" smtClean="0">
                  <a:solidFill>
                    <a:schemeClr val="bg1"/>
                  </a:solidFill>
                  <a:latin typeface="楷体" panose="02010609060101010101" pitchFamily="49" charset="-122"/>
                  <a:ea typeface="楷体" panose="02010609060101010101" pitchFamily="49" charset="-122"/>
                </a:rPr>
                <a:t>金文（大篆）</a:t>
              </a:r>
              <a:endParaRPr lang="zh-CN" altLang="en-US" sz="2000" b="1" dirty="0">
                <a:solidFill>
                  <a:schemeClr val="bg1"/>
                </a:solidFill>
                <a:latin typeface="楷体" panose="02010609060101010101" pitchFamily="49" charset="-122"/>
                <a:ea typeface="楷体" panose="02010609060101010101" pitchFamily="49" charset="-122"/>
              </a:endParaRPr>
            </a:p>
          </p:txBody>
        </p:sp>
      </p:grpSp>
      <p:grpSp>
        <p:nvGrpSpPr>
          <p:cNvPr id="23" name="组合 22"/>
          <p:cNvGrpSpPr/>
          <p:nvPr/>
        </p:nvGrpSpPr>
        <p:grpSpPr>
          <a:xfrm>
            <a:off x="8480475" y="2911407"/>
            <a:ext cx="2125517" cy="689812"/>
            <a:chOff x="649767" y="3171968"/>
            <a:chExt cx="2125517" cy="689812"/>
          </a:xfrm>
        </p:grpSpPr>
        <p:pic>
          <p:nvPicPr>
            <p:cNvPr id="24" name="图片 2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9767" y="3171968"/>
              <a:ext cx="2125517" cy="689812"/>
            </a:xfrm>
            <a:prstGeom prst="rect">
              <a:avLst/>
            </a:prstGeom>
          </p:spPr>
        </p:pic>
        <p:sp>
          <p:nvSpPr>
            <p:cNvPr id="25" name="文本框 24"/>
            <p:cNvSpPr txBox="1"/>
            <p:nvPr/>
          </p:nvSpPr>
          <p:spPr>
            <a:xfrm>
              <a:off x="813247" y="3218309"/>
              <a:ext cx="1625154" cy="553998"/>
            </a:xfrm>
            <a:prstGeom prst="rect">
              <a:avLst/>
            </a:prstGeom>
            <a:noFill/>
          </p:spPr>
          <p:txBody>
            <a:bodyPr wrap="square" rtlCol="0">
              <a:spAutoFit/>
            </a:bodyPr>
            <a:lstStyle/>
            <a:p>
              <a:pPr algn="ctr">
                <a:lnSpc>
                  <a:spcPct val="150000"/>
                </a:lnSpc>
              </a:pPr>
              <a:r>
                <a:rPr lang="zh-CN" altLang="en-US" sz="2000" b="1" dirty="0" smtClean="0">
                  <a:solidFill>
                    <a:schemeClr val="bg1"/>
                  </a:solidFill>
                  <a:latin typeface="楷体" panose="02010609060101010101" pitchFamily="49" charset="-122"/>
                  <a:ea typeface="楷体" panose="02010609060101010101" pitchFamily="49" charset="-122"/>
                </a:rPr>
                <a:t>小篆</a:t>
              </a:r>
              <a:endParaRPr lang="zh-CN" altLang="en-US" sz="2000" b="1" dirty="0">
                <a:solidFill>
                  <a:schemeClr val="bg1"/>
                </a:solidFill>
                <a:latin typeface="楷体" panose="02010609060101010101" pitchFamily="49" charset="-122"/>
                <a:ea typeface="楷体" panose="02010609060101010101" pitchFamily="49" charset="-122"/>
              </a:endParaRPr>
            </a:p>
          </p:txBody>
        </p:sp>
      </p:grpSp>
      <p:grpSp>
        <p:nvGrpSpPr>
          <p:cNvPr id="26" name="组合 25"/>
          <p:cNvGrpSpPr/>
          <p:nvPr/>
        </p:nvGrpSpPr>
        <p:grpSpPr>
          <a:xfrm>
            <a:off x="8526503" y="4342698"/>
            <a:ext cx="2125517" cy="689812"/>
            <a:chOff x="649767" y="3171968"/>
            <a:chExt cx="2125517" cy="689812"/>
          </a:xfrm>
        </p:grpSpPr>
        <p:pic>
          <p:nvPicPr>
            <p:cNvPr id="27" name="图片 2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9767" y="3171968"/>
              <a:ext cx="2125517" cy="689812"/>
            </a:xfrm>
            <a:prstGeom prst="rect">
              <a:avLst/>
            </a:prstGeom>
          </p:spPr>
        </p:pic>
        <p:sp>
          <p:nvSpPr>
            <p:cNvPr id="28" name="文本框 27"/>
            <p:cNvSpPr txBox="1"/>
            <p:nvPr/>
          </p:nvSpPr>
          <p:spPr>
            <a:xfrm>
              <a:off x="765118" y="3234351"/>
              <a:ext cx="1913913" cy="553998"/>
            </a:xfrm>
            <a:prstGeom prst="rect">
              <a:avLst/>
            </a:prstGeom>
            <a:noFill/>
          </p:spPr>
          <p:txBody>
            <a:bodyPr wrap="square" rtlCol="0">
              <a:spAutoFit/>
            </a:bodyPr>
            <a:lstStyle/>
            <a:p>
              <a:pPr algn="ctr">
                <a:lnSpc>
                  <a:spcPct val="150000"/>
                </a:lnSpc>
              </a:pPr>
              <a:r>
                <a:rPr lang="zh-CN" altLang="en-US" sz="2000" b="1" dirty="0" smtClean="0">
                  <a:solidFill>
                    <a:schemeClr val="bg1"/>
                  </a:solidFill>
                  <a:latin typeface="楷体" panose="02010609060101010101" pitchFamily="49" charset="-122"/>
                  <a:ea typeface="楷体" panose="02010609060101010101" pitchFamily="49" charset="-122"/>
                </a:rPr>
                <a:t>隶书</a:t>
              </a:r>
              <a:endParaRPr lang="zh-CN" altLang="en-US" sz="2000" b="1" dirty="0">
                <a:solidFill>
                  <a:schemeClr val="bg1"/>
                </a:solidFill>
                <a:latin typeface="楷体" panose="02010609060101010101" pitchFamily="49" charset="-122"/>
                <a:ea typeface="楷体" panose="02010609060101010101" pitchFamily="49" charset="-122"/>
              </a:endParaRPr>
            </a:p>
          </p:txBody>
        </p:sp>
      </p:grpSp>
      <p:grpSp>
        <p:nvGrpSpPr>
          <p:cNvPr id="29" name="组合 28"/>
          <p:cNvGrpSpPr/>
          <p:nvPr/>
        </p:nvGrpSpPr>
        <p:grpSpPr>
          <a:xfrm>
            <a:off x="5446303" y="4324479"/>
            <a:ext cx="2125517" cy="689812"/>
            <a:chOff x="649767" y="3171968"/>
            <a:chExt cx="2125517" cy="689812"/>
          </a:xfrm>
        </p:grpSpPr>
        <p:pic>
          <p:nvPicPr>
            <p:cNvPr id="30" name="图片 2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649767" y="3171968"/>
              <a:ext cx="2125517" cy="689812"/>
            </a:xfrm>
            <a:prstGeom prst="rect">
              <a:avLst/>
            </a:prstGeom>
          </p:spPr>
        </p:pic>
        <p:sp>
          <p:nvSpPr>
            <p:cNvPr id="31" name="文本框 30"/>
            <p:cNvSpPr txBox="1"/>
            <p:nvPr/>
          </p:nvSpPr>
          <p:spPr>
            <a:xfrm>
              <a:off x="765118" y="3234351"/>
              <a:ext cx="1913913" cy="553998"/>
            </a:xfrm>
            <a:prstGeom prst="rect">
              <a:avLst/>
            </a:prstGeom>
            <a:noFill/>
          </p:spPr>
          <p:txBody>
            <a:bodyPr wrap="square" rtlCol="0">
              <a:spAutoFit/>
            </a:bodyPr>
            <a:lstStyle/>
            <a:p>
              <a:pPr algn="ctr">
                <a:lnSpc>
                  <a:spcPct val="150000"/>
                </a:lnSpc>
              </a:pPr>
              <a:r>
                <a:rPr lang="zh-CN" altLang="en-US" sz="2000" b="1" dirty="0">
                  <a:solidFill>
                    <a:schemeClr val="bg1"/>
                  </a:solidFill>
                  <a:latin typeface="楷体" panose="02010609060101010101" pitchFamily="49" charset="-122"/>
                  <a:ea typeface="楷体" panose="02010609060101010101" pitchFamily="49" charset="-122"/>
                </a:rPr>
                <a:t>楷</a:t>
              </a:r>
              <a:r>
                <a:rPr lang="zh-CN" altLang="en-US" sz="2000" b="1" dirty="0" smtClean="0">
                  <a:solidFill>
                    <a:schemeClr val="bg1"/>
                  </a:solidFill>
                  <a:latin typeface="楷体" panose="02010609060101010101" pitchFamily="49" charset="-122"/>
                  <a:ea typeface="楷体" panose="02010609060101010101" pitchFamily="49" charset="-122"/>
                </a:rPr>
                <a:t>书</a:t>
              </a:r>
              <a:endParaRPr lang="zh-CN" altLang="en-US" sz="2000" b="1" dirty="0">
                <a:solidFill>
                  <a:schemeClr val="bg1"/>
                </a:solidFill>
                <a:latin typeface="楷体" panose="02010609060101010101" pitchFamily="49" charset="-122"/>
                <a:ea typeface="楷体" panose="02010609060101010101" pitchFamily="49" charset="-122"/>
              </a:endParaRPr>
            </a:p>
          </p:txBody>
        </p:sp>
      </p:grpSp>
      <p:grpSp>
        <p:nvGrpSpPr>
          <p:cNvPr id="32" name="组合 31"/>
          <p:cNvGrpSpPr/>
          <p:nvPr/>
        </p:nvGrpSpPr>
        <p:grpSpPr>
          <a:xfrm>
            <a:off x="3289308" y="4324479"/>
            <a:ext cx="2125517" cy="689812"/>
            <a:chOff x="649767" y="3171968"/>
            <a:chExt cx="2125517" cy="689812"/>
          </a:xfrm>
        </p:grpSpPr>
        <p:pic>
          <p:nvPicPr>
            <p:cNvPr id="33" name="图片 3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649767" y="3171968"/>
              <a:ext cx="2125517" cy="689812"/>
            </a:xfrm>
            <a:prstGeom prst="rect">
              <a:avLst/>
            </a:prstGeom>
          </p:spPr>
        </p:pic>
        <p:sp>
          <p:nvSpPr>
            <p:cNvPr id="34" name="文本框 33"/>
            <p:cNvSpPr txBox="1"/>
            <p:nvPr/>
          </p:nvSpPr>
          <p:spPr>
            <a:xfrm>
              <a:off x="765118" y="3234351"/>
              <a:ext cx="1913913" cy="553998"/>
            </a:xfrm>
            <a:prstGeom prst="rect">
              <a:avLst/>
            </a:prstGeom>
            <a:noFill/>
          </p:spPr>
          <p:txBody>
            <a:bodyPr wrap="square" rtlCol="0">
              <a:spAutoFit/>
            </a:bodyPr>
            <a:lstStyle/>
            <a:p>
              <a:pPr algn="ctr">
                <a:lnSpc>
                  <a:spcPct val="150000"/>
                </a:lnSpc>
              </a:pPr>
              <a:r>
                <a:rPr lang="zh-CN" altLang="en-US" sz="2000" b="1" dirty="0" smtClean="0">
                  <a:solidFill>
                    <a:schemeClr val="bg1"/>
                  </a:solidFill>
                  <a:latin typeface="楷体" panose="02010609060101010101" pitchFamily="49" charset="-122"/>
                  <a:ea typeface="楷体" panose="02010609060101010101" pitchFamily="49" charset="-122"/>
                </a:rPr>
                <a:t>行书</a:t>
              </a:r>
              <a:endParaRPr lang="zh-CN" altLang="en-US" sz="2000" b="1" dirty="0">
                <a:solidFill>
                  <a:schemeClr val="bg1"/>
                </a:solidFill>
                <a:latin typeface="楷体" panose="02010609060101010101" pitchFamily="49" charset="-122"/>
                <a:ea typeface="楷体" panose="02010609060101010101" pitchFamily="49" charset="-122"/>
              </a:endParaRPr>
            </a:p>
          </p:txBody>
        </p:sp>
      </p:grpSp>
      <p:grpSp>
        <p:nvGrpSpPr>
          <p:cNvPr id="35" name="组合 34"/>
          <p:cNvGrpSpPr/>
          <p:nvPr/>
        </p:nvGrpSpPr>
        <p:grpSpPr>
          <a:xfrm>
            <a:off x="1100079" y="4334004"/>
            <a:ext cx="2125517" cy="689812"/>
            <a:chOff x="649767" y="3171968"/>
            <a:chExt cx="2125517" cy="689812"/>
          </a:xfrm>
        </p:grpSpPr>
        <p:pic>
          <p:nvPicPr>
            <p:cNvPr id="36" name="图片 3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649767" y="3171968"/>
              <a:ext cx="2125517" cy="689812"/>
            </a:xfrm>
            <a:prstGeom prst="rect">
              <a:avLst/>
            </a:prstGeom>
          </p:spPr>
        </p:pic>
        <p:sp>
          <p:nvSpPr>
            <p:cNvPr id="37" name="文本框 36"/>
            <p:cNvSpPr txBox="1"/>
            <p:nvPr/>
          </p:nvSpPr>
          <p:spPr>
            <a:xfrm>
              <a:off x="813247" y="3218309"/>
              <a:ext cx="1625154" cy="553998"/>
            </a:xfrm>
            <a:prstGeom prst="rect">
              <a:avLst/>
            </a:prstGeom>
            <a:noFill/>
          </p:spPr>
          <p:txBody>
            <a:bodyPr wrap="square" rtlCol="0">
              <a:spAutoFit/>
            </a:bodyPr>
            <a:lstStyle/>
            <a:p>
              <a:pPr algn="ctr">
                <a:lnSpc>
                  <a:spcPct val="150000"/>
                </a:lnSpc>
              </a:pPr>
              <a:r>
                <a:rPr lang="zh-CN" altLang="en-US" sz="2000" b="1" dirty="0">
                  <a:solidFill>
                    <a:schemeClr val="bg1"/>
                  </a:solidFill>
                  <a:latin typeface="楷体" panose="02010609060101010101" pitchFamily="49" charset="-122"/>
                  <a:ea typeface="楷体" panose="02010609060101010101" pitchFamily="49" charset="-122"/>
                </a:rPr>
                <a:t>草书</a:t>
              </a:r>
            </a:p>
          </p:txBody>
        </p:sp>
      </p:grpSp>
      <p:pic>
        <p:nvPicPr>
          <p:cNvPr id="38" name="Picture 4" descr="C:\Users\zjd\Desktop\Nipic_9501016_2012041916170751919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10800000">
            <a:off x="4562283" y="3105211"/>
            <a:ext cx="925339" cy="30220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C:\Users\zjd\Desktop\Nipic_9501016_2012041916170751919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10800000">
            <a:off x="7601164" y="3095601"/>
            <a:ext cx="925339" cy="30220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C:\Users\zjd\Desktop\Nipic_9501016_20120419161707519191.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16200000">
            <a:off x="9085733" y="3743243"/>
            <a:ext cx="910548" cy="29737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C:\Users\zjd\Desktop\Nipic_9501016_20120419161707519191.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85037" y="4536502"/>
            <a:ext cx="925339" cy="30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905427"/>
      </p:ext>
    </p:extLst>
  </p:cSld>
  <p:clrMapOvr>
    <a:masterClrMapping/>
  </p:clrMapOvr>
  <mc:AlternateContent xmlns:mc="http://schemas.openxmlformats.org/markup-compatibility/2006" xmlns:p14="http://schemas.microsoft.com/office/powerpoint/2010/main">
    <mc:Choice Requires="p14">
      <p:transition spd="slow" p14:dur="1500" advTm="13163">
        <p:random/>
      </p:transition>
    </mc:Choice>
    <mc:Fallback xmlns="" xmlns:a14="http://schemas.microsoft.com/office/drawing/2010/main">
      <p:transition spd="slow" advTm="13163">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1+#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750" fill="hold"/>
                                        <p:tgtEl>
                                          <p:spTgt spid="15"/>
                                        </p:tgtEl>
                                        <p:attrNameLst>
                                          <p:attrName>ppt_x</p:attrName>
                                        </p:attrNameLst>
                                      </p:cBhvr>
                                      <p:tavLst>
                                        <p:tav tm="0">
                                          <p:val>
                                            <p:strVal val="1+#ppt_w/2"/>
                                          </p:val>
                                        </p:tav>
                                        <p:tav tm="100000">
                                          <p:val>
                                            <p:strVal val="#ppt_x"/>
                                          </p:val>
                                        </p:tav>
                                      </p:tavLst>
                                    </p:anim>
                                    <p:anim calcmode="lin" valueType="num">
                                      <p:cBhvr additive="base">
                                        <p:cTn id="17" dur="750" fill="hold"/>
                                        <p:tgtEl>
                                          <p:spTgt spid="15"/>
                                        </p:tgtEl>
                                        <p:attrNameLst>
                                          <p:attrName>ppt_y</p:attrName>
                                        </p:attrNameLst>
                                      </p:cBhvr>
                                      <p:tavLst>
                                        <p:tav tm="0">
                                          <p:val>
                                            <p:strVal val="#ppt_y"/>
                                          </p:val>
                                        </p:tav>
                                        <p:tav tm="100000">
                                          <p:val>
                                            <p:strVal val="#ppt_y"/>
                                          </p:val>
                                        </p:tav>
                                      </p:tavLst>
                                    </p:anim>
                                  </p:childTnLst>
                                </p:cTn>
                              </p:par>
                            </p:childTnLst>
                          </p:cTn>
                        </p:par>
                        <p:par>
                          <p:cTn id="18" fill="hold">
                            <p:stCondLst>
                              <p:cond delay="2250"/>
                            </p:stCondLst>
                            <p:childTnLst>
                              <p:par>
                                <p:cTn id="19" presetID="1" presetClass="entr" presetSubtype="0" fill="hold" nodeType="afterEffect">
                                  <p:stCondLst>
                                    <p:cond delay="0"/>
                                  </p:stCondLst>
                                  <p:childTnLst>
                                    <p:set>
                                      <p:cBhvr>
                                        <p:cTn id="20" dur="1" fill="hold">
                                          <p:stCondLst>
                                            <p:cond delay="749"/>
                                          </p:stCondLst>
                                        </p:cTn>
                                        <p:tgtEl>
                                          <p:spTgt spid="19"/>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1"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up)">
                                      <p:cBhvr>
                                        <p:cTn id="24" dur="750"/>
                                        <p:tgtEl>
                                          <p:spTgt spid="38"/>
                                        </p:tgtEl>
                                      </p:cBhvr>
                                    </p:animEffect>
                                  </p:childTnLst>
                                </p:cTn>
                              </p:par>
                            </p:childTnLst>
                          </p:cTn>
                        </p:par>
                        <p:par>
                          <p:cTn id="25" fill="hold">
                            <p:stCondLst>
                              <p:cond delay="3750"/>
                            </p:stCondLst>
                            <p:childTnLst>
                              <p:par>
                                <p:cTn id="26" presetID="1" presetClass="entr" presetSubtype="0" fill="hold" nodeType="afterEffect">
                                  <p:stCondLst>
                                    <p:cond delay="0"/>
                                  </p:stCondLst>
                                  <p:childTnLst>
                                    <p:set>
                                      <p:cBhvr>
                                        <p:cTn id="27" dur="1" fill="hold">
                                          <p:stCondLst>
                                            <p:cond delay="749"/>
                                          </p:stCondLst>
                                        </p:cTn>
                                        <p:tgtEl>
                                          <p:spTgt spid="20"/>
                                        </p:tgtEl>
                                        <p:attrNameLst>
                                          <p:attrName>style.visibility</p:attrName>
                                        </p:attrNameLst>
                                      </p:cBhvr>
                                      <p:to>
                                        <p:strVal val="visible"/>
                                      </p:to>
                                    </p:set>
                                  </p:childTnLst>
                                </p:cTn>
                              </p:par>
                            </p:childTnLst>
                          </p:cTn>
                        </p:par>
                        <p:par>
                          <p:cTn id="28" fill="hold">
                            <p:stCondLst>
                              <p:cond delay="4500"/>
                            </p:stCondLst>
                            <p:childTnLst>
                              <p:par>
                                <p:cTn id="29" presetID="22" presetClass="entr" presetSubtype="1"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up)">
                                      <p:cBhvr>
                                        <p:cTn id="31" dur="750"/>
                                        <p:tgtEl>
                                          <p:spTgt spid="39"/>
                                        </p:tgtEl>
                                      </p:cBhvr>
                                    </p:animEffect>
                                  </p:childTnLst>
                                </p:cTn>
                              </p:par>
                            </p:childTnLst>
                          </p:cTn>
                        </p:par>
                        <p:par>
                          <p:cTn id="32" fill="hold">
                            <p:stCondLst>
                              <p:cond delay="5250"/>
                            </p:stCondLst>
                            <p:childTnLst>
                              <p:par>
                                <p:cTn id="33" presetID="1" presetClass="entr" presetSubtype="0" fill="hold" nodeType="afterEffect">
                                  <p:stCondLst>
                                    <p:cond delay="0"/>
                                  </p:stCondLst>
                                  <p:childTnLst>
                                    <p:set>
                                      <p:cBhvr>
                                        <p:cTn id="34" dur="1" fill="hold">
                                          <p:stCondLst>
                                            <p:cond delay="749"/>
                                          </p:stCondLst>
                                        </p:cTn>
                                        <p:tgtEl>
                                          <p:spTgt spid="23"/>
                                        </p:tgtEl>
                                        <p:attrNameLst>
                                          <p:attrName>style.visibility</p:attrName>
                                        </p:attrNameLst>
                                      </p:cBhvr>
                                      <p:to>
                                        <p:strVal val="visible"/>
                                      </p:to>
                                    </p:set>
                                  </p:childTnLst>
                                </p:cTn>
                              </p:par>
                            </p:childTnLst>
                          </p:cTn>
                        </p:par>
                        <p:par>
                          <p:cTn id="35" fill="hold">
                            <p:stCondLst>
                              <p:cond delay="6000"/>
                            </p:stCondLst>
                            <p:childTnLst>
                              <p:par>
                                <p:cTn id="36" presetID="22" presetClass="entr" presetSubtype="1"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ipe(up)">
                                      <p:cBhvr>
                                        <p:cTn id="38" dur="750"/>
                                        <p:tgtEl>
                                          <p:spTgt spid="40"/>
                                        </p:tgtEl>
                                      </p:cBhvr>
                                    </p:animEffect>
                                  </p:childTnLst>
                                </p:cTn>
                              </p:par>
                            </p:childTnLst>
                          </p:cTn>
                        </p:par>
                        <p:par>
                          <p:cTn id="39" fill="hold">
                            <p:stCondLst>
                              <p:cond delay="6750"/>
                            </p:stCondLst>
                            <p:childTnLst>
                              <p:par>
                                <p:cTn id="40" presetID="1" presetClass="entr" presetSubtype="0" fill="hold" nodeType="afterEffect">
                                  <p:stCondLst>
                                    <p:cond delay="0"/>
                                  </p:stCondLst>
                                  <p:childTnLst>
                                    <p:set>
                                      <p:cBhvr>
                                        <p:cTn id="41" dur="1" fill="hold">
                                          <p:stCondLst>
                                            <p:cond delay="749"/>
                                          </p:stCondLst>
                                        </p:cTn>
                                        <p:tgtEl>
                                          <p:spTgt spid="26"/>
                                        </p:tgtEl>
                                        <p:attrNameLst>
                                          <p:attrName>style.visibility</p:attrName>
                                        </p:attrNameLst>
                                      </p:cBhvr>
                                      <p:to>
                                        <p:strVal val="visible"/>
                                      </p:to>
                                    </p:set>
                                  </p:childTnLst>
                                </p:cTn>
                              </p:par>
                            </p:childTnLst>
                          </p:cTn>
                        </p:par>
                        <p:par>
                          <p:cTn id="42" fill="hold">
                            <p:stCondLst>
                              <p:cond delay="7500"/>
                            </p:stCondLst>
                            <p:childTnLst>
                              <p:par>
                                <p:cTn id="43" presetID="22" presetClass="entr" presetSubtype="1"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up)">
                                      <p:cBhvr>
                                        <p:cTn id="45" dur="750"/>
                                        <p:tgtEl>
                                          <p:spTgt spid="41"/>
                                        </p:tgtEl>
                                      </p:cBhvr>
                                    </p:animEffect>
                                  </p:childTnLst>
                                </p:cTn>
                              </p:par>
                            </p:childTnLst>
                          </p:cTn>
                        </p:par>
                        <p:par>
                          <p:cTn id="46" fill="hold">
                            <p:stCondLst>
                              <p:cond delay="8250"/>
                            </p:stCondLst>
                            <p:childTnLst>
                              <p:par>
                                <p:cTn id="47" presetID="1" presetClass="entr" presetSubtype="0" fill="hold" nodeType="afterEffect">
                                  <p:stCondLst>
                                    <p:cond delay="0"/>
                                  </p:stCondLst>
                                  <p:childTnLst>
                                    <p:set>
                                      <p:cBhvr>
                                        <p:cTn id="48" dur="1" fill="hold">
                                          <p:stCondLst>
                                            <p:cond delay="749"/>
                                          </p:stCondLst>
                                        </p:cTn>
                                        <p:tgtEl>
                                          <p:spTgt spid="29"/>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nodeType="afterEffect">
                                  <p:stCondLst>
                                    <p:cond delay="0"/>
                                  </p:stCondLst>
                                  <p:childTnLst>
                                    <p:set>
                                      <p:cBhvr>
                                        <p:cTn id="51" dur="1" fill="hold">
                                          <p:stCondLst>
                                            <p:cond delay="749"/>
                                          </p:stCondLst>
                                        </p:cTn>
                                        <p:tgtEl>
                                          <p:spTgt spid="32"/>
                                        </p:tgtEl>
                                        <p:attrNameLst>
                                          <p:attrName>style.visibility</p:attrName>
                                        </p:attrNameLst>
                                      </p:cBhvr>
                                      <p:to>
                                        <p:strVal val="visible"/>
                                      </p:to>
                                    </p:set>
                                  </p:childTnLst>
                                </p:cTn>
                              </p:par>
                            </p:childTnLst>
                          </p:cTn>
                        </p:par>
                        <p:par>
                          <p:cTn id="52" fill="hold">
                            <p:stCondLst>
                              <p:cond delay="9750"/>
                            </p:stCondLst>
                            <p:childTnLst>
                              <p:par>
                                <p:cTn id="53" presetID="1" presetClass="entr" presetSubtype="0" fill="hold" nodeType="afterEffect">
                                  <p:stCondLst>
                                    <p:cond delay="0"/>
                                  </p:stCondLst>
                                  <p:childTnLst>
                                    <p:set>
                                      <p:cBhvr>
                                        <p:cTn id="54" dur="1" fill="hold">
                                          <p:stCondLst>
                                            <p:cond delay="749"/>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5900"/>
                    </a14:imgEffect>
                    <a14:imgEffect>
                      <a14:brightnessContrast bright="1000"/>
                    </a14:imgEffect>
                  </a14:imgLayer>
                </a14:imgProps>
              </a:ext>
              <a:ext uri="{28A0092B-C50C-407E-A947-70E740481C1C}">
                <a14:useLocalDpi xmlns:a14="http://schemas.microsoft.com/office/drawing/2010/main"/>
              </a:ext>
            </a:extLst>
          </a:blip>
          <a:srcRect/>
          <a:stretch/>
        </p:blipFill>
        <p:spPr>
          <a:xfrm>
            <a:off x="0" y="3200400"/>
            <a:ext cx="12192000" cy="3657600"/>
          </a:xfrm>
          <a:prstGeom prst="rect">
            <a:avLst/>
          </a:prstGeom>
        </p:spPr>
      </p:pic>
      <p:grpSp>
        <p:nvGrpSpPr>
          <p:cNvPr id="2" name="组合 1"/>
          <p:cNvGrpSpPr/>
          <p:nvPr/>
        </p:nvGrpSpPr>
        <p:grpSpPr>
          <a:xfrm>
            <a:off x="2641784" y="144160"/>
            <a:ext cx="8152447" cy="1041072"/>
            <a:chOff x="-1116492" y="-72767"/>
            <a:chExt cx="8152447" cy="1041072"/>
          </a:xfrm>
        </p:grpSpPr>
        <p:pic>
          <p:nvPicPr>
            <p:cNvPr id="3" name="Picture 3" descr="E:\水墨图表素材\24252 (1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16492" y="-72767"/>
              <a:ext cx="8152447" cy="104107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808006" y="103826"/>
              <a:ext cx="3276202" cy="523220"/>
            </a:xfrm>
            <a:prstGeom prst="rect">
              <a:avLst/>
            </a:prstGeom>
            <a:noFill/>
          </p:spPr>
          <p:txBody>
            <a:bodyPr wrap="square" rtlCol="0">
              <a:spAutoFit/>
            </a:bodyPr>
            <a:lstStyle/>
            <a:p>
              <a:pPr algn="ctr"/>
              <a:r>
                <a:rPr lang="zh-CN" altLang="en-US" sz="2800" dirty="0" smtClean="0">
                  <a:solidFill>
                    <a:schemeClr val="bg1"/>
                  </a:solidFill>
                  <a:latin typeface="华文行楷" panose="02010800040101010101" pitchFamily="2" charset="-122"/>
                  <a:ea typeface="华文行楷" panose="02010800040101010101" pitchFamily="2" charset="-122"/>
                </a:rPr>
                <a:t>殷商</a:t>
              </a:r>
              <a:r>
                <a:rPr lang="en-US" altLang="zh-CN" sz="2800" dirty="0" smtClean="0">
                  <a:solidFill>
                    <a:schemeClr val="bg1"/>
                  </a:solidFill>
                  <a:latin typeface="华文行楷" panose="02010800040101010101" pitchFamily="2" charset="-122"/>
                  <a:ea typeface="华文行楷" panose="02010800040101010101" pitchFamily="2" charset="-122"/>
                </a:rPr>
                <a:t>—</a:t>
              </a:r>
              <a:r>
                <a:rPr lang="zh-CN" altLang="en-US" sz="2800" dirty="0" smtClean="0">
                  <a:solidFill>
                    <a:schemeClr val="bg1"/>
                  </a:solidFill>
                  <a:latin typeface="华文行楷" panose="02010800040101010101" pitchFamily="2" charset="-122"/>
                  <a:ea typeface="华文行楷" panose="02010800040101010101" pitchFamily="2" charset="-122"/>
                </a:rPr>
                <a:t>甲骨文</a:t>
              </a:r>
              <a:endParaRPr lang="zh-CN" altLang="en-US" sz="2800" dirty="0">
                <a:solidFill>
                  <a:schemeClr val="bg1"/>
                </a:solidFill>
                <a:latin typeface="华文行楷" panose="02010800040101010101" pitchFamily="2" charset="-122"/>
                <a:ea typeface="华文行楷" panose="02010800040101010101" pitchFamily="2" charset="-122"/>
              </a:endParaRPr>
            </a:p>
          </p:txBody>
        </p:sp>
      </p:grpSp>
      <p:grpSp>
        <p:nvGrpSpPr>
          <p:cNvPr id="16" name="组合 15"/>
          <p:cNvGrpSpPr/>
          <p:nvPr/>
        </p:nvGrpSpPr>
        <p:grpSpPr>
          <a:xfrm>
            <a:off x="6616409" y="1707866"/>
            <a:ext cx="4826395" cy="4293952"/>
            <a:chOff x="6672263" y="1236369"/>
            <a:chExt cx="4826395" cy="4293952"/>
          </a:xfrm>
        </p:grpSpPr>
        <p:sp>
          <p:nvSpPr>
            <p:cNvPr id="12" name="Text Box 5"/>
            <p:cNvSpPr txBox="1">
              <a:spLocks noChangeArrowheads="1"/>
            </p:cNvSpPr>
            <p:nvPr/>
          </p:nvSpPr>
          <p:spPr bwMode="auto">
            <a:xfrm>
              <a:off x="6672263" y="1236369"/>
              <a:ext cx="4826395" cy="4293483"/>
            </a:xfrm>
            <a:prstGeom prst="rect">
              <a:avLst/>
            </a:prstGeom>
            <a:solidFill>
              <a:schemeClr val="bg1"/>
            </a:solidFill>
            <a:ln>
              <a:noFill/>
            </a:ln>
            <a:effectLst>
              <a:outerShdw blurRad="50800" dist="38100" dir="2700000" algn="tl" rotWithShape="0">
                <a:prstClr val="black">
                  <a:alpha val="40000"/>
                </a:prstClr>
              </a:outerShdw>
            </a:effectLst>
            <a:extLst/>
          </p:spPr>
          <p:txBody>
            <a:bodyPr wrap="square">
              <a:spAutoFit/>
            </a:bodyPr>
            <a:lstStyle/>
            <a:p>
              <a:pPr algn="just">
                <a:lnSpc>
                  <a:spcPct val="150000"/>
                </a:lnSpc>
              </a:pPr>
              <a:r>
                <a:rPr lang="zh-CN" altLang="en-US" sz="1400" dirty="0" smtClean="0">
                  <a:latin typeface="楷体" panose="02010609060101010101" pitchFamily="49" charset="-122"/>
                  <a:ea typeface="楷体" panose="02010609060101010101" pitchFamily="49" charset="-122"/>
                </a:rPr>
                <a:t>甲骨文</a:t>
              </a:r>
              <a:r>
                <a:rPr lang="zh-CN" altLang="en-US" sz="1400" dirty="0">
                  <a:latin typeface="楷体" panose="02010609060101010101" pitchFamily="49" charset="-122"/>
                  <a:ea typeface="楷体" panose="02010609060101010101" pitchFamily="49" charset="-122"/>
                </a:rPr>
                <a:t>，具有对称、稳定的格局。备书法的三个要素，即用笔、结字、章法。 从字体的数量和结构方式来看，甲骨文已经是发展到了有较严密系统的文字了。汉字的“六书”原则，在甲骨文中都有所体现。但是原始图画文字的痕迹还是比较明显</a:t>
              </a:r>
              <a:r>
                <a:rPr lang="zh-CN" altLang="en-US" sz="1400" dirty="0" smtClean="0">
                  <a:latin typeface="楷体" panose="02010609060101010101" pitchFamily="49" charset="-122"/>
                  <a:ea typeface="楷体" panose="02010609060101010101" pitchFamily="49" charset="-122"/>
                </a:rPr>
                <a:t>。甲骨文</a:t>
              </a:r>
              <a:r>
                <a:rPr lang="zh-CN" altLang="en-US" sz="1400" dirty="0">
                  <a:latin typeface="楷体" panose="02010609060101010101" pitchFamily="49" charset="-122"/>
                  <a:ea typeface="楷体" panose="02010609060101010101" pitchFamily="49" charset="-122"/>
                </a:rPr>
                <a:t>是商朝</a:t>
              </a:r>
              <a:r>
                <a:rPr lang="en-US" altLang="zh-CN" sz="1400" dirty="0">
                  <a:latin typeface="楷体" panose="02010609060101010101" pitchFamily="49" charset="-122"/>
                  <a:ea typeface="楷体" panose="02010609060101010101" pitchFamily="49" charset="-122"/>
                </a:rPr>
                <a:t>(</a:t>
              </a:r>
              <a:r>
                <a:rPr lang="zh-CN" altLang="en-US" sz="1400" dirty="0">
                  <a:latin typeface="楷体" panose="02010609060101010101" pitchFamily="49" charset="-122"/>
                  <a:ea typeface="楷体" panose="02010609060101010101" pitchFamily="49" charset="-122"/>
                </a:rPr>
                <a:t>约公元前</a:t>
              </a:r>
              <a:r>
                <a:rPr lang="en-US" altLang="zh-CN" sz="1400" dirty="0">
                  <a:latin typeface="楷体" panose="02010609060101010101" pitchFamily="49" charset="-122"/>
                  <a:ea typeface="楷体" panose="02010609060101010101" pitchFamily="49" charset="-122"/>
                </a:rPr>
                <a:t>17</a:t>
              </a:r>
              <a:r>
                <a:rPr lang="zh-CN" altLang="en-US" sz="1400" dirty="0">
                  <a:latin typeface="楷体" panose="02010609060101010101" pitchFamily="49" charset="-122"/>
                  <a:ea typeface="楷体" panose="02010609060101010101" pitchFamily="49" charset="-122"/>
                </a:rPr>
                <a:t>世纪</a:t>
              </a:r>
              <a:r>
                <a:rPr lang="en-US" altLang="zh-CN" sz="1400" dirty="0">
                  <a:latin typeface="楷体" panose="02010609060101010101" pitchFamily="49" charset="-122"/>
                  <a:ea typeface="楷体" panose="02010609060101010101" pitchFamily="49" charset="-122"/>
                </a:rPr>
                <a:t>-</a:t>
              </a:r>
              <a:r>
                <a:rPr lang="zh-CN" altLang="en-US" sz="1400" dirty="0">
                  <a:latin typeface="楷体" panose="02010609060101010101" pitchFamily="49" charset="-122"/>
                  <a:ea typeface="楷体" panose="02010609060101010101" pitchFamily="49" charset="-122"/>
                </a:rPr>
                <a:t>公元前</a:t>
              </a:r>
              <a:r>
                <a:rPr lang="en-US" altLang="zh-CN" sz="1400" dirty="0">
                  <a:latin typeface="楷体" panose="02010609060101010101" pitchFamily="49" charset="-122"/>
                  <a:ea typeface="楷体" panose="02010609060101010101" pitchFamily="49" charset="-122"/>
                </a:rPr>
                <a:t>11</a:t>
              </a:r>
              <a:r>
                <a:rPr lang="zh-CN" altLang="en-US" sz="1400" dirty="0">
                  <a:latin typeface="楷体" panose="02010609060101010101" pitchFamily="49" charset="-122"/>
                  <a:ea typeface="楷体" panose="02010609060101010101" pitchFamily="49" charset="-122"/>
                </a:rPr>
                <a:t>世纪</a:t>
              </a:r>
              <a:r>
                <a:rPr lang="en-US" altLang="zh-CN" sz="1400" dirty="0">
                  <a:latin typeface="楷体" panose="02010609060101010101" pitchFamily="49" charset="-122"/>
                  <a:ea typeface="楷体" panose="02010609060101010101" pitchFamily="49" charset="-122"/>
                </a:rPr>
                <a:t>)</a:t>
              </a:r>
              <a:r>
                <a:rPr lang="zh-CN" altLang="en-US" sz="1400" dirty="0">
                  <a:latin typeface="楷体" panose="02010609060101010101" pitchFamily="49" charset="-122"/>
                  <a:ea typeface="楷体" panose="02010609060101010101" pitchFamily="49" charset="-122"/>
                </a:rPr>
                <a:t>的文化产物</a:t>
              </a:r>
              <a:r>
                <a:rPr lang="en-US" altLang="zh-CN" sz="1400" dirty="0">
                  <a:latin typeface="楷体" panose="02010609060101010101" pitchFamily="49" charset="-122"/>
                  <a:ea typeface="楷体" panose="02010609060101010101" pitchFamily="49" charset="-122"/>
                </a:rPr>
                <a:t>,</a:t>
              </a:r>
              <a:r>
                <a:rPr lang="zh-CN" altLang="en-US" sz="1400" dirty="0">
                  <a:latin typeface="楷体" panose="02010609060101010101" pitchFamily="49" charset="-122"/>
                  <a:ea typeface="楷体" panose="02010609060101010101" pitchFamily="49" charset="-122"/>
                </a:rPr>
                <a:t>距今约</a:t>
              </a:r>
              <a:r>
                <a:rPr lang="en-US" altLang="zh-CN" sz="1400" dirty="0">
                  <a:latin typeface="楷体" panose="02010609060101010101" pitchFamily="49" charset="-122"/>
                  <a:ea typeface="楷体" panose="02010609060101010101" pitchFamily="49" charset="-122"/>
                </a:rPr>
                <a:t>3600</a:t>
              </a:r>
              <a:r>
                <a:rPr lang="zh-CN" altLang="en-US" sz="1400" dirty="0">
                  <a:latin typeface="楷体" panose="02010609060101010101" pitchFamily="49" charset="-122"/>
                  <a:ea typeface="楷体" panose="02010609060101010101" pitchFamily="49" charset="-122"/>
                </a:rPr>
                <a:t>多年的历史</a:t>
              </a:r>
              <a:r>
                <a:rPr lang="zh-CN" altLang="en-US" sz="1400" dirty="0" smtClean="0">
                  <a:latin typeface="楷体" panose="02010609060101010101" pitchFamily="49" charset="-122"/>
                  <a:ea typeface="楷体" panose="02010609060101010101" pitchFamily="49" charset="-122"/>
                </a:rPr>
                <a:t>。</a:t>
              </a:r>
              <a:r>
                <a:rPr lang="en-US" altLang="zh-CN" sz="1400" dirty="0" smtClean="0">
                  <a:latin typeface="楷体" panose="02010609060101010101" pitchFamily="49" charset="-122"/>
                  <a:ea typeface="楷体" panose="02010609060101010101" pitchFamily="49" charset="-122"/>
                </a:rPr>
                <a:t>2017</a:t>
              </a:r>
              <a:r>
                <a:rPr lang="zh-CN" altLang="en-US" sz="1400" dirty="0">
                  <a:latin typeface="楷体" panose="02010609060101010101" pitchFamily="49" charset="-122"/>
                  <a:ea typeface="楷体" panose="02010609060101010101" pitchFamily="49" charset="-122"/>
                </a:rPr>
                <a:t>年</a:t>
              </a:r>
              <a:r>
                <a:rPr lang="en-US" altLang="zh-CN" sz="1400" dirty="0">
                  <a:latin typeface="楷体" panose="02010609060101010101" pitchFamily="49" charset="-122"/>
                  <a:ea typeface="楷体" panose="02010609060101010101" pitchFamily="49" charset="-122"/>
                </a:rPr>
                <a:t>11</a:t>
              </a:r>
              <a:r>
                <a:rPr lang="zh-CN" altLang="en-US" sz="1400" dirty="0">
                  <a:latin typeface="楷体" panose="02010609060101010101" pitchFamily="49" charset="-122"/>
                  <a:ea typeface="楷体" panose="02010609060101010101" pitchFamily="49" charset="-122"/>
                </a:rPr>
                <a:t>月</a:t>
              </a:r>
              <a:r>
                <a:rPr lang="en-US" altLang="zh-CN" sz="1400" dirty="0">
                  <a:latin typeface="楷体" panose="02010609060101010101" pitchFamily="49" charset="-122"/>
                  <a:ea typeface="楷体" panose="02010609060101010101" pitchFamily="49" charset="-122"/>
                </a:rPr>
                <a:t>24</a:t>
              </a:r>
              <a:r>
                <a:rPr lang="zh-CN" altLang="en-US" sz="1400" dirty="0">
                  <a:latin typeface="楷体" panose="02010609060101010101" pitchFamily="49" charset="-122"/>
                  <a:ea typeface="楷体" panose="02010609060101010101" pitchFamily="49" charset="-122"/>
                </a:rPr>
                <a:t>日，甲骨文顺利通过联合国教科文组织世界记忆工程国际咨询委员会的评审，成功入选</a:t>
              </a:r>
              <a:r>
                <a:rPr lang="en-US" altLang="zh-CN" sz="1400" dirty="0">
                  <a:latin typeface="楷体" panose="02010609060101010101" pitchFamily="49" charset="-122"/>
                  <a:ea typeface="楷体" panose="02010609060101010101" pitchFamily="49" charset="-122"/>
                </a:rPr>
                <a:t>《</a:t>
              </a:r>
              <a:r>
                <a:rPr lang="zh-CN" altLang="en-US" sz="1400" dirty="0">
                  <a:latin typeface="楷体" panose="02010609060101010101" pitchFamily="49" charset="-122"/>
                  <a:ea typeface="楷体" panose="02010609060101010101" pitchFamily="49" charset="-122"/>
                </a:rPr>
                <a:t>世界记忆名录</a:t>
              </a:r>
              <a:r>
                <a:rPr lang="en-US" altLang="zh-CN" sz="1400" dirty="0">
                  <a:latin typeface="楷体" panose="02010609060101010101" pitchFamily="49" charset="-122"/>
                  <a:ea typeface="楷体" panose="02010609060101010101" pitchFamily="49" charset="-122"/>
                </a:rPr>
                <a:t>》</a:t>
              </a:r>
              <a:r>
                <a:rPr lang="zh-CN" altLang="en-US" sz="1400" dirty="0" smtClean="0">
                  <a:latin typeface="楷体" panose="02010609060101010101" pitchFamily="49" charset="-122"/>
                  <a:ea typeface="楷体" panose="02010609060101010101" pitchFamily="49" charset="-122"/>
                </a:rPr>
                <a:t>。</a:t>
              </a:r>
              <a:endParaRPr lang="en-US" altLang="zh-CN" sz="1400" dirty="0">
                <a:latin typeface="楷体" panose="02010609060101010101" pitchFamily="49" charset="-122"/>
                <a:ea typeface="楷体" panose="02010609060101010101" pitchFamily="49" charset="-122"/>
              </a:endParaRPr>
            </a:p>
            <a:p>
              <a:pPr algn="just">
                <a:lnSpc>
                  <a:spcPct val="150000"/>
                </a:lnSpc>
              </a:pPr>
              <a:endParaRPr lang="en-US" altLang="zh-CN" sz="1400" dirty="0" smtClean="0">
                <a:latin typeface="楷体" panose="02010609060101010101" pitchFamily="49" charset="-122"/>
                <a:ea typeface="楷体" panose="02010609060101010101" pitchFamily="49" charset="-122"/>
              </a:endParaRPr>
            </a:p>
            <a:p>
              <a:pPr algn="just">
                <a:lnSpc>
                  <a:spcPct val="150000"/>
                </a:lnSpc>
              </a:pPr>
              <a:endParaRPr lang="en-US" altLang="zh-CN" sz="1400" dirty="0">
                <a:latin typeface="楷体" panose="02010609060101010101" pitchFamily="49" charset="-122"/>
                <a:ea typeface="楷体" panose="02010609060101010101" pitchFamily="49" charset="-122"/>
              </a:endParaRPr>
            </a:p>
            <a:p>
              <a:pPr algn="just">
                <a:lnSpc>
                  <a:spcPct val="150000"/>
                </a:lnSpc>
              </a:pPr>
              <a:endParaRPr lang="en-US" altLang="zh-CN" sz="1400" dirty="0" smtClean="0">
                <a:latin typeface="楷体" panose="02010609060101010101" pitchFamily="49" charset="-122"/>
                <a:ea typeface="楷体" panose="02010609060101010101" pitchFamily="49" charset="-122"/>
              </a:endParaRPr>
            </a:p>
            <a:p>
              <a:pPr algn="just">
                <a:lnSpc>
                  <a:spcPct val="150000"/>
                </a:lnSpc>
              </a:pPr>
              <a:endParaRPr lang="en-US" altLang="zh-CN" sz="1400" dirty="0">
                <a:latin typeface="楷体" panose="02010609060101010101" pitchFamily="49" charset="-122"/>
                <a:ea typeface="楷体" panose="02010609060101010101" pitchFamily="49" charset="-122"/>
              </a:endParaRPr>
            </a:p>
            <a:p>
              <a:pPr algn="just">
                <a:lnSpc>
                  <a:spcPct val="150000"/>
                </a:lnSpc>
              </a:pPr>
              <a:endParaRPr lang="en-US" altLang="zh-CN" sz="1400" dirty="0">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a:blip r:embed="rId5" cstate="screen">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a:ext>
              </a:extLst>
            </a:blip>
            <a:stretch>
              <a:fillRect/>
            </a:stretch>
          </p:blipFill>
          <p:spPr>
            <a:xfrm>
              <a:off x="6700838" y="3943347"/>
              <a:ext cx="2371727" cy="1586974"/>
            </a:xfrm>
            <a:prstGeom prst="rect">
              <a:avLst/>
            </a:prstGeom>
            <a:effectLst>
              <a:outerShdw blurRad="50800" dist="38100" dir="2700000" algn="tl" rotWithShape="0">
                <a:prstClr val="black">
                  <a:alpha val="40000"/>
                </a:prstClr>
              </a:outerShdw>
            </a:effectLst>
          </p:spPr>
        </p:pic>
        <p:pic>
          <p:nvPicPr>
            <p:cNvPr id="8" name="图片 7"/>
            <p:cNvPicPr>
              <a:picLocks noChangeAspect="1"/>
            </p:cNvPicPr>
            <p:nvPr/>
          </p:nvPicPr>
          <p:blipFill>
            <a:blip r:embed="rId6" cstate="screen">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tretch>
              <a:fillRect/>
            </a:stretch>
          </p:blipFill>
          <p:spPr>
            <a:xfrm>
              <a:off x="9043988" y="3939149"/>
              <a:ext cx="2454670" cy="1590703"/>
            </a:xfrm>
            <a:prstGeom prst="rect">
              <a:avLst/>
            </a:prstGeom>
            <a:effectLst>
              <a:outerShdw blurRad="50800" dist="38100" dir="2700000" algn="tl" rotWithShape="0">
                <a:prstClr val="black">
                  <a:alpha val="40000"/>
                </a:prstClr>
              </a:outerShdw>
            </a:effectLst>
          </p:spPr>
        </p:pic>
      </p:grpSp>
      <p:grpSp>
        <p:nvGrpSpPr>
          <p:cNvPr id="17" name="组合 16"/>
          <p:cNvGrpSpPr/>
          <p:nvPr/>
        </p:nvGrpSpPr>
        <p:grpSpPr>
          <a:xfrm>
            <a:off x="822595" y="1707866"/>
            <a:ext cx="4770673" cy="4293483"/>
            <a:chOff x="1090811" y="1583191"/>
            <a:chExt cx="4770673" cy="4293483"/>
          </a:xfrm>
        </p:grpSpPr>
        <p:sp>
          <p:nvSpPr>
            <p:cNvPr id="6" name="Text Box 5"/>
            <p:cNvSpPr txBox="1">
              <a:spLocks noChangeArrowheads="1"/>
            </p:cNvSpPr>
            <p:nvPr/>
          </p:nvSpPr>
          <p:spPr bwMode="auto">
            <a:xfrm>
              <a:off x="1090811" y="1583191"/>
              <a:ext cx="4770672" cy="4293483"/>
            </a:xfrm>
            <a:prstGeom prst="rect">
              <a:avLst/>
            </a:prstGeom>
            <a:solidFill>
              <a:schemeClr val="bg1"/>
            </a:solidFill>
            <a:ln>
              <a:noFill/>
            </a:ln>
            <a:effectLst>
              <a:outerShdw blurRad="50800" dist="38100" dir="8100000" algn="tr" rotWithShape="0">
                <a:prstClr val="black">
                  <a:alpha val="40000"/>
                </a:prstClr>
              </a:outerShdw>
            </a:effectLst>
            <a:extLst/>
          </p:spPr>
          <p:txBody>
            <a:bodyPr wrap="square">
              <a:spAutoFit/>
            </a:bodyPr>
            <a:lstStyle/>
            <a:p>
              <a:pPr algn="just">
                <a:lnSpc>
                  <a:spcPct val="150000"/>
                </a:lnSpc>
              </a:pPr>
              <a:endParaRPr lang="en-US" altLang="zh-CN" sz="1400" dirty="0" smtClean="0">
                <a:latin typeface="楷体" panose="02010609060101010101" pitchFamily="49" charset="-122"/>
                <a:ea typeface="楷体" panose="02010609060101010101" pitchFamily="49" charset="-122"/>
              </a:endParaRPr>
            </a:p>
            <a:p>
              <a:pPr algn="just">
                <a:lnSpc>
                  <a:spcPct val="150000"/>
                </a:lnSpc>
              </a:pPr>
              <a:endParaRPr lang="en-US" altLang="zh-CN" sz="1400" dirty="0">
                <a:latin typeface="楷体" panose="02010609060101010101" pitchFamily="49" charset="-122"/>
                <a:ea typeface="楷体" panose="02010609060101010101" pitchFamily="49" charset="-122"/>
              </a:endParaRPr>
            </a:p>
            <a:p>
              <a:pPr algn="just">
                <a:lnSpc>
                  <a:spcPct val="150000"/>
                </a:lnSpc>
              </a:pPr>
              <a:endParaRPr lang="en-US" altLang="zh-CN" sz="1400" dirty="0" smtClean="0">
                <a:latin typeface="楷体" panose="02010609060101010101" pitchFamily="49" charset="-122"/>
                <a:ea typeface="楷体" panose="02010609060101010101" pitchFamily="49" charset="-122"/>
              </a:endParaRPr>
            </a:p>
            <a:p>
              <a:pPr algn="just">
                <a:lnSpc>
                  <a:spcPct val="150000"/>
                </a:lnSpc>
              </a:pPr>
              <a:endParaRPr lang="en-US" altLang="zh-CN" sz="1400" dirty="0">
                <a:latin typeface="楷体" panose="02010609060101010101" pitchFamily="49" charset="-122"/>
                <a:ea typeface="楷体" panose="02010609060101010101" pitchFamily="49" charset="-122"/>
              </a:endParaRPr>
            </a:p>
            <a:p>
              <a:pPr algn="just">
                <a:lnSpc>
                  <a:spcPct val="150000"/>
                </a:lnSpc>
              </a:pPr>
              <a:endParaRPr lang="en-US" altLang="zh-CN" sz="1400" dirty="0" smtClean="0">
                <a:latin typeface="楷体" panose="02010609060101010101" pitchFamily="49" charset="-122"/>
                <a:ea typeface="楷体" panose="02010609060101010101" pitchFamily="49" charset="-122"/>
              </a:endParaRPr>
            </a:p>
            <a:p>
              <a:pPr algn="just">
                <a:lnSpc>
                  <a:spcPct val="150000"/>
                </a:lnSpc>
              </a:pPr>
              <a:r>
                <a:rPr lang="zh-CN" altLang="en-US" sz="1400" dirty="0" smtClean="0">
                  <a:latin typeface="楷体" panose="02010609060101010101" pitchFamily="49" charset="-122"/>
                  <a:ea typeface="楷体" panose="02010609060101010101" pitchFamily="49" charset="-122"/>
                </a:rPr>
                <a:t>甲骨文</a:t>
              </a:r>
              <a:r>
                <a:rPr lang="zh-CN" altLang="en-US" sz="1400" dirty="0">
                  <a:latin typeface="楷体" panose="02010609060101010101" pitchFamily="49" charset="-122"/>
                  <a:ea typeface="楷体" panose="02010609060101010101" pitchFamily="49" charset="-122"/>
                </a:rPr>
                <a:t>，是中国的一种古老文字，又称“契文”、“甲骨卜辞”、殷墟文字或“龟甲兽骨文”</a:t>
              </a:r>
              <a:r>
                <a:rPr lang="zh-CN" altLang="en-US" sz="1400" dirty="0" smtClean="0">
                  <a:latin typeface="楷体" panose="02010609060101010101" pitchFamily="49" charset="-122"/>
                  <a:ea typeface="楷体" panose="02010609060101010101" pitchFamily="49" charset="-122"/>
                </a:rPr>
                <a:t>。</a:t>
              </a:r>
              <a:r>
                <a:rPr lang="zh-CN" altLang="en-US" sz="1400" dirty="0">
                  <a:solidFill>
                    <a:srgbClr val="000000"/>
                  </a:solidFill>
                  <a:latin typeface="楷体" panose="02010609060101010101" pitchFamily="49" charset="-122"/>
                  <a:ea typeface="楷体" panose="02010609060101010101" pitchFamily="49" charset="-122"/>
                </a:rPr>
                <a:t>是殷商时期刻写在龟骨，兽骨，人骨上记载占卜，祭祀等活动的文字</a:t>
              </a:r>
              <a:r>
                <a:rPr lang="zh-CN" altLang="en-US" sz="1400" dirty="0" smtClean="0">
                  <a:solidFill>
                    <a:srgbClr val="000000"/>
                  </a:solidFill>
                  <a:latin typeface="楷体" panose="02010609060101010101" pitchFamily="49" charset="-122"/>
                  <a:ea typeface="楷体" panose="02010609060101010101" pitchFamily="49" charset="-122"/>
                </a:rPr>
                <a:t>。也</a:t>
              </a:r>
              <a:r>
                <a:rPr lang="zh-CN" altLang="en-US" sz="1400" dirty="0" smtClean="0">
                  <a:latin typeface="楷体" panose="02010609060101010101" pitchFamily="49" charset="-122"/>
                  <a:ea typeface="楷体" panose="02010609060101010101" pitchFamily="49" charset="-122"/>
                </a:rPr>
                <a:t>是</a:t>
              </a:r>
              <a:r>
                <a:rPr lang="zh-CN" altLang="en-US" sz="1400" dirty="0">
                  <a:latin typeface="楷体" panose="02010609060101010101" pitchFamily="49" charset="-122"/>
                  <a:ea typeface="楷体" panose="02010609060101010101" pitchFamily="49" charset="-122"/>
                </a:rPr>
                <a:t>汉字的早期形式，是现存中国王朝时期最古老的一种成熟文字，最早出土于河南省安阳市殷墟。属于上古汉语</a:t>
              </a:r>
              <a:r>
                <a:rPr lang="en-US" altLang="zh-CN" sz="1400" dirty="0">
                  <a:latin typeface="楷体" panose="02010609060101010101" pitchFamily="49" charset="-122"/>
                  <a:ea typeface="楷体" panose="02010609060101010101" pitchFamily="49" charset="-122"/>
                </a:rPr>
                <a:t>(old chinese)</a:t>
              </a:r>
              <a:r>
                <a:rPr lang="zh-CN" altLang="en-US" sz="1400" dirty="0">
                  <a:latin typeface="楷体" panose="02010609060101010101" pitchFamily="49" charset="-122"/>
                  <a:ea typeface="楷体" panose="02010609060101010101" pitchFamily="49" charset="-122"/>
                </a:rPr>
                <a:t>，而非上古或者原始的其他语系的语言。</a:t>
              </a:r>
            </a:p>
            <a:p>
              <a:pPr algn="just">
                <a:lnSpc>
                  <a:spcPct val="150000"/>
                </a:lnSpc>
              </a:pPr>
              <a:r>
                <a:rPr lang="zh-CN" altLang="en-US" sz="1400" dirty="0">
                  <a:latin typeface="楷体" panose="02010609060101010101" pitchFamily="49" charset="-122"/>
                  <a:ea typeface="楷体" panose="02010609060101010101" pitchFamily="49" charset="-122"/>
                </a:rPr>
                <a:t>甲骨文发现于中国河南省安阳市殷墟，是商朝</a:t>
              </a:r>
              <a:r>
                <a:rPr lang="en-US" altLang="zh-CN" sz="1400" dirty="0">
                  <a:latin typeface="楷体" panose="02010609060101010101" pitchFamily="49" charset="-122"/>
                  <a:ea typeface="楷体" panose="02010609060101010101" pitchFamily="49" charset="-122"/>
                </a:rPr>
                <a:t>(</a:t>
              </a:r>
              <a:r>
                <a:rPr lang="zh-CN" altLang="en-US" sz="1400" dirty="0">
                  <a:latin typeface="楷体" panose="02010609060101010101" pitchFamily="49" charset="-122"/>
                  <a:ea typeface="楷体" panose="02010609060101010101" pitchFamily="49" charset="-122"/>
                </a:rPr>
                <a:t>约公元前</a:t>
              </a:r>
              <a:r>
                <a:rPr lang="en-US" altLang="zh-CN" sz="1400" dirty="0">
                  <a:latin typeface="楷体" panose="02010609060101010101" pitchFamily="49" charset="-122"/>
                  <a:ea typeface="楷体" panose="02010609060101010101" pitchFamily="49" charset="-122"/>
                </a:rPr>
                <a:t>17</a:t>
              </a:r>
              <a:r>
                <a:rPr lang="zh-CN" altLang="en-US" sz="1400" dirty="0">
                  <a:latin typeface="楷体" panose="02010609060101010101" pitchFamily="49" charset="-122"/>
                  <a:ea typeface="楷体" panose="02010609060101010101" pitchFamily="49" charset="-122"/>
                </a:rPr>
                <a:t>世纪</a:t>
              </a:r>
              <a:r>
                <a:rPr lang="en-US" altLang="zh-CN" sz="1400" dirty="0">
                  <a:latin typeface="楷体" panose="02010609060101010101" pitchFamily="49" charset="-122"/>
                  <a:ea typeface="楷体" panose="02010609060101010101" pitchFamily="49" charset="-122"/>
                </a:rPr>
                <a:t>-</a:t>
              </a:r>
              <a:r>
                <a:rPr lang="zh-CN" altLang="en-US" sz="1400" dirty="0">
                  <a:latin typeface="楷体" panose="02010609060101010101" pitchFamily="49" charset="-122"/>
                  <a:ea typeface="楷体" panose="02010609060101010101" pitchFamily="49" charset="-122"/>
                </a:rPr>
                <a:t>公元前</a:t>
              </a:r>
              <a:r>
                <a:rPr lang="en-US" altLang="zh-CN" sz="1400" dirty="0">
                  <a:latin typeface="楷体" panose="02010609060101010101" pitchFamily="49" charset="-122"/>
                  <a:ea typeface="楷体" panose="02010609060101010101" pitchFamily="49" charset="-122"/>
                </a:rPr>
                <a:t>11</a:t>
              </a:r>
              <a:r>
                <a:rPr lang="zh-CN" altLang="en-US" sz="1400" dirty="0">
                  <a:latin typeface="楷体" panose="02010609060101010101" pitchFamily="49" charset="-122"/>
                  <a:ea typeface="楷体" panose="02010609060101010101" pitchFamily="49" charset="-122"/>
                </a:rPr>
                <a:t>世纪</a:t>
              </a:r>
              <a:r>
                <a:rPr lang="en-US" altLang="zh-CN" sz="1400" dirty="0">
                  <a:latin typeface="楷体" panose="02010609060101010101" pitchFamily="49" charset="-122"/>
                  <a:ea typeface="楷体" panose="02010609060101010101" pitchFamily="49" charset="-122"/>
                </a:rPr>
                <a:t>)</a:t>
              </a:r>
              <a:r>
                <a:rPr lang="zh-CN" altLang="en-US" sz="1400" dirty="0">
                  <a:latin typeface="楷体" panose="02010609060101010101" pitchFamily="49" charset="-122"/>
                  <a:ea typeface="楷体" panose="02010609060101010101" pitchFamily="49" charset="-122"/>
                </a:rPr>
                <a:t>的文化产物</a:t>
              </a:r>
              <a:r>
                <a:rPr lang="en-US" altLang="zh-CN" sz="1400" dirty="0">
                  <a:latin typeface="楷体" panose="02010609060101010101" pitchFamily="49" charset="-122"/>
                  <a:ea typeface="楷体" panose="02010609060101010101" pitchFamily="49" charset="-122"/>
                </a:rPr>
                <a:t>,</a:t>
              </a:r>
              <a:r>
                <a:rPr lang="zh-CN" altLang="en-US" sz="1400" dirty="0">
                  <a:latin typeface="楷体" panose="02010609060101010101" pitchFamily="49" charset="-122"/>
                  <a:ea typeface="楷体" panose="02010609060101010101" pitchFamily="49" charset="-122"/>
                </a:rPr>
                <a:t>距今约</a:t>
              </a:r>
              <a:r>
                <a:rPr lang="en-US" altLang="zh-CN" sz="1400" dirty="0">
                  <a:latin typeface="楷体" panose="02010609060101010101" pitchFamily="49" charset="-122"/>
                  <a:ea typeface="楷体" panose="02010609060101010101" pitchFamily="49" charset="-122"/>
                </a:rPr>
                <a:t>3600</a:t>
              </a:r>
              <a:r>
                <a:rPr lang="zh-CN" altLang="en-US" sz="1400" dirty="0">
                  <a:latin typeface="楷体" panose="02010609060101010101" pitchFamily="49" charset="-122"/>
                  <a:ea typeface="楷体" panose="02010609060101010101" pitchFamily="49" charset="-122"/>
                </a:rPr>
                <a:t>多年的历史</a:t>
              </a:r>
              <a:r>
                <a:rPr lang="zh-CN" altLang="en-US" sz="1400" dirty="0" smtClean="0">
                  <a:latin typeface="楷体" panose="02010609060101010101" pitchFamily="49" charset="-122"/>
                  <a:ea typeface="楷体" panose="02010609060101010101" pitchFamily="49" charset="-122"/>
                </a:rPr>
                <a:t>。</a:t>
              </a:r>
              <a:endParaRPr lang="zh-CN" altLang="en-US" sz="1400" dirty="0">
                <a:latin typeface="楷体" panose="02010609060101010101" pitchFamily="49" charset="-122"/>
                <a:ea typeface="楷体" panose="02010609060101010101" pitchFamily="49" charset="-122"/>
              </a:endParaRPr>
            </a:p>
          </p:txBody>
        </p:sp>
        <p:pic>
          <p:nvPicPr>
            <p:cNvPr id="14" name="图片 13"/>
            <p:cNvPicPr>
              <a:picLocks noChangeAspect="1"/>
            </p:cNvPicPr>
            <p:nvPr/>
          </p:nvPicPr>
          <p:blipFill>
            <a:blip r:embed="rId7" cstate="screen">
              <a:extLst>
                <a:ext uri="{BEBA8EAE-BF5A-486C-A8C5-ECC9F3942E4B}">
                  <a14:imgProps xmlns:a14="http://schemas.microsoft.com/office/drawing/2010/main">
                    <a14:imgLayer>
                      <a14:imgEffect>
                        <a14:saturation sat="200000"/>
                      </a14:imgEffect>
                    </a14:imgLayer>
                  </a14:imgProps>
                </a:ext>
                <a:ext uri="{28A0092B-C50C-407E-A947-70E740481C1C}">
                  <a14:useLocalDpi xmlns:a14="http://schemas.microsoft.com/office/drawing/2010/main"/>
                </a:ext>
              </a:extLst>
            </a:blip>
            <a:stretch>
              <a:fillRect/>
            </a:stretch>
          </p:blipFill>
          <p:spPr>
            <a:xfrm>
              <a:off x="1090811" y="1625014"/>
              <a:ext cx="2081014" cy="1605191"/>
            </a:xfrm>
            <a:prstGeom prst="rect">
              <a:avLst/>
            </a:prstGeom>
            <a:effectLst>
              <a:outerShdw blurRad="50800" dist="38100" dir="2700000" algn="tl" rotWithShape="0">
                <a:prstClr val="black">
                  <a:alpha val="40000"/>
                </a:prstClr>
              </a:outerShdw>
            </a:effectLst>
          </p:spPr>
        </p:pic>
        <p:pic>
          <p:nvPicPr>
            <p:cNvPr id="15" name="图片 14"/>
            <p:cNvPicPr>
              <a:picLocks noChangeAspect="1"/>
            </p:cNvPicPr>
            <p:nvPr/>
          </p:nvPicPr>
          <p:blipFill rotWithShape="1">
            <a:blip r:embed="rId8" cstate="screen">
              <a:extLst>
                <a:ext uri="{BEBA8EAE-BF5A-486C-A8C5-ECC9F3942E4B}">
                  <a14:imgProps xmlns:a14="http://schemas.microsoft.com/office/drawing/2010/main">
                    <a14:imgLayer>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p:blipFill>
          <p:spPr>
            <a:xfrm>
              <a:off x="3171826" y="1625013"/>
              <a:ext cx="2689658" cy="1605191"/>
            </a:xfrm>
            <a:prstGeom prst="rect">
              <a:avLst/>
            </a:prstGeom>
            <a:effectLst>
              <a:outerShdw blurRad="50800" dist="38100" dir="2700000" algn="tl" rotWithShape="0">
                <a:prstClr val="black">
                  <a:alpha val="40000"/>
                </a:prstClr>
              </a:outerShdw>
            </a:effectLst>
          </p:spPr>
        </p:pic>
      </p:grpSp>
      <p:pic>
        <p:nvPicPr>
          <p:cNvPr id="18" name="Picture 3" descr="E:\水墨图表素材\24252 (11).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rot="5400000">
            <a:off x="3375102" y="3788736"/>
            <a:ext cx="5539548" cy="9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622451"/>
      </p:ext>
    </p:extLst>
  </p:cSld>
  <p:clrMapOvr>
    <a:masterClrMapping/>
  </p:clrMapOvr>
  <mc:AlternateContent xmlns:mc="http://schemas.openxmlformats.org/markup-compatibility/2006" xmlns:p14="http://schemas.microsoft.com/office/powerpoint/2010/main">
    <mc:Choice Requires="p14">
      <p:transition spd="slow" p14:dur="1500" advTm="3949">
        <p:random/>
      </p:transition>
    </mc:Choice>
    <mc:Fallback xmlns="" xmlns:a14="http://schemas.microsoft.com/office/drawing/2010/main">
      <p:transition spd="slow" advTm="3949">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8"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750"/>
                                        <p:tgtEl>
                                          <p:spTgt spid="17"/>
                                        </p:tgtEl>
                                      </p:cBhvr>
                                    </p:animEffect>
                                  </p:childTnLst>
                                </p:cTn>
                              </p:par>
                              <p:par>
                                <p:cTn id="17" presetID="22" presetClass="entr" presetSubtype="2"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extLst>
              <a:ext uri="{BEBA8EAE-BF5A-486C-A8C5-ECC9F3942E4B}">
                <a14:imgProps xmlns:a14="http://schemas.microsoft.com/office/drawing/2010/main">
                  <a14:imgLayer>
                    <a14:imgEffect>
                      <a14:colorTemperature colorTemp="5900"/>
                    </a14:imgEffect>
                    <a14:imgEffect>
                      <a14:brightnessContrast bright="1000"/>
                    </a14:imgEffect>
                  </a14:imgLayer>
                </a14:imgProps>
              </a:ext>
              <a:ext uri="{28A0092B-C50C-407E-A947-70E740481C1C}">
                <a14:useLocalDpi xmlns:a14="http://schemas.microsoft.com/office/drawing/2010/main"/>
              </a:ext>
            </a:extLst>
          </a:blip>
          <a:srcRect/>
          <a:stretch/>
        </p:blipFill>
        <p:spPr>
          <a:xfrm>
            <a:off x="0" y="3187341"/>
            <a:ext cx="12195904" cy="3657600"/>
          </a:xfrm>
          <a:prstGeom prst="rect">
            <a:avLst/>
          </a:prstGeom>
        </p:spPr>
      </p:pic>
      <p:grpSp>
        <p:nvGrpSpPr>
          <p:cNvPr id="2" name="组合 1"/>
          <p:cNvGrpSpPr/>
          <p:nvPr/>
        </p:nvGrpSpPr>
        <p:grpSpPr>
          <a:xfrm>
            <a:off x="2298884" y="165494"/>
            <a:ext cx="8152447" cy="1041072"/>
            <a:chOff x="-1116492" y="-72767"/>
            <a:chExt cx="8152447" cy="1041072"/>
          </a:xfrm>
        </p:grpSpPr>
        <p:pic>
          <p:nvPicPr>
            <p:cNvPr id="3" name="Picture 3" descr="E:\水墨图表素材\24252 (1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16492" y="-72767"/>
              <a:ext cx="8152447" cy="1041072"/>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36720" y="115819"/>
              <a:ext cx="5187461" cy="523220"/>
            </a:xfrm>
            <a:prstGeom prst="rect">
              <a:avLst/>
            </a:prstGeom>
            <a:noFill/>
          </p:spPr>
          <p:txBody>
            <a:bodyPr wrap="square" rtlCol="0">
              <a:spAutoFit/>
            </a:bodyPr>
            <a:lstStyle/>
            <a:p>
              <a:pPr algn="ctr"/>
              <a:r>
                <a:rPr lang="zh-CN" altLang="en-US" sz="2800" dirty="0" smtClean="0">
                  <a:solidFill>
                    <a:schemeClr val="bg1"/>
                  </a:solidFill>
                  <a:latin typeface="华文行楷" panose="02010800040101010101" pitchFamily="2" charset="-122"/>
                  <a:ea typeface="华文行楷" panose="02010800040101010101" pitchFamily="2" charset="-122"/>
                </a:rPr>
                <a:t>西周</a:t>
              </a:r>
              <a:r>
                <a:rPr lang="en-US" altLang="zh-CN" sz="2800" dirty="0" smtClean="0">
                  <a:solidFill>
                    <a:schemeClr val="bg1"/>
                  </a:solidFill>
                  <a:latin typeface="华文行楷" panose="02010800040101010101" pitchFamily="2" charset="-122"/>
                  <a:ea typeface="华文行楷" panose="02010800040101010101" pitchFamily="2" charset="-122"/>
                </a:rPr>
                <a:t>—</a:t>
              </a:r>
              <a:r>
                <a:rPr lang="zh-CN" altLang="en-US" sz="2800" dirty="0" smtClean="0">
                  <a:solidFill>
                    <a:schemeClr val="bg1"/>
                  </a:solidFill>
                  <a:latin typeface="华文行楷" panose="02010800040101010101" pitchFamily="2" charset="-122"/>
                  <a:ea typeface="华文行楷" panose="02010800040101010101" pitchFamily="2" charset="-122"/>
                </a:rPr>
                <a:t>钟鼎</a:t>
              </a:r>
              <a:r>
                <a:rPr lang="zh-CN" altLang="en-US" sz="2800" dirty="0">
                  <a:solidFill>
                    <a:schemeClr val="bg1"/>
                  </a:solidFill>
                  <a:latin typeface="华文行楷" panose="02010800040101010101" pitchFamily="2" charset="-122"/>
                  <a:ea typeface="华文行楷" panose="02010800040101010101" pitchFamily="2" charset="-122"/>
                </a:rPr>
                <a:t>（金文、</a:t>
              </a:r>
              <a:r>
                <a:rPr lang="zh-CN" altLang="en-US" sz="2800" dirty="0" smtClean="0">
                  <a:solidFill>
                    <a:schemeClr val="bg1"/>
                  </a:solidFill>
                  <a:latin typeface="华文行楷" panose="02010800040101010101" pitchFamily="2" charset="-122"/>
                  <a:ea typeface="华文行楷" panose="02010800040101010101" pitchFamily="2" charset="-122"/>
                </a:rPr>
                <a:t>大篆）</a:t>
              </a:r>
            </a:p>
          </p:txBody>
        </p:sp>
      </p:grpSp>
      <p:grpSp>
        <p:nvGrpSpPr>
          <p:cNvPr id="13" name="组合 12"/>
          <p:cNvGrpSpPr/>
          <p:nvPr/>
        </p:nvGrpSpPr>
        <p:grpSpPr>
          <a:xfrm>
            <a:off x="490912" y="1508924"/>
            <a:ext cx="5327855" cy="4249941"/>
            <a:chOff x="6446233" y="1544533"/>
            <a:chExt cx="5327855" cy="4249941"/>
          </a:xfrm>
        </p:grpSpPr>
        <p:sp>
          <p:nvSpPr>
            <p:cNvPr id="5" name="Text Box 5"/>
            <p:cNvSpPr txBox="1">
              <a:spLocks noChangeArrowheads="1"/>
            </p:cNvSpPr>
            <p:nvPr/>
          </p:nvSpPr>
          <p:spPr bwMode="auto">
            <a:xfrm>
              <a:off x="6446233" y="1544533"/>
              <a:ext cx="5327855" cy="3600986"/>
            </a:xfrm>
            <a:prstGeom prst="rect">
              <a:avLst/>
            </a:prstGeom>
            <a:extLst/>
          </p:spPr>
          <p:txBody>
            <a:bodyPr wrap="square">
              <a:spAutoFit/>
            </a:bodyPr>
            <a:lstStyle>
              <a:defPPr>
                <a:defRPr lang="zh-CN"/>
              </a:defPPr>
              <a:lvl1pPr>
                <a:defRPr>
                  <a:latin typeface="楷体" panose="02010609060101010101" pitchFamily="49" charset="-122"/>
                  <a:ea typeface="楷体" panose="02010609060101010101" pitchFamily="49" charset="-122"/>
                </a:defRPr>
              </a:lvl1pPr>
            </a:lstStyle>
            <a:p>
              <a:r>
                <a:rPr lang="zh-CN" altLang="en-US" sz="1600" dirty="0"/>
                <a:t>金文是指铸造在殷周青铜器上的铭文，也叫钟鼎文。商周是青铜器的时代，青铜器的礼器以鼎为代表，乐器以钟为代表，“钟鼎”是青铜器的代名词。中国在夏代就已进入青铜时代，铜的冶炼和铜器的制造技术十分发达。因为周朝把铜也叫金，所以铜器上的铭文就叫作“金文”或“吉金文字”；又因为这类铜器以钟鼎上的字数最多，所以过去又叫作“钟鼎文”</a:t>
              </a:r>
              <a:endParaRPr lang="en-US" altLang="zh-CN" sz="1600" dirty="0"/>
            </a:p>
            <a:p>
              <a:endParaRPr lang="en-US" altLang="zh-CN" sz="1600" dirty="0"/>
            </a:p>
            <a:p>
              <a:endParaRPr lang="en-US" altLang="zh-CN" sz="1600" dirty="0"/>
            </a:p>
            <a:p>
              <a:endParaRPr lang="en-US" altLang="zh-CN" sz="1600" dirty="0"/>
            </a:p>
            <a:p>
              <a:endParaRPr lang="en-US" altLang="zh-CN" sz="1600" dirty="0"/>
            </a:p>
            <a:p>
              <a:endParaRPr lang="en-US" altLang="zh-CN" sz="1600" dirty="0"/>
            </a:p>
            <a:p>
              <a:endParaRPr lang="en-US" altLang="zh-CN" sz="1600" dirty="0"/>
            </a:p>
            <a:p>
              <a:endParaRPr lang="zh-CN" altLang="en-US" sz="1600" dirty="0"/>
            </a:p>
          </p:txBody>
        </p:sp>
        <p:pic>
          <p:nvPicPr>
            <p:cNvPr id="7" name="图片 6"/>
            <p:cNvPicPr>
              <a:picLocks noChangeAspect="1"/>
            </p:cNvPicPr>
            <p:nvPr/>
          </p:nvPicPr>
          <p:blipFill>
            <a:blip r:embed="rId5">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tretch>
              <a:fillRect/>
            </a:stretch>
          </p:blipFill>
          <p:spPr>
            <a:xfrm>
              <a:off x="6769815" y="3568234"/>
              <a:ext cx="4497991" cy="2226240"/>
            </a:xfrm>
            <a:prstGeom prst="rect">
              <a:avLst/>
            </a:prstGeom>
            <a:effectLst>
              <a:outerShdw blurRad="50800" dist="38100" dir="2700000" algn="tl" rotWithShape="0">
                <a:prstClr val="black">
                  <a:alpha val="40000"/>
                </a:prstClr>
              </a:outerShdw>
            </a:effectLst>
          </p:spPr>
        </p:pic>
      </p:grpSp>
      <p:grpSp>
        <p:nvGrpSpPr>
          <p:cNvPr id="12" name="组合 11"/>
          <p:cNvGrpSpPr/>
          <p:nvPr/>
        </p:nvGrpSpPr>
        <p:grpSpPr>
          <a:xfrm>
            <a:off x="6486383" y="1508924"/>
            <a:ext cx="5327855" cy="4293483"/>
            <a:chOff x="527125" y="1571200"/>
            <a:chExt cx="5327855" cy="4293483"/>
          </a:xfrm>
        </p:grpSpPr>
        <p:sp>
          <p:nvSpPr>
            <p:cNvPr id="10" name="Text Box 5"/>
            <p:cNvSpPr txBox="1">
              <a:spLocks noChangeArrowheads="1"/>
            </p:cNvSpPr>
            <p:nvPr/>
          </p:nvSpPr>
          <p:spPr bwMode="auto">
            <a:xfrm>
              <a:off x="527125" y="1571200"/>
              <a:ext cx="5327855" cy="4293483"/>
            </a:xfrm>
            <a:prstGeom prst="rect">
              <a:avLst/>
            </a:prstGeom>
            <a:solidFill>
              <a:schemeClr val="bg1"/>
            </a:solidFill>
            <a:ln>
              <a:noFill/>
            </a:ln>
            <a:effectLst>
              <a:outerShdw blurRad="50800" dist="38100" dir="8100000" algn="tr" rotWithShape="0">
                <a:prstClr val="black">
                  <a:alpha val="40000"/>
                </a:prstClr>
              </a:outerShdw>
            </a:effectLst>
            <a:extLst/>
          </p:spPr>
          <p:txBody>
            <a:bodyPr wrap="square">
              <a:spAutoFit/>
            </a:bodyPr>
            <a:lstStyle/>
            <a:p>
              <a:pPr>
                <a:lnSpc>
                  <a:spcPct val="150000"/>
                </a:lnSpc>
              </a:pPr>
              <a:endParaRPr lang="en-US" altLang="zh-CN" sz="1400" dirty="0" smtClean="0">
                <a:latin typeface="楷体" panose="02010609060101010101" pitchFamily="49" charset="-122"/>
                <a:ea typeface="楷体" panose="02010609060101010101" pitchFamily="49" charset="-122"/>
              </a:endParaRPr>
            </a:p>
            <a:p>
              <a:pPr>
                <a:lnSpc>
                  <a:spcPct val="150000"/>
                </a:lnSpc>
              </a:pPr>
              <a:endParaRPr lang="en-US" altLang="zh-CN" sz="1400" dirty="0">
                <a:latin typeface="楷体" panose="02010609060101010101" pitchFamily="49" charset="-122"/>
                <a:ea typeface="楷体" panose="02010609060101010101" pitchFamily="49" charset="-122"/>
              </a:endParaRPr>
            </a:p>
            <a:p>
              <a:pPr>
                <a:lnSpc>
                  <a:spcPct val="150000"/>
                </a:lnSpc>
              </a:pPr>
              <a:endParaRPr lang="en-US" altLang="zh-CN" sz="1400" dirty="0" smtClean="0">
                <a:latin typeface="楷体" panose="02010609060101010101" pitchFamily="49" charset="-122"/>
                <a:ea typeface="楷体" panose="02010609060101010101" pitchFamily="49" charset="-122"/>
              </a:endParaRPr>
            </a:p>
            <a:p>
              <a:pPr>
                <a:lnSpc>
                  <a:spcPct val="150000"/>
                </a:lnSpc>
              </a:pPr>
              <a:endParaRPr lang="en-US" altLang="zh-CN" sz="1400" dirty="0">
                <a:latin typeface="楷体" panose="02010609060101010101" pitchFamily="49" charset="-122"/>
                <a:ea typeface="楷体" panose="02010609060101010101" pitchFamily="49" charset="-122"/>
              </a:endParaRPr>
            </a:p>
            <a:p>
              <a:pPr>
                <a:lnSpc>
                  <a:spcPct val="150000"/>
                </a:lnSpc>
              </a:pPr>
              <a:endParaRPr lang="en-US" altLang="zh-CN" sz="1400" dirty="0" smtClean="0">
                <a:latin typeface="楷体" panose="02010609060101010101" pitchFamily="49" charset="-122"/>
                <a:ea typeface="楷体" panose="02010609060101010101" pitchFamily="49" charset="-122"/>
              </a:endParaRPr>
            </a:p>
            <a:p>
              <a:pPr>
                <a:lnSpc>
                  <a:spcPct val="150000"/>
                </a:lnSpc>
              </a:pPr>
              <a:r>
                <a:rPr lang="zh-CN" altLang="en-US" sz="1400" dirty="0" smtClean="0">
                  <a:latin typeface="楷体" panose="02010609060101010101" pitchFamily="49" charset="-122"/>
                  <a:ea typeface="楷体" panose="02010609060101010101" pitchFamily="49" charset="-122"/>
                </a:rPr>
                <a:t>金文</a:t>
              </a:r>
              <a:r>
                <a:rPr lang="zh-CN" altLang="en-US" sz="1400" dirty="0">
                  <a:latin typeface="楷体" panose="02010609060101010101" pitchFamily="49" charset="-122"/>
                  <a:ea typeface="楷体" panose="02010609060101010101" pitchFamily="49" charset="-122"/>
                </a:rPr>
                <a:t>应用的年代，上自西周早期，下至秦灭六国，约</a:t>
              </a:r>
              <a:r>
                <a:rPr lang="en-US" altLang="zh-CN" sz="1400" dirty="0">
                  <a:latin typeface="楷体" panose="02010609060101010101" pitchFamily="49" charset="-122"/>
                  <a:ea typeface="楷体" panose="02010609060101010101" pitchFamily="49" charset="-122"/>
                </a:rPr>
                <a:t>800</a:t>
              </a:r>
              <a:r>
                <a:rPr lang="zh-CN" altLang="en-US" sz="1400" dirty="0">
                  <a:latin typeface="楷体" panose="02010609060101010101" pitchFamily="49" charset="-122"/>
                  <a:ea typeface="楷体" panose="02010609060101010101" pitchFamily="49" charset="-122"/>
                </a:rPr>
                <a:t>多年。金文的字数，据容庚</a:t>
              </a:r>
              <a:r>
                <a:rPr lang="en-US" altLang="zh-CN" sz="1400" dirty="0">
                  <a:latin typeface="楷体" panose="02010609060101010101" pitchFamily="49" charset="-122"/>
                  <a:ea typeface="楷体" panose="02010609060101010101" pitchFamily="49" charset="-122"/>
                </a:rPr>
                <a:t>《</a:t>
              </a:r>
              <a:r>
                <a:rPr lang="zh-CN" altLang="en-US" sz="1400" dirty="0">
                  <a:latin typeface="楷体" panose="02010609060101010101" pitchFamily="49" charset="-122"/>
                  <a:ea typeface="楷体" panose="02010609060101010101" pitchFamily="49" charset="-122"/>
                </a:rPr>
                <a:t>金文编</a:t>
              </a:r>
              <a:r>
                <a:rPr lang="en-US" altLang="zh-CN" sz="1400" dirty="0">
                  <a:latin typeface="楷体" panose="02010609060101010101" pitchFamily="49" charset="-122"/>
                  <a:ea typeface="楷体" panose="02010609060101010101" pitchFamily="49" charset="-122"/>
                </a:rPr>
                <a:t>》</a:t>
              </a:r>
              <a:r>
                <a:rPr lang="zh-CN" altLang="en-US" sz="1400" dirty="0">
                  <a:latin typeface="楷体" panose="02010609060101010101" pitchFamily="49" charset="-122"/>
                  <a:ea typeface="楷体" panose="02010609060101010101" pitchFamily="49" charset="-122"/>
                </a:rPr>
                <a:t>记载，共计</a:t>
              </a:r>
              <a:r>
                <a:rPr lang="en-US" altLang="zh-CN" sz="1400" dirty="0">
                  <a:latin typeface="楷体" panose="02010609060101010101" pitchFamily="49" charset="-122"/>
                  <a:ea typeface="楷体" panose="02010609060101010101" pitchFamily="49" charset="-122"/>
                </a:rPr>
                <a:t>3722</a:t>
              </a:r>
              <a:r>
                <a:rPr lang="zh-CN" altLang="en-US" sz="1400" dirty="0">
                  <a:latin typeface="楷体" panose="02010609060101010101" pitchFamily="49" charset="-122"/>
                  <a:ea typeface="楷体" panose="02010609060101010101" pitchFamily="49" charset="-122"/>
                </a:rPr>
                <a:t>个， 其中可以识别的字有</a:t>
              </a:r>
              <a:r>
                <a:rPr lang="en-US" altLang="zh-CN" sz="1400" dirty="0">
                  <a:latin typeface="楷体" panose="02010609060101010101" pitchFamily="49" charset="-122"/>
                  <a:ea typeface="楷体" panose="02010609060101010101" pitchFamily="49" charset="-122"/>
                </a:rPr>
                <a:t>2420</a:t>
              </a:r>
              <a:r>
                <a:rPr lang="zh-CN" altLang="en-US" sz="1400" dirty="0">
                  <a:latin typeface="楷体" panose="02010609060101010101" pitchFamily="49" charset="-122"/>
                  <a:ea typeface="楷体" panose="02010609060101010101" pitchFamily="49" charset="-122"/>
                </a:rPr>
                <a:t>个</a:t>
              </a:r>
              <a:r>
                <a:rPr lang="zh-CN" altLang="en-US" sz="1400" dirty="0" smtClean="0">
                  <a:latin typeface="楷体" panose="02010609060101010101" pitchFamily="49" charset="-122"/>
                  <a:ea typeface="楷体" panose="02010609060101010101" pitchFamily="49" charset="-122"/>
                </a:rPr>
                <a:t>。</a:t>
              </a:r>
              <a:r>
                <a:rPr lang="zh-CN" altLang="en-US" sz="1400" dirty="0" smtClean="0">
                  <a:solidFill>
                    <a:srgbClr val="000000"/>
                  </a:solidFill>
                  <a:latin typeface="楷体" panose="02010609060101010101" pitchFamily="49" charset="-122"/>
                  <a:ea typeface="楷体" panose="02010609060101010101" pitchFamily="49" charset="-122"/>
                </a:rPr>
                <a:t>大篆</a:t>
              </a:r>
              <a:r>
                <a:rPr lang="zh-CN" altLang="en-US" sz="1400" dirty="0">
                  <a:solidFill>
                    <a:srgbClr val="000000"/>
                  </a:solidFill>
                  <a:latin typeface="楷体" panose="02010609060101010101" pitchFamily="49" charset="-122"/>
                  <a:ea typeface="楷体" panose="02010609060101010101" pitchFamily="49" charset="-122"/>
                </a:rPr>
                <a:t>是西周晚期普遍采用的字体 </a:t>
              </a:r>
              <a:r>
                <a:rPr lang="en-US" altLang="zh-CN" sz="1400" dirty="0" smtClean="0">
                  <a:solidFill>
                    <a:srgbClr val="000000"/>
                  </a:solidFill>
                  <a:latin typeface="楷体" panose="02010609060101010101" pitchFamily="49" charset="-122"/>
                  <a:ea typeface="楷体" panose="02010609060101010101" pitchFamily="49" charset="-122"/>
                </a:rPr>
                <a:t>  </a:t>
              </a:r>
              <a:r>
                <a:rPr lang="zh-CN" altLang="en-US" sz="1400" dirty="0">
                  <a:solidFill>
                    <a:srgbClr val="000000"/>
                  </a:solidFill>
                  <a:latin typeface="楷体" panose="02010609060101010101" pitchFamily="49" charset="-122"/>
                  <a:ea typeface="楷体" panose="02010609060101010101" pitchFamily="49" charset="-122"/>
                </a:rPr>
                <a:t>。相传为夏朝伯益所创。广义的大篆指小篆之前的文字，包括金文（或称“钟鼎文”）与籀文（金文之繁化），而当代汉字学家推算秦朝应尚有甲骨文，所以现在也包括其中</a:t>
              </a:r>
              <a:r>
                <a:rPr lang="zh-CN" altLang="en-US" sz="1400" dirty="0" smtClean="0">
                  <a:solidFill>
                    <a:srgbClr val="000000"/>
                  </a:solidFill>
                  <a:latin typeface="楷体" panose="02010609060101010101" pitchFamily="49" charset="-122"/>
                  <a:ea typeface="楷体" panose="02010609060101010101" pitchFamily="49" charset="-122"/>
                </a:rPr>
                <a:t>。大篆</a:t>
              </a:r>
              <a:r>
                <a:rPr lang="zh-CN" altLang="en-US" sz="1400" dirty="0">
                  <a:solidFill>
                    <a:srgbClr val="000000"/>
                  </a:solidFill>
                  <a:latin typeface="楷体" panose="02010609060101010101" pitchFamily="49" charset="-122"/>
                  <a:ea typeface="楷体" panose="02010609060101010101" pitchFamily="49" charset="-122"/>
                </a:rPr>
                <a:t>狭义指籀文，遗存石刻石鼓文，以周宣王时的太史籀所书而得名；石鼓文因刻于石鼓上而得名，是流传至今最早的刻石文字，为石刻之祖</a:t>
              </a:r>
              <a:r>
                <a:rPr lang="zh-CN" altLang="en-US" sz="1400" dirty="0" smtClean="0">
                  <a:solidFill>
                    <a:srgbClr val="000000"/>
                  </a:solidFill>
                  <a:latin typeface="楷体" panose="02010609060101010101" pitchFamily="49" charset="-122"/>
                  <a:ea typeface="楷体" panose="02010609060101010101" pitchFamily="49" charset="-122"/>
                </a:rPr>
                <a:t>。</a:t>
              </a:r>
              <a:endParaRPr lang="zh-CN" altLang="en-US" sz="1400" dirty="0">
                <a:solidFill>
                  <a:srgbClr val="000000"/>
                </a:solidFill>
                <a:latin typeface="楷体" panose="02010609060101010101" pitchFamily="49" charset="-122"/>
                <a:ea typeface="楷体" panose="02010609060101010101" pitchFamily="49" charset="-122"/>
              </a:endParaRPr>
            </a:p>
          </p:txBody>
        </p:sp>
        <p:pic>
          <p:nvPicPr>
            <p:cNvPr id="11" name="图片 10"/>
            <p:cNvPicPr>
              <a:picLocks noChangeAspect="1"/>
            </p:cNvPicPr>
            <p:nvPr/>
          </p:nvPicPr>
          <p:blipFill>
            <a:blip r:embed="rId6" cstate="print">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tretch>
              <a:fillRect/>
            </a:stretch>
          </p:blipFill>
          <p:spPr>
            <a:xfrm>
              <a:off x="606275" y="1654385"/>
              <a:ext cx="4969521" cy="1531725"/>
            </a:xfrm>
            <a:prstGeom prst="rect">
              <a:avLst/>
            </a:prstGeom>
            <a:effectLst>
              <a:outerShdw blurRad="50800" dist="38100" dir="2700000" algn="tl" rotWithShape="0">
                <a:prstClr val="black">
                  <a:alpha val="40000"/>
                </a:prstClr>
              </a:outerShdw>
            </a:effectLst>
          </p:spPr>
        </p:pic>
      </p:grpSp>
      <p:pic>
        <p:nvPicPr>
          <p:cNvPr id="14" name="Picture 3" descr="E:\水墨图表素材\24252 (11).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rot="5400000">
            <a:off x="3375102" y="3788736"/>
            <a:ext cx="5539548" cy="9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890271"/>
      </p:ext>
    </p:extLst>
  </p:cSld>
  <p:clrMapOvr>
    <a:masterClrMapping/>
  </p:clrMapOvr>
  <mc:AlternateContent xmlns:mc="http://schemas.openxmlformats.org/markup-compatibility/2006" xmlns:p14="http://schemas.microsoft.com/office/powerpoint/2010/main">
    <mc:Choice Requires="p14">
      <p:transition spd="slow" p14:dur="1500" advTm="3348">
        <p:random/>
      </p:transition>
    </mc:Choice>
    <mc:Fallback xmlns="" xmlns:a14="http://schemas.microsoft.com/office/drawing/2010/main">
      <p:transition spd="slow" advTm="3348">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8"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750"/>
                                        <p:tgtEl>
                                          <p:spTgt spid="13"/>
                                        </p:tgtEl>
                                      </p:cBhvr>
                                    </p:animEffect>
                                  </p:childTnLst>
                                </p:cTn>
                              </p:par>
                              <p:par>
                                <p:cTn id="17" presetID="22" presetClass="entr" presetSubtype="2"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4884</TotalTime>
  <Words>2519</Words>
  <Application>Microsoft Office PowerPoint</Application>
  <PresentationFormat>宽屏</PresentationFormat>
  <Paragraphs>186</Paragraphs>
  <Slides>25</Slides>
  <Notes>25</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25</vt:i4>
      </vt:variant>
    </vt:vector>
  </HeadingPairs>
  <TitlesOfParts>
    <vt:vector size="39" baseType="lpstr">
      <vt:lpstr>Meiryo</vt:lpstr>
      <vt:lpstr>方正舒体</vt:lpstr>
      <vt:lpstr>方正姚体</vt:lpstr>
      <vt:lpstr>华文新魏</vt:lpstr>
      <vt:lpstr>华文行楷</vt:lpstr>
      <vt:lpstr>楷体</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111</cp:revision>
  <dcterms:created xsi:type="dcterms:W3CDTF">2019-03-11T09:29:49Z</dcterms:created>
  <dcterms:modified xsi:type="dcterms:W3CDTF">2023-02-19T08:04:00Z</dcterms:modified>
</cp:coreProperties>
</file>