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4" r:id="rId11"/>
    <p:sldId id="275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6" r:id="rId21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0" clrIdx="0"/>
  <p:cmAuthor id="2" name="Author" initials="A" lastIdx="0" clrIdx="1"/>
  <p:cmAuthor id="3" name="fafa" initials="f" lastIdx="0" clrIdx="1"/>
  <p:cmAuthor id="4" name="王习习" initials="王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5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cs typeface="思源黑体 CN Bold" panose="020B0800000000000000" charset="-122"/>
              </a:rPr>
              <a:t>2023/2/20</a:t>
            </a:fld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思源黑体 CN Bold"/>
              <a:ea typeface="思源黑体 CN Bold" panose="020B0800000000000000" charset="-122"/>
              <a:cs typeface="思源黑体 CN Bold" panose="020B0800000000000000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cs typeface="思源黑体 CN Bold" panose="020B0800000000000000" charset="-122"/>
              </a:rPr>
              <a:t>‹#›</a:t>
            </a:fld>
            <a:endParaRPr lang="zh-CN" altLang="en-US">
              <a:cs typeface="思源黑体 CN Bold" panose="020B080000000000000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4687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defRPr>
            </a:lvl1pPr>
          </a:lstStyle>
          <a:p>
            <a:fld id="{D2A48B96-639E-45A3-A0BA-2464DFDB1FAA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defRPr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1554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思源黑体 CN Bold"/>
        <a:ea typeface="思源黑体 CN Bold" panose="020B0800000000000000" charset="-122"/>
        <a:cs typeface="思源黑体 CN Bold" panose="020B0800000000000000" charset="-12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思源黑体 CN Bold"/>
        <a:ea typeface="思源黑体 CN Bold" panose="020B0800000000000000" charset="-122"/>
        <a:cs typeface="思源黑体 CN Bold" panose="020B0800000000000000" charset="-122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思源黑体 CN Bold"/>
        <a:ea typeface="思源黑体 CN Bold" panose="020B0800000000000000" charset="-122"/>
        <a:cs typeface="思源黑体 CN Bold" panose="020B0800000000000000" charset="-122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思源黑体 CN Bold"/>
        <a:ea typeface="思源黑体 CN Bold" panose="020B0800000000000000" charset="-122"/>
        <a:cs typeface="思源黑体 CN Bold" panose="020B0800000000000000" charset="-122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思源黑体 CN Bold"/>
        <a:ea typeface="思源黑体 CN Bold" panose="020B0800000000000000" charset="-122"/>
        <a:cs typeface="思源黑体 CN Bold" panose="020B0800000000000000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3612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5001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3210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316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448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712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466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042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940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653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74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58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4359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26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file:///D:\qq&#25991;&#20214;\712321467\Image\C2C\Image2\%7b75232B38-A165-1FB7-499C-2E1C792CACB5%7d.png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defRPr>
            </a:lvl1pPr>
          </a:lstStyle>
          <a:p>
            <a:fld id="{D997B5FA-0921-464F-AAE1-844C04324D75}" type="datetimeFigureOut">
              <a:rPr lang="zh-CN" altLang="en-US" smtClean="0"/>
              <a:t>2023/2/20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黑体 CN Bold"/>
                <a:ea typeface="思源黑体 CN Bold" panose="020B0800000000000000" charset="-122"/>
                <a:cs typeface="思源黑体 CN Bold" panose="020B0800000000000000" charset="-122"/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4" r:link="rId15"/>
          <a:stretch>
            <a:fillRect/>
          </a:stretch>
        </p:blipFill>
        <p:spPr>
          <a:xfrm>
            <a:off x="838200" y="365127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黑体 CN Bold"/>
          <a:ea typeface="思源黑体 CN Bold" panose="020B0800000000000000" charset="-122"/>
          <a:cs typeface="思源黑体 CN Bold" panose="020B0800000000000000" charset="-122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黑体 CN Bold"/>
          <a:ea typeface="思源黑体 CN Bold" panose="020B0800000000000000" charset="-122"/>
          <a:cs typeface="思源黑体 CN Bold" panose="020B0800000000000000" charset="-12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黑体 CN Bold"/>
          <a:ea typeface="思源黑体 CN Bold" panose="020B0800000000000000" charset="-122"/>
          <a:cs typeface="思源黑体 CN Bold" panose="020B0800000000000000" charset="-122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黑体 CN Bold"/>
          <a:ea typeface="思源黑体 CN Bold" panose="020B0800000000000000" charset="-122"/>
          <a:cs typeface="思源黑体 CN Bold" panose="020B0800000000000000" charset="-122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 CN Bold"/>
          <a:ea typeface="思源黑体 CN Bold" panose="020B0800000000000000" charset="-122"/>
          <a:cs typeface="思源黑体 CN Bold" panose="020B0800000000000000" charset="-122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 CN Bold"/>
          <a:ea typeface="思源黑体 CN Bold" panose="020B0800000000000000" charset="-122"/>
          <a:cs typeface="思源黑体 CN Bold" panose="020B0800000000000000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789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9.png"/><Relationship Id="rId4" Type="http://schemas.openxmlformats.org/officeDocument/2006/relationships/image" Target="../media/image17.png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9.png"/><Relationship Id="rId4" Type="http://schemas.openxmlformats.org/officeDocument/2006/relationships/image" Target="../media/image17.png"/><Relationship Id="rId9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4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5.png"/><Relationship Id="rId7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7.png"/><Relationship Id="rId7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0.png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07112"/>
            <a:ext cx="12192000" cy="5851525"/>
          </a:xfrm>
          <a:prstGeom prst="rect">
            <a:avLst/>
          </a:prstGeom>
        </p:spPr>
      </p:pic>
      <p:sp>
        <p:nvSpPr>
          <p:cNvPr id="26" name="圆角矩形 25"/>
          <p:cNvSpPr/>
          <p:nvPr/>
        </p:nvSpPr>
        <p:spPr>
          <a:xfrm>
            <a:off x="527052" y="739142"/>
            <a:ext cx="7347585" cy="4996815"/>
          </a:xfrm>
          <a:prstGeom prst="roundRect">
            <a:avLst/>
          </a:prstGeom>
          <a:solidFill>
            <a:schemeClr val="bg1">
              <a:alpha val="42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3575" y="381002"/>
            <a:ext cx="2359660" cy="353885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0043160" y="0"/>
            <a:ext cx="2148840" cy="299974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V="1">
            <a:off x="6830695" y="3193417"/>
            <a:ext cx="4805680" cy="366458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626610"/>
            <a:ext cx="12192000" cy="2231390"/>
          </a:xfrm>
          <a:prstGeom prst="rect">
            <a:avLst/>
          </a:prstGeom>
        </p:spPr>
      </p:pic>
      <p:sp>
        <p:nvSpPr>
          <p:cNvPr id="277" name="文本框 276"/>
          <p:cNvSpPr txBox="1"/>
          <p:nvPr/>
        </p:nvSpPr>
        <p:spPr>
          <a:xfrm>
            <a:off x="1643392" y="4072255"/>
            <a:ext cx="5119381" cy="3966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zh-CN" altLang="en-US" sz="2000">
                <a:solidFill>
                  <a:schemeClr val="tx1"/>
                </a:solidFill>
                <a:effectLst/>
                <a:latin typeface="微软雅黑" pitchFamily="34" charset="-122"/>
                <a:ea typeface="微软雅黑" pitchFamily="34" charset="-122"/>
                <a:cs typeface="思源黑体 CN Bold" panose="020B0800000000000000" charset="-122"/>
              </a:rPr>
              <a:t>儿童学习主题教育学习班会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3088005" y="4928870"/>
            <a:ext cx="2225675" cy="398780"/>
            <a:chOff x="7847" y="6618"/>
            <a:chExt cx="3505" cy="628"/>
          </a:xfrm>
        </p:grpSpPr>
        <p:sp>
          <p:nvSpPr>
            <p:cNvPr id="279" name="矩形: 圆角 278"/>
            <p:cNvSpPr/>
            <p:nvPr/>
          </p:nvSpPr>
          <p:spPr>
            <a:xfrm>
              <a:off x="7847" y="6639"/>
              <a:ext cx="3505" cy="566"/>
            </a:xfrm>
            <a:prstGeom prst="roundRect">
              <a:avLst>
                <a:gd name="adj" fmla="val 50000"/>
              </a:avLst>
            </a:prstGeom>
            <a:solidFill>
              <a:srgbClr val="3765AB"/>
            </a:solidFill>
            <a:ln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思源黑体 CN Bold" panose="020B0800000000000000" charset="-122"/>
              </a:endParaRPr>
            </a:p>
          </p:txBody>
        </p:sp>
        <p:sp>
          <p:nvSpPr>
            <p:cNvPr id="278" name="文本框 277"/>
            <p:cNvSpPr txBox="1"/>
            <p:nvPr/>
          </p:nvSpPr>
          <p:spPr>
            <a:xfrm>
              <a:off x="8135" y="6618"/>
              <a:ext cx="2929" cy="6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dirty="0">
                  <a:solidFill>
                    <a:schemeClr val="bg1"/>
                  </a:solidFill>
                  <a:cs typeface="思源黑体 CN Bold" panose="020B0800000000000000" charset="-122"/>
                </a:rPr>
                <a:t>老师：xxx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791210" y="1272542"/>
            <a:ext cx="6818631" cy="2800985"/>
            <a:chOff x="3129" y="2965"/>
            <a:chExt cx="13439" cy="4411"/>
          </a:xfrm>
        </p:grpSpPr>
        <p:sp>
          <p:nvSpPr>
            <p:cNvPr id="8" name="文本框 7" descr="7b0a20202020227461726765744d6f64756c65223a20226b6f6e6c696e65666f6e7473220a7d0a"/>
            <p:cNvSpPr txBox="1"/>
            <p:nvPr/>
          </p:nvSpPr>
          <p:spPr>
            <a:xfrm>
              <a:off x="3129" y="2965"/>
              <a:ext cx="13439" cy="4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sz="8800" b="1">
                  <a:ln w="7620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微软雅黑" pitchFamily="34" charset="-122"/>
                  <a:ea typeface="微软雅黑" pitchFamily="34" charset="-122"/>
                  <a:cs typeface="思源黑体 CN Bold" panose="020B0800000000000000" charset="-122"/>
                  <a:sym typeface="思源黑体 CN Bold"/>
                </a:rPr>
                <a:t>提升孩子的</a:t>
              </a:r>
            </a:p>
            <a:p>
              <a:pPr lvl="0" algn="ctr">
                <a:buClrTx/>
                <a:buSzTx/>
                <a:buFontTx/>
              </a:pPr>
              <a:r>
                <a:rPr lang="zh-CN" sz="8800" b="1">
                  <a:ln w="7620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  <a:latin typeface="微软雅黑" pitchFamily="34" charset="-122"/>
                  <a:ea typeface="微软雅黑" pitchFamily="34" charset="-122"/>
                  <a:cs typeface="思源黑体 CN Bold" panose="020B0800000000000000" charset="-122"/>
                  <a:sym typeface="思源黑体 CN Bold"/>
                </a:rPr>
                <a:t>学习动力</a:t>
              </a:r>
            </a:p>
          </p:txBody>
        </p:sp>
        <p:sp>
          <p:nvSpPr>
            <p:cNvPr id="4" name="文本框 3" descr="7b0a20202020227461726765744d6f64756c65223a20226b6f6e6c696e65666f6e7473220a7d0a"/>
            <p:cNvSpPr txBox="1"/>
            <p:nvPr/>
          </p:nvSpPr>
          <p:spPr>
            <a:xfrm>
              <a:off x="3129" y="2965"/>
              <a:ext cx="13439" cy="4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buClrTx/>
                <a:buSzTx/>
                <a:buFontTx/>
              </a:pPr>
              <a:r>
                <a:rPr lang="zh-CN" altLang="en-US" sz="8800" b="1" dirty="0">
                  <a:solidFill>
                    <a:srgbClr val="DA5F3B"/>
                  </a:solidFill>
                  <a:effectLst>
                    <a:outerShdw blurRad="63500" sx="102000" sy="102000" algn="ctr" rotWithShape="0">
                      <a:schemeClr val="accent2">
                        <a:lumMod val="20000"/>
                        <a:lumOff val="80000"/>
                        <a:alpha val="40000"/>
                      </a:schemeClr>
                    </a:outerShdw>
                  </a:effectLst>
                  <a:latin typeface="微软雅黑" pitchFamily="34" charset="-122"/>
                  <a:ea typeface="微软雅黑" pitchFamily="34" charset="-122"/>
                  <a:cs typeface="思源黑体 CN Bold" panose="020B0800000000000000" charset="-122"/>
                  <a:sym typeface="思源黑体 CN Bold"/>
                </a:rPr>
                <a:t>提升</a:t>
              </a:r>
              <a:r>
                <a:rPr lang="zh-CN" altLang="en-US" sz="8800" b="1" dirty="0">
                  <a:solidFill>
                    <a:srgbClr val="3765AB"/>
                  </a:solidFill>
                  <a:effectLst/>
                  <a:latin typeface="微软雅黑" pitchFamily="34" charset="-122"/>
                  <a:ea typeface="微软雅黑" pitchFamily="34" charset="-122"/>
                  <a:cs typeface="思源黑体 CN Bold" panose="020B0800000000000000" charset="-122"/>
                  <a:sym typeface="思源黑体 CN Bold"/>
                </a:rPr>
                <a:t>孩子的</a:t>
              </a:r>
              <a:endParaRPr lang="en-US" altLang="zh-CN" sz="8800" b="1" dirty="0">
                <a:solidFill>
                  <a:srgbClr val="3765AB"/>
                </a:solidFill>
                <a:effectLst/>
                <a:latin typeface="微软雅黑" pitchFamily="34" charset="-122"/>
                <a:ea typeface="微软雅黑" pitchFamily="34" charset="-122"/>
                <a:cs typeface="思源黑体 CN Bold" panose="020B0800000000000000" charset="-122"/>
                <a:sym typeface="思源黑体 CN Bold"/>
              </a:endParaRPr>
            </a:p>
            <a:p>
              <a:pPr lvl="0" algn="ctr">
                <a:buClrTx/>
                <a:buSzTx/>
                <a:buFontTx/>
              </a:pPr>
              <a:r>
                <a:rPr lang="zh-CN" altLang="en-US" sz="8800" b="1" dirty="0">
                  <a:solidFill>
                    <a:srgbClr val="3765AB"/>
                  </a:solidFill>
                  <a:effectLst/>
                  <a:latin typeface="微软雅黑" pitchFamily="34" charset="-122"/>
                  <a:ea typeface="微软雅黑" pitchFamily="34" charset="-122"/>
                  <a:cs typeface="思源黑体 CN Bold" panose="020B0800000000000000" charset="-122"/>
                  <a:sym typeface="思源黑体 CN Bold"/>
                </a:rPr>
                <a:t>学习动力</a:t>
              </a:r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1286510" y="4568190"/>
            <a:ext cx="5828031" cy="245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/>
            <a:r>
              <a:rPr lang="zh-CN" altLang="en-US" sz="1000">
                <a:solidFill>
                  <a:schemeClr val="tx1"/>
                </a:solidFill>
                <a:effectLst/>
                <a:latin typeface="思源黑体 CN Bold"/>
                <a:ea typeface="思源黑体 CN Bold" panose="020B0800000000000000" charset="-122"/>
                <a:sym typeface="+mn-ea"/>
              </a:rPr>
              <a:t>为了最终演示发布的良好效果，请尽量言简意赅的阐述观点</a:t>
            </a:r>
          </a:p>
        </p:txBody>
      </p:sp>
      <p:sp>
        <p:nvSpPr>
          <p:cNvPr id="9" name="椭圆 8"/>
          <p:cNvSpPr/>
          <p:nvPr/>
        </p:nvSpPr>
        <p:spPr>
          <a:xfrm>
            <a:off x="6688455" y="3353435"/>
            <a:ext cx="152400" cy="152400"/>
          </a:xfrm>
          <a:prstGeom prst="ellipse">
            <a:avLst/>
          </a:prstGeom>
          <a:solidFill>
            <a:schemeClr val="bg1"/>
          </a:solidFill>
          <a:ln w="34925">
            <a:solidFill>
              <a:srgbClr val="DA5F3B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1490980" y="3353435"/>
            <a:ext cx="152400" cy="152400"/>
          </a:xfrm>
          <a:prstGeom prst="ellipse">
            <a:avLst/>
          </a:prstGeom>
          <a:solidFill>
            <a:schemeClr val="bg1"/>
          </a:solidFill>
          <a:ln w="34925">
            <a:solidFill>
              <a:srgbClr val="DA5F3B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561705" y="5481322"/>
            <a:ext cx="1804035" cy="136715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99682" y="1390015"/>
            <a:ext cx="4270375" cy="545846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267971" y="419100"/>
            <a:ext cx="898525" cy="786130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925686" y="6165215"/>
            <a:ext cx="2266951" cy="693420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635" y="5468620"/>
            <a:ext cx="1376680" cy="13893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1" animBg="1"/>
      <p:bldP spid="277" grpId="0"/>
      <p:bldP spid="9" grpId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259717" y="252095"/>
            <a:ext cx="11690985" cy="6376035"/>
            <a:chOff x="409" y="414"/>
            <a:chExt cx="18411" cy="10041"/>
          </a:xfrm>
        </p:grpSpPr>
        <p:grpSp>
          <p:nvGrpSpPr>
            <p:cNvPr id="2" name="组合 1"/>
            <p:cNvGrpSpPr/>
            <p:nvPr/>
          </p:nvGrpSpPr>
          <p:grpSpPr>
            <a:xfrm>
              <a:off x="409" y="414"/>
              <a:ext cx="18411" cy="10041"/>
              <a:chOff x="412" y="414"/>
              <a:chExt cx="18411" cy="10041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412" y="855"/>
                <a:ext cx="18411" cy="9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" name="文本框 16"/>
              <p:cNvSpPr txBox="1"/>
              <p:nvPr/>
            </p:nvSpPr>
            <p:spPr>
              <a:xfrm>
                <a:off x="7247" y="414"/>
                <a:ext cx="5390" cy="727"/>
              </a:xfrm>
              <a:prstGeom prst="rect">
                <a:avLst/>
              </a:prstGeom>
              <a:solidFill>
                <a:srgbClr val="DA5F3B"/>
              </a:solidFill>
              <a:ln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zh-CN" altLang="en-US" sz="2400">
                    <a:solidFill>
                      <a:schemeClr val="bg1"/>
                    </a:solidFill>
                    <a:latin typeface="思源黑体 CN Bold"/>
                    <a:ea typeface="思源黑体 CN Bold" panose="020B0800000000000000" charset="-122"/>
                    <a:cs typeface="思源黑体 CN Bold" panose="020B0800000000000000" charset="-122"/>
                    <a:sym typeface="思源黑体 CN Bold"/>
                  </a:rPr>
                  <a:t>孩子为什么丧失了动力？</a:t>
                </a:r>
              </a:p>
            </p:txBody>
          </p:sp>
        </p:grpSp>
        <p:pic>
          <p:nvPicPr>
            <p:cNvPr id="6" name="图片 5" descr="2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71" y="414"/>
              <a:ext cx="1510" cy="1930"/>
            </a:xfrm>
            <a:prstGeom prst="rect">
              <a:avLst/>
            </a:prstGeom>
          </p:spPr>
        </p:pic>
        <p:pic>
          <p:nvPicPr>
            <p:cNvPr id="22" name="图片 21" descr="14 (33)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652" y="8267"/>
              <a:ext cx="2168" cy="2188"/>
            </a:xfrm>
            <a:prstGeom prst="rect">
              <a:avLst/>
            </a:prstGeom>
          </p:spPr>
        </p:pic>
      </p:grpSp>
      <p:sp>
        <p:nvSpPr>
          <p:cNvPr id="187" name="文本框 186"/>
          <p:cNvSpPr txBox="1"/>
          <p:nvPr/>
        </p:nvSpPr>
        <p:spPr>
          <a:xfrm>
            <a:off x="1853789" y="1803311"/>
            <a:ext cx="8915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 sz="2400" b="1">
                <a:solidFill>
                  <a:srgbClr val="3765AB"/>
                </a:solidFill>
                <a:latin typeface="思源黑体 CN Bold"/>
                <a:ea typeface="思源黑体 CN Bold" panose="020B0800000000000000" charset="-122"/>
              </a:rPr>
              <a:t>完美主义倾向</a:t>
            </a:r>
          </a:p>
        </p:txBody>
      </p:sp>
      <p:sp>
        <p:nvSpPr>
          <p:cNvPr id="189" name="文本框 188"/>
          <p:cNvSpPr txBox="1"/>
          <p:nvPr/>
        </p:nvSpPr>
        <p:spPr>
          <a:xfrm>
            <a:off x="872069" y="2525948"/>
            <a:ext cx="60960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 dirty="0">
                <a:latin typeface="思源黑体 CN Bold"/>
                <a:ea typeface="思源黑体 CN Bold" panose="020B0800000000000000" charset="-122"/>
              </a:rPr>
              <a:t>因为他们很有可能害怕被别人说不好，所以他觉得怎么努力别人都会觉得他不好，这个时候可能就会放弃努力，或者他觉得这个事情带给我的就是焦虑，我一学习就会想到别人说我不好，别人有可能说我不够好，我就特别焦虑，很有可能他就不愿意学习了，或者说学习也只是怕别人说我不好。事实上这个孩子会挺累的，你可能有的时候看他很努力，有的时候他情绪很低落，到了一定的时候，压力太大的时候，他可能会崩溃了。</a:t>
            </a:r>
          </a:p>
        </p:txBody>
      </p:sp>
      <p:sp>
        <p:nvSpPr>
          <p:cNvPr id="190" name="任意多边形: 形状 189"/>
          <p:cNvSpPr/>
          <p:nvPr/>
        </p:nvSpPr>
        <p:spPr>
          <a:xfrm rot="20595008">
            <a:off x="956499" y="1758751"/>
            <a:ext cx="672148" cy="684873"/>
          </a:xfrm>
          <a:custGeom>
            <a:avLst/>
            <a:gdLst>
              <a:gd name="connsiteX0" fmla="*/ 202200 w 252354"/>
              <a:gd name="connsiteY0" fmla="*/ 255238 h 257131"/>
              <a:gd name="connsiteX1" fmla="*/ 26655 w 252354"/>
              <a:gd name="connsiteY1" fmla="*/ 198850 h 257131"/>
              <a:gd name="connsiteX2" fmla="*/ 12558 w 252354"/>
              <a:gd name="connsiteY2" fmla="*/ 133889 h 257131"/>
              <a:gd name="connsiteX3" fmla="*/ 149146 w 252354"/>
              <a:gd name="connsiteY3" fmla="*/ 9969 h 257131"/>
              <a:gd name="connsiteX4" fmla="*/ 212487 w 252354"/>
              <a:gd name="connsiteY4" fmla="*/ 30257 h 257131"/>
              <a:gd name="connsiteX5" fmla="*/ 251445 w 252354"/>
              <a:gd name="connsiteY5" fmla="*/ 210470 h 257131"/>
              <a:gd name="connsiteX6" fmla="*/ 202200 w 252354"/>
              <a:gd name="connsiteY6" fmla="*/ 255238 h 257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2354" h="257131">
                <a:moveTo>
                  <a:pt x="202200" y="255238"/>
                </a:moveTo>
                <a:lnTo>
                  <a:pt x="26655" y="198850"/>
                </a:lnTo>
                <a:cubicBezTo>
                  <a:pt x="-1444" y="189801"/>
                  <a:pt x="-9255" y="153701"/>
                  <a:pt x="12558" y="133889"/>
                </a:cubicBezTo>
                <a:lnTo>
                  <a:pt x="149146" y="9969"/>
                </a:lnTo>
                <a:cubicBezTo>
                  <a:pt x="171054" y="-9843"/>
                  <a:pt x="206201" y="1397"/>
                  <a:pt x="212487" y="30257"/>
                </a:cubicBezTo>
                <a:lnTo>
                  <a:pt x="251445" y="210470"/>
                </a:lnTo>
                <a:cubicBezTo>
                  <a:pt x="257731" y="239522"/>
                  <a:pt x="230394" y="264287"/>
                  <a:pt x="202200" y="255238"/>
                </a:cubicBezTo>
                <a:close/>
              </a:path>
            </a:pathLst>
          </a:custGeom>
          <a:solidFill>
            <a:srgbClr val="3765AB"/>
          </a:solidFill>
          <a:ln w="19050" cap="rnd">
            <a:noFill/>
            <a:prstDash val="solid"/>
            <a:round/>
          </a:ln>
        </p:spPr>
        <p:txBody>
          <a:bodyPr rtlCol="0" anchor="ctr"/>
          <a:lstStyle/>
          <a:p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191" name="文本框 190"/>
          <p:cNvSpPr txBox="1"/>
          <p:nvPr/>
        </p:nvSpPr>
        <p:spPr>
          <a:xfrm>
            <a:off x="1162747" y="1863327"/>
            <a:ext cx="550331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bg1"/>
                </a:solidFill>
                <a:cs typeface="思源黑体 CN Bold" panose="020B0800000000000000" charset="-122"/>
              </a:rPr>
              <a:t>6.</a:t>
            </a:r>
            <a:endParaRPr lang="zh-CN" altLang="en-US" sz="2800">
              <a:solidFill>
                <a:schemeClr val="bg1"/>
              </a:solidFill>
              <a:cs typeface="思源黑体 CN Bold" panose="020B0800000000000000" charset="-122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3976" y="2181227"/>
            <a:ext cx="3363595" cy="33635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/>
      <p:bldP spid="189" grpId="1"/>
      <p:bldP spid="190" grpId="2" animBg="1"/>
      <p:bldP spid="191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图片 2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12192635" cy="6858635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07112"/>
            <a:ext cx="12192000" cy="5851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 flipV="1">
            <a:off x="1" y="4151630"/>
            <a:ext cx="3548380" cy="270637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5" y="4627245"/>
            <a:ext cx="12192000" cy="2231390"/>
          </a:xfrm>
          <a:prstGeom prst="rect">
            <a:avLst/>
          </a:prstGeom>
        </p:spPr>
      </p:pic>
      <p:sp>
        <p:nvSpPr>
          <p:cNvPr id="26" name="圆角矩形 25"/>
          <p:cNvSpPr/>
          <p:nvPr/>
        </p:nvSpPr>
        <p:spPr>
          <a:xfrm>
            <a:off x="2422526" y="930277"/>
            <a:ext cx="7347585" cy="4996815"/>
          </a:xfrm>
          <a:prstGeom prst="roundRect">
            <a:avLst/>
          </a:prstGeom>
          <a:solidFill>
            <a:schemeClr val="bg1">
              <a:alpha val="42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文本框 16"/>
          <p:cNvSpPr txBox="1"/>
          <p:nvPr/>
        </p:nvSpPr>
        <p:spPr>
          <a:xfrm>
            <a:off x="2894966" y="3261360"/>
            <a:ext cx="64084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4400" b="1" noProof="0" dirty="0">
                <a:ln>
                  <a:noFill/>
                </a:ln>
                <a:solidFill>
                  <a:srgbClr val="3765AB"/>
                </a:solidFill>
                <a:effectLst/>
                <a:uLnTx/>
                <a:uFillTx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思源黑体 CN Bold"/>
              </a:rPr>
              <a:t>如何帮孩子找回学习动力？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3765AB"/>
              </a:solidFill>
              <a:effectLst/>
              <a:uLnTx/>
              <a:uFillTx/>
              <a:latin typeface="思源黑体 CN Bold"/>
              <a:ea typeface="思源黑体 CN Bold" panose="020B0800000000000000" charset="-122"/>
              <a:cs typeface="思源黑体 CN Bold" panose="020B0800000000000000" charset="-122"/>
              <a:sym typeface="思源黑体 CN Bold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3352266" y="4152370"/>
            <a:ext cx="549445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pPr algn="ctr"/>
            <a:r>
              <a:rPr lang="zh-CN" altLang="en-US" sz="1400">
                <a:solidFill>
                  <a:schemeClr val="tx1"/>
                </a:solidFill>
                <a:latin typeface="思源黑体 CN Bold"/>
                <a:ea typeface="思源黑体 CN Bold" panose="020B0800000000000000" charset="-122"/>
              </a:rPr>
              <a:t>为了最终演示发布的良好效果，请尽量言简意赅的阐述观点；根据需要可酌情增减文字，便观者可以准确理解大家所传达的信息。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5321301" y="1539240"/>
            <a:ext cx="1606551" cy="1460500"/>
            <a:chOff x="5053" y="3383"/>
            <a:chExt cx="2530" cy="2300"/>
          </a:xfrm>
        </p:grpSpPr>
        <p:sp>
          <p:nvSpPr>
            <p:cNvPr id="42" name="任意多边形: 形状 41"/>
            <p:cNvSpPr/>
            <p:nvPr/>
          </p:nvSpPr>
          <p:spPr>
            <a:xfrm rot="20523504">
              <a:off x="5354" y="3383"/>
              <a:ext cx="2194" cy="2300"/>
            </a:xfrm>
            <a:custGeom>
              <a:avLst/>
              <a:gdLst>
                <a:gd name="connsiteX0" fmla="*/ 124837 w 188201"/>
                <a:gd name="connsiteY0" fmla="*/ 9654 h 196812"/>
                <a:gd name="connsiteX1" fmla="*/ 131885 w 188201"/>
                <a:gd name="connsiteY1" fmla="*/ 58232 h 196812"/>
                <a:gd name="connsiteX2" fmla="*/ 137981 w 188201"/>
                <a:gd name="connsiteY2" fmla="*/ 66709 h 196812"/>
                <a:gd name="connsiteX3" fmla="*/ 181987 w 188201"/>
                <a:gd name="connsiteY3" fmla="*/ 88426 h 196812"/>
                <a:gd name="connsiteX4" fmla="*/ 181987 w 188201"/>
                <a:gd name="connsiteY4" fmla="*/ 108524 h 196812"/>
                <a:gd name="connsiteX5" fmla="*/ 137981 w 188201"/>
                <a:gd name="connsiteY5" fmla="*/ 130145 h 196812"/>
                <a:gd name="connsiteX6" fmla="*/ 131885 w 188201"/>
                <a:gd name="connsiteY6" fmla="*/ 138623 h 196812"/>
                <a:gd name="connsiteX7" fmla="*/ 124741 w 188201"/>
                <a:gd name="connsiteY7" fmla="*/ 187200 h 196812"/>
                <a:gd name="connsiteX8" fmla="*/ 105596 w 188201"/>
                <a:gd name="connsiteY8" fmla="*/ 193391 h 196812"/>
                <a:gd name="connsiteX9" fmla="*/ 71401 w 188201"/>
                <a:gd name="connsiteY9" fmla="*/ 158244 h 196812"/>
                <a:gd name="connsiteX10" fmla="*/ 61495 w 188201"/>
                <a:gd name="connsiteY10" fmla="*/ 155006 h 196812"/>
                <a:gd name="connsiteX11" fmla="*/ 13108 w 188201"/>
                <a:gd name="connsiteY11" fmla="*/ 163292 h 196812"/>
                <a:gd name="connsiteX12" fmla="*/ 1297 w 188201"/>
                <a:gd name="connsiteY12" fmla="*/ 147005 h 196812"/>
                <a:gd name="connsiteX13" fmla="*/ 24157 w 188201"/>
                <a:gd name="connsiteY13" fmla="*/ 103571 h 196812"/>
                <a:gd name="connsiteX14" fmla="*/ 24157 w 188201"/>
                <a:gd name="connsiteY14" fmla="*/ 93093 h 196812"/>
                <a:gd name="connsiteX15" fmla="*/ 1392 w 188201"/>
                <a:gd name="connsiteY15" fmla="*/ 49659 h 196812"/>
                <a:gd name="connsiteX16" fmla="*/ 13204 w 188201"/>
                <a:gd name="connsiteY16" fmla="*/ 33371 h 196812"/>
                <a:gd name="connsiteX17" fmla="*/ 61590 w 188201"/>
                <a:gd name="connsiteY17" fmla="*/ 41753 h 196812"/>
                <a:gd name="connsiteX18" fmla="*/ 71497 w 188201"/>
                <a:gd name="connsiteY18" fmla="*/ 38515 h 196812"/>
                <a:gd name="connsiteX19" fmla="*/ 105787 w 188201"/>
                <a:gd name="connsiteY19" fmla="*/ 3463 h 196812"/>
                <a:gd name="connsiteX20" fmla="*/ 124837 w 188201"/>
                <a:gd name="connsiteY20" fmla="*/ 9654 h 196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88201" h="196812">
                  <a:moveTo>
                    <a:pt x="124837" y="9654"/>
                  </a:moveTo>
                  <a:lnTo>
                    <a:pt x="131885" y="58232"/>
                  </a:lnTo>
                  <a:cubicBezTo>
                    <a:pt x="132456" y="61851"/>
                    <a:pt x="134742" y="65090"/>
                    <a:pt x="137981" y="66709"/>
                  </a:cubicBezTo>
                  <a:lnTo>
                    <a:pt x="181987" y="88426"/>
                  </a:lnTo>
                  <a:cubicBezTo>
                    <a:pt x="190273" y="92522"/>
                    <a:pt x="190273" y="104428"/>
                    <a:pt x="181987" y="108524"/>
                  </a:cubicBezTo>
                  <a:lnTo>
                    <a:pt x="137981" y="130145"/>
                  </a:lnTo>
                  <a:cubicBezTo>
                    <a:pt x="134647" y="131765"/>
                    <a:pt x="132361" y="134908"/>
                    <a:pt x="131885" y="138623"/>
                  </a:cubicBezTo>
                  <a:lnTo>
                    <a:pt x="124741" y="187200"/>
                  </a:lnTo>
                  <a:cubicBezTo>
                    <a:pt x="123408" y="196439"/>
                    <a:pt x="112073" y="200059"/>
                    <a:pt x="105596" y="193391"/>
                  </a:cubicBezTo>
                  <a:lnTo>
                    <a:pt x="71401" y="158244"/>
                  </a:lnTo>
                  <a:cubicBezTo>
                    <a:pt x="68830" y="155577"/>
                    <a:pt x="65115" y="154434"/>
                    <a:pt x="61495" y="155006"/>
                  </a:cubicBezTo>
                  <a:lnTo>
                    <a:pt x="13108" y="163292"/>
                  </a:lnTo>
                  <a:cubicBezTo>
                    <a:pt x="3964" y="164816"/>
                    <a:pt x="-2989" y="155196"/>
                    <a:pt x="1297" y="147005"/>
                  </a:cubicBezTo>
                  <a:lnTo>
                    <a:pt x="24157" y="103571"/>
                  </a:lnTo>
                  <a:cubicBezTo>
                    <a:pt x="25872" y="100332"/>
                    <a:pt x="25872" y="96427"/>
                    <a:pt x="24157" y="93093"/>
                  </a:cubicBezTo>
                  <a:lnTo>
                    <a:pt x="1392" y="49659"/>
                  </a:lnTo>
                  <a:cubicBezTo>
                    <a:pt x="-2894" y="41468"/>
                    <a:pt x="4059" y="31847"/>
                    <a:pt x="13204" y="33371"/>
                  </a:cubicBezTo>
                  <a:lnTo>
                    <a:pt x="61590" y="41753"/>
                  </a:lnTo>
                  <a:cubicBezTo>
                    <a:pt x="65210" y="42420"/>
                    <a:pt x="68925" y="41182"/>
                    <a:pt x="71497" y="38515"/>
                  </a:cubicBezTo>
                  <a:lnTo>
                    <a:pt x="105787" y="3463"/>
                  </a:lnTo>
                  <a:cubicBezTo>
                    <a:pt x="112168" y="-3300"/>
                    <a:pt x="123503" y="415"/>
                    <a:pt x="124837" y="9654"/>
                  </a:cubicBezTo>
                  <a:close/>
                </a:path>
              </a:pathLst>
            </a:custGeom>
            <a:solidFill>
              <a:srgbClr val="DA5F3B"/>
            </a:solidFill>
            <a:ln w="19050" cap="flat">
              <a:solidFill>
                <a:srgbClr val="DA5F3B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思源黑体 CN Bold" panose="020B0800000000000000" charset="-122"/>
              </a:endParaRPr>
            </a:p>
          </p:txBody>
        </p:sp>
        <p:sp>
          <p:nvSpPr>
            <p:cNvPr id="40" name="文本框 179"/>
            <p:cNvSpPr txBox="1">
              <a:spLocks noChangeArrowheads="1"/>
            </p:cNvSpPr>
            <p:nvPr/>
          </p:nvSpPr>
          <p:spPr bwMode="auto">
            <a:xfrm flipH="1">
              <a:off x="5053" y="3660"/>
              <a:ext cx="2530" cy="17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66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  <a:sym typeface="Arial" panose="020B0604020202020204" pitchFamily="34" charset="0"/>
                </a:rPr>
                <a:t>2</a:t>
              </a:r>
            </a:p>
          </p:txBody>
        </p: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524000" y="625475"/>
            <a:ext cx="898525" cy="786130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939657" y="5480050"/>
            <a:ext cx="1567815" cy="13779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406257" y="3261360"/>
            <a:ext cx="2785745" cy="356108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0043160" y="0"/>
            <a:ext cx="2148840" cy="299974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672465" y="2538730"/>
            <a:ext cx="1244600" cy="1492250"/>
          </a:xfrm>
          <a:prstGeom prst="rect">
            <a:avLst/>
          </a:prstGeom>
        </p:spPr>
      </p:pic>
      <p:cxnSp>
        <p:nvCxnSpPr>
          <p:cNvPr id="12" name="直接连接符 11"/>
          <p:cNvCxnSpPr/>
          <p:nvPr/>
        </p:nvCxnSpPr>
        <p:spPr>
          <a:xfrm>
            <a:off x="4528185" y="3178810"/>
            <a:ext cx="3134995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图片 2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15955" y="5480050"/>
            <a:ext cx="1376680" cy="138938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635" y="5480050"/>
            <a:ext cx="1376680" cy="13893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259717" y="252095"/>
            <a:ext cx="11690985" cy="6376035"/>
            <a:chOff x="409" y="414"/>
            <a:chExt cx="18411" cy="10041"/>
          </a:xfrm>
        </p:grpSpPr>
        <p:grpSp>
          <p:nvGrpSpPr>
            <p:cNvPr id="16" name="组合 15"/>
            <p:cNvGrpSpPr/>
            <p:nvPr/>
          </p:nvGrpSpPr>
          <p:grpSpPr>
            <a:xfrm>
              <a:off x="409" y="414"/>
              <a:ext cx="18411" cy="10041"/>
              <a:chOff x="412" y="414"/>
              <a:chExt cx="18411" cy="10041"/>
            </a:xfrm>
          </p:grpSpPr>
          <p:sp>
            <p:nvSpPr>
              <p:cNvPr id="18" name="矩形 17"/>
              <p:cNvSpPr/>
              <p:nvPr/>
            </p:nvSpPr>
            <p:spPr>
              <a:xfrm>
                <a:off x="412" y="855"/>
                <a:ext cx="18411" cy="9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文本框 16"/>
              <p:cNvSpPr txBox="1"/>
              <p:nvPr/>
            </p:nvSpPr>
            <p:spPr>
              <a:xfrm>
                <a:off x="6240" y="414"/>
                <a:ext cx="6726" cy="727"/>
              </a:xfrm>
              <a:prstGeom prst="rect">
                <a:avLst/>
              </a:prstGeom>
              <a:solidFill>
                <a:srgbClr val="DA5F3B"/>
              </a:solidFill>
              <a:ln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zh-CN" altLang="en-US" sz="2400">
                    <a:solidFill>
                      <a:schemeClr val="bg1"/>
                    </a:solidFill>
                    <a:latin typeface="思源黑体 CN Bold"/>
                    <a:ea typeface="思源黑体 CN Bold" panose="020B0800000000000000" charset="-122"/>
                    <a:cs typeface="思源黑体 CN Bold" panose="020B0800000000000000" charset="-122"/>
                    <a:sym typeface="思源黑体 CN Bold"/>
                  </a:rPr>
                  <a:t>如何帮孩子找回学习动力？</a:t>
                </a:r>
              </a:p>
            </p:txBody>
          </p:sp>
        </p:grpSp>
        <p:pic>
          <p:nvPicPr>
            <p:cNvPr id="20" name="图片 19" descr="2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71" y="414"/>
              <a:ext cx="1510" cy="1930"/>
            </a:xfrm>
            <a:prstGeom prst="rect">
              <a:avLst/>
            </a:prstGeom>
          </p:spPr>
        </p:pic>
        <p:pic>
          <p:nvPicPr>
            <p:cNvPr id="22" name="图片 21" descr="14 (33)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652" y="8267"/>
              <a:ext cx="2168" cy="2188"/>
            </a:xfrm>
            <a:prstGeom prst="rect">
              <a:avLst/>
            </a:prstGeom>
          </p:spPr>
        </p:pic>
      </p:grpSp>
      <p:sp>
        <p:nvSpPr>
          <p:cNvPr id="5" name="矩形: 圆角 4"/>
          <p:cNvSpPr/>
          <p:nvPr/>
        </p:nvSpPr>
        <p:spPr>
          <a:xfrm>
            <a:off x="660401" y="1727664"/>
            <a:ext cx="6960779" cy="3628572"/>
          </a:xfrm>
          <a:prstGeom prst="roundRect">
            <a:avLst>
              <a:gd name="adj" fmla="val 6667"/>
            </a:avLst>
          </a:prstGeom>
          <a:solidFill>
            <a:srgbClr val="3765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3" name="矩形: 圆角 2"/>
          <p:cNvSpPr/>
          <p:nvPr/>
        </p:nvSpPr>
        <p:spPr>
          <a:xfrm>
            <a:off x="660401" y="2265470"/>
            <a:ext cx="6960779" cy="3323772"/>
          </a:xfrm>
          <a:prstGeom prst="roundRect">
            <a:avLst>
              <a:gd name="adj" fmla="val 6667"/>
            </a:avLst>
          </a:prstGeom>
          <a:solidFill>
            <a:schemeClr val="bg1"/>
          </a:solidFill>
          <a:ln>
            <a:solidFill>
              <a:srgbClr val="3765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09264" y="1656508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 sz="2400">
                <a:solidFill>
                  <a:schemeClr val="bg1"/>
                </a:solidFill>
                <a:latin typeface="思源黑体 CN Bold"/>
                <a:ea typeface="思源黑体 CN Bold" panose="020B0800000000000000" charset="-122"/>
              </a:rPr>
              <a:t>家长对孩子的期望值要恰当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984551" y="2864616"/>
            <a:ext cx="6096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 dirty="0">
                <a:latin typeface="思源黑体 CN Bold"/>
                <a:ea typeface="思源黑体 CN Bold" panose="020B0800000000000000" charset="-122"/>
              </a:rPr>
              <a:t>不可否认，父母的厚望有时可以化为孩子奋发向上的动力，但不考虑实际情况的过高期望，则会成为孩子巨大的压力：一个普通的学生，家长一定要让他当选班干部；只能勉强升入普通高中的孩子，家长却逼他必须考上重点高中</a:t>
            </a:r>
            <a:r>
              <a:rPr lang="en-US" altLang="zh-CN" dirty="0">
                <a:latin typeface="思源黑体 CN Bold"/>
                <a:ea typeface="思源黑体 CN Bold" panose="020B0800000000000000" charset="-122"/>
              </a:rPr>
              <a:t>……</a:t>
            </a:r>
            <a:r>
              <a:rPr lang="zh-CN" altLang="en-US" dirty="0">
                <a:latin typeface="思源黑体 CN Bold"/>
                <a:ea typeface="思源黑体 CN Bold" panose="020B0800000000000000" charset="-122"/>
              </a:rPr>
              <a:t>这些孩子经过努力仍然达不到父母的期望，就会产生挫折感、失去自信心，家长的责备和说教，更会让孩子产生厌烦、叛逆等心理，甚至会引发灾难性的后果。</a:t>
            </a:r>
          </a:p>
        </p:txBody>
      </p:sp>
      <p:sp>
        <p:nvSpPr>
          <p:cNvPr id="8" name="任意多边形: 形状 7"/>
          <p:cNvSpPr/>
          <p:nvPr/>
        </p:nvSpPr>
        <p:spPr>
          <a:xfrm rot="20600364">
            <a:off x="969549" y="1882535"/>
            <a:ext cx="286835" cy="299858"/>
          </a:xfrm>
          <a:custGeom>
            <a:avLst/>
            <a:gdLst>
              <a:gd name="connsiteX0" fmla="*/ 124837 w 188201"/>
              <a:gd name="connsiteY0" fmla="*/ 9589 h 196746"/>
              <a:gd name="connsiteX1" fmla="*/ 131885 w 188201"/>
              <a:gd name="connsiteY1" fmla="*/ 58166 h 196746"/>
              <a:gd name="connsiteX2" fmla="*/ 137981 w 188201"/>
              <a:gd name="connsiteY2" fmla="*/ 66644 h 196746"/>
              <a:gd name="connsiteX3" fmla="*/ 181987 w 188201"/>
              <a:gd name="connsiteY3" fmla="*/ 88361 h 196746"/>
              <a:gd name="connsiteX4" fmla="*/ 181987 w 188201"/>
              <a:gd name="connsiteY4" fmla="*/ 108458 h 196746"/>
              <a:gd name="connsiteX5" fmla="*/ 137981 w 188201"/>
              <a:gd name="connsiteY5" fmla="*/ 130080 h 196746"/>
              <a:gd name="connsiteX6" fmla="*/ 131885 w 188201"/>
              <a:gd name="connsiteY6" fmla="*/ 138558 h 196746"/>
              <a:gd name="connsiteX7" fmla="*/ 124741 w 188201"/>
              <a:gd name="connsiteY7" fmla="*/ 187135 h 196746"/>
              <a:gd name="connsiteX8" fmla="*/ 105596 w 188201"/>
              <a:gd name="connsiteY8" fmla="*/ 193326 h 196746"/>
              <a:gd name="connsiteX9" fmla="*/ 71401 w 188201"/>
              <a:gd name="connsiteY9" fmla="*/ 158179 h 196746"/>
              <a:gd name="connsiteX10" fmla="*/ 61495 w 188201"/>
              <a:gd name="connsiteY10" fmla="*/ 154941 h 196746"/>
              <a:gd name="connsiteX11" fmla="*/ 13108 w 188201"/>
              <a:gd name="connsiteY11" fmla="*/ 163227 h 196746"/>
              <a:gd name="connsiteX12" fmla="*/ 1297 w 188201"/>
              <a:gd name="connsiteY12" fmla="*/ 146939 h 196746"/>
              <a:gd name="connsiteX13" fmla="*/ 24157 w 188201"/>
              <a:gd name="connsiteY13" fmla="*/ 103505 h 196746"/>
              <a:gd name="connsiteX14" fmla="*/ 24157 w 188201"/>
              <a:gd name="connsiteY14" fmla="*/ 93028 h 196746"/>
              <a:gd name="connsiteX15" fmla="*/ 1392 w 188201"/>
              <a:gd name="connsiteY15" fmla="*/ 49594 h 196746"/>
              <a:gd name="connsiteX16" fmla="*/ 13203 w 188201"/>
              <a:gd name="connsiteY16" fmla="*/ 33306 h 196746"/>
              <a:gd name="connsiteX17" fmla="*/ 61591 w 188201"/>
              <a:gd name="connsiteY17" fmla="*/ 41688 h 196746"/>
              <a:gd name="connsiteX18" fmla="*/ 71496 w 188201"/>
              <a:gd name="connsiteY18" fmla="*/ 38450 h 196746"/>
              <a:gd name="connsiteX19" fmla="*/ 105787 w 188201"/>
              <a:gd name="connsiteY19" fmla="*/ 3398 h 196746"/>
              <a:gd name="connsiteX20" fmla="*/ 124837 w 188201"/>
              <a:gd name="connsiteY20" fmla="*/ 9589 h 19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88201" h="196746">
                <a:moveTo>
                  <a:pt x="124837" y="9589"/>
                </a:moveTo>
                <a:lnTo>
                  <a:pt x="131885" y="58166"/>
                </a:lnTo>
                <a:cubicBezTo>
                  <a:pt x="132457" y="61786"/>
                  <a:pt x="134742" y="65025"/>
                  <a:pt x="137981" y="66644"/>
                </a:cubicBezTo>
                <a:lnTo>
                  <a:pt x="181987" y="88361"/>
                </a:lnTo>
                <a:cubicBezTo>
                  <a:pt x="190273" y="92456"/>
                  <a:pt x="190273" y="104363"/>
                  <a:pt x="181987" y="108458"/>
                </a:cubicBezTo>
                <a:lnTo>
                  <a:pt x="137981" y="130080"/>
                </a:lnTo>
                <a:cubicBezTo>
                  <a:pt x="134647" y="131700"/>
                  <a:pt x="132361" y="134843"/>
                  <a:pt x="131885" y="138558"/>
                </a:cubicBezTo>
                <a:lnTo>
                  <a:pt x="124741" y="187135"/>
                </a:lnTo>
                <a:cubicBezTo>
                  <a:pt x="123408" y="196374"/>
                  <a:pt x="112073" y="199994"/>
                  <a:pt x="105596" y="193326"/>
                </a:cubicBezTo>
                <a:lnTo>
                  <a:pt x="71401" y="158179"/>
                </a:lnTo>
                <a:cubicBezTo>
                  <a:pt x="68829" y="155512"/>
                  <a:pt x="65115" y="154369"/>
                  <a:pt x="61495" y="154941"/>
                </a:cubicBezTo>
                <a:lnTo>
                  <a:pt x="13108" y="163227"/>
                </a:lnTo>
                <a:cubicBezTo>
                  <a:pt x="3964" y="164751"/>
                  <a:pt x="-2989" y="155131"/>
                  <a:pt x="1297" y="146939"/>
                </a:cubicBezTo>
                <a:lnTo>
                  <a:pt x="24157" y="103505"/>
                </a:lnTo>
                <a:cubicBezTo>
                  <a:pt x="25872" y="100267"/>
                  <a:pt x="25872" y="96362"/>
                  <a:pt x="24157" y="93028"/>
                </a:cubicBezTo>
                <a:lnTo>
                  <a:pt x="1392" y="49594"/>
                </a:lnTo>
                <a:cubicBezTo>
                  <a:pt x="-2894" y="41402"/>
                  <a:pt x="4059" y="31782"/>
                  <a:pt x="13203" y="33306"/>
                </a:cubicBezTo>
                <a:lnTo>
                  <a:pt x="61591" y="41688"/>
                </a:lnTo>
                <a:cubicBezTo>
                  <a:pt x="65210" y="42355"/>
                  <a:pt x="68925" y="41117"/>
                  <a:pt x="71496" y="38450"/>
                </a:cubicBezTo>
                <a:lnTo>
                  <a:pt x="105787" y="3398"/>
                </a:lnTo>
                <a:cubicBezTo>
                  <a:pt x="112168" y="-3270"/>
                  <a:pt x="123503" y="445"/>
                  <a:pt x="124837" y="95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思源黑体 CN Bold" panose="020B0800000000000000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5960" y="2363470"/>
            <a:ext cx="2733040" cy="273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1" animBg="1"/>
      <p:bldP spid="7" grpId="2"/>
      <p:bldP spid="9" grpId="3"/>
      <p:bldP spid="8" grpId="4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259717" y="252095"/>
            <a:ext cx="11690985" cy="6376035"/>
            <a:chOff x="409" y="414"/>
            <a:chExt cx="18411" cy="10041"/>
          </a:xfrm>
        </p:grpSpPr>
        <p:grpSp>
          <p:nvGrpSpPr>
            <p:cNvPr id="16" name="组合 15"/>
            <p:cNvGrpSpPr/>
            <p:nvPr/>
          </p:nvGrpSpPr>
          <p:grpSpPr>
            <a:xfrm>
              <a:off x="409" y="414"/>
              <a:ext cx="18411" cy="10041"/>
              <a:chOff x="412" y="414"/>
              <a:chExt cx="18411" cy="10041"/>
            </a:xfrm>
          </p:grpSpPr>
          <p:sp>
            <p:nvSpPr>
              <p:cNvPr id="18" name="矩形 17"/>
              <p:cNvSpPr/>
              <p:nvPr/>
            </p:nvSpPr>
            <p:spPr>
              <a:xfrm>
                <a:off x="412" y="855"/>
                <a:ext cx="18411" cy="9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文本框 16"/>
              <p:cNvSpPr txBox="1"/>
              <p:nvPr/>
            </p:nvSpPr>
            <p:spPr>
              <a:xfrm>
                <a:off x="6240" y="414"/>
                <a:ext cx="6726" cy="727"/>
              </a:xfrm>
              <a:prstGeom prst="rect">
                <a:avLst/>
              </a:prstGeom>
              <a:solidFill>
                <a:srgbClr val="DA5F3B"/>
              </a:solidFill>
              <a:ln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zh-CN" altLang="en-US" sz="2400">
                    <a:solidFill>
                      <a:schemeClr val="bg1"/>
                    </a:solidFill>
                    <a:latin typeface="思源黑体 CN Bold"/>
                    <a:ea typeface="思源黑体 CN Bold" panose="020B0800000000000000" charset="-122"/>
                    <a:cs typeface="思源黑体 CN Bold" panose="020B0800000000000000" charset="-122"/>
                    <a:sym typeface="思源黑体 CN Bold"/>
                  </a:rPr>
                  <a:t>如何帮孩子找回学习动力？</a:t>
                </a:r>
              </a:p>
            </p:txBody>
          </p:sp>
        </p:grpSp>
        <p:pic>
          <p:nvPicPr>
            <p:cNvPr id="20" name="图片 19" descr="2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71" y="414"/>
              <a:ext cx="1510" cy="1930"/>
            </a:xfrm>
            <a:prstGeom prst="rect">
              <a:avLst/>
            </a:prstGeom>
          </p:spPr>
        </p:pic>
        <p:pic>
          <p:nvPicPr>
            <p:cNvPr id="22" name="图片 21" descr="14 (33)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652" y="8267"/>
              <a:ext cx="2168" cy="2188"/>
            </a:xfrm>
            <a:prstGeom prst="rect">
              <a:avLst/>
            </a:prstGeom>
          </p:spPr>
        </p:pic>
      </p:grpSp>
      <p:sp>
        <p:nvSpPr>
          <p:cNvPr id="11" name="矩形: 圆角 10"/>
          <p:cNvSpPr/>
          <p:nvPr/>
        </p:nvSpPr>
        <p:spPr>
          <a:xfrm>
            <a:off x="660401" y="1727664"/>
            <a:ext cx="6960779" cy="3628572"/>
          </a:xfrm>
          <a:prstGeom prst="roundRect">
            <a:avLst>
              <a:gd name="adj" fmla="val 6667"/>
            </a:avLst>
          </a:prstGeom>
          <a:solidFill>
            <a:srgbClr val="3765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12" name="矩形: 圆角 11"/>
          <p:cNvSpPr/>
          <p:nvPr/>
        </p:nvSpPr>
        <p:spPr>
          <a:xfrm>
            <a:off x="660401" y="2265470"/>
            <a:ext cx="6960779" cy="3323772"/>
          </a:xfrm>
          <a:prstGeom prst="roundRect">
            <a:avLst>
              <a:gd name="adj" fmla="val 6667"/>
            </a:avLst>
          </a:prstGeom>
          <a:solidFill>
            <a:schemeClr val="bg1"/>
          </a:solidFill>
          <a:ln>
            <a:solidFill>
              <a:srgbClr val="3765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409264" y="1667302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 sz="2400">
                <a:solidFill>
                  <a:schemeClr val="bg1"/>
                </a:solidFill>
                <a:latin typeface="思源黑体 CN Bold"/>
                <a:ea typeface="思源黑体 CN Bold" panose="020B0800000000000000" charset="-122"/>
              </a:rPr>
              <a:t>别把孩子当成装知识的“米袋子”</a:t>
            </a:r>
          </a:p>
        </p:txBody>
      </p:sp>
      <p:sp>
        <p:nvSpPr>
          <p:cNvPr id="14" name="任意多边形: 形状 13"/>
          <p:cNvSpPr/>
          <p:nvPr/>
        </p:nvSpPr>
        <p:spPr>
          <a:xfrm rot="20600364">
            <a:off x="969549" y="1882535"/>
            <a:ext cx="286835" cy="299858"/>
          </a:xfrm>
          <a:custGeom>
            <a:avLst/>
            <a:gdLst>
              <a:gd name="connsiteX0" fmla="*/ 124837 w 188201"/>
              <a:gd name="connsiteY0" fmla="*/ 9589 h 196746"/>
              <a:gd name="connsiteX1" fmla="*/ 131885 w 188201"/>
              <a:gd name="connsiteY1" fmla="*/ 58166 h 196746"/>
              <a:gd name="connsiteX2" fmla="*/ 137981 w 188201"/>
              <a:gd name="connsiteY2" fmla="*/ 66644 h 196746"/>
              <a:gd name="connsiteX3" fmla="*/ 181987 w 188201"/>
              <a:gd name="connsiteY3" fmla="*/ 88361 h 196746"/>
              <a:gd name="connsiteX4" fmla="*/ 181987 w 188201"/>
              <a:gd name="connsiteY4" fmla="*/ 108458 h 196746"/>
              <a:gd name="connsiteX5" fmla="*/ 137981 w 188201"/>
              <a:gd name="connsiteY5" fmla="*/ 130080 h 196746"/>
              <a:gd name="connsiteX6" fmla="*/ 131885 w 188201"/>
              <a:gd name="connsiteY6" fmla="*/ 138558 h 196746"/>
              <a:gd name="connsiteX7" fmla="*/ 124741 w 188201"/>
              <a:gd name="connsiteY7" fmla="*/ 187135 h 196746"/>
              <a:gd name="connsiteX8" fmla="*/ 105596 w 188201"/>
              <a:gd name="connsiteY8" fmla="*/ 193326 h 196746"/>
              <a:gd name="connsiteX9" fmla="*/ 71401 w 188201"/>
              <a:gd name="connsiteY9" fmla="*/ 158179 h 196746"/>
              <a:gd name="connsiteX10" fmla="*/ 61495 w 188201"/>
              <a:gd name="connsiteY10" fmla="*/ 154941 h 196746"/>
              <a:gd name="connsiteX11" fmla="*/ 13108 w 188201"/>
              <a:gd name="connsiteY11" fmla="*/ 163227 h 196746"/>
              <a:gd name="connsiteX12" fmla="*/ 1297 w 188201"/>
              <a:gd name="connsiteY12" fmla="*/ 146939 h 196746"/>
              <a:gd name="connsiteX13" fmla="*/ 24157 w 188201"/>
              <a:gd name="connsiteY13" fmla="*/ 103505 h 196746"/>
              <a:gd name="connsiteX14" fmla="*/ 24157 w 188201"/>
              <a:gd name="connsiteY14" fmla="*/ 93028 h 196746"/>
              <a:gd name="connsiteX15" fmla="*/ 1392 w 188201"/>
              <a:gd name="connsiteY15" fmla="*/ 49594 h 196746"/>
              <a:gd name="connsiteX16" fmla="*/ 13203 w 188201"/>
              <a:gd name="connsiteY16" fmla="*/ 33306 h 196746"/>
              <a:gd name="connsiteX17" fmla="*/ 61591 w 188201"/>
              <a:gd name="connsiteY17" fmla="*/ 41688 h 196746"/>
              <a:gd name="connsiteX18" fmla="*/ 71496 w 188201"/>
              <a:gd name="connsiteY18" fmla="*/ 38450 h 196746"/>
              <a:gd name="connsiteX19" fmla="*/ 105787 w 188201"/>
              <a:gd name="connsiteY19" fmla="*/ 3398 h 196746"/>
              <a:gd name="connsiteX20" fmla="*/ 124837 w 188201"/>
              <a:gd name="connsiteY20" fmla="*/ 9589 h 19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88201" h="196746">
                <a:moveTo>
                  <a:pt x="124837" y="9589"/>
                </a:moveTo>
                <a:lnTo>
                  <a:pt x="131885" y="58166"/>
                </a:lnTo>
                <a:cubicBezTo>
                  <a:pt x="132457" y="61786"/>
                  <a:pt x="134742" y="65025"/>
                  <a:pt x="137981" y="66644"/>
                </a:cubicBezTo>
                <a:lnTo>
                  <a:pt x="181987" y="88361"/>
                </a:lnTo>
                <a:cubicBezTo>
                  <a:pt x="190273" y="92456"/>
                  <a:pt x="190273" y="104363"/>
                  <a:pt x="181987" y="108458"/>
                </a:cubicBezTo>
                <a:lnTo>
                  <a:pt x="137981" y="130080"/>
                </a:lnTo>
                <a:cubicBezTo>
                  <a:pt x="134647" y="131700"/>
                  <a:pt x="132361" y="134843"/>
                  <a:pt x="131885" y="138558"/>
                </a:cubicBezTo>
                <a:lnTo>
                  <a:pt x="124741" y="187135"/>
                </a:lnTo>
                <a:cubicBezTo>
                  <a:pt x="123408" y="196374"/>
                  <a:pt x="112073" y="199994"/>
                  <a:pt x="105596" y="193326"/>
                </a:cubicBezTo>
                <a:lnTo>
                  <a:pt x="71401" y="158179"/>
                </a:lnTo>
                <a:cubicBezTo>
                  <a:pt x="68829" y="155512"/>
                  <a:pt x="65115" y="154369"/>
                  <a:pt x="61495" y="154941"/>
                </a:cubicBezTo>
                <a:lnTo>
                  <a:pt x="13108" y="163227"/>
                </a:lnTo>
                <a:cubicBezTo>
                  <a:pt x="3964" y="164751"/>
                  <a:pt x="-2989" y="155131"/>
                  <a:pt x="1297" y="146939"/>
                </a:cubicBezTo>
                <a:lnTo>
                  <a:pt x="24157" y="103505"/>
                </a:lnTo>
                <a:cubicBezTo>
                  <a:pt x="25872" y="100267"/>
                  <a:pt x="25872" y="96362"/>
                  <a:pt x="24157" y="93028"/>
                </a:cubicBezTo>
                <a:lnTo>
                  <a:pt x="1392" y="49594"/>
                </a:lnTo>
                <a:cubicBezTo>
                  <a:pt x="-2894" y="41402"/>
                  <a:pt x="4059" y="31782"/>
                  <a:pt x="13203" y="33306"/>
                </a:cubicBezTo>
                <a:lnTo>
                  <a:pt x="61591" y="41688"/>
                </a:lnTo>
                <a:cubicBezTo>
                  <a:pt x="65210" y="42355"/>
                  <a:pt x="68925" y="41117"/>
                  <a:pt x="71496" y="38450"/>
                </a:cubicBezTo>
                <a:lnTo>
                  <a:pt x="105787" y="3398"/>
                </a:lnTo>
                <a:cubicBezTo>
                  <a:pt x="112168" y="-3270"/>
                  <a:pt x="123503" y="445"/>
                  <a:pt x="124837" y="95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64892" y="2429335"/>
            <a:ext cx="655179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>
                <a:latin typeface="思源黑体 CN Bold"/>
                <a:ea typeface="思源黑体 CN Bold" panose="020B0800000000000000" charset="-122"/>
              </a:rPr>
              <a:t/>
            </a:r>
            <a:br>
              <a:rPr lang="zh-CN" altLang="en-US">
                <a:latin typeface="思源黑体 CN Bold"/>
                <a:ea typeface="思源黑体 CN Bold" panose="020B0800000000000000" charset="-122"/>
              </a:rPr>
            </a:br>
            <a:r>
              <a:rPr lang="zh-CN" altLang="en-US">
                <a:latin typeface="思源黑体 CN Bold"/>
                <a:ea typeface="思源黑体 CN Bold" panose="020B0800000000000000" charset="-122"/>
              </a:rPr>
              <a:t>其实家长要想明白，你是要培养一个装知识的“米袋子”，还是要培养一个完整的人？或者说，你希望自己的孩子是知识型的还是智慧型的？</a:t>
            </a:r>
            <a:br>
              <a:rPr lang="zh-CN" altLang="en-US">
                <a:latin typeface="思源黑体 CN Bold"/>
                <a:ea typeface="思源黑体 CN Bold" panose="020B0800000000000000" charset="-122"/>
              </a:rPr>
            </a:br>
            <a:r>
              <a:rPr lang="zh-CN" altLang="en-US">
                <a:latin typeface="思源黑体 CN Bold"/>
                <a:ea typeface="思源黑体 CN Bold" panose="020B0800000000000000" charset="-122"/>
              </a:rPr>
              <a:t/>
            </a:r>
            <a:br>
              <a:rPr lang="zh-CN" altLang="en-US">
                <a:latin typeface="思源黑体 CN Bold"/>
                <a:ea typeface="思源黑体 CN Bold" panose="020B0800000000000000" charset="-122"/>
              </a:rPr>
            </a:br>
            <a:r>
              <a:rPr lang="zh-CN" altLang="en-US">
                <a:latin typeface="思源黑体 CN Bold"/>
                <a:ea typeface="思源黑体 CN Bold" panose="020B0800000000000000" charset="-122"/>
              </a:rPr>
              <a:t>如果是要培养智慧型的孩子，就少一些灌输，鼓励孩子多问几个为什么，对孩子的问题千万不要回避，甚至孩子不问，你还要启发他问。提早认识</a:t>
            </a:r>
            <a:r>
              <a:rPr lang="en-US" altLang="zh-CN">
                <a:latin typeface="思源黑体 CN Bold"/>
                <a:ea typeface="思源黑体 CN Bold" panose="020B0800000000000000" charset="-122"/>
              </a:rPr>
              <a:t>ABCD</a:t>
            </a:r>
            <a:r>
              <a:rPr lang="zh-CN" altLang="en-US">
                <a:latin typeface="思源黑体 CN Bold"/>
                <a:ea typeface="思源黑体 CN Bold" panose="020B0800000000000000" charset="-122"/>
              </a:rPr>
              <a:t>不如让孩子多问一个为什么。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3135" y="1086485"/>
            <a:ext cx="4649471" cy="46494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1" animBg="1"/>
      <p:bldP spid="13" grpId="2"/>
      <p:bldP spid="14" grpId="3" animBg="1"/>
      <p:bldP spid="7" grpId="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259717" y="252095"/>
            <a:ext cx="11690985" cy="6376035"/>
            <a:chOff x="409" y="414"/>
            <a:chExt cx="18411" cy="10041"/>
          </a:xfrm>
        </p:grpSpPr>
        <p:grpSp>
          <p:nvGrpSpPr>
            <p:cNvPr id="16" name="组合 15"/>
            <p:cNvGrpSpPr/>
            <p:nvPr/>
          </p:nvGrpSpPr>
          <p:grpSpPr>
            <a:xfrm>
              <a:off x="409" y="414"/>
              <a:ext cx="18411" cy="10041"/>
              <a:chOff x="412" y="414"/>
              <a:chExt cx="18411" cy="10041"/>
            </a:xfrm>
          </p:grpSpPr>
          <p:sp>
            <p:nvSpPr>
              <p:cNvPr id="18" name="矩形 17"/>
              <p:cNvSpPr/>
              <p:nvPr/>
            </p:nvSpPr>
            <p:spPr>
              <a:xfrm>
                <a:off x="412" y="855"/>
                <a:ext cx="18411" cy="9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文本框 16"/>
              <p:cNvSpPr txBox="1"/>
              <p:nvPr/>
            </p:nvSpPr>
            <p:spPr>
              <a:xfrm>
                <a:off x="6240" y="414"/>
                <a:ext cx="6726" cy="727"/>
              </a:xfrm>
              <a:prstGeom prst="rect">
                <a:avLst/>
              </a:prstGeom>
              <a:solidFill>
                <a:srgbClr val="DA5F3B"/>
              </a:solidFill>
              <a:ln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zh-CN" altLang="en-US" sz="2400">
                    <a:solidFill>
                      <a:schemeClr val="bg1"/>
                    </a:solidFill>
                    <a:latin typeface="思源黑体 CN Bold"/>
                    <a:ea typeface="思源黑体 CN Bold" panose="020B0800000000000000" charset="-122"/>
                    <a:cs typeface="思源黑体 CN Bold" panose="020B0800000000000000" charset="-122"/>
                    <a:sym typeface="思源黑体 CN Bold"/>
                  </a:rPr>
                  <a:t>如何帮孩子找回学习动力？</a:t>
                </a:r>
              </a:p>
            </p:txBody>
          </p:sp>
        </p:grpSp>
        <p:pic>
          <p:nvPicPr>
            <p:cNvPr id="20" name="图片 19" descr="2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71" y="414"/>
              <a:ext cx="1510" cy="1930"/>
            </a:xfrm>
            <a:prstGeom prst="rect">
              <a:avLst/>
            </a:prstGeom>
          </p:spPr>
        </p:pic>
        <p:pic>
          <p:nvPicPr>
            <p:cNvPr id="22" name="图片 21" descr="14 (33)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652" y="8267"/>
              <a:ext cx="2168" cy="2188"/>
            </a:xfrm>
            <a:prstGeom prst="rect">
              <a:avLst/>
            </a:prstGeom>
          </p:spPr>
        </p:pic>
      </p:grpSp>
      <p:sp>
        <p:nvSpPr>
          <p:cNvPr id="3" name="矩形: 圆角 2"/>
          <p:cNvSpPr/>
          <p:nvPr/>
        </p:nvSpPr>
        <p:spPr>
          <a:xfrm>
            <a:off x="660401" y="1727664"/>
            <a:ext cx="6960779" cy="3628572"/>
          </a:xfrm>
          <a:prstGeom prst="roundRect">
            <a:avLst>
              <a:gd name="adj" fmla="val 6667"/>
            </a:avLst>
          </a:prstGeom>
          <a:solidFill>
            <a:srgbClr val="3765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4" name="矩形: 圆角 3"/>
          <p:cNvSpPr/>
          <p:nvPr/>
        </p:nvSpPr>
        <p:spPr>
          <a:xfrm>
            <a:off x="660401" y="2265470"/>
            <a:ext cx="6960779" cy="3323772"/>
          </a:xfrm>
          <a:prstGeom prst="roundRect">
            <a:avLst>
              <a:gd name="adj" fmla="val 6667"/>
            </a:avLst>
          </a:prstGeom>
          <a:solidFill>
            <a:schemeClr val="bg1"/>
          </a:solidFill>
          <a:ln>
            <a:solidFill>
              <a:srgbClr val="3765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09264" y="1656508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 sz="2400">
                <a:solidFill>
                  <a:schemeClr val="bg1"/>
                </a:solidFill>
                <a:latin typeface="思源黑体 CN Bold"/>
                <a:ea typeface="思源黑体 CN Bold" panose="020B0800000000000000" charset="-122"/>
              </a:rPr>
              <a:t>在对的时间做对的事</a:t>
            </a:r>
          </a:p>
        </p:txBody>
      </p:sp>
      <p:sp>
        <p:nvSpPr>
          <p:cNvPr id="8" name="任意多边形: 形状 7"/>
          <p:cNvSpPr/>
          <p:nvPr/>
        </p:nvSpPr>
        <p:spPr>
          <a:xfrm rot="20600364">
            <a:off x="969549" y="1882535"/>
            <a:ext cx="286835" cy="299858"/>
          </a:xfrm>
          <a:custGeom>
            <a:avLst/>
            <a:gdLst>
              <a:gd name="connsiteX0" fmla="*/ 124837 w 188201"/>
              <a:gd name="connsiteY0" fmla="*/ 9589 h 196746"/>
              <a:gd name="connsiteX1" fmla="*/ 131885 w 188201"/>
              <a:gd name="connsiteY1" fmla="*/ 58166 h 196746"/>
              <a:gd name="connsiteX2" fmla="*/ 137981 w 188201"/>
              <a:gd name="connsiteY2" fmla="*/ 66644 h 196746"/>
              <a:gd name="connsiteX3" fmla="*/ 181987 w 188201"/>
              <a:gd name="connsiteY3" fmla="*/ 88361 h 196746"/>
              <a:gd name="connsiteX4" fmla="*/ 181987 w 188201"/>
              <a:gd name="connsiteY4" fmla="*/ 108458 h 196746"/>
              <a:gd name="connsiteX5" fmla="*/ 137981 w 188201"/>
              <a:gd name="connsiteY5" fmla="*/ 130080 h 196746"/>
              <a:gd name="connsiteX6" fmla="*/ 131885 w 188201"/>
              <a:gd name="connsiteY6" fmla="*/ 138558 h 196746"/>
              <a:gd name="connsiteX7" fmla="*/ 124741 w 188201"/>
              <a:gd name="connsiteY7" fmla="*/ 187135 h 196746"/>
              <a:gd name="connsiteX8" fmla="*/ 105596 w 188201"/>
              <a:gd name="connsiteY8" fmla="*/ 193326 h 196746"/>
              <a:gd name="connsiteX9" fmla="*/ 71401 w 188201"/>
              <a:gd name="connsiteY9" fmla="*/ 158179 h 196746"/>
              <a:gd name="connsiteX10" fmla="*/ 61495 w 188201"/>
              <a:gd name="connsiteY10" fmla="*/ 154941 h 196746"/>
              <a:gd name="connsiteX11" fmla="*/ 13108 w 188201"/>
              <a:gd name="connsiteY11" fmla="*/ 163227 h 196746"/>
              <a:gd name="connsiteX12" fmla="*/ 1297 w 188201"/>
              <a:gd name="connsiteY12" fmla="*/ 146939 h 196746"/>
              <a:gd name="connsiteX13" fmla="*/ 24157 w 188201"/>
              <a:gd name="connsiteY13" fmla="*/ 103505 h 196746"/>
              <a:gd name="connsiteX14" fmla="*/ 24157 w 188201"/>
              <a:gd name="connsiteY14" fmla="*/ 93028 h 196746"/>
              <a:gd name="connsiteX15" fmla="*/ 1392 w 188201"/>
              <a:gd name="connsiteY15" fmla="*/ 49594 h 196746"/>
              <a:gd name="connsiteX16" fmla="*/ 13203 w 188201"/>
              <a:gd name="connsiteY16" fmla="*/ 33306 h 196746"/>
              <a:gd name="connsiteX17" fmla="*/ 61591 w 188201"/>
              <a:gd name="connsiteY17" fmla="*/ 41688 h 196746"/>
              <a:gd name="connsiteX18" fmla="*/ 71496 w 188201"/>
              <a:gd name="connsiteY18" fmla="*/ 38450 h 196746"/>
              <a:gd name="connsiteX19" fmla="*/ 105787 w 188201"/>
              <a:gd name="connsiteY19" fmla="*/ 3398 h 196746"/>
              <a:gd name="connsiteX20" fmla="*/ 124837 w 188201"/>
              <a:gd name="connsiteY20" fmla="*/ 9589 h 19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88201" h="196746">
                <a:moveTo>
                  <a:pt x="124837" y="9589"/>
                </a:moveTo>
                <a:lnTo>
                  <a:pt x="131885" y="58166"/>
                </a:lnTo>
                <a:cubicBezTo>
                  <a:pt x="132457" y="61786"/>
                  <a:pt x="134742" y="65025"/>
                  <a:pt x="137981" y="66644"/>
                </a:cubicBezTo>
                <a:lnTo>
                  <a:pt x="181987" y="88361"/>
                </a:lnTo>
                <a:cubicBezTo>
                  <a:pt x="190273" y="92456"/>
                  <a:pt x="190273" y="104363"/>
                  <a:pt x="181987" y="108458"/>
                </a:cubicBezTo>
                <a:lnTo>
                  <a:pt x="137981" y="130080"/>
                </a:lnTo>
                <a:cubicBezTo>
                  <a:pt x="134647" y="131700"/>
                  <a:pt x="132361" y="134843"/>
                  <a:pt x="131885" y="138558"/>
                </a:cubicBezTo>
                <a:lnTo>
                  <a:pt x="124741" y="187135"/>
                </a:lnTo>
                <a:cubicBezTo>
                  <a:pt x="123408" y="196374"/>
                  <a:pt x="112073" y="199994"/>
                  <a:pt x="105596" y="193326"/>
                </a:cubicBezTo>
                <a:lnTo>
                  <a:pt x="71401" y="158179"/>
                </a:lnTo>
                <a:cubicBezTo>
                  <a:pt x="68829" y="155512"/>
                  <a:pt x="65115" y="154369"/>
                  <a:pt x="61495" y="154941"/>
                </a:cubicBezTo>
                <a:lnTo>
                  <a:pt x="13108" y="163227"/>
                </a:lnTo>
                <a:cubicBezTo>
                  <a:pt x="3964" y="164751"/>
                  <a:pt x="-2989" y="155131"/>
                  <a:pt x="1297" y="146939"/>
                </a:cubicBezTo>
                <a:lnTo>
                  <a:pt x="24157" y="103505"/>
                </a:lnTo>
                <a:cubicBezTo>
                  <a:pt x="25872" y="100267"/>
                  <a:pt x="25872" y="96362"/>
                  <a:pt x="24157" y="93028"/>
                </a:cubicBezTo>
                <a:lnTo>
                  <a:pt x="1392" y="49594"/>
                </a:lnTo>
                <a:cubicBezTo>
                  <a:pt x="-2894" y="41402"/>
                  <a:pt x="4059" y="31782"/>
                  <a:pt x="13203" y="33306"/>
                </a:cubicBezTo>
                <a:lnTo>
                  <a:pt x="61591" y="41688"/>
                </a:lnTo>
                <a:cubicBezTo>
                  <a:pt x="65210" y="42355"/>
                  <a:pt x="68925" y="41117"/>
                  <a:pt x="71496" y="38450"/>
                </a:cubicBezTo>
                <a:lnTo>
                  <a:pt x="105787" y="3398"/>
                </a:lnTo>
                <a:cubicBezTo>
                  <a:pt x="112168" y="-3270"/>
                  <a:pt x="123503" y="445"/>
                  <a:pt x="124837" y="95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32584" y="2627363"/>
            <a:ext cx="638261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>
                <a:latin typeface="思源黑体 CN Bold"/>
                <a:ea typeface="思源黑体 CN Bold" panose="020B0800000000000000" charset="-122"/>
              </a:rPr>
              <a:t>孩子的学习能力发展是有规律的。</a:t>
            </a:r>
            <a:r>
              <a:rPr lang="en-US" altLang="zh-CN">
                <a:latin typeface="思源黑体 CN Bold"/>
                <a:ea typeface="思源黑体 CN Bold" panose="020B0800000000000000" charset="-122"/>
              </a:rPr>
              <a:t>13</a:t>
            </a:r>
            <a:r>
              <a:rPr lang="zh-CN" altLang="en-US">
                <a:latin typeface="思源黑体 CN Bold"/>
                <a:ea typeface="思源黑体 CN Bold" panose="020B0800000000000000" charset="-122"/>
              </a:rPr>
              <a:t>岁以前，孩子的形象思维、直觉思维、模仿能力比较强，这个阶段学语言最合适。比如小学背古诗就比大学再背要容易。到了高中，抽象思维、逻辑推理能力发展起来了，再学数学等学科会更容易。</a:t>
            </a:r>
            <a:br>
              <a:rPr lang="zh-CN" altLang="en-US">
                <a:latin typeface="思源黑体 CN Bold"/>
                <a:ea typeface="思源黑体 CN Bold" panose="020B0800000000000000" charset="-122"/>
              </a:rPr>
            </a:br>
            <a:r>
              <a:rPr lang="zh-CN" altLang="en-US">
                <a:latin typeface="思源黑体 CN Bold"/>
                <a:ea typeface="思源黑体 CN Bold" panose="020B0800000000000000" charset="-122"/>
              </a:rPr>
              <a:t/>
            </a:r>
            <a:br>
              <a:rPr lang="zh-CN" altLang="en-US">
                <a:latin typeface="思源黑体 CN Bold"/>
                <a:ea typeface="思源黑体 CN Bold" panose="020B0800000000000000" charset="-122"/>
              </a:rPr>
            </a:br>
            <a:r>
              <a:rPr lang="zh-CN" altLang="en-US">
                <a:latin typeface="思源黑体 CN Bold"/>
                <a:ea typeface="思源黑体 CN Bold" panose="020B0800000000000000" charset="-122"/>
              </a:rPr>
              <a:t>但是现在很多家长倒过来了，小学学奥数，高中背外语，这就错过机会了，事倍功半。什么年龄要做什么事。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26045" y="1316990"/>
            <a:ext cx="4130675" cy="49307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1" animBg="1"/>
      <p:bldP spid="7" grpId="2"/>
      <p:bldP spid="8" grpId="3" animBg="1"/>
      <p:bldP spid="11" grpId="4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259717" y="252095"/>
            <a:ext cx="11690985" cy="6376035"/>
            <a:chOff x="409" y="414"/>
            <a:chExt cx="18411" cy="10041"/>
          </a:xfrm>
        </p:grpSpPr>
        <p:grpSp>
          <p:nvGrpSpPr>
            <p:cNvPr id="16" name="组合 15"/>
            <p:cNvGrpSpPr/>
            <p:nvPr/>
          </p:nvGrpSpPr>
          <p:grpSpPr>
            <a:xfrm>
              <a:off x="409" y="414"/>
              <a:ext cx="18411" cy="10041"/>
              <a:chOff x="412" y="414"/>
              <a:chExt cx="18411" cy="10041"/>
            </a:xfrm>
          </p:grpSpPr>
          <p:sp>
            <p:nvSpPr>
              <p:cNvPr id="18" name="矩形 17"/>
              <p:cNvSpPr/>
              <p:nvPr/>
            </p:nvSpPr>
            <p:spPr>
              <a:xfrm>
                <a:off x="412" y="855"/>
                <a:ext cx="18411" cy="9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文本框 16"/>
              <p:cNvSpPr txBox="1"/>
              <p:nvPr/>
            </p:nvSpPr>
            <p:spPr>
              <a:xfrm>
                <a:off x="6240" y="414"/>
                <a:ext cx="6726" cy="727"/>
              </a:xfrm>
              <a:prstGeom prst="rect">
                <a:avLst/>
              </a:prstGeom>
              <a:solidFill>
                <a:srgbClr val="DA5F3B"/>
              </a:solidFill>
              <a:ln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zh-CN" altLang="en-US" sz="2400">
                    <a:solidFill>
                      <a:schemeClr val="bg1"/>
                    </a:solidFill>
                    <a:latin typeface="思源黑体 CN Bold"/>
                    <a:ea typeface="思源黑体 CN Bold" panose="020B0800000000000000" charset="-122"/>
                    <a:cs typeface="思源黑体 CN Bold" panose="020B0800000000000000" charset="-122"/>
                    <a:sym typeface="思源黑体 CN Bold"/>
                  </a:rPr>
                  <a:t>如何帮孩子找回学习动力？</a:t>
                </a:r>
              </a:p>
            </p:txBody>
          </p:sp>
        </p:grpSp>
        <p:pic>
          <p:nvPicPr>
            <p:cNvPr id="20" name="图片 19" descr="2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71" y="414"/>
              <a:ext cx="1510" cy="1930"/>
            </a:xfrm>
            <a:prstGeom prst="rect">
              <a:avLst/>
            </a:prstGeom>
          </p:spPr>
        </p:pic>
        <p:pic>
          <p:nvPicPr>
            <p:cNvPr id="22" name="图片 21" descr="14 (33)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652" y="8267"/>
              <a:ext cx="2168" cy="2188"/>
            </a:xfrm>
            <a:prstGeom prst="rect">
              <a:avLst/>
            </a:prstGeom>
          </p:spPr>
        </p:pic>
      </p:grpSp>
      <p:sp>
        <p:nvSpPr>
          <p:cNvPr id="3" name="矩形: 圆角 2"/>
          <p:cNvSpPr/>
          <p:nvPr/>
        </p:nvSpPr>
        <p:spPr>
          <a:xfrm>
            <a:off x="660401" y="1727664"/>
            <a:ext cx="6960779" cy="3628572"/>
          </a:xfrm>
          <a:prstGeom prst="roundRect">
            <a:avLst>
              <a:gd name="adj" fmla="val 6667"/>
            </a:avLst>
          </a:prstGeom>
          <a:solidFill>
            <a:srgbClr val="3765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5" name="矩形: 圆角 4"/>
          <p:cNvSpPr/>
          <p:nvPr/>
        </p:nvSpPr>
        <p:spPr>
          <a:xfrm>
            <a:off x="660401" y="2265470"/>
            <a:ext cx="6960779" cy="3323772"/>
          </a:xfrm>
          <a:prstGeom prst="roundRect">
            <a:avLst>
              <a:gd name="adj" fmla="val 6667"/>
            </a:avLst>
          </a:prstGeom>
          <a:solidFill>
            <a:schemeClr val="bg1"/>
          </a:solidFill>
          <a:ln>
            <a:solidFill>
              <a:srgbClr val="3765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409264" y="1656508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 sz="2400">
                <a:solidFill>
                  <a:schemeClr val="bg1"/>
                </a:solidFill>
                <a:latin typeface="思源黑体 CN Bold"/>
                <a:ea typeface="思源黑体 CN Bold" panose="020B0800000000000000" charset="-122"/>
              </a:rPr>
              <a:t>要为孩子解决具体问题</a:t>
            </a:r>
          </a:p>
        </p:txBody>
      </p:sp>
      <p:sp>
        <p:nvSpPr>
          <p:cNvPr id="9" name="任意多边形: 形状 8"/>
          <p:cNvSpPr/>
          <p:nvPr/>
        </p:nvSpPr>
        <p:spPr>
          <a:xfrm rot="20600364">
            <a:off x="969549" y="1882535"/>
            <a:ext cx="286835" cy="299858"/>
          </a:xfrm>
          <a:custGeom>
            <a:avLst/>
            <a:gdLst>
              <a:gd name="connsiteX0" fmla="*/ 124837 w 188201"/>
              <a:gd name="connsiteY0" fmla="*/ 9589 h 196746"/>
              <a:gd name="connsiteX1" fmla="*/ 131885 w 188201"/>
              <a:gd name="connsiteY1" fmla="*/ 58166 h 196746"/>
              <a:gd name="connsiteX2" fmla="*/ 137981 w 188201"/>
              <a:gd name="connsiteY2" fmla="*/ 66644 h 196746"/>
              <a:gd name="connsiteX3" fmla="*/ 181987 w 188201"/>
              <a:gd name="connsiteY3" fmla="*/ 88361 h 196746"/>
              <a:gd name="connsiteX4" fmla="*/ 181987 w 188201"/>
              <a:gd name="connsiteY4" fmla="*/ 108458 h 196746"/>
              <a:gd name="connsiteX5" fmla="*/ 137981 w 188201"/>
              <a:gd name="connsiteY5" fmla="*/ 130080 h 196746"/>
              <a:gd name="connsiteX6" fmla="*/ 131885 w 188201"/>
              <a:gd name="connsiteY6" fmla="*/ 138558 h 196746"/>
              <a:gd name="connsiteX7" fmla="*/ 124741 w 188201"/>
              <a:gd name="connsiteY7" fmla="*/ 187135 h 196746"/>
              <a:gd name="connsiteX8" fmla="*/ 105596 w 188201"/>
              <a:gd name="connsiteY8" fmla="*/ 193326 h 196746"/>
              <a:gd name="connsiteX9" fmla="*/ 71401 w 188201"/>
              <a:gd name="connsiteY9" fmla="*/ 158179 h 196746"/>
              <a:gd name="connsiteX10" fmla="*/ 61495 w 188201"/>
              <a:gd name="connsiteY10" fmla="*/ 154941 h 196746"/>
              <a:gd name="connsiteX11" fmla="*/ 13108 w 188201"/>
              <a:gd name="connsiteY11" fmla="*/ 163227 h 196746"/>
              <a:gd name="connsiteX12" fmla="*/ 1297 w 188201"/>
              <a:gd name="connsiteY12" fmla="*/ 146939 h 196746"/>
              <a:gd name="connsiteX13" fmla="*/ 24157 w 188201"/>
              <a:gd name="connsiteY13" fmla="*/ 103505 h 196746"/>
              <a:gd name="connsiteX14" fmla="*/ 24157 w 188201"/>
              <a:gd name="connsiteY14" fmla="*/ 93028 h 196746"/>
              <a:gd name="connsiteX15" fmla="*/ 1392 w 188201"/>
              <a:gd name="connsiteY15" fmla="*/ 49594 h 196746"/>
              <a:gd name="connsiteX16" fmla="*/ 13203 w 188201"/>
              <a:gd name="connsiteY16" fmla="*/ 33306 h 196746"/>
              <a:gd name="connsiteX17" fmla="*/ 61591 w 188201"/>
              <a:gd name="connsiteY17" fmla="*/ 41688 h 196746"/>
              <a:gd name="connsiteX18" fmla="*/ 71496 w 188201"/>
              <a:gd name="connsiteY18" fmla="*/ 38450 h 196746"/>
              <a:gd name="connsiteX19" fmla="*/ 105787 w 188201"/>
              <a:gd name="connsiteY19" fmla="*/ 3398 h 196746"/>
              <a:gd name="connsiteX20" fmla="*/ 124837 w 188201"/>
              <a:gd name="connsiteY20" fmla="*/ 9589 h 19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88201" h="196746">
                <a:moveTo>
                  <a:pt x="124837" y="9589"/>
                </a:moveTo>
                <a:lnTo>
                  <a:pt x="131885" y="58166"/>
                </a:lnTo>
                <a:cubicBezTo>
                  <a:pt x="132457" y="61786"/>
                  <a:pt x="134742" y="65025"/>
                  <a:pt x="137981" y="66644"/>
                </a:cubicBezTo>
                <a:lnTo>
                  <a:pt x="181987" y="88361"/>
                </a:lnTo>
                <a:cubicBezTo>
                  <a:pt x="190273" y="92456"/>
                  <a:pt x="190273" y="104363"/>
                  <a:pt x="181987" y="108458"/>
                </a:cubicBezTo>
                <a:lnTo>
                  <a:pt x="137981" y="130080"/>
                </a:lnTo>
                <a:cubicBezTo>
                  <a:pt x="134647" y="131700"/>
                  <a:pt x="132361" y="134843"/>
                  <a:pt x="131885" y="138558"/>
                </a:cubicBezTo>
                <a:lnTo>
                  <a:pt x="124741" y="187135"/>
                </a:lnTo>
                <a:cubicBezTo>
                  <a:pt x="123408" y="196374"/>
                  <a:pt x="112073" y="199994"/>
                  <a:pt x="105596" y="193326"/>
                </a:cubicBezTo>
                <a:lnTo>
                  <a:pt x="71401" y="158179"/>
                </a:lnTo>
                <a:cubicBezTo>
                  <a:pt x="68829" y="155512"/>
                  <a:pt x="65115" y="154369"/>
                  <a:pt x="61495" y="154941"/>
                </a:cubicBezTo>
                <a:lnTo>
                  <a:pt x="13108" y="163227"/>
                </a:lnTo>
                <a:cubicBezTo>
                  <a:pt x="3964" y="164751"/>
                  <a:pt x="-2989" y="155131"/>
                  <a:pt x="1297" y="146939"/>
                </a:cubicBezTo>
                <a:lnTo>
                  <a:pt x="24157" y="103505"/>
                </a:lnTo>
                <a:cubicBezTo>
                  <a:pt x="25872" y="100267"/>
                  <a:pt x="25872" y="96362"/>
                  <a:pt x="24157" y="93028"/>
                </a:cubicBezTo>
                <a:lnTo>
                  <a:pt x="1392" y="49594"/>
                </a:lnTo>
                <a:cubicBezTo>
                  <a:pt x="-2894" y="41402"/>
                  <a:pt x="4059" y="31782"/>
                  <a:pt x="13203" y="33306"/>
                </a:cubicBezTo>
                <a:lnTo>
                  <a:pt x="61591" y="41688"/>
                </a:lnTo>
                <a:cubicBezTo>
                  <a:pt x="65210" y="42355"/>
                  <a:pt x="68925" y="41117"/>
                  <a:pt x="71496" y="38450"/>
                </a:cubicBezTo>
                <a:lnTo>
                  <a:pt x="105787" y="3398"/>
                </a:lnTo>
                <a:cubicBezTo>
                  <a:pt x="112168" y="-3270"/>
                  <a:pt x="123503" y="445"/>
                  <a:pt x="124837" y="95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12967" y="2372980"/>
            <a:ext cx="6096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>
                <a:latin typeface="思源黑体 CN Bold"/>
                <a:ea typeface="思源黑体 CN Bold" panose="020B0800000000000000" charset="-122"/>
              </a:rPr>
              <a:t/>
            </a:r>
            <a:br>
              <a:rPr lang="zh-CN" altLang="en-US">
                <a:latin typeface="思源黑体 CN Bold"/>
                <a:ea typeface="思源黑体 CN Bold" panose="020B0800000000000000" charset="-122"/>
              </a:rPr>
            </a:br>
            <a:r>
              <a:rPr lang="zh-CN" altLang="en-US">
                <a:latin typeface="思源黑体 CN Bold"/>
                <a:ea typeface="思源黑体 CN Bold" panose="020B0800000000000000" charset="-122"/>
              </a:rPr>
              <a:t>比如有的孩子刚进小学时做数学口算题目比较困难，家长可以借鉴体育训练中“分解动作”的做法，</a:t>
            </a:r>
            <a:r>
              <a:rPr lang="en-US" altLang="zh-CN">
                <a:latin typeface="思源黑体 CN Bold"/>
                <a:ea typeface="思源黑体 CN Bold" panose="020B0800000000000000" charset="-122"/>
              </a:rPr>
              <a:t>40</a:t>
            </a:r>
            <a:r>
              <a:rPr lang="zh-CN" altLang="en-US">
                <a:latin typeface="思源黑体 CN Bold"/>
                <a:ea typeface="思源黑体 CN Bold" panose="020B0800000000000000" charset="-122"/>
              </a:rPr>
              <a:t>道题目，孩子一下做不完，家长可以把题目分成</a:t>
            </a:r>
            <a:r>
              <a:rPr lang="en-US" altLang="zh-CN">
                <a:latin typeface="思源黑体 CN Bold"/>
                <a:ea typeface="思源黑体 CN Bold" panose="020B0800000000000000" charset="-122"/>
              </a:rPr>
              <a:t>8</a:t>
            </a:r>
            <a:r>
              <a:rPr lang="zh-CN" altLang="en-US">
                <a:latin typeface="思源黑体 CN Bold"/>
                <a:ea typeface="思源黑体 CN Bold" panose="020B0800000000000000" charset="-122"/>
              </a:rPr>
              <a:t>组，每组</a:t>
            </a:r>
            <a:r>
              <a:rPr lang="en-US" altLang="zh-CN">
                <a:latin typeface="思源黑体 CN Bold"/>
                <a:ea typeface="思源黑体 CN Bold" panose="020B0800000000000000" charset="-122"/>
              </a:rPr>
              <a:t>5</a:t>
            </a:r>
            <a:r>
              <a:rPr lang="zh-CN" altLang="en-US">
                <a:latin typeface="思源黑体 CN Bold"/>
                <a:ea typeface="思源黑体 CN Bold" panose="020B0800000000000000" charset="-122"/>
              </a:rPr>
              <a:t>道题，做完一组再做一组。</a:t>
            </a:r>
            <a:br>
              <a:rPr lang="zh-CN" altLang="en-US">
                <a:latin typeface="思源黑体 CN Bold"/>
                <a:ea typeface="思源黑体 CN Bold" panose="020B0800000000000000" charset="-122"/>
              </a:rPr>
            </a:br>
            <a:r>
              <a:rPr lang="zh-CN" altLang="en-US">
                <a:latin typeface="思源黑体 CN Bold"/>
                <a:ea typeface="思源黑体 CN Bold" panose="020B0800000000000000" charset="-122"/>
              </a:rPr>
              <a:t/>
            </a:r>
            <a:br>
              <a:rPr lang="zh-CN" altLang="en-US">
                <a:latin typeface="思源黑体 CN Bold"/>
                <a:ea typeface="思源黑体 CN Bold" panose="020B0800000000000000" charset="-122"/>
              </a:rPr>
            </a:br>
            <a:r>
              <a:rPr lang="zh-CN" altLang="en-US">
                <a:latin typeface="思源黑体 CN Bold"/>
                <a:ea typeface="思源黑体 CN Bold" panose="020B0800000000000000" charset="-122"/>
              </a:rPr>
              <a:t>可以用“限题计时”提高效率，譬如每做对</a:t>
            </a:r>
            <a:r>
              <a:rPr lang="en-US" altLang="zh-CN">
                <a:latin typeface="思源黑体 CN Bold"/>
                <a:ea typeface="思源黑体 CN Bold" panose="020B0800000000000000" charset="-122"/>
              </a:rPr>
              <a:t>5</a:t>
            </a:r>
            <a:r>
              <a:rPr lang="zh-CN" altLang="en-US">
                <a:latin typeface="思源黑体 CN Bold"/>
                <a:ea typeface="思源黑体 CN Bold" panose="020B0800000000000000" charset="-122"/>
              </a:rPr>
              <a:t>题的时间记录比较，或者“限时计数”的办法，给他</a:t>
            </a:r>
            <a:r>
              <a:rPr lang="en-US" altLang="zh-CN">
                <a:latin typeface="思源黑体 CN Bold"/>
                <a:ea typeface="思源黑体 CN Bold" panose="020B0800000000000000" charset="-122"/>
              </a:rPr>
              <a:t>10</a:t>
            </a:r>
            <a:r>
              <a:rPr lang="zh-CN" altLang="en-US">
                <a:latin typeface="思源黑体 CN Bold"/>
                <a:ea typeface="思源黑体 CN Bold" panose="020B0800000000000000" charset="-122"/>
              </a:rPr>
              <a:t>分钟看他做对几道题。这方法同样适用于抄写词汇等作业。</a:t>
            </a:r>
            <a:br>
              <a:rPr lang="zh-CN" altLang="en-US">
                <a:latin typeface="思源黑体 CN Bold"/>
                <a:ea typeface="思源黑体 CN Bold" panose="020B0800000000000000" charset="-122"/>
              </a:rPr>
            </a:br>
            <a:endParaRPr lang="zh-CN" altLang="en-US">
              <a:latin typeface="思源黑体 CN Bold"/>
              <a:ea typeface="思源黑体 CN Bold" panose="020B0800000000000000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5101" y="1656717"/>
            <a:ext cx="3886835" cy="38868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1" animBg="1"/>
      <p:bldP spid="8" grpId="2"/>
      <p:bldP spid="9" grpId="3" animBg="1"/>
      <p:bldP spid="7" grpId="4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图片 2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12192635" cy="6858635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07112"/>
            <a:ext cx="12192000" cy="5851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 flipV="1">
            <a:off x="1" y="4151630"/>
            <a:ext cx="3548380" cy="270637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5" y="4627245"/>
            <a:ext cx="12192000" cy="2231390"/>
          </a:xfrm>
          <a:prstGeom prst="rect">
            <a:avLst/>
          </a:prstGeom>
        </p:spPr>
      </p:pic>
      <p:sp>
        <p:nvSpPr>
          <p:cNvPr id="26" name="圆角矩形 25"/>
          <p:cNvSpPr/>
          <p:nvPr/>
        </p:nvSpPr>
        <p:spPr>
          <a:xfrm>
            <a:off x="2422526" y="930277"/>
            <a:ext cx="7347585" cy="4996815"/>
          </a:xfrm>
          <a:prstGeom prst="roundRect">
            <a:avLst/>
          </a:prstGeom>
          <a:solidFill>
            <a:schemeClr val="bg1">
              <a:alpha val="42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文本框 16"/>
          <p:cNvSpPr txBox="1"/>
          <p:nvPr/>
        </p:nvSpPr>
        <p:spPr>
          <a:xfrm>
            <a:off x="2891155" y="3385820"/>
            <a:ext cx="64084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3600" b="1" noProof="0">
                <a:ln>
                  <a:noFill/>
                </a:ln>
                <a:solidFill>
                  <a:srgbClr val="3765AB"/>
                </a:solidFill>
                <a:effectLst/>
                <a:uLnTx/>
                <a:uFillTx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思源黑体 CN Bold"/>
              </a:rPr>
              <a:t>用什么态度支持孩子爱上学习？</a:t>
            </a:r>
            <a:endParaRPr kumimoji="0" lang="zh-CN" altLang="en-US" sz="3600" b="1" i="0" u="none" strike="noStrike" kern="1200" cap="none" spc="0" normalizeH="0" baseline="0" noProof="0">
              <a:ln>
                <a:noFill/>
              </a:ln>
              <a:solidFill>
                <a:srgbClr val="3765AB"/>
              </a:solidFill>
              <a:effectLst/>
              <a:uLnTx/>
              <a:uFillTx/>
              <a:latin typeface="思源黑体 CN Bold"/>
              <a:ea typeface="思源黑体 CN Bold" panose="020B0800000000000000" charset="-122"/>
              <a:cs typeface="思源黑体 CN Bold" panose="020B0800000000000000" charset="-122"/>
              <a:sym typeface="思源黑体 CN Bold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3352266" y="4152370"/>
            <a:ext cx="549445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pPr algn="ctr"/>
            <a:r>
              <a:rPr lang="zh-CN" altLang="en-US" sz="1400">
                <a:solidFill>
                  <a:schemeClr val="tx1"/>
                </a:solidFill>
                <a:latin typeface="思源黑体 CN Bold"/>
                <a:ea typeface="思源黑体 CN Bold" panose="020B0800000000000000" charset="-122"/>
              </a:rPr>
              <a:t>为了最终演示发布的良好效果，请尽量言简意赅的阐述观点；根据需要可酌情增减文字，便观者可以准确理解大家所传达的信息。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5321301" y="1539240"/>
            <a:ext cx="1606551" cy="1460500"/>
            <a:chOff x="5053" y="3383"/>
            <a:chExt cx="2530" cy="2300"/>
          </a:xfrm>
        </p:grpSpPr>
        <p:sp>
          <p:nvSpPr>
            <p:cNvPr id="42" name="任意多边形: 形状 41"/>
            <p:cNvSpPr/>
            <p:nvPr/>
          </p:nvSpPr>
          <p:spPr>
            <a:xfrm rot="20523504">
              <a:off x="5354" y="3383"/>
              <a:ext cx="2194" cy="2300"/>
            </a:xfrm>
            <a:custGeom>
              <a:avLst/>
              <a:gdLst>
                <a:gd name="connsiteX0" fmla="*/ 124837 w 188201"/>
                <a:gd name="connsiteY0" fmla="*/ 9654 h 196812"/>
                <a:gd name="connsiteX1" fmla="*/ 131885 w 188201"/>
                <a:gd name="connsiteY1" fmla="*/ 58232 h 196812"/>
                <a:gd name="connsiteX2" fmla="*/ 137981 w 188201"/>
                <a:gd name="connsiteY2" fmla="*/ 66709 h 196812"/>
                <a:gd name="connsiteX3" fmla="*/ 181987 w 188201"/>
                <a:gd name="connsiteY3" fmla="*/ 88426 h 196812"/>
                <a:gd name="connsiteX4" fmla="*/ 181987 w 188201"/>
                <a:gd name="connsiteY4" fmla="*/ 108524 h 196812"/>
                <a:gd name="connsiteX5" fmla="*/ 137981 w 188201"/>
                <a:gd name="connsiteY5" fmla="*/ 130145 h 196812"/>
                <a:gd name="connsiteX6" fmla="*/ 131885 w 188201"/>
                <a:gd name="connsiteY6" fmla="*/ 138623 h 196812"/>
                <a:gd name="connsiteX7" fmla="*/ 124741 w 188201"/>
                <a:gd name="connsiteY7" fmla="*/ 187200 h 196812"/>
                <a:gd name="connsiteX8" fmla="*/ 105596 w 188201"/>
                <a:gd name="connsiteY8" fmla="*/ 193391 h 196812"/>
                <a:gd name="connsiteX9" fmla="*/ 71401 w 188201"/>
                <a:gd name="connsiteY9" fmla="*/ 158244 h 196812"/>
                <a:gd name="connsiteX10" fmla="*/ 61495 w 188201"/>
                <a:gd name="connsiteY10" fmla="*/ 155006 h 196812"/>
                <a:gd name="connsiteX11" fmla="*/ 13108 w 188201"/>
                <a:gd name="connsiteY11" fmla="*/ 163292 h 196812"/>
                <a:gd name="connsiteX12" fmla="*/ 1297 w 188201"/>
                <a:gd name="connsiteY12" fmla="*/ 147005 h 196812"/>
                <a:gd name="connsiteX13" fmla="*/ 24157 w 188201"/>
                <a:gd name="connsiteY13" fmla="*/ 103571 h 196812"/>
                <a:gd name="connsiteX14" fmla="*/ 24157 w 188201"/>
                <a:gd name="connsiteY14" fmla="*/ 93093 h 196812"/>
                <a:gd name="connsiteX15" fmla="*/ 1392 w 188201"/>
                <a:gd name="connsiteY15" fmla="*/ 49659 h 196812"/>
                <a:gd name="connsiteX16" fmla="*/ 13204 w 188201"/>
                <a:gd name="connsiteY16" fmla="*/ 33371 h 196812"/>
                <a:gd name="connsiteX17" fmla="*/ 61590 w 188201"/>
                <a:gd name="connsiteY17" fmla="*/ 41753 h 196812"/>
                <a:gd name="connsiteX18" fmla="*/ 71497 w 188201"/>
                <a:gd name="connsiteY18" fmla="*/ 38515 h 196812"/>
                <a:gd name="connsiteX19" fmla="*/ 105787 w 188201"/>
                <a:gd name="connsiteY19" fmla="*/ 3463 h 196812"/>
                <a:gd name="connsiteX20" fmla="*/ 124837 w 188201"/>
                <a:gd name="connsiteY20" fmla="*/ 9654 h 196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88201" h="196812">
                  <a:moveTo>
                    <a:pt x="124837" y="9654"/>
                  </a:moveTo>
                  <a:lnTo>
                    <a:pt x="131885" y="58232"/>
                  </a:lnTo>
                  <a:cubicBezTo>
                    <a:pt x="132456" y="61851"/>
                    <a:pt x="134742" y="65090"/>
                    <a:pt x="137981" y="66709"/>
                  </a:cubicBezTo>
                  <a:lnTo>
                    <a:pt x="181987" y="88426"/>
                  </a:lnTo>
                  <a:cubicBezTo>
                    <a:pt x="190273" y="92522"/>
                    <a:pt x="190273" y="104428"/>
                    <a:pt x="181987" y="108524"/>
                  </a:cubicBezTo>
                  <a:lnTo>
                    <a:pt x="137981" y="130145"/>
                  </a:lnTo>
                  <a:cubicBezTo>
                    <a:pt x="134647" y="131765"/>
                    <a:pt x="132361" y="134908"/>
                    <a:pt x="131885" y="138623"/>
                  </a:cubicBezTo>
                  <a:lnTo>
                    <a:pt x="124741" y="187200"/>
                  </a:lnTo>
                  <a:cubicBezTo>
                    <a:pt x="123408" y="196439"/>
                    <a:pt x="112073" y="200059"/>
                    <a:pt x="105596" y="193391"/>
                  </a:cubicBezTo>
                  <a:lnTo>
                    <a:pt x="71401" y="158244"/>
                  </a:lnTo>
                  <a:cubicBezTo>
                    <a:pt x="68830" y="155577"/>
                    <a:pt x="65115" y="154434"/>
                    <a:pt x="61495" y="155006"/>
                  </a:cubicBezTo>
                  <a:lnTo>
                    <a:pt x="13108" y="163292"/>
                  </a:lnTo>
                  <a:cubicBezTo>
                    <a:pt x="3964" y="164816"/>
                    <a:pt x="-2989" y="155196"/>
                    <a:pt x="1297" y="147005"/>
                  </a:cubicBezTo>
                  <a:lnTo>
                    <a:pt x="24157" y="103571"/>
                  </a:lnTo>
                  <a:cubicBezTo>
                    <a:pt x="25872" y="100332"/>
                    <a:pt x="25872" y="96427"/>
                    <a:pt x="24157" y="93093"/>
                  </a:cubicBezTo>
                  <a:lnTo>
                    <a:pt x="1392" y="49659"/>
                  </a:lnTo>
                  <a:cubicBezTo>
                    <a:pt x="-2894" y="41468"/>
                    <a:pt x="4059" y="31847"/>
                    <a:pt x="13204" y="33371"/>
                  </a:cubicBezTo>
                  <a:lnTo>
                    <a:pt x="61590" y="41753"/>
                  </a:lnTo>
                  <a:cubicBezTo>
                    <a:pt x="65210" y="42420"/>
                    <a:pt x="68925" y="41182"/>
                    <a:pt x="71497" y="38515"/>
                  </a:cubicBezTo>
                  <a:lnTo>
                    <a:pt x="105787" y="3463"/>
                  </a:lnTo>
                  <a:cubicBezTo>
                    <a:pt x="112168" y="-3300"/>
                    <a:pt x="123503" y="415"/>
                    <a:pt x="124837" y="9654"/>
                  </a:cubicBezTo>
                  <a:close/>
                </a:path>
              </a:pathLst>
            </a:custGeom>
            <a:solidFill>
              <a:srgbClr val="DA5F3B"/>
            </a:solidFill>
            <a:ln w="19050" cap="flat">
              <a:solidFill>
                <a:srgbClr val="DA5F3B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思源黑体 CN Bold" panose="020B0800000000000000" charset="-122"/>
              </a:endParaRPr>
            </a:p>
          </p:txBody>
        </p:sp>
        <p:sp>
          <p:nvSpPr>
            <p:cNvPr id="40" name="文本框 179"/>
            <p:cNvSpPr txBox="1">
              <a:spLocks noChangeArrowheads="1"/>
            </p:cNvSpPr>
            <p:nvPr/>
          </p:nvSpPr>
          <p:spPr bwMode="auto">
            <a:xfrm flipH="1">
              <a:off x="5053" y="3660"/>
              <a:ext cx="2530" cy="17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66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  <a:sym typeface="Arial" panose="020B0604020202020204" pitchFamily="34" charset="0"/>
                </a:rPr>
                <a:t>3</a:t>
              </a:r>
            </a:p>
          </p:txBody>
        </p: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524000" y="625475"/>
            <a:ext cx="898525" cy="786130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939657" y="5480050"/>
            <a:ext cx="1567815" cy="13779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406257" y="3261360"/>
            <a:ext cx="2785745" cy="356108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0043160" y="0"/>
            <a:ext cx="2148840" cy="299974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672465" y="2538730"/>
            <a:ext cx="1244600" cy="1492250"/>
          </a:xfrm>
          <a:prstGeom prst="rect">
            <a:avLst/>
          </a:prstGeom>
        </p:spPr>
      </p:pic>
      <p:cxnSp>
        <p:nvCxnSpPr>
          <p:cNvPr id="12" name="直接连接符 11"/>
          <p:cNvCxnSpPr/>
          <p:nvPr/>
        </p:nvCxnSpPr>
        <p:spPr>
          <a:xfrm>
            <a:off x="4528185" y="3178810"/>
            <a:ext cx="3134995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图片 2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15955" y="5480050"/>
            <a:ext cx="1376680" cy="138938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635" y="5480050"/>
            <a:ext cx="1376680" cy="13893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59717" y="252095"/>
            <a:ext cx="11690985" cy="6376035"/>
            <a:chOff x="409" y="414"/>
            <a:chExt cx="18411" cy="10041"/>
          </a:xfrm>
        </p:grpSpPr>
        <p:grpSp>
          <p:nvGrpSpPr>
            <p:cNvPr id="10" name="组合 9"/>
            <p:cNvGrpSpPr/>
            <p:nvPr/>
          </p:nvGrpSpPr>
          <p:grpSpPr>
            <a:xfrm>
              <a:off x="409" y="414"/>
              <a:ext cx="18411" cy="10041"/>
              <a:chOff x="412" y="414"/>
              <a:chExt cx="18411" cy="10041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412" y="855"/>
                <a:ext cx="18411" cy="9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文本框 16"/>
              <p:cNvSpPr txBox="1"/>
              <p:nvPr/>
            </p:nvSpPr>
            <p:spPr>
              <a:xfrm>
                <a:off x="6240" y="414"/>
                <a:ext cx="6726" cy="727"/>
              </a:xfrm>
              <a:prstGeom prst="rect">
                <a:avLst/>
              </a:prstGeom>
              <a:solidFill>
                <a:srgbClr val="DA5F3B"/>
              </a:solidFill>
              <a:ln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zh-CN" altLang="en-US" sz="2400">
                    <a:solidFill>
                      <a:schemeClr val="bg1"/>
                    </a:solidFill>
                    <a:latin typeface="思源黑体 CN Bold"/>
                    <a:ea typeface="思源黑体 CN Bold" panose="020B0800000000000000" charset="-122"/>
                    <a:cs typeface="思源黑体 CN Bold" panose="020B0800000000000000" charset="-122"/>
                    <a:sym typeface="思源黑体 CN Bold"/>
                  </a:rPr>
                  <a:t>用什么态度支持孩子爱上学习？</a:t>
                </a:r>
              </a:p>
            </p:txBody>
          </p:sp>
        </p:grpSp>
        <p:pic>
          <p:nvPicPr>
            <p:cNvPr id="20" name="图片 19" descr="2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71" y="414"/>
              <a:ext cx="1510" cy="1930"/>
            </a:xfrm>
            <a:prstGeom prst="rect">
              <a:avLst/>
            </a:prstGeom>
          </p:spPr>
        </p:pic>
        <p:pic>
          <p:nvPicPr>
            <p:cNvPr id="24" name="图片 23" descr="14 (33)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652" y="8267"/>
              <a:ext cx="2168" cy="2188"/>
            </a:xfrm>
            <a:prstGeom prst="rect">
              <a:avLst/>
            </a:prstGeom>
          </p:spPr>
        </p:pic>
      </p:grpSp>
      <p:sp>
        <p:nvSpPr>
          <p:cNvPr id="15" name="矩形 14"/>
          <p:cNvSpPr/>
          <p:nvPr/>
        </p:nvSpPr>
        <p:spPr>
          <a:xfrm>
            <a:off x="5761302" y="2246351"/>
            <a:ext cx="4990285" cy="164051"/>
          </a:xfrm>
          <a:prstGeom prst="rect">
            <a:avLst/>
          </a:prstGeom>
          <a:solidFill>
            <a:srgbClr val="FFC9A4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9" name="矩形: 单圆角 2"/>
          <p:cNvSpPr/>
          <p:nvPr/>
        </p:nvSpPr>
        <p:spPr>
          <a:xfrm>
            <a:off x="5446630" y="1647386"/>
            <a:ext cx="6096001" cy="3942415"/>
          </a:xfrm>
          <a:custGeom>
            <a:avLst/>
            <a:gdLst/>
            <a:ahLst/>
            <a:cxnLst/>
            <a:rect l="0" t="0" r="0" b="0"/>
            <a:pathLst>
              <a:path w="6096001" h="3942415">
                <a:moveTo>
                  <a:pt x="0" y="0"/>
                </a:moveTo>
                <a:lnTo>
                  <a:pt x="5438918" y="0"/>
                </a:lnTo>
                <a:cubicBezTo>
                  <a:pt x="5801814" y="0"/>
                  <a:pt x="6096000" y="294186"/>
                  <a:pt x="6096000" y="657082"/>
                </a:cubicBezTo>
                <a:lnTo>
                  <a:pt x="6096000" y="3942414"/>
                </a:lnTo>
              </a:path>
            </a:pathLst>
          </a:custGeom>
          <a:noFill/>
          <a:ln w="19050">
            <a:solidFill>
              <a:srgbClr val="3765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思源黑体 CN Bold" panose="020B0800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761301" y="1881265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2400">
                <a:solidFill>
                  <a:schemeClr val="bg1"/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>
                <a:solidFill>
                  <a:srgbClr val="3765AB"/>
                </a:solidFill>
                <a:latin typeface="思源黑体 CN Bold"/>
                <a:ea typeface="思源黑体 CN Bold" panose="020B0800000000000000" charset="-122"/>
              </a:rPr>
              <a:t>放大对“学习”的理解，生活即学习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761302" y="2773368"/>
            <a:ext cx="546797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>
                <a:effectLst/>
                <a:latin typeface="思源黑体 CN Bold"/>
                <a:ea typeface="思源黑体 CN Bold" panose="020B0800000000000000" charset="-122"/>
              </a:rPr>
              <a:t>孩子不仅在学校是学习，在家中的每时每刻都在学习。他听到的声音、闻到的味道、感受到的温度、拥有的资源、体验过的事情、日常作息安排、遇到困难解决问题的态度等都是学习。家长能创造的是让孩子拥有安全、温暖、有欣赏、有品质、有规则界限的生活。</a:t>
            </a:r>
          </a:p>
        </p:txBody>
      </p:sp>
      <p:cxnSp>
        <p:nvCxnSpPr>
          <p:cNvPr id="19" name="直接连接符 18"/>
          <p:cNvCxnSpPr/>
          <p:nvPr/>
        </p:nvCxnSpPr>
        <p:spPr>
          <a:xfrm flipH="1">
            <a:off x="5522455" y="5588133"/>
            <a:ext cx="2733988" cy="0"/>
          </a:xfrm>
          <a:prstGeom prst="line">
            <a:avLst/>
          </a:prstGeom>
          <a:ln w="19050">
            <a:solidFill>
              <a:srgbClr val="376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任意多边形: 形状 21"/>
          <p:cNvSpPr/>
          <p:nvPr/>
        </p:nvSpPr>
        <p:spPr>
          <a:xfrm rot="16200000" flipH="1">
            <a:off x="8722961" y="5477995"/>
            <a:ext cx="181751" cy="181752"/>
          </a:xfrm>
          <a:custGeom>
            <a:avLst/>
            <a:gdLst>
              <a:gd name="connsiteX0" fmla="*/ 62960 w 119252"/>
              <a:gd name="connsiteY0" fmla="*/ 119253 h 119253"/>
              <a:gd name="connsiteX1" fmla="*/ 56293 w 119252"/>
              <a:gd name="connsiteY1" fmla="*/ 119253 h 119253"/>
              <a:gd name="connsiteX2" fmla="*/ 0 w 119252"/>
              <a:gd name="connsiteY2" fmla="*/ 62960 h 119253"/>
              <a:gd name="connsiteX3" fmla="*/ 0 w 119252"/>
              <a:gd name="connsiteY3" fmla="*/ 56293 h 119253"/>
              <a:gd name="connsiteX4" fmla="*/ 56293 w 119252"/>
              <a:gd name="connsiteY4" fmla="*/ 0 h 119253"/>
              <a:gd name="connsiteX5" fmla="*/ 62960 w 119252"/>
              <a:gd name="connsiteY5" fmla="*/ 0 h 119253"/>
              <a:gd name="connsiteX6" fmla="*/ 119253 w 119252"/>
              <a:gd name="connsiteY6" fmla="*/ 56293 h 119253"/>
              <a:gd name="connsiteX7" fmla="*/ 119253 w 119252"/>
              <a:gd name="connsiteY7" fmla="*/ 62960 h 119253"/>
              <a:gd name="connsiteX8" fmla="*/ 62960 w 119252"/>
              <a:gd name="connsiteY8" fmla="*/ 119253 h 119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252" h="119253">
                <a:moveTo>
                  <a:pt x="62960" y="119253"/>
                </a:moveTo>
                <a:lnTo>
                  <a:pt x="56293" y="119253"/>
                </a:lnTo>
                <a:cubicBezTo>
                  <a:pt x="25241" y="119253"/>
                  <a:pt x="0" y="94012"/>
                  <a:pt x="0" y="62960"/>
                </a:cubicBezTo>
                <a:lnTo>
                  <a:pt x="0" y="56293"/>
                </a:lnTo>
                <a:cubicBezTo>
                  <a:pt x="0" y="25241"/>
                  <a:pt x="25241" y="0"/>
                  <a:pt x="56293" y="0"/>
                </a:cubicBezTo>
                <a:lnTo>
                  <a:pt x="62960" y="0"/>
                </a:lnTo>
                <a:cubicBezTo>
                  <a:pt x="94012" y="0"/>
                  <a:pt x="119253" y="25241"/>
                  <a:pt x="119253" y="56293"/>
                </a:cubicBezTo>
                <a:lnTo>
                  <a:pt x="119253" y="62960"/>
                </a:lnTo>
                <a:cubicBezTo>
                  <a:pt x="119253" y="94012"/>
                  <a:pt x="94012" y="119253"/>
                  <a:pt x="62960" y="119253"/>
                </a:cubicBezTo>
                <a:close/>
              </a:path>
            </a:pathLst>
          </a:custGeom>
          <a:noFill/>
          <a:ln w="19050" cap="flat">
            <a:solidFill>
              <a:srgbClr val="3765AB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思源黑体 CN Bold" panose="020B0800000000000000" charset="-122"/>
            </a:endParaRPr>
          </a:p>
        </p:txBody>
      </p:sp>
      <p:cxnSp>
        <p:nvCxnSpPr>
          <p:cNvPr id="23" name="直接连接符 22"/>
          <p:cNvCxnSpPr/>
          <p:nvPr/>
        </p:nvCxnSpPr>
        <p:spPr>
          <a:xfrm flipH="1">
            <a:off x="9371226" y="5588133"/>
            <a:ext cx="2171405" cy="0"/>
          </a:xfrm>
          <a:prstGeom prst="line">
            <a:avLst/>
          </a:prstGeom>
          <a:ln w="19050">
            <a:solidFill>
              <a:srgbClr val="376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图片 1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9851" y="1800860"/>
            <a:ext cx="3787140" cy="37871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1" animBg="1"/>
      <p:bldP spid="7" grpId="2"/>
      <p:bldP spid="8" grpId="3"/>
      <p:bldP spid="22" grpId="4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259717" y="252095"/>
            <a:ext cx="11690985" cy="6376035"/>
            <a:chOff x="409" y="414"/>
            <a:chExt cx="18411" cy="10041"/>
          </a:xfrm>
        </p:grpSpPr>
        <p:grpSp>
          <p:nvGrpSpPr>
            <p:cNvPr id="2" name="组合 1"/>
            <p:cNvGrpSpPr/>
            <p:nvPr/>
          </p:nvGrpSpPr>
          <p:grpSpPr>
            <a:xfrm>
              <a:off x="409" y="414"/>
              <a:ext cx="18411" cy="10041"/>
              <a:chOff x="412" y="414"/>
              <a:chExt cx="18411" cy="10041"/>
            </a:xfrm>
          </p:grpSpPr>
          <p:sp>
            <p:nvSpPr>
              <p:cNvPr id="15" name="矩形 14"/>
              <p:cNvSpPr/>
              <p:nvPr/>
            </p:nvSpPr>
            <p:spPr>
              <a:xfrm>
                <a:off x="412" y="855"/>
                <a:ext cx="18411" cy="9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文本框 16"/>
              <p:cNvSpPr txBox="1"/>
              <p:nvPr/>
            </p:nvSpPr>
            <p:spPr>
              <a:xfrm>
                <a:off x="6240" y="414"/>
                <a:ext cx="6726" cy="727"/>
              </a:xfrm>
              <a:prstGeom prst="rect">
                <a:avLst/>
              </a:prstGeom>
              <a:solidFill>
                <a:srgbClr val="DA5F3B"/>
              </a:solidFill>
              <a:ln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zh-CN" altLang="en-US" sz="2400">
                    <a:solidFill>
                      <a:schemeClr val="bg1"/>
                    </a:solidFill>
                    <a:latin typeface="思源黑体 CN Bold"/>
                    <a:ea typeface="思源黑体 CN Bold" panose="020B0800000000000000" charset="-122"/>
                    <a:cs typeface="思源黑体 CN Bold" panose="020B0800000000000000" charset="-122"/>
                    <a:sym typeface="思源黑体 CN Bold"/>
                  </a:rPr>
                  <a:t>用什么态度支持孩子爱上学习？</a:t>
                </a:r>
              </a:p>
            </p:txBody>
          </p:sp>
        </p:grpSp>
        <p:pic>
          <p:nvPicPr>
            <p:cNvPr id="17" name="图片 16" descr="2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71" y="414"/>
              <a:ext cx="1510" cy="1930"/>
            </a:xfrm>
            <a:prstGeom prst="rect">
              <a:avLst/>
            </a:prstGeom>
          </p:spPr>
        </p:pic>
        <p:pic>
          <p:nvPicPr>
            <p:cNvPr id="24" name="图片 23" descr="14 (33)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652" y="8267"/>
              <a:ext cx="2168" cy="2188"/>
            </a:xfrm>
            <a:prstGeom prst="rect">
              <a:avLst/>
            </a:prstGeom>
          </p:spPr>
        </p:pic>
      </p:grpSp>
      <p:sp>
        <p:nvSpPr>
          <p:cNvPr id="4" name="文本框 3"/>
          <p:cNvSpPr txBox="1"/>
          <p:nvPr/>
        </p:nvSpPr>
        <p:spPr>
          <a:xfrm>
            <a:off x="5422902" y="2999754"/>
            <a:ext cx="546797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>
                <a:latin typeface="思源黑体 CN Bold"/>
                <a:ea typeface="思源黑体 CN Bold" panose="020B0800000000000000" charset="-122"/>
              </a:rPr>
              <a:t>每个孩子都是不同的，如先天的气质类型、自控状态、智力发展状态、学习类型是不同的。比如有的孩子偏视觉型，有画面就容易记得住；有的是偏听觉型的，听声音就能学得好；有的是动觉型的，在体验中学习更容易记得住。同时，孩子在不同的年龄段学习方式也是不同的，家长要仔细观察和了解，并随着孩子的成长调整支持学习的方式。</a:t>
            </a:r>
          </a:p>
        </p:txBody>
      </p:sp>
      <p:sp>
        <p:nvSpPr>
          <p:cNvPr id="3" name="矩形 2"/>
          <p:cNvSpPr/>
          <p:nvPr/>
        </p:nvSpPr>
        <p:spPr>
          <a:xfrm>
            <a:off x="5422900" y="2472737"/>
            <a:ext cx="4990285" cy="164051"/>
          </a:xfrm>
          <a:prstGeom prst="rect">
            <a:avLst/>
          </a:prstGeom>
          <a:solidFill>
            <a:srgbClr val="FFC9A4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422900" y="2107651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2400">
                <a:solidFill>
                  <a:schemeClr val="bg1"/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>
                <a:solidFill>
                  <a:srgbClr val="3765AB"/>
                </a:solidFill>
                <a:latin typeface="思源黑体 CN Bold"/>
                <a:ea typeface="思源黑体 CN Bold" panose="020B0800000000000000" charset="-122"/>
              </a:rPr>
              <a:t>观察孩子，接纳孩子与他人的不同</a:t>
            </a:r>
          </a:p>
        </p:txBody>
      </p:sp>
      <p:sp>
        <p:nvSpPr>
          <p:cNvPr id="14" name="矩形: 单圆角 2"/>
          <p:cNvSpPr/>
          <p:nvPr/>
        </p:nvSpPr>
        <p:spPr>
          <a:xfrm>
            <a:off x="5446630" y="1647386"/>
            <a:ext cx="6096001" cy="3942415"/>
          </a:xfrm>
          <a:custGeom>
            <a:avLst/>
            <a:gdLst/>
            <a:ahLst/>
            <a:cxnLst/>
            <a:rect l="0" t="0" r="0" b="0"/>
            <a:pathLst>
              <a:path w="6096001" h="3942415">
                <a:moveTo>
                  <a:pt x="0" y="0"/>
                </a:moveTo>
                <a:lnTo>
                  <a:pt x="5438918" y="0"/>
                </a:lnTo>
                <a:cubicBezTo>
                  <a:pt x="5801814" y="0"/>
                  <a:pt x="6096000" y="294186"/>
                  <a:pt x="6096000" y="657082"/>
                </a:cubicBezTo>
                <a:lnTo>
                  <a:pt x="6096000" y="3942414"/>
                </a:lnTo>
              </a:path>
            </a:pathLst>
          </a:custGeom>
          <a:noFill/>
          <a:ln w="19050">
            <a:solidFill>
              <a:srgbClr val="3765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思源黑体 CN Bold" panose="020B0800000000000000" charset="-122"/>
            </a:endParaRPr>
          </a:p>
        </p:txBody>
      </p:sp>
      <p:cxnSp>
        <p:nvCxnSpPr>
          <p:cNvPr id="18" name="直接连接符 17"/>
          <p:cNvCxnSpPr/>
          <p:nvPr/>
        </p:nvCxnSpPr>
        <p:spPr>
          <a:xfrm flipH="1">
            <a:off x="5522455" y="5588133"/>
            <a:ext cx="2733988" cy="0"/>
          </a:xfrm>
          <a:prstGeom prst="line">
            <a:avLst/>
          </a:prstGeom>
          <a:ln w="28575">
            <a:solidFill>
              <a:srgbClr val="376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任意多边形: 形状 18"/>
          <p:cNvSpPr/>
          <p:nvPr/>
        </p:nvSpPr>
        <p:spPr>
          <a:xfrm rot="16200000" flipH="1">
            <a:off x="8722961" y="5477995"/>
            <a:ext cx="181751" cy="181752"/>
          </a:xfrm>
          <a:custGeom>
            <a:avLst/>
            <a:gdLst>
              <a:gd name="connsiteX0" fmla="*/ 62960 w 119252"/>
              <a:gd name="connsiteY0" fmla="*/ 119253 h 119253"/>
              <a:gd name="connsiteX1" fmla="*/ 56293 w 119252"/>
              <a:gd name="connsiteY1" fmla="*/ 119253 h 119253"/>
              <a:gd name="connsiteX2" fmla="*/ 0 w 119252"/>
              <a:gd name="connsiteY2" fmla="*/ 62960 h 119253"/>
              <a:gd name="connsiteX3" fmla="*/ 0 w 119252"/>
              <a:gd name="connsiteY3" fmla="*/ 56293 h 119253"/>
              <a:gd name="connsiteX4" fmla="*/ 56293 w 119252"/>
              <a:gd name="connsiteY4" fmla="*/ 0 h 119253"/>
              <a:gd name="connsiteX5" fmla="*/ 62960 w 119252"/>
              <a:gd name="connsiteY5" fmla="*/ 0 h 119253"/>
              <a:gd name="connsiteX6" fmla="*/ 119253 w 119252"/>
              <a:gd name="connsiteY6" fmla="*/ 56293 h 119253"/>
              <a:gd name="connsiteX7" fmla="*/ 119253 w 119252"/>
              <a:gd name="connsiteY7" fmla="*/ 62960 h 119253"/>
              <a:gd name="connsiteX8" fmla="*/ 62960 w 119252"/>
              <a:gd name="connsiteY8" fmla="*/ 119253 h 119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252" h="119253">
                <a:moveTo>
                  <a:pt x="62960" y="119253"/>
                </a:moveTo>
                <a:lnTo>
                  <a:pt x="56293" y="119253"/>
                </a:lnTo>
                <a:cubicBezTo>
                  <a:pt x="25241" y="119253"/>
                  <a:pt x="0" y="94012"/>
                  <a:pt x="0" y="62960"/>
                </a:cubicBezTo>
                <a:lnTo>
                  <a:pt x="0" y="56293"/>
                </a:lnTo>
                <a:cubicBezTo>
                  <a:pt x="0" y="25241"/>
                  <a:pt x="25241" y="0"/>
                  <a:pt x="56293" y="0"/>
                </a:cubicBezTo>
                <a:lnTo>
                  <a:pt x="62960" y="0"/>
                </a:lnTo>
                <a:cubicBezTo>
                  <a:pt x="94012" y="0"/>
                  <a:pt x="119253" y="25241"/>
                  <a:pt x="119253" y="56293"/>
                </a:cubicBezTo>
                <a:lnTo>
                  <a:pt x="119253" y="62960"/>
                </a:lnTo>
                <a:cubicBezTo>
                  <a:pt x="119253" y="94012"/>
                  <a:pt x="94012" y="119253"/>
                  <a:pt x="62960" y="119253"/>
                </a:cubicBezTo>
                <a:close/>
              </a:path>
            </a:pathLst>
          </a:custGeom>
          <a:noFill/>
          <a:ln w="19050" cap="flat">
            <a:solidFill>
              <a:srgbClr val="3765AB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思源黑体 CN Bold" panose="020B0800000000000000" charset="-122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9371226" y="5588133"/>
            <a:ext cx="2171405" cy="0"/>
          </a:xfrm>
          <a:prstGeom prst="line">
            <a:avLst/>
          </a:prstGeom>
          <a:ln w="28575">
            <a:solidFill>
              <a:srgbClr val="3765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图片 2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0781" y="1277622"/>
            <a:ext cx="3121025" cy="46818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1" animBg="1"/>
      <p:bldP spid="7" grpId="2"/>
      <p:bldP spid="14" grpId="3" animBg="1"/>
      <p:bldP spid="19" grpId="4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0284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07112"/>
            <a:ext cx="12192000" cy="5851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4211" y="381002"/>
            <a:ext cx="2359660" cy="353885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0043795" y="0"/>
            <a:ext cx="2148840" cy="29997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V="1">
            <a:off x="6830695" y="3193417"/>
            <a:ext cx="4805680" cy="366458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5" y="4627245"/>
            <a:ext cx="12192000" cy="2231390"/>
          </a:xfrm>
          <a:prstGeom prst="rect">
            <a:avLst/>
          </a:prstGeom>
        </p:spPr>
      </p:pic>
      <p:sp>
        <p:nvSpPr>
          <p:cNvPr id="4" name="文本框 179"/>
          <p:cNvSpPr txBox="1">
            <a:spLocks noChangeArrowheads="1"/>
          </p:cNvSpPr>
          <p:nvPr/>
        </p:nvSpPr>
        <p:spPr bwMode="auto">
          <a:xfrm flipH="1">
            <a:off x="1714947" y="1698797"/>
            <a:ext cx="3745148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Arial" panose="020B0604020202020204" pitchFamily="34" charset="0"/>
              </a:rPr>
              <a:t>CONTENTS</a:t>
            </a:r>
          </a:p>
        </p:txBody>
      </p:sp>
      <p:sp>
        <p:nvSpPr>
          <p:cNvPr id="54" name="文本框 18"/>
          <p:cNvSpPr txBox="1"/>
          <p:nvPr/>
        </p:nvSpPr>
        <p:spPr>
          <a:xfrm>
            <a:off x="2781936" y="4574541"/>
            <a:ext cx="5114925" cy="523220"/>
          </a:xfrm>
          <a:prstGeom prst="rect">
            <a:avLst/>
          </a:prstGeom>
          <a:solidFill>
            <a:srgbClr val="3765AB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096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280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思源黑体 CN Bold"/>
                <a:ea typeface="思源黑体 CN Bold" panose="020B0800000000000000" charset="-122"/>
                <a:cs typeface="+mn-ea"/>
                <a:sym typeface="思源黑体 CN Bold"/>
              </a:rPr>
              <a:t>用什么态度支持孩子爱上学习？</a:t>
            </a:r>
          </a:p>
        </p:txBody>
      </p:sp>
      <p:sp>
        <p:nvSpPr>
          <p:cNvPr id="12" name="文本框 179"/>
          <p:cNvSpPr txBox="1">
            <a:spLocks noChangeArrowheads="1"/>
          </p:cNvSpPr>
          <p:nvPr/>
        </p:nvSpPr>
        <p:spPr bwMode="auto">
          <a:xfrm flipH="1">
            <a:off x="1240979" y="4406614"/>
            <a:ext cx="1606551" cy="1108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6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Arial" panose="020B0604020202020204" pitchFamily="34" charset="0"/>
              </a:rPr>
              <a:t>3.</a:t>
            </a:r>
          </a:p>
        </p:txBody>
      </p:sp>
      <p:sp>
        <p:nvSpPr>
          <p:cNvPr id="55" name="文本框 23"/>
          <p:cNvSpPr txBox="1"/>
          <p:nvPr/>
        </p:nvSpPr>
        <p:spPr>
          <a:xfrm>
            <a:off x="2781936" y="3443318"/>
            <a:ext cx="4501515" cy="523220"/>
          </a:xfrm>
          <a:prstGeom prst="rect">
            <a:avLst/>
          </a:prstGeom>
          <a:solidFill>
            <a:srgbClr val="3765AB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096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280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思源黑体 CN Bold"/>
                <a:ea typeface="思源黑体 CN Bold" panose="020B0800000000000000" charset="-122"/>
                <a:cs typeface="+mn-ea"/>
                <a:sym typeface="思源黑体 CN Bold"/>
              </a:rPr>
              <a:t>如何帮孩子找回学习动力？</a:t>
            </a:r>
          </a:p>
        </p:txBody>
      </p:sp>
      <p:sp>
        <p:nvSpPr>
          <p:cNvPr id="11" name="文本框 179"/>
          <p:cNvSpPr txBox="1">
            <a:spLocks noChangeArrowheads="1"/>
          </p:cNvSpPr>
          <p:nvPr/>
        </p:nvSpPr>
        <p:spPr bwMode="auto">
          <a:xfrm flipH="1">
            <a:off x="1240979" y="3275677"/>
            <a:ext cx="1606551" cy="1108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6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Arial" panose="020B0604020202020204" pitchFamily="34" charset="0"/>
              </a:rPr>
              <a:t>2.</a:t>
            </a:r>
          </a:p>
        </p:txBody>
      </p:sp>
      <p:sp>
        <p:nvSpPr>
          <p:cNvPr id="53" name="文本框 16"/>
          <p:cNvSpPr txBox="1"/>
          <p:nvPr/>
        </p:nvSpPr>
        <p:spPr>
          <a:xfrm>
            <a:off x="2781935" y="2312036"/>
            <a:ext cx="4502151" cy="523220"/>
          </a:xfrm>
          <a:prstGeom prst="rect">
            <a:avLst/>
          </a:prstGeom>
          <a:solidFill>
            <a:srgbClr val="3765AB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思源黑体 CN Bold"/>
              </a:rPr>
              <a:t>孩子为什么丧失了动力？</a:t>
            </a:r>
          </a:p>
        </p:txBody>
      </p:sp>
      <p:sp>
        <p:nvSpPr>
          <p:cNvPr id="10" name="文本框 179"/>
          <p:cNvSpPr txBox="1">
            <a:spLocks noChangeArrowheads="1"/>
          </p:cNvSpPr>
          <p:nvPr/>
        </p:nvSpPr>
        <p:spPr bwMode="auto">
          <a:xfrm flipH="1">
            <a:off x="1240979" y="2144109"/>
            <a:ext cx="1606551" cy="1108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66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Arial" panose="020B0604020202020204" pitchFamily="34" charset="0"/>
              </a:rPr>
              <a:t>1.</a:t>
            </a:r>
          </a:p>
        </p:txBody>
      </p:sp>
      <p:sp>
        <p:nvSpPr>
          <p:cNvPr id="2" name="文本框 18"/>
          <p:cNvSpPr txBox="1"/>
          <p:nvPr/>
        </p:nvSpPr>
        <p:spPr>
          <a:xfrm>
            <a:off x="2794643" y="5167613"/>
            <a:ext cx="34928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1200">
                <a:latin typeface="HarmonyOS Sans SC Medium" panose="00000600000000000000" charset="-122"/>
                <a:ea typeface="HarmonyOS Sans SC Medium" panose="00000600000000000000" charset="-122"/>
                <a:cs typeface="HarmonyOS Sans SC Medium" panose="00000600000000000000" charset="-122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>
                <a:solidFill>
                  <a:schemeClr val="bg1"/>
                </a:solidFill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思源黑体 CN Bold"/>
              </a:rPr>
              <a:t>ADD A SIMPLE DESCRIPTION HERE </a:t>
            </a:r>
          </a:p>
        </p:txBody>
      </p:sp>
      <p:sp>
        <p:nvSpPr>
          <p:cNvPr id="5" name="文本框 23"/>
          <p:cNvSpPr txBox="1"/>
          <p:nvPr/>
        </p:nvSpPr>
        <p:spPr>
          <a:xfrm>
            <a:off x="2794644" y="4006967"/>
            <a:ext cx="46303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1200">
                <a:latin typeface="HarmonyOS Sans SC Medium" panose="00000600000000000000" charset="-122"/>
                <a:ea typeface="HarmonyOS Sans SC Medium" panose="00000600000000000000" charset="-122"/>
                <a:cs typeface="HarmonyOS Sans SC Medium" panose="00000600000000000000" charset="-122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>
                <a:solidFill>
                  <a:schemeClr val="bg1"/>
                </a:solidFill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思源黑体 CN Bold"/>
              </a:rPr>
              <a:t>ADD A SIMPLE DESCRIPTION HERE </a:t>
            </a:r>
          </a:p>
        </p:txBody>
      </p:sp>
      <p:sp>
        <p:nvSpPr>
          <p:cNvPr id="6" name="文本框 16"/>
          <p:cNvSpPr txBox="1"/>
          <p:nvPr/>
        </p:nvSpPr>
        <p:spPr>
          <a:xfrm>
            <a:off x="2847349" y="2916806"/>
            <a:ext cx="34928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1200">
                <a:latin typeface="HarmonyOS Sans SC Medium" panose="00000600000000000000" charset="-122"/>
                <a:ea typeface="HarmonyOS Sans SC Medium" panose="00000600000000000000" charset="-122"/>
                <a:cs typeface="HarmonyOS Sans SC Medium" panose="00000600000000000000" charset="-122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>
                <a:solidFill>
                  <a:schemeClr val="bg1"/>
                </a:solidFill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思源黑体 CN Bold"/>
              </a:rPr>
              <a:t>ADD A SIMPLE DESCRIPTION HERE</a:t>
            </a: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1240791" y="-15875"/>
            <a:ext cx="0" cy="4510405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组合 19"/>
          <p:cNvGrpSpPr/>
          <p:nvPr/>
        </p:nvGrpSpPr>
        <p:grpSpPr>
          <a:xfrm>
            <a:off x="1567815" y="521970"/>
            <a:ext cx="3477260" cy="1198880"/>
            <a:chOff x="3512" y="1442"/>
            <a:chExt cx="5476" cy="1888"/>
          </a:xfrm>
        </p:grpSpPr>
        <p:sp>
          <p:nvSpPr>
            <p:cNvPr id="51" name="文本框 66"/>
            <p:cNvSpPr txBox="1">
              <a:spLocks noChangeArrowheads="1"/>
            </p:cNvSpPr>
            <p:nvPr/>
          </p:nvSpPr>
          <p:spPr bwMode="auto">
            <a:xfrm>
              <a:off x="3512" y="1442"/>
              <a:ext cx="5477" cy="1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7200" noProof="0">
                  <a:ln w="69850">
                    <a:solidFill>
                      <a:schemeClr val="bg1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  <a:sym typeface="思源黑体 CN Bold"/>
                </a:rPr>
                <a:t>目 录</a:t>
              </a:r>
              <a:endParaRPr kumimoji="0" lang="en-US" altLang="zh-CN" sz="7200" b="0" i="0" u="none" strike="noStrike" kern="1200" cap="none" spc="0" normalizeH="0" baseline="0" noProof="0">
                <a:ln w="6985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思源黑体 CN Bold"/>
              </a:endParaRPr>
            </a:p>
          </p:txBody>
        </p:sp>
        <p:sp>
          <p:nvSpPr>
            <p:cNvPr id="19" name="文本框 66"/>
            <p:cNvSpPr txBox="1">
              <a:spLocks noChangeArrowheads="1"/>
            </p:cNvSpPr>
            <p:nvPr/>
          </p:nvSpPr>
          <p:spPr bwMode="auto">
            <a:xfrm>
              <a:off x="3512" y="1442"/>
              <a:ext cx="5477" cy="1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7200" noProof="0">
                  <a:ln>
                    <a:noFill/>
                  </a:ln>
                  <a:solidFill>
                    <a:srgbClr val="3765AB"/>
                  </a:solidFill>
                  <a:effectLst/>
                  <a:uLnTx/>
                  <a:uFillTx/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  <a:sym typeface="思源黑体 CN Bold"/>
                </a:rPr>
                <a:t>目 录</a:t>
              </a:r>
              <a:endParaRPr kumimoji="0" lang="en-US" altLang="zh-CN" sz="7200" b="0" i="0" u="none" strike="noStrike" kern="1200" cap="none" spc="0" normalizeH="0" baseline="0" noProof="0">
                <a:ln>
                  <a:noFill/>
                </a:ln>
                <a:solidFill>
                  <a:srgbClr val="3765AB"/>
                </a:solidFill>
                <a:effectLst/>
                <a:uLnTx/>
                <a:uFillTx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思源黑体 CN Bold"/>
              </a:endParaRPr>
            </a:p>
          </p:txBody>
        </p:sp>
      </p:grpSp>
      <p:sp>
        <p:nvSpPr>
          <p:cNvPr id="22" name="椭圆 21"/>
          <p:cNvSpPr/>
          <p:nvPr/>
        </p:nvSpPr>
        <p:spPr>
          <a:xfrm>
            <a:off x="1164591" y="3443605"/>
            <a:ext cx="152400" cy="152400"/>
          </a:xfrm>
          <a:prstGeom prst="ellipse">
            <a:avLst/>
          </a:prstGeom>
          <a:solidFill>
            <a:schemeClr val="bg1"/>
          </a:solidFill>
          <a:ln w="34925">
            <a:solidFill>
              <a:srgbClr val="3765AB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629650" y="2268857"/>
            <a:ext cx="3562351" cy="4553585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425056" y="5444490"/>
            <a:ext cx="1567815" cy="1377950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925686" y="6165215"/>
            <a:ext cx="2266951" cy="69342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635" y="5468620"/>
            <a:ext cx="1376680" cy="13893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图片 2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3575" y="381002"/>
            <a:ext cx="2359660" cy="353885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0043160" y="0"/>
            <a:ext cx="2148840" cy="29997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V="1">
            <a:off x="7386320" y="3194687"/>
            <a:ext cx="4805680" cy="3664585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07112"/>
            <a:ext cx="12192000" cy="585152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5" y="4627245"/>
            <a:ext cx="12192000" cy="2231390"/>
          </a:xfrm>
          <a:prstGeom prst="rect">
            <a:avLst/>
          </a:prstGeom>
        </p:spPr>
      </p:pic>
      <p:sp>
        <p:nvSpPr>
          <p:cNvPr id="15" name="直角三角形 14"/>
          <p:cNvSpPr/>
          <p:nvPr/>
        </p:nvSpPr>
        <p:spPr>
          <a:xfrm flipH="1" flipV="1">
            <a:off x="8278285" y="4844016"/>
            <a:ext cx="379635" cy="365477"/>
          </a:xfrm>
          <a:prstGeom prst="rtTriangle">
            <a:avLst/>
          </a:prstGeom>
          <a:solidFill>
            <a:srgbClr val="CC5B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思源黑体 CN Bold" panose="020B0800000000000000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969255" y="634443"/>
            <a:ext cx="2175180" cy="1465694"/>
            <a:chOff x="1160" y="2640"/>
            <a:chExt cx="2737" cy="1844"/>
          </a:xfrm>
        </p:grpSpPr>
        <p:sp>
          <p:nvSpPr>
            <p:cNvPr id="4" name="文本框 16"/>
            <p:cNvSpPr txBox="1"/>
            <p:nvPr/>
          </p:nvSpPr>
          <p:spPr>
            <a:xfrm>
              <a:off x="1234" y="2640"/>
              <a:ext cx="2588" cy="11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5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  <a:sym typeface="思源黑体 CN Bold"/>
                </a:rPr>
                <a:t>前言</a:t>
              </a:r>
            </a:p>
          </p:txBody>
        </p:sp>
        <p:sp>
          <p:nvSpPr>
            <p:cNvPr id="5" name="文本框 16"/>
            <p:cNvSpPr txBox="1"/>
            <p:nvPr/>
          </p:nvSpPr>
          <p:spPr>
            <a:xfrm>
              <a:off x="1160" y="3827"/>
              <a:ext cx="2737" cy="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1200">
                  <a:latin typeface="HarmonyOS Sans SC Medium" panose="00000600000000000000" charset="-122"/>
                  <a:ea typeface="HarmonyOS Sans SC Medium" panose="00000600000000000000" charset="-122"/>
                  <a:cs typeface="HarmonyOS Sans SC Medium" panose="00000600000000000000" charset="-122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800">
                  <a:solidFill>
                    <a:schemeClr val="bg1"/>
                  </a:solidFill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  <a:sym typeface="思源黑体 CN Bold"/>
                </a:rPr>
                <a:t>PREFACE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05791" y="2439035"/>
            <a:ext cx="8249920" cy="1144905"/>
            <a:chOff x="1059" y="3543"/>
            <a:chExt cx="12992" cy="1803"/>
          </a:xfrm>
        </p:grpSpPr>
        <p:sp>
          <p:nvSpPr>
            <p:cNvPr id="11" name="矩形: 圆角 10"/>
            <p:cNvSpPr/>
            <p:nvPr/>
          </p:nvSpPr>
          <p:spPr>
            <a:xfrm>
              <a:off x="1059" y="3543"/>
              <a:ext cx="12992" cy="1803"/>
            </a:xfrm>
            <a:prstGeom prst="roundRect">
              <a:avLst>
                <a:gd name="adj" fmla="val 50000"/>
              </a:avLst>
            </a:prstGeom>
            <a:solidFill>
              <a:srgbClr val="3765A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43C1B4"/>
                </a:solidFill>
                <a:cs typeface="思源黑体 CN Bold" panose="020B0800000000000000" charset="-122"/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969" y="3686"/>
              <a:ext cx="11173" cy="15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lvl="0" algn="ctr">
                <a:lnSpc>
                  <a:spcPct val="150000"/>
                </a:lnSpc>
                <a:buClrTx/>
                <a:buSzTx/>
                <a:buFontTx/>
                <a:defRPr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HarmonyOS Sans SC Medium" panose="00000600000000000000" charset="-122"/>
                  <a:ea typeface="HarmonyOS Sans SC Medium" panose="00000600000000000000" charset="-122"/>
                  <a:cs typeface="+mn-ea"/>
                </a:defRPr>
              </a:lvl1pPr>
            </a:lstStyle>
            <a:p>
              <a:pPr algn="l"/>
              <a:r>
                <a:rPr lang="zh-CN" altLang="en-US" sz="2000">
                  <a:solidFill>
                    <a:schemeClr val="bg1"/>
                  </a:solidFill>
                  <a:latin typeface="思源黑体 CN Bold"/>
                  <a:ea typeface="思源黑体 CN Bold" panose="020B0800000000000000" charset="-122"/>
                </a:rPr>
                <a:t>我家的孩子太没有学习动力了，每天写作业拖拖拉拉，总是说一下动一下，就是不能自觉拿起书复习，这是怎么回事啊？</a:t>
              </a: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344930" y="4117340"/>
            <a:ext cx="6453505" cy="699135"/>
            <a:chOff x="2223" y="6186"/>
            <a:chExt cx="10163" cy="1101"/>
          </a:xfrm>
        </p:grpSpPr>
        <p:sp>
          <p:nvSpPr>
            <p:cNvPr id="14" name="矩形: 圆角 13"/>
            <p:cNvSpPr/>
            <p:nvPr/>
          </p:nvSpPr>
          <p:spPr>
            <a:xfrm>
              <a:off x="2223" y="6186"/>
              <a:ext cx="10163" cy="1101"/>
            </a:xfrm>
            <a:prstGeom prst="roundRect">
              <a:avLst>
                <a:gd name="adj" fmla="val 50000"/>
              </a:avLst>
            </a:prstGeom>
            <a:solidFill>
              <a:srgbClr val="3765AB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思源黑体 CN Bold" panose="020B0800000000000000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923" y="6301"/>
              <a:ext cx="8761" cy="87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zh-CN"/>
              </a:defPPr>
              <a:lvl1pPr lvl="0">
                <a:lnSpc>
                  <a:spcPct val="150000"/>
                </a:lnSpc>
                <a:buClrTx/>
                <a:buSzTx/>
                <a:buFontTx/>
                <a:defRPr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HarmonyOS Sans SC Medium" panose="00000600000000000000" charset="-122"/>
                  <a:ea typeface="HarmonyOS Sans SC Medium" panose="00000600000000000000" charset="-122"/>
                  <a:cs typeface="+mn-ea"/>
                </a:defRPr>
              </a:lvl1pPr>
            </a:lstStyle>
            <a:p>
              <a:pPr algn="ctr"/>
              <a:r>
                <a:rPr lang="zh-CN" altLang="en-US" sz="2000">
                  <a:solidFill>
                    <a:schemeClr val="bg1"/>
                  </a:solidFill>
                  <a:latin typeface="思源黑体 CN Bold"/>
                  <a:ea typeface="思源黑体 CN Bold" panose="020B0800000000000000" charset="-122"/>
                </a:rPr>
                <a:t>他对自己的未来没有想法，这怎么办啊？</a:t>
              </a:r>
            </a:p>
          </p:txBody>
        </p:sp>
      </p:grpSp>
      <p:pic>
        <p:nvPicPr>
          <p:cNvPr id="26" name="图片 2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834120" y="2529840"/>
            <a:ext cx="3357880" cy="42926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084831" y="1356995"/>
            <a:ext cx="1071245" cy="742950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925686" y="6165215"/>
            <a:ext cx="2266951" cy="69342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635" y="5468620"/>
            <a:ext cx="1376680" cy="13893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07112"/>
            <a:ext cx="12192000" cy="5851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 flipV="1">
            <a:off x="1" y="4151630"/>
            <a:ext cx="3548380" cy="270637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5" y="4627245"/>
            <a:ext cx="12192000" cy="2231390"/>
          </a:xfrm>
          <a:prstGeom prst="rect">
            <a:avLst/>
          </a:prstGeom>
        </p:spPr>
      </p:pic>
      <p:sp>
        <p:nvSpPr>
          <p:cNvPr id="26" name="圆角矩形 25"/>
          <p:cNvSpPr/>
          <p:nvPr/>
        </p:nvSpPr>
        <p:spPr>
          <a:xfrm>
            <a:off x="2422526" y="930277"/>
            <a:ext cx="7347585" cy="4996815"/>
          </a:xfrm>
          <a:prstGeom prst="roundRect">
            <a:avLst/>
          </a:prstGeom>
          <a:solidFill>
            <a:schemeClr val="bg1">
              <a:alpha val="42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文本框 16"/>
          <p:cNvSpPr txBox="1"/>
          <p:nvPr/>
        </p:nvSpPr>
        <p:spPr>
          <a:xfrm>
            <a:off x="3166956" y="3261498"/>
            <a:ext cx="58650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3765AB"/>
                </a:solidFill>
                <a:effectLst/>
                <a:uLnTx/>
                <a:uFillTx/>
                <a:latin typeface="思源黑体 CN Bold"/>
                <a:ea typeface="思源黑体 CN Bold" panose="020B0800000000000000" charset="-122"/>
                <a:cs typeface="思源黑体 CN Bold" panose="020B0800000000000000" charset="-122"/>
                <a:sym typeface="思源黑体 CN Bold"/>
              </a:rPr>
              <a:t>孩子为什么丧失了动力？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3352266" y="4152370"/>
            <a:ext cx="549445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pPr algn="ctr"/>
            <a:r>
              <a:rPr lang="zh-CN" altLang="en-US" sz="1400">
                <a:solidFill>
                  <a:schemeClr val="tx1"/>
                </a:solidFill>
                <a:latin typeface="思源黑体 CN Bold"/>
                <a:ea typeface="思源黑体 CN Bold" panose="020B0800000000000000" charset="-122"/>
              </a:rPr>
              <a:t>为了最终演示发布的良好效果，请尽量言简意赅的阐述观点；根据需要可酌情增减文字，便观者可以准确理解大家所传达的信息。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5321301" y="1539240"/>
            <a:ext cx="1606551" cy="1460500"/>
            <a:chOff x="5053" y="3383"/>
            <a:chExt cx="2530" cy="2300"/>
          </a:xfrm>
        </p:grpSpPr>
        <p:sp>
          <p:nvSpPr>
            <p:cNvPr id="42" name="任意多边形: 形状 41"/>
            <p:cNvSpPr/>
            <p:nvPr/>
          </p:nvSpPr>
          <p:spPr>
            <a:xfrm rot="20523504">
              <a:off x="5354" y="3383"/>
              <a:ext cx="2194" cy="2300"/>
            </a:xfrm>
            <a:custGeom>
              <a:avLst/>
              <a:gdLst>
                <a:gd name="connsiteX0" fmla="*/ 124837 w 188201"/>
                <a:gd name="connsiteY0" fmla="*/ 9654 h 196812"/>
                <a:gd name="connsiteX1" fmla="*/ 131885 w 188201"/>
                <a:gd name="connsiteY1" fmla="*/ 58232 h 196812"/>
                <a:gd name="connsiteX2" fmla="*/ 137981 w 188201"/>
                <a:gd name="connsiteY2" fmla="*/ 66709 h 196812"/>
                <a:gd name="connsiteX3" fmla="*/ 181987 w 188201"/>
                <a:gd name="connsiteY3" fmla="*/ 88426 h 196812"/>
                <a:gd name="connsiteX4" fmla="*/ 181987 w 188201"/>
                <a:gd name="connsiteY4" fmla="*/ 108524 h 196812"/>
                <a:gd name="connsiteX5" fmla="*/ 137981 w 188201"/>
                <a:gd name="connsiteY5" fmla="*/ 130145 h 196812"/>
                <a:gd name="connsiteX6" fmla="*/ 131885 w 188201"/>
                <a:gd name="connsiteY6" fmla="*/ 138623 h 196812"/>
                <a:gd name="connsiteX7" fmla="*/ 124741 w 188201"/>
                <a:gd name="connsiteY7" fmla="*/ 187200 h 196812"/>
                <a:gd name="connsiteX8" fmla="*/ 105596 w 188201"/>
                <a:gd name="connsiteY8" fmla="*/ 193391 h 196812"/>
                <a:gd name="connsiteX9" fmla="*/ 71401 w 188201"/>
                <a:gd name="connsiteY9" fmla="*/ 158244 h 196812"/>
                <a:gd name="connsiteX10" fmla="*/ 61495 w 188201"/>
                <a:gd name="connsiteY10" fmla="*/ 155006 h 196812"/>
                <a:gd name="connsiteX11" fmla="*/ 13108 w 188201"/>
                <a:gd name="connsiteY11" fmla="*/ 163292 h 196812"/>
                <a:gd name="connsiteX12" fmla="*/ 1297 w 188201"/>
                <a:gd name="connsiteY12" fmla="*/ 147005 h 196812"/>
                <a:gd name="connsiteX13" fmla="*/ 24157 w 188201"/>
                <a:gd name="connsiteY13" fmla="*/ 103571 h 196812"/>
                <a:gd name="connsiteX14" fmla="*/ 24157 w 188201"/>
                <a:gd name="connsiteY14" fmla="*/ 93093 h 196812"/>
                <a:gd name="connsiteX15" fmla="*/ 1392 w 188201"/>
                <a:gd name="connsiteY15" fmla="*/ 49659 h 196812"/>
                <a:gd name="connsiteX16" fmla="*/ 13204 w 188201"/>
                <a:gd name="connsiteY16" fmla="*/ 33371 h 196812"/>
                <a:gd name="connsiteX17" fmla="*/ 61590 w 188201"/>
                <a:gd name="connsiteY17" fmla="*/ 41753 h 196812"/>
                <a:gd name="connsiteX18" fmla="*/ 71497 w 188201"/>
                <a:gd name="connsiteY18" fmla="*/ 38515 h 196812"/>
                <a:gd name="connsiteX19" fmla="*/ 105787 w 188201"/>
                <a:gd name="connsiteY19" fmla="*/ 3463 h 196812"/>
                <a:gd name="connsiteX20" fmla="*/ 124837 w 188201"/>
                <a:gd name="connsiteY20" fmla="*/ 9654 h 196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88201" h="196812">
                  <a:moveTo>
                    <a:pt x="124837" y="9654"/>
                  </a:moveTo>
                  <a:lnTo>
                    <a:pt x="131885" y="58232"/>
                  </a:lnTo>
                  <a:cubicBezTo>
                    <a:pt x="132456" y="61851"/>
                    <a:pt x="134742" y="65090"/>
                    <a:pt x="137981" y="66709"/>
                  </a:cubicBezTo>
                  <a:lnTo>
                    <a:pt x="181987" y="88426"/>
                  </a:lnTo>
                  <a:cubicBezTo>
                    <a:pt x="190273" y="92522"/>
                    <a:pt x="190273" y="104428"/>
                    <a:pt x="181987" y="108524"/>
                  </a:cubicBezTo>
                  <a:lnTo>
                    <a:pt x="137981" y="130145"/>
                  </a:lnTo>
                  <a:cubicBezTo>
                    <a:pt x="134647" y="131765"/>
                    <a:pt x="132361" y="134908"/>
                    <a:pt x="131885" y="138623"/>
                  </a:cubicBezTo>
                  <a:lnTo>
                    <a:pt x="124741" y="187200"/>
                  </a:lnTo>
                  <a:cubicBezTo>
                    <a:pt x="123408" y="196439"/>
                    <a:pt x="112073" y="200059"/>
                    <a:pt x="105596" y="193391"/>
                  </a:cubicBezTo>
                  <a:lnTo>
                    <a:pt x="71401" y="158244"/>
                  </a:lnTo>
                  <a:cubicBezTo>
                    <a:pt x="68830" y="155577"/>
                    <a:pt x="65115" y="154434"/>
                    <a:pt x="61495" y="155006"/>
                  </a:cubicBezTo>
                  <a:lnTo>
                    <a:pt x="13108" y="163292"/>
                  </a:lnTo>
                  <a:cubicBezTo>
                    <a:pt x="3964" y="164816"/>
                    <a:pt x="-2989" y="155196"/>
                    <a:pt x="1297" y="147005"/>
                  </a:cubicBezTo>
                  <a:lnTo>
                    <a:pt x="24157" y="103571"/>
                  </a:lnTo>
                  <a:cubicBezTo>
                    <a:pt x="25872" y="100332"/>
                    <a:pt x="25872" y="96427"/>
                    <a:pt x="24157" y="93093"/>
                  </a:cubicBezTo>
                  <a:lnTo>
                    <a:pt x="1392" y="49659"/>
                  </a:lnTo>
                  <a:cubicBezTo>
                    <a:pt x="-2894" y="41468"/>
                    <a:pt x="4059" y="31847"/>
                    <a:pt x="13204" y="33371"/>
                  </a:cubicBezTo>
                  <a:lnTo>
                    <a:pt x="61590" y="41753"/>
                  </a:lnTo>
                  <a:cubicBezTo>
                    <a:pt x="65210" y="42420"/>
                    <a:pt x="68925" y="41182"/>
                    <a:pt x="71497" y="38515"/>
                  </a:cubicBezTo>
                  <a:lnTo>
                    <a:pt x="105787" y="3463"/>
                  </a:lnTo>
                  <a:cubicBezTo>
                    <a:pt x="112168" y="-3300"/>
                    <a:pt x="123503" y="415"/>
                    <a:pt x="124837" y="9654"/>
                  </a:cubicBezTo>
                  <a:close/>
                </a:path>
              </a:pathLst>
            </a:custGeom>
            <a:solidFill>
              <a:srgbClr val="DA5F3B"/>
            </a:solidFill>
            <a:ln w="19050" cap="flat">
              <a:solidFill>
                <a:srgbClr val="DA5F3B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思源黑体 CN Bold" panose="020B0800000000000000" charset="-122"/>
              </a:endParaRPr>
            </a:p>
          </p:txBody>
        </p:sp>
        <p:sp>
          <p:nvSpPr>
            <p:cNvPr id="40" name="文本框 179"/>
            <p:cNvSpPr txBox="1">
              <a:spLocks noChangeArrowheads="1"/>
            </p:cNvSpPr>
            <p:nvPr/>
          </p:nvSpPr>
          <p:spPr bwMode="auto">
            <a:xfrm flipH="1">
              <a:off x="5053" y="3660"/>
              <a:ext cx="2530" cy="17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66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思源黑体 CN Bold"/>
                  <a:ea typeface="思源黑体 CN Bold" panose="020B0800000000000000" charset="-122"/>
                  <a:cs typeface="思源黑体 CN Bold" panose="020B0800000000000000" charset="-122"/>
                  <a:sym typeface="Arial" panose="020B0604020202020204" pitchFamily="34" charset="0"/>
                </a:rPr>
                <a:t>1</a:t>
              </a:r>
            </a:p>
          </p:txBody>
        </p: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524000" y="625475"/>
            <a:ext cx="898525" cy="786130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939657" y="5480050"/>
            <a:ext cx="1567815" cy="13779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406257" y="3261360"/>
            <a:ext cx="2785745" cy="356108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10043160" y="0"/>
            <a:ext cx="2148840" cy="299974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672465" y="2538730"/>
            <a:ext cx="1244600" cy="149225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4528185" y="3178810"/>
            <a:ext cx="3134995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图片 2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15955" y="5480050"/>
            <a:ext cx="1376680" cy="138938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635" y="5480050"/>
            <a:ext cx="1376680" cy="13893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259717" y="252095"/>
            <a:ext cx="11690985" cy="6376035"/>
            <a:chOff x="409" y="414"/>
            <a:chExt cx="18411" cy="10041"/>
          </a:xfrm>
        </p:grpSpPr>
        <p:grpSp>
          <p:nvGrpSpPr>
            <p:cNvPr id="17" name="组合 16"/>
            <p:cNvGrpSpPr/>
            <p:nvPr/>
          </p:nvGrpSpPr>
          <p:grpSpPr>
            <a:xfrm>
              <a:off x="409" y="414"/>
              <a:ext cx="18411" cy="10041"/>
              <a:chOff x="412" y="414"/>
              <a:chExt cx="18411" cy="10041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412" y="855"/>
                <a:ext cx="18411" cy="9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" name="文本框 16"/>
              <p:cNvSpPr txBox="1"/>
              <p:nvPr/>
            </p:nvSpPr>
            <p:spPr>
              <a:xfrm>
                <a:off x="7247" y="414"/>
                <a:ext cx="5390" cy="727"/>
              </a:xfrm>
              <a:prstGeom prst="rect">
                <a:avLst/>
              </a:prstGeom>
              <a:solidFill>
                <a:srgbClr val="DA5F3B"/>
              </a:solidFill>
              <a:ln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zh-CN" altLang="en-US" sz="2400">
                    <a:solidFill>
                      <a:schemeClr val="bg1"/>
                    </a:solidFill>
                    <a:latin typeface="思源黑体 CN Bold"/>
                    <a:ea typeface="思源黑体 CN Bold" panose="020B0800000000000000" charset="-122"/>
                    <a:cs typeface="思源黑体 CN Bold" panose="020B0800000000000000" charset="-122"/>
                    <a:sym typeface="思源黑体 CN Bold"/>
                  </a:rPr>
                  <a:t>孩子为什么丧失了动力？</a:t>
                </a:r>
              </a:p>
            </p:txBody>
          </p:sp>
        </p:grpSp>
        <p:pic>
          <p:nvPicPr>
            <p:cNvPr id="2" name="图片 1" descr="2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71" y="414"/>
              <a:ext cx="1510" cy="1930"/>
            </a:xfrm>
            <a:prstGeom prst="rect">
              <a:avLst/>
            </a:prstGeom>
          </p:spPr>
        </p:pic>
        <p:pic>
          <p:nvPicPr>
            <p:cNvPr id="22" name="图片 21" descr="14 (33)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652" y="8267"/>
              <a:ext cx="2168" cy="2188"/>
            </a:xfrm>
            <a:prstGeom prst="rect">
              <a:avLst/>
            </a:prstGeom>
          </p:spPr>
        </p:pic>
      </p:grpSp>
      <p:sp>
        <p:nvSpPr>
          <p:cNvPr id="187" name="文本框 186"/>
          <p:cNvSpPr txBox="1"/>
          <p:nvPr/>
        </p:nvSpPr>
        <p:spPr>
          <a:xfrm>
            <a:off x="1853789" y="1803311"/>
            <a:ext cx="8915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 sz="2400" b="1" dirty="0">
                <a:solidFill>
                  <a:srgbClr val="3765AB"/>
                </a:solidFill>
                <a:latin typeface="思源黑体 CN Bold"/>
                <a:ea typeface="思源黑体 CN Bold" panose="020B0800000000000000" charset="-122"/>
              </a:rPr>
              <a:t>缺乏成功体验</a:t>
            </a:r>
          </a:p>
        </p:txBody>
      </p:sp>
      <p:sp>
        <p:nvSpPr>
          <p:cNvPr id="189" name="文本框 188"/>
          <p:cNvSpPr txBox="1"/>
          <p:nvPr/>
        </p:nvSpPr>
        <p:spPr>
          <a:xfrm>
            <a:off x="1669415" y="2526032"/>
            <a:ext cx="982980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 sz="2000" dirty="0">
                <a:latin typeface="思源黑体 CN Bold"/>
                <a:ea typeface="思源黑体 CN Bold" panose="020B0800000000000000" charset="-122"/>
              </a:rPr>
              <a:t>这里有说到缺乏成功体验，如果这个孩子一直没有办法在学习当中得到一些成功的一些体验，比如说我能够很容易地，很轻松地去得到我需要得到的一些知识，这个叫做成功体验，如果他一直没有办法做到这个事情的时候，他往往就受挫了。就像我们成人一样，比如说我不擅长跳舞，但是我要学跳舞，别的人可能一个舞步一下就学会了，但是我是音乐都听不懂，老师说听音乐动一动，按节拍按鼓点我都听不懂，舞步也学不会，怎么样都不行的时候，这个时候我就会受挫。如果说是孩子长久缺乏成功体验的时候，他往往就慢慢的失去了这种学习的动力。</a:t>
            </a:r>
          </a:p>
        </p:txBody>
      </p:sp>
      <p:sp>
        <p:nvSpPr>
          <p:cNvPr id="190" name="任意多边形: 形状 189"/>
          <p:cNvSpPr/>
          <p:nvPr/>
        </p:nvSpPr>
        <p:spPr>
          <a:xfrm rot="20595008">
            <a:off x="913319" y="1758751"/>
            <a:ext cx="672148" cy="684873"/>
          </a:xfrm>
          <a:custGeom>
            <a:avLst/>
            <a:gdLst>
              <a:gd name="connsiteX0" fmla="*/ 202200 w 252354"/>
              <a:gd name="connsiteY0" fmla="*/ 255238 h 257131"/>
              <a:gd name="connsiteX1" fmla="*/ 26655 w 252354"/>
              <a:gd name="connsiteY1" fmla="*/ 198850 h 257131"/>
              <a:gd name="connsiteX2" fmla="*/ 12558 w 252354"/>
              <a:gd name="connsiteY2" fmla="*/ 133889 h 257131"/>
              <a:gd name="connsiteX3" fmla="*/ 149146 w 252354"/>
              <a:gd name="connsiteY3" fmla="*/ 9969 h 257131"/>
              <a:gd name="connsiteX4" fmla="*/ 212487 w 252354"/>
              <a:gd name="connsiteY4" fmla="*/ 30257 h 257131"/>
              <a:gd name="connsiteX5" fmla="*/ 251445 w 252354"/>
              <a:gd name="connsiteY5" fmla="*/ 210470 h 257131"/>
              <a:gd name="connsiteX6" fmla="*/ 202200 w 252354"/>
              <a:gd name="connsiteY6" fmla="*/ 255238 h 257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2354" h="257131">
                <a:moveTo>
                  <a:pt x="202200" y="255238"/>
                </a:moveTo>
                <a:lnTo>
                  <a:pt x="26655" y="198850"/>
                </a:lnTo>
                <a:cubicBezTo>
                  <a:pt x="-1444" y="189801"/>
                  <a:pt x="-9255" y="153701"/>
                  <a:pt x="12558" y="133889"/>
                </a:cubicBezTo>
                <a:lnTo>
                  <a:pt x="149146" y="9969"/>
                </a:lnTo>
                <a:cubicBezTo>
                  <a:pt x="171054" y="-9843"/>
                  <a:pt x="206201" y="1397"/>
                  <a:pt x="212487" y="30257"/>
                </a:cubicBezTo>
                <a:lnTo>
                  <a:pt x="251445" y="210470"/>
                </a:lnTo>
                <a:cubicBezTo>
                  <a:pt x="257731" y="239522"/>
                  <a:pt x="230394" y="264287"/>
                  <a:pt x="202200" y="255238"/>
                </a:cubicBezTo>
                <a:close/>
              </a:path>
            </a:pathLst>
          </a:custGeom>
          <a:solidFill>
            <a:srgbClr val="3765AB"/>
          </a:solidFill>
          <a:ln w="19050" cap="rnd">
            <a:noFill/>
            <a:prstDash val="solid"/>
            <a:round/>
          </a:ln>
        </p:spPr>
        <p:txBody>
          <a:bodyPr rtlCol="0" anchor="ctr"/>
          <a:lstStyle/>
          <a:p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191" name="文本框 190"/>
          <p:cNvSpPr txBox="1"/>
          <p:nvPr/>
        </p:nvSpPr>
        <p:spPr>
          <a:xfrm>
            <a:off x="1119567" y="1863327"/>
            <a:ext cx="550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bg1"/>
                </a:solidFill>
                <a:cs typeface="思源黑体 CN Bold" panose="020B0800000000000000" charset="-122"/>
              </a:rPr>
              <a:t>1.</a:t>
            </a:r>
            <a:endParaRPr lang="zh-CN" altLang="en-US" sz="2800">
              <a:solidFill>
                <a:schemeClr val="bg1"/>
              </a:solidFill>
              <a:cs typeface="思源黑体 CN Bold" panose="020B0800000000000000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05849" y="958788"/>
            <a:ext cx="179328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FFFF"/>
                </a:solidFill>
              </a:rPr>
              <a:t>https://www.ypppt.com/</a:t>
            </a:r>
            <a:endParaRPr lang="zh-CN" altLang="en-US" sz="9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/>
      <p:bldP spid="189" grpId="1"/>
      <p:bldP spid="190" grpId="2" animBg="1"/>
      <p:bldP spid="191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259717" y="252095"/>
            <a:ext cx="11690985" cy="6376035"/>
            <a:chOff x="409" y="414"/>
            <a:chExt cx="18411" cy="10041"/>
          </a:xfrm>
        </p:grpSpPr>
        <p:grpSp>
          <p:nvGrpSpPr>
            <p:cNvPr id="2" name="组合 1"/>
            <p:cNvGrpSpPr/>
            <p:nvPr/>
          </p:nvGrpSpPr>
          <p:grpSpPr>
            <a:xfrm>
              <a:off x="409" y="414"/>
              <a:ext cx="18411" cy="10041"/>
              <a:chOff x="412" y="414"/>
              <a:chExt cx="18411" cy="10041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412" y="855"/>
                <a:ext cx="18411" cy="9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" name="文本框 16"/>
              <p:cNvSpPr txBox="1"/>
              <p:nvPr/>
            </p:nvSpPr>
            <p:spPr>
              <a:xfrm>
                <a:off x="7247" y="414"/>
                <a:ext cx="5390" cy="727"/>
              </a:xfrm>
              <a:prstGeom prst="rect">
                <a:avLst/>
              </a:prstGeom>
              <a:solidFill>
                <a:srgbClr val="DA5F3B"/>
              </a:solidFill>
              <a:ln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zh-CN" altLang="en-US" sz="2400">
                    <a:solidFill>
                      <a:schemeClr val="bg1"/>
                    </a:solidFill>
                    <a:latin typeface="思源黑体 CN Bold"/>
                    <a:ea typeface="思源黑体 CN Bold" panose="020B0800000000000000" charset="-122"/>
                    <a:cs typeface="思源黑体 CN Bold" panose="020B0800000000000000" charset="-122"/>
                    <a:sym typeface="思源黑体 CN Bold"/>
                  </a:rPr>
                  <a:t>孩子为什么丧失了动力？</a:t>
                </a:r>
              </a:p>
            </p:txBody>
          </p:sp>
        </p:grpSp>
        <p:pic>
          <p:nvPicPr>
            <p:cNvPr id="6" name="图片 5" descr="2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71" y="414"/>
              <a:ext cx="1510" cy="1930"/>
            </a:xfrm>
            <a:prstGeom prst="rect">
              <a:avLst/>
            </a:prstGeom>
          </p:spPr>
        </p:pic>
        <p:pic>
          <p:nvPicPr>
            <p:cNvPr id="22" name="图片 21" descr="14 (33)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652" y="8267"/>
              <a:ext cx="2168" cy="2188"/>
            </a:xfrm>
            <a:prstGeom prst="rect">
              <a:avLst/>
            </a:prstGeom>
          </p:spPr>
        </p:pic>
      </p:grpSp>
      <p:sp>
        <p:nvSpPr>
          <p:cNvPr id="187" name="文本框 186"/>
          <p:cNvSpPr txBox="1"/>
          <p:nvPr/>
        </p:nvSpPr>
        <p:spPr>
          <a:xfrm>
            <a:off x="1853789" y="1803311"/>
            <a:ext cx="8915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 sz="2400" b="1" dirty="0">
                <a:solidFill>
                  <a:srgbClr val="3765AB"/>
                </a:solidFill>
                <a:latin typeface="思源黑体 CN Bold"/>
                <a:ea typeface="思源黑体 CN Bold" panose="020B0800000000000000" charset="-122"/>
              </a:rPr>
              <a:t>没有控制感</a:t>
            </a:r>
          </a:p>
        </p:txBody>
      </p:sp>
      <p:sp>
        <p:nvSpPr>
          <p:cNvPr id="189" name="文本框 188"/>
          <p:cNvSpPr txBox="1"/>
          <p:nvPr/>
        </p:nvSpPr>
        <p:spPr>
          <a:xfrm>
            <a:off x="871856" y="2526031"/>
            <a:ext cx="1042860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 sz="2000" dirty="0">
                <a:latin typeface="思源黑体 CN Bold"/>
                <a:ea typeface="思源黑体 CN Bold" panose="020B0800000000000000" charset="-122"/>
              </a:rPr>
              <a:t>我们如果说是能够开开心心地做一件事情，我们可以不焦虑地面对一件事情，往往意味着我们是有控制感的。但是可以想一下，我们永远是对我们比较擅长的事情，更愿意去做，更有动力去做，对孩子的学习也是一样的。每个孩子到了一定年龄，你必须面对的就是学习这个问题，其实这是我们人类内在的成长的一个动力，学习本身就是我们的一个动力，我们人活着就是希望能够不断地提高自己。但是如果这个事情让我们太有挫败感，太失去控制感的时候，我们就往往会回避。</a:t>
            </a:r>
          </a:p>
        </p:txBody>
      </p:sp>
      <p:sp>
        <p:nvSpPr>
          <p:cNvPr id="190" name="任意多边形: 形状 189"/>
          <p:cNvSpPr/>
          <p:nvPr/>
        </p:nvSpPr>
        <p:spPr>
          <a:xfrm rot="20595008">
            <a:off x="956499" y="1758751"/>
            <a:ext cx="672148" cy="684873"/>
          </a:xfrm>
          <a:custGeom>
            <a:avLst/>
            <a:gdLst>
              <a:gd name="connsiteX0" fmla="*/ 202200 w 252354"/>
              <a:gd name="connsiteY0" fmla="*/ 255238 h 257131"/>
              <a:gd name="connsiteX1" fmla="*/ 26655 w 252354"/>
              <a:gd name="connsiteY1" fmla="*/ 198850 h 257131"/>
              <a:gd name="connsiteX2" fmla="*/ 12558 w 252354"/>
              <a:gd name="connsiteY2" fmla="*/ 133889 h 257131"/>
              <a:gd name="connsiteX3" fmla="*/ 149146 w 252354"/>
              <a:gd name="connsiteY3" fmla="*/ 9969 h 257131"/>
              <a:gd name="connsiteX4" fmla="*/ 212487 w 252354"/>
              <a:gd name="connsiteY4" fmla="*/ 30257 h 257131"/>
              <a:gd name="connsiteX5" fmla="*/ 251445 w 252354"/>
              <a:gd name="connsiteY5" fmla="*/ 210470 h 257131"/>
              <a:gd name="connsiteX6" fmla="*/ 202200 w 252354"/>
              <a:gd name="connsiteY6" fmla="*/ 255238 h 257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2354" h="257131">
                <a:moveTo>
                  <a:pt x="202200" y="255238"/>
                </a:moveTo>
                <a:lnTo>
                  <a:pt x="26655" y="198850"/>
                </a:lnTo>
                <a:cubicBezTo>
                  <a:pt x="-1444" y="189801"/>
                  <a:pt x="-9255" y="153701"/>
                  <a:pt x="12558" y="133889"/>
                </a:cubicBezTo>
                <a:lnTo>
                  <a:pt x="149146" y="9969"/>
                </a:lnTo>
                <a:cubicBezTo>
                  <a:pt x="171054" y="-9843"/>
                  <a:pt x="206201" y="1397"/>
                  <a:pt x="212487" y="30257"/>
                </a:cubicBezTo>
                <a:lnTo>
                  <a:pt x="251445" y="210470"/>
                </a:lnTo>
                <a:cubicBezTo>
                  <a:pt x="257731" y="239522"/>
                  <a:pt x="230394" y="264287"/>
                  <a:pt x="202200" y="255238"/>
                </a:cubicBezTo>
                <a:close/>
              </a:path>
            </a:pathLst>
          </a:custGeom>
          <a:solidFill>
            <a:srgbClr val="3765AB"/>
          </a:solidFill>
          <a:ln w="19050" cap="rnd">
            <a:noFill/>
            <a:prstDash val="solid"/>
            <a:round/>
          </a:ln>
        </p:spPr>
        <p:txBody>
          <a:bodyPr rtlCol="0" anchor="ctr"/>
          <a:lstStyle/>
          <a:p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191" name="文本框 190"/>
          <p:cNvSpPr txBox="1"/>
          <p:nvPr/>
        </p:nvSpPr>
        <p:spPr>
          <a:xfrm>
            <a:off x="1162747" y="1863327"/>
            <a:ext cx="550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bg1"/>
                </a:solidFill>
                <a:cs typeface="思源黑体 CN Bold" panose="020B0800000000000000" charset="-122"/>
              </a:rPr>
              <a:t>2.</a:t>
            </a:r>
            <a:endParaRPr lang="zh-CN" altLang="en-US" sz="2800">
              <a:solidFill>
                <a:schemeClr val="bg1"/>
              </a:solidFill>
              <a:cs typeface="思源黑体 CN Bold" panose="020B08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/>
      <p:bldP spid="189" grpId="1"/>
      <p:bldP spid="190" grpId="2" animBg="1"/>
      <p:bldP spid="191" grpId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250192" y="252095"/>
            <a:ext cx="11690985" cy="6376035"/>
            <a:chOff x="409" y="414"/>
            <a:chExt cx="18411" cy="10041"/>
          </a:xfrm>
        </p:grpSpPr>
        <p:grpSp>
          <p:nvGrpSpPr>
            <p:cNvPr id="17" name="组合 16"/>
            <p:cNvGrpSpPr/>
            <p:nvPr/>
          </p:nvGrpSpPr>
          <p:grpSpPr>
            <a:xfrm>
              <a:off x="409" y="414"/>
              <a:ext cx="18411" cy="10041"/>
              <a:chOff x="412" y="414"/>
              <a:chExt cx="18411" cy="10041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412" y="855"/>
                <a:ext cx="18411" cy="9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" name="文本框 16"/>
              <p:cNvSpPr txBox="1"/>
              <p:nvPr/>
            </p:nvSpPr>
            <p:spPr>
              <a:xfrm>
                <a:off x="7247" y="414"/>
                <a:ext cx="5390" cy="727"/>
              </a:xfrm>
              <a:prstGeom prst="rect">
                <a:avLst/>
              </a:prstGeom>
              <a:solidFill>
                <a:srgbClr val="DA5F3B"/>
              </a:solidFill>
              <a:ln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zh-CN" altLang="en-US" sz="2400">
                    <a:solidFill>
                      <a:schemeClr val="bg1"/>
                    </a:solidFill>
                    <a:latin typeface="思源黑体 CN Bold"/>
                    <a:ea typeface="思源黑体 CN Bold" panose="020B0800000000000000" charset="-122"/>
                    <a:cs typeface="思源黑体 CN Bold" panose="020B0800000000000000" charset="-122"/>
                    <a:sym typeface="思源黑体 CN Bold"/>
                  </a:rPr>
                  <a:t>孩子为什么丧失了动力？</a:t>
                </a:r>
              </a:p>
            </p:txBody>
          </p:sp>
        </p:grpSp>
        <p:pic>
          <p:nvPicPr>
            <p:cNvPr id="6" name="图片 5" descr="2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71" y="414"/>
              <a:ext cx="1510" cy="1930"/>
            </a:xfrm>
            <a:prstGeom prst="rect">
              <a:avLst/>
            </a:prstGeom>
          </p:spPr>
        </p:pic>
        <p:pic>
          <p:nvPicPr>
            <p:cNvPr id="22" name="图片 21" descr="14 (33)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652" y="8267"/>
              <a:ext cx="2168" cy="2188"/>
            </a:xfrm>
            <a:prstGeom prst="rect">
              <a:avLst/>
            </a:prstGeom>
          </p:spPr>
        </p:pic>
      </p:grpSp>
      <p:sp>
        <p:nvSpPr>
          <p:cNvPr id="187" name="文本框 186"/>
          <p:cNvSpPr txBox="1"/>
          <p:nvPr/>
        </p:nvSpPr>
        <p:spPr>
          <a:xfrm>
            <a:off x="1853789" y="1803311"/>
            <a:ext cx="8915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 sz="2400" b="1" dirty="0">
                <a:solidFill>
                  <a:srgbClr val="3765AB"/>
                </a:solidFill>
                <a:latin typeface="思源黑体 CN Bold"/>
                <a:ea typeface="思源黑体 CN Bold" panose="020B0800000000000000" charset="-122"/>
              </a:rPr>
              <a:t>缺乏愉悦感</a:t>
            </a:r>
          </a:p>
        </p:txBody>
      </p:sp>
      <p:sp>
        <p:nvSpPr>
          <p:cNvPr id="189" name="文本框 188"/>
          <p:cNvSpPr txBox="1"/>
          <p:nvPr/>
        </p:nvSpPr>
        <p:spPr>
          <a:xfrm>
            <a:off x="872069" y="2525948"/>
            <a:ext cx="6096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 dirty="0">
                <a:latin typeface="思源黑体 CN Bold"/>
                <a:ea typeface="思源黑体 CN Bold" panose="020B0800000000000000" charset="-122"/>
              </a:rPr>
              <a:t>如果说我想到要学习了，我想到的就是我会失败，失败了之后，然后我会想到老师对我不满意的表情，慢慢的那种痛骂、责骂，还有同学对我嘲笑的表情，还有口吻，我会觉得非常非常紧张，而不是说我觉得挺放松的，可以去学习，我会觉得紧张、不开心。事实上人在不开心的时候是很难发觉自己的动力，去往更高的地方去奔，就很难有这个动力。</a:t>
            </a:r>
          </a:p>
        </p:txBody>
      </p:sp>
      <p:sp>
        <p:nvSpPr>
          <p:cNvPr id="190" name="任意多边形: 形状 189"/>
          <p:cNvSpPr/>
          <p:nvPr/>
        </p:nvSpPr>
        <p:spPr>
          <a:xfrm rot="20595008">
            <a:off x="956499" y="1758751"/>
            <a:ext cx="672148" cy="684873"/>
          </a:xfrm>
          <a:custGeom>
            <a:avLst/>
            <a:gdLst>
              <a:gd name="connsiteX0" fmla="*/ 202200 w 252354"/>
              <a:gd name="connsiteY0" fmla="*/ 255238 h 257131"/>
              <a:gd name="connsiteX1" fmla="*/ 26655 w 252354"/>
              <a:gd name="connsiteY1" fmla="*/ 198850 h 257131"/>
              <a:gd name="connsiteX2" fmla="*/ 12558 w 252354"/>
              <a:gd name="connsiteY2" fmla="*/ 133889 h 257131"/>
              <a:gd name="connsiteX3" fmla="*/ 149146 w 252354"/>
              <a:gd name="connsiteY3" fmla="*/ 9969 h 257131"/>
              <a:gd name="connsiteX4" fmla="*/ 212487 w 252354"/>
              <a:gd name="connsiteY4" fmla="*/ 30257 h 257131"/>
              <a:gd name="connsiteX5" fmla="*/ 251445 w 252354"/>
              <a:gd name="connsiteY5" fmla="*/ 210470 h 257131"/>
              <a:gd name="connsiteX6" fmla="*/ 202200 w 252354"/>
              <a:gd name="connsiteY6" fmla="*/ 255238 h 257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2354" h="257131">
                <a:moveTo>
                  <a:pt x="202200" y="255238"/>
                </a:moveTo>
                <a:lnTo>
                  <a:pt x="26655" y="198850"/>
                </a:lnTo>
                <a:cubicBezTo>
                  <a:pt x="-1444" y="189801"/>
                  <a:pt x="-9255" y="153701"/>
                  <a:pt x="12558" y="133889"/>
                </a:cubicBezTo>
                <a:lnTo>
                  <a:pt x="149146" y="9969"/>
                </a:lnTo>
                <a:cubicBezTo>
                  <a:pt x="171054" y="-9843"/>
                  <a:pt x="206201" y="1397"/>
                  <a:pt x="212487" y="30257"/>
                </a:cubicBezTo>
                <a:lnTo>
                  <a:pt x="251445" y="210470"/>
                </a:lnTo>
                <a:cubicBezTo>
                  <a:pt x="257731" y="239522"/>
                  <a:pt x="230394" y="264287"/>
                  <a:pt x="202200" y="255238"/>
                </a:cubicBezTo>
                <a:close/>
              </a:path>
            </a:pathLst>
          </a:custGeom>
          <a:solidFill>
            <a:srgbClr val="3765AB"/>
          </a:solidFill>
          <a:ln w="19050" cap="rnd">
            <a:noFill/>
            <a:prstDash val="solid"/>
            <a:round/>
          </a:ln>
        </p:spPr>
        <p:txBody>
          <a:bodyPr rtlCol="0" anchor="ctr"/>
          <a:lstStyle/>
          <a:p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191" name="文本框 190"/>
          <p:cNvSpPr txBox="1"/>
          <p:nvPr/>
        </p:nvSpPr>
        <p:spPr>
          <a:xfrm>
            <a:off x="1162747" y="1863327"/>
            <a:ext cx="550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bg1"/>
                </a:solidFill>
                <a:cs typeface="思源黑体 CN Bold" panose="020B0800000000000000" charset="-122"/>
              </a:rPr>
              <a:t>3.</a:t>
            </a:r>
            <a:endParaRPr lang="zh-CN" altLang="en-US" sz="2800">
              <a:solidFill>
                <a:schemeClr val="bg1"/>
              </a:solidFill>
              <a:cs typeface="思源黑体 CN Bold" panose="020B0800000000000000" charset="-122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3900" y="2386330"/>
            <a:ext cx="4434840" cy="36137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/>
      <p:bldP spid="189" grpId="1"/>
      <p:bldP spid="190" grpId="2" animBg="1"/>
      <p:bldP spid="191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250826" y="241300"/>
            <a:ext cx="11690985" cy="6376035"/>
            <a:chOff x="409" y="414"/>
            <a:chExt cx="18411" cy="10041"/>
          </a:xfrm>
        </p:grpSpPr>
        <p:grpSp>
          <p:nvGrpSpPr>
            <p:cNvPr id="2" name="组合 1"/>
            <p:cNvGrpSpPr/>
            <p:nvPr/>
          </p:nvGrpSpPr>
          <p:grpSpPr>
            <a:xfrm>
              <a:off x="409" y="414"/>
              <a:ext cx="18411" cy="10041"/>
              <a:chOff x="412" y="414"/>
              <a:chExt cx="18411" cy="10041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412" y="855"/>
                <a:ext cx="18411" cy="9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" name="文本框 16"/>
              <p:cNvSpPr txBox="1"/>
              <p:nvPr/>
            </p:nvSpPr>
            <p:spPr>
              <a:xfrm>
                <a:off x="7247" y="414"/>
                <a:ext cx="5390" cy="727"/>
              </a:xfrm>
              <a:prstGeom prst="rect">
                <a:avLst/>
              </a:prstGeom>
              <a:solidFill>
                <a:srgbClr val="DA5F3B"/>
              </a:solidFill>
              <a:ln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zh-CN" altLang="en-US" sz="2400">
                    <a:solidFill>
                      <a:schemeClr val="bg1"/>
                    </a:solidFill>
                    <a:latin typeface="思源黑体 CN Bold"/>
                    <a:ea typeface="思源黑体 CN Bold" panose="020B0800000000000000" charset="-122"/>
                    <a:cs typeface="思源黑体 CN Bold" panose="020B0800000000000000" charset="-122"/>
                    <a:sym typeface="思源黑体 CN Bold"/>
                  </a:rPr>
                  <a:t>孩子为什么丧失了动力？</a:t>
                </a:r>
              </a:p>
            </p:txBody>
          </p:sp>
        </p:grpSp>
        <p:pic>
          <p:nvPicPr>
            <p:cNvPr id="6" name="图片 5" descr="2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71" y="414"/>
              <a:ext cx="1510" cy="1930"/>
            </a:xfrm>
            <a:prstGeom prst="rect">
              <a:avLst/>
            </a:prstGeom>
          </p:spPr>
        </p:pic>
        <p:pic>
          <p:nvPicPr>
            <p:cNvPr id="22" name="图片 21" descr="14 (33)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652" y="8267"/>
              <a:ext cx="2168" cy="2188"/>
            </a:xfrm>
            <a:prstGeom prst="rect">
              <a:avLst/>
            </a:prstGeom>
          </p:spPr>
        </p:pic>
      </p:grpSp>
      <p:sp>
        <p:nvSpPr>
          <p:cNvPr id="187" name="文本框 186"/>
          <p:cNvSpPr txBox="1"/>
          <p:nvPr/>
        </p:nvSpPr>
        <p:spPr>
          <a:xfrm>
            <a:off x="1853789" y="1803311"/>
            <a:ext cx="8915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 sz="2400" b="1" dirty="0">
                <a:solidFill>
                  <a:srgbClr val="3765AB"/>
                </a:solidFill>
                <a:latin typeface="思源黑体 CN Bold"/>
                <a:ea typeface="思源黑体 CN Bold" panose="020B0800000000000000" charset="-122"/>
              </a:rPr>
              <a:t>完美主义倾向</a:t>
            </a:r>
          </a:p>
        </p:txBody>
      </p:sp>
      <p:sp>
        <p:nvSpPr>
          <p:cNvPr id="189" name="文本框 188"/>
          <p:cNvSpPr txBox="1"/>
          <p:nvPr/>
        </p:nvSpPr>
        <p:spPr>
          <a:xfrm>
            <a:off x="872069" y="2525948"/>
            <a:ext cx="60960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 dirty="0">
                <a:latin typeface="思源黑体 CN Bold"/>
                <a:ea typeface="思源黑体 CN Bold" panose="020B0800000000000000" charset="-122"/>
              </a:rPr>
              <a:t>因为他们很有可能害怕被别人说不好，所以他觉得怎么努力别人都会觉得他不好，这个时候可能就会放弃努力，或者他觉得这个事情带给我的就是焦虑，我一学习就会想到别人说我不好，别人有可能说我不够好，我就特别焦虑，很有可能他就不愿意学习了，或者说学习也只是怕别人说我不好。事实上这个孩子会挺累的，你可能有的时候看他很努力，有的时候他情绪很低落，到了一定的时候，压力太大的时候，他可能会崩溃了。</a:t>
            </a:r>
          </a:p>
        </p:txBody>
      </p:sp>
      <p:sp>
        <p:nvSpPr>
          <p:cNvPr id="190" name="任意多边形: 形状 189"/>
          <p:cNvSpPr/>
          <p:nvPr/>
        </p:nvSpPr>
        <p:spPr>
          <a:xfrm rot="20595008">
            <a:off x="956499" y="1758751"/>
            <a:ext cx="672148" cy="684873"/>
          </a:xfrm>
          <a:custGeom>
            <a:avLst/>
            <a:gdLst>
              <a:gd name="connsiteX0" fmla="*/ 202200 w 252354"/>
              <a:gd name="connsiteY0" fmla="*/ 255238 h 257131"/>
              <a:gd name="connsiteX1" fmla="*/ 26655 w 252354"/>
              <a:gd name="connsiteY1" fmla="*/ 198850 h 257131"/>
              <a:gd name="connsiteX2" fmla="*/ 12558 w 252354"/>
              <a:gd name="connsiteY2" fmla="*/ 133889 h 257131"/>
              <a:gd name="connsiteX3" fmla="*/ 149146 w 252354"/>
              <a:gd name="connsiteY3" fmla="*/ 9969 h 257131"/>
              <a:gd name="connsiteX4" fmla="*/ 212487 w 252354"/>
              <a:gd name="connsiteY4" fmla="*/ 30257 h 257131"/>
              <a:gd name="connsiteX5" fmla="*/ 251445 w 252354"/>
              <a:gd name="connsiteY5" fmla="*/ 210470 h 257131"/>
              <a:gd name="connsiteX6" fmla="*/ 202200 w 252354"/>
              <a:gd name="connsiteY6" fmla="*/ 255238 h 257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2354" h="257131">
                <a:moveTo>
                  <a:pt x="202200" y="255238"/>
                </a:moveTo>
                <a:lnTo>
                  <a:pt x="26655" y="198850"/>
                </a:lnTo>
                <a:cubicBezTo>
                  <a:pt x="-1444" y="189801"/>
                  <a:pt x="-9255" y="153701"/>
                  <a:pt x="12558" y="133889"/>
                </a:cubicBezTo>
                <a:lnTo>
                  <a:pt x="149146" y="9969"/>
                </a:lnTo>
                <a:cubicBezTo>
                  <a:pt x="171054" y="-9843"/>
                  <a:pt x="206201" y="1397"/>
                  <a:pt x="212487" y="30257"/>
                </a:cubicBezTo>
                <a:lnTo>
                  <a:pt x="251445" y="210470"/>
                </a:lnTo>
                <a:cubicBezTo>
                  <a:pt x="257731" y="239522"/>
                  <a:pt x="230394" y="264287"/>
                  <a:pt x="202200" y="255238"/>
                </a:cubicBezTo>
                <a:close/>
              </a:path>
            </a:pathLst>
          </a:custGeom>
          <a:solidFill>
            <a:srgbClr val="3765AB"/>
          </a:solidFill>
          <a:ln w="19050" cap="rnd">
            <a:noFill/>
            <a:prstDash val="solid"/>
            <a:round/>
          </a:ln>
        </p:spPr>
        <p:txBody>
          <a:bodyPr rtlCol="0" anchor="ctr"/>
          <a:lstStyle/>
          <a:p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191" name="文本框 190"/>
          <p:cNvSpPr txBox="1"/>
          <p:nvPr/>
        </p:nvSpPr>
        <p:spPr>
          <a:xfrm>
            <a:off x="1162747" y="1863327"/>
            <a:ext cx="550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bg1"/>
                </a:solidFill>
                <a:cs typeface="思源黑体 CN Bold" panose="020B0800000000000000" charset="-122"/>
              </a:rPr>
              <a:t>4.</a:t>
            </a:r>
            <a:endParaRPr lang="zh-CN" altLang="en-US" sz="2800">
              <a:solidFill>
                <a:schemeClr val="bg1"/>
              </a:solidFill>
              <a:cs typeface="思源黑体 CN Bold" panose="020B0800000000000000" charset="-122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4691" y="1549402"/>
            <a:ext cx="4627245" cy="46272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/>
      <p:bldP spid="189" grpId="1"/>
      <p:bldP spid="190" grpId="2" animBg="1"/>
      <p:bldP spid="191" grpId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259717" y="252095"/>
            <a:ext cx="11690985" cy="6376035"/>
            <a:chOff x="409" y="414"/>
            <a:chExt cx="18411" cy="10041"/>
          </a:xfrm>
        </p:grpSpPr>
        <p:grpSp>
          <p:nvGrpSpPr>
            <p:cNvPr id="2" name="组合 1"/>
            <p:cNvGrpSpPr/>
            <p:nvPr/>
          </p:nvGrpSpPr>
          <p:grpSpPr>
            <a:xfrm>
              <a:off x="409" y="414"/>
              <a:ext cx="18411" cy="10041"/>
              <a:chOff x="412" y="414"/>
              <a:chExt cx="18411" cy="10041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412" y="855"/>
                <a:ext cx="18411" cy="9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" name="文本框 16"/>
              <p:cNvSpPr txBox="1"/>
              <p:nvPr/>
            </p:nvSpPr>
            <p:spPr>
              <a:xfrm>
                <a:off x="7247" y="414"/>
                <a:ext cx="5390" cy="727"/>
              </a:xfrm>
              <a:prstGeom prst="rect">
                <a:avLst/>
              </a:prstGeom>
              <a:solidFill>
                <a:srgbClr val="DA5F3B"/>
              </a:solidFill>
              <a:ln>
                <a:solidFill>
                  <a:schemeClr val="bg1"/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zh-CN" altLang="en-US" sz="2400">
                    <a:solidFill>
                      <a:schemeClr val="bg1"/>
                    </a:solidFill>
                    <a:latin typeface="思源黑体 CN Bold"/>
                    <a:ea typeface="思源黑体 CN Bold" panose="020B0800000000000000" charset="-122"/>
                    <a:cs typeface="思源黑体 CN Bold" panose="020B0800000000000000" charset="-122"/>
                    <a:sym typeface="思源黑体 CN Bold"/>
                  </a:rPr>
                  <a:t>孩子为什么丧失了动力？</a:t>
                </a:r>
              </a:p>
            </p:txBody>
          </p:sp>
        </p:grpSp>
        <p:pic>
          <p:nvPicPr>
            <p:cNvPr id="6" name="图片 5" descr="2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71" y="414"/>
              <a:ext cx="1510" cy="1930"/>
            </a:xfrm>
            <a:prstGeom prst="rect">
              <a:avLst/>
            </a:prstGeom>
          </p:spPr>
        </p:pic>
        <p:pic>
          <p:nvPicPr>
            <p:cNvPr id="22" name="图片 21" descr="14 (33)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652" y="8267"/>
              <a:ext cx="2168" cy="2188"/>
            </a:xfrm>
            <a:prstGeom prst="rect">
              <a:avLst/>
            </a:prstGeom>
          </p:spPr>
        </p:pic>
      </p:grpSp>
      <p:sp>
        <p:nvSpPr>
          <p:cNvPr id="187" name="文本框 186"/>
          <p:cNvSpPr txBox="1"/>
          <p:nvPr/>
        </p:nvSpPr>
        <p:spPr>
          <a:xfrm>
            <a:off x="1853789" y="1803311"/>
            <a:ext cx="8915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 sz="2400" b="1">
                <a:solidFill>
                  <a:srgbClr val="3765AB"/>
                </a:solidFill>
                <a:latin typeface="思源黑体 CN Bold"/>
                <a:ea typeface="思源黑体 CN Bold" panose="020B0800000000000000" charset="-122"/>
              </a:rPr>
              <a:t>完美主义倾向</a:t>
            </a:r>
          </a:p>
        </p:txBody>
      </p:sp>
      <p:sp>
        <p:nvSpPr>
          <p:cNvPr id="189" name="文本框 188"/>
          <p:cNvSpPr txBox="1"/>
          <p:nvPr/>
        </p:nvSpPr>
        <p:spPr>
          <a:xfrm>
            <a:off x="872069" y="2525948"/>
            <a:ext cx="60960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lvl="0">
              <a:lnSpc>
                <a:spcPct val="150000"/>
              </a:lnSpc>
              <a:buClrTx/>
              <a:buSzTx/>
              <a:buFontTx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HarmonyOS Sans SC Medium" panose="00000600000000000000" charset="-122"/>
                <a:ea typeface="HarmonyOS Sans SC Medium" panose="00000600000000000000" charset="-122"/>
                <a:cs typeface="+mn-ea"/>
              </a:defRPr>
            </a:lvl1pPr>
          </a:lstStyle>
          <a:p>
            <a:r>
              <a:rPr lang="zh-CN" altLang="en-US" dirty="0">
                <a:latin typeface="思源黑体 CN Bold"/>
                <a:ea typeface="思源黑体 CN Bold" panose="020B0800000000000000" charset="-122"/>
              </a:rPr>
              <a:t>因为他们很有可能害怕被别人说不好，所以他觉得怎么努力别人都会觉得他不好，这个时候可能就会放弃努力，或者他觉得这个事情带给我的就是焦虑，我一学习就会想到别人说我不好，别人有可能说我不够好，我就特别焦虑，很有可能他就不愿意学习了，或者说学习也只是怕别人说我不好。事实上这个孩子会挺累的，你可能有的时候看他很努力，有的时候他情绪很低落，到了一定的时候，压力太大的时候，他可能会崩溃了。</a:t>
            </a:r>
          </a:p>
        </p:txBody>
      </p:sp>
      <p:sp>
        <p:nvSpPr>
          <p:cNvPr id="190" name="任意多边形: 形状 189"/>
          <p:cNvSpPr/>
          <p:nvPr/>
        </p:nvSpPr>
        <p:spPr>
          <a:xfrm rot="20595008">
            <a:off x="956499" y="1758751"/>
            <a:ext cx="672148" cy="684873"/>
          </a:xfrm>
          <a:custGeom>
            <a:avLst/>
            <a:gdLst>
              <a:gd name="connsiteX0" fmla="*/ 202200 w 252354"/>
              <a:gd name="connsiteY0" fmla="*/ 255238 h 257131"/>
              <a:gd name="connsiteX1" fmla="*/ 26655 w 252354"/>
              <a:gd name="connsiteY1" fmla="*/ 198850 h 257131"/>
              <a:gd name="connsiteX2" fmla="*/ 12558 w 252354"/>
              <a:gd name="connsiteY2" fmla="*/ 133889 h 257131"/>
              <a:gd name="connsiteX3" fmla="*/ 149146 w 252354"/>
              <a:gd name="connsiteY3" fmla="*/ 9969 h 257131"/>
              <a:gd name="connsiteX4" fmla="*/ 212487 w 252354"/>
              <a:gd name="connsiteY4" fmla="*/ 30257 h 257131"/>
              <a:gd name="connsiteX5" fmla="*/ 251445 w 252354"/>
              <a:gd name="connsiteY5" fmla="*/ 210470 h 257131"/>
              <a:gd name="connsiteX6" fmla="*/ 202200 w 252354"/>
              <a:gd name="connsiteY6" fmla="*/ 255238 h 257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2354" h="257131">
                <a:moveTo>
                  <a:pt x="202200" y="255238"/>
                </a:moveTo>
                <a:lnTo>
                  <a:pt x="26655" y="198850"/>
                </a:lnTo>
                <a:cubicBezTo>
                  <a:pt x="-1444" y="189801"/>
                  <a:pt x="-9255" y="153701"/>
                  <a:pt x="12558" y="133889"/>
                </a:cubicBezTo>
                <a:lnTo>
                  <a:pt x="149146" y="9969"/>
                </a:lnTo>
                <a:cubicBezTo>
                  <a:pt x="171054" y="-9843"/>
                  <a:pt x="206201" y="1397"/>
                  <a:pt x="212487" y="30257"/>
                </a:cubicBezTo>
                <a:lnTo>
                  <a:pt x="251445" y="210470"/>
                </a:lnTo>
                <a:cubicBezTo>
                  <a:pt x="257731" y="239522"/>
                  <a:pt x="230394" y="264287"/>
                  <a:pt x="202200" y="255238"/>
                </a:cubicBezTo>
                <a:close/>
              </a:path>
            </a:pathLst>
          </a:custGeom>
          <a:solidFill>
            <a:srgbClr val="3765AB"/>
          </a:solidFill>
          <a:ln w="19050" cap="rnd">
            <a:noFill/>
            <a:prstDash val="solid"/>
            <a:round/>
          </a:ln>
        </p:spPr>
        <p:txBody>
          <a:bodyPr rtlCol="0" anchor="ctr"/>
          <a:lstStyle/>
          <a:p>
            <a:endParaRPr lang="zh-CN" altLang="en-US">
              <a:cs typeface="思源黑体 CN Bold" panose="020B0800000000000000" charset="-122"/>
            </a:endParaRPr>
          </a:p>
        </p:txBody>
      </p:sp>
      <p:sp>
        <p:nvSpPr>
          <p:cNvPr id="191" name="文本框 190"/>
          <p:cNvSpPr txBox="1"/>
          <p:nvPr/>
        </p:nvSpPr>
        <p:spPr>
          <a:xfrm>
            <a:off x="1162747" y="1863327"/>
            <a:ext cx="550331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bg1"/>
                </a:solidFill>
                <a:cs typeface="思源黑体 CN Bold" panose="020B0800000000000000" charset="-122"/>
              </a:rPr>
              <a:t>5.</a:t>
            </a:r>
            <a:endParaRPr lang="zh-CN" altLang="en-US" sz="2800">
              <a:solidFill>
                <a:schemeClr val="bg1"/>
              </a:solidFill>
              <a:cs typeface="思源黑体 CN Bold" panose="020B0800000000000000" charset="-122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71386" y="1863090"/>
            <a:ext cx="4126231" cy="41262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/>
      <p:bldP spid="189" grpId="1"/>
      <p:bldP spid="190" grpId="2" animBg="1"/>
      <p:bldP spid="191" grpId="3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Unix 3.10 unknown"/>
  <p:tag name="AS_RELEASE_DATE" val="2020.11.30"/>
  <p:tag name="AS_TITLE" val="Aspose.Slides for Java"/>
  <p:tag name="AS_VERSION" val="20.11"/>
  <p:tag name="COMMONDATA" val="eyJoZGlkIjoiMGViMWRiMmMyYjQxOWVjNDI3OGI1ODQ4ZmViYjE5YTUifQ==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思源黑体 CN Bold"/>
        <a:ea typeface="Arial"/>
        <a:cs typeface="Arial"/>
        <a:font script="Jpan" typeface="ＭＳ Ｐゴシック"/>
        <a:font script="Hang" typeface="맑은 고딕"/>
        <a:font script="Hans" typeface="思源黑体 CN Bold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思源黑体 CN Bold"/>
        <a:ea typeface="Arial"/>
        <a:cs typeface="Arial"/>
        <a:font script="Jpan" typeface="ＭＳ Ｐゴシック"/>
        <a:font script="Hang" typeface="맑은 고딕"/>
        <a:font script="Hans" typeface="思源黑体 CN Bold"/>
        <a:font script="Hant" typeface="新細明體"/>
        <a:font script="Arab" typeface="思源黑体 CN Bold"/>
        <a:font script="Hebr" typeface="思源黑体 CN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思源黑体 CN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思源黑体 CN Bold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思源黑体 CN Bold"/>
        <a:ea typeface="Arial"/>
        <a:cs typeface="Arial"/>
        <a:font script="Jpan" typeface="ＭＳ Ｐゴシック"/>
        <a:font script="Hang" typeface="맑은 고딕"/>
        <a:font script="Hans" typeface="思源黑体 CN Bold"/>
        <a:font script="Hant" typeface="新細明體"/>
        <a:font script="Arab" typeface="思源黑体 CN Bold"/>
        <a:font script="Hebr" typeface="思源黑体 CN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思源黑体 CN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思源黑体 CN Bold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思源黑体 CN Bold"/>
        <a:ea typeface="Arial"/>
        <a:cs typeface="Arial"/>
        <a:font script="Jpan" typeface="ＭＳ Ｐゴシック"/>
        <a:font script="Hang" typeface="맑은 고딕"/>
        <a:font script="Hans" typeface="思源黑体 CN Bold"/>
        <a:font script="Hant" typeface="新細明體"/>
        <a:font script="Arab" typeface="思源黑体 CN Bold"/>
        <a:font script="Hebr" typeface="思源黑体 CN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思源黑体 CN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1631</Words>
  <Application>Microsoft Office PowerPoint</Application>
  <PresentationFormat>宽屏</PresentationFormat>
  <Paragraphs>86</Paragraphs>
  <Slides>19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28" baseType="lpstr">
      <vt:lpstr>Meiryo</vt:lpstr>
      <vt:lpstr>思源黑体 CN Bold</vt:lpstr>
      <vt:lpstr>宋体</vt:lpstr>
      <vt:lpstr>微软雅黑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18</cp:revision>
  <dcterms:created xsi:type="dcterms:W3CDTF">2022-08-23T09:54:00Z</dcterms:created>
  <dcterms:modified xsi:type="dcterms:W3CDTF">2023-02-20T10:51:51Z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328F9F2A614E4C0DB9C73CDD6F810C3B</vt:lpwstr>
  </property>
  <property fmtid="{D5CDD505-2E9C-101B-9397-08002B2CF9AE}" pid="3" name="KSOProductBuildVer">
    <vt:lpwstr>2052-11.1.0.12302</vt:lpwstr>
  </property>
</Properties>
</file>