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0"/>
  </p:notesMasterIdLst>
  <p:sldIdLst>
    <p:sldId id="256" r:id="rId3"/>
    <p:sldId id="5198" r:id="rId4"/>
    <p:sldId id="5199" r:id="rId5"/>
    <p:sldId id="264" r:id="rId6"/>
    <p:sldId id="265" r:id="rId7"/>
    <p:sldId id="266" r:id="rId8"/>
    <p:sldId id="5200" r:id="rId9"/>
    <p:sldId id="267" r:id="rId10"/>
    <p:sldId id="268" r:id="rId11"/>
    <p:sldId id="269" r:id="rId12"/>
    <p:sldId id="270" r:id="rId13"/>
    <p:sldId id="271" r:id="rId14"/>
    <p:sldId id="272" r:id="rId15"/>
    <p:sldId id="273" r:id="rId16"/>
    <p:sldId id="274" r:id="rId17"/>
    <p:sldId id="275" r:id="rId18"/>
    <p:sldId id="276" r:id="rId19"/>
    <p:sldId id="277" r:id="rId20"/>
    <p:sldId id="5201" r:id="rId21"/>
    <p:sldId id="278" r:id="rId22"/>
    <p:sldId id="279" r:id="rId23"/>
    <p:sldId id="280" r:id="rId24"/>
    <p:sldId id="281" r:id="rId25"/>
    <p:sldId id="5202" r:id="rId26"/>
    <p:sldId id="282" r:id="rId27"/>
    <p:sldId id="283" r:id="rId28"/>
    <p:sldId id="5203"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386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F2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314" autoAdjust="0"/>
  </p:normalViewPr>
  <p:slideViewPr>
    <p:cSldViewPr snapToGrid="0" showGuides="1">
      <p:cViewPr varScale="1">
        <p:scale>
          <a:sx n="108" d="100"/>
          <a:sy n="108" d="100"/>
        </p:scale>
        <p:origin x="714" y="114"/>
      </p:cViewPr>
      <p:guideLst>
        <p:guide orient="horz" pos="2159"/>
        <p:guide pos="3862"/>
      </p:guideLst>
    </p:cSldViewPr>
  </p:slideViewPr>
  <p:notesTextViewPr>
    <p:cViewPr>
      <p:scale>
        <a:sx n="1" d="1"/>
        <a:sy n="1" d="1"/>
      </p:scale>
      <p:origin x="0" y="0"/>
    </p:cViewPr>
  </p:notesTextViewPr>
  <p:sorterViewPr>
    <p:cViewPr>
      <p:scale>
        <a:sx n="75" d="100"/>
        <a:sy n="75"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F5616-CAD6-457E-9C51-40913B26A956}" type="datetimeFigureOut">
              <a:rPr lang="zh-CN" altLang="en-US" smtClean="0"/>
              <a:t>2023/2/21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7477AE-58EB-424A-B421-A69943437D62}" type="slidenum">
              <a:rPr lang="zh-CN" altLang="en-US" smtClean="0"/>
              <a:t>‹#›</a:t>
            </a:fld>
            <a:endParaRPr lang="zh-CN" altLang="en-US"/>
          </a:p>
        </p:txBody>
      </p:sp>
    </p:spTree>
    <p:extLst>
      <p:ext uri="{BB962C8B-B14F-4D97-AF65-F5344CB8AC3E}">
        <p14:creationId xmlns:p14="http://schemas.microsoft.com/office/powerpoint/2010/main" val="811660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81C92-FB04-4531-AA7B-867E9634CAD9}" type="slidenum">
              <a:rPr lang="zh-CN" altLang="en-US" smtClean="0"/>
              <a:t>2</a:t>
            </a:fld>
            <a:endParaRPr lang="zh-CN" altLang="en-US"/>
          </a:p>
        </p:txBody>
      </p:sp>
    </p:spTree>
    <p:extLst>
      <p:ext uri="{BB962C8B-B14F-4D97-AF65-F5344CB8AC3E}">
        <p14:creationId xmlns:p14="http://schemas.microsoft.com/office/powerpoint/2010/main" val="480489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81C92-FB04-4531-AA7B-867E9634CAD9}" type="slidenum">
              <a:rPr lang="zh-CN" altLang="en-US" smtClean="0"/>
              <a:t>3</a:t>
            </a:fld>
            <a:endParaRPr lang="zh-CN" altLang="en-US"/>
          </a:p>
        </p:txBody>
      </p:sp>
    </p:spTree>
    <p:extLst>
      <p:ext uri="{BB962C8B-B14F-4D97-AF65-F5344CB8AC3E}">
        <p14:creationId xmlns:p14="http://schemas.microsoft.com/office/powerpoint/2010/main" val="819402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81C92-FB04-4531-AA7B-867E9634CAD9}" type="slidenum">
              <a:rPr lang="zh-CN" altLang="en-US" smtClean="0"/>
              <a:t>7</a:t>
            </a:fld>
            <a:endParaRPr lang="zh-CN" altLang="en-US"/>
          </a:p>
        </p:txBody>
      </p:sp>
    </p:spTree>
    <p:extLst>
      <p:ext uri="{BB962C8B-B14F-4D97-AF65-F5344CB8AC3E}">
        <p14:creationId xmlns:p14="http://schemas.microsoft.com/office/powerpoint/2010/main" val="2286167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227477AE-58EB-424A-B421-A69943437D62}" type="slidenum">
              <a:rPr lang="zh-CN" altLang="en-US" smtClean="0"/>
              <a:t>13</a:t>
            </a:fld>
            <a:endParaRPr lang="zh-CN" altLang="en-US"/>
          </a:p>
        </p:txBody>
      </p:sp>
    </p:spTree>
    <p:extLst>
      <p:ext uri="{BB962C8B-B14F-4D97-AF65-F5344CB8AC3E}">
        <p14:creationId xmlns:p14="http://schemas.microsoft.com/office/powerpoint/2010/main" val="3089473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81C92-FB04-4531-AA7B-867E9634CAD9}" type="slidenum">
              <a:rPr lang="zh-CN" altLang="en-US" smtClean="0"/>
              <a:t>19</a:t>
            </a:fld>
            <a:endParaRPr lang="zh-CN" altLang="en-US"/>
          </a:p>
        </p:txBody>
      </p:sp>
    </p:spTree>
    <p:extLst>
      <p:ext uri="{BB962C8B-B14F-4D97-AF65-F5344CB8AC3E}">
        <p14:creationId xmlns:p14="http://schemas.microsoft.com/office/powerpoint/2010/main" val="2198226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E81C92-FB04-4531-AA7B-867E9634CAD9}" type="slidenum">
              <a:rPr lang="zh-CN" altLang="en-US" smtClean="0"/>
              <a:t>24</a:t>
            </a:fld>
            <a:endParaRPr lang="zh-CN" altLang="en-US"/>
          </a:p>
        </p:txBody>
      </p:sp>
    </p:spTree>
    <p:extLst>
      <p:ext uri="{BB962C8B-B14F-4D97-AF65-F5344CB8AC3E}">
        <p14:creationId xmlns:p14="http://schemas.microsoft.com/office/powerpoint/2010/main" val="2348102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27</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635108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D3F2DF"/>
        </a:solidFill>
        <a:effectLst/>
      </p:bgPr>
    </p:bg>
    <p:spTree>
      <p:nvGrpSpPr>
        <p:cNvPr id="1" name=""/>
        <p:cNvGrpSpPr/>
        <p:nvPr/>
      </p:nvGrpSpPr>
      <p:grpSpPr>
        <a:xfrm>
          <a:off x="0" y="0"/>
          <a:ext cx="0" cy="0"/>
          <a:chOff x="0" y="0"/>
          <a:chExt cx="0" cy="0"/>
        </a:xfrm>
      </p:grpSpPr>
      <p:pic>
        <p:nvPicPr>
          <p:cNvPr id="21" name="图片 20"/>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 y="356398"/>
            <a:ext cx="12192000" cy="5418871"/>
          </a:xfrm>
          <a:prstGeom prst="rect">
            <a:avLst/>
          </a:prstGeom>
        </p:spPr>
      </p:pic>
      <p:pic>
        <p:nvPicPr>
          <p:cNvPr id="12" name="图片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035006"/>
            <a:ext cx="12192000" cy="1822994"/>
          </a:xfrm>
          <a:prstGeom prst="rect">
            <a:avLst/>
          </a:prstGeom>
        </p:spPr>
      </p:pic>
      <p:pic>
        <p:nvPicPr>
          <p:cNvPr id="14" name="图片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3450" y="4058167"/>
            <a:ext cx="9620250" cy="2582006"/>
          </a:xfrm>
          <a:prstGeom prst="rect">
            <a:avLst/>
          </a:prstGeom>
        </p:spPr>
      </p:pic>
      <p:pic>
        <p:nvPicPr>
          <p:cNvPr id="16" name="图片 1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87285"/>
            <a:ext cx="2719388" cy="2079136"/>
          </a:xfrm>
          <a:prstGeom prst="rect">
            <a:avLst/>
          </a:prstGeom>
        </p:spPr>
      </p:pic>
      <p:pic>
        <p:nvPicPr>
          <p:cNvPr id="18" name="图片 17"/>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5275" y="3632478"/>
            <a:ext cx="11601450" cy="2805055"/>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482C803-7BCE-4FC6-A4FF-4B799DAFAB43}" type="datetimeFigureOut">
              <a:rPr lang="zh-CN" altLang="en-US" smtClean="0"/>
              <a:t>2023/2/21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CF9D9A7-7C84-4407-8D94-AF4BFF8DA1B1}"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482C803-7BCE-4FC6-A4FF-4B799DAFAB43}" type="datetimeFigureOut">
              <a:rPr lang="zh-CN" altLang="en-US" smtClean="0"/>
              <a:t>2023/2/21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CF9D9A7-7C84-4407-8D94-AF4BFF8DA1B1}"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72516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70048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95386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94966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1437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97234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7508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D3F2DF"/>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35006"/>
            <a:ext cx="12192000" cy="1822994"/>
          </a:xfrm>
          <a:prstGeom prst="rect">
            <a:avLst/>
          </a:prstGeom>
        </p:spPr>
      </p:pic>
      <p:pic>
        <p:nvPicPr>
          <p:cNvPr id="12" name="图片 11"/>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 y="0"/>
            <a:ext cx="12192000" cy="5418871"/>
          </a:xfrm>
          <a:custGeom>
            <a:avLst/>
            <a:gdLst>
              <a:gd name="connsiteX0" fmla="*/ 0 w 12192000"/>
              <a:gd name="connsiteY0" fmla="*/ 0 h 5418871"/>
              <a:gd name="connsiteX1" fmla="*/ 12192000 w 12192000"/>
              <a:gd name="connsiteY1" fmla="*/ 0 h 5418871"/>
              <a:gd name="connsiteX2" fmla="*/ 12192000 w 12192000"/>
              <a:gd name="connsiteY2" fmla="*/ 5418871 h 5418871"/>
              <a:gd name="connsiteX3" fmla="*/ 11650808 w 12192000"/>
              <a:gd name="connsiteY3" fmla="*/ 5418871 h 5418871"/>
              <a:gd name="connsiteX4" fmla="*/ 11663823 w 12192000"/>
              <a:gd name="connsiteY4" fmla="*/ 5394892 h 5418871"/>
              <a:gd name="connsiteX5" fmla="*/ 11734798 w 12192000"/>
              <a:gd name="connsiteY5" fmla="*/ 5043340 h 5418871"/>
              <a:gd name="connsiteX6" fmla="*/ 11734798 w 12192000"/>
              <a:gd name="connsiteY6" fmla="*/ 1430795 h 5418871"/>
              <a:gd name="connsiteX7" fmla="*/ 10831635 w 12192000"/>
              <a:gd name="connsiteY7" fmla="*/ 527632 h 5418871"/>
              <a:gd name="connsiteX8" fmla="*/ 2370011 w 12192000"/>
              <a:gd name="connsiteY8" fmla="*/ 527632 h 5418871"/>
              <a:gd name="connsiteX9" fmla="*/ 1537823 w 12192000"/>
              <a:gd name="connsiteY9" fmla="*/ 1079243 h 5418871"/>
              <a:gd name="connsiteX10" fmla="*/ 1529859 w 12192000"/>
              <a:gd name="connsiteY10" fmla="*/ 1104900 h 5418871"/>
              <a:gd name="connsiteX11" fmla="*/ 1117611 w 12192000"/>
              <a:gd name="connsiteY11" fmla="*/ 1104900 h 5418871"/>
              <a:gd name="connsiteX12" fmla="*/ 533399 w 12192000"/>
              <a:gd name="connsiteY12" fmla="*/ 1689112 h 5418871"/>
              <a:gd name="connsiteX13" fmla="*/ 533399 w 12192000"/>
              <a:gd name="connsiteY13" fmla="*/ 4616438 h 5418871"/>
              <a:gd name="connsiteX14" fmla="*/ 1117611 w 12192000"/>
              <a:gd name="connsiteY14" fmla="*/ 5200650 h 5418871"/>
              <a:gd name="connsiteX15" fmla="*/ 1482707 w 12192000"/>
              <a:gd name="connsiteY15" fmla="*/ 5200650 h 5418871"/>
              <a:gd name="connsiteX16" fmla="*/ 1485197 w 12192000"/>
              <a:gd name="connsiteY16" fmla="*/ 5225359 h 5418871"/>
              <a:gd name="connsiteX17" fmla="*/ 1537823 w 12192000"/>
              <a:gd name="connsiteY17" fmla="*/ 5394892 h 5418871"/>
              <a:gd name="connsiteX18" fmla="*/ 1550839 w 12192000"/>
              <a:gd name="connsiteY18" fmla="*/ 5418871 h 5418871"/>
              <a:gd name="connsiteX19" fmla="*/ 0 w 12192000"/>
              <a:gd name="connsiteY19" fmla="*/ 5418871 h 541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5418871">
                <a:moveTo>
                  <a:pt x="0" y="0"/>
                </a:moveTo>
                <a:lnTo>
                  <a:pt x="12192000" y="0"/>
                </a:lnTo>
                <a:lnTo>
                  <a:pt x="12192000" y="5418871"/>
                </a:lnTo>
                <a:lnTo>
                  <a:pt x="11650808" y="5418871"/>
                </a:lnTo>
                <a:lnTo>
                  <a:pt x="11663823" y="5394892"/>
                </a:lnTo>
                <a:cubicBezTo>
                  <a:pt x="11709525" y="5286839"/>
                  <a:pt x="11734798" y="5168041"/>
                  <a:pt x="11734798" y="5043340"/>
                </a:cubicBezTo>
                <a:lnTo>
                  <a:pt x="11734798" y="1430795"/>
                </a:lnTo>
                <a:cubicBezTo>
                  <a:pt x="11734798" y="931992"/>
                  <a:pt x="11330438" y="527632"/>
                  <a:pt x="10831635" y="527632"/>
                </a:cubicBezTo>
                <a:lnTo>
                  <a:pt x="2370011" y="527632"/>
                </a:lnTo>
                <a:cubicBezTo>
                  <a:pt x="1995909" y="527632"/>
                  <a:pt x="1674931" y="755085"/>
                  <a:pt x="1537823" y="1079243"/>
                </a:cubicBezTo>
                <a:lnTo>
                  <a:pt x="1529859" y="1104900"/>
                </a:lnTo>
                <a:lnTo>
                  <a:pt x="1117611" y="1104900"/>
                </a:lnTo>
                <a:cubicBezTo>
                  <a:pt x="794960" y="1104900"/>
                  <a:pt x="533399" y="1366461"/>
                  <a:pt x="533399" y="1689112"/>
                </a:cubicBezTo>
                <a:lnTo>
                  <a:pt x="533399" y="4616438"/>
                </a:lnTo>
                <a:cubicBezTo>
                  <a:pt x="533399" y="4939089"/>
                  <a:pt x="794960" y="5200650"/>
                  <a:pt x="1117611" y="5200650"/>
                </a:cubicBezTo>
                <a:lnTo>
                  <a:pt x="1482707" y="5200650"/>
                </a:lnTo>
                <a:lnTo>
                  <a:pt x="1485197" y="5225359"/>
                </a:lnTo>
                <a:cubicBezTo>
                  <a:pt x="1497229" y="5284153"/>
                  <a:pt x="1514972" y="5340866"/>
                  <a:pt x="1537823" y="5394892"/>
                </a:cubicBezTo>
                <a:lnTo>
                  <a:pt x="1550839" y="5418871"/>
                </a:lnTo>
                <a:lnTo>
                  <a:pt x="0" y="5418871"/>
                </a:lnTo>
                <a:close/>
              </a:path>
            </a:pathLst>
          </a:custGeom>
        </p:spPr>
      </p:pic>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67882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75930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4879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8003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D3F2DF"/>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 y="356398"/>
            <a:ext cx="12192000" cy="5418871"/>
          </a:xfrm>
          <a:prstGeom prst="rect">
            <a:avLst/>
          </a:prstGeom>
        </p:spPr>
      </p:pic>
      <p:pic>
        <p:nvPicPr>
          <p:cNvPr id="8" name="图片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035006"/>
            <a:ext cx="12192000" cy="1822994"/>
          </a:xfrm>
          <a:prstGeom prst="rect">
            <a:avLst/>
          </a:prstGeom>
        </p:spPr>
      </p:pic>
      <p:pic>
        <p:nvPicPr>
          <p:cNvPr id="9" name="图片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3450" y="4058167"/>
            <a:ext cx="9620250" cy="2582006"/>
          </a:xfrm>
          <a:prstGeom prst="rect">
            <a:avLst/>
          </a:prstGeom>
        </p:spPr>
      </p:pic>
      <p:pic>
        <p:nvPicPr>
          <p:cNvPr id="13" name="图片 1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5275" y="3632478"/>
            <a:ext cx="11601450" cy="2805055"/>
          </a:xfrm>
          <a:custGeom>
            <a:avLst/>
            <a:gdLst>
              <a:gd name="connsiteX0" fmla="*/ 0 w 11601450"/>
              <a:gd name="connsiteY0" fmla="*/ 0 h 2805055"/>
              <a:gd name="connsiteX1" fmla="*/ 11601450 w 11601450"/>
              <a:gd name="connsiteY1" fmla="*/ 0 h 2805055"/>
              <a:gd name="connsiteX2" fmla="*/ 11601450 w 11601450"/>
              <a:gd name="connsiteY2" fmla="*/ 2805055 h 2805055"/>
              <a:gd name="connsiteX3" fmla="*/ 4705816 w 11601450"/>
              <a:gd name="connsiteY3" fmla="*/ 2805055 h 2805055"/>
              <a:gd name="connsiteX4" fmla="*/ 4686429 w 11601450"/>
              <a:gd name="connsiteY4" fmla="*/ 2612735 h 2805055"/>
              <a:gd name="connsiteX5" fmla="*/ 3314700 w 11601450"/>
              <a:gd name="connsiteY5" fmla="*/ 1494744 h 2805055"/>
              <a:gd name="connsiteX6" fmla="*/ 1942972 w 11601450"/>
              <a:gd name="connsiteY6" fmla="*/ 2612735 h 2805055"/>
              <a:gd name="connsiteX7" fmla="*/ 1923584 w 11601450"/>
              <a:gd name="connsiteY7" fmla="*/ 2805055 h 2805055"/>
              <a:gd name="connsiteX8" fmla="*/ 0 w 11601450"/>
              <a:gd name="connsiteY8" fmla="*/ 2805055 h 280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1450" h="2805055">
                <a:moveTo>
                  <a:pt x="0" y="0"/>
                </a:moveTo>
                <a:lnTo>
                  <a:pt x="11601450" y="0"/>
                </a:lnTo>
                <a:lnTo>
                  <a:pt x="11601450" y="2805055"/>
                </a:lnTo>
                <a:lnTo>
                  <a:pt x="4705816" y="2805055"/>
                </a:lnTo>
                <a:lnTo>
                  <a:pt x="4686429" y="2612735"/>
                </a:lnTo>
                <a:cubicBezTo>
                  <a:pt x="4555868" y="1974699"/>
                  <a:pt x="3991334" y="1494744"/>
                  <a:pt x="3314700" y="1494744"/>
                </a:cubicBezTo>
                <a:cubicBezTo>
                  <a:pt x="2638067" y="1494744"/>
                  <a:pt x="2073533" y="1974699"/>
                  <a:pt x="1942972" y="2612735"/>
                </a:cubicBezTo>
                <a:lnTo>
                  <a:pt x="1923584" y="2805055"/>
                </a:lnTo>
                <a:lnTo>
                  <a:pt x="0" y="2805055"/>
                </a:lnTo>
                <a:close/>
              </a:path>
            </a:pathLst>
          </a:custGeom>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482C803-7BCE-4FC6-A4FF-4B799DAFAB43}" type="datetimeFigureOut">
              <a:rPr lang="zh-CN" altLang="en-US" smtClean="0"/>
              <a:t>2023/2/21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CF9D9A7-7C84-4407-8D94-AF4BFF8DA1B1}"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0482C803-7BCE-4FC6-A4FF-4B799DAFAB43}" type="datetimeFigureOut">
              <a:rPr lang="zh-CN" altLang="en-US" smtClean="0"/>
              <a:t>2023/2/21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CF9D9A7-7C84-4407-8D94-AF4BFF8DA1B1}"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482C803-7BCE-4FC6-A4FF-4B799DAFAB43}" type="datetimeFigureOut">
              <a:rPr lang="zh-CN" altLang="en-US" smtClean="0"/>
              <a:t>2023/2/21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CF9D9A7-7C84-4407-8D94-AF4BFF8DA1B1}"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D3F2DF"/>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35006"/>
            <a:ext cx="12192000" cy="1822994"/>
          </a:xfrm>
          <a:prstGeom prst="rect">
            <a:avLst/>
          </a:prstGeom>
        </p:spPr>
      </p:pic>
      <p:pic>
        <p:nvPicPr>
          <p:cNvPr id="9" name="图片 8"/>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0"/>
            <a:ext cx="12192000" cy="4719484"/>
          </a:xfrm>
          <a:prstGeom prst="rect">
            <a:avLst/>
          </a:prstGeom>
        </p:spPr>
      </p:pic>
      <p:sp>
        <p:nvSpPr>
          <p:cNvPr id="7" name="矩形: 圆角 6"/>
          <p:cNvSpPr/>
          <p:nvPr userDrawn="1"/>
        </p:nvSpPr>
        <p:spPr>
          <a:xfrm>
            <a:off x="464100" y="400050"/>
            <a:ext cx="11263800" cy="6057900"/>
          </a:xfrm>
          <a:prstGeom prst="roundRect">
            <a:avLst>
              <a:gd name="adj" fmla="val 5093"/>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482C803-7BCE-4FC6-A4FF-4B799DAFAB43}" type="datetimeFigureOut">
              <a:rPr lang="zh-CN" altLang="en-US" smtClean="0"/>
              <a:t>2023/2/21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CF9D9A7-7C84-4407-8D94-AF4BFF8DA1B1}"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482C803-7BCE-4FC6-A4FF-4B799DAFAB43}" type="datetimeFigureOut">
              <a:rPr lang="zh-CN" altLang="en-US" smtClean="0"/>
              <a:t>2023/2/21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CF9D9A7-7C84-4407-8D94-AF4BFF8DA1B1}"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file:///D:\qq&#25991;&#20214;\712321467\Image\C2C\Image2\%7b75232B38-A165-1FB7-499C-2E1C792CACB5%7d.pn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073743875" descr="学科网 zxxk.com"/>
          <p:cNvPicPr>
            <a:picLocks noChangeAspect="1"/>
          </p:cNvPicPr>
          <p:nvPr/>
        </p:nvPicPr>
        <p:blipFill>
          <a:blip r:embed="rId14" r:link="rId15"/>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46666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8.xml"/><Relationship Id="rId7"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9.pn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0.png"/><Relationship Id="rId5" Type="http://schemas.openxmlformats.org/officeDocument/2006/relationships/slideLayout" Target="../slideLayouts/slideLayout7.xml"/><Relationship Id="rId4" Type="http://schemas.openxmlformats.org/officeDocument/2006/relationships/tags" Target="../tags/tag31.xml"/></Relationships>
</file>

<file path=ppt/slides/_rels/slide15.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21.png"/><Relationship Id="rId5" Type="http://schemas.openxmlformats.org/officeDocument/2006/relationships/slideLayout" Target="../slideLayouts/slideLayout7.xml"/><Relationship Id="rId4" Type="http://schemas.openxmlformats.org/officeDocument/2006/relationships/tags" Target="../tags/tag35.xml"/></Relationships>
</file>

<file path=ppt/slides/_rels/slide1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22.png"/><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0.xml"/><Relationship Id="rId1" Type="http://schemas.openxmlformats.org/officeDocument/2006/relationships/tags" Target="../tags/tag39.xml"/></Relationships>
</file>

<file path=ppt/slides/_rels/slide18.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23.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7.xml"/><Relationship Id="rId5" Type="http://schemas.openxmlformats.org/officeDocument/2006/relationships/tags" Target="../tags/tag45.xml"/><Relationship Id="rId4" Type="http://schemas.openxmlformats.org/officeDocument/2006/relationships/tags" Target="../tags/tag4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Layout" Target="../slideLayouts/slideLayout7.xml"/><Relationship Id="rId4"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30860" y="1404227"/>
            <a:ext cx="4475390" cy="4049545"/>
          </a:xfrm>
          <a:prstGeom prst="rect">
            <a:avLst/>
          </a:prstGeom>
        </p:spPr>
      </p:pic>
      <p:sp>
        <p:nvSpPr>
          <p:cNvPr id="4" name="文本框 3"/>
          <p:cNvSpPr txBox="1"/>
          <p:nvPr/>
        </p:nvSpPr>
        <p:spPr>
          <a:xfrm>
            <a:off x="0" y="1528586"/>
            <a:ext cx="12192000" cy="1569660"/>
          </a:xfrm>
          <a:prstGeom prst="rect">
            <a:avLst/>
          </a:prstGeom>
          <a:noFill/>
        </p:spPr>
        <p:txBody>
          <a:bodyPr wrap="square" rtlCol="0" anchor="t">
            <a:spAutoFit/>
          </a:bodyPr>
          <a:lstStyle/>
          <a:p>
            <a:pPr algn="ctr"/>
            <a:r>
              <a:rPr lang="zh-CN" altLang="en-US" sz="9600" spc="-1000" dirty="0">
                <a:ln w="22225">
                  <a:noFill/>
                </a:ln>
                <a:solidFill>
                  <a:srgbClr val="62A453"/>
                </a:solidFill>
                <a:uFillTx/>
                <a:latin typeface="汉仪长美黑简" pitchFamily="49" charset="-122"/>
                <a:ea typeface="汉仪长美黑简" pitchFamily="49" charset="-122"/>
                <a:cs typeface="Aa攒劲小楷" panose="02010600010101010101" charset="-122"/>
                <a:sym typeface="思源黑体 CN Medium" panose="020B0600000000000000" pitchFamily="34" charset="-122"/>
              </a:rPr>
              <a:t>校风校纪整顿</a:t>
            </a:r>
            <a:endParaRPr lang="zh-CN" altLang="zh-CN" sz="9600" spc="-1000" dirty="0">
              <a:ln w="22225">
                <a:noFill/>
              </a:ln>
              <a:solidFill>
                <a:srgbClr val="62A453"/>
              </a:solidFill>
              <a:uFillTx/>
              <a:latin typeface="汉仪长美黑简" pitchFamily="49" charset="-122"/>
              <a:ea typeface="汉仪长美黑简" pitchFamily="49" charset="-122"/>
              <a:cs typeface="Aa攒劲小楷" panose="02010600010101010101" charset="-122"/>
              <a:sym typeface="思源黑体 CN Medium" panose="020B0600000000000000" pitchFamily="34" charset="-122"/>
            </a:endParaRPr>
          </a:p>
        </p:txBody>
      </p:sp>
      <p:sp>
        <p:nvSpPr>
          <p:cNvPr id="5" name="矩形: 圆角 4"/>
          <p:cNvSpPr/>
          <p:nvPr/>
        </p:nvSpPr>
        <p:spPr>
          <a:xfrm>
            <a:off x="3027071" y="3265869"/>
            <a:ext cx="6210882" cy="591756"/>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algn="ctr"/>
            <a:r>
              <a:rPr lang="zh-CN" altLang="en-US" sz="2500" spc="600">
                <a:solidFill>
                  <a:schemeClr val="bg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中小学校风校纪整顿主题班会</a:t>
            </a:r>
          </a:p>
        </p:txBody>
      </p:sp>
      <p:sp>
        <p:nvSpPr>
          <p:cNvPr id="6" name="TextBox 17"/>
          <p:cNvSpPr txBox="1"/>
          <p:nvPr/>
        </p:nvSpPr>
        <p:spPr>
          <a:xfrm>
            <a:off x="3155723" y="4001082"/>
            <a:ext cx="5953579" cy="514693"/>
          </a:xfrm>
          <a:prstGeom prst="rect">
            <a:avLst/>
          </a:prstGeom>
          <a:noFill/>
        </p:spPr>
        <p:txBody>
          <a:bodyPr wrap="square" rtlCol="0">
            <a:spAutoFit/>
          </a:bodyPr>
          <a:lstStyle/>
          <a:p>
            <a:pPr algn="ctr">
              <a:lnSpc>
                <a:spcPct val="130000"/>
              </a:lnSpc>
            </a:pPr>
            <a:r>
              <a:rPr lang="en-US" sz="1100" b="1" dirty="0" err="1">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sym typeface="思源黑体 CN Medium" panose="020B0600000000000000" pitchFamily="34" charset="-122"/>
              </a:rPr>
              <a:t>Lorem</a:t>
            </a:r>
            <a:r>
              <a:rPr lang="en-US" sz="1100" b="1"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sym typeface="思源黑体 CN Medium" panose="020B0600000000000000" pitchFamily="34" charset="-122"/>
              </a:rPr>
              <a:t> </a:t>
            </a:r>
            <a:r>
              <a:rPr lang="en-US" sz="1100" b="1" dirty="0" err="1">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sym typeface="思源黑体 CN Medium" panose="020B0600000000000000" pitchFamily="34" charset="-122"/>
              </a:rPr>
              <a:t>Ipsum</a:t>
            </a:r>
            <a:r>
              <a:rPr lang="en-US" sz="1100" b="1"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sym typeface="思源黑体 CN Medium" panose="020B0600000000000000" pitchFamily="34" charset="-122"/>
              </a:rPr>
              <a:t> </a:t>
            </a:r>
            <a:r>
              <a:rPr lang="en-US" sz="11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sym typeface="思源黑体 CN Medium" panose="020B0600000000000000" pitchFamily="34" charset="-122"/>
              </a:rPr>
              <a:t>is simply dummy text of the printing and typesetting industry. </a:t>
            </a:r>
            <a:r>
              <a:rPr lang="en-US" sz="1100" dirty="0" err="1">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sym typeface="思源黑体 CN Medium" panose="020B0600000000000000" pitchFamily="34" charset="-122"/>
              </a:rPr>
              <a:t>Lorem</a:t>
            </a:r>
            <a:r>
              <a:rPr lang="en-US" sz="11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sym typeface="思源黑体 CN Medium" panose="020B0600000000000000" pitchFamily="34" charset="-122"/>
              </a:rPr>
              <a:t> </a:t>
            </a:r>
            <a:r>
              <a:rPr lang="en-US" sz="1100" dirty="0" err="1">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sym typeface="思源黑体 CN Medium" panose="020B0600000000000000" pitchFamily="34" charset="-122"/>
              </a:rPr>
              <a:t>Ipsum</a:t>
            </a:r>
            <a:r>
              <a:rPr lang="en-US" sz="11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sym typeface="思源黑体 CN Medium" panose="020B0600000000000000" pitchFamily="34" charset="-122"/>
              </a:rPr>
              <a:t> has been the industry's standard dummy text ever since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nodeType="afterGroup">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4064000" y="1316445"/>
            <a:ext cx="40640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批评教育或警告处分</a:t>
            </a:r>
          </a:p>
        </p:txBody>
      </p:sp>
      <p:grpSp>
        <p:nvGrpSpPr>
          <p:cNvPr id="14" name="组合 13"/>
          <p:cNvGrpSpPr/>
          <p:nvPr/>
        </p:nvGrpSpPr>
        <p:grpSpPr>
          <a:xfrm>
            <a:off x="1352560" y="2165919"/>
            <a:ext cx="9486881" cy="787588"/>
            <a:chOff x="1567543" y="2511798"/>
            <a:chExt cx="9486881" cy="866555"/>
          </a:xfrm>
        </p:grpSpPr>
        <p:sp>
          <p:nvSpPr>
            <p:cNvPr id="12" name="矩形: 圆角 11"/>
            <p:cNvSpPr/>
            <p:nvPr/>
          </p:nvSpPr>
          <p:spPr>
            <a:xfrm>
              <a:off x="1567543" y="2588986"/>
              <a:ext cx="858157" cy="5225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05</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44" name="PA-文本框 88"/>
            <p:cNvSpPr txBox="1"/>
            <p:nvPr>
              <p:custDataLst>
                <p:tags r:id="rId6"/>
              </p:custDataLst>
            </p:nvPr>
          </p:nvSpPr>
          <p:spPr>
            <a:xfrm>
              <a:off x="2587693" y="2511798"/>
              <a:ext cx="8466731" cy="866555"/>
            </a:xfrm>
            <a:prstGeom prst="rect">
              <a:avLst/>
            </a:prstGeom>
            <a:noFill/>
          </p:spPr>
          <p:txBody>
            <a:bodyPr wrap="square" lIns="0" tIns="0" rIns="0" bIns="0" rtlCol="0">
              <a:spAutoFit/>
            </a:bodyPr>
            <a:lstStyle/>
            <a:p>
              <a:pPr algn="just" hangingPunct="0">
                <a:lnSpc>
                  <a:spcPct val="150000"/>
                </a:lnSpc>
              </a:pP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男生烫卷发、蓄怪发、蓄长发，女生烫卷发、浓妆艳抹、戴贵重饰品，以及学生染彩发、留怪异发型、穿奇装异服和拖鞋等与中学生仪表不相符合的。 </a:t>
              </a:r>
            </a:p>
          </p:txBody>
        </p:sp>
      </p:grpSp>
      <p:grpSp>
        <p:nvGrpSpPr>
          <p:cNvPr id="29" name="组合 28"/>
          <p:cNvGrpSpPr/>
          <p:nvPr/>
        </p:nvGrpSpPr>
        <p:grpSpPr>
          <a:xfrm>
            <a:off x="1352560" y="3042070"/>
            <a:ext cx="9486881" cy="474899"/>
            <a:chOff x="1567543" y="2550392"/>
            <a:chExt cx="9486881" cy="522514"/>
          </a:xfrm>
        </p:grpSpPr>
        <p:sp>
          <p:nvSpPr>
            <p:cNvPr id="30" name="矩形: 圆角 29"/>
            <p:cNvSpPr/>
            <p:nvPr/>
          </p:nvSpPr>
          <p:spPr>
            <a:xfrm>
              <a:off x="1567543" y="2550392"/>
              <a:ext cx="858157" cy="52251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06</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31" name="PA-文本框 88"/>
            <p:cNvSpPr txBox="1"/>
            <p:nvPr>
              <p:custDataLst>
                <p:tags r:id="rId5"/>
              </p:custDataLst>
            </p:nvPr>
          </p:nvSpPr>
          <p:spPr>
            <a:xfrm>
              <a:off x="2587693" y="2625604"/>
              <a:ext cx="8466731" cy="409397"/>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多次不按规定穿校服的。</a:t>
              </a:r>
            </a:p>
          </p:txBody>
        </p:sp>
      </p:grpSp>
      <p:grpSp>
        <p:nvGrpSpPr>
          <p:cNvPr id="32" name="组合 31"/>
          <p:cNvGrpSpPr/>
          <p:nvPr/>
        </p:nvGrpSpPr>
        <p:grpSpPr>
          <a:xfrm>
            <a:off x="1352560" y="3677303"/>
            <a:ext cx="9486881" cy="474899"/>
            <a:chOff x="1567543" y="2550392"/>
            <a:chExt cx="9486881" cy="522514"/>
          </a:xfrm>
        </p:grpSpPr>
        <p:sp>
          <p:nvSpPr>
            <p:cNvPr id="33" name="矩形: 圆角 32"/>
            <p:cNvSpPr/>
            <p:nvPr/>
          </p:nvSpPr>
          <p:spPr>
            <a:xfrm>
              <a:off x="1567543" y="2550392"/>
              <a:ext cx="858157" cy="52251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07</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34" name="PA-文本框 88"/>
            <p:cNvSpPr txBox="1"/>
            <p:nvPr>
              <p:custDataLst>
                <p:tags r:id="rId4"/>
              </p:custDataLst>
            </p:nvPr>
          </p:nvSpPr>
          <p:spPr>
            <a:xfrm>
              <a:off x="2587693" y="2625604"/>
              <a:ext cx="8466731" cy="409397"/>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在校期间未经班主任批准而擅自外出的。 </a:t>
              </a:r>
            </a:p>
          </p:txBody>
        </p:sp>
      </p:grpSp>
      <p:grpSp>
        <p:nvGrpSpPr>
          <p:cNvPr id="35" name="组合 34"/>
          <p:cNvGrpSpPr/>
          <p:nvPr/>
        </p:nvGrpSpPr>
        <p:grpSpPr>
          <a:xfrm>
            <a:off x="1352560" y="4312536"/>
            <a:ext cx="9486881" cy="474899"/>
            <a:chOff x="1567543" y="2550392"/>
            <a:chExt cx="9486881" cy="522514"/>
          </a:xfrm>
        </p:grpSpPr>
        <p:sp>
          <p:nvSpPr>
            <p:cNvPr id="36" name="矩形: 圆角 35"/>
            <p:cNvSpPr/>
            <p:nvPr/>
          </p:nvSpPr>
          <p:spPr>
            <a:xfrm>
              <a:off x="1567543" y="2550392"/>
              <a:ext cx="858157" cy="52251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08</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37" name="PA-文本框 88"/>
            <p:cNvSpPr txBox="1"/>
            <p:nvPr>
              <p:custDataLst>
                <p:tags r:id="rId3"/>
              </p:custDataLst>
            </p:nvPr>
          </p:nvSpPr>
          <p:spPr>
            <a:xfrm>
              <a:off x="2587693" y="2625604"/>
              <a:ext cx="8466731" cy="409397"/>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言谈举止不文明、追逐打闹的。</a:t>
              </a:r>
            </a:p>
          </p:txBody>
        </p:sp>
      </p:grpSp>
      <p:grpSp>
        <p:nvGrpSpPr>
          <p:cNvPr id="39" name="组合 38"/>
          <p:cNvGrpSpPr/>
          <p:nvPr/>
        </p:nvGrpSpPr>
        <p:grpSpPr>
          <a:xfrm>
            <a:off x="1352560" y="4947769"/>
            <a:ext cx="9486881" cy="474899"/>
            <a:chOff x="1567543" y="2550392"/>
            <a:chExt cx="9486881" cy="522514"/>
          </a:xfrm>
        </p:grpSpPr>
        <p:sp>
          <p:nvSpPr>
            <p:cNvPr id="40" name="矩形: 圆角 39"/>
            <p:cNvSpPr/>
            <p:nvPr/>
          </p:nvSpPr>
          <p:spPr>
            <a:xfrm>
              <a:off x="1567543" y="2550392"/>
              <a:ext cx="858157" cy="5225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09</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41" name="PA-文本框 88"/>
            <p:cNvSpPr txBox="1"/>
            <p:nvPr>
              <p:custDataLst>
                <p:tags r:id="rId2"/>
              </p:custDataLst>
            </p:nvPr>
          </p:nvSpPr>
          <p:spPr>
            <a:xfrm>
              <a:off x="2587693" y="2625604"/>
              <a:ext cx="8466731" cy="409397"/>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不遵守规定，私自骑电动车的、骑自行车经常乱停乱放的。</a:t>
              </a:r>
            </a:p>
          </p:txBody>
        </p:sp>
      </p:grpSp>
      <p:grpSp>
        <p:nvGrpSpPr>
          <p:cNvPr id="47" name="组合 46"/>
          <p:cNvGrpSpPr/>
          <p:nvPr/>
        </p:nvGrpSpPr>
        <p:grpSpPr>
          <a:xfrm>
            <a:off x="1352560" y="5583001"/>
            <a:ext cx="9486881" cy="474899"/>
            <a:chOff x="1567543" y="2550392"/>
            <a:chExt cx="9486881" cy="522514"/>
          </a:xfrm>
        </p:grpSpPr>
        <p:sp>
          <p:nvSpPr>
            <p:cNvPr id="48" name="矩形: 圆角 47"/>
            <p:cNvSpPr/>
            <p:nvPr/>
          </p:nvSpPr>
          <p:spPr>
            <a:xfrm>
              <a:off x="1567543" y="2550392"/>
              <a:ext cx="858157" cy="52251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10</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49" name="PA-文本框 88"/>
            <p:cNvSpPr txBox="1"/>
            <p:nvPr>
              <p:custDataLst>
                <p:tags r:id="rId1"/>
              </p:custDataLst>
            </p:nvPr>
          </p:nvSpPr>
          <p:spPr>
            <a:xfrm>
              <a:off x="2587693" y="2625604"/>
              <a:ext cx="8466731" cy="409397"/>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在教室内带打火机、刀具等违禁物的。</a:t>
              </a:r>
            </a:p>
          </p:txBody>
        </p:sp>
      </p:grpSp>
      <p:pic>
        <p:nvPicPr>
          <p:cNvPr id="15" name="图片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28000" y="2835485"/>
            <a:ext cx="3429000" cy="3429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500"/>
                                        <p:tgtEl>
                                          <p:spTgt spid="35"/>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4064000" y="1506945"/>
            <a:ext cx="40640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批评教育或警告处分</a:t>
            </a:r>
          </a:p>
        </p:txBody>
      </p:sp>
      <p:sp>
        <p:nvSpPr>
          <p:cNvPr id="16" name="矩形 15"/>
          <p:cNvSpPr/>
          <p:nvPr/>
        </p:nvSpPr>
        <p:spPr>
          <a:xfrm>
            <a:off x="5041900" y="2705100"/>
            <a:ext cx="5932330" cy="29316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48" name="矩形: 圆角 47"/>
          <p:cNvSpPr/>
          <p:nvPr/>
        </p:nvSpPr>
        <p:spPr>
          <a:xfrm>
            <a:off x="5454660" y="2941426"/>
            <a:ext cx="858157" cy="47489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11</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49" name="PA-文本框 88"/>
          <p:cNvSpPr txBox="1"/>
          <p:nvPr>
            <p:custDataLst>
              <p:tags r:id="rId1"/>
            </p:custDataLst>
          </p:nvPr>
        </p:nvSpPr>
        <p:spPr>
          <a:xfrm>
            <a:off x="5629280" y="3597879"/>
            <a:ext cx="4997440" cy="1618585"/>
          </a:xfrm>
          <a:prstGeom prst="rect">
            <a:avLst/>
          </a:prstGeom>
          <a:noFill/>
        </p:spPr>
        <p:txBody>
          <a:bodyPr wrap="square" lIns="0" tIns="0" rIns="0" bIns="0" rtlCol="0">
            <a:spAutoFit/>
          </a:bodyPr>
          <a:lstStyle/>
          <a:p>
            <a:pPr algn="just" hangingPunct="0">
              <a:lnSpc>
                <a:spcPct val="150000"/>
              </a:lnSpc>
            </a:pP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借阅学校图书长期不归还、乱写乱画损坏图书的。</a:t>
            </a:r>
            <a:endPar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a:p>
            <a:pPr algn="just" hangingPunct="0">
              <a:lnSpc>
                <a:spcPct val="150000"/>
              </a:lnSpc>
            </a:pP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私自串班，在别班教室无故逗留，且影响正常上课的。</a:t>
            </a:r>
          </a:p>
        </p:txBody>
      </p:sp>
      <p:pic>
        <p:nvPicPr>
          <p:cNvPr id="17" name="图片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20" y="1099159"/>
            <a:ext cx="4997440" cy="49974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00"/>
                                        <p:tgtEl>
                                          <p:spTgt spid="48"/>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down)">
                                      <p:cBhvr>
                                        <p:cTn id="1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6" grpId="0" animBg="1"/>
      <p:bldP spid="48" grpId="0" animBg="1"/>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4064000" y="1430745"/>
            <a:ext cx="40640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严重警告处分</a:t>
            </a:r>
          </a:p>
        </p:txBody>
      </p:sp>
      <p:sp>
        <p:nvSpPr>
          <p:cNvPr id="49" name="PA-文本框 88"/>
          <p:cNvSpPr txBox="1"/>
          <p:nvPr>
            <p:custDataLst>
              <p:tags r:id="rId1"/>
            </p:custDataLst>
          </p:nvPr>
        </p:nvSpPr>
        <p:spPr>
          <a:xfrm>
            <a:off x="1523776" y="2389564"/>
            <a:ext cx="4238619" cy="3696076"/>
          </a:xfrm>
          <a:prstGeom prst="rect">
            <a:avLst/>
          </a:prstGeom>
          <a:noFill/>
        </p:spPr>
        <p:txBody>
          <a:bodyPr wrap="square" lIns="0" tIns="0" rIns="0" bIns="0" rtlCol="0">
            <a:spAutoFit/>
          </a:bodyPr>
          <a:lstStyle/>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1.</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上课时和老师顶撞影响正常教育秩序的。</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2.</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在校内打扑克、玩游戏机和手机的。 </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3.</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越窗或撬门进出教室及其他公共场所的。 </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4.</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拾到钱物占为己有或分割占有，经查实后，拒不交出的。 </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5.</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在集体活动中自由散漫、有危害公共安全行为的。</a:t>
            </a:r>
          </a:p>
        </p:txBody>
      </p:sp>
      <p:sp>
        <p:nvSpPr>
          <p:cNvPr id="23" name="PA-文本框 88"/>
          <p:cNvSpPr txBox="1"/>
          <p:nvPr>
            <p:custDataLst>
              <p:tags r:id="rId2"/>
            </p:custDataLst>
          </p:nvPr>
        </p:nvSpPr>
        <p:spPr>
          <a:xfrm>
            <a:off x="6429605" y="2389564"/>
            <a:ext cx="4238619" cy="3284104"/>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6.</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非正当理由不完成教师布置的作业单门学科累计十次以上，或各学科总累计十五次以上的。 </a:t>
            </a:r>
          </a:p>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7.</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在校园内乱踢飞球严重影响教学秩序的。</a:t>
            </a:r>
          </a:p>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8.</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放学之后在校园内无故逗留、玩手机的。</a:t>
            </a:r>
          </a:p>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9.</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在校园内吸烟、酗酒的。</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00"/>
                                        <p:tgtEl>
                                          <p:spTgt spid="49"/>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9"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4819538" y="1430745"/>
            <a:ext cx="26670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记过处分</a:t>
            </a:r>
          </a:p>
        </p:txBody>
      </p:sp>
      <p:grpSp>
        <p:nvGrpSpPr>
          <p:cNvPr id="16" name="组合 15"/>
          <p:cNvGrpSpPr/>
          <p:nvPr/>
        </p:nvGrpSpPr>
        <p:grpSpPr>
          <a:xfrm>
            <a:off x="1231676" y="2509918"/>
            <a:ext cx="7175724" cy="3154282"/>
            <a:chOff x="1231676" y="2370218"/>
            <a:chExt cx="7175724" cy="3154282"/>
          </a:xfrm>
        </p:grpSpPr>
        <p:sp>
          <p:nvSpPr>
            <p:cNvPr id="12" name="矩形: 圆角 11"/>
            <p:cNvSpPr/>
            <p:nvPr/>
          </p:nvSpPr>
          <p:spPr>
            <a:xfrm>
              <a:off x="1231676" y="2370218"/>
              <a:ext cx="7175724" cy="592108"/>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4" name="矩形: 圆角 13"/>
            <p:cNvSpPr/>
            <p:nvPr/>
          </p:nvSpPr>
          <p:spPr>
            <a:xfrm>
              <a:off x="1231676" y="3326596"/>
              <a:ext cx="7175724" cy="1241526"/>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5" name="矩形: 圆角 14"/>
            <p:cNvSpPr/>
            <p:nvPr/>
          </p:nvSpPr>
          <p:spPr>
            <a:xfrm>
              <a:off x="1231676" y="4932392"/>
              <a:ext cx="7175724" cy="592108"/>
            </a:xfrm>
            <a:prstGeom prst="roundRect">
              <a:avLst>
                <a:gd name="adj" fmla="val 0"/>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
        <p:nvSpPr>
          <p:cNvPr id="24" name="PA-文本框 88"/>
          <p:cNvSpPr txBox="1"/>
          <p:nvPr>
            <p:custDataLst>
              <p:tags r:id="rId1"/>
            </p:custDataLst>
          </p:nvPr>
        </p:nvSpPr>
        <p:spPr>
          <a:xfrm>
            <a:off x="1523776" y="2618164"/>
            <a:ext cx="6591524" cy="375616"/>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1.</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 在考试、比赛中以任何形式作弊，情节较轻认识态度较好。</a:t>
            </a:r>
          </a:p>
        </p:txBody>
      </p:sp>
      <p:sp>
        <p:nvSpPr>
          <p:cNvPr id="25" name="PA-文本框 88"/>
          <p:cNvSpPr txBox="1"/>
          <p:nvPr>
            <p:custDataLst>
              <p:tags r:id="rId2"/>
            </p:custDataLst>
          </p:nvPr>
        </p:nvSpPr>
        <p:spPr>
          <a:xfrm>
            <a:off x="1523776" y="3693265"/>
            <a:ext cx="6591524" cy="787588"/>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2</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经常迟到早退，经教育仍不改正者，一学期无故旷课达十节的。擅自离校出走满半天。 </a:t>
            </a:r>
          </a:p>
        </p:txBody>
      </p:sp>
      <p:sp>
        <p:nvSpPr>
          <p:cNvPr id="26" name="PA-文本框 88"/>
          <p:cNvSpPr txBox="1"/>
          <p:nvPr>
            <p:custDataLst>
              <p:tags r:id="rId3"/>
            </p:custDataLst>
          </p:nvPr>
        </p:nvSpPr>
        <p:spPr>
          <a:xfrm>
            <a:off x="1523776" y="5180338"/>
            <a:ext cx="6591524" cy="375616"/>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3</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经常无故不参加晨练、课间操、活动课的。 </a:t>
            </a:r>
          </a:p>
        </p:txBody>
      </p:sp>
      <p:pic>
        <p:nvPicPr>
          <p:cNvPr id="17" name="图片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24694" y="1402088"/>
            <a:ext cx="5067306" cy="50673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par>
                          <p:cTn id="15" fill="hold" nodeType="afterGroup">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par>
                          <p:cTn id="19" fill="hold" nodeType="afterGroup">
                            <p:stCondLst>
                              <p:cond delay="1000"/>
                            </p:stCondLst>
                            <p:childTnLst>
                              <p:par>
                                <p:cTn id="20" presetID="16" presetClass="entr" presetSubtype="21"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par>
                          <p:cTn id="23" fill="hold" nodeType="afterGroup">
                            <p:stCondLst>
                              <p:cond delay="1500"/>
                            </p:stCondLst>
                            <p:childTnLst>
                              <p:par>
                                <p:cTn id="24" presetID="16" presetClass="entr" presetSubtype="21"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4762500" y="1561722"/>
            <a:ext cx="26670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记过处分</a:t>
            </a:r>
          </a:p>
        </p:txBody>
      </p:sp>
      <p:sp>
        <p:nvSpPr>
          <p:cNvPr id="30" name="PA-文本框 88"/>
          <p:cNvSpPr txBox="1"/>
          <p:nvPr>
            <p:custDataLst>
              <p:tags r:id="rId1"/>
            </p:custDataLst>
          </p:nvPr>
        </p:nvSpPr>
        <p:spPr>
          <a:xfrm>
            <a:off x="4241576" y="2653038"/>
            <a:ext cx="6591524" cy="787588"/>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4</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非正当理由不完成教师布置的作业单门学科累计十五次以上，或总累计二十次以上的。</a:t>
            </a:r>
          </a:p>
        </p:txBody>
      </p:sp>
      <p:sp>
        <p:nvSpPr>
          <p:cNvPr id="31" name="PA-文本框 88"/>
          <p:cNvSpPr txBox="1"/>
          <p:nvPr>
            <p:custDataLst>
              <p:tags r:id="rId2"/>
            </p:custDataLst>
          </p:nvPr>
        </p:nvSpPr>
        <p:spPr>
          <a:xfrm>
            <a:off x="4635276" y="3825859"/>
            <a:ext cx="6591524" cy="375616"/>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5</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违反学习纪律及学校其它各项规章制度，经教育不改者。 </a:t>
            </a:r>
          </a:p>
        </p:txBody>
      </p:sp>
      <p:sp>
        <p:nvSpPr>
          <p:cNvPr id="32" name="PA-文本框 88"/>
          <p:cNvSpPr txBox="1"/>
          <p:nvPr>
            <p:custDataLst>
              <p:tags r:id="rId3"/>
            </p:custDataLst>
          </p:nvPr>
        </p:nvSpPr>
        <p:spPr>
          <a:xfrm>
            <a:off x="4635276" y="4586708"/>
            <a:ext cx="6591524" cy="375616"/>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6</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辱骂教职工或他人情节严重者。 </a:t>
            </a:r>
          </a:p>
        </p:txBody>
      </p:sp>
      <p:sp>
        <p:nvSpPr>
          <p:cNvPr id="33" name="PA-文本框 88"/>
          <p:cNvSpPr txBox="1"/>
          <p:nvPr>
            <p:custDataLst>
              <p:tags r:id="rId4"/>
            </p:custDataLst>
          </p:nvPr>
        </p:nvSpPr>
        <p:spPr>
          <a:xfrm>
            <a:off x="4241576" y="5347558"/>
            <a:ext cx="6591524" cy="375616"/>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7</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有赌博行为或进</a:t>
            </a: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KTV</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、网吧和进入公共场所玩电子游戏机的。</a:t>
            </a:r>
          </a:p>
        </p:txBody>
      </p:sp>
      <p:sp>
        <p:nvSpPr>
          <p:cNvPr id="34" name="椭圆 33"/>
          <p:cNvSpPr/>
          <p:nvPr/>
        </p:nvSpPr>
        <p:spPr>
          <a:xfrm>
            <a:off x="1193800" y="2984500"/>
            <a:ext cx="241300" cy="241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pic>
        <p:nvPicPr>
          <p:cNvPr id="12" name="图片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9922" y="2775512"/>
            <a:ext cx="3431654" cy="25720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par>
                          <p:cTn id="15" fill="hold" nodeType="afterGroup">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childTnLst>
                          </p:cTn>
                        </p:par>
                        <p:par>
                          <p:cTn id="19" fill="hold" nodeType="afterGroup">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childTnLst>
                          </p:cTn>
                        </p:par>
                        <p:par>
                          <p:cTn id="23" fill="hold" nodeType="afterGroup">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childTnLst>
                          </p:cTn>
                        </p:par>
                        <p:par>
                          <p:cTn id="27" fill="hold" nodeType="afterGroup">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down)">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p:bldP spid="31" grpId="0"/>
      <p:bldP spid="32" grpId="0"/>
      <p:bldP spid="33" grpId="0"/>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4762500" y="1481545"/>
            <a:ext cx="26670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记过处分</a:t>
            </a:r>
          </a:p>
        </p:txBody>
      </p:sp>
      <p:sp>
        <p:nvSpPr>
          <p:cNvPr id="24" name="PA-文本框 88"/>
          <p:cNvSpPr txBox="1"/>
          <p:nvPr>
            <p:custDataLst>
              <p:tags r:id="rId1"/>
            </p:custDataLst>
          </p:nvPr>
        </p:nvSpPr>
        <p:spPr>
          <a:xfrm>
            <a:off x="4008091" y="2532700"/>
            <a:ext cx="6327608" cy="375616"/>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8</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有酗酒或有抽烟行为，造成不良影响的。 </a:t>
            </a:r>
          </a:p>
        </p:txBody>
      </p:sp>
      <p:sp>
        <p:nvSpPr>
          <p:cNvPr id="25" name="PA-文本框 88"/>
          <p:cNvSpPr txBox="1"/>
          <p:nvPr>
            <p:custDataLst>
              <p:tags r:id="rId2"/>
            </p:custDataLst>
          </p:nvPr>
        </p:nvSpPr>
        <p:spPr>
          <a:xfrm>
            <a:off x="4008091" y="3257280"/>
            <a:ext cx="6327608" cy="787588"/>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9</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动手打人，打架或挑唆他人引起打架，挑衅滋事，造成一定影响的。 </a:t>
            </a:r>
          </a:p>
        </p:txBody>
      </p:sp>
      <p:sp>
        <p:nvSpPr>
          <p:cNvPr id="26" name="PA-文本框 88"/>
          <p:cNvSpPr txBox="1"/>
          <p:nvPr>
            <p:custDataLst>
              <p:tags r:id="rId3"/>
            </p:custDataLst>
          </p:nvPr>
        </p:nvSpPr>
        <p:spPr>
          <a:xfrm>
            <a:off x="4008091" y="4393832"/>
            <a:ext cx="6327608" cy="375616"/>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10</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偷窃物品或故意毁坏公共财物，价值在</a:t>
            </a: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100</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元以内。</a:t>
            </a:r>
          </a:p>
        </p:txBody>
      </p:sp>
      <p:sp>
        <p:nvSpPr>
          <p:cNvPr id="29" name="PA-文本框 88"/>
          <p:cNvSpPr txBox="1"/>
          <p:nvPr>
            <p:custDataLst>
              <p:tags r:id="rId4"/>
            </p:custDataLst>
          </p:nvPr>
        </p:nvSpPr>
        <p:spPr>
          <a:xfrm>
            <a:off x="4008091" y="5118412"/>
            <a:ext cx="6327608" cy="787588"/>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11</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搞恶作剧影响正常教育教学秩序，在教学区、生活区或集体场所哄闹，造成秩序混乱的。 </a:t>
            </a:r>
          </a:p>
        </p:txBody>
      </p:sp>
      <p:cxnSp>
        <p:nvCxnSpPr>
          <p:cNvPr id="35" name="直接连接符 34"/>
          <p:cNvCxnSpPr/>
          <p:nvPr/>
        </p:nvCxnSpPr>
        <p:spPr>
          <a:xfrm>
            <a:off x="3543300" y="3082798"/>
            <a:ext cx="73279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543300" y="4219350"/>
            <a:ext cx="73279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543300" y="4943930"/>
            <a:ext cx="73279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543300" y="6080479"/>
            <a:ext cx="73279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7691" y="1905500"/>
            <a:ext cx="2667000" cy="4000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childTnLst>
                          </p:cTn>
                        </p:par>
                        <p:par>
                          <p:cTn id="36" fill="hold" nodeType="afterGroup">
                            <p:stCondLst>
                              <p:cond delay="4000"/>
                            </p:stCondLst>
                            <p:childTnLst>
                              <p:par>
                                <p:cTn id="37" presetID="22" presetClass="entr" presetSubtype="8"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4" grpId="0"/>
      <p:bldP spid="25" grpId="0"/>
      <p:bldP spid="26"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4762500" y="1381788"/>
            <a:ext cx="26670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记过处分</a:t>
            </a:r>
          </a:p>
        </p:txBody>
      </p:sp>
      <p:sp>
        <p:nvSpPr>
          <p:cNvPr id="23" name="PA-文本框 88"/>
          <p:cNvSpPr txBox="1"/>
          <p:nvPr>
            <p:custDataLst>
              <p:tags r:id="rId1"/>
            </p:custDataLst>
          </p:nvPr>
        </p:nvSpPr>
        <p:spPr>
          <a:xfrm>
            <a:off x="1612676" y="2788820"/>
            <a:ext cx="6489924" cy="375616"/>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12</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谈情说爱或去偏僻处，有亲密行为者。</a:t>
            </a:r>
          </a:p>
        </p:txBody>
      </p:sp>
      <p:sp>
        <p:nvSpPr>
          <p:cNvPr id="30" name="PA-文本框 88"/>
          <p:cNvSpPr txBox="1"/>
          <p:nvPr>
            <p:custDataLst>
              <p:tags r:id="rId2"/>
            </p:custDataLst>
          </p:nvPr>
        </p:nvSpPr>
        <p:spPr>
          <a:xfrm>
            <a:off x="1612676" y="3738722"/>
            <a:ext cx="6489924" cy="375616"/>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13</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拉帮结派、称兄道弟组成小团体，且有违纪行为的。</a:t>
            </a:r>
          </a:p>
        </p:txBody>
      </p:sp>
      <p:sp>
        <p:nvSpPr>
          <p:cNvPr id="31" name="PA-文本框 88"/>
          <p:cNvSpPr txBox="1"/>
          <p:nvPr>
            <p:custDataLst>
              <p:tags r:id="rId3"/>
            </p:custDataLst>
          </p:nvPr>
        </p:nvSpPr>
        <p:spPr>
          <a:xfrm>
            <a:off x="1612676" y="4688624"/>
            <a:ext cx="6489924" cy="787588"/>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14</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伙同或指使校外人员，在校园内闹事，但未造成严重后果的。在教室内传阅不健康书籍、音像制品等，造成不良影响的</a:t>
            </a:r>
          </a:p>
        </p:txBody>
      </p:sp>
      <p:cxnSp>
        <p:nvCxnSpPr>
          <p:cNvPr id="12" name="直接连接符 11"/>
          <p:cNvCxnSpPr/>
          <p:nvPr/>
        </p:nvCxnSpPr>
        <p:spPr>
          <a:xfrm>
            <a:off x="1409700" y="3451579"/>
            <a:ext cx="66040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409700" y="4401481"/>
            <a:ext cx="66040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9500" y="1682415"/>
            <a:ext cx="4762500" cy="4762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par>
                                <p:cTn id="19" presetID="2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3"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4356100" y="1506945"/>
            <a:ext cx="34798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记大过或留校察看处分</a:t>
            </a:r>
          </a:p>
        </p:txBody>
      </p:sp>
      <p:sp>
        <p:nvSpPr>
          <p:cNvPr id="31" name="PA-文本框 88"/>
          <p:cNvSpPr txBox="1"/>
          <p:nvPr>
            <p:custDataLst>
              <p:tags r:id="rId1"/>
            </p:custDataLst>
          </p:nvPr>
        </p:nvSpPr>
        <p:spPr>
          <a:xfrm>
            <a:off x="1532382" y="2563734"/>
            <a:ext cx="4779518" cy="3280578"/>
          </a:xfrm>
          <a:prstGeom prst="rect">
            <a:avLst/>
          </a:prstGeom>
          <a:noFill/>
        </p:spPr>
        <p:txBody>
          <a:bodyPr wrap="square" lIns="0" tIns="0" rIns="0" bIns="0" rtlCol="0">
            <a:spAutoFit/>
          </a:bodyPr>
          <a:lstStyle/>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1</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曾受过严重警告处分，又犯类似错误，必须给予处分者。</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2</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一个学期内旷课累计达两个星期以上者。   </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3</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在考试或各项比赛中胁迫他人伙同作弊、在网络上散布考试相关题目答案等各种信息造成严重影响的。</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4. </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在网络上散布各类考试成绩，或不良信息造成严重影响的。</a:t>
            </a:r>
          </a:p>
        </p:txBody>
      </p:sp>
      <p:sp>
        <p:nvSpPr>
          <p:cNvPr id="24" name="PA-文本框 88"/>
          <p:cNvSpPr txBox="1"/>
          <p:nvPr>
            <p:custDataLst>
              <p:tags r:id="rId2"/>
            </p:custDataLst>
          </p:nvPr>
        </p:nvSpPr>
        <p:spPr>
          <a:xfrm>
            <a:off x="7120382" y="2563734"/>
            <a:ext cx="3420618" cy="2865080"/>
          </a:xfrm>
          <a:prstGeom prst="rect">
            <a:avLst/>
          </a:prstGeom>
          <a:noFill/>
        </p:spPr>
        <p:txBody>
          <a:bodyPr wrap="square" lIns="0" tIns="0" rIns="0" bIns="0" rtlCol="0">
            <a:spAutoFit/>
          </a:bodyPr>
          <a:lstStyle/>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5.</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偷窃物品或故意毁坏公共财物价值超过</a:t>
            </a: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100</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元以上的。 </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6.</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指使他人或直接用威胁、恫吓或其他手段强行索要、敲诈或变相敲诈他人财物，指使校外人员，进校园闹事或威胁他人，以引起斗殴的。</a:t>
            </a:r>
          </a:p>
        </p:txBody>
      </p:sp>
      <p:cxnSp>
        <p:nvCxnSpPr>
          <p:cNvPr id="14" name="直接连接符 13"/>
          <p:cNvCxnSpPr/>
          <p:nvPr/>
        </p:nvCxnSpPr>
        <p:spPr>
          <a:xfrm flipH="1">
            <a:off x="6716141" y="2601834"/>
            <a:ext cx="0" cy="35179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150100" y="5722994"/>
            <a:ext cx="3371850" cy="169805"/>
            <a:chOff x="7150100" y="5722994"/>
            <a:chExt cx="3371850" cy="169805"/>
          </a:xfrm>
          <a:solidFill>
            <a:schemeClr val="accent1"/>
          </a:solidFill>
        </p:grpSpPr>
        <p:sp>
          <p:nvSpPr>
            <p:cNvPr id="15" name="箭头: V 形 14"/>
            <p:cNvSpPr/>
            <p:nvPr/>
          </p:nvSpPr>
          <p:spPr>
            <a:xfrm>
              <a:off x="7150100" y="5722994"/>
              <a:ext cx="169805" cy="16980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29" name="箭头: V 形 28"/>
            <p:cNvSpPr/>
            <p:nvPr/>
          </p:nvSpPr>
          <p:spPr>
            <a:xfrm>
              <a:off x="7416937" y="5722994"/>
              <a:ext cx="169805" cy="16980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32" name="箭头: V 形 31"/>
            <p:cNvSpPr/>
            <p:nvPr/>
          </p:nvSpPr>
          <p:spPr>
            <a:xfrm>
              <a:off x="7683774" y="5722994"/>
              <a:ext cx="169805" cy="16980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33" name="箭头: V 形 32"/>
            <p:cNvSpPr/>
            <p:nvPr/>
          </p:nvSpPr>
          <p:spPr>
            <a:xfrm>
              <a:off x="7950611" y="5722994"/>
              <a:ext cx="169805" cy="16980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34" name="箭头: V 形 33"/>
            <p:cNvSpPr/>
            <p:nvPr/>
          </p:nvSpPr>
          <p:spPr>
            <a:xfrm>
              <a:off x="8217448" y="5722994"/>
              <a:ext cx="169805" cy="16980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35" name="箭头: V 形 34"/>
            <p:cNvSpPr/>
            <p:nvPr/>
          </p:nvSpPr>
          <p:spPr>
            <a:xfrm>
              <a:off x="8484285" y="5722994"/>
              <a:ext cx="169805" cy="16980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36" name="箭头: V 形 35"/>
            <p:cNvSpPr/>
            <p:nvPr/>
          </p:nvSpPr>
          <p:spPr>
            <a:xfrm>
              <a:off x="8751122" y="5722994"/>
              <a:ext cx="169805" cy="16980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37" name="箭头: V 形 36"/>
            <p:cNvSpPr/>
            <p:nvPr/>
          </p:nvSpPr>
          <p:spPr>
            <a:xfrm>
              <a:off x="9017959" y="5722994"/>
              <a:ext cx="169805" cy="16980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39" name="箭头: V 形 38"/>
            <p:cNvSpPr/>
            <p:nvPr/>
          </p:nvSpPr>
          <p:spPr>
            <a:xfrm>
              <a:off x="9284796" y="5722994"/>
              <a:ext cx="169805" cy="16980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40" name="箭头: V 形 39"/>
            <p:cNvSpPr/>
            <p:nvPr/>
          </p:nvSpPr>
          <p:spPr>
            <a:xfrm>
              <a:off x="9551633" y="5722994"/>
              <a:ext cx="169805" cy="16980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41" name="箭头: V 形 40"/>
            <p:cNvSpPr/>
            <p:nvPr/>
          </p:nvSpPr>
          <p:spPr>
            <a:xfrm>
              <a:off x="9818471" y="5722994"/>
              <a:ext cx="169805" cy="16980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42" name="箭头: V 形 41"/>
            <p:cNvSpPr/>
            <p:nvPr/>
          </p:nvSpPr>
          <p:spPr>
            <a:xfrm>
              <a:off x="10085308" y="5722994"/>
              <a:ext cx="169805" cy="16980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44" name="箭头: V 形 43"/>
            <p:cNvSpPr/>
            <p:nvPr/>
          </p:nvSpPr>
          <p:spPr>
            <a:xfrm>
              <a:off x="10352145" y="5722994"/>
              <a:ext cx="169805" cy="16980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4392613" y="1506945"/>
            <a:ext cx="34798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记大过或留校察看处分</a:t>
            </a:r>
          </a:p>
        </p:txBody>
      </p:sp>
      <p:cxnSp>
        <p:nvCxnSpPr>
          <p:cNvPr id="14" name="直接连接符 13"/>
          <p:cNvCxnSpPr/>
          <p:nvPr/>
        </p:nvCxnSpPr>
        <p:spPr>
          <a:xfrm flipH="1">
            <a:off x="3426841" y="2563734"/>
            <a:ext cx="0" cy="35179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PA-文本框 88"/>
          <p:cNvSpPr txBox="1"/>
          <p:nvPr>
            <p:custDataLst>
              <p:tags r:id="rId1"/>
            </p:custDataLst>
          </p:nvPr>
        </p:nvSpPr>
        <p:spPr>
          <a:xfrm>
            <a:off x="3818382" y="2754234"/>
            <a:ext cx="7663848" cy="375616"/>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7.</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在校内私拉乱接电线或破坏电器、消防等公共设施者。</a:t>
            </a:r>
          </a:p>
        </p:txBody>
      </p:sp>
      <p:sp>
        <p:nvSpPr>
          <p:cNvPr id="23" name="PA-文本框 88"/>
          <p:cNvSpPr txBox="1"/>
          <p:nvPr>
            <p:custDataLst>
              <p:tags r:id="rId2"/>
            </p:custDataLst>
          </p:nvPr>
        </p:nvSpPr>
        <p:spPr>
          <a:xfrm>
            <a:off x="3818382" y="3409250"/>
            <a:ext cx="7663848" cy="375616"/>
          </a:xfrm>
          <a:prstGeom prst="rect">
            <a:avLst/>
          </a:prstGeom>
          <a:noFill/>
        </p:spPr>
        <p:txBody>
          <a:bodyPr wrap="square" lIns="0" tIns="0" rIns="0" bIns="0" rtlCol="0">
            <a:spAutoFit/>
          </a:bodyPr>
          <a:lstStyle/>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8.</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擅自离校出走满一天的。 </a:t>
            </a:r>
          </a:p>
        </p:txBody>
      </p:sp>
      <p:sp>
        <p:nvSpPr>
          <p:cNvPr id="25" name="PA-文本框 88"/>
          <p:cNvSpPr txBox="1"/>
          <p:nvPr>
            <p:custDataLst>
              <p:tags r:id="rId3"/>
            </p:custDataLst>
          </p:nvPr>
        </p:nvSpPr>
        <p:spPr>
          <a:xfrm>
            <a:off x="3818382" y="4064266"/>
            <a:ext cx="7663848" cy="375616"/>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9.</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违反</a:t>
            </a: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中华人民共和国治安管理处罚法</a:t>
            </a: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，被公安机关决定免于处罚的。 </a:t>
            </a:r>
          </a:p>
        </p:txBody>
      </p:sp>
      <p:sp>
        <p:nvSpPr>
          <p:cNvPr id="26" name="PA-文本框 88"/>
          <p:cNvSpPr txBox="1"/>
          <p:nvPr>
            <p:custDataLst>
              <p:tags r:id="rId4"/>
            </p:custDataLst>
          </p:nvPr>
        </p:nvSpPr>
        <p:spPr>
          <a:xfrm>
            <a:off x="3818382" y="4719282"/>
            <a:ext cx="7663848" cy="375616"/>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10.</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拉帮结派、称兄道弟组成落后小团体，且有严重违纪行为</a:t>
            </a:r>
          </a:p>
        </p:txBody>
      </p:sp>
      <p:sp>
        <p:nvSpPr>
          <p:cNvPr id="29" name="PA-文本框 88"/>
          <p:cNvSpPr txBox="1"/>
          <p:nvPr>
            <p:custDataLst>
              <p:tags r:id="rId5"/>
            </p:custDataLst>
          </p:nvPr>
        </p:nvSpPr>
        <p:spPr>
          <a:xfrm>
            <a:off x="3818382" y="5374298"/>
            <a:ext cx="7663848" cy="375616"/>
          </a:xfrm>
          <a:prstGeom prst="rect">
            <a:avLst/>
          </a:prstGeom>
          <a:noFill/>
        </p:spPr>
        <p:txBody>
          <a:bodyPr wrap="square" lIns="0" tIns="0" rIns="0" bIns="0" rtlCol="0">
            <a:spAutoFit/>
          </a:bodyPr>
          <a:lstStyle/>
          <a:p>
            <a:pPr algn="just" hangingPunct="0">
              <a:lnSpc>
                <a:spcPct val="150000"/>
              </a:lnSpc>
            </a:pP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11.</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谈情说爱，而且屡教不改，影响恶劣者。 </a:t>
            </a:r>
          </a:p>
        </p:txBody>
      </p:sp>
      <p:pic>
        <p:nvPicPr>
          <p:cNvPr id="16" name="图片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0914" y="1906412"/>
            <a:ext cx="2840157" cy="43157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nodeType="clickPar">
                      <p:stCondLst>
                        <p:cond delay="indefinite"/>
                      </p:stCondLst>
                      <p:childTnLst>
                        <p:par>
                          <p:cTn id="16" fill="hold" nodeType="after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2" grpId="0"/>
      <p:bldP spid="23" grpId="0"/>
      <p:bldP spid="25" grpId="0"/>
      <p:bldP spid="26"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144391" y="2713854"/>
            <a:ext cx="9976243" cy="1504964"/>
          </a:xfrm>
          <a:prstGeom prst="rect">
            <a:avLst/>
          </a:prstGeom>
          <a:noFill/>
        </p:spPr>
        <p:txBody>
          <a:bodyPr wrap="square" rtlCol="0">
            <a:spAutoFit/>
          </a:bodyPr>
          <a:lstStyle/>
          <a:p>
            <a:pPr algn="ctr">
              <a:lnSpc>
                <a:spcPct val="110000"/>
              </a:lnSpc>
            </a:pPr>
            <a:r>
              <a:rPr lang="zh-CN" altLang="en-US" sz="8800" dirty="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惩戒决定与执行 </a:t>
            </a:r>
          </a:p>
        </p:txBody>
      </p:sp>
      <p:sp>
        <p:nvSpPr>
          <p:cNvPr id="31" name="矩形: 圆角 10"/>
          <p:cNvSpPr/>
          <p:nvPr/>
        </p:nvSpPr>
        <p:spPr>
          <a:xfrm>
            <a:off x="5380966" y="1619044"/>
            <a:ext cx="1638959" cy="595973"/>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0000" rIns="180000" rtlCol="0" anchor="ctr">
            <a:noAutofit/>
          </a:bodyPr>
          <a:lstStyle/>
          <a:p>
            <a:pPr algn="ctr"/>
            <a:r>
              <a:rPr lang="en-US" altLang="zh-CN" sz="2800" dirty="0">
                <a:solidFill>
                  <a:schemeClr val="bg1"/>
                </a:solidFill>
                <a:latin typeface="思源黑体 CN Medium" panose="020B0600000000000000" pitchFamily="34" charset="-122"/>
                <a:ea typeface="思源黑体 CN Medium" panose="020B0600000000000000" pitchFamily="34" charset="-122"/>
              </a:rPr>
              <a:t>- 03 -</a:t>
            </a:r>
            <a:endParaRPr lang="zh-CN" altLang="en-US" sz="2800" dirty="0">
              <a:solidFill>
                <a:schemeClr val="bg1"/>
              </a:solidFill>
              <a:latin typeface="思源黑体 CN Medium" panose="020B0600000000000000" pitchFamily="34" charset="-122"/>
              <a:ea typeface="思源黑体 CN Medium" panose="020B0600000000000000" pitchFamily="34" charset="-122"/>
            </a:endParaRPr>
          </a:p>
        </p:txBody>
      </p:sp>
      <p:sp>
        <p:nvSpPr>
          <p:cNvPr id="32" name="文本框 31"/>
          <p:cNvSpPr txBox="1"/>
          <p:nvPr/>
        </p:nvSpPr>
        <p:spPr>
          <a:xfrm>
            <a:off x="3494530" y="2375883"/>
            <a:ext cx="5314065" cy="312521"/>
          </a:xfrm>
          <a:prstGeom prst="rect">
            <a:avLst/>
          </a:prstGeom>
          <a:noFill/>
        </p:spPr>
        <p:txBody>
          <a:bodyPr wrap="square" rtlCol="0">
            <a:spAutoFit/>
          </a:bodyPr>
          <a:lstStyle/>
          <a:p>
            <a:pPr algn="dist">
              <a:lnSpc>
                <a:spcPct val="130000"/>
              </a:lnSpc>
            </a:pPr>
            <a:r>
              <a:rPr lang="zh-CN" altLang="en-US" sz="1200">
                <a:solidFill>
                  <a:schemeClr val="tx1">
                    <a:lumMod val="65000"/>
                    <a:lumOff val="35000"/>
                  </a:schemeClr>
                </a:solidFill>
                <a:latin typeface="思源黑体 CN Medium" panose="020B0600000000000000" pitchFamily="34" charset="-122"/>
                <a:ea typeface="思源黑体 CN Medium" panose="020B0600000000000000" pitchFamily="34" charset="-122"/>
              </a:rPr>
              <a:t>中小学校风校纪整顿主题班会</a:t>
            </a:r>
          </a:p>
        </p:txBody>
      </p:sp>
      <p:sp>
        <p:nvSpPr>
          <p:cNvPr id="33" name="TextBox 17"/>
          <p:cNvSpPr txBox="1"/>
          <p:nvPr/>
        </p:nvSpPr>
        <p:spPr>
          <a:xfrm>
            <a:off x="3174771" y="4290457"/>
            <a:ext cx="5953579" cy="514693"/>
          </a:xfrm>
          <a:prstGeom prst="rect">
            <a:avLst/>
          </a:prstGeom>
          <a:noFill/>
        </p:spPr>
        <p:txBody>
          <a:bodyPr wrap="square" rtlCol="0">
            <a:spAutoFit/>
          </a:bodyPr>
          <a:lstStyle/>
          <a:p>
            <a:pPr algn="ctr">
              <a:lnSpc>
                <a:spcPct val="130000"/>
              </a:lnSpc>
            </a:pPr>
            <a:r>
              <a:rPr lang="en-US" sz="1100" b="1">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Lorem Ipsum </a:t>
            </a:r>
            <a:r>
              <a:rPr lang="en-US" sz="1100">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is simply dummy text of the printing and typesetting industry. Lorem Ipsum has been the industry's standard dummy text ever since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nodeType="afterGroup">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nodeType="afterGroup">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nodeType="afterGroup">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childTnLst>
                                </p:cTn>
                              </p:par>
                              <p:par>
                                <p:cTn id="22" presetID="64" presetClass="path" presetSubtype="0" decel="100000" fill="hold" grpId="1" nodeType="withEffect">
                                  <p:stCondLst>
                                    <p:cond delay="0"/>
                                  </p:stCondLst>
                                  <p:childTnLst>
                                    <p:animMotion origin="layout" path="M 2.70833E-06 -4.44444E-06 L 2.70833E-06 0.05" pathEditMode="relative" rAng="0" ptsTypes="AA">
                                      <p:cBhvr>
                                        <p:cTn id="23" dur="1000" spd="-100000" fill="hold"/>
                                        <p:tgtEl>
                                          <p:spTgt spid="3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animBg="1"/>
      <p:bldP spid="32" grpId="1"/>
      <p:bldP spid="33" grpId="0"/>
      <p:bldP spid="3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9321" y="2625975"/>
            <a:ext cx="4231708" cy="3829050"/>
          </a:xfrm>
          <a:prstGeom prst="rect">
            <a:avLst/>
          </a:prstGeom>
        </p:spPr>
      </p:pic>
      <p:pic>
        <p:nvPicPr>
          <p:cNvPr id="21" name="图片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5275" y="3685517"/>
            <a:ext cx="11601450" cy="2805055"/>
          </a:xfrm>
          <a:prstGeom prst="rect">
            <a:avLst/>
          </a:prstGeom>
        </p:spPr>
      </p:pic>
      <p:sp>
        <p:nvSpPr>
          <p:cNvPr id="12" name="文本框 11"/>
          <p:cNvSpPr txBox="1"/>
          <p:nvPr/>
        </p:nvSpPr>
        <p:spPr>
          <a:xfrm>
            <a:off x="4067304" y="1199068"/>
            <a:ext cx="4057393" cy="769441"/>
          </a:xfrm>
          <a:prstGeom prst="rect">
            <a:avLst/>
          </a:prstGeom>
          <a:noFill/>
        </p:spPr>
        <p:txBody>
          <a:bodyPr wrap="none" rtlCol="0">
            <a:spAutoFit/>
          </a:bodyPr>
          <a:lstStyle/>
          <a:p>
            <a:pPr algn="ctr"/>
            <a:r>
              <a:rPr lang="zh-CN" altLang="en-US" sz="4400">
                <a:solidFill>
                  <a:schemeClr val="tx1">
                    <a:lumMod val="75000"/>
                    <a:lumOff val="25000"/>
                  </a:schemeClr>
                </a:solidFill>
                <a:latin typeface="思源黑体 CN Medium" panose="020B0600000000000000" pitchFamily="34" charset="-122"/>
                <a:ea typeface="思源黑体 CN Medium" panose="020B0600000000000000" pitchFamily="34" charset="-122"/>
              </a:rPr>
              <a:t>目录</a:t>
            </a:r>
            <a:r>
              <a:rPr lang="en-US" altLang="zh-CN" sz="3600">
                <a:solidFill>
                  <a:schemeClr val="tx1">
                    <a:lumMod val="75000"/>
                    <a:lumOff val="25000"/>
                  </a:schemeClr>
                </a:solidFill>
                <a:latin typeface="思源黑体 CN Medium" panose="020B0600000000000000" pitchFamily="34" charset="-122"/>
                <a:ea typeface="思源黑体 CN Medium" panose="020B0600000000000000" pitchFamily="34" charset="-122"/>
              </a:rPr>
              <a:t>_CONTNENS</a:t>
            </a:r>
            <a:endParaRPr lang="zh-CN" altLang="en-US" sz="4400">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grpSp>
        <p:nvGrpSpPr>
          <p:cNvPr id="2" name="组合 1"/>
          <p:cNvGrpSpPr/>
          <p:nvPr/>
        </p:nvGrpSpPr>
        <p:grpSpPr>
          <a:xfrm>
            <a:off x="1711037" y="2632122"/>
            <a:ext cx="4384963" cy="833391"/>
            <a:chOff x="1711037" y="2907339"/>
            <a:chExt cx="4384963" cy="833391"/>
          </a:xfrm>
        </p:grpSpPr>
        <p:sp>
          <p:nvSpPr>
            <p:cNvPr id="32" name="矩形: 圆角 10"/>
            <p:cNvSpPr/>
            <p:nvPr/>
          </p:nvSpPr>
          <p:spPr>
            <a:xfrm>
              <a:off x="2656825" y="2907339"/>
              <a:ext cx="3439175" cy="833391"/>
            </a:xfrm>
            <a:prstGeom prst="roundRect">
              <a:avLst>
                <a:gd name="adj" fmla="val 50000"/>
              </a:avLst>
            </a:prstGeom>
            <a:solidFill>
              <a:schemeClr val="bg1"/>
            </a:solidFill>
            <a:ln w="12700">
              <a:solidFill>
                <a:schemeClr val="accent1"/>
              </a:solidFill>
              <a:round/>
            </a:ln>
            <a:effectLst/>
          </p:spPr>
          <p:txBody>
            <a:bodyPr vert="horz" wrap="square" lIns="91440" tIns="45720" rIns="91440" bIns="45720" numCol="1" anchor="ctr" anchorCtr="0" compatLnSpc="1"/>
            <a:lstStyle/>
            <a:p>
              <a:pPr>
                <a:lnSpc>
                  <a:spcPct val="110000"/>
                </a:lnSpc>
              </a:pPr>
              <a:r>
                <a:rPr lang="zh-CN" altLang="en-US" sz="280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处分的种类和运用</a:t>
              </a:r>
            </a:p>
          </p:txBody>
        </p:sp>
        <p:sp>
          <p:nvSpPr>
            <p:cNvPr id="33" name="矩形: 圆角 10"/>
            <p:cNvSpPr/>
            <p:nvPr/>
          </p:nvSpPr>
          <p:spPr>
            <a:xfrm>
              <a:off x="1711037" y="2907339"/>
              <a:ext cx="835200" cy="833391"/>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rIns="0" bIns="0" rtlCol="0" anchor="ctr">
              <a:noAutofit/>
            </a:bodyPr>
            <a:lstStyle/>
            <a:p>
              <a:pPr algn="ctr"/>
              <a:r>
                <a:rPr lang="en-US" altLang="zh-CN" sz="2600">
                  <a:solidFill>
                    <a:schemeClr val="bg1"/>
                  </a:solidFill>
                  <a:latin typeface="思源黑体 CN Medium" panose="020B0600000000000000" pitchFamily="34" charset="-122"/>
                  <a:ea typeface="思源黑体 CN Medium" panose="020B0600000000000000" pitchFamily="34" charset="-122"/>
                </a:rPr>
                <a:t>01</a:t>
              </a:r>
              <a:endParaRPr lang="zh-CN" altLang="en-US" sz="2600">
                <a:solidFill>
                  <a:schemeClr val="bg1"/>
                </a:solidFill>
                <a:latin typeface="思源黑体 CN Medium" panose="020B0600000000000000" pitchFamily="34" charset="-122"/>
                <a:ea typeface="思源黑体 CN Medium" panose="020B0600000000000000" pitchFamily="34" charset="-122"/>
              </a:endParaRPr>
            </a:p>
          </p:txBody>
        </p:sp>
      </p:grpSp>
      <p:grpSp>
        <p:nvGrpSpPr>
          <p:cNvPr id="3" name="组合 2"/>
          <p:cNvGrpSpPr/>
          <p:nvPr/>
        </p:nvGrpSpPr>
        <p:grpSpPr>
          <a:xfrm>
            <a:off x="1711037" y="4216554"/>
            <a:ext cx="4197925" cy="833391"/>
            <a:chOff x="1711037" y="4491771"/>
            <a:chExt cx="4197925" cy="833391"/>
          </a:xfrm>
        </p:grpSpPr>
        <p:sp>
          <p:nvSpPr>
            <p:cNvPr id="41" name="矩形: 圆角 10"/>
            <p:cNvSpPr/>
            <p:nvPr/>
          </p:nvSpPr>
          <p:spPr>
            <a:xfrm>
              <a:off x="2656825" y="4491771"/>
              <a:ext cx="3252137" cy="833391"/>
            </a:xfrm>
            <a:prstGeom prst="roundRect">
              <a:avLst>
                <a:gd name="adj" fmla="val 50000"/>
              </a:avLst>
            </a:prstGeom>
            <a:solidFill>
              <a:schemeClr val="bg1"/>
            </a:solidFill>
            <a:ln w="12700">
              <a:solidFill>
                <a:schemeClr val="accent1"/>
              </a:solidFill>
              <a:round/>
            </a:ln>
            <a:effectLst/>
          </p:spPr>
          <p:txBody>
            <a:bodyPr vert="horz" wrap="square" lIns="91440" tIns="45720" rIns="91440" bIns="45720" numCol="1" anchor="ctr" anchorCtr="0" compatLnSpc="1"/>
            <a:lstStyle/>
            <a:p>
              <a:pPr algn="ctr">
                <a:lnSpc>
                  <a:spcPct val="110000"/>
                </a:lnSpc>
              </a:pPr>
              <a:r>
                <a:rPr lang="zh-CN" altLang="en-US" sz="280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违纪行为和处分 </a:t>
              </a:r>
            </a:p>
          </p:txBody>
        </p:sp>
        <p:sp>
          <p:nvSpPr>
            <p:cNvPr id="42" name="矩形: 圆角 10"/>
            <p:cNvSpPr/>
            <p:nvPr/>
          </p:nvSpPr>
          <p:spPr>
            <a:xfrm>
              <a:off x="1711037" y="4491771"/>
              <a:ext cx="835200" cy="833391"/>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rIns="0" bIns="0" rtlCol="0" anchor="ctr">
              <a:noAutofit/>
            </a:bodyPr>
            <a:lstStyle/>
            <a:p>
              <a:pPr algn="ctr"/>
              <a:r>
                <a:rPr lang="en-US" altLang="zh-CN" sz="2600">
                  <a:solidFill>
                    <a:schemeClr val="bg1"/>
                  </a:solidFill>
                  <a:latin typeface="思源黑体 CN Medium" panose="020B0600000000000000" pitchFamily="34" charset="-122"/>
                  <a:ea typeface="思源黑体 CN Medium" panose="020B0600000000000000" pitchFamily="34" charset="-122"/>
                </a:rPr>
                <a:t>02</a:t>
              </a:r>
              <a:endParaRPr lang="zh-CN" altLang="en-US" sz="2600">
                <a:solidFill>
                  <a:schemeClr val="bg1"/>
                </a:solidFill>
                <a:latin typeface="思源黑体 CN Medium" panose="020B0600000000000000" pitchFamily="34" charset="-122"/>
                <a:ea typeface="思源黑体 CN Medium" panose="020B0600000000000000" pitchFamily="34" charset="-122"/>
              </a:endParaRPr>
            </a:p>
          </p:txBody>
        </p:sp>
      </p:grpSp>
      <p:grpSp>
        <p:nvGrpSpPr>
          <p:cNvPr id="4" name="组合 3"/>
          <p:cNvGrpSpPr/>
          <p:nvPr/>
        </p:nvGrpSpPr>
        <p:grpSpPr>
          <a:xfrm>
            <a:off x="6283038" y="2632122"/>
            <a:ext cx="4197925" cy="833391"/>
            <a:chOff x="6283038" y="2907339"/>
            <a:chExt cx="4197925" cy="833391"/>
          </a:xfrm>
        </p:grpSpPr>
        <p:sp>
          <p:nvSpPr>
            <p:cNvPr id="58" name="矩形: 圆角 10"/>
            <p:cNvSpPr/>
            <p:nvPr/>
          </p:nvSpPr>
          <p:spPr>
            <a:xfrm>
              <a:off x="7228827" y="2907339"/>
              <a:ext cx="3252136" cy="833391"/>
            </a:xfrm>
            <a:prstGeom prst="roundRect">
              <a:avLst>
                <a:gd name="adj" fmla="val 50000"/>
              </a:avLst>
            </a:prstGeom>
            <a:solidFill>
              <a:schemeClr val="bg1"/>
            </a:solidFill>
            <a:ln w="12700">
              <a:solidFill>
                <a:schemeClr val="accent1"/>
              </a:solidFill>
              <a:round/>
            </a:ln>
            <a:effectLst/>
          </p:spPr>
          <p:txBody>
            <a:bodyPr vert="horz" wrap="square" lIns="91440" tIns="45720" rIns="91440" bIns="45720" numCol="1" anchor="ctr" anchorCtr="0" compatLnSpc="1"/>
            <a:lstStyle/>
            <a:p>
              <a:pPr algn="ctr">
                <a:lnSpc>
                  <a:spcPct val="110000"/>
                </a:lnSpc>
              </a:pPr>
              <a:r>
                <a:rPr lang="zh-CN" altLang="en-US" sz="280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惩戒决定与执行</a:t>
              </a:r>
            </a:p>
          </p:txBody>
        </p:sp>
        <p:sp>
          <p:nvSpPr>
            <p:cNvPr id="59" name="矩形: 圆角 10"/>
            <p:cNvSpPr/>
            <p:nvPr/>
          </p:nvSpPr>
          <p:spPr>
            <a:xfrm>
              <a:off x="6283038" y="2907339"/>
              <a:ext cx="835200" cy="833391"/>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rIns="0" bIns="0" rtlCol="0" anchor="ctr">
              <a:noAutofit/>
            </a:bodyPr>
            <a:lstStyle/>
            <a:p>
              <a:pPr algn="ctr"/>
              <a:r>
                <a:rPr lang="en-US" altLang="zh-CN" sz="2600">
                  <a:solidFill>
                    <a:schemeClr val="bg1"/>
                  </a:solidFill>
                  <a:latin typeface="思源黑体 CN Medium" panose="020B0600000000000000" pitchFamily="34" charset="-122"/>
                  <a:ea typeface="思源黑体 CN Medium" panose="020B0600000000000000" pitchFamily="34" charset="-122"/>
                </a:rPr>
                <a:t>03</a:t>
              </a:r>
              <a:endParaRPr lang="zh-CN" altLang="en-US" sz="2600">
                <a:solidFill>
                  <a:schemeClr val="bg1"/>
                </a:solidFill>
                <a:latin typeface="思源黑体 CN Medium" panose="020B0600000000000000" pitchFamily="34" charset="-122"/>
                <a:ea typeface="思源黑体 CN Medium" panose="020B0600000000000000" pitchFamily="34" charset="-122"/>
              </a:endParaRPr>
            </a:p>
          </p:txBody>
        </p:sp>
      </p:grpSp>
      <p:grpSp>
        <p:nvGrpSpPr>
          <p:cNvPr id="5" name="组合 4"/>
          <p:cNvGrpSpPr/>
          <p:nvPr/>
        </p:nvGrpSpPr>
        <p:grpSpPr>
          <a:xfrm>
            <a:off x="6283038" y="4216554"/>
            <a:ext cx="4197923" cy="833391"/>
            <a:chOff x="6283038" y="4491771"/>
            <a:chExt cx="4197923" cy="833391"/>
          </a:xfrm>
        </p:grpSpPr>
        <p:sp>
          <p:nvSpPr>
            <p:cNvPr id="61" name="矩形: 圆角 10"/>
            <p:cNvSpPr/>
            <p:nvPr/>
          </p:nvSpPr>
          <p:spPr>
            <a:xfrm>
              <a:off x="7228826" y="4491771"/>
              <a:ext cx="3252135" cy="833391"/>
            </a:xfrm>
            <a:prstGeom prst="roundRect">
              <a:avLst>
                <a:gd name="adj" fmla="val 50000"/>
              </a:avLst>
            </a:prstGeom>
            <a:solidFill>
              <a:schemeClr val="bg1"/>
            </a:solidFill>
            <a:ln w="12700">
              <a:solidFill>
                <a:schemeClr val="accent1"/>
              </a:solidFill>
              <a:round/>
            </a:ln>
            <a:effectLst/>
          </p:spPr>
          <p:txBody>
            <a:bodyPr vert="horz" wrap="square" lIns="91440" tIns="45720" rIns="91440" bIns="45720" numCol="1" anchor="ctr" anchorCtr="0" compatLnSpc="1"/>
            <a:lstStyle/>
            <a:p>
              <a:pPr algn="ctr">
                <a:lnSpc>
                  <a:spcPct val="110000"/>
                </a:lnSpc>
              </a:pPr>
              <a:r>
                <a:rPr lang="zh-CN" altLang="en-US" sz="2800" spc="60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惩戒撤销</a:t>
              </a:r>
            </a:p>
          </p:txBody>
        </p:sp>
        <p:sp>
          <p:nvSpPr>
            <p:cNvPr id="62" name="矩形: 圆角 10"/>
            <p:cNvSpPr/>
            <p:nvPr/>
          </p:nvSpPr>
          <p:spPr>
            <a:xfrm>
              <a:off x="6283038" y="4491771"/>
              <a:ext cx="835200" cy="833391"/>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rIns="0" bIns="0" rtlCol="0" anchor="ctr">
              <a:noAutofit/>
            </a:bodyPr>
            <a:lstStyle/>
            <a:p>
              <a:pPr algn="ctr"/>
              <a:r>
                <a:rPr lang="en-US" altLang="zh-CN" sz="2600">
                  <a:solidFill>
                    <a:schemeClr val="bg1"/>
                  </a:solidFill>
                  <a:latin typeface="思源黑体 CN Medium" panose="020B0600000000000000" pitchFamily="34" charset="-122"/>
                  <a:ea typeface="思源黑体 CN Medium" panose="020B0600000000000000" pitchFamily="34" charset="-122"/>
                </a:rPr>
                <a:t>04</a:t>
              </a:r>
              <a:endParaRPr lang="zh-CN" altLang="en-US" sz="2600">
                <a:solidFill>
                  <a:schemeClr val="bg1"/>
                </a:solidFill>
                <a:latin typeface="思源黑体 CN Medium" panose="020B0600000000000000" pitchFamily="34" charset="-122"/>
                <a:ea typeface="思源黑体 CN Medium" panose="020B0600000000000000" pitchFamily="34" charset="-122"/>
              </a:endParaRPr>
            </a:p>
          </p:txBody>
        </p:sp>
      </p:grpSp>
      <p:pic>
        <p:nvPicPr>
          <p:cNvPr id="20" name="图片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5875" y="744708"/>
            <a:ext cx="1962150" cy="1500182"/>
          </a:xfrm>
          <a:prstGeom prst="rect">
            <a:avLst/>
          </a:prstGeom>
        </p:spPr>
      </p:pic>
      <p:sp>
        <p:nvSpPr>
          <p:cNvPr id="6" name="文本框 5"/>
          <p:cNvSpPr txBox="1"/>
          <p:nvPr/>
        </p:nvSpPr>
        <p:spPr>
          <a:xfrm>
            <a:off x="3817398" y="630315"/>
            <a:ext cx="1882066" cy="261610"/>
          </a:xfrm>
          <a:prstGeom prst="rect">
            <a:avLst/>
          </a:prstGeom>
          <a:noFill/>
        </p:spPr>
        <p:txBody>
          <a:bodyPr wrap="square" rtlCol="0">
            <a:spAutoFit/>
          </a:bodyPr>
          <a:lstStyle/>
          <a:p>
            <a:r>
              <a:rPr lang="en-US" altLang="zh-CN" sz="1050" dirty="0">
                <a:solidFill>
                  <a:srgbClr val="D3F2DF"/>
                </a:solidFill>
              </a:rPr>
              <a:t>https://www.ypppt.com/</a:t>
            </a:r>
            <a:endParaRPr lang="zh-CN" altLang="en-US" sz="1050" dirty="0">
              <a:solidFill>
                <a:srgbClr val="D3F2D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nodeType="afterGroup">
                            <p:stCondLst>
                              <p:cond delay="500"/>
                            </p:stCondLst>
                            <p:childTnLst>
                              <p:par>
                                <p:cTn id="9" presetID="53"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nodeType="afterGroup">
                            <p:stCondLst>
                              <p:cond delay="1000"/>
                            </p:stCondLst>
                            <p:childTnLst>
                              <p:par>
                                <p:cTn id="15" presetID="53"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nodeType="afterGroup">
                            <p:stCondLst>
                              <p:cond delay="1500"/>
                            </p:stCondLst>
                            <p:childTnLst>
                              <p:par>
                                <p:cTn id="21" presetID="53"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nodeType="afterGroup">
                            <p:stCondLst>
                              <p:cond delay="2000"/>
                            </p:stCondLst>
                            <p:childTnLst>
                              <p:par>
                                <p:cTn id="27" presetID="53"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13930" y="4185587"/>
            <a:ext cx="1308105" cy="1308105"/>
          </a:xfrm>
          <a:prstGeom prst="rect">
            <a:avLst/>
          </a:prstGeom>
        </p:spPr>
      </p:pic>
      <p:pic>
        <p:nvPicPr>
          <p:cNvPr id="12" name="图片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13930" y="2559987"/>
            <a:ext cx="1308105" cy="1308105"/>
          </a:xfrm>
          <a:prstGeom prst="rect">
            <a:avLst/>
          </a:prstGeom>
        </p:spPr>
      </p:pic>
      <p:sp>
        <p:nvSpPr>
          <p:cNvPr id="27" name="矩形: 圆角 26"/>
          <p:cNvSpPr/>
          <p:nvPr/>
        </p:nvSpPr>
        <p:spPr>
          <a:xfrm>
            <a:off x="4356100" y="1506945"/>
            <a:ext cx="34798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记大过或留校察看处分</a:t>
            </a:r>
          </a:p>
        </p:txBody>
      </p:sp>
      <p:sp>
        <p:nvSpPr>
          <p:cNvPr id="31" name="PA-文本框 88"/>
          <p:cNvSpPr txBox="1"/>
          <p:nvPr>
            <p:custDataLst>
              <p:tags r:id="rId1"/>
            </p:custDataLst>
          </p:nvPr>
        </p:nvSpPr>
        <p:spPr>
          <a:xfrm>
            <a:off x="3398245" y="2880032"/>
            <a:ext cx="4958356" cy="787588"/>
          </a:xfrm>
          <a:prstGeom prst="rect">
            <a:avLst/>
          </a:prstGeom>
          <a:noFill/>
        </p:spPr>
        <p:txBody>
          <a:bodyPr wrap="square" lIns="0" tIns="0" rIns="0" bIns="0" rtlCol="0">
            <a:spAutoFit/>
          </a:bodyPr>
          <a:lstStyle/>
          <a:p>
            <a:pPr algn="just" hangingPunct="0">
              <a:lnSpc>
                <a:spcPct val="150000"/>
              </a:lnSpc>
            </a:pP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学校成立由校长负责，政教主任、教职工和家长代表等人员组成的学生违规行为惩戒委员会。</a:t>
            </a:r>
          </a:p>
        </p:txBody>
      </p:sp>
      <p:cxnSp>
        <p:nvCxnSpPr>
          <p:cNvPr id="14" name="直接连接符 13"/>
          <p:cNvCxnSpPr/>
          <p:nvPr/>
        </p:nvCxnSpPr>
        <p:spPr>
          <a:xfrm flipH="1">
            <a:off x="3053271" y="2815658"/>
            <a:ext cx="0" cy="105243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1587844" y="3033538"/>
            <a:ext cx="1002956" cy="449482"/>
          </a:xfrm>
          <a:prstGeom prst="rect">
            <a:avLst/>
          </a:prstGeom>
          <a:noFill/>
        </p:spPr>
        <p:txBody>
          <a:bodyPr wrap="square" lIns="0" tIns="0" rIns="0" bIns="0" rtlCol="0">
            <a:spAutoFit/>
          </a:bodyPr>
          <a:lstStyle/>
          <a:p>
            <a:pPr algn="ctr">
              <a:lnSpc>
                <a:spcPct val="110000"/>
              </a:lnSpc>
            </a:pPr>
            <a:r>
              <a:rPr lang="en-US" altLang="zh-CN" sz="280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01</a:t>
            </a:r>
            <a:endParaRPr lang="zh-CN" altLang="en-US" sz="280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7" name="PA-文本框 88"/>
          <p:cNvSpPr txBox="1"/>
          <p:nvPr>
            <p:custDataLst>
              <p:tags r:id="rId2"/>
            </p:custDataLst>
          </p:nvPr>
        </p:nvSpPr>
        <p:spPr>
          <a:xfrm>
            <a:off x="3398245" y="4353232"/>
            <a:ext cx="4958356" cy="1203086"/>
          </a:xfrm>
          <a:prstGeom prst="rect">
            <a:avLst/>
          </a:prstGeom>
          <a:noFill/>
        </p:spPr>
        <p:txBody>
          <a:bodyPr wrap="square" lIns="0" tIns="0" rIns="0" bIns="0" rtlCol="0">
            <a:spAutoFit/>
          </a:bodyPr>
          <a:lstStyle/>
          <a:p>
            <a:pPr algn="just" hangingPunct="0">
              <a:lnSpc>
                <a:spcPct val="150000"/>
              </a:lnSpc>
            </a:pP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学生违规行为惩戒委员会、政教处、年级组、班主任共同商议，按照流程及时进行认定并作出惩戒决定，班主任书面通知学生监护人。</a:t>
            </a:r>
          </a:p>
        </p:txBody>
      </p:sp>
      <p:cxnSp>
        <p:nvCxnSpPr>
          <p:cNvPr id="39" name="直接连接符 38"/>
          <p:cNvCxnSpPr/>
          <p:nvPr/>
        </p:nvCxnSpPr>
        <p:spPr>
          <a:xfrm flipH="1">
            <a:off x="3053271" y="4441258"/>
            <a:ext cx="0" cy="105243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1587844" y="4659138"/>
            <a:ext cx="1002956" cy="449482"/>
          </a:xfrm>
          <a:prstGeom prst="rect">
            <a:avLst/>
          </a:prstGeom>
          <a:noFill/>
        </p:spPr>
        <p:txBody>
          <a:bodyPr wrap="square" lIns="0" tIns="0" rIns="0" bIns="0" rtlCol="0">
            <a:spAutoFit/>
          </a:bodyPr>
          <a:lstStyle/>
          <a:p>
            <a:pPr algn="ctr">
              <a:lnSpc>
                <a:spcPct val="110000"/>
              </a:lnSpc>
            </a:pPr>
            <a:r>
              <a:rPr lang="en-US" altLang="zh-CN" sz="280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02</a:t>
            </a:r>
          </a:p>
        </p:txBody>
      </p:sp>
      <p:pic>
        <p:nvPicPr>
          <p:cNvPr id="16" name="图片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02589" y="2658885"/>
            <a:ext cx="4000505" cy="40005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31"/>
                                        </p:tgtEl>
                                        <p:attrNameLst>
                                          <p:attrName>style.visibility</p:attrName>
                                        </p:attrNameLst>
                                      </p:cBhvr>
                                      <p:to>
                                        <p:strVal val="visible"/>
                                      </p:to>
                                    </p:set>
                                    <p:anim to="0" calcmode="lin" valueType="num">
                                      <p:cBhvr>
                                        <p:cTn id="19" dur="500" decel="100000" fill="hold">
                                          <p:stCondLst>
                                            <p:cond delay="0"/>
                                          </p:stCondLst>
                                        </p:cTn>
                                        <p:tgtEl>
                                          <p:spTgt spid="31"/>
                                        </p:tgtEl>
                                        <p:attrNameLst>
                                          <p:attrName>ppt_y</p:attrName>
                                        </p:attrNameLst>
                                      </p:cBhvr>
                                      <p:tavLst>
                                        <p:tav tm="0">
                                          <p:val>
                                            <p:strVal val="ppt_y-0.02"/>
                                          </p:val>
                                        </p:tav>
                                        <p:tav tm="100000">
                                          <p:val>
                                            <p:strVal val="#ppt_y"/>
                                          </p:val>
                                        </p:tav>
                                      </p:tavLst>
                                    </p:anim>
                                    <p:animEffect transition="in" filter="fade">
                                      <p:cBhvr>
                                        <p:cTn id="20" dur="500">
                                          <p:stCondLst>
                                            <p:cond delay="0"/>
                                          </p:stCondLst>
                                        </p:cTn>
                                        <p:tgtEl>
                                          <p:spTgt spid="31"/>
                                        </p:tgtEl>
                                      </p:cBhvr>
                                    </p:animEffect>
                                    <p:animScale>
                                      <p:cBhvr>
                                        <p:cTn id="21" dur="500" decel="100000" fill="hold">
                                          <p:stCondLst>
                                            <p:cond delay="0"/>
                                          </p:stCondLst>
                                        </p:cTn>
                                        <p:tgtEl>
                                          <p:spTgt spid="31"/>
                                        </p:tgtEl>
                                      </p:cBhvr>
                                      <p:by x="100000" y="100000"/>
                                      <p:from x="110000" y="110000"/>
                                      <p:to x="100000" y="100000"/>
                                    </p:animScale>
                                  </p:childTnLst>
                                </p:cTn>
                              </p:par>
                            </p:childTnLst>
                          </p:cTn>
                        </p:par>
                        <p:par>
                          <p:cTn id="22" fill="hold" nodeType="afterGroup">
                            <p:stCondLst>
                              <p:cond delay="2000"/>
                            </p:stCondLst>
                            <p:childTnLst>
                              <p:par>
                                <p:cTn id="23" presetID="10" presetClass="entr" presetSubtype="0" fill="hold" grpId="0" nodeType="afterEffect">
                                  <p:stCondLst>
                                    <p:cond delay="0"/>
                                  </p:stCondLst>
                                  <p:iterate type="wd">
                                    <p:tmPct val="10000"/>
                                  </p:iterate>
                                  <p:childTnLst>
                                    <p:set>
                                      <p:cBhvr>
                                        <p:cTn id="24" dur="1" fill="hold">
                                          <p:stCondLst>
                                            <p:cond delay="0"/>
                                          </p:stCondLst>
                                        </p:cTn>
                                        <p:tgtEl>
                                          <p:spTgt spid="37"/>
                                        </p:tgtEl>
                                        <p:attrNameLst>
                                          <p:attrName>style.visibility</p:attrName>
                                        </p:attrNameLst>
                                      </p:cBhvr>
                                      <p:to>
                                        <p:strVal val="visible"/>
                                      </p:to>
                                    </p:set>
                                    <p:anim to="0" calcmode="lin" valueType="num">
                                      <p:cBhvr>
                                        <p:cTn id="25" dur="500" decel="100000" fill="hold">
                                          <p:stCondLst>
                                            <p:cond delay="0"/>
                                          </p:stCondLst>
                                        </p:cTn>
                                        <p:tgtEl>
                                          <p:spTgt spid="37"/>
                                        </p:tgtEl>
                                        <p:attrNameLst>
                                          <p:attrName>ppt_y</p:attrName>
                                        </p:attrNameLst>
                                      </p:cBhvr>
                                      <p:tavLst>
                                        <p:tav tm="0">
                                          <p:val>
                                            <p:strVal val="ppt_y-0.02"/>
                                          </p:val>
                                        </p:tav>
                                        <p:tav tm="100000">
                                          <p:val>
                                            <p:strVal val="#ppt_y"/>
                                          </p:val>
                                        </p:tav>
                                      </p:tavLst>
                                    </p:anim>
                                    <p:animEffect transition="in" filter="fade">
                                      <p:cBhvr>
                                        <p:cTn id="26" dur="500">
                                          <p:stCondLst>
                                            <p:cond delay="0"/>
                                          </p:stCondLst>
                                        </p:cTn>
                                        <p:tgtEl>
                                          <p:spTgt spid="37"/>
                                        </p:tgtEl>
                                      </p:cBhvr>
                                    </p:animEffect>
                                    <p:animScale>
                                      <p:cBhvr>
                                        <p:cTn id="27" dur="500" decel="100000" fill="hold">
                                          <p:stCondLst>
                                            <p:cond delay="0"/>
                                          </p:stCondLst>
                                        </p:cTn>
                                        <p:tgtEl>
                                          <p:spTgt spid="37"/>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3236913" y="1506945"/>
            <a:ext cx="57912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班主任或科任教师实施惩戒的方式</a:t>
            </a:r>
          </a:p>
        </p:txBody>
      </p:sp>
      <p:sp>
        <p:nvSpPr>
          <p:cNvPr id="37" name="PA-文本框 88"/>
          <p:cNvSpPr txBox="1"/>
          <p:nvPr>
            <p:custDataLst>
              <p:tags r:id="rId1"/>
            </p:custDataLst>
          </p:nvPr>
        </p:nvSpPr>
        <p:spPr>
          <a:xfrm>
            <a:off x="1522422" y="2353044"/>
            <a:ext cx="9431328" cy="3185487"/>
          </a:xfrm>
          <a:prstGeom prst="rect">
            <a:avLst/>
          </a:prstGeom>
          <a:noFill/>
        </p:spPr>
        <p:txBody>
          <a:bodyPr wrap="square" lIns="0" tIns="0" rIns="0" bIns="0" rtlCol="0">
            <a:spAutoFit/>
          </a:bodyPr>
          <a:lstStyle/>
          <a:p>
            <a:pPr algn="just" hangingPunct="0">
              <a:lnSpc>
                <a:spcPct val="150000"/>
              </a:lnSpc>
            </a:pPr>
            <a:r>
              <a:rPr lang="zh-CN" altLang="en-US" sz="2400" dirty="0">
                <a:solidFill>
                  <a:schemeClr val="accent1"/>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日常教学管理中的学生一般违纪行为，可由班主任或科任教师实施惩戒的方式 </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1.</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批评教育。属于轻微的错误，用语言对学生进行批评教育。</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2.</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背诵。根据学生的错误原因，选择相关的经典名篇背诵，达到积累和潜移默化的教育目的。  </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3.</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体育锻炼。做一定数目的仰卧起坐、俯卧撑、跑步、深蹲等，达到惩戒和锻炼身体相结合的目的。  </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4.</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劳动。承担一定时间的某一项值日、负责清扫分担区等卫生打扫任务。  </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p:cNvSpPr/>
          <p:nvPr/>
        </p:nvSpPr>
        <p:spPr>
          <a:xfrm>
            <a:off x="3200400" y="1506945"/>
            <a:ext cx="57912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班主任或科任教师实施惩戒的方式</a:t>
            </a:r>
          </a:p>
        </p:txBody>
      </p:sp>
      <p:sp>
        <p:nvSpPr>
          <p:cNvPr id="37" name="PA-文本框 88"/>
          <p:cNvSpPr txBox="1"/>
          <p:nvPr>
            <p:custDataLst>
              <p:tags r:id="rId1"/>
            </p:custDataLst>
          </p:nvPr>
        </p:nvSpPr>
        <p:spPr>
          <a:xfrm>
            <a:off x="1359584" y="2527714"/>
            <a:ext cx="9832291" cy="2492990"/>
          </a:xfrm>
          <a:prstGeom prst="rect">
            <a:avLst/>
          </a:prstGeom>
          <a:noFill/>
        </p:spPr>
        <p:txBody>
          <a:bodyPr wrap="square" lIns="0" tIns="0" rIns="0" bIns="0" rtlCol="0">
            <a:spAutoFit/>
          </a:bodyPr>
          <a:lstStyle/>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4.</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劳动。承担一定时间的某一项值日、负责清扫分担区等卫生打扫任务。  </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5.</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书写。通过写犯错说明书，认识自身的错误行为，避免在以后的学习、成长中再犯类似的错误。  </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6.</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隔离。离开座位到教室内或走廊特定区域站立，避免干扰正常教学活动。  </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7.</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收管物品。暂扣暂管限制学生带到学校的物品。  </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8.</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停课反省。严重扰乱课堂秩序的行为，决定停课回家或政教处接受专门教育和反省反思。   </a:t>
            </a:r>
          </a:p>
          <a:p>
            <a:pPr algn="just" hangingPunct="0">
              <a:lnSpc>
                <a:spcPct val="150000"/>
              </a:lnSpc>
            </a:pP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9.</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其他有利于学生成长的科学惩戒方法。  </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A-文本框 88"/>
          <p:cNvSpPr txBox="1"/>
          <p:nvPr>
            <p:custDataLst>
              <p:tags r:id="rId1"/>
            </p:custDataLst>
          </p:nvPr>
        </p:nvSpPr>
        <p:spPr>
          <a:xfrm>
            <a:off x="1662645" y="3774576"/>
            <a:ext cx="5805263" cy="1203086"/>
          </a:xfrm>
          <a:prstGeom prst="rect">
            <a:avLst/>
          </a:prstGeom>
          <a:noFill/>
        </p:spPr>
        <p:txBody>
          <a:bodyPr wrap="square" lIns="0" tIns="0" rIns="0" bIns="0" rtlCol="0">
            <a:spAutoFit/>
          </a:bodyPr>
          <a:lstStyle/>
          <a:p>
            <a:pPr marL="342900" indent="-342900" algn="just" hangingPunct="0">
              <a:lnSpc>
                <a:spcPct val="150000"/>
              </a:lnSpc>
              <a:buFont typeface="+mj-lt"/>
              <a:buAutoNum type="arabicPeriod"/>
            </a:pP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由家长领回进行教育，看护反省，因此造成的一切后果均由学生及其家长承担。</a:t>
            </a:r>
            <a:endPar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a:p>
            <a:pPr marL="342900" indent="-342900" algn="just" hangingPunct="0">
              <a:lnSpc>
                <a:spcPct val="150000"/>
              </a:lnSpc>
              <a:buFont typeface="+mj-lt"/>
              <a:buAutoNum type="arabicPeriod"/>
            </a:pP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构成违法犯罪行为的，移送司法机关处理。 </a:t>
            </a:r>
          </a:p>
        </p:txBody>
      </p:sp>
      <p:sp>
        <p:nvSpPr>
          <p:cNvPr id="19" name="矩形: 圆角 18"/>
          <p:cNvSpPr/>
          <p:nvPr/>
        </p:nvSpPr>
        <p:spPr>
          <a:xfrm>
            <a:off x="2307772" y="1780255"/>
            <a:ext cx="7576458" cy="60125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对屡教不改，严重影响学校正常教学秩序的学生</a:t>
            </a:r>
          </a:p>
        </p:txBody>
      </p:sp>
      <p:pic>
        <p:nvPicPr>
          <p:cNvPr id="20" name="图片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5945" y="1780255"/>
            <a:ext cx="4800908" cy="48009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2282826" y="2713854"/>
            <a:ext cx="7699374" cy="1504964"/>
          </a:xfrm>
          <a:prstGeom prst="rect">
            <a:avLst/>
          </a:prstGeom>
          <a:noFill/>
        </p:spPr>
        <p:txBody>
          <a:bodyPr wrap="square" rtlCol="0">
            <a:spAutoFit/>
          </a:bodyPr>
          <a:lstStyle/>
          <a:p>
            <a:pPr algn="dist">
              <a:lnSpc>
                <a:spcPct val="110000"/>
              </a:lnSpc>
            </a:pPr>
            <a:r>
              <a:rPr lang="zh-CN" altLang="en-US" sz="8800" spc="600" dirty="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惩戒撤销</a:t>
            </a:r>
          </a:p>
        </p:txBody>
      </p:sp>
      <p:sp>
        <p:nvSpPr>
          <p:cNvPr id="31" name="矩形: 圆角 10"/>
          <p:cNvSpPr/>
          <p:nvPr/>
        </p:nvSpPr>
        <p:spPr>
          <a:xfrm>
            <a:off x="5380966" y="1619044"/>
            <a:ext cx="1638959" cy="595973"/>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0000" rIns="180000" rtlCol="0" anchor="ctr">
            <a:noAutofit/>
          </a:bodyPr>
          <a:lstStyle/>
          <a:p>
            <a:pPr algn="ctr"/>
            <a:r>
              <a:rPr lang="en-US" altLang="zh-CN" sz="2800">
                <a:solidFill>
                  <a:schemeClr val="bg1"/>
                </a:solidFill>
                <a:latin typeface="思源黑体 CN Medium" panose="020B0600000000000000" pitchFamily="34" charset="-122"/>
                <a:ea typeface="思源黑体 CN Medium" panose="020B0600000000000000" pitchFamily="34" charset="-122"/>
              </a:rPr>
              <a:t>- 04 -</a:t>
            </a:r>
            <a:endParaRPr lang="zh-CN" altLang="en-US" sz="2800">
              <a:solidFill>
                <a:schemeClr val="bg1"/>
              </a:solidFill>
              <a:latin typeface="思源黑体 CN Medium" panose="020B0600000000000000" pitchFamily="34" charset="-122"/>
              <a:ea typeface="思源黑体 CN Medium" panose="020B0600000000000000" pitchFamily="34" charset="-122"/>
            </a:endParaRPr>
          </a:p>
        </p:txBody>
      </p:sp>
      <p:sp>
        <p:nvSpPr>
          <p:cNvPr id="32" name="文本框 31"/>
          <p:cNvSpPr txBox="1"/>
          <p:nvPr/>
        </p:nvSpPr>
        <p:spPr>
          <a:xfrm>
            <a:off x="3494530" y="2375883"/>
            <a:ext cx="5314065" cy="312521"/>
          </a:xfrm>
          <a:prstGeom prst="rect">
            <a:avLst/>
          </a:prstGeom>
          <a:noFill/>
        </p:spPr>
        <p:txBody>
          <a:bodyPr wrap="square" rtlCol="0">
            <a:spAutoFit/>
          </a:bodyPr>
          <a:lstStyle/>
          <a:p>
            <a:pPr algn="dist">
              <a:lnSpc>
                <a:spcPct val="130000"/>
              </a:lnSpc>
            </a:pPr>
            <a:r>
              <a:rPr lang="zh-CN" altLang="en-US" sz="1200">
                <a:solidFill>
                  <a:schemeClr val="tx1">
                    <a:lumMod val="65000"/>
                    <a:lumOff val="35000"/>
                  </a:schemeClr>
                </a:solidFill>
                <a:latin typeface="思源黑体 CN Medium" panose="020B0600000000000000" pitchFamily="34" charset="-122"/>
                <a:ea typeface="思源黑体 CN Medium" panose="020B0600000000000000" pitchFamily="34" charset="-122"/>
              </a:rPr>
              <a:t>中小学校风校纪整顿主题班会</a:t>
            </a:r>
          </a:p>
        </p:txBody>
      </p:sp>
      <p:sp>
        <p:nvSpPr>
          <p:cNvPr id="33" name="TextBox 17"/>
          <p:cNvSpPr txBox="1"/>
          <p:nvPr/>
        </p:nvSpPr>
        <p:spPr>
          <a:xfrm>
            <a:off x="3174771" y="4290457"/>
            <a:ext cx="5953579" cy="514693"/>
          </a:xfrm>
          <a:prstGeom prst="rect">
            <a:avLst/>
          </a:prstGeom>
          <a:noFill/>
        </p:spPr>
        <p:txBody>
          <a:bodyPr wrap="square" rtlCol="0">
            <a:spAutoFit/>
          </a:bodyPr>
          <a:lstStyle/>
          <a:p>
            <a:pPr algn="ctr">
              <a:lnSpc>
                <a:spcPct val="130000"/>
              </a:lnSpc>
            </a:pPr>
            <a:r>
              <a:rPr lang="en-US" sz="1100" b="1">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Lorem Ipsum </a:t>
            </a:r>
            <a:r>
              <a:rPr lang="en-US" sz="1100">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is simply dummy text of the printing and typesetting industry. Lorem Ipsum has been the industry's standard dummy text ever since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nodeType="afterGroup">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nodeType="afterGroup">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nodeType="afterGroup">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childTnLst>
                                </p:cTn>
                              </p:par>
                              <p:par>
                                <p:cTn id="22" presetID="64" presetClass="path" presetSubtype="0" decel="100000" fill="hold" grpId="1" nodeType="withEffect">
                                  <p:stCondLst>
                                    <p:cond delay="0"/>
                                  </p:stCondLst>
                                  <p:childTnLst>
                                    <p:animMotion origin="layout" path="M 2.70833E-06 -4.44444E-06 L 2.70833E-06 0.05" pathEditMode="relative" rAng="0" ptsTypes="AA">
                                      <p:cBhvr>
                                        <p:cTn id="23" dur="1000" spd="-100000" fill="hold"/>
                                        <p:tgtEl>
                                          <p:spTgt spid="3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animBg="1"/>
      <p:bldP spid="32" grpId="1"/>
      <p:bldP spid="33" grpId="0"/>
      <p:bldP spid="3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2127338" y="1816275"/>
            <a:ext cx="1461370" cy="47981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-01-</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37" name="PA-文本框 88"/>
          <p:cNvSpPr txBox="1"/>
          <p:nvPr>
            <p:custDataLst>
              <p:tags r:id="rId1"/>
            </p:custDataLst>
          </p:nvPr>
        </p:nvSpPr>
        <p:spPr>
          <a:xfrm>
            <a:off x="1557404" y="2602349"/>
            <a:ext cx="2601238" cy="3280578"/>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自受到惩戒之日起，警告、严重警告处分可在三个月后提出撤销惩戒申请，记过处分可在一学期后提出申请撤销处分，记大过和留校察看处分可在一年后提出申请撤销处分。</a:t>
            </a:r>
          </a:p>
        </p:txBody>
      </p:sp>
      <p:sp>
        <p:nvSpPr>
          <p:cNvPr id="23" name="PA-文本框 88"/>
          <p:cNvSpPr txBox="1"/>
          <p:nvPr>
            <p:custDataLst>
              <p:tags r:id="rId2"/>
            </p:custDataLst>
          </p:nvPr>
        </p:nvSpPr>
        <p:spPr>
          <a:xfrm>
            <a:off x="4795382" y="2602349"/>
            <a:ext cx="2601238" cy="2449581"/>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学生被处分后，每周需写一份不少于</a:t>
            </a: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800</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字的思想和行为的汇报，交家长和班主任及所有科任教师共同签字，当事学生亲自送交年级主任处审阅存档。</a:t>
            </a:r>
          </a:p>
        </p:txBody>
      </p:sp>
      <p:sp>
        <p:nvSpPr>
          <p:cNvPr id="24" name="PA-文本框 88"/>
          <p:cNvSpPr txBox="1"/>
          <p:nvPr>
            <p:custDataLst>
              <p:tags r:id="rId3"/>
            </p:custDataLst>
          </p:nvPr>
        </p:nvSpPr>
        <p:spPr>
          <a:xfrm>
            <a:off x="8033360" y="2602349"/>
            <a:ext cx="2601238" cy="2865080"/>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被处分学生在撤销期限到达之后，且每周思想行为汇报按时上交的学生，可由班主任组织班级学生民主评议，班级三分之二以上同学同意通过则可提出撤销惩戒。 </a:t>
            </a:r>
          </a:p>
        </p:txBody>
      </p:sp>
      <p:sp>
        <p:nvSpPr>
          <p:cNvPr id="25" name="矩形: 圆角 24"/>
          <p:cNvSpPr/>
          <p:nvPr/>
        </p:nvSpPr>
        <p:spPr>
          <a:xfrm>
            <a:off x="5365316" y="1816275"/>
            <a:ext cx="1461370" cy="47981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-02-</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26" name="矩形: 圆角 25"/>
          <p:cNvSpPr/>
          <p:nvPr/>
        </p:nvSpPr>
        <p:spPr>
          <a:xfrm>
            <a:off x="8603294" y="1816275"/>
            <a:ext cx="1461370" cy="47981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-03-</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cxnSp>
        <p:nvCxnSpPr>
          <p:cNvPr id="15" name="直接连接符 14"/>
          <p:cNvCxnSpPr/>
          <p:nvPr/>
        </p:nvCxnSpPr>
        <p:spPr>
          <a:xfrm flipH="1">
            <a:off x="7714990" y="1728592"/>
            <a:ext cx="0" cy="40709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4477012" y="1728592"/>
            <a:ext cx="0" cy="40709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childTnLst>
                          </p:cTn>
                        </p:par>
                        <p:par>
                          <p:cTn id="24" fill="hold" nodeType="afterGroup">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7" grpId="0"/>
      <p:bldP spid="23" grpId="0"/>
      <p:bldP spid="24" grpId="0"/>
      <p:bldP spid="25" grpId="0" animBg="1"/>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2127338" y="1955975"/>
            <a:ext cx="1461370" cy="47981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-04-</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37" name="PA-文本框 88"/>
          <p:cNvSpPr txBox="1"/>
          <p:nvPr>
            <p:custDataLst>
              <p:tags r:id="rId1"/>
            </p:custDataLst>
          </p:nvPr>
        </p:nvSpPr>
        <p:spPr>
          <a:xfrm>
            <a:off x="1557404" y="2843649"/>
            <a:ext cx="2601238" cy="2449581"/>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符合撤销处分条件的学生自行填写</a:t>
            </a: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淮滨县第一中学违纪学生处分撤销申请表</a:t>
            </a:r>
            <a:r>
              <a:rPr lang="en-US" altLang="zh-CN">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a:t>
            </a: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，班主任、年级组签署意见后上交政教处审议。 </a:t>
            </a:r>
          </a:p>
        </p:txBody>
      </p:sp>
      <p:sp>
        <p:nvSpPr>
          <p:cNvPr id="23" name="PA-文本框 88"/>
          <p:cNvSpPr txBox="1"/>
          <p:nvPr>
            <p:custDataLst>
              <p:tags r:id="rId2"/>
            </p:custDataLst>
          </p:nvPr>
        </p:nvSpPr>
        <p:spPr>
          <a:xfrm>
            <a:off x="4795382" y="2843649"/>
            <a:ext cx="2601238" cy="2449581"/>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学生被处分后，能够及时改过，且能在学校大考中取得明显的进步，可由班主任根据其表现情况向政教处申请提前撤销处分或降低处分等级。</a:t>
            </a:r>
          </a:p>
        </p:txBody>
      </p:sp>
      <p:sp>
        <p:nvSpPr>
          <p:cNvPr id="24" name="PA-文本框 88"/>
          <p:cNvSpPr txBox="1"/>
          <p:nvPr>
            <p:custDataLst>
              <p:tags r:id="rId3"/>
            </p:custDataLst>
          </p:nvPr>
        </p:nvSpPr>
        <p:spPr>
          <a:xfrm>
            <a:off x="8033360" y="2843649"/>
            <a:ext cx="2601238" cy="2449581"/>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被处分学生到初中学习结束前未获撤销处分，处分要记载于学籍档案永久保存，记大过以上的处分不管撤销与否，都必须登记在学籍档案。</a:t>
            </a:r>
          </a:p>
        </p:txBody>
      </p:sp>
      <p:sp>
        <p:nvSpPr>
          <p:cNvPr id="25" name="矩形: 圆角 24"/>
          <p:cNvSpPr/>
          <p:nvPr/>
        </p:nvSpPr>
        <p:spPr>
          <a:xfrm>
            <a:off x="5365316" y="1955975"/>
            <a:ext cx="1461370" cy="47981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-05-</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26" name="矩形: 圆角 25"/>
          <p:cNvSpPr/>
          <p:nvPr/>
        </p:nvSpPr>
        <p:spPr>
          <a:xfrm>
            <a:off x="8603294" y="1955975"/>
            <a:ext cx="1461370" cy="47981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-06-</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cxnSp>
        <p:nvCxnSpPr>
          <p:cNvPr id="15" name="直接连接符 14"/>
          <p:cNvCxnSpPr/>
          <p:nvPr/>
        </p:nvCxnSpPr>
        <p:spPr>
          <a:xfrm flipH="1">
            <a:off x="7714990" y="1868292"/>
            <a:ext cx="0" cy="40709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4477012" y="1868292"/>
            <a:ext cx="0" cy="407096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par>
                                <p:cTn id="20" presetID="53"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nodeType="afterGroup">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down)">
                                      <p:cBhvr>
                                        <p:cTn id="33" dur="500"/>
                                        <p:tgtEl>
                                          <p:spTgt spid="37"/>
                                        </p:tgtEl>
                                      </p:cBhvr>
                                    </p:animEffect>
                                  </p:childTnLst>
                                </p:cTn>
                              </p:par>
                            </p:childTnLst>
                          </p:cTn>
                        </p:par>
                        <p:par>
                          <p:cTn id="34" fill="hold" nodeType="afterGroup">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par>
                          <p:cTn id="38" fill="hold" nodeType="afterGroup">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7" grpId="0"/>
      <p:bldP spid="23" grpId="0"/>
      <p:bldP spid="24" grpId="0"/>
      <p:bldP spid="25"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74944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144391" y="2713854"/>
            <a:ext cx="9976243" cy="1504964"/>
          </a:xfrm>
          <a:prstGeom prst="rect">
            <a:avLst/>
          </a:prstGeom>
          <a:noFill/>
        </p:spPr>
        <p:txBody>
          <a:bodyPr wrap="square" rtlCol="0">
            <a:spAutoFit/>
          </a:bodyPr>
          <a:lstStyle/>
          <a:p>
            <a:pPr algn="ctr">
              <a:lnSpc>
                <a:spcPct val="110000"/>
              </a:lnSpc>
            </a:pPr>
            <a:r>
              <a:rPr lang="zh-CN" altLang="en-US" sz="8800" dirty="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处分的种类和运用</a:t>
            </a:r>
          </a:p>
        </p:txBody>
      </p:sp>
      <p:sp>
        <p:nvSpPr>
          <p:cNvPr id="31" name="矩形: 圆角 10"/>
          <p:cNvSpPr/>
          <p:nvPr/>
        </p:nvSpPr>
        <p:spPr>
          <a:xfrm>
            <a:off x="5380966" y="1619044"/>
            <a:ext cx="1619909" cy="595973"/>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0000" rIns="180000" rtlCol="0" anchor="ctr">
            <a:noAutofit/>
          </a:bodyPr>
          <a:lstStyle/>
          <a:p>
            <a:pPr algn="ctr"/>
            <a:r>
              <a:rPr lang="en-US" altLang="zh-CN" sz="2800" dirty="0">
                <a:solidFill>
                  <a:schemeClr val="bg1"/>
                </a:solidFill>
                <a:latin typeface="思源黑体 CN Medium" panose="020B0600000000000000" pitchFamily="34" charset="-122"/>
                <a:ea typeface="思源黑体 CN Medium" panose="020B0600000000000000" pitchFamily="34" charset="-122"/>
              </a:rPr>
              <a:t>- 01 -</a:t>
            </a:r>
            <a:endParaRPr lang="zh-CN" altLang="en-US" sz="2800" dirty="0">
              <a:solidFill>
                <a:schemeClr val="bg1"/>
              </a:solidFill>
              <a:latin typeface="思源黑体 CN Medium" panose="020B0600000000000000" pitchFamily="34" charset="-122"/>
              <a:ea typeface="思源黑体 CN Medium" panose="020B0600000000000000" pitchFamily="34" charset="-122"/>
            </a:endParaRPr>
          </a:p>
        </p:txBody>
      </p:sp>
      <p:sp>
        <p:nvSpPr>
          <p:cNvPr id="32" name="文本框 31"/>
          <p:cNvSpPr txBox="1"/>
          <p:nvPr/>
        </p:nvSpPr>
        <p:spPr>
          <a:xfrm>
            <a:off x="3494530" y="2375883"/>
            <a:ext cx="5314065" cy="312521"/>
          </a:xfrm>
          <a:prstGeom prst="rect">
            <a:avLst/>
          </a:prstGeom>
          <a:noFill/>
        </p:spPr>
        <p:txBody>
          <a:bodyPr wrap="square" rtlCol="0">
            <a:spAutoFit/>
          </a:bodyPr>
          <a:lstStyle/>
          <a:p>
            <a:pPr algn="dist">
              <a:lnSpc>
                <a:spcPct val="130000"/>
              </a:lnSpc>
            </a:pPr>
            <a:r>
              <a:rPr lang="zh-CN" altLang="en-US" sz="1200">
                <a:solidFill>
                  <a:schemeClr val="tx1">
                    <a:lumMod val="65000"/>
                    <a:lumOff val="35000"/>
                  </a:schemeClr>
                </a:solidFill>
                <a:latin typeface="思源黑体 CN Medium" panose="020B0600000000000000" pitchFamily="34" charset="-122"/>
                <a:ea typeface="思源黑体 CN Medium" panose="020B0600000000000000" pitchFamily="34" charset="-122"/>
              </a:rPr>
              <a:t>中小学校风校纪整顿主题班会</a:t>
            </a:r>
          </a:p>
        </p:txBody>
      </p:sp>
      <p:sp>
        <p:nvSpPr>
          <p:cNvPr id="33" name="TextBox 17"/>
          <p:cNvSpPr txBox="1"/>
          <p:nvPr/>
        </p:nvSpPr>
        <p:spPr>
          <a:xfrm>
            <a:off x="3174771" y="4290457"/>
            <a:ext cx="5953579" cy="514693"/>
          </a:xfrm>
          <a:prstGeom prst="rect">
            <a:avLst/>
          </a:prstGeom>
          <a:noFill/>
        </p:spPr>
        <p:txBody>
          <a:bodyPr wrap="square" rtlCol="0">
            <a:spAutoFit/>
          </a:bodyPr>
          <a:lstStyle/>
          <a:p>
            <a:pPr algn="ctr">
              <a:lnSpc>
                <a:spcPct val="130000"/>
              </a:lnSpc>
            </a:pPr>
            <a:r>
              <a:rPr lang="en-US" sz="1100" b="1" dirty="0" err="1">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Lorem</a:t>
            </a:r>
            <a:r>
              <a:rPr lang="en-US" sz="1100" b="1"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 </a:t>
            </a:r>
            <a:r>
              <a:rPr lang="en-US" sz="1100" b="1" dirty="0" err="1">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Ipsum</a:t>
            </a:r>
            <a:r>
              <a:rPr lang="en-US" sz="1100" b="1"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 </a:t>
            </a:r>
            <a:r>
              <a:rPr lang="en-US" sz="11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is simply dummy text of the printing and typesetting industry. </a:t>
            </a:r>
            <a:r>
              <a:rPr lang="en-US" sz="1100" dirty="0" err="1">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Lorem</a:t>
            </a:r>
            <a:r>
              <a:rPr lang="en-US" sz="11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 </a:t>
            </a:r>
            <a:r>
              <a:rPr lang="en-US" sz="1100" dirty="0" err="1">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Ipsum</a:t>
            </a:r>
            <a:r>
              <a:rPr lang="en-US" sz="11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 has been the industry's standard dummy text ever since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nodeType="afterGroup">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nodeType="afterGroup">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nodeType="afterGroup">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childTnLst>
                                </p:cTn>
                              </p:par>
                              <p:par>
                                <p:cTn id="22" presetID="64" presetClass="path" presetSubtype="0" decel="100000" fill="hold" grpId="1" nodeType="withEffect">
                                  <p:stCondLst>
                                    <p:cond delay="0"/>
                                  </p:stCondLst>
                                  <p:childTnLst>
                                    <p:animMotion origin="layout" path="M 2.70833E-06 -4.44444E-06 L 2.70833E-06 0.05" pathEditMode="relative" rAng="0" ptsTypes="AA">
                                      <p:cBhvr>
                                        <p:cTn id="23" dur="1000" spd="-100000" fill="hold"/>
                                        <p:tgtEl>
                                          <p:spTgt spid="3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animBg="1"/>
      <p:bldP spid="32" grpId="1"/>
      <p:bldP spid="33" grpId="0"/>
      <p:bldP spid="3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2766497" y="1594757"/>
            <a:ext cx="6659006" cy="522514"/>
            <a:chOff x="1567543" y="1683657"/>
            <a:chExt cx="6659006" cy="522514"/>
          </a:xfrm>
        </p:grpSpPr>
        <p:sp>
          <p:nvSpPr>
            <p:cNvPr id="12" name="矩形: 圆角 11"/>
            <p:cNvSpPr/>
            <p:nvPr/>
          </p:nvSpPr>
          <p:spPr>
            <a:xfrm>
              <a:off x="1567543" y="1683657"/>
              <a:ext cx="2467428" cy="5225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处分的种类</a:t>
              </a:r>
            </a:p>
          </p:txBody>
        </p:sp>
        <p:sp>
          <p:nvSpPr>
            <p:cNvPr id="41" name="文本框 40"/>
            <p:cNvSpPr txBox="1"/>
            <p:nvPr/>
          </p:nvSpPr>
          <p:spPr>
            <a:xfrm>
              <a:off x="4242469" y="1781485"/>
              <a:ext cx="3984080" cy="319959"/>
            </a:xfrm>
            <a:prstGeom prst="rect">
              <a:avLst/>
            </a:prstGeom>
            <a:noFill/>
          </p:spPr>
          <p:txBody>
            <a:bodyPr wrap="square" lIns="0" tIns="0" rIns="0" bIns="0" rtlCol="0">
              <a:spAutoFit/>
            </a:bodyPr>
            <a:lstStyle/>
            <a:p>
              <a:pPr>
                <a:lnSpc>
                  <a:spcPct val="110000"/>
                </a:lnSpc>
              </a:pP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学生可能受到的惩戒有下列八种：  </a:t>
              </a:r>
            </a:p>
          </p:txBody>
        </p:sp>
      </p:grpSp>
      <p:grpSp>
        <p:nvGrpSpPr>
          <p:cNvPr id="22" name="组合 21"/>
          <p:cNvGrpSpPr/>
          <p:nvPr/>
        </p:nvGrpSpPr>
        <p:grpSpPr>
          <a:xfrm>
            <a:off x="1068888" y="4678621"/>
            <a:ext cx="10054224" cy="1270123"/>
            <a:chOff x="1068888" y="4857117"/>
            <a:chExt cx="10054224" cy="1270123"/>
          </a:xfrm>
        </p:grpSpPr>
        <p:sp>
          <p:nvSpPr>
            <p:cNvPr id="14" name="矩形: 圆角 13"/>
            <p:cNvSpPr/>
            <p:nvPr/>
          </p:nvSpPr>
          <p:spPr>
            <a:xfrm>
              <a:off x="1068888" y="4857117"/>
              <a:ext cx="10054224" cy="127012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48" name="PA-文本框 88"/>
            <p:cNvSpPr txBox="1"/>
            <p:nvPr>
              <p:custDataLst>
                <p:tags r:id="rId3"/>
              </p:custDataLst>
            </p:nvPr>
          </p:nvSpPr>
          <p:spPr>
            <a:xfrm>
              <a:off x="1616576" y="5092034"/>
              <a:ext cx="9314449" cy="787588"/>
            </a:xfrm>
            <a:prstGeom prst="rect">
              <a:avLst/>
            </a:prstGeom>
            <a:noFill/>
          </p:spPr>
          <p:txBody>
            <a:bodyPr wrap="square" lIns="0" tIns="0" rIns="0" bIns="0" rtlCol="0">
              <a:spAutoFit/>
            </a:bodyPr>
            <a:lstStyle/>
            <a:p>
              <a:pPr algn="just" hangingPunct="0">
                <a:lnSpc>
                  <a:spcPct val="150000"/>
                </a:lnSpc>
              </a:pP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在惩戒学生过程中，可适当附加额外惩戒措施，</a:t>
              </a:r>
            </a:p>
            <a:p>
              <a:pPr algn="just" hangingPunct="0">
                <a:lnSpc>
                  <a:spcPct val="150000"/>
                </a:lnSpc>
              </a:pP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如：写书面检查、体能惩戒、居家停学、父母陪读、参加学校组织的劳动等。</a:t>
              </a:r>
            </a:p>
          </p:txBody>
        </p:sp>
      </p:grpSp>
      <p:sp>
        <p:nvSpPr>
          <p:cNvPr id="58" name="矩形: 圆角 57"/>
          <p:cNvSpPr/>
          <p:nvPr/>
        </p:nvSpPr>
        <p:spPr>
          <a:xfrm>
            <a:off x="1068888" y="2438400"/>
            <a:ext cx="10054224" cy="19939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59" name="PA-文本框 88"/>
          <p:cNvSpPr txBox="1"/>
          <p:nvPr>
            <p:custDataLst>
              <p:tags r:id="rId1"/>
            </p:custDataLst>
          </p:nvPr>
        </p:nvSpPr>
        <p:spPr>
          <a:xfrm>
            <a:off x="2518490" y="2646697"/>
            <a:ext cx="1449091" cy="1615122"/>
          </a:xfrm>
          <a:prstGeom prst="rect">
            <a:avLst/>
          </a:prstGeom>
          <a:noFill/>
        </p:spPr>
        <p:txBody>
          <a:bodyPr wrap="square" lIns="0" tIns="0" rIns="0" bIns="0" rtlCol="0">
            <a:spAutoFit/>
          </a:bodyPr>
          <a:lstStyle/>
          <a:p>
            <a:pPr algn="just" hangingPunct="0">
              <a:lnSpc>
                <a:spcPct val="150000"/>
              </a:lnSpc>
            </a:pPr>
            <a:r>
              <a:rPr lang="en-US" altLang="zh-CN"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1.</a:t>
            </a:r>
            <a:r>
              <a:rPr lang="zh-CN" altLang="en-US"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批评教育</a:t>
            </a:r>
          </a:p>
          <a:p>
            <a:pPr algn="just" hangingPunct="0">
              <a:lnSpc>
                <a:spcPct val="150000"/>
              </a:lnSpc>
            </a:pPr>
            <a:r>
              <a:rPr lang="en-US" altLang="zh-CN"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2.</a:t>
            </a:r>
            <a:r>
              <a:rPr lang="zh-CN" altLang="en-US"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警告</a:t>
            </a:r>
          </a:p>
          <a:p>
            <a:pPr algn="just" hangingPunct="0">
              <a:lnSpc>
                <a:spcPct val="150000"/>
              </a:lnSpc>
            </a:pPr>
            <a:r>
              <a:rPr lang="en-US" altLang="zh-CN"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3.</a:t>
            </a:r>
            <a:r>
              <a:rPr lang="zh-CN" altLang="en-US"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严重警告 </a:t>
            </a:r>
          </a:p>
          <a:p>
            <a:pPr algn="just" hangingPunct="0">
              <a:lnSpc>
                <a:spcPct val="150000"/>
              </a:lnSpc>
            </a:pPr>
            <a:r>
              <a:rPr lang="en-US" altLang="zh-CN"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4.</a:t>
            </a:r>
            <a:r>
              <a:rPr lang="zh-CN" altLang="en-US"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记过 </a:t>
            </a:r>
          </a:p>
        </p:txBody>
      </p:sp>
      <p:sp>
        <p:nvSpPr>
          <p:cNvPr id="60" name="PA-文本框 88"/>
          <p:cNvSpPr txBox="1"/>
          <p:nvPr>
            <p:custDataLst>
              <p:tags r:id="rId2"/>
            </p:custDataLst>
          </p:nvPr>
        </p:nvSpPr>
        <p:spPr>
          <a:xfrm>
            <a:off x="5258061" y="2644966"/>
            <a:ext cx="1811950" cy="1618585"/>
          </a:xfrm>
          <a:prstGeom prst="rect">
            <a:avLst/>
          </a:prstGeom>
          <a:noFill/>
        </p:spPr>
        <p:txBody>
          <a:bodyPr wrap="square" lIns="0" tIns="0" rIns="0" bIns="0" rtlCol="0">
            <a:spAutoFit/>
          </a:bodyPr>
          <a:lstStyle/>
          <a:p>
            <a:pPr algn="just" hangingPunct="0">
              <a:lnSpc>
                <a:spcPct val="150000"/>
              </a:lnSpc>
            </a:pPr>
            <a:r>
              <a:rPr lang="en-US" altLang="zh-CN"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5.</a:t>
            </a:r>
            <a:r>
              <a:rPr lang="zh-CN" altLang="en-US"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记大过 </a:t>
            </a:r>
          </a:p>
          <a:p>
            <a:pPr algn="just" hangingPunct="0">
              <a:lnSpc>
                <a:spcPct val="150000"/>
              </a:lnSpc>
            </a:pPr>
            <a:r>
              <a:rPr lang="en-US" altLang="zh-CN"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6.</a:t>
            </a:r>
            <a:r>
              <a:rPr lang="zh-CN" altLang="en-US"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留校察看 </a:t>
            </a:r>
          </a:p>
          <a:p>
            <a:pPr algn="just" hangingPunct="0">
              <a:lnSpc>
                <a:spcPct val="150000"/>
              </a:lnSpc>
            </a:pPr>
            <a:r>
              <a:rPr lang="en-US" altLang="zh-CN"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7.</a:t>
            </a:r>
            <a:r>
              <a:rPr lang="zh-CN" altLang="en-US"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勒令转学 </a:t>
            </a:r>
          </a:p>
          <a:p>
            <a:pPr algn="just" hangingPunct="0">
              <a:lnSpc>
                <a:spcPct val="150000"/>
              </a:lnSpc>
            </a:pPr>
            <a:r>
              <a:rPr lang="en-US" altLang="zh-CN"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8.</a:t>
            </a:r>
            <a:r>
              <a:rPr lang="zh-CN" altLang="en-US"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移交公安机关</a:t>
            </a:r>
          </a:p>
        </p:txBody>
      </p:sp>
      <p:grpSp>
        <p:nvGrpSpPr>
          <p:cNvPr id="47" name="组合 46"/>
          <p:cNvGrpSpPr/>
          <p:nvPr/>
        </p:nvGrpSpPr>
        <p:grpSpPr>
          <a:xfrm>
            <a:off x="1651000" y="3232008"/>
            <a:ext cx="444500" cy="444500"/>
            <a:chOff x="6362700" y="-863600"/>
            <a:chExt cx="444500" cy="444500"/>
          </a:xfrm>
        </p:grpSpPr>
        <p:sp>
          <p:nvSpPr>
            <p:cNvPr id="32" name="椭圆 31"/>
            <p:cNvSpPr/>
            <p:nvPr/>
          </p:nvSpPr>
          <p:spPr>
            <a:xfrm>
              <a:off x="6362700" y="-863600"/>
              <a:ext cx="444500" cy="444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33" name="箭头: V 形 32"/>
            <p:cNvSpPr/>
            <p:nvPr/>
          </p:nvSpPr>
          <p:spPr>
            <a:xfrm>
              <a:off x="6489700" y="-736600"/>
              <a:ext cx="190500" cy="1905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grpSp>
      <p:grpSp>
        <p:nvGrpSpPr>
          <p:cNvPr id="67" name="组合 66"/>
          <p:cNvGrpSpPr/>
          <p:nvPr/>
        </p:nvGrpSpPr>
        <p:grpSpPr>
          <a:xfrm>
            <a:off x="4390571" y="3232008"/>
            <a:ext cx="444500" cy="444500"/>
            <a:chOff x="6362700" y="-863600"/>
            <a:chExt cx="444500" cy="444500"/>
          </a:xfrm>
        </p:grpSpPr>
        <p:sp>
          <p:nvSpPr>
            <p:cNvPr id="74" name="椭圆 73"/>
            <p:cNvSpPr/>
            <p:nvPr/>
          </p:nvSpPr>
          <p:spPr>
            <a:xfrm>
              <a:off x="6362700" y="-863600"/>
              <a:ext cx="444500" cy="444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75" name="箭头: V 形 74"/>
            <p:cNvSpPr/>
            <p:nvPr/>
          </p:nvSpPr>
          <p:spPr>
            <a:xfrm>
              <a:off x="6489700" y="-736600"/>
              <a:ext cx="190500" cy="19050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grpSp>
      <p:grpSp>
        <p:nvGrpSpPr>
          <p:cNvPr id="76" name="组合 75"/>
          <p:cNvGrpSpPr/>
          <p:nvPr/>
        </p:nvGrpSpPr>
        <p:grpSpPr>
          <a:xfrm>
            <a:off x="7188200" y="3232008"/>
            <a:ext cx="444500" cy="444500"/>
            <a:chOff x="6362700" y="-863600"/>
            <a:chExt cx="444500" cy="444500"/>
          </a:xfrm>
        </p:grpSpPr>
        <p:sp>
          <p:nvSpPr>
            <p:cNvPr id="77" name="椭圆 76"/>
            <p:cNvSpPr/>
            <p:nvPr/>
          </p:nvSpPr>
          <p:spPr>
            <a:xfrm>
              <a:off x="6362700" y="-863600"/>
              <a:ext cx="444500" cy="444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78" name="箭头: V 形 77"/>
            <p:cNvSpPr/>
            <p:nvPr/>
          </p:nvSpPr>
          <p:spPr>
            <a:xfrm>
              <a:off x="6489700" y="-736600"/>
              <a:ext cx="190500" cy="1905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grpSp>
      <p:pic>
        <p:nvPicPr>
          <p:cNvPr id="15" name="图片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8002" y="1317315"/>
            <a:ext cx="3848100" cy="3848100"/>
          </a:xfrm>
          <a:prstGeom prst="rect">
            <a:avLst/>
          </a:prstGeom>
        </p:spPr>
      </p:pic>
      <p:pic>
        <p:nvPicPr>
          <p:cNvPr id="17" name="图片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53554" y="1317315"/>
            <a:ext cx="947156" cy="9590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down)">
                                      <p:cBhvr>
                                        <p:cTn id="10" dur="500"/>
                                        <p:tgtEl>
                                          <p:spTgt spid="60"/>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wipe(down)">
                                      <p:cBhvr>
                                        <p:cTn id="18" dur="500"/>
                                        <p:tgtEl>
                                          <p:spTgt spid="58"/>
                                        </p:tgtEl>
                                      </p:cBhvr>
                                    </p:animEffect>
                                  </p:childTnLst>
                                </p:cTn>
                              </p:par>
                              <p:par>
                                <p:cTn id="19" presetID="22" presetClass="entr" presetSubtype="4"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500"/>
                                        <p:tgtEl>
                                          <p:spTgt spid="47"/>
                                        </p:tgtEl>
                                      </p:cBhvr>
                                    </p:animEffect>
                                  </p:childTnLst>
                                </p:cTn>
                              </p:par>
                              <p:par>
                                <p:cTn id="22" presetID="22" presetClass="entr" presetSubtype="4" fill="hold"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wipe(down)">
                                      <p:cBhvr>
                                        <p:cTn id="24" dur="500"/>
                                        <p:tgtEl>
                                          <p:spTgt spid="67"/>
                                        </p:tgtEl>
                                      </p:cBhvr>
                                    </p:animEffect>
                                  </p:childTnLst>
                                </p:cTn>
                              </p:par>
                              <p:par>
                                <p:cTn id="25" presetID="22" presetClass="entr" presetSubtype="4" fill="hold" nodeType="with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down)">
                                      <p:cBhvr>
                                        <p:cTn id="27" dur="500"/>
                                        <p:tgtEl>
                                          <p:spTgt spid="76"/>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a:off x="1567543" y="1596572"/>
            <a:ext cx="2467428" cy="5225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1.</a:t>
            </a: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批评教育：</a:t>
            </a:r>
          </a:p>
        </p:txBody>
      </p:sp>
      <p:sp>
        <p:nvSpPr>
          <p:cNvPr id="44" name="PA-文本框 88"/>
          <p:cNvSpPr txBox="1"/>
          <p:nvPr>
            <p:custDataLst>
              <p:tags r:id="rId1"/>
            </p:custDataLst>
          </p:nvPr>
        </p:nvSpPr>
        <p:spPr>
          <a:xfrm>
            <a:off x="1584393" y="2262427"/>
            <a:ext cx="4018480" cy="1203086"/>
          </a:xfrm>
          <a:prstGeom prst="rect">
            <a:avLst/>
          </a:prstGeom>
          <a:noFill/>
        </p:spPr>
        <p:txBody>
          <a:bodyPr wrap="square" lIns="0" tIns="0" rIns="0" bIns="0" rtlCol="0">
            <a:spAutoFit/>
          </a:bodyPr>
          <a:lstStyle/>
          <a:p>
            <a:pPr algn="just" hangingPunct="0">
              <a:lnSpc>
                <a:spcPct val="150000"/>
              </a:lnSpc>
            </a:pP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对一般违纪者，由班主任对其警告并与家长沟通，使其在班内检讨，班主任记录在班级档案。</a:t>
            </a:r>
          </a:p>
        </p:txBody>
      </p:sp>
      <p:sp>
        <p:nvSpPr>
          <p:cNvPr id="45" name="PA-文本框 88"/>
          <p:cNvSpPr txBox="1"/>
          <p:nvPr>
            <p:custDataLst>
              <p:tags r:id="rId2"/>
            </p:custDataLst>
          </p:nvPr>
        </p:nvSpPr>
        <p:spPr>
          <a:xfrm>
            <a:off x="6295572" y="2262427"/>
            <a:ext cx="4615747" cy="1203086"/>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对严重违纪一次者，认错态度好，家长配合好的，给予警告处分，使其在全校检讨，并记录在学籍档案中。</a:t>
            </a:r>
          </a:p>
        </p:txBody>
      </p:sp>
      <p:sp>
        <p:nvSpPr>
          <p:cNvPr id="36" name="PA-文本框 88"/>
          <p:cNvSpPr txBox="1"/>
          <p:nvPr>
            <p:custDataLst>
              <p:tags r:id="rId3"/>
            </p:custDataLst>
          </p:nvPr>
        </p:nvSpPr>
        <p:spPr>
          <a:xfrm>
            <a:off x="1584394" y="4620542"/>
            <a:ext cx="4092506" cy="1203086"/>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严重违纪两次或两次以上者，或违纪程度严重者，给予警告处分，并记录在学籍档案中。</a:t>
            </a:r>
          </a:p>
        </p:txBody>
      </p:sp>
      <p:sp>
        <p:nvSpPr>
          <p:cNvPr id="37" name="PA-文本框 88"/>
          <p:cNvSpPr txBox="1"/>
          <p:nvPr>
            <p:custDataLst>
              <p:tags r:id="rId4"/>
            </p:custDataLst>
          </p:nvPr>
        </p:nvSpPr>
        <p:spPr>
          <a:xfrm>
            <a:off x="6295572" y="4620542"/>
            <a:ext cx="3759404" cy="787588"/>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多次违纪并且不思悔改者，给予记过处分，并记录在学籍档案中。</a:t>
            </a:r>
          </a:p>
        </p:txBody>
      </p:sp>
      <p:sp>
        <p:nvSpPr>
          <p:cNvPr id="40" name="矩形: 圆角 39"/>
          <p:cNvSpPr/>
          <p:nvPr/>
        </p:nvSpPr>
        <p:spPr>
          <a:xfrm>
            <a:off x="6295572" y="1596572"/>
            <a:ext cx="2467428" cy="5225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2.</a:t>
            </a: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警告：</a:t>
            </a:r>
          </a:p>
        </p:txBody>
      </p:sp>
      <p:sp>
        <p:nvSpPr>
          <p:cNvPr id="42" name="矩形: 圆角 41"/>
          <p:cNvSpPr/>
          <p:nvPr/>
        </p:nvSpPr>
        <p:spPr>
          <a:xfrm>
            <a:off x="1567543" y="3882113"/>
            <a:ext cx="2467428" cy="5225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3.</a:t>
            </a: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严重警告：</a:t>
            </a:r>
          </a:p>
        </p:txBody>
      </p:sp>
      <p:sp>
        <p:nvSpPr>
          <p:cNvPr id="46" name="矩形: 圆角 45"/>
          <p:cNvSpPr/>
          <p:nvPr/>
        </p:nvSpPr>
        <p:spPr>
          <a:xfrm>
            <a:off x="6295572" y="3882113"/>
            <a:ext cx="2467428" cy="5225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4.</a:t>
            </a: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记过：</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down)">
                                      <p:cBhvr>
                                        <p:cTn id="11" dur="500"/>
                                        <p:tgtEl>
                                          <p:spTgt spid="44"/>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down)">
                                      <p:cBhvr>
                                        <p:cTn id="19" dur="500"/>
                                        <p:tgtEl>
                                          <p:spTgt spid="42"/>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down)">
                                      <p:cBhvr>
                                        <p:cTn id="23" dur="500"/>
                                        <p:tgtEl>
                                          <p:spTgt spid="46"/>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childTnLst>
                          </p:cTn>
                        </p:par>
                        <p:par>
                          <p:cTn id="28" fill="hold" nodeType="afterGroup">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down)">
                                      <p:cBhvr>
                                        <p:cTn id="31" dur="500"/>
                                        <p:tgtEl>
                                          <p:spTgt spid="36"/>
                                        </p:tgtEl>
                                      </p:cBhvr>
                                    </p:animEffect>
                                  </p:childTnLst>
                                </p:cTn>
                              </p:par>
                            </p:childTnLst>
                          </p:cTn>
                        </p:par>
                        <p:par>
                          <p:cTn id="32" fill="hold" nodeType="afterGroup">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down)">
                                      <p:cBhvr>
                                        <p:cTn id="3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4" grpId="0"/>
      <p:bldP spid="45" grpId="0"/>
      <p:bldP spid="36" grpId="0"/>
      <p:bldP spid="37" grpId="0"/>
      <p:bldP spid="40" grpId="0" animBg="1"/>
      <p:bldP spid="42"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a:off x="1567543" y="1509486"/>
            <a:ext cx="2467428" cy="5225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5.</a:t>
            </a: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记大过处分：</a:t>
            </a:r>
          </a:p>
        </p:txBody>
      </p:sp>
      <p:sp>
        <p:nvSpPr>
          <p:cNvPr id="44" name="PA-文本框 88"/>
          <p:cNvSpPr txBox="1"/>
          <p:nvPr>
            <p:custDataLst>
              <p:tags r:id="rId1"/>
            </p:custDataLst>
          </p:nvPr>
        </p:nvSpPr>
        <p:spPr>
          <a:xfrm>
            <a:off x="1584393" y="2236778"/>
            <a:ext cx="9218586" cy="372090"/>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严重违纪，并且有严重警告处分者，给予记大过处分，并记录在学籍档案中。</a:t>
            </a:r>
          </a:p>
        </p:txBody>
      </p:sp>
      <p:sp>
        <p:nvSpPr>
          <p:cNvPr id="36" name="PA-文本框 88"/>
          <p:cNvSpPr txBox="1"/>
          <p:nvPr>
            <p:custDataLst>
              <p:tags r:id="rId2"/>
            </p:custDataLst>
          </p:nvPr>
        </p:nvSpPr>
        <p:spPr>
          <a:xfrm>
            <a:off x="1584394" y="3540938"/>
            <a:ext cx="9388406" cy="787588"/>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多次严重违纪， 并且态度恶劣，家长不予配合，情节严重，影响极坏者，给予留校察看处分，并记录在学籍档案中。</a:t>
            </a:r>
          </a:p>
        </p:txBody>
      </p:sp>
      <p:sp>
        <p:nvSpPr>
          <p:cNvPr id="42" name="矩形: 圆角 41"/>
          <p:cNvSpPr/>
          <p:nvPr/>
        </p:nvSpPr>
        <p:spPr>
          <a:xfrm>
            <a:off x="1567543" y="2813646"/>
            <a:ext cx="2467428" cy="5225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6.</a:t>
            </a: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留校察看：</a:t>
            </a:r>
          </a:p>
        </p:txBody>
      </p:sp>
      <p:sp>
        <p:nvSpPr>
          <p:cNvPr id="27" name="PA-文本框 88"/>
          <p:cNvSpPr txBox="1"/>
          <p:nvPr>
            <p:custDataLst>
              <p:tags r:id="rId3"/>
            </p:custDataLst>
          </p:nvPr>
        </p:nvSpPr>
        <p:spPr>
          <a:xfrm>
            <a:off x="1584394" y="5260597"/>
            <a:ext cx="9388406" cy="787588"/>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多次严重违纪，受过留校察看处分，经过多次教育不改的，劝其改换学习学校或家长领回家教育管理。对于打架斗殴、校园欺凌影响恶劣不思悔改的移交公安机关处理。</a:t>
            </a:r>
          </a:p>
        </p:txBody>
      </p:sp>
      <p:sp>
        <p:nvSpPr>
          <p:cNvPr id="29" name="矩形: 圆角 28"/>
          <p:cNvSpPr/>
          <p:nvPr/>
        </p:nvSpPr>
        <p:spPr>
          <a:xfrm>
            <a:off x="1567543" y="4533304"/>
            <a:ext cx="5602514" cy="5225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7.</a:t>
            </a: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勒令转学或移交公安机关处理：</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down)">
                                      <p:cBhvr>
                                        <p:cTn id="11" dur="500"/>
                                        <p:tgtEl>
                                          <p:spTgt spid="44"/>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00"/>
                                        <p:tgtEl>
                                          <p:spTgt spid="36"/>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4" grpId="0"/>
      <p:bldP spid="36" grpId="0"/>
      <p:bldP spid="42" grpId="0" animBg="1"/>
      <p:bldP spid="27" grpId="0"/>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144391" y="2713854"/>
            <a:ext cx="9976243" cy="1504964"/>
          </a:xfrm>
          <a:prstGeom prst="rect">
            <a:avLst/>
          </a:prstGeom>
          <a:noFill/>
        </p:spPr>
        <p:txBody>
          <a:bodyPr wrap="square" rtlCol="0">
            <a:spAutoFit/>
          </a:bodyPr>
          <a:lstStyle/>
          <a:p>
            <a:pPr algn="ctr">
              <a:lnSpc>
                <a:spcPct val="110000"/>
              </a:lnSpc>
            </a:pPr>
            <a:r>
              <a:rPr lang="zh-CN" altLang="en-US" sz="8800" dirty="0">
                <a:solidFill>
                  <a:schemeClr val="accent1"/>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违纪行为和处分 </a:t>
            </a:r>
          </a:p>
        </p:txBody>
      </p:sp>
      <p:sp>
        <p:nvSpPr>
          <p:cNvPr id="31" name="矩形: 圆角 10"/>
          <p:cNvSpPr/>
          <p:nvPr/>
        </p:nvSpPr>
        <p:spPr>
          <a:xfrm>
            <a:off x="5380966" y="1619044"/>
            <a:ext cx="1658009" cy="595973"/>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0000" rIns="180000" rtlCol="0" anchor="ctr">
            <a:noAutofit/>
          </a:bodyPr>
          <a:lstStyle/>
          <a:p>
            <a:pPr algn="ctr"/>
            <a:r>
              <a:rPr lang="en-US" altLang="zh-CN" sz="2800" dirty="0">
                <a:solidFill>
                  <a:schemeClr val="bg1"/>
                </a:solidFill>
                <a:latin typeface="思源黑体 CN Medium" panose="020B0600000000000000" pitchFamily="34" charset="-122"/>
                <a:ea typeface="思源黑体 CN Medium" panose="020B0600000000000000" pitchFamily="34" charset="-122"/>
              </a:rPr>
              <a:t>- 02 -</a:t>
            </a:r>
            <a:endParaRPr lang="zh-CN" altLang="en-US" sz="2800" dirty="0">
              <a:solidFill>
                <a:schemeClr val="bg1"/>
              </a:solidFill>
              <a:latin typeface="思源黑体 CN Medium" panose="020B0600000000000000" pitchFamily="34" charset="-122"/>
              <a:ea typeface="思源黑体 CN Medium" panose="020B0600000000000000" pitchFamily="34" charset="-122"/>
            </a:endParaRPr>
          </a:p>
        </p:txBody>
      </p:sp>
      <p:sp>
        <p:nvSpPr>
          <p:cNvPr id="32" name="文本框 31"/>
          <p:cNvSpPr txBox="1"/>
          <p:nvPr/>
        </p:nvSpPr>
        <p:spPr>
          <a:xfrm>
            <a:off x="3494530" y="2375883"/>
            <a:ext cx="5314065" cy="312521"/>
          </a:xfrm>
          <a:prstGeom prst="rect">
            <a:avLst/>
          </a:prstGeom>
          <a:noFill/>
        </p:spPr>
        <p:txBody>
          <a:bodyPr wrap="square" rtlCol="0">
            <a:spAutoFit/>
          </a:bodyPr>
          <a:lstStyle/>
          <a:p>
            <a:pPr algn="dist">
              <a:lnSpc>
                <a:spcPct val="130000"/>
              </a:lnSpc>
            </a:pPr>
            <a:r>
              <a:rPr lang="zh-CN" altLang="en-US" sz="1200">
                <a:solidFill>
                  <a:schemeClr val="tx1">
                    <a:lumMod val="65000"/>
                    <a:lumOff val="35000"/>
                  </a:schemeClr>
                </a:solidFill>
                <a:latin typeface="思源黑体 CN Medium" panose="020B0600000000000000" pitchFamily="34" charset="-122"/>
                <a:ea typeface="思源黑体 CN Medium" panose="020B0600000000000000" pitchFamily="34" charset="-122"/>
              </a:rPr>
              <a:t>中小学校风校纪整顿主题班会</a:t>
            </a:r>
          </a:p>
        </p:txBody>
      </p:sp>
      <p:sp>
        <p:nvSpPr>
          <p:cNvPr id="33" name="TextBox 17"/>
          <p:cNvSpPr txBox="1"/>
          <p:nvPr/>
        </p:nvSpPr>
        <p:spPr>
          <a:xfrm>
            <a:off x="3174771" y="4290457"/>
            <a:ext cx="5953579" cy="514693"/>
          </a:xfrm>
          <a:prstGeom prst="rect">
            <a:avLst/>
          </a:prstGeom>
          <a:noFill/>
        </p:spPr>
        <p:txBody>
          <a:bodyPr wrap="square" rtlCol="0">
            <a:spAutoFit/>
          </a:bodyPr>
          <a:lstStyle/>
          <a:p>
            <a:pPr algn="ctr">
              <a:lnSpc>
                <a:spcPct val="130000"/>
              </a:lnSpc>
            </a:pPr>
            <a:r>
              <a:rPr lang="en-US" sz="1100" b="1">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Lorem Ipsum </a:t>
            </a:r>
            <a:r>
              <a:rPr lang="en-US" sz="1100">
                <a:solidFill>
                  <a:schemeClr val="tx1">
                    <a:lumMod val="75000"/>
                    <a:lumOff val="25000"/>
                  </a:schemeClr>
                </a:solidFill>
                <a:latin typeface="思源黑体 CN Medium" panose="020B0600000000000000" pitchFamily="34" charset="-122"/>
                <a:ea typeface="思源黑体 CN Medium" panose="020B0600000000000000" pitchFamily="34" charset="-122"/>
                <a:cs typeface="Roboto Light" charset="0"/>
              </a:rPr>
              <a:t>is simply dummy text of the printing and typesetting industry. Lorem Ipsum has been the industry's standard dummy text ever since</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nodeType="afterGroup">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nodeType="afterGroup">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nodeType="afterGroup">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childTnLst>
                                </p:cTn>
                              </p:par>
                              <p:par>
                                <p:cTn id="22" presetID="64" presetClass="path" presetSubtype="0" decel="100000" fill="hold" grpId="1" nodeType="withEffect">
                                  <p:stCondLst>
                                    <p:cond delay="0"/>
                                  </p:stCondLst>
                                  <p:childTnLst>
                                    <p:animMotion origin="layout" path="M 2.70833E-06 -4.44444E-06 L 2.70833E-06 0.05" pathEditMode="relative" rAng="0" ptsTypes="AA">
                                      <p:cBhvr>
                                        <p:cTn id="23" dur="1000" spd="-100000" fill="hold"/>
                                        <p:tgtEl>
                                          <p:spTgt spid="3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animBg="1"/>
      <p:bldP spid="32" grpId="1"/>
      <p:bldP spid="33" grpId="0"/>
      <p:bldP spid="3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321773" y="3677412"/>
            <a:ext cx="2616258" cy="2054278"/>
            <a:chOff x="1321773" y="3128513"/>
            <a:chExt cx="2616258" cy="2054278"/>
          </a:xfrm>
        </p:grpSpPr>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40951" y="3128513"/>
              <a:ext cx="1997080" cy="2028878"/>
            </a:xfrm>
            <a:prstGeom prst="rect">
              <a:avLst/>
            </a:prstGeom>
          </p:spPr>
        </p:pic>
        <p:pic>
          <p:nvPicPr>
            <p:cNvPr id="27" name="图片 2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21773" y="3128513"/>
              <a:ext cx="631740" cy="2054278"/>
            </a:xfrm>
            <a:prstGeom prst="rect">
              <a:avLst/>
            </a:prstGeom>
          </p:spPr>
        </p:pic>
      </p:grpSp>
      <p:grpSp>
        <p:nvGrpSpPr>
          <p:cNvPr id="14" name="组合 13"/>
          <p:cNvGrpSpPr/>
          <p:nvPr/>
        </p:nvGrpSpPr>
        <p:grpSpPr>
          <a:xfrm>
            <a:off x="4844911" y="3355364"/>
            <a:ext cx="5099957" cy="1586362"/>
            <a:chOff x="1567543" y="2511798"/>
            <a:chExt cx="5099957" cy="1586362"/>
          </a:xfrm>
        </p:grpSpPr>
        <p:sp>
          <p:nvSpPr>
            <p:cNvPr id="12" name="矩形: 圆角 11"/>
            <p:cNvSpPr/>
            <p:nvPr/>
          </p:nvSpPr>
          <p:spPr>
            <a:xfrm>
              <a:off x="1567543" y="2588986"/>
              <a:ext cx="858157" cy="5225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01</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44" name="PA-文本框 88"/>
            <p:cNvSpPr txBox="1"/>
            <p:nvPr>
              <p:custDataLst>
                <p:tags r:id="rId1"/>
              </p:custDataLst>
            </p:nvPr>
          </p:nvSpPr>
          <p:spPr>
            <a:xfrm>
              <a:off x="2587693" y="2511798"/>
              <a:ext cx="4006009" cy="787588"/>
            </a:xfrm>
            <a:prstGeom prst="rect">
              <a:avLst/>
            </a:prstGeom>
            <a:noFill/>
          </p:spPr>
          <p:txBody>
            <a:bodyPr wrap="square" lIns="0" tIns="0" rIns="0" bIns="0" rtlCol="0">
              <a:spAutoFit/>
            </a:bodyPr>
            <a:lstStyle/>
            <a:p>
              <a:pPr algn="just" hangingPunct="0">
                <a:lnSpc>
                  <a:spcPct val="150000"/>
                </a:lnSpc>
              </a:pP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违反</a:t>
              </a: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中学生日常行为规范</a:t>
              </a:r>
              <a:r>
                <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a:t>
              </a:r>
              <a:r>
                <a:rPr lang="zh-CN" altLang="en-US" dirty="0">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及学校其他相关规定的。</a:t>
              </a:r>
            </a:p>
          </p:txBody>
        </p:sp>
        <p:sp>
          <p:nvSpPr>
            <p:cNvPr id="36" name="PA-文本框 88"/>
            <p:cNvSpPr txBox="1"/>
            <p:nvPr>
              <p:custDataLst>
                <p:tags r:id="rId2"/>
              </p:custDataLst>
            </p:nvPr>
          </p:nvSpPr>
          <p:spPr>
            <a:xfrm>
              <a:off x="2587694" y="3650858"/>
              <a:ext cx="4079806" cy="372090"/>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无故旷课、情节较轻的。 </a:t>
              </a:r>
            </a:p>
          </p:txBody>
        </p:sp>
        <p:sp>
          <p:nvSpPr>
            <p:cNvPr id="42" name="矩形: 圆角 41"/>
            <p:cNvSpPr/>
            <p:nvPr/>
          </p:nvSpPr>
          <p:spPr>
            <a:xfrm>
              <a:off x="1567543" y="3575646"/>
              <a:ext cx="858157" cy="5225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02</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grpSp>
      <p:sp>
        <p:nvSpPr>
          <p:cNvPr id="15" name="图文框 14"/>
          <p:cNvSpPr/>
          <p:nvPr/>
        </p:nvSpPr>
        <p:spPr>
          <a:xfrm>
            <a:off x="4051300" y="2565400"/>
            <a:ext cx="6687178" cy="3166290"/>
          </a:xfrm>
          <a:prstGeom prst="frame">
            <a:avLst>
              <a:gd name="adj1" fmla="val 25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16" name="矩形: 圆角 15"/>
          <p:cNvSpPr/>
          <p:nvPr/>
        </p:nvSpPr>
        <p:spPr>
          <a:xfrm>
            <a:off x="4064000" y="1468845"/>
            <a:ext cx="40640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批评教育或警告处分</a:t>
            </a:r>
          </a:p>
        </p:txBody>
      </p:sp>
      <p:sp>
        <p:nvSpPr>
          <p:cNvPr id="34" name="文本框 33"/>
          <p:cNvSpPr txBox="1"/>
          <p:nvPr/>
        </p:nvSpPr>
        <p:spPr>
          <a:xfrm>
            <a:off x="1621037" y="3938595"/>
            <a:ext cx="1790356" cy="1451103"/>
          </a:xfrm>
          <a:prstGeom prst="rect">
            <a:avLst/>
          </a:prstGeom>
          <a:noFill/>
        </p:spPr>
        <p:txBody>
          <a:bodyPr wrap="square" lIns="0" tIns="0" rIns="0" bIns="0" rtlCol="0">
            <a:spAutoFit/>
          </a:bodyPr>
          <a:lstStyle/>
          <a:p>
            <a:pPr algn="ctr">
              <a:lnSpc>
                <a:spcPct val="110000"/>
              </a:lnSpc>
            </a:pPr>
            <a:r>
              <a:rPr lang="zh-CN" altLang="en-US" sz="440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批评</a:t>
            </a:r>
            <a:endParaRPr lang="en-US" altLang="zh-CN" sz="440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a:p>
            <a:pPr algn="ctr">
              <a:lnSpc>
                <a:spcPct val="110000"/>
              </a:lnSpc>
            </a:pPr>
            <a:r>
              <a:rPr lang="zh-CN" altLang="en-US" sz="440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教育</a:t>
            </a:r>
          </a:p>
        </p:txBody>
      </p:sp>
      <p:pic>
        <p:nvPicPr>
          <p:cNvPr id="20" name="图片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53522" y="1247560"/>
            <a:ext cx="2404452" cy="24044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885811" y="3031333"/>
            <a:ext cx="5026159" cy="787588"/>
            <a:chOff x="1567543" y="2511798"/>
            <a:chExt cx="5026159" cy="787588"/>
          </a:xfrm>
        </p:grpSpPr>
        <p:sp>
          <p:nvSpPr>
            <p:cNvPr id="12" name="矩形: 圆角 11"/>
            <p:cNvSpPr/>
            <p:nvPr/>
          </p:nvSpPr>
          <p:spPr>
            <a:xfrm>
              <a:off x="1567543" y="2588986"/>
              <a:ext cx="858157" cy="5225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01</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44" name="PA-文本框 88"/>
            <p:cNvSpPr txBox="1"/>
            <p:nvPr>
              <p:custDataLst>
                <p:tags r:id="rId2"/>
              </p:custDataLst>
            </p:nvPr>
          </p:nvSpPr>
          <p:spPr>
            <a:xfrm>
              <a:off x="2587693" y="2511798"/>
              <a:ext cx="4006009" cy="787588"/>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未经批准不参加晨练、课间操，累计达两次以上的。</a:t>
              </a:r>
            </a:p>
          </p:txBody>
        </p:sp>
      </p:grpSp>
      <p:sp>
        <p:nvSpPr>
          <p:cNvPr id="15" name="图文框 14"/>
          <p:cNvSpPr/>
          <p:nvPr/>
        </p:nvSpPr>
        <p:spPr>
          <a:xfrm>
            <a:off x="1168400" y="2440214"/>
            <a:ext cx="6687178" cy="3505200"/>
          </a:xfrm>
          <a:prstGeom prst="frame">
            <a:avLst>
              <a:gd name="adj1" fmla="val 25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25" name="PA-文本框 88"/>
          <p:cNvSpPr txBox="1"/>
          <p:nvPr>
            <p:custDataLst>
              <p:tags r:id="rId1"/>
            </p:custDataLst>
          </p:nvPr>
        </p:nvSpPr>
        <p:spPr>
          <a:xfrm>
            <a:off x="2905962" y="4221193"/>
            <a:ext cx="4079806" cy="1203086"/>
          </a:xfrm>
          <a:prstGeom prst="rect">
            <a:avLst/>
          </a:prstGeom>
          <a:noFill/>
        </p:spPr>
        <p:txBody>
          <a:bodyPr wrap="square" lIns="0" tIns="0" rIns="0" bIns="0" rtlCol="0">
            <a:spAutoFit/>
          </a:bodyPr>
          <a:lstStyle/>
          <a:p>
            <a:pPr algn="just" hangingPunct="0">
              <a:lnSpc>
                <a:spcPct val="150000"/>
              </a:lnSpc>
            </a:pPr>
            <a:r>
              <a:rPr lang="zh-CN" altLang="en-US">
                <a:solidFill>
                  <a:schemeClr val="tx1">
                    <a:lumMod val="75000"/>
                    <a:lumOff val="25000"/>
                  </a:schemeClr>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非正当理由不完成教师布置的作业单门学科累计五次以上，或各学科总累计十次以上的。 </a:t>
            </a:r>
          </a:p>
        </p:txBody>
      </p:sp>
      <p:sp>
        <p:nvSpPr>
          <p:cNvPr id="26" name="矩形: 圆角 25"/>
          <p:cNvSpPr/>
          <p:nvPr/>
        </p:nvSpPr>
        <p:spPr>
          <a:xfrm>
            <a:off x="1885811" y="4246593"/>
            <a:ext cx="858157" cy="52251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02</a:t>
            </a:r>
            <a:endPar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endParaRPr>
          </a:p>
        </p:txBody>
      </p:sp>
      <p:sp>
        <p:nvSpPr>
          <p:cNvPr id="27" name="矩形: 圆角 26"/>
          <p:cNvSpPr/>
          <p:nvPr/>
        </p:nvSpPr>
        <p:spPr>
          <a:xfrm>
            <a:off x="4064000" y="1468845"/>
            <a:ext cx="4064000" cy="601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思源黑体 CN Medium" panose="020B0600000000000000" pitchFamily="34" charset="-122"/>
                <a:ea typeface="思源黑体 CN Medium" panose="020B0600000000000000" pitchFamily="34" charset="-122"/>
                <a:cs typeface="阿里巴巴普惠体 B" panose="00020600040101010101" pitchFamily="18" charset="-122"/>
                <a:sym typeface="思源黑体 CN Medium" panose="020B0600000000000000" pitchFamily="34" charset="-122"/>
              </a:rPr>
              <a:t>批评教育或警告处分</a:t>
            </a:r>
          </a:p>
        </p:txBody>
      </p:sp>
      <p:sp>
        <p:nvSpPr>
          <p:cNvPr id="31" name="文本框 30"/>
          <p:cNvSpPr txBox="1"/>
          <p:nvPr/>
        </p:nvSpPr>
        <p:spPr>
          <a:xfrm>
            <a:off x="8720337" y="2751717"/>
            <a:ext cx="1790356" cy="1319207"/>
          </a:xfrm>
          <a:prstGeom prst="rect">
            <a:avLst/>
          </a:prstGeom>
          <a:noFill/>
        </p:spPr>
        <p:txBody>
          <a:bodyPr wrap="square" lIns="0" tIns="0" rIns="0" bIns="0" rtlCol="0">
            <a:spAutoFit/>
          </a:bodyPr>
          <a:lstStyle/>
          <a:p>
            <a:pPr algn="ctr">
              <a:lnSpc>
                <a:spcPct val="110000"/>
              </a:lnSpc>
            </a:pPr>
            <a:r>
              <a:rPr lang="zh-CN" altLang="en-US" sz="400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警告</a:t>
            </a:r>
            <a:endParaRPr lang="en-US" altLang="zh-CN" sz="400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a:p>
            <a:pPr algn="ctr">
              <a:lnSpc>
                <a:spcPct val="110000"/>
              </a:lnSpc>
            </a:pPr>
            <a:r>
              <a:rPr lang="zh-CN" altLang="en-US" sz="4000">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处分</a:t>
            </a:r>
          </a:p>
        </p:txBody>
      </p:sp>
      <p:grpSp>
        <p:nvGrpSpPr>
          <p:cNvPr id="29" name="组合 28"/>
          <p:cNvGrpSpPr/>
          <p:nvPr/>
        </p:nvGrpSpPr>
        <p:grpSpPr>
          <a:xfrm>
            <a:off x="8307386" y="2401861"/>
            <a:ext cx="2616258" cy="2054278"/>
            <a:chOff x="1321773" y="3128513"/>
            <a:chExt cx="2616258" cy="2054278"/>
          </a:xfrm>
        </p:grpSpPr>
        <p:pic>
          <p:nvPicPr>
            <p:cNvPr id="30" name="图片 2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40951" y="3128513"/>
              <a:ext cx="1997080" cy="2028878"/>
            </a:xfrm>
            <a:prstGeom prst="rect">
              <a:avLst/>
            </a:prstGeom>
          </p:spPr>
        </p:pic>
        <p:pic>
          <p:nvPicPr>
            <p:cNvPr id="32" name="图片 3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21773" y="3128513"/>
              <a:ext cx="631740" cy="2054278"/>
            </a:xfrm>
            <a:prstGeom prst="rect">
              <a:avLst/>
            </a:prstGeom>
          </p:spPr>
        </p:pic>
      </p:grpSp>
      <p:pic>
        <p:nvPicPr>
          <p:cNvPr id="16" name="图片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5786" y="3631035"/>
            <a:ext cx="3274874" cy="32748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par>
                                <p:cTn id="13" presetID="53"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nodeType="afterGroup">
                            <p:stCondLst>
                              <p:cond delay="500"/>
                            </p:stCondLst>
                            <p:childTnLst>
                              <p:par>
                                <p:cTn id="19" presetID="22" presetClass="entr" presetSubtype="4"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par>
                          <p:cTn id="22" fill="hold" nodeType="afterGroup">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par>
                          <p:cTn id="26" fill="hold" nodeType="afterGroup">
                            <p:stCondLst>
                              <p:cond delay="1500"/>
                            </p:stCondLst>
                            <p:childTnLst>
                              <p:par>
                                <p:cTn id="27" presetID="22" presetClass="entr" presetSubtype="4"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P spid="26" grpId="0" animBg="1"/>
      <p:bldP spid="27" grpId="0" animBg="1"/>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MThmZDY2NTcyNjc4NTQyMmEyMTI1MmM1NTA3Njk0YzAifQ=="/>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20.xml><?xml version="1.0" encoding="utf-8"?>
<p:tagLst xmlns:a="http://schemas.openxmlformats.org/drawingml/2006/main" xmlns:r="http://schemas.openxmlformats.org/officeDocument/2006/relationships" xmlns:p="http://schemas.openxmlformats.org/presentationml/2006/main">
  <p:tag name="PA" val="v5.2.11"/>
</p:tagLst>
</file>

<file path=ppt/tags/tag21.xml><?xml version="1.0" encoding="utf-8"?>
<p:tagLst xmlns:a="http://schemas.openxmlformats.org/drawingml/2006/main" xmlns:r="http://schemas.openxmlformats.org/officeDocument/2006/relationships" xmlns:p="http://schemas.openxmlformats.org/presentationml/2006/main">
  <p:tag name="PA" val="v5.2.11"/>
</p:tagLst>
</file>

<file path=ppt/tags/tag22.xml><?xml version="1.0" encoding="utf-8"?>
<p:tagLst xmlns:a="http://schemas.openxmlformats.org/drawingml/2006/main" xmlns:r="http://schemas.openxmlformats.org/officeDocument/2006/relationships" xmlns:p="http://schemas.openxmlformats.org/presentationml/2006/main">
  <p:tag name="PA" val="v5.2.11"/>
</p:tagLst>
</file>

<file path=ppt/tags/tag23.xml><?xml version="1.0" encoding="utf-8"?>
<p:tagLst xmlns:a="http://schemas.openxmlformats.org/drawingml/2006/main" xmlns:r="http://schemas.openxmlformats.org/officeDocument/2006/relationships" xmlns:p="http://schemas.openxmlformats.org/presentationml/2006/main">
  <p:tag name="PA" val="v5.2.11"/>
</p:tagLst>
</file>

<file path=ppt/tags/tag24.xml><?xml version="1.0" encoding="utf-8"?>
<p:tagLst xmlns:a="http://schemas.openxmlformats.org/drawingml/2006/main" xmlns:r="http://schemas.openxmlformats.org/officeDocument/2006/relationships" xmlns:p="http://schemas.openxmlformats.org/presentationml/2006/main">
  <p:tag name="PA" val="v5.2.11"/>
</p:tagLst>
</file>

<file path=ppt/tags/tag25.xml><?xml version="1.0" encoding="utf-8"?>
<p:tagLst xmlns:a="http://schemas.openxmlformats.org/drawingml/2006/main" xmlns:r="http://schemas.openxmlformats.org/officeDocument/2006/relationships" xmlns:p="http://schemas.openxmlformats.org/presentationml/2006/main">
  <p:tag name="PA" val="v5.2.11"/>
</p:tagLst>
</file>

<file path=ppt/tags/tag26.xml><?xml version="1.0" encoding="utf-8"?>
<p:tagLst xmlns:a="http://schemas.openxmlformats.org/drawingml/2006/main" xmlns:r="http://schemas.openxmlformats.org/officeDocument/2006/relationships" xmlns:p="http://schemas.openxmlformats.org/presentationml/2006/main">
  <p:tag name="PA" val="v5.2.11"/>
</p:tagLst>
</file>

<file path=ppt/tags/tag27.xml><?xml version="1.0" encoding="utf-8"?>
<p:tagLst xmlns:a="http://schemas.openxmlformats.org/drawingml/2006/main" xmlns:r="http://schemas.openxmlformats.org/officeDocument/2006/relationships" xmlns:p="http://schemas.openxmlformats.org/presentationml/2006/main">
  <p:tag name="PA" val="v5.2.11"/>
</p:tagLst>
</file>

<file path=ppt/tags/tag28.xml><?xml version="1.0" encoding="utf-8"?>
<p:tagLst xmlns:a="http://schemas.openxmlformats.org/drawingml/2006/main" xmlns:r="http://schemas.openxmlformats.org/officeDocument/2006/relationships" xmlns:p="http://schemas.openxmlformats.org/presentationml/2006/main">
  <p:tag name="PA" val="v5.2.11"/>
</p:tagLst>
</file>

<file path=ppt/tags/tag29.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30.xml><?xml version="1.0" encoding="utf-8"?>
<p:tagLst xmlns:a="http://schemas.openxmlformats.org/drawingml/2006/main" xmlns:r="http://schemas.openxmlformats.org/officeDocument/2006/relationships" xmlns:p="http://schemas.openxmlformats.org/presentationml/2006/main">
  <p:tag name="PA" val="v5.2.11"/>
</p:tagLst>
</file>

<file path=ppt/tags/tag31.xml><?xml version="1.0" encoding="utf-8"?>
<p:tagLst xmlns:a="http://schemas.openxmlformats.org/drawingml/2006/main" xmlns:r="http://schemas.openxmlformats.org/officeDocument/2006/relationships" xmlns:p="http://schemas.openxmlformats.org/presentationml/2006/main">
  <p:tag name="PA" val="v5.2.11"/>
</p:tagLst>
</file>

<file path=ppt/tags/tag32.xml><?xml version="1.0" encoding="utf-8"?>
<p:tagLst xmlns:a="http://schemas.openxmlformats.org/drawingml/2006/main" xmlns:r="http://schemas.openxmlformats.org/officeDocument/2006/relationships" xmlns:p="http://schemas.openxmlformats.org/presentationml/2006/main">
  <p:tag name="PA" val="v5.2.11"/>
</p:tagLst>
</file>

<file path=ppt/tags/tag33.xml><?xml version="1.0" encoding="utf-8"?>
<p:tagLst xmlns:a="http://schemas.openxmlformats.org/drawingml/2006/main" xmlns:r="http://schemas.openxmlformats.org/officeDocument/2006/relationships" xmlns:p="http://schemas.openxmlformats.org/presentationml/2006/main">
  <p:tag name="PA" val="v5.2.11"/>
</p:tagLst>
</file>

<file path=ppt/tags/tag34.xml><?xml version="1.0" encoding="utf-8"?>
<p:tagLst xmlns:a="http://schemas.openxmlformats.org/drawingml/2006/main" xmlns:r="http://schemas.openxmlformats.org/officeDocument/2006/relationships" xmlns:p="http://schemas.openxmlformats.org/presentationml/2006/main">
  <p:tag name="PA" val="v5.2.11"/>
</p:tagLst>
</file>

<file path=ppt/tags/tag35.xml><?xml version="1.0" encoding="utf-8"?>
<p:tagLst xmlns:a="http://schemas.openxmlformats.org/drawingml/2006/main" xmlns:r="http://schemas.openxmlformats.org/officeDocument/2006/relationships" xmlns:p="http://schemas.openxmlformats.org/presentationml/2006/main">
  <p:tag name="PA" val="v5.2.11"/>
</p:tagLst>
</file>

<file path=ppt/tags/tag36.xml><?xml version="1.0" encoding="utf-8"?>
<p:tagLst xmlns:a="http://schemas.openxmlformats.org/drawingml/2006/main" xmlns:r="http://schemas.openxmlformats.org/officeDocument/2006/relationships" xmlns:p="http://schemas.openxmlformats.org/presentationml/2006/main">
  <p:tag name="PA" val="v5.2.11"/>
</p:tagLst>
</file>

<file path=ppt/tags/tag37.xml><?xml version="1.0" encoding="utf-8"?>
<p:tagLst xmlns:a="http://schemas.openxmlformats.org/drawingml/2006/main" xmlns:r="http://schemas.openxmlformats.org/officeDocument/2006/relationships" xmlns:p="http://schemas.openxmlformats.org/presentationml/2006/main">
  <p:tag name="PA" val="v5.2.11"/>
</p:tagLst>
</file>

<file path=ppt/tags/tag38.xml><?xml version="1.0" encoding="utf-8"?>
<p:tagLst xmlns:a="http://schemas.openxmlformats.org/drawingml/2006/main" xmlns:r="http://schemas.openxmlformats.org/officeDocument/2006/relationships" xmlns:p="http://schemas.openxmlformats.org/presentationml/2006/main">
  <p:tag name="PA" val="v5.2.11"/>
</p:tagLst>
</file>

<file path=ppt/tags/tag39.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40.xml><?xml version="1.0" encoding="utf-8"?>
<p:tagLst xmlns:a="http://schemas.openxmlformats.org/drawingml/2006/main" xmlns:r="http://schemas.openxmlformats.org/officeDocument/2006/relationships" xmlns:p="http://schemas.openxmlformats.org/presentationml/2006/main">
  <p:tag name="PA" val="v5.2.11"/>
</p:tagLst>
</file>

<file path=ppt/tags/tag41.xml><?xml version="1.0" encoding="utf-8"?>
<p:tagLst xmlns:a="http://schemas.openxmlformats.org/drawingml/2006/main" xmlns:r="http://schemas.openxmlformats.org/officeDocument/2006/relationships" xmlns:p="http://schemas.openxmlformats.org/presentationml/2006/main">
  <p:tag name="PA" val="v5.2.11"/>
</p:tagLst>
</file>

<file path=ppt/tags/tag42.xml><?xml version="1.0" encoding="utf-8"?>
<p:tagLst xmlns:a="http://schemas.openxmlformats.org/drawingml/2006/main" xmlns:r="http://schemas.openxmlformats.org/officeDocument/2006/relationships" xmlns:p="http://schemas.openxmlformats.org/presentationml/2006/main">
  <p:tag name="PA" val="v5.2.11"/>
</p:tagLst>
</file>

<file path=ppt/tags/tag43.xml><?xml version="1.0" encoding="utf-8"?>
<p:tagLst xmlns:a="http://schemas.openxmlformats.org/drawingml/2006/main" xmlns:r="http://schemas.openxmlformats.org/officeDocument/2006/relationships" xmlns:p="http://schemas.openxmlformats.org/presentationml/2006/main">
  <p:tag name="PA" val="v5.2.11"/>
</p:tagLst>
</file>

<file path=ppt/tags/tag44.xml><?xml version="1.0" encoding="utf-8"?>
<p:tagLst xmlns:a="http://schemas.openxmlformats.org/drawingml/2006/main" xmlns:r="http://schemas.openxmlformats.org/officeDocument/2006/relationships" xmlns:p="http://schemas.openxmlformats.org/presentationml/2006/main">
  <p:tag name="PA" val="v5.2.11"/>
</p:tagLst>
</file>

<file path=ppt/tags/tag45.xml><?xml version="1.0" encoding="utf-8"?>
<p:tagLst xmlns:a="http://schemas.openxmlformats.org/drawingml/2006/main" xmlns:r="http://schemas.openxmlformats.org/officeDocument/2006/relationships" xmlns:p="http://schemas.openxmlformats.org/presentationml/2006/main">
  <p:tag name="PA" val="v5.2.11"/>
</p:tagLst>
</file>

<file path=ppt/tags/tag46.xml><?xml version="1.0" encoding="utf-8"?>
<p:tagLst xmlns:a="http://schemas.openxmlformats.org/drawingml/2006/main" xmlns:r="http://schemas.openxmlformats.org/officeDocument/2006/relationships" xmlns:p="http://schemas.openxmlformats.org/presentationml/2006/main">
  <p:tag name="PA" val="v5.2.11"/>
</p:tagLst>
</file>

<file path=ppt/tags/tag47.xml><?xml version="1.0" encoding="utf-8"?>
<p:tagLst xmlns:a="http://schemas.openxmlformats.org/drawingml/2006/main" xmlns:r="http://schemas.openxmlformats.org/officeDocument/2006/relationships" xmlns:p="http://schemas.openxmlformats.org/presentationml/2006/main">
  <p:tag name="PA" val="v5.2.11"/>
</p:tagLst>
</file>

<file path=ppt/tags/tag48.xml><?xml version="1.0" encoding="utf-8"?>
<p:tagLst xmlns:a="http://schemas.openxmlformats.org/drawingml/2006/main" xmlns:r="http://schemas.openxmlformats.org/officeDocument/2006/relationships" xmlns:p="http://schemas.openxmlformats.org/presentationml/2006/main">
  <p:tag name="PA" val="v5.2.11"/>
</p:tagLst>
</file>

<file path=ppt/tags/tag49.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50.xml><?xml version="1.0" encoding="utf-8"?>
<p:tagLst xmlns:a="http://schemas.openxmlformats.org/drawingml/2006/main" xmlns:r="http://schemas.openxmlformats.org/officeDocument/2006/relationships" xmlns:p="http://schemas.openxmlformats.org/presentationml/2006/main">
  <p:tag name="PA" val="v5.2.11"/>
</p:tagLst>
</file>

<file path=ppt/tags/tag51.xml><?xml version="1.0" encoding="utf-8"?>
<p:tagLst xmlns:a="http://schemas.openxmlformats.org/drawingml/2006/main" xmlns:r="http://schemas.openxmlformats.org/officeDocument/2006/relationships" xmlns:p="http://schemas.openxmlformats.org/presentationml/2006/main">
  <p:tag name="PA" val="v5.2.11"/>
</p:tagLst>
</file>

<file path=ppt/tags/tag52.xml><?xml version="1.0" encoding="utf-8"?>
<p:tagLst xmlns:a="http://schemas.openxmlformats.org/drawingml/2006/main" xmlns:r="http://schemas.openxmlformats.org/officeDocument/2006/relationships" xmlns:p="http://schemas.openxmlformats.org/presentationml/2006/main">
  <p:tag name="PA" val="v5.2.11"/>
</p:tagLst>
</file>

<file path=ppt/tags/tag53.xml><?xml version="1.0" encoding="utf-8"?>
<p:tagLst xmlns:a="http://schemas.openxmlformats.org/drawingml/2006/main" xmlns:r="http://schemas.openxmlformats.org/officeDocument/2006/relationships" xmlns:p="http://schemas.openxmlformats.org/presentationml/2006/main">
  <p:tag name="PA" val="v5.2.11"/>
</p:tagLst>
</file>

<file path=ppt/tags/tag54.xml><?xml version="1.0" encoding="utf-8"?>
<p:tagLst xmlns:a="http://schemas.openxmlformats.org/drawingml/2006/main" xmlns:r="http://schemas.openxmlformats.org/officeDocument/2006/relationships" xmlns:p="http://schemas.openxmlformats.org/presentationml/2006/main">
  <p:tag name="PA" val="v5.2.11"/>
</p:tagLst>
</file>

<file path=ppt/tags/tag55.xml><?xml version="1.0" encoding="utf-8"?>
<p:tagLst xmlns:a="http://schemas.openxmlformats.org/drawingml/2006/main" xmlns:r="http://schemas.openxmlformats.org/officeDocument/2006/relationships" xmlns:p="http://schemas.openxmlformats.org/presentationml/2006/main">
  <p:tag name="PA" val="v5.2.11"/>
</p:tagLst>
</file>

<file path=ppt/tags/tag56.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第一PPT模板网-WWW.1PPT.COM​">
  <a:themeElements>
    <a:clrScheme name="自定义 761">
      <a:dk1>
        <a:sysClr val="windowText" lastClr="000000"/>
      </a:dk1>
      <a:lt1>
        <a:sysClr val="window" lastClr="FFFFFF"/>
      </a:lt1>
      <a:dk2>
        <a:srgbClr val="44546A"/>
      </a:dk2>
      <a:lt2>
        <a:srgbClr val="E7E6E6"/>
      </a:lt2>
      <a:accent1>
        <a:srgbClr val="61A352"/>
      </a:accent1>
      <a:accent2>
        <a:srgbClr val="61A352"/>
      </a:accent2>
      <a:accent3>
        <a:srgbClr val="61A352"/>
      </a:accent3>
      <a:accent4>
        <a:srgbClr val="61A352"/>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1698</Words>
  <Application>Microsoft Office PowerPoint</Application>
  <PresentationFormat>宽屏</PresentationFormat>
  <Paragraphs>176</Paragraphs>
  <Slides>27</Slides>
  <Notes>7</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27</vt:i4>
      </vt:variant>
    </vt:vector>
  </HeadingPairs>
  <TitlesOfParts>
    <vt:vector size="42" baseType="lpstr">
      <vt:lpstr>Aa攒劲小楷</vt:lpstr>
      <vt:lpstr>Meiryo</vt:lpstr>
      <vt:lpstr>阿里巴巴普惠体 B</vt:lpstr>
      <vt:lpstr>等线</vt:lpstr>
      <vt:lpstr>等线 Light</vt:lpstr>
      <vt:lpstr>汉仪长美黑简</vt:lpstr>
      <vt:lpstr>思源黑体 CN Medium</vt:lpstr>
      <vt:lpstr>宋体</vt:lpstr>
      <vt:lpstr>微软雅黑</vt:lpstr>
      <vt:lpstr>Arial</vt:lpstr>
      <vt:lpstr>Calibri</vt:lpstr>
      <vt:lpstr>Calibri Light</vt:lpstr>
      <vt:lpstr>Roboto Light</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4</cp:revision>
  <cp:lastPrinted>2022-05-28T11:42:11Z</cp:lastPrinted>
  <dcterms:created xsi:type="dcterms:W3CDTF">2022-05-28T11:42:11Z</dcterms:created>
  <dcterms:modified xsi:type="dcterms:W3CDTF">2023-02-21T00:43:00Z</dcterms:modified>
</cp:coreProperties>
</file>